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99" r:id="rId1"/>
    <p:sldMasterId id="2147484300" r:id="rId2"/>
    <p:sldMasterId id="2147484345" r:id="rId3"/>
    <p:sldMasterId id="2147484359" r:id="rId4"/>
  </p:sldMasterIdLst>
  <p:notesMasterIdLst>
    <p:notesMasterId r:id="rId33"/>
  </p:notesMasterIdLst>
  <p:sldIdLst>
    <p:sldId id="516" r:id="rId5"/>
    <p:sldId id="350" r:id="rId6"/>
    <p:sldId id="577" r:id="rId7"/>
    <p:sldId id="578" r:id="rId8"/>
    <p:sldId id="579" r:id="rId9"/>
    <p:sldId id="581" r:id="rId10"/>
    <p:sldId id="583" r:id="rId11"/>
    <p:sldId id="584" r:id="rId12"/>
    <p:sldId id="551" r:id="rId13"/>
    <p:sldId id="585" r:id="rId14"/>
    <p:sldId id="586" r:id="rId15"/>
    <p:sldId id="617" r:id="rId16"/>
    <p:sldId id="587" r:id="rId17"/>
    <p:sldId id="588" r:id="rId18"/>
    <p:sldId id="602" r:id="rId19"/>
    <p:sldId id="589" r:id="rId20"/>
    <p:sldId id="590" r:id="rId21"/>
    <p:sldId id="591" r:id="rId22"/>
    <p:sldId id="592" r:id="rId23"/>
    <p:sldId id="594" r:id="rId24"/>
    <p:sldId id="596" r:id="rId25"/>
    <p:sldId id="597" r:id="rId26"/>
    <p:sldId id="598" r:id="rId27"/>
    <p:sldId id="599" r:id="rId28"/>
    <p:sldId id="600" r:id="rId29"/>
    <p:sldId id="601" r:id="rId30"/>
    <p:sldId id="615" r:id="rId31"/>
    <p:sldId id="61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9900"/>
    <a:srgbClr val="008080"/>
    <a:srgbClr val="FFCC00"/>
    <a:srgbClr val="CC3300"/>
    <a:srgbClr val="6666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152" y="84"/>
      </p:cViewPr>
      <p:guideLst>
        <p:guide orient="horz" pos="2160"/>
        <p:guide pos="28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image" Target="../media/image63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B79DE46-5649-41E1-986A-18CFDDDE152B}" type="datetimeFigureOut">
              <a:rPr lang="en-US" altLang="en-US"/>
              <a:pPr>
                <a:defRPr/>
              </a:pPr>
              <a:t>11/26/2016</a:t>
            </a:fld>
            <a:endParaRPr lang="en-US" altLang="en-US"/>
          </a:p>
        </p:txBody>
      </p:sp>
      <p:sp>
        <p:nvSpPr>
          <p:cNvPr id="8294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914CFFE-FA4A-4BA7-A549-F53F9BFE7A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5981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9369FF6-D934-4FD6-A0DA-367EB62337DD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77030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80BFE-0E7E-4B5B-8A42-328768A420DC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B5D48-AF0C-4888-B766-ACA06AF64A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49734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DA699-6760-4E53-8841-5CE354F18612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8B218-C926-4C9E-BC2B-35965A0A5B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636260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1F732-59A3-4B8F-824E-2243F96A9342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58DD9-6939-49E2-B835-15A67E075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659325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79694-13E6-4908-A5BD-A519DEA1C495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C1CC2-CB12-4C85-B9A8-FC76B1378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707274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035A2-A933-4DD3-8C53-6CE1C024BE6E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82B8B-667A-4AA7-9E9C-4493C7FE8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032730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12D18-555F-47F9-B08F-60515556F16B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D73AF-AB84-4423-A938-871D650A8F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9316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D48FC-6146-4CE3-8410-2AEE677296D1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50D40-A756-46E5-ACAD-35953D0747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130198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9CE46-51A2-4F97-9D35-CAFC93142B27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2B7EC-4E0A-426C-B2CE-0AFDBABC12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572491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F8F7-C2A1-46B2-AD91-2EC81DDDBE5B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8059F-D26A-48AE-8024-CF8206EBCA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97892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8F877-4E3E-4CB5-889A-85D32E494553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D2EC-1555-4461-A470-EE8B3105BE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40280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6422F-1721-46B1-818E-5E65C9264D74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835C6-DF3D-4098-ACC6-4D5A9FA01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77512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CF621-BB9E-41ED-AA46-36E8AC811467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C46D7-A3FA-4D94-918F-EE2E181243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5154624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3A42-4031-40F8-9E50-CF79A3185A48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4DCD5-69AB-4F5D-9457-99F12568A2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88512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D07F-6DA1-4D84-BC0B-6D95BC79AE3D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436D7-5A68-4C18-9498-29E5AFB20E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030428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8F170-6E69-4FC0-B294-A980EF57828A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064EA-13FD-416C-A5FA-F6C8555862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749799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49570381-82EE-46FE-9541-AF5C6E605C0F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A05FF6F3-E5A5-47D4-84F2-CEB024D7C5C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val="2238766616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3ACBFC03-3EB2-4091-9B01-C9193814CF41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0BB256B-E5CD-4F23-B288-F0956FBD5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918173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755E69C1-76D0-4B98-9656-859292C3E617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E538DD3-4195-4D3D-8255-365F9C0D1D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007404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5006B071-D557-4830-9C26-61CF4AB14167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E7ECC0F-3C4C-4302-94A3-BA9648C0FB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2816284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8F92A4CA-8625-481C-A11A-B6B0D745382F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761EDF1-E472-4341-BB4E-99A87EFE82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226121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FE1556C-8B7C-48CF-A87B-21721CA8637D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75B8B5A-79C2-4EEA-85A0-0CF50E054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5038560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FA7BB58-48FD-40CB-9EC4-7AEE9DF99142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006FD93-C4F4-43BA-9255-7A8F6B657A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89703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5A301-9719-4394-96A9-ACD0689D2CD4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4A612-0C0C-41E0-BF3F-60922EE26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9016885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466F523-334E-4041-BA05-60CDE684D142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53870D7-B62E-4D5D-9DB1-0506696C88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9892783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A26E55F-74F8-467B-9094-2271B03563B6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7FB703C3-6C85-41DE-8168-F6752F8D0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788747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813FE5C-106C-4350-8E2A-C88A171D5959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1E203B9-F834-4C3E-867F-56EC1EC51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833253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2E4F8C3-0B08-4052-B6C2-5959852F9842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EDD55D5-1FAF-482D-A0E1-1A90D4D8C9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0414520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8961871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6824278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CE26245-9013-4F93-88C2-104161ECEB27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A315C1CC-C96D-446F-852C-C911855B95F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val="3473246413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2F92AFA-C151-4579-85E6-2E38744687EE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90D66E4A-3762-40EE-B8B2-3159BA3FE0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2540846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3A64C18-79D8-4ACA-84C2-0FB66A3096B2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171BABE-AAB8-4EA7-8716-6CD6FC5668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5978656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7BE9BFB5-911D-4396-AFD9-2E16439EEE7F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9218ADC-F7FF-4127-8703-DC2699457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10050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4EEF5-373B-48B6-82BD-6C0E6196414A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D6019-2EB2-4348-BE18-EF423914EB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0390752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2252483-A6AA-40C2-99A9-538B39BF4CBF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C7B1C6D-F0B6-4A5E-BC70-B21C78777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9148518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C9062CC-350A-42A1-B9B4-5215095568D8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AA0824-3106-4C8A-8003-D612495085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128970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ABCC968-EAA4-4044-81FB-19C44B7AD834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C674CD0F-89AB-41F4-91D1-1DE602473C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734956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CC4D457E-711F-4731-B799-3A90189AEC45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3D14869-5C1D-4E69-9FBD-CD635A93F5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6352650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3FC2254C-AD28-40AA-A664-BD724E866726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FD5C578-2CFF-48C2-BD73-C15C17A82B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7269892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79157C7-DC0B-41E8-8F5B-F8DEC8375281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3767A8A-69B5-46F1-97AA-649F55A8C4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056697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6916744-34AB-4511-89D8-CC686C7AF93B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1D4785-63B1-4D7E-B65C-1911D5075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7030554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5609221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726249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DE17-5535-4F56-AF82-CF578093CCE4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8AF20-638D-4FD8-BD3C-5EFC0FF87B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68615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026B-F84A-413C-BD0B-0B757950AF22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D2024-CD08-41C7-9699-D2DCEF184B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96761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962B2-236F-4382-B5D6-858FDDEED8EF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C9438-A18E-412D-AB89-B4E1F8F086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365210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5EF89-8682-451B-A4D1-C3E897750422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1768F-91B4-4F40-90C3-C0698971F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033852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F9F9-6964-4CA1-8EB0-F424A7AC5D70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DC758-27FB-4BC9-BC0E-015183102D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36690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3175" y="-1588"/>
            <a:ext cx="9156700" cy="1035051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1588"/>
            <a:ext cx="4762500" cy="631826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2700" y="203200"/>
            <a:ext cx="9174163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5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pitchFamily="18" charset="0"/>
                  <a:ea typeface="+mn-ea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1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pitchFamily="18" charset="0"/>
                  <a:ea typeface="+mn-ea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200850B6-49B9-49E5-AB8C-D1311B5C0925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360A5378-0D2D-4902-B819-E7DF61DF2B9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97" r:id="rId1"/>
    <p:sldLayoutId id="2147485398" r:id="rId2"/>
    <p:sldLayoutId id="2147485399" r:id="rId3"/>
    <p:sldLayoutId id="2147485400" r:id="rId4"/>
    <p:sldLayoutId id="2147485401" r:id="rId5"/>
    <p:sldLayoutId id="2147485402" r:id="rId6"/>
    <p:sldLayoutId id="2147485403" r:id="rId7"/>
    <p:sldLayoutId id="2147485404" r:id="rId8"/>
    <p:sldLayoutId id="2147485405" r:id="rId9"/>
    <p:sldLayoutId id="2147485406" r:id="rId10"/>
    <p:sldLayoutId id="2147485407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MS PGothic" pitchFamily="34" charset="-128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2998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onstantia" pitchFamily="18" charset="0"/>
              <a:ea typeface="+mn-ea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3175" y="5816600"/>
            <a:ext cx="9156700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064AC30-926B-434C-9A05-AC3D929FA4A1}" type="datetime6">
              <a:rPr lang="en-US" altLang="en-US"/>
              <a:pPr>
                <a:defRPr/>
              </a:pPr>
              <a:t>November 16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ABE1A93E-D739-46CC-8482-1373E5CC51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8" r:id="rId1"/>
    <p:sldLayoutId id="2147485409" r:id="rId2"/>
    <p:sldLayoutId id="2147485410" r:id="rId3"/>
    <p:sldLayoutId id="2147485411" r:id="rId4"/>
    <p:sldLayoutId id="2147485412" r:id="rId5"/>
    <p:sldLayoutId id="2147485413" r:id="rId6"/>
    <p:sldLayoutId id="2147485414" r:id="rId7"/>
    <p:sldLayoutId id="2147485415" r:id="rId8"/>
    <p:sldLayoutId id="2147485416" r:id="rId9"/>
    <p:sldLayoutId id="2147485417" r:id="rId10"/>
    <p:sldLayoutId id="2147485418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MS PGothic" pitchFamily="34" charset="-128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B9CA14-1A34-43A6-B2A4-3F2AAA251B51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33C2603-7157-47D1-8C95-E632662645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9" r:id="rId1"/>
    <p:sldLayoutId id="2147485420" r:id="rId2"/>
    <p:sldLayoutId id="2147485421" r:id="rId3"/>
    <p:sldLayoutId id="2147485422" r:id="rId4"/>
    <p:sldLayoutId id="2147485423" r:id="rId5"/>
    <p:sldLayoutId id="2147485424" r:id="rId6"/>
    <p:sldLayoutId id="2147485425" r:id="rId7"/>
    <p:sldLayoutId id="2147485426" r:id="rId8"/>
    <p:sldLayoutId id="2147485427" r:id="rId9"/>
    <p:sldLayoutId id="2147485428" r:id="rId10"/>
    <p:sldLayoutId id="2147485429" r:id="rId11"/>
    <p:sldLayoutId id="2147485430" r:id="rId12"/>
    <p:sldLayoutId id="2147485431" r:id="rId13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81BA5E7-9304-4667-8E7B-687078BBE715}" type="datetime6">
              <a:rPr lang="ar-SA" altLang="en-US"/>
              <a:pPr>
                <a:defRPr/>
              </a:pPr>
              <a:t>26-صفر-38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5D6F1F92-F0FE-4344-BDE9-C5263E16A82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2" r:id="rId1"/>
    <p:sldLayoutId id="2147485433" r:id="rId2"/>
    <p:sldLayoutId id="2147485434" r:id="rId3"/>
    <p:sldLayoutId id="2147485435" r:id="rId4"/>
    <p:sldLayoutId id="2147485436" r:id="rId5"/>
    <p:sldLayoutId id="2147485437" r:id="rId6"/>
    <p:sldLayoutId id="2147485438" r:id="rId7"/>
    <p:sldLayoutId id="2147485439" r:id="rId8"/>
    <p:sldLayoutId id="2147485440" r:id="rId9"/>
    <p:sldLayoutId id="2147485441" r:id="rId10"/>
    <p:sldLayoutId id="2147485442" r:id="rId11"/>
    <p:sldLayoutId id="2147485443" r:id="rId12"/>
    <p:sldLayoutId id="2147485444" r:id="rId13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7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10.pn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11.jpeg"/><Relationship Id="rId4" Type="http://schemas.openxmlformats.org/officeDocument/2006/relationships/image" Target="../media/image32.wmf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21.bin"/><Relationship Id="rId7" Type="http://schemas.openxmlformats.org/officeDocument/2006/relationships/image" Target="../media/image37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5.wmf"/><Relationship Id="rId9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11.jpeg"/><Relationship Id="rId4" Type="http://schemas.openxmlformats.org/officeDocument/2006/relationships/image" Target="../media/image38.wmf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oleObject" Target="../embeddings/oleObject26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2.e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4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oleObject" Target="../embeddings/oleObject28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4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1.jpeg"/><Relationship Id="rId11" Type="http://schemas.openxmlformats.org/officeDocument/2006/relationships/oleObject" Target="../embeddings/oleObject33.bin"/><Relationship Id="rId5" Type="http://schemas.openxmlformats.org/officeDocument/2006/relationships/image" Target="../media/image10.png"/><Relationship Id="rId10" Type="http://schemas.openxmlformats.org/officeDocument/2006/relationships/image" Target="../media/image47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3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4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11.jpeg"/><Relationship Id="rId4" Type="http://schemas.openxmlformats.org/officeDocument/2006/relationships/image" Target="../media/image56.emf"/><Relationship Id="rId9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39.bin"/><Relationship Id="rId7" Type="http://schemas.openxmlformats.org/officeDocument/2006/relationships/image" Target="../media/image61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0.e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59.emf"/><Relationship Id="rId9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62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13" Type="http://schemas.openxmlformats.org/officeDocument/2006/relationships/image" Target="../media/image10.png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67.e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4.e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66.emf"/><Relationship Id="rId4" Type="http://schemas.openxmlformats.org/officeDocument/2006/relationships/image" Target="../media/image63.e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1.jpeg"/><Relationship Id="rId4" Type="http://schemas.openxmlformats.org/officeDocument/2006/relationships/image" Target="../media/image14.wmf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11.jpe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image" Target="../media/image10.png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1.jpeg"/><Relationship Id="rId4" Type="http://schemas.openxmlformats.org/officeDocument/2006/relationships/image" Target="../media/image23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F0846BC-D4E2-4731-BBBD-4F5090D64A07}" type="slidenum">
              <a:rPr lang="ar-SA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2362200" y="4114800"/>
            <a:ext cx="3733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b="1">
              <a:solidFill>
                <a:schemeClr val="tx2"/>
              </a:solidFill>
              <a:latin typeface="Cambria Math" panose="02040503050406030204" pitchFamily="18" charset="0"/>
            </a:endParaRPr>
          </a:p>
        </p:txBody>
      </p:sp>
      <p:pic>
        <p:nvPicPr>
          <p:cNvPr id="54276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4278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1435-1436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2014-2015</a:t>
            </a:r>
          </a:p>
        </p:txBody>
      </p:sp>
      <p:sp>
        <p:nvSpPr>
          <p:cNvPr id="54280" name="Rectangle 1"/>
          <p:cNvSpPr>
            <a:spLocks noChangeArrowheads="1"/>
          </p:cNvSpPr>
          <p:nvPr/>
        </p:nvSpPr>
        <p:spPr bwMode="auto">
          <a:xfrm>
            <a:off x="2362200" y="1828800"/>
            <a:ext cx="4027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</a:t>
            </a:r>
          </a:p>
        </p:txBody>
      </p:sp>
      <p:pic>
        <p:nvPicPr>
          <p:cNvPr id="54281" name="Picture 1" descr="513px-Phenol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62200"/>
            <a:ext cx="228441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2" name="Picture 2" descr="ethanol0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00363"/>
            <a:ext cx="2667000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3491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6AC1A26-BE3F-4A7B-A261-AABEB21769FD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5367" name="Rectangle 4"/>
          <p:cNvSpPr>
            <a:spLocks noChangeArrowheads="1"/>
          </p:cNvSpPr>
          <p:nvPr/>
        </p:nvSpPr>
        <p:spPr bwMode="auto">
          <a:xfrm>
            <a:off x="15875" y="1143000"/>
            <a:ext cx="449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Physical Properties of Alcohols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5370" name="Rectangle 16"/>
          <p:cNvSpPr>
            <a:spLocks noChangeArrowheads="1"/>
          </p:cNvSpPr>
          <p:nvPr/>
        </p:nvSpPr>
        <p:spPr bwMode="auto">
          <a:xfrm>
            <a:off x="0" y="1524000"/>
            <a:ext cx="8915400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  <a:defRPr/>
            </a:pPr>
            <a:r>
              <a:rPr lang="en-US" sz="20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1) Boiling Points of Alcohols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boiling points increase with increase in molecular weights.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  <a:defRPr/>
            </a:pPr>
            <a:r>
              <a:rPr lang="en-GB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Alcohols have  higher boiling points(b .p.) than alkanes of similar weight this is due to the presence of 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hydrogen bonds</a:t>
            </a:r>
            <a:r>
              <a:rPr lang="en-GB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between   molecules  of alcohols.</a:t>
            </a:r>
          </a:p>
          <a:p>
            <a:pPr>
              <a:lnSpc>
                <a:spcPct val="130000"/>
              </a:lnSpc>
              <a:buFont typeface="Arial" charset="0"/>
              <a:buNone/>
              <a:defRPr/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63494" name="Picture 1037" descr="alchb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2362200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5" name="Line 7"/>
          <p:cNvSpPr>
            <a:spLocks noChangeShapeType="1"/>
          </p:cNvSpPr>
          <p:nvPr/>
        </p:nvSpPr>
        <p:spPr bwMode="auto">
          <a:xfrm>
            <a:off x="1600200" y="4267200"/>
            <a:ext cx="433388" cy="3333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914400" y="4724400"/>
            <a:ext cx="259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r>
              <a:rPr lang="en-GB" altLang="en-US" sz="1800" b="1">
                <a:solidFill>
                  <a:srgbClr val="3366FF"/>
                </a:solidFill>
                <a:latin typeface="Comic Sans MS" panose="030F0702030302020204" pitchFamily="66" charset="0"/>
              </a:rPr>
              <a:t>hydrogen bond</a:t>
            </a:r>
          </a:p>
        </p:txBody>
      </p:sp>
      <p:sp>
        <p:nvSpPr>
          <p:cNvPr id="63497" name="Oval 1041"/>
          <p:cNvSpPr>
            <a:spLocks noChangeArrowheads="1"/>
          </p:cNvSpPr>
          <p:nvPr/>
        </p:nvSpPr>
        <p:spPr bwMode="auto">
          <a:xfrm>
            <a:off x="373063" y="3884613"/>
            <a:ext cx="84137" cy="77787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i="1" u="sng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3498" name="Oval 1041"/>
          <p:cNvSpPr>
            <a:spLocks noChangeArrowheads="1"/>
          </p:cNvSpPr>
          <p:nvPr/>
        </p:nvSpPr>
        <p:spPr bwMode="auto">
          <a:xfrm>
            <a:off x="373063" y="4113213"/>
            <a:ext cx="84137" cy="77787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i="1" u="sng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3499" name="صورة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352800"/>
            <a:ext cx="5410200" cy="1211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00" name="Picture 18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1" name="Picture 19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Rectangle 2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63504" name="Object 4"/>
          <p:cNvGraphicFramePr>
            <a:graphicFrameLocks noChangeAspect="1"/>
          </p:cNvGraphicFramePr>
          <p:nvPr/>
        </p:nvGraphicFramePr>
        <p:xfrm>
          <a:off x="636588" y="5029200"/>
          <a:ext cx="7821612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1" r:id="rId7" imgW="5469636" imgH="1022604" progId="ChemDraw.Document.6.0">
                  <p:embed/>
                </p:oleObj>
              </mc:Choice>
              <mc:Fallback>
                <p:oleObj r:id="rId7" imgW="5469636" imgH="1022604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8" y="5029200"/>
                        <a:ext cx="7821612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438BB32-EF04-422C-91DB-33A81936DB94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64515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64516" name="Picture 10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11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482600" y="1001713"/>
            <a:ext cx="876617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en-US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2) Solubility Of Alcohols and Phenols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>
              <a:spcAft>
                <a:spcPts val="600"/>
              </a:spcAft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 and water contain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hydroxyl group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that can form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hydrogen bonds.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hydroxyl group is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hydrophilic “water loving”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alkyl group of alcohols is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hydrophobic “ water hating”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As the number of the –OH group in alcohol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increases, the solubility 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 water 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increases.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triols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are 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more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soluble in water than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monohydroxyalcohols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lower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alcohols are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completely miscible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with water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As the number of carbons in the alcohol increases, 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solubility in water decreases.</a:t>
            </a:r>
          </a:p>
          <a:p>
            <a:pPr>
              <a:spcAft>
                <a:spcPts val="600"/>
              </a:spcAft>
              <a:defRPr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30000"/>
              </a:lnSpc>
              <a:defRPr/>
            </a:pP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64521" name="Object 11"/>
          <p:cNvGraphicFramePr>
            <a:graphicFrameLocks noChangeAspect="1"/>
          </p:cNvGraphicFramePr>
          <p:nvPr/>
        </p:nvGraphicFramePr>
        <p:xfrm>
          <a:off x="1662113" y="5132388"/>
          <a:ext cx="6702425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9" r:id="rId5" imgW="4979421" imgH="1141085" progId="ChemDraw.Document.6.0">
                  <p:embed/>
                </p:oleObj>
              </mc:Choice>
              <mc:Fallback>
                <p:oleObj r:id="rId5" imgW="4979421" imgH="1141085" progId="ChemDraw.Document.6.0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2113" y="5132388"/>
                        <a:ext cx="6702425" cy="153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2" name="TextBox 4"/>
          <p:cNvSpPr txBox="1">
            <a:spLocks noChangeArrowheads="1"/>
          </p:cNvSpPr>
          <p:nvPr/>
        </p:nvSpPr>
        <p:spPr bwMode="auto">
          <a:xfrm>
            <a:off x="258763" y="4953000"/>
            <a:ext cx="1570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5764986-75E6-4FAD-899C-9B0D104D1319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522288" y="1143000"/>
            <a:ext cx="7859712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3) Acidic Properties of Alcohols: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Alcohols are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very weak acids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hydroxyl proton of an alcohol is weakly acidic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 strong base can abstract the hydroxyl proton to give an </a:t>
            </a:r>
            <a:r>
              <a:rPr lang="en-GB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alkoxide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ion.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Electron-withdrawing group (-I)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increase acidity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Electron-releasing group (+I)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decrease acidity 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US" altLang="en-US" sz="2000" b="1" dirty="0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65540" name="Picture 10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11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65544" name="Object 9"/>
          <p:cNvGraphicFramePr>
            <a:graphicFrameLocks noChangeAspect="1"/>
          </p:cNvGraphicFramePr>
          <p:nvPr/>
        </p:nvGraphicFramePr>
        <p:xfrm>
          <a:off x="2057400" y="2590800"/>
          <a:ext cx="4570413" cy="1455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9" name="CS ChemDraw Drawing" r:id="rId5" imgW="3883152" imgH="1235964" progId="ChemDraw.Document.6.0">
                  <p:embed/>
                </p:oleObj>
              </mc:Choice>
              <mc:Fallback>
                <p:oleObj name="CS ChemDraw Drawing" r:id="rId5" imgW="3883152" imgH="1235964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590800"/>
                        <a:ext cx="4570413" cy="1455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5" name="Object 10"/>
          <p:cNvGraphicFramePr>
            <a:graphicFrameLocks noChangeAspect="1"/>
          </p:cNvGraphicFramePr>
          <p:nvPr/>
        </p:nvGraphicFramePr>
        <p:xfrm>
          <a:off x="1219200" y="5029200"/>
          <a:ext cx="603726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0" name="CS ChemDraw Drawing" r:id="rId7" imgW="6036564" imgH="862584" progId="ChemDraw.Document.6.0">
                  <p:embed/>
                </p:oleObj>
              </mc:Choice>
              <mc:Fallback>
                <p:oleObj name="CS ChemDraw Drawing" r:id="rId7" imgW="6036564" imgH="862584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029200"/>
                        <a:ext cx="6037263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6" name="Footer Placeholder 1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1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656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EE7AB61-426B-46A2-B9D5-95460C0ED697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6564" name="Object 2"/>
          <p:cNvGraphicFramePr>
            <a:graphicFrameLocks noChangeAspect="1"/>
          </p:cNvGraphicFramePr>
          <p:nvPr/>
        </p:nvGraphicFramePr>
        <p:xfrm>
          <a:off x="1914525" y="1849438"/>
          <a:ext cx="5487988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96" r:id="rId3" imgW="3090672" imgH="582168" progId="ChemDraw.Document.6.0">
                  <p:embed/>
                </p:oleObj>
              </mc:Choice>
              <mc:Fallback>
                <p:oleObj r:id="rId3" imgW="3090672" imgH="58216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4525" y="1849438"/>
                        <a:ext cx="5487988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5" name="Object 3"/>
          <p:cNvGraphicFramePr>
            <a:graphicFrameLocks noChangeAspect="1"/>
          </p:cNvGraphicFramePr>
          <p:nvPr/>
        </p:nvGraphicFramePr>
        <p:xfrm>
          <a:off x="2133600" y="2973388"/>
          <a:ext cx="3590925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97" r:id="rId5" imgW="2022348" imgH="650748" progId="ChemDraw.Document.6.0">
                  <p:embed/>
                </p:oleObj>
              </mc:Choice>
              <mc:Fallback>
                <p:oleObj r:id="rId5" imgW="2022348" imgH="65074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973388"/>
                        <a:ext cx="3590925" cy="1141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6" name="Object 4"/>
          <p:cNvGraphicFramePr>
            <a:graphicFrameLocks noChangeAspect="1"/>
          </p:cNvGraphicFramePr>
          <p:nvPr/>
        </p:nvGraphicFramePr>
        <p:xfrm>
          <a:off x="914400" y="4497388"/>
          <a:ext cx="4500563" cy="153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98" r:id="rId7" imgW="2673096" imgH="903732" progId="ChemDraw.Document.6.0">
                  <p:embed/>
                </p:oleObj>
              </mc:Choice>
              <mc:Fallback>
                <p:oleObj r:id="rId7" imgW="2673096" imgH="903732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497388"/>
                        <a:ext cx="4500563" cy="1538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4"/>
          <p:cNvSpPr>
            <a:spLocks noChangeArrowheads="1"/>
          </p:cNvSpPr>
          <p:nvPr/>
        </p:nvSpPr>
        <p:spPr bwMode="auto">
          <a:xfrm>
            <a:off x="304800" y="990600"/>
            <a:ext cx="502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Synthesis (Preparation) of Alcohols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18" name="Rectangle 5"/>
          <p:cNvSpPr>
            <a:spLocks noChangeArrowheads="1"/>
          </p:cNvSpPr>
          <p:nvPr/>
        </p:nvSpPr>
        <p:spPr bwMode="auto">
          <a:xfrm>
            <a:off x="239713" y="1366838"/>
            <a:ext cx="3794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Hydration From Alkenes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19" name="Rectangle 4"/>
          <p:cNvSpPr>
            <a:spLocks noChangeArrowheads="1"/>
          </p:cNvSpPr>
          <p:nvPr/>
        </p:nvSpPr>
        <p:spPr bwMode="auto">
          <a:xfrm>
            <a:off x="193675" y="3810000"/>
            <a:ext cx="2854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From alkyl halide </a:t>
            </a:r>
            <a:r>
              <a:rPr lang="en-US" alt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endParaRPr lang="en-GB" alt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562600" y="5638800"/>
            <a:ext cx="3408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nucleophilic substitution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316538" y="4495800"/>
            <a:ext cx="342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(elimination of HX using </a:t>
            </a:r>
          </a:p>
          <a:p>
            <a:pPr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base gives alkene)</a:t>
            </a:r>
          </a:p>
        </p:txBody>
      </p:sp>
      <p:pic>
        <p:nvPicPr>
          <p:cNvPr id="66572" name="Picture 13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3" name="Picture 14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44475" y="2600325"/>
            <a:ext cx="3271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Oxidation of Alkenes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6577" name="TextBox 1"/>
          <p:cNvSpPr txBox="1">
            <a:spLocks noChangeArrowheads="1"/>
          </p:cNvSpPr>
          <p:nvPr/>
        </p:nvSpPr>
        <p:spPr bwMode="auto">
          <a:xfrm>
            <a:off x="2798763" y="5946775"/>
            <a:ext cx="1081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aq. KOH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1"/>
          <p:cNvSpPr txBox="1">
            <a:spLocks noGrp="1" noChangeArrowheads="1"/>
          </p:cNvSpPr>
          <p:nvPr/>
        </p:nvSpPr>
        <p:spPr bwMode="auto">
          <a:xfrm>
            <a:off x="76200" y="64008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7587" name="Slide Number Placeholder 2"/>
          <p:cNvSpPr txBox="1">
            <a:spLocks noGrp="1" noChangeArrowheads="1"/>
          </p:cNvSpPr>
          <p:nvPr/>
        </p:nvSpPr>
        <p:spPr bwMode="auto">
          <a:xfrm>
            <a:off x="7932738" y="64801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573A7F1-C741-4112-A798-B305461036A8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7588" name="Object 2"/>
          <p:cNvGraphicFramePr>
            <a:graphicFrameLocks noChangeAspect="1"/>
          </p:cNvGraphicFramePr>
          <p:nvPr/>
        </p:nvGraphicFramePr>
        <p:xfrm>
          <a:off x="914400" y="1981200"/>
          <a:ext cx="341947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12" r:id="rId3" imgW="2029968" imgH="483108" progId="ChemDraw.Document.6.0">
                  <p:embed/>
                </p:oleObj>
              </mc:Choice>
              <mc:Fallback>
                <p:oleObj r:id="rId3" imgW="2029968" imgH="48310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3419475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0" name="Object 4"/>
          <p:cNvGraphicFramePr>
            <a:graphicFrameLocks noChangeAspect="1"/>
          </p:cNvGraphicFramePr>
          <p:nvPr/>
        </p:nvGraphicFramePr>
        <p:xfrm>
          <a:off x="1219200" y="4800600"/>
          <a:ext cx="315277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13" r:id="rId5" imgW="1871472" imgH="342900" progId="ChemDraw.Document.6.0">
                  <p:embed/>
                </p:oleObj>
              </mc:Choice>
              <mc:Fallback>
                <p:oleObj r:id="rId5" imgW="1871472" imgH="34290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800600"/>
                        <a:ext cx="3152775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2" name="Rectangle 7"/>
          <p:cNvSpPr>
            <a:spLocks noChangeArrowheads="1"/>
          </p:cNvSpPr>
          <p:nvPr/>
        </p:nvSpPr>
        <p:spPr bwMode="auto">
          <a:xfrm>
            <a:off x="0" y="10620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3-  Reduction of aldehydes, ketones and carboxylic acids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pic>
        <p:nvPicPr>
          <p:cNvPr id="17419" name="Object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4400" y="3438272"/>
            <a:ext cx="331311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076B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7593" name="Picture 11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12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1"/>
          <p:cNvSpPr txBox="1">
            <a:spLocks noGrp="1" noChangeArrowheads="1"/>
          </p:cNvSpPr>
          <p:nvPr/>
        </p:nvSpPr>
        <p:spPr bwMode="auto">
          <a:xfrm>
            <a:off x="76200" y="64008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8611" name="Slide Number Placeholder 2"/>
          <p:cNvSpPr txBox="1">
            <a:spLocks noGrp="1" noChangeArrowheads="1"/>
          </p:cNvSpPr>
          <p:nvPr/>
        </p:nvSpPr>
        <p:spPr bwMode="auto">
          <a:xfrm>
            <a:off x="7932738" y="64801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D0E4614-C9AA-4997-B16F-0AFBDCC196BB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8612" name="Object 5"/>
          <p:cNvGraphicFramePr>
            <a:graphicFrameLocks noChangeAspect="1"/>
          </p:cNvGraphicFramePr>
          <p:nvPr/>
        </p:nvGraphicFramePr>
        <p:xfrm>
          <a:off x="152400" y="1676400"/>
          <a:ext cx="6040438" cy="274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3" r:id="rId3" imgW="3591360" imgH="1609560" progId="ChemDraw.Document.6.0">
                  <p:embed/>
                </p:oleObj>
              </mc:Choice>
              <mc:Fallback>
                <p:oleObj r:id="rId3" imgW="3591360" imgH="1609560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676400"/>
                        <a:ext cx="6040438" cy="274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25400" y="10620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4-  Addition  of  Grignard compounds to aldehydes &amp; ketones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8614" name="مربع نص 16"/>
          <p:cNvSpPr txBox="1">
            <a:spLocks noChangeArrowheads="1"/>
          </p:cNvSpPr>
          <p:nvPr/>
        </p:nvSpPr>
        <p:spPr bwMode="auto">
          <a:xfrm>
            <a:off x="6215063" y="2438400"/>
            <a:ext cx="1649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Tertiary alcohol</a:t>
            </a:r>
          </a:p>
        </p:txBody>
      </p:sp>
      <p:sp>
        <p:nvSpPr>
          <p:cNvPr id="68615" name="مربع نص 16"/>
          <p:cNvSpPr txBox="1">
            <a:spLocks noChangeArrowheads="1"/>
          </p:cNvSpPr>
          <p:nvPr/>
        </p:nvSpPr>
        <p:spPr bwMode="auto">
          <a:xfrm>
            <a:off x="212725" y="2971800"/>
            <a:ext cx="850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Ketone</a:t>
            </a:r>
          </a:p>
        </p:txBody>
      </p:sp>
      <p:graphicFrame>
        <p:nvGraphicFramePr>
          <p:cNvPr id="68616" name="Object 3"/>
          <p:cNvGraphicFramePr>
            <a:graphicFrameLocks noChangeAspect="1"/>
          </p:cNvGraphicFramePr>
          <p:nvPr/>
        </p:nvGraphicFramePr>
        <p:xfrm>
          <a:off x="533400" y="3592513"/>
          <a:ext cx="527843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4" r:id="rId5" imgW="3378200" imgH="558800" progId="ChemDraw.Document.6.0">
                  <p:embed/>
                </p:oleObj>
              </mc:Choice>
              <mc:Fallback>
                <p:oleObj r:id="rId5" imgW="3378200" imgH="558800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592513"/>
                        <a:ext cx="5278438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7" name="Object 4"/>
          <p:cNvGraphicFramePr>
            <a:graphicFrameLocks noChangeAspect="1"/>
          </p:cNvGraphicFramePr>
          <p:nvPr/>
        </p:nvGraphicFramePr>
        <p:xfrm>
          <a:off x="838200" y="4887913"/>
          <a:ext cx="475297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5" r:id="rId7" imgW="3429000" imgH="558800" progId="ChemDraw.Document.6.0">
                  <p:embed/>
                </p:oleObj>
              </mc:Choice>
              <mc:Fallback>
                <p:oleObj r:id="rId7" imgW="3429000" imgH="55880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87913"/>
                        <a:ext cx="4752975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8" name="مستطيل 18"/>
          <p:cNvSpPr>
            <a:spLocks noChangeArrowheads="1"/>
          </p:cNvSpPr>
          <p:nvPr/>
        </p:nvSpPr>
        <p:spPr bwMode="auto">
          <a:xfrm>
            <a:off x="6334125" y="3810000"/>
            <a:ext cx="1895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alcohol</a:t>
            </a:r>
          </a:p>
        </p:txBody>
      </p:sp>
      <p:sp>
        <p:nvSpPr>
          <p:cNvPr id="68619" name="مستطيل 19"/>
          <p:cNvSpPr>
            <a:spLocks noChangeArrowheads="1"/>
          </p:cNvSpPr>
          <p:nvPr/>
        </p:nvSpPr>
        <p:spPr bwMode="auto">
          <a:xfrm>
            <a:off x="6488113" y="5040313"/>
            <a:ext cx="1665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alcohol</a:t>
            </a:r>
          </a:p>
        </p:txBody>
      </p:sp>
      <p:sp>
        <p:nvSpPr>
          <p:cNvPr id="68620" name="مستطيل 19"/>
          <p:cNvSpPr>
            <a:spLocks noChangeArrowheads="1"/>
          </p:cNvSpPr>
          <p:nvPr/>
        </p:nvSpPr>
        <p:spPr bwMode="auto">
          <a:xfrm>
            <a:off x="466725" y="5576888"/>
            <a:ext cx="1466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Methanal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formaldehyde</a:t>
            </a:r>
          </a:p>
        </p:txBody>
      </p:sp>
      <p:pic>
        <p:nvPicPr>
          <p:cNvPr id="68621" name="Picture 15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2" name="Picture 16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ChangeArrowheads="1"/>
          </p:cNvSpPr>
          <p:nvPr/>
        </p:nvSpPr>
        <p:spPr bwMode="auto">
          <a:xfrm>
            <a:off x="17463" y="2589213"/>
            <a:ext cx="6307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Formation of Salt (</a:t>
            </a: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Alkoxide formation</a:t>
            </a: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i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35" name="Footer Placeholder 1"/>
          <p:cNvSpPr txBox="1">
            <a:spLocks noGrp="1" noChangeArrowheads="1"/>
          </p:cNvSpPr>
          <p:nvPr/>
        </p:nvSpPr>
        <p:spPr bwMode="auto">
          <a:xfrm>
            <a:off x="58738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9636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75AD6F3-0933-4535-80F9-929803727766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69637" name="Rectangle 4"/>
          <p:cNvSpPr>
            <a:spLocks noChangeArrowheads="1"/>
          </p:cNvSpPr>
          <p:nvPr/>
        </p:nvSpPr>
        <p:spPr bwMode="auto">
          <a:xfrm>
            <a:off x="-76200" y="1558925"/>
            <a:ext cx="426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Dissociation of O-H Bond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9638" name="Object 1"/>
          <p:cNvGraphicFramePr>
            <a:graphicFrameLocks noChangeAspect="1"/>
          </p:cNvGraphicFramePr>
          <p:nvPr/>
        </p:nvGraphicFramePr>
        <p:xfrm>
          <a:off x="2057400" y="3273425"/>
          <a:ext cx="35750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3" r:id="rId3" imgW="2124456" imgH="262128" progId="ChemDraw.Document.6.0">
                  <p:embed/>
                </p:oleObj>
              </mc:Choice>
              <mc:Fallback>
                <p:oleObj r:id="rId3" imgW="2124456" imgH="262128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273425"/>
                        <a:ext cx="357505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9" name="مربع نص 15"/>
          <p:cNvSpPr txBox="1">
            <a:spLocks noChangeArrowheads="1"/>
          </p:cNvSpPr>
          <p:nvPr/>
        </p:nvSpPr>
        <p:spPr bwMode="auto">
          <a:xfrm>
            <a:off x="4500563" y="3808413"/>
            <a:ext cx="2814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Sodium ethoxide</a:t>
            </a:r>
          </a:p>
        </p:txBody>
      </p:sp>
      <p:sp>
        <p:nvSpPr>
          <p:cNvPr id="20490" name="Rectangle 4"/>
          <p:cNvSpPr>
            <a:spLocks noChangeArrowheads="1"/>
          </p:cNvSpPr>
          <p:nvPr/>
        </p:nvSpPr>
        <p:spPr bwMode="auto">
          <a:xfrm>
            <a:off x="304800" y="990600"/>
            <a:ext cx="2868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Reaction of Alcohols</a:t>
            </a:r>
            <a:endParaRPr lang="en-GB" alt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9641" name="Rectangle 3"/>
          <p:cNvSpPr>
            <a:spLocks noChangeArrowheads="1"/>
          </p:cNvSpPr>
          <p:nvPr/>
        </p:nvSpPr>
        <p:spPr bwMode="auto">
          <a:xfrm>
            <a:off x="76200" y="4341813"/>
            <a:ext cx="325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Formation of Esters</a:t>
            </a:r>
            <a:endParaRPr lang="en-US" altLang="en-US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9642" name="Object 5"/>
          <p:cNvGraphicFramePr>
            <a:graphicFrameLocks noChangeAspect="1"/>
          </p:cNvGraphicFramePr>
          <p:nvPr/>
        </p:nvGraphicFramePr>
        <p:xfrm>
          <a:off x="990600" y="5021263"/>
          <a:ext cx="5583238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4" name="CS ChemDraw Drawing" r:id="rId5" imgW="2298700" imgH="444500" progId="ChemDraw.Document.6.0">
                  <p:embed/>
                </p:oleObj>
              </mc:Choice>
              <mc:Fallback>
                <p:oleObj name="CS ChemDraw Drawing" r:id="rId5" imgW="2298700" imgH="444500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021263"/>
                        <a:ext cx="5583238" cy="846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43" name="Rectangle 6"/>
          <p:cNvSpPr>
            <a:spLocks noChangeArrowheads="1"/>
          </p:cNvSpPr>
          <p:nvPr/>
        </p:nvSpPr>
        <p:spPr bwMode="auto">
          <a:xfrm>
            <a:off x="4240213" y="5041900"/>
            <a:ext cx="593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="1" baseline="300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en-US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44" name="Rectangle 15"/>
          <p:cNvSpPr>
            <a:spLocks noChangeArrowheads="1"/>
          </p:cNvSpPr>
          <p:nvPr/>
        </p:nvSpPr>
        <p:spPr bwMode="auto">
          <a:xfrm>
            <a:off x="4032250" y="5700713"/>
            <a:ext cx="1131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</a:t>
            </a:r>
            <a:r>
              <a:rPr lang="en-US" altLang="en-US" sz="1800" b="1" baseline="300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+</a:t>
            </a: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/ H</a:t>
            </a:r>
            <a:r>
              <a:rPr lang="en-US" altLang="en-US" sz="1800" b="1" baseline="-250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O</a:t>
            </a:r>
            <a:endParaRPr lang="en-US" altLang="en-US" sz="1800" i="1" dirty="0">
              <a:solidFill>
                <a:schemeClr val="tx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69645" name="Text Box 15"/>
          <p:cNvSpPr txBox="1">
            <a:spLocks noChangeArrowheads="1"/>
          </p:cNvSpPr>
          <p:nvPr/>
        </p:nvSpPr>
        <p:spPr bwMode="auto">
          <a:xfrm>
            <a:off x="304800" y="2057400"/>
            <a:ext cx="8661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Reaction as acids (Breaking of oxygen- Hydrogen bond CO </a:t>
            </a:r>
            <a:r>
              <a:rPr lang="ar-SA" altLang="en-US" b="1">
                <a:solidFill>
                  <a:srgbClr val="8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ـــــ</a:t>
            </a: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H)</a:t>
            </a:r>
            <a:endParaRPr lang="en-US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46" name="Curve 345"/>
          <p:cNvSpPr>
            <a:spLocks/>
          </p:cNvSpPr>
          <p:nvPr/>
        </p:nvSpPr>
        <p:spPr bwMode="auto">
          <a:xfrm>
            <a:off x="8229600" y="2209800"/>
            <a:ext cx="84138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14149" y="961"/>
                </a:moveTo>
                <a:cubicBezTo>
                  <a:pt x="11289" y="987"/>
                  <a:pt x="827" y="0"/>
                  <a:pt x="1655" y="1923"/>
                </a:cubicBezTo>
                <a:cubicBezTo>
                  <a:pt x="2483" y="3846"/>
                  <a:pt x="14977" y="8837"/>
                  <a:pt x="18288" y="10579"/>
                </a:cubicBezTo>
                <a:cubicBezTo>
                  <a:pt x="21600" y="12320"/>
                  <a:pt x="20245" y="10111"/>
                  <a:pt x="18288" y="10579"/>
                </a:cubicBezTo>
                <a:cubicBezTo>
                  <a:pt x="16331" y="11046"/>
                  <a:pt x="11891" y="11904"/>
                  <a:pt x="8579" y="12970"/>
                </a:cubicBezTo>
                <a:cubicBezTo>
                  <a:pt x="5268" y="14036"/>
                  <a:pt x="0" y="14607"/>
                  <a:pt x="1655" y="15855"/>
                </a:cubicBezTo>
                <a:cubicBezTo>
                  <a:pt x="3311" y="17103"/>
                  <a:pt x="13848" y="18532"/>
                  <a:pt x="16933" y="19208"/>
                </a:cubicBezTo>
                <a:cubicBezTo>
                  <a:pt x="20019" y="19884"/>
                  <a:pt x="18890" y="18740"/>
                  <a:pt x="16933" y="19208"/>
                </a:cubicBezTo>
                <a:cubicBezTo>
                  <a:pt x="14977" y="19676"/>
                  <a:pt x="9181" y="21132"/>
                  <a:pt x="7225" y="21600"/>
                </a:cubicBezTo>
              </a:path>
            </a:pathLst>
          </a:custGeom>
          <a:noFill/>
          <a:ln w="15875" cap="flat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9647" name="Picture 1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8" name="Picture 1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9"/>
          <p:cNvSpPr>
            <a:spLocks noChangeArrowheads="1"/>
          </p:cNvSpPr>
          <p:nvPr/>
        </p:nvSpPr>
        <p:spPr bwMode="auto">
          <a:xfrm>
            <a:off x="76200" y="1912938"/>
            <a:ext cx="3781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Elimination Reactions</a:t>
            </a:r>
            <a:endParaRPr lang="en-US" altLang="en-US" i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59" name="Footer Placeholder 1"/>
          <p:cNvSpPr txBox="1">
            <a:spLocks noGrp="1" noChangeArrowheads="1"/>
          </p:cNvSpPr>
          <p:nvPr/>
        </p:nvSpPr>
        <p:spPr bwMode="auto">
          <a:xfrm>
            <a:off x="26988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0660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EF2D620-E03B-440D-A7B7-790009061FB3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/>
        </p:nvGraphicFramePr>
        <p:xfrm>
          <a:off x="2238375" y="2827338"/>
          <a:ext cx="323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84" r:id="rId3" imgW="1923288" imgH="227076" progId="ChemDraw.Document.6.0">
                  <p:embed/>
                </p:oleObj>
              </mc:Choice>
              <mc:Fallback>
                <p:oleObj r:id="rId3" imgW="1923288" imgH="227076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75" y="2827338"/>
                        <a:ext cx="3238500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2" name="Rectangle 4"/>
          <p:cNvSpPr>
            <a:spLocks noChangeArrowheads="1"/>
          </p:cNvSpPr>
          <p:nvPr/>
        </p:nvSpPr>
        <p:spPr bwMode="auto">
          <a:xfrm>
            <a:off x="360363" y="3951288"/>
            <a:ext cx="3390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Substitution Reaction </a:t>
            </a:r>
            <a:endParaRPr lang="en-US" altLang="en-US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63" name="Rectangle 5"/>
          <p:cNvSpPr>
            <a:spLocks noChangeArrowheads="1"/>
          </p:cNvSpPr>
          <p:nvPr/>
        </p:nvSpPr>
        <p:spPr bwMode="auto">
          <a:xfrm>
            <a:off x="276225" y="1066800"/>
            <a:ext cx="3914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Dissociation of C-O Bond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0664" name="Object 3"/>
          <p:cNvGraphicFramePr>
            <a:graphicFrameLocks noChangeAspect="1"/>
          </p:cNvGraphicFramePr>
          <p:nvPr/>
        </p:nvGraphicFramePr>
        <p:xfrm>
          <a:off x="1143000" y="4800600"/>
          <a:ext cx="5029200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85" r:id="rId5" imgW="2566416" imgH="681228" progId="ChemDraw.Document.6.0">
                  <p:embed/>
                </p:oleObj>
              </mc:Choice>
              <mc:Fallback>
                <p:oleObj r:id="rId5" imgW="2566416" imgH="68122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800600"/>
                        <a:ext cx="5029200" cy="1335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5" name="Text Box 11"/>
          <p:cNvSpPr txBox="1">
            <a:spLocks noChangeArrowheads="1"/>
          </p:cNvSpPr>
          <p:nvPr/>
        </p:nvSpPr>
        <p:spPr bwMode="auto">
          <a:xfrm>
            <a:off x="228600" y="1519238"/>
            <a:ext cx="4959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4256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Reaction with C</a:t>
            </a:r>
            <a:r>
              <a:rPr lang="ar-SA" altLang="en-US" b="1">
                <a:solidFill>
                  <a:srgbClr val="42568D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ــــ</a:t>
            </a:r>
            <a:r>
              <a:rPr lang="en-US" altLang="en-US" b="1">
                <a:solidFill>
                  <a:srgbClr val="4256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OH bond cleavage</a:t>
            </a:r>
            <a:endParaRPr lang="en-US" altLang="en-US">
              <a:solidFill>
                <a:srgbClr val="4256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66" name="Curve 345"/>
          <p:cNvSpPr>
            <a:spLocks/>
          </p:cNvSpPr>
          <p:nvPr/>
        </p:nvSpPr>
        <p:spPr bwMode="auto">
          <a:xfrm>
            <a:off x="2514600" y="1600200"/>
            <a:ext cx="84138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14149" y="961"/>
                </a:moveTo>
                <a:cubicBezTo>
                  <a:pt x="11289" y="987"/>
                  <a:pt x="827" y="0"/>
                  <a:pt x="1655" y="1923"/>
                </a:cubicBezTo>
                <a:cubicBezTo>
                  <a:pt x="2483" y="3846"/>
                  <a:pt x="14977" y="8837"/>
                  <a:pt x="18288" y="10579"/>
                </a:cubicBezTo>
                <a:cubicBezTo>
                  <a:pt x="21600" y="12320"/>
                  <a:pt x="20245" y="10111"/>
                  <a:pt x="18288" y="10579"/>
                </a:cubicBezTo>
                <a:cubicBezTo>
                  <a:pt x="16331" y="11046"/>
                  <a:pt x="11891" y="11904"/>
                  <a:pt x="8579" y="12970"/>
                </a:cubicBezTo>
                <a:cubicBezTo>
                  <a:pt x="5268" y="14036"/>
                  <a:pt x="0" y="14607"/>
                  <a:pt x="1655" y="15855"/>
                </a:cubicBezTo>
                <a:cubicBezTo>
                  <a:pt x="3311" y="17103"/>
                  <a:pt x="13848" y="18532"/>
                  <a:pt x="16933" y="19208"/>
                </a:cubicBezTo>
                <a:cubicBezTo>
                  <a:pt x="20019" y="19884"/>
                  <a:pt x="18890" y="18740"/>
                  <a:pt x="16933" y="19208"/>
                </a:cubicBezTo>
                <a:cubicBezTo>
                  <a:pt x="14977" y="19676"/>
                  <a:pt x="9181" y="21132"/>
                  <a:pt x="7225" y="21600"/>
                </a:cubicBezTo>
              </a:path>
            </a:pathLst>
          </a:custGeom>
          <a:noFill/>
          <a:ln w="15875" cap="flat" cmpd="sng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 flipH="1">
            <a:off x="3657600" y="3208338"/>
            <a:ext cx="228600" cy="1524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sz="2400"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70668" name="Picture 13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9" name="Picture 14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1"/>
          <p:cNvSpPr txBox="1">
            <a:spLocks noGrp="1" noChangeArrowheads="1"/>
          </p:cNvSpPr>
          <p:nvPr/>
        </p:nvSpPr>
        <p:spPr bwMode="auto">
          <a:xfrm>
            <a:off x="76200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7168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85430FD-4C77-4365-A922-22FD650E3131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152400" y="1066800"/>
            <a:ext cx="3316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Oxidation Reactions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1685" name="Object 10"/>
          <p:cNvGraphicFramePr>
            <a:graphicFrameLocks/>
          </p:cNvGraphicFramePr>
          <p:nvPr/>
        </p:nvGraphicFramePr>
        <p:xfrm>
          <a:off x="2590800" y="5181600"/>
          <a:ext cx="383698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7" r:id="rId3" imgW="3836520" imgH="667440" progId="ChemDraw.Document.6.0">
                  <p:embed/>
                </p:oleObj>
              </mc:Choice>
              <mc:Fallback>
                <p:oleObj r:id="rId3" imgW="3836520" imgH="667440" progId="ChemDraw.Document.6.0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181600"/>
                        <a:ext cx="3836988" cy="668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686" name="Picture 10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Picture 11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71690" name="Object 1"/>
          <p:cNvGraphicFramePr>
            <a:graphicFrameLocks noChangeAspect="1"/>
          </p:cNvGraphicFramePr>
          <p:nvPr/>
        </p:nvGraphicFramePr>
        <p:xfrm>
          <a:off x="2292350" y="1828800"/>
          <a:ext cx="3911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8" name="CS ChemDraw Drawing" r:id="rId7" imgW="1866900" imgH="400812" progId="ChemDraw.Document.6.0">
                  <p:embed/>
                </p:oleObj>
              </mc:Choice>
              <mc:Fallback>
                <p:oleObj name="CS ChemDraw Drawing" r:id="rId7" imgW="1866900" imgH="400812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2350" y="1828800"/>
                        <a:ext cx="39116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1" name="Object 2"/>
          <p:cNvGraphicFramePr>
            <a:graphicFrameLocks noChangeAspect="1"/>
          </p:cNvGraphicFramePr>
          <p:nvPr/>
        </p:nvGraphicFramePr>
        <p:xfrm>
          <a:off x="2286000" y="2895600"/>
          <a:ext cx="4829175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9" name="CS ChemDraw Drawing" r:id="rId9" imgW="2398776" imgH="353568" progId="ChemDraw.Document.6.0">
                  <p:embed/>
                </p:oleObj>
              </mc:Choice>
              <mc:Fallback>
                <p:oleObj name="CS ChemDraw Drawing" r:id="rId9" imgW="2398776" imgH="35356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895600"/>
                        <a:ext cx="4829175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2" name="Object 3"/>
          <p:cNvGraphicFramePr>
            <a:graphicFrameLocks noChangeAspect="1"/>
          </p:cNvGraphicFramePr>
          <p:nvPr/>
        </p:nvGraphicFramePr>
        <p:xfrm>
          <a:off x="2286000" y="3886200"/>
          <a:ext cx="448945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0" name="CS ChemDraw Drawing" r:id="rId11" imgW="2057400" imgH="559308" progId="ChemDraw.Document.6.0">
                  <p:embed/>
                </p:oleObj>
              </mc:Choice>
              <mc:Fallback>
                <p:oleObj name="CS ChemDraw Drawing" r:id="rId11" imgW="2057400" imgH="55930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886200"/>
                        <a:ext cx="448945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 txBox="1">
            <a:spLocks noGrp="1" noChangeArrowheads="1"/>
          </p:cNvSpPr>
          <p:nvPr/>
        </p:nvSpPr>
        <p:spPr bwMode="auto">
          <a:xfrm>
            <a:off x="0" y="6356350"/>
            <a:ext cx="6019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270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90187E1-C70D-4851-8A91-D31C000847F5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2708" name="TextBox 6"/>
          <p:cNvSpPr txBox="1">
            <a:spLocks noChangeArrowheads="1"/>
          </p:cNvSpPr>
          <p:nvPr/>
        </p:nvSpPr>
        <p:spPr bwMode="auto">
          <a:xfrm>
            <a:off x="85725" y="1752600"/>
            <a:ext cx="882967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Phenols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(compounds having hydroxyl group directly attached to a benzene ring ) are generally named as derivatives of the simplest member of the family, phenol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Acidity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have weak acidic properties.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Phenols </a:t>
            </a: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much stronger acids 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alcohols. 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</a:t>
            </a:r>
            <a:r>
              <a:rPr lang="en-US" alt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electron-withdrawing groups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such as NO</a:t>
            </a:r>
            <a:r>
              <a:rPr lang="en-US" altLang="en-US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CN, on the ring </a:t>
            </a:r>
            <a:r>
              <a:rPr lang="en-US" alt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increases the acidity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phenols.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709" name="Rectangle 11"/>
          <p:cNvSpPr>
            <a:spLocks noChangeArrowheads="1"/>
          </p:cNvSpPr>
          <p:nvPr/>
        </p:nvSpPr>
        <p:spPr bwMode="auto">
          <a:xfrm>
            <a:off x="228600" y="990600"/>
            <a:ext cx="713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Nomenclature and acidity of Phenols</a:t>
            </a:r>
          </a:p>
        </p:txBody>
      </p:sp>
      <p:pic>
        <p:nvPicPr>
          <p:cNvPr id="72710" name="Picture 7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8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638" y="762000"/>
            <a:ext cx="66294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76200" y="1366838"/>
            <a:ext cx="91440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six concerns alcohols and phenols and by the end of this chapter the student will:</a:t>
            </a:r>
            <a:endParaRPr lang="en-US" altLang="en-US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difference in structure between 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different classes of alcohols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how to name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physical properties (solubility, boiling and melting points) 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how hydrogen bonds are formed and its effect on boiling points of alcohols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acidic properties of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different methods that can  be used to prepare  alcohols and phenols.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chemical reactions of these compounds ( some reactions are review, others are extensions of the chemistry that will be discussed on chapters 8, 9 &amp; 10 </a:t>
            </a:r>
          </a:p>
        </p:txBody>
      </p:sp>
      <p:sp>
        <p:nvSpPr>
          <p:cNvPr id="55300" name="Footer Placeholder 2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5301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7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693E08F-0A9C-43C5-A6D1-4EDF495A16D1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3731" name="Footer Placeholder 2"/>
          <p:cNvSpPr txBox="1">
            <a:spLocks noGrp="1" noChangeArrowheads="1"/>
          </p:cNvSpPr>
          <p:nvPr/>
        </p:nvSpPr>
        <p:spPr bwMode="auto">
          <a:xfrm>
            <a:off x="635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73732" name="Object 6"/>
          <p:cNvGraphicFramePr>
            <a:graphicFrameLocks/>
          </p:cNvGraphicFramePr>
          <p:nvPr/>
        </p:nvGraphicFramePr>
        <p:xfrm>
          <a:off x="762000" y="1066800"/>
          <a:ext cx="7585075" cy="513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3" r:id="rId3" imgW="6796440" imgH="4789800" progId="ChemDraw.Document.6.0">
                  <p:embed/>
                </p:oleObj>
              </mc:Choice>
              <mc:Fallback>
                <p:oleObj r:id="rId3" imgW="6796440" imgH="4789800" progId="ChemDraw.Document.6.0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066800"/>
                        <a:ext cx="7585075" cy="5138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733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4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546100" y="2487613"/>
            <a:ext cx="8153400" cy="3124200"/>
            <a:chOff x="0" y="0"/>
            <a:chExt cx="8153400" cy="3124200"/>
          </a:xfrm>
        </p:grpSpPr>
        <p:sp>
          <p:nvSpPr>
            <p:cNvPr id="74762" name="Rounded Rectangle 5"/>
            <p:cNvSpPr>
              <a:spLocks noChangeArrowheads="1"/>
            </p:cNvSpPr>
            <p:nvPr/>
          </p:nvSpPr>
          <p:spPr bwMode="auto">
            <a:xfrm>
              <a:off x="0" y="0"/>
              <a:ext cx="8153400" cy="31242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Courier New" panose="02070309020205020404" pitchFamily="49" charset="0"/>
                <a:buChar char="o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Courier New" panose="02070309020205020404" pitchFamily="49" charset="0"/>
                <a:buChar char="o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onstantia" panose="02030602050306030303" pitchFamily="18" charset="0"/>
              </a:endParaRPr>
            </a:p>
          </p:txBody>
        </p:sp>
        <p:grpSp>
          <p:nvGrpSpPr>
            <p:cNvPr id="74763" name="Group 4"/>
            <p:cNvGrpSpPr>
              <a:grpSpLocks noChangeAspect="1"/>
            </p:cNvGrpSpPr>
            <p:nvPr/>
          </p:nvGrpSpPr>
          <p:grpSpPr bwMode="auto">
            <a:xfrm>
              <a:off x="228600" y="76200"/>
              <a:ext cx="5672362" cy="2808000"/>
              <a:chOff x="0" y="0"/>
              <a:chExt cx="5672362" cy="2808000"/>
            </a:xfrm>
          </p:grpSpPr>
          <p:pic>
            <p:nvPicPr>
              <p:cNvPr id="74767" name="Picture 3" descr="C:\Users\haltalassi\Pictures\Picture12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672362" cy="28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768" name="Picture 2" descr="C:\Users\haltalassi\Pictures\Picture11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96" t="23958" r="81699" b="64783"/>
              <a:stretch>
                <a:fillRect/>
              </a:stretch>
            </p:blipFill>
            <p:spPr bwMode="auto">
              <a:xfrm>
                <a:off x="685800" y="228600"/>
                <a:ext cx="3048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4764" name="Picture 4" descr="C:\Users\haltalassi\Pictures\Picture1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605"/>
            <a:stretch>
              <a:fillRect/>
            </a:stretch>
          </p:blipFill>
          <p:spPr bwMode="auto">
            <a:xfrm>
              <a:off x="6019800" y="457200"/>
              <a:ext cx="1949696" cy="15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5" name="Picture 2" descr="C:\Users\haltalassi\Pictures\Picture1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67" t="56837" r="19615" b="22520"/>
            <a:stretch>
              <a:fillRect/>
            </a:stretch>
          </p:blipFill>
          <p:spPr bwMode="auto">
            <a:xfrm rot="-2755895">
              <a:off x="5400539" y="936594"/>
              <a:ext cx="10668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6" name="Picture 4" descr="C:\Users\haltalassi\Pictures\Picture1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395"/>
            <a:stretch>
              <a:fillRect/>
            </a:stretch>
          </p:blipFill>
          <p:spPr bwMode="auto">
            <a:xfrm>
              <a:off x="6172200" y="2514600"/>
              <a:ext cx="1919468" cy="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755" name="Footer Placeholder 1"/>
          <p:cNvSpPr txBox="1">
            <a:spLocks noGrp="1" noChangeArrowheads="1"/>
          </p:cNvSpPr>
          <p:nvPr/>
        </p:nvSpPr>
        <p:spPr bwMode="auto">
          <a:xfrm>
            <a:off x="889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4756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6441A74-D4A5-4EB1-B2A0-781799B6B61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21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5613" name="Rectangle 3"/>
          <p:cNvSpPr>
            <a:spLocks noChangeArrowheads="1"/>
          </p:cNvSpPr>
          <p:nvPr/>
        </p:nvSpPr>
        <p:spPr bwMode="auto">
          <a:xfrm>
            <a:off x="2514600" y="1143000"/>
            <a:ext cx="5283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Synthesis of Phenols</a:t>
            </a:r>
          </a:p>
        </p:txBody>
      </p:sp>
      <p:pic>
        <p:nvPicPr>
          <p:cNvPr id="74758" name="Picture 1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9" name="Picture 1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6" descr="C:\Users\haltalassi\Pictures\Picture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1905000"/>
            <a:ext cx="56578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Footer Placeholder 2"/>
          <p:cNvSpPr txBox="1">
            <a:spLocks noGrp="1" noChangeArrowheads="1"/>
          </p:cNvSpPr>
          <p:nvPr/>
        </p:nvSpPr>
        <p:spPr bwMode="auto">
          <a:xfrm>
            <a:off x="635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5780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6070372-80B1-4BED-AA03-63725BB7FAD6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22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3124200" y="914400"/>
            <a:ext cx="4194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>
              <a:spcBef>
                <a:spcPct val="20000"/>
              </a:spcBef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Reactions Phenols</a:t>
            </a:r>
          </a:p>
        </p:txBody>
      </p:sp>
      <p:sp>
        <p:nvSpPr>
          <p:cNvPr id="26632" name="Rectangle 5"/>
          <p:cNvSpPr>
            <a:spLocks noChangeArrowheads="1"/>
          </p:cNvSpPr>
          <p:nvPr/>
        </p:nvSpPr>
        <p:spPr bwMode="auto">
          <a:xfrm>
            <a:off x="7938" y="1219200"/>
            <a:ext cx="2449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Ethers formation</a:t>
            </a:r>
            <a:endParaRPr lang="en-US" sz="2400" dirty="0">
              <a:latin typeface="Times New Roman"/>
              <a:ea typeface="+mn-ea"/>
              <a:cs typeface="Times New Roman"/>
            </a:endParaRPr>
          </a:p>
        </p:txBody>
      </p:sp>
      <p:pic>
        <p:nvPicPr>
          <p:cNvPr id="75783" name="Picture 9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0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75787" name="Object 2"/>
          <p:cNvGraphicFramePr>
            <a:graphicFrameLocks noChangeAspect="1"/>
          </p:cNvGraphicFramePr>
          <p:nvPr/>
        </p:nvGraphicFramePr>
        <p:xfrm>
          <a:off x="457200" y="1905000"/>
          <a:ext cx="213201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4" name="CS ChemDraw Drawing" r:id="rId6" imgW="1531620" imgH="1642872" progId="ChemDraw.Document.6.0">
                  <p:embed/>
                </p:oleObj>
              </mc:Choice>
              <mc:Fallback>
                <p:oleObj name="CS ChemDraw Drawing" r:id="rId6" imgW="1531620" imgH="1642872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05000"/>
                        <a:ext cx="2132013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5" descr="C:\Users\haltalassi\Pictures\Picture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0"/>
            <a:ext cx="7034213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Footer Placeholder 2"/>
          <p:cNvSpPr txBox="1">
            <a:spLocks noGrp="1" noChangeArrowheads="1"/>
          </p:cNvSpPr>
          <p:nvPr/>
        </p:nvSpPr>
        <p:spPr bwMode="auto">
          <a:xfrm>
            <a:off x="1588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6804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6609E9A6-9307-4783-B1F7-5864176C9C5D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228600" y="1219200"/>
            <a:ext cx="5222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Electrophilic Substitution Reactions</a:t>
            </a:r>
          </a:p>
        </p:txBody>
      </p:sp>
      <p:pic>
        <p:nvPicPr>
          <p:cNvPr id="76806" name="Picture 10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11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1"/>
          <p:cNvSpPr txBox="1">
            <a:spLocks noGrp="1" noChangeArrowheads="1"/>
          </p:cNvSpPr>
          <p:nvPr/>
        </p:nvSpPr>
        <p:spPr bwMode="auto">
          <a:xfrm>
            <a:off x="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782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8E8D6C4-DD1E-4FCD-9B2F-DCC473A079FF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7828" name="Rectangle 3"/>
          <p:cNvSpPr>
            <a:spLocks noChangeArrowheads="1"/>
          </p:cNvSpPr>
          <p:nvPr/>
        </p:nvSpPr>
        <p:spPr bwMode="auto">
          <a:xfrm>
            <a:off x="3489325" y="939800"/>
            <a:ext cx="1801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Work</a:t>
            </a:r>
          </a:p>
        </p:txBody>
      </p:sp>
      <p:graphicFrame>
        <p:nvGraphicFramePr>
          <p:cNvPr id="77829" name="Object 1"/>
          <p:cNvGraphicFramePr>
            <a:graphicFrameLocks noChangeAspect="1"/>
          </p:cNvGraphicFramePr>
          <p:nvPr/>
        </p:nvGraphicFramePr>
        <p:xfrm>
          <a:off x="323850" y="1790700"/>
          <a:ext cx="2395538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4" r:id="rId3" imgW="1282700" imgH="381000" progId="ChemDraw.Document.6.0">
                  <p:embed/>
                </p:oleObj>
              </mc:Choice>
              <mc:Fallback>
                <p:oleObj r:id="rId3" imgW="1282700" imgH="3810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790700"/>
                        <a:ext cx="2395538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0" name="Object 2"/>
          <p:cNvGraphicFramePr>
            <a:graphicFrameLocks noChangeAspect="1"/>
          </p:cNvGraphicFramePr>
          <p:nvPr/>
        </p:nvGraphicFramePr>
        <p:xfrm>
          <a:off x="381000" y="2895600"/>
          <a:ext cx="25146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5" r:id="rId5" imgW="1490870" imgH="613168" progId="ChemDraw.Document.6.0">
                  <p:embed/>
                </p:oleObj>
              </mc:Choice>
              <mc:Fallback>
                <p:oleObj r:id="rId5" imgW="1490870" imgH="61316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95600"/>
                        <a:ext cx="251460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1" name="Object 3"/>
          <p:cNvGraphicFramePr>
            <a:graphicFrameLocks noChangeAspect="1"/>
          </p:cNvGraphicFramePr>
          <p:nvPr/>
        </p:nvGraphicFramePr>
        <p:xfrm>
          <a:off x="381000" y="4724400"/>
          <a:ext cx="2905125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6" r:id="rId7" imgW="1723292" imgH="614697" progId="ChemDraw.Document.6.0">
                  <p:embed/>
                </p:oleObj>
              </mc:Choice>
              <mc:Fallback>
                <p:oleObj r:id="rId7" imgW="1723292" imgH="614697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724400"/>
                        <a:ext cx="2905125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7832" name="Picture 12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3" name="Picture 13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2"/>
          <p:cNvSpPr>
            <a:spLocks noChangeArrowheads="1"/>
          </p:cNvSpPr>
          <p:nvPr/>
        </p:nvSpPr>
        <p:spPr bwMode="auto">
          <a:xfrm>
            <a:off x="381000" y="1044575"/>
            <a:ext cx="78486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The IUPAC name of                         is:</a:t>
            </a: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4-Ethyl-5-heptyn-3-ol 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4-Ethyl-5-heptan-3-ol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4-Ethyl-5-hepten-3-ol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4-Etyl-2-hepten-5-ol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8851" name="Rectangle 2"/>
          <p:cNvSpPr>
            <a:spLocks noChangeArrowheads="1"/>
          </p:cNvSpPr>
          <p:nvPr/>
        </p:nvSpPr>
        <p:spPr bwMode="auto">
          <a:xfrm>
            <a:off x="381000" y="3011488"/>
            <a:ext cx="7086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Comic Sans MS" panose="030F0702030302020204" pitchFamily="66" charset="0"/>
              </a:rPr>
              <a:t>5) The IUPAC name of                                      is:</a:t>
            </a:r>
            <a:endParaRPr lang="en-US" altLang="en-US" sz="200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A) 3-Methyl-1-bromocyclohexanol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B) 2-Bromo-3-methylcyclohexanol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C) 4-Bromo-2-methylcyclohexanol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D) 3-Bromo-1-methylcyclohxanol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8852" name="Object 1"/>
          <p:cNvGraphicFramePr>
            <a:graphicFrameLocks noChangeAspect="1"/>
          </p:cNvGraphicFramePr>
          <p:nvPr/>
        </p:nvGraphicFramePr>
        <p:xfrm>
          <a:off x="3733800" y="2609850"/>
          <a:ext cx="16129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4" r:id="rId3" imgW="952500" imgH="533400" progId="ChemDraw.Document.6.0">
                  <p:embed/>
                </p:oleObj>
              </mc:Choice>
              <mc:Fallback>
                <p:oleObj r:id="rId3" imgW="952500" imgH="5334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609850"/>
                        <a:ext cx="1612900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3" name="Footer Placeholder 1"/>
          <p:cNvSpPr txBox="1">
            <a:spLocks noGrp="1" noChangeArrowheads="1"/>
          </p:cNvSpPr>
          <p:nvPr/>
        </p:nvSpPr>
        <p:spPr bwMode="auto">
          <a:xfrm>
            <a:off x="0" y="6324600"/>
            <a:ext cx="335121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8854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C6246C3-51C7-4BE6-A180-B353D94AC109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8681" name="Rectangle 2"/>
          <p:cNvSpPr>
            <a:spLocks noChangeArrowheads="1"/>
          </p:cNvSpPr>
          <p:nvPr/>
        </p:nvSpPr>
        <p:spPr bwMode="auto">
          <a:xfrm>
            <a:off x="381000" y="4784725"/>
            <a:ext cx="3943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Comic Sans MS" charset="0"/>
                <a:ea typeface="ＭＳ Ｐゴシック" charset="0"/>
                <a:cs typeface="Calibri" charset="0"/>
                <a:sym typeface="Arial" charset="0"/>
              </a:rPr>
              <a:t>6) </a:t>
            </a:r>
            <a:r>
              <a:rPr lang="en-US" sz="2000" dirty="0">
                <a:solidFill>
                  <a:srgbClr val="FF0000"/>
                </a:solidFill>
                <a:latin typeface="Comic Sans MS" charset="0"/>
                <a:ea typeface="BatangChe" charset="0"/>
                <a:cs typeface="BatangChe" charset="0"/>
                <a:sym typeface="Arial" charset="0"/>
              </a:rPr>
              <a:t>The most acidic compound is:</a:t>
            </a:r>
          </a:p>
        </p:txBody>
      </p:sp>
      <p:graphicFrame>
        <p:nvGraphicFramePr>
          <p:cNvPr id="78856" name="Object 1"/>
          <p:cNvGraphicFramePr>
            <a:graphicFrameLocks noChangeAspect="1"/>
          </p:cNvGraphicFramePr>
          <p:nvPr/>
        </p:nvGraphicFramePr>
        <p:xfrm>
          <a:off x="762000" y="5181600"/>
          <a:ext cx="580707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5" r:id="rId5" imgW="4406900" imgH="939800" progId="ChemDraw.Document.6.0">
                  <p:embed/>
                </p:oleObj>
              </mc:Choice>
              <mc:Fallback>
                <p:oleObj r:id="rId5" imgW="4406900" imgH="9398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181600"/>
                        <a:ext cx="5807075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8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25900" y="1001713"/>
            <a:ext cx="1371600" cy="105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8858" name="Picture 11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12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5"/>
          <p:cNvSpPr>
            <a:spLocks noChangeArrowheads="1"/>
          </p:cNvSpPr>
          <p:nvPr/>
        </p:nvSpPr>
        <p:spPr bwMode="auto">
          <a:xfrm>
            <a:off x="76200" y="1152525"/>
            <a:ext cx="522287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The common name of 2-methyl-2-propanol is: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Allyl alcohol			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Isopropyl alcohol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  <a:r>
              <a:rPr lang="en-US" altLang="en-US" sz="20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tert</a:t>
            </a: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-Butyl alcohol		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Benzyl alcohol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 The following reaction gives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4-Ethylphenol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2-Ethylphenol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Ethylphenyl ether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Ethylphenyl ketone</a:t>
            </a:r>
          </a:p>
        </p:txBody>
      </p:sp>
      <p:graphicFrame>
        <p:nvGraphicFramePr>
          <p:cNvPr id="79875" name="Object 4"/>
          <p:cNvGraphicFramePr>
            <a:graphicFrameLocks noChangeAspect="1"/>
          </p:cNvGraphicFramePr>
          <p:nvPr/>
        </p:nvGraphicFramePr>
        <p:xfrm>
          <a:off x="1447800" y="3657600"/>
          <a:ext cx="5334000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8" r:id="rId3" imgW="3479800" imgH="673100" progId="ChemDraw.Document.6.0">
                  <p:embed/>
                </p:oleObj>
              </mc:Choice>
              <mc:Fallback>
                <p:oleObj r:id="rId3" imgW="3479800" imgH="67310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657600"/>
                        <a:ext cx="5334000" cy="1011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6" name="Footer Placeholder 1"/>
          <p:cNvSpPr txBox="1">
            <a:spLocks noGrp="1" noChangeArrowheads="1"/>
          </p:cNvSpPr>
          <p:nvPr/>
        </p:nvSpPr>
        <p:spPr bwMode="auto">
          <a:xfrm>
            <a:off x="1905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987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409DAA3-CDFC-4562-9795-2D403C9DD9FE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79878" name="Picture 7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9" name="Picture 8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8" name="Object 2"/>
          <p:cNvGraphicFramePr>
            <a:graphicFrameLocks noChangeAspect="1"/>
          </p:cNvGraphicFramePr>
          <p:nvPr/>
        </p:nvGraphicFramePr>
        <p:xfrm>
          <a:off x="2360613" y="1509713"/>
          <a:ext cx="1809750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0" r:id="rId3" imgW="1816100" imgH="647700" progId="ChemDraw.Document.6.0">
                  <p:embed/>
                </p:oleObj>
              </mc:Choice>
              <mc:Fallback>
                <p:oleObj r:id="rId3" imgW="1816100" imgH="64770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613" y="1509713"/>
                        <a:ext cx="1809750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899" name="Object 1"/>
          <p:cNvGraphicFramePr>
            <a:graphicFrameLocks noChangeAspect="1"/>
          </p:cNvGraphicFramePr>
          <p:nvPr/>
        </p:nvGraphicFramePr>
        <p:xfrm>
          <a:off x="1446213" y="2165350"/>
          <a:ext cx="54864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1" r:id="rId5" imgW="5740400" imgH="469900" progId="ChemDraw.Document.6.0">
                  <p:embed/>
                </p:oleObj>
              </mc:Choice>
              <mc:Fallback>
                <p:oleObj r:id="rId5" imgW="5740400" imgH="4699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213" y="2165350"/>
                        <a:ext cx="548640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684213" y="1054100"/>
            <a:ext cx="55229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9) </a:t>
            </a:r>
            <a:r>
              <a:rPr lang="en-US" b="1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The major product for the following reaction is</a:t>
            </a:r>
            <a:endParaRPr lang="en-US" b="1">
              <a:solidFill>
                <a:srgbClr val="FF0000"/>
              </a:solidFill>
              <a:latin typeface="Comic Sans MS" charset="0"/>
              <a:ea typeface="ＭＳ Ｐゴシック" charset="0"/>
              <a:sym typeface="Arial" charset="0"/>
            </a:endParaRPr>
          </a:p>
        </p:txBody>
      </p:sp>
      <p:graphicFrame>
        <p:nvGraphicFramePr>
          <p:cNvPr id="80901" name="Object 7"/>
          <p:cNvGraphicFramePr>
            <a:graphicFrameLocks noChangeAspect="1"/>
          </p:cNvGraphicFramePr>
          <p:nvPr/>
        </p:nvGraphicFramePr>
        <p:xfrm>
          <a:off x="2863850" y="3338513"/>
          <a:ext cx="1916113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2" r:id="rId7" imgW="1663700" imgH="368300" progId="ChemDraw.Document.6.0">
                  <p:embed/>
                </p:oleObj>
              </mc:Choice>
              <mc:Fallback>
                <p:oleObj r:id="rId7" imgW="1663700" imgH="368300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3850" y="3338513"/>
                        <a:ext cx="1916113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2" name="Object 6"/>
          <p:cNvGraphicFramePr>
            <a:graphicFrameLocks noChangeAspect="1"/>
          </p:cNvGraphicFramePr>
          <p:nvPr/>
        </p:nvGraphicFramePr>
        <p:xfrm>
          <a:off x="1598613" y="3871913"/>
          <a:ext cx="46386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3" r:id="rId9" imgW="4648200" imgH="711200" progId="ChemDraw.Document.6.0">
                  <p:embed/>
                </p:oleObj>
              </mc:Choice>
              <mc:Fallback>
                <p:oleObj r:id="rId9" imgW="4648200" imgH="711200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8613" y="3871913"/>
                        <a:ext cx="4638675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684213" y="2959100"/>
            <a:ext cx="5197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10) </a:t>
            </a:r>
            <a:r>
              <a:rPr lang="en-US" b="1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The product of the reaction shown below is</a:t>
            </a:r>
            <a:endParaRPr lang="en-US" b="1">
              <a:solidFill>
                <a:srgbClr val="FF0000"/>
              </a:solidFill>
              <a:latin typeface="Comic Sans MS" charset="0"/>
              <a:ea typeface="ＭＳ Ｐゴシック" charset="0"/>
              <a:sym typeface="Arial" charset="0"/>
            </a:endParaRPr>
          </a:p>
        </p:txBody>
      </p:sp>
      <p:graphicFrame>
        <p:nvGraphicFramePr>
          <p:cNvPr id="80904" name="Object 4"/>
          <p:cNvGraphicFramePr>
            <a:graphicFrameLocks noChangeAspect="1"/>
          </p:cNvGraphicFramePr>
          <p:nvPr/>
        </p:nvGraphicFramePr>
        <p:xfrm>
          <a:off x="1219200" y="5334000"/>
          <a:ext cx="517207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4" r:id="rId11" imgW="5181600" imgH="647700" progId="ChemDraw.Document.6.0">
                  <p:embed/>
                </p:oleObj>
              </mc:Choice>
              <mc:Fallback>
                <p:oleObj r:id="rId11" imgW="5181600" imgH="64770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334000"/>
                        <a:ext cx="5172075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Rectangle 6"/>
          <p:cNvSpPr>
            <a:spLocks noChangeArrowheads="1"/>
          </p:cNvSpPr>
          <p:nvPr/>
        </p:nvSpPr>
        <p:spPr bwMode="auto">
          <a:xfrm>
            <a:off x="609600" y="4800600"/>
            <a:ext cx="7391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Calibri" charset="0"/>
                <a:sym typeface="Arial" charset="0"/>
              </a:rPr>
              <a:t>11) Which of the following compounds has the highest boiling point?</a:t>
            </a:r>
            <a:endParaRPr lang="en-US" sz="1000">
              <a:solidFill>
                <a:srgbClr val="FF0000"/>
              </a:solidFill>
              <a:latin typeface="Comic Sans MS" charset="0"/>
              <a:ea typeface="ＭＳ Ｐゴシック" charset="0"/>
              <a:cs typeface="Calibri" charset="0"/>
              <a:sym typeface="Arial" charset="0"/>
            </a:endParaRPr>
          </a:p>
        </p:txBody>
      </p:sp>
      <p:pic>
        <p:nvPicPr>
          <p:cNvPr id="80906" name="Picture 11" descr="ksulogo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7" name="Picture 12" descr="images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 You for your kind attention !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2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012B2CE-16AE-44E0-A136-74B942CB9F81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28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pic>
        <p:nvPicPr>
          <p:cNvPr id="81925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6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632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281E550C-68EF-4DED-B993-C9625527F80A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6324" name="TextBox 6"/>
          <p:cNvSpPr txBox="1">
            <a:spLocks noChangeArrowheads="1"/>
          </p:cNvSpPr>
          <p:nvPr/>
        </p:nvSpPr>
        <p:spPr bwMode="auto">
          <a:xfrm>
            <a:off x="44450" y="1627188"/>
            <a:ext cx="899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may be viewed as organic derivatives of water. </a:t>
            </a:r>
          </a:p>
        </p:txBody>
      </p:sp>
      <p:sp>
        <p:nvSpPr>
          <p:cNvPr id="56325" name="TextBox 7"/>
          <p:cNvSpPr txBox="1">
            <a:spLocks noChangeArrowheads="1"/>
          </p:cNvSpPr>
          <p:nvPr/>
        </p:nvSpPr>
        <p:spPr bwMode="auto">
          <a:xfrm>
            <a:off x="0" y="3124200"/>
            <a:ext cx="9036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have a common functional group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hydroxyl group, —OH</a:t>
            </a: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6326" name="TextBox 12"/>
          <p:cNvSpPr txBox="1">
            <a:spLocks noChangeArrowheads="1"/>
          </p:cNvSpPr>
          <p:nvPr/>
        </p:nvSpPr>
        <p:spPr bwMode="auto">
          <a:xfrm>
            <a:off x="0" y="3886200"/>
            <a:ext cx="88392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alcohols the hydroxyl group is attached to </a:t>
            </a:r>
            <a:r>
              <a:rPr lang="en-US" altLang="en-US" sz="2000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alkyl group, —R.</a:t>
            </a:r>
          </a:p>
          <a:p>
            <a:pPr algn="just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000" b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phenols the hydroxyl function is directly attached to</a:t>
            </a: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benzene ring</a:t>
            </a:r>
          </a:p>
        </p:txBody>
      </p:sp>
      <p:sp>
        <p:nvSpPr>
          <p:cNvPr id="56327" name="مربع نص 13"/>
          <p:cNvSpPr txBox="1">
            <a:spLocks noChangeArrowheads="1"/>
          </p:cNvSpPr>
          <p:nvPr/>
        </p:nvSpPr>
        <p:spPr bwMode="auto">
          <a:xfrm>
            <a:off x="357188" y="2108200"/>
            <a:ext cx="792480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H-O-H 	                   R-O-H or PhCH</a:t>
            </a:r>
            <a:r>
              <a:rPr lang="en-US" altLang="en-US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                  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-O-H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en-US" sz="20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                           Alcohol                                   Phenol</a:t>
            </a:r>
          </a:p>
        </p:txBody>
      </p:sp>
      <p:sp>
        <p:nvSpPr>
          <p:cNvPr id="8202" name="Rectangle 4"/>
          <p:cNvSpPr>
            <a:spLocks noChangeArrowheads="1"/>
          </p:cNvSpPr>
          <p:nvPr/>
        </p:nvSpPr>
        <p:spPr bwMode="auto">
          <a:xfrm>
            <a:off x="304800" y="990600"/>
            <a:ext cx="4727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Structure Of Alcohols and Phenols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6329" name="Object 11"/>
          <p:cNvGraphicFramePr>
            <a:graphicFrameLocks noChangeAspect="1"/>
          </p:cNvGraphicFramePr>
          <p:nvPr/>
        </p:nvGraphicFramePr>
        <p:xfrm>
          <a:off x="1871663" y="4738688"/>
          <a:ext cx="4724400" cy="187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0" r:id="rId3" imgW="2112264" imgH="969264" progId="ChemDraw.Document.6.0">
                  <p:embed/>
                </p:oleObj>
              </mc:Choice>
              <mc:Fallback>
                <p:oleObj r:id="rId3" imgW="2112264" imgH="969264" progId="ChemDraw.Document.6.0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1663" y="4738688"/>
                        <a:ext cx="4724400" cy="187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6330" name="Picture 11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1" name="Picture 12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3"/>
          <p:cNvSpPr txBox="1">
            <a:spLocks noChangeArrowheads="1"/>
          </p:cNvSpPr>
          <p:nvPr/>
        </p:nvSpPr>
        <p:spPr bwMode="auto">
          <a:xfrm>
            <a:off x="152400" y="2057400"/>
            <a:ext cx="8991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5pPr>
            <a:lvl6pPr marL="25146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6pPr>
            <a:lvl7pPr marL="29718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7pPr>
            <a:lvl8pPr marL="34290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8pPr>
            <a:lvl9pPr marL="38862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9pPr>
          </a:lstStyle>
          <a:p>
            <a:pPr algn="just">
              <a:buFont typeface="Arial" charset="0"/>
              <a:buNone/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Alcohols are classified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according to the type of the carbon atom connected to the hydroxyl group (</a:t>
            </a:r>
            <a:r>
              <a:rPr lang="en-US" sz="24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carbinol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carbon) </a:t>
            </a:r>
            <a:r>
              <a:rPr lang="en-US" sz="2400" b="1" dirty="0">
                <a:latin typeface="Times New Roman"/>
                <a:cs typeface="Times New Roman"/>
              </a:rPr>
              <a:t>into:</a:t>
            </a:r>
          </a:p>
        </p:txBody>
      </p:sp>
      <p:pic>
        <p:nvPicPr>
          <p:cNvPr id="57347" name="صورة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14" r="2036" b="7692"/>
          <a:stretch>
            <a:fillRect/>
          </a:stretch>
        </p:blipFill>
        <p:spPr bwMode="auto">
          <a:xfrm>
            <a:off x="865188" y="3657600"/>
            <a:ext cx="6988175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8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7B68F68-36F4-478D-947F-E4644E60714F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7349" name="Rectangle 1"/>
          <p:cNvSpPr>
            <a:spLocks noChangeArrowheads="1"/>
          </p:cNvSpPr>
          <p:nvPr/>
        </p:nvSpPr>
        <p:spPr bwMode="auto">
          <a:xfrm>
            <a:off x="457200" y="1066800"/>
            <a:ext cx="8253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and Nomenclature of Alcohols </a:t>
            </a:r>
          </a:p>
        </p:txBody>
      </p:sp>
      <p:sp>
        <p:nvSpPr>
          <p:cNvPr id="57350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7351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4"/>
          <p:cNvSpPr txBox="1">
            <a:spLocks noChangeArrowheads="1"/>
          </p:cNvSpPr>
          <p:nvPr/>
        </p:nvSpPr>
        <p:spPr bwMode="auto">
          <a:xfrm>
            <a:off x="0" y="2286000"/>
            <a:ext cx="9144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 eaLnBrk="1" hangingPunct="1">
              <a:buFont typeface="Arial" panose="020B0604020202020204" pitchFamily="34" charset="0"/>
              <a:buAutoNum type="arabicPeriod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Select the </a:t>
            </a:r>
            <a:r>
              <a:rPr lang="en-US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longest continuous 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carbon chain that 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contains the -OH group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Replace the 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ending </a:t>
            </a:r>
            <a:r>
              <a:rPr lang="en-US" altLang="en-US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of the alkane by  the suffix </a:t>
            </a:r>
            <a:r>
              <a:rPr lang="en-US" altLang="en-US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en-US" sz="20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ol</a:t>
            </a:r>
            <a:r>
              <a:rPr lang="en-US" altLang="en-US" sz="20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If a molecule contains both an -OH group and a C=C or c</a:t>
            </a:r>
            <a:r>
              <a:rPr lang="el-GR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 bond;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Choose the chain that include both of them even if this is  not the longest chain. </a:t>
            </a:r>
            <a:endParaRPr lang="en-US" alt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name should include suffixes indicate presence of both the OH group and the unsaturated groups. 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OH group takes precedence over the double or triple bonds in getting the lower number.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Cyclic alcohols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named using the prefix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cyclo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carbon bearing the hydroxyl group is assumed to take 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number 1.</a:t>
            </a:r>
          </a:p>
          <a:p>
            <a:pPr algn="just">
              <a:buClr>
                <a:schemeClr val="accent2"/>
              </a:buClr>
              <a:defRPr/>
            </a:pP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suffix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diol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is added to the name of the parent hydrocarbon when there are two OH groups.</a:t>
            </a:r>
          </a:p>
          <a:p>
            <a:pPr algn="just" eaLnBrk="1" hangingPunct="1"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4. The suffix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triol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is added when there are three OH groups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chemeClr val="accent2"/>
              </a:buClr>
              <a:defRPr/>
            </a:pPr>
            <a:endParaRPr lang="en-US" altLang="en-US" sz="2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altLang="en-US" sz="2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anose="020B0604020202020204" pitchFamily="34" charset="0"/>
              <a:buChar char="-"/>
              <a:defRPr/>
            </a:pPr>
            <a:endParaRPr lang="en-US" altLang="en-US" sz="20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8372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6A835B28-BC85-4E59-AD64-5F213DA7B0B2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0247" name="Text Box 4105"/>
          <p:cNvSpPr txBox="1">
            <a:spLocks noChangeArrowheads="1"/>
          </p:cNvSpPr>
          <p:nvPr/>
        </p:nvSpPr>
        <p:spPr bwMode="auto">
          <a:xfrm>
            <a:off x="0" y="1000125"/>
            <a:ext cx="853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n-US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OF ALCOHOLS</a:t>
            </a:r>
          </a:p>
        </p:txBody>
      </p:sp>
      <p:sp>
        <p:nvSpPr>
          <p:cNvPr id="10248" name="Rectangle 10"/>
          <p:cNvSpPr>
            <a:spLocks noChangeArrowheads="1"/>
          </p:cNvSpPr>
          <p:nvPr/>
        </p:nvSpPr>
        <p:spPr bwMode="auto">
          <a:xfrm>
            <a:off x="76200" y="1371600"/>
            <a:ext cx="8763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spcAft>
                <a:spcPts val="200"/>
              </a:spcAft>
              <a:defRPr/>
            </a:pPr>
            <a:r>
              <a:rPr lang="en-GB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IUPAC Nomenclature Of Alcohols </a:t>
            </a:r>
          </a:p>
          <a:p>
            <a:pPr eaLnBrk="0" hangingPunct="0">
              <a:spcBef>
                <a:spcPct val="50000"/>
              </a:spcBef>
              <a:spcAft>
                <a:spcPts val="200"/>
              </a:spcAft>
              <a:defRPr/>
            </a:pPr>
            <a:r>
              <a:rPr lang="en-GB" altLang="en-US" sz="2000" dirty="0">
                <a:latin typeface="Times New Roman"/>
                <a:ea typeface="+mn-ea"/>
                <a:cs typeface="Times New Roman"/>
              </a:rPr>
              <a:t>Alcohols are named 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according to the following rules: </a:t>
            </a:r>
            <a:r>
              <a:rPr lang="en-GB" altLang="en-US" sz="2000" b="1" dirty="0">
                <a:latin typeface="Times New Roman"/>
                <a:ea typeface="+mn-ea"/>
                <a:cs typeface="Times New Roman"/>
              </a:rPr>
              <a:t>	</a:t>
            </a:r>
          </a:p>
        </p:txBody>
      </p:sp>
      <p:pic>
        <p:nvPicPr>
          <p:cNvPr id="58375" name="Picture 8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9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49B84827-BEAE-442F-A60A-0986A25D9CA9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8263" y="1209675"/>
            <a:ext cx="914400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Aft>
                <a:spcPts val="200"/>
              </a:spcAft>
              <a:defRPr/>
            </a:pPr>
            <a:r>
              <a:rPr lang="en-GB" alt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Common Nomenclature Of Alcohols</a:t>
            </a:r>
          </a:p>
          <a:p>
            <a:pPr eaLnBrk="0" hangingPunct="0">
              <a:spcAft>
                <a:spcPts val="200"/>
              </a:spcAft>
              <a:defRPr/>
            </a:pPr>
            <a:endParaRPr lang="en-GB" altLang="en-US" sz="2000" b="1" u="sng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List the names of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alkyl substituents 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attached to the hydroxyl group,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followed by the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word alcohol.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en-US" altLang="en-US" sz="2000" dirty="0">
              <a:solidFill>
                <a:schemeClr val="accent1"/>
              </a:solidFill>
              <a:latin typeface="Times New Roman"/>
              <a:ea typeface="+mn-ea"/>
              <a:cs typeface="Times New Roman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If two OH groups present on two adjacent carbons these known as </a:t>
            </a:r>
            <a:r>
              <a:rPr lang="en-US" altLang="en-US" sz="2000" dirty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glycols</a:t>
            </a: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152400" y="3259138"/>
            <a:ext cx="3124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en-US" altLang="en-US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Primary alcohols</a:t>
            </a:r>
          </a:p>
        </p:txBody>
      </p:sp>
      <p:graphicFrame>
        <p:nvGraphicFramePr>
          <p:cNvPr id="11271" name="Group 7"/>
          <p:cNvGraphicFramePr>
            <a:graphicFrameLocks noGrp="1"/>
          </p:cNvGraphicFramePr>
          <p:nvPr/>
        </p:nvGraphicFramePr>
        <p:xfrm>
          <a:off x="228600" y="4267200"/>
          <a:ext cx="8458200" cy="1692276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10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3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3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 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=CHCH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1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Common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Methyl alcohol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Ethyl alcohol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Allyl alcohol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Majalla UI"/>
                        <a:cs typeface="Majalla UI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IUPAC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Methanol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Ethanol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2-Propen-1-ol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9419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9420" name="Picture 8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1" name="Picture 9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4"/>
          <p:cNvSpPr txBox="1">
            <a:spLocks noChangeArrowheads="1"/>
          </p:cNvSpPr>
          <p:nvPr/>
        </p:nvSpPr>
        <p:spPr bwMode="auto">
          <a:xfrm>
            <a:off x="285750" y="1905000"/>
            <a:ext cx="88582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-"/>
            </a:pPr>
            <a:endParaRPr lang="en-US" altLang="en-US" b="1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en-US" altLang="en-US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19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CAFF5C8-4F1F-490F-93B7-22052CFD90B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1295400"/>
            <a:ext cx="5332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rgbClr val="6076B4"/>
              </a:buClr>
              <a:buSzPct val="85000"/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Secondary and tertiary alcohols</a:t>
            </a:r>
          </a:p>
        </p:txBody>
      </p:sp>
      <p:graphicFrame>
        <p:nvGraphicFramePr>
          <p:cNvPr id="12294" name="Group 6"/>
          <p:cNvGraphicFramePr>
            <a:graphicFrameLocks noGrp="1"/>
          </p:cNvGraphicFramePr>
          <p:nvPr/>
        </p:nvGraphicFramePr>
        <p:xfrm>
          <a:off x="500063" y="2214563"/>
          <a:ext cx="8458200" cy="2439987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88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0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Common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Isopropyl alcohol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Cyclopentyl alcohol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Methylcyclohexyl alcohol 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IUPAC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2-Propanol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Cyclopentanol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1-Methyl-1-cyclohexanol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Majalla UI"/>
                        <a:cs typeface="Majalla UI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0443" name="Object 2"/>
          <p:cNvGraphicFramePr>
            <a:graphicFrameLocks noChangeAspect="1"/>
          </p:cNvGraphicFramePr>
          <p:nvPr/>
        </p:nvGraphicFramePr>
        <p:xfrm>
          <a:off x="6880225" y="2286000"/>
          <a:ext cx="1335088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9" r:id="rId3" imgW="623800" imgH="494476" progId="ChemDraw.Document.6.0">
                  <p:embed/>
                </p:oleObj>
              </mc:Choice>
              <mc:Fallback>
                <p:oleObj r:id="rId3" imgW="623800" imgH="494476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0225" y="2286000"/>
                        <a:ext cx="1335088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44" name="Object 3"/>
          <p:cNvGraphicFramePr>
            <a:graphicFrameLocks noChangeAspect="1"/>
          </p:cNvGraphicFramePr>
          <p:nvPr/>
        </p:nvGraphicFramePr>
        <p:xfrm>
          <a:off x="4470400" y="2254250"/>
          <a:ext cx="68262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70" r:id="rId5" imgW="320574" imgH="525131" progId="ChemDraw.Document.6.0">
                  <p:embed/>
                </p:oleObj>
              </mc:Choice>
              <mc:Fallback>
                <p:oleObj r:id="rId5" imgW="320574" imgH="525131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0" y="2254250"/>
                        <a:ext cx="682625" cy="110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45" name="Object 4"/>
          <p:cNvGraphicFramePr>
            <a:graphicFrameLocks noChangeAspect="1"/>
          </p:cNvGraphicFramePr>
          <p:nvPr/>
        </p:nvGraphicFramePr>
        <p:xfrm>
          <a:off x="2238375" y="2454275"/>
          <a:ext cx="7175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71" r:id="rId7" imgW="340028" imgH="336965" progId="ChemDraw.Document.6.0">
                  <p:embed/>
                </p:oleObj>
              </mc:Choice>
              <mc:Fallback>
                <p:oleObj r:id="rId7" imgW="340028" imgH="336965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75" y="2454275"/>
                        <a:ext cx="717550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46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60447" name="Picture 11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8" name="Picture 12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558F405-DA97-4C97-82E9-36562C469ED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1443" name="Object 2"/>
          <p:cNvGraphicFramePr>
            <a:graphicFrameLocks noChangeAspect="1"/>
          </p:cNvGraphicFramePr>
          <p:nvPr/>
        </p:nvGraphicFramePr>
        <p:xfrm>
          <a:off x="444500" y="1763713"/>
          <a:ext cx="727075" cy="166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5" r:id="rId3" imgW="341376" imgH="789432" progId="ChemDraw.Document.6.0">
                  <p:embed/>
                </p:oleObj>
              </mc:Choice>
              <mc:Fallback>
                <p:oleObj r:id="rId3" imgW="341376" imgH="789432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1763713"/>
                        <a:ext cx="727075" cy="166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7239000" y="1828800"/>
          <a:ext cx="1333500" cy="140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6" r:id="rId5" imgW="624840" imgH="665988" progId="ChemDraw.Document.6.0">
                  <p:embed/>
                </p:oleObj>
              </mc:Choice>
              <mc:Fallback>
                <p:oleObj r:id="rId5" imgW="624840" imgH="665988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1828800"/>
                        <a:ext cx="1333500" cy="1401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4191000" y="1676400"/>
          <a:ext cx="995363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7" r:id="rId7" imgW="465568" imgH="701395" progId="ChemDraw.Document.6.0">
                  <p:embed/>
                </p:oleObj>
              </mc:Choice>
              <mc:Fallback>
                <p:oleObj r:id="rId7" imgW="465568" imgH="701395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676400"/>
                        <a:ext cx="995363" cy="147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4267200" y="4953000"/>
          <a:ext cx="657225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8" r:id="rId9" imgW="307848" imgH="466344" progId="ChemDraw.Document.6.0">
                  <p:embed/>
                </p:oleObj>
              </mc:Choice>
              <mc:Fallback>
                <p:oleObj r:id="rId9" imgW="307848" imgH="466344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953000"/>
                        <a:ext cx="657225" cy="982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7" name="مربع نص 12"/>
          <p:cNvSpPr txBox="1">
            <a:spLocks noChangeArrowheads="1"/>
          </p:cNvSpPr>
          <p:nvPr/>
        </p:nvSpPr>
        <p:spPr bwMode="auto">
          <a:xfrm>
            <a:off x="-34925" y="3657600"/>
            <a:ext cx="330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4-Methyl-2-cyclohexen-1-ol</a:t>
            </a:r>
          </a:p>
        </p:txBody>
      </p:sp>
      <p:sp>
        <p:nvSpPr>
          <p:cNvPr id="61448" name="مربع نص 14"/>
          <p:cNvSpPr txBox="1">
            <a:spLocks noChangeArrowheads="1"/>
          </p:cNvSpPr>
          <p:nvPr/>
        </p:nvSpPr>
        <p:spPr bwMode="auto">
          <a:xfrm>
            <a:off x="2971800" y="3429000"/>
            <a:ext cx="35004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1-Phenylmethanol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C00000"/>
                </a:solidFill>
                <a:latin typeface="Comic Sans MS" panose="030F0702030302020204" pitchFamily="66" charset="0"/>
              </a:rPr>
              <a:t>Benzyl alcohol (common name)</a:t>
            </a:r>
          </a:p>
        </p:txBody>
      </p:sp>
      <p:sp>
        <p:nvSpPr>
          <p:cNvPr id="61449" name="مستطيل 15"/>
          <p:cNvSpPr>
            <a:spLocks noChangeArrowheads="1"/>
          </p:cNvSpPr>
          <p:nvPr/>
        </p:nvSpPr>
        <p:spPr bwMode="auto">
          <a:xfrm>
            <a:off x="6858000" y="3505200"/>
            <a:ext cx="1857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2-Phenylethanol</a:t>
            </a:r>
          </a:p>
        </p:txBody>
      </p:sp>
      <p:sp>
        <p:nvSpPr>
          <p:cNvPr id="61450" name="مستطيل 16"/>
          <p:cNvSpPr>
            <a:spLocks noChangeArrowheads="1"/>
          </p:cNvSpPr>
          <p:nvPr/>
        </p:nvSpPr>
        <p:spPr bwMode="auto">
          <a:xfrm>
            <a:off x="2941638" y="6096000"/>
            <a:ext cx="34782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Ethan-1,2-diol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dirty="0">
                <a:solidFill>
                  <a:srgbClr val="C00000"/>
                </a:solidFill>
                <a:latin typeface="Comic Sans MS" panose="030F0702030302020204" pitchFamily="66" charset="0"/>
              </a:rPr>
              <a:t>Ethylene glycol (common name)</a:t>
            </a:r>
          </a:p>
        </p:txBody>
      </p:sp>
      <p:sp>
        <p:nvSpPr>
          <p:cNvPr id="13325" name="Rectangle 18"/>
          <p:cNvSpPr>
            <a:spLocks noChangeArrowheads="1"/>
          </p:cNvSpPr>
          <p:nvPr/>
        </p:nvSpPr>
        <p:spPr bwMode="auto">
          <a:xfrm>
            <a:off x="39688" y="927100"/>
            <a:ext cx="1543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buClr>
                <a:srgbClr val="009DD9"/>
              </a:buCl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Examples</a:t>
            </a:r>
          </a:p>
        </p:txBody>
      </p:sp>
      <p:graphicFrame>
        <p:nvGraphicFramePr>
          <p:cNvPr id="61452" name="Object 6"/>
          <p:cNvGraphicFramePr>
            <a:graphicFrameLocks noChangeAspect="1"/>
          </p:cNvGraphicFramePr>
          <p:nvPr/>
        </p:nvGraphicFramePr>
        <p:xfrm>
          <a:off x="0" y="4953000"/>
          <a:ext cx="3810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9" r:id="rId11" imgW="1633728" imgH="537972" progId="ChemDraw.Document.6.0">
                  <p:embed/>
                </p:oleObj>
              </mc:Choice>
              <mc:Fallback>
                <p:oleObj r:id="rId11" imgW="1633728" imgH="537972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953000"/>
                        <a:ext cx="3810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3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61454" name="Object 16"/>
          <p:cNvGraphicFramePr>
            <a:graphicFrameLocks/>
          </p:cNvGraphicFramePr>
          <p:nvPr/>
        </p:nvGraphicFramePr>
        <p:xfrm>
          <a:off x="5943600" y="5029200"/>
          <a:ext cx="3276600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0" r:id="rId13" imgW="2990880" imgH="1281240" progId="ChemDraw.Document.6.0">
                  <p:embed/>
                </p:oleObj>
              </mc:Choice>
              <mc:Fallback>
                <p:oleObj r:id="rId13" imgW="2990880" imgH="1281240" progId="ChemDraw.Document.6.0">
                  <p:embed/>
                  <p:pic>
                    <p:nvPicPr>
                      <p:cNvPr id="0" name="Object 16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029200"/>
                        <a:ext cx="3276600" cy="1128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55" name="Picture 16" descr="ksulogo2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6" name="Picture 17" descr="images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66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85800" y="1447800"/>
          <a:ext cx="758031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3" r:id="rId3" imgW="3636733" imgH="744828" progId="ChemDraw.Document.6.0">
                  <p:embed/>
                </p:oleObj>
              </mc:Choice>
              <mc:Fallback>
                <p:oleObj r:id="rId3" imgW="3636733" imgH="744828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447800"/>
                        <a:ext cx="7580313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-46038" y="1001713"/>
            <a:ext cx="1544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buClr>
                <a:srgbClr val="009DD9"/>
              </a:buCl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Examples</a:t>
            </a:r>
          </a:p>
        </p:txBody>
      </p:sp>
      <p:graphicFrame>
        <p:nvGraphicFramePr>
          <p:cNvPr id="62468" name="Object 9"/>
          <p:cNvGraphicFramePr>
            <a:graphicFrameLocks noChangeAspect="1"/>
          </p:cNvGraphicFramePr>
          <p:nvPr/>
        </p:nvGraphicFramePr>
        <p:xfrm>
          <a:off x="1143000" y="4537075"/>
          <a:ext cx="6238875" cy="224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4" r:id="rId5" imgW="3326760" imgH="1143000" progId="ChemDraw.Document.6.0">
                  <p:embed/>
                </p:oleObj>
              </mc:Choice>
              <mc:Fallback>
                <p:oleObj r:id="rId5" imgW="3326760" imgH="114300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537075"/>
                        <a:ext cx="6238875" cy="224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9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62470" name="Object 2"/>
          <p:cNvGraphicFramePr>
            <a:graphicFrameLocks noChangeAspect="1"/>
          </p:cNvGraphicFramePr>
          <p:nvPr/>
        </p:nvGraphicFramePr>
        <p:xfrm>
          <a:off x="1371600" y="2895600"/>
          <a:ext cx="6324600" cy="161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5" r:id="rId7" imgW="4148328" imgH="1062228" progId="ChemDraw.Document.6.0">
                  <p:embed/>
                </p:oleObj>
              </mc:Choice>
              <mc:Fallback>
                <p:oleObj r:id="rId7" imgW="4148328" imgH="106222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895600"/>
                        <a:ext cx="6324600" cy="161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71" name="Picture 8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9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Pages>0</Pages>
  <Words>1164</Words>
  <Characters>0</Characters>
  <Application>Microsoft Office PowerPoint</Application>
  <DocSecurity>0</DocSecurity>
  <PresentationFormat>On-screen Show (4:3)</PresentationFormat>
  <Lines>0</Lines>
  <Paragraphs>253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9" baseType="lpstr">
      <vt:lpstr>ＭＳ Ｐゴシック</vt:lpstr>
      <vt:lpstr>ＭＳ Ｐゴシック</vt:lpstr>
      <vt:lpstr>Arial</vt:lpstr>
      <vt:lpstr>BatangChe</vt:lpstr>
      <vt:lpstr>Calibri</vt:lpstr>
      <vt:lpstr>Cambria Math</vt:lpstr>
      <vt:lpstr>Century Gothic</vt:lpstr>
      <vt:lpstr>Comic Sans MS</vt:lpstr>
      <vt:lpstr>Constantia</vt:lpstr>
      <vt:lpstr>Courier New</vt:lpstr>
      <vt:lpstr>Majalla UI</vt:lpstr>
      <vt:lpstr>Palatino Linotype</vt:lpstr>
      <vt:lpstr>Tahoma</vt:lpstr>
      <vt:lpstr>Times New Roman</vt:lpstr>
      <vt:lpstr>Wingdings</vt:lpstr>
      <vt:lpstr>Wingdings 2</vt:lpstr>
      <vt:lpstr>2_Flow</vt:lpstr>
      <vt:lpstr>3_Flow</vt:lpstr>
      <vt:lpstr>Executive</vt:lpstr>
      <vt:lpstr>1_Executive</vt:lpstr>
      <vt:lpstr>CS ChemDraw Drawing</vt:lpstr>
      <vt:lpstr>PowerPoint Presentation</vt:lpstr>
      <vt:lpstr>Learning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Crash .</cp:lastModifiedBy>
  <cp:revision>175</cp:revision>
  <dcterms:created xsi:type="dcterms:W3CDTF">2010-04-19T13:16:56Z</dcterms:created>
  <dcterms:modified xsi:type="dcterms:W3CDTF">2016-11-26T11:43:27Z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