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5541" r:id="rId1"/>
    <p:sldMasterId id="2147485553" r:id="rId2"/>
  </p:sldMasterIdLst>
  <p:notesMasterIdLst>
    <p:notesMasterId r:id="rId22"/>
  </p:notesMasterIdLst>
  <p:sldIdLst>
    <p:sldId id="516" r:id="rId3"/>
    <p:sldId id="350" r:id="rId4"/>
    <p:sldId id="534" r:id="rId5"/>
    <p:sldId id="536" r:id="rId6"/>
    <p:sldId id="538" r:id="rId7"/>
    <p:sldId id="550" r:id="rId8"/>
    <p:sldId id="551" r:id="rId9"/>
    <p:sldId id="542" r:id="rId10"/>
    <p:sldId id="552" r:id="rId11"/>
    <p:sldId id="543" r:id="rId12"/>
    <p:sldId id="554" r:id="rId13"/>
    <p:sldId id="556" r:id="rId14"/>
    <p:sldId id="558" r:id="rId15"/>
    <p:sldId id="559" r:id="rId16"/>
    <p:sldId id="560" r:id="rId17"/>
    <p:sldId id="566" r:id="rId18"/>
    <p:sldId id="562" r:id="rId19"/>
    <p:sldId id="563" r:id="rId20"/>
    <p:sldId id="565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9900"/>
    <a:srgbClr val="4290AB"/>
    <a:srgbClr val="C00000"/>
    <a:srgbClr val="FF0066"/>
    <a:srgbClr val="00808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34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82"/>
    </p:cViewPr>
  </p:sorterViewPr>
  <p:gridSpacing cx="76198" cy="7619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image" Target="../media/image28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image" Target="../media/image30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Header Placeholder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Font typeface="Arial" charset="0"/>
              <a:buNone/>
              <a:defRPr sz="1200">
                <a:latin typeface="Calibri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7" name="Date Placeholder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Font typeface="Arial" pitchFamily="34" charset="0"/>
              <a:buNone/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CC6F1E53-474C-4423-BF8A-4DC058261145}" type="datetimeFigureOut">
              <a:rPr lang="en-US" altLang="en-US"/>
              <a:pPr>
                <a:defRPr/>
              </a:pPr>
              <a:t>2/17/2017</a:t>
            </a:fld>
            <a:endParaRPr lang="en-US" altLang="en-US"/>
          </a:p>
        </p:txBody>
      </p:sp>
      <p:sp>
        <p:nvSpPr>
          <p:cNvPr id="47108" name="Slide Image Placeholder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11269" name="Notes Placeholder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1270" name="Footer Placeholder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buFont typeface="Arial" charset="0"/>
              <a:buNone/>
              <a:defRPr sz="1200">
                <a:latin typeface="Calibri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71" name="Slide Number Placeholder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EF6E7BBE-E364-4AB7-978E-83ACD351E66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655731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>
              <a:latin typeface="Calibri" panose="020F0502020204030204" pitchFamily="34" charset="0"/>
              <a:ea typeface="ＭＳ Ｐゴシック" pitchFamily="34" charset="-128"/>
            </a:endParaRPr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771D6826-CFAC-41A9-B030-B330C5E8ED61}" type="slidenum">
              <a:rPr lang="en-US" altLang="en-US"/>
              <a:pPr eaLnBrk="1" hangingPunct="1">
                <a:spcBef>
                  <a:spcPct val="0"/>
                </a:spcBef>
                <a:buFontTx/>
                <a:buNone/>
              </a:pPr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531212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0B519398-FF0D-4CFA-96E5-DB9A63033E22}" type="slidenum">
              <a:rPr lang="en-US" altLang="en-US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19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anchor="t"/>
          <a:lstStyle/>
          <a:p>
            <a:pPr eaLnBrk="1" hangingPunct="1"/>
            <a:endParaRPr lang="en-GB" altLang="en-US">
              <a:latin typeface="Calibri" panose="020F0502020204030204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731117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595959"/>
                </a:solidFill>
              </a:defRPr>
            </a:lvl1pPr>
          </a:lstStyle>
          <a:p>
            <a:pPr>
              <a:defRPr/>
            </a:pPr>
            <a:fld id="{5DB8767B-0FA1-4928-94D1-7F1FB383D37E}" type="datetime6">
              <a:rPr lang="ar-SA" altLang="en-US"/>
              <a:pPr>
                <a:defRPr/>
              </a:pPr>
              <a:t>21-جمادى الأولى-38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65000"/>
                    <a:lumOff val="35000"/>
                  </a:prstClr>
                </a:solidFill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595959"/>
                </a:solidFill>
              </a:defRPr>
            </a:lvl1pPr>
          </a:lstStyle>
          <a:p>
            <a:fld id="{F308646C-4E24-481D-8032-0D4DB7BCEEB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87713875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595959"/>
                </a:solidFill>
              </a:defRPr>
            </a:lvl1pPr>
          </a:lstStyle>
          <a:p>
            <a:pPr>
              <a:defRPr/>
            </a:pPr>
            <a:fld id="{FF1EA77F-6B7A-49E7-A2D0-D0FC1494497E}" type="datetime6">
              <a:rPr lang="ar-SA" altLang="en-US"/>
              <a:pPr>
                <a:defRPr/>
              </a:pPr>
              <a:t>21-جمادى الأولى-38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65000"/>
                    <a:lumOff val="35000"/>
                  </a:prstClr>
                </a:solidFill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595959"/>
                </a:solidFill>
              </a:defRPr>
            </a:lvl1pPr>
          </a:lstStyle>
          <a:p>
            <a:fld id="{2AB045D5-BF9B-40EB-8C1B-04C7FA27F28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84737964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595959"/>
                </a:solidFill>
              </a:defRPr>
            </a:lvl1pPr>
          </a:lstStyle>
          <a:p>
            <a:pPr>
              <a:defRPr/>
            </a:pPr>
            <a:fld id="{B3B56F05-A43E-4E28-8989-AA257B062331}" type="datetime6">
              <a:rPr lang="ar-SA" altLang="en-US"/>
              <a:pPr>
                <a:defRPr/>
              </a:pPr>
              <a:t>21-جمادى الأولى-38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65000"/>
                    <a:lumOff val="35000"/>
                  </a:prstClr>
                </a:solidFill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595959"/>
                </a:solidFill>
              </a:defRPr>
            </a:lvl1pPr>
          </a:lstStyle>
          <a:p>
            <a:fld id="{DC83592C-9E89-4F9C-88E4-77298CE2AA6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12516919"/>
      </p:ext>
    </p:extLst>
  </p:cSld>
  <p:clrMapOvr>
    <a:masterClrMapping/>
  </p:clrMapOvr>
  <p:transition spd="slow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/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ar-SA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/>
              <a:t>Click to edit Master subtitle style</a:t>
            </a:r>
            <a:endParaRPr lang="en-US" dirty="0"/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DC851A81-325A-4FD3-BBF7-932CF90C9803}" type="datetime6">
              <a:rPr lang="ar-SA" altLang="en-US"/>
              <a:pPr>
                <a:defRPr/>
              </a:pPr>
              <a:t>21-جمادى الأولى-38</a:t>
            </a:fld>
            <a:endParaRPr lang="en-US" altLang="en-US"/>
          </a:p>
        </p:txBody>
      </p:sp>
      <p:sp>
        <p:nvSpPr>
          <p:cNvPr id="5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361B47D5-ACFF-4F07-9BAA-8CFD9138217E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buFont typeface="Arial" charset="0"/>
              <a:buNone/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</p:spTree>
    <p:extLst>
      <p:ext uri="{BB962C8B-B14F-4D97-AF65-F5344CB8AC3E}">
        <p14:creationId xmlns:p14="http://schemas.microsoft.com/office/powerpoint/2010/main" val="2378308594"/>
      </p:ext>
    </p:extLst>
  </p:cSld>
  <p:clrMapOvr>
    <a:masterClrMapping/>
  </p:clrMapOvr>
  <p:transition spd="slow">
    <p:push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EB6B672A-5F6D-4CA0-BBA9-4684149E03BE}" type="datetime6">
              <a:rPr lang="ar-SA" altLang="en-US"/>
              <a:pPr>
                <a:defRPr/>
              </a:pPr>
              <a:t>21-جمادى الأولى-38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Font typeface="Arial" charset="0"/>
              <a:buNone/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305DFDCB-44DD-4314-A4B6-23C1E999F73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09633684"/>
      </p:ext>
    </p:extLst>
  </p:cSld>
  <p:clrMapOvr>
    <a:masterClrMapping/>
  </p:clrMapOvr>
  <p:transition spd="slow">
    <p:push dir="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495800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4695825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4297363" y="3924300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ar-SA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14BEC540-FA02-43D8-8777-9BD4BD872875}" type="datetime6">
              <a:rPr lang="ar-SA" altLang="en-US"/>
              <a:pPr>
                <a:defRPr/>
              </a:pPr>
              <a:t>21-جمادى الأولى-38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Font typeface="Arial" charset="0"/>
              <a:buNone/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FF01CE50-1438-4AEC-932D-D0B5C850E25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62357016"/>
      </p:ext>
    </p:extLst>
  </p:cSld>
  <p:clrMapOvr>
    <a:masterClrMapping/>
  </p:clrMapOvr>
  <p:transition spd="slow">
    <p:push dir="u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0201F9C4-142C-481F-AFFC-11F8F02AE9EE}" type="datetime6">
              <a:rPr lang="ar-SA" altLang="en-US"/>
              <a:pPr>
                <a:defRPr/>
              </a:pPr>
              <a:t>21-جمادى الأولى-38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buFont typeface="Arial" charset="0"/>
              <a:buNone/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01C96891-8307-47F9-8C55-B0C8978F5F3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00087392"/>
      </p:ext>
    </p:extLst>
  </p:cSld>
  <p:clrMapOvr>
    <a:masterClrMapping/>
  </p:clrMapOvr>
  <p:transition spd="slow">
    <p:push dir="u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F2DF0038-4AC5-484C-B794-711A8274623A}" type="datetime6">
              <a:rPr lang="ar-SA" altLang="en-US"/>
              <a:pPr>
                <a:defRPr/>
              </a:pPr>
              <a:t>21-جمادى الأولى-38</a:t>
            </a:fld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buFont typeface="Arial" charset="0"/>
              <a:buNone/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6F8B6741-86BF-4D58-9A54-B8D967417F9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69743440"/>
      </p:ext>
    </p:extLst>
  </p:cSld>
  <p:clrMapOvr>
    <a:masterClrMapping/>
  </p:clrMapOvr>
  <p:transition spd="slow">
    <p:push dir="u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86161253-F424-423E-8A5C-A4ECC61FBF9E}" type="datetime6">
              <a:rPr lang="ar-SA" altLang="en-US"/>
              <a:pPr>
                <a:defRPr/>
              </a:pPr>
              <a:t>21-جمادى الأولى-38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Font typeface="Arial" charset="0"/>
              <a:buNone/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264F2194-D50E-454A-BA0E-B969562EF8A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0623060"/>
      </p:ext>
    </p:extLst>
  </p:cSld>
  <p:clrMapOvr>
    <a:masterClrMapping/>
  </p:clrMapOvr>
  <p:transition spd="slow">
    <p:push dir="u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27F99BBA-0C7A-406A-AF2B-A002E4A27EDB}" type="datetime6">
              <a:rPr lang="ar-SA" altLang="en-US"/>
              <a:pPr>
                <a:defRPr/>
              </a:pPr>
              <a:t>21-جمادى الأولى-38</a:t>
            </a:fld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Font typeface="Arial" charset="0"/>
              <a:buNone/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8A2970B1-DFCC-46D0-9415-2B31EC19345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07595274"/>
      </p:ext>
    </p:extLst>
  </p:cSld>
  <p:clrMapOvr>
    <a:masterClrMapping/>
  </p:clrMapOvr>
  <p:transition spd="slow">
    <p:push dir="u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ar-SA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9C023D9C-FFC3-4CCA-A661-C87E7127D587}" type="datetime6">
              <a:rPr lang="ar-SA" altLang="en-US"/>
              <a:pPr>
                <a:defRPr/>
              </a:pPr>
              <a:t>21-جمادى الأولى-38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Font typeface="Arial" charset="0"/>
              <a:buNone/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45A59AC5-3593-4774-B113-B73B03AE207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20526910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595959"/>
                </a:solidFill>
              </a:defRPr>
            </a:lvl1pPr>
          </a:lstStyle>
          <a:p>
            <a:pPr>
              <a:defRPr/>
            </a:pPr>
            <a:fld id="{B4727CFE-55F4-4640-8AF5-6D70EC9567D5}" type="datetime6">
              <a:rPr lang="ar-SA" altLang="en-US"/>
              <a:pPr>
                <a:defRPr/>
              </a:pPr>
              <a:t>21-جمادى الأولى-38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65000"/>
                    <a:lumOff val="35000"/>
                  </a:prstClr>
                </a:solidFill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595959"/>
                </a:solidFill>
              </a:defRPr>
            </a:lvl1pPr>
          </a:lstStyle>
          <a:p>
            <a:fld id="{52FCB80D-D6CF-4CB9-8D8A-A1F143F6614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25535265"/>
      </p:ext>
    </p:extLst>
  </p:cSld>
  <p:clrMapOvr>
    <a:masterClrMapping/>
  </p:clrMapOvr>
  <p:transition spd="slow">
    <p:push dir="u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ar-SA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ar-SA" noProof="0"/>
              <a:t>Drag picture to placeholder or click icon to add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150FC269-D8E8-4C76-8EDC-0BAB8BE9FB17}" type="datetime6">
              <a:rPr lang="ar-SA" altLang="en-US"/>
              <a:pPr>
                <a:defRPr/>
              </a:pPr>
              <a:t>21-جمادى الأولى-38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Font typeface="Arial" charset="0"/>
              <a:buNone/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3BA797F1-5EE2-4298-A197-DD41E83B76C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57165346"/>
      </p:ext>
    </p:extLst>
  </p:cSld>
  <p:clrMapOvr>
    <a:masterClrMapping/>
  </p:clrMapOvr>
  <p:transition spd="slow">
    <p:push dir="u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B6CE667F-DB02-461B-BBC1-A6FEB864504F}" type="datetime6">
              <a:rPr lang="ar-SA" altLang="en-US"/>
              <a:pPr>
                <a:defRPr/>
              </a:pPr>
              <a:t>21-جمادى الأولى-38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Font typeface="Arial" charset="0"/>
              <a:buNone/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53FC246A-B502-4668-AF82-7AC9AFB35D6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57367690"/>
      </p:ext>
    </p:extLst>
  </p:cSld>
  <p:clrMapOvr>
    <a:masterClrMapping/>
  </p:clrMapOvr>
  <p:transition spd="slow">
    <p:push dir="u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D15FEE0C-BB0D-4478-BED1-65F33A0696EF}" type="datetime6">
              <a:rPr lang="ar-SA" altLang="en-US"/>
              <a:pPr>
                <a:defRPr/>
              </a:pPr>
              <a:t>21-جمادى الأولى-38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Font typeface="Arial" charset="0"/>
              <a:buNone/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2EC501B7-2C78-4382-BBA8-B46DEED4B9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07485622"/>
      </p:ext>
    </p:extLst>
  </p:cSld>
  <p:clrMapOvr>
    <a:masterClrMapping/>
  </p:clrMapOvr>
  <p:transition spd="slow">
    <p:push dir="u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>
  <p:cSld name="Title, Text and Media Cl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6498" y="609600"/>
            <a:ext cx="6611004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266499" y="1981200"/>
            <a:ext cx="3235141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Media Placeholder 3"/>
          <p:cNvSpPr>
            <a:spLocks noGrp="1"/>
          </p:cNvSpPr>
          <p:nvPr>
            <p:ph type="media" sz="half" idx="2"/>
          </p:nvPr>
        </p:nvSpPr>
        <p:spPr>
          <a:xfrm>
            <a:off x="4642362" y="1981200"/>
            <a:ext cx="3235140" cy="41148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496201901"/>
      </p:ext>
    </p:extLst>
  </p:cSld>
  <p:clrMapOvr>
    <a:masterClrMapping/>
  </p:clrMapOvr>
  <p:transition spd="slow">
    <p:push dir="u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6498" y="609600"/>
            <a:ext cx="6611004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266499" y="1981200"/>
            <a:ext cx="3235141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2362" y="1981200"/>
            <a:ext cx="323514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4952957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595959"/>
                </a:solidFill>
              </a:defRPr>
            </a:lvl1pPr>
          </a:lstStyle>
          <a:p>
            <a:pPr>
              <a:defRPr/>
            </a:pPr>
            <a:fld id="{DC083F17-1C13-4AAD-AA99-77A290283A89}" type="datetime6">
              <a:rPr lang="ar-SA" altLang="en-US"/>
              <a:pPr>
                <a:defRPr/>
              </a:pPr>
              <a:t>21-جمادى الأولى-38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65000"/>
                    <a:lumOff val="35000"/>
                  </a:prstClr>
                </a:solidFill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595959"/>
                </a:solidFill>
              </a:defRPr>
            </a:lvl1pPr>
          </a:lstStyle>
          <a:p>
            <a:fld id="{C339D0B9-E1B5-4FBB-BDC5-5DB177DF7E8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6764259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595959"/>
                </a:solidFill>
              </a:defRPr>
            </a:lvl1pPr>
          </a:lstStyle>
          <a:p>
            <a:pPr>
              <a:defRPr/>
            </a:pPr>
            <a:fld id="{230A949C-CD90-47E1-814F-8A852A4E7BBC}" type="datetime6">
              <a:rPr lang="ar-SA" altLang="en-US"/>
              <a:pPr>
                <a:defRPr/>
              </a:pPr>
              <a:t>21-جمادى الأولى-38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65000"/>
                    <a:lumOff val="35000"/>
                  </a:prstClr>
                </a:solidFill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595959"/>
                </a:solidFill>
              </a:defRPr>
            </a:lvl1pPr>
          </a:lstStyle>
          <a:p>
            <a:fld id="{07D45FE8-06E8-49C6-8A1B-8F8DCC731AB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90288847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595959"/>
                </a:solidFill>
              </a:defRPr>
            </a:lvl1pPr>
          </a:lstStyle>
          <a:p>
            <a:pPr>
              <a:defRPr/>
            </a:pPr>
            <a:fld id="{21FC7AB2-0D7A-4AF4-B26E-499AE68A8129}" type="datetime6">
              <a:rPr lang="ar-SA" altLang="en-US"/>
              <a:pPr>
                <a:defRPr/>
              </a:pPr>
              <a:t>21-جمادى الأولى-38</a:t>
            </a:fld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65000"/>
                    <a:lumOff val="35000"/>
                  </a:prstClr>
                </a:solidFill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595959"/>
                </a:solidFill>
              </a:defRPr>
            </a:lvl1pPr>
          </a:lstStyle>
          <a:p>
            <a:fld id="{05FA7FB8-DDAF-42E9-B7E1-4976B044E4B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3369298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595959"/>
                </a:solidFill>
              </a:defRPr>
            </a:lvl1pPr>
          </a:lstStyle>
          <a:p>
            <a:pPr>
              <a:defRPr/>
            </a:pPr>
            <a:fld id="{824775D9-A50C-41C3-8716-49DAAE5FC1F8}" type="datetime6">
              <a:rPr lang="ar-SA" altLang="en-US"/>
              <a:pPr>
                <a:defRPr/>
              </a:pPr>
              <a:t>21-جمادى الأولى-38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65000"/>
                    <a:lumOff val="35000"/>
                  </a:prstClr>
                </a:solidFill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595959"/>
                </a:solidFill>
              </a:defRPr>
            </a:lvl1pPr>
          </a:lstStyle>
          <a:p>
            <a:fld id="{5B0EA226-B288-4B44-8CE6-DA8360063E0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5057741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595959"/>
                </a:solidFill>
              </a:defRPr>
            </a:lvl1pPr>
          </a:lstStyle>
          <a:p>
            <a:pPr>
              <a:defRPr/>
            </a:pPr>
            <a:fld id="{89C75E9D-BAEF-4F90-AE5B-2331417D7AE7}" type="datetime6">
              <a:rPr lang="ar-SA" altLang="en-US"/>
              <a:pPr>
                <a:defRPr/>
              </a:pPr>
              <a:t>21-جمادى الأولى-38</a:t>
            </a:fld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65000"/>
                    <a:lumOff val="35000"/>
                  </a:prstClr>
                </a:solidFill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595959"/>
                </a:solidFill>
              </a:defRPr>
            </a:lvl1pPr>
          </a:lstStyle>
          <a:p>
            <a:fld id="{4BD83F98-C0A4-4631-8E1E-C407AD59736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97155745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595959"/>
                </a:solidFill>
              </a:defRPr>
            </a:lvl1pPr>
          </a:lstStyle>
          <a:p>
            <a:pPr>
              <a:defRPr/>
            </a:pPr>
            <a:fld id="{14ECA6A4-1A89-4049-8314-7D9DEF913A9F}" type="datetime6">
              <a:rPr lang="ar-SA" altLang="en-US"/>
              <a:pPr>
                <a:defRPr/>
              </a:pPr>
              <a:t>21-جمادى الأولى-38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65000"/>
                    <a:lumOff val="35000"/>
                  </a:prstClr>
                </a:solidFill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595959"/>
                </a:solidFill>
              </a:defRPr>
            </a:lvl1pPr>
          </a:lstStyle>
          <a:p>
            <a:fld id="{F94C5106-C32C-458D-ADF7-0F50472C015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9075994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595959"/>
                </a:solidFill>
              </a:defRPr>
            </a:lvl1pPr>
          </a:lstStyle>
          <a:p>
            <a:pPr>
              <a:defRPr/>
            </a:pPr>
            <a:fld id="{1C6F98A4-655A-4736-AC77-CC24D66867DB}" type="datetime6">
              <a:rPr lang="ar-SA" altLang="en-US"/>
              <a:pPr>
                <a:defRPr/>
              </a:pPr>
              <a:t>21-جمادى الأولى-38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65000"/>
                    <a:lumOff val="35000"/>
                  </a:prstClr>
                </a:solidFill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595959"/>
                </a:solidFill>
              </a:defRPr>
            </a:lvl1pPr>
          </a:lstStyle>
          <a:p>
            <a:fld id="{D1E5AD61-0926-451E-A566-4451FFF10EE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03807932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buFont typeface="Arial" pitchFamily="34" charset="0"/>
              <a:buNone/>
              <a:defRPr sz="1200">
                <a:solidFill>
                  <a:srgbClr val="898989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51BB31F8-3F1A-464E-B362-3FEA4782BE05}" type="datetime6">
              <a:rPr lang="ar-SA" altLang="en-US"/>
              <a:pPr>
                <a:defRPr/>
              </a:pPr>
              <a:t>21-جمادى الأولى-38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buFont typeface="Arial" charset="0"/>
              <a:buNone/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3726E0D9-1093-4BB0-857B-EBA963C4F2C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023" r:id="rId1"/>
    <p:sldLayoutId id="2147486024" r:id="rId2"/>
    <p:sldLayoutId id="2147486025" r:id="rId3"/>
    <p:sldLayoutId id="2147486026" r:id="rId4"/>
    <p:sldLayoutId id="2147486027" r:id="rId5"/>
    <p:sldLayoutId id="2147486028" r:id="rId6"/>
    <p:sldLayoutId id="2147486029" r:id="rId7"/>
    <p:sldLayoutId id="2147486030" r:id="rId8"/>
    <p:sldLayoutId id="2147486031" r:id="rId9"/>
    <p:sldLayoutId id="2147486032" r:id="rId10"/>
    <p:sldLayoutId id="2147486033" r:id="rId11"/>
  </p:sldLayoutIdLst>
  <p:transition spd="slow">
    <p:push dir="u"/>
  </p:transition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2700" y="6356350"/>
            <a:ext cx="2085975" cy="365125"/>
          </a:xfrm>
          <a:prstGeom prst="rect">
            <a:avLst/>
          </a:prstGeom>
        </p:spPr>
        <p:txBody>
          <a:bodyPr vert="horz" wrap="square" lIns="91440" tIns="45720" rIns="45720" bIns="45720" numCol="1" anchor="ctr" anchorCtr="0" compatLnSpc="1">
            <a:prstTxWarp prst="textNoShape">
              <a:avLst/>
            </a:prstTxWarp>
          </a:bodyPr>
          <a:lstStyle>
            <a:lvl1pPr algn="r">
              <a:buFontTx/>
              <a:buNone/>
              <a:defRPr sz="1200">
                <a:solidFill>
                  <a:srgbClr val="595959"/>
                </a:solidFill>
                <a:latin typeface="Century Gothic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EF73FAF-B075-4190-89E8-A924A4047B73}" type="datetime6">
              <a:rPr lang="ar-SA" altLang="en-US"/>
              <a:pPr>
                <a:defRPr/>
              </a:pPr>
              <a:t>21-جمادى الأولى-38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8813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buFontTx/>
              <a:buNone/>
              <a:defRPr sz="1200">
                <a:solidFill>
                  <a:prstClr val="black">
                    <a:lumMod val="65000"/>
                    <a:lumOff val="35000"/>
                  </a:prstClr>
                </a:solidFill>
                <a:latin typeface="Century Gothic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925" y="6356350"/>
            <a:ext cx="561975" cy="365125"/>
          </a:xfrm>
          <a:prstGeom prst="rect">
            <a:avLst/>
          </a:prstGeom>
        </p:spPr>
        <p:txBody>
          <a:bodyPr vert="horz" wrap="square" lIns="27432" tIns="45720" rIns="45720" bIns="45720" numCol="1" anchor="ctr" anchorCtr="0" compatLnSpc="1">
            <a:prstTxWarp prst="textNoShape">
              <a:avLst/>
            </a:prstTxWarp>
          </a:bodyPr>
          <a:lstStyle>
            <a:lvl1pPr>
              <a:buFontTx/>
              <a:buNone/>
              <a:defRPr sz="1200">
                <a:solidFill>
                  <a:srgbClr val="595959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</a:lstStyle>
          <a:p>
            <a:fld id="{AF8AE1BC-4829-4BF1-861B-09F7545C0291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Oval 6"/>
          <p:cNvSpPr/>
          <p:nvPr/>
        </p:nvSpPr>
        <p:spPr>
          <a:xfrm>
            <a:off x="8458200" y="6499225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569913" y="6499225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034" r:id="rId1"/>
    <p:sldLayoutId id="2147486035" r:id="rId2"/>
    <p:sldLayoutId id="2147486036" r:id="rId3"/>
    <p:sldLayoutId id="2147486037" r:id="rId4"/>
    <p:sldLayoutId id="2147486038" r:id="rId5"/>
    <p:sldLayoutId id="2147486039" r:id="rId6"/>
    <p:sldLayoutId id="2147486040" r:id="rId7"/>
    <p:sldLayoutId id="2147486041" r:id="rId8"/>
    <p:sldLayoutId id="2147486042" r:id="rId9"/>
    <p:sldLayoutId id="2147486043" r:id="rId10"/>
    <p:sldLayoutId id="2147486044" r:id="rId11"/>
    <p:sldLayoutId id="2147486045" r:id="rId12"/>
    <p:sldLayoutId id="2147486046" r:id="rId13"/>
  </p:sldLayoutIdLst>
  <p:transition spd="slow">
    <p:push dir="u"/>
  </p:transition>
  <p:hf hdr="0" ftr="0" dt="0"/>
  <p:txStyles>
    <p:titleStyle>
      <a:lvl1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ＭＳ Ｐゴシック" charset="0"/>
          <a:cs typeface="ＭＳ Ｐゴシック" charset="0"/>
        </a:defRPr>
      </a:lvl1pPr>
      <a:lvl2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charset="0"/>
          <a:ea typeface="ＭＳ Ｐゴシック" charset="0"/>
          <a:cs typeface="ＭＳ Ｐゴシック" charset="0"/>
        </a:defRPr>
      </a:lvl2pPr>
      <a:lvl3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charset="0"/>
          <a:ea typeface="ＭＳ Ｐゴシック" charset="0"/>
          <a:cs typeface="ＭＳ Ｐゴシック" charset="0"/>
        </a:defRPr>
      </a:lvl3pPr>
      <a:lvl4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charset="0"/>
          <a:ea typeface="ＭＳ Ｐゴシック" charset="0"/>
          <a:cs typeface="ＭＳ Ｐゴシック" charset="0"/>
        </a:defRPr>
      </a:lvl4pPr>
      <a:lvl5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charset="0"/>
          <a:ea typeface="ＭＳ Ｐゴシック" charset="0"/>
          <a:cs typeface="ＭＳ Ｐゴシック" charset="0"/>
        </a:defRPr>
      </a:lvl5pPr>
      <a:lvl6pPr marL="4572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charset="0"/>
          <a:ea typeface="ＭＳ Ｐゴシック" charset="0"/>
          <a:cs typeface="ＭＳ Ｐゴシック" charset="0"/>
        </a:defRPr>
      </a:lvl6pPr>
      <a:lvl7pPr marL="9144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charset="0"/>
          <a:ea typeface="ＭＳ Ｐゴシック" charset="0"/>
          <a:cs typeface="ＭＳ Ｐゴシック" charset="0"/>
        </a:defRPr>
      </a:lvl7pPr>
      <a:lvl8pPr marL="13716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charset="0"/>
          <a:ea typeface="ＭＳ Ｐゴシック" charset="0"/>
          <a:cs typeface="ＭＳ Ｐゴシック" charset="0"/>
        </a:defRPr>
      </a:lvl8pPr>
      <a:lvl9pPr marL="18288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7F7F7F"/>
          </a:solidFill>
          <a:latin typeface="+mj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Courier New" panose="02070309020205020404" pitchFamily="49" charset="0"/>
        <a:buChar char="o"/>
        <a:defRPr sz="1600" kern="1200">
          <a:solidFill>
            <a:srgbClr val="7F7F7F"/>
          </a:solidFill>
          <a:latin typeface="+mj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rgbClr val="7F7F7F"/>
          </a:solidFill>
          <a:latin typeface="+mj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Courier New" panose="02070309020205020404" pitchFamily="49" charset="0"/>
        <a:buChar char="o"/>
        <a:defRPr sz="1600" kern="1200">
          <a:solidFill>
            <a:srgbClr val="7F7F7F"/>
          </a:solidFill>
          <a:latin typeface="+mj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rgbClr val="7F7F7F"/>
          </a:solidFill>
          <a:latin typeface="+mj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7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7.png"/><Relationship Id="rId5" Type="http://schemas.openxmlformats.org/officeDocument/2006/relationships/image" Target="../media/image22.wmf"/><Relationship Id="rId4" Type="http://schemas.openxmlformats.org/officeDocument/2006/relationships/oleObject" Target="../embeddings/oleObject6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24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27.w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oleObject" Target="../embeddings/oleObject9.bin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9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28.w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wmf"/><Relationship Id="rId3" Type="http://schemas.openxmlformats.org/officeDocument/2006/relationships/oleObject" Target="../embeddings/oleObject11.bin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30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33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hyperlink" Target="http://en.wikipedia.org/wiki/Oxygen" TargetMode="External"/><Relationship Id="rId7" Type="http://schemas.openxmlformats.org/officeDocument/2006/relationships/image" Target="../media/image9.emf"/><Relationship Id="rId2" Type="http://schemas.openxmlformats.org/officeDocument/2006/relationships/hyperlink" Target="http://en.wikipedia.org/wiki/Organic_compound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en.wikipedia.org/wiki/Aryl" TargetMode="External"/><Relationship Id="rId5" Type="http://schemas.openxmlformats.org/officeDocument/2006/relationships/hyperlink" Target="http://en.wikipedia.org/wiki/Alkyl" TargetMode="External"/><Relationship Id="rId4" Type="http://schemas.openxmlformats.org/officeDocument/2006/relationships/hyperlink" Target="http://en.wikipedia.org/wiki/Atom" TargetMode="External"/><Relationship Id="rId9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8.jpeg"/><Relationship Id="rId4" Type="http://schemas.openxmlformats.org/officeDocument/2006/relationships/image" Target="../media/image10.wmf"/><Relationship Id="rId9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image" Target="../media/image16.emf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17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7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7.png"/><Relationship Id="rId5" Type="http://schemas.openxmlformats.org/officeDocument/2006/relationships/image" Target="../media/image18.wmf"/><Relationship Id="rId4" Type="http://schemas.openxmlformats.org/officeDocument/2006/relationships/oleObject" Target="../embeddings/oleObject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4"/>
          <p:cNvSpPr txBox="1">
            <a:spLocks noGrp="1" noChangeArrowheads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7FF1E739-56A6-465A-9193-E75FAFEFF51E}" type="slidenum">
              <a:rPr lang="ar-SA" altLang="en-US" sz="1400"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1</a:t>
            </a:fld>
            <a:endParaRPr lang="en-US" altLang="en-US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7651" name="Picture 3" descr="logo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228600"/>
            <a:ext cx="2413000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4"/>
          <p:cNvCxnSpPr>
            <a:cxnSpLocks noChangeShapeType="1"/>
          </p:cNvCxnSpPr>
          <p:nvPr/>
        </p:nvCxnSpPr>
        <p:spPr bwMode="auto">
          <a:xfrm>
            <a:off x="1752600" y="1066800"/>
            <a:ext cx="5334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7653" name="Picture 5" descr="ksulogo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95275"/>
            <a:ext cx="1752600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3657600" y="4953000"/>
            <a:ext cx="12874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800" b="1">
                <a:solidFill>
                  <a:srgbClr val="800000"/>
                </a:solidFill>
                <a:latin typeface="Cambria Math" panose="02040503050406030204" pitchFamily="18" charset="0"/>
              </a:rPr>
              <a:t>1435-1436</a:t>
            </a:r>
          </a:p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800" b="1">
                <a:solidFill>
                  <a:srgbClr val="800000"/>
                </a:solidFill>
                <a:latin typeface="Cambria Math" panose="02040503050406030204" pitchFamily="18" charset="0"/>
              </a:rPr>
              <a:t>2014-2015</a:t>
            </a:r>
          </a:p>
        </p:txBody>
      </p:sp>
      <p:sp>
        <p:nvSpPr>
          <p:cNvPr id="2" name="Rectangle 1"/>
          <p:cNvSpPr/>
          <p:nvPr/>
        </p:nvSpPr>
        <p:spPr>
          <a:xfrm>
            <a:off x="2209800" y="2057400"/>
            <a:ext cx="3986213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Ethers and Epoxides</a:t>
            </a:r>
            <a:endParaRPr lang="en-US" sz="3200" b="1" dirty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7656" name="Picture 2" descr="2d567265ef611378e0093ac560e30f62_a344e1b54f4f10f79bdaf4a9ab8df430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124200"/>
            <a:ext cx="2987675" cy="160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7" name="Picture 3" descr="200px-Ethylene-oxide-3D-balls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2895600"/>
            <a:ext cx="2540000" cy="196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8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088B021D-219B-4713-92A7-F5563956A425}" type="slidenum">
              <a:rPr lang="en-US" altLang="en-US" sz="1200">
                <a:solidFill>
                  <a:srgbClr val="59595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1</a:t>
            </a:fld>
            <a:endParaRPr lang="en-US" altLang="en-US" sz="1200">
              <a:solidFill>
                <a:srgbClr val="59595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4"/>
          <p:cNvSpPr>
            <a:spLocks noChangeArrowheads="1"/>
          </p:cNvSpPr>
          <p:nvPr/>
        </p:nvSpPr>
        <p:spPr bwMode="auto">
          <a:xfrm>
            <a:off x="152400" y="1066800"/>
            <a:ext cx="28352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en-US" alt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Reactions Of Ethers</a:t>
            </a:r>
            <a:endParaRPr lang="en-GB" sz="2400" b="1">
              <a:solidFill>
                <a:schemeClr val="accent2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ＭＳ Ｐゴシック" charset="0"/>
              <a:cs typeface="Times New Roman"/>
            </a:endParaRPr>
          </a:p>
        </p:txBody>
      </p:sp>
      <p:sp>
        <p:nvSpPr>
          <p:cNvPr id="36867" name="Rectangle 11"/>
          <p:cNvSpPr>
            <a:spLocks noChangeArrowheads="1"/>
          </p:cNvSpPr>
          <p:nvPr/>
        </p:nvSpPr>
        <p:spPr bwMode="auto">
          <a:xfrm>
            <a:off x="66675" y="1304925"/>
            <a:ext cx="8785225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400" b="1" u="sng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Cleavage of ethers by hot concentrated acids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Ethers are quite stable compounds. Ethers react only under strongly acidic condition.When ethers are heated in concentrated acid solutions, the ether linkage is broken 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400" b="1" u="sng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General equation:</a:t>
            </a:r>
          </a:p>
        </p:txBody>
      </p:sp>
      <p:pic>
        <p:nvPicPr>
          <p:cNvPr id="36868" name="Image 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3613150"/>
            <a:ext cx="4897438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9" name="Rectangle 6"/>
          <p:cNvSpPr>
            <a:spLocks noChangeArrowheads="1"/>
          </p:cNvSpPr>
          <p:nvPr/>
        </p:nvSpPr>
        <p:spPr bwMode="auto">
          <a:xfrm>
            <a:off x="-15875" y="5943600"/>
            <a:ext cx="91598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The acids most often used in this reaction are HI, HBr, and HCl</a:t>
            </a:r>
            <a:endParaRPr lang="fr-FR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870" name="Rectangle 5"/>
          <p:cNvSpPr>
            <a:spLocks noChangeArrowheads="1"/>
          </p:cNvSpPr>
          <p:nvPr/>
        </p:nvSpPr>
        <p:spPr bwMode="auto">
          <a:xfrm>
            <a:off x="66675" y="4437063"/>
            <a:ext cx="23812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400" b="1" u="sng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Specific example</a:t>
            </a:r>
            <a:endParaRPr lang="fr-FR" altLang="en-US" sz="2400" b="1" u="sng">
              <a:solidFill>
                <a:srgbClr val="0099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endParaRPr lang="fr-FR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6871" name="Image 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5029200"/>
            <a:ext cx="6767513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2" name="Picture 4" descr="ksulogo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3" name="Picture 5" descr="images.jpe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Straight Connector 11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" name="Rectangle 12"/>
          <p:cNvSpPr/>
          <p:nvPr/>
        </p:nvSpPr>
        <p:spPr>
          <a:xfrm>
            <a:off x="2895600" y="381000"/>
            <a:ext cx="2560638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Ethers and Epoxides</a:t>
            </a:r>
            <a:endParaRPr lang="en-US" sz="2000" b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687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B5561E22-83ED-4D41-9E8E-7039B6AA51A9}" type="slidenum">
              <a:rPr lang="en-US" altLang="en-US" sz="1200">
                <a:solidFill>
                  <a:srgbClr val="59595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10</a:t>
            </a:fld>
            <a:endParaRPr lang="en-US" altLang="en-US" sz="1200">
              <a:solidFill>
                <a:srgbClr val="59595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Image 2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888" y="4724400"/>
            <a:ext cx="8442325" cy="157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1" name="Rectangle 3"/>
          <p:cNvSpPr>
            <a:spLocks noChangeArrowheads="1"/>
          </p:cNvSpPr>
          <p:nvPr/>
        </p:nvSpPr>
        <p:spPr bwMode="auto">
          <a:xfrm>
            <a:off x="39688" y="1066800"/>
            <a:ext cx="9126537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 an </a:t>
            </a: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excess </a:t>
            </a:r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acid is present, the </a:t>
            </a:r>
            <a:r>
              <a:rPr lang="en-US" altLang="en-US" sz="240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alcohol</a:t>
            </a:r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initially produced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 converted to </a:t>
            </a:r>
            <a:r>
              <a:rPr lang="en-US" altLang="en-US" sz="240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alkyl halide 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thus the net products will be 2 moles of alkyl halide</a:t>
            </a:r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fr-FR" altLang="en-US" sz="2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endParaRPr lang="fr-FR" altLang="en-US" sz="2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39688" y="4114800"/>
            <a:ext cx="18288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400" b="1" u="sng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example</a:t>
            </a:r>
            <a:endParaRPr lang="fr-FR" altLang="en-US" sz="2400" b="1" u="sng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endParaRPr lang="fr-FR" altLang="en-US" sz="2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7893" name="Object 12"/>
          <p:cNvGraphicFramePr>
            <a:graphicFrameLocks noChangeAspect="1"/>
          </p:cNvGraphicFramePr>
          <p:nvPr/>
        </p:nvGraphicFramePr>
        <p:xfrm>
          <a:off x="533400" y="3124200"/>
          <a:ext cx="8128000" cy="528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07" r:id="rId4" imgW="3959860" imgH="259080" progId="">
                  <p:embed/>
                </p:oleObj>
              </mc:Choice>
              <mc:Fallback>
                <p:oleObj r:id="rId4" imgW="3959860" imgH="259080" progId="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3124200"/>
                        <a:ext cx="8128000" cy="528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7894" name="Picture 4" descr="ksulogo2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5" name="Picture 5" descr="images.jpe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Connector 9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" name="Rectangle 10"/>
          <p:cNvSpPr/>
          <p:nvPr/>
        </p:nvSpPr>
        <p:spPr>
          <a:xfrm>
            <a:off x="2895600" y="381000"/>
            <a:ext cx="2560638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Ethers and Epoxides</a:t>
            </a:r>
            <a:endParaRPr lang="en-US" sz="2000" b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7898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AB4953C3-8B58-4042-AB77-C7493DFD58C6}" type="slidenum">
              <a:rPr lang="en-US" altLang="en-US" sz="1200">
                <a:solidFill>
                  <a:srgbClr val="59595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11</a:t>
            </a:fld>
            <a:endParaRPr lang="en-US" altLang="en-US" sz="1200">
              <a:solidFill>
                <a:srgbClr val="59595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5"/>
          <p:cNvSpPr>
            <a:spLocks noChangeArrowheads="1"/>
          </p:cNvSpPr>
          <p:nvPr/>
        </p:nvSpPr>
        <p:spPr bwMode="auto">
          <a:xfrm>
            <a:off x="0" y="11811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38915" name="Rectangle 2"/>
          <p:cNvSpPr>
            <a:spLocks noChangeArrowheads="1"/>
          </p:cNvSpPr>
          <p:nvPr/>
        </p:nvSpPr>
        <p:spPr bwMode="auto">
          <a:xfrm>
            <a:off x="92075" y="1609725"/>
            <a:ext cx="9036050" cy="445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cyclic ethers (heterocyclic), one or more carbons are replaced with oxygen.</a:t>
            </a:r>
          </a:p>
          <a:p>
            <a:pPr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en-US" sz="2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en-US" sz="2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en-US" sz="2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Epoxides are </a:t>
            </a: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cyclic ethers </a:t>
            </a:r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which the ether oxygen is part of a </a:t>
            </a:r>
            <a:r>
              <a:rPr lang="en-US" altLang="en-US" sz="240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three-membered ring. </a:t>
            </a:r>
            <a:endParaRPr lang="fr-FR" altLang="en-US" sz="240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fr-FR" altLang="en-US" sz="2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916" name="Rectangle 3"/>
          <p:cNvSpPr>
            <a:spLocks noChangeArrowheads="1"/>
          </p:cNvSpPr>
          <p:nvPr/>
        </p:nvSpPr>
        <p:spPr bwMode="auto">
          <a:xfrm>
            <a:off x="55563" y="5611813"/>
            <a:ext cx="9032875" cy="1169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simplest and most important epoxide is </a:t>
            </a: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ethylene oxide</a:t>
            </a:r>
            <a:r>
              <a:rPr lang="en-US" altLang="en-US" sz="24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fr-FR" altLang="en-US" sz="2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en-US" sz="2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560" name="Rectangle 6"/>
          <p:cNvSpPr>
            <a:spLocks noChangeArrowheads="1"/>
          </p:cNvSpPr>
          <p:nvPr/>
        </p:nvSpPr>
        <p:spPr bwMode="auto">
          <a:xfrm>
            <a:off x="141288" y="1001713"/>
            <a:ext cx="55626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en-US" alt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Cyclic Ethers-Epoxides:</a:t>
            </a:r>
            <a:endParaRPr lang="en-GB" sz="2400" b="1" dirty="0">
              <a:solidFill>
                <a:schemeClr val="accent2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ＭＳ Ｐゴシック" charset="0"/>
              <a:cs typeface="Times New Roman"/>
            </a:endParaRPr>
          </a:p>
        </p:txBody>
      </p:sp>
      <p:pic>
        <p:nvPicPr>
          <p:cNvPr id="38918" name="Picture 4" descr="ksulogo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9" name="Picture 5" descr="images.jpe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Straight Connector 12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" name="Rectangle 13"/>
          <p:cNvSpPr/>
          <p:nvPr/>
        </p:nvSpPr>
        <p:spPr>
          <a:xfrm>
            <a:off x="2895600" y="381000"/>
            <a:ext cx="2560638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Ethers and Epoxides</a:t>
            </a:r>
            <a:endParaRPr lang="en-US" sz="2000" b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aphicFrame>
        <p:nvGraphicFramePr>
          <p:cNvPr id="38922" name="Object 1"/>
          <p:cNvGraphicFramePr>
            <a:graphicFrameLocks noChangeAspect="1"/>
          </p:cNvGraphicFramePr>
          <p:nvPr/>
        </p:nvGraphicFramePr>
        <p:xfrm>
          <a:off x="733425" y="2514600"/>
          <a:ext cx="7794625" cy="190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32" name="CS ChemDraw Drawing" r:id="rId6" imgW="4826508" imgH="1179576" progId="ChemDraw.Document.6.0">
                  <p:embed/>
                </p:oleObj>
              </mc:Choice>
              <mc:Fallback>
                <p:oleObj name="CS ChemDraw Drawing" r:id="rId6" imgW="4826508" imgH="1179576" progId="ChemDraw.Document.6.0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3425" y="2514600"/>
                        <a:ext cx="7794625" cy="1905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923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5F5CB4B5-7021-48BF-81E8-9809D21E7461}" type="slidenum">
              <a:rPr lang="en-US" altLang="en-US" sz="1200">
                <a:solidFill>
                  <a:srgbClr val="59595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12</a:t>
            </a:fld>
            <a:endParaRPr lang="en-US" altLang="en-US" sz="1200">
              <a:solidFill>
                <a:srgbClr val="59595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14"/>
          <p:cNvSpPr>
            <a:spLocks noChangeArrowheads="1"/>
          </p:cNvSpPr>
          <p:nvPr/>
        </p:nvSpPr>
        <p:spPr bwMode="auto">
          <a:xfrm>
            <a:off x="0" y="1096963"/>
            <a:ext cx="9144000" cy="246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400" b="1" u="sng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Peroxyacid Epoxidation</a:t>
            </a:r>
            <a:endParaRPr lang="fr-FR" altLang="en-US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Peroxyacids</a:t>
            </a:r>
            <a:r>
              <a:rPr lang="en-US" altLang="en-US" sz="2000">
                <a:solidFill>
                  <a:srgbClr val="0E0D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(sometimes called peracids) are used to convert </a:t>
            </a:r>
            <a:r>
              <a:rPr lang="en-US" altLang="en-US" sz="20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alkenes</a:t>
            </a:r>
            <a:r>
              <a:rPr lang="en-US" altLang="en-US" sz="2000">
                <a:solidFill>
                  <a:srgbClr val="0E0D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en-US" altLang="en-US" sz="200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epoxides</a:t>
            </a:r>
            <a:r>
              <a:rPr lang="en-US" altLang="en-US" sz="2000">
                <a:solidFill>
                  <a:srgbClr val="0E0D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If the reaction takes place in aqueous acid, the epoxide opens to a </a:t>
            </a:r>
            <a:r>
              <a:rPr lang="en-US" altLang="en-US" sz="20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glycol</a:t>
            </a:r>
            <a:r>
              <a:rPr lang="en-US" altLang="en-US" sz="2000">
                <a:solidFill>
                  <a:srgbClr val="0E0D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Because of its desirable solubility properties, </a:t>
            </a:r>
            <a:r>
              <a:rPr lang="en-US" altLang="en-US" sz="200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meta-chloroperoxybenzoic acid </a:t>
            </a:r>
            <a:r>
              <a:rPr lang="en-US" altLang="en-US" sz="2000">
                <a:solidFill>
                  <a:srgbClr val="0E0D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(MCPBA) is often used for these epoxidations.</a:t>
            </a:r>
            <a:endParaRPr lang="en-US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9939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3505200"/>
            <a:ext cx="7704138" cy="97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0" name="Picture 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6963" y="4543425"/>
            <a:ext cx="3816350" cy="239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1" name="Rectangle 17"/>
          <p:cNvSpPr>
            <a:spLocks noChangeArrowheads="1"/>
          </p:cNvSpPr>
          <p:nvPr/>
        </p:nvSpPr>
        <p:spPr bwMode="auto">
          <a:xfrm>
            <a:off x="250825" y="4419600"/>
            <a:ext cx="13906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400" b="1" u="sng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</a:t>
            </a:r>
          </a:p>
        </p:txBody>
      </p:sp>
      <p:pic>
        <p:nvPicPr>
          <p:cNvPr id="39942" name="Picture 4" descr="ksulogo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3" name="Picture 5" descr="images.jpe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Straight Connector 10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" name="Rectangle 11"/>
          <p:cNvSpPr/>
          <p:nvPr/>
        </p:nvSpPr>
        <p:spPr>
          <a:xfrm>
            <a:off x="2895600" y="381000"/>
            <a:ext cx="2560638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Ethers and Epoxides</a:t>
            </a:r>
            <a:endParaRPr lang="en-US" sz="2000" b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994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D608CF2D-C274-4768-BB72-9834E2C428FA}" type="slidenum">
              <a:rPr lang="en-US" altLang="en-US" sz="1200">
                <a:solidFill>
                  <a:srgbClr val="59595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13</a:t>
            </a:fld>
            <a:endParaRPr lang="en-US" altLang="en-US" sz="1200">
              <a:solidFill>
                <a:srgbClr val="59595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1"/>
          <p:cNvSpPr>
            <a:spLocks noChangeArrowheads="1"/>
          </p:cNvSpPr>
          <p:nvPr/>
        </p:nvSpPr>
        <p:spPr bwMode="auto">
          <a:xfrm>
            <a:off x="0" y="990600"/>
            <a:ext cx="9144000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Epoxides are much more reactive than common dialkyl ether, because of the strain in the </a:t>
            </a: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three-membered ring</a:t>
            </a:r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which is relieved when the epoxide ring is </a:t>
            </a: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opened</a:t>
            </a:r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after a reaction has taken place. </a:t>
            </a:r>
            <a:endParaRPr lang="fr-FR" altLang="en-US" sz="2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Examples of ring-opening reactions(cleavage carbon-oxygen bond) of ethylene oxide that form commercially important products are:</a:t>
            </a:r>
          </a:p>
        </p:txBody>
      </p:sp>
      <p:sp>
        <p:nvSpPr>
          <p:cNvPr id="40963" name="Rectangle 2"/>
          <p:cNvSpPr>
            <a:spLocks noChangeArrowheads="1"/>
          </p:cNvSpPr>
          <p:nvPr/>
        </p:nvSpPr>
        <p:spPr bwMode="auto">
          <a:xfrm>
            <a:off x="138113" y="3962400"/>
            <a:ext cx="8777287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1- </a:t>
            </a:r>
            <a:r>
              <a:rPr lang="en-US" altLang="en-US" sz="240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Acid –Catalyzed ring opening of  epoxides in water </a:t>
            </a:r>
            <a:r>
              <a:rPr lang="en-US" altLang="en-US" sz="2400">
                <a:solidFill>
                  <a:srgbClr val="0C0C0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form </a:t>
            </a: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glycols</a:t>
            </a:r>
            <a:r>
              <a:rPr lang="en-US" altLang="en-US" sz="2400">
                <a:solidFill>
                  <a:srgbClr val="0C0C0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fr-FR" altLang="en-US" sz="2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0964" name="Object 11"/>
          <p:cNvGraphicFramePr>
            <a:graphicFrameLocks noChangeAspect="1"/>
          </p:cNvGraphicFramePr>
          <p:nvPr/>
        </p:nvGraphicFramePr>
        <p:xfrm>
          <a:off x="1154113" y="4495800"/>
          <a:ext cx="6770687" cy="1728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78" r:id="rId3" imgW="4108450" imgH="1041400" progId="">
                  <p:embed/>
                </p:oleObj>
              </mc:Choice>
              <mc:Fallback>
                <p:oleObj r:id="rId3" imgW="4108450" imgH="1041400" progId="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4113" y="4495800"/>
                        <a:ext cx="6770687" cy="1728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0965" name="Picture 4" descr="ksulogo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6" name="Picture 5" descr="images.jpe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Connector 8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" name="Rectangle 9"/>
          <p:cNvSpPr/>
          <p:nvPr/>
        </p:nvSpPr>
        <p:spPr>
          <a:xfrm>
            <a:off x="2895600" y="381000"/>
            <a:ext cx="2560638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Ethers and Epoxides</a:t>
            </a:r>
            <a:endParaRPr lang="en-US" sz="2000" b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0969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11D81AE0-B1CE-4A30-B787-43FEC13DEDBF}" type="slidenum">
              <a:rPr lang="en-US" altLang="en-US" sz="1200">
                <a:solidFill>
                  <a:srgbClr val="59595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14</a:t>
            </a:fld>
            <a:endParaRPr lang="en-US" altLang="en-US" sz="1200">
              <a:solidFill>
                <a:srgbClr val="59595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4"/>
          <p:cNvSpPr>
            <a:spLocks noChangeArrowheads="1"/>
          </p:cNvSpPr>
          <p:nvPr/>
        </p:nvSpPr>
        <p:spPr bwMode="auto">
          <a:xfrm>
            <a:off x="117475" y="1222375"/>
            <a:ext cx="89503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400">
                <a:solidFill>
                  <a:srgbClr val="0E0F1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 </a:t>
            </a:r>
            <a:r>
              <a:rPr lang="en-US" altLang="en-US" sz="240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Acid –Catalyzed ring opening of  epoxides in </a:t>
            </a: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alcohol </a:t>
            </a:r>
            <a:r>
              <a:rPr lang="en-US" altLang="en-US" sz="2400">
                <a:solidFill>
                  <a:srgbClr val="0E0F1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form </a:t>
            </a: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alkoxy alcohols</a:t>
            </a:r>
            <a:endParaRPr lang="en-US" altLang="en-US" sz="2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987" name="Rectangle 5"/>
          <p:cNvSpPr>
            <a:spLocks noChangeArrowheads="1"/>
          </p:cNvSpPr>
          <p:nvPr/>
        </p:nvSpPr>
        <p:spPr bwMode="auto">
          <a:xfrm>
            <a:off x="117475" y="3219450"/>
            <a:ext cx="9026525" cy="168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400">
                <a:solidFill>
                  <a:srgbClr val="0C0C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3- </a:t>
            </a:r>
            <a:r>
              <a:rPr lang="en-US" altLang="en-US" sz="240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Acid –Catalyzed ring opening of  epoxides  </a:t>
            </a:r>
            <a:r>
              <a:rPr lang="en-US" altLang="en-US" sz="2400">
                <a:solidFill>
                  <a:srgbClr val="0C0C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with a </a:t>
            </a: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hydrohalic acid</a:t>
            </a:r>
            <a:r>
              <a:rPr lang="en-US" altLang="en-US" sz="2400">
                <a:solidFill>
                  <a:srgbClr val="0C0C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400">
                <a:solidFill>
                  <a:srgbClr val="0C0C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(HCl, HBr, or HI), a halide ion attacks the protonated epoxide to give halo alcohol .</a:t>
            </a:r>
            <a:endParaRPr lang="en-US" altLang="en-US" sz="2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988" name="Espace réservé du numéro de diapositive 10"/>
          <p:cNvSpPr txBox="1">
            <a:spLocks noGrp="1" noChangeArrowheads="1"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CEEE66A9-0EE5-4857-9459-40AECB855FCB}" type="slidenum">
              <a:rPr lang="ar-SA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pPr algn="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15</a:t>
            </a:fld>
            <a:endParaRPr lang="fr-FR" altLang="en-US" sz="1200">
              <a:solidFill>
                <a:srgbClr val="045C75"/>
              </a:solidFill>
              <a:latin typeface="Constantia" panose="02030602050306030303" pitchFamily="18" charset="0"/>
              <a:cs typeface="Arial" panose="020B0604020202020204" pitchFamily="34" charset="0"/>
            </a:endParaRPr>
          </a:p>
        </p:txBody>
      </p:sp>
      <p:graphicFrame>
        <p:nvGraphicFramePr>
          <p:cNvPr id="41989" name="Object 14"/>
          <p:cNvGraphicFramePr>
            <a:graphicFrameLocks noChangeAspect="1"/>
          </p:cNvGraphicFramePr>
          <p:nvPr/>
        </p:nvGraphicFramePr>
        <p:xfrm>
          <a:off x="1371600" y="4872038"/>
          <a:ext cx="6665913" cy="1223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11" r:id="rId3" imgW="5706416" imgH="1042848" progId="">
                  <p:embed/>
                </p:oleObj>
              </mc:Choice>
              <mc:Fallback>
                <p:oleObj r:id="rId3" imgW="5706416" imgH="1042848" progId="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4872038"/>
                        <a:ext cx="6665913" cy="1223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990" name="Object 16"/>
          <p:cNvGraphicFramePr>
            <a:graphicFrameLocks noChangeAspect="1"/>
          </p:cNvGraphicFramePr>
          <p:nvPr/>
        </p:nvGraphicFramePr>
        <p:xfrm>
          <a:off x="985838" y="1984375"/>
          <a:ext cx="7662862" cy="1368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12" r:id="rId5" imgW="5871745" imgH="1047935" progId="">
                  <p:embed/>
                </p:oleObj>
              </mc:Choice>
              <mc:Fallback>
                <p:oleObj r:id="rId5" imgW="5871745" imgH="1047935" progId="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5838" y="1984375"/>
                        <a:ext cx="7662862" cy="1368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1991" name="Picture 4" descr="ksulogo2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2" name="Picture 5" descr="images.jpe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Straight Connector 12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" name="Rectangle 13"/>
          <p:cNvSpPr/>
          <p:nvPr/>
        </p:nvSpPr>
        <p:spPr>
          <a:xfrm>
            <a:off x="2895600" y="381000"/>
            <a:ext cx="2560638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Ethers and Epoxides</a:t>
            </a:r>
            <a:endParaRPr lang="en-US" sz="2000" b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8"/>
          <p:cNvSpPr>
            <a:spLocks noChangeArrowheads="1"/>
          </p:cNvSpPr>
          <p:nvPr/>
        </p:nvSpPr>
        <p:spPr bwMode="auto">
          <a:xfrm>
            <a:off x="357188" y="1371600"/>
            <a:ext cx="8504237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4- </a:t>
            </a:r>
            <a:r>
              <a:rPr lang="en-US" altLang="en-US" sz="240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Ring opening of  epoxides with </a:t>
            </a: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Grignard and Organolithium Reagents 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to give</a:t>
            </a: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longer  alcohols</a:t>
            </a:r>
          </a:p>
        </p:txBody>
      </p:sp>
      <p:graphicFrame>
        <p:nvGraphicFramePr>
          <p:cNvPr id="43011" name="Object 1"/>
          <p:cNvGraphicFramePr>
            <a:graphicFrameLocks noChangeAspect="1"/>
          </p:cNvGraphicFramePr>
          <p:nvPr/>
        </p:nvGraphicFramePr>
        <p:xfrm>
          <a:off x="685800" y="2438400"/>
          <a:ext cx="6192838" cy="1241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35" r:id="rId3" imgW="5416647" imgH="1088149" progId="">
                  <p:embed/>
                </p:oleObj>
              </mc:Choice>
              <mc:Fallback>
                <p:oleObj r:id="rId3" imgW="5416647" imgH="1088149" progId="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2438400"/>
                        <a:ext cx="6192838" cy="1241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3012" name="Picture 4" descr="ksulogo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3" name="Picture 5" descr="images.jpe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" name="Rectangle 6"/>
          <p:cNvSpPr/>
          <p:nvPr/>
        </p:nvSpPr>
        <p:spPr>
          <a:xfrm>
            <a:off x="2895600" y="381000"/>
            <a:ext cx="2560638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Ethers and Epoxides</a:t>
            </a:r>
            <a:endParaRPr lang="en-US" sz="2000" b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3016" name="Rectangle 8"/>
          <p:cNvSpPr>
            <a:spLocks noChangeArrowheads="1"/>
          </p:cNvSpPr>
          <p:nvPr/>
        </p:nvSpPr>
        <p:spPr bwMode="auto">
          <a:xfrm>
            <a:off x="355600" y="4040188"/>
            <a:ext cx="85042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5- </a:t>
            </a:r>
            <a:r>
              <a:rPr lang="en-US" altLang="en-US" sz="240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Ring opening of  epoxides with </a:t>
            </a: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amines</a:t>
            </a:r>
          </a:p>
        </p:txBody>
      </p:sp>
      <p:graphicFrame>
        <p:nvGraphicFramePr>
          <p:cNvPr id="43017" name="Object 9"/>
          <p:cNvGraphicFramePr>
            <a:graphicFrameLocks noChangeAspect="1"/>
          </p:cNvGraphicFramePr>
          <p:nvPr/>
        </p:nvGraphicFramePr>
        <p:xfrm>
          <a:off x="381000" y="4648200"/>
          <a:ext cx="8001000" cy="1331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36" name="CS ChemDraw Drawing" r:id="rId7" imgW="5298948" imgH="883920" progId="ChemDraw.Document.6.0">
                  <p:embed/>
                </p:oleObj>
              </mc:Choice>
              <mc:Fallback>
                <p:oleObj name="CS ChemDraw Drawing" r:id="rId7" imgW="5298948" imgH="883920" progId="ChemDraw.Document.6.0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4648200"/>
                        <a:ext cx="8001000" cy="1331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018" name="Slide Number Placeholder 10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5893001B-B153-4CCD-9D91-ABFBB65819B5}" type="slidenum">
              <a:rPr lang="en-US" altLang="en-US" sz="1200">
                <a:solidFill>
                  <a:srgbClr val="59595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16</a:t>
            </a:fld>
            <a:endParaRPr lang="en-US" altLang="en-US" sz="1200">
              <a:solidFill>
                <a:srgbClr val="59595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"/>
          <p:cNvSpPr>
            <a:spLocks noChangeArrowheads="1"/>
          </p:cNvSpPr>
          <p:nvPr/>
        </p:nvSpPr>
        <p:spPr bwMode="auto">
          <a:xfrm>
            <a:off x="34925" y="1162050"/>
            <a:ext cx="87852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400" b="1" u="sng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Exercise 1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Give a correct name for each of the following compounds.</a:t>
            </a:r>
          </a:p>
        </p:txBody>
      </p:sp>
      <p:pic>
        <p:nvPicPr>
          <p:cNvPr id="44035" name="Imag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438400"/>
            <a:ext cx="633730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6" name="Rectangle 1"/>
          <p:cNvSpPr>
            <a:spLocks noChangeArrowheads="1"/>
          </p:cNvSpPr>
          <p:nvPr/>
        </p:nvSpPr>
        <p:spPr bwMode="auto">
          <a:xfrm>
            <a:off x="34925" y="4829175"/>
            <a:ext cx="9109075" cy="172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fr-FR" altLang="en-US" sz="2400" b="1" u="sng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Exercice 2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fr-FR" altLang="en-US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Propose a Williamson synthesis of 3-butoxy-1,1-dimethylcyclohexane from 3,3-dimethylcyclohexanol and butanol</a:t>
            </a:r>
          </a:p>
        </p:txBody>
      </p:sp>
      <p:pic>
        <p:nvPicPr>
          <p:cNvPr id="44037" name="Picture 4" descr="ksulogo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8" name="Picture 5" descr="images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Connector 9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" name="Rectangle 10"/>
          <p:cNvSpPr/>
          <p:nvPr/>
        </p:nvSpPr>
        <p:spPr>
          <a:xfrm>
            <a:off x="2895600" y="381000"/>
            <a:ext cx="2560638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Ethers and Epoxides</a:t>
            </a:r>
            <a:endParaRPr lang="en-US" sz="2000" b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4041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84577D8B-8290-4624-8B84-32690794207E}" type="slidenum">
              <a:rPr lang="en-US" altLang="en-US" sz="1200">
                <a:solidFill>
                  <a:srgbClr val="59595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17</a:t>
            </a:fld>
            <a:endParaRPr lang="en-US" altLang="en-US" sz="1200">
              <a:solidFill>
                <a:srgbClr val="59595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0" y="1066800"/>
            <a:ext cx="88201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400" b="1" u="sng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Exercise 3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Predict the products of the following reactions.</a:t>
            </a:r>
          </a:p>
        </p:txBody>
      </p:sp>
      <p:graphicFrame>
        <p:nvGraphicFramePr>
          <p:cNvPr id="45059" name="Object 8"/>
          <p:cNvGraphicFramePr>
            <a:graphicFrameLocks noChangeAspect="1"/>
          </p:cNvGraphicFramePr>
          <p:nvPr/>
        </p:nvGraphicFramePr>
        <p:xfrm>
          <a:off x="228600" y="2209800"/>
          <a:ext cx="8259763" cy="4176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73" r:id="rId3" imgW="6739890" imgH="3407410" progId="">
                  <p:embed/>
                </p:oleObj>
              </mc:Choice>
              <mc:Fallback>
                <p:oleObj r:id="rId3" imgW="6739890" imgH="3407410" progId="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2209800"/>
                        <a:ext cx="8259763" cy="4176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5060" name="Picture 4" descr="ksulogo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1" name="Picture 5" descr="images.jpe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Connector 8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" name="Rectangle 10"/>
          <p:cNvSpPr/>
          <p:nvPr/>
        </p:nvSpPr>
        <p:spPr>
          <a:xfrm>
            <a:off x="2895600" y="381000"/>
            <a:ext cx="2560638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Ethers and Epoxides</a:t>
            </a:r>
            <a:endParaRPr lang="en-US" sz="2000" b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5064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AD71C4C5-2541-415D-99BC-9FFB0E93581C}" type="slidenum">
              <a:rPr lang="en-US" altLang="en-US" sz="1200">
                <a:solidFill>
                  <a:srgbClr val="59595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18</a:t>
            </a:fld>
            <a:endParaRPr lang="en-US" altLang="en-US" sz="1200">
              <a:solidFill>
                <a:srgbClr val="59595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676400"/>
            <a:ext cx="77724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800" b="1">
                <a:solidFill>
                  <a:srgbClr val="4290A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</a:rPr>
              <a:t>Thank You for your kind attention !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667000" y="2819400"/>
            <a:ext cx="3695700" cy="191135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ko-KR" sz="4000">
                <a:solidFill>
                  <a:srgbClr val="80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Questions?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ko-KR" sz="4000">
                <a:solidFill>
                  <a:srgbClr val="80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Comments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z="4000">
              <a:solidFill>
                <a:srgbClr val="800000"/>
              </a:solidFill>
              <a:latin typeface="Times New Roman" panose="02020603050405020304" pitchFamily="18" charset="0"/>
              <a:ea typeface="ＭＳ Ｐゴシック" pitchFamily="34" charset="-128"/>
              <a:cs typeface="Times New Roman" panose="02020603050405020304" pitchFamily="18" charset="0"/>
            </a:endParaRPr>
          </a:p>
        </p:txBody>
      </p:sp>
      <p:sp>
        <p:nvSpPr>
          <p:cNvPr id="46084" name="Slide Number Placeholder 2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5DA4CE55-936F-41B4-A4D0-0968F2DFA1E1}" type="slidenum">
              <a:rPr lang="en-US" altLang="en-US" sz="1200">
                <a:solidFill>
                  <a:srgbClr val="595959"/>
                </a:solidFill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19</a:t>
            </a:fld>
            <a:endParaRPr lang="en-US" altLang="en-US" sz="1200">
              <a:solidFill>
                <a:srgbClr val="595959"/>
              </a:solidFill>
            </a:endParaRPr>
          </a:p>
        </p:txBody>
      </p:sp>
      <p:pic>
        <p:nvPicPr>
          <p:cNvPr id="46085" name="Picture 4" descr="ksulogo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6" name="Picture 5" descr="images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Straight Connector 10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" name="Rectangle 13"/>
          <p:cNvSpPr/>
          <p:nvPr/>
        </p:nvSpPr>
        <p:spPr>
          <a:xfrm>
            <a:off x="2895600" y="381000"/>
            <a:ext cx="2560638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Ethers and Epoxides</a:t>
            </a:r>
            <a:endParaRPr lang="en-US" sz="2000" b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066800"/>
            <a:ext cx="2895600" cy="381000"/>
          </a:xfrm>
        </p:spPr>
        <p:txBody>
          <a:bodyPr>
            <a:noAutofit/>
          </a:bodyPr>
          <a:lstStyle/>
          <a:p>
            <a:pPr algn="l" eaLnBrk="1" hangingPunct="1">
              <a:defRPr/>
            </a:pPr>
            <a:r>
              <a:rPr lang="en-US" altLang="en-US" sz="240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Learning Objectives</a:t>
            </a:r>
          </a:p>
        </p:txBody>
      </p:sp>
      <p:sp>
        <p:nvSpPr>
          <p:cNvPr id="13315" name="Rectangle 9"/>
          <p:cNvSpPr>
            <a:spLocks noChangeArrowheads="1"/>
          </p:cNvSpPr>
          <p:nvPr/>
        </p:nvSpPr>
        <p:spPr bwMode="auto">
          <a:xfrm>
            <a:off x="0" y="1465263"/>
            <a:ext cx="9144000" cy="424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just" eaLnBrk="1" hangingPunct="1">
              <a:defRPr/>
            </a:pPr>
            <a:r>
              <a:rPr lang="en-US" altLang="en-US" sz="20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Chapter seven discusses the following topics and by the end of this chapter the students will:</a:t>
            </a:r>
          </a:p>
          <a:p>
            <a:pPr algn="just" eaLnBrk="1" hangingPunct="1">
              <a:defRPr/>
            </a:pPr>
            <a:endParaRPr lang="en-US" altLang="en-US" sz="2000" b="1"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alt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Know the structure  of ethers</a:t>
            </a:r>
          </a:p>
          <a:p>
            <a:pPr eaLnBrk="1" hangingPunct="1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alt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Know the different methods of naming ethers</a:t>
            </a:r>
          </a:p>
          <a:p>
            <a:pPr eaLnBrk="1" hangingPunct="1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alt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Know the physical properties of ethers</a:t>
            </a:r>
            <a:r>
              <a:rPr lang="ar-SA" alt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en-US" altLang="en-US" sz="2000" b="1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alt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Know the different methods used in preparation of ethers </a:t>
            </a:r>
          </a:p>
          <a:p>
            <a:pPr eaLnBrk="1" hangingPunct="1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alt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Know the reactions of opened ethers with HX </a:t>
            </a:r>
          </a:p>
          <a:p>
            <a:pPr eaLnBrk="1" hangingPunct="1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alt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Know the different methods used in synthesis of epoxides </a:t>
            </a:r>
          </a:p>
          <a:p>
            <a:pPr eaLnBrk="1" hangingPunct="1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alt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Know the reactions of epoxides with different nucleophiles such as  H</a:t>
            </a:r>
            <a:r>
              <a:rPr lang="en-US" altLang="en-US" sz="20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O, ROH, HX, Grignard and organolithium eagents </a:t>
            </a:r>
          </a:p>
          <a:p>
            <a:pPr eaLnBrk="1" hangingPunct="1">
              <a:spcBef>
                <a:spcPct val="50000"/>
              </a:spcBef>
              <a:buClr>
                <a:schemeClr val="accent2"/>
              </a:buClr>
              <a:buFont typeface="Wingdings" pitchFamily="2" charset="2"/>
              <a:buChar char="Ø"/>
              <a:defRPr/>
            </a:pPr>
            <a:endParaRPr lang="en-US" altLang="en-US" sz="2000" b="1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Clr>
                <a:schemeClr val="folHlink"/>
              </a:buClr>
              <a:defRPr/>
            </a:pPr>
            <a:endParaRPr lang="en-US" altLang="en-US" sz="200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6" name="Picture 4" descr="ksulogo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7" name="Picture 5" descr="images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" name="Rectangle 8"/>
          <p:cNvSpPr/>
          <p:nvPr/>
        </p:nvSpPr>
        <p:spPr>
          <a:xfrm>
            <a:off x="2895600" y="381000"/>
            <a:ext cx="2560638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Ethers and Epoxides</a:t>
            </a:r>
            <a:endParaRPr lang="en-US" sz="2000" b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8680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BC6EB3C4-C5B2-48FB-8BB6-93C484AE308A}" type="slidenum">
              <a:rPr lang="en-US" altLang="en-US" sz="1200">
                <a:solidFill>
                  <a:srgbClr val="59595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2</a:t>
            </a:fld>
            <a:endParaRPr lang="en-US" altLang="en-US" sz="1200">
              <a:solidFill>
                <a:srgbClr val="59595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ChangeArrowheads="1"/>
          </p:cNvSpPr>
          <p:nvPr/>
        </p:nvSpPr>
        <p:spPr bwMode="auto">
          <a:xfrm>
            <a:off x="0" y="1295400"/>
            <a:ext cx="28892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Structure  Of Ethers</a:t>
            </a:r>
          </a:p>
        </p:txBody>
      </p:sp>
      <p:sp>
        <p:nvSpPr>
          <p:cNvPr id="14339" name="Rectangle 5"/>
          <p:cNvSpPr>
            <a:spLocks noChangeArrowheads="1"/>
          </p:cNvSpPr>
          <p:nvPr/>
        </p:nvSpPr>
        <p:spPr bwMode="auto">
          <a:xfrm>
            <a:off x="0" y="1752600"/>
            <a:ext cx="9144000" cy="5170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just" eaLnBrk="1" hangingPunct="1">
              <a:defRPr/>
            </a:pPr>
            <a:r>
              <a:rPr lang="en-GB" altLang="en-US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Ether:</a:t>
            </a:r>
            <a:r>
              <a:rPr lang="en-GB" altLang="en-US" sz="2000" b="1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altLang="en-US" sz="20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is a class of </a:t>
            </a:r>
            <a:r>
              <a:rPr lang="en-US" altLang="en-US" sz="2000" b="1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  <a:hlinkClick r:id="rId2" action="ppaction://hlinkfile" tooltip="Organic compound"/>
              </a:rPr>
              <a:t>organic compounds</a:t>
            </a:r>
            <a:r>
              <a:rPr lang="en-US" altLang="en-US" sz="2000" b="1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in which an </a:t>
            </a:r>
            <a:r>
              <a:rPr lang="en-US" alt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  <a:hlinkClick r:id="rId3" action="ppaction://hlinkfile" tooltip="Oxygen"/>
              </a:rPr>
              <a:t>oxygen</a:t>
            </a:r>
            <a:r>
              <a:rPr lang="en-US" alt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  <a:hlinkClick r:id="rId4" action="ppaction://hlinkfile" tooltip="Atom"/>
              </a:rPr>
              <a:t>atom</a:t>
            </a:r>
            <a:r>
              <a:rPr lang="en-US" alt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connected to two organic groups (</a:t>
            </a:r>
            <a:r>
              <a:rPr lang="en-US" altLang="en-US" sz="2000" b="1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  <a:hlinkClick r:id="rId5" action="ppaction://hlinkfile" tooltip="Alkyl"/>
              </a:rPr>
              <a:t>alkyl</a:t>
            </a:r>
            <a:r>
              <a:rPr lang="en-US" alt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or </a:t>
            </a:r>
            <a:r>
              <a:rPr lang="en-US" alt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  <a:hlinkClick r:id="rId6" action="ppaction://hlinkfile" tooltip="Aryl"/>
              </a:rPr>
              <a:t>aryl</a:t>
            </a:r>
            <a:r>
              <a:rPr lang="en-US" alt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"</a:t>
            </a:r>
            <a:r>
              <a:rPr lang="en-US" altLang="en-US" sz="20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benzene ring</a:t>
            </a:r>
            <a:r>
              <a:rPr lang="en-US" alt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") by σ bonds. thus Ethers are compounds of general formula R–O–R or Ar–O–Ar or  Ar–O–R</a:t>
            </a:r>
          </a:p>
          <a:p>
            <a:pPr algn="just" eaLnBrk="1" hangingPunct="1">
              <a:defRPr/>
            </a:pPr>
            <a:endParaRPr lang="en-US" altLang="en-US" sz="200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defRPr/>
            </a:pPr>
            <a:endParaRPr lang="en-US" altLang="en-US" sz="2000" b="1"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defRPr/>
            </a:pPr>
            <a:endParaRPr lang="en-US" altLang="en-US" sz="2000" b="1"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defRPr/>
            </a:pPr>
            <a:r>
              <a:rPr lang="en-US" altLang="en-US" sz="20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Nomenclature  Of Ethers </a:t>
            </a:r>
          </a:p>
          <a:p>
            <a:pPr algn="just" eaLnBrk="1" hangingPunct="1">
              <a:defRPr/>
            </a:pPr>
            <a:r>
              <a:rPr lang="en-US" altLang="en-US" sz="2000" b="1" u="sng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Common names </a:t>
            </a:r>
          </a:p>
          <a:p>
            <a:pPr algn="just" eaLnBrk="1" hangingPunct="1">
              <a:defRPr/>
            </a:pPr>
            <a:r>
              <a:rPr lang="en-US" alt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The common names of ethers are derived by naming the  alkyl groups bonded to the oxygen then listing them in alphabetical order followed by the word "ether". </a:t>
            </a:r>
          </a:p>
          <a:p>
            <a:pPr algn="just" eaLnBrk="1" hangingPunct="1">
              <a:defRPr/>
            </a:pPr>
            <a:r>
              <a:rPr lang="en-US" altLang="en-US" sz="2000" b="1" u="sng">
                <a:solidFill>
                  <a:srgbClr val="3C8C9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defRPr/>
            </a:pPr>
            <a:r>
              <a:rPr lang="en-US" altLang="en-US" sz="2000" b="1" u="sng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IUPAC names </a:t>
            </a:r>
          </a:p>
          <a:p>
            <a:pPr eaLnBrk="1" hangingPunct="1">
              <a:defRPr/>
            </a:pPr>
            <a:r>
              <a:rPr lang="en-US" altLang="en-US" sz="20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The ether functional group does not have a characteristic IUPAC nomenclature suffix, so it is necessary to designate the smaller alkyl group as an alkoxy substituent of a parent compound (alkane , or alkene, or alkyne,or alcohol,----) </a:t>
            </a:r>
          </a:p>
          <a:p>
            <a:pPr eaLnBrk="1" hangingPunct="1">
              <a:spcBef>
                <a:spcPct val="50000"/>
              </a:spcBef>
              <a:buFont typeface="Arial" panose="020B0604020202020204" pitchFamily="34" charset="0"/>
              <a:buChar char="•"/>
              <a:defRPr/>
            </a:pPr>
            <a:endParaRPr lang="en-US" altLang="en-US" sz="2000" b="1">
              <a:solidFill>
                <a:srgbClr val="3C8C9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700" name="Image 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2908300"/>
            <a:ext cx="5545137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1" name="Picture 4" descr="ksulogo2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2" name="Picture 5" descr="images.jpe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Connector 8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" name="Rectangle 9"/>
          <p:cNvSpPr/>
          <p:nvPr/>
        </p:nvSpPr>
        <p:spPr>
          <a:xfrm>
            <a:off x="2895600" y="381000"/>
            <a:ext cx="2560638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Ethers and Epoxides</a:t>
            </a:r>
            <a:endParaRPr lang="en-US" sz="2000" b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9705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A432E53D-13B6-417F-8D24-38B6757C22B1}" type="slidenum">
              <a:rPr lang="en-US" altLang="en-US" sz="1200">
                <a:solidFill>
                  <a:srgbClr val="59595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3</a:t>
            </a:fld>
            <a:endParaRPr lang="en-US" altLang="en-US" sz="1200">
              <a:solidFill>
                <a:srgbClr val="59595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362" name="Group 2"/>
          <p:cNvGraphicFramePr>
            <a:graphicFrameLocks noGrp="1"/>
          </p:cNvGraphicFramePr>
          <p:nvPr/>
        </p:nvGraphicFramePr>
        <p:xfrm>
          <a:off x="685800" y="1981200"/>
          <a:ext cx="7772400" cy="4635501"/>
        </p:xfrm>
        <a:graphic>
          <a:graphicData uri="http://schemas.openxmlformats.org/drawingml/2006/table">
            <a:tbl>
              <a:tblPr/>
              <a:tblGrid>
                <a:gridCol w="159702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96056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89547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31933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6985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Alkyl group 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Name 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Alkoxy 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Group Name 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874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CH</a:t>
                      </a:r>
                      <a:r>
                        <a:rPr kumimoji="0" lang="en-US" altLang="en-US" sz="18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3</a:t>
                      </a: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nstantia" pitchFamily="18" charset="0"/>
                          <a:ea typeface="ＭＳ Ｐゴシック" pitchFamily="34" charset="-128"/>
                          <a:cs typeface="Arial" pitchFamily="34" charset="0"/>
                        </a:rPr>
                        <a:t>–</a:t>
                      </a:r>
                      <a:endParaRPr kumimoji="0" lang="en-US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itchFamily="34" charset="0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Methyl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CH</a:t>
                      </a:r>
                      <a:r>
                        <a:rPr kumimoji="0" lang="en-US" altLang="en-US" sz="18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3</a:t>
                      </a: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O</a:t>
                      </a: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nstantia" pitchFamily="18" charset="0"/>
                          <a:ea typeface="ＭＳ Ｐゴシック" pitchFamily="34" charset="-128"/>
                          <a:cs typeface="Arial" pitchFamily="34" charset="0"/>
                        </a:rPr>
                        <a:t>–</a:t>
                      </a:r>
                      <a:endParaRPr kumimoji="0" lang="en-US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itchFamily="34" charset="0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Methoxy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874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CH</a:t>
                      </a:r>
                      <a:r>
                        <a:rPr kumimoji="0" lang="en-US" altLang="en-US" sz="18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3</a:t>
                      </a: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CH</a:t>
                      </a:r>
                      <a:r>
                        <a:rPr kumimoji="0" lang="en-US" altLang="en-US" sz="18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2</a:t>
                      </a: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nstantia" pitchFamily="18" charset="0"/>
                          <a:ea typeface="ＭＳ Ｐゴシック" pitchFamily="34" charset="-128"/>
                          <a:cs typeface="Arial" pitchFamily="34" charset="0"/>
                        </a:rPr>
                        <a:t>–</a:t>
                      </a:r>
                      <a:endParaRPr kumimoji="0" lang="en-US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itchFamily="34" charset="0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Ethyl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CH</a:t>
                      </a:r>
                      <a:r>
                        <a:rPr kumimoji="0" lang="en-US" altLang="en-US" sz="18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3</a:t>
                      </a: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CH</a:t>
                      </a:r>
                      <a:r>
                        <a:rPr kumimoji="0" lang="en-US" altLang="en-US" sz="18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2</a:t>
                      </a: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O</a:t>
                      </a: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nstantia" pitchFamily="18" charset="0"/>
                          <a:ea typeface="ＭＳ Ｐゴシック" pitchFamily="34" charset="-128"/>
                          <a:cs typeface="Arial" pitchFamily="34" charset="0"/>
                        </a:rPr>
                        <a:t>–</a:t>
                      </a: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 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Ethoxy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78898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(CH</a:t>
                      </a:r>
                      <a:r>
                        <a:rPr kumimoji="0" lang="en-US" altLang="en-US" sz="18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3</a:t>
                      </a: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)</a:t>
                      </a:r>
                      <a:r>
                        <a:rPr kumimoji="0" lang="en-US" altLang="en-US" sz="18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2</a:t>
                      </a: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CH</a:t>
                      </a: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nstantia" pitchFamily="18" charset="0"/>
                          <a:ea typeface="ＭＳ Ｐゴシック" pitchFamily="34" charset="-128"/>
                          <a:cs typeface="Arial" pitchFamily="34" charset="0"/>
                        </a:rPr>
                        <a:t>–</a:t>
                      </a:r>
                      <a:endParaRPr kumimoji="0" lang="en-US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itchFamily="34" charset="0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Isopropyl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(CH</a:t>
                      </a:r>
                      <a:r>
                        <a:rPr kumimoji="0" lang="en-US" altLang="en-US" sz="18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3</a:t>
                      </a: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)</a:t>
                      </a:r>
                      <a:r>
                        <a:rPr kumimoji="0" lang="en-US" altLang="en-US" sz="18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2</a:t>
                      </a: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CHO</a:t>
                      </a: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nstantia" pitchFamily="18" charset="0"/>
                          <a:ea typeface="ＭＳ Ｐゴシック" pitchFamily="34" charset="-128"/>
                          <a:cs typeface="Arial" pitchFamily="34" charset="0"/>
                        </a:rPr>
                        <a:t>–</a:t>
                      </a: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 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Isopropoxy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7858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(CH</a:t>
                      </a:r>
                      <a:r>
                        <a:rPr kumimoji="0" lang="en-US" altLang="en-US" sz="18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3</a:t>
                      </a: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)</a:t>
                      </a:r>
                      <a:r>
                        <a:rPr kumimoji="0" lang="en-US" altLang="en-US" sz="18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3</a:t>
                      </a: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C</a:t>
                      </a: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nstantia" pitchFamily="18" charset="0"/>
                          <a:ea typeface="ＭＳ Ｐゴシック" pitchFamily="34" charset="-128"/>
                          <a:cs typeface="Arial" pitchFamily="34" charset="0"/>
                        </a:rPr>
                        <a:t>–</a:t>
                      </a:r>
                      <a:endParaRPr kumimoji="0" lang="en-US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itchFamily="34" charset="0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tert-Butyl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(CH</a:t>
                      </a:r>
                      <a:r>
                        <a:rPr kumimoji="0" lang="en-US" altLang="en-US" sz="18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3</a:t>
                      </a: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)</a:t>
                      </a:r>
                      <a:r>
                        <a:rPr kumimoji="0" lang="en-US" altLang="en-US" sz="18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3</a:t>
                      </a: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CO</a:t>
                      </a: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nstantia" pitchFamily="18" charset="0"/>
                          <a:ea typeface="ＭＳ Ｐゴシック" pitchFamily="34" charset="-128"/>
                          <a:cs typeface="Arial" pitchFamily="34" charset="0"/>
                        </a:rPr>
                        <a:t>–</a:t>
                      </a: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 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tert-Butoxy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7874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C</a:t>
                      </a:r>
                      <a:r>
                        <a:rPr kumimoji="0" lang="en-US" altLang="en-US" sz="18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6</a:t>
                      </a: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H</a:t>
                      </a:r>
                      <a:r>
                        <a:rPr kumimoji="0" lang="en-US" altLang="en-US" sz="18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5</a:t>
                      </a: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nstantia" pitchFamily="18" charset="0"/>
                          <a:ea typeface="ＭＳ Ｐゴシック" pitchFamily="34" charset="-128"/>
                          <a:cs typeface="Arial" pitchFamily="34" charset="0"/>
                        </a:rPr>
                        <a:t>–</a:t>
                      </a:r>
                      <a:endParaRPr kumimoji="0" lang="en-US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itchFamily="34" charset="0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Phenyl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C</a:t>
                      </a:r>
                      <a:r>
                        <a:rPr kumimoji="0" lang="en-US" altLang="en-US" sz="18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6</a:t>
                      </a: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H</a:t>
                      </a:r>
                      <a:r>
                        <a:rPr kumimoji="0" lang="en-US" altLang="en-US" sz="18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5</a:t>
                      </a: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O</a:t>
                      </a: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nstantia" pitchFamily="18" charset="0"/>
                          <a:ea typeface="ＭＳ Ｐゴシック" pitchFamily="34" charset="-128"/>
                          <a:cs typeface="Arial" pitchFamily="34" charset="0"/>
                        </a:rPr>
                        <a:t>–</a:t>
                      </a: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 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Phenoxy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15414" name="Rectangle 33"/>
          <p:cNvSpPr>
            <a:spLocks noChangeArrowheads="1"/>
          </p:cNvSpPr>
          <p:nvPr/>
        </p:nvSpPr>
        <p:spPr bwMode="auto">
          <a:xfrm>
            <a:off x="0" y="990600"/>
            <a:ext cx="9186863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r>
              <a:rPr lang="en-US" altLang="en-US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The common alkoxy substituents are given names derived from their </a:t>
            </a:r>
          </a:p>
          <a:p>
            <a:pPr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r>
              <a:rPr lang="en-US" altLang="en-US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alkyl component</a:t>
            </a:r>
            <a:endParaRPr lang="ar-SA" altLang="en-US" b="1"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0" name="Picture 4" descr="ksulogo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1" name="Picture 5" descr="images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Connector 7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" name="Rectangle 9"/>
          <p:cNvSpPr/>
          <p:nvPr/>
        </p:nvSpPr>
        <p:spPr>
          <a:xfrm>
            <a:off x="2895600" y="381000"/>
            <a:ext cx="2560638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Ethers and Epoxides</a:t>
            </a:r>
            <a:endParaRPr lang="en-US" sz="2000" b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0764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F285F79C-42FD-488A-8696-51B9A8E389B1}" type="slidenum">
              <a:rPr lang="en-US" altLang="en-US" sz="1200">
                <a:solidFill>
                  <a:srgbClr val="59595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4</a:t>
            </a:fld>
            <a:endParaRPr lang="en-US" altLang="en-US" sz="1200">
              <a:solidFill>
                <a:srgbClr val="59595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2"/>
          <p:cNvSpPr txBox="1">
            <a:spLocks noChangeArrowheads="1"/>
          </p:cNvSpPr>
          <p:nvPr/>
        </p:nvSpPr>
        <p:spPr bwMode="auto">
          <a:xfrm>
            <a:off x="0" y="2284413"/>
            <a:ext cx="91440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sz="16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Common    Dimethyl ether             Diethyl ether             Divinyl ether              Diphenyl ether</a:t>
            </a:r>
          </a:p>
          <a:p>
            <a:pPr eaLnBrk="1" hangingPunct="1">
              <a:defRPr/>
            </a:pPr>
            <a:r>
              <a:rPr lang="en-US" altLang="en-US" sz="180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IUPAC</a:t>
            </a:r>
            <a:r>
              <a:rPr lang="en-US" alt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     </a:t>
            </a:r>
            <a:r>
              <a:rPr lang="en-US" altLang="en-US" sz="180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Methoxy methane      Ethoxy ethane                                    Phenoxy benzene</a:t>
            </a:r>
            <a:endParaRPr lang="ar-SA" altLang="en-US" sz="180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387" name="TextBox 4"/>
          <p:cNvSpPr txBox="1">
            <a:spLocks noChangeArrowheads="1"/>
          </p:cNvSpPr>
          <p:nvPr/>
        </p:nvSpPr>
        <p:spPr bwMode="auto">
          <a:xfrm>
            <a:off x="0" y="3944938"/>
            <a:ext cx="96774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sz="18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Common  Hexyl methyl ether       Ethyl methyl ether   Ethyl vinyl ether   Methyl Phenyl ether                        								(anisole)</a:t>
            </a:r>
          </a:p>
          <a:p>
            <a:pPr eaLnBrk="1" hangingPunct="1">
              <a:defRPr/>
            </a:pPr>
            <a:r>
              <a:rPr lang="en-US" altLang="en-US" sz="1800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IUPAC     </a:t>
            </a:r>
            <a:r>
              <a:rPr lang="en-US" altLang="en-US" sz="1800" dirty="0" err="1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Methoxy</a:t>
            </a:r>
            <a:r>
              <a:rPr lang="en-US" altLang="en-US" sz="1800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hexane              </a:t>
            </a:r>
            <a:r>
              <a:rPr lang="en-US" altLang="en-US" sz="1800" dirty="0" err="1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Methoxy</a:t>
            </a:r>
            <a:r>
              <a:rPr lang="en-US" altLang="en-US" sz="1800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ethane          </a:t>
            </a:r>
            <a:r>
              <a:rPr lang="en-US" altLang="en-US" sz="1800" dirty="0" err="1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Ethoxy</a:t>
            </a:r>
            <a:r>
              <a:rPr lang="en-US" altLang="en-US" sz="1800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1800" dirty="0" err="1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ethene</a:t>
            </a:r>
            <a:r>
              <a:rPr lang="en-US" altLang="en-US" sz="1800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altLang="en-US" sz="1800" dirty="0" err="1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Methoxy</a:t>
            </a:r>
            <a:r>
              <a:rPr lang="en-US" altLang="en-US" sz="1800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benzene</a:t>
            </a:r>
            <a:endParaRPr lang="ar-SA" altLang="en-US" sz="1800" dirty="0">
              <a:solidFill>
                <a:srgbClr val="A5002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8" name="TextBox 7"/>
          <p:cNvSpPr txBox="1">
            <a:spLocks noChangeArrowheads="1"/>
          </p:cNvSpPr>
          <p:nvPr/>
        </p:nvSpPr>
        <p:spPr bwMode="auto">
          <a:xfrm>
            <a:off x="0" y="6262688"/>
            <a:ext cx="91440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sz="1800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IUPAC  3-Methoxyhexane                 5-Ethoxy-2-heptene                      </a:t>
            </a:r>
            <a:r>
              <a:rPr lang="en-US" altLang="en-US" sz="1800" dirty="0" err="1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Propenyloxy</a:t>
            </a:r>
            <a:r>
              <a:rPr lang="en-US" altLang="en-US" sz="1800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benzene</a:t>
            </a:r>
            <a:endParaRPr lang="ar-SA" altLang="en-US" sz="1800" dirty="0">
              <a:solidFill>
                <a:srgbClr val="A5002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1749" name="Object 8"/>
          <p:cNvGraphicFramePr>
            <a:graphicFrameLocks noChangeAspect="1"/>
          </p:cNvGraphicFramePr>
          <p:nvPr/>
        </p:nvGraphicFramePr>
        <p:xfrm>
          <a:off x="838200" y="1295400"/>
          <a:ext cx="815340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81" r:id="rId3" imgW="4683252" imgH="499872" progId="ChemDraw.Document.6.0">
                  <p:embed/>
                </p:oleObj>
              </mc:Choice>
              <mc:Fallback>
                <p:oleObj r:id="rId3" imgW="4683252" imgH="499872" progId="ChemDraw.Document.6.0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1295400"/>
                        <a:ext cx="8153400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750" name="Object 9"/>
          <p:cNvGraphicFramePr>
            <a:graphicFrameLocks noChangeAspect="1"/>
          </p:cNvGraphicFramePr>
          <p:nvPr/>
        </p:nvGraphicFramePr>
        <p:xfrm>
          <a:off x="838200" y="3048000"/>
          <a:ext cx="8226425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82" r:id="rId5" imgW="5181600" imgH="499872" progId="ChemDraw.Document.6.0">
                  <p:embed/>
                </p:oleObj>
              </mc:Choice>
              <mc:Fallback>
                <p:oleObj r:id="rId5" imgW="5181600" imgH="499872" progId="ChemDraw.Document.6.0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3048000"/>
                        <a:ext cx="8226425" cy="91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751" name="Object 10"/>
          <p:cNvGraphicFramePr>
            <a:graphicFrameLocks noChangeAspect="1"/>
          </p:cNvGraphicFramePr>
          <p:nvPr/>
        </p:nvGraphicFramePr>
        <p:xfrm>
          <a:off x="457200" y="4814888"/>
          <a:ext cx="8520113" cy="144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83" r:id="rId7" imgW="5401080" imgH="790200" progId="ChemDraw.Document.6.0">
                  <p:embed/>
                </p:oleObj>
              </mc:Choice>
              <mc:Fallback>
                <p:oleObj r:id="rId7" imgW="5401080" imgH="790200" progId="ChemDraw.Document.6.0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4814888"/>
                        <a:ext cx="8520113" cy="1447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1752" name="Picture 4" descr="ksulogo2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3" name="Picture 5" descr="images.jpe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Straight Connector 11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" name="Rectangle 13"/>
          <p:cNvSpPr/>
          <p:nvPr/>
        </p:nvSpPr>
        <p:spPr>
          <a:xfrm>
            <a:off x="2895600" y="381000"/>
            <a:ext cx="2560638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Ethers and Epoxides</a:t>
            </a:r>
            <a:endParaRPr lang="en-US" sz="2000" b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5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E6A06FEF-D238-4C93-92A5-B999424896E2}" type="slidenum">
              <a:rPr lang="en-US" altLang="en-US" sz="1200">
                <a:solidFill>
                  <a:srgbClr val="59595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5</a:t>
            </a:fld>
            <a:endParaRPr lang="en-US" altLang="en-US" sz="1200" dirty="0">
              <a:solidFill>
                <a:srgbClr val="59595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 idx="4294967295"/>
          </p:nvPr>
        </p:nvSpPr>
        <p:spPr>
          <a:xfrm>
            <a:off x="1828800" y="762000"/>
            <a:ext cx="5105400" cy="798513"/>
          </a:xfrm>
        </p:spPr>
        <p:txBody>
          <a:bodyPr/>
          <a:lstStyle/>
          <a:p>
            <a:pPr eaLnBrk="1" hangingPunct="1"/>
            <a:r>
              <a:rPr lang="en-US" altLang="en-US" sz="2400" b="1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Physical Properties of Ether</a:t>
            </a:r>
            <a:endParaRPr lang="ar-SA" altLang="en-US" sz="2400" b="1">
              <a:solidFill>
                <a:srgbClr val="FF0000"/>
              </a:solidFill>
              <a:latin typeface="Times New Roman" panose="02020603050405020304" pitchFamily="18" charset="0"/>
              <a:ea typeface="ＭＳ Ｐゴシック" pitchFamily="34" charset="-128"/>
              <a:cs typeface="Times New Roman" panose="02020603050405020304" pitchFamily="18" charset="0"/>
            </a:endParaRPr>
          </a:p>
        </p:txBody>
      </p:sp>
      <p:sp>
        <p:nvSpPr>
          <p:cNvPr id="32771" name="Rectangle 1"/>
          <p:cNvSpPr>
            <a:spLocks noChangeArrowheads="1"/>
          </p:cNvSpPr>
          <p:nvPr/>
        </p:nvSpPr>
        <p:spPr bwMode="auto">
          <a:xfrm>
            <a:off x="0" y="1265238"/>
            <a:ext cx="9144000" cy="501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 b="1" u="sng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Boiling Points</a:t>
            </a:r>
            <a:endParaRPr lang="fr-FR" altLang="en-U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boiling points of </a:t>
            </a:r>
            <a:r>
              <a:rPr lang="en-US" altLang="en-US" sz="200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ethers</a:t>
            </a:r>
            <a:r>
              <a:rPr lang="en-US" altLang="en-U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are </a:t>
            </a:r>
            <a:r>
              <a:rPr lang="en-US" altLang="en-US" sz="2000" u="sng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lower</a:t>
            </a:r>
            <a:r>
              <a:rPr lang="en-US" altLang="en-U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than those of </a:t>
            </a:r>
            <a:r>
              <a:rPr lang="en-US" altLang="en-US" sz="200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alcohols </a:t>
            </a:r>
            <a:r>
              <a:rPr lang="en-US" altLang="en-U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having the same molecular weights.</a:t>
            </a:r>
          </a:p>
          <a:p>
            <a:pPr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en-U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en-U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en-U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en-U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 b="1" u="sng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Solubility in water 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en-U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Ethers are </a:t>
            </a:r>
            <a:r>
              <a:rPr lang="en-US" altLang="en-US" sz="2000" u="sng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much less </a:t>
            </a:r>
            <a:r>
              <a:rPr lang="en-US" altLang="en-U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soluble in water than alcohols (Because they don’t have –OH group, So they are not hydrogen bond donors).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en-US" sz="2000" u="sng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More water-soluble </a:t>
            </a:r>
            <a:r>
              <a:rPr lang="en-US" altLang="en-U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 hydrocarbons of similar molecular weight (Because they are polar).</a:t>
            </a:r>
            <a:endParaRPr lang="fr-FR" altLang="en-U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7412" name="Group 4"/>
          <p:cNvGraphicFramePr>
            <a:graphicFrameLocks noGrp="1"/>
          </p:cNvGraphicFramePr>
          <p:nvPr/>
        </p:nvGraphicFramePr>
        <p:xfrm>
          <a:off x="327025" y="2895600"/>
          <a:ext cx="8424863" cy="1501776"/>
        </p:xfrm>
        <a:graphic>
          <a:graphicData uri="http://schemas.openxmlformats.org/drawingml/2006/table">
            <a:tbl>
              <a:tblPr/>
              <a:tblGrid>
                <a:gridCol w="210661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86226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4937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10661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714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fr-FR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ＭＳ Ｐゴシック" pitchFamily="34" charset="-128"/>
                          <a:cs typeface="Arial" pitchFamily="34" charset="0"/>
                        </a:rPr>
                        <a:t>compound</a:t>
                      </a:r>
                    </a:p>
                  </a:txBody>
                  <a:tcPr marL="91439" marR="91439" marT="45749" marB="4574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fr-FR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ＭＳ Ｐゴシック" pitchFamily="34" charset="-128"/>
                          <a:cs typeface="Arial" pitchFamily="34" charset="0"/>
                        </a:rPr>
                        <a:t>Formula</a:t>
                      </a:r>
                    </a:p>
                  </a:txBody>
                  <a:tcPr marL="91439" marR="91439" marT="45749" marB="4574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fr-FR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ＭＳ Ｐゴシック" pitchFamily="34" charset="-128"/>
                          <a:cs typeface="Arial" pitchFamily="34" charset="0"/>
                        </a:rPr>
                        <a:t>MW</a:t>
                      </a:r>
                    </a:p>
                  </a:txBody>
                  <a:tcPr marL="91439" marR="91439" marT="45749" marB="4574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fr-FR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ＭＳ Ｐゴシック" pitchFamily="34" charset="-128"/>
                          <a:cs typeface="Arial" pitchFamily="34" charset="0"/>
                        </a:rPr>
                        <a:t>Bp (°C)</a:t>
                      </a:r>
                    </a:p>
                  </a:txBody>
                  <a:tcPr marL="91439" marR="91439" marT="45749" marB="4574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623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fr-FR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ＭＳ Ｐゴシック" pitchFamily="34" charset="-128"/>
                          <a:cs typeface="Arial" pitchFamily="34" charset="0"/>
                        </a:rPr>
                        <a:t>ethanol	</a:t>
                      </a:r>
                    </a:p>
                  </a:txBody>
                  <a:tcPr marL="91439" marR="91439" marT="45749" marB="4574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fr-FR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ＭＳ Ｐゴシック" pitchFamily="34" charset="-128"/>
                          <a:cs typeface="Arial" pitchFamily="34" charset="0"/>
                        </a:rPr>
                        <a:t>CH</a:t>
                      </a:r>
                      <a:r>
                        <a:rPr kumimoji="0" lang="fr-FR" altLang="en-US" sz="16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ＭＳ Ｐゴシック" pitchFamily="34" charset="-128"/>
                          <a:cs typeface="Arial" pitchFamily="34" charset="0"/>
                        </a:rPr>
                        <a:t>3</a:t>
                      </a:r>
                      <a:r>
                        <a:rPr kumimoji="0" lang="fr-FR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ＭＳ Ｐゴシック" pitchFamily="34" charset="-128"/>
                          <a:cs typeface="Arial" pitchFamily="34" charset="0"/>
                        </a:rPr>
                        <a:t>-CH</a:t>
                      </a:r>
                      <a:r>
                        <a:rPr kumimoji="0" lang="fr-FR" altLang="en-US" sz="16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ＭＳ Ｐゴシック" pitchFamily="34" charset="-128"/>
                          <a:cs typeface="Arial" pitchFamily="34" charset="0"/>
                        </a:rPr>
                        <a:t>2</a:t>
                      </a:r>
                      <a:r>
                        <a:rPr kumimoji="0" lang="fr-FR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ＭＳ Ｐゴシック" pitchFamily="34" charset="-128"/>
                          <a:cs typeface="Arial" pitchFamily="34" charset="0"/>
                        </a:rPr>
                        <a:t>-OH</a:t>
                      </a:r>
                    </a:p>
                  </a:txBody>
                  <a:tcPr marL="91439" marR="91439" marT="45749" marB="4574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fr-FR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ＭＳ Ｐゴシック" pitchFamily="34" charset="-128"/>
                          <a:cs typeface="Arial" pitchFamily="34" charset="0"/>
                        </a:rPr>
                        <a:t>46</a:t>
                      </a:r>
                    </a:p>
                  </a:txBody>
                  <a:tcPr marL="91439" marR="91439" marT="45749" marB="4574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fr-FR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ＭＳ Ｐゴシック" pitchFamily="34" charset="-128"/>
                          <a:cs typeface="Arial" pitchFamily="34" charset="0"/>
                        </a:rPr>
                        <a:t>78</a:t>
                      </a:r>
                    </a:p>
                  </a:txBody>
                  <a:tcPr marL="91439" marR="91439" marT="45749" marB="4574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782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fr-FR" alt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ＭＳ Ｐゴシック" pitchFamily="34" charset="-128"/>
                          <a:cs typeface="Arial" pitchFamily="34" charset="0"/>
                        </a:rPr>
                        <a:t>Dimethyl</a:t>
                      </a:r>
                      <a:r>
                        <a:rPr kumimoji="0" lang="fr-FR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ＭＳ Ｐゴシック" pitchFamily="34" charset="-128"/>
                          <a:cs typeface="Arial" pitchFamily="34" charset="0"/>
                        </a:rPr>
                        <a:t> </a:t>
                      </a:r>
                      <a:r>
                        <a:rPr kumimoji="0" lang="fr-FR" alt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ＭＳ Ｐゴシック" pitchFamily="34" charset="-128"/>
                          <a:cs typeface="Arial" pitchFamily="34" charset="0"/>
                        </a:rPr>
                        <a:t>ether</a:t>
                      </a:r>
                      <a:endParaRPr kumimoji="0" lang="fr-FR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91439" marR="91439" marT="45749" marB="4574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fr-FR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ＭＳ Ｐゴシック" pitchFamily="34" charset="-128"/>
                          <a:cs typeface="Arial" pitchFamily="34" charset="0"/>
                        </a:rPr>
                        <a:t>CH</a:t>
                      </a:r>
                      <a:r>
                        <a:rPr kumimoji="0" lang="fr-FR" altLang="en-US" sz="16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ＭＳ Ｐゴシック" pitchFamily="34" charset="-128"/>
                          <a:cs typeface="Arial" pitchFamily="34" charset="0"/>
                        </a:rPr>
                        <a:t>3</a:t>
                      </a:r>
                      <a:r>
                        <a:rPr kumimoji="0" lang="fr-FR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ＭＳ Ｐゴシック" pitchFamily="34" charset="-128"/>
                          <a:cs typeface="Arial" pitchFamily="34" charset="0"/>
                        </a:rPr>
                        <a:t>-O-CH</a:t>
                      </a:r>
                      <a:r>
                        <a:rPr kumimoji="0" lang="fr-FR" altLang="en-US" sz="16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ＭＳ Ｐゴシック" pitchFamily="34" charset="-128"/>
                          <a:cs typeface="Arial" pitchFamily="34" charset="0"/>
                        </a:rPr>
                        <a:t>3</a:t>
                      </a:r>
                    </a:p>
                  </a:txBody>
                  <a:tcPr marL="91439" marR="91439" marT="45749" marB="4574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fr-FR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ＭＳ Ｐゴシック" pitchFamily="34" charset="-128"/>
                          <a:cs typeface="Arial" pitchFamily="34" charset="0"/>
                        </a:rPr>
                        <a:t>46</a:t>
                      </a:r>
                    </a:p>
                  </a:txBody>
                  <a:tcPr marL="91439" marR="91439" marT="45749" marB="4574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fr-FR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ＭＳ Ｐゴシック" pitchFamily="34" charset="-128"/>
                          <a:cs typeface="Arial" pitchFamily="34" charset="0"/>
                        </a:rPr>
                        <a:t>-25</a:t>
                      </a:r>
                    </a:p>
                  </a:txBody>
                  <a:tcPr marL="91439" marR="91439" marT="45749" marB="4574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623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fr-FR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ＭＳ Ｐゴシック" pitchFamily="34" charset="-128"/>
                          <a:cs typeface="Arial" pitchFamily="34" charset="0"/>
                        </a:rPr>
                        <a:t>propane</a:t>
                      </a:r>
                    </a:p>
                  </a:txBody>
                  <a:tcPr marL="91439" marR="91439" marT="45749" marB="4574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fr-FR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ＭＳ Ｐゴシック" pitchFamily="34" charset="-128"/>
                          <a:cs typeface="Arial" pitchFamily="34" charset="0"/>
                        </a:rPr>
                        <a:t>CH</a:t>
                      </a:r>
                      <a:r>
                        <a:rPr kumimoji="0" lang="fr-FR" altLang="en-US" sz="16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ＭＳ Ｐゴシック" pitchFamily="34" charset="-128"/>
                          <a:cs typeface="Arial" pitchFamily="34" charset="0"/>
                        </a:rPr>
                        <a:t>3</a:t>
                      </a:r>
                      <a:r>
                        <a:rPr kumimoji="0" lang="fr-FR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ＭＳ Ｐゴシック" pitchFamily="34" charset="-128"/>
                          <a:cs typeface="Arial" pitchFamily="34" charset="0"/>
                        </a:rPr>
                        <a:t>-CH</a:t>
                      </a:r>
                      <a:r>
                        <a:rPr kumimoji="0" lang="fr-FR" altLang="en-US" sz="16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ＭＳ Ｐゴシック" pitchFamily="34" charset="-128"/>
                          <a:cs typeface="Arial" pitchFamily="34" charset="0"/>
                        </a:rPr>
                        <a:t>2</a:t>
                      </a:r>
                      <a:r>
                        <a:rPr kumimoji="0" lang="fr-FR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ＭＳ Ｐゴシック" pitchFamily="34" charset="-128"/>
                          <a:cs typeface="Arial" pitchFamily="34" charset="0"/>
                        </a:rPr>
                        <a:t>-CH</a:t>
                      </a:r>
                      <a:r>
                        <a:rPr kumimoji="0" lang="fr-FR" altLang="en-US" sz="16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ＭＳ Ｐゴシック" pitchFamily="34" charset="-128"/>
                          <a:cs typeface="Arial" pitchFamily="34" charset="0"/>
                        </a:rPr>
                        <a:t>3</a:t>
                      </a:r>
                    </a:p>
                  </a:txBody>
                  <a:tcPr marL="91439" marR="91439" marT="45749" marB="4574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fr-FR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ＭＳ Ｐゴシック" pitchFamily="34" charset="-128"/>
                          <a:cs typeface="Arial" pitchFamily="34" charset="0"/>
                        </a:rPr>
                        <a:t>44</a:t>
                      </a:r>
                    </a:p>
                  </a:txBody>
                  <a:tcPr marL="91439" marR="91439" marT="45749" marB="4574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fr-FR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ＭＳ Ｐゴシック" pitchFamily="34" charset="-128"/>
                          <a:cs typeface="Arial" pitchFamily="34" charset="0"/>
                        </a:rPr>
                        <a:t>-42</a:t>
                      </a:r>
                    </a:p>
                  </a:txBody>
                  <a:tcPr marL="91439" marR="91439" marT="45749" marB="4574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pic>
        <p:nvPicPr>
          <p:cNvPr id="32799" name="Picture 4" descr="ksulogo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800" name="Picture 5" descr="images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Connector 9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" name="Rectangle 10"/>
          <p:cNvSpPr/>
          <p:nvPr/>
        </p:nvSpPr>
        <p:spPr>
          <a:xfrm>
            <a:off x="2895600" y="381000"/>
            <a:ext cx="2560638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Ethers and Epoxides</a:t>
            </a:r>
            <a:endParaRPr lang="en-US" sz="2000" b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2803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58A2C04B-C5B2-4808-B673-7555E675AFB9}" type="slidenum">
              <a:rPr lang="en-US" altLang="en-US" sz="1200">
                <a:solidFill>
                  <a:srgbClr val="59595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6</a:t>
            </a:fld>
            <a:endParaRPr lang="en-US" altLang="en-US" sz="1200">
              <a:solidFill>
                <a:srgbClr val="59595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6"/>
          <p:cNvSpPr txBox="1">
            <a:spLocks noChangeArrowheads="1"/>
          </p:cNvSpPr>
          <p:nvPr/>
        </p:nvSpPr>
        <p:spPr bwMode="auto">
          <a:xfrm>
            <a:off x="0" y="1384300"/>
            <a:ext cx="8904288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just" eaLnBrk="1" hangingPunct="1">
              <a:buFont typeface="Arial" charset="0"/>
              <a:buAutoNum type="arabicParenR"/>
              <a:defRPr/>
            </a:pPr>
            <a:r>
              <a:rPr lang="en-US" sz="2400" b="1" dirty="0">
                <a:solidFill>
                  <a:srgbClr val="A5002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sz="2400" b="1" u="sng" dirty="0">
                <a:solidFill>
                  <a:srgbClr val="A5002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Dehydration of alcohols:</a:t>
            </a:r>
            <a:r>
              <a:rPr lang="en-US" sz="2400" b="1" dirty="0">
                <a:solidFill>
                  <a:srgbClr val="A5002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sz="2400" dirty="0">
                <a:solidFill>
                  <a:srgbClr val="A5002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(only Symmetric ether)</a:t>
            </a:r>
          </a:p>
          <a:p>
            <a:pPr marL="0" indent="0" algn="just" eaLnBrk="1" hangingPunct="1">
              <a:defRPr/>
            </a:pPr>
            <a:r>
              <a:rPr lang="en-US" sz="2400" dirty="0">
                <a:latin typeface="Times New Roman"/>
                <a:cs typeface="Times New Roman"/>
              </a:rPr>
              <a:t>The </a:t>
            </a:r>
            <a:r>
              <a:rPr lang="en-US" sz="2400" dirty="0">
                <a:solidFill>
                  <a:srgbClr val="FF0000"/>
                </a:solidFill>
                <a:latin typeface="Times New Roman"/>
                <a:cs typeface="Times New Roman"/>
              </a:rPr>
              <a:t>dehydration of alcohols </a:t>
            </a:r>
            <a:r>
              <a:rPr lang="en-US" sz="2400" dirty="0">
                <a:latin typeface="Times New Roman"/>
                <a:cs typeface="Times New Roman"/>
              </a:rPr>
              <a:t>takes place in the presence of </a:t>
            </a:r>
            <a:r>
              <a:rPr lang="en-US" sz="2400" dirty="0">
                <a:solidFill>
                  <a:srgbClr val="00B050"/>
                </a:solidFill>
                <a:latin typeface="Times New Roman"/>
                <a:cs typeface="Times New Roman"/>
              </a:rPr>
              <a:t>acid catalysts </a:t>
            </a:r>
            <a:r>
              <a:rPr lang="en-US" sz="2400" dirty="0">
                <a:latin typeface="Times New Roman"/>
                <a:cs typeface="Times New Roman"/>
              </a:rPr>
              <a:t>(H</a:t>
            </a:r>
            <a:r>
              <a:rPr lang="en-US" sz="2400" baseline="-30000" dirty="0">
                <a:latin typeface="Times New Roman"/>
                <a:cs typeface="Times New Roman"/>
              </a:rPr>
              <a:t>2</a:t>
            </a:r>
            <a:r>
              <a:rPr lang="en-US" sz="2400" dirty="0">
                <a:latin typeface="Times New Roman"/>
                <a:cs typeface="Times New Roman"/>
              </a:rPr>
              <a:t>SO</a:t>
            </a:r>
            <a:r>
              <a:rPr lang="en-US" sz="2400" baseline="-30000" dirty="0">
                <a:latin typeface="Times New Roman"/>
                <a:cs typeface="Times New Roman"/>
              </a:rPr>
              <a:t>4</a:t>
            </a:r>
            <a:r>
              <a:rPr lang="en-US" sz="2400" dirty="0">
                <a:latin typeface="Times New Roman"/>
                <a:cs typeface="Times New Roman"/>
              </a:rPr>
              <a:t>, H</a:t>
            </a:r>
            <a:r>
              <a:rPr lang="en-US" sz="2400" baseline="-30000" dirty="0">
                <a:latin typeface="Times New Roman"/>
                <a:cs typeface="Times New Roman"/>
              </a:rPr>
              <a:t>3</a:t>
            </a:r>
            <a:r>
              <a:rPr lang="en-US" sz="2400" dirty="0">
                <a:latin typeface="Times New Roman"/>
                <a:cs typeface="Times New Roman"/>
              </a:rPr>
              <a:t>PO</a:t>
            </a:r>
            <a:r>
              <a:rPr lang="en-US" sz="2400" baseline="-30000" dirty="0">
                <a:latin typeface="Times New Roman"/>
                <a:cs typeface="Times New Roman"/>
              </a:rPr>
              <a:t>4</a:t>
            </a:r>
            <a:r>
              <a:rPr lang="en-US" sz="2400" dirty="0">
                <a:latin typeface="Times New Roman"/>
                <a:cs typeface="Times New Roman"/>
              </a:rPr>
              <a:t>) under </a:t>
            </a:r>
            <a:r>
              <a:rPr lang="en-US" sz="2400" dirty="0">
                <a:solidFill>
                  <a:srgbClr val="FF0000"/>
                </a:solidFill>
                <a:latin typeface="Times New Roman"/>
                <a:cs typeface="Times New Roman"/>
              </a:rPr>
              <a:t>controlled temperature (140 </a:t>
            </a:r>
            <a:r>
              <a:rPr lang="en-US" sz="2400" baseline="30000" dirty="0" err="1">
                <a:solidFill>
                  <a:srgbClr val="FF0000"/>
                </a:solidFill>
                <a:latin typeface="Times New Roman"/>
                <a:cs typeface="Times New Roman"/>
              </a:rPr>
              <a:t>o</a:t>
            </a:r>
            <a:r>
              <a:rPr lang="en-US" sz="2400" dirty="0" err="1">
                <a:solidFill>
                  <a:srgbClr val="FF0000"/>
                </a:solidFill>
                <a:latin typeface="Times New Roman"/>
                <a:cs typeface="Times New Roman"/>
              </a:rPr>
              <a:t>C</a:t>
            </a:r>
            <a:r>
              <a:rPr lang="en-US" sz="2400" dirty="0">
                <a:solidFill>
                  <a:srgbClr val="FF0000"/>
                </a:solidFill>
                <a:latin typeface="Times New Roman"/>
                <a:cs typeface="Times New Roman"/>
              </a:rPr>
              <a:t>)</a:t>
            </a:r>
            <a:r>
              <a:rPr lang="en-US" sz="2400" dirty="0">
                <a:latin typeface="Times New Roman"/>
                <a:cs typeface="Times New Roman"/>
              </a:rPr>
              <a:t>. The general reaction for ether formation is</a:t>
            </a:r>
            <a:endParaRPr lang="en-US" sz="2400" b="1" u="sng" dirty="0">
              <a:solidFill>
                <a:srgbClr val="A50021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8435" name="Rectangle 6"/>
          <p:cNvSpPr>
            <a:spLocks noChangeArrowheads="1"/>
          </p:cNvSpPr>
          <p:nvPr/>
        </p:nvSpPr>
        <p:spPr bwMode="auto">
          <a:xfrm>
            <a:off x="228600" y="914400"/>
            <a:ext cx="5181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en-US" alt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Preparation of Ethers</a:t>
            </a:r>
            <a:endParaRPr lang="en-GB" sz="2400" b="1" dirty="0">
              <a:solidFill>
                <a:schemeClr val="accent2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ＭＳ Ｐゴシック" charset="0"/>
              <a:cs typeface="Times New Roman"/>
            </a:endParaRPr>
          </a:p>
        </p:txBody>
      </p:sp>
      <p:pic>
        <p:nvPicPr>
          <p:cNvPr id="33796" name="Imag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250" y="2816225"/>
            <a:ext cx="4552950" cy="100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7" name="Rectangle 3"/>
          <p:cNvSpPr>
            <a:spLocks noChangeArrowheads="1"/>
          </p:cNvSpPr>
          <p:nvPr/>
        </p:nvSpPr>
        <p:spPr bwMode="auto">
          <a:xfrm>
            <a:off x="0" y="3429000"/>
            <a:ext cx="146685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400" b="1" u="sng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Examples</a:t>
            </a:r>
            <a:endParaRPr lang="fr-FR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endParaRPr lang="fr-FR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3798" name="Imag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4076700"/>
            <a:ext cx="6248400" cy="2598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9" name="Text Box 9"/>
          <p:cNvSpPr txBox="1">
            <a:spLocks noChangeArrowheads="1"/>
          </p:cNvSpPr>
          <p:nvPr/>
        </p:nvSpPr>
        <p:spPr bwMode="auto">
          <a:xfrm>
            <a:off x="5105400" y="3505200"/>
            <a:ext cx="1808163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800">
                <a:solidFill>
                  <a:schemeClr val="hlink"/>
                </a:solidFill>
                <a:latin typeface="Arial" panose="020B0604020202020204" pitchFamily="34" charset="0"/>
              </a:rPr>
              <a:t>symmetric ether</a:t>
            </a:r>
          </a:p>
        </p:txBody>
      </p:sp>
      <p:pic>
        <p:nvPicPr>
          <p:cNvPr id="33800" name="Picture 4" descr="ksulogo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801" name="Picture 5" descr="images.jpe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Straight Connector 11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" name="Rectangle 12"/>
          <p:cNvSpPr/>
          <p:nvPr/>
        </p:nvSpPr>
        <p:spPr>
          <a:xfrm>
            <a:off x="2895600" y="381000"/>
            <a:ext cx="2560638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Ethers and Epoxides</a:t>
            </a:r>
            <a:endParaRPr lang="en-US" sz="2000" b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3804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4FA20760-801D-4DA3-842F-2E477DCF2A9C}" type="slidenum">
              <a:rPr lang="en-US" altLang="en-US" sz="1200">
                <a:solidFill>
                  <a:srgbClr val="59595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7</a:t>
            </a:fld>
            <a:endParaRPr lang="en-US" altLang="en-US" sz="1200">
              <a:solidFill>
                <a:srgbClr val="59595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loud 4"/>
          <p:cNvSpPr/>
          <p:nvPr/>
        </p:nvSpPr>
        <p:spPr>
          <a:xfrm>
            <a:off x="-1588" y="5557838"/>
            <a:ext cx="5518151" cy="1223962"/>
          </a:xfrm>
          <a:prstGeom prst="clou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charset="0"/>
              <a:buNone/>
              <a:defRPr/>
            </a:pPr>
            <a:endParaRPr lang="en-US"/>
          </a:p>
        </p:txBody>
      </p:sp>
      <p:sp>
        <p:nvSpPr>
          <p:cNvPr id="19458" name="Rectangle 6"/>
          <p:cNvSpPr>
            <a:spLocks noChangeArrowheads="1"/>
          </p:cNvSpPr>
          <p:nvPr/>
        </p:nvSpPr>
        <p:spPr bwMode="auto">
          <a:xfrm>
            <a:off x="228600" y="909638"/>
            <a:ext cx="30511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en-US" alt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Preparation of Ethers</a:t>
            </a:r>
            <a:endParaRPr lang="en-GB" sz="2400" b="1" dirty="0">
              <a:solidFill>
                <a:schemeClr val="accent2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ＭＳ Ｐゴシック" charset="0"/>
              <a:cs typeface="Times New Roman"/>
            </a:endParaRPr>
          </a:p>
        </p:txBody>
      </p:sp>
      <p:sp>
        <p:nvSpPr>
          <p:cNvPr id="19459" name="Rectangle 1"/>
          <p:cNvSpPr>
            <a:spLocks noChangeArrowheads="1"/>
          </p:cNvSpPr>
          <p:nvPr/>
        </p:nvSpPr>
        <p:spPr bwMode="auto">
          <a:xfrm>
            <a:off x="206375" y="1390650"/>
            <a:ext cx="91662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b="1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2)</a:t>
            </a:r>
            <a:r>
              <a:rPr lang="en-US" altLang="en-US" b="1" u="sng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The Williamson </a:t>
            </a:r>
            <a:r>
              <a:rPr lang="en-US" altLang="en-US" b="1" u="sng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synthesis of ether</a:t>
            </a:r>
            <a:endParaRPr lang="en-US" altLang="en-US" b="1" u="sng" dirty="0">
              <a:solidFill>
                <a:srgbClr val="A5002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alt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This method is usually used for preparation of unsymmetrical ethers</a:t>
            </a:r>
          </a:p>
        </p:txBody>
      </p:sp>
      <p:pic>
        <p:nvPicPr>
          <p:cNvPr id="34821" name="Imag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390775"/>
            <a:ext cx="8839200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2" name="Imag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238" y="3962400"/>
            <a:ext cx="8866187" cy="152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3" name="Picture 4" descr="ksulogo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4" name="Picture 5" descr="images.jpe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Connector 9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" name="Rectangle 10"/>
          <p:cNvSpPr/>
          <p:nvPr/>
        </p:nvSpPr>
        <p:spPr>
          <a:xfrm>
            <a:off x="2895600" y="381000"/>
            <a:ext cx="2560638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Ethers and Epoxides</a:t>
            </a:r>
            <a:endParaRPr lang="en-US" sz="2000" b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aphicFrame>
        <p:nvGraphicFramePr>
          <p:cNvPr id="34827" name="Object 2"/>
          <p:cNvGraphicFramePr>
            <a:graphicFrameLocks noChangeAspect="1"/>
          </p:cNvGraphicFramePr>
          <p:nvPr/>
        </p:nvGraphicFramePr>
        <p:xfrm>
          <a:off x="438150" y="5715000"/>
          <a:ext cx="4294188" cy="871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38" name="CS ChemDraw Drawing" r:id="rId7" imgW="2791968" imgH="566928" progId="ChemDraw.Document.6.0">
                  <p:embed/>
                </p:oleObj>
              </mc:Choice>
              <mc:Fallback>
                <p:oleObj name="CS ChemDraw Drawing" r:id="rId7" imgW="2791968" imgH="566928" progId="ChemDraw.Document.6.0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8150" y="5715000"/>
                        <a:ext cx="4294188" cy="871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ight Arrow 3"/>
          <p:cNvSpPr/>
          <p:nvPr/>
        </p:nvSpPr>
        <p:spPr>
          <a:xfrm rot="15336096">
            <a:off x="2265363" y="5467350"/>
            <a:ext cx="490537" cy="18256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charset="0"/>
              <a:buNone/>
              <a:defRPr/>
            </a:pPr>
            <a:endParaRPr lang="en-US"/>
          </a:p>
        </p:txBody>
      </p:sp>
      <p:sp>
        <p:nvSpPr>
          <p:cNvPr id="34829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083BC1DF-559E-4DEB-8CBB-0F303B7E791F}" type="slidenum">
              <a:rPr lang="en-US" altLang="en-US" sz="1200">
                <a:solidFill>
                  <a:srgbClr val="59595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8</a:t>
            </a:fld>
            <a:endParaRPr lang="en-US" altLang="en-US" sz="1200">
              <a:solidFill>
                <a:srgbClr val="59595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Number Placeholder 1"/>
          <p:cNvSpPr txBox="1">
            <a:spLocks noGrp="1" noChangeArrowheads="1"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8FE7DF32-C5BE-4B10-A2E7-8173EE5B2EA2}" type="slidenum"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pPr algn="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9</a:t>
            </a:fld>
            <a:endParaRPr lang="en-US" altLang="en-US" sz="1200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pic>
        <p:nvPicPr>
          <p:cNvPr id="35843" name="Imag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667000"/>
            <a:ext cx="5868988" cy="208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4" name="Rectangle 3"/>
          <p:cNvSpPr>
            <a:spLocks noChangeArrowheads="1"/>
          </p:cNvSpPr>
          <p:nvPr/>
        </p:nvSpPr>
        <p:spPr bwMode="auto">
          <a:xfrm>
            <a:off x="144463" y="2216150"/>
            <a:ext cx="14668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400" b="1" u="sng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Examples</a:t>
            </a:r>
            <a:endParaRPr lang="fr-FR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endParaRPr lang="fr-FR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845" name="Rectangle 6"/>
          <p:cNvSpPr>
            <a:spLocks noChangeArrowheads="1"/>
          </p:cNvSpPr>
          <p:nvPr/>
        </p:nvSpPr>
        <p:spPr bwMode="auto">
          <a:xfrm>
            <a:off x="-25400" y="1390650"/>
            <a:ext cx="89408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400">
                <a:solidFill>
                  <a:srgbClr val="151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alkoxide is </a:t>
            </a:r>
            <a:r>
              <a:rPr lang="en-US" altLang="en-US" sz="240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commonly made </a:t>
            </a:r>
            <a:r>
              <a:rPr lang="en-US" altLang="en-US" sz="2400">
                <a:solidFill>
                  <a:srgbClr val="151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by adding </a:t>
            </a:r>
            <a:r>
              <a:rPr lang="en-US" altLang="en-US" sz="240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</a:t>
            </a:r>
            <a:r>
              <a:rPr lang="en-US" altLang="en-US" sz="2400">
                <a:solidFill>
                  <a:srgbClr val="151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or </a:t>
            </a:r>
            <a:r>
              <a:rPr lang="en-US" altLang="en-US" sz="240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altLang="en-US" sz="2400">
                <a:solidFill>
                  <a:srgbClr val="151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the alcohol</a:t>
            </a: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400">
                <a:solidFill>
                  <a:srgbClr val="151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phenoxide is </a:t>
            </a:r>
            <a:r>
              <a:rPr lang="en-US" altLang="en-US" sz="240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commonly made </a:t>
            </a:r>
            <a:r>
              <a:rPr lang="en-US" altLang="en-US" sz="2400">
                <a:solidFill>
                  <a:srgbClr val="151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by adding </a:t>
            </a:r>
            <a:r>
              <a:rPr lang="en-US" altLang="en-US" sz="240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NaOH</a:t>
            </a:r>
            <a:r>
              <a:rPr lang="en-US" altLang="en-US" sz="2400">
                <a:solidFill>
                  <a:srgbClr val="151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the phenol</a:t>
            </a:r>
            <a:endParaRPr lang="en-U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11113" y="990600"/>
            <a:ext cx="34369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 typeface="Arial" charset="0"/>
              <a:buNone/>
              <a:defRPr/>
            </a:pPr>
            <a:r>
              <a:rPr lang="en-US" b="1">
                <a:solidFill>
                  <a:srgbClr val="A5002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3)</a:t>
            </a:r>
            <a:r>
              <a:rPr lang="en-US" b="1" u="sng">
                <a:solidFill>
                  <a:srgbClr val="A5002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Alkoxide  from alcohol</a:t>
            </a:r>
            <a:endParaRPr lang="en-US">
              <a:latin typeface="Times New Roman"/>
              <a:cs typeface="Times New Roman"/>
            </a:endParaRPr>
          </a:p>
        </p:txBody>
      </p:sp>
      <p:graphicFrame>
        <p:nvGraphicFramePr>
          <p:cNvPr id="35847" name="Object 9"/>
          <p:cNvGraphicFramePr>
            <a:graphicFrameLocks/>
          </p:cNvGraphicFramePr>
          <p:nvPr/>
        </p:nvGraphicFramePr>
        <p:xfrm>
          <a:off x="914400" y="4876800"/>
          <a:ext cx="6400800" cy="144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60" r:id="rId4" imgW="4728960" imgH="1065600" progId="ChemDraw.Document.6.0">
                  <p:embed/>
                </p:oleObj>
              </mc:Choice>
              <mc:Fallback>
                <p:oleObj r:id="rId4" imgW="4728960" imgH="1065600" progId="ChemDraw.Document.6.0">
                  <p:embed/>
                  <p:pic>
                    <p:nvPicPr>
                      <p:cNvPr id="0" name="Object 9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4876800"/>
                        <a:ext cx="6400800" cy="1447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5848" name="Picture 4" descr="ksulogo2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9" name="Picture 5" descr="images.jpe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Straight Connector 11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" name="Rectangle 12"/>
          <p:cNvSpPr/>
          <p:nvPr/>
        </p:nvSpPr>
        <p:spPr>
          <a:xfrm>
            <a:off x="2895600" y="381000"/>
            <a:ext cx="2560638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Ethers and Epoxides</a:t>
            </a:r>
            <a:endParaRPr lang="en-US" sz="2000" b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ransition spd="slow">
    <p:push dir="u"/>
  </p:transition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292</TotalTime>
  <Pages>0</Pages>
  <Words>807</Words>
  <Characters>0</Characters>
  <Application>Microsoft Office PowerPoint</Application>
  <DocSecurity>0</DocSecurity>
  <PresentationFormat>On-screen Show (4:3)</PresentationFormat>
  <Lines>0</Lines>
  <Paragraphs>169</Paragraphs>
  <Slides>19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Office Theme</vt:lpstr>
      <vt:lpstr>Executive</vt:lpstr>
      <vt:lpstr>CS ChemDraw Drawing</vt:lpstr>
      <vt:lpstr>PowerPoint Presentation</vt:lpstr>
      <vt:lpstr>Learning Objectives</vt:lpstr>
      <vt:lpstr>PowerPoint Presentation</vt:lpstr>
      <vt:lpstr>PowerPoint Presentation</vt:lpstr>
      <vt:lpstr>PowerPoint Presentation</vt:lpstr>
      <vt:lpstr>Physical Properties of Ether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 for your kind attention !</vt:lpstr>
    </vt:vector>
  </TitlesOfParts>
  <Manager/>
  <Company>IITM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TYPES OF HYBRIDIZATION AND GEOMETRY OF MOLECULES</dc:title>
  <dc:subject/>
  <dc:creator>NCCR</dc:creator>
  <cp:keywords/>
  <dc:description/>
  <cp:lastModifiedBy>hp</cp:lastModifiedBy>
  <cp:revision>121</cp:revision>
  <dcterms:created xsi:type="dcterms:W3CDTF">2010-04-19T13:16:56Z</dcterms:created>
  <dcterms:modified xsi:type="dcterms:W3CDTF">2017-02-17T13:17:22Z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1033-9.1.0.4480</vt:lpwstr>
  </property>
</Properties>
</file>