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4263" r:id="rId1"/>
    <p:sldMasterId id="2147484264" r:id="rId2"/>
    <p:sldMasterId id="2147484381" r:id="rId3"/>
  </p:sldMasterIdLst>
  <p:notesMasterIdLst>
    <p:notesMasterId r:id="rId25"/>
  </p:notesMasterIdLst>
  <p:sldIdLst>
    <p:sldId id="516" r:id="rId4"/>
    <p:sldId id="350" r:id="rId5"/>
    <p:sldId id="552" r:id="rId6"/>
    <p:sldId id="569" r:id="rId7"/>
    <p:sldId id="567" r:id="rId8"/>
    <p:sldId id="571" r:id="rId9"/>
    <p:sldId id="572" r:id="rId10"/>
    <p:sldId id="573" r:id="rId11"/>
    <p:sldId id="574" r:id="rId12"/>
    <p:sldId id="587" r:id="rId13"/>
    <p:sldId id="575" r:id="rId14"/>
    <p:sldId id="585" r:id="rId15"/>
    <p:sldId id="576" r:id="rId16"/>
    <p:sldId id="577" r:id="rId17"/>
    <p:sldId id="578" r:id="rId18"/>
    <p:sldId id="579" r:id="rId19"/>
    <p:sldId id="580" r:id="rId20"/>
    <p:sldId id="564" r:id="rId21"/>
    <p:sldId id="565" r:id="rId22"/>
    <p:sldId id="566" r:id="rId23"/>
    <p:sldId id="586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009900"/>
    <a:srgbClr val="000066"/>
    <a:srgbClr val="000099"/>
    <a:srgbClr val="CC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5" Type="http://schemas.openxmlformats.org/officeDocument/2006/relationships/image" Target="../media/image13.png"/><Relationship Id="rId4" Type="http://schemas.openxmlformats.org/officeDocument/2006/relationships/image" Target="../media/image12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image" Target="../media/image28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e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png"/><Relationship Id="rId4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png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Header Placeholder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Date Placeholder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cs typeface="+mn-cs"/>
              </a:defRPr>
            </a:lvl1pPr>
          </a:lstStyle>
          <a:p>
            <a:pPr>
              <a:defRPr/>
            </a:pPr>
            <a:fld id="{6ABDF53F-A4AE-C348-B0DA-3C31C5FA88C5}" type="datetimeFigureOut">
              <a:rPr lang="en-US"/>
              <a:pPr>
                <a:defRPr/>
              </a:pPr>
              <a:t>2/20/2017</a:t>
            </a:fld>
            <a:endParaRPr lang="en-US"/>
          </a:p>
        </p:txBody>
      </p:sp>
      <p:sp>
        <p:nvSpPr>
          <p:cNvPr id="37892" name="Slide Image Placeholder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125" name="Notes Placeholder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6" name="Footer Placeholder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Slide Number Placeholder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cs typeface="+mn-cs"/>
              </a:defRPr>
            </a:lvl1pPr>
          </a:lstStyle>
          <a:p>
            <a:pPr>
              <a:defRPr/>
            </a:pPr>
            <a:fld id="{D97E5411-0CA4-7C4F-9644-402C683E92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098647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97E5411-0CA4-7C4F-9644-402C683E92E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36893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779EA53-E4FB-7B49-A344-1D3959741C6E}" type="slidenum">
              <a:rPr lang="en-US" sz="1200">
                <a:latin typeface="Calibri" charset="0"/>
              </a:rPr>
              <a:pPr eaLnBrk="1" hangingPunct="1"/>
              <a:t>21</a:t>
            </a:fld>
            <a:endParaRPr lang="en-US" sz="1200">
              <a:latin typeface="Calibri" charset="0"/>
            </a:endParaRPr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anchor="t"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53697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1500C-412F-4014-AAA9-0CEE7396A0EB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5A2CFF-D828-4243-82C7-0F7E54293D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094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490E67-05BB-4E32-B2F8-B67212C2A83E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78708-AACD-9144-86C2-184344E988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3337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4850"/>
            <a:ext cx="2057400" cy="5619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4850"/>
            <a:ext cx="6019800" cy="5619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669F9C-A730-4368-AC8D-084E14A78F2C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4F1F1F-A3BE-1B47-BA50-8A64FD09C9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57723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237C5B-8E38-4A3A-AFE2-2111D53B6236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213E93-7B67-2944-BE3D-C5F63F53B8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80678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4CD87-8519-434A-9289-A35052FA51F5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BF67C5-F8F0-544A-9007-9F92A611BA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37075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8CB0D-4C0D-4A42-890F-FA730A063C4C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D36EB-9652-0E4D-AD0E-357ADD951C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9834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2DA6A-C625-4E92-ACA8-E83A9BF3CAFB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F29F25-4D33-674E-89EF-8C654D3BB2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590017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45931-6724-4040-9A05-76CA7A75357F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8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97EF64-7D94-5C40-82EF-49C6B7E4F3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11109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CCE84-6F3A-40C1-8D58-B0630663ACA6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4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6C944-819C-5B48-B52A-03163C43F4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17704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D0E1A-FAC6-468D-B5B7-EFB57D2A1DDD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3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59543F-9762-AB49-92F3-6F72EA1D6D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02970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F636C-CE51-45CA-B262-5E5ADACE7A58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938CE-F48F-3547-AAE9-9F91136E48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04056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6579E-C4DE-40C9-A368-ABB905946969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8D58F-60BE-0748-9607-EAD18A8E58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40665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7682D-3B54-46FB-A69C-95686AFC8163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35F43F-299B-D44F-9AF5-ECA24BD463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37407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6B9F0-E164-4C82-B5D1-77666D15C83C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62478B-8854-F94D-8073-F9EF2F26E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825428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4850"/>
            <a:ext cx="2057400" cy="5619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4850"/>
            <a:ext cx="6019800" cy="5619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8E85F-9A04-4B93-BF29-7C88975F23FB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154BE-F93A-DC48-AE80-8D4ADDE594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89085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552FB-E164-49F0-B003-A24FBA486F12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A6285-8BED-4149-A4F9-23EBC7B089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491530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2ACD0-38D9-4AD5-ABE5-81941268E547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20B6B-5D00-0C44-A92A-FB20068DA6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83106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24E7D-25F1-46CD-A67B-A4AD5EEE42D1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BCD9C-2B4D-1342-9368-51E7439D51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271276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28AB7-F283-4A96-89D7-23C1A211A85E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D6850-B41A-1C4B-A94A-927D4F2C3E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80879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0A59C-A368-4E24-AC75-9FB64F0B1F98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665CC-88AE-6749-9D2D-D95AFE5DC8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56616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16EB9-EFBC-4FB5-B2F4-E045DAEBA5EE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2DB9A-4978-AC48-8997-86C55836B6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85105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41C8A-B37B-442D-8785-B5307FD0D771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5DDD2-E69C-AF4B-B422-983EF3EB5E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32761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BE84B-E48C-4A63-8AE5-13D6CA76AF8A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604062-F879-8A42-A38E-A75209DC9A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93709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9807DF-8AFB-4CFE-B851-AC98CC04C8A0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754AF-A190-144F-A64E-64EFDFFA7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1117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74D74-195A-40F1-9283-748117E095C0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B23B4-687E-CD41-A944-29E44292EA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38864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D0F53-AD03-43A4-AEE2-295A7F8BF13A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44AE4-0CA5-0041-98E4-A5DEAD5933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61868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34D3A-7B77-4043-AD03-81F23D842180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EF30A-2869-7145-9DE7-CCA87FA4BA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95945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2CC59-6613-44EF-99B9-66B1DD6D426C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0C8E2-E0C2-0A48-9B27-E772151AE7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02021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45DAAA-8D12-4A16-BF6B-571A23C3FBCF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E848A2-3E9E-AC4D-B6F9-61E58F3F1C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02425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0DFB1-4EE7-4D56-B0E9-4CE8DC8FACC9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966844-2DE7-E749-93BE-C44825046B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12351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B77ECF-621C-4C91-921F-C8B9DC538957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891432-4AF6-DF4F-9652-A8A3D60038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9531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4FAF47-FC32-4B9D-B8E6-0BCE1D052E02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3F13E-ABD9-F94A-910D-BF82BCF59E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953446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B08568-1992-43CF-AD22-36054DED9580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1EA3CB-4DB1-2345-A16D-69C93023CA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889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flip="none" rotWithShape="1">
          <a:gsLst>
            <a:gs pos="0">
              <a:srgbClr val="48C3D9">
                <a:alpha val="25000"/>
              </a:srgbClr>
            </a:gs>
            <a:gs pos="83000">
              <a:schemeClr val="bg1">
                <a:alpha val="62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6"/>
          <p:cNvSpPr>
            <a:spLocks/>
          </p:cNvSpPr>
          <p:nvPr/>
        </p:nvSpPr>
        <p:spPr bwMode="auto">
          <a:xfrm>
            <a:off x="-6350" y="-4763"/>
            <a:ext cx="9159875" cy="1038226"/>
          </a:xfrm>
          <a:custGeom>
            <a:avLst/>
            <a:gdLst>
              <a:gd name="T0" fmla="*/ 2147483647 w 5772"/>
              <a:gd name="T1" fmla="*/ 2147483647 h 656"/>
              <a:gd name="T2" fmla="*/ 2147483647 w 5772"/>
              <a:gd name="T3" fmla="*/ 0 h 656"/>
              <a:gd name="T4" fmla="*/ 2147483647 w 5772"/>
              <a:gd name="T5" fmla="*/ 2147483647 h 656"/>
              <a:gd name="T6" fmla="*/ 2147483647 w 5772"/>
              <a:gd name="T7" fmla="*/ 2147483647 h 656"/>
              <a:gd name="T8" fmla="*/ 2147483647 w 5772"/>
              <a:gd name="T9" fmla="*/ 2147483647 h 656"/>
              <a:gd name="T10" fmla="*/ 2147483647 w 5772"/>
              <a:gd name="T11" fmla="*/ 2147483647 h 656"/>
              <a:gd name="T12" fmla="*/ 2147483647 w 5772"/>
              <a:gd name="T13" fmla="*/ 2147483647 h 656"/>
              <a:gd name="T14" fmla="*/ 0 w 5772"/>
              <a:gd name="T15" fmla="*/ 2147483647 h 656"/>
              <a:gd name="T16" fmla="*/ 2147483647 w 5772"/>
              <a:gd name="T17" fmla="*/ 2147483647 h 6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772"/>
              <a:gd name="T28" fmla="*/ 0 h 656"/>
              <a:gd name="T29" fmla="*/ 5772 w 5772"/>
              <a:gd name="T30" fmla="*/ 656 h 6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9AF">
                  <a:alpha val="45000"/>
                </a:srgbClr>
              </a:gs>
              <a:gs pos="100000">
                <a:srgbClr val="00EBF8">
                  <a:alpha val="54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5" name="Freeform 7"/>
          <p:cNvSpPr>
            <a:spLocks/>
          </p:cNvSpPr>
          <p:nvPr/>
        </p:nvSpPr>
        <p:spPr bwMode="auto">
          <a:xfrm>
            <a:off x="4381500" y="-4763"/>
            <a:ext cx="4762500" cy="635001"/>
          </a:xfrm>
          <a:custGeom>
            <a:avLst/>
            <a:gdLst>
              <a:gd name="T0" fmla="*/ 0 w 3000"/>
              <a:gd name="T1" fmla="*/ 0 h 595"/>
              <a:gd name="T2" fmla="*/ 1668 w 3000"/>
              <a:gd name="T3" fmla="*/ 564 h 595"/>
              <a:gd name="T4" fmla="*/ 3000 w 3000"/>
              <a:gd name="T5" fmla="*/ 186 h 595"/>
              <a:gd name="T6" fmla="*/ 3000 w 3000"/>
              <a:gd name="T7" fmla="*/ 6 h 595"/>
              <a:gd name="T8" fmla="*/ 0 w 3000"/>
              <a:gd name="T9" fmla="*/ 0 h 595"/>
              <a:gd name="T10" fmla="*/ 0 w 3000"/>
              <a:gd name="T11" fmla="*/ 0 h 595"/>
              <a:gd name="T12" fmla="*/ 3000 w 3000"/>
              <a:gd name="T13" fmla="*/ 595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00ADB6">
                  <a:alpha val="29999"/>
                </a:srgbClr>
              </a:gs>
              <a:gs pos="80000">
                <a:srgbClr val="009BE5">
                  <a:alpha val="42000"/>
                </a:srgbClr>
              </a:gs>
              <a:gs pos="100000">
                <a:srgbClr val="009BE5">
                  <a:alpha val="45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grpSp>
        <p:nvGrpSpPr>
          <p:cNvPr id="1030" name="Group 4"/>
          <p:cNvGrpSpPr>
            <a:grpSpLocks/>
          </p:cNvGrpSpPr>
          <p:nvPr/>
        </p:nvGrpSpPr>
        <p:grpSpPr bwMode="auto">
          <a:xfrm>
            <a:off x="-15875" y="203200"/>
            <a:ext cx="9177338" cy="647700"/>
            <a:chOff x="0" y="0"/>
            <a:chExt cx="9180548" cy="649224"/>
          </a:xfrm>
        </p:grpSpPr>
        <p:grpSp>
          <p:nvGrpSpPr>
            <p:cNvPr id="1036" name="Group 5"/>
            <p:cNvGrpSpPr>
              <a:grpSpLocks/>
            </p:cNvGrpSpPr>
            <p:nvPr/>
          </p:nvGrpSpPr>
          <p:grpSpPr bwMode="auto">
            <a:xfrm>
              <a:off x="12954" y="-228119"/>
              <a:ext cx="9131843" cy="1050979"/>
              <a:chOff x="0" y="0"/>
              <a:chExt cx="9131808" cy="1048512"/>
            </a:xfrm>
          </p:grpSpPr>
          <p:pic>
            <p:nvPicPr>
              <p:cNvPr id="1040" name="Freeform 11"/>
              <p:cNvPicPr>
                <a:picLocks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31808" cy="10485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79" name="Text Box 7"/>
              <p:cNvSpPr txBox="1">
                <a:spLocks noChangeArrowheads="1"/>
              </p:cNvSpPr>
              <p:nvPr/>
            </p:nvSpPr>
            <p:spPr bwMode="auto">
              <a:xfrm rot="21435692">
                <a:off x="-24070" y="446659"/>
                <a:ext cx="0" cy="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>
                  <a:defRPr/>
                </a:pPr>
                <a:endParaRPr lang="en-US">
                  <a:latin typeface="Constantia" charset="0"/>
                  <a:cs typeface="+mn-cs"/>
                </a:endParaRPr>
              </a:p>
            </p:txBody>
          </p:sp>
        </p:grpSp>
        <p:grpSp>
          <p:nvGrpSpPr>
            <p:cNvPr id="1037" name="Group 8"/>
            <p:cNvGrpSpPr>
              <a:grpSpLocks/>
            </p:cNvGrpSpPr>
            <p:nvPr/>
          </p:nvGrpSpPr>
          <p:grpSpPr bwMode="auto">
            <a:xfrm>
              <a:off x="12954" y="-154795"/>
              <a:ext cx="9156227" cy="910441"/>
              <a:chOff x="0" y="0"/>
              <a:chExt cx="9156192" cy="908304"/>
            </a:xfrm>
          </p:grpSpPr>
          <p:pic>
            <p:nvPicPr>
              <p:cNvPr id="1038" name="Freeform 12"/>
              <p:cNvPicPr>
                <a:picLocks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56192" cy="908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82" name="Text Box 10"/>
              <p:cNvSpPr txBox="1">
                <a:spLocks noChangeArrowheads="1"/>
              </p:cNvSpPr>
              <p:nvPr/>
            </p:nvSpPr>
            <p:spPr bwMode="auto">
              <a:xfrm rot="21435692">
                <a:off x="-16130" y="448120"/>
                <a:ext cx="0" cy="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>
                  <a:defRPr/>
                </a:pPr>
                <a:endParaRPr lang="en-US">
                  <a:latin typeface="Constantia" charset="0"/>
                  <a:cs typeface="+mn-cs"/>
                </a:endParaRPr>
              </a:p>
            </p:txBody>
          </p:sp>
        </p:grpSp>
      </p:grpSp>
      <p:sp>
        <p:nvSpPr>
          <p:cNvPr id="1031" name="Title Placeholder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2" name="Text Placeholder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85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D1EAE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53D52F-2FEA-40E5-A9F3-3ABC78231BD0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3086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D1EAE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3087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D1EAE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E8EC76B-090F-A84D-BBD2-21097B3060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382" r:id="rId1"/>
    <p:sldLayoutId id="2147484383" r:id="rId2"/>
    <p:sldLayoutId id="2147484384" r:id="rId3"/>
    <p:sldLayoutId id="2147484385" r:id="rId4"/>
    <p:sldLayoutId id="2147484386" r:id="rId5"/>
    <p:sldLayoutId id="2147484387" r:id="rId6"/>
    <p:sldLayoutId id="2147484388" r:id="rId7"/>
    <p:sldLayoutId id="2147484389" r:id="rId8"/>
    <p:sldLayoutId id="2147484390" r:id="rId9"/>
    <p:sldLayoutId id="2147484391" r:id="rId10"/>
    <p:sldLayoutId id="2147484392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6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400">
          <a:solidFill>
            <a:schemeClr val="tx1"/>
          </a:solidFill>
          <a:latin typeface="+mn-lt"/>
          <a:ea typeface="+mn-ea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100">
          <a:solidFill>
            <a:schemeClr val="tx1"/>
          </a:solidFill>
          <a:latin typeface="+mn-lt"/>
          <a:ea typeface="+mn-ea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5pPr>
      <a:lvl6pPr marL="19192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6pPr>
      <a:lvl7pPr marL="23764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7pPr>
      <a:lvl8pPr marL="28336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8pPr>
      <a:lvl9pPr marL="32908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flip="none" rotWithShape="1">
          <a:gsLst>
            <a:gs pos="0">
              <a:srgbClr val="48C3D9">
                <a:alpha val="25000"/>
              </a:srgbClr>
            </a:gs>
            <a:gs pos="83000">
              <a:schemeClr val="bg1">
                <a:alpha val="62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nip and Round Single Corner Rectangle 13"/>
          <p:cNvSpPr>
            <a:spLocks/>
          </p:cNvSpPr>
          <p:nvPr/>
        </p:nvSpPr>
        <p:spPr bwMode="auto">
          <a:xfrm rot="420000" flipV="1">
            <a:off x="3165475" y="1108075"/>
            <a:ext cx="5257800" cy="4114800"/>
          </a:xfrm>
          <a:custGeom>
            <a:avLst/>
            <a:gdLst>
              <a:gd name="T0" fmla="*/ 0 w 5257800"/>
              <a:gd name="T1" fmla="*/ 0 h 4114800"/>
              <a:gd name="T2" fmla="*/ 5107774 w 5257800"/>
              <a:gd name="T3" fmla="*/ 0 h 4114800"/>
              <a:gd name="T4" fmla="*/ 5257800 w 5257800"/>
              <a:gd name="T5" fmla="*/ 150026 h 4114800"/>
              <a:gd name="T6" fmla="*/ 5257800 w 5257800"/>
              <a:gd name="T7" fmla="*/ 4114800 h 4114800"/>
              <a:gd name="T8" fmla="*/ 0 w 5257800"/>
              <a:gd name="T9" fmla="*/ 4114800 h 4114800"/>
              <a:gd name="T10" fmla="*/ 0 w 5257800"/>
              <a:gd name="T11" fmla="*/ 0 h 4114800"/>
              <a:gd name="T12" fmla="*/ 0 w 5257800"/>
              <a:gd name="T13" fmla="*/ 0 h 4114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57800" h="4114800">
                <a:moveTo>
                  <a:pt x="0" y="0"/>
                </a:moveTo>
                <a:lnTo>
                  <a:pt x="5107774" y="0"/>
                </a:lnTo>
                <a:lnTo>
                  <a:pt x="5257800" y="150026"/>
                </a:lnTo>
                <a:lnTo>
                  <a:pt x="5257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3175" cap="rnd" cmpd="sng">
            <a:solidFill>
              <a:srgbClr val="C0C0C0"/>
            </a:solidFill>
            <a:round/>
            <a:headEnd/>
            <a:tailEnd/>
          </a:ln>
          <a:effectLst>
            <a:outerShdw blurRad="63500" dist="38500" dir="7500041" sx="98500" sy="100079" kx="99984" algn="tl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099" name="Right Triangle 14"/>
          <p:cNvSpPr>
            <a:spLocks noChangeArrowheads="1"/>
          </p:cNvSpPr>
          <p:nvPr/>
        </p:nvSpPr>
        <p:spPr bwMode="auto"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mpd="sng">
            <a:solidFill>
              <a:srgbClr val="FFFFFF"/>
            </a:solidFill>
            <a:miter lim="800000"/>
            <a:headEnd/>
            <a:tailEnd/>
          </a:ln>
          <a:effectLst>
            <a:outerShdw blurRad="63500" dist="6350" dir="12899787" algn="ctr" rotWithShape="0">
              <a:srgbClr val="000000">
                <a:alpha val="4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onstantia" charset="0"/>
              <a:cs typeface="+mn-cs"/>
            </a:endParaRPr>
          </a:p>
        </p:txBody>
      </p:sp>
      <p:sp>
        <p:nvSpPr>
          <p:cNvPr id="13316" name="Freeform 15"/>
          <p:cNvSpPr>
            <a:spLocks/>
          </p:cNvSpPr>
          <p:nvPr/>
        </p:nvSpPr>
        <p:spPr bwMode="auto">
          <a:xfrm flipV="1">
            <a:off x="-6350" y="5816600"/>
            <a:ext cx="9159875" cy="1041400"/>
          </a:xfrm>
          <a:custGeom>
            <a:avLst/>
            <a:gdLst>
              <a:gd name="T0" fmla="*/ 2147483647 w 5772"/>
              <a:gd name="T1" fmla="*/ 2147483647 h 656"/>
              <a:gd name="T2" fmla="*/ 2147483647 w 5772"/>
              <a:gd name="T3" fmla="*/ 0 h 656"/>
              <a:gd name="T4" fmla="*/ 2147483647 w 5772"/>
              <a:gd name="T5" fmla="*/ 2147483647 h 656"/>
              <a:gd name="T6" fmla="*/ 2147483647 w 5772"/>
              <a:gd name="T7" fmla="*/ 2147483647 h 656"/>
              <a:gd name="T8" fmla="*/ 2147483647 w 5772"/>
              <a:gd name="T9" fmla="*/ 2147483647 h 656"/>
              <a:gd name="T10" fmla="*/ 2147483647 w 5772"/>
              <a:gd name="T11" fmla="*/ 2147483647 h 656"/>
              <a:gd name="T12" fmla="*/ 2147483647 w 5772"/>
              <a:gd name="T13" fmla="*/ 2147483647 h 656"/>
              <a:gd name="T14" fmla="*/ 0 w 5772"/>
              <a:gd name="T15" fmla="*/ 2147483647 h 656"/>
              <a:gd name="T16" fmla="*/ 2147483647 w 5772"/>
              <a:gd name="T17" fmla="*/ 2147483647 h 6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772"/>
              <a:gd name="T28" fmla="*/ 0 h 656"/>
              <a:gd name="T29" fmla="*/ 5772 w 5772"/>
              <a:gd name="T30" fmla="*/ 656 h 6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9AF">
                  <a:alpha val="45000"/>
                </a:srgbClr>
              </a:gs>
              <a:gs pos="100000">
                <a:srgbClr val="00EBF8">
                  <a:alpha val="54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1" name="Freeform 16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/>
            <a:gdLst>
              <a:gd name="T0" fmla="*/ 0 w 3000"/>
              <a:gd name="T1" fmla="*/ 0 h 595"/>
              <a:gd name="T2" fmla="*/ 1668 w 3000"/>
              <a:gd name="T3" fmla="*/ 564 h 595"/>
              <a:gd name="T4" fmla="*/ 3000 w 3000"/>
              <a:gd name="T5" fmla="*/ 186 h 595"/>
              <a:gd name="T6" fmla="*/ 3000 w 3000"/>
              <a:gd name="T7" fmla="*/ 6 h 595"/>
              <a:gd name="T8" fmla="*/ 0 w 3000"/>
              <a:gd name="T9" fmla="*/ 0 h 595"/>
              <a:gd name="T10" fmla="*/ 0 w 3000"/>
              <a:gd name="T11" fmla="*/ 0 h 595"/>
              <a:gd name="T12" fmla="*/ 3000 w 3000"/>
              <a:gd name="T13" fmla="*/ 595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00ADB6">
                  <a:alpha val="29999"/>
                </a:srgbClr>
              </a:gs>
              <a:gs pos="80000">
                <a:srgbClr val="009BE5">
                  <a:alpha val="42000"/>
                </a:srgbClr>
              </a:gs>
              <a:gs pos="100000">
                <a:srgbClr val="009BE5">
                  <a:alpha val="45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320" name="Title Placeholder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3321" name="Text Placeholder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4" name="Date Placeholder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45C75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4E53B52-BCBA-4C53-B8C2-54235DBBDB5E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4105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45C75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106" name="Slide Number Placeholder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56350"/>
            <a:ext cx="609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45C75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C62DDC-084C-DE4E-B05F-FA95E1398E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93" r:id="rId1"/>
    <p:sldLayoutId id="2147484394" r:id="rId2"/>
    <p:sldLayoutId id="2147484395" r:id="rId3"/>
    <p:sldLayoutId id="2147484396" r:id="rId4"/>
    <p:sldLayoutId id="2147484397" r:id="rId5"/>
    <p:sldLayoutId id="2147484398" r:id="rId6"/>
    <p:sldLayoutId id="2147484399" r:id="rId7"/>
    <p:sldLayoutId id="2147484400" r:id="rId8"/>
    <p:sldLayoutId id="2147484401" r:id="rId9"/>
    <p:sldLayoutId id="2147484402" r:id="rId10"/>
    <p:sldLayoutId id="2147484403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6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400">
          <a:solidFill>
            <a:schemeClr val="tx1"/>
          </a:solidFill>
          <a:latin typeface="+mn-lt"/>
          <a:ea typeface="+mn-ea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100">
          <a:solidFill>
            <a:schemeClr val="tx1"/>
          </a:solidFill>
          <a:latin typeface="+mn-lt"/>
          <a:ea typeface="+mn-ea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5pPr>
      <a:lvl6pPr marL="19192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6pPr>
      <a:lvl7pPr marL="23764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7pPr>
      <a:lvl8pPr marL="28336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8pPr>
      <a:lvl9pPr marL="32908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48C3D9">
                <a:alpha val="25000"/>
              </a:srgbClr>
            </a:gs>
            <a:gs pos="83000">
              <a:schemeClr val="bg1">
                <a:alpha val="62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560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CA86850-94CA-44FA-AC3E-4223EC48AC60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C89DA25F-1F5E-B243-B935-4376A7A8D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04" r:id="rId1"/>
    <p:sldLayoutId id="2147484405" r:id="rId2"/>
    <p:sldLayoutId id="2147484406" r:id="rId3"/>
    <p:sldLayoutId id="2147484407" r:id="rId4"/>
    <p:sldLayoutId id="2147484408" r:id="rId5"/>
    <p:sldLayoutId id="2147484409" r:id="rId6"/>
    <p:sldLayoutId id="2147484410" r:id="rId7"/>
    <p:sldLayoutId id="2147484411" r:id="rId8"/>
    <p:sldLayoutId id="2147484412" r:id="rId9"/>
    <p:sldLayoutId id="2147484413" r:id="rId10"/>
    <p:sldLayoutId id="2147484414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17.bin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oleObject" Target="../embeddings/oleObject19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oleObject" Target="../embeddings/oleObject2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22.bin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oleObject" Target="../embeddings/oleObject24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oleObject" Target="../embeddings/oleObject26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oleObject" Target="../embeddings/oleObject3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7.png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8.jpeg"/><Relationship Id="rId9" Type="http://schemas.openxmlformats.org/officeDocument/2006/relationships/oleObject" Target="../embeddings/oleObject5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Relationship Id="rId9" Type="http://schemas.openxmlformats.org/officeDocument/2006/relationships/oleObject" Target="../embeddings/oleObject10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1.bin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oleObject" Target="../embeddings/oleObject1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oleObject" Target="../embeddings/oleObject1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WordArt 4"/>
          <p:cNvSpPr>
            <a:spLocks noChangeArrowheads="1" noChangeShapeType="1" noTextEdit="1"/>
          </p:cNvSpPr>
          <p:nvPr/>
        </p:nvSpPr>
        <p:spPr bwMode="auto">
          <a:xfrm>
            <a:off x="1143000" y="2514600"/>
            <a:ext cx="6629400" cy="1295400"/>
          </a:xfrm>
          <a:prstGeom prst="rect">
            <a:avLst/>
          </a:prstGeom>
        </p:spPr>
        <p:txBody>
          <a:bodyPr wrap="none" fromWordArt="1"/>
          <a:lstStyle/>
          <a:p>
            <a:pPr algn="ctr">
              <a:defRPr/>
            </a:pPr>
            <a:r>
              <a:rPr lang="en-US" sz="3600" b="1" kern="10" dirty="0">
                <a:latin typeface="Times New Roman"/>
                <a:ea typeface="Arial Black"/>
                <a:cs typeface="Times New Roman"/>
              </a:rPr>
              <a:t>                     </a:t>
            </a:r>
          </a:p>
        </p:txBody>
      </p:sp>
      <p:pic>
        <p:nvPicPr>
          <p:cNvPr id="38915" name="Picture 4" descr="logo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28600"/>
            <a:ext cx="24130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1752600" y="1066800"/>
            <a:ext cx="5334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8917" name="Picture 6" descr="ksulogo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295275"/>
            <a:ext cx="1752600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8" name="Rectangle 7"/>
          <p:cNvSpPr>
            <a:spLocks noChangeArrowheads="1"/>
          </p:cNvSpPr>
          <p:nvPr/>
        </p:nvSpPr>
        <p:spPr bwMode="auto">
          <a:xfrm>
            <a:off x="3657600" y="4953000"/>
            <a:ext cx="12874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rgbClr val="800000"/>
                </a:solidFill>
                <a:latin typeface="Cambria Math" charset="0"/>
              </a:rPr>
              <a:t>1437-1438</a:t>
            </a:r>
            <a:endParaRPr lang="en-US" b="1" dirty="0">
              <a:solidFill>
                <a:srgbClr val="800000"/>
              </a:solidFill>
              <a:latin typeface="Cambria Math" charset="0"/>
            </a:endParaRPr>
          </a:p>
          <a:p>
            <a:pPr algn="ctr"/>
            <a:r>
              <a:rPr lang="en-US" b="1" dirty="0" smtClean="0">
                <a:solidFill>
                  <a:srgbClr val="800000"/>
                </a:solidFill>
                <a:latin typeface="Cambria Math" charset="0"/>
              </a:rPr>
              <a:t>2016-2017</a:t>
            </a:r>
            <a:endParaRPr lang="en-US" b="1" dirty="0">
              <a:solidFill>
                <a:srgbClr val="800000"/>
              </a:solidFill>
              <a:latin typeface="Cambria Math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14654" y="2057436"/>
            <a:ext cx="36963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0000"/>
                </a:solidFill>
                <a:latin typeface="Times New Roman"/>
                <a:cs typeface="Times New Roman"/>
              </a:rPr>
              <a:t>Aldehydes and ketones</a:t>
            </a:r>
          </a:p>
        </p:txBody>
      </p:sp>
      <p:pic>
        <p:nvPicPr>
          <p:cNvPr id="3" name="Picture 2" descr="150px-Acetone-3D-ball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67208" y="2505480"/>
            <a:ext cx="3124118" cy="2436812"/>
          </a:xfrm>
          <a:prstGeom prst="rect">
            <a:avLst/>
          </a:prstGeom>
        </p:spPr>
      </p:pic>
      <p:pic>
        <p:nvPicPr>
          <p:cNvPr id="4" name="Picture 3" descr="Acetaldehyde-3D-ball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47883" y="2667020"/>
            <a:ext cx="2438336" cy="234302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516" y="1066862"/>
            <a:ext cx="86865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r>
              <a:rPr lang="en-US" alt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2) Solubility </a:t>
            </a: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Lower aldehydes and ketones are  are more soluble than alkanes but less soluble than alcohols in aqueous media</a:t>
            </a: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endParaRPr lang="en-US" altLang="en-US" sz="2400" dirty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endParaRPr lang="en-US" altLang="en-US" sz="2400" dirty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</p:txBody>
      </p:sp>
      <p:graphicFrame>
        <p:nvGraphicFramePr>
          <p:cNvPr id="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638696697"/>
              </p:ext>
            </p:extLst>
          </p:nvPr>
        </p:nvGraphicFramePr>
        <p:xfrm>
          <a:off x="2133664" y="3200406"/>
          <a:ext cx="4495800" cy="990600"/>
        </p:xfrm>
        <a:graphic>
          <a:graphicData uri="http://schemas.openxmlformats.org/presentationml/2006/ole">
            <p:oleObj spid="_x0000_s58400" r:id="rId3" imgW="2380488" imgH="661416" progId="ACD.ChemSketch.20">
              <p:embed/>
            </p:oleObj>
          </a:graphicData>
        </a:graphic>
      </p:graphicFrame>
      <p:pic>
        <p:nvPicPr>
          <p:cNvPr id="4" name="Picture 4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8104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 idx="4294967295"/>
          </p:nvPr>
        </p:nvSpPr>
        <p:spPr>
          <a:xfrm>
            <a:off x="228714" y="1371654"/>
            <a:ext cx="5529208" cy="609666"/>
          </a:xfrm>
        </p:spPr>
        <p:txBody>
          <a:bodyPr/>
          <a:lstStyle/>
          <a:p>
            <a:pPr algn="l" eaLnBrk="1" hangingPunct="1"/>
            <a:r>
              <a:rPr lang="en-US" sz="2400" b="1" dirty="0">
                <a:solidFill>
                  <a:srgbClr val="800000"/>
                </a:solidFill>
                <a:latin typeface="Times New Roman"/>
                <a:cs typeface="Times New Roman"/>
              </a:rPr>
              <a:t>Preparation Of Aldehydes And ketones:</a:t>
            </a:r>
            <a:br>
              <a:rPr lang="en-US" sz="2400" b="1" dirty="0">
                <a:solidFill>
                  <a:srgbClr val="800000"/>
                </a:solidFill>
                <a:latin typeface="Times New Roman"/>
                <a:cs typeface="Times New Roman"/>
              </a:rPr>
            </a:br>
            <a:r>
              <a:rPr lang="en-US" alt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1- Oxidation of Alcohols</a:t>
            </a:r>
            <a:br>
              <a:rPr lang="en-US" alt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</a:br>
            <a:endParaRPr lang="ar-SA" sz="2400" b="1" dirty="0">
              <a:solidFill>
                <a:srgbClr val="800000"/>
              </a:solidFill>
              <a:latin typeface="Times New Roman"/>
              <a:cs typeface="Times New Roman"/>
            </a:endParaRPr>
          </a:p>
        </p:txBody>
      </p:sp>
      <p:pic>
        <p:nvPicPr>
          <p:cNvPr id="8" name="Picture 4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29853762"/>
              </p:ext>
            </p:extLst>
          </p:nvPr>
        </p:nvGraphicFramePr>
        <p:xfrm>
          <a:off x="1100603" y="1490949"/>
          <a:ext cx="6366922" cy="4912526"/>
        </p:xfrm>
        <a:graphic>
          <a:graphicData uri="http://schemas.openxmlformats.org/presentationml/2006/ole">
            <p:oleObj spid="_x0000_s48189" name="CS ChemDraw Drawing" r:id="rId5" imgW="3930480" imgH="2964960" progId="ChemDraw.Document.6.0">
              <p:embed/>
            </p:oleObj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912" y="1219258"/>
            <a:ext cx="8229600" cy="114300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  <a:t>2- </a:t>
            </a:r>
            <a:r>
              <a:rPr lang="en-US" sz="2400" b="1" u="sng" dirty="0" err="1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  <a:t>Ozonolysis</a:t>
            </a:r>
            <a:r>
              <a:rPr 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  <a:t> of Alkenes:</a:t>
            </a:r>
            <a:br>
              <a:rPr 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</a:br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  <a:t> </a:t>
            </a: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  <a:t>results in formation of aldehydes or ketones depending on structure of the alkene used.</a:t>
            </a:r>
            <a:r>
              <a:rPr lang="en-US" sz="2400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  <a:t/>
            </a:r>
            <a:br>
              <a:rPr lang="en-US" sz="2400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</a:br>
            <a:endParaRPr lang="en-US" sz="2400" u="sng" dirty="0">
              <a:solidFill>
                <a:schemeClr val="accent1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j-ea"/>
              <a:cs typeface="Times New Roman"/>
            </a:endParaRPr>
          </a:p>
        </p:txBody>
      </p:sp>
      <p:graphicFrame>
        <p:nvGraphicFramePr>
          <p:cNvPr id="4915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495811862"/>
              </p:ext>
            </p:extLst>
          </p:nvPr>
        </p:nvGraphicFramePr>
        <p:xfrm>
          <a:off x="1219288" y="3657594"/>
          <a:ext cx="6629226" cy="2060575"/>
        </p:xfrm>
        <a:graphic>
          <a:graphicData uri="http://schemas.openxmlformats.org/presentationml/2006/ole">
            <p:oleObj spid="_x0000_s49227" r:id="rId3" imgW="2363724" imgH="705612" progId="ChemDraw.Document.6.0">
              <p:embed/>
            </p:oleObj>
          </a:graphicData>
        </a:graphic>
      </p:graphicFrame>
      <p:graphicFrame>
        <p:nvGraphicFramePr>
          <p:cNvPr id="49157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884571676"/>
              </p:ext>
            </p:extLst>
          </p:nvPr>
        </p:nvGraphicFramePr>
        <p:xfrm>
          <a:off x="990694" y="2362228"/>
          <a:ext cx="7344347" cy="949317"/>
        </p:xfrm>
        <a:graphic>
          <a:graphicData uri="http://schemas.openxmlformats.org/presentationml/2006/ole">
            <p:oleObj spid="_x0000_s49228" r:id="rId4" imgW="2956560" imgH="379476" progId="ChemDraw.Document.6.0">
              <p:embed/>
            </p:oleObj>
          </a:graphicData>
        </a:graphic>
      </p:graphicFrame>
      <p:pic>
        <p:nvPicPr>
          <p:cNvPr id="7" name="Picture 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220B6B-5D00-0C44-A92A-FB20068DA6B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0" y="990664"/>
            <a:ext cx="9061450" cy="4364084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r>
              <a:rPr lang="en-US" alt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3- Hydration Of Alkynes</a:t>
            </a: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altLang="en-US" sz="2400" dirty="0"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altLang="en-US" sz="2400" b="1" u="sng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altLang="en-US" sz="2400" b="1" u="sng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altLang="en-US" sz="2400" b="1" u="sng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altLang="en-US" sz="2400" b="1" u="sng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altLang="en-US" sz="2400" b="1" u="sng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altLang="en-US" sz="2400" b="1" u="sng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r>
              <a:rPr lang="en-US" alt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4- </a:t>
            </a:r>
            <a:r>
              <a:rPr lang="en-US" altLang="en-US" sz="2400" b="1" u="sng" dirty="0" err="1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Friedel</a:t>
            </a:r>
            <a:r>
              <a:rPr lang="en-US" alt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Crafts Acylation</a:t>
            </a:r>
          </a:p>
          <a:p>
            <a:pPr algn="just"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r>
              <a:rPr lang="en-US" altLang="en-US" sz="2400" b="1" u="sng" dirty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N.B:</a:t>
            </a:r>
            <a:r>
              <a:rPr lang="en-US" altLang="en-US" sz="2400" u="sng" dirty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-COR group is </a:t>
            </a:r>
            <a:r>
              <a:rPr lang="en-US" altLang="en-US" sz="2400" i="1" dirty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m</a:t>
            </a:r>
            <a:r>
              <a:rPr lang="en-US" altLang="en-US" sz="2400" dirty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-director and deactivating towards electrophiles</a:t>
            </a:r>
            <a:r>
              <a:rPr lang="en-US" altLang="en-US" sz="2400" b="1" dirty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 </a:t>
            </a:r>
            <a:endParaRPr lang="ar-SA" sz="2400" b="1" dirty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</p:txBody>
      </p:sp>
      <p:graphicFrame>
        <p:nvGraphicFramePr>
          <p:cNvPr id="50178" name="Object 7"/>
          <p:cNvGraphicFramePr>
            <a:graphicFrameLocks noChangeAspect="1"/>
          </p:cNvGraphicFramePr>
          <p:nvPr/>
        </p:nvGraphicFramePr>
        <p:xfrm>
          <a:off x="1295400" y="5029200"/>
          <a:ext cx="6629400" cy="1676400"/>
        </p:xfrm>
        <a:graphic>
          <a:graphicData uri="http://schemas.openxmlformats.org/presentationml/2006/ole">
            <p:oleObj spid="_x0000_s50250" r:id="rId3" imgW="3067812" imgH="870204" progId="ChemDraw.Document.6.0">
              <p:embed/>
            </p:oleObj>
          </a:graphicData>
        </a:graphic>
      </p:graphicFrame>
      <p:graphicFrame>
        <p:nvGraphicFramePr>
          <p:cNvPr id="5017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031187500"/>
              </p:ext>
            </p:extLst>
          </p:nvPr>
        </p:nvGraphicFramePr>
        <p:xfrm>
          <a:off x="533506" y="1447852"/>
          <a:ext cx="8249652" cy="2690805"/>
        </p:xfrm>
        <a:graphic>
          <a:graphicData uri="http://schemas.openxmlformats.org/presentationml/2006/ole">
            <p:oleObj spid="_x0000_s50251" r:id="rId4" imgW="4669104" imgH="1962608" progId="ChemDraw.Document.6.0">
              <p:embed/>
            </p:oleObj>
          </a:graphicData>
        </a:graphic>
      </p:graphicFrame>
      <p:pic>
        <p:nvPicPr>
          <p:cNvPr id="6" name="Picture 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 idx="4294967295"/>
          </p:nvPr>
        </p:nvSpPr>
        <p:spPr>
          <a:xfrm>
            <a:off x="-76198" y="838268"/>
            <a:ext cx="9524870" cy="11430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b="1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  <a:t>Reactions Of Aldehydes And Ketones</a:t>
            </a:r>
            <a:br>
              <a:rPr lang="en-US" sz="2400" b="1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</a:br>
            <a:r>
              <a:rPr lang="en-US" sz="2400" b="1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  <a:t>the most common reactions are :</a:t>
            </a:r>
            <a:r>
              <a:rPr lang="en-US" sz="2400" b="1" u="sng" dirty="0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  <a:t>Nucleophilic addition reactions</a:t>
            </a:r>
          </a:p>
        </p:txBody>
      </p:sp>
      <p:sp>
        <p:nvSpPr>
          <p:cNvPr id="18435" name="Rectangle 3"/>
          <p:cNvSpPr>
            <a:spLocks noGrp="1"/>
          </p:cNvSpPr>
          <p:nvPr>
            <p:ph type="body" sz="half" idx="4294967295"/>
          </p:nvPr>
        </p:nvSpPr>
        <p:spPr>
          <a:xfrm>
            <a:off x="0" y="1828843"/>
            <a:ext cx="8001000" cy="68578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r>
              <a:rPr 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1- Reduction : Formation Of Alcohols</a:t>
            </a:r>
          </a:p>
        </p:txBody>
      </p:sp>
      <p:pic>
        <p:nvPicPr>
          <p:cNvPr id="7" name="Picture 4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924244547"/>
              </p:ext>
            </p:extLst>
          </p:nvPr>
        </p:nvGraphicFramePr>
        <p:xfrm>
          <a:off x="1770682" y="2895614"/>
          <a:ext cx="5183901" cy="3533971"/>
        </p:xfrm>
        <a:graphic>
          <a:graphicData uri="http://schemas.openxmlformats.org/presentationml/2006/ole">
            <p:oleObj spid="_x0000_s51244" name="CS ChemDraw Drawing" r:id="rId5" imgW="2214360" imgH="1510200" progId="ChemDraw.Document.6.0">
              <p:embed/>
            </p:oleObj>
          </a:graphicData>
        </a:graphic>
      </p:graphicFrame>
      <p:sp>
        <p:nvSpPr>
          <p:cNvPr id="3" name="Rectangle 2"/>
          <p:cNvSpPr/>
          <p:nvPr/>
        </p:nvSpPr>
        <p:spPr>
          <a:xfrm>
            <a:off x="228714" y="2362228"/>
            <a:ext cx="80769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reduction by NaBH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LiAlH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;  the hydride ion H</a:t>
            </a:r>
            <a:r>
              <a:rPr 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serve  as nucleophile.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/>
          <p:cNvSpPr>
            <a:spLocks noGrp="1"/>
          </p:cNvSpPr>
          <p:nvPr>
            <p:ph idx="4294967295"/>
          </p:nvPr>
        </p:nvSpPr>
        <p:spPr>
          <a:xfrm>
            <a:off x="0" y="909636"/>
            <a:ext cx="8934450" cy="2062176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r>
              <a:rPr lang="en-US" altLang="en-US" sz="2400" b="1" u="sng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2-Nucleophilic addition of Grignard reagent (formation of alcohols)</a:t>
            </a:r>
          </a:p>
          <a:p>
            <a:pPr eaLnBrk="1" fontAlgn="auto" hangingPunct="1">
              <a:spcAft>
                <a:spcPts val="0"/>
              </a:spcAft>
              <a:buClr>
                <a:schemeClr val="accent1"/>
              </a:buClr>
              <a:buFont typeface="Wingdings" charset="0"/>
              <a:buChar char="Ø"/>
              <a:defRPr/>
            </a:pP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Addition of </a:t>
            </a:r>
            <a:r>
              <a:rPr lang="en-US" altLang="en-US" sz="2000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RMgX</a:t>
            </a: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 to formaldehyde gives 1</a:t>
            </a:r>
            <a:r>
              <a:rPr lang="en-US" altLang="en-US" sz="2000" baseline="30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◦</a:t>
            </a: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alc.</a:t>
            </a:r>
          </a:p>
          <a:p>
            <a:pPr eaLnBrk="1" fontAlgn="auto" hangingPunct="1">
              <a:spcAft>
                <a:spcPts val="0"/>
              </a:spcAft>
              <a:buClr>
                <a:schemeClr val="accent1"/>
              </a:buClr>
              <a:buFont typeface="Wingdings" charset="0"/>
              <a:buChar char="Ø"/>
              <a:defRPr/>
            </a:pP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Addition of </a:t>
            </a:r>
            <a:r>
              <a:rPr lang="en-US" altLang="en-US" sz="2000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RMgX</a:t>
            </a: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 to any other aldehyde gives 2</a:t>
            </a:r>
            <a:r>
              <a:rPr lang="en-US" altLang="en-US" sz="2000" baseline="30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◦</a:t>
            </a: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alc. </a:t>
            </a:r>
          </a:p>
          <a:p>
            <a:pPr eaLnBrk="1" fontAlgn="auto" hangingPunct="1">
              <a:spcAft>
                <a:spcPts val="0"/>
              </a:spcAft>
              <a:buClr>
                <a:schemeClr val="accent1"/>
              </a:buClr>
              <a:buFont typeface="Wingdings" charset="0"/>
              <a:buChar char="Ø"/>
              <a:defRPr/>
            </a:pP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Addition of </a:t>
            </a:r>
            <a:r>
              <a:rPr lang="en-US" altLang="en-US" sz="2000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RMgX</a:t>
            </a: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 to ketones gives 3</a:t>
            </a:r>
            <a:r>
              <a:rPr lang="en-US" altLang="en-US" sz="2000" baseline="30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◦</a:t>
            </a: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alc. </a:t>
            </a:r>
            <a:endParaRPr lang="ar-SA" sz="24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graphicFrame>
        <p:nvGraphicFramePr>
          <p:cNvPr id="52226" name="Object 1"/>
          <p:cNvGraphicFramePr>
            <a:graphicFrameLocks noChangeAspect="1"/>
          </p:cNvGraphicFramePr>
          <p:nvPr/>
        </p:nvGraphicFramePr>
        <p:xfrm>
          <a:off x="1905000" y="2895600"/>
          <a:ext cx="4800600" cy="1039813"/>
        </p:xfrm>
        <a:graphic>
          <a:graphicData uri="http://schemas.openxmlformats.org/presentationml/2006/ole">
            <p:oleObj spid="_x0000_s52300" r:id="rId3" imgW="3111657" imgH="616827" progId="ChemDraw.Document.6.0">
              <p:embed/>
            </p:oleObj>
          </a:graphicData>
        </a:graphic>
      </p:graphicFrame>
      <p:sp>
        <p:nvSpPr>
          <p:cNvPr id="19460" name="Content Placeholder 2"/>
          <p:cNvSpPr txBox="1">
            <a:spLocks noChangeArrowheads="1"/>
          </p:cNvSpPr>
          <p:nvPr/>
        </p:nvSpPr>
        <p:spPr bwMode="auto">
          <a:xfrm>
            <a:off x="76200" y="3886200"/>
            <a:ext cx="876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" charset="0"/>
              <a:buNone/>
              <a:defRPr/>
            </a:pPr>
            <a:r>
              <a:rPr lang="en-US" sz="2400" b="1" u="sng" dirty="0">
                <a:solidFill>
                  <a:srgbClr val="C00000"/>
                </a:solidFill>
                <a:latin typeface="Times New Roman"/>
                <a:cs typeface="Times New Roman"/>
              </a:rPr>
              <a:t>3- Oxidation reaction</a:t>
            </a:r>
            <a:endParaRPr lang="en-US" sz="2400" dirty="0">
              <a:solidFill>
                <a:schemeClr val="accent1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  <a:p>
            <a:pPr algn="just"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 2" charset="0"/>
              <a:buNone/>
              <a:defRPr/>
            </a:pPr>
            <a:r>
              <a:rPr lang="en-US" sz="2400" dirty="0">
                <a:latin typeface="Times New Roman"/>
                <a:cs typeface="Times New Roman"/>
              </a:rPr>
              <a:t>Only aldehydes can be oxidized ketones resist oxidation</a:t>
            </a:r>
            <a:endParaRPr lang="en-US" sz="2400" b="1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" charset="0"/>
              <a:buNone/>
              <a:defRPr/>
            </a:pPr>
            <a:endParaRPr lang="en-US" sz="2600" b="1" dirty="0">
              <a:solidFill>
                <a:srgbClr val="002060"/>
              </a:solidFill>
              <a:latin typeface="Constantia" charset="0"/>
              <a:cs typeface="Times New Roman" charset="0"/>
            </a:endParaRPr>
          </a:p>
          <a:p>
            <a:pPr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" charset="0"/>
              <a:buNone/>
              <a:defRPr/>
            </a:pPr>
            <a:endParaRPr lang="en-US" sz="2600" b="1" dirty="0">
              <a:solidFill>
                <a:srgbClr val="002060"/>
              </a:solidFill>
              <a:latin typeface="Constantia" charset="0"/>
              <a:cs typeface="Times New Roman" charset="0"/>
            </a:endParaRPr>
          </a:p>
        </p:txBody>
      </p:sp>
      <p:graphicFrame>
        <p:nvGraphicFramePr>
          <p:cNvPr id="52228" name="Object 2"/>
          <p:cNvGraphicFramePr>
            <a:graphicFrameLocks noChangeAspect="1"/>
          </p:cNvGraphicFramePr>
          <p:nvPr/>
        </p:nvGraphicFramePr>
        <p:xfrm>
          <a:off x="1252538" y="5334000"/>
          <a:ext cx="6408737" cy="750888"/>
        </p:xfrm>
        <a:graphic>
          <a:graphicData uri="http://schemas.openxmlformats.org/presentationml/2006/ole">
            <p:oleObj spid="_x0000_s52301" r:id="rId4" imgW="3864864" imgH="391668" progId="ChemDraw.Document.6.0">
              <p:embed/>
            </p:oleObj>
          </a:graphicData>
        </a:graphic>
      </p:graphicFrame>
      <p:pic>
        <p:nvPicPr>
          <p:cNvPr id="8" name="Picture 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/>
          </p:cNvSpPr>
          <p:nvPr>
            <p:ph type="body" sz="half" idx="4294967295"/>
          </p:nvPr>
        </p:nvSpPr>
        <p:spPr>
          <a:xfrm>
            <a:off x="0" y="1143000"/>
            <a:ext cx="9144000" cy="6213475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r>
              <a:rPr 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5-Addition of Hydrogen Cyanide: Formation Of </a:t>
            </a:r>
            <a:r>
              <a:rPr lang="en-US" sz="2400" b="1" u="sng" dirty="0" err="1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Cynohydrins</a:t>
            </a:r>
            <a:endParaRPr lang="en-US" sz="2400" b="1" u="sng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sz="2400" b="1" dirty="0"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sz="2400" b="1" dirty="0"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sz="2400" b="1" dirty="0"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sz="2400" b="1" dirty="0"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sz="2400" b="1" dirty="0">
              <a:latin typeface="Times New Roman"/>
              <a:ea typeface="+mn-ea"/>
              <a:cs typeface="Times New Roman"/>
            </a:endParaRPr>
          </a:p>
        </p:txBody>
      </p:sp>
      <p:graphicFrame>
        <p:nvGraphicFramePr>
          <p:cNvPr id="53250" name="Object 1"/>
          <p:cNvGraphicFramePr>
            <a:graphicFrameLocks noChangeAspect="1"/>
          </p:cNvGraphicFramePr>
          <p:nvPr/>
        </p:nvGraphicFramePr>
        <p:xfrm>
          <a:off x="493713" y="4705350"/>
          <a:ext cx="5411787" cy="850900"/>
        </p:xfrm>
        <a:graphic>
          <a:graphicData uri="http://schemas.openxmlformats.org/presentationml/2006/ole">
            <p:oleObj spid="_x0000_s53357" r:id="rId3" imgW="2686812" imgH="423672" progId="ChemDraw.Document.6.0">
              <p:embed/>
            </p:oleObj>
          </a:graphicData>
        </a:graphic>
      </p:graphicFrame>
      <p:graphicFrame>
        <p:nvGraphicFramePr>
          <p:cNvPr id="53252" name="Object 3"/>
          <p:cNvGraphicFramePr>
            <a:graphicFrameLocks noChangeAspect="1"/>
          </p:cNvGraphicFramePr>
          <p:nvPr/>
        </p:nvGraphicFramePr>
        <p:xfrm>
          <a:off x="533400" y="1905000"/>
          <a:ext cx="6910388" cy="947738"/>
        </p:xfrm>
        <a:graphic>
          <a:graphicData uri="http://schemas.openxmlformats.org/presentationml/2006/ole">
            <p:oleObj spid="_x0000_s53358" r:id="rId4" imgW="3430524" imgH="472440" progId="ChemDraw.Document.6.0">
              <p:embed/>
            </p:oleObj>
          </a:graphicData>
        </a:graphic>
      </p:graphicFrame>
      <p:pic>
        <p:nvPicPr>
          <p:cNvPr id="8" name="Picture 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16834861"/>
              </p:ext>
            </p:extLst>
          </p:nvPr>
        </p:nvGraphicFramePr>
        <p:xfrm>
          <a:off x="451060" y="3200406"/>
          <a:ext cx="7994795" cy="1142970"/>
        </p:xfrm>
        <a:graphic>
          <a:graphicData uri="http://schemas.openxmlformats.org/presentationml/2006/ole">
            <p:oleObj spid="_x0000_s53359" name="CS ChemDraw Drawing" r:id="rId7" imgW="4231080" imgH="605160" progId="ChemDraw.Document.6.0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27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312212286"/>
              </p:ext>
            </p:extLst>
          </p:nvPr>
        </p:nvGraphicFramePr>
        <p:xfrm>
          <a:off x="233363" y="2062163"/>
          <a:ext cx="8312150" cy="4006850"/>
        </p:xfrm>
        <a:graphic>
          <a:graphicData uri="http://schemas.openxmlformats.org/presentationml/2006/ole">
            <p:oleObj spid="_x0000_s54313" name="CS ChemDraw Drawing" r:id="rId3" imgW="3726720" imgH="1644480" progId="ChemDraw.Document.6.0">
              <p:embed/>
            </p:oleObj>
          </a:graphicData>
        </a:graphic>
      </p:graphicFrame>
      <p:sp>
        <p:nvSpPr>
          <p:cNvPr id="21507" name="Rectangle 5"/>
          <p:cNvSpPr>
            <a:spLocks noChangeArrowheads="1"/>
          </p:cNvSpPr>
          <p:nvPr/>
        </p:nvSpPr>
        <p:spPr bwMode="auto">
          <a:xfrm>
            <a:off x="228714" y="1066862"/>
            <a:ext cx="337409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" charset="0"/>
              <a:buNone/>
              <a:defRPr/>
            </a:pPr>
            <a:r>
              <a:rPr 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6- Addition Of Alcohols:</a:t>
            </a:r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pic>
        <p:nvPicPr>
          <p:cNvPr id="6" name="Picture 4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Number Placeholder 3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794188F6-A62F-BB4D-8E76-F446735E3686}" type="slidenum">
              <a:rPr lang="ar-SA" sz="1200">
                <a:solidFill>
                  <a:srgbClr val="FFFFFF"/>
                </a:solidFill>
                <a:cs typeface="Arial" charset="0"/>
              </a:rPr>
              <a:pPr algn="r" eaLnBrk="1" hangingPunct="1"/>
              <a:t>18</a:t>
            </a:fld>
            <a:endParaRPr lang="ar-SA" sz="120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2531" name="Rectangle 3"/>
          <p:cNvSpPr>
            <a:spLocks noGrp="1"/>
          </p:cNvSpPr>
          <p:nvPr>
            <p:ph type="body" sz="half" idx="4294967295"/>
          </p:nvPr>
        </p:nvSpPr>
        <p:spPr>
          <a:xfrm>
            <a:off x="120" y="1119238"/>
            <a:ext cx="9067800" cy="404812"/>
          </a:xfrm>
        </p:spPr>
        <p:txBody>
          <a:bodyPr rtlCol="0">
            <a:normAutofit fontScale="85000" lnSpcReduction="20000"/>
          </a:bodyPr>
          <a:lstStyle/>
          <a:p>
            <a:pPr algn="just"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r>
              <a:rPr lang="en-US" sz="2800" b="1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7- Addition of Ammonia and Ammonia Derivatives</a:t>
            </a:r>
          </a:p>
        </p:txBody>
      </p:sp>
      <p:sp>
        <p:nvSpPr>
          <p:cNvPr id="55299" name="Footer Placeholder 1"/>
          <p:cNvSpPr txBox="1">
            <a:spLocks noGrp="1" noChangeArrowheads="1"/>
          </p:cNvSpPr>
          <p:nvPr/>
        </p:nvSpPr>
        <p:spPr bwMode="auto">
          <a:xfrm>
            <a:off x="0" y="6472238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45C75"/>
                </a:solidFill>
                <a:latin typeface="Constantia" charset="0"/>
              </a:rPr>
              <a:t>145 Chem.</a:t>
            </a:r>
          </a:p>
        </p:txBody>
      </p:sp>
      <p:graphicFrame>
        <p:nvGraphicFramePr>
          <p:cNvPr id="55302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235740803"/>
              </p:ext>
            </p:extLst>
          </p:nvPr>
        </p:nvGraphicFramePr>
        <p:xfrm>
          <a:off x="1066892" y="1981238"/>
          <a:ext cx="6480175" cy="3833812"/>
        </p:xfrm>
        <a:graphic>
          <a:graphicData uri="http://schemas.openxmlformats.org/presentationml/2006/ole">
            <p:oleObj spid="_x0000_s55340" r:id="rId3" imgW="3932999" imgH="2770185" progId="ChemDraw.Document.6.0">
              <p:embed/>
            </p:oleObj>
          </a:graphicData>
        </a:graphic>
      </p:graphicFrame>
      <p:pic>
        <p:nvPicPr>
          <p:cNvPr id="9" name="Picture 4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9"/>
          <p:cNvSpPr>
            <a:spLocks noChangeArrowheads="1"/>
          </p:cNvSpPr>
          <p:nvPr/>
        </p:nvSpPr>
        <p:spPr bwMode="auto">
          <a:xfrm>
            <a:off x="9525" y="777875"/>
            <a:ext cx="17748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sz="2400">
                <a:solidFill>
                  <a:srgbClr val="800000"/>
                </a:solidFill>
                <a:latin typeface="Times New Roman"/>
                <a:cs typeface="Times New Roman"/>
              </a:rPr>
              <a:t>       </a:t>
            </a:r>
            <a:r>
              <a:rPr lang="en-US" sz="2400" b="1">
                <a:solidFill>
                  <a:srgbClr val="C00000"/>
                </a:solidFill>
                <a:latin typeface="Times New Roman"/>
                <a:cs typeface="Times New Roman"/>
              </a:rPr>
              <a:t>Exercises</a:t>
            </a:r>
          </a:p>
        </p:txBody>
      </p:sp>
      <p:sp>
        <p:nvSpPr>
          <p:cNvPr id="56325" name="Rectangle 36"/>
          <p:cNvSpPr>
            <a:spLocks noChangeArrowheads="1"/>
          </p:cNvSpPr>
          <p:nvPr/>
        </p:nvSpPr>
        <p:spPr bwMode="auto">
          <a:xfrm>
            <a:off x="36512" y="1700361"/>
            <a:ext cx="92597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400" dirty="0">
                <a:solidFill>
                  <a:srgbClr val="000090"/>
                </a:solidFill>
                <a:latin typeface="Times New Roman"/>
                <a:cs typeface="Times New Roman"/>
              </a:rPr>
              <a:t>1- The correct name of the following compound                            is:  </a:t>
            </a:r>
          </a:p>
        </p:txBody>
      </p:sp>
      <p:graphicFrame>
        <p:nvGraphicFramePr>
          <p:cNvPr id="563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474810629"/>
              </p:ext>
            </p:extLst>
          </p:nvPr>
        </p:nvGraphicFramePr>
        <p:xfrm>
          <a:off x="6019762" y="1454150"/>
          <a:ext cx="1912938" cy="1087438"/>
        </p:xfrm>
        <a:graphic>
          <a:graphicData uri="http://schemas.openxmlformats.org/presentationml/2006/ole">
            <p:oleObj spid="_x0000_s56403" r:id="rId3" imgW="1037399" imgH="590955" progId="ChemDraw.Document.6.0">
              <p:embed/>
            </p:oleObj>
          </a:graphicData>
        </a:graphic>
      </p:graphicFrame>
      <p:sp>
        <p:nvSpPr>
          <p:cNvPr id="56327" name="Rectangle 37"/>
          <p:cNvSpPr>
            <a:spLocks noChangeArrowheads="1"/>
          </p:cNvSpPr>
          <p:nvPr/>
        </p:nvSpPr>
        <p:spPr bwMode="auto">
          <a:xfrm>
            <a:off x="179388" y="2247374"/>
            <a:ext cx="267032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2000" dirty="0">
                <a:latin typeface="Times New Roman"/>
                <a:cs typeface="Times New Roman"/>
              </a:rPr>
              <a:t>A) 3-hydroxyhexanal</a:t>
            </a:r>
          </a:p>
          <a:p>
            <a:pPr eaLnBrk="0" hangingPunct="0"/>
            <a:r>
              <a:rPr lang="en-US" sz="2000" dirty="0">
                <a:latin typeface="Times New Roman"/>
                <a:cs typeface="Times New Roman"/>
              </a:rPr>
              <a:t>B) 3-hydroxy-4-hexenal</a:t>
            </a:r>
          </a:p>
          <a:p>
            <a:pPr eaLnBrk="0" hangingPunct="0"/>
            <a:r>
              <a:rPr lang="en-US" sz="2000" dirty="0">
                <a:latin typeface="Times New Roman"/>
                <a:cs typeface="Times New Roman"/>
              </a:rPr>
              <a:t>C) 4-hydroxy-5-hexenal</a:t>
            </a:r>
          </a:p>
          <a:p>
            <a:pPr eaLnBrk="0" hangingPunct="0"/>
            <a:r>
              <a:rPr lang="en-US" sz="2000" dirty="0">
                <a:latin typeface="Times New Roman"/>
                <a:cs typeface="Times New Roman"/>
              </a:rPr>
              <a:t>D)3-hydroxy-1-hexenal</a:t>
            </a:r>
          </a:p>
        </p:txBody>
      </p:sp>
      <p:sp>
        <p:nvSpPr>
          <p:cNvPr id="56328" name="Rectangle 39"/>
          <p:cNvSpPr>
            <a:spLocks noChangeArrowheads="1"/>
          </p:cNvSpPr>
          <p:nvPr/>
        </p:nvSpPr>
        <p:spPr bwMode="auto">
          <a:xfrm>
            <a:off x="9525" y="3884613"/>
            <a:ext cx="6838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sz="2400" dirty="0">
                <a:solidFill>
                  <a:srgbClr val="000090"/>
                </a:solidFill>
                <a:latin typeface="Times New Roman"/>
                <a:cs typeface="Times New Roman"/>
              </a:rPr>
              <a:t>2- The structure of </a:t>
            </a:r>
            <a:r>
              <a:rPr lang="en-US" sz="2400" dirty="0" err="1">
                <a:solidFill>
                  <a:srgbClr val="000090"/>
                </a:solidFill>
                <a:latin typeface="Times New Roman"/>
                <a:cs typeface="Times New Roman"/>
              </a:rPr>
              <a:t>Acetal</a:t>
            </a:r>
            <a:r>
              <a:rPr lang="en-US" sz="2400" dirty="0">
                <a:solidFill>
                  <a:srgbClr val="000090"/>
                </a:solidFill>
                <a:latin typeface="Times New Roman"/>
                <a:cs typeface="Times New Roman"/>
              </a:rPr>
              <a:t> is:</a:t>
            </a:r>
          </a:p>
        </p:txBody>
      </p:sp>
      <p:graphicFrame>
        <p:nvGraphicFramePr>
          <p:cNvPr id="56329" name="Object 3"/>
          <p:cNvGraphicFramePr>
            <a:graphicFrameLocks noChangeAspect="1"/>
          </p:cNvGraphicFramePr>
          <p:nvPr/>
        </p:nvGraphicFramePr>
        <p:xfrm>
          <a:off x="1116013" y="4437063"/>
          <a:ext cx="6442075" cy="1871662"/>
        </p:xfrm>
        <a:graphic>
          <a:graphicData uri="http://schemas.openxmlformats.org/presentationml/2006/ole">
            <p:oleObj spid="_x0000_s56404" r:id="rId4" imgW="4158996" imgH="1222248" progId="ChemDraw.Document.6.0">
              <p:embed/>
            </p:oleObj>
          </a:graphicData>
        </a:graphic>
      </p:graphicFrame>
      <p:sp>
        <p:nvSpPr>
          <p:cNvPr id="56330" name="Footer Placeholder 1"/>
          <p:cNvSpPr txBox="1">
            <a:spLocks noGrp="1" noChangeArrowheads="1"/>
          </p:cNvSpPr>
          <p:nvPr/>
        </p:nvSpPr>
        <p:spPr bwMode="auto">
          <a:xfrm>
            <a:off x="36513" y="6472238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45C75"/>
                </a:solidFill>
                <a:latin typeface="Constantia" charset="0"/>
              </a:rPr>
              <a:t>145 Chem.</a:t>
            </a:r>
          </a:p>
        </p:txBody>
      </p:sp>
      <p:sp>
        <p:nvSpPr>
          <p:cNvPr id="56331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858C8D8D-AD94-9A44-98AD-18BCA4124EA7}" type="slidenum">
              <a:rPr lang="ar-SA" sz="1200">
                <a:solidFill>
                  <a:srgbClr val="595959"/>
                </a:solidFill>
                <a:latin typeface="Century Gothic" charset="0"/>
                <a:cs typeface="Arial" charset="0"/>
              </a:rPr>
              <a:pPr algn="r" eaLnBrk="1" hangingPunct="1"/>
              <a:t>19</a:t>
            </a:fld>
            <a:endParaRPr lang="ar-SA" sz="1200">
              <a:solidFill>
                <a:srgbClr val="595959"/>
              </a:solidFill>
              <a:latin typeface="Century Gothic" charset="0"/>
              <a:cs typeface="Arial" charset="0"/>
            </a:endParaRPr>
          </a:p>
        </p:txBody>
      </p:sp>
      <p:pic>
        <p:nvPicPr>
          <p:cNvPr id="15" name="Picture 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Straight Connector 1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198" y="838248"/>
            <a:ext cx="3505228" cy="7620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b="1" dirty="0">
                <a:solidFill>
                  <a:srgbClr val="8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  <a:t>Learning Objectives</a:t>
            </a:r>
          </a:p>
        </p:txBody>
      </p:sp>
      <p:sp>
        <p:nvSpPr>
          <p:cNvPr id="7171" name="Rectangle 9"/>
          <p:cNvSpPr>
            <a:spLocks noChangeArrowheads="1"/>
          </p:cNvSpPr>
          <p:nvPr/>
        </p:nvSpPr>
        <p:spPr bwMode="auto">
          <a:xfrm>
            <a:off x="76198" y="1463568"/>
            <a:ext cx="8915286" cy="482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just">
              <a:lnSpc>
                <a:spcPct val="110000"/>
              </a:lnSpc>
              <a:defRPr/>
            </a:pP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Chapter eight introduces carbonyl compounds and reactions that involve a </a:t>
            </a:r>
            <a:r>
              <a:rPr lang="en-US" sz="200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nucleophilic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attack at the carbonyl carbon in addition to the other topics. </a:t>
            </a:r>
          </a:p>
          <a:p>
            <a:pPr algn="just">
              <a:lnSpc>
                <a:spcPct val="110000"/>
              </a:lnSpc>
              <a:defRPr/>
            </a:pPr>
            <a:r>
              <a:rPr lang="en-US" sz="2000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By the end of this chapter the student will:</a:t>
            </a:r>
          </a:p>
          <a:p>
            <a:pPr algn="just">
              <a:lnSpc>
                <a:spcPct val="110000"/>
              </a:lnSpc>
              <a:defRPr/>
            </a:pPr>
            <a:endParaRPr lang="en-US" sz="2000" u="sng" dirty="0">
              <a:solidFill>
                <a:schemeClr val="accent1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  <a:p>
            <a:pPr algn="just">
              <a:lnSpc>
                <a:spcPct val="110000"/>
              </a:lnSpc>
              <a:buClr>
                <a:schemeClr val="accent2"/>
              </a:buClr>
              <a:buFont typeface="Wingdings" charset="0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Know the structural differences between aldehydes and ketones</a:t>
            </a:r>
          </a:p>
          <a:p>
            <a:pPr algn="just">
              <a:lnSpc>
                <a:spcPct val="110000"/>
              </a:lnSpc>
              <a:buClr>
                <a:schemeClr val="accent2"/>
              </a:buClr>
              <a:buFont typeface="Wingdings" charset="0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Know how to draw aldehydes and ketones</a:t>
            </a:r>
          </a:p>
          <a:p>
            <a:pPr algn="just">
              <a:lnSpc>
                <a:spcPct val="110000"/>
              </a:lnSpc>
              <a:buClr>
                <a:schemeClr val="accent2"/>
              </a:buClr>
              <a:buFont typeface="Wingdings" charset="0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know the common and IUPAC nomenclature of aldehydes and ketones</a:t>
            </a:r>
          </a:p>
          <a:p>
            <a:pPr algn="just">
              <a:lnSpc>
                <a:spcPct val="110000"/>
              </a:lnSpc>
              <a:buClr>
                <a:schemeClr val="accent2"/>
              </a:buClr>
              <a:buFont typeface="Wingdings" charset="0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Know the physical properties of aldehydes and ketones</a:t>
            </a:r>
          </a:p>
          <a:p>
            <a:pPr algn="just">
              <a:lnSpc>
                <a:spcPct val="110000"/>
              </a:lnSpc>
              <a:buClr>
                <a:schemeClr val="accent2"/>
              </a:buClr>
              <a:buFont typeface="Wingdings" charset="0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Know how  to  synthesize an  aldehyde   or a  ketone  from  a  compound  without  that</a:t>
            </a:r>
          </a:p>
          <a:p>
            <a:pPr algn="just">
              <a:lnSpc>
                <a:spcPct val="110000"/>
              </a:lnSpc>
              <a:buClr>
                <a:schemeClr val="accent2"/>
              </a:buClr>
              <a:buFont typeface="Wingdings" charset="0"/>
              <a:buNone/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  functionality.</a:t>
            </a:r>
          </a:p>
          <a:p>
            <a:pPr algn="just">
              <a:lnSpc>
                <a:spcPct val="110000"/>
              </a:lnSpc>
              <a:buClr>
                <a:schemeClr val="accent2"/>
              </a:buClr>
              <a:buFont typeface="Wingdings" charset="0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Know  the  different   nucleophilic  attack  reactions  at  the  carbonyl  carbon  and  the specific products formed in each case.</a:t>
            </a:r>
          </a:p>
          <a:p>
            <a:pPr algn="just">
              <a:lnSpc>
                <a:spcPct val="110000"/>
              </a:lnSpc>
              <a:buClr>
                <a:schemeClr val="folHlink"/>
              </a:buClr>
              <a:defRPr/>
            </a:pPr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6" name="Picture 4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Footer Placeholder 3"/>
          <p:cNvSpPr txBox="1">
            <a:spLocks noGrp="1" noChangeArrowheads="1"/>
          </p:cNvSpPr>
          <p:nvPr/>
        </p:nvSpPr>
        <p:spPr bwMode="auto">
          <a:xfrm>
            <a:off x="0" y="6472238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45C75"/>
                </a:solidFill>
                <a:latin typeface="Constantia" charset="0"/>
              </a:rPr>
              <a:t>145 Chem.</a:t>
            </a:r>
          </a:p>
        </p:txBody>
      </p:sp>
      <p:sp>
        <p:nvSpPr>
          <p:cNvPr id="57346" name="Slide Number Placeholder 4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7B2705A4-B30D-034B-A769-1FC9C97C2512}" type="slidenum">
              <a:rPr lang="ar-SA" sz="1200">
                <a:solidFill>
                  <a:srgbClr val="595959"/>
                </a:solidFill>
                <a:latin typeface="Century Gothic" charset="0"/>
                <a:cs typeface="Arial" charset="0"/>
              </a:rPr>
              <a:pPr algn="r" eaLnBrk="1" hangingPunct="1"/>
              <a:t>20</a:t>
            </a:fld>
            <a:endParaRPr lang="ar-SA" sz="1200">
              <a:solidFill>
                <a:srgbClr val="595959"/>
              </a:solidFill>
              <a:latin typeface="Century Gothic" charset="0"/>
              <a:cs typeface="Arial" charset="0"/>
            </a:endParaRPr>
          </a:p>
        </p:txBody>
      </p:sp>
      <p:sp>
        <p:nvSpPr>
          <p:cNvPr id="57349" name="Rectangle 41"/>
          <p:cNvSpPr>
            <a:spLocks noChangeArrowheads="1"/>
          </p:cNvSpPr>
          <p:nvPr/>
        </p:nvSpPr>
        <p:spPr bwMode="auto">
          <a:xfrm>
            <a:off x="30163" y="1080483"/>
            <a:ext cx="896461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/>
            <a:r>
              <a:rPr lang="en-US" sz="2400">
                <a:solidFill>
                  <a:srgbClr val="000090"/>
                </a:solidFill>
                <a:latin typeface="Times New Roman"/>
                <a:cs typeface="Times New Roman"/>
              </a:rPr>
              <a:t>3- Reaction of phenyhydrazine with carbonyl compounds (aldyhydes or ketones) gives:</a:t>
            </a:r>
          </a:p>
          <a:p>
            <a:pPr algn="just" eaLnBrk="0" hangingPunct="0">
              <a:buFont typeface="Arial" charset="0"/>
              <a:buChar char="•"/>
            </a:pPr>
            <a:endParaRPr lang="en-US" sz="2400">
              <a:latin typeface="Times New Roman"/>
              <a:cs typeface="Times New Roman"/>
            </a:endParaRPr>
          </a:p>
          <a:p>
            <a:pPr eaLnBrk="0" hangingPunct="0"/>
            <a:r>
              <a:rPr lang="en-US" sz="2400">
                <a:latin typeface="Times New Roman"/>
                <a:cs typeface="Times New Roman"/>
              </a:rPr>
              <a:t>A) Oxime	B) Phenylhydrazone	C) Imine	D) Hemiacetal</a:t>
            </a:r>
          </a:p>
        </p:txBody>
      </p:sp>
      <p:sp>
        <p:nvSpPr>
          <p:cNvPr id="57350" name="Rectangle 43"/>
          <p:cNvSpPr>
            <a:spLocks noChangeArrowheads="1"/>
          </p:cNvSpPr>
          <p:nvPr/>
        </p:nvSpPr>
        <p:spPr bwMode="auto">
          <a:xfrm>
            <a:off x="80963" y="3613299"/>
            <a:ext cx="89281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sz="2400">
                <a:solidFill>
                  <a:srgbClr val="000090"/>
                </a:solidFill>
                <a:latin typeface="Times New Roman"/>
                <a:cs typeface="Times New Roman"/>
              </a:rPr>
              <a:t>4 - Which of the following compounds has the highest boiling point?</a:t>
            </a:r>
          </a:p>
        </p:txBody>
      </p:sp>
      <p:graphicFrame>
        <p:nvGraphicFramePr>
          <p:cNvPr id="5735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07075443"/>
              </p:ext>
            </p:extLst>
          </p:nvPr>
        </p:nvGraphicFramePr>
        <p:xfrm>
          <a:off x="101600" y="4495800"/>
          <a:ext cx="8821738" cy="1225550"/>
        </p:xfrm>
        <a:graphic>
          <a:graphicData uri="http://schemas.openxmlformats.org/presentationml/2006/ole">
            <p:oleObj spid="_x0000_s57389" r:id="rId3" imgW="5102028" imgH="619868" progId="ChemDraw.Document.6.0">
              <p:embed/>
            </p:oleObj>
          </a:graphicData>
        </a:graphic>
      </p:graphicFrame>
      <p:pic>
        <p:nvPicPr>
          <p:cNvPr id="10" name="Picture 4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Connector 11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914400"/>
          </a:xfrm>
        </p:spPr>
        <p:txBody>
          <a:bodyPr/>
          <a:lstStyle/>
          <a:p>
            <a:pPr eaLnBrk="1" hangingPunct="1"/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Thank You for your kind attention !</a:t>
            </a:r>
          </a:p>
        </p:txBody>
      </p:sp>
      <p:sp>
        <p:nvSpPr>
          <p:cNvPr id="5837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2819400"/>
            <a:ext cx="3695700" cy="1911350"/>
          </a:xfrm>
        </p:spPr>
        <p:txBody>
          <a:bodyPr/>
          <a:lstStyle/>
          <a:p>
            <a:pPr eaLnBrk="1" hangingPunct="1">
              <a:buFont typeface="Wingdings" charset="0"/>
              <a:buNone/>
            </a:pPr>
            <a:r>
              <a:rPr lang="en-US" altLang="ko-KR" sz="4000">
                <a:solidFill>
                  <a:srgbClr val="800000"/>
                </a:solidFill>
                <a:latin typeface="Times New Roman" charset="0"/>
                <a:cs typeface="Times New Roman" charset="0"/>
              </a:rPr>
              <a:t>Questions?</a:t>
            </a:r>
          </a:p>
          <a:p>
            <a:pPr eaLnBrk="1" hangingPunct="1">
              <a:buFont typeface="Wingdings" charset="0"/>
              <a:buNone/>
            </a:pPr>
            <a:r>
              <a:rPr lang="en-US" altLang="ko-KR" sz="4000">
                <a:solidFill>
                  <a:srgbClr val="800000"/>
                </a:solidFill>
                <a:latin typeface="Times New Roman" charset="0"/>
                <a:cs typeface="Times New Roman" charset="0"/>
              </a:rPr>
              <a:t>Comments</a:t>
            </a:r>
          </a:p>
          <a:p>
            <a:pPr eaLnBrk="1" hangingPunct="1">
              <a:buFont typeface="Wingdings" charset="0"/>
              <a:buNone/>
            </a:pPr>
            <a:endParaRPr lang="en-US" sz="4000">
              <a:solidFill>
                <a:srgbClr val="80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fld id="{13330346-3BC8-5144-8AE9-32E4116856B0}" type="slidenum">
              <a:rPr lang="en-US"/>
              <a:pPr algn="ctr">
                <a:defRPr/>
              </a:pPr>
              <a:t>21</a:t>
            </a:fld>
            <a:endParaRPr lang="en-US" dirty="0"/>
          </a:p>
        </p:txBody>
      </p:sp>
      <p:pic>
        <p:nvPicPr>
          <p:cNvPr id="9" name="Picture 4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 idx="4294967295"/>
          </p:nvPr>
        </p:nvSpPr>
        <p:spPr>
          <a:xfrm>
            <a:off x="61809" y="838268"/>
            <a:ext cx="8472487" cy="52228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2400" b="1" dirty="0">
                <a:solidFill>
                  <a:srgbClr val="31859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  <a:t>ALDEHYDES: STRUCTURE AND NOMENCLATURE</a:t>
            </a:r>
            <a:endParaRPr lang="ar-SA" sz="2400" b="1" dirty="0">
              <a:solidFill>
                <a:srgbClr val="31859C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j-ea"/>
              <a:cs typeface="Times New Roman"/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idx="4294967295"/>
          </p:nvPr>
        </p:nvSpPr>
        <p:spPr>
          <a:xfrm>
            <a:off x="0" y="1295456"/>
            <a:ext cx="8951913" cy="3579813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400" dirty="0">
                <a:latin typeface="Times New Roman"/>
                <a:ea typeface="+mn-ea"/>
                <a:cs typeface="Times New Roman"/>
              </a:rPr>
              <a:t>General formula: RCHO or </a:t>
            </a:r>
            <a:endParaRPr lang="en-GB" sz="2400" dirty="0">
              <a:solidFill>
                <a:srgbClr val="CC33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GB" sz="2400" dirty="0">
                <a:solidFill>
                  <a:srgbClr val="CC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Bond line formula</a:t>
            </a:r>
            <a:endParaRPr lang="en-US" altLang="en-US" sz="2400" dirty="0"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400" dirty="0">
                <a:latin typeface="Times New Roman"/>
                <a:ea typeface="+mn-ea"/>
                <a:cs typeface="Times New Roman"/>
              </a:rPr>
              <a:t>The polarity of C=O</a:t>
            </a: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endParaRPr lang="en-US" altLang="en-US" sz="2400" dirty="0"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endParaRPr lang="en-US" altLang="en-US" sz="2400" dirty="0"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400" dirty="0">
                <a:latin typeface="Times New Roman"/>
                <a:cs typeface="Times New Roman"/>
              </a:rPr>
              <a:t>The aldehyde group is always (terminal)at the end of a chain</a:t>
            </a:r>
          </a:p>
          <a:p>
            <a:pPr marL="0" indent="0" algn="just" eaLnBrk="1" fontAlgn="auto" hangingPunct="1">
              <a:spcAft>
                <a:spcPts val="0"/>
              </a:spcAft>
              <a:buNone/>
              <a:defRPr/>
            </a:pPr>
            <a:r>
              <a:rPr lang="en-US" altLang="en-US" sz="2400" dirty="0">
                <a:latin typeface="Times New Roman"/>
                <a:ea typeface="+mn-ea"/>
                <a:cs typeface="Times New Roman"/>
              </a:rPr>
              <a:t>  </a:t>
            </a:r>
          </a:p>
        </p:txBody>
      </p:sp>
      <p:sp>
        <p:nvSpPr>
          <p:cNvPr id="40964" name="Footer Placeholder 2"/>
          <p:cNvSpPr txBox="1">
            <a:spLocks noGrp="1" noChangeArrowheads="1"/>
          </p:cNvSpPr>
          <p:nvPr/>
        </p:nvSpPr>
        <p:spPr bwMode="auto">
          <a:xfrm>
            <a:off x="0" y="645795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45C75"/>
                </a:solidFill>
                <a:latin typeface="Constantia" charset="0"/>
              </a:rPr>
              <a:t>145 Chem.</a:t>
            </a:r>
          </a:p>
        </p:txBody>
      </p:sp>
      <p:sp>
        <p:nvSpPr>
          <p:cNvPr id="40966" name="Equal 26"/>
          <p:cNvSpPr>
            <a:spLocks/>
          </p:cNvSpPr>
          <p:nvPr/>
        </p:nvSpPr>
        <p:spPr bwMode="auto">
          <a:xfrm>
            <a:off x="4673096" y="1946276"/>
            <a:ext cx="404812" cy="357187"/>
          </a:xfrm>
          <a:custGeom>
            <a:avLst/>
            <a:gdLst>
              <a:gd name="T0" fmla="*/ 53658 w 404813"/>
              <a:gd name="T1" fmla="*/ 73581 h 357187"/>
              <a:gd name="T2" fmla="*/ 351152 w 404813"/>
              <a:gd name="T3" fmla="*/ 73581 h 357187"/>
              <a:gd name="T4" fmla="*/ 351152 w 404813"/>
              <a:gd name="T5" fmla="*/ 157591 h 357187"/>
              <a:gd name="T6" fmla="*/ 53658 w 404813"/>
              <a:gd name="T7" fmla="*/ 157591 h 357187"/>
              <a:gd name="T8" fmla="*/ 53658 w 404813"/>
              <a:gd name="T9" fmla="*/ 73581 h 357187"/>
              <a:gd name="T10" fmla="*/ 53658 w 404813"/>
              <a:gd name="T11" fmla="*/ 199596 h 357187"/>
              <a:gd name="T12" fmla="*/ 351152 w 404813"/>
              <a:gd name="T13" fmla="*/ 199596 h 357187"/>
              <a:gd name="T14" fmla="*/ 351152 w 404813"/>
              <a:gd name="T15" fmla="*/ 283606 h 357187"/>
              <a:gd name="T16" fmla="*/ 53658 w 404813"/>
              <a:gd name="T17" fmla="*/ 283606 h 357187"/>
              <a:gd name="T18" fmla="*/ 53658 w 404813"/>
              <a:gd name="T19" fmla="*/ 199596 h 35718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53658 w 404813"/>
              <a:gd name="T31" fmla="*/ 73581 h 357187"/>
              <a:gd name="T32" fmla="*/ 351155 w 404813"/>
              <a:gd name="T33" fmla="*/ 283606 h 35718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04813" h="357187">
                <a:moveTo>
                  <a:pt x="53658" y="73581"/>
                </a:moveTo>
                <a:lnTo>
                  <a:pt x="351155" y="73581"/>
                </a:lnTo>
                <a:lnTo>
                  <a:pt x="351155" y="157591"/>
                </a:lnTo>
                <a:lnTo>
                  <a:pt x="53658" y="157591"/>
                </a:lnTo>
                <a:lnTo>
                  <a:pt x="53658" y="73581"/>
                </a:lnTo>
                <a:close/>
                <a:moveTo>
                  <a:pt x="53658" y="199596"/>
                </a:moveTo>
                <a:lnTo>
                  <a:pt x="351155" y="199596"/>
                </a:lnTo>
                <a:lnTo>
                  <a:pt x="351155" y="283606"/>
                </a:lnTo>
                <a:lnTo>
                  <a:pt x="53658" y="283606"/>
                </a:lnTo>
                <a:lnTo>
                  <a:pt x="53658" y="199596"/>
                </a:lnTo>
                <a:close/>
              </a:path>
            </a:pathLst>
          </a:custGeom>
          <a:solidFill>
            <a:srgbClr val="008080"/>
          </a:solidFill>
          <a:ln w="9525" cmpd="sng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01" name="Rectangle 11"/>
          <p:cNvSpPr>
            <a:spLocks noChangeArrowheads="1"/>
          </p:cNvSpPr>
          <p:nvPr/>
        </p:nvSpPr>
        <p:spPr bwMode="auto">
          <a:xfrm>
            <a:off x="38100" y="3714392"/>
            <a:ext cx="9144000" cy="200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2800" b="1" u="sng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Common Nomenclature Of Aldehydes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GB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Common name of aldehydes are derived from the common name of the corresponding acid</a:t>
            </a:r>
          </a:p>
          <a:p>
            <a:pPr algn="just">
              <a:buClr>
                <a:schemeClr val="accent2"/>
              </a:buClr>
              <a:buFont typeface="Wingdings" charset="0"/>
              <a:buChar char="Ø"/>
              <a:defRPr/>
            </a:pPr>
            <a:r>
              <a:rPr lang="en-US" alt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alt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Some aliphatic  aldehydes have common names which have to be memorized. </a:t>
            </a:r>
          </a:p>
        </p:txBody>
      </p:sp>
      <p:sp>
        <p:nvSpPr>
          <p:cNvPr id="8203" name="Rectangle 14"/>
          <p:cNvSpPr>
            <a:spLocks noChangeArrowheads="1"/>
          </p:cNvSpPr>
          <p:nvPr/>
        </p:nvSpPr>
        <p:spPr bwMode="auto">
          <a:xfrm>
            <a:off x="354013" y="6261016"/>
            <a:ext cx="84899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Formaldehyde      Acetaldehyde              </a:t>
            </a:r>
            <a:r>
              <a:rPr lang="en-US" altLang="en-US" dirty="0" err="1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Propionaldehyde</a:t>
            </a:r>
            <a:r>
              <a:rPr lang="en-US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          </a:t>
            </a:r>
            <a:r>
              <a:rPr lang="en-US" altLang="en-US" dirty="0" err="1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Butyraldehyde</a:t>
            </a:r>
            <a:endParaRPr lang="en-GB" dirty="0">
              <a:solidFill>
                <a:srgbClr val="CC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+mn-cs"/>
            </a:endParaRPr>
          </a:p>
        </p:txBody>
      </p:sp>
      <p:pic>
        <p:nvPicPr>
          <p:cNvPr id="15" name="Picture 4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Straight Connector 1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graphicFrame>
        <p:nvGraphicFramePr>
          <p:cNvPr id="1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173958606"/>
              </p:ext>
            </p:extLst>
          </p:nvPr>
        </p:nvGraphicFramePr>
        <p:xfrm>
          <a:off x="3974235" y="1295456"/>
          <a:ext cx="679450" cy="533386"/>
        </p:xfrm>
        <a:graphic>
          <a:graphicData uri="http://schemas.openxmlformats.org/presentationml/2006/ole">
            <p:oleObj spid="_x0000_s41125" r:id="rId5" imgW="414528" imgH="420624" progId="ChemDraw.Document.6.0">
              <p:embed/>
            </p:oleObj>
          </a:graphicData>
        </a:graphic>
      </p:graphicFrame>
      <p:graphicFrame>
        <p:nvGraphicFramePr>
          <p:cNvPr id="20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198973113"/>
              </p:ext>
            </p:extLst>
          </p:nvPr>
        </p:nvGraphicFramePr>
        <p:xfrm>
          <a:off x="2971800" y="1752644"/>
          <a:ext cx="1430338" cy="560388"/>
        </p:xfrm>
        <a:graphic>
          <a:graphicData uri="http://schemas.openxmlformats.org/presentationml/2006/ole">
            <p:oleObj spid="_x0000_s41126" r:id="rId6" imgW="566928" imgH="222504" progId="ChemDraw.Document.6.0">
              <p:embed/>
            </p:oleObj>
          </a:graphicData>
        </a:graphic>
      </p:graphicFrame>
      <p:graphicFrame>
        <p:nvGraphicFramePr>
          <p:cNvPr id="21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413863313"/>
              </p:ext>
            </p:extLst>
          </p:nvPr>
        </p:nvGraphicFramePr>
        <p:xfrm>
          <a:off x="5334000" y="1371654"/>
          <a:ext cx="1066800" cy="955675"/>
        </p:xfrm>
        <a:graphic>
          <a:graphicData uri="http://schemas.openxmlformats.org/presentationml/2006/ole">
            <p:oleObj spid="_x0000_s41127" r:id="rId7" imgW="572071" imgH="509691" progId="ChemDraw.Document.6.0">
              <p:embed/>
            </p:oleObj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823277989"/>
              </p:ext>
            </p:extLst>
          </p:nvPr>
        </p:nvGraphicFramePr>
        <p:xfrm>
          <a:off x="4197360" y="1801807"/>
          <a:ext cx="3264612" cy="1855787"/>
        </p:xfrm>
        <a:graphic>
          <a:graphicData uri="http://schemas.openxmlformats.org/presentationml/2006/ole">
            <p:oleObj spid="_x0000_s41128" name="CS ChemDraw Drawing" r:id="rId8" imgW="2836440" imgH="1486080" progId="ChemDraw.Document.6.0">
              <p:embed/>
            </p:oleObj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305872823"/>
              </p:ext>
            </p:extLst>
          </p:nvPr>
        </p:nvGraphicFramePr>
        <p:xfrm>
          <a:off x="457308" y="5562544"/>
          <a:ext cx="8460045" cy="786819"/>
        </p:xfrm>
        <a:graphic>
          <a:graphicData uri="http://schemas.openxmlformats.org/presentationml/2006/ole">
            <p:oleObj spid="_x0000_s41129" name="CS ChemDraw Drawing" r:id="rId9" imgW="3857040" imgH="359280" progId="ChemDraw.Document.6.0">
              <p:embed/>
            </p:oleObj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Number Placeholder 3"/>
          <p:cNvSpPr txBox="1">
            <a:spLocks noGrp="1" noChangeArrowheads="1"/>
          </p:cNvSpPr>
          <p:nvPr/>
        </p:nvSpPr>
        <p:spPr bwMode="auto">
          <a:xfrm>
            <a:off x="7848600" y="2568575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EFB9A149-1CFB-A246-86F9-63BC8DDA25FB}" type="slidenum">
              <a:rPr lang="en-US" sz="1200">
                <a:solidFill>
                  <a:srgbClr val="045C75"/>
                </a:solidFill>
                <a:latin typeface="Constantia" charset="0"/>
              </a:rPr>
              <a:pPr algn="r" eaLnBrk="1" hangingPunct="1"/>
              <a:t>4</a:t>
            </a:fld>
            <a:endParaRPr lang="en-US" sz="1200">
              <a:solidFill>
                <a:srgbClr val="045C75"/>
              </a:solidFill>
              <a:latin typeface="Constantia" charset="0"/>
            </a:endParaRPr>
          </a:p>
        </p:txBody>
      </p:sp>
      <p:sp>
        <p:nvSpPr>
          <p:cNvPr id="9219" name="Rectangle 9"/>
          <p:cNvSpPr>
            <a:spLocks noChangeArrowheads="1"/>
          </p:cNvSpPr>
          <p:nvPr/>
        </p:nvSpPr>
        <p:spPr bwMode="auto">
          <a:xfrm>
            <a:off x="85725" y="909989"/>
            <a:ext cx="72891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chemeClr val="accent2"/>
              </a:buClr>
              <a:buFont typeface="Wingdings" charset="0"/>
              <a:buChar char="Ø"/>
              <a:defRPr/>
            </a:pPr>
            <a:r>
              <a:rPr lang="en-US" alt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alt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Some aromatic aldehydes have common names such as:</a:t>
            </a:r>
            <a:endParaRPr lang="en-GB" sz="2400" dirty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</p:txBody>
      </p:sp>
      <p:graphicFrame>
        <p:nvGraphicFramePr>
          <p:cNvPr id="41987" name="Object 10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xmlns="" val="3195274567"/>
              </p:ext>
            </p:extLst>
          </p:nvPr>
        </p:nvGraphicFramePr>
        <p:xfrm>
          <a:off x="1295318" y="1447818"/>
          <a:ext cx="6400800" cy="1295400"/>
        </p:xfrm>
        <a:graphic>
          <a:graphicData uri="http://schemas.openxmlformats.org/presentationml/2006/ole">
            <p:oleObj spid="_x0000_s42028" r:id="rId3" imgW="2790444" imgH="544068" progId="ChemDraw.Document.6.0">
              <p:embed/>
            </p:oleObj>
          </a:graphicData>
        </a:graphic>
      </p:graphicFrame>
      <p:sp>
        <p:nvSpPr>
          <p:cNvPr id="9222" name="Content Placeholder 2"/>
          <p:cNvSpPr>
            <a:spLocks noGrp="1"/>
          </p:cNvSpPr>
          <p:nvPr>
            <p:ph idx="4294967295"/>
          </p:nvPr>
        </p:nvSpPr>
        <p:spPr>
          <a:xfrm>
            <a:off x="173753" y="3124208"/>
            <a:ext cx="8951912" cy="3579812"/>
          </a:xfrm>
        </p:spPr>
        <p:txBody>
          <a:bodyPr rtlCol="0">
            <a:normAutofit lnSpcReduction="10000"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r>
              <a:rPr lang="en-US" altLang="en-US" sz="2400" b="1" u="sng" dirty="0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IUPAC Nomenclature </a:t>
            </a:r>
          </a:p>
          <a:p>
            <a:pPr marL="0" indent="0"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400" dirty="0">
                <a:latin typeface="Times New Roman"/>
                <a:ea typeface="+mn-ea"/>
                <a:cs typeface="Times New Roman"/>
              </a:rPr>
              <a:t>Select the longest continuous carbon chain that contains the H-C=O group</a:t>
            </a:r>
            <a:r>
              <a:rPr lang="en-US" alt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to get the name of the parent hydrocarbon, then replace the ending </a:t>
            </a:r>
            <a:r>
              <a:rPr lang="en-US" alt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e</a:t>
            </a:r>
            <a:r>
              <a:rPr lang="en-US" alt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by the suffix </a:t>
            </a:r>
            <a:r>
              <a:rPr lang="en-US" alt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–al</a:t>
            </a:r>
            <a:r>
              <a:rPr lang="en-US" altLang="en-US" sz="2400" dirty="0">
                <a:latin typeface="Times New Roman"/>
                <a:ea typeface="+mn-ea"/>
                <a:cs typeface="Times New Roman"/>
              </a:rPr>
              <a:t> </a:t>
            </a:r>
          </a:p>
          <a:p>
            <a:pPr marL="0" indent="0"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400" dirty="0">
                <a:latin typeface="Times New Roman"/>
                <a:ea typeface="+mn-ea"/>
                <a:cs typeface="Times New Roman"/>
              </a:rPr>
              <a:t>The </a:t>
            </a:r>
            <a:r>
              <a:rPr lang="en-US" altLang="en-US" sz="2400" dirty="0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CHO </a:t>
            </a:r>
            <a:r>
              <a:rPr lang="en-US" altLang="en-US" sz="2400" dirty="0">
                <a:latin typeface="Times New Roman"/>
                <a:ea typeface="+mn-ea"/>
                <a:cs typeface="Times New Roman"/>
              </a:rPr>
              <a:t>group is assigned the </a:t>
            </a:r>
            <a:r>
              <a:rPr lang="en-US" altLang="en-US" sz="2400" dirty="0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local 1</a:t>
            </a:r>
            <a:r>
              <a:rPr lang="en-US" altLang="en-US" sz="2400" dirty="0">
                <a:latin typeface="Times New Roman"/>
                <a:ea typeface="+mn-ea"/>
                <a:cs typeface="Times New Roman"/>
              </a:rPr>
              <a:t> and takes precedence over other functional groups that may present such as </a:t>
            </a:r>
            <a:r>
              <a:rPr lang="en-US" alt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C=O(ketone),–OH, C=C, C</a:t>
            </a:r>
            <a:r>
              <a:rPr lang="el-GR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Ξ</a:t>
            </a:r>
            <a:r>
              <a:rPr lang="en-US" alt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C, OR</a:t>
            </a:r>
          </a:p>
          <a:p>
            <a:pPr marL="0" indent="0"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For cyclic aldehydes in which the –CHO group is attached to the ring, the suffix </a:t>
            </a:r>
            <a:r>
              <a:rPr lang="en-US" altLang="en-US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carbaldehyde</a:t>
            </a:r>
            <a:r>
              <a:rPr lang="en-US" alt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is used.</a:t>
            </a:r>
            <a:endParaRPr lang="en-US" altLang="en-US" sz="2400" dirty="0">
              <a:latin typeface="Times New Roman"/>
              <a:ea typeface="+mn-ea"/>
              <a:cs typeface="Times New Roman"/>
            </a:endParaRPr>
          </a:p>
        </p:txBody>
      </p:sp>
      <p:sp>
        <p:nvSpPr>
          <p:cNvPr id="9221" name="Rectangle 13"/>
          <p:cNvSpPr>
            <a:spLocks noChangeArrowheads="1"/>
          </p:cNvSpPr>
          <p:nvPr/>
        </p:nvSpPr>
        <p:spPr bwMode="auto">
          <a:xfrm>
            <a:off x="-73025" y="2667000"/>
            <a:ext cx="9140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dirty="0" err="1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Salicylaldehyde</a:t>
            </a:r>
            <a:r>
              <a:rPr lang="en-US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 (</a:t>
            </a:r>
            <a:r>
              <a:rPr lang="en-US" altLang="en-US" i="1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o</a:t>
            </a:r>
            <a:r>
              <a:rPr lang="en-US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-</a:t>
            </a:r>
            <a:r>
              <a:rPr lang="en-US" altLang="en-US" dirty="0" err="1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Hydroxybenzaldehyde</a:t>
            </a:r>
            <a:r>
              <a:rPr lang="en-US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)           </a:t>
            </a:r>
            <a:r>
              <a:rPr lang="en-US" altLang="en-US" dirty="0" err="1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Anisaldehyde</a:t>
            </a:r>
            <a:r>
              <a:rPr lang="en-US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 (</a:t>
            </a:r>
            <a:r>
              <a:rPr lang="en-US" altLang="en-US" i="1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p</a:t>
            </a:r>
            <a:r>
              <a:rPr lang="en-US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-</a:t>
            </a:r>
            <a:r>
              <a:rPr lang="en-US" altLang="en-US" dirty="0" err="1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methoxybezaldehyde</a:t>
            </a:r>
            <a:r>
              <a:rPr lang="en-US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)</a:t>
            </a:r>
            <a:endParaRPr lang="en-GB" dirty="0">
              <a:solidFill>
                <a:srgbClr val="CC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+mn-cs"/>
            </a:endParaRPr>
          </a:p>
        </p:txBody>
      </p:sp>
      <p:pic>
        <p:nvPicPr>
          <p:cNvPr id="9" name="Picture 4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010" name="Object 4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xmlns="" val="2915647084"/>
              </p:ext>
            </p:extLst>
          </p:nvPr>
        </p:nvGraphicFramePr>
        <p:xfrm>
          <a:off x="609492" y="1123950"/>
          <a:ext cx="8077200" cy="614363"/>
        </p:xfrm>
        <a:graphic>
          <a:graphicData uri="http://schemas.openxmlformats.org/presentationml/2006/ole">
            <p:oleObj spid="_x0000_s43149" r:id="rId4" imgW="2569360" imgH="239400" progId="ChemDraw.Document.6.0">
              <p:embed/>
            </p:oleObj>
          </a:graphicData>
        </a:graphic>
      </p:graphicFrame>
      <p:graphicFrame>
        <p:nvGraphicFramePr>
          <p:cNvPr id="4301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770511710"/>
              </p:ext>
            </p:extLst>
          </p:nvPr>
        </p:nvGraphicFramePr>
        <p:xfrm>
          <a:off x="372937" y="2510460"/>
          <a:ext cx="6408805" cy="838095"/>
        </p:xfrm>
        <a:graphic>
          <a:graphicData uri="http://schemas.openxmlformats.org/presentationml/2006/ole">
            <p:oleObj spid="_x0000_s43150" r:id="rId5" imgW="3258312" imgH="449580" progId="ChemDraw.Document.6.0">
              <p:embed/>
            </p:oleObj>
          </a:graphicData>
        </a:graphic>
      </p:graphicFrame>
      <p:sp>
        <p:nvSpPr>
          <p:cNvPr id="10245" name="Rectangle 6"/>
          <p:cNvSpPr>
            <a:spLocks noChangeArrowheads="1"/>
          </p:cNvSpPr>
          <p:nvPr/>
        </p:nvSpPr>
        <p:spPr bwMode="auto">
          <a:xfrm>
            <a:off x="372937" y="1752600"/>
            <a:ext cx="787908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solidFill>
                  <a:srgbClr val="C00000"/>
                </a:solidFill>
                <a:latin typeface="Times New Roman"/>
                <a:cs typeface="Times New Roman"/>
              </a:rPr>
              <a:t>     </a:t>
            </a:r>
            <a:r>
              <a:rPr lang="en-US" b="1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Methanal            Ethanal                                 Propanal                        Butanal</a:t>
            </a:r>
            <a:r>
              <a:rPr lang="en-US"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10246" name="Rectangle 13"/>
          <p:cNvSpPr>
            <a:spLocks noChangeArrowheads="1"/>
          </p:cNvSpPr>
          <p:nvPr/>
        </p:nvSpPr>
        <p:spPr bwMode="auto">
          <a:xfrm>
            <a:off x="347537" y="3668713"/>
            <a:ext cx="664188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3-Chlorobutanal              3-Hydroxypropanal              2-Butenal</a:t>
            </a:r>
            <a:r>
              <a:rPr lang="en-US" dirty="0"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10247" name="Rectangle 14"/>
          <p:cNvSpPr>
            <a:spLocks noChangeArrowheads="1"/>
          </p:cNvSpPr>
          <p:nvPr/>
        </p:nvSpPr>
        <p:spPr bwMode="auto">
          <a:xfrm>
            <a:off x="322137" y="4105828"/>
            <a:ext cx="905033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>
                <a:schemeClr val="accent2"/>
              </a:buClr>
              <a:buFont typeface="Wingdings" charset="0"/>
              <a:buChar char="Ø"/>
              <a:defRPr/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Aromatic aldehydes are usually designated as derivatives of the simplest aromatic aldehyde, </a:t>
            </a:r>
            <a:r>
              <a:rPr lang="en-US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Benzaldehyde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.</a:t>
            </a:r>
          </a:p>
          <a:p>
            <a:pPr>
              <a:buClr>
                <a:schemeClr val="accent2"/>
              </a:buClr>
              <a:buFont typeface="Wingdings" charset="0"/>
              <a:buNone/>
              <a:defRPr/>
            </a:pP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</p:txBody>
      </p:sp>
      <p:graphicFrame>
        <p:nvGraphicFramePr>
          <p:cNvPr id="43015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587768628"/>
              </p:ext>
            </p:extLst>
          </p:nvPr>
        </p:nvGraphicFramePr>
        <p:xfrm>
          <a:off x="272924" y="4800564"/>
          <a:ext cx="8458200" cy="1143000"/>
        </p:xfrm>
        <a:graphic>
          <a:graphicData uri="http://schemas.openxmlformats.org/presentationml/2006/ole">
            <p:oleObj spid="_x0000_s43151" r:id="rId6" imgW="3799332" imgH="542544" progId="ChemDraw.Document.6.0">
              <p:embed/>
            </p:oleObj>
          </a:graphicData>
        </a:graphic>
      </p:graphicFrame>
      <p:sp>
        <p:nvSpPr>
          <p:cNvPr id="10249" name="Rectangle 16"/>
          <p:cNvSpPr>
            <a:spLocks noChangeArrowheads="1"/>
          </p:cNvSpPr>
          <p:nvPr/>
        </p:nvSpPr>
        <p:spPr bwMode="auto">
          <a:xfrm>
            <a:off x="0" y="5943534"/>
            <a:ext cx="9144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Benzaldehyde</a:t>
            </a:r>
            <a:r>
              <a:rPr lang="en-US" altLang="en-US" b="1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                                                 2-Hydroxybenzaldehyde </a:t>
            </a:r>
          </a:p>
          <a:p>
            <a:pPr>
              <a:defRPr/>
            </a:pPr>
            <a:r>
              <a:rPr lang="en-US" altLang="en-US" b="1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                             4-Nitrobenzaldehyde                                                 4-Methoxybenzaldehyde	</a:t>
            </a:r>
            <a:endParaRPr lang="en-GB" b="1" dirty="0">
              <a:solidFill>
                <a:srgbClr val="CC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12" name="Picture 4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Connector 13"/>
          <p:cNvCxnSpPr/>
          <p:nvPr/>
        </p:nvCxnSpPr>
        <p:spPr>
          <a:xfrm>
            <a:off x="730124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288271834"/>
              </p:ext>
            </p:extLst>
          </p:nvPr>
        </p:nvGraphicFramePr>
        <p:xfrm>
          <a:off x="7325199" y="2286030"/>
          <a:ext cx="1339804" cy="1081083"/>
        </p:xfrm>
        <a:graphic>
          <a:graphicData uri="http://schemas.openxmlformats.org/presentationml/2006/ole">
            <p:oleObj spid="_x0000_s43152" name="CS ChemDraw Drawing" r:id="rId9" imgW="1150560" imgH="929160" progId="ChemDraw.Document.6.0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325199" y="3276604"/>
            <a:ext cx="16873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Cis-</a:t>
            </a: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2-Hydroxy </a:t>
            </a:r>
          </a:p>
          <a:p>
            <a:r>
              <a:rPr lang="en-US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cyclopentane</a:t>
            </a: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carbaldehyde</a:t>
            </a:r>
            <a:endParaRPr lang="en-US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2"/>
          <p:cNvSpPr>
            <a:spLocks noGrp="1"/>
          </p:cNvSpPr>
          <p:nvPr>
            <p:ph idx="4294967295"/>
          </p:nvPr>
        </p:nvSpPr>
        <p:spPr>
          <a:xfrm>
            <a:off x="0" y="1828800"/>
            <a:ext cx="9080500" cy="4710112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lnSpc>
                <a:spcPct val="150000"/>
              </a:lnSpc>
              <a:buFont typeface="Wingdings" charset="0"/>
              <a:buChar char="Ø"/>
              <a:defRPr/>
            </a:pPr>
            <a:r>
              <a:rPr lang="en-US" sz="2400" b="1" dirty="0">
                <a:solidFill>
                  <a:srgbClr val="C00000"/>
                </a:solidFill>
                <a:latin typeface="Times New Roman"/>
                <a:cs typeface="Times New Roman"/>
              </a:rPr>
              <a:t>General formula</a:t>
            </a:r>
            <a:r>
              <a:rPr lang="en-US" sz="2400" dirty="0">
                <a:latin typeface="Times New Roman"/>
                <a:cs typeface="Times New Roman"/>
              </a:rPr>
              <a:t>: RCOR’     (R and R’=alkyl or aryl)</a:t>
            </a:r>
          </a:p>
          <a:p>
            <a:pPr algn="just" eaLnBrk="1" hangingPunct="1">
              <a:lnSpc>
                <a:spcPct val="150000"/>
              </a:lnSpc>
              <a:buFont typeface="Wingdings" charset="0"/>
              <a:buChar char="Ø"/>
              <a:defRPr/>
            </a:pPr>
            <a:r>
              <a:rPr lang="en-US" sz="2400" b="1" u="sng" dirty="0">
                <a:solidFill>
                  <a:srgbClr val="C00000"/>
                </a:solidFill>
                <a:latin typeface="Times New Roman"/>
                <a:cs typeface="Times New Roman"/>
              </a:rPr>
              <a:t>Common names</a:t>
            </a:r>
            <a:r>
              <a:rPr lang="en-US" sz="2400" b="1" dirty="0">
                <a:latin typeface="Times New Roman"/>
                <a:cs typeface="Times New Roman"/>
              </a:rPr>
              <a:t> </a:t>
            </a:r>
            <a:r>
              <a:rPr lang="en-US" sz="2400" dirty="0">
                <a:latin typeface="Times New Roman"/>
                <a:cs typeface="Times New Roman"/>
              </a:rPr>
              <a:t>of ketones </a:t>
            </a: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derived by listing the alkyl </a:t>
            </a:r>
            <a:r>
              <a:rPr lang="en-US" sz="2400" dirty="0">
                <a:latin typeface="Times New Roman"/>
                <a:cs typeface="Times New Roman"/>
              </a:rPr>
              <a:t>substituents attached to the carbonyl group in alphabetical order, followed by the word ketone.</a:t>
            </a:r>
          </a:p>
          <a:p>
            <a:pPr algn="just" eaLnBrk="1" hangingPunct="1">
              <a:lnSpc>
                <a:spcPct val="150000"/>
              </a:lnSpc>
              <a:buFont typeface="Wingdings" charset="0"/>
              <a:buChar char="Ø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common names carbon atoms near the carbonyl group are often designated using Greek letters (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ᵝ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ɣ , 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…..)  beginning with carbon next the carbonyl group.</a:t>
            </a:r>
          </a:p>
          <a:p>
            <a:pPr algn="just" eaLnBrk="1" hangingPunct="1">
              <a:lnSpc>
                <a:spcPct val="150000"/>
              </a:lnSpc>
              <a:buFont typeface="Wingdings" charset="0"/>
              <a:buChar char="Ø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a complex molecules contains more than one of functional groups, an order of precedence is used to determine the name.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functional group priority order in nomenclature system is as following:</a:t>
            </a:r>
          </a:p>
          <a:p>
            <a:pPr marL="0" indent="0" algn="ctr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Acid and derivatives &gt;  aldehyde &gt; ketone &gt; alcohol &gt; amine &gt;    alkene &gt; alkyne &gt; ether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50000"/>
              </a:lnSpc>
              <a:buFont typeface="Wingdings" charset="0"/>
              <a:buChar char="Ø"/>
              <a:defRPr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50000"/>
              </a:lnSpc>
              <a:buFont typeface="Wingdings" charset="0"/>
              <a:buChar char="Ø"/>
              <a:defRPr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50000"/>
              </a:lnSpc>
              <a:buFont typeface="Wingdings" charset="0"/>
              <a:buChar char="Ø"/>
              <a:defRPr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50000"/>
              </a:lnSpc>
              <a:buFont typeface="Wingdings" charset="0"/>
              <a:buChar char="Ø"/>
              <a:defRPr/>
            </a:pPr>
            <a:endParaRPr lang="en-US" sz="2400" dirty="0">
              <a:latin typeface="Times New Roman"/>
              <a:cs typeface="Times New Roman"/>
            </a:endParaRPr>
          </a:p>
          <a:p>
            <a:pPr algn="just" eaLnBrk="1" hangingPunct="1">
              <a:lnSpc>
                <a:spcPct val="150000"/>
              </a:lnSpc>
              <a:buFont typeface="Wingdings" charset="0"/>
              <a:buChar char="Ø"/>
              <a:defRPr/>
            </a:pPr>
            <a:endParaRPr lang="en-US" sz="2400" dirty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  <a:p>
            <a:pPr eaLnBrk="1" hangingPunct="1">
              <a:lnSpc>
                <a:spcPct val="150000"/>
              </a:lnSpc>
              <a:buFont typeface="Arial" charset="0"/>
              <a:buNone/>
              <a:defRPr/>
            </a:pPr>
            <a:endParaRPr lang="en-US" sz="2400" dirty="0">
              <a:latin typeface="Times New Roman"/>
              <a:cs typeface="Times New Roman"/>
            </a:endParaRPr>
          </a:p>
          <a:p>
            <a:pPr eaLnBrk="1" hangingPunct="1">
              <a:lnSpc>
                <a:spcPct val="150000"/>
              </a:lnSpc>
              <a:defRPr/>
            </a:pPr>
            <a:endParaRPr lang="ar-SA" sz="2400" dirty="0">
              <a:latin typeface="Times New Roman"/>
              <a:cs typeface="Times New Roman"/>
            </a:endParaRPr>
          </a:p>
        </p:txBody>
      </p:sp>
      <p:sp>
        <p:nvSpPr>
          <p:cNvPr id="44034" name="Slide Number Placeholder 4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F1583FF8-1B2B-1543-AA34-2504305C1D73}" type="slidenum">
              <a:rPr lang="ar-SA" sz="1200">
                <a:solidFill>
                  <a:srgbClr val="FFFFFF"/>
                </a:solidFill>
                <a:cs typeface="Arial" charset="0"/>
              </a:rPr>
              <a:pPr algn="r" eaLnBrk="1" hangingPunct="1"/>
              <a:t>6</a:t>
            </a:fld>
            <a:endParaRPr lang="ar-SA" sz="120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152400" y="1169988"/>
            <a:ext cx="81264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defRPr/>
            </a:pPr>
            <a:r>
              <a:rPr lang="ar-SA" sz="2400">
                <a:solidFill>
                  <a:srgbClr val="8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altLang="en-US" sz="2400">
                <a:solidFill>
                  <a:srgbClr val="00B0F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KETONES:STRUCTUR AND NOMENCLATURE</a:t>
            </a:r>
            <a:endParaRPr lang="en-US" altLang="en-US" sz="2400">
              <a:latin typeface="Times New Roman"/>
              <a:cs typeface="Times New Roman"/>
            </a:endParaRPr>
          </a:p>
        </p:txBody>
      </p:sp>
      <p:pic>
        <p:nvPicPr>
          <p:cNvPr id="9" name="Picture 4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2"/>
          <p:cNvSpPr>
            <a:spLocks noGrp="1"/>
          </p:cNvSpPr>
          <p:nvPr>
            <p:ph idx="4294967295"/>
          </p:nvPr>
        </p:nvSpPr>
        <p:spPr>
          <a:xfrm>
            <a:off x="78529" y="2227241"/>
            <a:ext cx="9083675" cy="2209800"/>
          </a:xfrm>
        </p:spPr>
        <p:txBody>
          <a:bodyPr rtlCol="0">
            <a:noAutofit/>
          </a:bodyPr>
          <a:lstStyle/>
          <a:p>
            <a:pPr marL="0" indent="0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2" charset="0"/>
              <a:buNone/>
              <a:defRPr/>
            </a:pPr>
            <a:r>
              <a:rPr lang="en-US" altLang="en-US" sz="2400" b="1" u="sng" dirty="0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IUPAC </a:t>
            </a:r>
            <a:r>
              <a:rPr lang="en-US" altLang="en-US" sz="2400" b="1" u="sng" dirty="0" err="1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Nomencalture</a:t>
            </a:r>
            <a:r>
              <a:rPr lang="en-US" altLang="en-US" sz="2400" b="1" u="sng" dirty="0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sz="2400" dirty="0">
                <a:latin typeface="Times New Roman"/>
                <a:ea typeface="+mn-ea"/>
                <a:cs typeface="Times New Roman"/>
              </a:rPr>
              <a:t>: </a:t>
            </a:r>
          </a:p>
          <a:p>
            <a:pPr marL="0" indent="0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400" dirty="0">
                <a:latin typeface="Times New Roman"/>
                <a:ea typeface="+mn-ea"/>
                <a:cs typeface="Times New Roman"/>
              </a:rPr>
              <a:t>Select the longest continuous carbon chain that contains the C=O group</a:t>
            </a:r>
            <a:r>
              <a:rPr lang="en-US" alt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to get the name of the parent hydrocarbon, then replace the ending </a:t>
            </a:r>
            <a:r>
              <a:rPr lang="en-US" alt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e</a:t>
            </a:r>
            <a:r>
              <a:rPr lang="en-US" alt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by the suffix </a:t>
            </a:r>
            <a:r>
              <a:rPr lang="en-US" alt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–one</a:t>
            </a:r>
          </a:p>
          <a:p>
            <a:pPr marL="0" indent="0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400" dirty="0">
                <a:latin typeface="Times New Roman"/>
                <a:ea typeface="+mn-ea"/>
                <a:cs typeface="Times New Roman"/>
              </a:rPr>
              <a:t>The chain is numbered in such a way as give the lowest number to the C=O group.</a:t>
            </a:r>
          </a:p>
          <a:p>
            <a:pPr marL="0" indent="0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400" dirty="0">
                <a:latin typeface="Times New Roman"/>
                <a:ea typeface="+mn-ea"/>
                <a:cs typeface="Times New Roman"/>
              </a:rPr>
              <a:t>The prefix of </a:t>
            </a:r>
            <a:r>
              <a:rPr lang="en-US" altLang="en-US" sz="2400" dirty="0" err="1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oxo</a:t>
            </a:r>
            <a:r>
              <a:rPr lang="en-US" altLang="en-US" sz="2400" dirty="0">
                <a:latin typeface="Times New Roman"/>
                <a:ea typeface="+mn-ea"/>
                <a:cs typeface="Times New Roman"/>
              </a:rPr>
              <a:t> is used if there are  higher ranking functional groups </a:t>
            </a:r>
            <a:r>
              <a:rPr lang="en-US" altLang="en-US" sz="2400">
                <a:latin typeface="Times New Roman"/>
                <a:ea typeface="+mn-ea"/>
                <a:cs typeface="Times New Roman"/>
              </a:rPr>
              <a:t>present.                                                                                                  </a:t>
            </a:r>
            <a:endParaRPr lang="en-US" altLang="en-US" sz="2400" dirty="0">
              <a:latin typeface="Times New Roman"/>
              <a:ea typeface="+mn-ea"/>
              <a:cs typeface="Times New Roman"/>
            </a:endParaRPr>
          </a:p>
          <a:p>
            <a:pPr marL="0" indent="0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" charset="0"/>
              <a:buChar char="Ø"/>
              <a:defRPr/>
            </a:pPr>
            <a:endParaRPr lang="en-US" altLang="en-US" sz="2400" dirty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marL="0" indent="0" algn="just" eaLnBrk="1" fontAlgn="auto" hangingPunct="1">
              <a:lnSpc>
                <a:spcPct val="150000"/>
              </a:lnSpc>
              <a:spcAft>
                <a:spcPts val="0"/>
              </a:spcAft>
              <a:buFont typeface="Arial" charset="0"/>
              <a:buNone/>
              <a:defRPr/>
            </a:pPr>
            <a:endParaRPr lang="en-US" altLang="en-US" sz="2400" dirty="0">
              <a:latin typeface="Times New Roman"/>
              <a:ea typeface="+mn-ea"/>
              <a:cs typeface="Times New Roman"/>
            </a:endParaRPr>
          </a:p>
          <a:p>
            <a:pPr marL="0" indent="0" algn="just" eaLnBrk="1" fontAlgn="auto" hangingPunct="1">
              <a:lnSpc>
                <a:spcPct val="150000"/>
              </a:lnSpc>
              <a:spcAft>
                <a:spcPts val="0"/>
              </a:spcAft>
              <a:buFont typeface="Arial"/>
              <a:buChar char="•"/>
              <a:defRPr/>
            </a:pPr>
            <a:endParaRPr lang="ar-SA" sz="2400" dirty="0">
              <a:latin typeface="Times New Roman"/>
              <a:ea typeface="+mn-ea"/>
              <a:cs typeface="Times New Roman"/>
            </a:endParaRPr>
          </a:p>
        </p:txBody>
      </p:sp>
      <p:sp>
        <p:nvSpPr>
          <p:cNvPr id="45058" name="Slide Number Placeholder 4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F7BEADA5-908D-8844-A054-3AF666FC01FA}" type="slidenum">
              <a:rPr lang="ar-SA" sz="1200">
                <a:solidFill>
                  <a:srgbClr val="FFFFFF"/>
                </a:solidFill>
                <a:cs typeface="Arial" charset="0"/>
              </a:rPr>
              <a:pPr algn="r" eaLnBrk="1" hangingPunct="1"/>
              <a:t>7</a:t>
            </a:fld>
            <a:endParaRPr lang="ar-SA" sz="1200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6" name="Picture 4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768127136"/>
              </p:ext>
            </p:extLst>
          </p:nvPr>
        </p:nvGraphicFramePr>
        <p:xfrm>
          <a:off x="252412" y="914466"/>
          <a:ext cx="8715375" cy="892175"/>
        </p:xfrm>
        <a:graphic>
          <a:graphicData uri="http://schemas.openxmlformats.org/presentationml/2006/ole">
            <p:oleObj spid="_x0000_s60430" r:id="rId5" imgW="5279136" imgH="487680" progId="ACD.ChemSketch.20">
              <p:embed/>
            </p:oleObj>
          </a:graphicData>
        </a:graphic>
      </p:graphicFrame>
      <p:sp>
        <p:nvSpPr>
          <p:cNvPr id="10" name="Rectangle 17"/>
          <p:cNvSpPr>
            <a:spLocks noChangeArrowheads="1"/>
          </p:cNvSpPr>
          <p:nvPr/>
        </p:nvSpPr>
        <p:spPr bwMode="auto">
          <a:xfrm>
            <a:off x="48367" y="1752644"/>
            <a:ext cx="91440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 typeface="Wingdings" charset="0"/>
              <a:buNone/>
              <a:defRPr/>
            </a:pPr>
            <a:r>
              <a:rPr 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Acetone                         </a:t>
            </a:r>
            <a:r>
              <a:rPr lang="en-US" sz="2000" dirty="0" err="1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Acetophenone</a:t>
            </a:r>
            <a:r>
              <a:rPr 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           3-Buten-2-one                 </a:t>
            </a:r>
            <a:r>
              <a:rPr lang="en-US" sz="2000" dirty="0" err="1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Benzophenone</a:t>
            </a:r>
            <a:r>
              <a:rPr 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Dimethyl ketone      Methyl phenyl ketone      Methyl vinyl ketone       </a:t>
            </a:r>
            <a:r>
              <a:rPr lang="en-US" sz="200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Diphenyl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ketone</a:t>
            </a:r>
          </a:p>
          <a:p>
            <a:pPr>
              <a:spcBef>
                <a:spcPct val="20000"/>
              </a:spcBef>
              <a:buFont typeface="Wingdings" charset="0"/>
              <a:buNone/>
              <a:defRPr/>
            </a:pPr>
            <a:r>
              <a:rPr 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081" name="Object 8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0" y="1295400"/>
          <a:ext cx="8839200" cy="914400"/>
        </p:xfrm>
        <a:graphic>
          <a:graphicData uri="http://schemas.openxmlformats.org/presentationml/2006/ole">
            <p:oleObj spid="_x0000_s46156" r:id="rId3" imgW="4032683" imgH="372235" progId="ChemDraw.Document.6.0">
              <p:embed/>
            </p:oleObj>
          </a:graphicData>
        </a:graphic>
      </p:graphicFrame>
      <p:graphicFrame>
        <p:nvGraphicFramePr>
          <p:cNvPr id="46082" name="Object 19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xmlns="" val="1727952380"/>
              </p:ext>
            </p:extLst>
          </p:nvPr>
        </p:nvGraphicFramePr>
        <p:xfrm>
          <a:off x="457308" y="3505198"/>
          <a:ext cx="7772400" cy="1447800"/>
        </p:xfrm>
        <a:graphic>
          <a:graphicData uri="http://schemas.openxmlformats.org/presentationml/2006/ole">
            <p:oleObj spid="_x0000_s46157" r:id="rId4" imgW="3782568" imgH="704088" progId="ChemDraw.Document.6.0">
              <p:embed/>
            </p:oleObj>
          </a:graphicData>
        </a:graphic>
      </p:graphicFrame>
      <p:sp>
        <p:nvSpPr>
          <p:cNvPr id="13315" name="Rectangle 11"/>
          <p:cNvSpPr>
            <a:spLocks noChangeArrowheads="1"/>
          </p:cNvSpPr>
          <p:nvPr/>
        </p:nvSpPr>
        <p:spPr bwMode="auto">
          <a:xfrm>
            <a:off x="0" y="2743200"/>
            <a:ext cx="922560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b="1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Propanone                Phenyl ethanone                     3-Buten-2-one              Diphenylmethanone</a:t>
            </a:r>
            <a:endParaRPr lang="en-GB" b="1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3316" name="Rectangle 15"/>
          <p:cNvSpPr>
            <a:spLocks noChangeArrowheads="1"/>
          </p:cNvSpPr>
          <p:nvPr/>
        </p:nvSpPr>
        <p:spPr bwMode="auto">
          <a:xfrm>
            <a:off x="0" y="5105400"/>
            <a:ext cx="866606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b="1">
                <a:solidFill>
                  <a:srgbClr val="A5002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Cyclopentylpropanone           3-Ethyl-2-hydroxycyclohexanone                 5-Oxohexanal</a:t>
            </a:r>
            <a:endParaRPr lang="en-GB" b="1">
              <a:solidFill>
                <a:srgbClr val="A50021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8" name="Picture 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 idx="4294967295"/>
          </p:nvPr>
        </p:nvSpPr>
        <p:spPr>
          <a:xfrm>
            <a:off x="0" y="762070"/>
            <a:ext cx="8401050" cy="782637"/>
          </a:xfrm>
        </p:spPr>
        <p:txBody>
          <a:bodyPr/>
          <a:lstStyle/>
          <a:p>
            <a:pPr algn="l" eaLnBrk="1" hangingPunct="1"/>
            <a:r>
              <a:rPr lang="en-US" sz="2400" b="1" u="sng" dirty="0">
                <a:solidFill>
                  <a:schemeClr val="accent1"/>
                </a:solidFill>
                <a:latin typeface="Times New Roman"/>
                <a:cs typeface="Times New Roman"/>
              </a:rPr>
              <a:t>Physical Properties OF Aldehydes And Ketones</a:t>
            </a:r>
            <a:endParaRPr lang="ar-SA" sz="2400" b="1" u="sng" dirty="0">
              <a:solidFill>
                <a:schemeClr val="accent1"/>
              </a:solidFill>
              <a:latin typeface="Times New Roman"/>
              <a:cs typeface="Times New Roman"/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25358" y="1371654"/>
            <a:ext cx="8929688" cy="5486346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The carbonyl group is polar; with a partial negative charge on oxygen atom, and </a:t>
            </a:r>
            <a:r>
              <a:rPr lang="en-US" alt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partial positive charge on carbon atom.</a:t>
            </a:r>
            <a:r>
              <a:rPr lang="en-US" alt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  </a:t>
            </a: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Because the polarity of the carbonyl group, aldehydes and ketones are polar compounds. </a:t>
            </a:r>
          </a:p>
          <a:p>
            <a:pPr algn="just"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endParaRPr lang="en-US" altLang="en-US" sz="2000" dirty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r>
              <a:rPr lang="en-US" altLang="en-US" sz="2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1) Boiling and melting points</a:t>
            </a: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Higher melting and boiling points compared to analogous alkanes due to they show </a:t>
            </a:r>
            <a:r>
              <a:rPr lang="en-US" alt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dipole-dipole attractions.</a:t>
            </a:r>
          </a:p>
          <a:p>
            <a:pPr algn="just"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endParaRPr lang="en-US" altLang="en-US" sz="2000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endParaRPr lang="en-US" altLang="en-US" sz="2000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endParaRPr lang="en-US" altLang="en-US" sz="2000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These attractions although important, are not as strong as interactions due to hydrogen bonding as a result, the </a:t>
            </a:r>
            <a:r>
              <a:rPr lang="en-US" altLang="en-US" sz="2000" b="1" dirty="0">
                <a:solidFill>
                  <a:srgbClr val="00664D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boiling points </a:t>
            </a:r>
            <a:r>
              <a:rPr lang="en-US" alt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of </a:t>
            </a:r>
            <a:r>
              <a:rPr lang="en-US" altLang="en-US" sz="2000" b="1" dirty="0">
                <a:solidFill>
                  <a:srgbClr val="00664D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aldehydes and ketones are higher than</a:t>
            </a:r>
            <a:r>
              <a:rPr lang="en-US" alt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those of non polar </a:t>
            </a:r>
            <a:r>
              <a:rPr lang="en-US" altLang="en-US" sz="2000" b="1" dirty="0">
                <a:solidFill>
                  <a:srgbClr val="00664D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alkanes,</a:t>
            </a:r>
            <a:r>
              <a:rPr lang="en-US" alt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but lower than </a:t>
            </a:r>
            <a:r>
              <a:rPr lang="en-US" alt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those of </a:t>
            </a:r>
            <a:r>
              <a:rPr lang="en-US" alt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alcohols whose </a:t>
            </a:r>
            <a:r>
              <a:rPr lang="en-US" alt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molecules  are connected together  by H-bonds.</a:t>
            </a: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endParaRPr lang="en-US" altLang="en-US" sz="2000" dirty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endParaRPr lang="en-US" altLang="en-US" sz="2000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endParaRPr lang="en-US" altLang="en-US" sz="2000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endParaRPr lang="en-US" altLang="en-US" sz="2000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endParaRPr lang="en-US" altLang="en-US" sz="2000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endParaRPr lang="en-US" altLang="en-US" sz="2000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altLang="en-US" sz="2000" dirty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endParaRPr lang="ar-SA" sz="2000" dirty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graphicFrame>
        <p:nvGraphicFramePr>
          <p:cNvPr id="4710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704747355"/>
              </p:ext>
            </p:extLst>
          </p:nvPr>
        </p:nvGraphicFramePr>
        <p:xfrm>
          <a:off x="3581426" y="2590802"/>
          <a:ext cx="2667000" cy="762000"/>
        </p:xfrm>
        <a:graphic>
          <a:graphicData uri="http://schemas.openxmlformats.org/presentationml/2006/ole">
            <p:oleObj spid="_x0000_s47186" r:id="rId3" imgW="1819656" imgH="519684" progId="ChemDraw.Document.6.0">
              <p:embed/>
            </p:oleObj>
          </a:graphicData>
        </a:graphic>
      </p:graphicFrame>
      <p:graphicFrame>
        <p:nvGraphicFramePr>
          <p:cNvPr id="4710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556809800"/>
              </p:ext>
            </p:extLst>
          </p:nvPr>
        </p:nvGraphicFramePr>
        <p:xfrm>
          <a:off x="3692487" y="3962386"/>
          <a:ext cx="2327275" cy="1206500"/>
        </p:xfrm>
        <a:graphic>
          <a:graphicData uri="http://schemas.openxmlformats.org/presentationml/2006/ole">
            <p:oleObj spid="_x0000_s47187" r:id="rId4" imgW="1604772" imgH="1207008" progId="ChemDraw.Document.6.0">
              <p:embed/>
            </p:oleObj>
          </a:graphicData>
        </a:graphic>
      </p:graphicFrame>
      <p:pic>
        <p:nvPicPr>
          <p:cNvPr id="8" name="Picture 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2_Flow">
  <a:themeElements>
    <a:clrScheme name="2_Flow 1">
      <a:dk1>
        <a:srgbClr val="04617B"/>
      </a:dk1>
      <a:lt1>
        <a:srgbClr val="FFFFFF"/>
      </a:lt1>
      <a:dk2>
        <a:srgbClr val="000000"/>
      </a:dk2>
      <a:lt2>
        <a:srgbClr val="DBF5F9"/>
      </a:lt2>
      <a:accent1>
        <a:srgbClr val="0F6FC6"/>
      </a:accent1>
      <a:accent2>
        <a:srgbClr val="009DD9"/>
      </a:accent2>
      <a:accent3>
        <a:srgbClr val="AAAAAA"/>
      </a:accent3>
      <a:accent4>
        <a:srgbClr val="DADADA"/>
      </a:accent4>
      <a:accent5>
        <a:srgbClr val="AABBDF"/>
      </a:accent5>
      <a:accent6>
        <a:srgbClr val="008EC4"/>
      </a:accent6>
      <a:hlink>
        <a:srgbClr val="E2D700"/>
      </a:hlink>
      <a:folHlink>
        <a:srgbClr val="85DFD0"/>
      </a:folHlink>
    </a:clrScheme>
    <a:fontScheme name="2_Flow">
      <a:majorFont>
        <a:latin typeface="Calibri"/>
        <a:ea typeface="ＭＳ Ｐゴシック"/>
        <a:cs typeface=""/>
      </a:majorFont>
      <a:minorFont>
        <a:latin typeface="Constanti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charset="0"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charset="0"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2_Flow 1">
        <a:dk1>
          <a:srgbClr val="04617B"/>
        </a:dk1>
        <a:lt1>
          <a:srgbClr val="FFFFFF"/>
        </a:lt1>
        <a:dk2>
          <a:srgbClr val="000000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AAAAAA"/>
        </a:accent3>
        <a:accent4>
          <a:srgbClr val="DADADA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Flow">
  <a:themeElements>
    <a:clrScheme name="3_Flow 1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FFFFFF"/>
      </a:accent3>
      <a:accent4>
        <a:srgbClr val="000000"/>
      </a:accent4>
      <a:accent5>
        <a:srgbClr val="AABBDF"/>
      </a:accent5>
      <a:accent6>
        <a:srgbClr val="008EC4"/>
      </a:accent6>
      <a:hlink>
        <a:srgbClr val="E2D700"/>
      </a:hlink>
      <a:folHlink>
        <a:srgbClr val="85DFD0"/>
      </a:folHlink>
    </a:clrScheme>
    <a:fontScheme name="3_Flow">
      <a:majorFont>
        <a:latin typeface="Calibri"/>
        <a:ea typeface="ＭＳ Ｐゴシック"/>
        <a:cs typeface=""/>
      </a:majorFont>
      <a:minorFont>
        <a:latin typeface="Constanti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charset="0"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charset="0"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3_Flow 1">
        <a:dk1>
          <a:srgbClr val="000000"/>
        </a:dk1>
        <a:lt1>
          <a:srgbClr val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FFFFFF"/>
        </a:accent3>
        <a:accent4>
          <a:srgbClr val="000000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444</TotalTime>
  <Pages>0</Pages>
  <Words>964</Words>
  <Characters>0</Characters>
  <Application>Microsoft Office PowerPoint</Application>
  <DocSecurity>0</DocSecurity>
  <PresentationFormat>On-screen Show (4:3)</PresentationFormat>
  <Lines>0</Lines>
  <Paragraphs>175</Paragraphs>
  <Slides>21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2_Flow</vt:lpstr>
      <vt:lpstr>3_Flow</vt:lpstr>
      <vt:lpstr>Office Theme</vt:lpstr>
      <vt:lpstr>CS ChemDraw Drawing</vt:lpstr>
      <vt:lpstr>ACD/ChemSketch</vt:lpstr>
      <vt:lpstr>Slide 1</vt:lpstr>
      <vt:lpstr>Learning Objectives</vt:lpstr>
      <vt:lpstr>ALDEHYDES: STRUCTURE AND NOMENCLATURE</vt:lpstr>
      <vt:lpstr>Slide 4</vt:lpstr>
      <vt:lpstr>Slide 5</vt:lpstr>
      <vt:lpstr>Slide 6</vt:lpstr>
      <vt:lpstr>Slide 7</vt:lpstr>
      <vt:lpstr>Slide 8</vt:lpstr>
      <vt:lpstr>Physical Properties OF Aldehydes And Ketones</vt:lpstr>
      <vt:lpstr>Slide 10</vt:lpstr>
      <vt:lpstr>Preparation Of Aldehydes And ketones: 1- Oxidation of Alcohols </vt:lpstr>
      <vt:lpstr>2- Ozonolysis of Alkenes:  results in formation of aldehydes or ketones depending on structure of the alkene used. </vt:lpstr>
      <vt:lpstr>Slide 13</vt:lpstr>
      <vt:lpstr>Reactions Of Aldehydes And Ketones the most common reactions are :Nucleophilic addition reactions</vt:lpstr>
      <vt:lpstr>Slide 15</vt:lpstr>
      <vt:lpstr>Slide 16</vt:lpstr>
      <vt:lpstr>Slide 17</vt:lpstr>
      <vt:lpstr>Slide 18</vt:lpstr>
      <vt:lpstr>Slide 19</vt:lpstr>
      <vt:lpstr>Slide 20</vt:lpstr>
      <vt:lpstr>Thank You for your kind attention !</vt:lpstr>
    </vt:vector>
  </TitlesOfParts>
  <Company>IITM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HYBRIDIZATION AND GEOMETRY OF MOLECULES</dc:title>
  <dc:creator>NCCR</dc:creator>
  <cp:lastModifiedBy>slahsasni</cp:lastModifiedBy>
  <cp:revision>149</cp:revision>
  <dcterms:created xsi:type="dcterms:W3CDTF">2010-04-19T13:16:56Z</dcterms:created>
  <dcterms:modified xsi:type="dcterms:W3CDTF">2017-02-20T04:58:41Z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1033-9.1.0.4480</vt:lpwstr>
  </property>
</Properties>
</file>