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Default Extension="bin" ContentType="application/vnd.openxmlformats-officedocument.oleObject"/>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35"/>
  </p:notesMasterIdLst>
  <p:sldIdLst>
    <p:sldId id="256" r:id="rId2"/>
    <p:sldId id="257" r:id="rId3"/>
    <p:sldId id="258" r:id="rId4"/>
    <p:sldId id="259" r:id="rId5"/>
    <p:sldId id="260" r:id="rId6"/>
    <p:sldId id="265" r:id="rId7"/>
    <p:sldId id="261" r:id="rId8"/>
    <p:sldId id="262" r:id="rId9"/>
    <p:sldId id="263" r:id="rId10"/>
    <p:sldId id="264" r:id="rId11"/>
    <p:sldId id="266" r:id="rId12"/>
    <p:sldId id="267" r:id="rId13"/>
    <p:sldId id="268" r:id="rId14"/>
    <p:sldId id="270" r:id="rId15"/>
    <p:sldId id="271" r:id="rId16"/>
    <p:sldId id="272" r:id="rId17"/>
    <p:sldId id="273" r:id="rId18"/>
    <p:sldId id="274" r:id="rId19"/>
    <p:sldId id="275" r:id="rId20"/>
    <p:sldId id="277" r:id="rId21"/>
    <p:sldId id="276"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نمط متوسط 2 - تمييز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نمط متوسط 2 - تمييز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BDBED569-4797-4DF1-A0F4-6AAB3CD982D8}" styleName="نمط فاتح 3 - تمييز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72" d="100"/>
          <a:sy n="72" d="100"/>
        </p:scale>
        <p:origin x="-110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A1B5FD6A-34DB-47B6-B825-1394736F3DBB}" type="datetimeFigureOut">
              <a:rPr lang="ar-SA" smtClean="0"/>
              <a:pPr/>
              <a:t>23/04/35</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09867A3E-7ECB-4250-BAFB-F3E2BB8640F1}"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09867A3E-7ECB-4250-BAFB-F3E2BB8640F1}" type="slidenum">
              <a:rPr lang="ar-SA" smtClean="0"/>
              <a:pPr/>
              <a:t>5</a:t>
            </a:fld>
            <a:endParaRPr lang="ar-S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09867A3E-7ECB-4250-BAFB-F3E2BB8640F1}" type="slidenum">
              <a:rPr lang="ar-SA" smtClean="0"/>
              <a:pPr/>
              <a:t>14</a:t>
            </a:fld>
            <a:endParaRPr lang="ar-S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09867A3E-7ECB-4250-BAFB-F3E2BB8640F1}" type="slidenum">
              <a:rPr lang="ar-SA" smtClean="0"/>
              <a:pPr/>
              <a:t>26</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bg>
      <p:bgRef idx="1002">
        <a:schemeClr val="bg2"/>
      </p:bgRef>
    </p:bg>
    <p:spTree>
      <p:nvGrpSpPr>
        <p:cNvPr id="1" name=""/>
        <p:cNvGrpSpPr/>
        <p:nvPr/>
      </p:nvGrpSpPr>
      <p:grpSpPr>
        <a:xfrm>
          <a:off x="0" y="0"/>
          <a:ext cx="0" cy="0"/>
          <a:chOff x="0" y="0"/>
          <a:chExt cx="0" cy="0"/>
        </a:xfrm>
      </p:grpSpPr>
      <p:sp>
        <p:nvSpPr>
          <p:cNvPr id="9" name="عنوان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عنصر نائب للتاريخ 29"/>
          <p:cNvSpPr>
            <a:spLocks noGrp="1"/>
          </p:cNvSpPr>
          <p:nvPr>
            <p:ph type="dt" sz="half" idx="10"/>
          </p:nvPr>
        </p:nvSpPr>
        <p:spPr/>
        <p:txBody>
          <a:bodyPr/>
          <a:lstStyle/>
          <a:p>
            <a:fld id="{1B8ABB09-4A1D-463E-8065-109CC2B7EFAA}" type="datetimeFigureOut">
              <a:rPr lang="ar-SA" smtClean="0"/>
              <a:pPr/>
              <a:t>23/04/35</a:t>
            </a:fld>
            <a:endParaRPr lang="ar-SA"/>
          </a:p>
        </p:txBody>
      </p:sp>
      <p:sp>
        <p:nvSpPr>
          <p:cNvPr id="19" name="عنصر نائب للتذييل 18"/>
          <p:cNvSpPr>
            <a:spLocks noGrp="1"/>
          </p:cNvSpPr>
          <p:nvPr>
            <p:ph type="ftr" sz="quarter" idx="11"/>
          </p:nvPr>
        </p:nvSpPr>
        <p:spPr/>
        <p:txBody>
          <a:bodyPr/>
          <a:lstStyle/>
          <a:p>
            <a:endParaRPr lang="ar-SA"/>
          </a:p>
        </p:txBody>
      </p:sp>
      <p:sp>
        <p:nvSpPr>
          <p:cNvPr id="27" name="عنصر نائب لرقم الشريحة 26"/>
          <p:cNvSpPr>
            <a:spLocks noGrp="1"/>
          </p:cNvSpPr>
          <p:nvPr>
            <p:ph type="sldNum" sz="quarter" idx="12"/>
          </p:nvPr>
        </p:nvSpPr>
        <p:spPr/>
        <p:txBody>
          <a:bodyPr/>
          <a:lstStyle/>
          <a:p>
            <a:fld id="{0B34F065-1154-456A-91E3-76DE8E75E17B}"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transition>
    <p:dissolv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23/04/35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transition>
    <p:dissolv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23/04/35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transition>
    <p:dissolv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23/04/35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transition>
    <p:dissolv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23/04/35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transition>
    <p:dissolv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23/04/35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transition>
    <p:dissolv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23/04/35</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transition>
    <p:dissolv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23/04/35</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transition>
    <p:dissolv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23/04/35</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transition>
    <p:dissolv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23/04/35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transition>
    <p:dissolv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مستطيل ذو زاوية واحدة مخدوشة ودائرية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مثلث قائم الزاوية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عنوان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عنصر نائب للنص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23/04/35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a:xfrm>
            <a:off x="8077200" y="6356350"/>
            <a:ext cx="609600" cy="365125"/>
          </a:xfrm>
        </p:spPr>
        <p:txBody>
          <a:bodyPr/>
          <a:lstStyle/>
          <a:p>
            <a:fld id="{0B34F065-1154-456A-91E3-76DE8E75E17B}" type="slidenum">
              <a:rPr lang="ar-SA" smtClean="0"/>
              <a:pPr/>
              <a:t>‹#›</a:t>
            </a:fld>
            <a:endParaRPr lang="ar-SA"/>
          </a:p>
        </p:txBody>
      </p:sp>
      <p:sp>
        <p:nvSpPr>
          <p:cNvPr id="3" name="عنصر نائب للصورة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smtClean="0"/>
              <a:t>انقر فوق الرمز لإضافة صورة</a:t>
            </a:r>
            <a:endParaRPr kumimoji="0" lang="en-US" dirty="0"/>
          </a:p>
        </p:txBody>
      </p:sp>
      <p:sp>
        <p:nvSpPr>
          <p:cNvPr id="10" name="شكل حر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شكل حر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transition>
    <p:dissolv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شكل حر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شكل حر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عنصر نائب للعنوان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B8ABB09-4A1D-463E-8065-109CC2B7EFAA}" type="datetimeFigureOut">
              <a:rPr lang="ar-SA" smtClean="0"/>
              <a:pPr/>
              <a:t>23/04/35</a:t>
            </a:fld>
            <a:endParaRPr lang="ar-SA"/>
          </a:p>
        </p:txBody>
      </p:sp>
      <p:sp>
        <p:nvSpPr>
          <p:cNvPr id="22" name="عنصر نائب للتذييل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SA"/>
          </a:p>
        </p:txBody>
      </p:sp>
      <p:sp>
        <p:nvSpPr>
          <p:cNvPr id="18" name="عنصر نائب لرقم الشريحة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0B34F065-1154-456A-91E3-76DE8E75E17B}" type="slidenum">
              <a:rPr lang="ar-SA" smtClean="0"/>
              <a:pPr/>
              <a:t>‹#›</a:t>
            </a:fld>
            <a:endParaRPr lang="ar-SA"/>
          </a:p>
        </p:txBody>
      </p:sp>
      <p:grpSp>
        <p:nvGrpSpPr>
          <p:cNvPr id="2" name="مجموعة 1"/>
          <p:cNvGrpSpPr/>
          <p:nvPr/>
        </p:nvGrpSpPr>
        <p:grpSpPr>
          <a:xfrm>
            <a:off x="-19017" y="202408"/>
            <a:ext cx="9180548" cy="649224"/>
            <a:chOff x="-19045" y="216550"/>
            <a:chExt cx="9180548" cy="649224"/>
          </a:xfrm>
        </p:grpSpPr>
        <p:sp>
          <p:nvSpPr>
            <p:cNvPr id="12" name="شكل حر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حر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dissolve/>
  </p:transition>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oleObject" Target="../embeddings/oleObject2.bin"/><Relationship Id="rId4" Type="http://schemas.openxmlformats.org/officeDocument/2006/relationships/oleObject" Target="../embeddings/oleObject1.bin"/></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28604"/>
            <a:ext cx="8229600" cy="5697559"/>
          </a:xfrm>
        </p:spPr>
        <p:txBody>
          <a:bodyPr/>
          <a:lstStyle/>
          <a:p>
            <a:endParaRPr lang="en-US" dirty="0" smtClean="0"/>
          </a:p>
          <a:p>
            <a:endParaRPr lang="en-US" dirty="0" smtClean="0"/>
          </a:p>
          <a:p>
            <a:pPr algn="ctr" rtl="0">
              <a:buNone/>
            </a:pPr>
            <a:r>
              <a:rPr lang="en-US" sz="4000" dirty="0" smtClean="0">
                <a:solidFill>
                  <a:schemeClr val="accent2"/>
                </a:solidFill>
                <a:latin typeface="Arial" pitchFamily="34" charset="0"/>
                <a:cs typeface="Arial" pitchFamily="34" charset="0"/>
              </a:rPr>
              <a:t>Chapter 1</a:t>
            </a:r>
            <a:br>
              <a:rPr lang="en-US" sz="4000" dirty="0" smtClean="0">
                <a:solidFill>
                  <a:schemeClr val="accent2"/>
                </a:solidFill>
                <a:latin typeface="Arial" pitchFamily="34" charset="0"/>
                <a:cs typeface="Arial" pitchFamily="34" charset="0"/>
              </a:rPr>
            </a:br>
            <a:r>
              <a:rPr lang="en-US" sz="4400" dirty="0" smtClean="0">
                <a:solidFill>
                  <a:schemeClr val="accent2"/>
                </a:solidFill>
                <a:latin typeface="Arial" pitchFamily="34" charset="0"/>
                <a:cs typeface="Arial" pitchFamily="34" charset="0"/>
              </a:rPr>
              <a:t>Introduction Into Computer Network</a:t>
            </a:r>
            <a:endParaRPr lang="en-US" sz="4000" dirty="0" smtClean="0">
              <a:solidFill>
                <a:schemeClr val="accent2"/>
              </a:solidFill>
              <a:latin typeface="Arial" pitchFamily="34" charset="0"/>
              <a:cs typeface="Arial" pitchFamily="34" charset="0"/>
            </a:endParaRPr>
          </a:p>
          <a:p>
            <a:pPr algn="ctr" rtl="0">
              <a:buNone/>
            </a:pPr>
            <a:endParaRPr lang="en-US" sz="4000" dirty="0" smtClean="0">
              <a:solidFill>
                <a:schemeClr val="accent2"/>
              </a:solidFill>
              <a:latin typeface="Arial" pitchFamily="34" charset="0"/>
              <a:cs typeface="Arial" pitchFamily="34" charset="0"/>
            </a:endParaRPr>
          </a:p>
          <a:p>
            <a:pPr algn="ctr" rtl="0">
              <a:buNone/>
            </a:pPr>
            <a:r>
              <a:rPr lang="en-US" dirty="0" smtClean="0">
                <a:solidFill>
                  <a:srgbClr val="C00000"/>
                </a:solidFill>
                <a:latin typeface="Comic Sans MS" pitchFamily="66" charset="0"/>
              </a:rPr>
              <a:t>Prepared by .AbdulRahman</a:t>
            </a:r>
          </a:p>
          <a:p>
            <a:pPr algn="ctr"/>
            <a:endParaRPr lang="en-US" dirty="0" smtClean="0">
              <a:solidFill>
                <a:srgbClr val="C00000"/>
              </a:solidFill>
              <a:latin typeface="Comic Sans MS" pitchFamily="66" charset="0"/>
            </a:endParaRPr>
          </a:p>
          <a:p>
            <a:pPr algn="ctr">
              <a:buNone/>
            </a:pPr>
            <a:r>
              <a:rPr lang="en-US" dirty="0" smtClean="0">
                <a:solidFill>
                  <a:srgbClr val="C00000"/>
                </a:solidFill>
              </a:rPr>
              <a:t>2014</a:t>
            </a:r>
            <a:endParaRPr lang="ar-SA" dirty="0">
              <a:solidFill>
                <a:srgbClr val="C00000"/>
              </a:solidFill>
            </a:endParaRPr>
          </a:p>
        </p:txBody>
      </p:sp>
    </p:spTree>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596" y="357166"/>
            <a:ext cx="8229600" cy="1143000"/>
          </a:xfrm>
        </p:spPr>
        <p:txBody>
          <a:bodyPr>
            <a:normAutofit/>
          </a:bodyPr>
          <a:lstStyle/>
          <a:p>
            <a:r>
              <a:rPr lang="en-US" sz="4000" dirty="0" smtClean="0"/>
              <a:t>Radio /Wireless : </a:t>
            </a:r>
            <a:endParaRPr lang="ar-SA" sz="4000" dirty="0"/>
          </a:p>
        </p:txBody>
      </p:sp>
      <p:sp>
        <p:nvSpPr>
          <p:cNvPr id="3" name="عنصر نائب للمحتوى 2"/>
          <p:cNvSpPr>
            <a:spLocks noGrp="1"/>
          </p:cNvSpPr>
          <p:nvPr>
            <p:ph idx="1"/>
          </p:nvPr>
        </p:nvSpPr>
        <p:spPr>
          <a:xfrm>
            <a:off x="500034" y="1643050"/>
            <a:ext cx="8229600" cy="4389120"/>
          </a:xfrm>
        </p:spPr>
        <p:txBody>
          <a:bodyPr>
            <a:normAutofit/>
          </a:bodyPr>
          <a:lstStyle/>
          <a:p>
            <a:pPr algn="l" rtl="0"/>
            <a:r>
              <a:rPr lang="en-US" sz="2000" dirty="0" smtClean="0">
                <a:cs typeface="+mj-cs"/>
              </a:rPr>
              <a:t>signal carried in electromagnetic spectrum</a:t>
            </a:r>
          </a:p>
          <a:p>
            <a:pPr algn="l" rtl="0"/>
            <a:r>
              <a:rPr lang="en-US" sz="2000" dirty="0" smtClean="0">
                <a:cs typeface="+mj-cs"/>
              </a:rPr>
              <a:t>no physical “wire”</a:t>
            </a:r>
          </a:p>
          <a:p>
            <a:pPr marL="342900" indent="-342900" algn="l" rtl="0">
              <a:buClr>
                <a:schemeClr val="accent2"/>
              </a:buClr>
              <a:buSzPct val="85000"/>
              <a:buNone/>
            </a:pPr>
            <a:r>
              <a:rPr lang="en-US" sz="2000" dirty="0" smtClean="0">
                <a:solidFill>
                  <a:srgbClr val="FF0000"/>
                </a:solidFill>
                <a:cs typeface="+mj-cs"/>
              </a:rPr>
              <a:t>Radio link types:</a:t>
            </a:r>
          </a:p>
          <a:p>
            <a:pPr marL="342900" indent="-342900" algn="l" rtl="0">
              <a:buClr>
                <a:schemeClr val="accent2"/>
              </a:buClr>
              <a:buSzPct val="85000"/>
              <a:buFont typeface="Wingdings" pitchFamily="2" charset="2"/>
              <a:buChar char="q"/>
            </a:pPr>
            <a:r>
              <a:rPr lang="en-US" sz="2000" dirty="0" smtClean="0">
                <a:solidFill>
                  <a:srgbClr val="FF0000"/>
                </a:solidFill>
                <a:cs typeface="+mj-cs"/>
              </a:rPr>
              <a:t>terrestrial  microwave</a:t>
            </a:r>
            <a:endParaRPr lang="en-US" sz="2000" dirty="0" smtClean="0">
              <a:cs typeface="+mj-cs"/>
            </a:endParaRPr>
          </a:p>
          <a:p>
            <a:pPr marL="742950" lvl="1" indent="-285750" algn="l" rtl="0">
              <a:buClr>
                <a:schemeClr val="accent2"/>
              </a:buClr>
              <a:buSzPct val="75000"/>
              <a:buFont typeface="Wingdings" pitchFamily="2" charset="2"/>
              <a:buChar char="v"/>
            </a:pPr>
            <a:r>
              <a:rPr lang="en-US" sz="2000" dirty="0" smtClean="0">
                <a:cs typeface="+mj-cs"/>
              </a:rPr>
              <a:t>e.g. up to 45 Mbps channels</a:t>
            </a:r>
          </a:p>
          <a:p>
            <a:pPr marL="342900" indent="-342900" algn="l" rtl="0">
              <a:buClr>
                <a:schemeClr val="accent2"/>
              </a:buClr>
              <a:buSzPct val="85000"/>
              <a:buNone/>
            </a:pPr>
            <a:endParaRPr lang="en-US" sz="2000" dirty="0" smtClean="0">
              <a:cs typeface="+mj-cs"/>
            </a:endParaRPr>
          </a:p>
          <a:p>
            <a:pPr marL="342900" indent="-342900" algn="l" rtl="0">
              <a:buClr>
                <a:schemeClr val="accent2"/>
              </a:buClr>
              <a:buSzPct val="85000"/>
              <a:buFont typeface="Wingdings" pitchFamily="2" charset="2"/>
              <a:buChar char="q"/>
            </a:pPr>
            <a:r>
              <a:rPr lang="en-US" sz="2000" dirty="0" smtClean="0">
                <a:solidFill>
                  <a:srgbClr val="FF0000"/>
                </a:solidFill>
                <a:cs typeface="+mj-cs"/>
              </a:rPr>
              <a:t>LAN</a:t>
            </a:r>
            <a:r>
              <a:rPr lang="en-US" sz="2000" dirty="0" smtClean="0">
                <a:cs typeface="+mj-cs"/>
              </a:rPr>
              <a:t> (e.g., </a:t>
            </a:r>
            <a:r>
              <a:rPr lang="en-US" sz="2000" dirty="0" err="1" smtClean="0">
                <a:cs typeface="+mj-cs"/>
              </a:rPr>
              <a:t>Wifi</a:t>
            </a:r>
            <a:r>
              <a:rPr lang="en-US" sz="2000" dirty="0" smtClean="0">
                <a:cs typeface="+mj-cs"/>
              </a:rPr>
              <a:t>)</a:t>
            </a:r>
          </a:p>
          <a:p>
            <a:pPr marL="742950" lvl="1" indent="-285750" algn="l" rtl="0">
              <a:buClr>
                <a:schemeClr val="accent2"/>
              </a:buClr>
              <a:buSzPct val="75000"/>
              <a:buFont typeface="Wingdings" pitchFamily="2" charset="2"/>
              <a:buChar char="v"/>
            </a:pPr>
            <a:r>
              <a:rPr lang="en-US" sz="2000" dirty="0" smtClean="0">
                <a:cs typeface="+mj-cs"/>
              </a:rPr>
              <a:t>10Mbps, 54 Mbps</a:t>
            </a:r>
          </a:p>
          <a:p>
            <a:pPr marL="342900" indent="-342900" algn="l" rtl="0">
              <a:buClr>
                <a:schemeClr val="accent2"/>
              </a:buClr>
              <a:buSzPct val="85000"/>
              <a:buFont typeface="Wingdings" pitchFamily="2" charset="2"/>
              <a:buChar char="q"/>
            </a:pPr>
            <a:r>
              <a:rPr lang="en-US" sz="2000" dirty="0" smtClean="0">
                <a:solidFill>
                  <a:srgbClr val="FF0000"/>
                </a:solidFill>
                <a:cs typeface="+mj-cs"/>
              </a:rPr>
              <a:t>wide-area</a:t>
            </a:r>
            <a:r>
              <a:rPr lang="en-US" sz="2000" dirty="0" smtClean="0">
                <a:cs typeface="+mj-cs"/>
              </a:rPr>
              <a:t> (e.g., cellular)</a:t>
            </a:r>
          </a:p>
          <a:p>
            <a:pPr marL="342900" indent="-342900" algn="l" rtl="0">
              <a:buClr>
                <a:schemeClr val="accent2"/>
              </a:buClr>
              <a:buSzPct val="85000"/>
              <a:buFont typeface="Wingdings" pitchFamily="2" charset="2"/>
              <a:buChar char="v"/>
            </a:pPr>
            <a:r>
              <a:rPr lang="en-US" sz="2000" dirty="0" smtClean="0">
                <a:cs typeface="+mj-cs"/>
              </a:rPr>
              <a:t>      such as between neighboring towns and cities</a:t>
            </a:r>
          </a:p>
          <a:p>
            <a:pPr marL="742950" lvl="1" indent="-285750" algn="l" rtl="0">
              <a:buClr>
                <a:schemeClr val="accent2"/>
              </a:buClr>
              <a:buSzPct val="75000"/>
              <a:buFont typeface="Wingdings" pitchFamily="2" charset="2"/>
              <a:buChar char="v"/>
            </a:pPr>
            <a:r>
              <a:rPr lang="en-US" sz="2000" dirty="0" smtClean="0">
                <a:cs typeface="+mj-cs"/>
              </a:rPr>
              <a:t>3G cellular: ~ 1 Mbps</a:t>
            </a:r>
          </a:p>
          <a:p>
            <a:pPr algn="l" rtl="0"/>
            <a:endParaRPr lang="en-US" sz="2000" dirty="0" smtClean="0">
              <a:cs typeface="+mj-cs"/>
            </a:endParaRPr>
          </a:p>
          <a:p>
            <a:pPr algn="l" rtl="0"/>
            <a:endParaRPr lang="ar-SA" sz="2000" dirty="0">
              <a:cs typeface="+mj-cs"/>
            </a:endParaRPr>
          </a:p>
        </p:txBody>
      </p:sp>
    </p:spTree>
  </p:cSld>
  <p:clrMapOvr>
    <a:masterClrMapping/>
  </p:clrMapOvr>
  <p:transition>
    <p:dissolv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Hub &amp; Switch &amp; Router :</a:t>
            </a:r>
            <a:endParaRPr lang="ar-SA" dirty="0"/>
          </a:p>
        </p:txBody>
      </p:sp>
      <p:sp>
        <p:nvSpPr>
          <p:cNvPr id="3" name="عنصر نائب للمحتوى 2"/>
          <p:cNvSpPr>
            <a:spLocks noGrp="1"/>
          </p:cNvSpPr>
          <p:nvPr>
            <p:ph idx="1"/>
          </p:nvPr>
        </p:nvSpPr>
        <p:spPr/>
        <p:txBody>
          <a:bodyPr/>
          <a:lstStyle/>
          <a:p>
            <a:pPr algn="l" rtl="0"/>
            <a:r>
              <a:rPr lang="en-US" b="1" dirty="0" smtClean="0"/>
              <a:t>Hub : </a:t>
            </a:r>
            <a:r>
              <a:rPr lang="en-US" dirty="0" smtClean="0"/>
              <a:t>forwards the packets arrive at one port, copied unmodified, to its  </a:t>
            </a:r>
            <a:r>
              <a:rPr lang="en-US" b="1" dirty="0" smtClean="0"/>
              <a:t>all ports</a:t>
            </a:r>
            <a:r>
              <a:rPr lang="en-US" dirty="0" smtClean="0"/>
              <a:t> for transmission</a:t>
            </a:r>
          </a:p>
          <a:p>
            <a:pPr algn="l" rtl="0"/>
            <a:endParaRPr lang="ar-SA" dirty="0"/>
          </a:p>
        </p:txBody>
      </p:sp>
      <p:pic>
        <p:nvPicPr>
          <p:cNvPr id="1026" name="Picture 2" descr="C:\Users\FRF\Desktop\1.jpg"/>
          <p:cNvPicPr>
            <a:picLocks noChangeAspect="1" noChangeArrowheads="1"/>
          </p:cNvPicPr>
          <p:nvPr/>
        </p:nvPicPr>
        <p:blipFill>
          <a:blip r:embed="rId2"/>
          <a:srcRect/>
          <a:stretch>
            <a:fillRect/>
          </a:stretch>
        </p:blipFill>
        <p:spPr bwMode="auto">
          <a:xfrm>
            <a:off x="2714612" y="3357562"/>
            <a:ext cx="3706288" cy="2857520"/>
          </a:xfrm>
          <a:prstGeom prst="rect">
            <a:avLst/>
          </a:prstGeom>
          <a:noFill/>
        </p:spPr>
      </p:pic>
    </p:spTree>
  </p:cSld>
  <p:clrMapOvr>
    <a:masterClrMapping/>
  </p:clrMapOvr>
  <p:transition>
    <p:dissolv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Hub &amp; Switch &amp; Router :</a:t>
            </a:r>
            <a:endParaRPr lang="ar-SA" dirty="0"/>
          </a:p>
        </p:txBody>
      </p:sp>
      <p:sp>
        <p:nvSpPr>
          <p:cNvPr id="3" name="عنصر نائب للمحتوى 2"/>
          <p:cNvSpPr>
            <a:spLocks noGrp="1"/>
          </p:cNvSpPr>
          <p:nvPr>
            <p:ph idx="1"/>
          </p:nvPr>
        </p:nvSpPr>
        <p:spPr/>
        <p:txBody>
          <a:bodyPr/>
          <a:lstStyle/>
          <a:p>
            <a:pPr algn="l" rtl="0"/>
            <a:r>
              <a:rPr lang="en-US" b="1" dirty="0" smtClean="0"/>
              <a:t>Switch : </a:t>
            </a:r>
            <a:r>
              <a:rPr lang="en-US" dirty="0" smtClean="0"/>
              <a:t>forwards and filters packets between </a:t>
            </a:r>
            <a:r>
              <a:rPr lang="en-US" b="1" dirty="0" smtClean="0"/>
              <a:t>ports involved in the communication</a:t>
            </a:r>
            <a:r>
              <a:rPr lang="en-US" b="1" i="1" dirty="0" smtClean="0"/>
              <a:t> </a:t>
            </a:r>
            <a:r>
              <a:rPr lang="en-US" dirty="0" smtClean="0"/>
              <a:t>based on the </a:t>
            </a:r>
            <a:r>
              <a:rPr lang="en-US" b="1" dirty="0" smtClean="0"/>
              <a:t>MAC addresses</a:t>
            </a:r>
            <a:r>
              <a:rPr lang="en-US" dirty="0" smtClean="0"/>
              <a:t> in the packets.</a:t>
            </a:r>
          </a:p>
          <a:p>
            <a:pPr algn="l" rtl="0"/>
            <a:endParaRPr lang="en-US" dirty="0" smtClean="0"/>
          </a:p>
          <a:p>
            <a:pPr algn="l" rtl="0"/>
            <a:endParaRPr lang="ar-SA" dirty="0"/>
          </a:p>
        </p:txBody>
      </p:sp>
      <p:pic>
        <p:nvPicPr>
          <p:cNvPr id="2050" name="Picture 2" descr="C:\Users\FRF\Desktop\3.jpg"/>
          <p:cNvPicPr>
            <a:picLocks noChangeAspect="1" noChangeArrowheads="1"/>
          </p:cNvPicPr>
          <p:nvPr/>
        </p:nvPicPr>
        <p:blipFill>
          <a:blip r:embed="rId2"/>
          <a:srcRect/>
          <a:stretch>
            <a:fillRect/>
          </a:stretch>
        </p:blipFill>
        <p:spPr bwMode="auto">
          <a:xfrm>
            <a:off x="3000364" y="3429000"/>
            <a:ext cx="3743325" cy="2886075"/>
          </a:xfrm>
          <a:prstGeom prst="rect">
            <a:avLst/>
          </a:prstGeom>
          <a:noFill/>
        </p:spPr>
      </p:pic>
    </p:spTree>
  </p:cSld>
  <p:clrMapOvr>
    <a:masterClrMapping/>
  </p:clrMapOvr>
  <p:transition>
    <p:dissolv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Hub &amp; Switch &amp; Router :</a:t>
            </a:r>
            <a:endParaRPr lang="ar-SA" dirty="0"/>
          </a:p>
        </p:txBody>
      </p:sp>
      <p:sp>
        <p:nvSpPr>
          <p:cNvPr id="3" name="عنصر نائب للمحتوى 2"/>
          <p:cNvSpPr>
            <a:spLocks noGrp="1"/>
          </p:cNvSpPr>
          <p:nvPr>
            <p:ph idx="1"/>
          </p:nvPr>
        </p:nvSpPr>
        <p:spPr/>
        <p:txBody>
          <a:bodyPr/>
          <a:lstStyle/>
          <a:p>
            <a:pPr algn="l" rtl="0"/>
            <a:r>
              <a:rPr lang="en-US" b="1" dirty="0" smtClean="0"/>
              <a:t>Router :  </a:t>
            </a:r>
            <a:r>
              <a:rPr lang="en-US" dirty="0" smtClean="0"/>
              <a:t>forwards packets between ports using information in protocol headers and forwarding tables (</a:t>
            </a:r>
            <a:r>
              <a:rPr lang="en-US" b="1" dirty="0" smtClean="0"/>
              <a:t>IP address</a:t>
            </a:r>
            <a:r>
              <a:rPr lang="en-US" dirty="0" smtClean="0"/>
              <a:t>) and determine the </a:t>
            </a:r>
            <a:r>
              <a:rPr lang="en-US" b="1" dirty="0" smtClean="0"/>
              <a:t>best next router for each packet</a:t>
            </a:r>
            <a:endParaRPr lang="en-US" dirty="0" smtClean="0"/>
          </a:p>
          <a:p>
            <a:pPr algn="l" rtl="0"/>
            <a:endParaRPr lang="ar-SA" dirty="0"/>
          </a:p>
        </p:txBody>
      </p:sp>
    </p:spTree>
  </p:cSld>
  <p:clrMapOvr>
    <a:masterClrMapping/>
  </p:clrMapOvr>
  <p:transition>
    <p:dissolv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4400" dirty="0" smtClean="0"/>
              <a:t>Four sources of packet delay:</a:t>
            </a:r>
            <a:endParaRPr lang="ar-SA" sz="4400" dirty="0"/>
          </a:p>
        </p:txBody>
      </p:sp>
      <p:sp>
        <p:nvSpPr>
          <p:cNvPr id="3" name="عنصر نائب للمحتوى 2"/>
          <p:cNvSpPr>
            <a:spLocks noGrp="1"/>
          </p:cNvSpPr>
          <p:nvPr>
            <p:ph idx="1"/>
          </p:nvPr>
        </p:nvSpPr>
        <p:spPr/>
        <p:txBody>
          <a:bodyPr/>
          <a:lstStyle/>
          <a:p>
            <a:pPr algn="l" rtl="0"/>
            <a:r>
              <a:rPr lang="en-US" sz="2400" b="1" dirty="0" smtClean="0"/>
              <a:t>Processing delay</a:t>
            </a:r>
            <a:endParaRPr lang="en-US" sz="2400" dirty="0" smtClean="0"/>
          </a:p>
          <a:p>
            <a:pPr algn="l" rtl="0"/>
            <a:r>
              <a:rPr lang="en-US" sz="2400" b="1" dirty="0" smtClean="0"/>
              <a:t>queuing delay</a:t>
            </a:r>
          </a:p>
          <a:p>
            <a:pPr lvl="0" algn="l" rtl="0"/>
            <a:r>
              <a:rPr lang="en-US" sz="2400" b="1" dirty="0" smtClean="0"/>
              <a:t>transmission delay</a:t>
            </a:r>
            <a:endParaRPr lang="en-US" sz="2400" dirty="0" smtClean="0"/>
          </a:p>
          <a:p>
            <a:pPr lvl="0" algn="l" rtl="0"/>
            <a:r>
              <a:rPr lang="en-US" sz="2400" b="1" dirty="0" smtClean="0"/>
              <a:t>propagation delay</a:t>
            </a:r>
          </a:p>
          <a:p>
            <a:pPr lvl="0" algn="l" rtl="0"/>
            <a:endParaRPr lang="en-US" sz="1100" b="1" dirty="0" smtClean="0"/>
          </a:p>
          <a:p>
            <a:pPr lvl="0" algn="l" rtl="0"/>
            <a:endParaRPr lang="en-US" sz="1100" b="1" dirty="0" smtClean="0"/>
          </a:p>
          <a:p>
            <a:pPr lvl="0" algn="l" rtl="0"/>
            <a:endParaRPr lang="en-US" sz="1100" b="1" dirty="0" smtClean="0"/>
          </a:p>
          <a:p>
            <a:pPr lvl="0" algn="l" rtl="0"/>
            <a:endParaRPr lang="en-US" sz="1100" b="1" dirty="0" smtClean="0"/>
          </a:p>
          <a:p>
            <a:pPr lvl="0" algn="l" rtl="0"/>
            <a:endParaRPr lang="en-US" b="1" dirty="0" smtClean="0"/>
          </a:p>
          <a:p>
            <a:pPr lvl="0" algn="l" rtl="0"/>
            <a:endParaRPr lang="en-US" dirty="0" smtClean="0"/>
          </a:p>
          <a:p>
            <a:pPr algn="l" rtl="0"/>
            <a:endParaRPr lang="en-US" dirty="0" smtClean="0"/>
          </a:p>
          <a:p>
            <a:pPr algn="l" rtl="0"/>
            <a:endParaRPr lang="ar-SA" dirty="0"/>
          </a:p>
        </p:txBody>
      </p:sp>
      <p:grpSp>
        <p:nvGrpSpPr>
          <p:cNvPr id="165" name="Group 5"/>
          <p:cNvGrpSpPr>
            <a:grpSpLocks/>
          </p:cNvGrpSpPr>
          <p:nvPr/>
        </p:nvGrpSpPr>
        <p:grpSpPr bwMode="auto">
          <a:xfrm>
            <a:off x="1714480" y="4000505"/>
            <a:ext cx="6021388" cy="2246313"/>
            <a:chOff x="494" y="2657"/>
            <a:chExt cx="3793" cy="1415"/>
          </a:xfrm>
        </p:grpSpPr>
        <p:graphicFrame>
          <p:nvGraphicFramePr>
            <p:cNvPr id="166" name="Object 6"/>
            <p:cNvGraphicFramePr>
              <a:graphicFrameLocks noChangeAspect="1"/>
            </p:cNvGraphicFramePr>
            <p:nvPr/>
          </p:nvGraphicFramePr>
          <p:xfrm>
            <a:off x="914" y="3452"/>
            <a:ext cx="407" cy="336"/>
          </p:xfrm>
          <a:graphic>
            <a:graphicData uri="http://schemas.openxmlformats.org/presentationml/2006/ole">
              <p:oleObj spid="_x0000_s2060" name="Clip" r:id="rId4" imgW="1305000" imgH="1085760" progId="">
                <p:embed/>
              </p:oleObj>
            </a:graphicData>
          </a:graphic>
        </p:graphicFrame>
        <p:sp>
          <p:nvSpPr>
            <p:cNvPr id="167" name="Oval 7"/>
            <p:cNvSpPr>
              <a:spLocks noChangeArrowheads="1"/>
            </p:cNvSpPr>
            <p:nvPr/>
          </p:nvSpPr>
          <p:spPr bwMode="auto">
            <a:xfrm>
              <a:off x="1570" y="3300"/>
              <a:ext cx="755" cy="233"/>
            </a:xfrm>
            <a:prstGeom prst="ellipse">
              <a:avLst/>
            </a:prstGeom>
            <a:solidFill>
              <a:schemeClr val="hlink"/>
            </a:solidFill>
            <a:ln w="12700">
              <a:noFill/>
              <a:round/>
              <a:headEnd/>
              <a:tailEnd/>
            </a:ln>
          </p:spPr>
          <p:txBody>
            <a:bodyPr wrap="none" anchor="ctr"/>
            <a:lstStyle/>
            <a:p>
              <a:endParaRPr lang="en-US"/>
            </a:p>
          </p:txBody>
        </p:sp>
        <p:sp>
          <p:nvSpPr>
            <p:cNvPr id="168" name="Rectangle 8"/>
            <p:cNvSpPr>
              <a:spLocks noChangeArrowheads="1"/>
            </p:cNvSpPr>
            <p:nvPr/>
          </p:nvSpPr>
          <p:spPr bwMode="auto">
            <a:xfrm>
              <a:off x="1570" y="3257"/>
              <a:ext cx="755" cy="166"/>
            </a:xfrm>
            <a:prstGeom prst="rect">
              <a:avLst/>
            </a:prstGeom>
            <a:solidFill>
              <a:schemeClr val="hlink"/>
            </a:solidFill>
            <a:ln w="12700">
              <a:noFill/>
              <a:miter lim="800000"/>
              <a:headEnd/>
              <a:tailEnd/>
            </a:ln>
          </p:spPr>
          <p:txBody>
            <a:bodyPr wrap="none" anchor="ctr"/>
            <a:lstStyle/>
            <a:p>
              <a:pPr algn="ctr"/>
              <a:endParaRPr lang="en-US"/>
            </a:p>
          </p:txBody>
        </p:sp>
        <p:sp>
          <p:nvSpPr>
            <p:cNvPr id="169" name="Oval 9"/>
            <p:cNvSpPr>
              <a:spLocks noChangeArrowheads="1"/>
            </p:cNvSpPr>
            <p:nvPr/>
          </p:nvSpPr>
          <p:spPr bwMode="auto">
            <a:xfrm>
              <a:off x="1576" y="3113"/>
              <a:ext cx="755" cy="271"/>
            </a:xfrm>
            <a:prstGeom prst="ellipse">
              <a:avLst/>
            </a:prstGeom>
            <a:solidFill>
              <a:schemeClr val="hlink"/>
            </a:solidFill>
            <a:ln w="12700">
              <a:noFill/>
              <a:round/>
              <a:headEnd/>
              <a:tailEnd/>
            </a:ln>
          </p:spPr>
          <p:txBody>
            <a:bodyPr wrap="none" anchor="ctr"/>
            <a:lstStyle/>
            <a:p>
              <a:endParaRPr lang="en-US"/>
            </a:p>
          </p:txBody>
        </p:sp>
        <p:grpSp>
          <p:nvGrpSpPr>
            <p:cNvPr id="170" name="Group 10"/>
            <p:cNvGrpSpPr>
              <a:grpSpLocks/>
            </p:cNvGrpSpPr>
            <p:nvPr/>
          </p:nvGrpSpPr>
          <p:grpSpPr bwMode="auto">
            <a:xfrm>
              <a:off x="1791" y="3309"/>
              <a:ext cx="328" cy="95"/>
              <a:chOff x="2208" y="2363"/>
              <a:chExt cx="184" cy="88"/>
            </a:xfrm>
          </p:grpSpPr>
          <p:grpSp>
            <p:nvGrpSpPr>
              <p:cNvPr id="209" name="Group 11"/>
              <p:cNvGrpSpPr>
                <a:grpSpLocks/>
              </p:cNvGrpSpPr>
              <p:nvPr/>
            </p:nvGrpSpPr>
            <p:grpSpPr bwMode="auto">
              <a:xfrm>
                <a:off x="2227" y="2401"/>
                <a:ext cx="165" cy="50"/>
                <a:chOff x="2857" y="1545"/>
                <a:chExt cx="131" cy="96"/>
              </a:xfrm>
            </p:grpSpPr>
            <p:sp>
              <p:nvSpPr>
                <p:cNvPr id="214" name="Line 12"/>
                <p:cNvSpPr>
                  <a:spLocks noChangeShapeType="1"/>
                </p:cNvSpPr>
                <p:nvPr/>
              </p:nvSpPr>
              <p:spPr bwMode="auto">
                <a:xfrm flipV="1">
                  <a:off x="2857" y="1545"/>
                  <a:ext cx="50" cy="2"/>
                </a:xfrm>
                <a:prstGeom prst="line">
                  <a:avLst/>
                </a:prstGeom>
                <a:noFill/>
                <a:ln w="28575">
                  <a:solidFill>
                    <a:schemeClr val="tx1"/>
                  </a:solidFill>
                  <a:round/>
                  <a:headEnd/>
                  <a:tailEnd/>
                </a:ln>
              </p:spPr>
              <p:txBody>
                <a:bodyPr wrap="none" anchor="ctr"/>
                <a:lstStyle/>
                <a:p>
                  <a:endParaRPr lang="en-US"/>
                </a:p>
              </p:txBody>
            </p:sp>
            <p:sp>
              <p:nvSpPr>
                <p:cNvPr id="215" name="Line 13"/>
                <p:cNvSpPr>
                  <a:spLocks noChangeShapeType="1"/>
                </p:cNvSpPr>
                <p:nvPr/>
              </p:nvSpPr>
              <p:spPr bwMode="auto">
                <a:xfrm>
                  <a:off x="2944" y="1638"/>
                  <a:ext cx="44" cy="0"/>
                </a:xfrm>
                <a:prstGeom prst="line">
                  <a:avLst/>
                </a:prstGeom>
                <a:noFill/>
                <a:ln w="28575">
                  <a:solidFill>
                    <a:schemeClr val="tx1"/>
                  </a:solidFill>
                  <a:round/>
                  <a:headEnd/>
                  <a:tailEnd/>
                </a:ln>
              </p:spPr>
              <p:txBody>
                <a:bodyPr wrap="none" anchor="ctr"/>
                <a:lstStyle/>
                <a:p>
                  <a:endParaRPr lang="en-US"/>
                </a:p>
              </p:txBody>
            </p:sp>
            <p:sp>
              <p:nvSpPr>
                <p:cNvPr id="216" name="Line 14"/>
                <p:cNvSpPr>
                  <a:spLocks noChangeShapeType="1"/>
                </p:cNvSpPr>
                <p:nvPr/>
              </p:nvSpPr>
              <p:spPr bwMode="auto">
                <a:xfrm>
                  <a:off x="2894" y="1546"/>
                  <a:ext cx="52" cy="95"/>
                </a:xfrm>
                <a:prstGeom prst="line">
                  <a:avLst/>
                </a:prstGeom>
                <a:noFill/>
                <a:ln w="28575">
                  <a:solidFill>
                    <a:schemeClr val="tx1"/>
                  </a:solidFill>
                  <a:round/>
                  <a:headEnd/>
                  <a:tailEnd/>
                </a:ln>
              </p:spPr>
              <p:txBody>
                <a:bodyPr wrap="none" anchor="ctr"/>
                <a:lstStyle/>
                <a:p>
                  <a:endParaRPr lang="en-US"/>
                </a:p>
              </p:txBody>
            </p:sp>
          </p:grpSp>
          <p:grpSp>
            <p:nvGrpSpPr>
              <p:cNvPr id="210" name="Group 15"/>
              <p:cNvGrpSpPr>
                <a:grpSpLocks/>
              </p:cNvGrpSpPr>
              <p:nvPr/>
            </p:nvGrpSpPr>
            <p:grpSpPr bwMode="auto">
              <a:xfrm flipV="1">
                <a:off x="2208" y="2363"/>
                <a:ext cx="176" cy="57"/>
                <a:chOff x="2848" y="833"/>
                <a:chExt cx="140" cy="113"/>
              </a:xfrm>
            </p:grpSpPr>
            <p:sp>
              <p:nvSpPr>
                <p:cNvPr id="211" name="Line 16"/>
                <p:cNvSpPr>
                  <a:spLocks noChangeShapeType="1"/>
                </p:cNvSpPr>
                <p:nvPr/>
              </p:nvSpPr>
              <p:spPr bwMode="auto">
                <a:xfrm flipV="1">
                  <a:off x="2848" y="833"/>
                  <a:ext cx="50" cy="2"/>
                </a:xfrm>
                <a:prstGeom prst="line">
                  <a:avLst/>
                </a:prstGeom>
                <a:noFill/>
                <a:ln w="28575">
                  <a:solidFill>
                    <a:schemeClr val="tx1"/>
                  </a:solidFill>
                  <a:round/>
                  <a:headEnd/>
                  <a:tailEnd/>
                </a:ln>
              </p:spPr>
              <p:txBody>
                <a:bodyPr wrap="none" anchor="ctr"/>
                <a:lstStyle/>
                <a:p>
                  <a:endParaRPr lang="en-US"/>
                </a:p>
              </p:txBody>
            </p:sp>
            <p:sp>
              <p:nvSpPr>
                <p:cNvPr id="212" name="Line 17"/>
                <p:cNvSpPr>
                  <a:spLocks noChangeShapeType="1"/>
                </p:cNvSpPr>
                <p:nvPr/>
              </p:nvSpPr>
              <p:spPr bwMode="auto">
                <a:xfrm>
                  <a:off x="2944" y="946"/>
                  <a:ext cx="44" cy="0"/>
                </a:xfrm>
                <a:prstGeom prst="line">
                  <a:avLst/>
                </a:prstGeom>
                <a:noFill/>
                <a:ln w="28575">
                  <a:solidFill>
                    <a:schemeClr val="tx1"/>
                  </a:solidFill>
                  <a:round/>
                  <a:headEnd/>
                  <a:tailEnd/>
                </a:ln>
              </p:spPr>
              <p:txBody>
                <a:bodyPr wrap="none" anchor="ctr"/>
                <a:lstStyle/>
                <a:p>
                  <a:endParaRPr lang="en-US"/>
                </a:p>
              </p:txBody>
            </p:sp>
            <p:sp>
              <p:nvSpPr>
                <p:cNvPr id="213" name="Line 18"/>
                <p:cNvSpPr>
                  <a:spLocks noChangeShapeType="1"/>
                </p:cNvSpPr>
                <p:nvPr/>
              </p:nvSpPr>
              <p:spPr bwMode="auto">
                <a:xfrm>
                  <a:off x="2894" y="850"/>
                  <a:ext cx="52" cy="96"/>
                </a:xfrm>
                <a:prstGeom prst="line">
                  <a:avLst/>
                </a:prstGeom>
                <a:noFill/>
                <a:ln w="28575">
                  <a:solidFill>
                    <a:schemeClr val="tx1"/>
                  </a:solidFill>
                  <a:round/>
                  <a:headEnd/>
                  <a:tailEnd/>
                </a:ln>
              </p:spPr>
              <p:txBody>
                <a:bodyPr wrap="none" anchor="ctr"/>
                <a:lstStyle/>
                <a:p>
                  <a:endParaRPr lang="en-US"/>
                </a:p>
              </p:txBody>
            </p:sp>
          </p:grpSp>
        </p:grpSp>
        <p:sp>
          <p:nvSpPr>
            <p:cNvPr id="171" name="Oval 19"/>
            <p:cNvSpPr>
              <a:spLocks noChangeArrowheads="1"/>
            </p:cNvSpPr>
            <p:nvPr/>
          </p:nvSpPr>
          <p:spPr bwMode="auto">
            <a:xfrm>
              <a:off x="3520" y="3312"/>
              <a:ext cx="755" cy="233"/>
            </a:xfrm>
            <a:prstGeom prst="ellipse">
              <a:avLst/>
            </a:prstGeom>
            <a:solidFill>
              <a:schemeClr val="hlink"/>
            </a:solidFill>
            <a:ln w="12700">
              <a:noFill/>
              <a:round/>
              <a:headEnd/>
              <a:tailEnd/>
            </a:ln>
          </p:spPr>
          <p:txBody>
            <a:bodyPr wrap="none" anchor="ctr"/>
            <a:lstStyle/>
            <a:p>
              <a:endParaRPr lang="en-US"/>
            </a:p>
          </p:txBody>
        </p:sp>
        <p:sp>
          <p:nvSpPr>
            <p:cNvPr id="172" name="Line 20"/>
            <p:cNvSpPr>
              <a:spLocks noChangeShapeType="1"/>
            </p:cNvSpPr>
            <p:nvPr/>
          </p:nvSpPr>
          <p:spPr bwMode="auto">
            <a:xfrm>
              <a:off x="3526" y="3299"/>
              <a:ext cx="0" cy="144"/>
            </a:xfrm>
            <a:prstGeom prst="line">
              <a:avLst/>
            </a:prstGeom>
            <a:noFill/>
            <a:ln w="12700">
              <a:solidFill>
                <a:schemeClr val="tx1"/>
              </a:solidFill>
              <a:round/>
              <a:headEnd/>
              <a:tailEnd/>
            </a:ln>
          </p:spPr>
          <p:txBody>
            <a:bodyPr wrap="none" anchor="ctr"/>
            <a:lstStyle/>
            <a:p>
              <a:endParaRPr lang="en-US"/>
            </a:p>
          </p:txBody>
        </p:sp>
        <p:sp>
          <p:nvSpPr>
            <p:cNvPr id="173" name="Rectangle 21"/>
            <p:cNvSpPr>
              <a:spLocks noChangeArrowheads="1"/>
            </p:cNvSpPr>
            <p:nvPr/>
          </p:nvSpPr>
          <p:spPr bwMode="auto">
            <a:xfrm>
              <a:off x="3526" y="3275"/>
              <a:ext cx="755" cy="192"/>
            </a:xfrm>
            <a:prstGeom prst="rect">
              <a:avLst/>
            </a:prstGeom>
            <a:solidFill>
              <a:schemeClr val="hlink"/>
            </a:solidFill>
            <a:ln w="12700">
              <a:noFill/>
              <a:miter lim="800000"/>
              <a:headEnd/>
              <a:tailEnd/>
            </a:ln>
          </p:spPr>
          <p:txBody>
            <a:bodyPr wrap="none" anchor="ctr"/>
            <a:lstStyle/>
            <a:p>
              <a:pPr algn="ctr"/>
              <a:endParaRPr lang="en-US"/>
            </a:p>
          </p:txBody>
        </p:sp>
        <p:sp>
          <p:nvSpPr>
            <p:cNvPr id="174" name="Oval 22"/>
            <p:cNvSpPr>
              <a:spLocks noChangeArrowheads="1"/>
            </p:cNvSpPr>
            <p:nvPr/>
          </p:nvSpPr>
          <p:spPr bwMode="auto">
            <a:xfrm>
              <a:off x="3532" y="3131"/>
              <a:ext cx="755" cy="271"/>
            </a:xfrm>
            <a:prstGeom prst="ellipse">
              <a:avLst/>
            </a:prstGeom>
            <a:solidFill>
              <a:schemeClr val="hlink"/>
            </a:solidFill>
            <a:ln w="12700">
              <a:noFill/>
              <a:round/>
              <a:headEnd/>
              <a:tailEnd/>
            </a:ln>
          </p:spPr>
          <p:txBody>
            <a:bodyPr wrap="none" anchor="ctr"/>
            <a:lstStyle/>
            <a:p>
              <a:endParaRPr lang="en-US"/>
            </a:p>
          </p:txBody>
        </p:sp>
        <p:graphicFrame>
          <p:nvGraphicFramePr>
            <p:cNvPr id="175" name="Object 23"/>
            <p:cNvGraphicFramePr>
              <a:graphicFrameLocks noChangeAspect="1"/>
            </p:cNvGraphicFramePr>
            <p:nvPr/>
          </p:nvGraphicFramePr>
          <p:xfrm>
            <a:off x="716" y="2816"/>
            <a:ext cx="407" cy="336"/>
          </p:xfrm>
          <a:graphic>
            <a:graphicData uri="http://schemas.openxmlformats.org/presentationml/2006/ole">
              <p:oleObj spid="_x0000_s2061" name="Clip" r:id="rId5" imgW="1305000" imgH="1085760" progId="">
                <p:embed/>
              </p:oleObj>
            </a:graphicData>
          </a:graphic>
        </p:graphicFrame>
        <p:sp>
          <p:nvSpPr>
            <p:cNvPr id="176" name="Line 24"/>
            <p:cNvSpPr>
              <a:spLocks noChangeShapeType="1"/>
            </p:cNvSpPr>
            <p:nvPr/>
          </p:nvSpPr>
          <p:spPr bwMode="auto">
            <a:xfrm>
              <a:off x="1110" y="3072"/>
              <a:ext cx="318" cy="0"/>
            </a:xfrm>
            <a:prstGeom prst="line">
              <a:avLst/>
            </a:prstGeom>
            <a:noFill/>
            <a:ln w="19050">
              <a:solidFill>
                <a:schemeClr val="tx1"/>
              </a:solidFill>
              <a:round/>
              <a:headEnd/>
              <a:tailEnd/>
            </a:ln>
          </p:spPr>
          <p:txBody>
            <a:bodyPr wrap="none" anchor="ctr"/>
            <a:lstStyle/>
            <a:p>
              <a:endParaRPr lang="en-US"/>
            </a:p>
          </p:txBody>
        </p:sp>
        <p:sp>
          <p:nvSpPr>
            <p:cNvPr id="177" name="Line 25"/>
            <p:cNvSpPr>
              <a:spLocks noChangeShapeType="1"/>
            </p:cNvSpPr>
            <p:nvPr/>
          </p:nvSpPr>
          <p:spPr bwMode="auto">
            <a:xfrm flipV="1">
              <a:off x="1302" y="3693"/>
              <a:ext cx="123" cy="3"/>
            </a:xfrm>
            <a:prstGeom prst="line">
              <a:avLst/>
            </a:prstGeom>
            <a:noFill/>
            <a:ln w="19050">
              <a:solidFill>
                <a:schemeClr val="tx1"/>
              </a:solidFill>
              <a:round/>
              <a:headEnd/>
              <a:tailEnd/>
            </a:ln>
          </p:spPr>
          <p:txBody>
            <a:bodyPr wrap="none" anchor="ctr"/>
            <a:lstStyle/>
            <a:p>
              <a:endParaRPr lang="en-US"/>
            </a:p>
          </p:txBody>
        </p:sp>
        <p:sp>
          <p:nvSpPr>
            <p:cNvPr id="178" name="Line 26"/>
            <p:cNvSpPr>
              <a:spLocks noChangeShapeType="1"/>
            </p:cNvSpPr>
            <p:nvPr/>
          </p:nvSpPr>
          <p:spPr bwMode="auto">
            <a:xfrm>
              <a:off x="2322" y="3336"/>
              <a:ext cx="1218" cy="6"/>
            </a:xfrm>
            <a:prstGeom prst="line">
              <a:avLst/>
            </a:prstGeom>
            <a:noFill/>
            <a:ln w="19050">
              <a:solidFill>
                <a:schemeClr val="tx1"/>
              </a:solidFill>
              <a:round/>
              <a:headEnd/>
              <a:tailEnd/>
            </a:ln>
          </p:spPr>
          <p:txBody>
            <a:bodyPr wrap="none" anchor="ctr"/>
            <a:lstStyle/>
            <a:p>
              <a:endParaRPr lang="en-US"/>
            </a:p>
          </p:txBody>
        </p:sp>
        <p:sp>
          <p:nvSpPr>
            <p:cNvPr id="179" name="Line 27"/>
            <p:cNvSpPr>
              <a:spLocks noChangeShapeType="1"/>
            </p:cNvSpPr>
            <p:nvPr/>
          </p:nvSpPr>
          <p:spPr bwMode="auto">
            <a:xfrm flipH="1">
              <a:off x="1428" y="3066"/>
              <a:ext cx="0" cy="630"/>
            </a:xfrm>
            <a:prstGeom prst="line">
              <a:avLst/>
            </a:prstGeom>
            <a:noFill/>
            <a:ln w="19050">
              <a:solidFill>
                <a:schemeClr val="tx1"/>
              </a:solidFill>
              <a:round/>
              <a:headEnd/>
              <a:tailEnd/>
            </a:ln>
          </p:spPr>
          <p:txBody>
            <a:bodyPr wrap="none" anchor="ctr"/>
            <a:lstStyle/>
            <a:p>
              <a:endParaRPr lang="en-US"/>
            </a:p>
          </p:txBody>
        </p:sp>
        <p:sp>
          <p:nvSpPr>
            <p:cNvPr id="180" name="Line 28"/>
            <p:cNvSpPr>
              <a:spLocks noChangeShapeType="1"/>
            </p:cNvSpPr>
            <p:nvPr/>
          </p:nvSpPr>
          <p:spPr bwMode="auto">
            <a:xfrm>
              <a:off x="1434" y="3339"/>
              <a:ext cx="126" cy="0"/>
            </a:xfrm>
            <a:prstGeom prst="line">
              <a:avLst/>
            </a:prstGeom>
            <a:noFill/>
            <a:ln w="19050">
              <a:solidFill>
                <a:schemeClr val="tx1"/>
              </a:solidFill>
              <a:round/>
              <a:headEnd/>
              <a:tailEnd/>
            </a:ln>
          </p:spPr>
          <p:txBody>
            <a:bodyPr wrap="none" anchor="ctr"/>
            <a:lstStyle/>
            <a:p>
              <a:endParaRPr lang="en-US"/>
            </a:p>
          </p:txBody>
        </p:sp>
        <p:sp>
          <p:nvSpPr>
            <p:cNvPr id="181" name="Rectangle 29"/>
            <p:cNvSpPr>
              <a:spLocks noChangeArrowheads="1"/>
            </p:cNvSpPr>
            <p:nvPr/>
          </p:nvSpPr>
          <p:spPr bwMode="auto">
            <a:xfrm>
              <a:off x="2901" y="3210"/>
              <a:ext cx="93" cy="126"/>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182" name="Rectangle 30"/>
            <p:cNvSpPr>
              <a:spLocks noChangeArrowheads="1"/>
            </p:cNvSpPr>
            <p:nvPr/>
          </p:nvSpPr>
          <p:spPr bwMode="auto">
            <a:xfrm>
              <a:off x="2112" y="3255"/>
              <a:ext cx="93" cy="126"/>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183" name="Rectangle 31"/>
            <p:cNvSpPr>
              <a:spLocks noChangeArrowheads="1"/>
            </p:cNvSpPr>
            <p:nvPr/>
          </p:nvSpPr>
          <p:spPr bwMode="auto">
            <a:xfrm>
              <a:off x="2214" y="3255"/>
              <a:ext cx="93" cy="126"/>
            </a:xfrm>
            <a:prstGeom prst="rect">
              <a:avLst/>
            </a:prstGeom>
            <a:solidFill>
              <a:schemeClr val="accent2"/>
            </a:solidFill>
            <a:ln w="9525">
              <a:solidFill>
                <a:schemeClr val="tx1"/>
              </a:solidFill>
              <a:miter lim="800000"/>
              <a:headEnd/>
              <a:tailEnd/>
            </a:ln>
          </p:spPr>
          <p:txBody>
            <a:bodyPr wrap="none" anchor="ctr"/>
            <a:lstStyle/>
            <a:p>
              <a:endParaRPr lang="en-US"/>
            </a:p>
          </p:txBody>
        </p:sp>
        <p:sp>
          <p:nvSpPr>
            <p:cNvPr id="184" name="Rectangle 32"/>
            <p:cNvSpPr>
              <a:spLocks noChangeArrowheads="1"/>
            </p:cNvSpPr>
            <p:nvPr/>
          </p:nvSpPr>
          <p:spPr bwMode="auto">
            <a:xfrm>
              <a:off x="1449" y="3192"/>
              <a:ext cx="93" cy="126"/>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185" name="Line 33"/>
            <p:cNvSpPr>
              <a:spLocks noChangeShapeType="1"/>
            </p:cNvSpPr>
            <p:nvPr/>
          </p:nvSpPr>
          <p:spPr bwMode="auto">
            <a:xfrm>
              <a:off x="1560" y="3258"/>
              <a:ext cx="153" cy="3"/>
            </a:xfrm>
            <a:prstGeom prst="line">
              <a:avLst/>
            </a:prstGeom>
            <a:noFill/>
            <a:ln w="9525">
              <a:solidFill>
                <a:schemeClr val="tx1"/>
              </a:solidFill>
              <a:round/>
              <a:headEnd/>
              <a:tailEnd type="triangle" w="med" len="med"/>
            </a:ln>
          </p:spPr>
          <p:txBody>
            <a:bodyPr wrap="none" anchor="ctr"/>
            <a:lstStyle/>
            <a:p>
              <a:endParaRPr lang="en-US"/>
            </a:p>
          </p:txBody>
        </p:sp>
        <p:sp>
          <p:nvSpPr>
            <p:cNvPr id="186" name="Line 34"/>
            <p:cNvSpPr>
              <a:spLocks noChangeShapeType="1"/>
            </p:cNvSpPr>
            <p:nvPr/>
          </p:nvSpPr>
          <p:spPr bwMode="auto">
            <a:xfrm flipV="1">
              <a:off x="1350" y="3432"/>
              <a:ext cx="0" cy="111"/>
            </a:xfrm>
            <a:prstGeom prst="line">
              <a:avLst/>
            </a:prstGeom>
            <a:noFill/>
            <a:ln w="9525">
              <a:solidFill>
                <a:schemeClr val="tx1"/>
              </a:solidFill>
              <a:round/>
              <a:headEnd/>
              <a:tailEnd type="triangle" w="med" len="med"/>
            </a:ln>
          </p:spPr>
          <p:txBody>
            <a:bodyPr wrap="none" anchor="ctr"/>
            <a:lstStyle/>
            <a:p>
              <a:endParaRPr lang="en-US"/>
            </a:p>
          </p:txBody>
        </p:sp>
        <p:sp>
          <p:nvSpPr>
            <p:cNvPr id="187" name="Line 35"/>
            <p:cNvSpPr>
              <a:spLocks noChangeShapeType="1"/>
            </p:cNvSpPr>
            <p:nvPr/>
          </p:nvSpPr>
          <p:spPr bwMode="auto">
            <a:xfrm flipV="1">
              <a:off x="3387" y="3084"/>
              <a:ext cx="231" cy="0"/>
            </a:xfrm>
            <a:prstGeom prst="line">
              <a:avLst/>
            </a:prstGeom>
            <a:noFill/>
            <a:ln w="9525">
              <a:solidFill>
                <a:schemeClr val="tx1"/>
              </a:solidFill>
              <a:round/>
              <a:headEnd/>
              <a:tailEnd type="triangle" w="med" len="med"/>
            </a:ln>
          </p:spPr>
          <p:txBody>
            <a:bodyPr wrap="none" anchor="ctr"/>
            <a:lstStyle/>
            <a:p>
              <a:endParaRPr lang="en-US"/>
            </a:p>
          </p:txBody>
        </p:sp>
        <p:sp>
          <p:nvSpPr>
            <p:cNvPr id="188" name="Text Box 36"/>
            <p:cNvSpPr txBox="1">
              <a:spLocks noChangeArrowheads="1"/>
            </p:cNvSpPr>
            <p:nvPr/>
          </p:nvSpPr>
          <p:spPr bwMode="auto">
            <a:xfrm>
              <a:off x="494" y="2831"/>
              <a:ext cx="256" cy="288"/>
            </a:xfrm>
            <a:prstGeom prst="rect">
              <a:avLst/>
            </a:prstGeom>
            <a:noFill/>
            <a:ln w="9525">
              <a:noFill/>
              <a:miter lim="800000"/>
              <a:headEnd/>
              <a:tailEnd/>
            </a:ln>
          </p:spPr>
          <p:txBody>
            <a:bodyPr wrap="none">
              <a:spAutoFit/>
            </a:bodyPr>
            <a:lstStyle/>
            <a:p>
              <a:r>
                <a:rPr lang="en-US">
                  <a:solidFill>
                    <a:srgbClr val="00CC66"/>
                  </a:solidFill>
                  <a:latin typeface="Comic Sans MS" pitchFamily="66" charset="0"/>
                </a:rPr>
                <a:t>A</a:t>
              </a:r>
              <a:endParaRPr lang="en-US">
                <a:solidFill>
                  <a:srgbClr val="00CC66"/>
                </a:solidFill>
              </a:endParaRPr>
            </a:p>
          </p:txBody>
        </p:sp>
        <p:sp>
          <p:nvSpPr>
            <p:cNvPr id="189" name="Text Box 37"/>
            <p:cNvSpPr txBox="1">
              <a:spLocks noChangeArrowheads="1"/>
            </p:cNvSpPr>
            <p:nvPr/>
          </p:nvSpPr>
          <p:spPr bwMode="auto">
            <a:xfrm>
              <a:off x="668" y="3473"/>
              <a:ext cx="237" cy="288"/>
            </a:xfrm>
            <a:prstGeom prst="rect">
              <a:avLst/>
            </a:prstGeom>
            <a:noFill/>
            <a:ln w="9525">
              <a:noFill/>
              <a:miter lim="800000"/>
              <a:headEnd/>
              <a:tailEnd/>
            </a:ln>
          </p:spPr>
          <p:txBody>
            <a:bodyPr wrap="none">
              <a:spAutoFit/>
            </a:bodyPr>
            <a:lstStyle/>
            <a:p>
              <a:r>
                <a:rPr lang="en-US">
                  <a:solidFill>
                    <a:schemeClr val="accent2"/>
                  </a:solidFill>
                  <a:latin typeface="Comic Sans MS" pitchFamily="66" charset="0"/>
                </a:rPr>
                <a:t>B</a:t>
              </a:r>
              <a:endParaRPr lang="en-US">
                <a:solidFill>
                  <a:schemeClr val="accent1"/>
                </a:solidFill>
              </a:endParaRPr>
            </a:p>
          </p:txBody>
        </p:sp>
        <p:sp>
          <p:nvSpPr>
            <p:cNvPr id="190" name="Rectangle 38"/>
            <p:cNvSpPr>
              <a:spLocks noChangeArrowheads="1"/>
            </p:cNvSpPr>
            <p:nvPr/>
          </p:nvSpPr>
          <p:spPr bwMode="auto">
            <a:xfrm>
              <a:off x="2295" y="3216"/>
              <a:ext cx="93" cy="126"/>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191" name="Text Box 39"/>
            <p:cNvSpPr txBox="1">
              <a:spLocks noChangeArrowheads="1"/>
            </p:cNvSpPr>
            <p:nvPr/>
          </p:nvSpPr>
          <p:spPr bwMode="auto">
            <a:xfrm>
              <a:off x="2540" y="2966"/>
              <a:ext cx="898" cy="231"/>
            </a:xfrm>
            <a:prstGeom prst="rect">
              <a:avLst/>
            </a:prstGeom>
            <a:noFill/>
            <a:ln w="9525">
              <a:noFill/>
              <a:miter lim="800000"/>
              <a:headEnd/>
              <a:tailEnd/>
            </a:ln>
          </p:spPr>
          <p:txBody>
            <a:bodyPr wrap="none">
              <a:spAutoFit/>
            </a:bodyPr>
            <a:lstStyle/>
            <a:p>
              <a:r>
                <a:rPr lang="en-US" sz="1800" dirty="0">
                  <a:solidFill>
                    <a:srgbClr val="FF0000"/>
                  </a:solidFill>
                  <a:latin typeface="Comic Sans MS" pitchFamily="66" charset="0"/>
                </a:rPr>
                <a:t>propagation</a:t>
              </a:r>
              <a:endParaRPr lang="en-US" sz="1800" dirty="0"/>
            </a:p>
          </p:txBody>
        </p:sp>
        <p:sp>
          <p:nvSpPr>
            <p:cNvPr id="192" name="Line 40"/>
            <p:cNvSpPr>
              <a:spLocks noChangeShapeType="1"/>
            </p:cNvSpPr>
            <p:nvPr/>
          </p:nvSpPr>
          <p:spPr bwMode="auto">
            <a:xfrm rot="10800000">
              <a:off x="2385" y="3084"/>
              <a:ext cx="201" cy="0"/>
            </a:xfrm>
            <a:prstGeom prst="line">
              <a:avLst/>
            </a:prstGeom>
            <a:noFill/>
            <a:ln w="9525">
              <a:solidFill>
                <a:schemeClr val="tx1"/>
              </a:solidFill>
              <a:round/>
              <a:headEnd/>
              <a:tailEnd type="triangle" w="med" len="med"/>
            </a:ln>
          </p:spPr>
          <p:txBody>
            <a:bodyPr wrap="none" anchor="ctr"/>
            <a:lstStyle/>
            <a:p>
              <a:endParaRPr lang="en-US"/>
            </a:p>
          </p:txBody>
        </p:sp>
        <p:sp>
          <p:nvSpPr>
            <p:cNvPr id="193" name="Text Box 41"/>
            <p:cNvSpPr txBox="1">
              <a:spLocks noChangeArrowheads="1"/>
            </p:cNvSpPr>
            <p:nvPr/>
          </p:nvSpPr>
          <p:spPr bwMode="auto">
            <a:xfrm>
              <a:off x="1079" y="2657"/>
              <a:ext cx="955" cy="231"/>
            </a:xfrm>
            <a:prstGeom prst="rect">
              <a:avLst/>
            </a:prstGeom>
            <a:noFill/>
            <a:ln w="9525">
              <a:noFill/>
              <a:miter lim="800000"/>
              <a:headEnd/>
              <a:tailEnd/>
            </a:ln>
          </p:spPr>
          <p:txBody>
            <a:bodyPr wrap="none">
              <a:spAutoFit/>
            </a:bodyPr>
            <a:lstStyle/>
            <a:p>
              <a:r>
                <a:rPr lang="en-US" sz="1800" dirty="0">
                  <a:solidFill>
                    <a:srgbClr val="FF0000"/>
                  </a:solidFill>
                  <a:latin typeface="Comic Sans MS" pitchFamily="66" charset="0"/>
                </a:rPr>
                <a:t>transmission</a:t>
              </a:r>
              <a:endParaRPr lang="en-US" sz="1800" dirty="0"/>
            </a:p>
          </p:txBody>
        </p:sp>
        <p:sp>
          <p:nvSpPr>
            <p:cNvPr id="194" name="Line 42"/>
            <p:cNvSpPr>
              <a:spLocks noChangeShapeType="1"/>
            </p:cNvSpPr>
            <p:nvPr/>
          </p:nvSpPr>
          <p:spPr bwMode="auto">
            <a:xfrm rot="10800000" flipH="1" flipV="1">
              <a:off x="2022" y="2874"/>
              <a:ext cx="333" cy="336"/>
            </a:xfrm>
            <a:prstGeom prst="line">
              <a:avLst/>
            </a:prstGeom>
            <a:noFill/>
            <a:ln w="9525">
              <a:solidFill>
                <a:schemeClr val="tx1"/>
              </a:solidFill>
              <a:round/>
              <a:headEnd/>
              <a:tailEnd type="triangle" w="med" len="med"/>
            </a:ln>
          </p:spPr>
          <p:txBody>
            <a:bodyPr wrap="none" anchor="ctr"/>
            <a:lstStyle/>
            <a:p>
              <a:endParaRPr lang="en-US"/>
            </a:p>
          </p:txBody>
        </p:sp>
        <p:sp>
          <p:nvSpPr>
            <p:cNvPr id="195" name="Text Box 43"/>
            <p:cNvSpPr txBox="1">
              <a:spLocks noChangeArrowheads="1"/>
            </p:cNvSpPr>
            <p:nvPr/>
          </p:nvSpPr>
          <p:spPr bwMode="auto">
            <a:xfrm>
              <a:off x="1424" y="3668"/>
              <a:ext cx="822" cy="404"/>
            </a:xfrm>
            <a:prstGeom prst="rect">
              <a:avLst/>
            </a:prstGeom>
            <a:noFill/>
            <a:ln w="9525">
              <a:noFill/>
              <a:miter lim="800000"/>
              <a:headEnd/>
              <a:tailEnd/>
            </a:ln>
          </p:spPr>
          <p:txBody>
            <a:bodyPr wrap="none">
              <a:spAutoFit/>
            </a:bodyPr>
            <a:lstStyle/>
            <a:p>
              <a:pPr algn="ctr"/>
              <a:r>
                <a:rPr lang="en-US" sz="1800">
                  <a:solidFill>
                    <a:srgbClr val="FF0000"/>
                  </a:solidFill>
                  <a:latin typeface="Comic Sans MS" pitchFamily="66" charset="0"/>
                </a:rPr>
                <a:t>nodal</a:t>
              </a:r>
            </a:p>
            <a:p>
              <a:pPr algn="ctr"/>
              <a:r>
                <a:rPr lang="en-US" sz="1800">
                  <a:solidFill>
                    <a:srgbClr val="FF0000"/>
                  </a:solidFill>
                  <a:latin typeface="Comic Sans MS" pitchFamily="66" charset="0"/>
                </a:rPr>
                <a:t>processing</a:t>
              </a:r>
              <a:endParaRPr lang="en-US" sz="1800"/>
            </a:p>
          </p:txBody>
        </p:sp>
        <p:sp>
          <p:nvSpPr>
            <p:cNvPr id="196" name="Line 44"/>
            <p:cNvSpPr>
              <a:spLocks noChangeShapeType="1"/>
            </p:cNvSpPr>
            <p:nvPr/>
          </p:nvSpPr>
          <p:spPr bwMode="auto">
            <a:xfrm rot="10800000">
              <a:off x="1587" y="3696"/>
              <a:ext cx="525" cy="0"/>
            </a:xfrm>
            <a:prstGeom prst="line">
              <a:avLst/>
            </a:prstGeom>
            <a:noFill/>
            <a:ln w="9525">
              <a:solidFill>
                <a:schemeClr val="tx1"/>
              </a:solidFill>
              <a:round/>
              <a:headEnd type="triangle" w="med" len="med"/>
              <a:tailEnd type="triangle" w="med" len="med"/>
            </a:ln>
          </p:spPr>
          <p:txBody>
            <a:bodyPr wrap="none" anchor="ctr"/>
            <a:lstStyle/>
            <a:p>
              <a:endParaRPr lang="en-US"/>
            </a:p>
          </p:txBody>
        </p:sp>
        <p:sp>
          <p:nvSpPr>
            <p:cNvPr id="197" name="Line 45"/>
            <p:cNvSpPr>
              <a:spLocks noChangeShapeType="1"/>
            </p:cNvSpPr>
            <p:nvPr/>
          </p:nvSpPr>
          <p:spPr bwMode="auto">
            <a:xfrm rot="10800000" flipV="1">
              <a:off x="2097" y="3546"/>
              <a:ext cx="243" cy="0"/>
            </a:xfrm>
            <a:prstGeom prst="line">
              <a:avLst/>
            </a:prstGeom>
            <a:noFill/>
            <a:ln w="9525">
              <a:solidFill>
                <a:schemeClr val="tx1"/>
              </a:solidFill>
              <a:round/>
              <a:headEnd type="triangle" w="med" len="med"/>
              <a:tailEnd type="triangle" w="med" len="med"/>
            </a:ln>
          </p:spPr>
          <p:txBody>
            <a:bodyPr wrap="none" anchor="ctr"/>
            <a:lstStyle/>
            <a:p>
              <a:endParaRPr lang="en-US"/>
            </a:p>
          </p:txBody>
        </p:sp>
        <p:sp>
          <p:nvSpPr>
            <p:cNvPr id="198" name="Text Box 46"/>
            <p:cNvSpPr txBox="1">
              <a:spLocks noChangeArrowheads="1"/>
            </p:cNvSpPr>
            <p:nvPr/>
          </p:nvSpPr>
          <p:spPr bwMode="auto">
            <a:xfrm>
              <a:off x="2354" y="3830"/>
              <a:ext cx="690" cy="231"/>
            </a:xfrm>
            <a:prstGeom prst="rect">
              <a:avLst/>
            </a:prstGeom>
            <a:noFill/>
            <a:ln w="9525">
              <a:noFill/>
              <a:miter lim="800000"/>
              <a:headEnd/>
              <a:tailEnd/>
            </a:ln>
          </p:spPr>
          <p:txBody>
            <a:bodyPr wrap="none">
              <a:spAutoFit/>
            </a:bodyPr>
            <a:lstStyle/>
            <a:p>
              <a:r>
                <a:rPr lang="en-US" sz="1800">
                  <a:solidFill>
                    <a:srgbClr val="FF0000"/>
                  </a:solidFill>
                  <a:latin typeface="Comic Sans MS" pitchFamily="66" charset="0"/>
                </a:rPr>
                <a:t>queueing</a:t>
              </a:r>
              <a:endParaRPr lang="en-US" sz="1800"/>
            </a:p>
          </p:txBody>
        </p:sp>
        <p:sp>
          <p:nvSpPr>
            <p:cNvPr id="199" name="Line 47"/>
            <p:cNvSpPr>
              <a:spLocks noChangeShapeType="1"/>
            </p:cNvSpPr>
            <p:nvPr/>
          </p:nvSpPr>
          <p:spPr bwMode="auto">
            <a:xfrm rot="10800000">
              <a:off x="2199" y="3546"/>
              <a:ext cx="375" cy="348"/>
            </a:xfrm>
            <a:prstGeom prst="line">
              <a:avLst/>
            </a:prstGeom>
            <a:noFill/>
            <a:ln w="9525">
              <a:solidFill>
                <a:schemeClr val="tx1"/>
              </a:solidFill>
              <a:round/>
              <a:headEnd/>
              <a:tailEnd/>
            </a:ln>
          </p:spPr>
          <p:txBody>
            <a:bodyPr wrap="none" anchor="ctr"/>
            <a:lstStyle/>
            <a:p>
              <a:endParaRPr lang="en-US"/>
            </a:p>
          </p:txBody>
        </p:sp>
        <p:grpSp>
          <p:nvGrpSpPr>
            <p:cNvPr id="200" name="Group 48"/>
            <p:cNvGrpSpPr>
              <a:grpSpLocks/>
            </p:cNvGrpSpPr>
            <p:nvPr/>
          </p:nvGrpSpPr>
          <p:grpSpPr bwMode="auto">
            <a:xfrm>
              <a:off x="3698" y="3342"/>
              <a:ext cx="355" cy="80"/>
              <a:chOff x="2197" y="2324"/>
              <a:chExt cx="200" cy="73"/>
            </a:xfrm>
          </p:grpSpPr>
          <p:grpSp>
            <p:nvGrpSpPr>
              <p:cNvPr id="201" name="Group 49"/>
              <p:cNvGrpSpPr>
                <a:grpSpLocks/>
              </p:cNvGrpSpPr>
              <p:nvPr/>
            </p:nvGrpSpPr>
            <p:grpSpPr bwMode="auto">
              <a:xfrm>
                <a:off x="2269" y="2336"/>
                <a:ext cx="128" cy="61"/>
                <a:chOff x="2843" y="1475"/>
                <a:chExt cx="100" cy="122"/>
              </a:xfrm>
            </p:grpSpPr>
            <p:sp>
              <p:nvSpPr>
                <p:cNvPr id="206" name="Line 50"/>
                <p:cNvSpPr>
                  <a:spLocks noChangeShapeType="1"/>
                </p:cNvSpPr>
                <p:nvPr/>
              </p:nvSpPr>
              <p:spPr bwMode="auto">
                <a:xfrm flipV="1">
                  <a:off x="2843" y="1475"/>
                  <a:ext cx="50" cy="2"/>
                </a:xfrm>
                <a:prstGeom prst="line">
                  <a:avLst/>
                </a:prstGeom>
                <a:noFill/>
                <a:ln w="28575">
                  <a:solidFill>
                    <a:schemeClr val="tx1"/>
                  </a:solidFill>
                  <a:round/>
                  <a:headEnd/>
                  <a:tailEnd/>
                </a:ln>
              </p:spPr>
              <p:txBody>
                <a:bodyPr wrap="none" anchor="ctr"/>
                <a:lstStyle/>
                <a:p>
                  <a:endParaRPr lang="en-US"/>
                </a:p>
              </p:txBody>
            </p:sp>
            <p:sp>
              <p:nvSpPr>
                <p:cNvPr id="207" name="Line 51"/>
                <p:cNvSpPr>
                  <a:spLocks noChangeShapeType="1"/>
                </p:cNvSpPr>
                <p:nvPr/>
              </p:nvSpPr>
              <p:spPr bwMode="auto">
                <a:xfrm>
                  <a:off x="2900" y="1515"/>
                  <a:ext cx="43" cy="0"/>
                </a:xfrm>
                <a:prstGeom prst="line">
                  <a:avLst/>
                </a:prstGeom>
                <a:noFill/>
                <a:ln w="28575">
                  <a:solidFill>
                    <a:schemeClr val="tx1"/>
                  </a:solidFill>
                  <a:round/>
                  <a:headEnd/>
                  <a:tailEnd/>
                </a:ln>
              </p:spPr>
              <p:txBody>
                <a:bodyPr wrap="none" anchor="ctr"/>
                <a:lstStyle/>
                <a:p>
                  <a:endParaRPr lang="en-US"/>
                </a:p>
              </p:txBody>
            </p:sp>
            <p:sp>
              <p:nvSpPr>
                <p:cNvPr id="208" name="Line 52"/>
                <p:cNvSpPr>
                  <a:spLocks noChangeShapeType="1"/>
                </p:cNvSpPr>
                <p:nvPr/>
              </p:nvSpPr>
              <p:spPr bwMode="auto">
                <a:xfrm>
                  <a:off x="2883" y="1501"/>
                  <a:ext cx="52" cy="96"/>
                </a:xfrm>
                <a:prstGeom prst="line">
                  <a:avLst/>
                </a:prstGeom>
                <a:noFill/>
                <a:ln w="28575">
                  <a:solidFill>
                    <a:schemeClr val="tx1"/>
                  </a:solidFill>
                  <a:round/>
                  <a:headEnd/>
                  <a:tailEnd/>
                </a:ln>
              </p:spPr>
              <p:txBody>
                <a:bodyPr wrap="none" anchor="ctr"/>
                <a:lstStyle/>
                <a:p>
                  <a:endParaRPr lang="en-US"/>
                </a:p>
              </p:txBody>
            </p:sp>
          </p:grpSp>
          <p:grpSp>
            <p:nvGrpSpPr>
              <p:cNvPr id="202" name="Group 53"/>
              <p:cNvGrpSpPr>
                <a:grpSpLocks/>
              </p:cNvGrpSpPr>
              <p:nvPr/>
            </p:nvGrpSpPr>
            <p:grpSpPr bwMode="auto">
              <a:xfrm flipV="1">
                <a:off x="2197" y="2324"/>
                <a:ext cx="194" cy="47"/>
                <a:chOff x="2852" y="939"/>
                <a:chExt cx="155" cy="94"/>
              </a:xfrm>
            </p:grpSpPr>
            <p:sp>
              <p:nvSpPr>
                <p:cNvPr id="203" name="Line 54"/>
                <p:cNvSpPr>
                  <a:spLocks noChangeShapeType="1"/>
                </p:cNvSpPr>
                <p:nvPr/>
              </p:nvSpPr>
              <p:spPr bwMode="auto">
                <a:xfrm flipV="1">
                  <a:off x="2852" y="950"/>
                  <a:ext cx="50" cy="2"/>
                </a:xfrm>
                <a:prstGeom prst="line">
                  <a:avLst/>
                </a:prstGeom>
                <a:noFill/>
                <a:ln w="28575">
                  <a:solidFill>
                    <a:schemeClr val="tx1"/>
                  </a:solidFill>
                  <a:round/>
                  <a:headEnd/>
                  <a:tailEnd/>
                </a:ln>
              </p:spPr>
              <p:txBody>
                <a:bodyPr wrap="none" anchor="ctr"/>
                <a:lstStyle/>
                <a:p>
                  <a:endParaRPr lang="en-US"/>
                </a:p>
              </p:txBody>
            </p:sp>
            <p:sp>
              <p:nvSpPr>
                <p:cNvPr id="204" name="Line 55"/>
                <p:cNvSpPr>
                  <a:spLocks noChangeShapeType="1"/>
                </p:cNvSpPr>
                <p:nvPr/>
              </p:nvSpPr>
              <p:spPr bwMode="auto">
                <a:xfrm>
                  <a:off x="2963" y="1021"/>
                  <a:ext cx="44" cy="0"/>
                </a:xfrm>
                <a:prstGeom prst="line">
                  <a:avLst/>
                </a:prstGeom>
                <a:noFill/>
                <a:ln w="28575">
                  <a:solidFill>
                    <a:schemeClr val="tx1"/>
                  </a:solidFill>
                  <a:round/>
                  <a:headEnd/>
                  <a:tailEnd/>
                </a:ln>
              </p:spPr>
              <p:txBody>
                <a:bodyPr wrap="none" anchor="ctr"/>
                <a:lstStyle/>
                <a:p>
                  <a:endParaRPr lang="en-US"/>
                </a:p>
              </p:txBody>
            </p:sp>
            <p:sp>
              <p:nvSpPr>
                <p:cNvPr id="205" name="Line 56"/>
                <p:cNvSpPr>
                  <a:spLocks noChangeShapeType="1"/>
                </p:cNvSpPr>
                <p:nvPr/>
              </p:nvSpPr>
              <p:spPr bwMode="auto">
                <a:xfrm>
                  <a:off x="2920" y="939"/>
                  <a:ext cx="53" cy="94"/>
                </a:xfrm>
                <a:prstGeom prst="line">
                  <a:avLst/>
                </a:prstGeom>
                <a:noFill/>
                <a:ln w="28575">
                  <a:solidFill>
                    <a:schemeClr val="tx1"/>
                  </a:solidFill>
                  <a:round/>
                  <a:headEnd/>
                  <a:tailEnd/>
                </a:ln>
              </p:spPr>
              <p:txBody>
                <a:bodyPr wrap="none" anchor="ctr"/>
                <a:lstStyle/>
                <a:p>
                  <a:endParaRPr lang="en-US"/>
                </a:p>
              </p:txBody>
            </p:sp>
          </p:grpSp>
        </p:grpSp>
      </p:grpSp>
    </p:spTree>
  </p:cSld>
  <p:clrMapOvr>
    <a:masterClrMapping/>
  </p:clrMapOvr>
  <p:transition>
    <p:dissolv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4000" dirty="0" smtClean="0"/>
              <a:t>1)Processing Delay:</a:t>
            </a:r>
            <a:endParaRPr lang="ar-SA" sz="4000" dirty="0"/>
          </a:p>
        </p:txBody>
      </p:sp>
      <p:sp>
        <p:nvSpPr>
          <p:cNvPr id="3" name="عنصر نائب للمحتوى 2"/>
          <p:cNvSpPr>
            <a:spLocks noGrp="1"/>
          </p:cNvSpPr>
          <p:nvPr>
            <p:ph idx="1"/>
          </p:nvPr>
        </p:nvSpPr>
        <p:spPr/>
        <p:txBody>
          <a:bodyPr/>
          <a:lstStyle/>
          <a:p>
            <a:pPr algn="l" rtl="0"/>
            <a:r>
              <a:rPr lang="en-US" b="1" dirty="0" smtClean="0"/>
              <a:t>processing delay</a:t>
            </a:r>
            <a:r>
              <a:rPr lang="en-US" dirty="0" smtClean="0"/>
              <a:t> is the time it takes routers to process the  packet </a:t>
            </a:r>
            <a:r>
              <a:rPr lang="en-US" b="1" dirty="0" smtClean="0"/>
              <a:t>header</a:t>
            </a:r>
            <a:r>
              <a:rPr lang="en-US" dirty="0" smtClean="0"/>
              <a:t>.</a:t>
            </a:r>
          </a:p>
          <a:p>
            <a:pPr lvl="1" algn="l" rtl="0"/>
            <a:r>
              <a:rPr lang="en-US" dirty="0" smtClean="0"/>
              <a:t>check bit errors</a:t>
            </a:r>
          </a:p>
          <a:p>
            <a:pPr lvl="1" algn="l" rtl="0"/>
            <a:r>
              <a:rPr lang="en-US" dirty="0" smtClean="0"/>
              <a:t>determine output link</a:t>
            </a:r>
          </a:p>
          <a:p>
            <a:pPr algn="l" rtl="0"/>
            <a:endParaRPr lang="en-US" dirty="0" smtClean="0"/>
          </a:p>
          <a:p>
            <a:pPr algn="l" rtl="0"/>
            <a:endParaRPr lang="en-US" dirty="0" smtClean="0"/>
          </a:p>
          <a:p>
            <a:pPr algn="l" rtl="0"/>
            <a:endParaRPr lang="ar-SA" dirty="0"/>
          </a:p>
        </p:txBody>
      </p:sp>
      <p:pic>
        <p:nvPicPr>
          <p:cNvPr id="3074" name="Picture 2" descr="C:\Users\FRF\Desktop\the-nodal-delay-at-router-A.bmp"/>
          <p:cNvPicPr>
            <a:picLocks noChangeAspect="1" noChangeArrowheads="1"/>
          </p:cNvPicPr>
          <p:nvPr/>
        </p:nvPicPr>
        <p:blipFill>
          <a:blip r:embed="rId2"/>
          <a:srcRect/>
          <a:stretch>
            <a:fillRect/>
          </a:stretch>
        </p:blipFill>
        <p:spPr bwMode="auto">
          <a:xfrm>
            <a:off x="2500298" y="3786190"/>
            <a:ext cx="5314950" cy="2743200"/>
          </a:xfrm>
          <a:prstGeom prst="rect">
            <a:avLst/>
          </a:prstGeom>
          <a:noFill/>
        </p:spPr>
      </p:pic>
    </p:spTree>
  </p:cSld>
  <p:clrMapOvr>
    <a:masterClrMapping/>
  </p:clrMapOvr>
  <p:transition>
    <p:dissolv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4400" dirty="0" smtClean="0"/>
              <a:t>2)Queuing Delay:</a:t>
            </a:r>
            <a:endParaRPr lang="ar-SA" sz="4400" dirty="0"/>
          </a:p>
        </p:txBody>
      </p:sp>
      <p:sp>
        <p:nvSpPr>
          <p:cNvPr id="3" name="عنصر نائب للمحتوى 2"/>
          <p:cNvSpPr>
            <a:spLocks noGrp="1"/>
          </p:cNvSpPr>
          <p:nvPr>
            <p:ph idx="1"/>
          </p:nvPr>
        </p:nvSpPr>
        <p:spPr/>
        <p:txBody>
          <a:bodyPr/>
          <a:lstStyle/>
          <a:p>
            <a:pPr algn="l" rtl="0"/>
            <a:r>
              <a:rPr lang="en-US" dirty="0" smtClean="0"/>
              <a:t>Queuing delay is the wait while a router prepares and transmits packets.</a:t>
            </a:r>
          </a:p>
          <a:p>
            <a:pPr marL="274320" lvl="1" indent="-274320" algn="l" rtl="0">
              <a:buClr>
                <a:schemeClr val="accent3"/>
              </a:buClr>
              <a:buSzPct val="95000"/>
            </a:pPr>
            <a:r>
              <a:rPr lang="en-US" dirty="0" smtClean="0">
                <a:cs typeface="+mj-cs"/>
              </a:rPr>
              <a:t>depends on congestion level of router</a:t>
            </a:r>
          </a:p>
          <a:p>
            <a:pPr algn="l" rtl="0"/>
            <a:endParaRPr lang="ar-SA" dirty="0"/>
          </a:p>
        </p:txBody>
      </p:sp>
      <p:pic>
        <p:nvPicPr>
          <p:cNvPr id="4" name="Picture 2" descr="C:\Users\FRF\Desktop\the-nodal-delay-at-router-A.bmp"/>
          <p:cNvPicPr>
            <a:picLocks noChangeAspect="1" noChangeArrowheads="1"/>
          </p:cNvPicPr>
          <p:nvPr/>
        </p:nvPicPr>
        <p:blipFill>
          <a:blip r:embed="rId2"/>
          <a:srcRect/>
          <a:stretch>
            <a:fillRect/>
          </a:stretch>
        </p:blipFill>
        <p:spPr bwMode="auto">
          <a:xfrm>
            <a:off x="2500298" y="3786190"/>
            <a:ext cx="5314950" cy="2743200"/>
          </a:xfrm>
          <a:prstGeom prst="rect">
            <a:avLst/>
          </a:prstGeom>
          <a:noFill/>
        </p:spPr>
      </p:pic>
    </p:spTree>
  </p:cSld>
  <p:clrMapOvr>
    <a:masterClrMapping/>
  </p:clrMapOvr>
  <p:transition>
    <p:dissolv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4290"/>
            <a:ext cx="8229600" cy="1143000"/>
          </a:xfrm>
        </p:spPr>
        <p:txBody>
          <a:bodyPr>
            <a:noAutofit/>
          </a:bodyPr>
          <a:lstStyle/>
          <a:p>
            <a:r>
              <a:rPr lang="en-US" sz="4000" dirty="0" smtClean="0"/>
              <a:t>3)Transmission Delay:</a:t>
            </a:r>
            <a:endParaRPr lang="ar-SA" sz="4000" dirty="0"/>
          </a:p>
        </p:txBody>
      </p:sp>
      <p:sp>
        <p:nvSpPr>
          <p:cNvPr id="3" name="عنصر نائب للمحتوى 2"/>
          <p:cNvSpPr>
            <a:spLocks noGrp="1"/>
          </p:cNvSpPr>
          <p:nvPr>
            <p:ph idx="1"/>
          </p:nvPr>
        </p:nvSpPr>
        <p:spPr>
          <a:xfrm>
            <a:off x="342928" y="1357298"/>
            <a:ext cx="8229600" cy="4922520"/>
          </a:xfrm>
        </p:spPr>
        <p:txBody>
          <a:bodyPr>
            <a:normAutofit fontScale="85000" lnSpcReduction="10000"/>
          </a:bodyPr>
          <a:lstStyle/>
          <a:p>
            <a:pPr algn="l" rtl="0"/>
            <a:r>
              <a:rPr lang="en-US" sz="2800" dirty="0" smtClean="0"/>
              <a:t>Transmission delay is the amount of time required to push all of the packet's bits into the communication link. </a:t>
            </a:r>
          </a:p>
          <a:p>
            <a:pPr algn="l" rtl="0"/>
            <a:r>
              <a:rPr lang="en-US" sz="2100" dirty="0" smtClean="0"/>
              <a:t>This delay is proportional to the packet's length in bits,</a:t>
            </a:r>
          </a:p>
          <a:p>
            <a:pPr algn="l" rtl="0"/>
            <a:r>
              <a:rPr lang="en-US" sz="2100" dirty="0" smtClean="0"/>
              <a:t>It is given by the following formula</a:t>
            </a:r>
          </a:p>
          <a:p>
            <a:pPr algn="l" rtl="0"/>
            <a:r>
              <a:rPr lang="en-US" sz="2100" dirty="0" smtClean="0"/>
              <a:t>L=packet length (bits)</a:t>
            </a:r>
          </a:p>
          <a:p>
            <a:pPr algn="l" rtl="0"/>
            <a:r>
              <a:rPr lang="en-US" sz="2100" dirty="0" smtClean="0"/>
              <a:t>R=link bandwidth (bps)</a:t>
            </a:r>
          </a:p>
          <a:p>
            <a:pPr algn="l" rtl="0"/>
            <a:r>
              <a:rPr lang="en-US" sz="2100" dirty="0" smtClean="0"/>
              <a:t>time to send bits into link = </a:t>
            </a:r>
            <a:r>
              <a:rPr lang="en-US" sz="2100" dirty="0" smtClean="0">
                <a:solidFill>
                  <a:srgbClr val="FF0000"/>
                </a:solidFill>
              </a:rPr>
              <a:t>L/R</a:t>
            </a:r>
          </a:p>
          <a:p>
            <a:pPr algn="l" rtl="0"/>
            <a:endParaRPr lang="en-US" sz="2000" dirty="0" smtClean="0"/>
          </a:p>
          <a:p>
            <a:pPr algn="l" rtl="0">
              <a:buNone/>
            </a:pPr>
            <a:endParaRPr lang="en-US" dirty="0" smtClean="0"/>
          </a:p>
          <a:p>
            <a:pPr algn="l" rtl="0">
              <a:buNone/>
            </a:pPr>
            <a:endParaRPr lang="en-US" dirty="0" smtClean="0"/>
          </a:p>
          <a:p>
            <a:pPr algn="l" rtl="0"/>
            <a:r>
              <a:rPr lang="en-US" sz="2400" dirty="0" smtClean="0"/>
              <a:t>For example: say we have a 1500 byte Ethernet packet being sent out on a 100 Mb/s link. </a:t>
            </a:r>
          </a:p>
          <a:p>
            <a:pPr algn="l" rtl="0">
              <a:buNone/>
            </a:pPr>
            <a:r>
              <a:rPr lang="en-US" sz="2400" dirty="0" smtClean="0">
                <a:solidFill>
                  <a:srgbClr val="FF0000"/>
                </a:solidFill>
              </a:rPr>
              <a:t>Solution</a:t>
            </a:r>
            <a:r>
              <a:rPr lang="en-US" sz="2400" dirty="0" smtClean="0"/>
              <a:t> :   1500 bytes is 12,000 bits (we will use 1 byte == 8 bits consistently).  So, the transmission delay is</a:t>
            </a:r>
          </a:p>
          <a:p>
            <a:pPr algn="l" rtl="0">
              <a:buNone/>
            </a:pPr>
            <a:r>
              <a:rPr lang="en-US" sz="2400" dirty="0" smtClean="0"/>
              <a:t>(12000 bits / 10</a:t>
            </a:r>
            <a:r>
              <a:rPr lang="en-US" sz="2400" baseline="30000" dirty="0" smtClean="0"/>
              <a:t>8</a:t>
            </a:r>
            <a:r>
              <a:rPr lang="en-US" sz="2400" dirty="0" smtClean="0"/>
              <a:t> bits) = 1.2 * 10</a:t>
            </a:r>
            <a:r>
              <a:rPr lang="en-US" sz="2400" baseline="30000" dirty="0" smtClean="0"/>
              <a:t>-4</a:t>
            </a:r>
            <a:r>
              <a:rPr lang="en-US" sz="2400" dirty="0" smtClean="0"/>
              <a:t> seconds = .12 milliseconds</a:t>
            </a:r>
            <a:endParaRPr lang="en-US" sz="3300" dirty="0" smtClean="0"/>
          </a:p>
          <a:p>
            <a:pPr algn="l" rtl="0"/>
            <a:endParaRPr lang="en-US" dirty="0" smtClean="0"/>
          </a:p>
          <a:p>
            <a:pPr algn="l" rtl="0"/>
            <a:endParaRPr lang="en-US" dirty="0" smtClean="0"/>
          </a:p>
          <a:p>
            <a:pPr algn="l" rtl="0"/>
            <a:endParaRPr lang="ar-SA" dirty="0"/>
          </a:p>
        </p:txBody>
      </p:sp>
      <p:pic>
        <p:nvPicPr>
          <p:cNvPr id="4" name="Picture 2" descr="C:\Users\FRF\Desktop\the-nodal-delay-at-router-A.bmp"/>
          <p:cNvPicPr>
            <a:picLocks noChangeAspect="1" noChangeArrowheads="1"/>
          </p:cNvPicPr>
          <p:nvPr/>
        </p:nvPicPr>
        <p:blipFill>
          <a:blip r:embed="rId2"/>
          <a:srcRect/>
          <a:stretch>
            <a:fillRect/>
          </a:stretch>
        </p:blipFill>
        <p:spPr bwMode="auto">
          <a:xfrm>
            <a:off x="4766408" y="2571744"/>
            <a:ext cx="4091840" cy="1912678"/>
          </a:xfrm>
          <a:prstGeom prst="rect">
            <a:avLst/>
          </a:prstGeom>
          <a:noFill/>
        </p:spPr>
      </p:pic>
    </p:spTree>
  </p:cSld>
  <p:clrMapOvr>
    <a:masterClrMapping/>
  </p:clrMapOvr>
  <p:transition>
    <p:dissolv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4290"/>
            <a:ext cx="8229600" cy="1143000"/>
          </a:xfrm>
        </p:spPr>
        <p:txBody>
          <a:bodyPr>
            <a:normAutofit/>
          </a:bodyPr>
          <a:lstStyle/>
          <a:p>
            <a:pPr rtl="0"/>
            <a:r>
              <a:rPr lang="en-US" sz="4000" dirty="0" smtClean="0"/>
              <a:t>4)Propagation delay:</a:t>
            </a:r>
            <a:endParaRPr lang="ar-SA" sz="4000" dirty="0"/>
          </a:p>
        </p:txBody>
      </p:sp>
      <p:sp>
        <p:nvSpPr>
          <p:cNvPr id="3" name="عنصر نائب للمحتوى 2"/>
          <p:cNvSpPr>
            <a:spLocks noGrp="1"/>
          </p:cNvSpPr>
          <p:nvPr>
            <p:ph idx="1"/>
          </p:nvPr>
        </p:nvSpPr>
        <p:spPr>
          <a:xfrm>
            <a:off x="428596" y="1500174"/>
            <a:ext cx="8229600" cy="4389120"/>
          </a:xfrm>
        </p:spPr>
        <p:txBody>
          <a:bodyPr>
            <a:normAutofit/>
          </a:bodyPr>
          <a:lstStyle/>
          <a:p>
            <a:pPr algn="l" rtl="0"/>
            <a:r>
              <a:rPr lang="en-US" sz="2400" dirty="0" smtClean="0"/>
              <a:t>Propagation delay: In general it is the length of time taken for the quantity of interest to reach its destination.</a:t>
            </a:r>
          </a:p>
          <a:p>
            <a:pPr algn="l" rtl="0">
              <a:buNone/>
            </a:pPr>
            <a:r>
              <a:rPr lang="en-US" sz="2400" dirty="0" smtClean="0"/>
              <a:t>d = length of physical link (meters).</a:t>
            </a:r>
          </a:p>
          <a:p>
            <a:pPr algn="l" rtl="0">
              <a:buNone/>
            </a:pPr>
            <a:r>
              <a:rPr lang="en-US" sz="2400" dirty="0" smtClean="0"/>
              <a:t>s = propagation speed(which is about 2 * 10</a:t>
            </a:r>
            <a:r>
              <a:rPr lang="en-US" sz="2400" baseline="30000" dirty="0" smtClean="0"/>
              <a:t>8</a:t>
            </a:r>
            <a:r>
              <a:rPr lang="en-US" sz="2400" dirty="0" smtClean="0"/>
              <a:t> meters/second)</a:t>
            </a:r>
          </a:p>
          <a:p>
            <a:pPr algn="l" rtl="0"/>
            <a:r>
              <a:rPr lang="en-US" sz="2400" dirty="0" smtClean="0"/>
              <a:t>propagation delay = d/s</a:t>
            </a:r>
          </a:p>
          <a:p>
            <a:pPr algn="ctr" rtl="0"/>
            <a:r>
              <a:rPr lang="en-US" sz="1800" dirty="0" smtClean="0"/>
              <a:t>Say we have a single wire or optical fiber running from the east coast of the US to the west coast, or around 3000 miles or 5000 km and the propagation speed is 2 * 10</a:t>
            </a:r>
            <a:r>
              <a:rPr lang="en-US" sz="1800" baseline="30000" dirty="0" smtClean="0"/>
              <a:t>8</a:t>
            </a:r>
            <a:r>
              <a:rPr lang="en-US" sz="1800" dirty="0" smtClean="0"/>
              <a:t> meters .  5000 km is 5 * 10</a:t>
            </a:r>
            <a:r>
              <a:rPr lang="en-US" sz="1800" baseline="30000" dirty="0" smtClean="0"/>
              <a:t>6</a:t>
            </a:r>
            <a:r>
              <a:rPr lang="en-US" sz="1800" dirty="0" smtClean="0"/>
              <a:t> meters.  So, the </a:t>
            </a:r>
          </a:p>
          <a:p>
            <a:pPr algn="ctr" rtl="0"/>
            <a:r>
              <a:rPr lang="en-US" sz="1800" dirty="0" smtClean="0"/>
              <a:t>propagation delay is:</a:t>
            </a:r>
          </a:p>
          <a:p>
            <a:pPr algn="ctr" rtl="0">
              <a:buNone/>
            </a:pPr>
            <a:r>
              <a:rPr lang="en-US" sz="1800" dirty="0" smtClean="0"/>
              <a:t>(5 * 10</a:t>
            </a:r>
            <a:r>
              <a:rPr lang="en-US" sz="1800" baseline="30000" dirty="0" smtClean="0"/>
              <a:t>6</a:t>
            </a:r>
            <a:r>
              <a:rPr lang="en-US" sz="1800" dirty="0" smtClean="0"/>
              <a:t> meters / 2 * 10</a:t>
            </a:r>
            <a:r>
              <a:rPr lang="en-US" sz="1800" baseline="30000" dirty="0" smtClean="0"/>
              <a:t>8</a:t>
            </a:r>
            <a:r>
              <a:rPr lang="en-US" sz="1800" dirty="0" smtClean="0"/>
              <a:t> meters) = (5 / 200) seconds = .025 seconds = 25 milliseconds</a:t>
            </a:r>
          </a:p>
        </p:txBody>
      </p:sp>
      <p:pic>
        <p:nvPicPr>
          <p:cNvPr id="4" name="Picture 2" descr="C:\Users\FRF\Desktop\the-nodal-delay-at-router-A.bmp"/>
          <p:cNvPicPr>
            <a:picLocks noChangeAspect="1" noChangeArrowheads="1"/>
          </p:cNvPicPr>
          <p:nvPr/>
        </p:nvPicPr>
        <p:blipFill>
          <a:blip r:embed="rId2"/>
          <a:srcRect/>
          <a:stretch>
            <a:fillRect/>
          </a:stretch>
        </p:blipFill>
        <p:spPr bwMode="auto">
          <a:xfrm>
            <a:off x="5567809" y="5286388"/>
            <a:ext cx="3219001" cy="1571612"/>
          </a:xfrm>
          <a:prstGeom prst="rect">
            <a:avLst/>
          </a:prstGeom>
          <a:noFill/>
        </p:spPr>
      </p:pic>
    </p:spTree>
  </p:cSld>
  <p:clrMapOvr>
    <a:masterClrMapping/>
  </p:clrMapOvr>
  <p:transition>
    <p:dissolv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4000" dirty="0" smtClean="0"/>
              <a:t>Throughput &amp; Bandwidth:</a:t>
            </a:r>
            <a:endParaRPr lang="ar-SA" sz="4000" dirty="0"/>
          </a:p>
        </p:txBody>
      </p:sp>
      <p:graphicFrame>
        <p:nvGraphicFramePr>
          <p:cNvPr id="4" name="عنصر نائب للمحتوى 3"/>
          <p:cNvGraphicFramePr>
            <a:graphicFrameLocks noGrp="1"/>
          </p:cNvGraphicFramePr>
          <p:nvPr>
            <p:ph idx="1"/>
          </p:nvPr>
        </p:nvGraphicFramePr>
        <p:xfrm>
          <a:off x="457200" y="1935159"/>
          <a:ext cx="8229600" cy="2354621"/>
        </p:xfrm>
        <a:graphic>
          <a:graphicData uri="http://schemas.openxmlformats.org/drawingml/2006/table">
            <a:tbl>
              <a:tblPr rtl="1" firstRow="1" bandRow="1">
                <a:tableStyleId>{21E4AEA4-8DFA-4A89-87EB-49C32662AFE0}</a:tableStyleId>
              </a:tblPr>
              <a:tblGrid>
                <a:gridCol w="4114800"/>
                <a:gridCol w="4114800"/>
              </a:tblGrid>
              <a:tr h="930878">
                <a:tc>
                  <a:txBody>
                    <a:bodyPr/>
                    <a:lstStyle/>
                    <a:p>
                      <a:pPr algn="ctr" rtl="1"/>
                      <a:endParaRPr lang="en-US" sz="1800" dirty="0" smtClean="0"/>
                    </a:p>
                    <a:p>
                      <a:pPr algn="ctr" rtl="1"/>
                      <a:r>
                        <a:rPr lang="en-US" sz="2400" dirty="0" smtClean="0"/>
                        <a:t>Throughput </a:t>
                      </a:r>
                    </a:p>
                    <a:p>
                      <a:pPr algn="ctr" rtl="1"/>
                      <a:endParaRPr lang="ar-SA" dirty="0"/>
                    </a:p>
                  </a:txBody>
                  <a:tcPr/>
                </a:tc>
                <a:tc>
                  <a:txBody>
                    <a:bodyPr/>
                    <a:lstStyle/>
                    <a:p>
                      <a:pPr algn="ctr" rtl="1"/>
                      <a:endParaRPr lang="en-US" sz="2400" dirty="0" smtClean="0">
                        <a:cs typeface="+mj-cs"/>
                      </a:endParaRPr>
                    </a:p>
                    <a:p>
                      <a:pPr algn="ctr" rtl="0"/>
                      <a:r>
                        <a:rPr lang="en-US" sz="2400" dirty="0" smtClean="0">
                          <a:cs typeface="+mj-cs"/>
                        </a:rPr>
                        <a:t>Bandwidth  </a:t>
                      </a:r>
                      <a:endParaRPr lang="ar-SA" sz="2400" dirty="0">
                        <a:cs typeface="+mj-cs"/>
                      </a:endParaRPr>
                    </a:p>
                  </a:txBody>
                  <a:tcPr/>
                </a:tc>
              </a:tr>
              <a:tr h="1348781">
                <a:tc>
                  <a:txBody>
                    <a:bodyPr/>
                    <a:lstStyle/>
                    <a:p>
                      <a:pPr algn="ctr" rtl="1"/>
                      <a:r>
                        <a:rPr lang="en-US" dirty="0" smtClean="0"/>
                        <a:t>rate (bits/time unit) at which bits transferred between sender/receiver,</a:t>
                      </a:r>
                      <a:r>
                        <a:rPr kumimoji="0" lang="en-US" sz="1800" kern="1200" dirty="0" smtClean="0">
                          <a:solidFill>
                            <a:schemeClr val="dk1"/>
                          </a:solidFill>
                          <a:latin typeface="+mn-lt"/>
                          <a:ea typeface="+mn-ea"/>
                          <a:cs typeface="+mn-cs"/>
                        </a:rPr>
                        <a:t> and while a specific set of data is transmitted on the network</a:t>
                      </a:r>
                      <a:endParaRPr lang="ar-SA" dirty="0"/>
                    </a:p>
                  </a:txBody>
                  <a:tcPr/>
                </a:tc>
                <a:tc>
                  <a:txBody>
                    <a:bodyPr/>
                    <a:lstStyle/>
                    <a:p>
                      <a:pPr marL="457200" algn="ctr">
                        <a:lnSpc>
                          <a:spcPct val="115000"/>
                        </a:lnSpc>
                        <a:spcAft>
                          <a:spcPts val="0"/>
                        </a:spcAft>
                      </a:pPr>
                      <a:r>
                        <a:rPr lang="en-US" sz="1800" dirty="0">
                          <a:latin typeface="Calibri"/>
                          <a:ea typeface="Calibri"/>
                          <a:cs typeface="Arial"/>
                        </a:rPr>
                        <a:t>The carrying capacity of a communications circuit</a:t>
                      </a:r>
                    </a:p>
                  </a:txBody>
                  <a:tcPr marL="68580" marR="68580" marT="0" marB="0"/>
                </a:tc>
              </a:tr>
            </a:tbl>
          </a:graphicData>
        </a:graphic>
      </p:graphicFrame>
      <p:pic>
        <p:nvPicPr>
          <p:cNvPr id="30722" name="Picture 2"/>
          <p:cNvPicPr>
            <a:picLocks noChangeAspect="1" noChangeArrowheads="1"/>
          </p:cNvPicPr>
          <p:nvPr/>
        </p:nvPicPr>
        <p:blipFill>
          <a:blip r:embed="rId2"/>
          <a:srcRect/>
          <a:stretch>
            <a:fillRect/>
          </a:stretch>
        </p:blipFill>
        <p:spPr bwMode="auto">
          <a:xfrm>
            <a:off x="1643042" y="4286256"/>
            <a:ext cx="5724547" cy="2357454"/>
          </a:xfrm>
          <a:prstGeom prst="rect">
            <a:avLst/>
          </a:prstGeom>
          <a:noFill/>
          <a:ln w="9525">
            <a:noFill/>
            <a:miter lim="800000"/>
            <a:headEnd/>
            <a:tailEnd/>
          </a:ln>
          <a:effectLst/>
        </p:spPr>
      </p:pic>
    </p:spTree>
  </p:cSld>
  <p:clrMapOvr>
    <a:masterClrMapping/>
  </p:clrMapOvr>
  <p:transition>
    <p:dissolv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a:t>
            </a:r>
            <a:r>
              <a:rPr lang="en-US" dirty="0" smtClean="0"/>
              <a:t>Computer Network </a:t>
            </a:r>
            <a:endParaRPr lang="ar-SA" dirty="0"/>
          </a:p>
        </p:txBody>
      </p:sp>
      <p:sp>
        <p:nvSpPr>
          <p:cNvPr id="3" name="عنصر نائب للمحتوى 2"/>
          <p:cNvSpPr>
            <a:spLocks noGrp="1"/>
          </p:cNvSpPr>
          <p:nvPr>
            <p:ph idx="1"/>
          </p:nvPr>
        </p:nvSpPr>
        <p:spPr/>
        <p:txBody>
          <a:bodyPr>
            <a:normAutofit/>
          </a:bodyPr>
          <a:lstStyle/>
          <a:p>
            <a:pPr algn="l" rtl="0">
              <a:lnSpc>
                <a:spcPct val="150000"/>
              </a:lnSpc>
              <a:buNone/>
            </a:pPr>
            <a:r>
              <a:rPr lang="en-US" sz="2800" dirty="0" smtClean="0">
                <a:latin typeface="+mj-lt"/>
              </a:rPr>
              <a:t>A computer network is a collection of computers and devices connected by communications channels that facilitate communication among users and allow them to share resources with other users</a:t>
            </a:r>
          </a:p>
          <a:p>
            <a:pPr algn="l" rtl="0">
              <a:buNone/>
            </a:pPr>
            <a:endParaRPr lang="ar-SA" sz="2000" dirty="0"/>
          </a:p>
        </p:txBody>
      </p:sp>
    </p:spTree>
  </p:cSld>
  <p:clrMapOvr>
    <a:masterClrMapping/>
  </p:clrMapOvr>
  <p:transition>
    <p:dissolv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85736"/>
            <a:ext cx="8229600" cy="1143000"/>
          </a:xfrm>
        </p:spPr>
        <p:txBody>
          <a:bodyPr/>
          <a:lstStyle/>
          <a:p>
            <a:r>
              <a:rPr lang="en-US" dirty="0" smtClean="0"/>
              <a:t>Network protocol: </a:t>
            </a:r>
            <a:endParaRPr lang="ar-SA" dirty="0"/>
          </a:p>
        </p:txBody>
      </p:sp>
      <p:sp>
        <p:nvSpPr>
          <p:cNvPr id="3" name="عنصر نائب للمحتوى 2"/>
          <p:cNvSpPr>
            <a:spLocks noGrp="1"/>
          </p:cNvSpPr>
          <p:nvPr>
            <p:ph idx="1"/>
          </p:nvPr>
        </p:nvSpPr>
        <p:spPr>
          <a:xfrm>
            <a:off x="457200" y="1428736"/>
            <a:ext cx="8229600" cy="5429264"/>
          </a:xfrm>
        </p:spPr>
        <p:txBody>
          <a:bodyPr>
            <a:normAutofit/>
          </a:bodyPr>
          <a:lstStyle/>
          <a:p>
            <a:pPr algn="l" rtl="0"/>
            <a:r>
              <a:rPr lang="en-US" sz="2400" b="1" dirty="0" smtClean="0"/>
              <a:t>  network protocol : a protocol defines the format and the order of messages exchanged between two or more communicating entities, as well as actions taken on the transmission and/or receipt of message or other event</a:t>
            </a:r>
          </a:p>
          <a:p>
            <a:pPr algn="l" rtl="0"/>
            <a:endParaRPr lang="en-US" sz="2000" dirty="0" smtClean="0"/>
          </a:p>
          <a:p>
            <a:pPr algn="l" rtl="0"/>
            <a:r>
              <a:rPr lang="en-US" sz="2000" dirty="0" smtClean="0"/>
              <a:t>Communicating entities are often a </a:t>
            </a:r>
            <a:r>
              <a:rPr lang="en-US" sz="2000" i="1" dirty="0" smtClean="0"/>
              <a:t>client</a:t>
            </a:r>
            <a:r>
              <a:rPr lang="en-US" sz="2000" dirty="0" smtClean="0"/>
              <a:t>, or process in need of a service, and a </a:t>
            </a:r>
            <a:r>
              <a:rPr lang="en-US" sz="2000" i="1" dirty="0" smtClean="0"/>
              <a:t>server</a:t>
            </a:r>
            <a:r>
              <a:rPr lang="en-US" sz="2000" dirty="0" smtClean="0"/>
              <a:t>, or process providing the service</a:t>
            </a:r>
            <a:endParaRPr lang="en-US" sz="2000" b="1" dirty="0" smtClean="0"/>
          </a:p>
          <a:p>
            <a:pPr algn="l" rtl="0"/>
            <a:endParaRPr lang="en-US" sz="1800" dirty="0" smtClean="0"/>
          </a:p>
          <a:p>
            <a:pPr algn="l" rtl="0"/>
            <a:endParaRPr lang="en-US" sz="1800" dirty="0" smtClean="0"/>
          </a:p>
          <a:p>
            <a:pPr algn="l" rtl="0"/>
            <a:r>
              <a:rPr lang="en-US" sz="1800" dirty="0" smtClean="0"/>
              <a:t>Lists of network protocols:</a:t>
            </a:r>
          </a:p>
          <a:p>
            <a:pPr algn="l" rtl="0">
              <a:buNone/>
            </a:pPr>
            <a:r>
              <a:rPr lang="en-US" sz="1800" dirty="0" smtClean="0"/>
              <a:t>FTP File Transfer Protocol</a:t>
            </a:r>
          </a:p>
          <a:p>
            <a:pPr algn="l" rtl="0">
              <a:buNone/>
            </a:pPr>
            <a:r>
              <a:rPr lang="en-US" sz="1800" dirty="0" smtClean="0"/>
              <a:t>SMTP Simple Mail Transfer Protocol</a:t>
            </a:r>
          </a:p>
          <a:p>
            <a:pPr algn="l" rtl="0">
              <a:buNone/>
            </a:pPr>
            <a:r>
              <a:rPr lang="en-US" sz="1800" dirty="0" smtClean="0"/>
              <a:t>Telnet  Telephone Network</a:t>
            </a:r>
          </a:p>
          <a:p>
            <a:pPr algn="l" rtl="0">
              <a:buNone/>
            </a:pPr>
            <a:r>
              <a:rPr lang="en-US" sz="1800" dirty="0" smtClean="0"/>
              <a:t>HTTP Hyper Text Transfer Protocol</a:t>
            </a:r>
          </a:p>
          <a:p>
            <a:pPr algn="l" rtl="0"/>
            <a:endParaRPr lang="en-US" sz="2400" dirty="0" smtClean="0"/>
          </a:p>
          <a:p>
            <a:pPr lvl="0" algn="l" rtl="0">
              <a:buNone/>
            </a:pPr>
            <a:endParaRPr lang="en-US" sz="2400" b="1" dirty="0" smtClean="0"/>
          </a:p>
          <a:p>
            <a:pPr algn="l" rtl="0"/>
            <a:endParaRPr lang="ar-SA" dirty="0"/>
          </a:p>
        </p:txBody>
      </p:sp>
    </p:spTree>
  </p:cSld>
  <p:clrMapOvr>
    <a:masterClrMapping/>
  </p:clrMapOvr>
  <p:transition>
    <p:dissolv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Layers : </a:t>
            </a:r>
            <a:endParaRPr lang="ar-SA" dirty="0"/>
          </a:p>
        </p:txBody>
      </p:sp>
      <p:sp>
        <p:nvSpPr>
          <p:cNvPr id="3" name="عنصر نائب للمحتوى 2"/>
          <p:cNvSpPr>
            <a:spLocks noGrp="1"/>
          </p:cNvSpPr>
          <p:nvPr>
            <p:ph idx="1"/>
          </p:nvPr>
        </p:nvSpPr>
        <p:spPr/>
        <p:txBody>
          <a:bodyPr>
            <a:normAutofit/>
          </a:bodyPr>
          <a:lstStyle/>
          <a:p>
            <a:pPr marL="342900" lvl="0" indent="-342900" algn="l" rtl="0">
              <a:buClrTx/>
              <a:buSzTx/>
              <a:buNone/>
              <a:defRPr/>
            </a:pPr>
            <a:r>
              <a:rPr lang="en-US" sz="2400" b="1" dirty="0" smtClean="0">
                <a:solidFill>
                  <a:srgbClr val="FF0000"/>
                </a:solidFill>
              </a:rPr>
              <a:t>Layers: </a:t>
            </a:r>
            <a:r>
              <a:rPr lang="en-US" sz="2400" b="1" dirty="0" smtClean="0"/>
              <a:t>each layer implements a service</a:t>
            </a:r>
          </a:p>
          <a:p>
            <a:pPr marL="342900" indent="-342900" algn="l" rtl="0">
              <a:buClrTx/>
              <a:buSzTx/>
              <a:buFont typeface="Wingdings" pitchFamily="2" charset="2"/>
              <a:buChar char="§"/>
              <a:defRPr/>
            </a:pPr>
            <a:r>
              <a:rPr lang="en-US" sz="2800" dirty="0" smtClean="0"/>
              <a:t>Why layering?</a:t>
            </a:r>
            <a:endParaRPr lang="en-US" sz="2800" b="1" dirty="0" smtClean="0"/>
          </a:p>
          <a:p>
            <a:pPr lvl="0" algn="l" rtl="0"/>
            <a:r>
              <a:rPr lang="en-US" sz="2000" dirty="0" smtClean="0"/>
              <a:t>Simplifies the complexity of network systems</a:t>
            </a:r>
          </a:p>
          <a:p>
            <a:pPr lvl="0" algn="l" rtl="0"/>
            <a:r>
              <a:rPr lang="en-US" sz="2000" dirty="0" smtClean="0"/>
              <a:t>helps identify the functions and the relationships between these pieces</a:t>
            </a:r>
          </a:p>
          <a:p>
            <a:pPr lvl="0" algn="l" rtl="0"/>
            <a:r>
              <a:rPr lang="en-US" sz="2000" dirty="0" smtClean="0"/>
              <a:t>Assists in protocol design, because protocols that operate at a specific layer have defined information that they act upon and a defined interface to the layers above and below.</a:t>
            </a:r>
          </a:p>
          <a:p>
            <a:pPr lvl="0" algn="l" rtl="0"/>
            <a:r>
              <a:rPr lang="en-US" sz="2000" dirty="0" smtClean="0"/>
              <a:t>eases maintenance, updating of system</a:t>
            </a:r>
          </a:p>
          <a:p>
            <a:pPr lvl="0" algn="l" rtl="0"/>
            <a:r>
              <a:rPr lang="en-US" sz="2000" dirty="0" smtClean="0"/>
              <a:t>change of implementation of layer’s service doesn’t affect the rest of system</a:t>
            </a:r>
          </a:p>
          <a:p>
            <a:endParaRPr lang="en-US" dirty="0" smtClean="0"/>
          </a:p>
          <a:p>
            <a:endParaRPr lang="ar-SA" dirty="0"/>
          </a:p>
        </p:txBody>
      </p:sp>
    </p:spTree>
  </p:cSld>
  <p:clrMapOvr>
    <a:masterClrMapping/>
  </p:clrMapOvr>
  <p:transition>
    <p:dissolv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642926"/>
            <a:ext cx="8229600" cy="1143000"/>
          </a:xfrm>
        </p:spPr>
        <p:txBody>
          <a:bodyPr>
            <a:noAutofit/>
          </a:bodyPr>
          <a:lstStyle/>
          <a:p>
            <a:r>
              <a:rPr lang="en-US" sz="2400" b="1" dirty="0" smtClean="0"/>
              <a:t>The 5-Layer Model (the TCP/IP Model)</a:t>
            </a:r>
            <a:br>
              <a:rPr lang="en-US" sz="2400" b="1" dirty="0" smtClean="0"/>
            </a:br>
            <a:r>
              <a:rPr lang="en-US" sz="2400" dirty="0" smtClean="0"/>
              <a:t/>
            </a:r>
            <a:br>
              <a:rPr lang="en-US" sz="2400" dirty="0" smtClean="0"/>
            </a:br>
            <a:endParaRPr lang="ar-SA" sz="2400" dirty="0"/>
          </a:p>
        </p:txBody>
      </p:sp>
      <p:sp>
        <p:nvSpPr>
          <p:cNvPr id="5" name="عنصر نائب للمحتوى 4"/>
          <p:cNvSpPr>
            <a:spLocks noGrp="1"/>
          </p:cNvSpPr>
          <p:nvPr>
            <p:ph idx="1"/>
          </p:nvPr>
        </p:nvSpPr>
        <p:spPr>
          <a:xfrm>
            <a:off x="457200" y="1142984"/>
            <a:ext cx="8229600" cy="4389120"/>
          </a:xfrm>
        </p:spPr>
        <p:txBody>
          <a:bodyPr>
            <a:normAutofit/>
          </a:bodyPr>
          <a:lstStyle/>
          <a:p>
            <a:pPr algn="l" rtl="0">
              <a:lnSpc>
                <a:spcPct val="150000"/>
              </a:lnSpc>
            </a:pPr>
            <a:r>
              <a:rPr lang="en-US" sz="2400" dirty="0" smtClean="0"/>
              <a:t>The 5-layer model serves primarily the protocols known as Transmission Control Protocol (TCP) and Internet Protocol (IP), or jointly, TCP/IP.  The 5-layer model was developed along with these protocols.</a:t>
            </a:r>
            <a:endParaRPr lang="ar-SA" sz="2400" dirty="0"/>
          </a:p>
        </p:txBody>
      </p:sp>
      <p:grpSp>
        <p:nvGrpSpPr>
          <p:cNvPr id="15" name="Group 5"/>
          <p:cNvGrpSpPr>
            <a:grpSpLocks/>
          </p:cNvGrpSpPr>
          <p:nvPr/>
        </p:nvGrpSpPr>
        <p:grpSpPr bwMode="auto">
          <a:xfrm>
            <a:off x="6715140" y="2928934"/>
            <a:ext cx="1898650" cy="3530600"/>
            <a:chOff x="3076" y="888"/>
            <a:chExt cx="1196" cy="2224"/>
          </a:xfrm>
        </p:grpSpPr>
        <p:sp>
          <p:nvSpPr>
            <p:cNvPr id="16" name="Rectangle 6"/>
            <p:cNvSpPr>
              <a:spLocks noChangeArrowheads="1"/>
            </p:cNvSpPr>
            <p:nvPr/>
          </p:nvSpPr>
          <p:spPr bwMode="auto">
            <a:xfrm>
              <a:off x="3080" y="888"/>
              <a:ext cx="1192" cy="2224"/>
            </a:xfrm>
            <a:prstGeom prst="rect">
              <a:avLst/>
            </a:prstGeom>
            <a:solidFill>
              <a:schemeClr val="bg1"/>
            </a:solidFill>
            <a:ln w="38100">
              <a:solidFill>
                <a:schemeClr val="accent2"/>
              </a:solidFill>
              <a:miter lim="800000"/>
              <a:headEnd/>
              <a:tailEnd/>
            </a:ln>
          </p:spPr>
          <p:txBody>
            <a:bodyPr wrap="none" anchor="ctr"/>
            <a:lstStyle/>
            <a:p>
              <a:endParaRPr lang="en-US"/>
            </a:p>
          </p:txBody>
        </p:sp>
        <p:sp>
          <p:nvSpPr>
            <p:cNvPr id="17" name="Text Box 7"/>
            <p:cNvSpPr txBox="1">
              <a:spLocks noChangeArrowheads="1"/>
            </p:cNvSpPr>
            <p:nvPr/>
          </p:nvSpPr>
          <p:spPr bwMode="auto">
            <a:xfrm>
              <a:off x="3152" y="984"/>
              <a:ext cx="1070" cy="1978"/>
            </a:xfrm>
            <a:prstGeom prst="rect">
              <a:avLst/>
            </a:prstGeom>
            <a:noFill/>
            <a:ln w="9525">
              <a:noFill/>
              <a:miter lim="800000"/>
              <a:headEnd/>
              <a:tailEnd/>
            </a:ln>
          </p:spPr>
          <p:txBody>
            <a:bodyPr wrap="square">
              <a:spAutoFit/>
            </a:bodyPr>
            <a:lstStyle/>
            <a:p>
              <a:pPr algn="ctr"/>
              <a:r>
                <a:rPr lang="en-US" dirty="0" smtClean="0">
                  <a:latin typeface="Comic Sans MS" pitchFamily="66" charset="0"/>
                </a:rPr>
                <a:t>Application</a:t>
              </a:r>
            </a:p>
            <a:p>
              <a:pPr algn="ctr"/>
              <a:endParaRPr lang="en-US" dirty="0">
                <a:latin typeface="Comic Sans MS" pitchFamily="66" charset="0"/>
              </a:endParaRPr>
            </a:p>
            <a:p>
              <a:pPr algn="ctr"/>
              <a:endParaRPr lang="en-US" dirty="0">
                <a:latin typeface="Comic Sans MS" pitchFamily="66" charset="0"/>
              </a:endParaRPr>
            </a:p>
            <a:p>
              <a:pPr algn="ctr"/>
              <a:r>
                <a:rPr lang="en-US" dirty="0">
                  <a:latin typeface="Comic Sans MS" pitchFamily="66" charset="0"/>
                </a:rPr>
                <a:t>transport</a:t>
              </a:r>
            </a:p>
            <a:p>
              <a:pPr algn="ctr"/>
              <a:endParaRPr lang="en-US" dirty="0">
                <a:latin typeface="Comic Sans MS" pitchFamily="66" charset="0"/>
              </a:endParaRPr>
            </a:p>
            <a:p>
              <a:pPr algn="ctr"/>
              <a:r>
                <a:rPr lang="en-US" dirty="0" smtClean="0">
                  <a:latin typeface="Comic Sans MS" pitchFamily="66" charset="0"/>
                </a:rPr>
                <a:t>Network</a:t>
              </a:r>
            </a:p>
            <a:p>
              <a:pPr algn="ctr"/>
              <a:endParaRPr lang="en-US" dirty="0">
                <a:latin typeface="Comic Sans MS" pitchFamily="66" charset="0"/>
              </a:endParaRPr>
            </a:p>
            <a:p>
              <a:pPr algn="ctr"/>
              <a:endParaRPr lang="en-US" dirty="0">
                <a:latin typeface="Comic Sans MS" pitchFamily="66" charset="0"/>
              </a:endParaRPr>
            </a:p>
            <a:p>
              <a:pPr algn="ctr"/>
              <a:r>
                <a:rPr lang="en-US" dirty="0">
                  <a:latin typeface="Comic Sans MS" pitchFamily="66" charset="0"/>
                </a:rPr>
                <a:t>link</a:t>
              </a:r>
            </a:p>
            <a:p>
              <a:pPr algn="ctr"/>
              <a:endParaRPr lang="en-US" dirty="0">
                <a:latin typeface="Comic Sans MS" pitchFamily="66" charset="0"/>
              </a:endParaRPr>
            </a:p>
            <a:p>
              <a:pPr algn="ctr"/>
              <a:r>
                <a:rPr lang="en-US" dirty="0">
                  <a:latin typeface="Comic Sans MS" pitchFamily="66" charset="0"/>
                </a:rPr>
                <a:t>physical</a:t>
              </a:r>
            </a:p>
          </p:txBody>
        </p:sp>
        <p:sp>
          <p:nvSpPr>
            <p:cNvPr id="18" name="Line 8"/>
            <p:cNvSpPr>
              <a:spLocks noChangeShapeType="1"/>
            </p:cNvSpPr>
            <p:nvPr/>
          </p:nvSpPr>
          <p:spPr bwMode="auto">
            <a:xfrm>
              <a:off x="3076" y="1324"/>
              <a:ext cx="1188" cy="0"/>
            </a:xfrm>
            <a:prstGeom prst="line">
              <a:avLst/>
            </a:prstGeom>
            <a:noFill/>
            <a:ln w="38100">
              <a:solidFill>
                <a:schemeClr val="accent2"/>
              </a:solidFill>
              <a:round/>
              <a:headEnd/>
              <a:tailEnd/>
            </a:ln>
          </p:spPr>
          <p:txBody>
            <a:bodyPr wrap="none" anchor="ctr"/>
            <a:lstStyle/>
            <a:p>
              <a:endParaRPr lang="en-US"/>
            </a:p>
          </p:txBody>
        </p:sp>
        <p:sp>
          <p:nvSpPr>
            <p:cNvPr id="19" name="Line 9"/>
            <p:cNvSpPr>
              <a:spLocks noChangeShapeType="1"/>
            </p:cNvSpPr>
            <p:nvPr/>
          </p:nvSpPr>
          <p:spPr bwMode="auto">
            <a:xfrm>
              <a:off x="3076" y="1768"/>
              <a:ext cx="1188" cy="0"/>
            </a:xfrm>
            <a:prstGeom prst="line">
              <a:avLst/>
            </a:prstGeom>
            <a:noFill/>
            <a:ln w="38100">
              <a:solidFill>
                <a:schemeClr val="accent2"/>
              </a:solidFill>
              <a:round/>
              <a:headEnd/>
              <a:tailEnd/>
            </a:ln>
          </p:spPr>
          <p:txBody>
            <a:bodyPr wrap="none" anchor="ctr"/>
            <a:lstStyle/>
            <a:p>
              <a:endParaRPr lang="en-US"/>
            </a:p>
          </p:txBody>
        </p:sp>
        <p:sp>
          <p:nvSpPr>
            <p:cNvPr id="20" name="Line 10"/>
            <p:cNvSpPr>
              <a:spLocks noChangeShapeType="1"/>
            </p:cNvSpPr>
            <p:nvPr/>
          </p:nvSpPr>
          <p:spPr bwMode="auto">
            <a:xfrm>
              <a:off x="3076" y="2216"/>
              <a:ext cx="1188" cy="0"/>
            </a:xfrm>
            <a:prstGeom prst="line">
              <a:avLst/>
            </a:prstGeom>
            <a:noFill/>
            <a:ln w="38100">
              <a:solidFill>
                <a:schemeClr val="accent2"/>
              </a:solidFill>
              <a:round/>
              <a:headEnd/>
              <a:tailEnd/>
            </a:ln>
          </p:spPr>
          <p:txBody>
            <a:bodyPr wrap="none" anchor="ctr"/>
            <a:lstStyle/>
            <a:p>
              <a:endParaRPr lang="en-US"/>
            </a:p>
          </p:txBody>
        </p:sp>
        <p:sp>
          <p:nvSpPr>
            <p:cNvPr id="21" name="Line 11"/>
            <p:cNvSpPr>
              <a:spLocks noChangeShapeType="1"/>
            </p:cNvSpPr>
            <p:nvPr/>
          </p:nvSpPr>
          <p:spPr bwMode="auto">
            <a:xfrm>
              <a:off x="3076" y="2664"/>
              <a:ext cx="1188" cy="0"/>
            </a:xfrm>
            <a:prstGeom prst="line">
              <a:avLst/>
            </a:prstGeom>
            <a:noFill/>
            <a:ln w="38100">
              <a:solidFill>
                <a:schemeClr val="accent2"/>
              </a:solidFill>
              <a:round/>
              <a:headEnd/>
              <a:tailEnd/>
            </a:ln>
          </p:spPr>
          <p:txBody>
            <a:bodyPr wrap="none" anchor="ctr"/>
            <a:lstStyle/>
            <a:p>
              <a:endParaRPr lang="en-US"/>
            </a:p>
          </p:txBody>
        </p:sp>
      </p:grpSp>
    </p:spTree>
  </p:cSld>
  <p:clrMapOvr>
    <a:masterClrMapping/>
  </p:clrMapOvr>
  <p:transition>
    <p:dissolv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4000" dirty="0" smtClean="0"/>
              <a:t>Layering( the TCP/IP Model) :</a:t>
            </a:r>
            <a:endParaRPr lang="ar-SA" sz="4000" dirty="0"/>
          </a:p>
        </p:txBody>
      </p:sp>
      <p:sp>
        <p:nvSpPr>
          <p:cNvPr id="3" name="عنصر نائب للمحتوى 2"/>
          <p:cNvSpPr>
            <a:spLocks noGrp="1"/>
          </p:cNvSpPr>
          <p:nvPr>
            <p:ph idx="1"/>
          </p:nvPr>
        </p:nvSpPr>
        <p:spPr/>
        <p:txBody>
          <a:bodyPr>
            <a:normAutofit lnSpcReduction="10000"/>
          </a:bodyPr>
          <a:lstStyle/>
          <a:p>
            <a:pPr algn="l" rtl="0"/>
            <a:r>
              <a:rPr lang="en-US" sz="2400" b="1" dirty="0" smtClean="0"/>
              <a:t>The Application Layer:</a:t>
            </a:r>
            <a:r>
              <a:rPr lang="en-US" sz="2400" dirty="0" smtClean="0"/>
              <a:t> governing communication between client and server processes or between peer processes ,and  Provide applications services to users and programs</a:t>
            </a:r>
          </a:p>
          <a:p>
            <a:pPr algn="l" rtl="0"/>
            <a:endParaRPr lang="en-US" sz="2400" dirty="0" smtClean="0"/>
          </a:p>
          <a:p>
            <a:pPr algn="l" rtl="0"/>
            <a:endParaRPr lang="en-US" sz="2400" dirty="0" smtClean="0"/>
          </a:p>
          <a:p>
            <a:pPr algn="l" rtl="0">
              <a:buFont typeface="Wingdings" pitchFamily="2" charset="2"/>
              <a:buChar char="v"/>
            </a:pPr>
            <a:r>
              <a:rPr lang="en-US" sz="2400" dirty="0" smtClean="0">
                <a:solidFill>
                  <a:srgbClr val="C00000"/>
                </a:solidFill>
              </a:rPr>
              <a:t>Simple Mail Transfer Protocol (SMTP) </a:t>
            </a:r>
            <a:r>
              <a:rPr lang="en-US" sz="2400" dirty="0" smtClean="0"/>
              <a:t>is used for mail delivery</a:t>
            </a:r>
          </a:p>
          <a:p>
            <a:pPr algn="l" rtl="0">
              <a:buFont typeface="Wingdings" pitchFamily="2" charset="2"/>
              <a:buChar char="v"/>
            </a:pPr>
            <a:r>
              <a:rPr lang="en-US" sz="2400" dirty="0" smtClean="0">
                <a:solidFill>
                  <a:srgbClr val="C00000"/>
                </a:solidFill>
              </a:rPr>
              <a:t>Hypertext Transfer Protocol (HTTP) </a:t>
            </a:r>
            <a:r>
              <a:rPr lang="en-US" sz="2400" dirty="0" smtClean="0"/>
              <a:t>is used for transfer of web pages</a:t>
            </a:r>
          </a:p>
          <a:p>
            <a:pPr algn="l" rtl="0">
              <a:buFont typeface="Wingdings" pitchFamily="2" charset="2"/>
              <a:buChar char="v"/>
            </a:pPr>
            <a:r>
              <a:rPr lang="en-US" sz="2400" dirty="0" smtClean="0">
                <a:solidFill>
                  <a:srgbClr val="C00000"/>
                </a:solidFill>
              </a:rPr>
              <a:t>File </a:t>
            </a:r>
            <a:r>
              <a:rPr lang="en-US" sz="2400" dirty="0" smtClean="0">
                <a:solidFill>
                  <a:srgbClr val="C00000"/>
                </a:solidFill>
              </a:rPr>
              <a:t>Transfer Protocol (FTP</a:t>
            </a:r>
            <a:r>
              <a:rPr lang="en-US" sz="2400" dirty="0" smtClean="0"/>
              <a:t>) is used for transferring files</a:t>
            </a:r>
          </a:p>
          <a:p>
            <a:pPr algn="l" rtl="0">
              <a:buFont typeface="Wingdings" pitchFamily="2" charset="2"/>
              <a:buChar char="v"/>
            </a:pPr>
            <a:endParaRPr lang="en-US" sz="2400" b="1" dirty="0" smtClean="0"/>
          </a:p>
        </p:txBody>
      </p:sp>
    </p:spTree>
  </p:cSld>
  <p:clrMapOvr>
    <a:masterClrMapping/>
  </p:clrMapOvr>
  <p:transition>
    <p:dissolv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rtl="0"/>
            <a:r>
              <a:rPr lang="en-US" sz="4000" dirty="0" smtClean="0"/>
              <a:t>Layering ( the TCP/IP Model) :</a:t>
            </a:r>
            <a:endParaRPr lang="ar-SA" sz="4000" dirty="0"/>
          </a:p>
        </p:txBody>
      </p:sp>
      <p:sp>
        <p:nvSpPr>
          <p:cNvPr id="3" name="عنصر نائب للمحتوى 2"/>
          <p:cNvSpPr>
            <a:spLocks noGrp="1"/>
          </p:cNvSpPr>
          <p:nvPr>
            <p:ph idx="1"/>
          </p:nvPr>
        </p:nvSpPr>
        <p:spPr/>
        <p:txBody>
          <a:bodyPr>
            <a:normAutofit lnSpcReduction="10000"/>
          </a:bodyPr>
          <a:lstStyle/>
          <a:p>
            <a:pPr algn="l" rtl="0">
              <a:buFont typeface="Wingdings" pitchFamily="2" charset="2"/>
              <a:buChar char="v"/>
            </a:pPr>
            <a:r>
              <a:rPr lang="en-US" dirty="0" smtClean="0"/>
              <a:t>Transport Layer : </a:t>
            </a:r>
            <a:r>
              <a:rPr lang="en-US" sz="2400" dirty="0" smtClean="0"/>
              <a:t>is responsible for delivery of information between processes on different machines on the internet , process-process data transfer.</a:t>
            </a:r>
          </a:p>
          <a:p>
            <a:pPr algn="l" rtl="0">
              <a:buNone/>
            </a:pPr>
            <a:endParaRPr lang="en-US" dirty="0" smtClean="0"/>
          </a:p>
          <a:p>
            <a:pPr algn="l" rtl="0">
              <a:buNone/>
            </a:pPr>
            <a:r>
              <a:rPr lang="en-US" dirty="0" smtClean="0"/>
              <a:t>The two protocols in the transport layer are</a:t>
            </a:r>
          </a:p>
          <a:p>
            <a:pPr algn="l" rtl="0">
              <a:buFont typeface="Wingdings" pitchFamily="2" charset="2"/>
              <a:buChar char="v"/>
            </a:pPr>
            <a:r>
              <a:rPr lang="en-US" sz="2000" dirty="0" smtClean="0">
                <a:solidFill>
                  <a:srgbClr val="C00000"/>
                </a:solidFill>
              </a:rPr>
              <a:t>Transmission Control Protocol (TCP) </a:t>
            </a:r>
            <a:r>
              <a:rPr lang="en-US" sz="2000" dirty="0" smtClean="0"/>
              <a:t>for connection-oriented service</a:t>
            </a:r>
          </a:p>
          <a:p>
            <a:pPr lvl="0" algn="l" rtl="0">
              <a:buNone/>
            </a:pPr>
            <a:r>
              <a:rPr lang="en-US" sz="2000" dirty="0" smtClean="0"/>
              <a:t> </a:t>
            </a:r>
            <a:r>
              <a:rPr lang="en-US" sz="2000" dirty="0" smtClean="0"/>
              <a:t>    And  </a:t>
            </a:r>
            <a:r>
              <a:rPr lang="en-US" sz="2000" dirty="0" smtClean="0"/>
              <a:t>provides the following transport services </a:t>
            </a:r>
            <a:r>
              <a:rPr lang="en-US" sz="2000" b="1" dirty="0" smtClean="0"/>
              <a:t>handshaking, Reliable data transfer </a:t>
            </a:r>
            <a:r>
              <a:rPr lang="en-US" sz="2000" b="1" dirty="0" smtClean="0"/>
              <a:t>, </a:t>
            </a:r>
            <a:r>
              <a:rPr lang="en-US" sz="2000" b="1" dirty="0" smtClean="0"/>
              <a:t>congestion control</a:t>
            </a:r>
            <a:endParaRPr lang="en-US" sz="2000" dirty="0" smtClean="0"/>
          </a:p>
          <a:p>
            <a:pPr algn="l" rtl="0">
              <a:buFont typeface="Wingdings" pitchFamily="2" charset="2"/>
              <a:buChar char="v"/>
            </a:pPr>
            <a:endParaRPr lang="en-US" sz="2000" dirty="0" smtClean="0"/>
          </a:p>
          <a:p>
            <a:pPr algn="l" rtl="0">
              <a:buFont typeface="Wingdings" pitchFamily="2" charset="2"/>
              <a:buChar char="v"/>
            </a:pPr>
            <a:r>
              <a:rPr lang="en-US" sz="2000" dirty="0" smtClean="0">
                <a:solidFill>
                  <a:srgbClr val="C00000"/>
                </a:solidFill>
              </a:rPr>
              <a:t>User </a:t>
            </a:r>
            <a:r>
              <a:rPr lang="en-US" sz="2000" dirty="0" smtClean="0">
                <a:solidFill>
                  <a:srgbClr val="C00000"/>
                </a:solidFill>
              </a:rPr>
              <a:t>Datagram Protocol (UDP) </a:t>
            </a:r>
            <a:r>
              <a:rPr lang="en-US" sz="2000" dirty="0" smtClean="0"/>
              <a:t>for connectionless service which emphasizes low-overhead operation and reduced latency rather than error checking and delivery validation.</a:t>
            </a:r>
          </a:p>
          <a:p>
            <a:pPr algn="l" rtl="0"/>
            <a:endParaRPr lang="en-US" dirty="0" smtClean="0"/>
          </a:p>
          <a:p>
            <a:pPr algn="l" rtl="0">
              <a:buNone/>
            </a:pPr>
            <a:endParaRPr lang="ar-SA" dirty="0"/>
          </a:p>
        </p:txBody>
      </p:sp>
    </p:spTree>
  </p:cSld>
  <p:clrMapOvr>
    <a:masterClrMapping/>
  </p:clrMapOvr>
  <p:transition>
    <p:dissolv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4000" dirty="0" smtClean="0"/>
              <a:t>Layering ( the TCP/IP Model) :</a:t>
            </a:r>
            <a:endParaRPr lang="ar-SA" sz="4000" dirty="0"/>
          </a:p>
        </p:txBody>
      </p:sp>
      <p:sp>
        <p:nvSpPr>
          <p:cNvPr id="3" name="عنصر نائب للمحتوى 2"/>
          <p:cNvSpPr>
            <a:spLocks noGrp="1"/>
          </p:cNvSpPr>
          <p:nvPr>
            <p:ph idx="1"/>
          </p:nvPr>
        </p:nvSpPr>
        <p:spPr/>
        <p:txBody>
          <a:bodyPr>
            <a:normAutofit/>
          </a:bodyPr>
          <a:lstStyle/>
          <a:p>
            <a:pPr algn="l" rtl="0"/>
            <a:r>
              <a:rPr lang="en-US" sz="2400" b="1" dirty="0" smtClean="0"/>
              <a:t>Network Layer </a:t>
            </a:r>
            <a:r>
              <a:rPr lang="en-US" sz="2400" dirty="0" smtClean="0"/>
              <a:t>: Provides network addressing and routing, and does so in such a( routing of datagram  (packets) from source to destination), This makes possible the interconnection of networks that characterizes the Internet.</a:t>
            </a:r>
          </a:p>
          <a:p>
            <a:pPr marL="274320" lvl="1" indent="-274320" algn="l" rtl="0">
              <a:buClr>
                <a:schemeClr val="accent3"/>
              </a:buClr>
              <a:buSzPct val="95000"/>
            </a:pPr>
            <a:r>
              <a:rPr lang="en-US" sz="2000" dirty="0" smtClean="0"/>
              <a:t>IP : Its routing function enables internet networking, and essentially establishes the internet.</a:t>
            </a:r>
          </a:p>
          <a:p>
            <a:pPr marL="274320" lvl="1" indent="-274320" algn="l" rtl="0">
              <a:buClr>
                <a:schemeClr val="accent3"/>
              </a:buClr>
              <a:buSzPct val="95000"/>
            </a:pPr>
            <a:r>
              <a:rPr lang="en-US" sz="2000" dirty="0" smtClean="0"/>
              <a:t>routing protocols.</a:t>
            </a:r>
          </a:p>
          <a:p>
            <a:pPr algn="l" rtl="0"/>
            <a:endParaRPr lang="ar-SA" sz="2400" dirty="0"/>
          </a:p>
        </p:txBody>
      </p:sp>
      <p:pic>
        <p:nvPicPr>
          <p:cNvPr id="30722" name="Picture 2" descr="C:\Users\FRF\Desktop\260px-UDP_encapsulation.svg.png"/>
          <p:cNvPicPr>
            <a:picLocks noChangeAspect="1" noChangeArrowheads="1"/>
          </p:cNvPicPr>
          <p:nvPr/>
        </p:nvPicPr>
        <p:blipFill>
          <a:blip r:embed="rId2"/>
          <a:srcRect/>
          <a:stretch>
            <a:fillRect/>
          </a:stretch>
        </p:blipFill>
        <p:spPr bwMode="auto">
          <a:xfrm>
            <a:off x="5500694" y="4352925"/>
            <a:ext cx="3582981" cy="2246253"/>
          </a:xfrm>
          <a:prstGeom prst="rect">
            <a:avLst/>
          </a:prstGeom>
          <a:noFill/>
        </p:spPr>
      </p:pic>
    </p:spTree>
  </p:cSld>
  <p:clrMapOvr>
    <a:masterClrMapping/>
  </p:clrMapOvr>
  <p:transition>
    <p:dissolv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4000" dirty="0" smtClean="0"/>
              <a:t>Layering ( the TCP/IP Model) :</a:t>
            </a:r>
            <a:endParaRPr lang="ar-SA" sz="4000" dirty="0"/>
          </a:p>
        </p:txBody>
      </p:sp>
      <p:sp>
        <p:nvSpPr>
          <p:cNvPr id="3" name="عنصر نائب للمحتوى 2"/>
          <p:cNvSpPr>
            <a:spLocks noGrp="1"/>
          </p:cNvSpPr>
          <p:nvPr>
            <p:ph idx="1"/>
          </p:nvPr>
        </p:nvSpPr>
        <p:spPr/>
        <p:txBody>
          <a:bodyPr>
            <a:normAutofit lnSpcReduction="10000"/>
          </a:bodyPr>
          <a:lstStyle/>
          <a:p>
            <a:pPr algn="l" rtl="0"/>
            <a:r>
              <a:rPr lang="en-US" dirty="0" smtClean="0"/>
              <a:t>Data Link Layer : </a:t>
            </a:r>
            <a:r>
              <a:rPr lang="en-US" sz="2400" dirty="0" smtClean="0"/>
              <a:t>is responsible for delivery of information across a single link that transfers data between adjacent network nodes. </a:t>
            </a:r>
            <a:endParaRPr lang="en-US" dirty="0" smtClean="0"/>
          </a:p>
          <a:p>
            <a:pPr algn="l" rtl="0"/>
            <a:endParaRPr lang="en-US" dirty="0" smtClean="0"/>
          </a:p>
          <a:p>
            <a:pPr marL="274320" lvl="1" indent="-274320" algn="ctr" rtl="0">
              <a:buClr>
                <a:schemeClr val="accent3"/>
              </a:buClr>
              <a:buSzPct val="95000"/>
              <a:buFont typeface="Wingdings" pitchFamily="2" charset="2"/>
              <a:buChar char="Ø"/>
            </a:pPr>
            <a:r>
              <a:rPr lang="en-US" sz="1800" dirty="0" smtClean="0"/>
              <a:t>PPP : commonly used in establishing a direct connection between two networking nodes . It can provide connection authentication , transmission encryption used over many types of physical networks including . serial cable, phone line, trunk line, cellular telephone .</a:t>
            </a:r>
          </a:p>
          <a:p>
            <a:pPr algn="ctr" rtl="0">
              <a:buFont typeface="Wingdings" pitchFamily="2" charset="2"/>
              <a:buChar char="Ø"/>
            </a:pPr>
            <a:r>
              <a:rPr lang="en-US" sz="1800" dirty="0" smtClean="0"/>
              <a:t>Ethernet </a:t>
            </a:r>
            <a:r>
              <a:rPr lang="en-US" sz="2400" dirty="0" smtClean="0"/>
              <a:t>:  </a:t>
            </a:r>
            <a:r>
              <a:rPr lang="en-US" sz="1800" dirty="0" smtClean="0"/>
              <a:t>used coaxial cable as a shared medium. Later the coaxial cables were replaced with twisted pair and fiber optic links in conjunction with hubs or switches</a:t>
            </a:r>
          </a:p>
          <a:p>
            <a:pPr algn="ctr" rtl="0">
              <a:buFont typeface="Wingdings" pitchFamily="2" charset="2"/>
              <a:buChar char="Ø"/>
            </a:pPr>
            <a:endParaRPr lang="en-US" sz="1800" dirty="0" smtClean="0"/>
          </a:p>
          <a:p>
            <a:pPr algn="l" rtl="0">
              <a:buFont typeface="Wingdings" pitchFamily="2" charset="2"/>
              <a:buChar char="Ø"/>
            </a:pPr>
            <a:r>
              <a:rPr lang="en-US" sz="2400" dirty="0" smtClean="0"/>
              <a:t>Physical Layer : bits “on the wire”.</a:t>
            </a:r>
          </a:p>
          <a:p>
            <a:pPr algn="ctr" rtl="0">
              <a:buFont typeface="Wingdings" pitchFamily="2" charset="2"/>
              <a:buChar char="Ø"/>
            </a:pPr>
            <a:endParaRPr lang="en-US" sz="1800" dirty="0" smtClean="0"/>
          </a:p>
          <a:p>
            <a:pPr algn="l" rtl="0"/>
            <a:endParaRPr lang="en-US" sz="2000" dirty="0" smtClean="0"/>
          </a:p>
          <a:p>
            <a:pPr algn="l" rtl="0"/>
            <a:endParaRPr lang="ar-SA" dirty="0"/>
          </a:p>
        </p:txBody>
      </p:sp>
    </p:spTree>
  </p:cSld>
  <p:clrMapOvr>
    <a:masterClrMapping/>
  </p:clrMapOvr>
  <p:transition>
    <p:dissolv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4000" dirty="0" smtClean="0"/>
              <a:t>Layering ISO/OSI:</a:t>
            </a:r>
            <a:endParaRPr lang="ar-SA" sz="4000" dirty="0"/>
          </a:p>
        </p:txBody>
      </p:sp>
      <p:sp>
        <p:nvSpPr>
          <p:cNvPr id="3" name="عنصر نائب للمحتوى 2"/>
          <p:cNvSpPr>
            <a:spLocks noGrp="1"/>
          </p:cNvSpPr>
          <p:nvPr>
            <p:ph idx="1"/>
          </p:nvPr>
        </p:nvSpPr>
        <p:spPr>
          <a:xfrm>
            <a:off x="285720" y="2428868"/>
            <a:ext cx="8229600" cy="4389120"/>
          </a:xfrm>
        </p:spPr>
        <p:txBody>
          <a:bodyPr>
            <a:normAutofit/>
          </a:bodyPr>
          <a:lstStyle/>
          <a:p>
            <a:pPr algn="l" rtl="0">
              <a:lnSpc>
                <a:spcPct val="150000"/>
              </a:lnSpc>
            </a:pPr>
            <a:r>
              <a:rPr lang="en-US" sz="2000" dirty="0" smtClean="0"/>
              <a:t>Presentation : Deals with syntactic representation of data  and allow applications to interpret meaning of data : e.g., agreement on character code (e.g., ASCII, extensions to ASCII, Unicode), data-compression and data-encryption methods, representations of graphics</a:t>
            </a:r>
          </a:p>
          <a:p>
            <a:pPr algn="l" rtl="0">
              <a:lnSpc>
                <a:spcPct val="150000"/>
              </a:lnSpc>
            </a:pPr>
            <a:r>
              <a:rPr lang="fr-FR" sz="2000" b="1" dirty="0" smtClean="0"/>
              <a:t>Multipurpose Internet Mail Extensions</a:t>
            </a:r>
            <a:r>
              <a:rPr lang="fr-FR" sz="2000" dirty="0" smtClean="0"/>
              <a:t> (</a:t>
            </a:r>
            <a:r>
              <a:rPr lang="fr-FR" sz="2000" b="1" dirty="0" smtClean="0"/>
              <a:t>MIME</a:t>
            </a:r>
            <a:r>
              <a:rPr lang="fr-FR" sz="2000" dirty="0" smtClean="0"/>
              <a:t>)</a:t>
            </a:r>
          </a:p>
          <a:p>
            <a:pPr algn="l" rtl="0">
              <a:lnSpc>
                <a:spcPct val="150000"/>
              </a:lnSpc>
            </a:pPr>
            <a:r>
              <a:rPr lang="en-US" sz="2000" b="1" dirty="0" smtClean="0"/>
              <a:t>External Data Representation</a:t>
            </a:r>
            <a:r>
              <a:rPr lang="en-US" sz="2000" dirty="0" smtClean="0"/>
              <a:t> (</a:t>
            </a:r>
            <a:r>
              <a:rPr lang="en-US" sz="2000" b="1" dirty="0" smtClean="0"/>
              <a:t>XDR</a:t>
            </a:r>
            <a:r>
              <a:rPr lang="en-US" sz="2000" dirty="0" smtClean="0"/>
              <a:t>): </a:t>
            </a:r>
            <a:r>
              <a:rPr lang="en-US" sz="1800" dirty="0" smtClean="0"/>
              <a:t>is a standard for the description and encoding of data. It is useful for transferring data between different computer architectures</a:t>
            </a:r>
            <a:endParaRPr lang="ar-SA" sz="2000" dirty="0"/>
          </a:p>
        </p:txBody>
      </p:sp>
      <p:pic>
        <p:nvPicPr>
          <p:cNvPr id="13" name="Picture 2" descr="C:\Users\FRF\Desktop\0913_WTD_osi_F2.gif"/>
          <p:cNvPicPr>
            <a:picLocks noChangeAspect="1" noChangeArrowheads="1"/>
          </p:cNvPicPr>
          <p:nvPr/>
        </p:nvPicPr>
        <p:blipFill>
          <a:blip r:embed="rId2"/>
          <a:srcRect/>
          <a:stretch>
            <a:fillRect/>
          </a:stretch>
        </p:blipFill>
        <p:spPr bwMode="auto">
          <a:xfrm>
            <a:off x="4408454" y="-24"/>
            <a:ext cx="4735545" cy="2214554"/>
          </a:xfrm>
          <a:prstGeom prst="rect">
            <a:avLst/>
          </a:prstGeom>
          <a:noFill/>
        </p:spPr>
      </p:pic>
    </p:spTree>
  </p:cSld>
  <p:clrMapOvr>
    <a:masterClrMapping/>
  </p:clrMapOvr>
  <p:transition>
    <p:dissolv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4000" dirty="0" smtClean="0"/>
              <a:t>Layering ISO/OSI:</a:t>
            </a:r>
            <a:endParaRPr lang="ar-SA" sz="4000" dirty="0"/>
          </a:p>
        </p:txBody>
      </p:sp>
      <p:sp>
        <p:nvSpPr>
          <p:cNvPr id="3" name="عنصر نائب للمحتوى 2"/>
          <p:cNvSpPr>
            <a:spLocks noGrp="1"/>
          </p:cNvSpPr>
          <p:nvPr>
            <p:ph idx="1"/>
          </p:nvPr>
        </p:nvSpPr>
        <p:spPr/>
        <p:txBody>
          <a:bodyPr>
            <a:normAutofit/>
          </a:bodyPr>
          <a:lstStyle/>
          <a:p>
            <a:pPr algn="l" rtl="0"/>
            <a:r>
              <a:rPr lang="en-US" sz="2400" dirty="0" smtClean="0"/>
              <a:t>Session :  for opening, closing and managing a session between end-user application processes , Communication sessions consist of requests and responses that occur between applications, synchronization, checkpointing. (e.g., Microsoft Word importing a chart from Excel)</a:t>
            </a:r>
          </a:p>
          <a:p>
            <a:pPr algn="l" rtl="0"/>
            <a:endParaRPr lang="en-US" sz="1800" dirty="0" smtClean="0"/>
          </a:p>
          <a:p>
            <a:pPr algn="l" rtl="0"/>
            <a:r>
              <a:rPr lang="it-IT" sz="2400" dirty="0" smtClean="0"/>
              <a:t>ISO-SP, OSI session-layer protocol (X.225, ISO 8327)</a:t>
            </a:r>
          </a:p>
          <a:p>
            <a:r>
              <a:rPr lang="it-IT" sz="2400" dirty="0" smtClean="0"/>
              <a:t/>
            </a:r>
            <a:br>
              <a:rPr lang="it-IT" sz="2400" dirty="0" smtClean="0"/>
            </a:br>
            <a:endParaRPr lang="ar-SA" sz="2400" dirty="0"/>
          </a:p>
        </p:txBody>
      </p:sp>
      <p:pic>
        <p:nvPicPr>
          <p:cNvPr id="30722" name="Picture 2" descr="C:\Users\FRF\Desktop\0913_WTD_osi_F2.gif"/>
          <p:cNvPicPr>
            <a:picLocks noChangeAspect="1" noChangeArrowheads="1"/>
          </p:cNvPicPr>
          <p:nvPr/>
        </p:nvPicPr>
        <p:blipFill>
          <a:blip r:embed="rId2"/>
          <a:srcRect/>
          <a:stretch>
            <a:fillRect/>
          </a:stretch>
        </p:blipFill>
        <p:spPr bwMode="auto">
          <a:xfrm>
            <a:off x="5357818" y="0"/>
            <a:ext cx="3786182" cy="1870812"/>
          </a:xfrm>
          <a:prstGeom prst="rect">
            <a:avLst/>
          </a:prstGeom>
          <a:noFill/>
        </p:spPr>
      </p:pic>
    </p:spTree>
  </p:cSld>
  <p:clrMapOvr>
    <a:masterClrMapping/>
  </p:clrMapOvr>
  <p:transition>
    <p:dissolv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4000" dirty="0" smtClean="0"/>
              <a:t>Encapsulation: </a:t>
            </a:r>
            <a:endParaRPr lang="ar-SA" sz="4000" dirty="0"/>
          </a:p>
        </p:txBody>
      </p:sp>
      <p:sp>
        <p:nvSpPr>
          <p:cNvPr id="3" name="عنصر نائب للمحتوى 2"/>
          <p:cNvSpPr>
            <a:spLocks noGrp="1"/>
          </p:cNvSpPr>
          <p:nvPr>
            <p:ph idx="1"/>
          </p:nvPr>
        </p:nvSpPr>
        <p:spPr/>
        <p:txBody>
          <a:bodyPr>
            <a:normAutofit/>
          </a:bodyPr>
          <a:lstStyle/>
          <a:p>
            <a:pPr algn="l" rtl="0"/>
            <a:r>
              <a:rPr lang="en-US" sz="2000" dirty="0" smtClean="0"/>
              <a:t>When referring to networking, </a:t>
            </a:r>
            <a:r>
              <a:rPr lang="en-US" sz="2000" b="1" dirty="0" smtClean="0"/>
              <a:t>encapsulation</a:t>
            </a:r>
            <a:r>
              <a:rPr lang="en-US" sz="2000" dirty="0" smtClean="0"/>
              <a:t> is the process of taking data from one protocol and translating it into another protocol, so the data can continue across a network.</a:t>
            </a:r>
            <a:endParaRPr lang="ar-SA" sz="2000" dirty="0"/>
          </a:p>
        </p:txBody>
      </p:sp>
      <p:pic>
        <p:nvPicPr>
          <p:cNvPr id="31746" name="Picture 2" descr="C:\Users\FRF\Desktop\ipencap.png"/>
          <p:cNvPicPr>
            <a:picLocks noChangeAspect="1" noChangeArrowheads="1"/>
          </p:cNvPicPr>
          <p:nvPr/>
        </p:nvPicPr>
        <p:blipFill>
          <a:blip r:embed="rId2"/>
          <a:srcRect/>
          <a:stretch>
            <a:fillRect/>
          </a:stretch>
        </p:blipFill>
        <p:spPr bwMode="auto">
          <a:xfrm>
            <a:off x="2000232" y="3000372"/>
            <a:ext cx="6535762" cy="3622006"/>
          </a:xfrm>
          <a:prstGeom prst="rect">
            <a:avLst/>
          </a:prstGeom>
          <a:noFill/>
        </p:spPr>
      </p:pic>
    </p:spTree>
  </p:cSld>
  <p:clrMapOvr>
    <a:masterClrMapping/>
  </p:clrMapOvr>
  <p:transition>
    <p:dissolv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rtl="0"/>
            <a:r>
              <a:rPr lang="en-US" sz="3600" dirty="0" smtClean="0"/>
              <a:t>Motivations for using computer nets are:</a:t>
            </a:r>
          </a:p>
        </p:txBody>
      </p:sp>
      <p:sp>
        <p:nvSpPr>
          <p:cNvPr id="3" name="عنصر نائب للمحتوى 2"/>
          <p:cNvSpPr>
            <a:spLocks noGrp="1"/>
          </p:cNvSpPr>
          <p:nvPr>
            <p:ph idx="1"/>
          </p:nvPr>
        </p:nvSpPr>
        <p:spPr/>
        <p:txBody>
          <a:bodyPr/>
          <a:lstStyle/>
          <a:p>
            <a:pPr lvl="0" algn="l" rtl="0"/>
            <a:r>
              <a:rPr lang="en-US" b="1" dirty="0" smtClean="0"/>
              <a:t>Higher Computation Power </a:t>
            </a:r>
            <a:endParaRPr lang="en-US" dirty="0" smtClean="0"/>
          </a:p>
          <a:p>
            <a:pPr lvl="0" algn="l" rtl="0"/>
            <a:r>
              <a:rPr lang="en-US" b="1" dirty="0" smtClean="0"/>
              <a:t>Facilitating communications </a:t>
            </a:r>
            <a:endParaRPr lang="en-US" dirty="0" smtClean="0"/>
          </a:p>
          <a:p>
            <a:pPr lvl="0" algn="l" rtl="0"/>
            <a:r>
              <a:rPr lang="en-US" b="1" dirty="0" smtClean="0"/>
              <a:t>Sharing files, data, and software</a:t>
            </a:r>
            <a:endParaRPr lang="en-US" dirty="0" smtClean="0"/>
          </a:p>
          <a:p>
            <a:pPr lvl="0" algn="l" rtl="0"/>
            <a:r>
              <a:rPr lang="en-US" b="1" dirty="0" smtClean="0"/>
              <a:t>remote access to centralized resources (e.g. databases)</a:t>
            </a:r>
            <a:endParaRPr lang="en-US" dirty="0" smtClean="0"/>
          </a:p>
          <a:p>
            <a:pPr lvl="0" algn="l" rtl="0"/>
            <a:r>
              <a:rPr lang="en-US" b="1" dirty="0" smtClean="0"/>
              <a:t>Many useful applications: WWW, e-commerce, e-learning, e-medicine, video-on-Demand and multimedia communications  </a:t>
            </a:r>
            <a:endParaRPr lang="en-US" dirty="0" smtClean="0"/>
          </a:p>
          <a:p>
            <a:pPr algn="l" rtl="0"/>
            <a:endParaRPr lang="ar-SA" dirty="0"/>
          </a:p>
        </p:txBody>
      </p:sp>
    </p:spTree>
  </p:cSld>
  <p:clrMapOvr>
    <a:masterClrMapping/>
  </p:clrMapOvr>
  <p:transition>
    <p:dissolv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4000" dirty="0" smtClean="0">
                <a:solidFill>
                  <a:schemeClr val="accent2">
                    <a:lumMod val="75000"/>
                  </a:schemeClr>
                </a:solidFill>
              </a:rPr>
              <a:t>Networks under attack: security</a:t>
            </a:r>
            <a:endParaRPr lang="ar-SA" sz="4000" dirty="0">
              <a:solidFill>
                <a:schemeClr val="accent2">
                  <a:lumMod val="75000"/>
                </a:schemeClr>
              </a:solidFill>
            </a:endParaRPr>
          </a:p>
        </p:txBody>
      </p:sp>
      <p:graphicFrame>
        <p:nvGraphicFramePr>
          <p:cNvPr id="4" name="عنصر نائب للمحتوى 3"/>
          <p:cNvGraphicFramePr>
            <a:graphicFrameLocks noGrp="1"/>
          </p:cNvGraphicFramePr>
          <p:nvPr>
            <p:ph idx="1"/>
          </p:nvPr>
        </p:nvGraphicFramePr>
        <p:xfrm>
          <a:off x="457200" y="1935161"/>
          <a:ext cx="8229600" cy="4528499"/>
        </p:xfrm>
        <a:graphic>
          <a:graphicData uri="http://schemas.openxmlformats.org/drawingml/2006/table">
            <a:tbl>
              <a:tblPr rtl="1" firstRow="1" bandRow="1">
                <a:tableStyleId>{BDBED569-4797-4DF1-A0F4-6AAB3CD982D8}</a:tableStyleId>
              </a:tblPr>
              <a:tblGrid>
                <a:gridCol w="2743200"/>
                <a:gridCol w="2743200"/>
                <a:gridCol w="2743200"/>
              </a:tblGrid>
              <a:tr h="779459">
                <a:tc>
                  <a:txBody>
                    <a:bodyPr/>
                    <a:lstStyle/>
                    <a:p>
                      <a:pPr rtl="1"/>
                      <a:endParaRPr lang="en-US" dirty="0" smtClean="0"/>
                    </a:p>
                    <a:p>
                      <a:pPr algn="ctr" rtl="1"/>
                      <a:r>
                        <a:rPr lang="en-US" dirty="0" smtClean="0"/>
                        <a:t>Worm</a:t>
                      </a:r>
                      <a:endParaRPr lang="ar-SA" dirty="0"/>
                    </a:p>
                  </a:txBody>
                  <a:tcPr/>
                </a:tc>
                <a:tc>
                  <a:txBody>
                    <a:bodyPr/>
                    <a:lstStyle/>
                    <a:p>
                      <a:pPr algn="ctr" rtl="1"/>
                      <a:endParaRPr lang="en-US" dirty="0" smtClean="0"/>
                    </a:p>
                    <a:p>
                      <a:pPr algn="ctr" rtl="1"/>
                      <a:r>
                        <a:rPr lang="en-US" dirty="0" smtClean="0"/>
                        <a:t>Virus</a:t>
                      </a:r>
                      <a:endParaRPr lang="ar-SA" dirty="0"/>
                    </a:p>
                  </a:txBody>
                  <a:tcPr/>
                </a:tc>
                <a:tc>
                  <a:txBody>
                    <a:bodyPr/>
                    <a:lstStyle/>
                    <a:p>
                      <a:pPr rtl="1"/>
                      <a:endParaRPr lang="en-US" dirty="0" smtClean="0"/>
                    </a:p>
                    <a:p>
                      <a:pPr algn="ctr" rtl="1"/>
                      <a:r>
                        <a:rPr lang="en-US" dirty="0" smtClean="0"/>
                        <a:t>Trojan</a:t>
                      </a:r>
                      <a:r>
                        <a:rPr lang="en-US" baseline="0" dirty="0" smtClean="0"/>
                        <a:t> horse</a:t>
                      </a:r>
                      <a:endParaRPr lang="ar-SA" dirty="0"/>
                    </a:p>
                  </a:txBody>
                  <a:tcPr/>
                </a:tc>
              </a:tr>
              <a:tr h="1747051">
                <a:tc>
                  <a:txBody>
                    <a:bodyPr/>
                    <a:lstStyle/>
                    <a:p>
                      <a:pPr algn="ctr" rtl="0"/>
                      <a:r>
                        <a:rPr kumimoji="0" lang="en-US" b="0" i="0" kern="1200" dirty="0" smtClean="0">
                          <a:solidFill>
                            <a:schemeClr val="tx1"/>
                          </a:solidFill>
                          <a:latin typeface="+mn-lt"/>
                          <a:ea typeface="+mn-ea"/>
                          <a:cs typeface="+mn-cs"/>
                        </a:rPr>
                        <a:t> </a:t>
                      </a:r>
                      <a:r>
                        <a:rPr kumimoji="0" lang="en-US" b="0" i="0" u="none" strike="noStrike" kern="1200" dirty="0" smtClean="0">
                          <a:solidFill>
                            <a:schemeClr val="tx1"/>
                          </a:solidFill>
                          <a:latin typeface="+mn-lt"/>
                          <a:ea typeface="+mn-ea"/>
                          <a:cs typeface="+mn-cs"/>
                        </a:rPr>
                        <a:t>malware</a:t>
                      </a:r>
                      <a:r>
                        <a:rPr kumimoji="0" lang="en-US" b="0" i="0" kern="1200" dirty="0" smtClean="0">
                          <a:solidFill>
                            <a:schemeClr val="tx1"/>
                          </a:solidFill>
                          <a:latin typeface="+mn-lt"/>
                          <a:ea typeface="+mn-ea"/>
                          <a:cs typeface="+mn-cs"/>
                        </a:rPr>
                        <a:t> </a:t>
                      </a:r>
                      <a:r>
                        <a:rPr kumimoji="0" lang="en-US" b="0" i="0" u="none" strike="noStrike" kern="1200" dirty="0" smtClean="0">
                          <a:solidFill>
                            <a:schemeClr val="tx1"/>
                          </a:solidFill>
                          <a:latin typeface="+mn-lt"/>
                          <a:ea typeface="+mn-ea"/>
                          <a:cs typeface="+mn-cs"/>
                        </a:rPr>
                        <a:t>computer program</a:t>
                      </a:r>
                      <a:r>
                        <a:rPr kumimoji="0" lang="en-US" b="0" i="0" kern="1200" dirty="0" smtClean="0">
                          <a:solidFill>
                            <a:schemeClr val="tx1"/>
                          </a:solidFill>
                          <a:latin typeface="+mn-lt"/>
                          <a:ea typeface="+mn-ea"/>
                          <a:cs typeface="+mn-cs"/>
                        </a:rPr>
                        <a:t> that replicates itself in order to spread to other computers, always cause at least some harm to the network, even if only by consuming </a:t>
                      </a:r>
                      <a:r>
                        <a:rPr kumimoji="0" lang="en-US" b="0" i="0" u="none" strike="noStrike" kern="1200" dirty="0" smtClean="0">
                          <a:solidFill>
                            <a:schemeClr val="tx1"/>
                          </a:solidFill>
                          <a:latin typeface="+mn-lt"/>
                          <a:ea typeface="+mn-ea"/>
                          <a:cs typeface="+mn-cs"/>
                        </a:rPr>
                        <a:t>bandwidth.</a:t>
                      </a:r>
                    </a:p>
                    <a:p>
                      <a:pPr algn="ctr" rtl="0"/>
                      <a:endParaRPr kumimoji="0" lang="en-US" b="0" i="0" u="none" strike="noStrike" kern="1200" dirty="0" smtClean="0">
                        <a:solidFill>
                          <a:schemeClr val="tx1"/>
                        </a:solidFill>
                        <a:latin typeface="+mn-lt"/>
                        <a:ea typeface="+mn-ea"/>
                        <a:cs typeface="+mn-cs"/>
                      </a:endParaRPr>
                    </a:p>
                    <a:p>
                      <a:pPr marL="0" marR="0" lvl="1" indent="0" algn="ctr" defTabSz="914400" rtl="0" eaLnBrk="1" fontAlgn="auto" latinLnBrk="0" hangingPunct="1">
                        <a:lnSpc>
                          <a:spcPct val="100000"/>
                        </a:lnSpc>
                        <a:spcBef>
                          <a:spcPts val="0"/>
                        </a:spcBef>
                        <a:spcAft>
                          <a:spcPts val="0"/>
                        </a:spcAft>
                        <a:buClrTx/>
                        <a:buSzTx/>
                        <a:buFontTx/>
                        <a:buNone/>
                        <a:tabLst/>
                        <a:defRPr/>
                      </a:pPr>
                      <a:r>
                        <a:rPr lang="en-US" sz="2000" dirty="0" smtClean="0">
                          <a:solidFill>
                            <a:srgbClr val="C00000"/>
                          </a:solidFill>
                          <a:latin typeface="+mj-lt"/>
                        </a:rPr>
                        <a:t>infection by passively receiving object that gets itself executed</a:t>
                      </a:r>
                    </a:p>
                    <a:p>
                      <a:pPr algn="ctr" rtl="0"/>
                      <a:endParaRPr lang="ar-SA" dirty="0"/>
                    </a:p>
                  </a:txBody>
                  <a:tcPr/>
                </a:tc>
                <a:tc>
                  <a:txBody>
                    <a:bodyPr/>
                    <a:lstStyle/>
                    <a:p>
                      <a:pPr algn="ctr" rtl="0"/>
                      <a:r>
                        <a:rPr kumimoji="0" lang="en-US" b="0" i="0" kern="1200" dirty="0" smtClean="0">
                          <a:solidFill>
                            <a:schemeClr val="tx1"/>
                          </a:solidFill>
                          <a:latin typeface="+mn-lt"/>
                          <a:ea typeface="+mn-ea"/>
                          <a:cs typeface="+mn-cs"/>
                        </a:rPr>
                        <a:t> malicious software program It’s</a:t>
                      </a:r>
                      <a:r>
                        <a:rPr kumimoji="0" lang="en-US" b="0" i="0" kern="1200" baseline="0" dirty="0" smtClean="0">
                          <a:solidFill>
                            <a:schemeClr val="tx1"/>
                          </a:solidFill>
                          <a:latin typeface="+mn-lt"/>
                          <a:ea typeface="+mn-ea"/>
                          <a:cs typeface="+mn-cs"/>
                        </a:rPr>
                        <a:t> </a:t>
                      </a:r>
                      <a:r>
                        <a:rPr kumimoji="0" lang="en-US" b="0" i="0" kern="1200" dirty="0" smtClean="0">
                          <a:solidFill>
                            <a:schemeClr val="tx1"/>
                          </a:solidFill>
                          <a:latin typeface="+mn-lt"/>
                          <a:ea typeface="+mn-ea"/>
                          <a:cs typeface="+mn-cs"/>
                        </a:rPr>
                        <a:t>often perform some type of harmful activity on infected hosts, such as stealing </a:t>
                      </a:r>
                      <a:r>
                        <a:rPr kumimoji="0" lang="en-US" b="0" i="0" u="none" strike="noStrike" kern="1200" dirty="0" smtClean="0">
                          <a:solidFill>
                            <a:schemeClr val="tx1"/>
                          </a:solidFill>
                          <a:latin typeface="+mn-lt"/>
                          <a:ea typeface="+mn-ea"/>
                          <a:cs typeface="+mn-cs"/>
                        </a:rPr>
                        <a:t>hard disk</a:t>
                      </a:r>
                      <a:r>
                        <a:rPr kumimoji="0" lang="en-US" b="0" i="0" kern="1200" dirty="0" smtClean="0">
                          <a:solidFill>
                            <a:schemeClr val="tx1"/>
                          </a:solidFill>
                          <a:latin typeface="+mn-lt"/>
                          <a:ea typeface="+mn-ea"/>
                          <a:cs typeface="+mn-cs"/>
                        </a:rPr>
                        <a:t> space or </a:t>
                      </a:r>
                      <a:r>
                        <a:rPr kumimoji="0" lang="en-US" b="0" i="0" u="none" strike="noStrike" kern="1200" dirty="0" smtClean="0">
                          <a:solidFill>
                            <a:schemeClr val="tx1"/>
                          </a:solidFill>
                          <a:latin typeface="+mn-lt"/>
                          <a:ea typeface="+mn-ea"/>
                          <a:cs typeface="+mn-cs"/>
                        </a:rPr>
                        <a:t>CPU</a:t>
                      </a:r>
                      <a:r>
                        <a:rPr kumimoji="0" lang="en-US" b="0" i="0" kern="1200" dirty="0" smtClean="0">
                          <a:solidFill>
                            <a:schemeClr val="tx1"/>
                          </a:solidFill>
                          <a:latin typeface="+mn-lt"/>
                          <a:ea typeface="+mn-ea"/>
                          <a:cs typeface="+mn-cs"/>
                        </a:rPr>
                        <a:t> time, accessing private information, corrupting data, displaying political or humorous messages on the user's screen</a:t>
                      </a:r>
                      <a:endParaRPr lang="ar-SA" dirty="0"/>
                    </a:p>
                  </a:txBody>
                  <a:tcPr/>
                </a:tc>
                <a:tc>
                  <a:txBody>
                    <a:bodyPr/>
                    <a:lstStyle/>
                    <a:p>
                      <a:pPr algn="ctr" rtl="1"/>
                      <a:r>
                        <a:rPr kumimoji="0" lang="en-US" b="0" i="0" kern="1200" dirty="0" smtClean="0">
                          <a:solidFill>
                            <a:schemeClr val="tx1"/>
                          </a:solidFill>
                          <a:latin typeface="+mn-lt"/>
                          <a:ea typeface="+mn-ea"/>
                          <a:cs typeface="+mn-cs"/>
                        </a:rPr>
                        <a:t>A Trojan horse is a program that either pretends to have, or is described as having, a set of useful or desirable features, but actually contains a damaging payload</a:t>
                      </a:r>
                      <a:endParaRPr kumimoji="0" lang="ar-SA" b="0" i="0" kern="1200" dirty="0" smtClean="0">
                        <a:solidFill>
                          <a:schemeClr val="tx1"/>
                        </a:solidFill>
                        <a:latin typeface="+mn-lt"/>
                        <a:ea typeface="+mn-ea"/>
                        <a:cs typeface="+mn-cs"/>
                      </a:endParaRPr>
                    </a:p>
                    <a:p>
                      <a:pPr algn="ctr" rtl="1"/>
                      <a:endParaRPr kumimoji="0" lang="ar-SA" b="0" i="0" kern="1200" dirty="0" smtClean="0">
                        <a:solidFill>
                          <a:schemeClr val="tx1"/>
                        </a:solidFill>
                        <a:latin typeface="+mn-lt"/>
                        <a:ea typeface="+mn-ea"/>
                        <a:cs typeface="+mn-cs"/>
                      </a:endParaRPr>
                    </a:p>
                    <a:p>
                      <a:pPr marL="0" marR="0" lvl="1" indent="0" algn="ctr" defTabSz="914400" rtl="1" eaLnBrk="1" fontAlgn="auto" latinLnBrk="0" hangingPunct="1">
                        <a:lnSpc>
                          <a:spcPct val="100000"/>
                        </a:lnSpc>
                        <a:spcBef>
                          <a:spcPts val="0"/>
                        </a:spcBef>
                        <a:spcAft>
                          <a:spcPts val="0"/>
                        </a:spcAft>
                        <a:buClrTx/>
                        <a:buSzTx/>
                        <a:buFontTx/>
                        <a:buNone/>
                        <a:tabLst/>
                        <a:defRPr/>
                      </a:pPr>
                      <a:r>
                        <a:rPr lang="en-US" sz="2000" dirty="0" smtClean="0">
                          <a:solidFill>
                            <a:srgbClr val="C00000"/>
                          </a:solidFill>
                        </a:rPr>
                        <a:t>Hidden part of some otherwise useful software</a:t>
                      </a:r>
                    </a:p>
                    <a:p>
                      <a:pPr algn="ctr" rtl="1"/>
                      <a:endParaRPr lang="ar-SA" dirty="0"/>
                    </a:p>
                  </a:txBody>
                  <a:tcPr/>
                </a:tc>
              </a:tr>
            </a:tbl>
          </a:graphicData>
        </a:graphic>
      </p:graphicFrame>
    </p:spTree>
  </p:cSld>
  <p:clrMapOvr>
    <a:masterClrMapping/>
  </p:clrMapOvr>
  <p:transition>
    <p:dissolv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4000" dirty="0" smtClean="0">
                <a:solidFill>
                  <a:schemeClr val="accent2">
                    <a:lumMod val="75000"/>
                  </a:schemeClr>
                </a:solidFill>
              </a:rPr>
              <a:t>Networks under attack: security</a:t>
            </a:r>
            <a:endParaRPr lang="ar-SA" sz="3600" dirty="0"/>
          </a:p>
        </p:txBody>
      </p:sp>
      <p:sp>
        <p:nvSpPr>
          <p:cNvPr id="3" name="عنصر نائب للمحتوى 2"/>
          <p:cNvSpPr>
            <a:spLocks noGrp="1"/>
          </p:cNvSpPr>
          <p:nvPr>
            <p:ph idx="1"/>
          </p:nvPr>
        </p:nvSpPr>
        <p:spPr/>
        <p:txBody>
          <a:bodyPr>
            <a:normAutofit/>
          </a:bodyPr>
          <a:lstStyle/>
          <a:p>
            <a:pPr marL="457200" indent="-457200" algn="l" rtl="0">
              <a:buClr>
                <a:schemeClr val="accent2"/>
              </a:buClr>
              <a:buSzPct val="85000"/>
            </a:pPr>
            <a:r>
              <a:rPr lang="en-US" sz="2000" dirty="0" smtClean="0"/>
              <a:t>A </a:t>
            </a:r>
            <a:r>
              <a:rPr lang="en-US" sz="2000" b="1" dirty="0" smtClean="0"/>
              <a:t>distributed denial-of-service (DDoS) </a:t>
            </a:r>
            <a:r>
              <a:rPr lang="en-US" sz="2000" dirty="0" smtClean="0"/>
              <a:t>: attack is one in which a multitude of compromised systems attack a single target, thereby causing denial of service for users of the targeted system. The flood of incoming messages to the target system essentially forces it to shut down, thereby denying service to the system to legitimate users.</a:t>
            </a:r>
            <a:r>
              <a:rPr lang="en-US" sz="2000" dirty="0" smtClean="0">
                <a:latin typeface="Comic Sans MS" pitchFamily="66" charset="0"/>
              </a:rPr>
              <a:t> </a:t>
            </a:r>
          </a:p>
          <a:p>
            <a:pPr marL="514350" indent="-514350" algn="l" rtl="0">
              <a:buClr>
                <a:schemeClr val="accent2"/>
              </a:buClr>
              <a:buSzPct val="85000"/>
              <a:buFont typeface="+mj-lt"/>
              <a:buAutoNum type="arabicPeriod"/>
            </a:pPr>
            <a:r>
              <a:rPr lang="en-US" sz="1600" dirty="0" smtClean="0">
                <a:latin typeface="Comic Sans MS" pitchFamily="66" charset="0"/>
              </a:rPr>
              <a:t> </a:t>
            </a:r>
            <a:r>
              <a:rPr lang="en-US" sz="1600" dirty="0" smtClean="0">
                <a:latin typeface="+mj-lt"/>
              </a:rPr>
              <a:t>select target</a:t>
            </a:r>
          </a:p>
          <a:p>
            <a:pPr marL="514350" indent="-514350" algn="l" rtl="0">
              <a:buClr>
                <a:schemeClr val="accent2"/>
              </a:buClr>
              <a:buSzPct val="85000"/>
              <a:buFont typeface="+mj-lt"/>
              <a:buAutoNum type="arabicPeriod"/>
            </a:pPr>
            <a:r>
              <a:rPr lang="en-US" sz="1600" dirty="0" smtClean="0">
                <a:latin typeface="+mj-lt"/>
              </a:rPr>
              <a:t>break into hosts around the network .(</a:t>
            </a:r>
            <a:r>
              <a:rPr lang="en-US" sz="1600" dirty="0" err="1" smtClean="0">
                <a:latin typeface="+mj-lt"/>
              </a:rPr>
              <a:t>botent</a:t>
            </a:r>
            <a:r>
              <a:rPr lang="en-US" sz="1600" dirty="0" smtClean="0">
                <a:latin typeface="+mj-lt"/>
              </a:rPr>
              <a:t>)</a:t>
            </a:r>
          </a:p>
          <a:p>
            <a:pPr marL="514350" indent="-514350" algn="l" rtl="0">
              <a:buClr>
                <a:schemeClr val="accent2"/>
              </a:buClr>
              <a:buSzPct val="85000"/>
              <a:buFont typeface="+mj-lt"/>
              <a:buAutoNum type="arabicPeriod"/>
            </a:pPr>
            <a:r>
              <a:rPr lang="en-US" sz="1600" dirty="0" smtClean="0">
                <a:latin typeface="+mj-lt"/>
              </a:rPr>
              <a:t>send packets toward target from compromised hosts</a:t>
            </a:r>
          </a:p>
          <a:p>
            <a:pPr algn="l" rtl="0"/>
            <a:endParaRPr lang="ar-SA" sz="2000" dirty="0"/>
          </a:p>
        </p:txBody>
      </p:sp>
      <p:pic>
        <p:nvPicPr>
          <p:cNvPr id="30722" name="Picture 2" descr="C:\Users\FRF\Desktop\fig1.gif"/>
          <p:cNvPicPr>
            <a:picLocks noChangeAspect="1" noChangeArrowheads="1"/>
          </p:cNvPicPr>
          <p:nvPr/>
        </p:nvPicPr>
        <p:blipFill>
          <a:blip r:embed="rId2"/>
          <a:srcRect/>
          <a:stretch>
            <a:fillRect/>
          </a:stretch>
        </p:blipFill>
        <p:spPr bwMode="auto">
          <a:xfrm>
            <a:off x="5643570" y="4121299"/>
            <a:ext cx="3500430" cy="2736701"/>
          </a:xfrm>
          <a:prstGeom prst="rect">
            <a:avLst/>
          </a:prstGeom>
          <a:noFill/>
        </p:spPr>
      </p:pic>
    </p:spTree>
  </p:cSld>
  <p:clrMapOvr>
    <a:masterClrMapping/>
  </p:clrMapOvr>
  <p:transition>
    <p:dissolv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4000" dirty="0" smtClean="0">
                <a:solidFill>
                  <a:schemeClr val="accent2">
                    <a:lumMod val="75000"/>
                  </a:schemeClr>
                </a:solidFill>
              </a:rPr>
              <a:t>Networks under attack: security</a:t>
            </a:r>
            <a:endParaRPr lang="ar-SA" sz="3600" dirty="0"/>
          </a:p>
        </p:txBody>
      </p:sp>
      <p:sp>
        <p:nvSpPr>
          <p:cNvPr id="3" name="عنصر نائب للمحتوى 2"/>
          <p:cNvSpPr>
            <a:spLocks noGrp="1"/>
          </p:cNvSpPr>
          <p:nvPr>
            <p:ph idx="1"/>
          </p:nvPr>
        </p:nvSpPr>
        <p:spPr/>
        <p:txBody>
          <a:bodyPr>
            <a:normAutofit/>
          </a:bodyPr>
          <a:lstStyle/>
          <a:p>
            <a:pPr lvl="1" algn="l" rtl="0"/>
            <a:r>
              <a:rPr lang="en-US" sz="2000" dirty="0" smtClean="0"/>
              <a:t>Packet Sniffing : is the process of capturing any data passed over the local network and looking for any information that may be useful. broadcast media (shared Ethernet, wireless)</a:t>
            </a:r>
          </a:p>
          <a:p>
            <a:pPr lvl="1" algn="l" rtl="0"/>
            <a:r>
              <a:rPr lang="en-US" sz="2000" dirty="0" smtClean="0"/>
              <a:t>promiscuous network interface reads/records all packets (e.g., including passwords!) passing by.</a:t>
            </a:r>
          </a:p>
          <a:p>
            <a:pPr algn="l" rtl="0"/>
            <a:endParaRPr lang="ar-SA" sz="2400" dirty="0"/>
          </a:p>
        </p:txBody>
      </p:sp>
      <p:pic>
        <p:nvPicPr>
          <p:cNvPr id="31746" name="Picture 2" descr="C:\Users\FRF\Desktop\packet_sniffing_in_a_hub-resized-600.png"/>
          <p:cNvPicPr>
            <a:picLocks noChangeAspect="1" noChangeArrowheads="1"/>
          </p:cNvPicPr>
          <p:nvPr/>
        </p:nvPicPr>
        <p:blipFill>
          <a:blip r:embed="rId2"/>
          <a:srcRect/>
          <a:stretch>
            <a:fillRect/>
          </a:stretch>
        </p:blipFill>
        <p:spPr bwMode="auto">
          <a:xfrm>
            <a:off x="1714480" y="3648075"/>
            <a:ext cx="5716588" cy="3209925"/>
          </a:xfrm>
          <a:prstGeom prst="rect">
            <a:avLst/>
          </a:prstGeom>
          <a:noFill/>
        </p:spPr>
      </p:pic>
    </p:spTree>
  </p:cSld>
  <p:clrMapOvr>
    <a:masterClrMapping/>
  </p:clrMapOvr>
  <p:transition>
    <p:dissolv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4000" dirty="0" smtClean="0">
                <a:solidFill>
                  <a:schemeClr val="accent2">
                    <a:lumMod val="75000"/>
                  </a:schemeClr>
                </a:solidFill>
              </a:rPr>
              <a:t>Networks under attack: security</a:t>
            </a:r>
            <a:endParaRPr lang="ar-SA" sz="3600" dirty="0"/>
          </a:p>
        </p:txBody>
      </p:sp>
      <p:sp>
        <p:nvSpPr>
          <p:cNvPr id="3" name="عنصر نائب للمحتوى 2"/>
          <p:cNvSpPr>
            <a:spLocks noGrp="1"/>
          </p:cNvSpPr>
          <p:nvPr>
            <p:ph idx="1"/>
          </p:nvPr>
        </p:nvSpPr>
        <p:spPr/>
        <p:txBody>
          <a:bodyPr/>
          <a:lstStyle/>
          <a:p>
            <a:pPr algn="l" rtl="0"/>
            <a:r>
              <a:rPr lang="en-US" dirty="0" smtClean="0"/>
              <a:t> IP Spoofing :</a:t>
            </a:r>
            <a:r>
              <a:rPr lang="en-US" sz="2400" dirty="0" smtClean="0"/>
              <a:t>used to gain unauthorized access to computers, whereby the intruder sends messages to a computer with an IP address indicating that the message is coming from a trusted host.</a:t>
            </a:r>
          </a:p>
          <a:p>
            <a:pPr algn="l" rtl="0"/>
            <a:r>
              <a:rPr lang="en-US" sz="2400" dirty="0" smtClean="0"/>
              <a:t>send packet with false source address.</a:t>
            </a:r>
          </a:p>
          <a:p>
            <a:pPr algn="l" rtl="0"/>
            <a:endParaRPr lang="ar-SA" sz="2400" dirty="0"/>
          </a:p>
        </p:txBody>
      </p:sp>
      <p:pic>
        <p:nvPicPr>
          <p:cNvPr id="32772" name="Picture 4"/>
          <p:cNvPicPr>
            <a:picLocks noChangeAspect="1" noChangeArrowheads="1"/>
          </p:cNvPicPr>
          <p:nvPr/>
        </p:nvPicPr>
        <p:blipFill>
          <a:blip r:embed="rId2"/>
          <a:srcRect/>
          <a:stretch>
            <a:fillRect/>
          </a:stretch>
        </p:blipFill>
        <p:spPr bwMode="auto">
          <a:xfrm>
            <a:off x="2571736" y="4572008"/>
            <a:ext cx="4162425" cy="1628775"/>
          </a:xfrm>
          <a:prstGeom prst="rect">
            <a:avLst/>
          </a:prstGeom>
          <a:noFill/>
          <a:ln w="9525">
            <a:noFill/>
            <a:miter lim="800000"/>
            <a:headEnd/>
            <a:tailEnd/>
          </a:ln>
          <a:effectLst/>
        </p:spPr>
      </p:pic>
    </p:spTree>
  </p:cSld>
  <p:clrMapOvr>
    <a:masterClrMapping/>
  </p:clrMapOvr>
  <p:transition>
    <p:dissolv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00034" y="785794"/>
            <a:ext cx="8229600" cy="1143000"/>
          </a:xfrm>
        </p:spPr>
        <p:txBody>
          <a:bodyPr>
            <a:noAutofit/>
          </a:bodyPr>
          <a:lstStyle/>
          <a:p>
            <a:pPr rtl="0"/>
            <a:r>
              <a:rPr lang="en-US" sz="4000" dirty="0" smtClean="0"/>
              <a:t>Computer Network consist of :</a:t>
            </a:r>
            <a:br>
              <a:rPr lang="en-US" sz="4000" dirty="0" smtClean="0"/>
            </a:br>
            <a:endParaRPr lang="ar-SA" sz="4000" dirty="0"/>
          </a:p>
        </p:txBody>
      </p:sp>
      <p:sp>
        <p:nvSpPr>
          <p:cNvPr id="3" name="عنصر نائب للمحتوى 2"/>
          <p:cNvSpPr>
            <a:spLocks noGrp="1"/>
          </p:cNvSpPr>
          <p:nvPr>
            <p:ph idx="1"/>
          </p:nvPr>
        </p:nvSpPr>
        <p:spPr/>
        <p:txBody>
          <a:bodyPr>
            <a:normAutofit/>
          </a:bodyPr>
          <a:lstStyle/>
          <a:p>
            <a:pPr algn="l" rtl="0"/>
            <a:endParaRPr lang="en-US" dirty="0" smtClean="0">
              <a:solidFill>
                <a:srgbClr val="C00000"/>
              </a:solidFill>
            </a:endParaRPr>
          </a:p>
          <a:p>
            <a:pPr algn="l" rtl="0">
              <a:lnSpc>
                <a:spcPct val="120000"/>
              </a:lnSpc>
            </a:pPr>
            <a:r>
              <a:rPr lang="en-US" sz="2800" dirty="0" smtClean="0">
                <a:solidFill>
                  <a:srgbClr val="C00000"/>
                </a:solidFill>
              </a:rPr>
              <a:t>Network Edge : End Systems(host)</a:t>
            </a:r>
          </a:p>
          <a:p>
            <a:pPr marL="274320" lvl="2" indent="-274320" algn="l" rtl="0">
              <a:lnSpc>
                <a:spcPct val="120000"/>
              </a:lnSpc>
              <a:buClr>
                <a:schemeClr val="accent3"/>
              </a:buClr>
              <a:buSzPct val="95000"/>
            </a:pPr>
            <a:r>
              <a:rPr lang="en-US" sz="2800" dirty="0" smtClean="0">
                <a:solidFill>
                  <a:srgbClr val="C00000"/>
                </a:solidFill>
              </a:rPr>
              <a:t>Network core: Routers, </a:t>
            </a:r>
            <a:r>
              <a:rPr lang="en-US" sz="2800" dirty="0" smtClean="0"/>
              <a:t>  </a:t>
            </a:r>
            <a:r>
              <a:rPr lang="en-US" sz="2800" dirty="0" smtClean="0">
                <a:solidFill>
                  <a:srgbClr val="C00000"/>
                </a:solidFill>
              </a:rPr>
              <a:t>circuit switching, packet switching, network structure</a:t>
            </a:r>
          </a:p>
          <a:p>
            <a:pPr algn="l" rtl="0">
              <a:lnSpc>
                <a:spcPct val="120000"/>
              </a:lnSpc>
            </a:pPr>
            <a:endParaRPr lang="en-US" sz="3200" dirty="0" smtClean="0">
              <a:solidFill>
                <a:srgbClr val="C00000"/>
              </a:solidFill>
            </a:endParaRPr>
          </a:p>
          <a:p>
            <a:pPr algn="l" rtl="0">
              <a:lnSpc>
                <a:spcPct val="120000"/>
              </a:lnSpc>
            </a:pPr>
            <a:r>
              <a:rPr lang="en-US" sz="2800" dirty="0" smtClean="0">
                <a:solidFill>
                  <a:srgbClr val="C00000"/>
                </a:solidFill>
              </a:rPr>
              <a:t>Access Network: the communication links  such as Twisted Pair (TP), Fiber optic cable</a:t>
            </a:r>
          </a:p>
          <a:p>
            <a:pPr algn="l" rtl="0">
              <a:lnSpc>
                <a:spcPct val="120000"/>
              </a:lnSpc>
            </a:pPr>
            <a:endParaRPr lang="en-US" sz="2800" dirty="0" smtClean="0"/>
          </a:p>
          <a:p>
            <a:pPr algn="l" rtl="0">
              <a:lnSpc>
                <a:spcPct val="120000"/>
              </a:lnSpc>
            </a:pPr>
            <a:endParaRPr lang="en-US" sz="2800" dirty="0" smtClean="0">
              <a:solidFill>
                <a:srgbClr val="C00000"/>
              </a:solidFill>
            </a:endParaRPr>
          </a:p>
          <a:p>
            <a:pPr algn="l" rtl="0">
              <a:lnSpc>
                <a:spcPct val="120000"/>
              </a:lnSpc>
            </a:pPr>
            <a:endParaRPr lang="ar-SA" sz="3200" dirty="0">
              <a:solidFill>
                <a:srgbClr val="C00000"/>
              </a:solidFill>
            </a:endParaRPr>
          </a:p>
        </p:txBody>
      </p:sp>
    </p:spTree>
  </p:cSld>
  <p:clrMapOvr>
    <a:masterClrMapping/>
  </p:clrMapOvr>
  <p:transition>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r>
              <a:rPr lang="en-US" sz="4000" dirty="0" smtClean="0"/>
              <a:t>Access networks and physical media</a:t>
            </a:r>
            <a:endParaRPr lang="ar-SA" sz="3600" dirty="0"/>
          </a:p>
        </p:txBody>
      </p:sp>
      <p:sp>
        <p:nvSpPr>
          <p:cNvPr id="3" name="عنصر نائب للمحتوى 2"/>
          <p:cNvSpPr>
            <a:spLocks noGrp="1"/>
          </p:cNvSpPr>
          <p:nvPr>
            <p:ph idx="1"/>
          </p:nvPr>
        </p:nvSpPr>
        <p:spPr/>
        <p:txBody>
          <a:bodyPr/>
          <a:lstStyle/>
          <a:p>
            <a:pPr algn="l" rtl="0"/>
            <a:r>
              <a:rPr lang="en-US" b="1" dirty="0" smtClean="0"/>
              <a:t>Dial-up Modem</a:t>
            </a:r>
            <a:r>
              <a:rPr lang="en-US" dirty="0" smtClean="0"/>
              <a:t>:</a:t>
            </a:r>
            <a:r>
              <a:rPr lang="en-US" kern="0" dirty="0" smtClean="0"/>
              <a:t> Uses existing telephony infrastructure , up to 56Kbps direct access to router.</a:t>
            </a:r>
          </a:p>
          <a:p>
            <a:pPr algn="l" rtl="0"/>
            <a:r>
              <a:rPr lang="en-US" b="1" kern="0" dirty="0" smtClean="0"/>
              <a:t>DSL</a:t>
            </a:r>
            <a:r>
              <a:rPr lang="en-US" kern="0" dirty="0" smtClean="0"/>
              <a:t> : </a:t>
            </a:r>
            <a:r>
              <a:rPr lang="en-US" dirty="0" smtClean="0"/>
              <a:t>telephone infrastructure up to 1 Mbps upstream (today typically &lt; 256 kbps)</a:t>
            </a:r>
          </a:p>
          <a:p>
            <a:pPr marL="274320" lvl="1" indent="-274320" algn="l" rtl="0">
              <a:buClr>
                <a:schemeClr val="accent3"/>
              </a:buClr>
              <a:buSzPct val="95000"/>
            </a:pPr>
            <a:r>
              <a:rPr lang="en-US" b="1" dirty="0" smtClean="0"/>
              <a:t>Ethernet : </a:t>
            </a:r>
            <a:r>
              <a:rPr lang="en-US" sz="2800" dirty="0" smtClean="0"/>
              <a:t>Typically used in companies, universities, </a:t>
            </a:r>
            <a:r>
              <a:rPr lang="en-US" dirty="0" smtClean="0"/>
              <a:t>10 </a:t>
            </a:r>
            <a:r>
              <a:rPr lang="en-US" dirty="0" err="1" smtClean="0"/>
              <a:t>Mbs</a:t>
            </a:r>
            <a:r>
              <a:rPr lang="en-US" dirty="0" smtClean="0"/>
              <a:t>, 100Mbps, 1Gbps, 10Gbps Ethernet</a:t>
            </a:r>
          </a:p>
          <a:p>
            <a:pPr algn="l" rtl="0"/>
            <a:endParaRPr lang="en-US" sz="2800" dirty="0" smtClean="0"/>
          </a:p>
          <a:p>
            <a:pPr algn="l" rtl="0"/>
            <a:endParaRPr lang="ar-SA" dirty="0"/>
          </a:p>
        </p:txBody>
      </p:sp>
    </p:spTree>
  </p:cSld>
  <p:clrMapOvr>
    <a:masterClrMapping/>
  </p:clrMapOvr>
  <p:transition>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4400" dirty="0" smtClean="0"/>
              <a:t> :</a:t>
            </a:r>
            <a:r>
              <a:rPr lang="en-US" sz="4400" dirty="0" smtClean="0"/>
              <a:t>Wireless access networks</a:t>
            </a:r>
            <a:endParaRPr lang="ar-SA" sz="4400" dirty="0"/>
          </a:p>
        </p:txBody>
      </p:sp>
      <p:sp>
        <p:nvSpPr>
          <p:cNvPr id="3" name="عنصر نائب للمحتوى 2"/>
          <p:cNvSpPr>
            <a:spLocks noGrp="1"/>
          </p:cNvSpPr>
          <p:nvPr>
            <p:ph idx="1"/>
          </p:nvPr>
        </p:nvSpPr>
        <p:spPr/>
        <p:txBody>
          <a:bodyPr/>
          <a:lstStyle/>
          <a:p>
            <a:pPr algn="l" rtl="0"/>
            <a:r>
              <a:rPr lang="en-US" sz="2400" dirty="0" smtClean="0"/>
              <a:t>shared </a:t>
            </a:r>
            <a:r>
              <a:rPr lang="en-US" sz="2400" i="1" dirty="0" smtClean="0"/>
              <a:t>wireless</a:t>
            </a:r>
            <a:r>
              <a:rPr lang="en-US" sz="2400" dirty="0" smtClean="0"/>
              <a:t> access network connects end system to router</a:t>
            </a:r>
          </a:p>
          <a:p>
            <a:pPr lvl="1" algn="l" rtl="0"/>
            <a:r>
              <a:rPr lang="en-US" sz="2000" dirty="0" smtClean="0"/>
              <a:t>via base station aka “access point”</a:t>
            </a:r>
          </a:p>
          <a:p>
            <a:pPr algn="l" rtl="0"/>
            <a:r>
              <a:rPr lang="en-US" sz="2400" dirty="0" smtClean="0">
                <a:solidFill>
                  <a:srgbClr val="FF0000"/>
                </a:solidFill>
              </a:rPr>
              <a:t>wireless LANs:</a:t>
            </a:r>
            <a:endParaRPr lang="en-US" sz="2400" dirty="0" smtClean="0"/>
          </a:p>
          <a:p>
            <a:pPr lvl="1" algn="l" rtl="0"/>
            <a:r>
              <a:rPr lang="en-US" sz="2000" dirty="0" smtClean="0"/>
              <a:t>802.11b/g (</a:t>
            </a:r>
            <a:r>
              <a:rPr lang="en-US" sz="2000" dirty="0" err="1" smtClean="0"/>
              <a:t>WiFi</a:t>
            </a:r>
            <a:r>
              <a:rPr lang="en-US" sz="2000" dirty="0" smtClean="0"/>
              <a:t>): 11 or 54  Mbps</a:t>
            </a:r>
          </a:p>
          <a:p>
            <a:pPr algn="l" rtl="0"/>
            <a:r>
              <a:rPr lang="en-US" sz="2400" dirty="0" smtClean="0">
                <a:solidFill>
                  <a:srgbClr val="FF0000"/>
                </a:solidFill>
              </a:rPr>
              <a:t>wider-area wireless access</a:t>
            </a:r>
            <a:endParaRPr lang="en-US" sz="2400" dirty="0" smtClean="0"/>
          </a:p>
          <a:p>
            <a:pPr lvl="1" algn="l" rtl="0"/>
            <a:r>
              <a:rPr lang="en-US" sz="2000" dirty="0" smtClean="0"/>
              <a:t>provided by Telco operator</a:t>
            </a:r>
          </a:p>
          <a:p>
            <a:pPr lvl="1" algn="l" rtl="0"/>
            <a:r>
              <a:rPr lang="en-US" sz="2000" dirty="0" smtClean="0"/>
              <a:t>1Mbps over cellular system .</a:t>
            </a:r>
          </a:p>
          <a:p>
            <a:pPr algn="l" rtl="0"/>
            <a:endParaRPr lang="ar-SA" dirty="0"/>
          </a:p>
        </p:txBody>
      </p:sp>
    </p:spTree>
  </p:cSld>
  <p:clrMapOvr>
    <a:masterClrMapping/>
  </p:clrMapOvr>
  <p:transition>
    <p:dissolv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00034" y="285728"/>
            <a:ext cx="8229600" cy="1143000"/>
          </a:xfrm>
        </p:spPr>
        <p:txBody>
          <a:bodyPr>
            <a:normAutofit/>
          </a:bodyPr>
          <a:lstStyle/>
          <a:p>
            <a:r>
              <a:rPr lang="en-US" sz="4000" dirty="0" smtClean="0"/>
              <a:t>Physical Media:</a:t>
            </a:r>
            <a:endParaRPr lang="ar-SA" sz="4000" dirty="0"/>
          </a:p>
        </p:txBody>
      </p:sp>
      <p:sp>
        <p:nvSpPr>
          <p:cNvPr id="3" name="عنصر نائب للمحتوى 2"/>
          <p:cNvSpPr>
            <a:spLocks noGrp="1"/>
          </p:cNvSpPr>
          <p:nvPr>
            <p:ph idx="1"/>
          </p:nvPr>
        </p:nvSpPr>
        <p:spPr/>
        <p:txBody>
          <a:bodyPr>
            <a:normAutofit/>
          </a:bodyPr>
          <a:lstStyle/>
          <a:p>
            <a:pPr algn="l" rtl="0">
              <a:buFont typeface="Wingdings" pitchFamily="2" charset="2"/>
              <a:buNone/>
            </a:pPr>
            <a:r>
              <a:rPr lang="en-US" sz="2400" u="sng" dirty="0" smtClean="0">
                <a:solidFill>
                  <a:srgbClr val="FF0000"/>
                </a:solidFill>
              </a:rPr>
              <a:t>Twisted Pair (TP)</a:t>
            </a:r>
            <a:endParaRPr lang="en-US" sz="2400" dirty="0" smtClean="0"/>
          </a:p>
          <a:p>
            <a:pPr algn="l" rtl="0"/>
            <a:r>
              <a:rPr lang="en-US" sz="2200" dirty="0" smtClean="0"/>
              <a:t>telephone wires which consist of two insulated copper wires twisted into pairs and are used for both voice and data transmission </a:t>
            </a:r>
          </a:p>
          <a:p>
            <a:pPr lvl="0" algn="l" rtl="0"/>
            <a:r>
              <a:rPr lang="en-US" sz="2200" dirty="0" smtClean="0"/>
              <a:t>The transmission speed ranges from 2 Mbps to 100 Mbps </a:t>
            </a:r>
          </a:p>
          <a:p>
            <a:pPr lvl="0" algn="l" rtl="0"/>
            <a:r>
              <a:rPr lang="en-US" sz="2200" dirty="0" smtClean="0"/>
              <a:t>use of two wires twisted together helps to reduce crosstalk . </a:t>
            </a:r>
            <a:endParaRPr lang="en-US" sz="2000" dirty="0" smtClean="0"/>
          </a:p>
          <a:p>
            <a:pPr lvl="1" algn="l" rtl="0"/>
            <a:endParaRPr lang="en-US" sz="2000" dirty="0" smtClean="0"/>
          </a:p>
          <a:p>
            <a:pPr lvl="1" algn="l" rtl="0"/>
            <a:endParaRPr lang="en-US" sz="2000" dirty="0" smtClean="0"/>
          </a:p>
          <a:p>
            <a:pPr lvl="1" algn="l" rtl="0"/>
            <a:endParaRPr lang="en-US" sz="2000" dirty="0" smtClean="0"/>
          </a:p>
        </p:txBody>
      </p:sp>
      <p:pic>
        <p:nvPicPr>
          <p:cNvPr id="1026" name="Picture 2" descr="C:\Users\FRF\Desktop\unshielded_cable.jpg"/>
          <p:cNvPicPr>
            <a:picLocks noChangeAspect="1" noChangeArrowheads="1"/>
          </p:cNvPicPr>
          <p:nvPr/>
        </p:nvPicPr>
        <p:blipFill>
          <a:blip r:embed="rId2"/>
          <a:srcRect/>
          <a:stretch>
            <a:fillRect/>
          </a:stretch>
        </p:blipFill>
        <p:spPr bwMode="auto">
          <a:xfrm>
            <a:off x="3000364" y="4500570"/>
            <a:ext cx="3429024" cy="2080275"/>
          </a:xfrm>
          <a:prstGeom prst="rect">
            <a:avLst/>
          </a:prstGeom>
          <a:noFill/>
        </p:spPr>
      </p:pic>
    </p:spTree>
  </p:cSld>
  <p:clrMapOvr>
    <a:masterClrMapping/>
  </p:clrMapOvr>
  <p:transition>
    <p:dissolv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85728"/>
            <a:ext cx="8229600" cy="1143000"/>
          </a:xfrm>
        </p:spPr>
        <p:txBody>
          <a:bodyPr>
            <a:normAutofit/>
          </a:bodyPr>
          <a:lstStyle/>
          <a:p>
            <a:pPr rtl="0"/>
            <a:r>
              <a:rPr lang="en-US" sz="4000" dirty="0" smtClean="0"/>
              <a:t> Physical Media (cont):</a:t>
            </a:r>
            <a:endParaRPr lang="ar-SA" sz="4000" dirty="0"/>
          </a:p>
        </p:txBody>
      </p:sp>
      <p:sp>
        <p:nvSpPr>
          <p:cNvPr id="3" name="عنصر نائب للمحتوى 2"/>
          <p:cNvSpPr>
            <a:spLocks noGrp="1"/>
          </p:cNvSpPr>
          <p:nvPr>
            <p:ph idx="1"/>
          </p:nvPr>
        </p:nvSpPr>
        <p:spPr>
          <a:xfrm>
            <a:off x="457200" y="1500174"/>
            <a:ext cx="8229600" cy="4389120"/>
          </a:xfrm>
        </p:spPr>
        <p:txBody>
          <a:bodyPr>
            <a:normAutofit/>
          </a:bodyPr>
          <a:lstStyle/>
          <a:p>
            <a:pPr algn="l" rtl="0">
              <a:lnSpc>
                <a:spcPct val="90000"/>
              </a:lnSpc>
              <a:buFont typeface="Wingdings" pitchFamily="2" charset="2"/>
              <a:buNone/>
            </a:pPr>
            <a:r>
              <a:rPr lang="en-US" sz="2800" dirty="0" smtClean="0">
                <a:solidFill>
                  <a:srgbClr val="FF0000"/>
                </a:solidFill>
              </a:rPr>
              <a:t>Coaxial cable:</a:t>
            </a:r>
            <a:endParaRPr lang="en-US" sz="2800" dirty="0" smtClean="0"/>
          </a:p>
          <a:p>
            <a:pPr algn="l" rtl="0">
              <a:lnSpc>
                <a:spcPct val="90000"/>
              </a:lnSpc>
            </a:pPr>
            <a:r>
              <a:rPr lang="en-US" sz="2400" dirty="0" smtClean="0"/>
              <a:t>copper or aluminum wire wrapped with insulating layer </a:t>
            </a:r>
          </a:p>
          <a:p>
            <a:pPr algn="l" rtl="0">
              <a:lnSpc>
                <a:spcPct val="90000"/>
              </a:lnSpc>
            </a:pPr>
            <a:r>
              <a:rPr lang="en-US" sz="2400" dirty="0" smtClean="0"/>
              <a:t>Transmission speed range from 200 Mbps to more than 500 Mbps </a:t>
            </a:r>
          </a:p>
          <a:p>
            <a:pPr lvl="0" algn="l" rtl="0"/>
            <a:r>
              <a:rPr lang="en-US" sz="2400" dirty="0" smtClean="0"/>
              <a:t>minimize interference and distortion. </a:t>
            </a:r>
          </a:p>
          <a:p>
            <a:pPr algn="l" rtl="0">
              <a:lnSpc>
                <a:spcPct val="90000"/>
              </a:lnSpc>
            </a:pPr>
            <a:r>
              <a:rPr lang="en-US" sz="2400" dirty="0" smtClean="0"/>
              <a:t>baseband:</a:t>
            </a:r>
          </a:p>
          <a:p>
            <a:pPr lvl="1" algn="l" rtl="0">
              <a:lnSpc>
                <a:spcPct val="90000"/>
              </a:lnSpc>
            </a:pPr>
            <a:r>
              <a:rPr lang="en-US" sz="2000" dirty="0" smtClean="0"/>
              <a:t>single channel on cable</a:t>
            </a:r>
          </a:p>
          <a:p>
            <a:pPr algn="l" rtl="0">
              <a:lnSpc>
                <a:spcPct val="90000"/>
              </a:lnSpc>
            </a:pPr>
            <a:r>
              <a:rPr lang="en-US" sz="2400" dirty="0" smtClean="0"/>
              <a:t>broadband:</a:t>
            </a:r>
          </a:p>
          <a:p>
            <a:pPr lvl="1" algn="l" rtl="0">
              <a:lnSpc>
                <a:spcPct val="90000"/>
              </a:lnSpc>
            </a:pPr>
            <a:r>
              <a:rPr lang="en-US" sz="2000" dirty="0" smtClean="0"/>
              <a:t> multiple channels on cable                     </a:t>
            </a:r>
          </a:p>
          <a:p>
            <a:pPr algn="l" rtl="0"/>
            <a:endParaRPr lang="ar-SA" dirty="0"/>
          </a:p>
        </p:txBody>
      </p:sp>
      <p:pic>
        <p:nvPicPr>
          <p:cNvPr id="4" name="Picture 4" descr="coax"/>
          <p:cNvPicPr>
            <a:picLocks noChangeAspect="1" noChangeArrowheads="1"/>
          </p:cNvPicPr>
          <p:nvPr/>
        </p:nvPicPr>
        <p:blipFill>
          <a:blip r:embed="rId2" cstate="print"/>
          <a:srcRect/>
          <a:stretch>
            <a:fillRect/>
          </a:stretch>
        </p:blipFill>
        <p:spPr bwMode="auto">
          <a:xfrm>
            <a:off x="3357554" y="5572140"/>
            <a:ext cx="3143272" cy="1221312"/>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4000" dirty="0" smtClean="0"/>
              <a:t>Physical Media(cont):</a:t>
            </a:r>
            <a:endParaRPr lang="ar-SA" sz="4000" dirty="0"/>
          </a:p>
        </p:txBody>
      </p:sp>
      <p:sp>
        <p:nvSpPr>
          <p:cNvPr id="3" name="عنصر نائب للمحتوى 2"/>
          <p:cNvSpPr>
            <a:spLocks noGrp="1"/>
          </p:cNvSpPr>
          <p:nvPr>
            <p:ph idx="1"/>
          </p:nvPr>
        </p:nvSpPr>
        <p:spPr/>
        <p:txBody>
          <a:bodyPr/>
          <a:lstStyle/>
          <a:p>
            <a:pPr marL="342900" indent="-342900" algn="l" rtl="0">
              <a:buClr>
                <a:schemeClr val="accent2"/>
              </a:buClr>
              <a:buSzPct val="85000"/>
              <a:buNone/>
            </a:pPr>
            <a:r>
              <a:rPr lang="en-US" sz="2800" dirty="0" smtClean="0">
                <a:solidFill>
                  <a:srgbClr val="FF0000"/>
                </a:solidFill>
              </a:rPr>
              <a:t>Fiber optic cable:</a:t>
            </a:r>
            <a:endParaRPr lang="en-US" dirty="0" smtClean="0"/>
          </a:p>
          <a:p>
            <a:pPr marL="342900" indent="-342900" algn="l" rtl="0">
              <a:buClr>
                <a:schemeClr val="accent2"/>
              </a:buClr>
              <a:buSzPct val="85000"/>
              <a:buFont typeface="Wingdings" pitchFamily="2" charset="2"/>
              <a:buChar char="q"/>
            </a:pPr>
            <a:r>
              <a:rPr lang="en-US" dirty="0" smtClean="0"/>
              <a:t>glass fiber carrying light pulses, each pulse a bit</a:t>
            </a:r>
          </a:p>
          <a:p>
            <a:pPr marL="342900" indent="-342900" algn="l" rtl="0">
              <a:buClr>
                <a:schemeClr val="accent2"/>
              </a:buClr>
              <a:buSzPct val="85000"/>
              <a:buFont typeface="Wingdings" pitchFamily="2" charset="2"/>
              <a:buChar char="q"/>
            </a:pPr>
            <a:r>
              <a:rPr lang="en-US" dirty="0" smtClean="0"/>
              <a:t>high-speed operation:</a:t>
            </a:r>
          </a:p>
          <a:p>
            <a:pPr marL="742950" lvl="1" indent="-285750" algn="l" rtl="0">
              <a:buClr>
                <a:schemeClr val="accent2"/>
              </a:buClr>
              <a:buSzPct val="75000"/>
              <a:buFont typeface="Wingdings" pitchFamily="2" charset="2"/>
              <a:buChar char="v"/>
            </a:pPr>
            <a:r>
              <a:rPr lang="en-US" sz="2000" dirty="0" smtClean="0"/>
              <a:t>high-speed point-to-point transmission (e.g., 10’s-100’s </a:t>
            </a:r>
            <a:r>
              <a:rPr lang="en-US" sz="2000" dirty="0" err="1" smtClean="0"/>
              <a:t>Gps</a:t>
            </a:r>
            <a:r>
              <a:rPr lang="en-US" sz="2000" dirty="0" smtClean="0"/>
              <a:t>)</a:t>
            </a:r>
          </a:p>
          <a:p>
            <a:pPr marL="342900" indent="-342900" algn="l" rtl="0">
              <a:buClr>
                <a:schemeClr val="accent2"/>
              </a:buClr>
              <a:buSzPct val="85000"/>
              <a:buFont typeface="Wingdings" pitchFamily="2" charset="2"/>
              <a:buChar char="q"/>
            </a:pPr>
            <a:r>
              <a:rPr lang="en-US" dirty="0" smtClean="0"/>
              <a:t>Fiber-optic cables are not affected by electromagnetic radiation. </a:t>
            </a:r>
            <a:endParaRPr lang="ar-SA" dirty="0"/>
          </a:p>
        </p:txBody>
      </p:sp>
      <p:pic>
        <p:nvPicPr>
          <p:cNvPr id="2050" name="Picture 2" descr="C:\Users\FRF\Desktop\images.jpg"/>
          <p:cNvPicPr>
            <a:picLocks noChangeAspect="1" noChangeArrowheads="1"/>
          </p:cNvPicPr>
          <p:nvPr/>
        </p:nvPicPr>
        <p:blipFill>
          <a:blip r:embed="rId2"/>
          <a:srcRect/>
          <a:stretch>
            <a:fillRect/>
          </a:stretch>
        </p:blipFill>
        <p:spPr bwMode="auto">
          <a:xfrm>
            <a:off x="3714744" y="4500570"/>
            <a:ext cx="3500462" cy="2115085"/>
          </a:xfrm>
          <a:prstGeom prst="rect">
            <a:avLst/>
          </a:prstGeom>
          <a:noFill/>
        </p:spPr>
      </p:pic>
    </p:spTree>
  </p:cSld>
  <p:clrMapOvr>
    <a:masterClrMapping/>
  </p:clrMapOvr>
  <p:transition>
    <p:dissolv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2592</TotalTime>
  <Words>1198</Words>
  <PresentationFormat>عرض على الشاشة (3:4)‏</PresentationFormat>
  <Paragraphs>227</Paragraphs>
  <Slides>33</Slides>
  <Notes>3</Notes>
  <HiddenSlides>0</HiddenSlides>
  <MMClips>0</MMClips>
  <ScaleCrop>false</ScaleCrop>
  <HeadingPairs>
    <vt:vector size="6" baseType="variant">
      <vt:variant>
        <vt:lpstr>سمة</vt:lpstr>
      </vt:variant>
      <vt:variant>
        <vt:i4>1</vt:i4>
      </vt:variant>
      <vt:variant>
        <vt:lpstr>خوادم OLE مضمنة</vt:lpstr>
      </vt:variant>
      <vt:variant>
        <vt:i4>1</vt:i4>
      </vt:variant>
      <vt:variant>
        <vt:lpstr>عناوين الشرائح</vt:lpstr>
      </vt:variant>
      <vt:variant>
        <vt:i4>33</vt:i4>
      </vt:variant>
    </vt:vector>
  </HeadingPairs>
  <TitlesOfParts>
    <vt:vector size="35" baseType="lpstr">
      <vt:lpstr>تدفق</vt:lpstr>
      <vt:lpstr>Clip</vt:lpstr>
      <vt:lpstr>الشريحة 1</vt:lpstr>
      <vt:lpstr>:Computer Network </vt:lpstr>
      <vt:lpstr>Motivations for using computer nets are:</vt:lpstr>
      <vt:lpstr>Computer Network consist of : </vt:lpstr>
      <vt:lpstr>Access networks and physical media</vt:lpstr>
      <vt:lpstr> :Wireless access networks</vt:lpstr>
      <vt:lpstr>Physical Media:</vt:lpstr>
      <vt:lpstr> Physical Media (cont):</vt:lpstr>
      <vt:lpstr>Physical Media(cont):</vt:lpstr>
      <vt:lpstr>Radio /Wireless : </vt:lpstr>
      <vt:lpstr>Hub &amp; Switch &amp; Router :</vt:lpstr>
      <vt:lpstr>Hub &amp; Switch &amp; Router :</vt:lpstr>
      <vt:lpstr>Hub &amp; Switch &amp; Router :</vt:lpstr>
      <vt:lpstr>Four sources of packet delay:</vt:lpstr>
      <vt:lpstr>1)Processing Delay:</vt:lpstr>
      <vt:lpstr>2)Queuing Delay:</vt:lpstr>
      <vt:lpstr>3)Transmission Delay:</vt:lpstr>
      <vt:lpstr>4)Propagation delay:</vt:lpstr>
      <vt:lpstr>Throughput &amp; Bandwidth:</vt:lpstr>
      <vt:lpstr>Network protocol: </vt:lpstr>
      <vt:lpstr>Layers : </vt:lpstr>
      <vt:lpstr>The 5-Layer Model (the TCP/IP Model)  </vt:lpstr>
      <vt:lpstr>Layering( the TCP/IP Model) :</vt:lpstr>
      <vt:lpstr>Layering ( the TCP/IP Model) :</vt:lpstr>
      <vt:lpstr>Layering ( the TCP/IP Model) :</vt:lpstr>
      <vt:lpstr>Layering ( the TCP/IP Model) :</vt:lpstr>
      <vt:lpstr>Layering ISO/OSI:</vt:lpstr>
      <vt:lpstr>Layering ISO/OSI:</vt:lpstr>
      <vt:lpstr>Encapsulation: </vt:lpstr>
      <vt:lpstr>Networks under attack: security</vt:lpstr>
      <vt:lpstr>Networks under attack: security</vt:lpstr>
      <vt:lpstr>Networks under attack: security</vt:lpstr>
      <vt:lpstr>Networks under attack: security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FRF</dc:creator>
  <cp:lastModifiedBy>FRF</cp:lastModifiedBy>
  <cp:revision>31</cp:revision>
  <dcterms:created xsi:type="dcterms:W3CDTF">2014-02-08T15:33:39Z</dcterms:created>
  <dcterms:modified xsi:type="dcterms:W3CDTF">2014-02-23T23:33:43Z</dcterms:modified>
</cp:coreProperties>
</file>