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  <p:sldMasterId id="2147483684" r:id="rId5"/>
  </p:sldMasterIdLst>
  <p:notesMasterIdLst>
    <p:notesMasterId r:id="rId38"/>
  </p:notesMasterIdLst>
  <p:handoutMasterIdLst>
    <p:handoutMasterId r:id="rId39"/>
  </p:handoutMasterIdLst>
  <p:sldIdLst>
    <p:sldId id="604" r:id="rId6"/>
    <p:sldId id="257" r:id="rId7"/>
    <p:sldId id="585" r:id="rId8"/>
    <p:sldId id="684" r:id="rId9"/>
    <p:sldId id="649" r:id="rId10"/>
    <p:sldId id="609" r:id="rId11"/>
    <p:sldId id="397" r:id="rId12"/>
    <p:sldId id="672" r:id="rId13"/>
    <p:sldId id="745" r:id="rId14"/>
    <p:sldId id="732" r:id="rId15"/>
    <p:sldId id="475" r:id="rId16"/>
    <p:sldId id="618" r:id="rId17"/>
    <p:sldId id="651" r:id="rId18"/>
    <p:sldId id="652" r:id="rId19"/>
    <p:sldId id="700" r:id="rId20"/>
    <p:sldId id="648" r:id="rId21"/>
    <p:sldId id="739" r:id="rId22"/>
    <p:sldId id="740" r:id="rId23"/>
    <p:sldId id="659" r:id="rId24"/>
    <p:sldId id="805" r:id="rId25"/>
    <p:sldId id="660" r:id="rId26"/>
    <p:sldId id="750" r:id="rId27"/>
    <p:sldId id="753" r:id="rId28"/>
    <p:sldId id="751" r:id="rId29"/>
    <p:sldId id="804" r:id="rId30"/>
    <p:sldId id="765" r:id="rId31"/>
    <p:sldId id="768" r:id="rId32"/>
    <p:sldId id="773" r:id="rId33"/>
    <p:sldId id="775" r:id="rId34"/>
    <p:sldId id="769" r:id="rId35"/>
    <p:sldId id="799" r:id="rId36"/>
    <p:sldId id="802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0" autoAdjust="0"/>
    <p:restoredTop sz="94531" autoAdjust="0"/>
  </p:normalViewPr>
  <p:slideViewPr>
    <p:cSldViewPr>
      <p:cViewPr varScale="1">
        <p:scale>
          <a:sx n="69" d="100"/>
          <a:sy n="69" d="100"/>
        </p:scale>
        <p:origin x="-15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AF55154-87A4-4570-8CA6-5A1DAE1821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19CBD77-DA63-4EF7-97C0-3CEF626651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62F430-6CD3-4873-97CE-F3E6604A7D6C}" type="slidenum">
              <a:rPr lang="en-US"/>
              <a:pPr/>
              <a:t>1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38BB4-5211-4AC6-A0FB-04EF6DD48CB0}" type="slidenum">
              <a:rPr lang="en-US"/>
              <a:pPr/>
              <a:t>10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A7C631-AD47-4A20-ADA1-2621BF5359F1}" type="slidenum">
              <a:rPr lang="en-US"/>
              <a:pPr/>
              <a:t>11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41CA0-38F3-4E57-9349-911F0007AA13}" type="slidenum">
              <a:rPr lang="en-US"/>
              <a:pPr/>
              <a:t>12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A6B1C1-9868-4550-8E8A-CB4498CE73DC}" type="slidenum">
              <a:rPr lang="en-US"/>
              <a:pPr/>
              <a:t>13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69650-BE53-40EA-A016-9D13DE5F8ABB}" type="slidenum">
              <a:rPr lang="en-US"/>
              <a:pPr/>
              <a:t>14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169CF-4136-4F58-869F-FFFF6F43F6A8}" type="slidenum">
              <a:rPr lang="en-US"/>
              <a:pPr/>
              <a:t>15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9AD41-C990-4533-8844-1B4D9D179FF7}" type="slidenum">
              <a:rPr lang="en-US"/>
              <a:pPr/>
              <a:t>16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5E190E-EC2D-404D-AA9B-3C062F15D3FA}" type="slidenum">
              <a:rPr lang="en-US"/>
              <a:pPr/>
              <a:t>17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53F46-21C6-4B25-B334-274299EE9D90}" type="slidenum">
              <a:rPr lang="en-US"/>
              <a:pPr/>
              <a:t>18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A855B-7ECF-4BB0-935D-8C88F4118DA3}" type="slidenum">
              <a:rPr lang="en-US"/>
              <a:pPr/>
              <a:t>19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D61DB-2D40-47D2-B688-9005A3B1F7C3}" type="slidenum">
              <a:rPr lang="en-US"/>
              <a:pPr/>
              <a:t>2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22733F-1609-4F85-B2D4-1654C88AB022}" type="slidenum">
              <a:rPr lang="en-US"/>
              <a:pPr/>
              <a:t>20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A6071-3A5D-441F-8ABE-F19982B1F127}" type="slidenum">
              <a:rPr lang="en-US"/>
              <a:pPr/>
              <a:t>21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248695-0BF0-4B27-8DB8-1D377F42C83C}" type="slidenum">
              <a:rPr lang="en-US"/>
              <a:pPr/>
              <a:t>22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6D19D-E9C0-4487-82BA-66C58E5BD0E6}" type="slidenum">
              <a:rPr lang="en-US"/>
              <a:pPr/>
              <a:t>23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668143-19C6-4ED2-BB57-CBE2D600638D}" type="slidenum">
              <a:rPr lang="en-US"/>
              <a:pPr/>
              <a:t>24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E709DD-8C76-4DE0-A4E8-0CAF9D7CD180}" type="slidenum">
              <a:rPr lang="en-US"/>
              <a:pPr/>
              <a:t>26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775DBA-E4CB-44AC-89D1-9CC4C5957C65}" type="slidenum">
              <a:rPr lang="en-US"/>
              <a:pPr/>
              <a:t>27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9AE873-6AC1-497E-AA89-FF575464FC29}" type="slidenum">
              <a:rPr lang="en-US"/>
              <a:pPr/>
              <a:t>28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652D81-641F-44A8-B9C3-C61BE9825D7A}" type="slidenum">
              <a:rPr lang="en-US"/>
              <a:pPr/>
              <a:t>29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83A68F-1681-4F3F-BE98-D198A962BD92}" type="slidenum">
              <a:rPr lang="en-US"/>
              <a:pPr/>
              <a:t>30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EDA76-73AA-4BA9-B90C-9C018E5B9C0D}" type="slidenum">
              <a:rPr lang="en-US"/>
              <a:pPr/>
              <a:t>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F21467-56A2-4BD9-B8C3-3A998DD8103E}" type="slidenum">
              <a:rPr lang="en-US"/>
              <a:pPr/>
              <a:t>31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9A1CA2-E1C6-4126-B3A3-D60DF3DA578B}" type="slidenum">
              <a:rPr lang="en-US"/>
              <a:pPr/>
              <a:t>32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BDFE5A-22EE-4520-A6FF-33AC1B39B7EA}" type="slidenum">
              <a:rPr lang="en-US"/>
              <a:pPr/>
              <a:t>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96D27-1D99-47A6-831E-A0962910D6AF}" type="slidenum">
              <a:rPr lang="en-US"/>
              <a:pPr/>
              <a:t>5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48783-CC70-4842-9E16-6159F4395765}" type="slidenum">
              <a:rPr lang="en-US"/>
              <a:pPr/>
              <a:t>6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75FEC5-2EDC-41B7-8755-3674A76A3E0D}" type="slidenum">
              <a:rPr lang="en-US"/>
              <a:pPr/>
              <a:t>7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275A-E580-4217-91FD-500EFA439C3C}" type="slidenum">
              <a:rPr lang="en-US"/>
              <a:pPr/>
              <a:t>8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363064-E46D-4C40-9DD3-92B5C17E6A6D}" type="slidenum">
              <a:rPr lang="en-US"/>
              <a:pPr/>
              <a:t>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100" i="1">
                <a:latin typeface="Constantia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ADC778BA-EEF6-4015-94ED-B6EB39AEC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BCFA1B-F415-4631-A5F6-A7AF6BFE9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6C98A5-59A9-4183-98BE-EA6F5D5092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0FD35-5C4F-430F-95D9-6D462CBAD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A0F9-DD69-4821-8D07-7620339477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C6A59-1709-4381-9EBD-933971D6E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D9DE93-2BDC-4581-B344-8776756FA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F24C0B-1B80-44FF-A502-88C2385ED9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DA87F-10B9-433F-93EE-D90AD4869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66895F-7DA8-49D8-9642-C69F12EAC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FE6A09-B505-4FC9-A771-8EDC1F2CC0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100" i="1">
                <a:latin typeface="Constantia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FB3B6-F14C-44A0-9431-6DB593C18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11BADC-F779-4847-BD8B-5213455BC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A113-F420-4995-A609-B34E6527B5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812E7-21D4-4388-8675-983DEE195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0D6FA-0054-4CD7-804A-EB2037EA4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1E592-BE33-4AE0-A90C-A2BCCC45E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7EF54-4FEA-4892-8B87-4402F6B37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64EA6-1374-4C4A-BCB7-58EF5AC03F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A5497-B438-4572-83B7-B36F26ADA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8CF3E-0DB0-49A0-96D8-DA29D815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0800FF-D1B4-416D-B4BC-40EFF04E8C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Arial" pitchFamily="34" charset="0"/>
              </a:defRPr>
            </a:lvl1pPr>
          </a:lstStyle>
          <a:p>
            <a:fld id="{855BC21E-CC81-40AE-AD45-D287137FD9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</a:defRPr>
            </a:lvl1pPr>
          </a:lstStyle>
          <a:p>
            <a:fld id="{84F3FF1F-AAD0-4CB7-89DB-3863701335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44" r:id="rId2"/>
    <p:sldLayoutId id="2147484445" r:id="rId3"/>
    <p:sldLayoutId id="2147484446" r:id="rId4"/>
    <p:sldLayoutId id="2147484447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1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Introduction to Windows Server 2008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Server 2008 for Itanium-Based Systems</a:t>
            </a:r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Supports hot-add memory, hot-add processor, hot-replace processor, and multiprocessor computers</a:t>
            </a:r>
          </a:p>
          <a:p>
            <a:endParaRPr lang="en-US" dirty="0" smtClean="0"/>
          </a:p>
          <a:p>
            <a:r>
              <a:rPr lang="en-US" dirty="0" smtClean="0"/>
              <a:t>Supports server clustering for up to eight servers in one cluster</a:t>
            </a:r>
          </a:p>
          <a:p>
            <a:endParaRPr lang="en-US" dirty="0" smtClean="0"/>
          </a:p>
          <a:p>
            <a:r>
              <a:rPr lang="en-US" dirty="0" smtClean="0"/>
              <a:t>Intended for resource-intensive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The client workstation operating system most compatible with Windows Server 2008 is </a:t>
            </a:r>
            <a:r>
              <a:rPr lang="en-US" u="sng" dirty="0" smtClean="0"/>
              <a:t>Windows 7</a:t>
            </a:r>
          </a:p>
          <a:p>
            <a:r>
              <a:rPr lang="en-US" b="1" dirty="0" smtClean="0"/>
              <a:t>Client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computer that accesses resources on another computer via a network</a:t>
            </a:r>
          </a:p>
          <a:p>
            <a:r>
              <a:rPr lang="en-US" b="1" dirty="0" smtClean="0"/>
              <a:t>Workstation</a:t>
            </a:r>
            <a:endParaRPr lang="en-US" dirty="0" smtClean="0"/>
          </a:p>
          <a:p>
            <a:pPr lvl="1"/>
            <a:r>
              <a:rPr lang="en-US" dirty="0" smtClean="0"/>
              <a:t>A computer that has its own central processing unit (CPU) and can be used as a stand-alone or network computer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Domain</a:t>
            </a:r>
          </a:p>
          <a:p>
            <a:pPr lvl="1"/>
            <a:r>
              <a:rPr lang="en-US" dirty="0" smtClean="0"/>
              <a:t>A grouping of network objects, such as computers, servers, and user accounts, that provides for easier management</a:t>
            </a:r>
          </a:p>
          <a:p>
            <a:pPr lvl="1"/>
            <a:r>
              <a:rPr lang="en-US" dirty="0" smtClean="0"/>
              <a:t>Computers and users in a domain can be managed to determine what resources they can access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Advantages of using Windows Server 2008 and Windows 7 together include the following:</a:t>
            </a:r>
          </a:p>
          <a:p>
            <a:pPr lvl="1"/>
            <a:r>
              <a:rPr lang="en-US" dirty="0" smtClean="0"/>
              <a:t>New capabilities to recover from many network communications problems</a:t>
            </a:r>
          </a:p>
          <a:p>
            <a:pPr lvl="1"/>
            <a:r>
              <a:rPr lang="en-US" dirty="0" smtClean="0"/>
              <a:t>More network diagnostic capabilities</a:t>
            </a:r>
          </a:p>
          <a:p>
            <a:pPr lvl="1"/>
            <a:r>
              <a:rPr lang="en-US" dirty="0" smtClean="0"/>
              <a:t>New code for better use of the network communications protocols</a:t>
            </a:r>
          </a:p>
          <a:p>
            <a:pPr lvl="1"/>
            <a:r>
              <a:rPr lang="en-US" dirty="0" smtClean="0"/>
              <a:t>Use of Windows </a:t>
            </a:r>
            <a:r>
              <a:rPr lang="en-US" dirty="0" err="1" smtClean="0"/>
              <a:t>PowerShell</a:t>
            </a:r>
            <a:r>
              <a:rPr lang="en-US" dirty="0" smtClean="0"/>
              <a:t> commands and scripts in both Windows Server 2008 and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Active Directory</a:t>
            </a:r>
          </a:p>
          <a:p>
            <a:pPr lvl="1"/>
            <a:r>
              <a:rPr lang="en-US" dirty="0" smtClean="0"/>
              <a:t>Database of computers, users, groups of users, shared printers, shared folders, and other network resources</a:t>
            </a:r>
          </a:p>
          <a:p>
            <a:r>
              <a:rPr lang="en-US" dirty="0" smtClean="0"/>
              <a:t>Windows Server 2008 supports UNIX and Linux clients by using the </a:t>
            </a:r>
            <a:r>
              <a:rPr lang="en-US" b="1" dirty="0" smtClean="0"/>
              <a:t>Subsystem for UNIX-based Applications (SUA)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Server 2008 Features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Features include:</a:t>
            </a:r>
          </a:p>
          <a:p>
            <a:pPr lvl="1"/>
            <a:r>
              <a:rPr lang="en-US" smtClean="0"/>
              <a:t>Server Manager</a:t>
            </a:r>
          </a:p>
          <a:p>
            <a:pPr lvl="1"/>
            <a:r>
              <a:rPr lang="en-US" smtClean="0"/>
              <a:t>Security</a:t>
            </a:r>
          </a:p>
          <a:p>
            <a:pPr lvl="1"/>
            <a:r>
              <a:rPr lang="en-US" smtClean="0"/>
              <a:t>Clustering</a:t>
            </a:r>
          </a:p>
          <a:p>
            <a:pPr lvl="1"/>
            <a:r>
              <a:rPr lang="en-US" smtClean="0"/>
              <a:t>Enhanced Web services</a:t>
            </a:r>
          </a:p>
          <a:p>
            <a:pPr lvl="1"/>
            <a:r>
              <a:rPr lang="en-US" smtClean="0"/>
              <a:t>Windows Server Core</a:t>
            </a:r>
          </a:p>
          <a:p>
            <a:pPr lvl="1"/>
            <a:r>
              <a:rPr lang="en-US" smtClean="0"/>
              <a:t>Windows PowerShell</a:t>
            </a:r>
          </a:p>
          <a:p>
            <a:pPr lvl="1"/>
            <a:r>
              <a:rPr lang="en-US" smtClean="0"/>
              <a:t>Virtualization</a:t>
            </a:r>
          </a:p>
          <a:p>
            <a:pPr lvl="1"/>
            <a:r>
              <a:rPr lang="en-US" smtClean="0"/>
              <a:t>Reliability</a:t>
            </a:r>
          </a:p>
          <a:p>
            <a:pPr lvl="1"/>
            <a:r>
              <a:rPr lang="en-US" smtClean="0"/>
              <a:t>Multitasking and multithreading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Server Manager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Server Manager</a:t>
            </a:r>
          </a:p>
          <a:p>
            <a:pPr lvl="1"/>
            <a:r>
              <a:rPr lang="en-US" dirty="0" smtClean="0"/>
              <a:t>Enables the server administrator to manage critical configuration features from inside one tool</a:t>
            </a:r>
          </a:p>
          <a:p>
            <a:r>
              <a:rPr lang="en-US" dirty="0" smtClean="0"/>
              <a:t>Server Manager is used to:</a:t>
            </a:r>
          </a:p>
          <a:p>
            <a:pPr lvl="1"/>
            <a:r>
              <a:rPr lang="en-US" dirty="0" smtClean="0"/>
              <a:t>View computer configuration information.</a:t>
            </a:r>
          </a:p>
          <a:p>
            <a:pPr lvl="1"/>
            <a:r>
              <a:rPr lang="en-US" dirty="0" smtClean="0"/>
              <a:t>Change properties of a system</a:t>
            </a:r>
          </a:p>
          <a:p>
            <a:pPr lvl="1"/>
            <a:r>
              <a:rPr lang="en-US" dirty="0" smtClean="0"/>
              <a:t>View network connections</a:t>
            </a:r>
          </a:p>
          <a:p>
            <a:pPr lvl="1"/>
            <a:r>
              <a:rPr lang="en-US" dirty="0" smtClean="0"/>
              <a:t>Configure Remote Desktop</a:t>
            </a:r>
          </a:p>
          <a:p>
            <a:pPr lvl="1"/>
            <a:r>
              <a:rPr lang="en-US" dirty="0" smtClean="0"/>
              <a:t>Configure security, including the firewall and how to obtain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Network Access Protection (NAP)</a:t>
            </a:r>
          </a:p>
          <a:p>
            <a:pPr>
              <a:buNone/>
            </a:pPr>
            <a:r>
              <a:rPr lang="en-US" sz="2400" dirty="0" smtClean="0"/>
              <a:t>A collection of security protection features that monitor and manage a server and its clients to protect the resources.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dirty="0" smtClean="0"/>
              <a:t>NAP has the following capabilities:</a:t>
            </a:r>
          </a:p>
          <a:p>
            <a:pPr lvl="1"/>
            <a:r>
              <a:rPr lang="en-US" dirty="0" smtClean="0"/>
              <a:t>Identifies computers on a network that do not comply with the security policies</a:t>
            </a:r>
          </a:p>
          <a:p>
            <a:pPr lvl="1"/>
            <a:r>
              <a:rPr lang="en-US" dirty="0" smtClean="0"/>
              <a:t>Limits access by noncompliant computers</a:t>
            </a:r>
          </a:p>
          <a:p>
            <a:pPr lvl="1"/>
            <a:r>
              <a:rPr lang="en-US" dirty="0" smtClean="0"/>
              <a:t>Automatically updates or configures a noncompliant computer to match the security policies.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 (continued)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Other security features include:</a:t>
            </a:r>
          </a:p>
          <a:p>
            <a:pPr lvl="1"/>
            <a:r>
              <a:rPr lang="en-US" dirty="0" smtClean="0"/>
              <a:t>File and folder permissions</a:t>
            </a:r>
          </a:p>
          <a:p>
            <a:pPr lvl="1"/>
            <a:r>
              <a:rPr lang="en-US" dirty="0" smtClean="0"/>
              <a:t>Security policies</a:t>
            </a:r>
          </a:p>
          <a:p>
            <a:pPr lvl="1"/>
            <a:r>
              <a:rPr lang="en-US" dirty="0" smtClean="0"/>
              <a:t>Encryption of data</a:t>
            </a:r>
          </a:p>
          <a:p>
            <a:pPr lvl="1"/>
            <a:r>
              <a:rPr lang="en-US" dirty="0" smtClean="0"/>
              <a:t>Various authentication methods</a:t>
            </a:r>
          </a:p>
          <a:p>
            <a:pPr lvl="1"/>
            <a:r>
              <a:rPr lang="en-US" dirty="0" smtClean="0"/>
              <a:t>Server management and monitoring tools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dirty="0" smtClean="0"/>
              <a:t>Clustering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Clustering</a:t>
            </a:r>
          </a:p>
          <a:p>
            <a:pPr lvl="2">
              <a:buNone/>
            </a:pPr>
            <a:r>
              <a:rPr lang="en-US" dirty="0" smtClean="0"/>
              <a:t>Linking two or more discrete computer systems so they appear to function as though they are one</a:t>
            </a:r>
          </a:p>
          <a:p>
            <a:pPr lvl="1"/>
            <a:r>
              <a:rPr lang="en-US" dirty="0" smtClean="0"/>
              <a:t>Advantages</a:t>
            </a:r>
          </a:p>
          <a:p>
            <a:pPr lvl="2"/>
            <a:r>
              <a:rPr lang="en-US" dirty="0" smtClean="0"/>
              <a:t>Increases computer speed.</a:t>
            </a:r>
          </a:p>
          <a:p>
            <a:pPr lvl="2"/>
            <a:r>
              <a:rPr lang="en-US" dirty="0" smtClean="0"/>
              <a:t>Provides more computing power.</a:t>
            </a:r>
          </a:p>
          <a:p>
            <a:pPr lvl="2"/>
            <a:r>
              <a:rPr lang="en-US" dirty="0" smtClean="0"/>
              <a:t>Increase performance.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Identify the key features of each Windows Server 2008 edition</a:t>
            </a:r>
          </a:p>
          <a:p>
            <a:r>
              <a:rPr lang="en-US" smtClean="0"/>
              <a:t>Understand client systems that can be used with Windows Server 2008</a:t>
            </a:r>
          </a:p>
          <a:p>
            <a:r>
              <a:rPr lang="en-US" smtClean="0"/>
              <a:t>Identify important general features of Windows Server 2008</a:t>
            </a:r>
          </a:p>
          <a:p>
            <a:r>
              <a:rPr lang="en-US" smtClean="0"/>
              <a:t>Plan a Windows Server 2008 networking model</a:t>
            </a:r>
          </a:p>
          <a:p>
            <a:r>
              <a:rPr lang="en-US" smtClean="0"/>
              <a:t>Understand and implement networking protocols used by Windows Server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65088"/>
            <a:ext cx="6400800" cy="619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Enhanced Web Services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fr-FR" dirty="0" smtClean="0"/>
              <a:t>Microsoft </a:t>
            </a:r>
            <a:r>
              <a:rPr lang="fr-FR" b="1" dirty="0" smtClean="0"/>
              <a:t>Internet Information Services (IIS)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Transforms Windows Server 2008 into a flexible Web server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Make it easier for network programmers to write network applications for the Web.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PowerShell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Windows </a:t>
            </a:r>
            <a:r>
              <a:rPr lang="en-US" b="1" dirty="0" err="1" smtClean="0"/>
              <a:t>PowerShell</a:t>
            </a:r>
            <a:endParaRPr lang="en-US" dirty="0" smtClean="0"/>
          </a:p>
          <a:p>
            <a:pPr lvl="1"/>
            <a:r>
              <a:rPr lang="en-US" dirty="0" smtClean="0"/>
              <a:t>A command-line interface that offers an environment for executing commands and scripts.</a:t>
            </a:r>
          </a:p>
          <a:p>
            <a:endParaRPr lang="en-US" dirty="0" smtClean="0"/>
          </a:p>
          <a:p>
            <a:r>
              <a:rPr lang="en-US" dirty="0" smtClean="0"/>
              <a:t>Can perform many tasks with </a:t>
            </a:r>
            <a:r>
              <a:rPr lang="en-US" dirty="0" err="1" smtClean="0"/>
              <a:t>PowerShell</a:t>
            </a:r>
            <a:r>
              <a:rPr lang="en-US" dirty="0" smtClean="0"/>
              <a:t> such as:</a:t>
            </a:r>
          </a:p>
          <a:p>
            <a:pPr lvl="1"/>
            <a:r>
              <a:rPr lang="en-US" dirty="0" smtClean="0"/>
              <a:t>Work with files and folders</a:t>
            </a:r>
          </a:p>
          <a:p>
            <a:pPr lvl="1"/>
            <a:r>
              <a:rPr lang="en-US" dirty="0" smtClean="0"/>
              <a:t>View information about the local computer, including user accounts</a:t>
            </a:r>
          </a:p>
          <a:p>
            <a:pPr lvl="1"/>
            <a:r>
              <a:rPr lang="en-US" dirty="0" smtClean="0"/>
              <a:t>Install, list, and remove software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PowerShell (continued)</a:t>
            </a:r>
          </a:p>
        </p:txBody>
      </p:sp>
      <p:pic>
        <p:nvPicPr>
          <p:cNvPr id="3379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1524000"/>
            <a:ext cx="82200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Virtualization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Hyper-V provides the ability to run two or more operating systems on a single computer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Hyper-V capabilities include the following:</a:t>
            </a:r>
          </a:p>
          <a:p>
            <a:pPr lvl="1"/>
            <a:r>
              <a:rPr lang="en-US" dirty="0" smtClean="0"/>
              <a:t>Compatible with clustering</a:t>
            </a:r>
          </a:p>
          <a:p>
            <a:pPr lvl="1"/>
            <a:r>
              <a:rPr lang="en-US" dirty="0" smtClean="0"/>
              <a:t>Can be used with Windows and Linux operating systems</a:t>
            </a:r>
          </a:p>
          <a:p>
            <a:pPr lvl="1"/>
            <a:r>
              <a:rPr lang="en-US" dirty="0" smtClean="0"/>
              <a:t>Can be used with 64-bit and 32-bit operating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Multitasking &amp; Multithreading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multitasking The capability of a computer to run two or more programs at the same time.</a:t>
            </a:r>
          </a:p>
          <a:p>
            <a:endParaRPr lang="en-US" dirty="0" smtClean="0"/>
          </a:p>
          <a:p>
            <a:r>
              <a:rPr lang="en-US" dirty="0" smtClean="0"/>
              <a:t>multithreading Running several program processes or parts (threads) at the same time.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Planning a Windows Server 2008 Networking Model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Peer-to-peer networking</a:t>
            </a:r>
          </a:p>
          <a:p>
            <a:pPr lvl="1"/>
            <a:r>
              <a:rPr lang="en-US" smtClean="0"/>
              <a:t>Focuses on spreading network resource administration among server and nonserver members of a network</a:t>
            </a:r>
          </a:p>
          <a:p>
            <a:r>
              <a:rPr lang="en-US" b="1" smtClean="0"/>
              <a:t>Server-based networking</a:t>
            </a:r>
          </a:p>
          <a:p>
            <a:pPr lvl="1"/>
            <a:r>
              <a:rPr lang="en-US" smtClean="0"/>
              <a:t>Centralizes the network administration on one or more servers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Peer-to-Peer Networking (continued)</a:t>
            </a:r>
          </a:p>
        </p:txBody>
      </p:sp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50" y="1781175"/>
            <a:ext cx="52959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Peer-to-Peer Networking (continued)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Each of the users is responsible for the security of their own resources</a:t>
            </a:r>
          </a:p>
          <a:p>
            <a:r>
              <a:rPr lang="en-US" smtClean="0"/>
              <a:t>Generally designed for about 10 workstations or less</a:t>
            </a:r>
          </a:p>
          <a:p>
            <a:r>
              <a:rPr lang="en-US" smtClean="0"/>
              <a:t>Can often experience slow response times</a:t>
            </a:r>
          </a:p>
          <a:p>
            <a:pPr lvl="1"/>
            <a:r>
              <a:rPr lang="en-US" smtClean="0"/>
              <a:t>Because this model is not optimized for multiple users accessing one computer</a:t>
            </a:r>
          </a:p>
          <a:p>
            <a:r>
              <a:rPr lang="en-US" b="1" smtClean="0"/>
              <a:t>Workgroup</a:t>
            </a:r>
          </a:p>
          <a:p>
            <a:pPr lvl="1"/>
            <a:r>
              <a:rPr lang="en-US" smtClean="0"/>
              <a:t>A number of users who share drive and printer 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Server-Based Networking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Server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single computer that provides extensive multiuser access to network resources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Can handle hundreds of users at once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Fast response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Less network congestion when multiple workstations access the same resource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Security is stronger than the Peer-to-Peer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Server 2008 Platforms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Windows Server 2008 platforms are as follows:</a:t>
            </a:r>
          </a:p>
          <a:p>
            <a:pPr lvl="1"/>
            <a:r>
              <a:rPr lang="en-US" smtClean="0"/>
              <a:t>Windows Server 2008 Standard Edition</a:t>
            </a:r>
          </a:p>
          <a:p>
            <a:pPr lvl="1"/>
            <a:r>
              <a:rPr lang="en-US" smtClean="0"/>
              <a:t>Windows Server 2008 Enterprise Edition</a:t>
            </a:r>
          </a:p>
          <a:p>
            <a:pPr lvl="1"/>
            <a:r>
              <a:rPr lang="en-US" smtClean="0"/>
              <a:t>Windows Web Server 2008</a:t>
            </a:r>
          </a:p>
          <a:p>
            <a:pPr lvl="1"/>
            <a:r>
              <a:rPr lang="en-US" smtClean="0"/>
              <a:t>Windows Server 2008 Datacenter Edition</a:t>
            </a:r>
          </a:p>
          <a:p>
            <a:pPr lvl="1"/>
            <a:r>
              <a:rPr lang="en-US" smtClean="0"/>
              <a:t>Windows Server 2008 for Itanium-Based Systems</a:t>
            </a:r>
          </a:p>
          <a:p>
            <a:pPr lvl="1"/>
            <a:r>
              <a:rPr lang="en-US" smtClean="0"/>
              <a:t>Windows Server 2008 Standard Edition w/o Hyper-V</a:t>
            </a:r>
          </a:p>
          <a:p>
            <a:pPr lvl="1"/>
            <a:r>
              <a:rPr lang="en-US" smtClean="0"/>
              <a:t>Windows Server 2008 Enterprise Edition w/o Hyper-V</a:t>
            </a:r>
          </a:p>
          <a:p>
            <a:pPr lvl="1"/>
            <a:r>
              <a:rPr lang="en-US" smtClean="0"/>
              <a:t>Windows Server 2008 Datacenter Edition w/o Hyper-V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77788"/>
            <a:ext cx="6096000" cy="618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TCP/IP in Windows Server 2008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Implementing TCP/IP involves two tasks:</a:t>
            </a:r>
          </a:p>
          <a:p>
            <a:pPr lvl="1"/>
            <a:r>
              <a:rPr lang="en-US" smtClean="0"/>
              <a:t>Verifying it is enabled</a:t>
            </a:r>
          </a:p>
          <a:p>
            <a:pPr lvl="1"/>
            <a:r>
              <a:rPr lang="en-US" smtClean="0"/>
              <a:t>Configuring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213" y="76200"/>
            <a:ext cx="47275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Server 2008 Standard Edition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z="2400" dirty="0" smtClean="0"/>
              <a:t>The most basic server version</a:t>
            </a:r>
          </a:p>
          <a:p>
            <a:r>
              <a:rPr lang="en-US" sz="2400" dirty="0" smtClean="0"/>
              <a:t>Designed to meet the everyday needs of small to large businesses</a:t>
            </a:r>
          </a:p>
          <a:p>
            <a:r>
              <a:rPr lang="en-US" sz="2400" dirty="0" smtClean="0"/>
              <a:t>Provides file and print services, secure Internet connectivity, and centralized management of network resources</a:t>
            </a:r>
          </a:p>
          <a:p>
            <a:r>
              <a:rPr lang="en-US" sz="2400" dirty="0" smtClean="0"/>
              <a:t>Support multiprocessor computers</a:t>
            </a:r>
          </a:p>
          <a:p>
            <a:r>
              <a:rPr lang="en-US" sz="2400" dirty="0" smtClean="0"/>
              <a:t>Support Virtualization through the Hyper-V.</a:t>
            </a:r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Windows Server 2008 Enterprise Edition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343400"/>
          </a:xfrm>
        </p:spPr>
        <p:txBody>
          <a:bodyPr/>
          <a:lstStyle/>
          <a:p>
            <a:r>
              <a:rPr lang="en-US" dirty="0" smtClean="0"/>
              <a:t>Designed to meet the everyday needs of networks with applications and Web services</a:t>
            </a:r>
          </a:p>
          <a:p>
            <a:r>
              <a:rPr lang="en-US" dirty="0" smtClean="0"/>
              <a:t>Intended for midsized and large organizations that want the option to continue scaling their server operations upward</a:t>
            </a:r>
          </a:p>
          <a:p>
            <a:r>
              <a:rPr lang="en-US" dirty="0" smtClean="0"/>
              <a:t>Enable multiprocessor computers</a:t>
            </a:r>
          </a:p>
          <a:p>
            <a:r>
              <a:rPr lang="en-US" dirty="0" smtClean="0"/>
              <a:t>Enables clustering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Enterprise Edition (continued)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343400"/>
          </a:xfrm>
        </p:spPr>
        <p:txBody>
          <a:bodyPr/>
          <a:lstStyle/>
          <a:p>
            <a:r>
              <a:rPr lang="en-US" b="1" dirty="0" smtClean="0"/>
              <a:t>Hot-add memory</a:t>
            </a:r>
          </a:p>
          <a:p>
            <a:pPr lvl="1"/>
            <a:r>
              <a:rPr lang="en-US" dirty="0" smtClean="0"/>
              <a:t>The ability to add RAM without shutting down the computer or operating system</a:t>
            </a:r>
          </a:p>
          <a:p>
            <a:r>
              <a:rPr lang="en-US" dirty="0" smtClean="0"/>
              <a:t>Unlimited numbers of users who can remotely access the server.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Web Server 2008</a:t>
            </a:r>
          </a:p>
        </p:txBody>
      </p:sp>
      <p:sp>
        <p:nvSpPr>
          <p:cNvPr id="1434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077200" cy="4572000"/>
          </a:xfrm>
        </p:spPr>
        <p:txBody>
          <a:bodyPr/>
          <a:lstStyle/>
          <a:p>
            <a:r>
              <a:rPr lang="en-US" dirty="0" smtClean="0"/>
              <a:t>Designed for hosting and deploying Web services and applications</a:t>
            </a:r>
          </a:p>
          <a:p>
            <a:r>
              <a:rPr lang="en-US" dirty="0" smtClean="0"/>
              <a:t>Supports multiprocessor computers</a:t>
            </a:r>
          </a:p>
          <a:p>
            <a:r>
              <a:rPr lang="en-US" dirty="0" smtClean="0"/>
              <a:t>Optimized to run Microsoft Internet Information Services (IIS)</a:t>
            </a:r>
          </a:p>
          <a:p>
            <a:r>
              <a:rPr lang="en-US" dirty="0" smtClean="0"/>
              <a:t>Intended for small to large companies, or departments within an organization that develop and deploy a single Web site</a:t>
            </a:r>
          </a:p>
          <a:p>
            <a:r>
              <a:rPr lang="en-US" dirty="0" smtClean="0"/>
              <a:t>Cannot be used to manage directory resources via Active Directory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Datacenter Edition</a:t>
            </a:r>
          </a:p>
        </p:txBody>
      </p:sp>
      <p:sp>
        <p:nvSpPr>
          <p:cNvPr id="1536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Designed for environments with mission-critical applications, very large databases, and information access requiring high availability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Supports clustering for up to 16 computers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Enables hot-add memory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Datacenter Edition (continued)</a:t>
            </a:r>
          </a:p>
        </p:txBody>
      </p:sp>
      <p:sp>
        <p:nvSpPr>
          <p:cNvPr id="1638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b="1" dirty="0" smtClean="0"/>
              <a:t>Hot-add processor</a:t>
            </a:r>
          </a:p>
          <a:p>
            <a:pPr lvl="1"/>
            <a:r>
              <a:rPr lang="en-US" dirty="0" smtClean="0"/>
              <a:t>Can be added to an empty processor slot while the system is running</a:t>
            </a:r>
          </a:p>
          <a:p>
            <a:r>
              <a:rPr lang="en-US" b="1" dirty="0" smtClean="0"/>
              <a:t>Hot-replace processor</a:t>
            </a:r>
          </a:p>
          <a:p>
            <a:pPr lvl="1"/>
            <a:r>
              <a:rPr lang="en-US" dirty="0" smtClean="0"/>
              <a:t>Can replace a processor in a multiprocessor system without taking the system down</a:t>
            </a:r>
          </a:p>
          <a:p>
            <a:r>
              <a:rPr lang="en-US" b="1" dirty="0" smtClean="0"/>
              <a:t>Hot-add memory</a:t>
            </a:r>
          </a:p>
          <a:p>
            <a:pPr lvl="1"/>
            <a:r>
              <a:rPr lang="en-US" dirty="0" smtClean="0"/>
              <a:t> Memory that can be added without shutting down the computer or operating system.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E802D9-127D-4E9B-A21F-6E5B4EBC17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B8BC7D-4762-4866-83E2-314C2B54A38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5D12A457-7A37-41F7-9EF5-1DE8188107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1515</Words>
  <Application>Microsoft Office PowerPoint</Application>
  <PresentationFormat>On-screen Show (4:3)</PresentationFormat>
  <Paragraphs>264</Paragraphs>
  <Slides>32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3_Default Design</vt:lpstr>
      <vt:lpstr>Hands-On Microsoft Windows Server 2008</vt:lpstr>
      <vt:lpstr>Objectives</vt:lpstr>
      <vt:lpstr>Windows Server 2008 Platforms</vt:lpstr>
      <vt:lpstr>Windows Server 2008 Standard Edition</vt:lpstr>
      <vt:lpstr>Windows Server 2008 Enterprise Edition</vt:lpstr>
      <vt:lpstr>Windows Server 2008 Enterprise Edition (continued)</vt:lpstr>
      <vt:lpstr>Windows Web Server 2008</vt:lpstr>
      <vt:lpstr>Windows Server 2008 Datacenter Edition</vt:lpstr>
      <vt:lpstr>Windows Server 2008 Datacenter Edition (continued)</vt:lpstr>
      <vt:lpstr>Windows Server 2008 for Itanium-Based Systems</vt:lpstr>
      <vt:lpstr>Using Windows Server 2008 with Client Systems</vt:lpstr>
      <vt:lpstr>Using Windows Server 2008 with Client Systems (continued)</vt:lpstr>
      <vt:lpstr>Using Windows Server 2008 with Client Systems (continued)</vt:lpstr>
      <vt:lpstr>Using Windows Server 2008 with Client Systems (continued)</vt:lpstr>
      <vt:lpstr>Windows Server 2008 Features</vt:lpstr>
      <vt:lpstr>Server Manager</vt:lpstr>
      <vt:lpstr>Security</vt:lpstr>
      <vt:lpstr>Security (continued)</vt:lpstr>
      <vt:lpstr>Clustering</vt:lpstr>
      <vt:lpstr>Slide 20</vt:lpstr>
      <vt:lpstr>Enhanced Web Services</vt:lpstr>
      <vt:lpstr>Windows PowerShell</vt:lpstr>
      <vt:lpstr>Windows PowerShell (continued)</vt:lpstr>
      <vt:lpstr>Virtualization</vt:lpstr>
      <vt:lpstr>Multitasking &amp; Multithreading</vt:lpstr>
      <vt:lpstr>Planning a Windows Server 2008 Networking Model </vt:lpstr>
      <vt:lpstr>Peer-to-Peer Networking (continued)</vt:lpstr>
      <vt:lpstr>Peer-to-Peer Networking (continued)</vt:lpstr>
      <vt:lpstr>Server-Based Networking</vt:lpstr>
      <vt:lpstr>Slide 30</vt:lpstr>
      <vt:lpstr>Implementing TCP/IP in Windows Server 2008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696</cp:revision>
  <dcterms:created xsi:type="dcterms:W3CDTF">2002-09-27T23:29:22Z</dcterms:created>
  <dcterms:modified xsi:type="dcterms:W3CDTF">2013-02-02T16:28:12Z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  <property fmtid="{D5CDD505-2E9C-101B-9397-08002B2CF9AE}" pid="3" name="Order">
    <vt:r8>2100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</Properties>
</file>