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37" r:id="rId4"/>
  </p:sldMasterIdLst>
  <p:notesMasterIdLst>
    <p:notesMasterId r:id="rId39"/>
  </p:notesMasterIdLst>
  <p:handoutMasterIdLst>
    <p:handoutMasterId r:id="rId40"/>
  </p:handoutMasterIdLst>
  <p:sldIdLst>
    <p:sldId id="256" r:id="rId5"/>
    <p:sldId id="257" r:id="rId6"/>
    <p:sldId id="306" r:id="rId7"/>
    <p:sldId id="267" r:id="rId8"/>
    <p:sldId id="268" r:id="rId9"/>
    <p:sldId id="282" r:id="rId10"/>
    <p:sldId id="326" r:id="rId11"/>
    <p:sldId id="258" r:id="rId12"/>
    <p:sldId id="285" r:id="rId13"/>
    <p:sldId id="270" r:id="rId14"/>
    <p:sldId id="284" r:id="rId15"/>
    <p:sldId id="287" r:id="rId16"/>
    <p:sldId id="289" r:id="rId17"/>
    <p:sldId id="307" r:id="rId18"/>
    <p:sldId id="308" r:id="rId19"/>
    <p:sldId id="300" r:id="rId20"/>
    <p:sldId id="311" r:id="rId21"/>
    <p:sldId id="293" r:id="rId22"/>
    <p:sldId id="294" r:id="rId23"/>
    <p:sldId id="296" r:id="rId24"/>
    <p:sldId id="295" r:id="rId25"/>
    <p:sldId id="312" r:id="rId26"/>
    <p:sldId id="318" r:id="rId27"/>
    <p:sldId id="319" r:id="rId28"/>
    <p:sldId id="315" r:id="rId29"/>
    <p:sldId id="303" r:id="rId30"/>
    <p:sldId id="275" r:id="rId31"/>
    <p:sldId id="276" r:id="rId32"/>
    <p:sldId id="317" r:id="rId33"/>
    <p:sldId id="278" r:id="rId34"/>
    <p:sldId id="322" r:id="rId35"/>
    <p:sldId id="323" r:id="rId36"/>
    <p:sldId id="298" r:id="rId37"/>
    <p:sldId id="325" r:id="rId38"/>
  </p:sldIdLst>
  <p:sldSz cx="9144000" cy="6858000" type="screen4x3"/>
  <p:notesSz cx="6858000" cy="9144000"/>
  <p:kinsoku lang="ja-JP" invalStChars="、。，．・：；？！゛゜ヽヾゝゞ々ー’”）〕］｝〉》」』】°‰′″℃￠％ぁぃぅぇぉっゃゅょゎァィゥェォッャュョヮヵヶ!%),.:;?]}｡｣､･ｧｨｩｪｫｬｭｮｯｰﾞﾟ" invalEndChars="‘“（〔［｛〈《「『【￥＄$([\{｢￡"/>
  <p:defaultTextStyle>
    <a:defPPr>
      <a:defRPr lang="en-US"/>
    </a:defPPr>
    <a:lvl1pPr algn="r" rtl="0" fontAlgn="base">
      <a:spcBef>
        <a:spcPct val="0"/>
      </a:spcBef>
      <a:spcAft>
        <a:spcPct val="0"/>
      </a:spcAft>
      <a:defRPr kern="1200">
        <a:solidFill>
          <a:schemeClr val="tx1"/>
        </a:solidFill>
        <a:latin typeface="Tahoma" pitchFamily="34" charset="0"/>
        <a:ea typeface="+mn-ea"/>
        <a:cs typeface="Arial" pitchFamily="34" charset="0"/>
      </a:defRPr>
    </a:lvl1pPr>
    <a:lvl2pPr marL="457200" algn="r" rtl="0" fontAlgn="base">
      <a:spcBef>
        <a:spcPct val="0"/>
      </a:spcBef>
      <a:spcAft>
        <a:spcPct val="0"/>
      </a:spcAft>
      <a:defRPr kern="1200">
        <a:solidFill>
          <a:schemeClr val="tx1"/>
        </a:solidFill>
        <a:latin typeface="Tahoma" pitchFamily="34" charset="0"/>
        <a:ea typeface="+mn-ea"/>
        <a:cs typeface="Arial" pitchFamily="34" charset="0"/>
      </a:defRPr>
    </a:lvl2pPr>
    <a:lvl3pPr marL="914400" algn="r" rtl="0" fontAlgn="base">
      <a:spcBef>
        <a:spcPct val="0"/>
      </a:spcBef>
      <a:spcAft>
        <a:spcPct val="0"/>
      </a:spcAft>
      <a:defRPr kern="1200">
        <a:solidFill>
          <a:schemeClr val="tx1"/>
        </a:solidFill>
        <a:latin typeface="Tahoma" pitchFamily="34" charset="0"/>
        <a:ea typeface="+mn-ea"/>
        <a:cs typeface="Arial" pitchFamily="34" charset="0"/>
      </a:defRPr>
    </a:lvl3pPr>
    <a:lvl4pPr marL="1371600" algn="r" rtl="0" fontAlgn="base">
      <a:spcBef>
        <a:spcPct val="0"/>
      </a:spcBef>
      <a:spcAft>
        <a:spcPct val="0"/>
      </a:spcAft>
      <a:defRPr kern="1200">
        <a:solidFill>
          <a:schemeClr val="tx1"/>
        </a:solidFill>
        <a:latin typeface="Tahoma" pitchFamily="34" charset="0"/>
        <a:ea typeface="+mn-ea"/>
        <a:cs typeface="Arial" pitchFamily="34" charset="0"/>
      </a:defRPr>
    </a:lvl4pPr>
    <a:lvl5pPr marL="1828800" algn="r" rtl="0" fontAlgn="base">
      <a:spcBef>
        <a:spcPct val="0"/>
      </a:spcBef>
      <a:spcAft>
        <a:spcPct val="0"/>
      </a:spcAft>
      <a:defRPr kern="1200">
        <a:solidFill>
          <a:schemeClr val="tx1"/>
        </a:solidFill>
        <a:latin typeface="Tahoma" pitchFamily="34" charset="0"/>
        <a:ea typeface="+mn-ea"/>
        <a:cs typeface="Arial" pitchFamily="34" charset="0"/>
      </a:defRPr>
    </a:lvl5pPr>
    <a:lvl6pPr marL="2286000" algn="r" defTabSz="914400" rtl="1" eaLnBrk="1" latinLnBrk="0" hangingPunct="1">
      <a:defRPr kern="1200">
        <a:solidFill>
          <a:schemeClr val="tx1"/>
        </a:solidFill>
        <a:latin typeface="Tahoma" pitchFamily="34" charset="0"/>
        <a:ea typeface="+mn-ea"/>
        <a:cs typeface="Arial" pitchFamily="34" charset="0"/>
      </a:defRPr>
    </a:lvl6pPr>
    <a:lvl7pPr marL="2743200" algn="r" defTabSz="914400" rtl="1" eaLnBrk="1" latinLnBrk="0" hangingPunct="1">
      <a:defRPr kern="1200">
        <a:solidFill>
          <a:schemeClr val="tx1"/>
        </a:solidFill>
        <a:latin typeface="Tahoma" pitchFamily="34" charset="0"/>
        <a:ea typeface="+mn-ea"/>
        <a:cs typeface="Arial" pitchFamily="34" charset="0"/>
      </a:defRPr>
    </a:lvl7pPr>
    <a:lvl8pPr marL="3200400" algn="r" defTabSz="914400" rtl="1" eaLnBrk="1" latinLnBrk="0" hangingPunct="1">
      <a:defRPr kern="1200">
        <a:solidFill>
          <a:schemeClr val="tx1"/>
        </a:solidFill>
        <a:latin typeface="Tahoma" pitchFamily="34" charset="0"/>
        <a:ea typeface="+mn-ea"/>
        <a:cs typeface="Arial" pitchFamily="34" charset="0"/>
      </a:defRPr>
    </a:lvl8pPr>
    <a:lvl9pPr marL="3657600" algn="r" defTabSz="914400" rtl="1" eaLnBrk="1" latinLnBrk="0" hangingPunct="1">
      <a:defRPr kern="1200">
        <a:solidFill>
          <a:schemeClr val="tx1"/>
        </a:solidFill>
        <a:latin typeface="Tahoma"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clrMru>
    <a:srgbClr val="FF0000"/>
    <a:srgbClr val="0066FF"/>
    <a:srgbClr val="990000"/>
    <a:srgbClr val="000000"/>
    <a:srgbClr val="00CCFF"/>
    <a:srgbClr val="00FFFF"/>
    <a:srgbClr val="FF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0" autoAdjust="0"/>
    <p:restoredTop sz="94575" autoAdjust="0"/>
  </p:normalViewPr>
  <p:slideViewPr>
    <p:cSldViewPr snapToGrid="0">
      <p:cViewPr varScale="1">
        <p:scale>
          <a:sx n="63" d="100"/>
          <a:sy n="63" d="100"/>
        </p:scale>
        <p:origin x="-1590" y="-114"/>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Lst>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70" d="100"/>
          <a:sy n="70" d="100"/>
        </p:scale>
        <p:origin x="-2802"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s>
</file>

<file path=ppt/_rels/viewProps.xml.rels><?xml version="1.0" encoding="UTF-8" standalone="yes"?>
<Relationships xmlns="http://schemas.openxmlformats.org/package/2006/relationships"><Relationship Id="rId8" Type="http://schemas.openxmlformats.org/officeDocument/2006/relationships/slide" Target="slides/slide26.xml"/><Relationship Id="rId3" Type="http://schemas.openxmlformats.org/officeDocument/2006/relationships/slide" Target="slides/slide8.xml"/><Relationship Id="rId7" Type="http://schemas.openxmlformats.org/officeDocument/2006/relationships/slide" Target="slides/slide24.xml"/><Relationship Id="rId2" Type="http://schemas.openxmlformats.org/officeDocument/2006/relationships/slide" Target="slides/slide3.xml"/><Relationship Id="rId1" Type="http://schemas.openxmlformats.org/officeDocument/2006/relationships/slide" Target="slides/slide2.xml"/><Relationship Id="rId6" Type="http://schemas.openxmlformats.org/officeDocument/2006/relationships/slide" Target="slides/slide12.xml"/><Relationship Id="rId5" Type="http://schemas.openxmlformats.org/officeDocument/2006/relationships/slide" Target="slides/slide11.xml"/><Relationship Id="rId4" Type="http://schemas.openxmlformats.org/officeDocument/2006/relationships/slide" Target="slides/slide9.xml"/><Relationship Id="rId9" Type="http://schemas.openxmlformats.org/officeDocument/2006/relationships/slide" Target="slides/slide3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14400" y="4343400"/>
            <a:ext cx="5029200" cy="41148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noProof="0" smtClean="0"/>
              <a:t>Click to edit Master notes styles</a:t>
            </a:r>
          </a:p>
          <a:p>
            <a:pPr lvl="0"/>
            <a:r>
              <a:rPr lang="en-US" noProof="0" smtClean="0"/>
              <a:t>Second Level</a:t>
            </a:r>
          </a:p>
          <a:p>
            <a:pPr lvl="0"/>
            <a:r>
              <a:rPr lang="en-US" noProof="0" smtClean="0"/>
              <a:t>Third Level</a:t>
            </a:r>
          </a:p>
          <a:p>
            <a:pPr lvl="0"/>
            <a:r>
              <a:rPr lang="en-US" noProof="0" smtClean="0"/>
              <a:t>Fourth Level</a:t>
            </a:r>
          </a:p>
          <a:p>
            <a:pPr lvl="0"/>
            <a:r>
              <a:rPr lang="en-US" noProof="0" smtClean="0"/>
              <a:t>Fifth Level</a:t>
            </a:r>
          </a:p>
        </p:txBody>
      </p:sp>
      <p:sp>
        <p:nvSpPr>
          <p:cNvPr id="37891" name="Rectangle 3"/>
          <p:cNvSpPr>
            <a:spLocks noChangeArrowheads="1" noTextEdit="1"/>
          </p:cNvSpPr>
          <p:nvPr>
            <p:ph type="sldImg" idx="2"/>
          </p:nvPr>
        </p:nvSpPr>
        <p:spPr bwMode="auto">
          <a:xfrm>
            <a:off x="1149350" y="692150"/>
            <a:ext cx="4559300" cy="3416300"/>
          </a:xfrm>
          <a:prstGeom prst="rect">
            <a:avLst/>
          </a:prstGeom>
          <a:noFill/>
          <a:ln w="12700">
            <a:solidFill>
              <a:schemeClr val="tx1"/>
            </a:solidFill>
            <a:miter lim="800000"/>
            <a:headEnd/>
            <a:tailEnd/>
          </a:ln>
        </p:spPr>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1pPr>
    <a:lvl2pPr marL="742950" indent="-28575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2pPr>
    <a:lvl3pPr marL="1143000" indent="-2286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3pPr>
    <a:lvl4pPr marL="1600200" indent="-2286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4pPr>
    <a:lvl5pPr marL="2057400" indent="-2286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ChangeArrowheads="1" noTextEdit="1"/>
          </p:cNvSpPr>
          <p:nvPr>
            <p:ph type="sldImg"/>
          </p:nvPr>
        </p:nvSpPr>
        <p:spPr>
          <a:xfrm>
            <a:off x="1150938" y="692150"/>
            <a:ext cx="4556125" cy="3416300"/>
          </a:xfrm>
          <a:ln/>
        </p:spPr>
      </p:sp>
      <p:sp>
        <p:nvSpPr>
          <p:cNvPr id="38915" name="Rectangle 3"/>
          <p:cNvSpPr>
            <a:spLocks noGrp="1" noChangeArrowheads="1"/>
          </p:cNvSpPr>
          <p:nvPr>
            <p:ph type="body" idx="1"/>
          </p:nvPr>
        </p:nvSpPr>
        <p:spPr>
          <a:noFill/>
          <a:ln w="9525"/>
        </p:spPr>
        <p:txBody>
          <a:bodyPr/>
          <a:lstStyle/>
          <a:p>
            <a:pPr eaLnBrk="1" hangingPunct="1"/>
            <a:endParaRPr lang="ar-SA" smtClean="0">
              <a:cs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xfrm>
            <a:off x="1150938" y="692150"/>
            <a:ext cx="4556125" cy="3416300"/>
          </a:xfrm>
          <a:ln/>
        </p:spPr>
      </p:sp>
      <p:sp>
        <p:nvSpPr>
          <p:cNvPr id="48131" name="Notes Placeholder 2"/>
          <p:cNvSpPr>
            <a:spLocks noGrp="1"/>
          </p:cNvSpPr>
          <p:nvPr>
            <p:ph type="body" idx="1"/>
          </p:nvPr>
        </p:nvSpPr>
        <p:spPr>
          <a:noFill/>
          <a:ln w="9525"/>
        </p:spPr>
        <p:txBody>
          <a:bodyPr/>
          <a:lstStyle/>
          <a:p>
            <a:pPr eaLnBrk="1" hangingPunct="1"/>
            <a:endParaRPr lang="ar-SA" smtClean="0">
              <a:cs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xfrm>
            <a:off x="1150938" y="692150"/>
            <a:ext cx="4556125" cy="3416300"/>
          </a:xfrm>
          <a:ln/>
        </p:spPr>
      </p:sp>
      <p:sp>
        <p:nvSpPr>
          <p:cNvPr id="49155" name="Notes Placeholder 2"/>
          <p:cNvSpPr>
            <a:spLocks noGrp="1"/>
          </p:cNvSpPr>
          <p:nvPr>
            <p:ph type="body" idx="1"/>
          </p:nvPr>
        </p:nvSpPr>
        <p:spPr>
          <a:noFill/>
          <a:ln w="9525"/>
        </p:spPr>
        <p:txBody>
          <a:bodyPr/>
          <a:lstStyle/>
          <a:p>
            <a:pPr eaLnBrk="1" hangingPunct="1"/>
            <a:endParaRPr lang="ar-SA" smtClean="0">
              <a:cs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xfrm>
            <a:off x="1150938" y="692150"/>
            <a:ext cx="4556125" cy="3416300"/>
          </a:xfrm>
          <a:ln/>
        </p:spPr>
      </p:sp>
      <p:sp>
        <p:nvSpPr>
          <p:cNvPr id="50179" name="Notes Placeholder 2"/>
          <p:cNvSpPr>
            <a:spLocks noGrp="1"/>
          </p:cNvSpPr>
          <p:nvPr>
            <p:ph type="body" idx="1"/>
          </p:nvPr>
        </p:nvSpPr>
        <p:spPr>
          <a:noFill/>
          <a:ln w="9525"/>
        </p:spPr>
        <p:txBody>
          <a:bodyPr/>
          <a:lstStyle/>
          <a:p>
            <a:pPr eaLnBrk="1" hangingPunct="1"/>
            <a:endParaRPr lang="ar-SA" smtClean="0">
              <a:cs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xfrm>
            <a:off x="1150938" y="692150"/>
            <a:ext cx="4556125" cy="3416300"/>
          </a:xfrm>
          <a:ln/>
        </p:spPr>
      </p:sp>
      <p:sp>
        <p:nvSpPr>
          <p:cNvPr id="51203" name="Notes Placeholder 2"/>
          <p:cNvSpPr>
            <a:spLocks noGrp="1"/>
          </p:cNvSpPr>
          <p:nvPr>
            <p:ph type="body" idx="1"/>
          </p:nvPr>
        </p:nvSpPr>
        <p:spPr>
          <a:noFill/>
          <a:ln w="9525"/>
        </p:spPr>
        <p:txBody>
          <a:bodyPr/>
          <a:lstStyle/>
          <a:p>
            <a:pPr eaLnBrk="1" hangingPunct="1"/>
            <a:endParaRPr lang="ar-SA" smtClean="0">
              <a:cs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xfrm>
            <a:off x="1150938" y="692150"/>
            <a:ext cx="4556125" cy="3416300"/>
          </a:xfrm>
          <a:ln/>
        </p:spPr>
      </p:sp>
      <p:sp>
        <p:nvSpPr>
          <p:cNvPr id="52227" name="Notes Placeholder 2"/>
          <p:cNvSpPr>
            <a:spLocks noGrp="1"/>
          </p:cNvSpPr>
          <p:nvPr>
            <p:ph type="body" idx="1"/>
          </p:nvPr>
        </p:nvSpPr>
        <p:spPr>
          <a:noFill/>
          <a:ln w="9525"/>
        </p:spPr>
        <p:txBody>
          <a:bodyPr/>
          <a:lstStyle/>
          <a:p>
            <a:pPr eaLnBrk="1" hangingPunct="1"/>
            <a:endParaRPr lang="ar-SA" smtClean="0">
              <a:cs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xfrm>
            <a:off x="1150938" y="692150"/>
            <a:ext cx="4556125" cy="3416300"/>
          </a:xfrm>
          <a:ln/>
        </p:spPr>
      </p:sp>
      <p:sp>
        <p:nvSpPr>
          <p:cNvPr id="53251" name="Notes Placeholder 2"/>
          <p:cNvSpPr>
            <a:spLocks noGrp="1"/>
          </p:cNvSpPr>
          <p:nvPr>
            <p:ph type="body" idx="1"/>
          </p:nvPr>
        </p:nvSpPr>
        <p:spPr>
          <a:noFill/>
          <a:ln w="9525"/>
        </p:spPr>
        <p:txBody>
          <a:bodyPr/>
          <a:lstStyle/>
          <a:p>
            <a:pPr eaLnBrk="1" hangingPunct="1"/>
            <a:endParaRPr lang="ar-SA" smtClean="0">
              <a:cs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xfrm>
            <a:off x="1150938" y="692150"/>
            <a:ext cx="4556125" cy="3416300"/>
          </a:xfrm>
          <a:ln/>
        </p:spPr>
      </p:sp>
      <p:sp>
        <p:nvSpPr>
          <p:cNvPr id="54275" name="Notes Placeholder 2"/>
          <p:cNvSpPr>
            <a:spLocks noGrp="1"/>
          </p:cNvSpPr>
          <p:nvPr>
            <p:ph type="body" idx="1"/>
          </p:nvPr>
        </p:nvSpPr>
        <p:spPr>
          <a:noFill/>
          <a:ln w="9525"/>
        </p:spPr>
        <p:txBody>
          <a:bodyPr/>
          <a:lstStyle/>
          <a:p>
            <a:pPr eaLnBrk="1" hangingPunct="1"/>
            <a:endParaRPr lang="ar-SA" smtClean="0">
              <a:cs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xfrm>
            <a:off x="1150938" y="692150"/>
            <a:ext cx="4556125" cy="3416300"/>
          </a:xfrm>
          <a:ln/>
        </p:spPr>
      </p:sp>
      <p:sp>
        <p:nvSpPr>
          <p:cNvPr id="55299" name="Notes Placeholder 2"/>
          <p:cNvSpPr>
            <a:spLocks noGrp="1"/>
          </p:cNvSpPr>
          <p:nvPr>
            <p:ph type="body" idx="1"/>
          </p:nvPr>
        </p:nvSpPr>
        <p:spPr>
          <a:noFill/>
          <a:ln w="9525"/>
        </p:spPr>
        <p:txBody>
          <a:bodyPr/>
          <a:lstStyle/>
          <a:p>
            <a:pPr eaLnBrk="1" hangingPunct="1"/>
            <a:endParaRPr lang="ar-SA" smtClean="0">
              <a:cs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xfrm>
            <a:off x="1150938" y="692150"/>
            <a:ext cx="4556125" cy="3416300"/>
          </a:xfrm>
          <a:ln/>
        </p:spPr>
      </p:sp>
      <p:sp>
        <p:nvSpPr>
          <p:cNvPr id="56323" name="Notes Placeholder 2"/>
          <p:cNvSpPr>
            <a:spLocks noGrp="1"/>
          </p:cNvSpPr>
          <p:nvPr>
            <p:ph type="body" idx="1"/>
          </p:nvPr>
        </p:nvSpPr>
        <p:spPr>
          <a:noFill/>
          <a:ln w="9525"/>
        </p:spPr>
        <p:txBody>
          <a:bodyPr/>
          <a:lstStyle/>
          <a:p>
            <a:pPr eaLnBrk="1" hangingPunct="1"/>
            <a:endParaRPr lang="ar-SA" smtClean="0">
              <a:cs typeface="Arial"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xfrm>
            <a:off x="1150938" y="692150"/>
            <a:ext cx="4556125" cy="3416300"/>
          </a:xfrm>
          <a:ln/>
        </p:spPr>
      </p:sp>
      <p:sp>
        <p:nvSpPr>
          <p:cNvPr id="57347" name="Notes Placeholder 2"/>
          <p:cNvSpPr>
            <a:spLocks noGrp="1"/>
          </p:cNvSpPr>
          <p:nvPr>
            <p:ph type="body" idx="1"/>
          </p:nvPr>
        </p:nvSpPr>
        <p:spPr>
          <a:noFill/>
          <a:ln w="9525"/>
        </p:spPr>
        <p:txBody>
          <a:bodyPr/>
          <a:lstStyle/>
          <a:p>
            <a:pPr eaLnBrk="1" hangingPunct="1"/>
            <a:endParaRPr lang="ar-SA" smtClean="0">
              <a:cs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xfrm>
            <a:off x="1150938" y="692150"/>
            <a:ext cx="4556125" cy="3416300"/>
          </a:xfrm>
          <a:ln/>
        </p:spPr>
      </p:sp>
      <p:sp>
        <p:nvSpPr>
          <p:cNvPr id="39939" name="Notes Placeholder 2"/>
          <p:cNvSpPr>
            <a:spLocks noGrp="1"/>
          </p:cNvSpPr>
          <p:nvPr>
            <p:ph type="body" idx="1"/>
          </p:nvPr>
        </p:nvSpPr>
        <p:spPr>
          <a:noFill/>
          <a:ln w="9525"/>
        </p:spPr>
        <p:txBody>
          <a:bodyPr/>
          <a:lstStyle/>
          <a:p>
            <a:pPr eaLnBrk="1" hangingPunct="1"/>
            <a:endParaRPr lang="ar-SA" smtClean="0">
              <a:cs typeface="Arial"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xfrm>
            <a:off x="1150938" y="692150"/>
            <a:ext cx="4556125" cy="3416300"/>
          </a:xfrm>
          <a:ln/>
        </p:spPr>
      </p:sp>
      <p:sp>
        <p:nvSpPr>
          <p:cNvPr id="58371" name="Notes Placeholder 2"/>
          <p:cNvSpPr>
            <a:spLocks noGrp="1"/>
          </p:cNvSpPr>
          <p:nvPr>
            <p:ph type="body" idx="1"/>
          </p:nvPr>
        </p:nvSpPr>
        <p:spPr>
          <a:noFill/>
          <a:ln w="9525"/>
        </p:spPr>
        <p:txBody>
          <a:bodyPr/>
          <a:lstStyle/>
          <a:p>
            <a:pPr eaLnBrk="1" hangingPunct="1"/>
            <a:endParaRPr lang="ar-SA" smtClean="0">
              <a:cs typeface="Arial"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xfrm>
            <a:off x="1150938" y="692150"/>
            <a:ext cx="4556125" cy="3416300"/>
          </a:xfrm>
          <a:ln/>
        </p:spPr>
      </p:sp>
      <p:sp>
        <p:nvSpPr>
          <p:cNvPr id="59395" name="Notes Placeholder 2"/>
          <p:cNvSpPr>
            <a:spLocks noGrp="1"/>
          </p:cNvSpPr>
          <p:nvPr>
            <p:ph type="body" idx="1"/>
          </p:nvPr>
        </p:nvSpPr>
        <p:spPr>
          <a:noFill/>
          <a:ln w="9525"/>
        </p:spPr>
        <p:txBody>
          <a:bodyPr/>
          <a:lstStyle/>
          <a:p>
            <a:pPr eaLnBrk="1" hangingPunct="1"/>
            <a:endParaRPr lang="ar-SA" smtClean="0">
              <a:cs typeface="Arial"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xfrm>
            <a:off x="1150938" y="692150"/>
            <a:ext cx="4556125" cy="3416300"/>
          </a:xfrm>
          <a:ln/>
        </p:spPr>
      </p:sp>
      <p:sp>
        <p:nvSpPr>
          <p:cNvPr id="60419" name="Notes Placeholder 2"/>
          <p:cNvSpPr>
            <a:spLocks noGrp="1"/>
          </p:cNvSpPr>
          <p:nvPr>
            <p:ph type="body" idx="1"/>
          </p:nvPr>
        </p:nvSpPr>
        <p:spPr>
          <a:noFill/>
          <a:ln w="9525"/>
        </p:spPr>
        <p:txBody>
          <a:bodyPr/>
          <a:lstStyle/>
          <a:p>
            <a:pPr eaLnBrk="1" hangingPunct="1"/>
            <a:endParaRPr lang="ar-SA" smtClean="0">
              <a:cs typeface="Arial"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xfrm>
            <a:off x="1150938" y="692150"/>
            <a:ext cx="4556125" cy="3416300"/>
          </a:xfrm>
          <a:ln/>
        </p:spPr>
      </p:sp>
      <p:sp>
        <p:nvSpPr>
          <p:cNvPr id="61443" name="Notes Placeholder 2"/>
          <p:cNvSpPr>
            <a:spLocks noGrp="1"/>
          </p:cNvSpPr>
          <p:nvPr>
            <p:ph type="body" idx="1"/>
          </p:nvPr>
        </p:nvSpPr>
        <p:spPr>
          <a:noFill/>
          <a:ln w="9525"/>
        </p:spPr>
        <p:txBody>
          <a:bodyPr/>
          <a:lstStyle/>
          <a:p>
            <a:pPr eaLnBrk="1" hangingPunct="1"/>
            <a:endParaRPr lang="ar-SA" smtClean="0">
              <a:cs typeface="Arial"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xfrm>
            <a:off x="1150938" y="692150"/>
            <a:ext cx="4556125" cy="3416300"/>
          </a:xfrm>
          <a:ln/>
        </p:spPr>
      </p:sp>
      <p:sp>
        <p:nvSpPr>
          <p:cNvPr id="62467" name="Notes Placeholder 2"/>
          <p:cNvSpPr>
            <a:spLocks noGrp="1"/>
          </p:cNvSpPr>
          <p:nvPr>
            <p:ph type="body" idx="1"/>
          </p:nvPr>
        </p:nvSpPr>
        <p:spPr>
          <a:noFill/>
          <a:ln w="9525"/>
        </p:spPr>
        <p:txBody>
          <a:bodyPr/>
          <a:lstStyle/>
          <a:p>
            <a:pPr eaLnBrk="1" hangingPunct="1"/>
            <a:endParaRPr lang="ar-SA" smtClean="0">
              <a:cs typeface="Arial"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xfrm>
            <a:off x="1150938" y="692150"/>
            <a:ext cx="4556125" cy="3416300"/>
          </a:xfrm>
          <a:ln/>
        </p:spPr>
      </p:sp>
      <p:sp>
        <p:nvSpPr>
          <p:cNvPr id="63491" name="Notes Placeholder 2"/>
          <p:cNvSpPr>
            <a:spLocks noGrp="1"/>
          </p:cNvSpPr>
          <p:nvPr>
            <p:ph type="body" idx="1"/>
          </p:nvPr>
        </p:nvSpPr>
        <p:spPr>
          <a:noFill/>
          <a:ln w="9525"/>
        </p:spPr>
        <p:txBody>
          <a:bodyPr/>
          <a:lstStyle/>
          <a:p>
            <a:pPr eaLnBrk="1" hangingPunct="1"/>
            <a:endParaRPr lang="ar-SA" smtClean="0">
              <a:cs typeface="Arial"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xfrm>
            <a:off x="1150938" y="692150"/>
            <a:ext cx="4556125" cy="3416300"/>
          </a:xfrm>
          <a:ln/>
        </p:spPr>
      </p:sp>
      <p:sp>
        <p:nvSpPr>
          <p:cNvPr id="64515" name="Notes Placeholder 2"/>
          <p:cNvSpPr>
            <a:spLocks noGrp="1"/>
          </p:cNvSpPr>
          <p:nvPr>
            <p:ph type="body" idx="1"/>
          </p:nvPr>
        </p:nvSpPr>
        <p:spPr>
          <a:noFill/>
          <a:ln w="9525"/>
        </p:spPr>
        <p:txBody>
          <a:bodyPr/>
          <a:lstStyle/>
          <a:p>
            <a:pPr eaLnBrk="1" hangingPunct="1"/>
            <a:endParaRPr lang="ar-SA" smtClean="0">
              <a:cs typeface="Arial"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xfrm>
            <a:off x="1150938" y="692150"/>
            <a:ext cx="4556125" cy="3416300"/>
          </a:xfrm>
          <a:ln/>
        </p:spPr>
      </p:sp>
      <p:sp>
        <p:nvSpPr>
          <p:cNvPr id="65539" name="Notes Placeholder 2"/>
          <p:cNvSpPr>
            <a:spLocks noGrp="1"/>
          </p:cNvSpPr>
          <p:nvPr>
            <p:ph type="body" idx="1"/>
          </p:nvPr>
        </p:nvSpPr>
        <p:spPr>
          <a:noFill/>
          <a:ln w="9525"/>
        </p:spPr>
        <p:txBody>
          <a:bodyPr/>
          <a:lstStyle/>
          <a:p>
            <a:pPr eaLnBrk="1" hangingPunct="1"/>
            <a:endParaRPr lang="ar-SA" smtClean="0">
              <a:cs typeface="Arial"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xfrm>
            <a:off x="1150938" y="692150"/>
            <a:ext cx="4556125" cy="3416300"/>
          </a:xfrm>
          <a:ln/>
        </p:spPr>
      </p:sp>
      <p:sp>
        <p:nvSpPr>
          <p:cNvPr id="66563" name="Notes Placeholder 2"/>
          <p:cNvSpPr>
            <a:spLocks noGrp="1"/>
          </p:cNvSpPr>
          <p:nvPr>
            <p:ph type="body" idx="1"/>
          </p:nvPr>
        </p:nvSpPr>
        <p:spPr>
          <a:noFill/>
          <a:ln w="9525"/>
        </p:spPr>
        <p:txBody>
          <a:bodyPr/>
          <a:lstStyle/>
          <a:p>
            <a:pPr eaLnBrk="1" hangingPunct="1"/>
            <a:endParaRPr lang="ar-SA" smtClean="0">
              <a:cs typeface="Arial"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xfrm>
            <a:off x="1150938" y="692150"/>
            <a:ext cx="4556125" cy="3416300"/>
          </a:xfrm>
          <a:ln/>
        </p:spPr>
      </p:sp>
      <p:sp>
        <p:nvSpPr>
          <p:cNvPr id="67587" name="Notes Placeholder 2"/>
          <p:cNvSpPr>
            <a:spLocks noGrp="1"/>
          </p:cNvSpPr>
          <p:nvPr>
            <p:ph type="body" idx="1"/>
          </p:nvPr>
        </p:nvSpPr>
        <p:spPr>
          <a:noFill/>
          <a:ln w="9525"/>
        </p:spPr>
        <p:txBody>
          <a:bodyPr/>
          <a:lstStyle/>
          <a:p>
            <a:pPr eaLnBrk="1" hangingPunct="1"/>
            <a:r>
              <a:rPr lang="en-GB" smtClean="0">
                <a:cs typeface="Arial" pitchFamily="34" charset="0"/>
              </a:rPr>
              <a:t>is the structured transmission of data between organizations by electronic means. It is used to transfer electronic documents or business data from one computer system to another computer system, i.e. from one trading partner to another trading partner without human intervention.</a:t>
            </a:r>
            <a:endParaRPr lang="en-US" smtClean="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xfrm>
            <a:off x="1150938" y="692150"/>
            <a:ext cx="4556125" cy="3416300"/>
          </a:xfrm>
          <a:ln/>
        </p:spPr>
      </p:sp>
      <p:sp>
        <p:nvSpPr>
          <p:cNvPr id="40963" name="Notes Placeholder 2"/>
          <p:cNvSpPr>
            <a:spLocks noGrp="1"/>
          </p:cNvSpPr>
          <p:nvPr>
            <p:ph type="body" idx="1"/>
          </p:nvPr>
        </p:nvSpPr>
        <p:spPr>
          <a:noFill/>
          <a:ln w="9525"/>
        </p:spPr>
        <p:txBody>
          <a:bodyPr/>
          <a:lstStyle/>
          <a:p>
            <a:pPr eaLnBrk="1" hangingPunct="1"/>
            <a:endParaRPr lang="ar-SA" smtClean="0">
              <a:cs typeface="Arial"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xfrm>
            <a:off x="1150938" y="692150"/>
            <a:ext cx="4556125" cy="3416300"/>
          </a:xfrm>
          <a:ln/>
        </p:spPr>
      </p:sp>
      <p:sp>
        <p:nvSpPr>
          <p:cNvPr id="68611" name="Notes Placeholder 2"/>
          <p:cNvSpPr>
            <a:spLocks noGrp="1"/>
          </p:cNvSpPr>
          <p:nvPr>
            <p:ph type="body" idx="1"/>
          </p:nvPr>
        </p:nvSpPr>
        <p:spPr>
          <a:noFill/>
          <a:ln w="9525"/>
        </p:spPr>
        <p:txBody>
          <a:bodyPr/>
          <a:lstStyle/>
          <a:p>
            <a:pPr eaLnBrk="1" hangingPunct="1"/>
            <a:endParaRPr lang="ar-SA" smtClean="0">
              <a:cs typeface="Arial" pitchFamily="34"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xfrm>
            <a:off x="1150938" y="692150"/>
            <a:ext cx="4556125" cy="3416300"/>
          </a:xfrm>
          <a:ln/>
        </p:spPr>
      </p:sp>
      <p:sp>
        <p:nvSpPr>
          <p:cNvPr id="69635" name="Notes Placeholder 2"/>
          <p:cNvSpPr>
            <a:spLocks noGrp="1"/>
          </p:cNvSpPr>
          <p:nvPr>
            <p:ph type="body" idx="1"/>
          </p:nvPr>
        </p:nvSpPr>
        <p:spPr>
          <a:noFill/>
          <a:ln w="9525"/>
        </p:spPr>
        <p:txBody>
          <a:bodyPr/>
          <a:lstStyle/>
          <a:p>
            <a:pPr eaLnBrk="1" hangingPunct="1"/>
            <a:endParaRPr lang="ar-SA" smtClean="0">
              <a:cs typeface="Arial"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ChangeArrowheads="1" noTextEdit="1"/>
          </p:cNvSpPr>
          <p:nvPr>
            <p:ph type="sldImg"/>
          </p:nvPr>
        </p:nvSpPr>
        <p:spPr>
          <a:xfrm>
            <a:off x="1150938" y="692150"/>
            <a:ext cx="4556125" cy="3416300"/>
          </a:xfrm>
          <a:ln/>
        </p:spPr>
      </p:sp>
      <p:sp>
        <p:nvSpPr>
          <p:cNvPr id="70659" name="Rectangle 3"/>
          <p:cNvSpPr>
            <a:spLocks noGrp="1" noChangeArrowheads="1"/>
          </p:cNvSpPr>
          <p:nvPr>
            <p:ph type="body" idx="1"/>
          </p:nvPr>
        </p:nvSpPr>
        <p:spPr>
          <a:noFill/>
          <a:ln w="9525"/>
        </p:spPr>
        <p:txBody>
          <a:bodyPr/>
          <a:lstStyle/>
          <a:p>
            <a:endParaRPr lang="ar-SA" smtClean="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xfrm>
            <a:off x="1150938" y="692150"/>
            <a:ext cx="4556125" cy="3416300"/>
          </a:xfrm>
          <a:ln/>
        </p:spPr>
      </p:sp>
      <p:sp>
        <p:nvSpPr>
          <p:cNvPr id="41987" name="Notes Placeholder 2"/>
          <p:cNvSpPr>
            <a:spLocks noGrp="1"/>
          </p:cNvSpPr>
          <p:nvPr>
            <p:ph type="body" idx="1"/>
          </p:nvPr>
        </p:nvSpPr>
        <p:spPr>
          <a:noFill/>
          <a:ln w="9525"/>
        </p:spPr>
        <p:txBody>
          <a:bodyPr/>
          <a:lstStyle/>
          <a:p>
            <a:pPr eaLnBrk="1" hangingPunct="1"/>
            <a:endParaRPr lang="ar-SA" smtClean="0">
              <a:cs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xfrm>
            <a:off x="1150938" y="692150"/>
            <a:ext cx="4556125" cy="3416300"/>
          </a:xfrm>
          <a:ln/>
        </p:spPr>
      </p:sp>
      <p:sp>
        <p:nvSpPr>
          <p:cNvPr id="43011" name="Notes Placeholder 2"/>
          <p:cNvSpPr>
            <a:spLocks noGrp="1"/>
          </p:cNvSpPr>
          <p:nvPr>
            <p:ph type="body" idx="1"/>
          </p:nvPr>
        </p:nvSpPr>
        <p:spPr>
          <a:noFill/>
          <a:ln w="9525"/>
        </p:spPr>
        <p:txBody>
          <a:bodyPr/>
          <a:lstStyle/>
          <a:p>
            <a:pPr eaLnBrk="1" hangingPunct="1"/>
            <a:endParaRPr lang="ar-SA" smtClean="0">
              <a:cs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xfrm>
            <a:off x="1150938" y="692150"/>
            <a:ext cx="4556125" cy="3416300"/>
          </a:xfrm>
          <a:ln/>
        </p:spPr>
      </p:sp>
      <p:sp>
        <p:nvSpPr>
          <p:cNvPr id="44035" name="Notes Placeholder 2"/>
          <p:cNvSpPr>
            <a:spLocks noGrp="1"/>
          </p:cNvSpPr>
          <p:nvPr>
            <p:ph type="body" idx="1"/>
          </p:nvPr>
        </p:nvSpPr>
        <p:spPr>
          <a:noFill/>
          <a:ln w="9525"/>
        </p:spPr>
        <p:txBody>
          <a:bodyPr/>
          <a:lstStyle/>
          <a:p>
            <a:pPr eaLnBrk="1" hangingPunct="1"/>
            <a:endParaRPr lang="ar-SA" smtClean="0">
              <a:cs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xfrm>
            <a:off x="1150938" y="692150"/>
            <a:ext cx="4556125" cy="3416300"/>
          </a:xfrm>
          <a:ln/>
        </p:spPr>
      </p:sp>
      <p:sp>
        <p:nvSpPr>
          <p:cNvPr id="45059" name="Notes Placeholder 2"/>
          <p:cNvSpPr>
            <a:spLocks noGrp="1"/>
          </p:cNvSpPr>
          <p:nvPr>
            <p:ph type="body" idx="1"/>
          </p:nvPr>
        </p:nvSpPr>
        <p:spPr>
          <a:noFill/>
          <a:ln w="9525"/>
        </p:spPr>
        <p:txBody>
          <a:bodyPr/>
          <a:lstStyle/>
          <a:p>
            <a:pPr eaLnBrk="1" hangingPunct="1"/>
            <a:endParaRPr lang="ar-SA" smtClean="0">
              <a:cs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xfrm>
            <a:off x="1150938" y="692150"/>
            <a:ext cx="4556125" cy="3416300"/>
          </a:xfrm>
          <a:ln/>
        </p:spPr>
      </p:sp>
      <p:sp>
        <p:nvSpPr>
          <p:cNvPr id="46083" name="Notes Placeholder 2"/>
          <p:cNvSpPr>
            <a:spLocks noGrp="1"/>
          </p:cNvSpPr>
          <p:nvPr>
            <p:ph type="body" idx="1"/>
          </p:nvPr>
        </p:nvSpPr>
        <p:spPr>
          <a:noFill/>
          <a:ln w="9525"/>
        </p:spPr>
        <p:txBody>
          <a:bodyPr/>
          <a:lstStyle/>
          <a:p>
            <a:pPr eaLnBrk="1" hangingPunct="1"/>
            <a:endParaRPr lang="ar-SA" smtClean="0">
              <a:cs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xfrm>
            <a:off x="1150938" y="692150"/>
            <a:ext cx="4556125" cy="3416300"/>
          </a:xfrm>
          <a:ln/>
        </p:spPr>
      </p:sp>
      <p:sp>
        <p:nvSpPr>
          <p:cNvPr id="47107" name="Notes Placeholder 2"/>
          <p:cNvSpPr>
            <a:spLocks noGrp="1"/>
          </p:cNvSpPr>
          <p:nvPr>
            <p:ph type="body" idx="1"/>
          </p:nvPr>
        </p:nvSpPr>
        <p:spPr>
          <a:noFill/>
          <a:ln w="9525"/>
        </p:spPr>
        <p:txBody>
          <a:bodyPr/>
          <a:lstStyle/>
          <a:p>
            <a:pPr eaLnBrk="1" hangingPunct="1"/>
            <a:endParaRPr lang="ar-SA" smtClean="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49506" name="Rectangle 2"/>
          <p:cNvSpPr>
            <a:spLocks noGrp="1" noChangeArrowheads="1"/>
          </p:cNvSpPr>
          <p:nvPr>
            <p:ph type="ctrTitle" sz="quarter"/>
          </p:nvPr>
        </p:nvSpPr>
        <p:spPr>
          <a:xfrm>
            <a:off x="685800" y="1676400"/>
            <a:ext cx="7772400" cy="1828800"/>
          </a:xfrm>
        </p:spPr>
        <p:txBody>
          <a:bodyPr/>
          <a:lstStyle>
            <a:lvl1pPr>
              <a:defRPr/>
            </a:lvl1pPr>
          </a:lstStyle>
          <a:p>
            <a:r>
              <a:rPr lang="en-US"/>
              <a:t>Click to edit Master title style</a:t>
            </a:r>
          </a:p>
        </p:txBody>
      </p:sp>
      <p:sp>
        <p:nvSpPr>
          <p:cNvPr id="149507" name="Rectangle 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4" name="Rectangle 4"/>
          <p:cNvSpPr>
            <a:spLocks noGrp="1" noChangeArrowheads="1"/>
          </p:cNvSpPr>
          <p:nvPr>
            <p:ph type="dt" sz="quarter" idx="10"/>
          </p:nvPr>
        </p:nvSpPr>
        <p:spPr bwMode="auto">
          <a:xfrm>
            <a:off x="457200" y="6245225"/>
            <a:ext cx="2133600" cy="47625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lgn="l">
              <a:defRPr sz="1400">
                <a:effectLst>
                  <a:outerShdw blurRad="38100" dist="38100" dir="2700000" algn="tl">
                    <a:srgbClr val="000000"/>
                  </a:outerShdw>
                </a:effectLst>
                <a:latin typeface="Arial" charset="0"/>
                <a:cs typeface="Arial" charset="0"/>
              </a:defRPr>
            </a:lvl1pPr>
          </a:lstStyle>
          <a:p>
            <a:pPr>
              <a:defRPr/>
            </a:pPr>
            <a:endParaRPr lang="en-US"/>
          </a:p>
        </p:txBody>
      </p:sp>
      <p:sp>
        <p:nvSpPr>
          <p:cNvPr id="5" name="Rectangle 5"/>
          <p:cNvSpPr>
            <a:spLocks noGrp="1" noChangeArrowheads="1"/>
          </p:cNvSpPr>
          <p:nvPr>
            <p:ph type="ftr" sz="quarter" idx="11"/>
          </p:nvPr>
        </p:nvSpPr>
        <p:spPr/>
        <p:txBody>
          <a:bodyPr anchor="b"/>
          <a:lstStyle>
            <a:lvl1pPr eaLnBrk="1" hangingPunct="1">
              <a:defRPr>
                <a:solidFill>
                  <a:srgbClr val="000000"/>
                </a:solidFill>
                <a:effectLst>
                  <a:outerShdw blurRad="38100" dist="38100" dir="2700000" algn="tl">
                    <a:srgbClr val="FFFFFF"/>
                  </a:outerShdw>
                </a:effectLst>
                <a:latin typeface="Arial" charset="0"/>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5206ACAD-DD23-4C8A-ADD6-558D7532BC3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EC011854-8CCE-4F21-8DE3-1D4D002BC253}" type="slidenum">
              <a:rPr lang="en-US"/>
              <a:pPr>
                <a:defRPr/>
              </a:pPr>
              <a:t>‹#›</a:t>
            </a:fld>
            <a:endParaRPr lang="en-US"/>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81000"/>
            <a:ext cx="205740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81000"/>
            <a:ext cx="60198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77868EE5-012F-4550-832C-A9C45FE35DF5}" type="slidenum">
              <a:rPr lang="en-US"/>
              <a:pPr>
                <a:defRPr/>
              </a:pPr>
              <a:t>‹#›</a:t>
            </a:fld>
            <a:endParaRPr lang="en-US"/>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CEE46F6D-BBDB-4019-A7B6-50AACF43DC16}" type="slidenum">
              <a:rPr lang="en-US"/>
              <a:pPr>
                <a:defRPr/>
              </a:pPr>
              <a:t>‹#›</a:t>
            </a:fld>
            <a:endParaRPr lang="en-US"/>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17EF1066-023F-4A72-AB05-6817019230D7}" type="slidenum">
              <a:rPr lang="en-US"/>
              <a:pPr>
                <a:defRPr/>
              </a:pPr>
              <a:t>‹#›</a:t>
            </a:fld>
            <a:endParaRPr lang="en-US"/>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225A0577-5E56-405D-B364-88508887266F}" type="slidenum">
              <a:rPr lang="en-US"/>
              <a:pPr>
                <a:defRPr/>
              </a:pPr>
              <a:t>‹#›</a:t>
            </a:fld>
            <a:endParaRPr lang="en-US"/>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09ABD254-8D6E-49DB-89DE-5119A877A5AE}" type="slidenum">
              <a:rPr lang="en-US"/>
              <a:pPr>
                <a:defRPr/>
              </a:pPr>
              <a:t>‹#›</a:t>
            </a:fld>
            <a:endParaRPr lang="en-US"/>
          </a:p>
        </p:txBody>
      </p:sp>
      <p:sp>
        <p:nvSpPr>
          <p:cNvPr id="8"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73875E9D-21CC-4FA7-AD4C-111F482749BF}" type="slidenum">
              <a:rPr lang="en-US"/>
              <a:pPr>
                <a:defRPr/>
              </a:pPr>
              <a:t>‹#›</a:t>
            </a:fld>
            <a:endParaRPr lang="en-US"/>
          </a:p>
        </p:txBody>
      </p:sp>
      <p:sp>
        <p:nvSpPr>
          <p:cNvPr id="4"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D6FA7208-7B8B-4762-A8FC-5611DE390A40}" type="slidenum">
              <a:rPr lang="en-US"/>
              <a:pPr>
                <a:defRPr/>
              </a:pPr>
              <a:t>‹#›</a:t>
            </a:fld>
            <a:endParaRPr lang="en-US"/>
          </a:p>
        </p:txBody>
      </p:sp>
      <p:sp>
        <p:nvSpPr>
          <p:cNvPr id="3"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0F06BBD7-F68E-4C25-9BA2-F57D70CFC0B7}" type="slidenum">
              <a:rPr lang="en-US"/>
              <a:pPr>
                <a:defRPr/>
              </a:pPr>
              <a:t>‹#›</a:t>
            </a:fld>
            <a:endParaRPr lang="en-US"/>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533979B6-090E-4469-B3A3-BFC206AA095F}" type="slidenum">
              <a:rPr lang="en-US"/>
              <a:pPr>
                <a:defRPr/>
              </a:pPr>
              <a:t>‹#›</a:t>
            </a:fld>
            <a:endParaRPr lang="en-US"/>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bwMode="auto">
          <a:xfrm>
            <a:off x="457200" y="3810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48483" name="Rectangle 3"/>
          <p:cNvSpPr>
            <a:spLocks noGrp="1" noChangeArrowheads="1"/>
          </p:cNvSpPr>
          <p:nvPr>
            <p:ph type="body" idx="1"/>
          </p:nvPr>
        </p:nvSpPr>
        <p:spPr bwMode="auto">
          <a:xfrm>
            <a:off x="457200" y="1981200"/>
            <a:ext cx="8229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848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solidFill>
                  <a:srgbClr val="000000"/>
                </a:solidFill>
                <a:effectLst>
                  <a:outerShdw blurRad="38100" dist="38100" dir="2700000" algn="tl">
                    <a:srgbClr val="FFFFFF"/>
                  </a:outerShdw>
                </a:effectLst>
                <a:latin typeface="Arial" charset="0"/>
                <a:cs typeface="Arial" charset="0"/>
              </a:defRPr>
            </a:lvl1pPr>
          </a:lstStyle>
          <a:p>
            <a:pPr>
              <a:defRPr/>
            </a:pPr>
            <a:fld id="{89A8BB89-843A-4B3E-BCDA-D070755415E7}" type="slidenum">
              <a:rPr lang="en-US"/>
              <a:pPr>
                <a:defRPr/>
              </a:pPr>
              <a:t>‹#›</a:t>
            </a:fld>
            <a:endParaRPr lang="en-US"/>
          </a:p>
        </p:txBody>
      </p:sp>
      <p:sp>
        <p:nvSpPr>
          <p:cNvPr id="148487" name="Text Box 7"/>
          <p:cNvSpPr txBox="1">
            <a:spLocks noChangeArrowheads="1"/>
          </p:cNvSpPr>
          <p:nvPr userDrawn="1"/>
        </p:nvSpPr>
        <p:spPr bwMode="auto">
          <a:xfrm>
            <a:off x="441325" y="6262688"/>
            <a:ext cx="1177925" cy="396875"/>
          </a:xfrm>
          <a:prstGeom prst="rect">
            <a:avLst/>
          </a:prstGeom>
          <a:noFill/>
          <a:ln w="12700">
            <a:noFill/>
            <a:miter lim="800000"/>
            <a:headEnd/>
            <a:tailEnd/>
          </a:ln>
          <a:effectLst/>
        </p:spPr>
        <p:txBody>
          <a:bodyPr wrap="none">
            <a:spAutoFit/>
          </a:bodyPr>
          <a:lstStyle/>
          <a:p>
            <a:pPr algn="l">
              <a:defRPr/>
            </a:pPr>
            <a:r>
              <a:rPr lang="en-US" sz="2000">
                <a:solidFill>
                  <a:srgbClr val="000000"/>
                </a:solidFill>
                <a:latin typeface="Times New Roman" pitchFamily="18" charset="0"/>
                <a:cs typeface="Arial" charset="0"/>
              </a:rPr>
              <a:t>Chapter 1</a:t>
            </a:r>
          </a:p>
        </p:txBody>
      </p:sp>
      <p:sp>
        <p:nvSpPr>
          <p:cNvPr id="1031" name="Rectangle 7"/>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a:cs typeface="Arial" charset="0"/>
              </a:defRPr>
            </a:lvl1pPr>
          </a:lstStyle>
          <a:p>
            <a:pPr>
              <a:defRPr/>
            </a:pPr>
            <a:endParaRPr lang="en-US"/>
          </a:p>
        </p:txBody>
      </p:sp>
      <p:sp>
        <p:nvSpPr>
          <p:cNvPr id="5" name="Rectangle 5"/>
          <p:cNvSpPr txBox="1">
            <a:spLocks noGrp="1" noChangeArrowheads="1"/>
          </p:cNvSpPr>
          <p:nvPr userDrawn="1"/>
        </p:nvSpPr>
        <p:spPr bwMode="auto">
          <a:xfrm>
            <a:off x="1328738" y="6191250"/>
            <a:ext cx="6386512" cy="476250"/>
          </a:xfrm>
          <a:prstGeom prst="rect">
            <a:avLst/>
          </a:prstGeom>
          <a:noFill/>
          <a:ln>
            <a:miter lim="800000"/>
            <a:headEnd/>
            <a:tailEnd/>
          </a:ln>
        </p:spPr>
        <p:txBody>
          <a:bodyPr anchor="b"/>
          <a:lstStyle/>
          <a:p>
            <a:pPr algn="ctr">
              <a:defRPr/>
            </a:pPr>
            <a:r>
              <a:rPr lang="en-US">
                <a:solidFill>
                  <a:srgbClr val="000000"/>
                </a:solidFill>
                <a:effectLst>
                  <a:outerShdw blurRad="38100" dist="38100" dir="2700000" algn="tl">
                    <a:srgbClr val="FFFFFF"/>
                  </a:outerShdw>
                </a:effectLst>
                <a:latin typeface="Times New Roman" pitchFamily="18" charset="0"/>
                <a:cs typeface="Arial" charset="0"/>
              </a:rPr>
              <a:t>© 2009 Pearson Education, Inc.  Publishing as Prentice Hall</a:t>
            </a:r>
          </a:p>
        </p:txBody>
      </p:sp>
    </p:spTree>
  </p:cSld>
  <p:clrMap bg1="lt1" tx1="dk1" bg2="lt2" tx2="dk2" accent1="accent1" accent2="accent2" accent3="accent3" accent4="accent4" accent5="accent5" accent6="accent6" hlink="hlink" folHlink="folHlink"/>
  <p:sldLayoutIdLst>
    <p:sldLayoutId id="2147483796" r:id="rId1"/>
    <p:sldLayoutId id="2147483786" r:id="rId2"/>
    <p:sldLayoutId id="2147483787" r:id="rId3"/>
    <p:sldLayoutId id="2147483788" r:id="rId4"/>
    <p:sldLayoutId id="2147483789" r:id="rId5"/>
    <p:sldLayoutId id="2147483790" r:id="rId6"/>
    <p:sldLayoutId id="2147483791" r:id="rId7"/>
    <p:sldLayoutId id="2147483792" r:id="rId8"/>
    <p:sldLayoutId id="2147483793" r:id="rId9"/>
    <p:sldLayoutId id="2147483794" r:id="rId10"/>
    <p:sldLayoutId id="2147483795" r:id="rId11"/>
  </p:sldLayoutIdLst>
  <p:timing>
    <p:tnLst>
      <p:par>
        <p:cTn id="1" dur="indefinite" restart="never" nodeType="tmRoot"/>
      </p:par>
    </p:tnLst>
  </p:timing>
  <p:hf hdr="0" ftr="0" dt="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charset="0"/>
        </a:defRPr>
      </a:lvl9pPr>
    </p:titleStyle>
    <p:bodyStyle>
      <a:lvl1pPr marL="342900" indent="-342900" algn="l" rtl="0" eaLnBrk="0" fontAlgn="base" hangingPunct="0">
        <a:spcBef>
          <a:spcPct val="20000"/>
        </a:spcBef>
        <a:spcAft>
          <a:spcPct val="0"/>
        </a:spcAft>
        <a:buClr>
          <a:schemeClr val="bg1"/>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bg1"/>
        </a:buClr>
        <a:buSzPct val="65000"/>
        <a:buFont typeface="Wingdings" pitchFamily="2" charset="2"/>
        <a:buChar char="n"/>
        <a:defRPr sz="2800">
          <a:solidFill>
            <a:schemeClr val="tx1"/>
          </a:solidFill>
          <a:effectLst>
            <a:outerShdw blurRad="38100" dist="38100" dir="2700000" algn="tl">
              <a:srgbClr val="000000"/>
            </a:outerShdw>
          </a:effectLst>
          <a:latin typeface="+mn-lt"/>
          <a:cs typeface="+mn-cs"/>
        </a:defRPr>
      </a:lvl2pPr>
      <a:lvl3pPr marL="1143000" indent="-228600" algn="l" rtl="0" eaLnBrk="0" fontAlgn="base" hangingPunct="0">
        <a:spcBef>
          <a:spcPct val="20000"/>
        </a:spcBef>
        <a:spcAft>
          <a:spcPct val="0"/>
        </a:spcAft>
        <a:buClr>
          <a:schemeClr val="bg1"/>
        </a:buClr>
        <a:buSzPct val="65000"/>
        <a:buFont typeface="Wingdings" pitchFamily="2" charset="2"/>
        <a:buChar char="n"/>
        <a:defRPr sz="2400">
          <a:solidFill>
            <a:schemeClr val="tx1"/>
          </a:solidFill>
          <a:effectLst>
            <a:outerShdw blurRad="38100" dist="38100" dir="2700000" algn="tl">
              <a:srgbClr val="000000"/>
            </a:outerShdw>
          </a:effectLst>
          <a:latin typeface="+mn-lt"/>
          <a:cs typeface="+mn-cs"/>
        </a:defRPr>
      </a:lvl3pPr>
      <a:lvl4pPr marL="1600200" indent="-228600" algn="l" rtl="0" eaLnBrk="0" fontAlgn="base" hangingPunct="0">
        <a:spcBef>
          <a:spcPct val="20000"/>
        </a:spcBef>
        <a:spcAft>
          <a:spcPct val="0"/>
        </a:spcAft>
        <a:buClr>
          <a:schemeClr val="bg1"/>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4pPr>
      <a:lvl5pPr marL="2057400" indent="-228600" algn="l" rtl="0" eaLnBrk="0" fontAlgn="base" hangingPunct="0">
        <a:spcBef>
          <a:spcPct val="20000"/>
        </a:spcBef>
        <a:spcAft>
          <a:spcPct val="0"/>
        </a:spcAft>
        <a:buClr>
          <a:schemeClr val="bg1"/>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bg1"/>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bg1"/>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bg1"/>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bg1"/>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2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cid:3287383400_2177562"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5"/>
          <p:cNvSpPr>
            <a:spLocks noGrp="1" noChangeArrowheads="1"/>
          </p:cNvSpPr>
          <p:nvPr>
            <p:ph type="ftr" sz="quarter" idx="11"/>
          </p:nvPr>
        </p:nvSpPr>
        <p:spPr>
          <a:xfrm>
            <a:off x="1212850" y="6203950"/>
            <a:ext cx="6386513" cy="476250"/>
          </a:xfrm>
        </p:spPr>
        <p:txBody>
          <a:bodyPr/>
          <a:lstStyle/>
          <a:p>
            <a:pPr>
              <a:defRPr/>
            </a:pPr>
            <a:r>
              <a:rPr lang="en-US" sz="1800">
                <a:latin typeface="Tahoma" pitchFamily="34" charset="0"/>
              </a:rPr>
              <a:t>© 2009 Pearson Education, Inc.  Publishing as Prentice Hall</a:t>
            </a:r>
          </a:p>
        </p:txBody>
      </p:sp>
      <p:sp>
        <p:nvSpPr>
          <p:cNvPr id="6" name="Rectangle 6"/>
          <p:cNvSpPr>
            <a:spLocks noGrp="1" noChangeArrowheads="1"/>
          </p:cNvSpPr>
          <p:nvPr>
            <p:ph type="sldNum" sz="quarter" idx="12"/>
          </p:nvPr>
        </p:nvSpPr>
        <p:spPr/>
        <p:txBody>
          <a:bodyPr/>
          <a:lstStyle/>
          <a:p>
            <a:pPr>
              <a:defRPr/>
            </a:pPr>
            <a:fld id="{0126EF37-73DD-4216-B889-F07680DCD1F7}" type="slidenum">
              <a:rPr lang="en-US"/>
              <a:pPr>
                <a:defRPr/>
              </a:pPr>
              <a:t>1</a:t>
            </a:fld>
            <a:endParaRPr lang="en-US"/>
          </a:p>
        </p:txBody>
      </p:sp>
      <p:sp>
        <p:nvSpPr>
          <p:cNvPr id="4098" name="Rectangle 2"/>
          <p:cNvSpPr>
            <a:spLocks noGrp="1" noChangeArrowheads="1"/>
          </p:cNvSpPr>
          <p:nvPr>
            <p:ph type="ctrTitle"/>
          </p:nvPr>
        </p:nvSpPr>
        <p:spPr>
          <a:xfrm>
            <a:off x="762000" y="1371600"/>
            <a:ext cx="7772400" cy="1143000"/>
          </a:xfrm>
        </p:spPr>
        <p:txBody>
          <a:bodyPr lIns="90488" tIns="44450" rIns="90488" bIns="44450"/>
          <a:lstStyle/>
          <a:p>
            <a:pPr eaLnBrk="1" hangingPunct="1">
              <a:defRPr/>
            </a:pPr>
            <a:r>
              <a:rPr lang="en-US" dirty="0" smtClean="0">
                <a:solidFill>
                  <a:srgbClr val="000000"/>
                </a:solidFill>
                <a:effectLst>
                  <a:outerShdw blurRad="38100" dist="38100" dir="2700000" algn="tl">
                    <a:srgbClr val="FFFFFF"/>
                  </a:outerShdw>
                </a:effectLst>
              </a:rPr>
              <a:t>Chapter 1:</a:t>
            </a:r>
            <a:br>
              <a:rPr lang="en-US" dirty="0" smtClean="0">
                <a:solidFill>
                  <a:srgbClr val="000000"/>
                </a:solidFill>
                <a:effectLst>
                  <a:outerShdw blurRad="38100" dist="38100" dir="2700000" algn="tl">
                    <a:srgbClr val="FFFFFF"/>
                  </a:outerShdw>
                </a:effectLst>
              </a:rPr>
            </a:br>
            <a:r>
              <a:rPr lang="en-US" dirty="0" smtClean="0">
                <a:solidFill>
                  <a:srgbClr val="000000"/>
                </a:solidFill>
                <a:effectLst>
                  <a:outerShdw blurRad="38100" dist="38100" dir="2700000" algn="tl">
                    <a:srgbClr val="FFFFFF"/>
                  </a:outerShdw>
                </a:effectLst>
              </a:rPr>
              <a:t>The Database Environment</a:t>
            </a:r>
          </a:p>
        </p:txBody>
      </p:sp>
      <p:sp>
        <p:nvSpPr>
          <p:cNvPr id="4099" name="Rectangle 3"/>
          <p:cNvSpPr>
            <a:spLocks noGrp="1" noChangeArrowheads="1"/>
          </p:cNvSpPr>
          <p:nvPr>
            <p:ph type="subTitle" idx="1"/>
          </p:nvPr>
        </p:nvSpPr>
        <p:spPr>
          <a:xfrm>
            <a:off x="990600" y="3352800"/>
            <a:ext cx="7315200" cy="1752600"/>
          </a:xfrm>
        </p:spPr>
        <p:txBody>
          <a:bodyPr lIns="90488" tIns="44450" rIns="90488" bIns="44450"/>
          <a:lstStyle/>
          <a:p>
            <a:pPr marL="342900" indent="-342900" eaLnBrk="1" hangingPunct="1">
              <a:defRPr/>
            </a:pPr>
            <a:r>
              <a:rPr lang="en-US" b="1" i="1" smtClean="0">
                <a:solidFill>
                  <a:schemeClr val="bg2"/>
                </a:solidFill>
                <a:cs typeface="Times New Roman" pitchFamily="18" charset="0"/>
              </a:rPr>
              <a:t>Modern Database Management</a:t>
            </a:r>
          </a:p>
          <a:p>
            <a:pPr marL="342900" indent="-342900" eaLnBrk="1" hangingPunct="1">
              <a:defRPr/>
            </a:pPr>
            <a:r>
              <a:rPr lang="en-US" b="1" i="1" smtClean="0">
                <a:solidFill>
                  <a:schemeClr val="bg2"/>
                </a:solidFill>
                <a:cs typeface="Times New Roman" pitchFamily="18" charset="0"/>
              </a:rPr>
              <a:t>9</a:t>
            </a:r>
            <a:r>
              <a:rPr lang="en-US" b="1" i="1" baseline="30000" smtClean="0">
                <a:solidFill>
                  <a:schemeClr val="bg2"/>
                </a:solidFill>
                <a:cs typeface="Times New Roman" pitchFamily="18" charset="0"/>
              </a:rPr>
              <a:t>th</a:t>
            </a:r>
            <a:r>
              <a:rPr lang="en-US" b="1" i="1" smtClean="0">
                <a:solidFill>
                  <a:schemeClr val="bg2"/>
                </a:solidFill>
                <a:cs typeface="Times New Roman" pitchFamily="18" charset="0"/>
              </a:rPr>
              <a:t> Edition</a:t>
            </a:r>
            <a:endParaRPr lang="en-US" smtClean="0">
              <a:solidFill>
                <a:schemeClr val="bg2"/>
              </a:solidFill>
              <a:cs typeface="Times New Roman" pitchFamily="18" charset="0"/>
            </a:endParaRPr>
          </a:p>
          <a:p>
            <a:pPr marL="342900" indent="-342900" eaLnBrk="1" hangingPunct="1">
              <a:defRPr/>
            </a:pPr>
            <a:r>
              <a:rPr lang="en-US" sz="2800" b="1" i="1" smtClean="0">
                <a:solidFill>
                  <a:srgbClr val="FF9900"/>
                </a:solidFill>
                <a:cs typeface="Times New Roman" pitchFamily="18" charset="0"/>
              </a:rPr>
              <a:t>Jeffrey A. Hoffer, Mary B. Prescott, </a:t>
            </a:r>
          </a:p>
          <a:p>
            <a:pPr marL="342900" indent="-342900" eaLnBrk="1" hangingPunct="1">
              <a:defRPr/>
            </a:pPr>
            <a:r>
              <a:rPr lang="en-US" sz="2800" b="1" i="1" smtClean="0">
                <a:solidFill>
                  <a:srgbClr val="FF9900"/>
                </a:solidFill>
                <a:cs typeface="Times New Roman" pitchFamily="18" charset="0"/>
              </a:rPr>
              <a:t>Heikki Topi</a:t>
            </a:r>
            <a:r>
              <a:rPr lang="en-US" smtClean="0">
                <a:effectLst/>
              </a:rPr>
              <a:t> </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2290" name="Picture 9" descr="Noname.jpg"/>
          <p:cNvPicPr>
            <a:picLocks noChangeAspect="1"/>
          </p:cNvPicPr>
          <p:nvPr/>
        </p:nvPicPr>
        <p:blipFill>
          <a:blip r:embed="rId2" cstate="print"/>
          <a:srcRect/>
          <a:stretch>
            <a:fillRect/>
          </a:stretch>
        </p:blipFill>
        <p:spPr bwMode="auto">
          <a:xfrm>
            <a:off x="0" y="0"/>
            <a:ext cx="9144000" cy="6103938"/>
          </a:xfrm>
          <a:prstGeom prst="rect">
            <a:avLst/>
          </a:prstGeom>
          <a:noFill/>
          <a:ln w="9525">
            <a:noFill/>
            <a:miter lim="800000"/>
            <a:headEnd/>
            <a:tailEnd/>
          </a:ln>
        </p:spPr>
      </p:pic>
      <p:sp>
        <p:nvSpPr>
          <p:cNvPr id="9" name="Slide Number Placeholder 1"/>
          <p:cNvSpPr>
            <a:spLocks noGrp="1"/>
          </p:cNvSpPr>
          <p:nvPr>
            <p:ph type="sldNum" sz="quarter" idx="10"/>
          </p:nvPr>
        </p:nvSpPr>
        <p:spPr>
          <a:xfrm>
            <a:off x="6724650" y="5864225"/>
            <a:ext cx="2133600" cy="476250"/>
          </a:xfrm>
        </p:spPr>
        <p:txBody>
          <a:bodyPr/>
          <a:lstStyle/>
          <a:p>
            <a:pPr>
              <a:defRPr/>
            </a:pPr>
            <a:fld id="{8C9E31A2-C3A9-4B8D-8FEF-A39E6F4C2DED}" type="slidenum">
              <a:rPr lang="en-US"/>
              <a:pPr>
                <a:defRPr/>
              </a:pPr>
              <a:t>10</a:t>
            </a:fld>
            <a:endParaRPr lang="en-US" dirty="0"/>
          </a:p>
        </p:txBody>
      </p:sp>
      <p:grpSp>
        <p:nvGrpSpPr>
          <p:cNvPr id="2" name="Group 5"/>
          <p:cNvGrpSpPr>
            <a:grpSpLocks/>
          </p:cNvGrpSpPr>
          <p:nvPr/>
        </p:nvGrpSpPr>
        <p:grpSpPr bwMode="auto">
          <a:xfrm>
            <a:off x="430213" y="488950"/>
            <a:ext cx="5799137" cy="5137150"/>
            <a:chOff x="163" y="548"/>
            <a:chExt cx="3814" cy="3236"/>
          </a:xfrm>
        </p:grpSpPr>
        <p:sp>
          <p:nvSpPr>
            <p:cNvPr id="12293" name="Oval 1029"/>
            <p:cNvSpPr>
              <a:spLocks noChangeArrowheads="1"/>
            </p:cNvSpPr>
            <p:nvPr/>
          </p:nvSpPr>
          <p:spPr bwMode="auto">
            <a:xfrm>
              <a:off x="181" y="2787"/>
              <a:ext cx="738" cy="996"/>
            </a:xfrm>
            <a:prstGeom prst="ellipse">
              <a:avLst/>
            </a:prstGeom>
            <a:noFill/>
            <a:ln w="25400">
              <a:solidFill>
                <a:srgbClr val="800000"/>
              </a:solidFill>
              <a:round/>
              <a:headEnd/>
              <a:tailEnd/>
            </a:ln>
          </p:spPr>
          <p:txBody>
            <a:bodyPr wrap="none" anchor="ctr"/>
            <a:lstStyle/>
            <a:p>
              <a:endParaRPr lang="ar-SA"/>
            </a:p>
          </p:txBody>
        </p:sp>
        <p:sp>
          <p:nvSpPr>
            <p:cNvPr id="12294" name="Oval 1030"/>
            <p:cNvSpPr>
              <a:spLocks noChangeArrowheads="1"/>
            </p:cNvSpPr>
            <p:nvPr/>
          </p:nvSpPr>
          <p:spPr bwMode="auto">
            <a:xfrm>
              <a:off x="3248" y="2838"/>
              <a:ext cx="729" cy="946"/>
            </a:xfrm>
            <a:prstGeom prst="ellipse">
              <a:avLst/>
            </a:prstGeom>
            <a:noFill/>
            <a:ln w="25400">
              <a:solidFill>
                <a:srgbClr val="800000"/>
              </a:solidFill>
              <a:round/>
              <a:headEnd/>
              <a:tailEnd/>
            </a:ln>
          </p:spPr>
          <p:txBody>
            <a:bodyPr wrap="none" anchor="ctr"/>
            <a:lstStyle/>
            <a:p>
              <a:endParaRPr lang="ar-SA"/>
            </a:p>
          </p:txBody>
        </p:sp>
        <p:cxnSp>
          <p:nvCxnSpPr>
            <p:cNvPr id="12295" name="AutoShape 1031"/>
            <p:cNvCxnSpPr>
              <a:cxnSpLocks noChangeShapeType="1"/>
            </p:cNvCxnSpPr>
            <p:nvPr/>
          </p:nvCxnSpPr>
          <p:spPr bwMode="auto">
            <a:xfrm rot="10800000" flipH="1" flipV="1">
              <a:off x="163" y="3275"/>
              <a:ext cx="3812" cy="82"/>
            </a:xfrm>
            <a:prstGeom prst="bentConnector5">
              <a:avLst>
                <a:gd name="adj1" fmla="val -2889"/>
                <a:gd name="adj2" fmla="val -3004880"/>
                <a:gd name="adj3" fmla="val 103542"/>
              </a:avLst>
            </a:prstGeom>
            <a:noFill/>
            <a:ln w="25400">
              <a:solidFill>
                <a:srgbClr val="800000"/>
              </a:solidFill>
              <a:miter lim="800000"/>
              <a:headEnd/>
              <a:tailEnd/>
            </a:ln>
          </p:spPr>
        </p:cxnSp>
        <p:sp>
          <p:nvSpPr>
            <p:cNvPr id="12296" name="Text Box 1032"/>
            <p:cNvSpPr txBox="1">
              <a:spLocks noChangeArrowheads="1"/>
            </p:cNvSpPr>
            <p:nvPr/>
          </p:nvSpPr>
          <p:spPr bwMode="auto">
            <a:xfrm>
              <a:off x="1296" y="548"/>
              <a:ext cx="1968" cy="288"/>
            </a:xfrm>
            <a:prstGeom prst="rect">
              <a:avLst/>
            </a:prstGeom>
            <a:noFill/>
            <a:ln w="25400">
              <a:noFill/>
              <a:miter lim="800000"/>
              <a:headEnd/>
              <a:tailEnd/>
            </a:ln>
          </p:spPr>
          <p:txBody>
            <a:bodyPr>
              <a:spAutoFit/>
            </a:bodyPr>
            <a:lstStyle/>
            <a:p>
              <a:pPr algn="ctr">
                <a:spcBef>
                  <a:spcPct val="50000"/>
                </a:spcBef>
              </a:pPr>
              <a:r>
                <a:rPr lang="en-US" sz="2400">
                  <a:solidFill>
                    <a:srgbClr val="990000"/>
                  </a:solidFill>
                  <a:latin typeface="Times New Roman" pitchFamily="18" charset="0"/>
                </a:rPr>
                <a:t>Duplicate Data</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22B8257B-13A8-4F0A-806D-85DD4A0759BD}" type="slidenum">
              <a:rPr lang="en-US"/>
              <a:pPr>
                <a:defRPr/>
              </a:pPr>
              <a:t>11</a:t>
            </a:fld>
            <a:endParaRPr lang="en-US"/>
          </a:p>
        </p:txBody>
      </p:sp>
      <p:sp>
        <p:nvSpPr>
          <p:cNvPr id="40962" name="Rectangle 2"/>
          <p:cNvSpPr>
            <a:spLocks noGrp="1" noChangeArrowheads="1"/>
          </p:cNvSpPr>
          <p:nvPr>
            <p:ph type="title"/>
          </p:nvPr>
        </p:nvSpPr>
        <p:spPr/>
        <p:txBody>
          <a:bodyPr/>
          <a:lstStyle/>
          <a:p>
            <a:pPr eaLnBrk="1" hangingPunct="1">
              <a:defRPr/>
            </a:pPr>
            <a:r>
              <a:rPr lang="en-US" smtClean="0">
                <a:solidFill>
                  <a:srgbClr val="000000"/>
                </a:solidFill>
                <a:effectLst>
                  <a:outerShdw blurRad="38100" dist="38100" dir="2700000" algn="tl">
                    <a:srgbClr val="FFFFFF"/>
                  </a:outerShdw>
                </a:effectLst>
              </a:rPr>
              <a:t>Problems with Data Redundancy</a:t>
            </a:r>
          </a:p>
        </p:txBody>
      </p:sp>
      <p:sp>
        <p:nvSpPr>
          <p:cNvPr id="40963" name="Rectangle 3"/>
          <p:cNvSpPr>
            <a:spLocks noGrp="1" noChangeArrowheads="1"/>
          </p:cNvSpPr>
          <p:nvPr>
            <p:ph type="body" idx="1"/>
          </p:nvPr>
        </p:nvSpPr>
        <p:spPr>
          <a:xfrm>
            <a:off x="457200" y="2057400"/>
            <a:ext cx="8458200" cy="4114800"/>
          </a:xfrm>
        </p:spPr>
        <p:txBody>
          <a:bodyPr/>
          <a:lstStyle/>
          <a:p>
            <a:pPr eaLnBrk="1" hangingPunct="1">
              <a:defRPr/>
            </a:pPr>
            <a:r>
              <a:rPr lang="en-US" sz="3600" smtClean="0">
                <a:solidFill>
                  <a:srgbClr val="000000"/>
                </a:solidFill>
                <a:effectLst>
                  <a:outerShdw blurRad="38100" dist="38100" dir="2700000" algn="tl">
                    <a:srgbClr val="FFFFFF"/>
                  </a:outerShdw>
                </a:effectLst>
              </a:rPr>
              <a:t>Waste of space to have duplicate data</a:t>
            </a:r>
          </a:p>
          <a:p>
            <a:pPr eaLnBrk="1" hangingPunct="1">
              <a:defRPr/>
            </a:pPr>
            <a:r>
              <a:rPr lang="en-US" sz="3600" smtClean="0">
                <a:solidFill>
                  <a:srgbClr val="000000"/>
                </a:solidFill>
                <a:effectLst>
                  <a:outerShdw blurRad="38100" dist="38100" dir="2700000" algn="tl">
                    <a:srgbClr val="FFFFFF"/>
                  </a:outerShdw>
                </a:effectLst>
              </a:rPr>
              <a:t>Causes more maintenance headaches</a:t>
            </a:r>
          </a:p>
          <a:p>
            <a:pPr eaLnBrk="1" hangingPunct="1">
              <a:defRPr/>
            </a:pPr>
            <a:r>
              <a:rPr lang="en-US" sz="3600" smtClean="0">
                <a:solidFill>
                  <a:srgbClr val="000000"/>
                </a:solidFill>
                <a:effectLst>
                  <a:outerShdw blurRad="38100" dist="38100" dir="2700000" algn="tl">
                    <a:srgbClr val="FFFFFF"/>
                  </a:outerShdw>
                </a:effectLst>
              </a:rPr>
              <a:t>The biggest problem: </a:t>
            </a:r>
          </a:p>
          <a:p>
            <a:pPr lvl="1" eaLnBrk="1" hangingPunct="1">
              <a:defRPr/>
            </a:pPr>
            <a:r>
              <a:rPr lang="en-US" sz="3200" b="1" smtClean="0">
                <a:solidFill>
                  <a:srgbClr val="000000"/>
                </a:solidFill>
                <a:effectLst>
                  <a:outerShdw blurRad="38100" dist="38100" dir="2700000" algn="tl">
                    <a:srgbClr val="FFFFFF"/>
                  </a:outerShdw>
                </a:effectLst>
              </a:rPr>
              <a:t>Data changes in one file could cause inconsistencies</a:t>
            </a:r>
          </a:p>
          <a:p>
            <a:pPr lvl="1" eaLnBrk="1" hangingPunct="1">
              <a:defRPr/>
            </a:pPr>
            <a:r>
              <a:rPr lang="en-US" sz="3200" smtClean="0">
                <a:solidFill>
                  <a:srgbClr val="000000"/>
                </a:solidFill>
                <a:effectLst>
                  <a:outerShdw blurRad="38100" dist="38100" dir="2700000" algn="tl">
                    <a:srgbClr val="FFFFFF"/>
                  </a:outerShdw>
                </a:effectLst>
              </a:rPr>
              <a:t>Compromises in </a:t>
            </a:r>
            <a:r>
              <a:rPr lang="en-US" sz="3200" b="1" i="1" smtClean="0">
                <a:solidFill>
                  <a:srgbClr val="000000"/>
                </a:solidFill>
                <a:effectLst>
                  <a:outerShdw blurRad="38100" dist="38100" dir="2700000" algn="tl">
                    <a:srgbClr val="FFFFFF"/>
                  </a:outerShdw>
                </a:effectLst>
              </a:rPr>
              <a:t>data integrity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4096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96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40963">
                                            <p:txEl>
                                              <p:pRg st="1" end="1"/>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096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40963">
                                            <p:txEl>
                                              <p:pRg st="2" end="2"/>
                                            </p:txEl>
                                          </p:spTgt>
                                        </p:tgtEl>
                                        <p:attrNameLst>
                                          <p:attrName>ppt_c</p:attrName>
                                        </p:attrNameLst>
                                      </p:cBhvr>
                                      <p:to>
                                        <a:schemeClr val="accent1"/>
                                      </p:to>
                                    </p:animClr>
                                  </p:subTnLst>
                                </p:cTn>
                              </p:par>
                              <p:par>
                                <p:cTn id="15" presetID="1" presetClass="entr" presetSubtype="0" fill="hold" grpId="0" nodeType="withEffect">
                                  <p:stCondLst>
                                    <p:cond delay="0"/>
                                  </p:stCondLst>
                                  <p:childTnLst>
                                    <p:set>
                                      <p:cBhvr>
                                        <p:cTn id="16" dur="1" fill="hold">
                                          <p:stCondLst>
                                            <p:cond delay="0"/>
                                          </p:stCondLst>
                                        </p:cTn>
                                        <p:tgtEl>
                                          <p:spTgt spid="4096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40963">
                                            <p:txEl>
                                              <p:pRg st="3" end="3"/>
                                            </p:txEl>
                                          </p:spTgt>
                                        </p:tgtEl>
                                        <p:attrNameLst>
                                          <p:attrName>ppt_c</p:attrName>
                                        </p:attrNameLst>
                                      </p:cBhvr>
                                      <p:to>
                                        <a:schemeClr val="accent1"/>
                                      </p:to>
                                    </p:animClr>
                                  </p:subTnLst>
                                </p:cTn>
                              </p:par>
                              <p:par>
                                <p:cTn id="17" presetID="1" presetClass="entr" presetSubtype="0" fill="hold" grpId="0" nodeType="withEffect">
                                  <p:stCondLst>
                                    <p:cond delay="0"/>
                                  </p:stCondLst>
                                  <p:childTnLst>
                                    <p:set>
                                      <p:cBhvr>
                                        <p:cTn id="18" dur="1" fill="hold">
                                          <p:stCondLst>
                                            <p:cond delay="0"/>
                                          </p:stCondLst>
                                        </p:cTn>
                                        <p:tgtEl>
                                          <p:spTgt spid="4096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40963">
                                            <p:txEl>
                                              <p:pRg st="4" end="4"/>
                                            </p:txEl>
                                          </p:spTgt>
                                        </p:tgtEl>
                                        <p:attrNameLst>
                                          <p:attrName>ppt_c</p:attrName>
                                        </p:attrNameLst>
                                      </p:cBhvr>
                                      <p:to>
                                        <a:schemeClr val="accent1"/>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lide Number Placeholder 3"/>
          <p:cNvSpPr>
            <a:spLocks noGrp="1"/>
          </p:cNvSpPr>
          <p:nvPr>
            <p:ph type="sldNum" sz="quarter" idx="10"/>
          </p:nvPr>
        </p:nvSpPr>
        <p:spPr/>
        <p:txBody>
          <a:bodyPr/>
          <a:lstStyle/>
          <a:p>
            <a:pPr>
              <a:defRPr/>
            </a:pPr>
            <a:fld id="{89554E0E-4308-4EA0-BA55-B3FBB18C4700}" type="slidenum">
              <a:rPr lang="en-US"/>
              <a:pPr>
                <a:defRPr/>
              </a:pPr>
              <a:t>12</a:t>
            </a:fld>
            <a:endParaRPr lang="en-US"/>
          </a:p>
        </p:txBody>
      </p:sp>
      <p:sp>
        <p:nvSpPr>
          <p:cNvPr id="44034" name="Rectangle 1026"/>
          <p:cNvSpPr>
            <a:spLocks noGrp="1" noChangeArrowheads="1"/>
          </p:cNvSpPr>
          <p:nvPr>
            <p:ph type="title"/>
          </p:nvPr>
        </p:nvSpPr>
        <p:spPr/>
        <p:txBody>
          <a:bodyPr lIns="90488" tIns="44450" rIns="90488" bIns="44450"/>
          <a:lstStyle/>
          <a:p>
            <a:pPr eaLnBrk="1" hangingPunct="1">
              <a:defRPr/>
            </a:pPr>
            <a:r>
              <a:rPr lang="en-US" smtClean="0">
                <a:solidFill>
                  <a:srgbClr val="000000"/>
                </a:solidFill>
                <a:effectLst>
                  <a:outerShdw blurRad="38100" dist="38100" dir="2700000" algn="tl">
                    <a:srgbClr val="FFFFFF"/>
                  </a:outerShdw>
                </a:effectLst>
              </a:rPr>
              <a:t>SOLUTION: </a:t>
            </a:r>
            <a:br>
              <a:rPr lang="en-US" smtClean="0">
                <a:solidFill>
                  <a:srgbClr val="000000"/>
                </a:solidFill>
                <a:effectLst>
                  <a:outerShdw blurRad="38100" dist="38100" dir="2700000" algn="tl">
                    <a:srgbClr val="FFFFFF"/>
                  </a:outerShdw>
                </a:effectLst>
              </a:rPr>
            </a:br>
            <a:r>
              <a:rPr lang="en-US" smtClean="0">
                <a:solidFill>
                  <a:srgbClr val="000000"/>
                </a:solidFill>
                <a:effectLst>
                  <a:outerShdw blurRad="38100" dist="38100" dir="2700000" algn="tl">
                    <a:srgbClr val="FFFFFF"/>
                  </a:outerShdw>
                </a:effectLst>
              </a:rPr>
              <a:t>The DATABASE Approach</a:t>
            </a:r>
          </a:p>
        </p:txBody>
      </p:sp>
      <p:sp>
        <p:nvSpPr>
          <p:cNvPr id="44035" name="Rectangle 1027"/>
          <p:cNvSpPr>
            <a:spLocks noGrp="1" noChangeArrowheads="1"/>
          </p:cNvSpPr>
          <p:nvPr>
            <p:ph type="body" idx="1"/>
          </p:nvPr>
        </p:nvSpPr>
        <p:spPr>
          <a:xfrm>
            <a:off x="457200" y="1981200"/>
            <a:ext cx="8229600" cy="2900363"/>
          </a:xfrm>
        </p:spPr>
        <p:txBody>
          <a:bodyPr lIns="90488" tIns="44450" rIns="90488" bIns="44450"/>
          <a:lstStyle/>
          <a:p>
            <a:pPr eaLnBrk="1" hangingPunct="1">
              <a:defRPr/>
            </a:pPr>
            <a:r>
              <a:rPr lang="en-US" sz="3600" smtClean="0">
                <a:solidFill>
                  <a:srgbClr val="000000"/>
                </a:solidFill>
                <a:effectLst>
                  <a:outerShdw blurRad="38100" dist="38100" dir="2700000" algn="tl">
                    <a:srgbClr val="FFFFFF"/>
                  </a:outerShdw>
                </a:effectLst>
              </a:rPr>
              <a:t>Central repository of shared data</a:t>
            </a:r>
          </a:p>
          <a:p>
            <a:pPr eaLnBrk="1" hangingPunct="1">
              <a:defRPr/>
            </a:pPr>
            <a:r>
              <a:rPr lang="en-US" sz="3600" smtClean="0">
                <a:solidFill>
                  <a:srgbClr val="000000"/>
                </a:solidFill>
                <a:effectLst>
                  <a:outerShdw blurRad="38100" dist="38100" dir="2700000" algn="tl">
                    <a:srgbClr val="FFFFFF"/>
                  </a:outerShdw>
                </a:effectLst>
              </a:rPr>
              <a:t>Data is managed by a controlling agent</a:t>
            </a:r>
          </a:p>
          <a:p>
            <a:pPr eaLnBrk="1" hangingPunct="1">
              <a:defRPr/>
            </a:pPr>
            <a:r>
              <a:rPr lang="en-US" sz="3600" smtClean="0">
                <a:solidFill>
                  <a:srgbClr val="000000"/>
                </a:solidFill>
                <a:effectLst>
                  <a:outerShdw blurRad="38100" dist="38100" dir="2700000" algn="tl">
                    <a:srgbClr val="FFFFFF"/>
                  </a:outerShdw>
                </a:effectLst>
              </a:rPr>
              <a:t>Stored in a standardized, convenient form</a:t>
            </a:r>
          </a:p>
          <a:p>
            <a:pPr eaLnBrk="1" hangingPunct="1">
              <a:buFont typeface="Wingdings" pitchFamily="2" charset="2"/>
              <a:buNone/>
              <a:defRPr/>
            </a:pPr>
            <a:endParaRPr lang="en-US" sz="3600" smtClean="0">
              <a:solidFill>
                <a:srgbClr val="000000"/>
              </a:solidFill>
              <a:effectLst>
                <a:outerShdw blurRad="38100" dist="38100" dir="2700000" algn="tl">
                  <a:srgbClr val="FFFFFF"/>
                </a:outerShdw>
              </a:effectLst>
            </a:endParaRPr>
          </a:p>
        </p:txBody>
      </p:sp>
      <p:sp>
        <p:nvSpPr>
          <p:cNvPr id="44036" name="Text Box 1028"/>
          <p:cNvSpPr txBox="1">
            <a:spLocks noChangeArrowheads="1"/>
          </p:cNvSpPr>
          <p:nvPr/>
        </p:nvSpPr>
        <p:spPr bwMode="auto">
          <a:xfrm>
            <a:off x="838200" y="5414963"/>
            <a:ext cx="8123238" cy="519112"/>
          </a:xfrm>
          <a:prstGeom prst="rect">
            <a:avLst/>
          </a:prstGeom>
          <a:noFill/>
          <a:ln w="12700">
            <a:noFill/>
            <a:miter lim="800000"/>
            <a:headEnd/>
            <a:tailEnd/>
          </a:ln>
        </p:spPr>
        <p:txBody>
          <a:bodyPr wrap="none">
            <a:spAutoFit/>
          </a:bodyPr>
          <a:lstStyle/>
          <a:p>
            <a:pPr algn="l" eaLnBrk="0" hangingPunct="0"/>
            <a:r>
              <a:rPr lang="en-US" sz="2800">
                <a:solidFill>
                  <a:srgbClr val="990000"/>
                </a:solidFill>
                <a:cs typeface="Tahoma" pitchFamily="34" charset="0"/>
              </a:rPr>
              <a:t>Requires a Database Management System (DBMS)</a:t>
            </a:r>
            <a:endParaRPr lang="en-US" sz="2400">
              <a:solidFill>
                <a:srgbClr val="990000"/>
              </a:solidFill>
              <a:cs typeface="Tahoma"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035">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44035">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035">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44035">
                                            <p:txEl>
                                              <p:pRg st="1" end="1"/>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4035">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44035">
                                            <p:txEl>
                                              <p:pRg st="2" end="2"/>
                                            </p:txEl>
                                          </p:spTgt>
                                        </p:tgtEl>
                                        <p:attrNameLst>
                                          <p:attrName>ppt_c</p:attrName>
                                        </p:attrNameLst>
                                      </p:cBhvr>
                                      <p:to>
                                        <a:schemeClr val="accent1"/>
                                      </p:to>
                                    </p:animClr>
                                  </p:subTnLst>
                                </p:cTn>
                              </p:par>
                            </p:childTnLst>
                          </p:cTn>
                        </p:par>
                      </p:childTnLst>
                    </p:cTn>
                  </p:par>
                  <p:par>
                    <p:cTn id="15" fill="hold">
                      <p:stCondLst>
                        <p:cond delay="indefinite"/>
                      </p:stCondLst>
                      <p:childTnLst>
                        <p:par>
                          <p:cTn id="16" fill="hold">
                            <p:stCondLst>
                              <p:cond delay="0"/>
                            </p:stCondLst>
                            <p:childTnLst>
                              <p:par>
                                <p:cTn id="17" presetID="15" presetClass="entr" presetSubtype="0" fill="hold" grpId="0" nodeType="clickEffect">
                                  <p:stCondLst>
                                    <p:cond delay="0"/>
                                  </p:stCondLst>
                                  <p:childTnLst>
                                    <p:set>
                                      <p:cBhvr>
                                        <p:cTn id="18" dur="1" fill="hold">
                                          <p:stCondLst>
                                            <p:cond delay="0"/>
                                          </p:stCondLst>
                                        </p:cTn>
                                        <p:tgtEl>
                                          <p:spTgt spid="44036"/>
                                        </p:tgtEl>
                                        <p:attrNameLst>
                                          <p:attrName>style.visibility</p:attrName>
                                        </p:attrNameLst>
                                      </p:cBhvr>
                                      <p:to>
                                        <p:strVal val="visible"/>
                                      </p:to>
                                    </p:set>
                                    <p:anim calcmode="lin" valueType="num">
                                      <p:cBhvr>
                                        <p:cTn id="19" dur="1000" fill="hold"/>
                                        <p:tgtEl>
                                          <p:spTgt spid="44036"/>
                                        </p:tgtEl>
                                        <p:attrNameLst>
                                          <p:attrName>ppt_w</p:attrName>
                                        </p:attrNameLst>
                                      </p:cBhvr>
                                      <p:tavLst>
                                        <p:tav tm="0">
                                          <p:val>
                                            <p:fltVal val="0"/>
                                          </p:val>
                                        </p:tav>
                                        <p:tav tm="100000">
                                          <p:val>
                                            <p:strVal val="#ppt_w"/>
                                          </p:val>
                                        </p:tav>
                                      </p:tavLst>
                                    </p:anim>
                                    <p:anim calcmode="lin" valueType="num">
                                      <p:cBhvr>
                                        <p:cTn id="20" dur="1000" fill="hold"/>
                                        <p:tgtEl>
                                          <p:spTgt spid="44036"/>
                                        </p:tgtEl>
                                        <p:attrNameLst>
                                          <p:attrName>ppt_h</p:attrName>
                                        </p:attrNameLst>
                                      </p:cBhvr>
                                      <p:tavLst>
                                        <p:tav tm="0">
                                          <p:val>
                                            <p:fltVal val="0"/>
                                          </p:val>
                                        </p:tav>
                                        <p:tav tm="100000">
                                          <p:val>
                                            <p:strVal val="#ppt_h"/>
                                          </p:val>
                                        </p:tav>
                                      </p:tavLst>
                                    </p:anim>
                                    <p:anim calcmode="lin" valueType="num">
                                      <p:cBhvr>
                                        <p:cTn id="21" dur="1000" fill="hold"/>
                                        <p:tgtEl>
                                          <p:spTgt spid="44036"/>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4403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p:bldP spid="44036"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 name="Slide Number Placeholder 3"/>
          <p:cNvSpPr>
            <a:spLocks noGrp="1"/>
          </p:cNvSpPr>
          <p:nvPr>
            <p:ph type="sldNum" sz="quarter" idx="10"/>
          </p:nvPr>
        </p:nvSpPr>
        <p:spPr/>
        <p:txBody>
          <a:bodyPr/>
          <a:lstStyle/>
          <a:p>
            <a:pPr>
              <a:defRPr/>
            </a:pPr>
            <a:fld id="{3864EEAF-1F62-412D-B883-DF4A29D3F618}" type="slidenum">
              <a:rPr lang="en-US"/>
              <a:pPr>
                <a:defRPr/>
              </a:pPr>
              <a:t>13</a:t>
            </a:fld>
            <a:endParaRPr lang="en-US"/>
          </a:p>
        </p:txBody>
      </p:sp>
      <p:sp>
        <p:nvSpPr>
          <p:cNvPr id="46082" name="Rectangle 2"/>
          <p:cNvSpPr>
            <a:spLocks noGrp="1" noChangeArrowheads="1"/>
          </p:cNvSpPr>
          <p:nvPr>
            <p:ph type="title"/>
          </p:nvPr>
        </p:nvSpPr>
        <p:spPr>
          <a:xfrm>
            <a:off x="714375" y="152400"/>
            <a:ext cx="7715250" cy="704850"/>
          </a:xfrm>
        </p:spPr>
        <p:txBody>
          <a:bodyPr wrap="none" lIns="41275" tIns="17462" rIns="41275" bIns="17462" anchor="t">
            <a:spAutoFit/>
          </a:bodyPr>
          <a:lstStyle/>
          <a:p>
            <a:pPr defTabSz="804863" eaLnBrk="1" hangingPunct="1">
              <a:defRPr/>
            </a:pPr>
            <a:r>
              <a:rPr lang="en-US" smtClean="0">
                <a:solidFill>
                  <a:srgbClr val="000000"/>
                </a:solidFill>
                <a:effectLst>
                  <a:outerShdw blurRad="38100" dist="38100" dir="2700000" algn="tl">
                    <a:srgbClr val="FFFFFF"/>
                  </a:outerShdw>
                </a:effectLst>
              </a:rPr>
              <a:t>Database Management System</a:t>
            </a:r>
          </a:p>
        </p:txBody>
      </p:sp>
      <p:sp>
        <p:nvSpPr>
          <p:cNvPr id="46161" name="Text Box 81"/>
          <p:cNvSpPr txBox="1">
            <a:spLocks noChangeArrowheads="1"/>
          </p:cNvSpPr>
          <p:nvPr/>
        </p:nvSpPr>
        <p:spPr bwMode="auto">
          <a:xfrm>
            <a:off x="153988" y="5753100"/>
            <a:ext cx="8932862" cy="366713"/>
          </a:xfrm>
          <a:prstGeom prst="rect">
            <a:avLst/>
          </a:prstGeom>
          <a:noFill/>
          <a:ln w="12700">
            <a:noFill/>
            <a:miter lim="800000"/>
            <a:headEnd/>
            <a:tailEnd/>
          </a:ln>
        </p:spPr>
        <p:txBody>
          <a:bodyPr>
            <a:spAutoFit/>
          </a:bodyPr>
          <a:lstStyle/>
          <a:p>
            <a:pPr algn="l" eaLnBrk="0" hangingPunct="0">
              <a:spcBef>
                <a:spcPct val="50000"/>
              </a:spcBef>
            </a:pPr>
            <a:r>
              <a:rPr lang="en-US" i="1">
                <a:solidFill>
                  <a:srgbClr val="000000"/>
                </a:solidFill>
                <a:cs typeface="Tahoma" pitchFamily="34" charset="0"/>
              </a:rPr>
              <a:t>DBMS manages data resources like an operating system manages hardware resources</a:t>
            </a:r>
            <a:endParaRPr lang="en-US">
              <a:solidFill>
                <a:srgbClr val="000000"/>
              </a:solidFill>
              <a:cs typeface="Tahoma" pitchFamily="34" charset="0"/>
            </a:endParaRPr>
          </a:p>
        </p:txBody>
      </p:sp>
      <p:sp>
        <p:nvSpPr>
          <p:cNvPr id="46206" name="Rectangle 126"/>
          <p:cNvSpPr>
            <a:spLocks noChangeArrowheads="1"/>
          </p:cNvSpPr>
          <p:nvPr/>
        </p:nvSpPr>
        <p:spPr bwMode="auto">
          <a:xfrm>
            <a:off x="762000" y="914400"/>
            <a:ext cx="7772400" cy="1371600"/>
          </a:xfrm>
          <a:prstGeom prst="rect">
            <a:avLst/>
          </a:prstGeom>
          <a:noFill/>
          <a:ln w="9525">
            <a:noFill/>
            <a:miter lim="800000"/>
            <a:headEnd/>
            <a:tailEnd/>
          </a:ln>
        </p:spPr>
        <p:txBody>
          <a:bodyPr/>
          <a:lstStyle/>
          <a:p>
            <a:pPr marL="342900" indent="-342900" algn="l">
              <a:spcBef>
                <a:spcPct val="20000"/>
              </a:spcBef>
              <a:buClr>
                <a:schemeClr val="bg1"/>
              </a:buClr>
              <a:buSzPct val="65000"/>
              <a:buFont typeface="Wingdings" pitchFamily="2" charset="2"/>
              <a:buChar char="n"/>
            </a:pPr>
            <a:r>
              <a:rPr lang="en-US" sz="2000">
                <a:solidFill>
                  <a:srgbClr val="000000"/>
                </a:solidFill>
              </a:rPr>
              <a:t>A software system that is used to create, maintain, and provide controlled access to user databases</a:t>
            </a:r>
          </a:p>
        </p:txBody>
      </p:sp>
      <p:sp>
        <p:nvSpPr>
          <p:cNvPr id="15366" name="Rectangle 131"/>
          <p:cNvSpPr>
            <a:spLocks noChangeArrowheads="1"/>
          </p:cNvSpPr>
          <p:nvPr/>
        </p:nvSpPr>
        <p:spPr bwMode="auto">
          <a:xfrm>
            <a:off x="990600" y="1981200"/>
            <a:ext cx="1676400" cy="914400"/>
          </a:xfrm>
          <a:prstGeom prst="rect">
            <a:avLst/>
          </a:prstGeom>
          <a:solidFill>
            <a:srgbClr val="969696"/>
          </a:solidFill>
          <a:ln w="25400">
            <a:solidFill>
              <a:srgbClr val="990000"/>
            </a:solidFill>
            <a:miter lim="800000"/>
            <a:headEnd/>
            <a:tailEnd/>
          </a:ln>
        </p:spPr>
        <p:txBody>
          <a:bodyPr wrap="none" anchor="ctr"/>
          <a:lstStyle/>
          <a:p>
            <a:pPr algn="ctr"/>
            <a:r>
              <a:rPr lang="en-US"/>
              <a:t>Order Filing</a:t>
            </a:r>
          </a:p>
          <a:p>
            <a:pPr algn="ctr"/>
            <a:r>
              <a:rPr lang="en-US"/>
              <a:t> System</a:t>
            </a:r>
          </a:p>
        </p:txBody>
      </p:sp>
      <p:sp>
        <p:nvSpPr>
          <p:cNvPr id="15367" name="Rectangle 133"/>
          <p:cNvSpPr>
            <a:spLocks noChangeArrowheads="1"/>
          </p:cNvSpPr>
          <p:nvPr/>
        </p:nvSpPr>
        <p:spPr bwMode="auto">
          <a:xfrm>
            <a:off x="990600" y="3124200"/>
            <a:ext cx="1676400" cy="914400"/>
          </a:xfrm>
          <a:prstGeom prst="rect">
            <a:avLst/>
          </a:prstGeom>
          <a:solidFill>
            <a:srgbClr val="969696"/>
          </a:solidFill>
          <a:ln w="25400">
            <a:solidFill>
              <a:srgbClr val="990000"/>
            </a:solidFill>
            <a:miter lim="800000"/>
            <a:headEnd/>
            <a:tailEnd/>
          </a:ln>
        </p:spPr>
        <p:txBody>
          <a:bodyPr wrap="none" anchor="ctr"/>
          <a:lstStyle/>
          <a:p>
            <a:pPr algn="ctr"/>
            <a:r>
              <a:rPr lang="en-US"/>
              <a:t>Invoicing</a:t>
            </a:r>
          </a:p>
          <a:p>
            <a:pPr algn="ctr"/>
            <a:r>
              <a:rPr lang="en-US"/>
              <a:t> System</a:t>
            </a:r>
          </a:p>
        </p:txBody>
      </p:sp>
      <p:sp>
        <p:nvSpPr>
          <p:cNvPr id="15368" name="Rectangle 134"/>
          <p:cNvSpPr>
            <a:spLocks noChangeArrowheads="1"/>
          </p:cNvSpPr>
          <p:nvPr/>
        </p:nvSpPr>
        <p:spPr bwMode="auto">
          <a:xfrm>
            <a:off x="990600" y="4267200"/>
            <a:ext cx="1676400" cy="914400"/>
          </a:xfrm>
          <a:prstGeom prst="rect">
            <a:avLst/>
          </a:prstGeom>
          <a:solidFill>
            <a:srgbClr val="969696"/>
          </a:solidFill>
          <a:ln w="25400">
            <a:solidFill>
              <a:srgbClr val="990000"/>
            </a:solidFill>
            <a:miter lim="800000"/>
            <a:headEnd/>
            <a:tailEnd/>
          </a:ln>
        </p:spPr>
        <p:txBody>
          <a:bodyPr wrap="none" anchor="ctr"/>
          <a:lstStyle/>
          <a:p>
            <a:pPr algn="ctr"/>
            <a:r>
              <a:rPr lang="en-US"/>
              <a:t>Payroll</a:t>
            </a:r>
          </a:p>
          <a:p>
            <a:pPr algn="ctr"/>
            <a:r>
              <a:rPr lang="en-US"/>
              <a:t> System</a:t>
            </a:r>
          </a:p>
        </p:txBody>
      </p:sp>
      <p:sp>
        <p:nvSpPr>
          <p:cNvPr id="15369" name="Rectangle 135"/>
          <p:cNvSpPr>
            <a:spLocks noChangeArrowheads="1"/>
          </p:cNvSpPr>
          <p:nvPr/>
        </p:nvSpPr>
        <p:spPr bwMode="auto">
          <a:xfrm>
            <a:off x="4038600" y="3124200"/>
            <a:ext cx="1676400" cy="914400"/>
          </a:xfrm>
          <a:prstGeom prst="rect">
            <a:avLst/>
          </a:prstGeom>
          <a:solidFill>
            <a:srgbClr val="969696"/>
          </a:solidFill>
          <a:ln w="25400">
            <a:solidFill>
              <a:srgbClr val="990000"/>
            </a:solidFill>
            <a:miter lim="800000"/>
            <a:headEnd/>
            <a:tailEnd/>
          </a:ln>
        </p:spPr>
        <p:txBody>
          <a:bodyPr wrap="none" anchor="ctr"/>
          <a:lstStyle/>
          <a:p>
            <a:pPr algn="ctr"/>
            <a:r>
              <a:rPr lang="en-US"/>
              <a:t>DBMS</a:t>
            </a:r>
          </a:p>
        </p:txBody>
      </p:sp>
      <p:sp>
        <p:nvSpPr>
          <p:cNvPr id="15370" name="Line 136"/>
          <p:cNvSpPr>
            <a:spLocks noChangeShapeType="1"/>
          </p:cNvSpPr>
          <p:nvPr/>
        </p:nvSpPr>
        <p:spPr bwMode="auto">
          <a:xfrm>
            <a:off x="2667000" y="2362200"/>
            <a:ext cx="1371600" cy="838200"/>
          </a:xfrm>
          <a:prstGeom prst="line">
            <a:avLst/>
          </a:prstGeom>
          <a:noFill/>
          <a:ln w="25400">
            <a:solidFill>
              <a:srgbClr val="990000"/>
            </a:solidFill>
            <a:round/>
            <a:headEnd/>
            <a:tailEnd/>
          </a:ln>
        </p:spPr>
        <p:txBody>
          <a:bodyPr wrap="none"/>
          <a:lstStyle/>
          <a:p>
            <a:endParaRPr lang="ar-SA"/>
          </a:p>
        </p:txBody>
      </p:sp>
      <p:sp>
        <p:nvSpPr>
          <p:cNvPr id="15371" name="Line 137"/>
          <p:cNvSpPr>
            <a:spLocks noChangeShapeType="1"/>
          </p:cNvSpPr>
          <p:nvPr/>
        </p:nvSpPr>
        <p:spPr bwMode="auto">
          <a:xfrm>
            <a:off x="2667000" y="3581400"/>
            <a:ext cx="1371600" cy="0"/>
          </a:xfrm>
          <a:prstGeom prst="line">
            <a:avLst/>
          </a:prstGeom>
          <a:noFill/>
          <a:ln w="25400">
            <a:solidFill>
              <a:srgbClr val="990000"/>
            </a:solidFill>
            <a:round/>
            <a:headEnd/>
            <a:tailEnd/>
          </a:ln>
        </p:spPr>
        <p:txBody>
          <a:bodyPr wrap="none"/>
          <a:lstStyle/>
          <a:p>
            <a:endParaRPr lang="ar-SA"/>
          </a:p>
        </p:txBody>
      </p:sp>
      <p:sp>
        <p:nvSpPr>
          <p:cNvPr id="15372" name="Line 138"/>
          <p:cNvSpPr>
            <a:spLocks noChangeShapeType="1"/>
          </p:cNvSpPr>
          <p:nvPr/>
        </p:nvSpPr>
        <p:spPr bwMode="auto">
          <a:xfrm flipV="1">
            <a:off x="2667000" y="3886200"/>
            <a:ext cx="1371600" cy="838200"/>
          </a:xfrm>
          <a:prstGeom prst="line">
            <a:avLst/>
          </a:prstGeom>
          <a:noFill/>
          <a:ln w="25400">
            <a:solidFill>
              <a:srgbClr val="990000"/>
            </a:solidFill>
            <a:round/>
            <a:headEnd/>
            <a:tailEnd/>
          </a:ln>
        </p:spPr>
        <p:txBody>
          <a:bodyPr wrap="none"/>
          <a:lstStyle/>
          <a:p>
            <a:endParaRPr lang="ar-SA"/>
          </a:p>
        </p:txBody>
      </p:sp>
      <p:sp>
        <p:nvSpPr>
          <p:cNvPr id="15373" name="AutoShape 139"/>
          <p:cNvSpPr>
            <a:spLocks noChangeArrowheads="1"/>
          </p:cNvSpPr>
          <p:nvPr/>
        </p:nvSpPr>
        <p:spPr bwMode="auto">
          <a:xfrm>
            <a:off x="6553200" y="2057400"/>
            <a:ext cx="2209800" cy="3200400"/>
          </a:xfrm>
          <a:prstGeom prst="flowChartMagneticDisk">
            <a:avLst/>
          </a:prstGeom>
          <a:solidFill>
            <a:srgbClr val="969696"/>
          </a:solidFill>
          <a:ln w="25400">
            <a:solidFill>
              <a:srgbClr val="990000"/>
            </a:solidFill>
            <a:round/>
            <a:headEnd/>
            <a:tailEnd/>
          </a:ln>
        </p:spPr>
        <p:txBody>
          <a:bodyPr wrap="none" anchor="ctr"/>
          <a:lstStyle/>
          <a:p>
            <a:pPr algn="ctr"/>
            <a:endParaRPr lang="en-US"/>
          </a:p>
          <a:p>
            <a:pPr algn="ctr"/>
            <a:r>
              <a:rPr lang="en-US"/>
              <a:t>Central database</a:t>
            </a:r>
          </a:p>
          <a:p>
            <a:pPr algn="ctr"/>
            <a:endParaRPr lang="en-US"/>
          </a:p>
          <a:p>
            <a:pPr algn="ctr"/>
            <a:r>
              <a:rPr lang="en-US"/>
              <a:t>Contains employee,</a:t>
            </a:r>
          </a:p>
          <a:p>
            <a:pPr algn="ctr"/>
            <a:r>
              <a:rPr lang="en-US"/>
              <a:t>order, inventory, </a:t>
            </a:r>
          </a:p>
          <a:p>
            <a:pPr algn="ctr"/>
            <a:r>
              <a:rPr lang="en-US"/>
              <a:t>pricing, and </a:t>
            </a:r>
          </a:p>
          <a:p>
            <a:pPr algn="ctr"/>
            <a:r>
              <a:rPr lang="en-US"/>
              <a:t>customer data</a:t>
            </a:r>
          </a:p>
        </p:txBody>
      </p:sp>
      <p:sp>
        <p:nvSpPr>
          <p:cNvPr id="15374" name="Line 140"/>
          <p:cNvSpPr>
            <a:spLocks noChangeShapeType="1"/>
          </p:cNvSpPr>
          <p:nvPr/>
        </p:nvSpPr>
        <p:spPr bwMode="auto">
          <a:xfrm>
            <a:off x="5715000" y="3581400"/>
            <a:ext cx="838200" cy="0"/>
          </a:xfrm>
          <a:prstGeom prst="line">
            <a:avLst/>
          </a:prstGeom>
          <a:noFill/>
          <a:ln w="25400">
            <a:solidFill>
              <a:srgbClr val="990000"/>
            </a:solidFill>
            <a:round/>
            <a:headEnd/>
            <a:tailEnd/>
          </a:ln>
        </p:spPr>
        <p:txBody>
          <a:bodyPr wrap="none"/>
          <a:lstStyle/>
          <a:p>
            <a:endParaRPr lang="ar-SA"/>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46206">
                                            <p:txEl>
                                              <p:pRg st="0" end="0"/>
                                            </p:txEl>
                                          </p:spTgt>
                                        </p:tgtEl>
                                        <p:attrNameLst>
                                          <p:attrName>style.visibility</p:attrName>
                                        </p:attrNameLst>
                                      </p:cBhvr>
                                      <p:to>
                                        <p:strVal val="visible"/>
                                      </p:to>
                                    </p:set>
                                    <p:anim calcmode="lin" valueType="num">
                                      <p:cBhvr>
                                        <p:cTn id="7" dur="500" fill="hold"/>
                                        <p:tgtEl>
                                          <p:spTgt spid="46206">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6206">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6161"/>
                                        </p:tgtEl>
                                        <p:attrNameLst>
                                          <p:attrName>style.visibility</p:attrName>
                                        </p:attrNameLst>
                                      </p:cBhvr>
                                      <p:to>
                                        <p:strVal val="visible"/>
                                      </p:to>
                                    </p:set>
                                    <p:anim calcmode="lin" valueType="num">
                                      <p:cBhvr additive="base">
                                        <p:cTn id="13" dur="500" fill="hold"/>
                                        <p:tgtEl>
                                          <p:spTgt spid="46161"/>
                                        </p:tgtEl>
                                        <p:attrNameLst>
                                          <p:attrName>ppt_x</p:attrName>
                                        </p:attrNameLst>
                                      </p:cBhvr>
                                      <p:tavLst>
                                        <p:tav tm="0">
                                          <p:val>
                                            <p:strVal val="#ppt_x"/>
                                          </p:val>
                                        </p:tav>
                                        <p:tav tm="100000">
                                          <p:val>
                                            <p:strVal val="#ppt_x"/>
                                          </p:val>
                                        </p:tav>
                                      </p:tavLst>
                                    </p:anim>
                                    <p:anim calcmode="lin" valueType="num">
                                      <p:cBhvr additive="base">
                                        <p:cTn id="14" dur="500" fill="hold"/>
                                        <p:tgtEl>
                                          <p:spTgt spid="4616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161" grpId="0" autoUpdateAnimBg="0"/>
      <p:bldP spid="46206"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64016F7D-CF72-419D-8755-1C3683AA3FCF}" type="slidenum">
              <a:rPr lang="en-US"/>
              <a:pPr>
                <a:defRPr/>
              </a:pPr>
              <a:t>14</a:t>
            </a:fld>
            <a:endParaRPr lang="en-US"/>
          </a:p>
        </p:txBody>
      </p:sp>
      <p:sp>
        <p:nvSpPr>
          <p:cNvPr id="167938" name="Rectangle 2"/>
          <p:cNvSpPr>
            <a:spLocks noGrp="1" noChangeArrowheads="1"/>
          </p:cNvSpPr>
          <p:nvPr>
            <p:ph type="title"/>
          </p:nvPr>
        </p:nvSpPr>
        <p:spPr>
          <a:xfrm>
            <a:off x="76200" y="76200"/>
            <a:ext cx="8915400" cy="1371600"/>
          </a:xfrm>
        </p:spPr>
        <p:txBody>
          <a:bodyPr/>
          <a:lstStyle/>
          <a:p>
            <a:pPr eaLnBrk="1" hangingPunct="1">
              <a:defRPr/>
            </a:pPr>
            <a:r>
              <a:rPr lang="en-US" sz="4000" smtClean="0">
                <a:solidFill>
                  <a:srgbClr val="000000"/>
                </a:solidFill>
                <a:effectLst>
                  <a:outerShdw blurRad="38100" dist="38100" dir="2700000" algn="tl">
                    <a:srgbClr val="FFFFFF"/>
                  </a:outerShdw>
                </a:effectLst>
              </a:rPr>
              <a:t>Advantages of the Database Approach</a:t>
            </a:r>
          </a:p>
        </p:txBody>
      </p:sp>
      <p:sp>
        <p:nvSpPr>
          <p:cNvPr id="167939" name="Rectangle 3"/>
          <p:cNvSpPr>
            <a:spLocks noGrp="1" noChangeArrowheads="1"/>
          </p:cNvSpPr>
          <p:nvPr>
            <p:ph type="body" idx="1"/>
          </p:nvPr>
        </p:nvSpPr>
        <p:spPr>
          <a:xfrm>
            <a:off x="457200" y="1447800"/>
            <a:ext cx="8229600" cy="4572000"/>
          </a:xfrm>
        </p:spPr>
        <p:txBody>
          <a:bodyPr/>
          <a:lstStyle/>
          <a:p>
            <a:pPr eaLnBrk="1" hangingPunct="1">
              <a:lnSpc>
                <a:spcPct val="80000"/>
              </a:lnSpc>
              <a:defRPr/>
            </a:pPr>
            <a:r>
              <a:rPr lang="en-US" sz="2800" smtClean="0">
                <a:solidFill>
                  <a:srgbClr val="000000"/>
                </a:solidFill>
                <a:effectLst>
                  <a:outerShdw blurRad="38100" dist="38100" dir="2700000" algn="tl">
                    <a:srgbClr val="FFFFFF"/>
                  </a:outerShdw>
                </a:effectLst>
              </a:rPr>
              <a:t>Program-data independence</a:t>
            </a:r>
          </a:p>
          <a:p>
            <a:pPr eaLnBrk="1" hangingPunct="1">
              <a:lnSpc>
                <a:spcPct val="80000"/>
              </a:lnSpc>
              <a:defRPr/>
            </a:pPr>
            <a:r>
              <a:rPr lang="en-US" sz="2800" smtClean="0">
                <a:solidFill>
                  <a:srgbClr val="000000"/>
                </a:solidFill>
                <a:effectLst>
                  <a:outerShdw blurRad="38100" dist="38100" dir="2700000" algn="tl">
                    <a:srgbClr val="FFFFFF"/>
                  </a:outerShdw>
                </a:effectLst>
              </a:rPr>
              <a:t>Planned data redundancy</a:t>
            </a:r>
          </a:p>
          <a:p>
            <a:pPr eaLnBrk="1" hangingPunct="1">
              <a:lnSpc>
                <a:spcPct val="80000"/>
              </a:lnSpc>
              <a:defRPr/>
            </a:pPr>
            <a:r>
              <a:rPr lang="en-US" sz="2800" smtClean="0">
                <a:solidFill>
                  <a:srgbClr val="000000"/>
                </a:solidFill>
                <a:effectLst>
                  <a:outerShdw blurRad="38100" dist="38100" dir="2700000" algn="tl">
                    <a:srgbClr val="FFFFFF"/>
                  </a:outerShdw>
                </a:effectLst>
              </a:rPr>
              <a:t>Improved data consistency</a:t>
            </a:r>
          </a:p>
          <a:p>
            <a:pPr eaLnBrk="1" hangingPunct="1">
              <a:lnSpc>
                <a:spcPct val="80000"/>
              </a:lnSpc>
              <a:defRPr/>
            </a:pPr>
            <a:r>
              <a:rPr lang="en-US" sz="2800" smtClean="0">
                <a:solidFill>
                  <a:srgbClr val="000000"/>
                </a:solidFill>
                <a:effectLst>
                  <a:outerShdw blurRad="38100" dist="38100" dir="2700000" algn="tl">
                    <a:srgbClr val="FFFFFF"/>
                  </a:outerShdw>
                </a:effectLst>
              </a:rPr>
              <a:t>Improved data sharing</a:t>
            </a:r>
          </a:p>
          <a:p>
            <a:pPr eaLnBrk="1" hangingPunct="1">
              <a:lnSpc>
                <a:spcPct val="80000"/>
              </a:lnSpc>
              <a:defRPr/>
            </a:pPr>
            <a:r>
              <a:rPr lang="en-US" sz="2800" smtClean="0">
                <a:solidFill>
                  <a:srgbClr val="000000"/>
                </a:solidFill>
                <a:effectLst>
                  <a:outerShdw blurRad="38100" dist="38100" dir="2700000" algn="tl">
                    <a:srgbClr val="FFFFFF"/>
                  </a:outerShdw>
                </a:effectLst>
              </a:rPr>
              <a:t>Increased application development productivity</a:t>
            </a:r>
          </a:p>
          <a:p>
            <a:pPr eaLnBrk="1" hangingPunct="1">
              <a:lnSpc>
                <a:spcPct val="80000"/>
              </a:lnSpc>
              <a:defRPr/>
            </a:pPr>
            <a:r>
              <a:rPr lang="en-US" sz="2800" smtClean="0">
                <a:solidFill>
                  <a:srgbClr val="000000"/>
                </a:solidFill>
                <a:effectLst>
                  <a:outerShdw blurRad="38100" dist="38100" dir="2700000" algn="tl">
                    <a:srgbClr val="FFFFFF"/>
                  </a:outerShdw>
                </a:effectLst>
              </a:rPr>
              <a:t>Enforcement of standards</a:t>
            </a:r>
          </a:p>
          <a:p>
            <a:pPr eaLnBrk="1" hangingPunct="1">
              <a:lnSpc>
                <a:spcPct val="80000"/>
              </a:lnSpc>
              <a:defRPr/>
            </a:pPr>
            <a:r>
              <a:rPr lang="en-US" sz="2800" smtClean="0">
                <a:solidFill>
                  <a:srgbClr val="000000"/>
                </a:solidFill>
                <a:effectLst>
                  <a:outerShdw blurRad="38100" dist="38100" dir="2700000" algn="tl">
                    <a:srgbClr val="FFFFFF"/>
                  </a:outerShdw>
                </a:effectLst>
              </a:rPr>
              <a:t>Improved data quality</a:t>
            </a:r>
          </a:p>
          <a:p>
            <a:pPr eaLnBrk="1" hangingPunct="1">
              <a:lnSpc>
                <a:spcPct val="80000"/>
              </a:lnSpc>
              <a:defRPr/>
            </a:pPr>
            <a:r>
              <a:rPr lang="en-US" sz="2800" smtClean="0">
                <a:solidFill>
                  <a:srgbClr val="000000"/>
                </a:solidFill>
                <a:effectLst>
                  <a:outerShdw blurRad="38100" dist="38100" dir="2700000" algn="tl">
                    <a:srgbClr val="FFFFFF"/>
                  </a:outerShdw>
                </a:effectLst>
              </a:rPr>
              <a:t>Improved data accessibility and responsiveness</a:t>
            </a:r>
          </a:p>
          <a:p>
            <a:pPr eaLnBrk="1" hangingPunct="1">
              <a:lnSpc>
                <a:spcPct val="80000"/>
              </a:lnSpc>
              <a:defRPr/>
            </a:pPr>
            <a:r>
              <a:rPr lang="en-US" sz="2800" smtClean="0">
                <a:solidFill>
                  <a:srgbClr val="000000"/>
                </a:solidFill>
                <a:effectLst>
                  <a:outerShdw blurRad="38100" dist="38100" dir="2700000" algn="tl">
                    <a:srgbClr val="FFFFFF"/>
                  </a:outerShdw>
                </a:effectLst>
              </a:rPr>
              <a:t>Reduced program maintenance</a:t>
            </a:r>
          </a:p>
          <a:p>
            <a:pPr eaLnBrk="1" hangingPunct="1">
              <a:lnSpc>
                <a:spcPct val="80000"/>
              </a:lnSpc>
              <a:defRPr/>
            </a:pPr>
            <a:r>
              <a:rPr lang="en-US" sz="2800" smtClean="0">
                <a:solidFill>
                  <a:srgbClr val="000000"/>
                </a:solidFill>
                <a:effectLst>
                  <a:outerShdw blurRad="38100" dist="38100" dir="2700000" algn="tl">
                    <a:srgbClr val="FFFFFF"/>
                  </a:outerShdw>
                </a:effectLst>
              </a:rPr>
              <a:t>Improved decision support</a:t>
            </a:r>
          </a:p>
          <a:p>
            <a:pPr eaLnBrk="1" hangingPunct="1">
              <a:lnSpc>
                <a:spcPct val="80000"/>
              </a:lnSpc>
              <a:defRPr/>
            </a:pPr>
            <a:endParaRPr lang="en-US" sz="2800" smtClean="0">
              <a:solidFill>
                <a:srgbClr val="000000"/>
              </a:solidFill>
              <a:effectLst>
                <a:outerShdw blurRad="38100" dist="38100" dir="2700000" algn="tl">
                  <a:srgbClr val="FFFFFF"/>
                </a:outerShdw>
              </a:effectLst>
            </a:endParaRPr>
          </a:p>
          <a:p>
            <a:pPr lvl="1" eaLnBrk="1" hangingPunct="1">
              <a:lnSpc>
                <a:spcPct val="80000"/>
              </a:lnSpc>
              <a:defRPr/>
            </a:pPr>
            <a:endParaRPr lang="en-US" sz="2400" smtClean="0">
              <a:solidFill>
                <a:srgbClr val="000000"/>
              </a:solidFill>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7939">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167939">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7939">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167939">
                                            <p:txEl>
                                              <p:pRg st="1" end="1"/>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7939">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167939">
                                            <p:txEl>
                                              <p:pRg st="2" end="2"/>
                                            </p:txEl>
                                          </p:spTgt>
                                        </p:tgtEl>
                                        <p:attrNameLst>
                                          <p:attrName>ppt_c</p:attrName>
                                        </p:attrNameLst>
                                      </p:cBhvr>
                                      <p:to>
                                        <a:schemeClr val="accent1"/>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7939">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167939">
                                            <p:txEl>
                                              <p:pRg st="3" end="3"/>
                                            </p:txEl>
                                          </p:spTgt>
                                        </p:tgtEl>
                                        <p:attrNameLst>
                                          <p:attrName>ppt_c</p:attrName>
                                        </p:attrNameLst>
                                      </p:cBhvr>
                                      <p:to>
                                        <a:schemeClr val="accent1"/>
                                      </p:to>
                                    </p:animClr>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7939">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167939">
                                            <p:txEl>
                                              <p:pRg st="4" end="4"/>
                                            </p:txEl>
                                          </p:spTgt>
                                        </p:tgtEl>
                                        <p:attrNameLst>
                                          <p:attrName>ppt_c</p:attrName>
                                        </p:attrNameLst>
                                      </p:cBhvr>
                                      <p:to>
                                        <a:schemeClr val="accent1"/>
                                      </p:to>
                                    </p:animClr>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7939">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167939">
                                            <p:txEl>
                                              <p:pRg st="5" end="5"/>
                                            </p:txEl>
                                          </p:spTgt>
                                        </p:tgtEl>
                                        <p:attrNameLst>
                                          <p:attrName>ppt_c</p:attrName>
                                        </p:attrNameLst>
                                      </p:cBhvr>
                                      <p:to>
                                        <a:schemeClr val="accent1"/>
                                      </p:to>
                                    </p:animClr>
                                  </p:sub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67939">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167939">
                                            <p:txEl>
                                              <p:pRg st="6" end="6"/>
                                            </p:txEl>
                                          </p:spTgt>
                                        </p:tgtEl>
                                        <p:attrNameLst>
                                          <p:attrName>ppt_c</p:attrName>
                                        </p:attrNameLst>
                                      </p:cBhvr>
                                      <p:to>
                                        <a:schemeClr val="accent1"/>
                                      </p:to>
                                    </p:animClr>
                                  </p:sub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67939">
                                            <p:txEl>
                                              <p:pRg st="7" end="7"/>
                                            </p:txEl>
                                          </p:spTgt>
                                        </p:tgtEl>
                                        <p:attrNameLst>
                                          <p:attrName>style.visibility</p:attrName>
                                        </p:attrNameLst>
                                      </p:cBhvr>
                                      <p:to>
                                        <p:strVal val="visible"/>
                                      </p:to>
                                    </p:set>
                                  </p:childTnLst>
                                  <p:subTnLst>
                                    <p:animClr clrSpc="rgb" dir="cw">
                                      <p:cBhvr override="childStyle">
                                        <p:cTn dur="1" fill="hold" display="0" masterRel="nextClick" afterEffect="1"/>
                                        <p:tgtEl>
                                          <p:spTgt spid="167939">
                                            <p:txEl>
                                              <p:pRg st="7" end="7"/>
                                            </p:txEl>
                                          </p:spTgt>
                                        </p:tgtEl>
                                        <p:attrNameLst>
                                          <p:attrName>ppt_c</p:attrName>
                                        </p:attrNameLst>
                                      </p:cBhvr>
                                      <p:to>
                                        <a:schemeClr val="accent1"/>
                                      </p:to>
                                    </p:animClr>
                                  </p:sub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67939">
                                            <p:txEl>
                                              <p:pRg st="8" end="8"/>
                                            </p:txEl>
                                          </p:spTgt>
                                        </p:tgtEl>
                                        <p:attrNameLst>
                                          <p:attrName>style.visibility</p:attrName>
                                        </p:attrNameLst>
                                      </p:cBhvr>
                                      <p:to>
                                        <p:strVal val="visible"/>
                                      </p:to>
                                    </p:set>
                                  </p:childTnLst>
                                  <p:subTnLst>
                                    <p:animClr clrSpc="rgb" dir="cw">
                                      <p:cBhvr override="childStyle">
                                        <p:cTn dur="1" fill="hold" display="0" masterRel="nextClick" afterEffect="1"/>
                                        <p:tgtEl>
                                          <p:spTgt spid="167939">
                                            <p:txEl>
                                              <p:pRg st="8" end="8"/>
                                            </p:txEl>
                                          </p:spTgt>
                                        </p:tgtEl>
                                        <p:attrNameLst>
                                          <p:attrName>ppt_c</p:attrName>
                                        </p:attrNameLst>
                                      </p:cBhvr>
                                      <p:to>
                                        <a:schemeClr val="accent1"/>
                                      </p:to>
                                    </p:animClr>
                                  </p:sub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7939">
                                            <p:txEl>
                                              <p:pRg st="9" end="9"/>
                                            </p:txEl>
                                          </p:spTgt>
                                        </p:tgtEl>
                                        <p:attrNameLst>
                                          <p:attrName>style.visibility</p:attrName>
                                        </p:attrNameLst>
                                      </p:cBhvr>
                                      <p:to>
                                        <p:strVal val="visible"/>
                                      </p:to>
                                    </p:set>
                                  </p:childTnLst>
                                  <p:subTnLst>
                                    <p:animClr clrSpc="rgb" dir="cw">
                                      <p:cBhvr override="childStyle">
                                        <p:cTn dur="1" fill="hold" display="0" masterRel="nextClick" afterEffect="1"/>
                                        <p:tgtEl>
                                          <p:spTgt spid="167939">
                                            <p:txEl>
                                              <p:pRg st="9" end="9"/>
                                            </p:txEl>
                                          </p:spTgt>
                                        </p:tgtEl>
                                        <p:attrNameLst>
                                          <p:attrName>ppt_c</p:attrName>
                                        </p:attrNameLst>
                                      </p:cBhvr>
                                      <p:to>
                                        <a:schemeClr val="accent1"/>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939" grpId="0" build="p"/>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48069AA2-97D7-4CD1-8036-4F8C715D85F9}" type="slidenum">
              <a:rPr lang="en-US"/>
              <a:pPr>
                <a:defRPr/>
              </a:pPr>
              <a:t>15</a:t>
            </a:fld>
            <a:endParaRPr lang="en-US"/>
          </a:p>
        </p:txBody>
      </p:sp>
      <p:sp>
        <p:nvSpPr>
          <p:cNvPr id="168962" name="Rectangle 2"/>
          <p:cNvSpPr>
            <a:spLocks noGrp="1" noChangeArrowheads="1"/>
          </p:cNvSpPr>
          <p:nvPr>
            <p:ph type="title"/>
          </p:nvPr>
        </p:nvSpPr>
        <p:spPr>
          <a:xfrm>
            <a:off x="76200" y="76200"/>
            <a:ext cx="8915400" cy="1371600"/>
          </a:xfrm>
        </p:spPr>
        <p:txBody>
          <a:bodyPr/>
          <a:lstStyle/>
          <a:p>
            <a:pPr eaLnBrk="1" hangingPunct="1">
              <a:defRPr/>
            </a:pPr>
            <a:r>
              <a:rPr lang="en-US" sz="4000" smtClean="0">
                <a:solidFill>
                  <a:srgbClr val="000000"/>
                </a:solidFill>
                <a:effectLst>
                  <a:outerShdw blurRad="38100" dist="38100" dir="2700000" algn="tl">
                    <a:srgbClr val="FFFFFF"/>
                  </a:outerShdw>
                </a:effectLst>
              </a:rPr>
              <a:t>Costs and Risks of the Database Approach</a:t>
            </a:r>
          </a:p>
        </p:txBody>
      </p:sp>
      <p:sp>
        <p:nvSpPr>
          <p:cNvPr id="168963" name="Rectangle 3"/>
          <p:cNvSpPr>
            <a:spLocks noGrp="1" noChangeArrowheads="1"/>
          </p:cNvSpPr>
          <p:nvPr>
            <p:ph type="body" idx="1"/>
          </p:nvPr>
        </p:nvSpPr>
        <p:spPr>
          <a:xfrm>
            <a:off x="457200" y="1828800"/>
            <a:ext cx="8229600" cy="3810000"/>
          </a:xfrm>
        </p:spPr>
        <p:txBody>
          <a:bodyPr/>
          <a:lstStyle/>
          <a:p>
            <a:pPr eaLnBrk="1" hangingPunct="1">
              <a:defRPr/>
            </a:pPr>
            <a:r>
              <a:rPr lang="en-US" dirty="0" smtClean="0">
                <a:solidFill>
                  <a:srgbClr val="000000"/>
                </a:solidFill>
                <a:effectLst>
                  <a:outerShdw blurRad="38100" dist="38100" dir="2700000" algn="tl">
                    <a:srgbClr val="FFFFFF"/>
                  </a:outerShdw>
                </a:effectLst>
              </a:rPr>
              <a:t>New, specialized personnel</a:t>
            </a:r>
          </a:p>
          <a:p>
            <a:pPr eaLnBrk="1" hangingPunct="1">
              <a:defRPr/>
            </a:pPr>
            <a:r>
              <a:rPr lang="en-US" dirty="0" smtClean="0">
                <a:solidFill>
                  <a:srgbClr val="000000"/>
                </a:solidFill>
                <a:effectLst>
                  <a:outerShdw blurRad="38100" dist="38100" dir="2700000" algn="tl">
                    <a:srgbClr val="FFFFFF"/>
                  </a:outerShdw>
                </a:effectLst>
              </a:rPr>
              <a:t>Installation and management cost and complexity</a:t>
            </a:r>
          </a:p>
          <a:p>
            <a:pPr eaLnBrk="1" hangingPunct="1">
              <a:defRPr/>
            </a:pPr>
            <a:r>
              <a:rPr lang="en-US" dirty="0" smtClean="0">
                <a:solidFill>
                  <a:srgbClr val="000000"/>
                </a:solidFill>
                <a:effectLst>
                  <a:outerShdw blurRad="38100" dist="38100" dir="2700000" algn="tl">
                    <a:srgbClr val="FFFFFF"/>
                  </a:outerShdw>
                </a:effectLst>
              </a:rPr>
              <a:t>Conversion costs</a:t>
            </a:r>
          </a:p>
          <a:p>
            <a:pPr eaLnBrk="1" hangingPunct="1">
              <a:defRPr/>
            </a:pPr>
            <a:r>
              <a:rPr lang="en-US" dirty="0" smtClean="0">
                <a:solidFill>
                  <a:srgbClr val="000000"/>
                </a:solidFill>
                <a:effectLst>
                  <a:outerShdw blurRad="38100" dist="38100" dir="2700000" algn="tl">
                    <a:srgbClr val="FFFFFF"/>
                  </a:outerShdw>
                </a:effectLst>
              </a:rPr>
              <a:t>Need for explicit backup and recovery</a:t>
            </a:r>
          </a:p>
          <a:p>
            <a:pPr eaLnBrk="1" hangingPunct="1">
              <a:defRPr/>
            </a:pPr>
            <a:r>
              <a:rPr lang="en-US" dirty="0" smtClean="0">
                <a:solidFill>
                  <a:srgbClr val="000000"/>
                </a:solidFill>
                <a:effectLst>
                  <a:outerShdw blurRad="38100" dist="38100" dir="2700000" algn="tl">
                    <a:srgbClr val="FFFFFF"/>
                  </a:outerShdw>
                </a:effectLst>
              </a:rPr>
              <a:t>Organizational conflict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896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16896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896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168963">
                                            <p:txEl>
                                              <p:pRg st="1" end="1"/>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896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168963">
                                            <p:txEl>
                                              <p:pRg st="2" end="2"/>
                                            </p:txEl>
                                          </p:spTgt>
                                        </p:tgtEl>
                                        <p:attrNameLst>
                                          <p:attrName>ppt_c</p:attrName>
                                        </p:attrNameLst>
                                      </p:cBhvr>
                                      <p:to>
                                        <a:schemeClr val="accent1"/>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896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168963">
                                            <p:txEl>
                                              <p:pRg st="3" end="3"/>
                                            </p:txEl>
                                          </p:spTgt>
                                        </p:tgtEl>
                                        <p:attrNameLst>
                                          <p:attrName>ppt_c</p:attrName>
                                        </p:attrNameLst>
                                      </p:cBhvr>
                                      <p:to>
                                        <a:schemeClr val="accent1"/>
                                      </p:to>
                                    </p:animClr>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896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168963">
                                            <p:txEl>
                                              <p:pRg st="4" end="4"/>
                                            </p:txEl>
                                          </p:spTgt>
                                        </p:tgtEl>
                                        <p:attrNameLst>
                                          <p:attrName>ppt_c</p:attrName>
                                        </p:attrNameLst>
                                      </p:cBhvr>
                                      <p:to>
                                        <a:schemeClr val="accent1"/>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963" grpId="0" build="p"/>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6775B6F9-C2D9-433D-A0D7-226ACA4D48FD}" type="slidenum">
              <a:rPr lang="en-US"/>
              <a:pPr>
                <a:defRPr/>
              </a:pPr>
              <a:t>16</a:t>
            </a:fld>
            <a:endParaRPr lang="en-US"/>
          </a:p>
        </p:txBody>
      </p:sp>
      <p:sp>
        <p:nvSpPr>
          <p:cNvPr id="151554" name="Rectangle 2"/>
          <p:cNvSpPr>
            <a:spLocks noGrp="1" noChangeArrowheads="1"/>
          </p:cNvSpPr>
          <p:nvPr>
            <p:ph type="title"/>
          </p:nvPr>
        </p:nvSpPr>
        <p:spPr>
          <a:xfrm>
            <a:off x="457200" y="0"/>
            <a:ext cx="8229600" cy="1066800"/>
          </a:xfrm>
        </p:spPr>
        <p:txBody>
          <a:bodyPr/>
          <a:lstStyle/>
          <a:p>
            <a:pPr eaLnBrk="1" hangingPunct="1">
              <a:defRPr/>
            </a:pPr>
            <a:r>
              <a:rPr lang="en-US" sz="4000" smtClean="0">
                <a:solidFill>
                  <a:srgbClr val="000000"/>
                </a:solidFill>
                <a:effectLst>
                  <a:outerShdw blurRad="38100" dist="38100" dir="2700000" algn="tl">
                    <a:srgbClr val="FFFFFF"/>
                  </a:outerShdw>
                </a:effectLst>
              </a:rPr>
              <a:t>Elements of the Database Approach</a:t>
            </a:r>
          </a:p>
        </p:txBody>
      </p:sp>
      <p:sp>
        <p:nvSpPr>
          <p:cNvPr id="151555" name="Rectangle 3"/>
          <p:cNvSpPr>
            <a:spLocks noGrp="1" noChangeArrowheads="1"/>
          </p:cNvSpPr>
          <p:nvPr>
            <p:ph type="body" idx="1"/>
          </p:nvPr>
        </p:nvSpPr>
        <p:spPr>
          <a:xfrm>
            <a:off x="457200" y="1447800"/>
            <a:ext cx="8229600" cy="4572000"/>
          </a:xfrm>
        </p:spPr>
        <p:txBody>
          <a:bodyPr/>
          <a:lstStyle/>
          <a:p>
            <a:pPr eaLnBrk="1" hangingPunct="1">
              <a:lnSpc>
                <a:spcPct val="80000"/>
              </a:lnSpc>
              <a:defRPr/>
            </a:pPr>
            <a:r>
              <a:rPr lang="en-US" sz="2400" b="1" dirty="0" smtClean="0">
                <a:solidFill>
                  <a:srgbClr val="000000"/>
                </a:solidFill>
                <a:effectLst>
                  <a:outerShdw blurRad="38100" dist="38100" dir="2700000" algn="tl">
                    <a:srgbClr val="FFFFFF"/>
                  </a:outerShdw>
                </a:effectLst>
              </a:rPr>
              <a:t>Data models </a:t>
            </a:r>
          </a:p>
          <a:p>
            <a:pPr lvl="1" eaLnBrk="1" hangingPunct="1">
              <a:lnSpc>
                <a:spcPct val="80000"/>
              </a:lnSpc>
              <a:defRPr/>
            </a:pPr>
            <a:r>
              <a:rPr lang="en-US" sz="2000" dirty="0" smtClean="0">
                <a:solidFill>
                  <a:srgbClr val="000000"/>
                </a:solidFill>
                <a:effectLst>
                  <a:outerShdw blurRad="38100" dist="38100" dir="2700000" algn="tl">
                    <a:srgbClr val="FFFFFF"/>
                  </a:outerShdw>
                </a:effectLst>
              </a:rPr>
              <a:t>Graphical system capturing nature and relationship of data</a:t>
            </a:r>
          </a:p>
          <a:p>
            <a:pPr lvl="1" eaLnBrk="1" hangingPunct="1">
              <a:lnSpc>
                <a:spcPct val="80000"/>
              </a:lnSpc>
              <a:defRPr/>
            </a:pPr>
            <a:r>
              <a:rPr lang="en-US" sz="2000" dirty="0" smtClean="0">
                <a:solidFill>
                  <a:srgbClr val="000000"/>
                </a:solidFill>
                <a:effectLst>
                  <a:outerShdw blurRad="38100" dist="38100" dir="2700000" algn="tl">
                    <a:srgbClr val="FFFFFF"/>
                  </a:outerShdw>
                </a:effectLst>
              </a:rPr>
              <a:t>Enterprise Data Model–high-level entities and relationships for the organization</a:t>
            </a:r>
          </a:p>
          <a:p>
            <a:pPr lvl="1" eaLnBrk="1" hangingPunct="1">
              <a:lnSpc>
                <a:spcPct val="80000"/>
              </a:lnSpc>
              <a:defRPr/>
            </a:pPr>
            <a:r>
              <a:rPr lang="en-US" sz="2000" dirty="0" smtClean="0">
                <a:solidFill>
                  <a:srgbClr val="000000"/>
                </a:solidFill>
                <a:effectLst>
                  <a:outerShdw blurRad="38100" dist="38100" dir="2700000" algn="tl">
                    <a:srgbClr val="FFFFFF"/>
                  </a:outerShdw>
                </a:effectLst>
              </a:rPr>
              <a:t>Project Data Model–more detailed view, matching data structure in database or data warehouse </a:t>
            </a:r>
          </a:p>
          <a:p>
            <a:pPr eaLnBrk="1" hangingPunct="1">
              <a:lnSpc>
                <a:spcPct val="80000"/>
              </a:lnSpc>
              <a:defRPr/>
            </a:pPr>
            <a:r>
              <a:rPr lang="en-US" sz="2400" b="1" dirty="0" smtClean="0">
                <a:solidFill>
                  <a:srgbClr val="000000"/>
                </a:solidFill>
                <a:effectLst>
                  <a:outerShdw blurRad="38100" dist="38100" dir="2700000" algn="tl">
                    <a:srgbClr val="FFFFFF"/>
                  </a:outerShdw>
                </a:effectLst>
              </a:rPr>
              <a:t>Relational Databases</a:t>
            </a:r>
          </a:p>
          <a:p>
            <a:pPr lvl="1" eaLnBrk="1" hangingPunct="1">
              <a:lnSpc>
                <a:spcPct val="80000"/>
              </a:lnSpc>
              <a:defRPr/>
            </a:pPr>
            <a:r>
              <a:rPr lang="en-US" sz="2000" dirty="0" smtClean="0">
                <a:solidFill>
                  <a:srgbClr val="000000"/>
                </a:solidFill>
                <a:effectLst>
                  <a:outerShdw blurRad="38100" dist="38100" dir="2700000" algn="tl">
                    <a:srgbClr val="FFFFFF"/>
                  </a:outerShdw>
                </a:effectLst>
              </a:rPr>
              <a:t>Database technology involving tables (relations) representing entities and primary/foreign keys representing relationships</a:t>
            </a:r>
          </a:p>
          <a:p>
            <a:pPr eaLnBrk="1" hangingPunct="1">
              <a:lnSpc>
                <a:spcPct val="80000"/>
              </a:lnSpc>
              <a:defRPr/>
            </a:pPr>
            <a:r>
              <a:rPr lang="en-US" sz="2400" b="1" dirty="0" smtClean="0">
                <a:solidFill>
                  <a:srgbClr val="000000"/>
                </a:solidFill>
                <a:effectLst>
                  <a:outerShdw blurRad="38100" dist="38100" dir="2700000" algn="tl">
                    <a:srgbClr val="FFFFFF"/>
                  </a:outerShdw>
                </a:effectLst>
              </a:rPr>
              <a:t>Use of Internet Technology</a:t>
            </a:r>
          </a:p>
          <a:p>
            <a:pPr lvl="1" eaLnBrk="1" hangingPunct="1">
              <a:lnSpc>
                <a:spcPct val="80000"/>
              </a:lnSpc>
              <a:defRPr/>
            </a:pPr>
            <a:r>
              <a:rPr lang="en-US" sz="2000" dirty="0" smtClean="0">
                <a:solidFill>
                  <a:srgbClr val="000000"/>
                </a:solidFill>
                <a:effectLst>
                  <a:outerShdw blurRad="38100" dist="38100" dir="2700000" algn="tl">
                    <a:srgbClr val="FFFFFF"/>
                  </a:outerShdw>
                </a:effectLst>
              </a:rPr>
              <a:t>Networks and telecommunications, distributed databases, client-server, and 3-tier architectures</a:t>
            </a:r>
          </a:p>
          <a:p>
            <a:pPr eaLnBrk="1" hangingPunct="1">
              <a:lnSpc>
                <a:spcPct val="80000"/>
              </a:lnSpc>
              <a:defRPr/>
            </a:pPr>
            <a:r>
              <a:rPr lang="en-US" sz="2400" b="1" dirty="0" smtClean="0">
                <a:solidFill>
                  <a:srgbClr val="000000"/>
                </a:solidFill>
                <a:effectLst>
                  <a:outerShdw blurRad="38100" dist="38100" dir="2700000" algn="tl">
                    <a:srgbClr val="FFFFFF"/>
                  </a:outerShdw>
                </a:effectLst>
              </a:rPr>
              <a:t>Database Applications</a:t>
            </a:r>
          </a:p>
          <a:p>
            <a:pPr lvl="1" eaLnBrk="1" hangingPunct="1">
              <a:lnSpc>
                <a:spcPct val="80000"/>
              </a:lnSpc>
              <a:defRPr/>
            </a:pPr>
            <a:r>
              <a:rPr lang="en-US" sz="2000" dirty="0" smtClean="0">
                <a:solidFill>
                  <a:srgbClr val="000000"/>
                </a:solidFill>
                <a:effectLst>
                  <a:outerShdw blurRad="38100" dist="38100" dir="2700000" algn="tl">
                    <a:srgbClr val="FFFFFF"/>
                  </a:outerShdw>
                </a:effectLst>
              </a:rPr>
              <a:t>Application programs used to perform database activities (create, read, update, and delete) for database users</a:t>
            </a:r>
          </a:p>
          <a:p>
            <a:pPr lvl="1" eaLnBrk="1" hangingPunct="1">
              <a:lnSpc>
                <a:spcPct val="80000"/>
              </a:lnSpc>
              <a:defRPr/>
            </a:pPr>
            <a:endParaRPr lang="en-US" sz="2000" dirty="0" smtClean="0">
              <a:solidFill>
                <a:srgbClr val="000000"/>
              </a:solidFill>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1555">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151555">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151555">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151555">
                                            <p:txEl>
                                              <p:pRg st="1" end="1"/>
                                            </p:txEl>
                                          </p:spTgt>
                                        </p:tgtEl>
                                        <p:attrNameLst>
                                          <p:attrName>ppt_c</p:attrName>
                                        </p:attrNameLst>
                                      </p:cBhvr>
                                      <p:to>
                                        <a:schemeClr val="accent1"/>
                                      </p:to>
                                    </p:animClr>
                                  </p:subTnLst>
                                </p:cTn>
                              </p:par>
                              <p:par>
                                <p:cTn id="9" presetID="1" presetClass="entr" presetSubtype="0" fill="hold" grpId="0" nodeType="withEffect">
                                  <p:stCondLst>
                                    <p:cond delay="0"/>
                                  </p:stCondLst>
                                  <p:childTnLst>
                                    <p:set>
                                      <p:cBhvr>
                                        <p:cTn id="10" dur="1" fill="hold">
                                          <p:stCondLst>
                                            <p:cond delay="0"/>
                                          </p:stCondLst>
                                        </p:cTn>
                                        <p:tgtEl>
                                          <p:spTgt spid="151555">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151555">
                                            <p:txEl>
                                              <p:pRg st="2" end="2"/>
                                            </p:txEl>
                                          </p:spTgt>
                                        </p:tgtEl>
                                        <p:attrNameLst>
                                          <p:attrName>ppt_c</p:attrName>
                                        </p:attrNameLst>
                                      </p:cBhvr>
                                      <p:to>
                                        <a:schemeClr val="accent1"/>
                                      </p:to>
                                    </p:animClr>
                                  </p:subTnLst>
                                </p:cTn>
                              </p:par>
                              <p:par>
                                <p:cTn id="11" presetID="1" presetClass="entr" presetSubtype="0" fill="hold" grpId="0" nodeType="withEffect">
                                  <p:stCondLst>
                                    <p:cond delay="0"/>
                                  </p:stCondLst>
                                  <p:childTnLst>
                                    <p:set>
                                      <p:cBhvr>
                                        <p:cTn id="12" dur="1" fill="hold">
                                          <p:stCondLst>
                                            <p:cond delay="0"/>
                                          </p:stCondLst>
                                        </p:cTn>
                                        <p:tgtEl>
                                          <p:spTgt spid="151555">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151555">
                                            <p:txEl>
                                              <p:pRg st="3" end="3"/>
                                            </p:txEl>
                                          </p:spTgt>
                                        </p:tgtEl>
                                        <p:attrNameLst>
                                          <p:attrName>ppt_c</p:attrName>
                                        </p:attrNameLst>
                                      </p:cBhvr>
                                      <p:to>
                                        <a:schemeClr val="accent1"/>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51555">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151555">
                                            <p:txEl>
                                              <p:pRg st="4" end="4"/>
                                            </p:txEl>
                                          </p:spTgt>
                                        </p:tgtEl>
                                        <p:attrNameLst>
                                          <p:attrName>ppt_c</p:attrName>
                                        </p:attrNameLst>
                                      </p:cBhvr>
                                      <p:to>
                                        <a:schemeClr val="accent1"/>
                                      </p:to>
                                    </p:animClr>
                                  </p:subTnLst>
                                </p:cTn>
                              </p:par>
                              <p:par>
                                <p:cTn id="17" presetID="1" presetClass="entr" presetSubtype="0" fill="hold" grpId="0" nodeType="withEffect">
                                  <p:stCondLst>
                                    <p:cond delay="0"/>
                                  </p:stCondLst>
                                  <p:childTnLst>
                                    <p:set>
                                      <p:cBhvr>
                                        <p:cTn id="18" dur="1" fill="hold">
                                          <p:stCondLst>
                                            <p:cond delay="0"/>
                                          </p:stCondLst>
                                        </p:cTn>
                                        <p:tgtEl>
                                          <p:spTgt spid="151555">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151555">
                                            <p:txEl>
                                              <p:pRg st="5" end="5"/>
                                            </p:txEl>
                                          </p:spTgt>
                                        </p:tgtEl>
                                        <p:attrNameLst>
                                          <p:attrName>ppt_c</p:attrName>
                                        </p:attrNameLst>
                                      </p:cBhvr>
                                      <p:to>
                                        <a:schemeClr val="accent1"/>
                                      </p:to>
                                    </p:animClr>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1555">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151555">
                                            <p:txEl>
                                              <p:pRg st="6" end="6"/>
                                            </p:txEl>
                                          </p:spTgt>
                                        </p:tgtEl>
                                        <p:attrNameLst>
                                          <p:attrName>ppt_c</p:attrName>
                                        </p:attrNameLst>
                                      </p:cBhvr>
                                      <p:to>
                                        <a:schemeClr val="accent1"/>
                                      </p:to>
                                    </p:animClr>
                                  </p:subTnLst>
                                </p:cTn>
                              </p:par>
                              <p:par>
                                <p:cTn id="23" presetID="1" presetClass="entr" presetSubtype="0" fill="hold" grpId="0" nodeType="withEffect">
                                  <p:stCondLst>
                                    <p:cond delay="0"/>
                                  </p:stCondLst>
                                  <p:childTnLst>
                                    <p:set>
                                      <p:cBhvr>
                                        <p:cTn id="24" dur="1" fill="hold">
                                          <p:stCondLst>
                                            <p:cond delay="0"/>
                                          </p:stCondLst>
                                        </p:cTn>
                                        <p:tgtEl>
                                          <p:spTgt spid="151555">
                                            <p:txEl>
                                              <p:pRg st="7" end="7"/>
                                            </p:txEl>
                                          </p:spTgt>
                                        </p:tgtEl>
                                        <p:attrNameLst>
                                          <p:attrName>style.visibility</p:attrName>
                                        </p:attrNameLst>
                                      </p:cBhvr>
                                      <p:to>
                                        <p:strVal val="visible"/>
                                      </p:to>
                                    </p:set>
                                  </p:childTnLst>
                                  <p:subTnLst>
                                    <p:animClr clrSpc="rgb" dir="cw">
                                      <p:cBhvr override="childStyle">
                                        <p:cTn dur="1" fill="hold" display="0" masterRel="nextClick" afterEffect="1"/>
                                        <p:tgtEl>
                                          <p:spTgt spid="151555">
                                            <p:txEl>
                                              <p:pRg st="7" end="7"/>
                                            </p:txEl>
                                          </p:spTgt>
                                        </p:tgtEl>
                                        <p:attrNameLst>
                                          <p:attrName>ppt_c</p:attrName>
                                        </p:attrNameLst>
                                      </p:cBhvr>
                                      <p:to>
                                        <a:schemeClr val="accent1"/>
                                      </p:to>
                                    </p:animClr>
                                  </p:sub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51555">
                                            <p:txEl>
                                              <p:pRg st="8" end="8"/>
                                            </p:txEl>
                                          </p:spTgt>
                                        </p:tgtEl>
                                        <p:attrNameLst>
                                          <p:attrName>style.visibility</p:attrName>
                                        </p:attrNameLst>
                                      </p:cBhvr>
                                      <p:to>
                                        <p:strVal val="visible"/>
                                      </p:to>
                                    </p:set>
                                  </p:childTnLst>
                                  <p:subTnLst>
                                    <p:animClr clrSpc="rgb" dir="cw">
                                      <p:cBhvr override="childStyle">
                                        <p:cTn dur="1" fill="hold" display="0" masterRel="nextClick" afterEffect="1"/>
                                        <p:tgtEl>
                                          <p:spTgt spid="151555">
                                            <p:txEl>
                                              <p:pRg st="8" end="8"/>
                                            </p:txEl>
                                          </p:spTgt>
                                        </p:tgtEl>
                                        <p:attrNameLst>
                                          <p:attrName>ppt_c</p:attrName>
                                        </p:attrNameLst>
                                      </p:cBhvr>
                                      <p:to>
                                        <a:schemeClr val="accent1"/>
                                      </p:to>
                                    </p:animClr>
                                  </p:subTnLst>
                                </p:cTn>
                              </p:par>
                              <p:par>
                                <p:cTn id="29" presetID="1" presetClass="entr" presetSubtype="0" fill="hold" grpId="0" nodeType="withEffect">
                                  <p:stCondLst>
                                    <p:cond delay="0"/>
                                  </p:stCondLst>
                                  <p:childTnLst>
                                    <p:set>
                                      <p:cBhvr>
                                        <p:cTn id="30" dur="1" fill="hold">
                                          <p:stCondLst>
                                            <p:cond delay="0"/>
                                          </p:stCondLst>
                                        </p:cTn>
                                        <p:tgtEl>
                                          <p:spTgt spid="151555">
                                            <p:txEl>
                                              <p:pRg st="9" end="9"/>
                                            </p:txEl>
                                          </p:spTgt>
                                        </p:tgtEl>
                                        <p:attrNameLst>
                                          <p:attrName>style.visibility</p:attrName>
                                        </p:attrNameLst>
                                      </p:cBhvr>
                                      <p:to>
                                        <p:strVal val="visible"/>
                                      </p:to>
                                    </p:set>
                                  </p:childTnLst>
                                  <p:subTnLst>
                                    <p:animClr clrSpc="rgb" dir="cw">
                                      <p:cBhvr override="childStyle">
                                        <p:cTn dur="1" fill="hold" display="0" masterRel="nextClick" afterEffect="1"/>
                                        <p:tgtEl>
                                          <p:spTgt spid="151555">
                                            <p:txEl>
                                              <p:pRg st="9" end="9"/>
                                            </p:txEl>
                                          </p:spTgt>
                                        </p:tgtEl>
                                        <p:attrNameLst>
                                          <p:attrName>ppt_c</p:attrName>
                                        </p:attrNameLst>
                                      </p:cBhvr>
                                      <p:to>
                                        <a:schemeClr val="accent1"/>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5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1"/>
          <p:cNvSpPr>
            <a:spLocks noGrp="1"/>
          </p:cNvSpPr>
          <p:nvPr>
            <p:ph type="sldNum" sz="quarter" idx="10"/>
          </p:nvPr>
        </p:nvSpPr>
        <p:spPr/>
        <p:txBody>
          <a:bodyPr/>
          <a:lstStyle/>
          <a:p>
            <a:pPr>
              <a:defRPr/>
            </a:pPr>
            <a:fld id="{30C9F399-06C7-4BFA-9B99-C33728FE0BAB}" type="slidenum">
              <a:rPr lang="en-US"/>
              <a:pPr>
                <a:defRPr/>
              </a:pPr>
              <a:t>17</a:t>
            </a:fld>
            <a:endParaRPr lang="en-US"/>
          </a:p>
        </p:txBody>
      </p:sp>
      <p:pic>
        <p:nvPicPr>
          <p:cNvPr id="19459" name="Picture 4" descr="CAP1"/>
          <p:cNvPicPr>
            <a:picLocks noChangeAspect="1" noChangeArrowheads="1"/>
          </p:cNvPicPr>
          <p:nvPr/>
        </p:nvPicPr>
        <p:blipFill>
          <a:blip r:embed="rId3" cstate="print"/>
          <a:srcRect/>
          <a:stretch>
            <a:fillRect/>
          </a:stretch>
        </p:blipFill>
        <p:spPr bwMode="auto">
          <a:xfrm>
            <a:off x="533400" y="762000"/>
            <a:ext cx="2590800" cy="5181600"/>
          </a:xfrm>
          <a:prstGeom prst="rect">
            <a:avLst/>
          </a:prstGeom>
          <a:noFill/>
          <a:ln w="9525">
            <a:noFill/>
            <a:miter lim="800000"/>
            <a:headEnd/>
            <a:tailEnd/>
          </a:ln>
        </p:spPr>
      </p:pic>
      <p:pic>
        <p:nvPicPr>
          <p:cNvPr id="19460" name="Picture 5" descr="CAP1"/>
          <p:cNvPicPr>
            <a:picLocks noChangeAspect="1" noChangeArrowheads="1"/>
          </p:cNvPicPr>
          <p:nvPr/>
        </p:nvPicPr>
        <p:blipFill>
          <a:blip r:embed="rId4" cstate="print"/>
          <a:srcRect/>
          <a:stretch>
            <a:fillRect/>
          </a:stretch>
        </p:blipFill>
        <p:spPr bwMode="auto">
          <a:xfrm>
            <a:off x="3581400" y="3048000"/>
            <a:ext cx="5334000" cy="2730500"/>
          </a:xfrm>
          <a:prstGeom prst="rect">
            <a:avLst/>
          </a:prstGeom>
          <a:noFill/>
          <a:ln w="9525">
            <a:noFill/>
            <a:miter lim="800000"/>
            <a:headEnd/>
            <a:tailEnd/>
          </a:ln>
        </p:spPr>
      </p:pic>
      <p:sp>
        <p:nvSpPr>
          <p:cNvPr id="19461" name="Text Box 6"/>
          <p:cNvSpPr txBox="1">
            <a:spLocks noChangeArrowheads="1"/>
          </p:cNvSpPr>
          <p:nvPr/>
        </p:nvSpPr>
        <p:spPr bwMode="auto">
          <a:xfrm>
            <a:off x="3116263" y="893763"/>
            <a:ext cx="3968750" cy="366712"/>
          </a:xfrm>
          <a:prstGeom prst="rect">
            <a:avLst/>
          </a:prstGeom>
          <a:noFill/>
          <a:ln w="25400">
            <a:noFill/>
            <a:miter lim="800000"/>
            <a:headEnd/>
            <a:tailEnd/>
          </a:ln>
        </p:spPr>
        <p:txBody>
          <a:bodyPr wrap="none">
            <a:spAutoFit/>
          </a:bodyPr>
          <a:lstStyle/>
          <a:p>
            <a:pPr algn="l"/>
            <a:r>
              <a:rPr lang="en-US">
                <a:solidFill>
                  <a:srgbClr val="000000"/>
                </a:solidFill>
              </a:rPr>
              <a:t>Segment of an enterprise data model</a:t>
            </a:r>
          </a:p>
        </p:txBody>
      </p:sp>
      <p:sp>
        <p:nvSpPr>
          <p:cNvPr id="19462" name="Text Box 7"/>
          <p:cNvSpPr txBox="1">
            <a:spLocks noChangeArrowheads="1"/>
          </p:cNvSpPr>
          <p:nvPr/>
        </p:nvSpPr>
        <p:spPr bwMode="auto">
          <a:xfrm>
            <a:off x="4108450" y="2605088"/>
            <a:ext cx="4125913" cy="366712"/>
          </a:xfrm>
          <a:prstGeom prst="rect">
            <a:avLst/>
          </a:prstGeom>
          <a:noFill/>
          <a:ln w="25400">
            <a:noFill/>
            <a:miter lim="800000"/>
            <a:headEnd/>
            <a:tailEnd/>
          </a:ln>
        </p:spPr>
        <p:txBody>
          <a:bodyPr wrap="none">
            <a:spAutoFit/>
          </a:bodyPr>
          <a:lstStyle/>
          <a:p>
            <a:pPr algn="l"/>
            <a:r>
              <a:rPr lang="en-US">
                <a:solidFill>
                  <a:srgbClr val="000000"/>
                </a:solidFill>
              </a:rPr>
              <a:t>Segment of a project-level data model</a:t>
            </a:r>
          </a:p>
        </p:txBody>
      </p:sp>
      <p:sp>
        <p:nvSpPr>
          <p:cNvPr id="7" name="Rectangle 2"/>
          <p:cNvSpPr>
            <a:spLocks noChangeArrowheads="1"/>
          </p:cNvSpPr>
          <p:nvPr/>
        </p:nvSpPr>
        <p:spPr bwMode="auto">
          <a:xfrm>
            <a:off x="0" y="246063"/>
            <a:ext cx="9144000" cy="457200"/>
          </a:xfrm>
          <a:prstGeom prst="rect">
            <a:avLst/>
          </a:prstGeom>
          <a:noFill/>
          <a:ln w="9525">
            <a:noFill/>
            <a:miter lim="800000"/>
            <a:headEnd/>
            <a:tailEnd/>
          </a:ln>
        </p:spPr>
        <p:txBody>
          <a:bodyPr/>
          <a:lstStyle/>
          <a:p>
            <a:pPr marL="342900" indent="-342900" algn="l">
              <a:spcBef>
                <a:spcPct val="20000"/>
              </a:spcBef>
              <a:buClr>
                <a:schemeClr val="bg1"/>
              </a:buClr>
              <a:buSzPct val="65000"/>
              <a:buFont typeface="Wingdings" pitchFamily="2" charset="2"/>
              <a:buNone/>
            </a:pPr>
            <a:r>
              <a:rPr lang="en-US" sz="2400">
                <a:solidFill>
                  <a:srgbClr val="000000"/>
                </a:solidFill>
              </a:rPr>
              <a:t>Figure 1-2 Comparison of enterprise and project level data models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7">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0482" name="Picture 5" descr="Noname.jpg"/>
          <p:cNvPicPr>
            <a:picLocks noChangeAspect="1"/>
          </p:cNvPicPr>
          <p:nvPr/>
        </p:nvPicPr>
        <p:blipFill>
          <a:blip r:embed="rId3" cstate="print"/>
          <a:srcRect/>
          <a:stretch>
            <a:fillRect/>
          </a:stretch>
        </p:blipFill>
        <p:spPr bwMode="auto">
          <a:xfrm>
            <a:off x="66675" y="423863"/>
            <a:ext cx="8988425" cy="5497512"/>
          </a:xfrm>
          <a:prstGeom prst="rect">
            <a:avLst/>
          </a:prstGeom>
          <a:noFill/>
          <a:ln w="9525">
            <a:noFill/>
            <a:miter lim="800000"/>
            <a:headEnd/>
            <a:tailEnd/>
          </a:ln>
        </p:spPr>
      </p:pic>
      <p:sp>
        <p:nvSpPr>
          <p:cNvPr id="5" name="Slide Number Placeholder 1"/>
          <p:cNvSpPr>
            <a:spLocks noGrp="1"/>
          </p:cNvSpPr>
          <p:nvPr>
            <p:ph type="sldNum" sz="quarter" idx="10"/>
          </p:nvPr>
        </p:nvSpPr>
        <p:spPr/>
        <p:txBody>
          <a:bodyPr/>
          <a:lstStyle/>
          <a:p>
            <a:pPr>
              <a:defRPr/>
            </a:pPr>
            <a:fld id="{64F72DCA-7DAA-48DC-9EA2-AB99CDBFC7A0}" type="slidenum">
              <a:rPr lang="en-US"/>
              <a:pPr>
                <a:defRPr/>
              </a:pPr>
              <a:t>18</a:t>
            </a:fld>
            <a:endParaRPr lang="en-US"/>
          </a:p>
        </p:txBody>
      </p:sp>
      <p:sp>
        <p:nvSpPr>
          <p:cNvPr id="20484" name="Text Box 11"/>
          <p:cNvSpPr txBox="1">
            <a:spLocks noChangeArrowheads="1"/>
          </p:cNvSpPr>
          <p:nvPr/>
        </p:nvSpPr>
        <p:spPr bwMode="auto">
          <a:xfrm>
            <a:off x="3581400" y="1143000"/>
            <a:ext cx="2438400" cy="2830513"/>
          </a:xfrm>
          <a:prstGeom prst="rect">
            <a:avLst/>
          </a:prstGeom>
          <a:noFill/>
          <a:ln w="12700">
            <a:noFill/>
            <a:miter lim="800000"/>
            <a:headEnd/>
            <a:tailEnd/>
          </a:ln>
        </p:spPr>
        <p:txBody>
          <a:bodyPr>
            <a:spAutoFit/>
          </a:bodyPr>
          <a:lstStyle/>
          <a:p>
            <a:pPr algn="l">
              <a:spcBef>
                <a:spcPct val="50000"/>
              </a:spcBef>
            </a:pPr>
            <a:r>
              <a:rPr lang="en-US" sz="2400">
                <a:solidFill>
                  <a:schemeClr val="bg2"/>
                </a:solidFill>
                <a:latin typeface="Times New Roman" pitchFamily="18" charset="0"/>
              </a:rPr>
              <a:t>One customer may place many orders, but each order is placed by a single customer</a:t>
            </a:r>
          </a:p>
          <a:p>
            <a:pPr algn="l">
              <a:spcBef>
                <a:spcPct val="50000"/>
              </a:spcBef>
            </a:pPr>
            <a:r>
              <a:rPr lang="en-US" sz="2400">
                <a:solidFill>
                  <a:schemeClr val="bg2"/>
                </a:solidFill>
                <a:latin typeface="Times New Roman" pitchFamily="18" charset="0"/>
                <a:sym typeface="Wingdings" pitchFamily="2" charset="2"/>
              </a:rPr>
              <a:t> One-to-many relationship</a:t>
            </a:r>
            <a:endParaRPr lang="en-US" sz="2400">
              <a:solidFill>
                <a:schemeClr val="bg2"/>
              </a:solidFill>
              <a:latin typeface="Times New Roman" pitchFamily="18" charset="0"/>
            </a:endParaRPr>
          </a:p>
        </p:txBody>
      </p:sp>
      <p:sp>
        <p:nvSpPr>
          <p:cNvPr id="20485" name="Rectangle 12"/>
          <p:cNvSpPr>
            <a:spLocks noChangeArrowheads="1"/>
          </p:cNvSpPr>
          <p:nvPr/>
        </p:nvSpPr>
        <p:spPr bwMode="auto">
          <a:xfrm>
            <a:off x="914400" y="533400"/>
            <a:ext cx="2667000" cy="5105400"/>
          </a:xfrm>
          <a:prstGeom prst="rect">
            <a:avLst/>
          </a:prstGeom>
          <a:noFill/>
          <a:ln w="25400">
            <a:solidFill>
              <a:srgbClr val="990000"/>
            </a:solidFill>
            <a:miter lim="800000"/>
            <a:headEnd/>
            <a:tailEnd/>
          </a:ln>
        </p:spPr>
        <p:txBody>
          <a:bodyPr wrap="none" anchor="ctr"/>
          <a:lstStyle/>
          <a:p>
            <a:endParaRPr lang="ar-SA"/>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1506" name="Picture 5" descr="Noname.jpg"/>
          <p:cNvPicPr>
            <a:picLocks noChangeAspect="1"/>
          </p:cNvPicPr>
          <p:nvPr/>
        </p:nvPicPr>
        <p:blipFill>
          <a:blip r:embed="rId3" cstate="print"/>
          <a:srcRect/>
          <a:stretch>
            <a:fillRect/>
          </a:stretch>
        </p:blipFill>
        <p:spPr bwMode="auto">
          <a:xfrm>
            <a:off x="66675" y="423863"/>
            <a:ext cx="8988425" cy="5497512"/>
          </a:xfrm>
          <a:prstGeom prst="rect">
            <a:avLst/>
          </a:prstGeom>
          <a:noFill/>
          <a:ln w="9525">
            <a:noFill/>
            <a:miter lim="800000"/>
            <a:headEnd/>
            <a:tailEnd/>
          </a:ln>
        </p:spPr>
      </p:pic>
      <p:sp>
        <p:nvSpPr>
          <p:cNvPr id="5" name="Slide Number Placeholder 1"/>
          <p:cNvSpPr>
            <a:spLocks noGrp="1"/>
          </p:cNvSpPr>
          <p:nvPr>
            <p:ph type="sldNum" sz="quarter" idx="10"/>
          </p:nvPr>
        </p:nvSpPr>
        <p:spPr/>
        <p:txBody>
          <a:bodyPr/>
          <a:lstStyle/>
          <a:p>
            <a:pPr>
              <a:defRPr/>
            </a:pPr>
            <a:fld id="{1ADAC45A-91D3-4D03-934B-0856792F1D0C}" type="slidenum">
              <a:rPr lang="en-US"/>
              <a:pPr>
                <a:defRPr/>
              </a:pPr>
              <a:t>19</a:t>
            </a:fld>
            <a:endParaRPr lang="en-US"/>
          </a:p>
        </p:txBody>
      </p:sp>
      <p:sp>
        <p:nvSpPr>
          <p:cNvPr id="21508" name="Text Box 5"/>
          <p:cNvSpPr txBox="1">
            <a:spLocks noChangeArrowheads="1"/>
          </p:cNvSpPr>
          <p:nvPr/>
        </p:nvSpPr>
        <p:spPr bwMode="auto">
          <a:xfrm>
            <a:off x="3352800" y="457200"/>
            <a:ext cx="2514600" cy="2830513"/>
          </a:xfrm>
          <a:prstGeom prst="rect">
            <a:avLst/>
          </a:prstGeom>
          <a:noFill/>
          <a:ln w="12700">
            <a:noFill/>
            <a:miter lim="800000"/>
            <a:headEnd/>
            <a:tailEnd/>
          </a:ln>
        </p:spPr>
        <p:txBody>
          <a:bodyPr>
            <a:spAutoFit/>
          </a:bodyPr>
          <a:lstStyle/>
          <a:p>
            <a:pPr algn="l">
              <a:spcBef>
                <a:spcPct val="50000"/>
              </a:spcBef>
            </a:pPr>
            <a:r>
              <a:rPr lang="en-US" sz="2400">
                <a:solidFill>
                  <a:schemeClr val="bg2"/>
                </a:solidFill>
                <a:latin typeface="Times New Roman" pitchFamily="18" charset="0"/>
              </a:rPr>
              <a:t>One order has many order lines; each order line is associated with a single order</a:t>
            </a:r>
          </a:p>
          <a:p>
            <a:pPr algn="l">
              <a:spcBef>
                <a:spcPct val="50000"/>
              </a:spcBef>
            </a:pPr>
            <a:r>
              <a:rPr lang="en-US" sz="2400">
                <a:solidFill>
                  <a:schemeClr val="bg2"/>
                </a:solidFill>
                <a:latin typeface="Times New Roman" pitchFamily="18" charset="0"/>
                <a:sym typeface="Wingdings" pitchFamily="2" charset="2"/>
              </a:rPr>
              <a:t> One-to-many relationship</a:t>
            </a:r>
            <a:endParaRPr lang="en-US" sz="2400">
              <a:solidFill>
                <a:schemeClr val="bg2"/>
              </a:solidFill>
              <a:latin typeface="Times New Roman" pitchFamily="18" charset="0"/>
            </a:endParaRPr>
          </a:p>
        </p:txBody>
      </p:sp>
      <p:sp>
        <p:nvSpPr>
          <p:cNvPr id="21509" name="Rectangle 6"/>
          <p:cNvSpPr>
            <a:spLocks noChangeArrowheads="1"/>
          </p:cNvSpPr>
          <p:nvPr/>
        </p:nvSpPr>
        <p:spPr bwMode="auto">
          <a:xfrm>
            <a:off x="381000" y="3429000"/>
            <a:ext cx="8458200" cy="2209800"/>
          </a:xfrm>
          <a:prstGeom prst="rect">
            <a:avLst/>
          </a:prstGeom>
          <a:noFill/>
          <a:ln w="25400">
            <a:solidFill>
              <a:srgbClr val="990000"/>
            </a:solidFill>
            <a:miter lim="800000"/>
            <a:headEnd/>
            <a:tailEnd/>
          </a:ln>
        </p:spPr>
        <p:txBody>
          <a:bodyPr wrap="none" anchor="ctr"/>
          <a:lstStyle/>
          <a:p>
            <a:endParaRPr lang="ar-SA"/>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92A20B48-0798-4508-8A32-F89A826D5DFD}" type="slidenum">
              <a:rPr lang="en-US"/>
              <a:pPr>
                <a:defRPr/>
              </a:pPr>
              <a:t>2</a:t>
            </a:fld>
            <a:endParaRPr lang="en-US"/>
          </a:p>
        </p:txBody>
      </p:sp>
      <p:sp>
        <p:nvSpPr>
          <p:cNvPr id="5122" name="Rectangle 1026"/>
          <p:cNvSpPr>
            <a:spLocks noGrp="1" noChangeArrowheads="1"/>
          </p:cNvSpPr>
          <p:nvPr>
            <p:ph type="title"/>
          </p:nvPr>
        </p:nvSpPr>
        <p:spPr/>
        <p:txBody>
          <a:bodyPr lIns="90488" tIns="44450" rIns="90488" bIns="44450"/>
          <a:lstStyle/>
          <a:p>
            <a:pPr eaLnBrk="1" hangingPunct="1">
              <a:defRPr/>
            </a:pPr>
            <a:r>
              <a:rPr lang="en-US" smtClean="0">
                <a:solidFill>
                  <a:srgbClr val="000000"/>
                </a:solidFill>
                <a:effectLst>
                  <a:outerShdw blurRad="38100" dist="38100" dir="2700000" algn="tl">
                    <a:srgbClr val="FFFFFF"/>
                  </a:outerShdw>
                </a:effectLst>
              </a:rPr>
              <a:t>Objectives</a:t>
            </a:r>
          </a:p>
        </p:txBody>
      </p:sp>
      <p:sp>
        <p:nvSpPr>
          <p:cNvPr id="5123" name="Rectangle 1027"/>
          <p:cNvSpPr>
            <a:spLocks noGrp="1" noChangeArrowheads="1"/>
          </p:cNvSpPr>
          <p:nvPr>
            <p:ph type="body" idx="1"/>
          </p:nvPr>
        </p:nvSpPr>
        <p:spPr>
          <a:xfrm>
            <a:off x="381000" y="1600200"/>
            <a:ext cx="8229600" cy="4114800"/>
          </a:xfrm>
        </p:spPr>
        <p:txBody>
          <a:bodyPr lIns="90488" tIns="44450" rIns="90488" bIns="44450"/>
          <a:lstStyle/>
          <a:p>
            <a:pPr eaLnBrk="1" hangingPunct="1">
              <a:defRPr/>
            </a:pPr>
            <a:r>
              <a:rPr lang="en-US" sz="2800" dirty="0" smtClean="0">
                <a:solidFill>
                  <a:srgbClr val="000000"/>
                </a:solidFill>
                <a:effectLst>
                  <a:outerShdw blurRad="38100" dist="38100" dir="2700000" algn="tl">
                    <a:srgbClr val="FFFFFF"/>
                  </a:outerShdw>
                </a:effectLst>
              </a:rPr>
              <a:t>Definition of terms</a:t>
            </a:r>
          </a:p>
          <a:p>
            <a:pPr eaLnBrk="1" hangingPunct="1">
              <a:defRPr/>
            </a:pPr>
            <a:r>
              <a:rPr lang="en-US" sz="2800" dirty="0" smtClean="0">
                <a:solidFill>
                  <a:srgbClr val="000000"/>
                </a:solidFill>
                <a:effectLst>
                  <a:outerShdw blurRad="38100" dist="38100" dir="2700000" algn="tl">
                    <a:srgbClr val="FFFFFF"/>
                  </a:outerShdw>
                </a:effectLst>
              </a:rPr>
              <a:t>Explain growth and importance of databases</a:t>
            </a:r>
          </a:p>
          <a:p>
            <a:pPr eaLnBrk="1" hangingPunct="1">
              <a:defRPr/>
            </a:pPr>
            <a:r>
              <a:rPr lang="en-US" sz="2800" dirty="0" smtClean="0">
                <a:solidFill>
                  <a:srgbClr val="000000"/>
                </a:solidFill>
                <a:effectLst>
                  <a:outerShdw blurRad="38100" dist="38100" dir="2700000" algn="tl">
                    <a:srgbClr val="FFFFFF"/>
                  </a:outerShdw>
                </a:effectLst>
              </a:rPr>
              <a:t>Name limitations of conventional file processing</a:t>
            </a:r>
          </a:p>
          <a:p>
            <a:pPr eaLnBrk="1" hangingPunct="1">
              <a:defRPr/>
            </a:pPr>
            <a:r>
              <a:rPr lang="en-US" sz="2800" dirty="0" smtClean="0">
                <a:solidFill>
                  <a:srgbClr val="000000"/>
                </a:solidFill>
                <a:effectLst>
                  <a:outerShdw blurRad="38100" dist="38100" dir="2700000" algn="tl">
                    <a:srgbClr val="FFFFFF"/>
                  </a:outerShdw>
                </a:effectLst>
              </a:rPr>
              <a:t>Identify five categories of databases</a:t>
            </a:r>
          </a:p>
          <a:p>
            <a:pPr eaLnBrk="1" hangingPunct="1">
              <a:defRPr/>
            </a:pPr>
            <a:r>
              <a:rPr lang="en-US" sz="2800" dirty="0" smtClean="0">
                <a:solidFill>
                  <a:srgbClr val="000000"/>
                </a:solidFill>
                <a:effectLst>
                  <a:outerShdw blurRad="38100" dist="38100" dir="2700000" algn="tl">
                    <a:srgbClr val="FFFFFF"/>
                  </a:outerShdw>
                </a:effectLst>
              </a:rPr>
              <a:t>Explain advantages of databases</a:t>
            </a:r>
          </a:p>
          <a:p>
            <a:pPr eaLnBrk="1" hangingPunct="1">
              <a:defRPr/>
            </a:pPr>
            <a:r>
              <a:rPr lang="en-US" sz="2800" dirty="0" smtClean="0">
                <a:solidFill>
                  <a:srgbClr val="000000"/>
                </a:solidFill>
                <a:effectLst>
                  <a:outerShdw blurRad="38100" dist="38100" dir="2700000" algn="tl">
                    <a:srgbClr val="FFFFFF"/>
                  </a:outerShdw>
                </a:effectLst>
              </a:rPr>
              <a:t>Identify costs and risks of databases</a:t>
            </a:r>
          </a:p>
          <a:p>
            <a:pPr eaLnBrk="1" hangingPunct="1">
              <a:defRPr/>
            </a:pPr>
            <a:r>
              <a:rPr lang="en-US" sz="2800" dirty="0" smtClean="0">
                <a:solidFill>
                  <a:srgbClr val="000000"/>
                </a:solidFill>
                <a:effectLst>
                  <a:outerShdw blurRad="38100" dist="38100" dir="2700000" algn="tl">
                    <a:srgbClr val="FFFFFF"/>
                  </a:outerShdw>
                </a:effectLst>
              </a:rPr>
              <a:t>List components of database environment</a:t>
            </a:r>
          </a:p>
          <a:p>
            <a:pPr eaLnBrk="1" hangingPunct="1">
              <a:defRPr/>
            </a:pPr>
            <a:r>
              <a:rPr lang="en-US" sz="2800" dirty="0" smtClean="0">
                <a:solidFill>
                  <a:srgbClr val="000000"/>
                </a:solidFill>
                <a:effectLst>
                  <a:outerShdw blurRad="38100" dist="38100" dir="2700000" algn="tl">
                    <a:srgbClr val="FFFFFF"/>
                  </a:outerShdw>
                </a:effectLst>
              </a:rPr>
              <a:t>Describe evolution of database systems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512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512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5123">
                                            <p:txEl>
                                              <p:pRg st="1" end="1"/>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12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5123">
                                            <p:txEl>
                                              <p:pRg st="2" end="2"/>
                                            </p:txEl>
                                          </p:spTgt>
                                        </p:tgtEl>
                                        <p:attrNameLst>
                                          <p:attrName>ppt_c</p:attrName>
                                        </p:attrNameLst>
                                      </p:cBhvr>
                                      <p:to>
                                        <a:schemeClr val="accent1"/>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12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5123">
                                            <p:txEl>
                                              <p:pRg st="3" end="3"/>
                                            </p:txEl>
                                          </p:spTgt>
                                        </p:tgtEl>
                                        <p:attrNameLst>
                                          <p:attrName>ppt_c</p:attrName>
                                        </p:attrNameLst>
                                      </p:cBhvr>
                                      <p:to>
                                        <a:schemeClr val="accent1"/>
                                      </p:to>
                                    </p:animClr>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12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5123">
                                            <p:txEl>
                                              <p:pRg st="4" end="4"/>
                                            </p:txEl>
                                          </p:spTgt>
                                        </p:tgtEl>
                                        <p:attrNameLst>
                                          <p:attrName>ppt_c</p:attrName>
                                        </p:attrNameLst>
                                      </p:cBhvr>
                                      <p:to>
                                        <a:schemeClr val="accent1"/>
                                      </p:to>
                                    </p:animClr>
                                  </p:sub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123">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5123">
                                            <p:txEl>
                                              <p:pRg st="5" end="5"/>
                                            </p:txEl>
                                          </p:spTgt>
                                        </p:tgtEl>
                                        <p:attrNameLst>
                                          <p:attrName>ppt_c</p:attrName>
                                        </p:attrNameLst>
                                      </p:cBhvr>
                                      <p:to>
                                        <a:schemeClr val="accent1"/>
                                      </p:to>
                                    </p:animClr>
                                  </p:sub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123">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5123">
                                            <p:txEl>
                                              <p:pRg st="6" end="6"/>
                                            </p:txEl>
                                          </p:spTgt>
                                        </p:tgtEl>
                                        <p:attrNameLst>
                                          <p:attrName>ppt_c</p:attrName>
                                        </p:attrNameLst>
                                      </p:cBhvr>
                                      <p:to>
                                        <a:schemeClr val="accent1"/>
                                      </p:to>
                                    </p:animClr>
                                  </p:sub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5123">
                                            <p:txEl>
                                              <p:pRg st="7" end="7"/>
                                            </p:txEl>
                                          </p:spTgt>
                                        </p:tgtEl>
                                        <p:attrNameLst>
                                          <p:attrName>style.visibility</p:attrName>
                                        </p:attrNameLst>
                                      </p:cBhvr>
                                      <p:to>
                                        <p:strVal val="visible"/>
                                      </p:to>
                                    </p:set>
                                  </p:childTnLst>
                                  <p:subTnLst>
                                    <p:animClr clrSpc="rgb" dir="cw">
                                      <p:cBhvr override="childStyle">
                                        <p:cTn dur="1" fill="hold" display="0" masterRel="nextClick" afterEffect="1"/>
                                        <p:tgtEl>
                                          <p:spTgt spid="5123">
                                            <p:txEl>
                                              <p:pRg st="7" end="7"/>
                                            </p:txEl>
                                          </p:spTgt>
                                        </p:tgtEl>
                                        <p:attrNameLst>
                                          <p:attrName>ppt_c</p:attrName>
                                        </p:attrNameLst>
                                      </p:cBhvr>
                                      <p:to>
                                        <a:schemeClr val="accent1"/>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2530" name="Picture 5" descr="Noname.jpg"/>
          <p:cNvPicPr>
            <a:picLocks noChangeAspect="1"/>
          </p:cNvPicPr>
          <p:nvPr/>
        </p:nvPicPr>
        <p:blipFill>
          <a:blip r:embed="rId3" cstate="print"/>
          <a:srcRect/>
          <a:stretch>
            <a:fillRect/>
          </a:stretch>
        </p:blipFill>
        <p:spPr bwMode="auto">
          <a:xfrm>
            <a:off x="66675" y="423863"/>
            <a:ext cx="8988425" cy="5497512"/>
          </a:xfrm>
          <a:prstGeom prst="rect">
            <a:avLst/>
          </a:prstGeom>
          <a:noFill/>
          <a:ln w="9525">
            <a:noFill/>
            <a:miter lim="800000"/>
            <a:headEnd/>
            <a:tailEnd/>
          </a:ln>
        </p:spPr>
      </p:pic>
      <p:sp>
        <p:nvSpPr>
          <p:cNvPr id="5" name="Slide Number Placeholder 1"/>
          <p:cNvSpPr>
            <a:spLocks noGrp="1"/>
          </p:cNvSpPr>
          <p:nvPr>
            <p:ph type="sldNum" sz="quarter" idx="10"/>
          </p:nvPr>
        </p:nvSpPr>
        <p:spPr/>
        <p:txBody>
          <a:bodyPr/>
          <a:lstStyle/>
          <a:p>
            <a:pPr>
              <a:defRPr/>
            </a:pPr>
            <a:fld id="{6744960D-6771-4919-8FC8-42C6C5647DB0}" type="slidenum">
              <a:rPr lang="en-US"/>
              <a:pPr>
                <a:defRPr/>
              </a:pPr>
              <a:t>20</a:t>
            </a:fld>
            <a:endParaRPr lang="en-US"/>
          </a:p>
        </p:txBody>
      </p:sp>
      <p:sp>
        <p:nvSpPr>
          <p:cNvPr id="22532" name="Text Box 8"/>
          <p:cNvSpPr txBox="1">
            <a:spLocks noChangeArrowheads="1"/>
          </p:cNvSpPr>
          <p:nvPr/>
        </p:nvSpPr>
        <p:spPr bwMode="auto">
          <a:xfrm>
            <a:off x="3276600" y="381000"/>
            <a:ext cx="2209800" cy="3195638"/>
          </a:xfrm>
          <a:prstGeom prst="rect">
            <a:avLst/>
          </a:prstGeom>
          <a:noFill/>
          <a:ln w="12700">
            <a:noFill/>
            <a:miter lim="800000"/>
            <a:headEnd/>
            <a:tailEnd/>
          </a:ln>
        </p:spPr>
        <p:txBody>
          <a:bodyPr>
            <a:spAutoFit/>
          </a:bodyPr>
          <a:lstStyle/>
          <a:p>
            <a:pPr algn="l">
              <a:spcBef>
                <a:spcPct val="50000"/>
              </a:spcBef>
            </a:pPr>
            <a:r>
              <a:rPr lang="en-US" sz="2400">
                <a:solidFill>
                  <a:schemeClr val="bg2"/>
                </a:solidFill>
                <a:latin typeface="Times New Roman" pitchFamily="18" charset="0"/>
              </a:rPr>
              <a:t>One product can be in many order lines, each order line refers to a single product</a:t>
            </a:r>
          </a:p>
          <a:p>
            <a:pPr algn="l">
              <a:spcBef>
                <a:spcPct val="50000"/>
              </a:spcBef>
            </a:pPr>
            <a:r>
              <a:rPr lang="en-US" sz="2400">
                <a:solidFill>
                  <a:schemeClr val="bg2"/>
                </a:solidFill>
                <a:latin typeface="Times New Roman" pitchFamily="18" charset="0"/>
                <a:sym typeface="Wingdings" pitchFamily="2" charset="2"/>
              </a:rPr>
              <a:t> One-to-many relationship</a:t>
            </a:r>
            <a:endParaRPr lang="en-US" sz="2400">
              <a:solidFill>
                <a:schemeClr val="bg2"/>
              </a:solidFill>
              <a:latin typeface="Times New Roman" pitchFamily="18" charset="0"/>
            </a:endParaRPr>
          </a:p>
        </p:txBody>
      </p:sp>
      <p:sp>
        <p:nvSpPr>
          <p:cNvPr id="22533" name="Rectangle 9"/>
          <p:cNvSpPr>
            <a:spLocks noChangeArrowheads="1"/>
          </p:cNvSpPr>
          <p:nvPr/>
        </p:nvSpPr>
        <p:spPr bwMode="auto">
          <a:xfrm>
            <a:off x="5786438" y="515938"/>
            <a:ext cx="2181225" cy="5006975"/>
          </a:xfrm>
          <a:prstGeom prst="rect">
            <a:avLst/>
          </a:prstGeom>
          <a:noFill/>
          <a:ln w="25400">
            <a:solidFill>
              <a:srgbClr val="990000"/>
            </a:solidFill>
            <a:miter lim="800000"/>
            <a:headEnd/>
            <a:tailEnd/>
          </a:ln>
        </p:spPr>
        <p:txBody>
          <a:bodyPr wrap="none" anchor="ctr"/>
          <a:lstStyle/>
          <a:p>
            <a:endParaRPr lang="ar-SA"/>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3554" name="Picture 5" descr="Noname.jpg"/>
          <p:cNvPicPr>
            <a:picLocks noChangeAspect="1"/>
          </p:cNvPicPr>
          <p:nvPr/>
        </p:nvPicPr>
        <p:blipFill>
          <a:blip r:embed="rId3" cstate="print"/>
          <a:srcRect/>
          <a:stretch>
            <a:fillRect/>
          </a:stretch>
        </p:blipFill>
        <p:spPr bwMode="auto">
          <a:xfrm>
            <a:off x="66675" y="423863"/>
            <a:ext cx="8988425" cy="5497512"/>
          </a:xfrm>
          <a:prstGeom prst="rect">
            <a:avLst/>
          </a:prstGeom>
          <a:noFill/>
          <a:ln w="9525">
            <a:noFill/>
            <a:miter lim="800000"/>
            <a:headEnd/>
            <a:tailEnd/>
          </a:ln>
        </p:spPr>
      </p:pic>
      <p:sp>
        <p:nvSpPr>
          <p:cNvPr id="5" name="Slide Number Placeholder 1"/>
          <p:cNvSpPr>
            <a:spLocks noGrp="1"/>
          </p:cNvSpPr>
          <p:nvPr>
            <p:ph type="sldNum" sz="quarter" idx="10"/>
          </p:nvPr>
        </p:nvSpPr>
        <p:spPr/>
        <p:txBody>
          <a:bodyPr/>
          <a:lstStyle/>
          <a:p>
            <a:pPr>
              <a:defRPr/>
            </a:pPr>
            <a:fld id="{2DC39EF5-FD31-4BCA-B3B5-3478F19B8E1E}" type="slidenum">
              <a:rPr lang="en-US"/>
              <a:pPr>
                <a:defRPr/>
              </a:pPr>
              <a:t>21</a:t>
            </a:fld>
            <a:endParaRPr lang="en-US"/>
          </a:p>
        </p:txBody>
      </p:sp>
      <p:sp>
        <p:nvSpPr>
          <p:cNvPr id="23556" name="Text Box 14"/>
          <p:cNvSpPr txBox="1">
            <a:spLocks noChangeArrowheads="1"/>
          </p:cNvSpPr>
          <p:nvPr/>
        </p:nvSpPr>
        <p:spPr bwMode="auto">
          <a:xfrm>
            <a:off x="3648075" y="1752600"/>
            <a:ext cx="2455863" cy="4291013"/>
          </a:xfrm>
          <a:prstGeom prst="rect">
            <a:avLst/>
          </a:prstGeom>
          <a:noFill/>
          <a:ln w="12700">
            <a:noFill/>
            <a:miter lim="800000"/>
            <a:headEnd/>
            <a:tailEnd/>
          </a:ln>
        </p:spPr>
        <p:txBody>
          <a:bodyPr>
            <a:spAutoFit/>
          </a:bodyPr>
          <a:lstStyle/>
          <a:p>
            <a:pPr algn="l">
              <a:spcBef>
                <a:spcPct val="50000"/>
              </a:spcBef>
            </a:pPr>
            <a:r>
              <a:rPr lang="en-US" sz="2400">
                <a:solidFill>
                  <a:schemeClr val="bg2"/>
                </a:solidFill>
                <a:latin typeface="Times New Roman" pitchFamily="18" charset="0"/>
              </a:rPr>
              <a:t>Therefore, one order involves many products and one product is involved in many orders</a:t>
            </a:r>
          </a:p>
          <a:p>
            <a:pPr algn="l">
              <a:spcBef>
                <a:spcPct val="50000"/>
              </a:spcBef>
            </a:pPr>
            <a:endParaRPr lang="en-US" sz="2400">
              <a:solidFill>
                <a:schemeClr val="bg2"/>
              </a:solidFill>
              <a:latin typeface="Times New Roman" pitchFamily="18" charset="0"/>
            </a:endParaRPr>
          </a:p>
          <a:p>
            <a:pPr algn="l">
              <a:spcBef>
                <a:spcPct val="50000"/>
              </a:spcBef>
            </a:pPr>
            <a:endParaRPr lang="en-US" sz="2400">
              <a:solidFill>
                <a:schemeClr val="bg2"/>
              </a:solidFill>
              <a:latin typeface="Times New Roman" pitchFamily="18" charset="0"/>
            </a:endParaRPr>
          </a:p>
          <a:p>
            <a:pPr algn="l">
              <a:spcBef>
                <a:spcPct val="50000"/>
              </a:spcBef>
            </a:pPr>
            <a:r>
              <a:rPr lang="en-US" sz="2400">
                <a:solidFill>
                  <a:schemeClr val="bg2"/>
                </a:solidFill>
                <a:latin typeface="Times New Roman" pitchFamily="18" charset="0"/>
                <a:sym typeface="Wingdings" pitchFamily="2" charset="2"/>
              </a:rPr>
              <a:t> Many-to-many relationship</a:t>
            </a:r>
            <a:endParaRPr lang="en-US" sz="2400">
              <a:solidFill>
                <a:schemeClr val="bg2"/>
              </a:solidFill>
              <a:latin typeface="Times New Roman" pitchFamily="18" charset="0"/>
            </a:endParaRPr>
          </a:p>
        </p:txBody>
      </p:sp>
      <p:sp>
        <p:nvSpPr>
          <p:cNvPr id="23557" name="Oval 15"/>
          <p:cNvSpPr>
            <a:spLocks noChangeArrowheads="1"/>
          </p:cNvSpPr>
          <p:nvPr/>
        </p:nvSpPr>
        <p:spPr bwMode="auto">
          <a:xfrm rot="-2101986">
            <a:off x="0" y="1612900"/>
            <a:ext cx="9144000" cy="2819400"/>
          </a:xfrm>
          <a:prstGeom prst="ellipse">
            <a:avLst/>
          </a:prstGeom>
          <a:noFill/>
          <a:ln w="25400">
            <a:solidFill>
              <a:srgbClr val="990000"/>
            </a:solidFill>
            <a:round/>
            <a:headEnd/>
            <a:tailEnd/>
          </a:ln>
        </p:spPr>
        <p:txBody>
          <a:bodyPr wrap="none" anchor="ctr"/>
          <a:lstStyle/>
          <a:p>
            <a:endParaRPr lang="ar-SA"/>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a:spLocks noGrp="1"/>
          </p:cNvSpPr>
          <p:nvPr>
            <p:ph type="sldNum" sz="quarter" idx="10"/>
          </p:nvPr>
        </p:nvSpPr>
        <p:spPr/>
        <p:txBody>
          <a:bodyPr/>
          <a:lstStyle/>
          <a:p>
            <a:pPr>
              <a:defRPr/>
            </a:pPr>
            <a:fld id="{3DABB79C-7189-4EBE-95CB-D21B23BC5F86}" type="slidenum">
              <a:rPr lang="en-US"/>
              <a:pPr>
                <a:defRPr/>
              </a:pPr>
              <a:t>22</a:t>
            </a:fld>
            <a:endParaRPr lang="en-US"/>
          </a:p>
        </p:txBody>
      </p:sp>
      <p:pic>
        <p:nvPicPr>
          <p:cNvPr id="24579" name="Picture 4" descr="Noname.jpg"/>
          <p:cNvPicPr>
            <a:picLocks noChangeAspect="1"/>
          </p:cNvPicPr>
          <p:nvPr/>
        </p:nvPicPr>
        <p:blipFill>
          <a:blip r:embed="rId3" cstate="print"/>
          <a:srcRect/>
          <a:stretch>
            <a:fillRect/>
          </a:stretch>
        </p:blipFill>
        <p:spPr bwMode="auto">
          <a:xfrm>
            <a:off x="209550" y="179388"/>
            <a:ext cx="8724900" cy="6143625"/>
          </a:xfrm>
          <a:prstGeom prst="rect">
            <a:avLst/>
          </a:prstGeom>
          <a:noFill/>
          <a:ln w="9525">
            <a:noFill/>
            <a:miter lim="800000"/>
            <a:headEnd/>
            <a:tailEnd/>
          </a:ln>
        </p:spPr>
      </p:pic>
      <p:pic>
        <p:nvPicPr>
          <p:cNvPr id="24580" name="Picture 5" descr="Noname.jpg"/>
          <p:cNvPicPr>
            <a:picLocks noChangeAspect="1"/>
          </p:cNvPicPr>
          <p:nvPr/>
        </p:nvPicPr>
        <p:blipFill>
          <a:blip r:embed="rId4" cstate="print"/>
          <a:srcRect/>
          <a:stretch>
            <a:fillRect/>
          </a:stretch>
        </p:blipFill>
        <p:spPr bwMode="auto">
          <a:xfrm>
            <a:off x="6057900" y="4722813"/>
            <a:ext cx="2447925" cy="1181100"/>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6E0B380B-E892-47A7-8C66-13C6BA075A75}" type="slidenum">
              <a:rPr lang="en-US"/>
              <a:pPr>
                <a:defRPr/>
              </a:pPr>
              <a:t>23</a:t>
            </a:fld>
            <a:endParaRPr lang="en-US"/>
          </a:p>
        </p:txBody>
      </p:sp>
      <p:sp>
        <p:nvSpPr>
          <p:cNvPr id="184322" name="Rectangle 2"/>
          <p:cNvSpPr>
            <a:spLocks noChangeArrowheads="1"/>
          </p:cNvSpPr>
          <p:nvPr/>
        </p:nvSpPr>
        <p:spPr bwMode="auto">
          <a:xfrm>
            <a:off x="841375" y="246063"/>
            <a:ext cx="7772400" cy="457200"/>
          </a:xfrm>
          <a:prstGeom prst="rect">
            <a:avLst/>
          </a:prstGeom>
          <a:noFill/>
          <a:ln w="9525">
            <a:noFill/>
            <a:miter lim="800000"/>
            <a:headEnd/>
            <a:tailEnd/>
          </a:ln>
        </p:spPr>
        <p:txBody>
          <a:bodyPr/>
          <a:lstStyle/>
          <a:p>
            <a:pPr marL="342900" indent="-342900" algn="l">
              <a:spcBef>
                <a:spcPct val="20000"/>
              </a:spcBef>
              <a:buClr>
                <a:schemeClr val="bg1"/>
              </a:buClr>
              <a:buSzPct val="65000"/>
              <a:buFont typeface="Wingdings" pitchFamily="2" charset="2"/>
              <a:buNone/>
            </a:pPr>
            <a:r>
              <a:rPr lang="en-US" sz="2400">
                <a:solidFill>
                  <a:srgbClr val="000000"/>
                </a:solidFill>
              </a:rPr>
              <a:t>Figure 1-5 Components of the Database Environment</a:t>
            </a:r>
          </a:p>
        </p:txBody>
      </p:sp>
      <p:pic>
        <p:nvPicPr>
          <p:cNvPr id="25604" name="Picture 4" descr="Noname.jpg"/>
          <p:cNvPicPr>
            <a:picLocks noChangeAspect="1"/>
          </p:cNvPicPr>
          <p:nvPr/>
        </p:nvPicPr>
        <p:blipFill>
          <a:blip r:embed="rId3" cstate="print"/>
          <a:srcRect/>
          <a:stretch>
            <a:fillRect/>
          </a:stretch>
        </p:blipFill>
        <p:spPr bwMode="auto">
          <a:xfrm>
            <a:off x="1125538" y="773113"/>
            <a:ext cx="6881812" cy="5408612"/>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84322">
                                            <p:txEl>
                                              <p:pRg st="0" end="0"/>
                                            </p:txEl>
                                          </p:spTgt>
                                        </p:tgtEl>
                                        <p:attrNameLst>
                                          <p:attrName>style.visibility</p:attrName>
                                        </p:attrNameLst>
                                      </p:cBhvr>
                                      <p:to>
                                        <p:strVal val="visible"/>
                                      </p:to>
                                    </p:set>
                                    <p:anim calcmode="lin" valueType="num">
                                      <p:cBhvr>
                                        <p:cTn id="7" dur="500" fill="hold"/>
                                        <p:tgtEl>
                                          <p:spTgt spid="184322">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84322">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22"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AD00B176-EAF0-449F-BFB9-2623F6B78365}" type="slidenum">
              <a:rPr lang="en-US"/>
              <a:pPr>
                <a:defRPr/>
              </a:pPr>
              <a:t>24</a:t>
            </a:fld>
            <a:endParaRPr lang="en-US"/>
          </a:p>
        </p:txBody>
      </p:sp>
      <p:sp>
        <p:nvSpPr>
          <p:cNvPr id="185346" name="Rectangle 2"/>
          <p:cNvSpPr>
            <a:spLocks noGrp="1" noChangeArrowheads="1"/>
          </p:cNvSpPr>
          <p:nvPr>
            <p:ph type="title"/>
          </p:nvPr>
        </p:nvSpPr>
        <p:spPr>
          <a:xfrm>
            <a:off x="687388" y="152400"/>
            <a:ext cx="7769225" cy="1128713"/>
          </a:xfrm>
        </p:spPr>
        <p:txBody>
          <a:bodyPr lIns="90488" tIns="44450" rIns="90488" bIns="44450"/>
          <a:lstStyle/>
          <a:p>
            <a:pPr eaLnBrk="1" hangingPunct="1">
              <a:defRPr/>
            </a:pPr>
            <a:r>
              <a:rPr lang="en-US" smtClean="0">
                <a:solidFill>
                  <a:srgbClr val="000000"/>
                </a:solidFill>
                <a:effectLst>
                  <a:outerShdw blurRad="38100" dist="38100" dir="2700000" algn="tl">
                    <a:srgbClr val="FFFFFF"/>
                  </a:outerShdw>
                </a:effectLst>
              </a:rPr>
              <a:t>Components of the </a:t>
            </a:r>
            <a:br>
              <a:rPr lang="en-US" smtClean="0">
                <a:solidFill>
                  <a:srgbClr val="000000"/>
                </a:solidFill>
                <a:effectLst>
                  <a:outerShdw blurRad="38100" dist="38100" dir="2700000" algn="tl">
                    <a:srgbClr val="FFFFFF"/>
                  </a:outerShdw>
                </a:effectLst>
              </a:rPr>
            </a:br>
            <a:r>
              <a:rPr lang="en-US" smtClean="0">
                <a:solidFill>
                  <a:srgbClr val="000000"/>
                </a:solidFill>
                <a:effectLst>
                  <a:outerShdw blurRad="38100" dist="38100" dir="2700000" algn="tl">
                    <a:srgbClr val="FFFFFF"/>
                  </a:outerShdw>
                </a:effectLst>
              </a:rPr>
              <a:t>Database Environment</a:t>
            </a:r>
          </a:p>
        </p:txBody>
      </p:sp>
      <p:sp>
        <p:nvSpPr>
          <p:cNvPr id="185347" name="Rectangle 3"/>
          <p:cNvSpPr>
            <a:spLocks noGrp="1" noChangeArrowheads="1"/>
          </p:cNvSpPr>
          <p:nvPr>
            <p:ph type="body" idx="1"/>
          </p:nvPr>
        </p:nvSpPr>
        <p:spPr>
          <a:xfrm>
            <a:off x="461963" y="1633538"/>
            <a:ext cx="8377237" cy="4648200"/>
          </a:xfrm>
        </p:spPr>
        <p:txBody>
          <a:bodyPr lIns="90488" tIns="44450" rIns="90488" bIns="44450"/>
          <a:lstStyle/>
          <a:p>
            <a:pPr eaLnBrk="1" hangingPunct="1">
              <a:lnSpc>
                <a:spcPct val="80000"/>
              </a:lnSpc>
              <a:defRPr/>
            </a:pPr>
            <a:r>
              <a:rPr lang="en-US" sz="2500" b="1" dirty="0" smtClean="0">
                <a:solidFill>
                  <a:srgbClr val="000000"/>
                </a:solidFill>
                <a:effectLst>
                  <a:outerShdw blurRad="38100" dist="38100" dir="2700000" algn="tl">
                    <a:srgbClr val="FFFFFF"/>
                  </a:outerShdw>
                </a:effectLst>
              </a:rPr>
              <a:t>CASE Tools</a:t>
            </a:r>
            <a:r>
              <a:rPr lang="en-US" sz="2400" dirty="0" smtClean="0">
                <a:solidFill>
                  <a:srgbClr val="000000"/>
                </a:solidFill>
                <a:effectLst>
                  <a:outerShdw blurRad="38100" dist="38100" dir="2700000" algn="tl">
                    <a:srgbClr val="FFFFFF"/>
                  </a:outerShdw>
                </a:effectLst>
              </a:rPr>
              <a:t>–</a:t>
            </a:r>
            <a:r>
              <a:rPr lang="en-US" sz="2500" dirty="0" smtClean="0">
                <a:solidFill>
                  <a:srgbClr val="000000"/>
                </a:solidFill>
                <a:effectLst>
                  <a:outerShdw blurRad="38100" dist="38100" dir="2700000" algn="tl">
                    <a:srgbClr val="FFFFFF"/>
                  </a:outerShdw>
                </a:effectLst>
              </a:rPr>
              <a:t>computer-aided software engineering</a:t>
            </a:r>
          </a:p>
          <a:p>
            <a:pPr eaLnBrk="1" hangingPunct="1">
              <a:lnSpc>
                <a:spcPct val="80000"/>
              </a:lnSpc>
              <a:defRPr/>
            </a:pPr>
            <a:r>
              <a:rPr lang="en-US" sz="2500" b="1" dirty="0" smtClean="0">
                <a:solidFill>
                  <a:srgbClr val="000000"/>
                </a:solidFill>
                <a:effectLst>
                  <a:outerShdw blurRad="38100" dist="38100" dir="2700000" algn="tl">
                    <a:srgbClr val="FFFFFF"/>
                  </a:outerShdw>
                </a:effectLst>
              </a:rPr>
              <a:t>Repository</a:t>
            </a:r>
            <a:r>
              <a:rPr lang="en-US" sz="2400" dirty="0" smtClean="0">
                <a:solidFill>
                  <a:srgbClr val="000000"/>
                </a:solidFill>
                <a:effectLst>
                  <a:outerShdw blurRad="38100" dist="38100" dir="2700000" algn="tl">
                    <a:srgbClr val="FFFFFF"/>
                  </a:outerShdw>
                </a:effectLst>
              </a:rPr>
              <a:t>–</a:t>
            </a:r>
            <a:r>
              <a:rPr lang="en-US" sz="2500" dirty="0" smtClean="0">
                <a:solidFill>
                  <a:srgbClr val="000000"/>
                </a:solidFill>
                <a:effectLst>
                  <a:outerShdw blurRad="38100" dist="38100" dir="2700000" algn="tl">
                    <a:srgbClr val="FFFFFF"/>
                  </a:outerShdw>
                </a:effectLst>
              </a:rPr>
              <a:t>centralized storehouse of metadata</a:t>
            </a:r>
          </a:p>
          <a:p>
            <a:pPr eaLnBrk="1" hangingPunct="1">
              <a:lnSpc>
                <a:spcPct val="80000"/>
              </a:lnSpc>
              <a:defRPr/>
            </a:pPr>
            <a:r>
              <a:rPr lang="en-US" sz="2500" b="1" dirty="0" smtClean="0">
                <a:solidFill>
                  <a:srgbClr val="000000"/>
                </a:solidFill>
                <a:effectLst>
                  <a:outerShdw blurRad="38100" dist="38100" dir="2700000" algn="tl">
                    <a:srgbClr val="FFFFFF"/>
                  </a:outerShdw>
                </a:effectLst>
              </a:rPr>
              <a:t>Database Management System (DBMS) </a:t>
            </a:r>
            <a:r>
              <a:rPr lang="en-US" sz="2400" dirty="0" smtClean="0">
                <a:solidFill>
                  <a:srgbClr val="000000"/>
                </a:solidFill>
                <a:effectLst>
                  <a:outerShdw blurRad="38100" dist="38100" dir="2700000" algn="tl">
                    <a:srgbClr val="FFFFFF"/>
                  </a:outerShdw>
                </a:effectLst>
              </a:rPr>
              <a:t>–</a:t>
            </a:r>
            <a:r>
              <a:rPr lang="en-US" sz="2500" dirty="0" smtClean="0">
                <a:solidFill>
                  <a:srgbClr val="000000"/>
                </a:solidFill>
                <a:effectLst>
                  <a:outerShdw blurRad="38100" dist="38100" dir="2700000" algn="tl">
                    <a:srgbClr val="FFFFFF"/>
                  </a:outerShdw>
                </a:effectLst>
              </a:rPr>
              <a:t>software for managing the database</a:t>
            </a:r>
          </a:p>
          <a:p>
            <a:pPr eaLnBrk="1" hangingPunct="1">
              <a:lnSpc>
                <a:spcPct val="80000"/>
              </a:lnSpc>
              <a:defRPr/>
            </a:pPr>
            <a:r>
              <a:rPr lang="en-US" sz="2500" b="1" dirty="0" smtClean="0">
                <a:solidFill>
                  <a:srgbClr val="000000"/>
                </a:solidFill>
                <a:effectLst>
                  <a:outerShdw blurRad="38100" dist="38100" dir="2700000" algn="tl">
                    <a:srgbClr val="FFFFFF"/>
                  </a:outerShdw>
                </a:effectLst>
              </a:rPr>
              <a:t>Database</a:t>
            </a:r>
            <a:r>
              <a:rPr lang="en-US" sz="2400" dirty="0" smtClean="0">
                <a:solidFill>
                  <a:srgbClr val="000000"/>
                </a:solidFill>
                <a:effectLst>
                  <a:outerShdw blurRad="38100" dist="38100" dir="2700000" algn="tl">
                    <a:srgbClr val="FFFFFF"/>
                  </a:outerShdw>
                </a:effectLst>
              </a:rPr>
              <a:t>–</a:t>
            </a:r>
            <a:r>
              <a:rPr lang="en-US" sz="2500" dirty="0" smtClean="0">
                <a:solidFill>
                  <a:srgbClr val="000000"/>
                </a:solidFill>
                <a:effectLst>
                  <a:outerShdw blurRad="38100" dist="38100" dir="2700000" algn="tl">
                    <a:srgbClr val="FFFFFF"/>
                  </a:outerShdw>
                </a:effectLst>
              </a:rPr>
              <a:t>storehouse of the data</a:t>
            </a:r>
          </a:p>
          <a:p>
            <a:pPr eaLnBrk="1" hangingPunct="1">
              <a:lnSpc>
                <a:spcPct val="80000"/>
              </a:lnSpc>
              <a:defRPr/>
            </a:pPr>
            <a:r>
              <a:rPr lang="en-US" sz="2500" b="1" dirty="0" smtClean="0">
                <a:solidFill>
                  <a:srgbClr val="000000"/>
                </a:solidFill>
                <a:effectLst>
                  <a:outerShdw blurRad="38100" dist="38100" dir="2700000" algn="tl">
                    <a:srgbClr val="FFFFFF"/>
                  </a:outerShdw>
                </a:effectLst>
              </a:rPr>
              <a:t>Application Programs</a:t>
            </a:r>
            <a:r>
              <a:rPr lang="en-US" sz="2400" dirty="0" smtClean="0">
                <a:solidFill>
                  <a:srgbClr val="000000"/>
                </a:solidFill>
                <a:effectLst>
                  <a:outerShdw blurRad="38100" dist="38100" dir="2700000" algn="tl">
                    <a:srgbClr val="FFFFFF"/>
                  </a:outerShdw>
                </a:effectLst>
              </a:rPr>
              <a:t>–</a:t>
            </a:r>
            <a:r>
              <a:rPr lang="en-US" sz="2500" dirty="0" smtClean="0">
                <a:solidFill>
                  <a:srgbClr val="000000"/>
                </a:solidFill>
                <a:effectLst>
                  <a:outerShdw blurRad="38100" dist="38100" dir="2700000" algn="tl">
                    <a:srgbClr val="FFFFFF"/>
                  </a:outerShdw>
                </a:effectLst>
              </a:rPr>
              <a:t>software using the data</a:t>
            </a:r>
          </a:p>
          <a:p>
            <a:pPr eaLnBrk="1" hangingPunct="1">
              <a:lnSpc>
                <a:spcPct val="80000"/>
              </a:lnSpc>
              <a:defRPr/>
            </a:pPr>
            <a:r>
              <a:rPr lang="en-US" sz="2500" b="1" dirty="0" smtClean="0">
                <a:solidFill>
                  <a:srgbClr val="000000"/>
                </a:solidFill>
                <a:effectLst>
                  <a:outerShdw blurRad="38100" dist="38100" dir="2700000" algn="tl">
                    <a:srgbClr val="FFFFFF"/>
                  </a:outerShdw>
                </a:effectLst>
              </a:rPr>
              <a:t>User Interface</a:t>
            </a:r>
            <a:r>
              <a:rPr lang="en-US" sz="2400" dirty="0" smtClean="0">
                <a:solidFill>
                  <a:srgbClr val="000000"/>
                </a:solidFill>
                <a:effectLst>
                  <a:outerShdw blurRad="38100" dist="38100" dir="2700000" algn="tl">
                    <a:srgbClr val="FFFFFF"/>
                  </a:outerShdw>
                </a:effectLst>
              </a:rPr>
              <a:t>–</a:t>
            </a:r>
            <a:r>
              <a:rPr lang="en-US" sz="2500" dirty="0" smtClean="0">
                <a:solidFill>
                  <a:srgbClr val="000000"/>
                </a:solidFill>
                <a:effectLst>
                  <a:outerShdw blurRad="38100" dist="38100" dir="2700000" algn="tl">
                    <a:srgbClr val="FFFFFF"/>
                  </a:outerShdw>
                </a:effectLst>
              </a:rPr>
              <a:t>text and graphical displays to users</a:t>
            </a:r>
          </a:p>
          <a:p>
            <a:pPr eaLnBrk="1" hangingPunct="1">
              <a:lnSpc>
                <a:spcPct val="80000"/>
              </a:lnSpc>
              <a:defRPr/>
            </a:pPr>
            <a:r>
              <a:rPr lang="en-US" sz="2500" b="1" dirty="0" smtClean="0">
                <a:solidFill>
                  <a:srgbClr val="000000"/>
                </a:solidFill>
                <a:effectLst>
                  <a:outerShdw blurRad="38100" dist="38100" dir="2700000" algn="tl">
                    <a:srgbClr val="FFFFFF"/>
                  </a:outerShdw>
                </a:effectLst>
              </a:rPr>
              <a:t>Data/Database Administrators</a:t>
            </a:r>
            <a:r>
              <a:rPr lang="en-US" sz="2400" dirty="0" smtClean="0">
                <a:solidFill>
                  <a:srgbClr val="000000"/>
                </a:solidFill>
                <a:effectLst>
                  <a:outerShdw blurRad="38100" dist="38100" dir="2700000" algn="tl">
                    <a:srgbClr val="FFFFFF"/>
                  </a:outerShdw>
                </a:effectLst>
              </a:rPr>
              <a:t>–</a:t>
            </a:r>
            <a:r>
              <a:rPr lang="en-US" sz="2500" dirty="0" smtClean="0">
                <a:solidFill>
                  <a:srgbClr val="000000"/>
                </a:solidFill>
                <a:effectLst>
                  <a:outerShdw blurRad="38100" dist="38100" dir="2700000" algn="tl">
                    <a:srgbClr val="FFFFFF"/>
                  </a:outerShdw>
                </a:effectLst>
              </a:rPr>
              <a:t>personnel responsible for maintaining the database</a:t>
            </a:r>
          </a:p>
          <a:p>
            <a:pPr eaLnBrk="1" hangingPunct="1">
              <a:lnSpc>
                <a:spcPct val="80000"/>
              </a:lnSpc>
              <a:defRPr/>
            </a:pPr>
            <a:r>
              <a:rPr lang="en-US" sz="2500" b="1" dirty="0" smtClean="0">
                <a:solidFill>
                  <a:srgbClr val="000000"/>
                </a:solidFill>
                <a:effectLst>
                  <a:outerShdw blurRad="38100" dist="38100" dir="2700000" algn="tl">
                    <a:srgbClr val="FFFFFF"/>
                  </a:outerShdw>
                </a:effectLst>
              </a:rPr>
              <a:t>System Developers</a:t>
            </a:r>
            <a:r>
              <a:rPr lang="en-US" sz="2400" dirty="0" smtClean="0">
                <a:solidFill>
                  <a:srgbClr val="000000"/>
                </a:solidFill>
                <a:effectLst>
                  <a:outerShdw blurRad="38100" dist="38100" dir="2700000" algn="tl">
                    <a:srgbClr val="FFFFFF"/>
                  </a:outerShdw>
                </a:effectLst>
              </a:rPr>
              <a:t>–</a:t>
            </a:r>
            <a:r>
              <a:rPr lang="en-US" sz="2500" dirty="0" smtClean="0">
                <a:solidFill>
                  <a:srgbClr val="000000"/>
                </a:solidFill>
                <a:effectLst>
                  <a:outerShdw blurRad="38100" dist="38100" dir="2700000" algn="tl">
                    <a:srgbClr val="FFFFFF"/>
                  </a:outerShdw>
                </a:effectLst>
              </a:rPr>
              <a:t>personnel responsible for designing databases and software</a:t>
            </a:r>
          </a:p>
          <a:p>
            <a:pPr eaLnBrk="1" hangingPunct="1">
              <a:lnSpc>
                <a:spcPct val="80000"/>
              </a:lnSpc>
              <a:defRPr/>
            </a:pPr>
            <a:r>
              <a:rPr lang="en-US" sz="2500" b="1" dirty="0" smtClean="0">
                <a:solidFill>
                  <a:srgbClr val="000000"/>
                </a:solidFill>
                <a:effectLst>
                  <a:outerShdw blurRad="38100" dist="38100" dir="2700000" algn="tl">
                    <a:srgbClr val="FFFFFF"/>
                  </a:outerShdw>
                </a:effectLst>
              </a:rPr>
              <a:t>End Users</a:t>
            </a:r>
            <a:r>
              <a:rPr lang="en-US" sz="2400" dirty="0" smtClean="0">
                <a:solidFill>
                  <a:srgbClr val="000000"/>
                </a:solidFill>
                <a:effectLst>
                  <a:outerShdw blurRad="38100" dist="38100" dir="2700000" algn="tl">
                    <a:srgbClr val="FFFFFF"/>
                  </a:outerShdw>
                </a:effectLst>
              </a:rPr>
              <a:t>–</a:t>
            </a:r>
            <a:r>
              <a:rPr lang="en-US" sz="2500" dirty="0" smtClean="0">
                <a:solidFill>
                  <a:srgbClr val="000000"/>
                </a:solidFill>
                <a:effectLst>
                  <a:outerShdw blurRad="38100" dist="38100" dir="2700000" algn="tl">
                    <a:srgbClr val="FFFFFF"/>
                  </a:outerShdw>
                </a:effectLst>
              </a:rPr>
              <a:t>people who use the applications and databases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5347">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185347">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5347">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185347">
                                            <p:txEl>
                                              <p:pRg st="1" end="1"/>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5347">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185347">
                                            <p:txEl>
                                              <p:pRg st="2" end="2"/>
                                            </p:txEl>
                                          </p:spTgt>
                                        </p:tgtEl>
                                        <p:attrNameLst>
                                          <p:attrName>ppt_c</p:attrName>
                                        </p:attrNameLst>
                                      </p:cBhvr>
                                      <p:to>
                                        <a:schemeClr val="accent1"/>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5347">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185347">
                                            <p:txEl>
                                              <p:pRg st="3" end="3"/>
                                            </p:txEl>
                                          </p:spTgt>
                                        </p:tgtEl>
                                        <p:attrNameLst>
                                          <p:attrName>ppt_c</p:attrName>
                                        </p:attrNameLst>
                                      </p:cBhvr>
                                      <p:to>
                                        <a:schemeClr val="accent1"/>
                                      </p:to>
                                    </p:animClr>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5347">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185347">
                                            <p:txEl>
                                              <p:pRg st="4" end="4"/>
                                            </p:txEl>
                                          </p:spTgt>
                                        </p:tgtEl>
                                        <p:attrNameLst>
                                          <p:attrName>ppt_c</p:attrName>
                                        </p:attrNameLst>
                                      </p:cBhvr>
                                      <p:to>
                                        <a:schemeClr val="accent1"/>
                                      </p:to>
                                    </p:animClr>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5347">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185347">
                                            <p:txEl>
                                              <p:pRg st="5" end="5"/>
                                            </p:txEl>
                                          </p:spTgt>
                                        </p:tgtEl>
                                        <p:attrNameLst>
                                          <p:attrName>ppt_c</p:attrName>
                                        </p:attrNameLst>
                                      </p:cBhvr>
                                      <p:to>
                                        <a:schemeClr val="accent1"/>
                                      </p:to>
                                    </p:animClr>
                                  </p:sub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5347">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185347">
                                            <p:txEl>
                                              <p:pRg st="6" end="6"/>
                                            </p:txEl>
                                          </p:spTgt>
                                        </p:tgtEl>
                                        <p:attrNameLst>
                                          <p:attrName>ppt_c</p:attrName>
                                        </p:attrNameLst>
                                      </p:cBhvr>
                                      <p:to>
                                        <a:schemeClr val="accent1"/>
                                      </p:to>
                                    </p:animClr>
                                  </p:sub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5347">
                                            <p:txEl>
                                              <p:pRg st="7" end="7"/>
                                            </p:txEl>
                                          </p:spTgt>
                                        </p:tgtEl>
                                        <p:attrNameLst>
                                          <p:attrName>style.visibility</p:attrName>
                                        </p:attrNameLst>
                                      </p:cBhvr>
                                      <p:to>
                                        <p:strVal val="visible"/>
                                      </p:to>
                                    </p:set>
                                  </p:childTnLst>
                                  <p:subTnLst>
                                    <p:animClr clrSpc="rgb" dir="cw">
                                      <p:cBhvr override="childStyle">
                                        <p:cTn dur="1" fill="hold" display="0" masterRel="nextClick" afterEffect="1"/>
                                        <p:tgtEl>
                                          <p:spTgt spid="185347">
                                            <p:txEl>
                                              <p:pRg st="7" end="7"/>
                                            </p:txEl>
                                          </p:spTgt>
                                        </p:tgtEl>
                                        <p:attrNameLst>
                                          <p:attrName>ppt_c</p:attrName>
                                        </p:attrNameLst>
                                      </p:cBhvr>
                                      <p:to>
                                        <a:schemeClr val="accent1"/>
                                      </p:to>
                                    </p:animClr>
                                  </p:sub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85347">
                                            <p:txEl>
                                              <p:pRg st="8" end="8"/>
                                            </p:txEl>
                                          </p:spTgt>
                                        </p:tgtEl>
                                        <p:attrNameLst>
                                          <p:attrName>style.visibility</p:attrName>
                                        </p:attrNameLst>
                                      </p:cBhvr>
                                      <p:to>
                                        <p:strVal val="visible"/>
                                      </p:to>
                                    </p:set>
                                  </p:childTnLst>
                                  <p:subTnLst>
                                    <p:animClr clrSpc="rgb" dir="cw">
                                      <p:cBhvr override="childStyle">
                                        <p:cTn dur="1" fill="hold" display="0" masterRel="nextClick" afterEffect="1"/>
                                        <p:tgtEl>
                                          <p:spTgt spid="185347">
                                            <p:txEl>
                                              <p:pRg st="8" end="8"/>
                                            </p:txEl>
                                          </p:spTgt>
                                        </p:tgtEl>
                                        <p:attrNameLst>
                                          <p:attrName>ppt_c</p:attrName>
                                        </p:attrNameLst>
                                      </p:cBhvr>
                                      <p:to>
                                        <a:schemeClr val="accent1"/>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347" grpId="0" build="p"/>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735C5397-69A0-4245-93F6-012DFC175006}" type="slidenum">
              <a:rPr lang="en-US"/>
              <a:pPr>
                <a:defRPr/>
              </a:pPr>
              <a:t>25</a:t>
            </a:fld>
            <a:endParaRPr lang="en-US"/>
          </a:p>
        </p:txBody>
      </p:sp>
      <p:sp>
        <p:nvSpPr>
          <p:cNvPr id="180226" name="Rectangle 2"/>
          <p:cNvSpPr>
            <a:spLocks noGrp="1" noChangeArrowheads="1"/>
          </p:cNvSpPr>
          <p:nvPr>
            <p:ph type="title"/>
          </p:nvPr>
        </p:nvSpPr>
        <p:spPr>
          <a:xfrm>
            <a:off x="76200" y="76200"/>
            <a:ext cx="8915400" cy="1371600"/>
          </a:xfrm>
        </p:spPr>
        <p:txBody>
          <a:bodyPr/>
          <a:lstStyle/>
          <a:p>
            <a:pPr eaLnBrk="1" hangingPunct="1">
              <a:defRPr/>
            </a:pPr>
            <a:r>
              <a:rPr lang="en-US" sz="4000" smtClean="0">
                <a:solidFill>
                  <a:srgbClr val="000000"/>
                </a:solidFill>
                <a:effectLst>
                  <a:outerShdw blurRad="38100" dist="38100" dir="2700000" algn="tl">
                    <a:srgbClr val="FFFFFF"/>
                  </a:outerShdw>
                </a:effectLst>
              </a:rPr>
              <a:t>The Range of Database Applications</a:t>
            </a:r>
          </a:p>
        </p:txBody>
      </p:sp>
      <p:sp>
        <p:nvSpPr>
          <p:cNvPr id="180227" name="Rectangle 3"/>
          <p:cNvSpPr>
            <a:spLocks noGrp="1" noChangeArrowheads="1"/>
          </p:cNvSpPr>
          <p:nvPr>
            <p:ph type="body" idx="1"/>
          </p:nvPr>
        </p:nvSpPr>
        <p:spPr>
          <a:xfrm>
            <a:off x="457200" y="1828800"/>
            <a:ext cx="8229600" cy="3810000"/>
          </a:xfrm>
        </p:spPr>
        <p:txBody>
          <a:bodyPr/>
          <a:lstStyle/>
          <a:p>
            <a:pPr eaLnBrk="1" hangingPunct="1">
              <a:defRPr/>
            </a:pPr>
            <a:r>
              <a:rPr lang="en-US" dirty="0" smtClean="0">
                <a:solidFill>
                  <a:srgbClr val="000000"/>
                </a:solidFill>
                <a:effectLst>
                  <a:outerShdw blurRad="38100" dist="38100" dir="2700000" algn="tl">
                    <a:srgbClr val="FFFFFF"/>
                  </a:outerShdw>
                </a:effectLst>
              </a:rPr>
              <a:t>Personal databases</a:t>
            </a:r>
          </a:p>
          <a:p>
            <a:pPr eaLnBrk="1" hangingPunct="1">
              <a:defRPr/>
            </a:pPr>
            <a:r>
              <a:rPr lang="en-US" dirty="0" smtClean="0">
                <a:solidFill>
                  <a:srgbClr val="000000"/>
                </a:solidFill>
                <a:effectLst>
                  <a:outerShdw blurRad="38100" dist="38100" dir="2700000" algn="tl">
                    <a:srgbClr val="FFFFFF"/>
                  </a:outerShdw>
                </a:effectLst>
              </a:rPr>
              <a:t>Workgroup databases</a:t>
            </a:r>
          </a:p>
          <a:p>
            <a:pPr eaLnBrk="1" hangingPunct="1">
              <a:defRPr/>
            </a:pPr>
            <a:r>
              <a:rPr lang="en-US" dirty="0" smtClean="0">
                <a:solidFill>
                  <a:srgbClr val="000000"/>
                </a:solidFill>
                <a:effectLst>
                  <a:outerShdw blurRad="38100" dist="38100" dir="2700000" algn="tl">
                    <a:srgbClr val="FFFFFF"/>
                  </a:outerShdw>
                </a:effectLst>
              </a:rPr>
              <a:t>Departmental/divisional databases</a:t>
            </a:r>
          </a:p>
          <a:p>
            <a:pPr eaLnBrk="1" hangingPunct="1">
              <a:defRPr/>
            </a:pPr>
            <a:r>
              <a:rPr lang="en-US" dirty="0" smtClean="0">
                <a:solidFill>
                  <a:srgbClr val="000000"/>
                </a:solidFill>
                <a:effectLst>
                  <a:outerShdw blurRad="38100" dist="38100" dir="2700000" algn="tl">
                    <a:srgbClr val="FFFFFF"/>
                  </a:outerShdw>
                </a:effectLst>
              </a:rPr>
              <a:t>Enterprise database</a:t>
            </a:r>
          </a:p>
          <a:p>
            <a:pPr lvl="1" eaLnBrk="1" hangingPunct="1">
              <a:defRPr/>
            </a:pPr>
            <a:r>
              <a:rPr lang="en-US" dirty="0" smtClean="0">
                <a:solidFill>
                  <a:srgbClr val="000000"/>
                </a:solidFill>
                <a:effectLst>
                  <a:outerShdw blurRad="38100" dist="38100" dir="2700000" algn="tl">
                    <a:srgbClr val="FFFFFF"/>
                  </a:outerShdw>
                </a:effectLst>
              </a:rPr>
              <a:t>Enterprise resource planning (ERP) systems</a:t>
            </a:r>
          </a:p>
          <a:p>
            <a:pPr lvl="1" eaLnBrk="1" hangingPunct="1">
              <a:defRPr/>
            </a:pPr>
            <a:r>
              <a:rPr lang="en-US" dirty="0" smtClean="0">
                <a:solidFill>
                  <a:srgbClr val="000000"/>
                </a:solidFill>
                <a:effectLst>
                  <a:outerShdw blurRad="38100" dist="38100" dir="2700000" algn="tl">
                    <a:srgbClr val="FFFFFF"/>
                  </a:outerShdw>
                </a:effectLst>
              </a:rPr>
              <a:t>Data warehousing implementations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0227">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180227">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0227">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180227">
                                            <p:txEl>
                                              <p:pRg st="1" end="1"/>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0227">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180227">
                                            <p:txEl>
                                              <p:pRg st="2" end="2"/>
                                            </p:txEl>
                                          </p:spTgt>
                                        </p:tgtEl>
                                        <p:attrNameLst>
                                          <p:attrName>ppt_c</p:attrName>
                                        </p:attrNameLst>
                                      </p:cBhvr>
                                      <p:to>
                                        <a:schemeClr val="accent1"/>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0227">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180227">
                                            <p:txEl>
                                              <p:pRg st="3" end="3"/>
                                            </p:txEl>
                                          </p:spTgt>
                                        </p:tgtEl>
                                        <p:attrNameLst>
                                          <p:attrName>ppt_c</p:attrName>
                                        </p:attrNameLst>
                                      </p:cBhvr>
                                      <p:to>
                                        <a:schemeClr val="accent1"/>
                                      </p:to>
                                    </p:animClr>
                                  </p:subTnLst>
                                </p:cTn>
                              </p:par>
                              <p:par>
                                <p:cTn id="19" presetID="1" presetClass="entr" presetSubtype="0" fill="hold" grpId="0" nodeType="withEffect">
                                  <p:stCondLst>
                                    <p:cond delay="0"/>
                                  </p:stCondLst>
                                  <p:childTnLst>
                                    <p:set>
                                      <p:cBhvr>
                                        <p:cTn id="20" dur="1" fill="hold">
                                          <p:stCondLst>
                                            <p:cond delay="0"/>
                                          </p:stCondLst>
                                        </p:cTn>
                                        <p:tgtEl>
                                          <p:spTgt spid="180227">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180227">
                                            <p:txEl>
                                              <p:pRg st="4" end="4"/>
                                            </p:txEl>
                                          </p:spTgt>
                                        </p:tgtEl>
                                        <p:attrNameLst>
                                          <p:attrName>ppt_c</p:attrName>
                                        </p:attrNameLst>
                                      </p:cBhvr>
                                      <p:to>
                                        <a:schemeClr val="accent1"/>
                                      </p:to>
                                    </p:animClr>
                                  </p:subTnLst>
                                </p:cTn>
                              </p:par>
                              <p:par>
                                <p:cTn id="21" presetID="1" presetClass="entr" presetSubtype="0" fill="hold" grpId="0" nodeType="withEffect">
                                  <p:stCondLst>
                                    <p:cond delay="0"/>
                                  </p:stCondLst>
                                  <p:childTnLst>
                                    <p:set>
                                      <p:cBhvr>
                                        <p:cTn id="22" dur="1" fill="hold">
                                          <p:stCondLst>
                                            <p:cond delay="0"/>
                                          </p:stCondLst>
                                        </p:cTn>
                                        <p:tgtEl>
                                          <p:spTgt spid="180227">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180227">
                                            <p:txEl>
                                              <p:pRg st="5" end="5"/>
                                            </p:txEl>
                                          </p:spTgt>
                                        </p:tgtEl>
                                        <p:attrNameLst>
                                          <p:attrName>ppt_c</p:attrName>
                                        </p:attrNameLst>
                                      </p:cBhvr>
                                      <p:to>
                                        <a:schemeClr val="accent1"/>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0227" grpId="0" build="p"/>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Slide Number Placeholder 3"/>
          <p:cNvSpPr>
            <a:spLocks noGrp="1"/>
          </p:cNvSpPr>
          <p:nvPr>
            <p:ph type="sldNum" sz="quarter" idx="10"/>
          </p:nvPr>
        </p:nvSpPr>
        <p:spPr/>
        <p:txBody>
          <a:bodyPr/>
          <a:lstStyle/>
          <a:p>
            <a:pPr>
              <a:defRPr/>
            </a:pPr>
            <a:fld id="{D4EF8683-348D-48E1-AF82-2641EA42952D}" type="slidenum">
              <a:rPr lang="en-US"/>
              <a:pPr>
                <a:defRPr/>
              </a:pPr>
              <a:t>26</a:t>
            </a:fld>
            <a:endParaRPr lang="en-US"/>
          </a:p>
        </p:txBody>
      </p:sp>
      <p:pic>
        <p:nvPicPr>
          <p:cNvPr id="28675" name="Picture 4" descr="Noname.jpg"/>
          <p:cNvPicPr>
            <a:picLocks noChangeAspect="1"/>
          </p:cNvPicPr>
          <p:nvPr/>
        </p:nvPicPr>
        <p:blipFill>
          <a:blip r:embed="rId3" cstate="print"/>
          <a:srcRect/>
          <a:stretch>
            <a:fillRect/>
          </a:stretch>
        </p:blipFill>
        <p:spPr bwMode="auto">
          <a:xfrm>
            <a:off x="185738" y="1925638"/>
            <a:ext cx="8772525" cy="3527425"/>
          </a:xfrm>
          <a:prstGeom prst="rect">
            <a:avLst/>
          </a:prstGeom>
          <a:noFill/>
          <a:ln w="9525">
            <a:noFill/>
            <a:miter lim="800000"/>
            <a:headEnd/>
            <a:tailEnd/>
          </a:ln>
        </p:spPr>
      </p:pic>
      <p:sp>
        <p:nvSpPr>
          <p:cNvPr id="6" name="Rectangle 2"/>
          <p:cNvSpPr>
            <a:spLocks noChangeArrowheads="1"/>
          </p:cNvSpPr>
          <p:nvPr/>
        </p:nvSpPr>
        <p:spPr bwMode="auto">
          <a:xfrm>
            <a:off x="1065213" y="1136650"/>
            <a:ext cx="7772400" cy="457200"/>
          </a:xfrm>
          <a:prstGeom prst="rect">
            <a:avLst/>
          </a:prstGeom>
          <a:noFill/>
          <a:ln w="9525">
            <a:noFill/>
            <a:miter lim="800000"/>
            <a:headEnd/>
            <a:tailEnd/>
          </a:ln>
        </p:spPr>
        <p:txBody>
          <a:bodyPr/>
          <a:lstStyle/>
          <a:p>
            <a:pPr marL="342900" indent="-342900" algn="l">
              <a:spcBef>
                <a:spcPct val="20000"/>
              </a:spcBef>
              <a:buClr>
                <a:schemeClr val="bg1"/>
              </a:buClr>
              <a:buSzPct val="65000"/>
              <a:buFont typeface="Wingdings" pitchFamily="2" charset="2"/>
              <a:buNone/>
            </a:pPr>
            <a:r>
              <a:rPr lang="en-US" sz="2400">
                <a:solidFill>
                  <a:srgbClr val="000000"/>
                </a:solidFill>
              </a:rPr>
              <a:t>Table 1-6 Summary of Database Applications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6">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1"/>
          <p:cNvSpPr>
            <a:spLocks noGrp="1"/>
          </p:cNvSpPr>
          <p:nvPr>
            <p:ph type="sldNum" sz="quarter" idx="10"/>
          </p:nvPr>
        </p:nvSpPr>
        <p:spPr/>
        <p:txBody>
          <a:bodyPr/>
          <a:lstStyle/>
          <a:p>
            <a:pPr>
              <a:defRPr/>
            </a:pPr>
            <a:fld id="{E13ECB90-37E7-405E-B4CE-9EBD2DBB284C}" type="slidenum">
              <a:rPr lang="en-US"/>
              <a:pPr>
                <a:defRPr/>
              </a:pPr>
              <a:t>27</a:t>
            </a:fld>
            <a:endParaRPr lang="en-US"/>
          </a:p>
        </p:txBody>
      </p:sp>
      <p:pic>
        <p:nvPicPr>
          <p:cNvPr id="29699" name="Picture 4" descr="Noname.jpg"/>
          <p:cNvPicPr>
            <a:picLocks noChangeAspect="1"/>
          </p:cNvPicPr>
          <p:nvPr/>
        </p:nvPicPr>
        <p:blipFill>
          <a:blip r:embed="rId3" cstate="print"/>
          <a:srcRect/>
          <a:stretch>
            <a:fillRect/>
          </a:stretch>
        </p:blipFill>
        <p:spPr bwMode="auto">
          <a:xfrm>
            <a:off x="3060700" y="200025"/>
            <a:ext cx="5892800" cy="6111875"/>
          </a:xfrm>
          <a:prstGeom prst="rect">
            <a:avLst/>
          </a:prstGeom>
          <a:noFill/>
          <a:ln w="9525">
            <a:noFill/>
            <a:miter lim="800000"/>
            <a:headEnd/>
            <a:tailEnd/>
          </a:ln>
        </p:spPr>
      </p:pic>
      <p:pic>
        <p:nvPicPr>
          <p:cNvPr id="29700" name="Picture 5" descr="Noname.jpg"/>
          <p:cNvPicPr>
            <a:picLocks noChangeAspect="1"/>
          </p:cNvPicPr>
          <p:nvPr/>
        </p:nvPicPr>
        <p:blipFill>
          <a:blip r:embed="rId4" cstate="print"/>
          <a:srcRect/>
          <a:stretch>
            <a:fillRect/>
          </a:stretch>
        </p:blipFill>
        <p:spPr bwMode="auto">
          <a:xfrm>
            <a:off x="712788" y="2792413"/>
            <a:ext cx="2076450" cy="9620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1"/>
          <p:cNvSpPr>
            <a:spLocks noGrp="1"/>
          </p:cNvSpPr>
          <p:nvPr>
            <p:ph type="sldNum" sz="quarter" idx="10"/>
          </p:nvPr>
        </p:nvSpPr>
        <p:spPr/>
        <p:txBody>
          <a:bodyPr/>
          <a:lstStyle/>
          <a:p>
            <a:pPr>
              <a:defRPr/>
            </a:pPr>
            <a:fld id="{3AFB6FE9-4214-41DC-BA3E-1415C44FF19C}" type="slidenum">
              <a:rPr lang="en-US"/>
              <a:pPr>
                <a:defRPr/>
              </a:pPr>
              <a:t>28</a:t>
            </a:fld>
            <a:endParaRPr lang="en-US"/>
          </a:p>
        </p:txBody>
      </p:sp>
      <p:sp>
        <p:nvSpPr>
          <p:cNvPr id="30723" name="Text Box 3"/>
          <p:cNvSpPr txBox="1">
            <a:spLocks noChangeArrowheads="1"/>
          </p:cNvSpPr>
          <p:nvPr/>
        </p:nvSpPr>
        <p:spPr bwMode="auto">
          <a:xfrm>
            <a:off x="1143000" y="168275"/>
            <a:ext cx="6818313" cy="822325"/>
          </a:xfrm>
          <a:prstGeom prst="rect">
            <a:avLst/>
          </a:prstGeom>
          <a:noFill/>
          <a:ln w="12700">
            <a:noFill/>
            <a:miter lim="800000"/>
            <a:headEnd/>
            <a:tailEnd/>
          </a:ln>
        </p:spPr>
        <p:txBody>
          <a:bodyPr wrap="none">
            <a:spAutoFit/>
          </a:bodyPr>
          <a:lstStyle/>
          <a:p>
            <a:pPr algn="ctr" eaLnBrk="0" hangingPunct="0"/>
            <a:r>
              <a:rPr lang="en-US" sz="2400" b="1">
                <a:solidFill>
                  <a:srgbClr val="000000"/>
                </a:solidFill>
                <a:latin typeface="Arial" pitchFamily="34" charset="0"/>
              </a:rPr>
              <a:t>Figure 1-7 Workgroup database with wireless </a:t>
            </a:r>
          </a:p>
          <a:p>
            <a:pPr algn="ctr" eaLnBrk="0" hangingPunct="0"/>
            <a:r>
              <a:rPr lang="en-US" sz="2400" b="1">
                <a:solidFill>
                  <a:srgbClr val="000000"/>
                </a:solidFill>
                <a:latin typeface="Arial" pitchFamily="34" charset="0"/>
              </a:rPr>
              <a:t>local area network</a:t>
            </a:r>
          </a:p>
        </p:txBody>
      </p:sp>
      <p:pic>
        <p:nvPicPr>
          <p:cNvPr id="30724" name="Picture 4" descr="Noname.jpg"/>
          <p:cNvPicPr>
            <a:picLocks noChangeAspect="1"/>
          </p:cNvPicPr>
          <p:nvPr/>
        </p:nvPicPr>
        <p:blipFill>
          <a:blip r:embed="rId3" cstate="print"/>
          <a:srcRect/>
          <a:stretch>
            <a:fillRect/>
          </a:stretch>
        </p:blipFill>
        <p:spPr bwMode="auto">
          <a:xfrm>
            <a:off x="809625" y="1147763"/>
            <a:ext cx="7524750" cy="45624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E7B283F2-291D-4294-A3B5-1A4F68DA5F9C}" type="slidenum">
              <a:rPr lang="en-US"/>
              <a:pPr>
                <a:defRPr/>
              </a:pPr>
              <a:t>29</a:t>
            </a:fld>
            <a:endParaRPr lang="en-US"/>
          </a:p>
        </p:txBody>
      </p:sp>
      <p:sp>
        <p:nvSpPr>
          <p:cNvPr id="182274" name="Rectangle 2"/>
          <p:cNvSpPr>
            <a:spLocks noGrp="1" noChangeArrowheads="1"/>
          </p:cNvSpPr>
          <p:nvPr>
            <p:ph type="title"/>
          </p:nvPr>
        </p:nvSpPr>
        <p:spPr>
          <a:xfrm>
            <a:off x="76200" y="76200"/>
            <a:ext cx="8915400" cy="1371600"/>
          </a:xfrm>
        </p:spPr>
        <p:txBody>
          <a:bodyPr/>
          <a:lstStyle/>
          <a:p>
            <a:pPr eaLnBrk="1" hangingPunct="1">
              <a:defRPr/>
            </a:pPr>
            <a:r>
              <a:rPr lang="en-US" smtClean="0">
                <a:solidFill>
                  <a:srgbClr val="000000"/>
                </a:solidFill>
                <a:effectLst>
                  <a:outerShdw blurRad="38100" dist="38100" dir="2700000" algn="tl">
                    <a:srgbClr val="FFFFFF"/>
                  </a:outerShdw>
                </a:effectLst>
              </a:rPr>
              <a:t>Enterprise Database Applications</a:t>
            </a:r>
          </a:p>
        </p:txBody>
      </p:sp>
      <p:sp>
        <p:nvSpPr>
          <p:cNvPr id="182275" name="Rectangle 3"/>
          <p:cNvSpPr>
            <a:spLocks noGrp="1" noChangeArrowheads="1"/>
          </p:cNvSpPr>
          <p:nvPr>
            <p:ph type="body" idx="1"/>
          </p:nvPr>
        </p:nvSpPr>
        <p:spPr>
          <a:xfrm>
            <a:off x="457200" y="1828800"/>
            <a:ext cx="8229600" cy="3810000"/>
          </a:xfrm>
        </p:spPr>
        <p:txBody>
          <a:bodyPr/>
          <a:lstStyle/>
          <a:p>
            <a:pPr eaLnBrk="1" hangingPunct="1">
              <a:defRPr/>
            </a:pPr>
            <a:r>
              <a:rPr lang="en-US" smtClean="0">
                <a:solidFill>
                  <a:srgbClr val="000000"/>
                </a:solidFill>
                <a:effectLst>
                  <a:outerShdw blurRad="38100" dist="38100" dir="2700000" algn="tl">
                    <a:srgbClr val="FFFFFF"/>
                  </a:outerShdw>
                </a:effectLst>
              </a:rPr>
              <a:t>Enterprise Resource Planning (ERP)</a:t>
            </a:r>
          </a:p>
          <a:p>
            <a:pPr lvl="1" eaLnBrk="1" hangingPunct="1">
              <a:defRPr/>
            </a:pPr>
            <a:r>
              <a:rPr lang="en-US" smtClean="0">
                <a:solidFill>
                  <a:srgbClr val="000000"/>
                </a:solidFill>
                <a:effectLst>
                  <a:outerShdw blurRad="38100" dist="38100" dir="2700000" algn="tl">
                    <a:srgbClr val="FFFFFF"/>
                  </a:outerShdw>
                </a:effectLst>
              </a:rPr>
              <a:t>Integrate all enterprise functions (manufacturing, finance, sales, marketing, inventory, accounting, human resources)</a:t>
            </a:r>
          </a:p>
          <a:p>
            <a:pPr eaLnBrk="1" hangingPunct="1">
              <a:defRPr/>
            </a:pPr>
            <a:r>
              <a:rPr lang="en-US" smtClean="0">
                <a:solidFill>
                  <a:srgbClr val="000000"/>
                </a:solidFill>
                <a:effectLst>
                  <a:outerShdw blurRad="38100" dist="38100" dir="2700000" algn="tl">
                    <a:srgbClr val="FFFFFF"/>
                  </a:outerShdw>
                </a:effectLst>
              </a:rPr>
              <a:t>Data Warehouse</a:t>
            </a:r>
          </a:p>
          <a:p>
            <a:pPr lvl="1" eaLnBrk="1" hangingPunct="1">
              <a:defRPr/>
            </a:pPr>
            <a:r>
              <a:rPr lang="en-US" smtClean="0">
                <a:solidFill>
                  <a:srgbClr val="000000"/>
                </a:solidFill>
                <a:effectLst>
                  <a:outerShdw blurRad="38100" dist="38100" dir="2700000" algn="tl">
                    <a:srgbClr val="FFFFFF"/>
                  </a:outerShdw>
                </a:effectLst>
              </a:rPr>
              <a:t>Integrated decision support system derived from various operational databases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2275">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182275">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182275">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182275">
                                            <p:txEl>
                                              <p:pRg st="1" end="1"/>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82275">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182275">
                                            <p:txEl>
                                              <p:pRg st="2" end="2"/>
                                            </p:txEl>
                                          </p:spTgt>
                                        </p:tgtEl>
                                        <p:attrNameLst>
                                          <p:attrName>ppt_c</p:attrName>
                                        </p:attrNameLst>
                                      </p:cBhvr>
                                      <p:to>
                                        <a:schemeClr val="accent1"/>
                                      </p:to>
                                    </p:animClr>
                                  </p:subTnLst>
                                </p:cTn>
                              </p:par>
                              <p:par>
                                <p:cTn id="13" presetID="1" presetClass="entr" presetSubtype="0" fill="hold" grpId="0" nodeType="withEffect">
                                  <p:stCondLst>
                                    <p:cond delay="0"/>
                                  </p:stCondLst>
                                  <p:childTnLst>
                                    <p:set>
                                      <p:cBhvr>
                                        <p:cTn id="14" dur="1" fill="hold">
                                          <p:stCondLst>
                                            <p:cond delay="0"/>
                                          </p:stCondLst>
                                        </p:cTn>
                                        <p:tgtEl>
                                          <p:spTgt spid="182275">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182275">
                                            <p:txEl>
                                              <p:pRg st="3" end="3"/>
                                            </p:txEl>
                                          </p:spTgt>
                                        </p:tgtEl>
                                        <p:attrNameLst>
                                          <p:attrName>ppt_c</p:attrName>
                                        </p:attrNameLst>
                                      </p:cBhvr>
                                      <p:to>
                                        <a:schemeClr val="accent1"/>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275"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1CDD705C-4300-4BE0-99C1-8EF6967B0503}" type="slidenum">
              <a:rPr lang="en-US"/>
              <a:pPr>
                <a:defRPr/>
              </a:pPr>
              <a:t>3</a:t>
            </a:fld>
            <a:endParaRPr lang="en-US"/>
          </a:p>
        </p:txBody>
      </p:sp>
      <p:sp>
        <p:nvSpPr>
          <p:cNvPr id="164866" name="Rectangle 2"/>
          <p:cNvSpPr>
            <a:spLocks noGrp="1" noChangeArrowheads="1"/>
          </p:cNvSpPr>
          <p:nvPr>
            <p:ph type="title"/>
          </p:nvPr>
        </p:nvSpPr>
        <p:spPr/>
        <p:txBody>
          <a:bodyPr lIns="90488" tIns="44450" rIns="90488" bIns="44450"/>
          <a:lstStyle/>
          <a:p>
            <a:pPr eaLnBrk="1" hangingPunct="1">
              <a:defRPr/>
            </a:pPr>
            <a:r>
              <a:rPr lang="en-US" dirty="0" smtClean="0">
                <a:solidFill>
                  <a:srgbClr val="000000"/>
                </a:solidFill>
                <a:effectLst>
                  <a:outerShdw blurRad="38100" dist="38100" dir="2700000" algn="tl">
                    <a:srgbClr val="FFFFFF"/>
                  </a:outerShdw>
                </a:effectLst>
              </a:rPr>
              <a:t>Definitions</a:t>
            </a:r>
          </a:p>
        </p:txBody>
      </p:sp>
      <p:sp>
        <p:nvSpPr>
          <p:cNvPr id="164867" name="Rectangle 3"/>
          <p:cNvSpPr>
            <a:spLocks noGrp="1" noChangeArrowheads="1"/>
          </p:cNvSpPr>
          <p:nvPr>
            <p:ph type="body" idx="1"/>
          </p:nvPr>
        </p:nvSpPr>
        <p:spPr>
          <a:xfrm>
            <a:off x="381000" y="1600200"/>
            <a:ext cx="8229600" cy="4114800"/>
          </a:xfrm>
        </p:spPr>
        <p:txBody>
          <a:bodyPr lIns="90488" tIns="44450" rIns="90488" bIns="44450"/>
          <a:lstStyle/>
          <a:p>
            <a:pPr eaLnBrk="1" hangingPunct="1">
              <a:defRPr/>
            </a:pPr>
            <a:r>
              <a:rPr lang="en-US" sz="2800" b="1" dirty="0" smtClean="0">
                <a:solidFill>
                  <a:srgbClr val="000000"/>
                </a:solidFill>
                <a:effectLst>
                  <a:outerShdw blurRad="38100" dist="38100" dir="2700000" algn="tl">
                    <a:srgbClr val="FFFFFF"/>
                  </a:outerShdw>
                </a:effectLst>
              </a:rPr>
              <a:t>Database</a:t>
            </a:r>
            <a:r>
              <a:rPr lang="en-US" sz="2800" dirty="0" smtClean="0">
                <a:solidFill>
                  <a:srgbClr val="000000"/>
                </a:solidFill>
                <a:effectLst>
                  <a:outerShdw blurRad="38100" dist="38100" dir="2700000" algn="tl">
                    <a:srgbClr val="FFFFFF"/>
                  </a:outerShdw>
                </a:effectLst>
              </a:rPr>
              <a:t>: organized collection of logically related data</a:t>
            </a:r>
          </a:p>
          <a:p>
            <a:pPr eaLnBrk="1" hangingPunct="1">
              <a:defRPr/>
            </a:pPr>
            <a:r>
              <a:rPr lang="en-US" sz="2800" b="1" dirty="0" smtClean="0">
                <a:solidFill>
                  <a:srgbClr val="000000"/>
                </a:solidFill>
                <a:effectLst>
                  <a:outerShdw blurRad="38100" dist="38100" dir="2700000" algn="tl">
                    <a:srgbClr val="FFFFFF"/>
                  </a:outerShdw>
                </a:effectLst>
              </a:rPr>
              <a:t>Data</a:t>
            </a:r>
            <a:r>
              <a:rPr lang="en-US" sz="2800" dirty="0" smtClean="0">
                <a:solidFill>
                  <a:srgbClr val="000000"/>
                </a:solidFill>
                <a:effectLst>
                  <a:outerShdw blurRad="38100" dist="38100" dir="2700000" algn="tl">
                    <a:srgbClr val="FFFFFF"/>
                  </a:outerShdw>
                </a:effectLst>
              </a:rPr>
              <a:t>: stored representations of meaningful objects and events</a:t>
            </a:r>
          </a:p>
          <a:p>
            <a:pPr lvl="1" eaLnBrk="1" hangingPunct="1">
              <a:defRPr/>
            </a:pPr>
            <a:r>
              <a:rPr lang="en-US" sz="2400" b="1" dirty="0" smtClean="0">
                <a:solidFill>
                  <a:srgbClr val="000000"/>
                </a:solidFill>
                <a:effectLst>
                  <a:outerShdw blurRad="38100" dist="38100" dir="2700000" algn="tl">
                    <a:srgbClr val="FFFFFF"/>
                  </a:outerShdw>
                </a:effectLst>
              </a:rPr>
              <a:t>Structured</a:t>
            </a:r>
            <a:r>
              <a:rPr lang="en-US" sz="2400" dirty="0" smtClean="0">
                <a:solidFill>
                  <a:srgbClr val="000000"/>
                </a:solidFill>
                <a:effectLst>
                  <a:outerShdw blurRad="38100" dist="38100" dir="2700000" algn="tl">
                    <a:srgbClr val="FFFFFF"/>
                  </a:outerShdw>
                </a:effectLst>
              </a:rPr>
              <a:t>: numbers, text, dates</a:t>
            </a:r>
          </a:p>
          <a:p>
            <a:pPr lvl="1" eaLnBrk="1" hangingPunct="1">
              <a:defRPr/>
            </a:pPr>
            <a:r>
              <a:rPr lang="en-US" sz="2400" b="1" dirty="0" smtClean="0">
                <a:solidFill>
                  <a:srgbClr val="000000"/>
                </a:solidFill>
                <a:effectLst>
                  <a:outerShdw blurRad="38100" dist="38100" dir="2700000" algn="tl">
                    <a:srgbClr val="FFFFFF"/>
                  </a:outerShdw>
                </a:effectLst>
              </a:rPr>
              <a:t>Unstructured</a:t>
            </a:r>
            <a:r>
              <a:rPr lang="en-US" sz="2400" dirty="0" smtClean="0">
                <a:solidFill>
                  <a:srgbClr val="000000"/>
                </a:solidFill>
                <a:effectLst>
                  <a:outerShdw blurRad="38100" dist="38100" dir="2700000" algn="tl">
                    <a:srgbClr val="FFFFFF"/>
                  </a:outerShdw>
                </a:effectLst>
              </a:rPr>
              <a:t>: images, video, documents</a:t>
            </a:r>
          </a:p>
          <a:p>
            <a:pPr eaLnBrk="1" hangingPunct="1">
              <a:defRPr/>
            </a:pPr>
            <a:r>
              <a:rPr lang="en-US" sz="2800" b="1" dirty="0" smtClean="0">
                <a:solidFill>
                  <a:srgbClr val="000000"/>
                </a:solidFill>
                <a:effectLst>
                  <a:outerShdw blurRad="38100" dist="38100" dir="2700000" algn="tl">
                    <a:srgbClr val="FFFFFF"/>
                  </a:outerShdw>
                </a:effectLst>
              </a:rPr>
              <a:t>Information</a:t>
            </a:r>
            <a:r>
              <a:rPr lang="en-US" sz="2800" dirty="0" smtClean="0">
                <a:solidFill>
                  <a:srgbClr val="000000"/>
                </a:solidFill>
                <a:effectLst>
                  <a:outerShdw blurRad="38100" dist="38100" dir="2700000" algn="tl">
                    <a:srgbClr val="FFFFFF"/>
                  </a:outerShdw>
                </a:effectLst>
              </a:rPr>
              <a:t>: data processed to increase knowledge in the person using the data</a:t>
            </a:r>
          </a:p>
          <a:p>
            <a:pPr eaLnBrk="1" hangingPunct="1">
              <a:defRPr/>
            </a:pPr>
            <a:r>
              <a:rPr lang="en-US" sz="2800" b="1" dirty="0" smtClean="0">
                <a:solidFill>
                  <a:srgbClr val="000000"/>
                </a:solidFill>
                <a:effectLst>
                  <a:outerShdw blurRad="38100" dist="38100" dir="2700000" algn="tl">
                    <a:srgbClr val="FFFFFF"/>
                  </a:outerShdw>
                </a:effectLst>
              </a:rPr>
              <a:t>Metadata</a:t>
            </a:r>
            <a:r>
              <a:rPr lang="en-US" sz="2800" dirty="0" smtClean="0">
                <a:solidFill>
                  <a:srgbClr val="000000"/>
                </a:solidFill>
                <a:effectLst>
                  <a:outerShdw blurRad="38100" dist="38100" dir="2700000" algn="tl">
                    <a:srgbClr val="FFFFFF"/>
                  </a:outerShdw>
                </a:effectLst>
              </a:rPr>
              <a:t>: data that describes the properties and context of user data</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4867">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164867">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4867">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164867">
                                            <p:txEl>
                                              <p:pRg st="1" end="1"/>
                                            </p:txEl>
                                          </p:spTgt>
                                        </p:tgtEl>
                                        <p:attrNameLst>
                                          <p:attrName>ppt_c</p:attrName>
                                        </p:attrNameLst>
                                      </p:cBhvr>
                                      <p:to>
                                        <a:schemeClr val="accent1"/>
                                      </p:to>
                                    </p:animClr>
                                  </p:subTnLst>
                                </p:cTn>
                              </p:par>
                              <p:par>
                                <p:cTn id="11" presetID="1" presetClass="entr" presetSubtype="0" fill="hold" grpId="0" nodeType="withEffect">
                                  <p:stCondLst>
                                    <p:cond delay="0"/>
                                  </p:stCondLst>
                                  <p:childTnLst>
                                    <p:set>
                                      <p:cBhvr>
                                        <p:cTn id="12" dur="1" fill="hold">
                                          <p:stCondLst>
                                            <p:cond delay="0"/>
                                          </p:stCondLst>
                                        </p:cTn>
                                        <p:tgtEl>
                                          <p:spTgt spid="164867">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164867">
                                            <p:txEl>
                                              <p:pRg st="2" end="2"/>
                                            </p:txEl>
                                          </p:spTgt>
                                        </p:tgtEl>
                                        <p:attrNameLst>
                                          <p:attrName>ppt_c</p:attrName>
                                        </p:attrNameLst>
                                      </p:cBhvr>
                                      <p:to>
                                        <a:schemeClr val="accent1"/>
                                      </p:to>
                                    </p:animClr>
                                  </p:subTnLst>
                                </p:cTn>
                              </p:par>
                              <p:par>
                                <p:cTn id="13" presetID="1" presetClass="entr" presetSubtype="0" fill="hold" grpId="0" nodeType="withEffect">
                                  <p:stCondLst>
                                    <p:cond delay="0"/>
                                  </p:stCondLst>
                                  <p:childTnLst>
                                    <p:set>
                                      <p:cBhvr>
                                        <p:cTn id="14" dur="1" fill="hold">
                                          <p:stCondLst>
                                            <p:cond delay="0"/>
                                          </p:stCondLst>
                                        </p:cTn>
                                        <p:tgtEl>
                                          <p:spTgt spid="164867">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164867">
                                            <p:txEl>
                                              <p:pRg st="3" end="3"/>
                                            </p:txEl>
                                          </p:spTgt>
                                        </p:tgtEl>
                                        <p:attrNameLst>
                                          <p:attrName>ppt_c</p:attrName>
                                        </p:attrNameLst>
                                      </p:cBhvr>
                                      <p:to>
                                        <a:schemeClr val="accent1"/>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4867">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164867">
                                            <p:txEl>
                                              <p:pRg st="4" end="4"/>
                                            </p:txEl>
                                          </p:spTgt>
                                        </p:tgtEl>
                                        <p:attrNameLst>
                                          <p:attrName>ppt_c</p:attrName>
                                        </p:attrNameLst>
                                      </p:cBhvr>
                                      <p:to>
                                        <a:schemeClr val="accent1"/>
                                      </p:to>
                                    </p:animClr>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4867">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164867">
                                            <p:txEl>
                                              <p:pRg st="5" end="5"/>
                                            </p:txEl>
                                          </p:spTgt>
                                        </p:tgtEl>
                                        <p:attrNameLst>
                                          <p:attrName>ppt_c</p:attrName>
                                        </p:attrNameLst>
                                      </p:cBhvr>
                                      <p:to>
                                        <a:schemeClr val="accent1"/>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67" grpId="0" build="p"/>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1"/>
          <p:cNvSpPr>
            <a:spLocks noGrp="1"/>
          </p:cNvSpPr>
          <p:nvPr>
            <p:ph type="sldNum" sz="quarter" idx="10"/>
          </p:nvPr>
        </p:nvSpPr>
        <p:spPr/>
        <p:txBody>
          <a:bodyPr/>
          <a:lstStyle/>
          <a:p>
            <a:pPr>
              <a:defRPr/>
            </a:pPr>
            <a:fld id="{0B2A3D1B-85E6-4931-B545-12334D0B51F9}" type="slidenum">
              <a:rPr lang="en-US"/>
              <a:pPr>
                <a:defRPr/>
              </a:pPr>
              <a:t>30</a:t>
            </a:fld>
            <a:endParaRPr lang="en-US"/>
          </a:p>
        </p:txBody>
      </p:sp>
      <p:sp>
        <p:nvSpPr>
          <p:cNvPr id="32771" name="Text Box 3"/>
          <p:cNvSpPr txBox="1">
            <a:spLocks noChangeArrowheads="1"/>
          </p:cNvSpPr>
          <p:nvPr/>
        </p:nvSpPr>
        <p:spPr bwMode="auto">
          <a:xfrm>
            <a:off x="671513" y="328613"/>
            <a:ext cx="6096000" cy="457200"/>
          </a:xfrm>
          <a:prstGeom prst="rect">
            <a:avLst/>
          </a:prstGeom>
          <a:noFill/>
          <a:ln w="12700">
            <a:noFill/>
            <a:miter lim="800000"/>
            <a:headEnd/>
            <a:tailEnd/>
          </a:ln>
        </p:spPr>
        <p:txBody>
          <a:bodyPr>
            <a:spAutoFit/>
          </a:bodyPr>
          <a:lstStyle/>
          <a:p>
            <a:pPr algn="l" eaLnBrk="0" hangingPunct="0"/>
            <a:r>
              <a:rPr lang="en-US" sz="2400" b="1">
                <a:solidFill>
                  <a:srgbClr val="000000"/>
                </a:solidFill>
                <a:latin typeface="Arial" pitchFamily="34" charset="0"/>
              </a:rPr>
              <a:t>Figure 1-8 An enterprise data warehouse</a:t>
            </a:r>
          </a:p>
        </p:txBody>
      </p:sp>
      <p:pic>
        <p:nvPicPr>
          <p:cNvPr id="32772" name="Picture 4" descr="Noname.jpg"/>
          <p:cNvPicPr>
            <a:picLocks noChangeAspect="1"/>
          </p:cNvPicPr>
          <p:nvPr/>
        </p:nvPicPr>
        <p:blipFill>
          <a:blip r:embed="rId3" cstate="print"/>
          <a:srcRect/>
          <a:stretch>
            <a:fillRect/>
          </a:stretch>
        </p:blipFill>
        <p:spPr bwMode="auto">
          <a:xfrm>
            <a:off x="747713" y="860425"/>
            <a:ext cx="7648575" cy="53149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9DAD872D-1931-4409-927A-618E64D6F8E4}" type="slidenum">
              <a:rPr lang="en-US"/>
              <a:pPr>
                <a:defRPr/>
              </a:pPr>
              <a:t>31</a:t>
            </a:fld>
            <a:endParaRPr lang="en-US"/>
          </a:p>
        </p:txBody>
      </p:sp>
      <p:sp>
        <p:nvSpPr>
          <p:cNvPr id="182274" name="Rectangle 2"/>
          <p:cNvSpPr>
            <a:spLocks noGrp="1" noChangeArrowheads="1"/>
          </p:cNvSpPr>
          <p:nvPr>
            <p:ph type="title"/>
          </p:nvPr>
        </p:nvSpPr>
        <p:spPr>
          <a:xfrm>
            <a:off x="76200" y="76200"/>
            <a:ext cx="8915400" cy="1371600"/>
          </a:xfrm>
        </p:spPr>
        <p:txBody>
          <a:bodyPr/>
          <a:lstStyle/>
          <a:p>
            <a:pPr eaLnBrk="1" hangingPunct="1">
              <a:defRPr/>
            </a:pPr>
            <a:r>
              <a:rPr lang="en-US" dirty="0" smtClean="0">
                <a:solidFill>
                  <a:srgbClr val="000000"/>
                </a:solidFill>
                <a:effectLst>
                  <a:outerShdw blurRad="38100" dist="38100" dir="2700000" algn="tl">
                    <a:srgbClr val="FFFFFF"/>
                  </a:outerShdw>
                </a:effectLst>
              </a:rPr>
              <a:t>Web-Enabled Databases</a:t>
            </a:r>
          </a:p>
        </p:txBody>
      </p:sp>
      <p:sp>
        <p:nvSpPr>
          <p:cNvPr id="182275" name="Rectangle 3"/>
          <p:cNvSpPr>
            <a:spLocks noGrp="1" noChangeArrowheads="1"/>
          </p:cNvSpPr>
          <p:nvPr>
            <p:ph type="body" idx="1"/>
          </p:nvPr>
        </p:nvSpPr>
        <p:spPr>
          <a:xfrm>
            <a:off x="457200" y="1828800"/>
            <a:ext cx="8229600" cy="3810000"/>
          </a:xfrm>
        </p:spPr>
        <p:txBody>
          <a:bodyPr/>
          <a:lstStyle/>
          <a:p>
            <a:pPr eaLnBrk="1" hangingPunct="1">
              <a:defRPr/>
            </a:pPr>
            <a:r>
              <a:rPr lang="en-US" dirty="0" smtClean="0">
                <a:solidFill>
                  <a:srgbClr val="000000"/>
                </a:solidFill>
                <a:effectLst>
                  <a:outerShdw blurRad="38100" dist="38100" dir="2700000" algn="tl">
                    <a:srgbClr val="FFFFFF"/>
                  </a:outerShdw>
                </a:effectLst>
              </a:rPr>
              <a:t>Web applications requiring databases</a:t>
            </a:r>
          </a:p>
          <a:p>
            <a:pPr lvl="1" eaLnBrk="1" hangingPunct="1">
              <a:defRPr/>
            </a:pPr>
            <a:r>
              <a:rPr lang="en-US" dirty="0" smtClean="0">
                <a:solidFill>
                  <a:srgbClr val="000000"/>
                </a:solidFill>
                <a:effectLst>
                  <a:outerShdw blurRad="38100" dist="38100" dir="2700000" algn="tl">
                    <a:srgbClr val="FFFFFF"/>
                  </a:outerShdw>
                </a:effectLst>
              </a:rPr>
              <a:t>Customer relationship management (CRM)</a:t>
            </a:r>
          </a:p>
          <a:p>
            <a:pPr lvl="1" eaLnBrk="1" hangingPunct="1">
              <a:defRPr/>
            </a:pPr>
            <a:r>
              <a:rPr lang="en-US" dirty="0" smtClean="0">
                <a:solidFill>
                  <a:srgbClr val="000000"/>
                </a:solidFill>
                <a:effectLst>
                  <a:outerShdw blurRad="38100" dist="38100" dir="2700000" algn="tl">
                    <a:srgbClr val="FFFFFF"/>
                  </a:outerShdw>
                </a:effectLst>
              </a:rPr>
              <a:t>Business-to-consumer (B2C)</a:t>
            </a:r>
          </a:p>
          <a:p>
            <a:pPr lvl="1" eaLnBrk="1" hangingPunct="1">
              <a:defRPr/>
            </a:pPr>
            <a:r>
              <a:rPr lang="en-US" dirty="0" smtClean="0">
                <a:solidFill>
                  <a:srgbClr val="000000"/>
                </a:solidFill>
                <a:effectLst>
                  <a:outerShdw blurRad="38100" dist="38100" dir="2700000" algn="tl">
                    <a:srgbClr val="FFFFFF"/>
                  </a:outerShdw>
                </a:effectLst>
              </a:rPr>
              <a:t>Electronic data interchange (EDI)</a:t>
            </a:r>
          </a:p>
          <a:p>
            <a:pPr lvl="1" eaLnBrk="1" hangingPunct="1">
              <a:defRPr/>
            </a:pPr>
            <a:r>
              <a:rPr lang="en-US" dirty="0" smtClean="0">
                <a:solidFill>
                  <a:srgbClr val="000000"/>
                </a:solidFill>
                <a:effectLst>
                  <a:outerShdw blurRad="38100" dist="38100" dir="2700000" algn="tl">
                    <a:srgbClr val="FFFFFF"/>
                  </a:outerShdw>
                </a:effectLst>
              </a:rPr>
              <a:t>Private intranets</a:t>
            </a:r>
          </a:p>
          <a:p>
            <a:pPr lvl="1" eaLnBrk="1" hangingPunct="1">
              <a:defRPr/>
            </a:pPr>
            <a:r>
              <a:rPr lang="en-US" dirty="0" smtClean="0">
                <a:solidFill>
                  <a:srgbClr val="000000"/>
                </a:solidFill>
                <a:effectLst>
                  <a:outerShdw blurRad="38100" dist="38100" dir="2700000" algn="tl">
                    <a:srgbClr val="FFFFFF"/>
                  </a:outerShdw>
                </a:effectLst>
              </a:rPr>
              <a:t>XML-defined Web services</a:t>
            </a:r>
          </a:p>
          <a:p>
            <a:pPr lvl="1" eaLnBrk="1" hangingPunct="1">
              <a:buFont typeface="Wingdings" pitchFamily="2" charset="2"/>
              <a:buNone/>
              <a:defRPr/>
            </a:pPr>
            <a:endParaRPr lang="en-US" dirty="0" smtClean="0">
              <a:solidFill>
                <a:srgbClr val="000000"/>
              </a:solidFill>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2275">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182275">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182275">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182275">
                                            <p:txEl>
                                              <p:pRg st="1" end="1"/>
                                            </p:txEl>
                                          </p:spTgt>
                                        </p:tgtEl>
                                        <p:attrNameLst>
                                          <p:attrName>ppt_c</p:attrName>
                                        </p:attrNameLst>
                                      </p:cBhvr>
                                      <p:to>
                                        <a:schemeClr val="accent1"/>
                                      </p:to>
                                    </p:animClr>
                                  </p:subTnLst>
                                </p:cTn>
                              </p:par>
                              <p:par>
                                <p:cTn id="9" presetID="1" presetClass="entr" presetSubtype="0" fill="hold" grpId="0" nodeType="withEffect">
                                  <p:stCondLst>
                                    <p:cond delay="0"/>
                                  </p:stCondLst>
                                  <p:childTnLst>
                                    <p:set>
                                      <p:cBhvr>
                                        <p:cTn id="10" dur="1" fill="hold">
                                          <p:stCondLst>
                                            <p:cond delay="0"/>
                                          </p:stCondLst>
                                        </p:cTn>
                                        <p:tgtEl>
                                          <p:spTgt spid="182275">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182275">
                                            <p:txEl>
                                              <p:pRg st="2" end="2"/>
                                            </p:txEl>
                                          </p:spTgt>
                                        </p:tgtEl>
                                        <p:attrNameLst>
                                          <p:attrName>ppt_c</p:attrName>
                                        </p:attrNameLst>
                                      </p:cBhvr>
                                      <p:to>
                                        <a:schemeClr val="accent1"/>
                                      </p:to>
                                    </p:animClr>
                                  </p:subTnLst>
                                </p:cTn>
                              </p:par>
                              <p:par>
                                <p:cTn id="11" presetID="1" presetClass="entr" presetSubtype="0" fill="hold" grpId="0" nodeType="withEffect">
                                  <p:stCondLst>
                                    <p:cond delay="0"/>
                                  </p:stCondLst>
                                  <p:childTnLst>
                                    <p:set>
                                      <p:cBhvr>
                                        <p:cTn id="12" dur="1" fill="hold">
                                          <p:stCondLst>
                                            <p:cond delay="0"/>
                                          </p:stCondLst>
                                        </p:cTn>
                                        <p:tgtEl>
                                          <p:spTgt spid="182275">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182275">
                                            <p:txEl>
                                              <p:pRg st="3" end="3"/>
                                            </p:txEl>
                                          </p:spTgt>
                                        </p:tgtEl>
                                        <p:attrNameLst>
                                          <p:attrName>ppt_c</p:attrName>
                                        </p:attrNameLst>
                                      </p:cBhvr>
                                      <p:to>
                                        <a:schemeClr val="accent1"/>
                                      </p:to>
                                    </p:animClr>
                                  </p:subTnLst>
                                </p:cTn>
                              </p:par>
                              <p:par>
                                <p:cTn id="13" presetID="1" presetClass="entr" presetSubtype="0" fill="hold" grpId="0" nodeType="withEffect">
                                  <p:stCondLst>
                                    <p:cond delay="0"/>
                                  </p:stCondLst>
                                  <p:childTnLst>
                                    <p:set>
                                      <p:cBhvr>
                                        <p:cTn id="14" dur="1" fill="hold">
                                          <p:stCondLst>
                                            <p:cond delay="0"/>
                                          </p:stCondLst>
                                        </p:cTn>
                                        <p:tgtEl>
                                          <p:spTgt spid="182275">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182275">
                                            <p:txEl>
                                              <p:pRg st="4" end="4"/>
                                            </p:txEl>
                                          </p:spTgt>
                                        </p:tgtEl>
                                        <p:attrNameLst>
                                          <p:attrName>ppt_c</p:attrName>
                                        </p:attrNameLst>
                                      </p:cBhvr>
                                      <p:to>
                                        <a:schemeClr val="accent1"/>
                                      </p:to>
                                    </p:animClr>
                                  </p:subTnLst>
                                </p:cTn>
                              </p:par>
                              <p:par>
                                <p:cTn id="15" presetID="1" presetClass="entr" presetSubtype="0" fill="hold" grpId="0" nodeType="withEffect">
                                  <p:stCondLst>
                                    <p:cond delay="0"/>
                                  </p:stCondLst>
                                  <p:childTnLst>
                                    <p:set>
                                      <p:cBhvr>
                                        <p:cTn id="16" dur="1" fill="hold">
                                          <p:stCondLst>
                                            <p:cond delay="0"/>
                                          </p:stCondLst>
                                        </p:cTn>
                                        <p:tgtEl>
                                          <p:spTgt spid="182275">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182275">
                                            <p:txEl>
                                              <p:pRg st="5" end="5"/>
                                            </p:txEl>
                                          </p:spTgt>
                                        </p:tgtEl>
                                        <p:attrNameLst>
                                          <p:attrName>ppt_c</p:attrName>
                                        </p:attrNameLst>
                                      </p:cBhvr>
                                      <p:to>
                                        <a:schemeClr val="accent1"/>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275" grpId="0" build="p"/>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400AA2C5-5BC0-45B9-B35F-08857752390D}" type="slidenum">
              <a:rPr lang="en-US"/>
              <a:pPr>
                <a:defRPr/>
              </a:pPr>
              <a:t>32</a:t>
            </a:fld>
            <a:endParaRPr lang="en-US"/>
          </a:p>
        </p:txBody>
      </p:sp>
      <p:sp>
        <p:nvSpPr>
          <p:cNvPr id="182274" name="Rectangle 2"/>
          <p:cNvSpPr>
            <a:spLocks noGrp="1" noChangeArrowheads="1"/>
          </p:cNvSpPr>
          <p:nvPr>
            <p:ph type="title"/>
          </p:nvPr>
        </p:nvSpPr>
        <p:spPr>
          <a:xfrm>
            <a:off x="76200" y="76200"/>
            <a:ext cx="8915400" cy="1371600"/>
          </a:xfrm>
        </p:spPr>
        <p:txBody>
          <a:bodyPr/>
          <a:lstStyle/>
          <a:p>
            <a:pPr eaLnBrk="1" hangingPunct="1">
              <a:defRPr/>
            </a:pPr>
            <a:r>
              <a:rPr lang="en-US" dirty="0" smtClean="0">
                <a:solidFill>
                  <a:srgbClr val="000000"/>
                </a:solidFill>
                <a:effectLst>
                  <a:outerShdw blurRad="38100" dist="38100" dir="2700000" algn="tl">
                    <a:srgbClr val="FFFFFF"/>
                  </a:outerShdw>
                </a:effectLst>
              </a:rPr>
              <a:t>Web-Enabled Databases (cont.)</a:t>
            </a:r>
          </a:p>
        </p:txBody>
      </p:sp>
      <p:sp>
        <p:nvSpPr>
          <p:cNvPr id="182275" name="Rectangle 3"/>
          <p:cNvSpPr>
            <a:spLocks noGrp="1" noChangeArrowheads="1"/>
          </p:cNvSpPr>
          <p:nvPr>
            <p:ph type="body" idx="1"/>
          </p:nvPr>
        </p:nvSpPr>
        <p:spPr>
          <a:xfrm>
            <a:off x="457200" y="1828800"/>
            <a:ext cx="8229600" cy="3810000"/>
          </a:xfrm>
        </p:spPr>
        <p:txBody>
          <a:bodyPr/>
          <a:lstStyle/>
          <a:p>
            <a:pPr eaLnBrk="1" hangingPunct="1">
              <a:defRPr/>
            </a:pPr>
            <a:r>
              <a:rPr lang="en-US" dirty="0" smtClean="0">
                <a:solidFill>
                  <a:srgbClr val="000000"/>
                </a:solidFill>
                <a:effectLst>
                  <a:outerShdw blurRad="38100" dist="38100" dir="2700000" algn="tl">
                    <a:srgbClr val="FFFFFF"/>
                  </a:outerShdw>
                </a:effectLst>
              </a:rPr>
              <a:t>Issues to consider</a:t>
            </a:r>
          </a:p>
          <a:p>
            <a:pPr lvl="1" eaLnBrk="1" hangingPunct="1">
              <a:defRPr/>
            </a:pPr>
            <a:r>
              <a:rPr lang="en-US" dirty="0" smtClean="0">
                <a:solidFill>
                  <a:srgbClr val="000000"/>
                </a:solidFill>
                <a:effectLst>
                  <a:outerShdw blurRad="38100" dist="38100" dir="2700000" algn="tl">
                    <a:srgbClr val="FFFFFF"/>
                  </a:outerShdw>
                </a:effectLst>
              </a:rPr>
              <a:t>Which technologies to use?</a:t>
            </a:r>
          </a:p>
          <a:p>
            <a:pPr lvl="1" eaLnBrk="1" hangingPunct="1">
              <a:defRPr/>
            </a:pPr>
            <a:r>
              <a:rPr lang="en-US" dirty="0" smtClean="0">
                <a:solidFill>
                  <a:srgbClr val="000000"/>
                </a:solidFill>
                <a:effectLst>
                  <a:outerShdw blurRad="38100" dist="38100" dir="2700000" algn="tl">
                    <a:srgbClr val="FFFFFF"/>
                  </a:outerShdw>
                </a:effectLst>
              </a:rPr>
              <a:t>Security/privacy protection</a:t>
            </a:r>
          </a:p>
          <a:p>
            <a:pPr lvl="1" eaLnBrk="1" hangingPunct="1">
              <a:defRPr/>
            </a:pPr>
            <a:r>
              <a:rPr lang="en-US" dirty="0" smtClean="0">
                <a:solidFill>
                  <a:srgbClr val="000000"/>
                </a:solidFill>
                <a:effectLst>
                  <a:outerShdw blurRad="38100" dist="38100" dir="2700000" algn="tl">
                    <a:srgbClr val="FFFFFF"/>
                  </a:outerShdw>
                </a:effectLst>
              </a:rPr>
              <a:t>Managing huge volumes of data from Internet transactions</a:t>
            </a:r>
          </a:p>
          <a:p>
            <a:pPr lvl="1" eaLnBrk="1" hangingPunct="1">
              <a:defRPr/>
            </a:pPr>
            <a:r>
              <a:rPr lang="en-US" dirty="0" smtClean="0">
                <a:solidFill>
                  <a:srgbClr val="000000"/>
                </a:solidFill>
                <a:effectLst>
                  <a:outerShdw blurRad="38100" dist="38100" dir="2700000" algn="tl">
                    <a:srgbClr val="FFFFFF"/>
                  </a:outerShdw>
                </a:effectLst>
              </a:rPr>
              <a:t>Maintaining data quality</a:t>
            </a:r>
          </a:p>
          <a:p>
            <a:pPr lvl="1" eaLnBrk="1" hangingPunct="1">
              <a:buFont typeface="Wingdings" pitchFamily="2" charset="2"/>
              <a:buNone/>
              <a:defRPr/>
            </a:pPr>
            <a:endParaRPr lang="en-US" dirty="0" smtClean="0">
              <a:solidFill>
                <a:srgbClr val="000000"/>
              </a:solidFill>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2275">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182275">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182275">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182275">
                                            <p:txEl>
                                              <p:pRg st="1" end="1"/>
                                            </p:txEl>
                                          </p:spTgt>
                                        </p:tgtEl>
                                        <p:attrNameLst>
                                          <p:attrName>ppt_c</p:attrName>
                                        </p:attrNameLst>
                                      </p:cBhvr>
                                      <p:to>
                                        <a:schemeClr val="accent1"/>
                                      </p:to>
                                    </p:animClr>
                                  </p:subTnLst>
                                </p:cTn>
                              </p:par>
                              <p:par>
                                <p:cTn id="9" presetID="1" presetClass="entr" presetSubtype="0" fill="hold" grpId="0" nodeType="withEffect">
                                  <p:stCondLst>
                                    <p:cond delay="0"/>
                                  </p:stCondLst>
                                  <p:childTnLst>
                                    <p:set>
                                      <p:cBhvr>
                                        <p:cTn id="10" dur="1" fill="hold">
                                          <p:stCondLst>
                                            <p:cond delay="0"/>
                                          </p:stCondLst>
                                        </p:cTn>
                                        <p:tgtEl>
                                          <p:spTgt spid="182275">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182275">
                                            <p:txEl>
                                              <p:pRg st="2" end="2"/>
                                            </p:txEl>
                                          </p:spTgt>
                                        </p:tgtEl>
                                        <p:attrNameLst>
                                          <p:attrName>ppt_c</p:attrName>
                                        </p:attrNameLst>
                                      </p:cBhvr>
                                      <p:to>
                                        <a:schemeClr val="accent1"/>
                                      </p:to>
                                    </p:animClr>
                                  </p:subTnLst>
                                </p:cTn>
                              </p:par>
                              <p:par>
                                <p:cTn id="11" presetID="1" presetClass="entr" presetSubtype="0" fill="hold" grpId="0" nodeType="withEffect">
                                  <p:stCondLst>
                                    <p:cond delay="0"/>
                                  </p:stCondLst>
                                  <p:childTnLst>
                                    <p:set>
                                      <p:cBhvr>
                                        <p:cTn id="12" dur="1" fill="hold">
                                          <p:stCondLst>
                                            <p:cond delay="0"/>
                                          </p:stCondLst>
                                        </p:cTn>
                                        <p:tgtEl>
                                          <p:spTgt spid="182275">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182275">
                                            <p:txEl>
                                              <p:pRg st="3" end="3"/>
                                            </p:txEl>
                                          </p:spTgt>
                                        </p:tgtEl>
                                        <p:attrNameLst>
                                          <p:attrName>ppt_c</p:attrName>
                                        </p:attrNameLst>
                                      </p:cBhvr>
                                      <p:to>
                                        <a:schemeClr val="accent1"/>
                                      </p:to>
                                    </p:animClr>
                                  </p:subTnLst>
                                </p:cTn>
                              </p:par>
                              <p:par>
                                <p:cTn id="13" presetID="1" presetClass="entr" presetSubtype="0" fill="hold" grpId="0" nodeType="withEffect">
                                  <p:stCondLst>
                                    <p:cond delay="0"/>
                                  </p:stCondLst>
                                  <p:childTnLst>
                                    <p:set>
                                      <p:cBhvr>
                                        <p:cTn id="14" dur="1" fill="hold">
                                          <p:stCondLst>
                                            <p:cond delay="0"/>
                                          </p:stCondLst>
                                        </p:cTn>
                                        <p:tgtEl>
                                          <p:spTgt spid="182275">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182275">
                                            <p:txEl>
                                              <p:pRg st="4" end="4"/>
                                            </p:txEl>
                                          </p:spTgt>
                                        </p:tgtEl>
                                        <p:attrNameLst>
                                          <p:attrName>ppt_c</p:attrName>
                                        </p:attrNameLst>
                                      </p:cBhvr>
                                      <p:to>
                                        <a:schemeClr val="accent1"/>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275" grpId="0" build="p"/>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DF7AC374-3C88-4747-9871-37371C828A2C}" type="slidenum">
              <a:rPr lang="en-US"/>
              <a:pPr>
                <a:defRPr/>
              </a:pPr>
              <a:t>33</a:t>
            </a:fld>
            <a:endParaRPr lang="en-US"/>
          </a:p>
        </p:txBody>
      </p:sp>
      <p:sp>
        <p:nvSpPr>
          <p:cNvPr id="35843" name="Text Box 3"/>
          <p:cNvSpPr txBox="1">
            <a:spLocks noChangeArrowheads="1"/>
          </p:cNvSpPr>
          <p:nvPr/>
        </p:nvSpPr>
        <p:spPr bwMode="auto">
          <a:xfrm>
            <a:off x="1150938" y="741363"/>
            <a:ext cx="6889750" cy="461962"/>
          </a:xfrm>
          <a:prstGeom prst="rect">
            <a:avLst/>
          </a:prstGeom>
          <a:noFill/>
          <a:ln w="12700">
            <a:noFill/>
            <a:miter lim="800000"/>
            <a:headEnd/>
            <a:tailEnd/>
          </a:ln>
        </p:spPr>
        <p:txBody>
          <a:bodyPr>
            <a:spAutoFit/>
          </a:bodyPr>
          <a:lstStyle/>
          <a:p>
            <a:pPr algn="l" eaLnBrk="0" hangingPunct="0"/>
            <a:r>
              <a:rPr lang="en-US" sz="2400" b="1">
                <a:solidFill>
                  <a:srgbClr val="000000"/>
                </a:solidFill>
                <a:latin typeface="Arial" pitchFamily="34" charset="0"/>
              </a:rPr>
              <a:t>Figure 1-9 Evolution of database technologies</a:t>
            </a:r>
          </a:p>
        </p:txBody>
      </p:sp>
      <p:pic>
        <p:nvPicPr>
          <p:cNvPr id="35844" name="Picture 6" descr="Noname.jpg"/>
          <p:cNvPicPr>
            <a:picLocks noChangeAspect="1"/>
          </p:cNvPicPr>
          <p:nvPr/>
        </p:nvPicPr>
        <p:blipFill>
          <a:blip r:embed="rId3" cstate="print"/>
          <a:srcRect/>
          <a:stretch>
            <a:fillRect/>
          </a:stretch>
        </p:blipFill>
        <p:spPr bwMode="auto">
          <a:xfrm>
            <a:off x="171450" y="1565275"/>
            <a:ext cx="8751888" cy="40655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6"/>
          <p:cNvSpPr txBox="1">
            <a:spLocks noGrp="1" noChangeArrowheads="1"/>
          </p:cNvSpPr>
          <p:nvPr/>
        </p:nvSpPr>
        <p:spPr bwMode="auto">
          <a:xfrm>
            <a:off x="6553200" y="6245225"/>
            <a:ext cx="2133600" cy="476250"/>
          </a:xfrm>
          <a:prstGeom prst="rect">
            <a:avLst/>
          </a:prstGeom>
          <a:noFill/>
          <a:ln>
            <a:miter lim="800000"/>
            <a:headEnd/>
            <a:tailEnd/>
          </a:ln>
        </p:spPr>
        <p:txBody>
          <a:bodyPr anchor="b"/>
          <a:lstStyle/>
          <a:p>
            <a:pPr>
              <a:defRPr/>
            </a:pPr>
            <a:fld id="{7F41C3EC-56E4-463B-8B63-8483DAC7779F}" type="slidenum">
              <a:rPr lang="en-US" sz="1400">
                <a:solidFill>
                  <a:srgbClr val="000000"/>
                </a:solidFill>
                <a:effectLst>
                  <a:outerShdw blurRad="38100" dist="38100" dir="2700000" algn="tl">
                    <a:srgbClr val="FFFFFF"/>
                  </a:outerShdw>
                </a:effectLst>
                <a:latin typeface="Arial" charset="0"/>
                <a:cs typeface="Arial" charset="0"/>
              </a:rPr>
              <a:pPr>
                <a:defRPr/>
              </a:pPr>
              <a:t>34</a:t>
            </a:fld>
            <a:endParaRPr lang="en-US" sz="1400">
              <a:solidFill>
                <a:srgbClr val="000000"/>
              </a:solidFill>
              <a:effectLst>
                <a:outerShdw blurRad="38100" dist="38100" dir="2700000" algn="tl">
                  <a:srgbClr val="FFFFFF"/>
                </a:outerShdw>
              </a:effectLst>
              <a:latin typeface="Arial" charset="0"/>
              <a:cs typeface="Arial" charset="0"/>
            </a:endParaRPr>
          </a:p>
        </p:txBody>
      </p:sp>
      <p:pic>
        <p:nvPicPr>
          <p:cNvPr id="36867" name="Picture 5" descr="cid:3287383400_2177562"/>
          <p:cNvPicPr>
            <a:picLocks noChangeAspect="1" noChangeArrowheads="1"/>
          </p:cNvPicPr>
          <p:nvPr/>
        </p:nvPicPr>
        <p:blipFill>
          <a:blip r:embed="rId3" r:link="rId4" cstate="print"/>
          <a:srcRect/>
          <a:stretch>
            <a:fillRect/>
          </a:stretch>
        </p:blipFill>
        <p:spPr bwMode="auto">
          <a:xfrm>
            <a:off x="342900" y="971550"/>
            <a:ext cx="8423275" cy="2747963"/>
          </a:xfrm>
          <a:prstGeom prst="rect">
            <a:avLst/>
          </a:prstGeom>
          <a:solidFill>
            <a:schemeClr val="hlink"/>
          </a:solidFill>
          <a:ln w="9525">
            <a:solidFill>
              <a:schemeClr val="bg1"/>
            </a:solidFill>
            <a:miter lim="800000"/>
            <a:headEnd/>
            <a:tailEnd/>
          </a:ln>
        </p:spPr>
      </p:pic>
      <p:sp>
        <p:nvSpPr>
          <p:cNvPr id="36868" name="Rectangle 6"/>
          <p:cNvSpPr>
            <a:spLocks noChangeArrowheads="1"/>
          </p:cNvSpPr>
          <p:nvPr/>
        </p:nvSpPr>
        <p:spPr bwMode="auto">
          <a:xfrm>
            <a:off x="708025" y="3894138"/>
            <a:ext cx="7589838" cy="1069975"/>
          </a:xfrm>
          <a:prstGeom prst="rect">
            <a:avLst/>
          </a:prstGeom>
          <a:noFill/>
          <a:ln w="25400">
            <a:noFill/>
            <a:miter lim="800000"/>
            <a:headEnd/>
            <a:tailEnd/>
          </a:ln>
        </p:spPr>
        <p:txBody>
          <a:bodyPr anchor="ctr">
            <a:spAutoFit/>
          </a:bodyPr>
          <a:lstStyle/>
          <a:p>
            <a:pPr algn="ctr"/>
            <a:r>
              <a:rPr lang="en-US" sz="1600">
                <a:solidFill>
                  <a:srgbClr val="000000"/>
                </a:solidFill>
                <a:latin typeface="Arial" pitchFamily="34" charset="0"/>
                <a:cs typeface="Times New Roman" pitchFamily="18"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738188" y="5327650"/>
            <a:ext cx="7845425" cy="636588"/>
          </a:xfrm>
          <a:prstGeom prst="rect">
            <a:avLst/>
          </a:prstGeom>
          <a:noFill/>
          <a:ln>
            <a:miter lim="800000"/>
            <a:headEnd/>
            <a:tailEnd/>
          </a:ln>
        </p:spPr>
        <p:txBody>
          <a:bodyPr anchor="b"/>
          <a:lstStyle/>
          <a:p>
            <a:pPr algn="ctr">
              <a:defRPr/>
            </a:pPr>
            <a:r>
              <a:rPr lang="en-US">
                <a:solidFill>
                  <a:srgbClr val="000000"/>
                </a:solidFill>
                <a:effectLst>
                  <a:outerShdw blurRad="38100" dist="38100" dir="2700000" algn="tl">
                    <a:srgbClr val="FFFFFF"/>
                  </a:outerShdw>
                </a:effectLst>
                <a:cs typeface="Arial" charset="0"/>
              </a:rPr>
              <a:t>Copyright © 2009 Pearson Education, Inc.  Publishing as Prentice Hall</a:t>
            </a:r>
            <a:endParaRPr lang="en-US">
              <a:solidFill>
                <a:srgbClr val="000000"/>
              </a:solidFill>
              <a:effectLst>
                <a:outerShdw blurRad="38100" dist="38100" dir="2700000" algn="tl">
                  <a:srgbClr val="FFFFFF"/>
                </a:outerShdw>
              </a:effectLst>
              <a:latin typeface="Arial" charset="0"/>
              <a:cs typeface="Arial" charset="0"/>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4AFD5375-B78A-4B68-9E82-BB972B5A6FDD}" type="slidenum">
              <a:rPr lang="en-US"/>
              <a:pPr>
                <a:defRPr/>
              </a:pPr>
              <a:t>4</a:t>
            </a:fld>
            <a:endParaRPr lang="en-US"/>
          </a:p>
        </p:txBody>
      </p:sp>
      <p:sp>
        <p:nvSpPr>
          <p:cNvPr id="6147" name="Text Box 3"/>
          <p:cNvSpPr txBox="1">
            <a:spLocks noChangeArrowheads="1"/>
          </p:cNvSpPr>
          <p:nvPr/>
        </p:nvSpPr>
        <p:spPr bwMode="auto">
          <a:xfrm>
            <a:off x="593725" y="192088"/>
            <a:ext cx="4078288" cy="457200"/>
          </a:xfrm>
          <a:prstGeom prst="rect">
            <a:avLst/>
          </a:prstGeom>
          <a:noFill/>
          <a:ln w="12700">
            <a:noFill/>
            <a:miter lim="800000"/>
            <a:headEnd/>
            <a:tailEnd/>
          </a:ln>
        </p:spPr>
        <p:txBody>
          <a:bodyPr wrap="none">
            <a:spAutoFit/>
          </a:bodyPr>
          <a:lstStyle/>
          <a:p>
            <a:pPr algn="l" eaLnBrk="0" hangingPunct="0"/>
            <a:r>
              <a:rPr lang="en-US" sz="2400" b="1">
                <a:solidFill>
                  <a:srgbClr val="000000"/>
                </a:solidFill>
                <a:latin typeface="Arial" pitchFamily="34" charset="0"/>
              </a:rPr>
              <a:t>Figure 1-1a Data in context</a:t>
            </a:r>
          </a:p>
        </p:txBody>
      </p:sp>
      <p:sp>
        <p:nvSpPr>
          <p:cNvPr id="19460" name="Text Box 4"/>
          <p:cNvSpPr txBox="1">
            <a:spLocks noChangeArrowheads="1"/>
          </p:cNvSpPr>
          <p:nvPr/>
        </p:nvSpPr>
        <p:spPr bwMode="auto">
          <a:xfrm>
            <a:off x="2133600" y="5791200"/>
            <a:ext cx="4343400" cy="366713"/>
          </a:xfrm>
          <a:prstGeom prst="rect">
            <a:avLst/>
          </a:prstGeom>
          <a:noFill/>
          <a:ln w="12700">
            <a:noFill/>
            <a:miter lim="800000"/>
            <a:headEnd/>
            <a:tailEnd/>
          </a:ln>
        </p:spPr>
        <p:txBody>
          <a:bodyPr>
            <a:spAutoFit/>
          </a:bodyPr>
          <a:lstStyle/>
          <a:p>
            <a:pPr algn="l" eaLnBrk="0" hangingPunct="0"/>
            <a:r>
              <a:rPr lang="en-US" b="1">
                <a:solidFill>
                  <a:srgbClr val="000000"/>
                </a:solidFill>
                <a:latin typeface="Book Antiqua" pitchFamily="18" charset="0"/>
              </a:rPr>
              <a:t>Context helps users understand data</a:t>
            </a:r>
          </a:p>
        </p:txBody>
      </p:sp>
      <p:pic>
        <p:nvPicPr>
          <p:cNvPr id="6149" name="Picture 5" descr="Noname.bmp"/>
          <p:cNvPicPr>
            <a:picLocks noChangeAspect="1"/>
          </p:cNvPicPr>
          <p:nvPr/>
        </p:nvPicPr>
        <p:blipFill>
          <a:blip r:embed="rId3" cstate="print"/>
          <a:srcRect/>
          <a:stretch>
            <a:fillRect/>
          </a:stretch>
        </p:blipFill>
        <p:spPr bwMode="auto">
          <a:xfrm>
            <a:off x="1366838" y="1057275"/>
            <a:ext cx="6410325" cy="447675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9460"/>
                                        </p:tgtEl>
                                        <p:attrNameLst>
                                          <p:attrName>style.visibility</p:attrName>
                                        </p:attrNameLst>
                                      </p:cBhvr>
                                      <p:to>
                                        <p:strVal val="visible"/>
                                      </p:to>
                                    </p:set>
                                    <p:anim calcmode="lin" valueType="num">
                                      <p:cBhvr additive="base">
                                        <p:cTn id="7" dur="500" fill="hold"/>
                                        <p:tgtEl>
                                          <p:spTgt spid="19460"/>
                                        </p:tgtEl>
                                        <p:attrNameLst>
                                          <p:attrName>ppt_x</p:attrName>
                                        </p:attrNameLst>
                                      </p:cBhvr>
                                      <p:tavLst>
                                        <p:tav tm="0">
                                          <p:val>
                                            <p:strVal val="1+#ppt_w/2"/>
                                          </p:val>
                                        </p:tav>
                                        <p:tav tm="100000">
                                          <p:val>
                                            <p:strVal val="#ppt_x"/>
                                          </p:val>
                                        </p:tav>
                                      </p:tavLst>
                                    </p:anim>
                                    <p:anim calcmode="lin" valueType="num">
                                      <p:cBhvr additive="base">
                                        <p:cTn id="8" dur="500" fill="hold"/>
                                        <p:tgtEl>
                                          <p:spTgt spid="194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0"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013FDF71-A942-42FF-A5D8-EB200E5D2836}" type="slidenum">
              <a:rPr lang="en-US"/>
              <a:pPr>
                <a:defRPr/>
              </a:pPr>
              <a:t>5</a:t>
            </a:fld>
            <a:endParaRPr lang="en-US"/>
          </a:p>
        </p:txBody>
      </p:sp>
      <p:sp>
        <p:nvSpPr>
          <p:cNvPr id="20486" name="Text Box 6"/>
          <p:cNvSpPr txBox="1">
            <a:spLocks noChangeArrowheads="1"/>
          </p:cNvSpPr>
          <p:nvPr/>
        </p:nvSpPr>
        <p:spPr bwMode="auto">
          <a:xfrm>
            <a:off x="1219200" y="4892675"/>
            <a:ext cx="6553200" cy="1187450"/>
          </a:xfrm>
          <a:prstGeom prst="rect">
            <a:avLst/>
          </a:prstGeom>
          <a:noFill/>
          <a:ln w="12700">
            <a:noFill/>
            <a:miter lim="800000"/>
            <a:headEnd/>
            <a:tailEnd/>
          </a:ln>
        </p:spPr>
        <p:txBody>
          <a:bodyPr>
            <a:spAutoFit/>
          </a:bodyPr>
          <a:lstStyle/>
          <a:p>
            <a:pPr algn="ctr" eaLnBrk="0" hangingPunct="0"/>
            <a:r>
              <a:rPr lang="en-US" sz="2400" b="1">
                <a:solidFill>
                  <a:srgbClr val="990000"/>
                </a:solidFill>
                <a:latin typeface="Book Antiqua" pitchFamily="18" charset="0"/>
              </a:rPr>
              <a:t>Graphical displays turn data into useful information that managers can use for decision making and interpretation</a:t>
            </a:r>
          </a:p>
        </p:txBody>
      </p:sp>
      <p:sp>
        <p:nvSpPr>
          <p:cNvPr id="7172" name="Text Box 10"/>
          <p:cNvSpPr txBox="1">
            <a:spLocks noChangeArrowheads="1"/>
          </p:cNvSpPr>
          <p:nvPr/>
        </p:nvSpPr>
        <p:spPr bwMode="auto">
          <a:xfrm>
            <a:off x="593725" y="192088"/>
            <a:ext cx="4433888" cy="457200"/>
          </a:xfrm>
          <a:prstGeom prst="rect">
            <a:avLst/>
          </a:prstGeom>
          <a:noFill/>
          <a:ln w="12700">
            <a:noFill/>
            <a:miter lim="800000"/>
            <a:headEnd/>
            <a:tailEnd/>
          </a:ln>
        </p:spPr>
        <p:txBody>
          <a:bodyPr wrap="none">
            <a:spAutoFit/>
          </a:bodyPr>
          <a:lstStyle/>
          <a:p>
            <a:pPr algn="l" eaLnBrk="0" hangingPunct="0"/>
            <a:r>
              <a:rPr lang="en-US" sz="2400" b="1">
                <a:solidFill>
                  <a:srgbClr val="000000"/>
                </a:solidFill>
                <a:latin typeface="Arial" pitchFamily="34" charset="0"/>
              </a:rPr>
              <a:t>Figure 1-1b Summarized data</a:t>
            </a:r>
          </a:p>
        </p:txBody>
      </p:sp>
      <p:pic>
        <p:nvPicPr>
          <p:cNvPr id="7173" name="Picture 5" descr="Noname.bmp"/>
          <p:cNvPicPr>
            <a:picLocks noChangeAspect="1"/>
          </p:cNvPicPr>
          <p:nvPr/>
        </p:nvPicPr>
        <p:blipFill>
          <a:blip r:embed="rId3" cstate="print"/>
          <a:srcRect/>
          <a:stretch>
            <a:fillRect/>
          </a:stretch>
        </p:blipFill>
        <p:spPr bwMode="auto">
          <a:xfrm>
            <a:off x="466725" y="765175"/>
            <a:ext cx="8362950" cy="405447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0486"/>
                                        </p:tgtEl>
                                        <p:attrNameLst>
                                          <p:attrName>style.visibility</p:attrName>
                                        </p:attrNameLst>
                                      </p:cBhvr>
                                      <p:to>
                                        <p:strVal val="visible"/>
                                      </p:to>
                                    </p:set>
                                    <p:anim calcmode="lin" valueType="num">
                                      <p:cBhvr additive="base">
                                        <p:cTn id="7" dur="500" fill="hold"/>
                                        <p:tgtEl>
                                          <p:spTgt spid="20486"/>
                                        </p:tgtEl>
                                        <p:attrNameLst>
                                          <p:attrName>ppt_x</p:attrName>
                                        </p:attrNameLst>
                                      </p:cBhvr>
                                      <p:tavLst>
                                        <p:tav tm="0">
                                          <p:val>
                                            <p:strVal val="#ppt_x"/>
                                          </p:val>
                                        </p:tav>
                                        <p:tav tm="100000">
                                          <p:val>
                                            <p:strVal val="#ppt_x"/>
                                          </p:val>
                                        </p:tav>
                                      </p:tavLst>
                                    </p:anim>
                                    <p:anim calcmode="lin" valueType="num">
                                      <p:cBhvr additive="base">
                                        <p:cTn id="8" dur="500" fill="hold"/>
                                        <p:tgtEl>
                                          <p:spTgt spid="20486"/>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1" nodeType="clickEffect">
                                  <p:stCondLst>
                                    <p:cond delay="0"/>
                                  </p:stCondLst>
                                  <p:childTnLst>
                                    <p:set>
                                      <p:cBhvr>
                                        <p:cTn id="12" dur="1" fill="hold">
                                          <p:stCondLst>
                                            <p:cond delay="0"/>
                                          </p:stCondLst>
                                        </p:cTn>
                                        <p:tgtEl>
                                          <p:spTgt spid="20486"/>
                                        </p:tgtEl>
                                        <p:attrNameLst>
                                          <p:attrName>style.visibility</p:attrName>
                                        </p:attrNameLst>
                                      </p:cBhvr>
                                      <p:to>
                                        <p:strVal val="visible"/>
                                      </p:to>
                                    </p:set>
                                    <p:animEffect transition="in" filter="blinds(horizontal)">
                                      <p:cBhvr>
                                        <p:cTn id="13" dur="500"/>
                                        <p:tgtEl>
                                          <p:spTgt spid="204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6" grpId="0" autoUpdateAnimBg="0"/>
      <p:bldP spid="20486" grpId="1"/>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1"/>
          <p:cNvSpPr>
            <a:spLocks noGrp="1"/>
          </p:cNvSpPr>
          <p:nvPr>
            <p:ph type="sldNum" sz="quarter" idx="10"/>
          </p:nvPr>
        </p:nvSpPr>
        <p:spPr/>
        <p:txBody>
          <a:bodyPr/>
          <a:lstStyle/>
          <a:p>
            <a:pPr>
              <a:defRPr/>
            </a:pPr>
            <a:fld id="{56E69958-338A-4B2B-9459-4C05338BB5B4}" type="slidenum">
              <a:rPr lang="en-US"/>
              <a:pPr>
                <a:defRPr/>
              </a:pPr>
              <a:t>6</a:t>
            </a:fld>
            <a:endParaRPr lang="en-US"/>
          </a:p>
        </p:txBody>
      </p:sp>
      <p:sp>
        <p:nvSpPr>
          <p:cNvPr id="38916" name="Text Box 2052"/>
          <p:cNvSpPr txBox="1">
            <a:spLocks noChangeArrowheads="1"/>
          </p:cNvSpPr>
          <p:nvPr/>
        </p:nvSpPr>
        <p:spPr bwMode="auto">
          <a:xfrm>
            <a:off x="838200" y="4832350"/>
            <a:ext cx="7772400" cy="1187450"/>
          </a:xfrm>
          <a:prstGeom prst="rect">
            <a:avLst/>
          </a:prstGeom>
          <a:noFill/>
          <a:ln w="12700">
            <a:noFill/>
            <a:miter lim="800000"/>
            <a:headEnd/>
            <a:tailEnd/>
          </a:ln>
        </p:spPr>
        <p:txBody>
          <a:bodyPr>
            <a:spAutoFit/>
          </a:bodyPr>
          <a:lstStyle/>
          <a:p>
            <a:pPr algn="ctr" eaLnBrk="0" hangingPunct="0"/>
            <a:r>
              <a:rPr lang="en-US" sz="2400" b="1">
                <a:solidFill>
                  <a:srgbClr val="990000"/>
                </a:solidFill>
                <a:latin typeface="Book Antiqua" pitchFamily="18" charset="0"/>
              </a:rPr>
              <a:t>Descriptions of the properties or characteristics of the data, including data types, field sizes, allowable values, and data context</a:t>
            </a:r>
          </a:p>
        </p:txBody>
      </p:sp>
      <p:pic>
        <p:nvPicPr>
          <p:cNvPr id="8196" name="Picture 4" descr="Noname.bmp"/>
          <p:cNvPicPr>
            <a:picLocks noChangeAspect="1"/>
          </p:cNvPicPr>
          <p:nvPr/>
        </p:nvPicPr>
        <p:blipFill>
          <a:blip r:embed="rId3" cstate="print"/>
          <a:srcRect/>
          <a:stretch>
            <a:fillRect/>
          </a:stretch>
        </p:blipFill>
        <p:spPr bwMode="auto">
          <a:xfrm>
            <a:off x="0" y="1477963"/>
            <a:ext cx="9144000" cy="3330575"/>
          </a:xfrm>
          <a:prstGeom prst="rect">
            <a:avLst/>
          </a:prstGeom>
          <a:noFill/>
          <a:ln w="9525">
            <a:noFill/>
            <a:miter lim="800000"/>
            <a:headEnd/>
            <a:tailEnd/>
          </a:ln>
        </p:spPr>
      </p:pic>
      <p:pic>
        <p:nvPicPr>
          <p:cNvPr id="8197" name="Picture 5" descr="Noname.jpg"/>
          <p:cNvPicPr>
            <a:picLocks noChangeAspect="1"/>
          </p:cNvPicPr>
          <p:nvPr/>
        </p:nvPicPr>
        <p:blipFill>
          <a:blip r:embed="rId4" cstate="print"/>
          <a:srcRect/>
          <a:stretch>
            <a:fillRect/>
          </a:stretch>
        </p:blipFill>
        <p:spPr bwMode="auto">
          <a:xfrm>
            <a:off x="3462338" y="414338"/>
            <a:ext cx="2081212" cy="1058862"/>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8916"/>
                                        </p:tgtEl>
                                        <p:attrNameLst>
                                          <p:attrName>style.visibility</p:attrName>
                                        </p:attrNameLst>
                                      </p:cBhvr>
                                      <p:to>
                                        <p:strVal val="visible"/>
                                      </p:to>
                                    </p:set>
                                    <p:animEffect transition="in" filter="blinds(horizontal)">
                                      <p:cBhvr>
                                        <p:cTn id="7" dur="500"/>
                                        <p:tgtEl>
                                          <p:spTgt spid="389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defRPr/>
            </a:pPr>
            <a:r>
              <a:rPr lang="en-US" dirty="0" smtClean="0">
                <a:solidFill>
                  <a:srgbClr val="003366"/>
                </a:solidFill>
                <a:effectLst>
                  <a:outerShdw blurRad="38100" dist="38100" dir="2700000" algn="tl">
                    <a:srgbClr val="C0C0C0"/>
                  </a:outerShdw>
                </a:effectLst>
              </a:rPr>
              <a:t>File-Based Systems (FBS)</a:t>
            </a:r>
            <a:endParaRPr lang="en-GB" dirty="0"/>
          </a:p>
        </p:txBody>
      </p:sp>
      <p:sp>
        <p:nvSpPr>
          <p:cNvPr id="2" name="Slide Number Placeholder 1"/>
          <p:cNvSpPr>
            <a:spLocks noGrp="1"/>
          </p:cNvSpPr>
          <p:nvPr>
            <p:ph type="sldNum" sz="quarter" idx="10"/>
          </p:nvPr>
        </p:nvSpPr>
        <p:spPr/>
        <p:txBody>
          <a:bodyPr/>
          <a:lstStyle/>
          <a:p>
            <a:pPr>
              <a:defRPr/>
            </a:pPr>
            <a:fld id="{4261A4D0-9D51-42F8-A635-12174FA2A95E}" type="slidenum">
              <a:rPr lang="en-US" smtClean="0"/>
              <a:pPr>
                <a:defRPr/>
              </a:pPr>
              <a:t>7</a:t>
            </a:fld>
            <a:endParaRPr lang="en-US"/>
          </a:p>
        </p:txBody>
      </p:sp>
      <p:sp>
        <p:nvSpPr>
          <p:cNvPr id="5" name="Rectangle 3"/>
          <p:cNvSpPr txBox="1">
            <a:spLocks noChangeArrowheads="1"/>
          </p:cNvSpPr>
          <p:nvPr/>
        </p:nvSpPr>
        <p:spPr>
          <a:xfrm>
            <a:off x="650875" y="1624013"/>
            <a:ext cx="7772400" cy="1295400"/>
          </a:xfrm>
          <a:prstGeom prst="rect">
            <a:avLst/>
          </a:prstGeom>
        </p:spPr>
        <p:txBody>
          <a:bodyPr/>
          <a:lstStyle/>
          <a:p>
            <a:pPr algn="just">
              <a:spcBef>
                <a:spcPct val="20000"/>
              </a:spcBef>
              <a:buClr>
                <a:schemeClr val="bg1"/>
              </a:buClr>
              <a:buSzPct val="65000"/>
              <a:defRPr/>
            </a:pPr>
            <a:r>
              <a:rPr lang="en-US" sz="2400" kern="0" dirty="0">
                <a:latin typeface="Arial" pitchFamily="34" charset="0"/>
              </a:rPr>
              <a:t>FBS is a collection of application programs that perform tasks where each program defines and manages its own data.</a:t>
            </a:r>
          </a:p>
          <a:p>
            <a:pPr algn="just">
              <a:spcBef>
                <a:spcPct val="20000"/>
              </a:spcBef>
              <a:buClr>
                <a:schemeClr val="bg1"/>
              </a:buClr>
              <a:buSzPct val="65000"/>
              <a:defRPr/>
            </a:pPr>
            <a:endParaRPr lang="en-US" sz="2400" kern="0" dirty="0">
              <a:effectLst>
                <a:outerShdw blurRad="38100" dist="38100" dir="2700000" algn="tl">
                  <a:srgbClr val="000000"/>
                </a:outerShdw>
              </a:effectLst>
              <a:latin typeface="Arial" pitchFamily="34" charset="0"/>
            </a:endParaRPr>
          </a:p>
        </p:txBody>
      </p:sp>
      <p:sp>
        <p:nvSpPr>
          <p:cNvPr id="9221" name="Rectangle 5"/>
          <p:cNvSpPr>
            <a:spLocks noChangeArrowheads="1"/>
          </p:cNvSpPr>
          <p:nvPr/>
        </p:nvSpPr>
        <p:spPr bwMode="auto">
          <a:xfrm>
            <a:off x="3352800" y="2995613"/>
            <a:ext cx="1905000" cy="890587"/>
          </a:xfrm>
          <a:prstGeom prst="rect">
            <a:avLst/>
          </a:prstGeom>
          <a:solidFill>
            <a:srgbClr val="FFCCFF"/>
          </a:solidFill>
          <a:ln w="9525">
            <a:solidFill>
              <a:schemeClr val="tx1"/>
            </a:solidFill>
            <a:miter lim="800000"/>
            <a:headEnd/>
            <a:tailEnd/>
          </a:ln>
        </p:spPr>
        <p:txBody>
          <a:bodyPr wrap="none" anchor="ctr"/>
          <a:lstStyle/>
          <a:p>
            <a:pPr algn="ctr"/>
            <a:endParaRPr lang="ar-SA"/>
          </a:p>
        </p:txBody>
      </p:sp>
      <p:sp>
        <p:nvSpPr>
          <p:cNvPr id="9222" name="Line 6"/>
          <p:cNvSpPr>
            <a:spLocks noChangeShapeType="1"/>
          </p:cNvSpPr>
          <p:nvPr/>
        </p:nvSpPr>
        <p:spPr bwMode="auto">
          <a:xfrm>
            <a:off x="4191000" y="2971800"/>
            <a:ext cx="0" cy="914400"/>
          </a:xfrm>
          <a:prstGeom prst="line">
            <a:avLst/>
          </a:prstGeom>
          <a:noFill/>
          <a:ln w="9525">
            <a:solidFill>
              <a:schemeClr val="tx1"/>
            </a:solidFill>
            <a:round/>
            <a:headEnd/>
            <a:tailEnd/>
          </a:ln>
        </p:spPr>
        <p:txBody>
          <a:bodyPr wrap="none" anchor="ctr"/>
          <a:lstStyle/>
          <a:p>
            <a:endParaRPr lang="ar-SA"/>
          </a:p>
        </p:txBody>
      </p:sp>
      <p:sp>
        <p:nvSpPr>
          <p:cNvPr id="9223" name="Line 7"/>
          <p:cNvSpPr>
            <a:spLocks noChangeShapeType="1"/>
          </p:cNvSpPr>
          <p:nvPr/>
        </p:nvSpPr>
        <p:spPr bwMode="auto">
          <a:xfrm>
            <a:off x="4191000" y="3505200"/>
            <a:ext cx="1066800" cy="0"/>
          </a:xfrm>
          <a:prstGeom prst="line">
            <a:avLst/>
          </a:prstGeom>
          <a:noFill/>
          <a:ln w="9525">
            <a:solidFill>
              <a:schemeClr val="tx1"/>
            </a:solidFill>
            <a:round/>
            <a:headEnd/>
            <a:tailEnd/>
          </a:ln>
        </p:spPr>
        <p:txBody>
          <a:bodyPr wrap="none" anchor="ctr"/>
          <a:lstStyle/>
          <a:p>
            <a:endParaRPr lang="ar-SA"/>
          </a:p>
        </p:txBody>
      </p:sp>
      <p:sp>
        <p:nvSpPr>
          <p:cNvPr id="9224" name="Text Box 9"/>
          <p:cNvSpPr txBox="1">
            <a:spLocks noChangeArrowheads="1"/>
          </p:cNvSpPr>
          <p:nvPr/>
        </p:nvSpPr>
        <p:spPr bwMode="auto">
          <a:xfrm>
            <a:off x="3429000" y="3124200"/>
            <a:ext cx="717550" cy="641350"/>
          </a:xfrm>
          <a:prstGeom prst="rect">
            <a:avLst/>
          </a:prstGeom>
          <a:noFill/>
          <a:ln w="9525">
            <a:noFill/>
            <a:miter lim="800000"/>
            <a:headEnd/>
            <a:tailEnd/>
          </a:ln>
        </p:spPr>
        <p:txBody>
          <a:bodyPr wrap="none">
            <a:spAutoFit/>
          </a:bodyPr>
          <a:lstStyle/>
          <a:p>
            <a:r>
              <a:rPr lang="en-US">
                <a:latin typeface="Arial" pitchFamily="34" charset="0"/>
              </a:rPr>
              <a:t>Data</a:t>
            </a:r>
          </a:p>
          <a:p>
            <a:r>
              <a:rPr lang="en-US">
                <a:latin typeface="Arial" pitchFamily="34" charset="0"/>
              </a:rPr>
              <a:t>Entry</a:t>
            </a:r>
          </a:p>
        </p:txBody>
      </p:sp>
      <p:sp>
        <p:nvSpPr>
          <p:cNvPr id="9225" name="Text Box 10"/>
          <p:cNvSpPr txBox="1">
            <a:spLocks noChangeArrowheads="1"/>
          </p:cNvSpPr>
          <p:nvPr/>
        </p:nvSpPr>
        <p:spPr bwMode="auto">
          <a:xfrm>
            <a:off x="4191000" y="2971800"/>
            <a:ext cx="949325" cy="581025"/>
          </a:xfrm>
          <a:prstGeom prst="rect">
            <a:avLst/>
          </a:prstGeom>
          <a:noFill/>
          <a:ln w="9525">
            <a:noFill/>
            <a:miter lim="800000"/>
            <a:headEnd/>
            <a:tailEnd/>
          </a:ln>
        </p:spPr>
        <p:txBody>
          <a:bodyPr wrap="none">
            <a:spAutoFit/>
          </a:bodyPr>
          <a:lstStyle/>
          <a:p>
            <a:r>
              <a:rPr lang="en-US" sz="1600">
                <a:latin typeface="Arial" pitchFamily="34" charset="0"/>
              </a:rPr>
              <a:t>File</a:t>
            </a:r>
          </a:p>
          <a:p>
            <a:r>
              <a:rPr lang="en-US" sz="1600">
                <a:latin typeface="Arial" pitchFamily="34" charset="0"/>
              </a:rPr>
              <a:t>handling</a:t>
            </a:r>
          </a:p>
        </p:txBody>
      </p:sp>
      <p:sp>
        <p:nvSpPr>
          <p:cNvPr id="9226" name="Text Box 11"/>
          <p:cNvSpPr txBox="1">
            <a:spLocks noChangeArrowheads="1"/>
          </p:cNvSpPr>
          <p:nvPr/>
        </p:nvSpPr>
        <p:spPr bwMode="auto">
          <a:xfrm>
            <a:off x="4267200" y="3581400"/>
            <a:ext cx="882650" cy="336550"/>
          </a:xfrm>
          <a:prstGeom prst="rect">
            <a:avLst/>
          </a:prstGeom>
          <a:noFill/>
          <a:ln w="9525">
            <a:noFill/>
            <a:miter lim="800000"/>
            <a:headEnd/>
            <a:tailEnd/>
          </a:ln>
        </p:spPr>
        <p:txBody>
          <a:bodyPr wrap="none">
            <a:spAutoFit/>
          </a:bodyPr>
          <a:lstStyle/>
          <a:p>
            <a:r>
              <a:rPr lang="en-US" sz="1600">
                <a:latin typeface="Arial" pitchFamily="34" charset="0"/>
              </a:rPr>
              <a:t>File Def</a:t>
            </a:r>
          </a:p>
        </p:txBody>
      </p:sp>
      <p:sp>
        <p:nvSpPr>
          <p:cNvPr id="9227" name="AutoShape 12"/>
          <p:cNvSpPr>
            <a:spLocks noChangeArrowheads="1"/>
          </p:cNvSpPr>
          <p:nvPr/>
        </p:nvSpPr>
        <p:spPr bwMode="auto">
          <a:xfrm>
            <a:off x="6172200" y="3082925"/>
            <a:ext cx="533400" cy="727075"/>
          </a:xfrm>
          <a:prstGeom prst="flowChartMagneticDisk">
            <a:avLst/>
          </a:prstGeom>
          <a:solidFill>
            <a:srgbClr val="FFCCFF"/>
          </a:solidFill>
          <a:ln w="9525">
            <a:solidFill>
              <a:schemeClr val="tx1"/>
            </a:solidFill>
            <a:round/>
            <a:headEnd/>
            <a:tailEnd/>
          </a:ln>
        </p:spPr>
        <p:txBody>
          <a:bodyPr wrap="none" anchor="ctr"/>
          <a:lstStyle/>
          <a:p>
            <a:pPr algn="ctr"/>
            <a:endParaRPr lang="ar-SA">
              <a:solidFill>
                <a:schemeClr val="hlink"/>
              </a:solidFill>
            </a:endParaRPr>
          </a:p>
        </p:txBody>
      </p:sp>
      <p:sp>
        <p:nvSpPr>
          <p:cNvPr id="9228" name="Line 13"/>
          <p:cNvSpPr>
            <a:spLocks noChangeShapeType="1"/>
          </p:cNvSpPr>
          <p:nvPr/>
        </p:nvSpPr>
        <p:spPr bwMode="auto">
          <a:xfrm>
            <a:off x="5334000" y="3505200"/>
            <a:ext cx="685800" cy="1588"/>
          </a:xfrm>
          <a:prstGeom prst="line">
            <a:avLst/>
          </a:prstGeom>
          <a:noFill/>
          <a:ln w="9525">
            <a:solidFill>
              <a:schemeClr val="tx1"/>
            </a:solidFill>
            <a:round/>
            <a:headEnd type="triangle" w="med" len="med"/>
            <a:tailEnd type="triangle" w="med" len="med"/>
          </a:ln>
        </p:spPr>
        <p:txBody>
          <a:bodyPr wrap="none" anchor="ctr"/>
          <a:lstStyle/>
          <a:p>
            <a:endParaRPr lang="ar-SA"/>
          </a:p>
        </p:txBody>
      </p:sp>
      <p:sp>
        <p:nvSpPr>
          <p:cNvPr id="9229" name="Line 15"/>
          <p:cNvSpPr>
            <a:spLocks noChangeShapeType="1"/>
          </p:cNvSpPr>
          <p:nvPr/>
        </p:nvSpPr>
        <p:spPr bwMode="auto">
          <a:xfrm>
            <a:off x="2438400" y="3505200"/>
            <a:ext cx="685800" cy="1588"/>
          </a:xfrm>
          <a:prstGeom prst="line">
            <a:avLst/>
          </a:prstGeom>
          <a:noFill/>
          <a:ln w="9525">
            <a:solidFill>
              <a:schemeClr val="tx1"/>
            </a:solidFill>
            <a:round/>
            <a:headEnd type="triangle" w="med" len="med"/>
            <a:tailEnd type="triangle" w="med" len="med"/>
          </a:ln>
        </p:spPr>
        <p:txBody>
          <a:bodyPr wrap="none" anchor="ctr"/>
          <a:lstStyle/>
          <a:p>
            <a:endParaRPr lang="ar-SA"/>
          </a:p>
        </p:txBody>
      </p:sp>
      <p:sp>
        <p:nvSpPr>
          <p:cNvPr id="9230" name="Text Box 16"/>
          <p:cNvSpPr txBox="1">
            <a:spLocks noChangeArrowheads="1"/>
          </p:cNvSpPr>
          <p:nvPr/>
        </p:nvSpPr>
        <p:spPr bwMode="auto">
          <a:xfrm>
            <a:off x="1371600" y="3371850"/>
            <a:ext cx="857250" cy="366713"/>
          </a:xfrm>
          <a:prstGeom prst="rect">
            <a:avLst/>
          </a:prstGeom>
          <a:noFill/>
          <a:ln w="9525">
            <a:noFill/>
            <a:miter lim="800000"/>
            <a:headEnd/>
            <a:tailEnd/>
          </a:ln>
        </p:spPr>
        <p:txBody>
          <a:bodyPr wrap="none">
            <a:spAutoFit/>
          </a:bodyPr>
          <a:lstStyle/>
          <a:p>
            <a:r>
              <a:rPr lang="en-US">
                <a:latin typeface="Arial" pitchFamily="34" charset="0"/>
              </a:rPr>
              <a:t>User 1</a:t>
            </a:r>
          </a:p>
        </p:txBody>
      </p:sp>
      <p:sp>
        <p:nvSpPr>
          <p:cNvPr id="9231" name="Text Box 17"/>
          <p:cNvSpPr txBox="1">
            <a:spLocks noChangeArrowheads="1"/>
          </p:cNvSpPr>
          <p:nvPr/>
        </p:nvSpPr>
        <p:spPr bwMode="auto">
          <a:xfrm>
            <a:off x="3124200" y="3863975"/>
            <a:ext cx="2432050" cy="366713"/>
          </a:xfrm>
          <a:prstGeom prst="rect">
            <a:avLst/>
          </a:prstGeom>
          <a:noFill/>
          <a:ln w="9525">
            <a:noFill/>
            <a:miter lim="800000"/>
            <a:headEnd/>
            <a:tailEnd/>
          </a:ln>
        </p:spPr>
        <p:txBody>
          <a:bodyPr wrap="none">
            <a:spAutoFit/>
          </a:bodyPr>
          <a:lstStyle/>
          <a:p>
            <a:r>
              <a:rPr lang="en-US">
                <a:latin typeface="Arial" pitchFamily="34" charset="0"/>
              </a:rPr>
              <a:t>Application Program 1</a:t>
            </a:r>
          </a:p>
        </p:txBody>
      </p:sp>
      <p:sp>
        <p:nvSpPr>
          <p:cNvPr id="9232" name="Text Box 18"/>
          <p:cNvSpPr txBox="1">
            <a:spLocks noChangeArrowheads="1"/>
          </p:cNvSpPr>
          <p:nvPr/>
        </p:nvSpPr>
        <p:spPr bwMode="auto">
          <a:xfrm>
            <a:off x="6096000" y="3886200"/>
            <a:ext cx="679450" cy="366713"/>
          </a:xfrm>
          <a:prstGeom prst="rect">
            <a:avLst/>
          </a:prstGeom>
          <a:noFill/>
          <a:ln w="9525">
            <a:noFill/>
            <a:miter lim="800000"/>
            <a:headEnd/>
            <a:tailEnd/>
          </a:ln>
        </p:spPr>
        <p:txBody>
          <a:bodyPr wrap="none">
            <a:spAutoFit/>
          </a:bodyPr>
          <a:lstStyle/>
          <a:p>
            <a:r>
              <a:rPr lang="en-US">
                <a:latin typeface="Arial" pitchFamily="34" charset="0"/>
              </a:rPr>
              <a:t>File1</a:t>
            </a:r>
          </a:p>
        </p:txBody>
      </p:sp>
      <p:sp>
        <p:nvSpPr>
          <p:cNvPr id="9233" name="Rectangle 19"/>
          <p:cNvSpPr>
            <a:spLocks noChangeArrowheads="1"/>
          </p:cNvSpPr>
          <p:nvPr/>
        </p:nvSpPr>
        <p:spPr bwMode="auto">
          <a:xfrm>
            <a:off x="3352800" y="4443413"/>
            <a:ext cx="1905000" cy="890587"/>
          </a:xfrm>
          <a:prstGeom prst="rect">
            <a:avLst/>
          </a:prstGeom>
          <a:solidFill>
            <a:srgbClr val="FFCCFF"/>
          </a:solidFill>
          <a:ln w="9525">
            <a:solidFill>
              <a:schemeClr val="tx1"/>
            </a:solidFill>
            <a:miter lim="800000"/>
            <a:headEnd/>
            <a:tailEnd/>
          </a:ln>
        </p:spPr>
        <p:txBody>
          <a:bodyPr wrap="none" anchor="ctr"/>
          <a:lstStyle/>
          <a:p>
            <a:pPr algn="ctr"/>
            <a:endParaRPr lang="ar-SA"/>
          </a:p>
        </p:txBody>
      </p:sp>
      <p:sp>
        <p:nvSpPr>
          <p:cNvPr id="9234" name="Text Box 20"/>
          <p:cNvSpPr txBox="1">
            <a:spLocks noChangeArrowheads="1"/>
          </p:cNvSpPr>
          <p:nvPr/>
        </p:nvSpPr>
        <p:spPr bwMode="auto">
          <a:xfrm>
            <a:off x="3429000" y="4572000"/>
            <a:ext cx="717550" cy="641350"/>
          </a:xfrm>
          <a:prstGeom prst="rect">
            <a:avLst/>
          </a:prstGeom>
          <a:noFill/>
          <a:ln w="9525">
            <a:noFill/>
            <a:miter lim="800000"/>
            <a:headEnd/>
            <a:tailEnd/>
          </a:ln>
        </p:spPr>
        <p:txBody>
          <a:bodyPr wrap="none">
            <a:spAutoFit/>
          </a:bodyPr>
          <a:lstStyle/>
          <a:p>
            <a:r>
              <a:rPr lang="en-US">
                <a:latin typeface="Arial" pitchFamily="34" charset="0"/>
              </a:rPr>
              <a:t>Data</a:t>
            </a:r>
          </a:p>
          <a:p>
            <a:r>
              <a:rPr lang="en-US">
                <a:latin typeface="Arial" pitchFamily="34" charset="0"/>
              </a:rPr>
              <a:t>Entry</a:t>
            </a:r>
          </a:p>
        </p:txBody>
      </p:sp>
      <p:sp>
        <p:nvSpPr>
          <p:cNvPr id="9235" name="Text Box 21"/>
          <p:cNvSpPr txBox="1">
            <a:spLocks noChangeArrowheads="1"/>
          </p:cNvSpPr>
          <p:nvPr/>
        </p:nvSpPr>
        <p:spPr bwMode="auto">
          <a:xfrm>
            <a:off x="4191000" y="4419600"/>
            <a:ext cx="949325" cy="581025"/>
          </a:xfrm>
          <a:prstGeom prst="rect">
            <a:avLst/>
          </a:prstGeom>
          <a:noFill/>
          <a:ln w="9525">
            <a:noFill/>
            <a:miter lim="800000"/>
            <a:headEnd/>
            <a:tailEnd/>
          </a:ln>
        </p:spPr>
        <p:txBody>
          <a:bodyPr wrap="none">
            <a:spAutoFit/>
          </a:bodyPr>
          <a:lstStyle/>
          <a:p>
            <a:r>
              <a:rPr lang="en-US" sz="1600">
                <a:latin typeface="Arial" pitchFamily="34" charset="0"/>
              </a:rPr>
              <a:t>File</a:t>
            </a:r>
          </a:p>
          <a:p>
            <a:r>
              <a:rPr lang="en-US" sz="1600">
                <a:latin typeface="Arial" pitchFamily="34" charset="0"/>
              </a:rPr>
              <a:t>handling</a:t>
            </a:r>
          </a:p>
        </p:txBody>
      </p:sp>
      <p:sp>
        <p:nvSpPr>
          <p:cNvPr id="9236" name="Text Box 22"/>
          <p:cNvSpPr txBox="1">
            <a:spLocks noChangeArrowheads="1"/>
          </p:cNvSpPr>
          <p:nvPr/>
        </p:nvSpPr>
        <p:spPr bwMode="auto">
          <a:xfrm>
            <a:off x="4267200" y="5029200"/>
            <a:ext cx="882650" cy="336550"/>
          </a:xfrm>
          <a:prstGeom prst="rect">
            <a:avLst/>
          </a:prstGeom>
          <a:noFill/>
          <a:ln w="9525">
            <a:noFill/>
            <a:miter lim="800000"/>
            <a:headEnd/>
            <a:tailEnd/>
          </a:ln>
        </p:spPr>
        <p:txBody>
          <a:bodyPr wrap="none">
            <a:spAutoFit/>
          </a:bodyPr>
          <a:lstStyle/>
          <a:p>
            <a:r>
              <a:rPr lang="en-US" sz="1600">
                <a:latin typeface="Arial" pitchFamily="34" charset="0"/>
              </a:rPr>
              <a:t>File Def</a:t>
            </a:r>
          </a:p>
        </p:txBody>
      </p:sp>
      <p:sp>
        <p:nvSpPr>
          <p:cNvPr id="9237" name="AutoShape 23"/>
          <p:cNvSpPr>
            <a:spLocks noChangeArrowheads="1"/>
          </p:cNvSpPr>
          <p:nvPr/>
        </p:nvSpPr>
        <p:spPr bwMode="auto">
          <a:xfrm>
            <a:off x="6172200" y="4530725"/>
            <a:ext cx="533400" cy="727075"/>
          </a:xfrm>
          <a:prstGeom prst="flowChartMagneticDisk">
            <a:avLst/>
          </a:prstGeom>
          <a:solidFill>
            <a:srgbClr val="FFCCFF"/>
          </a:solidFill>
          <a:ln w="9525">
            <a:solidFill>
              <a:schemeClr val="tx1"/>
            </a:solidFill>
            <a:round/>
            <a:headEnd/>
            <a:tailEnd/>
          </a:ln>
        </p:spPr>
        <p:txBody>
          <a:bodyPr wrap="none" anchor="ctr"/>
          <a:lstStyle/>
          <a:p>
            <a:pPr algn="ctr"/>
            <a:endParaRPr lang="ar-SA">
              <a:solidFill>
                <a:schemeClr val="hlink"/>
              </a:solidFill>
            </a:endParaRPr>
          </a:p>
        </p:txBody>
      </p:sp>
      <p:sp>
        <p:nvSpPr>
          <p:cNvPr id="9238" name="Line 24"/>
          <p:cNvSpPr>
            <a:spLocks noChangeShapeType="1"/>
          </p:cNvSpPr>
          <p:nvPr/>
        </p:nvSpPr>
        <p:spPr bwMode="auto">
          <a:xfrm>
            <a:off x="5334000" y="4953000"/>
            <a:ext cx="685800" cy="1588"/>
          </a:xfrm>
          <a:prstGeom prst="line">
            <a:avLst/>
          </a:prstGeom>
          <a:noFill/>
          <a:ln w="9525">
            <a:solidFill>
              <a:schemeClr val="tx1"/>
            </a:solidFill>
            <a:round/>
            <a:headEnd type="triangle" w="med" len="med"/>
            <a:tailEnd type="triangle" w="med" len="med"/>
          </a:ln>
        </p:spPr>
        <p:txBody>
          <a:bodyPr wrap="none" anchor="ctr"/>
          <a:lstStyle/>
          <a:p>
            <a:endParaRPr lang="ar-SA"/>
          </a:p>
        </p:txBody>
      </p:sp>
      <p:sp>
        <p:nvSpPr>
          <p:cNvPr id="9239" name="Line 25"/>
          <p:cNvSpPr>
            <a:spLocks noChangeShapeType="1"/>
          </p:cNvSpPr>
          <p:nvPr/>
        </p:nvSpPr>
        <p:spPr bwMode="auto">
          <a:xfrm>
            <a:off x="2438400" y="4953000"/>
            <a:ext cx="685800" cy="1588"/>
          </a:xfrm>
          <a:prstGeom prst="line">
            <a:avLst/>
          </a:prstGeom>
          <a:noFill/>
          <a:ln w="9525">
            <a:solidFill>
              <a:schemeClr val="tx1"/>
            </a:solidFill>
            <a:round/>
            <a:headEnd type="triangle" w="med" len="med"/>
            <a:tailEnd type="triangle" w="med" len="med"/>
          </a:ln>
        </p:spPr>
        <p:txBody>
          <a:bodyPr wrap="none" anchor="ctr"/>
          <a:lstStyle/>
          <a:p>
            <a:endParaRPr lang="ar-SA"/>
          </a:p>
        </p:txBody>
      </p:sp>
      <p:sp>
        <p:nvSpPr>
          <p:cNvPr id="9240" name="Text Box 26"/>
          <p:cNvSpPr txBox="1">
            <a:spLocks noChangeArrowheads="1"/>
          </p:cNvSpPr>
          <p:nvPr/>
        </p:nvSpPr>
        <p:spPr bwMode="auto">
          <a:xfrm>
            <a:off x="1371600" y="4819650"/>
            <a:ext cx="857250" cy="366713"/>
          </a:xfrm>
          <a:prstGeom prst="rect">
            <a:avLst/>
          </a:prstGeom>
          <a:noFill/>
          <a:ln w="9525">
            <a:noFill/>
            <a:miter lim="800000"/>
            <a:headEnd/>
            <a:tailEnd/>
          </a:ln>
        </p:spPr>
        <p:txBody>
          <a:bodyPr wrap="none">
            <a:spAutoFit/>
          </a:bodyPr>
          <a:lstStyle/>
          <a:p>
            <a:r>
              <a:rPr lang="en-US">
                <a:latin typeface="Arial" pitchFamily="34" charset="0"/>
              </a:rPr>
              <a:t>User 2</a:t>
            </a:r>
          </a:p>
        </p:txBody>
      </p:sp>
      <p:sp>
        <p:nvSpPr>
          <p:cNvPr id="9241" name="Text Box 27"/>
          <p:cNvSpPr txBox="1">
            <a:spLocks noChangeArrowheads="1"/>
          </p:cNvSpPr>
          <p:nvPr/>
        </p:nvSpPr>
        <p:spPr bwMode="auto">
          <a:xfrm>
            <a:off x="3124200" y="5334000"/>
            <a:ext cx="2432050" cy="366713"/>
          </a:xfrm>
          <a:prstGeom prst="rect">
            <a:avLst/>
          </a:prstGeom>
          <a:noFill/>
          <a:ln w="9525">
            <a:noFill/>
            <a:miter lim="800000"/>
            <a:headEnd/>
            <a:tailEnd/>
          </a:ln>
        </p:spPr>
        <p:txBody>
          <a:bodyPr wrap="none">
            <a:spAutoFit/>
          </a:bodyPr>
          <a:lstStyle/>
          <a:p>
            <a:r>
              <a:rPr lang="en-US">
                <a:latin typeface="Arial" pitchFamily="34" charset="0"/>
              </a:rPr>
              <a:t>Application Program 2</a:t>
            </a:r>
          </a:p>
        </p:txBody>
      </p:sp>
      <p:sp>
        <p:nvSpPr>
          <p:cNvPr id="9242" name="Text Box 28"/>
          <p:cNvSpPr txBox="1">
            <a:spLocks noChangeArrowheads="1"/>
          </p:cNvSpPr>
          <p:nvPr/>
        </p:nvSpPr>
        <p:spPr bwMode="auto">
          <a:xfrm>
            <a:off x="6096000" y="5334000"/>
            <a:ext cx="742950" cy="366713"/>
          </a:xfrm>
          <a:prstGeom prst="rect">
            <a:avLst/>
          </a:prstGeom>
          <a:noFill/>
          <a:ln w="9525">
            <a:noFill/>
            <a:miter lim="800000"/>
            <a:headEnd/>
            <a:tailEnd/>
          </a:ln>
        </p:spPr>
        <p:txBody>
          <a:bodyPr wrap="none">
            <a:spAutoFit/>
          </a:bodyPr>
          <a:lstStyle/>
          <a:p>
            <a:r>
              <a:rPr lang="en-US">
                <a:latin typeface="Arial" pitchFamily="34" charset="0"/>
              </a:rPr>
              <a:t>File 2</a:t>
            </a:r>
          </a:p>
        </p:txBody>
      </p:sp>
      <p:sp>
        <p:nvSpPr>
          <p:cNvPr id="9243" name="Line 29"/>
          <p:cNvSpPr>
            <a:spLocks noChangeShapeType="1"/>
          </p:cNvSpPr>
          <p:nvPr/>
        </p:nvSpPr>
        <p:spPr bwMode="auto">
          <a:xfrm>
            <a:off x="4191000" y="4419600"/>
            <a:ext cx="0" cy="914400"/>
          </a:xfrm>
          <a:prstGeom prst="line">
            <a:avLst/>
          </a:prstGeom>
          <a:noFill/>
          <a:ln w="9525">
            <a:solidFill>
              <a:schemeClr val="tx1"/>
            </a:solidFill>
            <a:round/>
            <a:headEnd/>
            <a:tailEnd/>
          </a:ln>
        </p:spPr>
        <p:txBody>
          <a:bodyPr wrap="none" anchor="ctr"/>
          <a:lstStyle/>
          <a:p>
            <a:endParaRPr lang="ar-SA"/>
          </a:p>
        </p:txBody>
      </p:sp>
      <p:sp>
        <p:nvSpPr>
          <p:cNvPr id="9244" name="Line 30"/>
          <p:cNvSpPr>
            <a:spLocks noChangeShapeType="1"/>
          </p:cNvSpPr>
          <p:nvPr/>
        </p:nvSpPr>
        <p:spPr bwMode="auto">
          <a:xfrm flipH="1">
            <a:off x="4191000" y="5029200"/>
            <a:ext cx="1066800" cy="0"/>
          </a:xfrm>
          <a:prstGeom prst="line">
            <a:avLst/>
          </a:prstGeom>
          <a:noFill/>
          <a:ln w="9525">
            <a:solidFill>
              <a:schemeClr val="tx1"/>
            </a:solidFill>
            <a:round/>
            <a:headEnd/>
            <a:tailEnd/>
          </a:ln>
        </p:spPr>
        <p:txBody>
          <a:bodyPr wrap="none" anchor="ctr"/>
          <a:lstStyle/>
          <a:p>
            <a:endParaRPr lang="ar-SA"/>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7567CC44-6D2C-47CD-B743-1C598665FFB9}" type="slidenum">
              <a:rPr lang="en-US"/>
              <a:pPr>
                <a:defRPr/>
              </a:pPr>
              <a:t>8</a:t>
            </a:fld>
            <a:endParaRPr lang="en-US"/>
          </a:p>
        </p:txBody>
      </p:sp>
      <p:sp>
        <p:nvSpPr>
          <p:cNvPr id="6146" name="Rectangle 2"/>
          <p:cNvSpPr>
            <a:spLocks noGrp="1" noChangeArrowheads="1"/>
          </p:cNvSpPr>
          <p:nvPr>
            <p:ph type="title"/>
          </p:nvPr>
        </p:nvSpPr>
        <p:spPr>
          <a:xfrm>
            <a:off x="228600" y="0"/>
            <a:ext cx="8915400" cy="1143000"/>
          </a:xfrm>
        </p:spPr>
        <p:txBody>
          <a:bodyPr lIns="90488" tIns="44450" rIns="90488" bIns="44450"/>
          <a:lstStyle/>
          <a:p>
            <a:pPr eaLnBrk="1" hangingPunct="1">
              <a:defRPr/>
            </a:pPr>
            <a:r>
              <a:rPr lang="en-US" sz="3200" dirty="0" smtClean="0">
                <a:solidFill>
                  <a:srgbClr val="000000"/>
                </a:solidFill>
                <a:effectLst>
                  <a:outerShdw blurRad="38100" dist="38100" dir="2700000" algn="tl">
                    <a:srgbClr val="FFFFFF"/>
                  </a:outerShdw>
                </a:effectLst>
              </a:rPr>
              <a:t>Disadvantages of </a:t>
            </a:r>
            <a:r>
              <a:rPr lang="en-US" sz="3200" dirty="0" smtClean="0">
                <a:solidFill>
                  <a:srgbClr val="003366"/>
                </a:solidFill>
                <a:effectLst>
                  <a:outerShdw blurRad="38100" dist="38100" dir="2700000" algn="tl">
                    <a:srgbClr val="C0C0C0"/>
                  </a:outerShdw>
                </a:effectLst>
              </a:rPr>
              <a:t>File-Based Systems (FBS)</a:t>
            </a:r>
            <a:endParaRPr lang="en-US" sz="3200" dirty="0" smtClean="0">
              <a:solidFill>
                <a:srgbClr val="000000"/>
              </a:solidFill>
              <a:effectLst>
                <a:outerShdw blurRad="38100" dist="38100" dir="2700000" algn="tl">
                  <a:srgbClr val="FFFFFF"/>
                </a:outerShdw>
              </a:effectLst>
            </a:endParaRPr>
          </a:p>
        </p:txBody>
      </p:sp>
      <p:sp>
        <p:nvSpPr>
          <p:cNvPr id="6147" name="Rectangle 3"/>
          <p:cNvSpPr>
            <a:spLocks noGrp="1" noChangeArrowheads="1"/>
          </p:cNvSpPr>
          <p:nvPr>
            <p:ph type="body" idx="1"/>
          </p:nvPr>
        </p:nvSpPr>
        <p:spPr>
          <a:xfrm>
            <a:off x="228600" y="1371600"/>
            <a:ext cx="8763000" cy="4648200"/>
          </a:xfrm>
        </p:spPr>
        <p:txBody>
          <a:bodyPr lIns="90488" tIns="44450" rIns="90488" bIns="44450"/>
          <a:lstStyle/>
          <a:p>
            <a:pPr eaLnBrk="1" hangingPunct="1">
              <a:defRPr/>
            </a:pPr>
            <a:r>
              <a:rPr lang="en-US" sz="2800" b="1" dirty="0" smtClean="0">
                <a:solidFill>
                  <a:srgbClr val="000000"/>
                </a:solidFill>
                <a:effectLst>
                  <a:outerShdw blurRad="38100" dist="38100" dir="2700000" algn="tl">
                    <a:srgbClr val="FFFFFF"/>
                  </a:outerShdw>
                </a:effectLst>
              </a:rPr>
              <a:t>Program-Data Dependence</a:t>
            </a:r>
          </a:p>
          <a:p>
            <a:pPr lvl="1" eaLnBrk="1" hangingPunct="1">
              <a:defRPr/>
            </a:pPr>
            <a:r>
              <a:rPr lang="en-US" sz="2000" dirty="0" smtClean="0">
                <a:solidFill>
                  <a:srgbClr val="000000"/>
                </a:solidFill>
                <a:effectLst>
                  <a:outerShdw blurRad="38100" dist="38100" dir="2700000" algn="tl">
                    <a:srgbClr val="FFFFFF"/>
                  </a:outerShdw>
                </a:effectLst>
              </a:rPr>
              <a:t>All programs maintain metadata for each file they use</a:t>
            </a:r>
          </a:p>
          <a:p>
            <a:pPr eaLnBrk="1" hangingPunct="1">
              <a:defRPr/>
            </a:pPr>
            <a:r>
              <a:rPr lang="en-US" sz="2800" b="1" dirty="0" smtClean="0">
                <a:solidFill>
                  <a:srgbClr val="000000"/>
                </a:solidFill>
                <a:effectLst>
                  <a:outerShdw blurRad="38100" dist="38100" dir="2700000" algn="tl">
                    <a:srgbClr val="FFFFFF"/>
                  </a:outerShdw>
                </a:effectLst>
              </a:rPr>
              <a:t>Duplication of Data</a:t>
            </a:r>
          </a:p>
          <a:p>
            <a:pPr lvl="1" eaLnBrk="1" hangingPunct="1">
              <a:defRPr/>
            </a:pPr>
            <a:r>
              <a:rPr lang="en-US" sz="2000" dirty="0" smtClean="0">
                <a:solidFill>
                  <a:srgbClr val="000000"/>
                </a:solidFill>
                <a:effectLst>
                  <a:outerShdw blurRad="38100" dist="38100" dir="2700000" algn="tl">
                    <a:srgbClr val="FFFFFF"/>
                  </a:outerShdw>
                </a:effectLst>
              </a:rPr>
              <a:t>Different systems/programs have separate copies of the same data</a:t>
            </a:r>
          </a:p>
          <a:p>
            <a:pPr eaLnBrk="1" hangingPunct="1">
              <a:defRPr/>
            </a:pPr>
            <a:r>
              <a:rPr lang="en-US" sz="2800" b="1" dirty="0" smtClean="0">
                <a:solidFill>
                  <a:srgbClr val="000000"/>
                </a:solidFill>
                <a:effectLst>
                  <a:outerShdw blurRad="38100" dist="38100" dir="2700000" algn="tl">
                    <a:srgbClr val="FFFFFF"/>
                  </a:outerShdw>
                </a:effectLst>
              </a:rPr>
              <a:t>Limited Data Sharing</a:t>
            </a:r>
          </a:p>
          <a:p>
            <a:pPr lvl="1" eaLnBrk="1" hangingPunct="1">
              <a:defRPr/>
            </a:pPr>
            <a:r>
              <a:rPr lang="en-US" sz="2000" dirty="0" smtClean="0">
                <a:solidFill>
                  <a:srgbClr val="000000"/>
                </a:solidFill>
                <a:effectLst>
                  <a:outerShdw blurRad="38100" dist="38100" dir="2700000" algn="tl">
                    <a:srgbClr val="FFFFFF"/>
                  </a:outerShdw>
                </a:effectLst>
              </a:rPr>
              <a:t>No centralized control of data</a:t>
            </a:r>
          </a:p>
          <a:p>
            <a:pPr eaLnBrk="1" hangingPunct="1">
              <a:defRPr/>
            </a:pPr>
            <a:r>
              <a:rPr lang="en-US" sz="2800" b="1" dirty="0" smtClean="0">
                <a:solidFill>
                  <a:srgbClr val="000000"/>
                </a:solidFill>
                <a:effectLst>
                  <a:outerShdw blurRad="38100" dist="38100" dir="2700000" algn="tl">
                    <a:srgbClr val="FFFFFF"/>
                  </a:outerShdw>
                </a:effectLst>
              </a:rPr>
              <a:t>Lengthy Development Times</a:t>
            </a:r>
          </a:p>
          <a:p>
            <a:pPr lvl="1" eaLnBrk="1" hangingPunct="1">
              <a:defRPr/>
            </a:pPr>
            <a:r>
              <a:rPr lang="en-US" sz="2000" dirty="0" smtClean="0">
                <a:solidFill>
                  <a:srgbClr val="000000"/>
                </a:solidFill>
                <a:effectLst>
                  <a:outerShdw blurRad="38100" dist="38100" dir="2700000" algn="tl">
                    <a:srgbClr val="FFFFFF"/>
                  </a:outerShdw>
                </a:effectLst>
              </a:rPr>
              <a:t>Programmers must design their own file formats</a:t>
            </a:r>
          </a:p>
          <a:p>
            <a:pPr eaLnBrk="1" hangingPunct="1">
              <a:defRPr/>
            </a:pPr>
            <a:r>
              <a:rPr lang="en-US" sz="2800" b="1" dirty="0" smtClean="0">
                <a:solidFill>
                  <a:srgbClr val="000000"/>
                </a:solidFill>
                <a:effectLst>
                  <a:outerShdw blurRad="38100" dist="38100" dir="2700000" algn="tl">
                    <a:srgbClr val="FFFFFF"/>
                  </a:outerShdw>
                </a:effectLst>
              </a:rPr>
              <a:t>Excessive Program Maintenance</a:t>
            </a:r>
          </a:p>
          <a:p>
            <a:pPr lvl="1" eaLnBrk="1" hangingPunct="1">
              <a:defRPr/>
            </a:pPr>
            <a:r>
              <a:rPr lang="en-US" sz="2000" dirty="0" smtClean="0">
                <a:solidFill>
                  <a:srgbClr val="000000"/>
                </a:solidFill>
                <a:effectLst>
                  <a:outerShdw blurRad="38100" dist="38100" dir="2700000" algn="tl">
                    <a:srgbClr val="FFFFFF"/>
                  </a:outerShdw>
                </a:effectLst>
              </a:rPr>
              <a:t>80% of information systems budget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6147">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6147">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6147">
                                            <p:txEl>
                                              <p:pRg st="1" end="1"/>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147">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6147">
                                            <p:txEl>
                                              <p:pRg st="2" end="2"/>
                                            </p:txEl>
                                          </p:spTgt>
                                        </p:tgtEl>
                                        <p:attrNameLst>
                                          <p:attrName>ppt_c</p:attrName>
                                        </p:attrNameLst>
                                      </p:cBhvr>
                                      <p:to>
                                        <a:schemeClr val="accent1"/>
                                      </p:to>
                                    </p:animClr>
                                  </p:subTnLst>
                                </p:cTn>
                              </p:par>
                              <p:par>
                                <p:cTn id="13" presetID="1" presetClass="entr" presetSubtype="0" fill="hold" grpId="0" nodeType="withEffect">
                                  <p:stCondLst>
                                    <p:cond delay="0"/>
                                  </p:stCondLst>
                                  <p:childTnLst>
                                    <p:set>
                                      <p:cBhvr>
                                        <p:cTn id="14" dur="1" fill="hold">
                                          <p:stCondLst>
                                            <p:cond delay="0"/>
                                          </p:stCondLst>
                                        </p:cTn>
                                        <p:tgtEl>
                                          <p:spTgt spid="6147">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6147">
                                            <p:txEl>
                                              <p:pRg st="3" end="3"/>
                                            </p:txEl>
                                          </p:spTgt>
                                        </p:tgtEl>
                                        <p:attrNameLst>
                                          <p:attrName>ppt_c</p:attrName>
                                        </p:attrNameLst>
                                      </p:cBhvr>
                                      <p:to>
                                        <a:schemeClr val="accent1"/>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147">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6147">
                                            <p:txEl>
                                              <p:pRg st="4" end="4"/>
                                            </p:txEl>
                                          </p:spTgt>
                                        </p:tgtEl>
                                        <p:attrNameLst>
                                          <p:attrName>ppt_c</p:attrName>
                                        </p:attrNameLst>
                                      </p:cBhvr>
                                      <p:to>
                                        <a:schemeClr val="accent1"/>
                                      </p:to>
                                    </p:animClr>
                                  </p:subTnLst>
                                </p:cTn>
                              </p:par>
                              <p:par>
                                <p:cTn id="19" presetID="1" presetClass="entr" presetSubtype="0" fill="hold" grpId="0" nodeType="withEffect">
                                  <p:stCondLst>
                                    <p:cond delay="0"/>
                                  </p:stCondLst>
                                  <p:childTnLst>
                                    <p:set>
                                      <p:cBhvr>
                                        <p:cTn id="20" dur="1" fill="hold">
                                          <p:stCondLst>
                                            <p:cond delay="0"/>
                                          </p:stCondLst>
                                        </p:cTn>
                                        <p:tgtEl>
                                          <p:spTgt spid="6147">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6147">
                                            <p:txEl>
                                              <p:pRg st="5" end="5"/>
                                            </p:txEl>
                                          </p:spTgt>
                                        </p:tgtEl>
                                        <p:attrNameLst>
                                          <p:attrName>ppt_c</p:attrName>
                                        </p:attrNameLst>
                                      </p:cBhvr>
                                      <p:to>
                                        <a:schemeClr val="accent1"/>
                                      </p:to>
                                    </p:animClr>
                                  </p:sub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147">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6147">
                                            <p:txEl>
                                              <p:pRg st="6" end="6"/>
                                            </p:txEl>
                                          </p:spTgt>
                                        </p:tgtEl>
                                        <p:attrNameLst>
                                          <p:attrName>ppt_c</p:attrName>
                                        </p:attrNameLst>
                                      </p:cBhvr>
                                      <p:to>
                                        <a:schemeClr val="accent1"/>
                                      </p:to>
                                    </p:animClr>
                                  </p:subTnLst>
                                </p:cTn>
                              </p:par>
                              <p:par>
                                <p:cTn id="25" presetID="1" presetClass="entr" presetSubtype="0" fill="hold" grpId="0" nodeType="withEffect">
                                  <p:stCondLst>
                                    <p:cond delay="0"/>
                                  </p:stCondLst>
                                  <p:childTnLst>
                                    <p:set>
                                      <p:cBhvr>
                                        <p:cTn id="26" dur="1" fill="hold">
                                          <p:stCondLst>
                                            <p:cond delay="0"/>
                                          </p:stCondLst>
                                        </p:cTn>
                                        <p:tgtEl>
                                          <p:spTgt spid="6147">
                                            <p:txEl>
                                              <p:pRg st="7" end="7"/>
                                            </p:txEl>
                                          </p:spTgt>
                                        </p:tgtEl>
                                        <p:attrNameLst>
                                          <p:attrName>style.visibility</p:attrName>
                                        </p:attrNameLst>
                                      </p:cBhvr>
                                      <p:to>
                                        <p:strVal val="visible"/>
                                      </p:to>
                                    </p:set>
                                  </p:childTnLst>
                                  <p:subTnLst>
                                    <p:animClr clrSpc="rgb" dir="cw">
                                      <p:cBhvr override="childStyle">
                                        <p:cTn dur="1" fill="hold" display="0" masterRel="nextClick" afterEffect="1"/>
                                        <p:tgtEl>
                                          <p:spTgt spid="6147">
                                            <p:txEl>
                                              <p:pRg st="7" end="7"/>
                                            </p:txEl>
                                          </p:spTgt>
                                        </p:tgtEl>
                                        <p:attrNameLst>
                                          <p:attrName>ppt_c</p:attrName>
                                        </p:attrNameLst>
                                      </p:cBhvr>
                                      <p:to>
                                        <a:schemeClr val="accent1"/>
                                      </p:to>
                                    </p:animClr>
                                  </p:sub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147">
                                            <p:txEl>
                                              <p:pRg st="8" end="8"/>
                                            </p:txEl>
                                          </p:spTgt>
                                        </p:tgtEl>
                                        <p:attrNameLst>
                                          <p:attrName>style.visibility</p:attrName>
                                        </p:attrNameLst>
                                      </p:cBhvr>
                                      <p:to>
                                        <p:strVal val="visible"/>
                                      </p:to>
                                    </p:set>
                                  </p:childTnLst>
                                  <p:subTnLst>
                                    <p:animClr clrSpc="rgb" dir="cw">
                                      <p:cBhvr override="childStyle">
                                        <p:cTn dur="1" fill="hold" display="0" masterRel="nextClick" afterEffect="1"/>
                                        <p:tgtEl>
                                          <p:spTgt spid="6147">
                                            <p:txEl>
                                              <p:pRg st="8" end="8"/>
                                            </p:txEl>
                                          </p:spTgt>
                                        </p:tgtEl>
                                        <p:attrNameLst>
                                          <p:attrName>ppt_c</p:attrName>
                                        </p:attrNameLst>
                                      </p:cBhvr>
                                      <p:to>
                                        <a:schemeClr val="accent1"/>
                                      </p:to>
                                    </p:animClr>
                                  </p:subTnLst>
                                </p:cTn>
                              </p:par>
                              <p:par>
                                <p:cTn id="31" presetID="1" presetClass="entr" presetSubtype="0" fill="hold" grpId="0" nodeType="withEffect">
                                  <p:stCondLst>
                                    <p:cond delay="0"/>
                                  </p:stCondLst>
                                  <p:childTnLst>
                                    <p:set>
                                      <p:cBhvr>
                                        <p:cTn id="32" dur="1" fill="hold">
                                          <p:stCondLst>
                                            <p:cond delay="0"/>
                                          </p:stCondLst>
                                        </p:cTn>
                                        <p:tgtEl>
                                          <p:spTgt spid="6147">
                                            <p:txEl>
                                              <p:pRg st="9" end="9"/>
                                            </p:txEl>
                                          </p:spTgt>
                                        </p:tgtEl>
                                        <p:attrNameLst>
                                          <p:attrName>style.visibility</p:attrName>
                                        </p:attrNameLst>
                                      </p:cBhvr>
                                      <p:to>
                                        <p:strVal val="visible"/>
                                      </p:to>
                                    </p:set>
                                  </p:childTnLst>
                                  <p:subTnLst>
                                    <p:animClr clrSpc="rgb" dir="cw">
                                      <p:cBhvr override="childStyle">
                                        <p:cTn dur="1" fill="hold" display="0" masterRel="nextClick" afterEffect="1"/>
                                        <p:tgtEl>
                                          <p:spTgt spid="6147">
                                            <p:txEl>
                                              <p:pRg st="9" end="9"/>
                                            </p:txEl>
                                          </p:spTgt>
                                        </p:tgtEl>
                                        <p:attrNameLst>
                                          <p:attrName>ppt_c</p:attrName>
                                        </p:attrNameLst>
                                      </p:cBhvr>
                                      <p:to>
                                        <a:schemeClr val="accent1"/>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5BA782AA-9494-4E61-8F99-46A790BF9316}" type="slidenum">
              <a:rPr lang="en-US"/>
              <a:pPr>
                <a:defRPr/>
              </a:pPr>
              <a:t>9</a:t>
            </a:fld>
            <a:endParaRPr lang="en-US"/>
          </a:p>
        </p:txBody>
      </p:sp>
      <p:sp>
        <p:nvSpPr>
          <p:cNvPr id="41986" name="Rectangle 2"/>
          <p:cNvSpPr>
            <a:spLocks noGrp="1" noChangeArrowheads="1"/>
          </p:cNvSpPr>
          <p:nvPr>
            <p:ph type="title"/>
          </p:nvPr>
        </p:nvSpPr>
        <p:spPr>
          <a:xfrm>
            <a:off x="609600" y="304800"/>
            <a:ext cx="8534400" cy="1143000"/>
          </a:xfrm>
        </p:spPr>
        <p:txBody>
          <a:bodyPr/>
          <a:lstStyle/>
          <a:p>
            <a:pPr eaLnBrk="1" hangingPunct="1">
              <a:defRPr/>
            </a:pPr>
            <a:r>
              <a:rPr lang="en-US" smtClean="0">
                <a:solidFill>
                  <a:srgbClr val="000000"/>
                </a:solidFill>
                <a:effectLst>
                  <a:outerShdw blurRad="38100" dist="38100" dir="2700000" algn="tl">
                    <a:srgbClr val="FFFFFF"/>
                  </a:outerShdw>
                </a:effectLst>
              </a:rPr>
              <a:t>Problems with Data Dependency</a:t>
            </a:r>
          </a:p>
        </p:txBody>
      </p:sp>
      <p:sp>
        <p:nvSpPr>
          <p:cNvPr id="41987" name="Rectangle 3"/>
          <p:cNvSpPr>
            <a:spLocks noGrp="1" noChangeArrowheads="1"/>
          </p:cNvSpPr>
          <p:nvPr>
            <p:ph type="body" idx="1"/>
          </p:nvPr>
        </p:nvSpPr>
        <p:spPr>
          <a:xfrm>
            <a:off x="457200" y="1524000"/>
            <a:ext cx="8001000" cy="4114800"/>
          </a:xfrm>
        </p:spPr>
        <p:txBody>
          <a:bodyPr/>
          <a:lstStyle/>
          <a:p>
            <a:pPr marL="533400" indent="-533400" eaLnBrk="1" hangingPunct="1">
              <a:lnSpc>
                <a:spcPct val="90000"/>
              </a:lnSpc>
              <a:defRPr/>
            </a:pPr>
            <a:r>
              <a:rPr lang="en-US" sz="2800" smtClean="0">
                <a:solidFill>
                  <a:srgbClr val="000000"/>
                </a:solidFill>
                <a:effectLst>
                  <a:outerShdw blurRad="38100" dist="38100" dir="2700000" algn="tl">
                    <a:srgbClr val="FFFFFF"/>
                  </a:outerShdw>
                </a:effectLst>
              </a:rPr>
              <a:t>Each application programmer must maintain his/her own data</a:t>
            </a:r>
          </a:p>
          <a:p>
            <a:pPr marL="533400" indent="-533400" eaLnBrk="1" hangingPunct="1">
              <a:lnSpc>
                <a:spcPct val="90000"/>
              </a:lnSpc>
              <a:defRPr/>
            </a:pPr>
            <a:r>
              <a:rPr lang="en-US" sz="2800" smtClean="0">
                <a:solidFill>
                  <a:srgbClr val="000000"/>
                </a:solidFill>
                <a:effectLst>
                  <a:outerShdw blurRad="38100" dist="38100" dir="2700000" algn="tl">
                    <a:srgbClr val="FFFFFF"/>
                  </a:outerShdw>
                </a:effectLst>
              </a:rPr>
              <a:t>Each application program needs to include code for the metadata of each file</a:t>
            </a:r>
          </a:p>
          <a:p>
            <a:pPr marL="533400" indent="-533400" eaLnBrk="1" hangingPunct="1">
              <a:lnSpc>
                <a:spcPct val="90000"/>
              </a:lnSpc>
              <a:defRPr/>
            </a:pPr>
            <a:r>
              <a:rPr lang="en-US" sz="2800" smtClean="0">
                <a:solidFill>
                  <a:srgbClr val="000000"/>
                </a:solidFill>
                <a:effectLst>
                  <a:outerShdw blurRad="38100" dist="38100" dir="2700000" algn="tl">
                    <a:srgbClr val="FFFFFF"/>
                  </a:outerShdw>
                </a:effectLst>
              </a:rPr>
              <a:t>Each application program must have its own processing routines for reading, inserting, updating, and deleting data</a:t>
            </a:r>
          </a:p>
          <a:p>
            <a:pPr marL="533400" indent="-533400" eaLnBrk="1" hangingPunct="1">
              <a:lnSpc>
                <a:spcPct val="90000"/>
              </a:lnSpc>
              <a:defRPr/>
            </a:pPr>
            <a:r>
              <a:rPr lang="en-US" sz="2800" smtClean="0">
                <a:solidFill>
                  <a:srgbClr val="000000"/>
                </a:solidFill>
                <a:effectLst>
                  <a:outerShdw blurRad="38100" dist="38100" dir="2700000" algn="tl">
                    <a:srgbClr val="FFFFFF"/>
                  </a:outerShdw>
                </a:effectLst>
              </a:rPr>
              <a:t>Lack of coordination and central control</a:t>
            </a:r>
          </a:p>
          <a:p>
            <a:pPr marL="533400" indent="-533400" eaLnBrk="1" hangingPunct="1">
              <a:lnSpc>
                <a:spcPct val="90000"/>
              </a:lnSpc>
              <a:defRPr/>
            </a:pPr>
            <a:r>
              <a:rPr lang="en-US" sz="2800" smtClean="0">
                <a:solidFill>
                  <a:srgbClr val="000000"/>
                </a:solidFill>
                <a:effectLst>
                  <a:outerShdw blurRad="38100" dist="38100" dir="2700000" algn="tl">
                    <a:srgbClr val="FFFFFF"/>
                  </a:outerShdw>
                </a:effectLst>
              </a:rPr>
              <a:t>Non-standard file formats</a:t>
            </a:r>
          </a:p>
          <a:p>
            <a:pPr marL="533400" indent="-533400" eaLnBrk="1" hangingPunct="1">
              <a:lnSpc>
                <a:spcPct val="90000"/>
              </a:lnSpc>
              <a:buFont typeface="Wingdings" pitchFamily="2" charset="2"/>
              <a:buNone/>
              <a:defRPr/>
            </a:pPr>
            <a:endParaRPr lang="en-US" sz="2800" smtClean="0">
              <a:solidFill>
                <a:srgbClr val="000000"/>
              </a:solidFill>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41987">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987">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41987">
                                            <p:txEl>
                                              <p:pRg st="1" end="1"/>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1987">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41987">
                                            <p:txEl>
                                              <p:pRg st="2" end="2"/>
                                            </p:txEl>
                                          </p:spTgt>
                                        </p:tgtEl>
                                        <p:attrNameLst>
                                          <p:attrName>ppt_c</p:attrName>
                                        </p:attrNameLst>
                                      </p:cBhvr>
                                      <p:to>
                                        <a:schemeClr val="accent1"/>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1987">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41987">
                                            <p:txEl>
                                              <p:pRg st="3" end="3"/>
                                            </p:txEl>
                                          </p:spTgt>
                                        </p:tgtEl>
                                        <p:attrNameLst>
                                          <p:attrName>ppt_c</p:attrName>
                                        </p:attrNameLst>
                                      </p:cBhvr>
                                      <p:to>
                                        <a:schemeClr val="accent1"/>
                                      </p:to>
                                    </p:animClr>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1987">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41987">
                                            <p:txEl>
                                              <p:pRg st="4" end="4"/>
                                            </p:txEl>
                                          </p:spTgt>
                                        </p:tgtEl>
                                        <p:attrNameLst>
                                          <p:attrName>ppt_c</p:attrName>
                                        </p:attrNameLst>
                                      </p:cBhvr>
                                      <p:to>
                                        <a:schemeClr val="accent1"/>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p:bldLst>
  </p:timing>
</p:sld>
</file>

<file path=ppt/theme/theme1.xml><?xml version="1.0" encoding="utf-8"?>
<a:theme xmlns:a="http://schemas.openxmlformats.org/drawingml/2006/main" name="Textured">
  <a:themeElements>
    <a:clrScheme name="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fontScheme name="Textured">
      <a:majorFont>
        <a:latin typeface="Tahoma"/>
        <a:ea typeface=""/>
        <a:cs typeface="Arial"/>
      </a:majorFont>
      <a:minorFont>
        <a:latin typeface="Tahom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5400" cap="flat" cmpd="sng" algn="ctr">
          <a:solidFill>
            <a:srgbClr val="990000"/>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cs typeface="Arial" charset="0"/>
          </a:defRPr>
        </a:defPPr>
      </a:lstStyle>
    </a:spDef>
    <a:lnDef>
      <a:spPr bwMode="auto">
        <a:xfrm>
          <a:off x="0" y="0"/>
          <a:ext cx="1" cy="1"/>
        </a:xfrm>
        <a:custGeom>
          <a:avLst/>
          <a:gdLst/>
          <a:ahLst/>
          <a:cxnLst/>
          <a:rect l="0" t="0" r="0" b="0"/>
          <a:pathLst/>
        </a:custGeom>
        <a:noFill/>
        <a:ln w="25400" cap="flat" cmpd="sng" algn="ctr">
          <a:solidFill>
            <a:srgbClr val="990000"/>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cs typeface="Arial" charset="0"/>
          </a:defRPr>
        </a:defPPr>
      </a:lstStyle>
    </a:lnDef>
  </a:objectDefaults>
  <a:extraClrSchemeLst>
    <a:extraClrScheme>
      <a:clrScheme name="Textured 1">
        <a:dk1>
          <a:srgbClr val="660000"/>
        </a:dk1>
        <a:lt1>
          <a:srgbClr val="FFFFFF"/>
        </a:lt1>
        <a:dk2>
          <a:srgbClr val="800000"/>
        </a:dk2>
        <a:lt2>
          <a:srgbClr val="FFFFCC"/>
        </a:lt2>
        <a:accent1>
          <a:srgbClr val="BE7960"/>
        </a:accent1>
        <a:accent2>
          <a:srgbClr val="CC6600"/>
        </a:accent2>
        <a:accent3>
          <a:srgbClr val="C0AAAA"/>
        </a:accent3>
        <a:accent4>
          <a:srgbClr val="DADADA"/>
        </a:accent4>
        <a:accent5>
          <a:srgbClr val="DBBEB6"/>
        </a:accent5>
        <a:accent6>
          <a:srgbClr val="B95C00"/>
        </a:accent6>
        <a:hlink>
          <a:srgbClr val="FFCC66"/>
        </a:hlink>
        <a:folHlink>
          <a:srgbClr val="CC3300"/>
        </a:folHlink>
      </a:clrScheme>
      <a:clrMap bg1="dk2" tx1="lt1" bg2="dk1" tx2="lt2" accent1="accent1" accent2="accent2" accent3="accent3" accent4="accent4" accent5="accent5" accent6="accent6" hlink="hlink" folHlink="folHlink"/>
    </a:extraClrScheme>
    <a:extraClrScheme>
      <a:clrScheme name="Textured 2">
        <a:dk1>
          <a:srgbClr val="003300"/>
        </a:dk1>
        <a:lt1>
          <a:srgbClr val="FFFFFF"/>
        </a:lt1>
        <a:dk2>
          <a:srgbClr val="4D6A2A"/>
        </a:dk2>
        <a:lt2>
          <a:srgbClr val="CCFF99"/>
        </a:lt2>
        <a:accent1>
          <a:srgbClr val="33CC33"/>
        </a:accent1>
        <a:accent2>
          <a:srgbClr val="46562A"/>
        </a:accent2>
        <a:accent3>
          <a:srgbClr val="B2B9AC"/>
        </a:accent3>
        <a:accent4>
          <a:srgbClr val="DADADA"/>
        </a:accent4>
        <a:accent5>
          <a:srgbClr val="ADE2AD"/>
        </a:accent5>
        <a:accent6>
          <a:srgbClr val="3F4D25"/>
        </a:accent6>
        <a:hlink>
          <a:srgbClr val="009999"/>
        </a:hlink>
        <a:folHlink>
          <a:srgbClr val="CCCC00"/>
        </a:folHlink>
      </a:clrScheme>
      <a:clrMap bg1="dk2" tx1="lt1" bg2="dk1" tx2="lt2" accent1="accent1" accent2="accent2" accent3="accent3" accent4="accent4" accent5="accent5" accent6="accent6" hlink="hlink" folHlink="folHlink"/>
    </a:extraClrScheme>
    <a:extraClrScheme>
      <a:clrScheme name="Textured 3">
        <a:dk1>
          <a:srgbClr val="4E4E74"/>
        </a:dk1>
        <a:lt1>
          <a:srgbClr val="FFFFFF"/>
        </a:lt1>
        <a:dk2>
          <a:srgbClr val="666699"/>
        </a:dk2>
        <a:lt2>
          <a:srgbClr val="FFFFCC"/>
        </a:lt2>
        <a:accent1>
          <a:srgbClr val="5E5884"/>
        </a:accent1>
        <a:accent2>
          <a:srgbClr val="8AB29D"/>
        </a:accent2>
        <a:accent3>
          <a:srgbClr val="B8B8CA"/>
        </a:accent3>
        <a:accent4>
          <a:srgbClr val="DADADA"/>
        </a:accent4>
        <a:accent5>
          <a:srgbClr val="B6B4C2"/>
        </a:accent5>
        <a:accent6>
          <a:srgbClr val="7DA18E"/>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Textured 4">
        <a:dk1>
          <a:srgbClr val="004E4C"/>
        </a:dk1>
        <a:lt1>
          <a:srgbClr val="FFFFFF"/>
        </a:lt1>
        <a:dk2>
          <a:srgbClr val="006666"/>
        </a:dk2>
        <a:lt2>
          <a:srgbClr val="FFFFCC"/>
        </a:lt2>
        <a:accent1>
          <a:srgbClr val="FFCC00"/>
        </a:accent1>
        <a:accent2>
          <a:srgbClr val="00B0AC"/>
        </a:accent2>
        <a:accent3>
          <a:srgbClr val="AAB8B8"/>
        </a:accent3>
        <a:accent4>
          <a:srgbClr val="DADADA"/>
        </a:accent4>
        <a:accent5>
          <a:srgbClr val="FFE2AA"/>
        </a:accent5>
        <a:accent6>
          <a:srgbClr val="009F9B"/>
        </a:accent6>
        <a:hlink>
          <a:srgbClr val="BA7C3E"/>
        </a:hlink>
        <a:folHlink>
          <a:srgbClr val="724C00"/>
        </a:folHlink>
      </a:clrScheme>
      <a:clrMap bg1="dk2" tx1="lt1" bg2="dk1" tx2="lt2" accent1="accent1" accent2="accent2" accent3="accent3" accent4="accent4" accent5="accent5" accent6="accent6" hlink="hlink" folHlink="folHlink"/>
    </a:extraClrScheme>
    <a:extraClrScheme>
      <a:clrScheme name="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
      <a:clrScheme name="Textured 6">
        <a:dk1>
          <a:srgbClr val="080808"/>
        </a:dk1>
        <a:lt1>
          <a:srgbClr val="FFFFFF"/>
        </a:lt1>
        <a:dk2>
          <a:srgbClr val="4D4D4D"/>
        </a:dk2>
        <a:lt2>
          <a:srgbClr val="FFFFFF"/>
        </a:lt2>
        <a:accent1>
          <a:srgbClr val="666699"/>
        </a:accent1>
        <a:accent2>
          <a:srgbClr val="3366CC"/>
        </a:accent2>
        <a:accent3>
          <a:srgbClr val="B2B2B2"/>
        </a:accent3>
        <a:accent4>
          <a:srgbClr val="DADADA"/>
        </a:accent4>
        <a:accent5>
          <a:srgbClr val="B8B8CA"/>
        </a:accent5>
        <a:accent6>
          <a:srgbClr val="2D5CB9"/>
        </a:accent6>
        <a:hlink>
          <a:srgbClr val="00CCFF"/>
        </a:hlink>
        <a:folHlink>
          <a:srgbClr val="CCCCFF"/>
        </a:folHlink>
      </a:clrScheme>
      <a:clrMap bg1="dk2" tx1="lt1" bg2="dk1" tx2="lt2" accent1="accent1" accent2="accent2" accent3="accent3" accent4="accent4" accent5="accent5" accent6="accent6" hlink="hlink" folHlink="folHlink"/>
    </a:extraClrScheme>
    <a:extraClrScheme>
      <a:clrScheme name="Textured 7">
        <a:dk1>
          <a:srgbClr val="000000"/>
        </a:dk1>
        <a:lt1>
          <a:srgbClr val="DBDAC2"/>
        </a:lt1>
        <a:dk2>
          <a:srgbClr val="827F4C"/>
        </a:dk2>
        <a:lt2>
          <a:srgbClr val="C0BC94"/>
        </a:lt2>
        <a:accent1>
          <a:srgbClr val="AAA578"/>
        </a:accent1>
        <a:accent2>
          <a:srgbClr val="A2A4AC"/>
        </a:accent2>
        <a:accent3>
          <a:srgbClr val="EAEADD"/>
        </a:accent3>
        <a:accent4>
          <a:srgbClr val="000000"/>
        </a:accent4>
        <a:accent5>
          <a:srgbClr val="D2CFBE"/>
        </a:accent5>
        <a:accent6>
          <a:srgbClr val="92949B"/>
        </a:accent6>
        <a:hlink>
          <a:srgbClr val="5B8800"/>
        </a:hlink>
        <a:folHlink>
          <a:srgbClr val="686532"/>
        </a:folHlink>
      </a:clrScheme>
      <a:clrMap bg1="lt1" tx1="dk1" bg2="lt2" tx2="dk2" accent1="accent1" accent2="accent2" accent3="accent3" accent4="accent4" accent5="accent5" accent6="accent6" hlink="hlink" folHlink="folHlink"/>
    </a:extraClrScheme>
    <a:extraClrScheme>
      <a:clrScheme name="Textured 8">
        <a:dk1>
          <a:srgbClr val="000000"/>
        </a:dk1>
        <a:lt1>
          <a:srgbClr val="DCE8F4"/>
        </a:lt1>
        <a:dk2>
          <a:srgbClr val="7B9CB5"/>
        </a:dk2>
        <a:lt2>
          <a:srgbClr val="969696"/>
        </a:lt2>
        <a:accent1>
          <a:srgbClr val="FFFFFF"/>
        </a:accent1>
        <a:accent2>
          <a:srgbClr val="00BAB6"/>
        </a:accent2>
        <a:accent3>
          <a:srgbClr val="EBF2F8"/>
        </a:accent3>
        <a:accent4>
          <a:srgbClr val="000000"/>
        </a:accent4>
        <a:accent5>
          <a:srgbClr val="FFFFFF"/>
        </a:accent5>
        <a:accent6>
          <a:srgbClr val="00A8A5"/>
        </a:accent6>
        <a:hlink>
          <a:srgbClr val="8A8AD8"/>
        </a:hlink>
        <a:folHlink>
          <a:srgbClr val="24249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D51A930949D374391C428F43FDAA32E" ma:contentTypeVersion="0" ma:contentTypeDescription="Create a new document." ma:contentTypeScope="" ma:versionID="4e38bd46551dbb16608554cb74a68cda">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DED2BC81-8960-404A-B991-66E7E0ED24E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AFE83BFB-B3FA-4ABF-9207-EFDADDB38D7C}">
  <ds:schemaRefs>
    <ds:schemaRef ds:uri="http://schemas.microsoft.com/sharepoint/v3/contenttype/forms"/>
  </ds:schemaRefs>
</ds:datastoreItem>
</file>

<file path=customXml/itemProps3.xml><?xml version="1.0" encoding="utf-8"?>
<ds:datastoreItem xmlns:ds="http://schemas.openxmlformats.org/officeDocument/2006/customXml" ds:itemID="{86040251-1329-4965-8B51-8559F0992D81}">
  <ds:schemaRef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7556</TotalTime>
  <Pages>9</Pages>
  <Words>1068</Words>
  <Application>Microsoft Office PowerPoint</Application>
  <PresentationFormat>On-screen Show (4:3)</PresentationFormat>
  <Paragraphs>210</Paragraphs>
  <Slides>34</Slides>
  <Notes>32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34</vt:i4>
      </vt:variant>
    </vt:vector>
  </HeadingPairs>
  <TitlesOfParts>
    <vt:vector size="40" baseType="lpstr">
      <vt:lpstr>Tahoma</vt:lpstr>
      <vt:lpstr>Arial</vt:lpstr>
      <vt:lpstr>Wingdings</vt:lpstr>
      <vt:lpstr>Times New Roman</vt:lpstr>
      <vt:lpstr>Book Antiqua</vt:lpstr>
      <vt:lpstr>Textured</vt:lpstr>
      <vt:lpstr>Chapter 1: The Database Environment</vt:lpstr>
      <vt:lpstr>Objectives</vt:lpstr>
      <vt:lpstr>Definitions</vt:lpstr>
      <vt:lpstr>Slide 4</vt:lpstr>
      <vt:lpstr>Slide 5</vt:lpstr>
      <vt:lpstr>Slide 6</vt:lpstr>
      <vt:lpstr>File-Based Systems (FBS)</vt:lpstr>
      <vt:lpstr>Disadvantages of File-Based Systems (FBS)</vt:lpstr>
      <vt:lpstr>Problems with Data Dependency</vt:lpstr>
      <vt:lpstr>Slide 10</vt:lpstr>
      <vt:lpstr>Problems with Data Redundancy</vt:lpstr>
      <vt:lpstr>SOLUTION:  The DATABASE Approach</vt:lpstr>
      <vt:lpstr>Database Management System</vt:lpstr>
      <vt:lpstr>Advantages of the Database Approach</vt:lpstr>
      <vt:lpstr>Costs and Risks of the Database Approach</vt:lpstr>
      <vt:lpstr>Elements of the Database Approach</vt:lpstr>
      <vt:lpstr>Slide 17</vt:lpstr>
      <vt:lpstr>Slide 18</vt:lpstr>
      <vt:lpstr>Slide 19</vt:lpstr>
      <vt:lpstr>Slide 20</vt:lpstr>
      <vt:lpstr>Slide 21</vt:lpstr>
      <vt:lpstr>Slide 22</vt:lpstr>
      <vt:lpstr>Slide 23</vt:lpstr>
      <vt:lpstr>Components of the  Database Environment</vt:lpstr>
      <vt:lpstr>The Range of Database Applications</vt:lpstr>
      <vt:lpstr>Slide 26</vt:lpstr>
      <vt:lpstr>Slide 27</vt:lpstr>
      <vt:lpstr>Slide 28</vt:lpstr>
      <vt:lpstr>Enterprise Database Applications</vt:lpstr>
      <vt:lpstr>Slide 30</vt:lpstr>
      <vt:lpstr>Web-Enabled Databases</vt:lpstr>
      <vt:lpstr>Web-Enabled Databases (cont.)</vt:lpstr>
      <vt:lpstr>Slide 33</vt:lpstr>
      <vt:lpstr>Slide 34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Database Environment</dc:title>
  <dc:creator>Michel Mitri</dc:creator>
  <cp:lastModifiedBy>hp</cp:lastModifiedBy>
  <cp:revision>281</cp:revision>
  <cp:lastPrinted>1998-01-19T09:29:56Z</cp:lastPrinted>
  <dcterms:created xsi:type="dcterms:W3CDTF">1998-01-19T10:00:26Z</dcterms:created>
  <dcterms:modified xsi:type="dcterms:W3CDTF">2012-09-25T14:54:16Z</dcterms:modified>
</cp:coreProperties>
</file>