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presentation.xml" ContentType="application/vnd.openxmlformats-officedocument.presentationml.presentation.main+xml"/>
  <Override PartName="/ppt/slides/slide25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31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26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7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8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9.xml" ContentType="application/vnd.openxmlformats-officedocument.presentationml.slide+xml"/>
  <Override PartName="/ppt/slides/slide11.xml" ContentType="application/vnd.openxmlformats-officedocument.presentationml.slide+xml"/>
  <Override PartName="/ppt/slides/slide13.xml" ContentType="application/vnd.openxmlformats-officedocument.presentationml.slide+xml"/>
  <Override PartName="/ppt/slides/slide1.xml" ContentType="application/vnd.openxmlformats-officedocument.presentationml.slide+xml"/>
  <Override PartName="/ppt/slides/slide6.xml" ContentType="application/vnd.openxmlformats-officedocument.presentationml.slide+xml"/>
  <Override PartName="/ppt/slides/slide32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16.xml" ContentType="application/vnd.openxmlformats-officedocument.presentationml.notesSlid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4.xml" ContentType="application/vnd.openxmlformats-officedocument.theme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  <p:sldMasterId id="2147483684" r:id="rId2"/>
  </p:sldMasterIdLst>
  <p:notesMasterIdLst>
    <p:notesMasterId r:id="rId35"/>
  </p:notesMasterIdLst>
  <p:handoutMasterIdLst>
    <p:handoutMasterId r:id="rId36"/>
  </p:handoutMasterIdLst>
  <p:sldIdLst>
    <p:sldId id="604" r:id="rId3"/>
    <p:sldId id="257" r:id="rId4"/>
    <p:sldId id="585" r:id="rId5"/>
    <p:sldId id="684" r:id="rId6"/>
    <p:sldId id="649" r:id="rId7"/>
    <p:sldId id="609" r:id="rId8"/>
    <p:sldId id="397" r:id="rId9"/>
    <p:sldId id="672" r:id="rId10"/>
    <p:sldId id="745" r:id="rId11"/>
    <p:sldId id="732" r:id="rId12"/>
    <p:sldId id="475" r:id="rId13"/>
    <p:sldId id="618" r:id="rId14"/>
    <p:sldId id="651" r:id="rId15"/>
    <p:sldId id="652" r:id="rId16"/>
    <p:sldId id="700" r:id="rId17"/>
    <p:sldId id="648" r:id="rId18"/>
    <p:sldId id="739" r:id="rId19"/>
    <p:sldId id="740" r:id="rId20"/>
    <p:sldId id="659" r:id="rId21"/>
    <p:sldId id="805" r:id="rId22"/>
    <p:sldId id="660" r:id="rId23"/>
    <p:sldId id="750" r:id="rId24"/>
    <p:sldId id="753" r:id="rId25"/>
    <p:sldId id="751" r:id="rId26"/>
    <p:sldId id="804" r:id="rId27"/>
    <p:sldId id="765" r:id="rId28"/>
    <p:sldId id="768" r:id="rId29"/>
    <p:sldId id="773" r:id="rId30"/>
    <p:sldId id="775" r:id="rId31"/>
    <p:sldId id="769" r:id="rId32"/>
    <p:sldId id="799" r:id="rId33"/>
    <p:sldId id="802" r:id="rId3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5pPr>
    <a:lvl6pPr marL="2286000" algn="r" defTabSz="914400" rtl="1" eaLnBrk="1" latinLnBrk="0" hangingPunct="1"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6pPr>
    <a:lvl7pPr marL="2743200" algn="r" defTabSz="914400" rtl="1" eaLnBrk="1" latinLnBrk="0" hangingPunct="1"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7pPr>
    <a:lvl8pPr marL="3200400" algn="r" defTabSz="914400" rtl="1" eaLnBrk="1" latinLnBrk="0" hangingPunct="1"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8pPr>
    <a:lvl9pPr marL="3657600" algn="r" defTabSz="914400" rtl="1" eaLnBrk="1" latinLnBrk="0" hangingPunct="1"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3300"/>
    <a:srgbClr val="222222"/>
    <a:srgbClr val="FFFFFF"/>
    <a:srgbClr val="18B2B6"/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440" autoAdjust="0"/>
    <p:restoredTop sz="94531" autoAdjust="0"/>
  </p:normalViewPr>
  <p:slideViewPr>
    <p:cSldViewPr>
      <p:cViewPr varScale="1">
        <p:scale>
          <a:sx n="73" d="100"/>
          <a:sy n="73" d="100"/>
        </p:scale>
        <p:origin x="-150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1422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customXml" Target="../customXml/item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43" Type="http://schemas.openxmlformats.org/officeDocument/2006/relationships/customXml" Target="../customXml/item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7AF55154-87A4-4570-8CA6-5A1DAE18216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19CBD77-DA63-4EF7-97C0-3CEF6266512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62F430-6CD3-4873-97CE-F3E6604A7D6C}" type="slidenum">
              <a:rPr lang="en-US"/>
              <a:pPr/>
              <a:t>1</a:t>
            </a:fld>
            <a:endParaRPr lang="en-US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C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F38BB4-5211-4AC6-A0FB-04EF6DD48CB0}" type="slidenum">
              <a:rPr lang="en-US"/>
              <a:pPr/>
              <a:t>10</a:t>
            </a:fld>
            <a:endParaRPr lang="en-US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A7C631-AD47-4A20-ADA1-2621BF5359F1}" type="slidenum">
              <a:rPr lang="en-US"/>
              <a:pPr/>
              <a:t>11</a:t>
            </a:fld>
            <a:endParaRPr lang="en-US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A41CA0-38F3-4E57-9349-911F0007AA13}" type="slidenum">
              <a:rPr lang="en-US"/>
              <a:pPr/>
              <a:t>12</a:t>
            </a:fld>
            <a:endParaRPr lang="en-US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A6B1C1-9868-4550-8E8A-CB4498CE73DC}" type="slidenum">
              <a:rPr lang="en-US"/>
              <a:pPr/>
              <a:t>13</a:t>
            </a:fld>
            <a:endParaRPr lang="en-US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BD69650-BE53-40EA-A016-9D13DE5F8ABB}" type="slidenum">
              <a:rPr lang="en-US"/>
              <a:pPr/>
              <a:t>14</a:t>
            </a:fld>
            <a:endParaRPr lang="en-US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2169CF-4136-4F58-869F-FFFF6F43F6A8}" type="slidenum">
              <a:rPr lang="en-US"/>
              <a:pPr/>
              <a:t>15</a:t>
            </a:fld>
            <a:endParaRPr lang="en-US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E9AD41-C990-4533-8844-1B4D9D179FF7}" type="slidenum">
              <a:rPr lang="en-US"/>
              <a:pPr/>
              <a:t>16</a:t>
            </a:fld>
            <a:endParaRPr lang="en-US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5E190E-EC2D-404D-AA9B-3C062F15D3FA}" type="slidenum">
              <a:rPr lang="en-US"/>
              <a:pPr/>
              <a:t>17</a:t>
            </a:fld>
            <a:endParaRPr lang="en-US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953F46-21C6-4B25-B334-274299EE9D90}" type="slidenum">
              <a:rPr lang="en-US"/>
              <a:pPr/>
              <a:t>18</a:t>
            </a:fld>
            <a:endParaRPr lang="en-US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9A855B-7ECF-4BB0-935D-8C88F4118DA3}" type="slidenum">
              <a:rPr lang="en-US"/>
              <a:pPr/>
              <a:t>19</a:t>
            </a:fld>
            <a:endParaRPr lang="en-US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D61DB-2D40-47D2-B688-9005A3B1F7C3}" type="slidenum">
              <a:rPr lang="en-US"/>
              <a:pPr/>
              <a:t>2</a:t>
            </a:fld>
            <a:endParaRPr lang="en-US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22733F-1609-4F85-B2D4-1654C88AB022}" type="slidenum">
              <a:rPr lang="en-US"/>
              <a:pPr/>
              <a:t>20</a:t>
            </a:fld>
            <a:endParaRPr lang="en-US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4A6071-3A5D-441F-8ABE-F19982B1F127}" type="slidenum">
              <a:rPr lang="en-US"/>
              <a:pPr/>
              <a:t>21</a:t>
            </a:fld>
            <a:endParaRPr lang="en-US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248695-0BF0-4B27-8DB8-1D377F42C83C}" type="slidenum">
              <a:rPr lang="en-US"/>
              <a:pPr/>
              <a:t>22</a:t>
            </a:fld>
            <a:endParaRPr lang="en-US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76D19D-E9C0-4487-82BA-66C58E5BD0E6}" type="slidenum">
              <a:rPr lang="en-US"/>
              <a:pPr/>
              <a:t>23</a:t>
            </a:fld>
            <a:endParaRPr lang="en-US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668143-19C6-4ED2-BB57-CBE2D600638D}" type="slidenum">
              <a:rPr lang="en-US"/>
              <a:pPr/>
              <a:t>24</a:t>
            </a:fld>
            <a:endParaRPr lang="en-US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E709DD-8C76-4DE0-A4E8-0CAF9D7CD180}" type="slidenum">
              <a:rPr lang="en-US"/>
              <a:pPr/>
              <a:t>26</a:t>
            </a:fld>
            <a:endParaRPr lang="en-US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775DBA-E4CB-44AC-89D1-9CC4C5957C65}" type="slidenum">
              <a:rPr lang="en-US"/>
              <a:pPr/>
              <a:t>27</a:t>
            </a:fld>
            <a:endParaRPr lang="en-US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9AE873-6AC1-497E-AA89-FF575464FC29}" type="slidenum">
              <a:rPr lang="en-US"/>
              <a:pPr/>
              <a:t>28</a:t>
            </a:fld>
            <a:endParaRPr lang="en-US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652D81-641F-44A8-B9C3-C61BE9825D7A}" type="slidenum">
              <a:rPr lang="en-US"/>
              <a:pPr/>
              <a:t>29</a:t>
            </a:fld>
            <a:endParaRPr lang="en-US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83A68F-1681-4F3F-BE98-D198A962BD92}" type="slidenum">
              <a:rPr lang="en-US"/>
              <a:pPr/>
              <a:t>30</a:t>
            </a:fld>
            <a:endParaRPr lang="en-US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BEDA76-73AA-4BA9-B90C-9C018E5B9C0D}" type="slidenum">
              <a:rPr lang="en-US"/>
              <a:pPr/>
              <a:t>3</a:t>
            </a:fld>
            <a:endParaRPr lang="en-US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F21467-56A2-4BD9-B8C3-3A998DD8103E}" type="slidenum">
              <a:rPr lang="en-US"/>
              <a:pPr/>
              <a:t>31</a:t>
            </a:fld>
            <a:endParaRPr lang="en-US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9A1CA2-E1C6-4126-B3A3-D60DF3DA578B}" type="slidenum">
              <a:rPr lang="en-US"/>
              <a:pPr/>
              <a:t>32</a:t>
            </a:fld>
            <a:endParaRPr lang="en-US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BDFE5A-22EE-4520-A6FF-33AC1B39B7EA}" type="slidenum">
              <a:rPr lang="en-US"/>
              <a:pPr/>
              <a:t>4</a:t>
            </a:fld>
            <a:endParaRPr lang="en-US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096D27-1D99-47A6-831E-A0962910D6AF}" type="slidenum">
              <a:rPr lang="en-US"/>
              <a:pPr/>
              <a:t>5</a:t>
            </a:fld>
            <a:endParaRPr lang="en-US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648783-CC70-4842-9E16-6159F4395765}" type="slidenum">
              <a:rPr lang="en-US"/>
              <a:pPr/>
              <a:t>6</a:t>
            </a:fld>
            <a:endParaRPr lang="en-US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75FEC5-2EDC-41B7-8755-3674A76A3E0D}" type="slidenum">
              <a:rPr lang="en-US"/>
              <a:pPr/>
              <a:t>7</a:t>
            </a:fld>
            <a:endParaRPr lang="en-US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03275A-E580-4217-91FD-500EFA439C3C}" type="slidenum">
              <a:rPr lang="en-US"/>
              <a:pPr/>
              <a:t>8</a:t>
            </a:fld>
            <a:endParaRPr lang="en-US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363064-E46D-4C40-9DD3-92B5C17E6A6D}" type="slidenum">
              <a:rPr lang="en-US"/>
              <a:pPr/>
              <a:t>9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124200"/>
            <a:ext cx="7772400" cy="8382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91000"/>
            <a:ext cx="6248400" cy="990600"/>
          </a:xfrm>
        </p:spPr>
        <p:txBody>
          <a:bodyPr/>
          <a:lstStyle>
            <a:lvl1pPr marL="0" indent="0" algn="ctr">
              <a:buFontTx/>
              <a:buNone/>
              <a:defRPr sz="4300"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222222"/>
                </a:solidFill>
              </a:defRPr>
            </a:lvl1pPr>
          </a:lstStyle>
          <a:p>
            <a:endParaRPr lang="ar-S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 algn="ctr">
              <a:defRPr sz="1100" i="1">
                <a:latin typeface="Constantia" pitchFamily="18" charset="0"/>
              </a:defRPr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fld id="{ADC778BA-EEF6-4015-94ED-B6EB39AECE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BCFA1B-F415-4631-A5F6-A7AF6BFE9D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381000"/>
            <a:ext cx="20193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381000"/>
            <a:ext cx="59055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6C98A5-59A9-4183-98BE-EA6F5D5092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A0FD35-5C4F-430F-95D9-6D462CBADA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E0A0F9-DD69-4821-8D07-7620339477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5C6A59-1709-4381-9EBD-933971D6E2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76400"/>
            <a:ext cx="39624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9624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D9DE93-2BDC-4581-B344-8776756FAD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F24C0B-1B80-44FF-A502-88C2385ED9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9DA87F-10B9-433F-93EE-D90AD4869D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66895F-7DA8-49D8-9642-C69F12EACA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FE6A09-B505-4FC9-A771-8EDC1F2CC0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sz="1100" i="1">
                <a:latin typeface="Constantia" pitchFamily="18" charset="0"/>
              </a:defRPr>
            </a:lvl1pPr>
          </a:lstStyle>
          <a:p>
            <a:pPr>
              <a:defRPr/>
            </a:pPr>
            <a:r>
              <a:rPr lang="en-US" dirty="0" smtClean="0"/>
              <a:t>Hands-On Microsoft Windows Server 2008 - Edited By </a:t>
            </a:r>
            <a:r>
              <a:rPr lang="en-US" dirty="0" err="1" smtClean="0"/>
              <a:t>Maysoon</a:t>
            </a:r>
            <a:r>
              <a:rPr lang="en-US" dirty="0" smtClean="0"/>
              <a:t> Al-Duwais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4FB3B6-F14C-44A0-9431-6DB593C18E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11BADC-F779-4847-BD8B-5213455BCD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1EA113-F420-4995-A609-B34E6527B5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381000"/>
            <a:ext cx="20193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381000"/>
            <a:ext cx="59055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7812E7-21D4-4388-8675-983DEE1959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00D6FA-0054-4CD7-804A-EB2037EA42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76400"/>
            <a:ext cx="39624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9624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61E592-BE33-4AE0-A90C-A2BCCC45E9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A7EF54-4FEA-4892-8B87-4402F6B37D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464EA6-1374-4C4A-BCB7-58EF5AC03F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2A5497-B438-4572-83B7-B36F26ADAB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58CF3E-0DB0-49A0-96D8-DA29D81592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0800FF-D1B4-416D-B4BC-40EFF04E8C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381000"/>
            <a:ext cx="8077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76400"/>
            <a:ext cx="8077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3400" y="6324600"/>
            <a:ext cx="5867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22222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2057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222222"/>
                </a:solidFill>
                <a:latin typeface="Arial" pitchFamily="34" charset="0"/>
              </a:defRPr>
            </a:lvl1pPr>
          </a:lstStyle>
          <a:p>
            <a:fld id="{855BC21E-CC81-40AE-AD45-D287137FD91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54" r:id="rId1"/>
    <p:sldLayoutId id="2147484433" r:id="rId2"/>
    <p:sldLayoutId id="2147484434" r:id="rId3"/>
    <p:sldLayoutId id="2147484435" r:id="rId4"/>
    <p:sldLayoutId id="2147484436" r:id="rId5"/>
    <p:sldLayoutId id="2147484437" r:id="rId6"/>
    <p:sldLayoutId id="2147484438" r:id="rId7"/>
    <p:sldLayoutId id="2147484439" r:id="rId8"/>
    <p:sldLayoutId id="2147484440" r:id="rId9"/>
    <p:sldLayoutId id="2147484441" r:id="rId10"/>
    <p:sldLayoutId id="2147484442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rgbClr val="22222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22222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22222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22222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381000"/>
            <a:ext cx="8077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76400"/>
            <a:ext cx="8077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22222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222222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222222"/>
                </a:solidFill>
              </a:defRPr>
            </a:lvl1pPr>
          </a:lstStyle>
          <a:p>
            <a:fld id="{84F3FF1F-AAD0-4CB7-89DB-38637013352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43" r:id="rId1"/>
    <p:sldLayoutId id="2147484444" r:id="rId2"/>
    <p:sldLayoutId id="2147484445" r:id="rId3"/>
    <p:sldLayoutId id="2147484446" r:id="rId4"/>
    <p:sldLayoutId id="2147484447" r:id="rId5"/>
    <p:sldLayoutId id="2147484448" r:id="rId6"/>
    <p:sldLayoutId id="2147484449" r:id="rId7"/>
    <p:sldLayoutId id="2147484450" r:id="rId8"/>
    <p:sldLayoutId id="2147484451" r:id="rId9"/>
    <p:sldLayoutId id="2147484452" r:id="rId10"/>
    <p:sldLayoutId id="2147484453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rgbClr val="22222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22222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22222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22222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09600" y="1447800"/>
            <a:ext cx="8001000" cy="2209800"/>
          </a:xfrm>
        </p:spPr>
        <p:txBody>
          <a:bodyPr/>
          <a:lstStyle/>
          <a:p>
            <a:pPr eaLnBrk="1" hangingPunct="1"/>
            <a:r>
              <a:rPr lang="en-US" sz="4400" smtClean="0"/>
              <a:t>Hands-On Microsoft Windows Server 2008</a:t>
            </a:r>
            <a:endParaRPr lang="en-US" sz="3200" i="1" smtClean="0"/>
          </a:p>
        </p:txBody>
      </p:sp>
      <p:sp>
        <p:nvSpPr>
          <p:cNvPr id="4099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609600" y="4419600"/>
            <a:ext cx="8077200" cy="1447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400" i="1" smtClean="0"/>
              <a:t>Chapter 1</a:t>
            </a:r>
          </a:p>
          <a:p>
            <a:pPr eaLnBrk="1" hangingPunct="1">
              <a:lnSpc>
                <a:spcPct val="90000"/>
              </a:lnSpc>
            </a:pPr>
            <a:r>
              <a:rPr lang="en-US" sz="3400" i="1" smtClean="0"/>
              <a:t>Introduction to Windows Server 2008</a:t>
            </a:r>
          </a:p>
        </p:txBody>
      </p:sp>
      <p:pic>
        <p:nvPicPr>
          <p:cNvPr id="4100" name="Picture 3" descr="Cengage_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6671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Windows Server 2008 for Itanium-Based Systems</a:t>
            </a:r>
          </a:p>
        </p:txBody>
      </p:sp>
      <p:sp>
        <p:nvSpPr>
          <p:cNvPr id="17413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229600" cy="4572000"/>
          </a:xfrm>
        </p:spPr>
        <p:txBody>
          <a:bodyPr/>
          <a:lstStyle/>
          <a:p>
            <a:r>
              <a:rPr lang="en-US" dirty="0" smtClean="0"/>
              <a:t>Supports </a:t>
            </a:r>
            <a:r>
              <a:rPr lang="en-US" dirty="0" smtClean="0"/>
              <a:t>hot-add memory, hot-add processor, hot-replace processor, and </a:t>
            </a:r>
            <a:r>
              <a:rPr lang="en-US" dirty="0" smtClean="0"/>
              <a:t>multiprocessor </a:t>
            </a:r>
            <a:r>
              <a:rPr lang="en-US" dirty="0" smtClean="0"/>
              <a:t>computers</a:t>
            </a:r>
          </a:p>
          <a:p>
            <a:endParaRPr lang="en-US" dirty="0" smtClean="0"/>
          </a:p>
          <a:p>
            <a:r>
              <a:rPr lang="en-US" dirty="0" smtClean="0"/>
              <a:t>Supports </a:t>
            </a:r>
            <a:r>
              <a:rPr lang="en-US" dirty="0" smtClean="0"/>
              <a:t>server clustering for up to eight servers in one cluster</a:t>
            </a:r>
          </a:p>
          <a:p>
            <a:endParaRPr lang="en-US" dirty="0" smtClean="0"/>
          </a:p>
          <a:p>
            <a:r>
              <a:rPr lang="en-US" dirty="0" smtClean="0"/>
              <a:t>Intended </a:t>
            </a:r>
            <a:r>
              <a:rPr lang="en-US" dirty="0" smtClean="0"/>
              <a:t>for resource-intensive applications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Using Windows Server 2008 with Client Systems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05800" cy="4572000"/>
          </a:xfrm>
        </p:spPr>
        <p:txBody>
          <a:bodyPr/>
          <a:lstStyle/>
          <a:p>
            <a:r>
              <a:rPr lang="en-US" dirty="0" smtClean="0"/>
              <a:t>The client workstation operating system most compatible with Windows Server 2008 is </a:t>
            </a:r>
            <a:r>
              <a:rPr lang="en-US" u="sng" dirty="0" smtClean="0"/>
              <a:t>Windows 7</a:t>
            </a:r>
          </a:p>
          <a:p>
            <a:r>
              <a:rPr lang="en-US" b="1" dirty="0" smtClean="0"/>
              <a:t>Client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A computer that accesses resources on another computer via a network</a:t>
            </a:r>
          </a:p>
          <a:p>
            <a:r>
              <a:rPr lang="en-US" b="1" dirty="0" smtClean="0"/>
              <a:t>Workstation</a:t>
            </a:r>
            <a:endParaRPr lang="en-US" dirty="0" smtClean="0"/>
          </a:p>
          <a:p>
            <a:pPr lvl="1"/>
            <a:r>
              <a:rPr lang="en-US" dirty="0" smtClean="0"/>
              <a:t>A computer that has its own central processing unit (CPU) and can be used as a stand-alone or network computer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Using Windows Server 2008 with Client Systems (continued)</a:t>
            </a:r>
          </a:p>
        </p:txBody>
      </p:sp>
      <p:sp>
        <p:nvSpPr>
          <p:cNvPr id="2048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b="1" dirty="0" smtClean="0"/>
              <a:t>Domain</a:t>
            </a:r>
            <a:endParaRPr lang="en-US" b="1" dirty="0" smtClean="0"/>
          </a:p>
          <a:p>
            <a:pPr lvl="1"/>
            <a:r>
              <a:rPr lang="en-US" dirty="0" smtClean="0"/>
              <a:t>A grouping of network objects, such as computers, servers, and user accounts, that provides for easier management</a:t>
            </a:r>
          </a:p>
          <a:p>
            <a:pPr lvl="1"/>
            <a:r>
              <a:rPr lang="en-US" dirty="0" smtClean="0"/>
              <a:t>Computers and users in a domain can be managed to determine what resources they can access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Using Windows Server 2008 with Client Systems (continued)</a:t>
            </a:r>
          </a:p>
        </p:txBody>
      </p:sp>
      <p:sp>
        <p:nvSpPr>
          <p:cNvPr id="2150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dirty="0" smtClean="0"/>
              <a:t>Advantages of using Windows Server 2008 and Windows 7 together include the following:</a:t>
            </a:r>
          </a:p>
          <a:p>
            <a:pPr lvl="1"/>
            <a:r>
              <a:rPr lang="en-US" dirty="0" smtClean="0"/>
              <a:t>New capabilities to recover from </a:t>
            </a:r>
            <a:r>
              <a:rPr lang="en-US" dirty="0" smtClean="0"/>
              <a:t>many network communications </a:t>
            </a:r>
            <a:r>
              <a:rPr lang="en-US" dirty="0" smtClean="0"/>
              <a:t>problems</a:t>
            </a:r>
          </a:p>
          <a:p>
            <a:pPr lvl="1"/>
            <a:r>
              <a:rPr lang="en-US" dirty="0" smtClean="0"/>
              <a:t>More </a:t>
            </a:r>
            <a:r>
              <a:rPr lang="en-US" dirty="0" smtClean="0"/>
              <a:t>network diagnostic capabilities</a:t>
            </a:r>
          </a:p>
          <a:p>
            <a:pPr lvl="1"/>
            <a:r>
              <a:rPr lang="en-US" dirty="0" smtClean="0"/>
              <a:t>New code for better use of the network communications protocols</a:t>
            </a:r>
          </a:p>
          <a:p>
            <a:pPr lvl="1"/>
            <a:r>
              <a:rPr lang="en-US" dirty="0" smtClean="0"/>
              <a:t>Use of Windows </a:t>
            </a:r>
            <a:r>
              <a:rPr lang="en-US" dirty="0" err="1" smtClean="0"/>
              <a:t>PowerShell</a:t>
            </a:r>
            <a:r>
              <a:rPr lang="en-US" dirty="0" smtClean="0"/>
              <a:t> commands and scripts in both Windows Server 2008 and 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Using Windows Server 2008 with Client Systems (continued)</a:t>
            </a:r>
          </a:p>
        </p:txBody>
      </p:sp>
      <p:sp>
        <p:nvSpPr>
          <p:cNvPr id="2253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b="1" dirty="0" smtClean="0"/>
              <a:t>Active Directory</a:t>
            </a:r>
          </a:p>
          <a:p>
            <a:pPr lvl="1"/>
            <a:r>
              <a:rPr lang="en-US" dirty="0" smtClean="0"/>
              <a:t>Database of computers, users, groups of users, shared printers, shared folders, and other network resources</a:t>
            </a:r>
          </a:p>
          <a:p>
            <a:r>
              <a:rPr lang="en-US" dirty="0" smtClean="0"/>
              <a:t>Windows Server 2008 supports UNIX and Linux clients </a:t>
            </a:r>
            <a:r>
              <a:rPr lang="en-US" dirty="0" smtClean="0"/>
              <a:t>by using </a:t>
            </a:r>
            <a:r>
              <a:rPr lang="en-US" dirty="0" smtClean="0"/>
              <a:t>the </a:t>
            </a:r>
            <a:r>
              <a:rPr lang="en-US" b="1" dirty="0" smtClean="0"/>
              <a:t>Subsystem for UNIX-based Applications (SUA)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Windows Server 2008 Features</a:t>
            </a:r>
          </a:p>
        </p:txBody>
      </p:sp>
      <p:sp>
        <p:nvSpPr>
          <p:cNvPr id="2355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Features include:</a:t>
            </a:r>
          </a:p>
          <a:p>
            <a:pPr lvl="1"/>
            <a:r>
              <a:rPr lang="en-US" smtClean="0"/>
              <a:t>Server Manager</a:t>
            </a:r>
          </a:p>
          <a:p>
            <a:pPr lvl="1"/>
            <a:r>
              <a:rPr lang="en-US" smtClean="0"/>
              <a:t>Security</a:t>
            </a:r>
          </a:p>
          <a:p>
            <a:pPr lvl="1"/>
            <a:r>
              <a:rPr lang="en-US" smtClean="0"/>
              <a:t>Clustering</a:t>
            </a:r>
          </a:p>
          <a:p>
            <a:pPr lvl="1"/>
            <a:r>
              <a:rPr lang="en-US" smtClean="0"/>
              <a:t>Enhanced Web services</a:t>
            </a:r>
          </a:p>
          <a:p>
            <a:pPr lvl="1"/>
            <a:r>
              <a:rPr lang="en-US" smtClean="0"/>
              <a:t>Windows Server Core</a:t>
            </a:r>
          </a:p>
          <a:p>
            <a:pPr lvl="1"/>
            <a:r>
              <a:rPr lang="en-US" smtClean="0"/>
              <a:t>Windows PowerShell</a:t>
            </a:r>
          </a:p>
          <a:p>
            <a:pPr lvl="1"/>
            <a:r>
              <a:rPr lang="en-US" smtClean="0"/>
              <a:t>Virtualization</a:t>
            </a:r>
          </a:p>
          <a:p>
            <a:pPr lvl="1"/>
            <a:r>
              <a:rPr lang="en-US" smtClean="0"/>
              <a:t>Reliability</a:t>
            </a:r>
          </a:p>
          <a:p>
            <a:pPr lvl="1"/>
            <a:r>
              <a:rPr lang="en-US" smtClean="0"/>
              <a:t>Multitasking and multithreading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Server Manager</a:t>
            </a:r>
          </a:p>
        </p:txBody>
      </p:sp>
      <p:sp>
        <p:nvSpPr>
          <p:cNvPr id="2458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05800" cy="4572000"/>
          </a:xfrm>
        </p:spPr>
        <p:txBody>
          <a:bodyPr/>
          <a:lstStyle/>
          <a:p>
            <a:r>
              <a:rPr lang="en-US" b="1" dirty="0" smtClean="0"/>
              <a:t>Server Manager</a:t>
            </a:r>
          </a:p>
          <a:p>
            <a:pPr lvl="1"/>
            <a:r>
              <a:rPr lang="en-US" dirty="0" smtClean="0"/>
              <a:t>Enables the server administrator to manage critical configuration features from inside one tool</a:t>
            </a:r>
          </a:p>
          <a:p>
            <a:r>
              <a:rPr lang="en-US" dirty="0" smtClean="0"/>
              <a:t>Server Manager is used to:</a:t>
            </a:r>
          </a:p>
          <a:p>
            <a:pPr lvl="1"/>
            <a:r>
              <a:rPr lang="en-US" dirty="0" smtClean="0"/>
              <a:t>View computer configuration information.</a:t>
            </a:r>
          </a:p>
          <a:p>
            <a:pPr lvl="1"/>
            <a:r>
              <a:rPr lang="en-US" dirty="0" smtClean="0"/>
              <a:t>Change properties of a system</a:t>
            </a:r>
          </a:p>
          <a:p>
            <a:pPr lvl="1"/>
            <a:r>
              <a:rPr lang="en-US" dirty="0" smtClean="0"/>
              <a:t>View network connections</a:t>
            </a:r>
          </a:p>
          <a:p>
            <a:pPr lvl="1"/>
            <a:r>
              <a:rPr lang="en-US" dirty="0" smtClean="0"/>
              <a:t>Configure Remote Desktop</a:t>
            </a:r>
          </a:p>
          <a:p>
            <a:pPr lvl="1"/>
            <a:r>
              <a:rPr lang="en-US" dirty="0" smtClean="0"/>
              <a:t>Configure security, including the firewall and how to obtain updates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Security</a:t>
            </a:r>
          </a:p>
        </p:txBody>
      </p:sp>
      <p:sp>
        <p:nvSpPr>
          <p:cNvPr id="2662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05800" cy="4572000"/>
          </a:xfrm>
        </p:spPr>
        <p:txBody>
          <a:bodyPr/>
          <a:lstStyle/>
          <a:p>
            <a:r>
              <a:rPr lang="en-US" b="1" dirty="0" smtClean="0"/>
              <a:t>Network Access Protection (NAP)</a:t>
            </a:r>
          </a:p>
          <a:p>
            <a:pPr>
              <a:buNone/>
            </a:pPr>
            <a:r>
              <a:rPr lang="en-US" sz="2400" dirty="0" smtClean="0"/>
              <a:t>A collection of security protection features that monitor </a:t>
            </a:r>
            <a:r>
              <a:rPr lang="en-US" sz="2400" dirty="0" smtClean="0"/>
              <a:t>and manage </a:t>
            </a:r>
            <a:r>
              <a:rPr lang="en-US" sz="2400" dirty="0" smtClean="0"/>
              <a:t>a server and its clients </a:t>
            </a:r>
            <a:r>
              <a:rPr lang="en-US" sz="2400" dirty="0" smtClean="0"/>
              <a:t>to protect the resources.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dirty="0" smtClean="0"/>
              <a:t>NAP </a:t>
            </a:r>
            <a:r>
              <a:rPr lang="en-US" dirty="0" smtClean="0"/>
              <a:t>has the following capabilities:</a:t>
            </a:r>
          </a:p>
          <a:p>
            <a:pPr lvl="1"/>
            <a:r>
              <a:rPr lang="en-US" dirty="0" smtClean="0"/>
              <a:t>Identifies </a:t>
            </a:r>
            <a:r>
              <a:rPr lang="en-US" dirty="0" smtClean="0"/>
              <a:t>computers on a network that do not comply with the security policies</a:t>
            </a:r>
          </a:p>
          <a:p>
            <a:pPr lvl="1"/>
            <a:r>
              <a:rPr lang="en-US" dirty="0" smtClean="0"/>
              <a:t>Limits access by noncompliant computers</a:t>
            </a:r>
          </a:p>
          <a:p>
            <a:pPr lvl="1"/>
            <a:r>
              <a:rPr lang="en-US" dirty="0" smtClean="0"/>
              <a:t>Automatically updates or configures a noncompliant computer to match the security </a:t>
            </a:r>
            <a:r>
              <a:rPr lang="en-US" dirty="0" smtClean="0"/>
              <a:t>policies.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Security (continued)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05800" cy="4572000"/>
          </a:xfrm>
        </p:spPr>
        <p:txBody>
          <a:bodyPr/>
          <a:lstStyle/>
          <a:p>
            <a:r>
              <a:rPr lang="en-US" dirty="0" smtClean="0"/>
              <a:t>Other security features include:</a:t>
            </a:r>
          </a:p>
          <a:p>
            <a:pPr lvl="1"/>
            <a:r>
              <a:rPr lang="en-US" dirty="0" smtClean="0"/>
              <a:t>File and folder permissions</a:t>
            </a:r>
          </a:p>
          <a:p>
            <a:pPr lvl="1"/>
            <a:r>
              <a:rPr lang="en-US" dirty="0" smtClean="0"/>
              <a:t>Security policies</a:t>
            </a:r>
          </a:p>
          <a:p>
            <a:pPr lvl="1"/>
            <a:r>
              <a:rPr lang="en-US" dirty="0" smtClean="0"/>
              <a:t>Encryption of data</a:t>
            </a:r>
          </a:p>
          <a:p>
            <a:pPr lvl="1"/>
            <a:r>
              <a:rPr lang="en-US" dirty="0" smtClean="0"/>
              <a:t>Various </a:t>
            </a:r>
            <a:r>
              <a:rPr lang="en-US" dirty="0" smtClean="0"/>
              <a:t>authentication methods</a:t>
            </a:r>
          </a:p>
          <a:p>
            <a:pPr lvl="1"/>
            <a:r>
              <a:rPr lang="en-US" dirty="0" smtClean="0"/>
              <a:t>Server management and monitoring tools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dirty="0" smtClean="0"/>
              <a:t>Clustering</a:t>
            </a:r>
            <a:endParaRPr lang="en-US" dirty="0" smtClean="0"/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b="1" dirty="0" smtClean="0"/>
              <a:t>Clustering</a:t>
            </a:r>
          </a:p>
          <a:p>
            <a:pPr lvl="2">
              <a:buNone/>
            </a:pPr>
            <a:r>
              <a:rPr lang="en-US" dirty="0" smtClean="0"/>
              <a:t>Linking two or more discrete computer systems so they appear to function as though they are one</a:t>
            </a:r>
          </a:p>
          <a:p>
            <a:pPr lvl="1"/>
            <a:r>
              <a:rPr lang="en-US" dirty="0" smtClean="0"/>
              <a:t>Advantages</a:t>
            </a:r>
          </a:p>
          <a:p>
            <a:pPr lvl="2"/>
            <a:r>
              <a:rPr lang="en-US" dirty="0" smtClean="0"/>
              <a:t>Increases computer speed.</a:t>
            </a:r>
          </a:p>
          <a:p>
            <a:pPr lvl="2"/>
            <a:r>
              <a:rPr lang="en-US" dirty="0" smtClean="0"/>
              <a:t>Provides more computing power.</a:t>
            </a:r>
          </a:p>
          <a:p>
            <a:pPr lvl="2"/>
            <a:r>
              <a:rPr lang="en-US" dirty="0" smtClean="0"/>
              <a:t>Increase performance</a:t>
            </a:r>
            <a:r>
              <a:rPr lang="en-US" dirty="0" smtClean="0"/>
              <a:t>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Hands-On Microsoft Windows Server 2008 - Edited By </a:t>
            </a:r>
            <a:r>
              <a:rPr lang="en-US" dirty="0" err="1" smtClean="0"/>
              <a:t>Maysoon</a:t>
            </a:r>
            <a:r>
              <a:rPr lang="en-US" dirty="0" smtClean="0"/>
              <a:t> Al-Duwais</a:t>
            </a:r>
            <a:endParaRPr lang="en-US" dirty="0"/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Objectives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Identify the key features of each Windows Server 2008 edition</a:t>
            </a:r>
          </a:p>
          <a:p>
            <a:r>
              <a:rPr lang="en-US" smtClean="0"/>
              <a:t>Understand client systems that can be used with Windows Server 2008</a:t>
            </a:r>
          </a:p>
          <a:p>
            <a:r>
              <a:rPr lang="en-US" smtClean="0"/>
              <a:t>Identify important general features of Windows Server 2008</a:t>
            </a:r>
          </a:p>
          <a:p>
            <a:r>
              <a:rPr lang="en-US" smtClean="0"/>
              <a:t>Plan a Windows Server 2008 networking model</a:t>
            </a:r>
          </a:p>
          <a:p>
            <a:r>
              <a:rPr lang="en-US" smtClean="0"/>
              <a:t>Understand and implement networking protocols used by Windows Server 2008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pic>
        <p:nvPicPr>
          <p:cNvPr id="1126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65088"/>
            <a:ext cx="6400800" cy="619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Enhanced Web Services</a:t>
            </a:r>
          </a:p>
        </p:txBody>
      </p:sp>
      <p:sp>
        <p:nvSpPr>
          <p:cNvPr id="3072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fr-FR" dirty="0" smtClean="0"/>
              <a:t>Microsoft </a:t>
            </a:r>
            <a:r>
              <a:rPr lang="fr-FR" b="1" dirty="0" smtClean="0"/>
              <a:t>Internet Information Services (IIS)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Transforms </a:t>
            </a:r>
            <a:r>
              <a:rPr lang="en-US" dirty="0" smtClean="0"/>
              <a:t>Windows Server 2008 into a </a:t>
            </a:r>
            <a:r>
              <a:rPr lang="en-US" dirty="0" smtClean="0"/>
              <a:t>flexible </a:t>
            </a:r>
            <a:r>
              <a:rPr lang="en-US" dirty="0" smtClean="0"/>
              <a:t>Web </a:t>
            </a:r>
            <a:r>
              <a:rPr lang="en-US" dirty="0" smtClean="0"/>
              <a:t>server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Make </a:t>
            </a:r>
            <a:r>
              <a:rPr lang="en-US" dirty="0" smtClean="0"/>
              <a:t>it easier for network programmers to write network applications </a:t>
            </a:r>
            <a:r>
              <a:rPr lang="en-US" dirty="0" smtClean="0"/>
              <a:t>for </a:t>
            </a:r>
            <a:r>
              <a:rPr lang="en-US" dirty="0" smtClean="0"/>
              <a:t>the </a:t>
            </a:r>
            <a:r>
              <a:rPr lang="en-US" dirty="0" smtClean="0"/>
              <a:t>Web.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Windows PowerShell</a:t>
            </a:r>
          </a:p>
        </p:txBody>
      </p:sp>
      <p:sp>
        <p:nvSpPr>
          <p:cNvPr id="3174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05800" cy="4572000"/>
          </a:xfrm>
        </p:spPr>
        <p:txBody>
          <a:bodyPr/>
          <a:lstStyle/>
          <a:p>
            <a:r>
              <a:rPr lang="en-US" b="1" dirty="0" smtClean="0"/>
              <a:t>Windows </a:t>
            </a:r>
            <a:r>
              <a:rPr lang="en-US" b="1" dirty="0" err="1" smtClean="0"/>
              <a:t>PowerShell</a:t>
            </a:r>
            <a:endParaRPr lang="en-US" dirty="0" smtClean="0"/>
          </a:p>
          <a:p>
            <a:pPr lvl="1"/>
            <a:r>
              <a:rPr lang="en-US" dirty="0" smtClean="0"/>
              <a:t>A command-line interface that offers </a:t>
            </a:r>
            <a:r>
              <a:rPr lang="en-US" dirty="0" smtClean="0"/>
              <a:t>an environment </a:t>
            </a:r>
            <a:r>
              <a:rPr lang="en-US" dirty="0" smtClean="0"/>
              <a:t>for executing commands and </a:t>
            </a:r>
            <a:r>
              <a:rPr lang="en-US" dirty="0" smtClean="0"/>
              <a:t>scripts.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Can </a:t>
            </a:r>
            <a:r>
              <a:rPr lang="en-US" dirty="0" smtClean="0"/>
              <a:t>perform </a:t>
            </a:r>
            <a:r>
              <a:rPr lang="en-US" dirty="0" smtClean="0"/>
              <a:t>many tasks </a:t>
            </a:r>
            <a:r>
              <a:rPr lang="en-US" dirty="0" smtClean="0"/>
              <a:t>with </a:t>
            </a:r>
            <a:r>
              <a:rPr lang="en-US" dirty="0" err="1" smtClean="0"/>
              <a:t>PowerShell</a:t>
            </a:r>
            <a:r>
              <a:rPr lang="en-US" dirty="0" smtClean="0"/>
              <a:t> such as:</a:t>
            </a:r>
            <a:endParaRPr lang="en-US" dirty="0" smtClean="0"/>
          </a:p>
          <a:p>
            <a:pPr lvl="1"/>
            <a:r>
              <a:rPr lang="en-US" dirty="0" smtClean="0"/>
              <a:t>Work with files and folders</a:t>
            </a:r>
          </a:p>
          <a:p>
            <a:pPr lvl="1"/>
            <a:r>
              <a:rPr lang="en-US" dirty="0" smtClean="0"/>
              <a:t>View </a:t>
            </a:r>
            <a:r>
              <a:rPr lang="en-US" dirty="0" smtClean="0"/>
              <a:t>information about the local computer, including user </a:t>
            </a:r>
            <a:r>
              <a:rPr lang="en-US" dirty="0" smtClean="0"/>
              <a:t>accounts</a:t>
            </a:r>
            <a:endParaRPr lang="en-US" dirty="0" smtClean="0"/>
          </a:p>
          <a:p>
            <a:pPr lvl="1"/>
            <a:r>
              <a:rPr lang="en-US" dirty="0" smtClean="0"/>
              <a:t>Install, list, and remove software applications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Windows PowerShell (continued)</a:t>
            </a:r>
          </a:p>
        </p:txBody>
      </p:sp>
      <p:pic>
        <p:nvPicPr>
          <p:cNvPr id="3379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5613" y="1524000"/>
            <a:ext cx="8220075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Virtualization</a:t>
            </a:r>
          </a:p>
        </p:txBody>
      </p:sp>
      <p:sp>
        <p:nvSpPr>
          <p:cNvPr id="3482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05800" cy="4572000"/>
          </a:xfrm>
        </p:spPr>
        <p:txBody>
          <a:bodyPr/>
          <a:lstStyle/>
          <a:p>
            <a:r>
              <a:rPr lang="en-US" dirty="0" smtClean="0"/>
              <a:t>Hyper-V provides the ability to run two or more operating systems on a single </a:t>
            </a:r>
            <a:r>
              <a:rPr lang="en-US" dirty="0" smtClean="0"/>
              <a:t>computer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Hyper-V capabilities include the following:</a:t>
            </a:r>
          </a:p>
          <a:p>
            <a:pPr lvl="1"/>
            <a:r>
              <a:rPr lang="en-US" dirty="0" smtClean="0"/>
              <a:t>Compatible with </a:t>
            </a:r>
            <a:r>
              <a:rPr lang="en-US" dirty="0" smtClean="0"/>
              <a:t>clustering</a:t>
            </a:r>
            <a:endParaRPr lang="en-US" dirty="0" smtClean="0"/>
          </a:p>
          <a:p>
            <a:pPr lvl="1"/>
            <a:r>
              <a:rPr lang="en-US" dirty="0" smtClean="0"/>
              <a:t>Can be used with Windows and Linux operating systems</a:t>
            </a:r>
          </a:p>
          <a:p>
            <a:pPr lvl="1"/>
            <a:r>
              <a:rPr lang="en-US" dirty="0" smtClean="0"/>
              <a:t>Can be used with </a:t>
            </a:r>
            <a:r>
              <a:rPr lang="en-US" dirty="0" smtClean="0"/>
              <a:t>64-bit and 32-bit operating systems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Multitasking &amp; Multithreading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multitasking The capability of a computer to run two or more programs at the same time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multithreading Running several program processes or parts (threads) at the same time.</a:t>
            </a:r>
          </a:p>
          <a:p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Planning a Windows Server 2008 Networking Model </a:t>
            </a:r>
          </a:p>
        </p:txBody>
      </p:sp>
      <p:sp>
        <p:nvSpPr>
          <p:cNvPr id="3584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b="1" smtClean="0"/>
              <a:t>Peer-to-peer networking</a:t>
            </a:r>
          </a:p>
          <a:p>
            <a:pPr lvl="1"/>
            <a:r>
              <a:rPr lang="en-US" smtClean="0"/>
              <a:t>Focuses on spreading network resource administration among server and nonserver members of a network</a:t>
            </a:r>
          </a:p>
          <a:p>
            <a:r>
              <a:rPr lang="en-US" b="1" smtClean="0"/>
              <a:t>Server-based networking</a:t>
            </a:r>
          </a:p>
          <a:p>
            <a:pPr lvl="1"/>
            <a:r>
              <a:rPr lang="en-US" smtClean="0"/>
              <a:t>Centralizes the network administration on one or more servers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Peer-to-Peer Networking (continued)</a:t>
            </a:r>
          </a:p>
        </p:txBody>
      </p:sp>
      <p:pic>
        <p:nvPicPr>
          <p:cNvPr id="36869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4050" y="1781175"/>
            <a:ext cx="5295900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Peer-to-Peer Networking (continued)</a:t>
            </a:r>
          </a:p>
        </p:txBody>
      </p:sp>
      <p:sp>
        <p:nvSpPr>
          <p:cNvPr id="3789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Each of the users is responsible for the security of their own resources</a:t>
            </a:r>
          </a:p>
          <a:p>
            <a:r>
              <a:rPr lang="en-US" smtClean="0"/>
              <a:t>Generally designed for about 10 workstations or less</a:t>
            </a:r>
          </a:p>
          <a:p>
            <a:r>
              <a:rPr lang="en-US" smtClean="0"/>
              <a:t>Can often experience slow response times</a:t>
            </a:r>
          </a:p>
          <a:p>
            <a:pPr lvl="1"/>
            <a:r>
              <a:rPr lang="en-US" smtClean="0"/>
              <a:t>Because this model is not optimized for multiple users accessing one computer</a:t>
            </a:r>
          </a:p>
          <a:p>
            <a:r>
              <a:rPr lang="en-US" b="1" smtClean="0"/>
              <a:t>Workgroup</a:t>
            </a:r>
          </a:p>
          <a:p>
            <a:pPr lvl="1"/>
            <a:r>
              <a:rPr lang="en-US" smtClean="0"/>
              <a:t>A number of users who share drive and printer resources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3891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Server-Based Networking</a:t>
            </a:r>
          </a:p>
        </p:txBody>
      </p:sp>
      <p:sp>
        <p:nvSpPr>
          <p:cNvPr id="3891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 smtClean="0"/>
              <a:t>Server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A single computer that provides extensive multiuser access to network resources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Can handle hundreds of users at once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Fast </a:t>
            </a:r>
            <a:r>
              <a:rPr lang="en-US" dirty="0" smtClean="0"/>
              <a:t>response</a:t>
            </a:r>
            <a:endParaRPr lang="en-US" dirty="0" smtClean="0"/>
          </a:p>
          <a:p>
            <a:pPr lvl="2">
              <a:lnSpc>
                <a:spcPct val="90000"/>
              </a:lnSpc>
            </a:pPr>
            <a:r>
              <a:rPr lang="en-US" dirty="0" smtClean="0"/>
              <a:t>Less network congestion when multiple workstations access </a:t>
            </a:r>
            <a:r>
              <a:rPr lang="en-US" dirty="0" smtClean="0"/>
              <a:t>the same </a:t>
            </a:r>
            <a:r>
              <a:rPr lang="en-US" dirty="0" smtClean="0"/>
              <a:t>resource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Security </a:t>
            </a:r>
            <a:r>
              <a:rPr lang="en-US" dirty="0" smtClean="0"/>
              <a:t>is </a:t>
            </a:r>
            <a:r>
              <a:rPr lang="en-US" dirty="0" smtClean="0"/>
              <a:t>stronger than the Peer-to-Peer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Windows Server 2008 Platforms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The Windows Server 2008 platforms are as follows:</a:t>
            </a:r>
          </a:p>
          <a:p>
            <a:pPr lvl="1"/>
            <a:r>
              <a:rPr lang="en-US" smtClean="0"/>
              <a:t>Windows Server 2008 Standard Edition</a:t>
            </a:r>
          </a:p>
          <a:p>
            <a:pPr lvl="1"/>
            <a:r>
              <a:rPr lang="en-US" smtClean="0"/>
              <a:t>Windows Server 2008 Enterprise Edition</a:t>
            </a:r>
          </a:p>
          <a:p>
            <a:pPr lvl="1"/>
            <a:r>
              <a:rPr lang="en-US" smtClean="0"/>
              <a:t>Windows Web Server 2008</a:t>
            </a:r>
          </a:p>
          <a:p>
            <a:pPr lvl="1"/>
            <a:r>
              <a:rPr lang="en-US" smtClean="0"/>
              <a:t>Windows Server 2008 Datacenter Edition</a:t>
            </a:r>
          </a:p>
          <a:p>
            <a:pPr lvl="1"/>
            <a:r>
              <a:rPr lang="en-US" smtClean="0"/>
              <a:t>Windows Server 2008 for Itanium-Based Systems</a:t>
            </a:r>
          </a:p>
          <a:p>
            <a:pPr lvl="1"/>
            <a:r>
              <a:rPr lang="en-US" smtClean="0"/>
              <a:t>Windows Server 2008 Standard Edition w/o Hyper-V</a:t>
            </a:r>
          </a:p>
          <a:p>
            <a:pPr lvl="1"/>
            <a:r>
              <a:rPr lang="en-US" smtClean="0"/>
              <a:t>Windows Server 2008 Enterprise Edition w/o Hyper-V</a:t>
            </a:r>
          </a:p>
          <a:p>
            <a:pPr lvl="1"/>
            <a:r>
              <a:rPr lang="en-US" smtClean="0"/>
              <a:t>Windows Server 2008 Datacenter Edition w/o Hyper-V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pic>
        <p:nvPicPr>
          <p:cNvPr id="3994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77788"/>
            <a:ext cx="6096000" cy="618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4096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Implementing TCP/IP in Windows Server 2008</a:t>
            </a:r>
          </a:p>
        </p:txBody>
      </p:sp>
      <p:sp>
        <p:nvSpPr>
          <p:cNvPr id="4096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Implementing TCP/IP involves two tasks:</a:t>
            </a:r>
          </a:p>
          <a:p>
            <a:pPr lvl="1"/>
            <a:r>
              <a:rPr lang="en-US" smtClean="0"/>
              <a:t>Verifying it is enabled</a:t>
            </a:r>
          </a:p>
          <a:p>
            <a:pPr lvl="1"/>
            <a:r>
              <a:rPr lang="en-US" smtClean="0"/>
              <a:t>Configuring it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pic>
        <p:nvPicPr>
          <p:cNvPr id="4198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8213" y="76200"/>
            <a:ext cx="4727575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Windows Server 2008 Standard Edition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z="2400" dirty="0" smtClean="0"/>
              <a:t>The most basic server </a:t>
            </a:r>
            <a:r>
              <a:rPr lang="en-US" sz="2400" dirty="0" smtClean="0"/>
              <a:t>version</a:t>
            </a:r>
            <a:endParaRPr lang="en-US" sz="2400" dirty="0" smtClean="0"/>
          </a:p>
          <a:p>
            <a:r>
              <a:rPr lang="en-US" sz="2400" dirty="0" smtClean="0"/>
              <a:t>Designed to meet the everyday needs of small to large businesses</a:t>
            </a:r>
          </a:p>
          <a:p>
            <a:r>
              <a:rPr lang="en-US" sz="2400" dirty="0" smtClean="0"/>
              <a:t>Provides file and print services, secure Internet connectivity, and centralized management of network resources</a:t>
            </a:r>
          </a:p>
          <a:p>
            <a:r>
              <a:rPr lang="en-US" sz="2400" dirty="0" smtClean="0"/>
              <a:t>Support </a:t>
            </a:r>
            <a:r>
              <a:rPr lang="en-US" sz="2400" dirty="0" smtClean="0"/>
              <a:t>multiprocessor computers</a:t>
            </a:r>
          </a:p>
          <a:p>
            <a:r>
              <a:rPr lang="en-US" sz="2400" dirty="0" smtClean="0"/>
              <a:t>Support Virtualization through the Hyper-V.</a:t>
            </a:r>
          </a:p>
          <a:p>
            <a:endParaRPr lang="en-US" sz="24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295400"/>
          </a:xfrm>
        </p:spPr>
        <p:txBody>
          <a:bodyPr/>
          <a:lstStyle/>
          <a:p>
            <a:r>
              <a:rPr lang="en-US" smtClean="0"/>
              <a:t>Windows Server 2008 Enterprise Edition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343400"/>
          </a:xfrm>
        </p:spPr>
        <p:txBody>
          <a:bodyPr/>
          <a:lstStyle/>
          <a:p>
            <a:r>
              <a:rPr lang="en-US" dirty="0" smtClean="0"/>
              <a:t>Designed to meet the everyday needs of networks with applications and Web services</a:t>
            </a:r>
          </a:p>
          <a:p>
            <a:r>
              <a:rPr lang="en-US" dirty="0" smtClean="0"/>
              <a:t>Intended </a:t>
            </a:r>
            <a:r>
              <a:rPr lang="en-US" dirty="0" smtClean="0"/>
              <a:t>for midsized and large organizations that want the option to continue scaling their server operations upward</a:t>
            </a:r>
          </a:p>
          <a:p>
            <a:r>
              <a:rPr lang="en-US" dirty="0" smtClean="0"/>
              <a:t>Enable </a:t>
            </a:r>
            <a:r>
              <a:rPr lang="en-US" dirty="0" smtClean="0"/>
              <a:t>m</a:t>
            </a:r>
            <a:r>
              <a:rPr lang="en-US" dirty="0" smtClean="0"/>
              <a:t>ultiprocessor computers</a:t>
            </a:r>
            <a:endParaRPr lang="en-US" dirty="0" smtClean="0"/>
          </a:p>
          <a:p>
            <a:r>
              <a:rPr lang="en-US" dirty="0" smtClean="0"/>
              <a:t>Enables clustering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295400"/>
          </a:xfrm>
        </p:spPr>
        <p:txBody>
          <a:bodyPr/>
          <a:lstStyle/>
          <a:p>
            <a:pPr eaLnBrk="1" hangingPunct="1"/>
            <a:r>
              <a:rPr lang="en-US" smtClean="0"/>
              <a:t>Windows Server 2008 Enterprise Edition (continued)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828800"/>
            <a:ext cx="8229600" cy="4343400"/>
          </a:xfrm>
        </p:spPr>
        <p:txBody>
          <a:bodyPr/>
          <a:lstStyle/>
          <a:p>
            <a:r>
              <a:rPr lang="en-US" b="1" dirty="0" smtClean="0"/>
              <a:t>Hot-add memory</a:t>
            </a:r>
          </a:p>
          <a:p>
            <a:pPr lvl="1"/>
            <a:r>
              <a:rPr lang="en-US" dirty="0" smtClean="0"/>
              <a:t>The ability to add RAM without shutting down the computer or operating </a:t>
            </a:r>
            <a:r>
              <a:rPr lang="en-US" dirty="0" smtClean="0"/>
              <a:t>system</a:t>
            </a:r>
          </a:p>
          <a:p>
            <a:r>
              <a:rPr lang="en-US" dirty="0" smtClean="0"/>
              <a:t>U</a:t>
            </a:r>
            <a:r>
              <a:rPr lang="en-US" dirty="0" smtClean="0"/>
              <a:t>nlimited </a:t>
            </a:r>
            <a:r>
              <a:rPr lang="en-US" dirty="0" smtClean="0"/>
              <a:t>numbers of </a:t>
            </a:r>
            <a:r>
              <a:rPr lang="en-US" dirty="0" smtClean="0"/>
              <a:t>users who can remotely </a:t>
            </a:r>
            <a:r>
              <a:rPr lang="en-US" dirty="0" smtClean="0"/>
              <a:t>access </a:t>
            </a:r>
            <a:r>
              <a:rPr lang="en-US" dirty="0" smtClean="0"/>
              <a:t>the server.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Windows Web Server 2008</a:t>
            </a:r>
          </a:p>
        </p:txBody>
      </p:sp>
      <p:sp>
        <p:nvSpPr>
          <p:cNvPr id="14341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077200" cy="4572000"/>
          </a:xfrm>
        </p:spPr>
        <p:txBody>
          <a:bodyPr/>
          <a:lstStyle/>
          <a:p>
            <a:r>
              <a:rPr lang="en-US" dirty="0" smtClean="0"/>
              <a:t>Designed for hosting and deploying Web services and applications</a:t>
            </a:r>
          </a:p>
          <a:p>
            <a:r>
              <a:rPr lang="en-US" dirty="0" smtClean="0"/>
              <a:t>Supports </a:t>
            </a:r>
            <a:r>
              <a:rPr lang="en-US" dirty="0" smtClean="0"/>
              <a:t>multiprocessor computers</a:t>
            </a:r>
          </a:p>
          <a:p>
            <a:r>
              <a:rPr lang="en-US" dirty="0" smtClean="0"/>
              <a:t>O</a:t>
            </a:r>
            <a:r>
              <a:rPr lang="en-US" dirty="0" smtClean="0"/>
              <a:t>ptimized </a:t>
            </a:r>
            <a:r>
              <a:rPr lang="en-US" dirty="0" smtClean="0"/>
              <a:t>to run Microsoft Internet Information </a:t>
            </a:r>
            <a:r>
              <a:rPr lang="en-US" dirty="0" smtClean="0"/>
              <a:t>Services (IIS)</a:t>
            </a:r>
            <a:endParaRPr lang="en-US" dirty="0" smtClean="0"/>
          </a:p>
          <a:p>
            <a:r>
              <a:rPr lang="en-US" dirty="0" smtClean="0"/>
              <a:t>Intended for small to large companies, or departments within an organization that develop and deploy a single Web site</a:t>
            </a:r>
          </a:p>
          <a:p>
            <a:r>
              <a:rPr lang="en-US" dirty="0" smtClean="0"/>
              <a:t>Cannot be used to manage directory resources via </a:t>
            </a:r>
            <a:r>
              <a:rPr lang="en-US" dirty="0" smtClean="0"/>
              <a:t>Active </a:t>
            </a:r>
            <a:r>
              <a:rPr lang="en-US" dirty="0" smtClean="0"/>
              <a:t>Directory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pPr eaLnBrk="1" hangingPunct="1"/>
            <a:r>
              <a:rPr lang="en-US" smtClean="0"/>
              <a:t>Windows Server 2008 Datacenter Edition</a:t>
            </a:r>
          </a:p>
        </p:txBody>
      </p:sp>
      <p:sp>
        <p:nvSpPr>
          <p:cNvPr id="15365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229600" cy="4572000"/>
          </a:xfrm>
        </p:spPr>
        <p:txBody>
          <a:bodyPr/>
          <a:lstStyle/>
          <a:p>
            <a:r>
              <a:rPr lang="en-US" dirty="0" smtClean="0"/>
              <a:t>Designed for environments with mission-critical applications, very large databases, and information access requiring high </a:t>
            </a:r>
            <a:r>
              <a:rPr lang="en-US" dirty="0" smtClean="0"/>
              <a:t>availability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Supports </a:t>
            </a:r>
            <a:r>
              <a:rPr lang="en-US" dirty="0" smtClean="0"/>
              <a:t>clustering </a:t>
            </a:r>
            <a:r>
              <a:rPr lang="en-US" dirty="0" smtClean="0"/>
              <a:t>for</a:t>
            </a:r>
            <a:r>
              <a:rPr lang="en-US" dirty="0" smtClean="0"/>
              <a:t> </a:t>
            </a:r>
            <a:r>
              <a:rPr lang="en-US" dirty="0" smtClean="0"/>
              <a:t>up to 16 </a:t>
            </a:r>
            <a:r>
              <a:rPr lang="en-US" dirty="0" smtClean="0"/>
              <a:t>computers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Enables </a:t>
            </a:r>
            <a:r>
              <a:rPr lang="en-US" dirty="0" smtClean="0"/>
              <a:t>hot-add </a:t>
            </a:r>
            <a:r>
              <a:rPr lang="en-US" dirty="0" smtClean="0"/>
              <a:t>memory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pPr eaLnBrk="1" hangingPunct="1"/>
            <a:r>
              <a:rPr lang="en-US" smtClean="0"/>
              <a:t>Windows Server 2008 Datacenter Edition (continued)</a:t>
            </a:r>
          </a:p>
        </p:txBody>
      </p:sp>
      <p:sp>
        <p:nvSpPr>
          <p:cNvPr id="16389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229600" cy="4572000"/>
          </a:xfrm>
        </p:spPr>
        <p:txBody>
          <a:bodyPr/>
          <a:lstStyle/>
          <a:p>
            <a:r>
              <a:rPr lang="en-US" b="1" dirty="0" smtClean="0"/>
              <a:t>Hot-add processor</a:t>
            </a:r>
          </a:p>
          <a:p>
            <a:pPr lvl="1"/>
            <a:r>
              <a:rPr lang="en-US" dirty="0" smtClean="0"/>
              <a:t>Can be added to an empty processor slot while the system is running</a:t>
            </a:r>
          </a:p>
          <a:p>
            <a:r>
              <a:rPr lang="en-US" b="1" dirty="0" smtClean="0"/>
              <a:t>Hot-replace processor</a:t>
            </a:r>
          </a:p>
          <a:p>
            <a:pPr lvl="1"/>
            <a:r>
              <a:rPr lang="en-US" dirty="0" smtClean="0"/>
              <a:t>Can replace a processor in </a:t>
            </a:r>
            <a:r>
              <a:rPr lang="en-US" dirty="0" smtClean="0"/>
              <a:t>a multiprocessor system </a:t>
            </a:r>
            <a:r>
              <a:rPr lang="en-US" dirty="0" smtClean="0"/>
              <a:t>without taking the system </a:t>
            </a:r>
            <a:r>
              <a:rPr lang="en-US" dirty="0" smtClean="0"/>
              <a:t>down</a:t>
            </a:r>
          </a:p>
          <a:p>
            <a:r>
              <a:rPr lang="en-US" b="1" dirty="0" smtClean="0"/>
              <a:t>Hot-add memory</a:t>
            </a:r>
          </a:p>
          <a:p>
            <a:pPr lvl="1"/>
            <a:r>
              <a:rPr lang="en-US" dirty="0" smtClean="0"/>
              <a:t> </a:t>
            </a:r>
            <a:r>
              <a:rPr lang="en-US" dirty="0" smtClean="0"/>
              <a:t>Memory that can be added without shutting down the computer or </a:t>
            </a:r>
            <a:r>
              <a:rPr lang="en-US" dirty="0" smtClean="0"/>
              <a:t>operating system</a:t>
            </a:r>
            <a:r>
              <a:rPr lang="en-US" dirty="0" smtClean="0"/>
              <a:t>.</a:t>
            </a:r>
          </a:p>
          <a:p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4FB3B6-F14C-44A0-9431-6DB593C18E5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FF"/>
      </a:accent1>
      <a:accent2>
        <a:srgbClr val="3333CC"/>
      </a:accent2>
      <a:accent3>
        <a:srgbClr val="FFFFFF"/>
      </a:accent3>
      <a:accent4>
        <a:srgbClr val="000000"/>
      </a:accent4>
      <a:accent5>
        <a:srgbClr val="FFFFFF"/>
      </a:accent5>
      <a:accent6>
        <a:srgbClr val="2D2DB9"/>
      </a:accent6>
      <a:hlink>
        <a:srgbClr val="FFFF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2D2DB9"/>
        </a:accent6>
        <a:hlink>
          <a:srgbClr val="FFFF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Default Design">
  <a:themeElements>
    <a:clrScheme name="3_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FF"/>
      </a:accent1>
      <a:accent2>
        <a:srgbClr val="3333CC"/>
      </a:accent2>
      <a:accent3>
        <a:srgbClr val="FFFFFF"/>
      </a:accent3>
      <a:accent4>
        <a:srgbClr val="000000"/>
      </a:accent4>
      <a:accent5>
        <a:srgbClr val="FFFFFF"/>
      </a:accent5>
      <a:accent6>
        <a:srgbClr val="2D2DB9"/>
      </a:accent6>
      <a:hlink>
        <a:srgbClr val="FFFFFF"/>
      </a:hlink>
      <a:folHlink>
        <a:srgbClr val="B2B2B2"/>
      </a:folHlink>
    </a:clrScheme>
    <a:fontScheme name="3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2D2DB9"/>
        </a:accent6>
        <a:hlink>
          <a:srgbClr val="FFFF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9DAFEF545AB24FA94FD4321F2457AF" ma:contentTypeVersion="0" ma:contentTypeDescription="Create a new document." ma:contentTypeScope="" ma:versionID="8407ccf4a0f42bb3d78bed96c46f0d40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FEB4FFEE-7F6A-439E-9955-DDA4422FD2EE}"/>
</file>

<file path=customXml/itemProps2.xml><?xml version="1.0" encoding="utf-8"?>
<ds:datastoreItem xmlns:ds="http://schemas.openxmlformats.org/officeDocument/2006/customXml" ds:itemID="{08D0E626-8D8E-4998-B4E6-0C0B43B9562D}"/>
</file>

<file path=customXml/itemProps3.xml><?xml version="1.0" encoding="utf-8"?>
<ds:datastoreItem xmlns:ds="http://schemas.openxmlformats.org/officeDocument/2006/customXml" ds:itemID="{88C03CAF-2985-41EF-A27D-836FAB6BFDE7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1515</Words>
  <Application>Microsoft Office PowerPoint</Application>
  <PresentationFormat>On-screen Show (4:3)</PresentationFormat>
  <Paragraphs>264</Paragraphs>
  <Slides>32</Slides>
  <Notes>31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Default Design</vt:lpstr>
      <vt:lpstr>3_Default Design</vt:lpstr>
      <vt:lpstr>Hands-On Microsoft Windows Server 2008</vt:lpstr>
      <vt:lpstr>Objectives</vt:lpstr>
      <vt:lpstr>Windows Server 2008 Platforms</vt:lpstr>
      <vt:lpstr>Windows Server 2008 Standard Edition</vt:lpstr>
      <vt:lpstr>Windows Server 2008 Enterprise Edition</vt:lpstr>
      <vt:lpstr>Windows Server 2008 Enterprise Edition (continued)</vt:lpstr>
      <vt:lpstr>Windows Web Server 2008</vt:lpstr>
      <vt:lpstr>Windows Server 2008 Datacenter Edition</vt:lpstr>
      <vt:lpstr>Windows Server 2008 Datacenter Edition (continued)</vt:lpstr>
      <vt:lpstr>Windows Server 2008 for Itanium-Based Systems</vt:lpstr>
      <vt:lpstr>Using Windows Server 2008 with Client Systems</vt:lpstr>
      <vt:lpstr>Using Windows Server 2008 with Client Systems (continued)</vt:lpstr>
      <vt:lpstr>Using Windows Server 2008 with Client Systems (continued)</vt:lpstr>
      <vt:lpstr>Using Windows Server 2008 with Client Systems (continued)</vt:lpstr>
      <vt:lpstr>Windows Server 2008 Features</vt:lpstr>
      <vt:lpstr>Server Manager</vt:lpstr>
      <vt:lpstr>Security</vt:lpstr>
      <vt:lpstr>Security (continued)</vt:lpstr>
      <vt:lpstr>Clustering</vt:lpstr>
      <vt:lpstr>Slide 20</vt:lpstr>
      <vt:lpstr>Enhanced Web Services</vt:lpstr>
      <vt:lpstr>Windows PowerShell</vt:lpstr>
      <vt:lpstr>Windows PowerShell (continued)</vt:lpstr>
      <vt:lpstr>Virtualization</vt:lpstr>
      <vt:lpstr>Multitasking &amp; Multithreading</vt:lpstr>
      <vt:lpstr>Planning a Windows Server 2008 Networking Model </vt:lpstr>
      <vt:lpstr>Peer-to-Peer Networking (continued)</vt:lpstr>
      <vt:lpstr>Peer-to-Peer Networking (continued)</vt:lpstr>
      <vt:lpstr>Server-Based Networking</vt:lpstr>
      <vt:lpstr>Slide 30</vt:lpstr>
      <vt:lpstr>Implementing TCP/IP in Windows Server 2008</vt:lpstr>
      <vt:lpstr>Slide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696</cp:revision>
  <dcterms:created xsi:type="dcterms:W3CDTF">2002-09-27T23:29:22Z</dcterms:created>
  <dcterms:modified xsi:type="dcterms:W3CDTF">2012-02-12T12:34:55Z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0x0101006D9DAFEF545AB24FA94FD4321F2457AF</vt:lpwstr>
  </property>
</Properties>
</file>