
<file path=[Content_Types].xml><?xml version="1.0" encoding="utf-8"?>
<Types xmlns="http://schemas.openxmlformats.org/package/2006/content-types">
  <Default Extension="bin" ContentType="application/vnd.openxmlformats-officedocument.oleObject"/>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1.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58" r:id="rId1"/>
  </p:sldMasterIdLst>
  <p:notesMasterIdLst>
    <p:notesMasterId r:id="rId39"/>
  </p:notesMasterIdLst>
  <p:handoutMasterIdLst>
    <p:handoutMasterId r:id="rId40"/>
  </p:handoutMasterIdLst>
  <p:sldIdLst>
    <p:sldId id="266" r:id="rId2"/>
    <p:sldId id="280" r:id="rId3"/>
    <p:sldId id="300" r:id="rId4"/>
    <p:sldId id="301" r:id="rId5"/>
    <p:sldId id="302" r:id="rId6"/>
    <p:sldId id="306" r:id="rId7"/>
    <p:sldId id="307" r:id="rId8"/>
    <p:sldId id="308" r:id="rId9"/>
    <p:sldId id="309" r:id="rId10"/>
    <p:sldId id="310" r:id="rId11"/>
    <p:sldId id="311" r:id="rId12"/>
    <p:sldId id="338" r:id="rId13"/>
    <p:sldId id="277" r:id="rId14"/>
    <p:sldId id="283" r:id="rId15"/>
    <p:sldId id="281" r:id="rId16"/>
    <p:sldId id="316" r:id="rId17"/>
    <p:sldId id="317" r:id="rId18"/>
    <p:sldId id="318" r:id="rId19"/>
    <p:sldId id="339" r:id="rId20"/>
    <p:sldId id="340" r:id="rId21"/>
    <p:sldId id="321" r:id="rId22"/>
    <p:sldId id="322" r:id="rId23"/>
    <p:sldId id="323" r:id="rId24"/>
    <p:sldId id="324" r:id="rId25"/>
    <p:sldId id="325" r:id="rId26"/>
    <p:sldId id="326" r:id="rId27"/>
    <p:sldId id="327" r:id="rId28"/>
    <p:sldId id="328" r:id="rId29"/>
    <p:sldId id="329" r:id="rId30"/>
    <p:sldId id="285" r:id="rId31"/>
    <p:sldId id="286" r:id="rId32"/>
    <p:sldId id="287" r:id="rId33"/>
    <p:sldId id="333" r:id="rId34"/>
    <p:sldId id="334" r:id="rId35"/>
    <p:sldId id="335" r:id="rId36"/>
    <p:sldId id="336" r:id="rId37"/>
    <p:sldId id="288" r:id="rId3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384">
          <p15:clr>
            <a:srgbClr val="A4A3A4"/>
          </p15:clr>
        </p15:guide>
        <p15:guide id="2" pos="28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CCFFCC"/>
    <a:srgbClr val="339933"/>
    <a:srgbClr val="9900CC"/>
    <a:srgbClr val="0000FF"/>
    <a:srgbClr val="FF9900"/>
    <a:srgbClr val="00CC00"/>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33" autoAdjust="0"/>
    <p:restoredTop sz="92381" autoAdjust="0"/>
  </p:normalViewPr>
  <p:slideViewPr>
    <p:cSldViewPr>
      <p:cViewPr varScale="1">
        <p:scale>
          <a:sx n="105" d="100"/>
          <a:sy n="105" d="100"/>
        </p:scale>
        <p:origin x="990" y="102"/>
      </p:cViewPr>
      <p:guideLst>
        <p:guide orient="horz" pos="384"/>
        <p:guide pos="2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0" d="100"/>
        <a:sy n="70" d="100"/>
      </p:scale>
      <p:origin x="0" y="0"/>
    </p:cViewPr>
  </p:sorterViewPr>
  <p:notesViewPr>
    <p:cSldViewPr>
      <p:cViewPr varScale="1">
        <p:scale>
          <a:sx n="82" d="100"/>
          <a:sy n="82" d="100"/>
        </p:scale>
        <p:origin x="-318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5E401AAB-DAF7-4CA4-8983-08FF1C612003}" type="slidenum">
              <a:rPr lang="en-US"/>
              <a:pPr>
                <a:defRPr/>
              </a:pPr>
              <a:t>‹#›</a:t>
            </a:fld>
            <a:endParaRPr lang="en-US"/>
          </a:p>
        </p:txBody>
      </p:sp>
    </p:spTree>
    <p:extLst>
      <p:ext uri="{BB962C8B-B14F-4D97-AF65-F5344CB8AC3E}">
        <p14:creationId xmlns:p14="http://schemas.microsoft.com/office/powerpoint/2010/main" val="13130683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E393F373-158D-4C10-9CE5-66D12DB24A0F}" type="slidenum">
              <a:rPr lang="en-US"/>
              <a:pPr>
                <a:defRPr/>
              </a:pPr>
              <a:t>‹#›</a:t>
            </a:fld>
            <a:endParaRPr lang="en-US" dirty="0"/>
          </a:p>
        </p:txBody>
      </p:sp>
    </p:spTree>
    <p:extLst>
      <p:ext uri="{BB962C8B-B14F-4D97-AF65-F5344CB8AC3E}">
        <p14:creationId xmlns:p14="http://schemas.microsoft.com/office/powerpoint/2010/main" val="2030628447"/>
      </p:ext>
    </p:extLst>
  </p:cSld>
  <p:clrMap bg1="lt1" tx1="dk1" bg2="lt2" tx2="dk2" accent1="accent1" accent2="accent2" accent3="accent3" accent4="accent4" accent5="accent5" accent6="accent6" hlink="hlink" folHlink="folHlink"/>
  <p:notesStyle>
    <a:lvl1pPr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1pPr>
    <a:lvl2pPr marL="23495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2pPr>
    <a:lvl3pPr marL="45720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3pPr>
    <a:lvl4pPr marL="69215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4pPr>
    <a:lvl5pPr marL="914400" algn="l" rtl="0" eaLnBrk="0" fontAlgn="base" hangingPunct="0">
      <a:lnSpc>
        <a:spcPct val="105000"/>
      </a:lnSpc>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p:cNvSpPr>
          <p:nvPr>
            <p:ph type="sldImg"/>
          </p:nvPr>
        </p:nvSpPr>
        <p:spPr bwMode="auto">
          <a:noFill/>
          <a:ln>
            <a:solidFill>
              <a:srgbClr val="000000"/>
            </a:solidFill>
            <a:miter lim="800000"/>
            <a:headEnd/>
            <a:tailEnd/>
          </a:ln>
        </p:spPr>
      </p:sp>
      <p:sp>
        <p:nvSpPr>
          <p:cNvPr id="81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
        <p:nvSpPr>
          <p:cNvPr id="102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2B28A9-6395-4C51-9EE0-428ACCDC1920}" type="slidenum">
              <a:rPr lang="en-US">
                <a:ea typeface="ＭＳ Ｐゴシック" charset="-128"/>
                <a:cs typeface="ＭＳ Ｐゴシック" charset="-128"/>
              </a:rPr>
              <a:pPr fontAlgn="base">
                <a:spcBef>
                  <a:spcPct val="0"/>
                </a:spcBef>
                <a:spcAft>
                  <a:spcPct val="0"/>
                </a:spcAft>
                <a:defRPr/>
              </a:pPr>
              <a:t>0</a:t>
            </a:fld>
            <a:endParaRPr lang="en-US">
              <a:ea typeface="ＭＳ Ｐゴシック" charset="-128"/>
              <a:cs typeface="ＭＳ Ｐゴシック" charset="-128"/>
            </a:endParaRPr>
          </a:p>
        </p:txBody>
      </p:sp>
    </p:spTree>
    <p:extLst>
      <p:ext uri="{BB962C8B-B14F-4D97-AF65-F5344CB8AC3E}">
        <p14:creationId xmlns:p14="http://schemas.microsoft.com/office/powerpoint/2010/main" val="18967119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66F0AE1-1244-4E48-B7BA-03D2FCAEB44B}" type="slidenum">
              <a:rPr lang="en-US">
                <a:ea typeface="ＭＳ Ｐゴシック" charset="-128"/>
                <a:cs typeface="ＭＳ Ｐゴシック" charset="-128"/>
              </a:rPr>
              <a:pPr fontAlgn="base">
                <a:spcBef>
                  <a:spcPct val="0"/>
                </a:spcBef>
                <a:spcAft>
                  <a:spcPct val="0"/>
                </a:spcAft>
                <a:defRPr/>
              </a:pPr>
              <a:t>9</a:t>
            </a:fld>
            <a:endParaRPr lang="en-US">
              <a:ea typeface="ＭＳ Ｐゴシック" charset="-128"/>
              <a:cs typeface="ＭＳ Ｐゴシック" charset="-128"/>
            </a:endParaRPr>
          </a:p>
        </p:txBody>
      </p:sp>
      <p:sp>
        <p:nvSpPr>
          <p:cNvPr id="3072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A166A008-D54A-4980-BF0B-93E3DEB15DB5}" type="slidenum">
              <a:rPr lang="en-US" sz="1200">
                <a:latin typeface="Calibri" charset="0"/>
                <a:ea typeface="Arial" charset="0"/>
                <a:cs typeface="Arial" charset="0"/>
              </a:rPr>
              <a:pPr algn="r"/>
              <a:t>9</a:t>
            </a:fld>
            <a:endParaRPr lang="en-US" sz="1200">
              <a:latin typeface="Calibri" charset="0"/>
              <a:ea typeface="Arial" charset="0"/>
              <a:cs typeface="Arial" charset="0"/>
            </a:endParaRPr>
          </a:p>
        </p:txBody>
      </p:sp>
      <p:sp>
        <p:nvSpPr>
          <p:cNvPr id="3072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30724"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20708544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2F52DD0-4E28-4C9F-A55E-124697BBF7A3}" type="slidenum">
              <a:rPr lang="en-US">
                <a:ea typeface="ＭＳ Ｐゴシック" charset="-128"/>
                <a:cs typeface="ＭＳ Ｐゴシック" charset="-128"/>
              </a:rPr>
              <a:pPr fontAlgn="base">
                <a:spcBef>
                  <a:spcPct val="0"/>
                </a:spcBef>
                <a:spcAft>
                  <a:spcPct val="0"/>
                </a:spcAft>
                <a:defRPr/>
              </a:pPr>
              <a:t>10</a:t>
            </a:fld>
            <a:endParaRPr lang="en-US">
              <a:ea typeface="ＭＳ Ｐゴシック" charset="-128"/>
              <a:cs typeface="ＭＳ Ｐゴシック" charset="-128"/>
            </a:endParaRPr>
          </a:p>
        </p:txBody>
      </p:sp>
      <p:sp>
        <p:nvSpPr>
          <p:cNvPr id="3277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FEE2009C-D34E-4DDE-9CD9-C4F52A168380}" type="slidenum">
              <a:rPr lang="en-US" sz="1200">
                <a:latin typeface="Calibri" charset="0"/>
                <a:ea typeface="Arial" charset="0"/>
                <a:cs typeface="Arial" charset="0"/>
              </a:rPr>
              <a:pPr algn="r"/>
              <a:t>10</a:t>
            </a:fld>
            <a:endParaRPr lang="en-US" sz="1200">
              <a:latin typeface="Calibri" charset="0"/>
              <a:ea typeface="Arial" charset="0"/>
              <a:cs typeface="Arial" charset="0"/>
            </a:endParaRPr>
          </a:p>
        </p:txBody>
      </p:sp>
      <p:sp>
        <p:nvSpPr>
          <p:cNvPr id="32771" name="Rectangle 2"/>
          <p:cNvSpPr>
            <a:spLocks noGrp="1" noRot="1" noChangeAspect="1" noChangeArrowheads="1" noTextEdit="1"/>
          </p:cNvSpPr>
          <p:nvPr>
            <p:ph type="sldImg"/>
          </p:nvPr>
        </p:nvSpPr>
        <p:spPr bwMode="auto">
          <a:xfrm>
            <a:off x="1144588" y="685800"/>
            <a:ext cx="4572000" cy="3429000"/>
          </a:xfrm>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latin typeface="Times New Roman" charset="0"/>
              </a:rPr>
              <a:t>Suggestion:</a:t>
            </a:r>
          </a:p>
          <a:p>
            <a:pPr eaLnBrk="1" hangingPunct="1">
              <a:spcBef>
                <a:spcPct val="0"/>
              </a:spcBef>
            </a:pPr>
            <a:r>
              <a:rPr lang="en-US" smtClean="0">
                <a:latin typeface="Times New Roman" charset="0"/>
              </a:rPr>
              <a:t>Show first row.  Explain how we get the production numbers from the employment numbers.  Then, show the rest of the employment numbers, and give students 3 minutes to compute the production numbers for each employment allocation.  </a:t>
            </a:r>
          </a:p>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23088772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4638AAB-1BD8-4F0A-90D5-D5A0F85E22B0}" type="slidenum">
              <a:rPr lang="en-US">
                <a:ea typeface="ＭＳ Ｐゴシック" charset="-128"/>
                <a:cs typeface="ＭＳ Ｐゴシック" charset="-128"/>
              </a:rPr>
              <a:pPr fontAlgn="base">
                <a:spcBef>
                  <a:spcPct val="0"/>
                </a:spcBef>
                <a:spcAft>
                  <a:spcPct val="0"/>
                </a:spcAft>
                <a:defRPr/>
              </a:pPr>
              <a:t>11</a:t>
            </a:fld>
            <a:endParaRPr lang="en-US">
              <a:ea typeface="ＭＳ Ｐゴシック" charset="-128"/>
              <a:cs typeface="ＭＳ Ｐゴシック" charset="-128"/>
            </a:endParaRPr>
          </a:p>
        </p:txBody>
      </p:sp>
      <p:sp>
        <p:nvSpPr>
          <p:cNvPr id="3379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CC59389C-94B0-4161-9F0D-2A46DAD0B314}" type="slidenum">
              <a:rPr lang="en-US" sz="1200">
                <a:latin typeface="Calibri" charset="0"/>
                <a:ea typeface="Arial" charset="0"/>
                <a:cs typeface="Arial" charset="0"/>
              </a:rPr>
              <a:pPr algn="r"/>
              <a:t>11</a:t>
            </a:fld>
            <a:endParaRPr lang="en-US" sz="1200">
              <a:latin typeface="Calibri" charset="0"/>
              <a:ea typeface="Arial" charset="0"/>
              <a:cs typeface="Arial" charset="0"/>
            </a:endParaRPr>
          </a:p>
        </p:txBody>
      </p:sp>
      <p:sp>
        <p:nvSpPr>
          <p:cNvPr id="33795" name="Rectangle 2"/>
          <p:cNvSpPr>
            <a:spLocks noGrp="1" noRot="1" noChangeAspect="1" noChangeArrowheads="1" noTextEdit="1"/>
          </p:cNvSpPr>
          <p:nvPr>
            <p:ph type="sldImg"/>
          </p:nvPr>
        </p:nvSpPr>
        <p:spPr bwMode="auto">
          <a:xfrm>
            <a:off x="1144588" y="685800"/>
            <a:ext cx="4572000" cy="3429000"/>
          </a:xfrm>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33466313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16AFFBB-1A1F-4105-8DE0-30654D9725DC}" type="slidenum">
              <a:rPr lang="en-US">
                <a:solidFill>
                  <a:srgbClr val="000000"/>
                </a:solidFill>
                <a:ea typeface="ＭＳ Ｐゴシック" charset="-128"/>
                <a:cs typeface="ＭＳ Ｐゴシック" charset="-128"/>
              </a:rPr>
              <a:pPr fontAlgn="base">
                <a:spcBef>
                  <a:spcPct val="0"/>
                </a:spcBef>
                <a:spcAft>
                  <a:spcPct val="0"/>
                </a:spcAft>
                <a:defRPr/>
              </a:pPr>
              <a:t>12</a:t>
            </a:fld>
            <a:endParaRPr lang="en-US">
              <a:solidFill>
                <a:srgbClr val="000000"/>
              </a:solidFill>
              <a:ea typeface="ＭＳ Ｐゴシック" charset="-128"/>
              <a:cs typeface="ＭＳ Ｐゴシック" charset="-128"/>
            </a:endParaRPr>
          </a:p>
        </p:txBody>
      </p:sp>
      <p:sp>
        <p:nvSpPr>
          <p:cNvPr id="3686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15142323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1874C9F-9D4C-43D8-8470-88E55EFB08D7}" type="slidenum">
              <a:rPr lang="en-US">
                <a:solidFill>
                  <a:srgbClr val="000000"/>
                </a:solidFill>
                <a:ea typeface="ＭＳ Ｐゴシック" charset="-128"/>
                <a:cs typeface="ＭＳ Ｐゴシック" charset="-128"/>
              </a:rPr>
              <a:pPr fontAlgn="base">
                <a:spcBef>
                  <a:spcPct val="0"/>
                </a:spcBef>
                <a:spcAft>
                  <a:spcPct val="0"/>
                </a:spcAft>
                <a:defRPr/>
              </a:pPr>
              <a:t>13</a:t>
            </a:fld>
            <a:endParaRPr lang="en-US">
              <a:solidFill>
                <a:srgbClr val="000000"/>
              </a:solidFill>
              <a:ea typeface="ＭＳ Ｐゴシック" charset="-128"/>
              <a:cs typeface="ＭＳ Ｐゴシック" charset="-128"/>
            </a:endParaRPr>
          </a:p>
        </p:txBody>
      </p:sp>
      <p:sp>
        <p:nvSpPr>
          <p:cNvPr id="3789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789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28162525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5240F4E-6C6C-43B4-BED2-B82AFC6BB589}" type="slidenum">
              <a:rPr lang="en-US">
                <a:solidFill>
                  <a:srgbClr val="000000"/>
                </a:solidFill>
                <a:ea typeface="ＭＳ Ｐゴシック" charset="-128"/>
                <a:cs typeface="ＭＳ Ｐゴシック" charset="-128"/>
              </a:rPr>
              <a:pPr fontAlgn="base">
                <a:spcBef>
                  <a:spcPct val="0"/>
                </a:spcBef>
                <a:spcAft>
                  <a:spcPct val="0"/>
                </a:spcAft>
                <a:defRPr/>
              </a:pPr>
              <a:t>14</a:t>
            </a:fld>
            <a:endParaRPr lang="en-US">
              <a:solidFill>
                <a:srgbClr val="000000"/>
              </a:solidFill>
              <a:ea typeface="ＭＳ Ｐゴシック" charset="-128"/>
              <a:cs typeface="ＭＳ Ｐゴシック" charset="-128"/>
            </a:endParaRPr>
          </a:p>
        </p:txBody>
      </p:sp>
      <p:sp>
        <p:nvSpPr>
          <p:cNvPr id="727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270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21662162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ECF3C4D-8DFF-4532-B1B2-9B9CB50AD646}" type="slidenum">
              <a:rPr lang="en-US">
                <a:ea typeface="ＭＳ Ｐゴシック" charset="-128"/>
                <a:cs typeface="ＭＳ Ｐゴシック" charset="-128"/>
              </a:rPr>
              <a:pPr fontAlgn="base">
                <a:spcBef>
                  <a:spcPct val="0"/>
                </a:spcBef>
                <a:spcAft>
                  <a:spcPct val="0"/>
                </a:spcAft>
                <a:defRPr/>
              </a:pPr>
              <a:t>15</a:t>
            </a:fld>
            <a:endParaRPr lang="en-US">
              <a:ea typeface="ＭＳ Ｐゴシック" charset="-128"/>
              <a:cs typeface="ＭＳ Ｐゴシック" charset="-128"/>
            </a:endParaRPr>
          </a:p>
        </p:txBody>
      </p:sp>
      <p:sp>
        <p:nvSpPr>
          <p:cNvPr id="7475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D46BC523-9E9C-4B57-8F0A-A2FB26721247}" type="slidenum">
              <a:rPr lang="en-US" sz="1200">
                <a:latin typeface="Calibri" charset="0"/>
                <a:ea typeface="Arial" charset="0"/>
                <a:cs typeface="Arial" charset="0"/>
              </a:rPr>
              <a:pPr algn="r"/>
              <a:t>15</a:t>
            </a:fld>
            <a:endParaRPr lang="en-US" sz="1200">
              <a:latin typeface="Calibri" charset="0"/>
              <a:ea typeface="Arial" charset="0"/>
              <a:cs typeface="Arial" charset="0"/>
            </a:endParaRPr>
          </a:p>
        </p:txBody>
      </p:sp>
      <p:sp>
        <p:nvSpPr>
          <p:cNvPr id="7475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74756"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15005092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8684DFE-5293-4964-8BB9-94FDC8086DAC}" type="slidenum">
              <a:rPr lang="en-US">
                <a:ea typeface="ＭＳ Ｐゴシック" charset="-128"/>
                <a:cs typeface="ＭＳ Ｐゴシック" charset="-128"/>
              </a:rPr>
              <a:pPr fontAlgn="base">
                <a:spcBef>
                  <a:spcPct val="0"/>
                </a:spcBef>
                <a:spcAft>
                  <a:spcPct val="0"/>
                </a:spcAft>
                <a:defRPr/>
              </a:pPr>
              <a:t>16</a:t>
            </a:fld>
            <a:endParaRPr lang="en-US">
              <a:ea typeface="ＭＳ Ｐゴシック" charset="-128"/>
              <a:cs typeface="ＭＳ Ｐゴシック" charset="-128"/>
            </a:endParaRPr>
          </a:p>
        </p:txBody>
      </p:sp>
      <p:sp>
        <p:nvSpPr>
          <p:cNvPr id="7680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FA09BE62-D5B3-4D8F-AAFB-2612DACE3C7C}" type="slidenum">
              <a:rPr lang="en-US" sz="1200">
                <a:latin typeface="Calibri" charset="0"/>
                <a:ea typeface="Arial" charset="0"/>
                <a:cs typeface="Arial" charset="0"/>
              </a:rPr>
              <a:pPr algn="r"/>
              <a:t>16</a:t>
            </a:fld>
            <a:endParaRPr lang="en-US" sz="1200">
              <a:latin typeface="Calibri" charset="0"/>
              <a:ea typeface="Arial" charset="0"/>
              <a:cs typeface="Arial" charset="0"/>
            </a:endParaRPr>
          </a:p>
        </p:txBody>
      </p:sp>
      <p:sp>
        <p:nvSpPr>
          <p:cNvPr id="76803" name="Rectangle 2"/>
          <p:cNvSpPr>
            <a:spLocks noGrp="1" noRot="1" noChangeAspect="1" noChangeArrowheads="1" noTextEdit="1"/>
          </p:cNvSpPr>
          <p:nvPr>
            <p:ph type="sldImg"/>
          </p:nvPr>
        </p:nvSpPr>
        <p:spPr bwMode="auto">
          <a:xfrm>
            <a:off x="1144588" y="685800"/>
            <a:ext cx="4572000" cy="3429000"/>
          </a:xfrm>
          <a:noFill/>
          <a:ln>
            <a:solidFill>
              <a:srgbClr val="000000"/>
            </a:solidFill>
            <a:miter lim="800000"/>
            <a:headEnd/>
            <a:tailEnd/>
          </a:ln>
        </p:spPr>
      </p:sp>
      <p:sp>
        <p:nvSpPr>
          <p:cNvPr id="768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41045876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38FEC9C-DAA3-43F5-A7B2-B60BCEE073ED}" type="slidenum">
              <a:rPr lang="en-US">
                <a:ea typeface="ＭＳ Ｐゴシック" charset="-128"/>
                <a:cs typeface="ＭＳ Ｐゴシック" charset="-128"/>
              </a:rPr>
              <a:pPr fontAlgn="base">
                <a:spcBef>
                  <a:spcPct val="0"/>
                </a:spcBef>
                <a:spcAft>
                  <a:spcPct val="0"/>
                </a:spcAft>
                <a:defRPr/>
              </a:pPr>
              <a:t>17</a:t>
            </a:fld>
            <a:endParaRPr lang="en-US">
              <a:ea typeface="ＭＳ Ｐゴシック" charset="-128"/>
              <a:cs typeface="ＭＳ Ｐゴシック" charset="-128"/>
            </a:endParaRPr>
          </a:p>
        </p:txBody>
      </p:sp>
      <p:sp>
        <p:nvSpPr>
          <p:cNvPr id="7885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0891CEDA-0000-4354-B17B-65D2E094280D}" type="slidenum">
              <a:rPr lang="en-US" sz="1200">
                <a:latin typeface="Calibri" charset="0"/>
                <a:ea typeface="Arial" charset="0"/>
                <a:cs typeface="Arial" charset="0"/>
              </a:rPr>
              <a:pPr algn="r"/>
              <a:t>17</a:t>
            </a:fld>
            <a:endParaRPr lang="en-US" sz="1200">
              <a:latin typeface="Calibri" charset="0"/>
              <a:ea typeface="Arial" charset="0"/>
              <a:cs typeface="Arial" charset="0"/>
            </a:endParaRPr>
          </a:p>
        </p:txBody>
      </p:sp>
      <p:sp>
        <p:nvSpPr>
          <p:cNvPr id="78851" name="Rectangle 2"/>
          <p:cNvSpPr>
            <a:spLocks noGrp="1" noRot="1" noChangeAspect="1" noChangeArrowheads="1" noTextEdit="1"/>
          </p:cNvSpPr>
          <p:nvPr>
            <p:ph type="sldImg"/>
          </p:nvPr>
        </p:nvSpPr>
        <p:spPr bwMode="auto">
          <a:xfrm>
            <a:off x="1144588" y="685800"/>
            <a:ext cx="4572000" cy="3429000"/>
          </a:xfrm>
          <a:noFill/>
          <a:ln>
            <a:solidFill>
              <a:srgbClr val="000000"/>
            </a:solidFill>
            <a:miter lim="800000"/>
            <a:headEnd/>
            <a:tailEnd/>
          </a:ln>
        </p:spPr>
      </p:sp>
      <p:sp>
        <p:nvSpPr>
          <p:cNvPr id="788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36257907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0838777-A5AC-468C-97B8-B4BEBBDEE92D}" type="slidenum">
              <a:rPr lang="en-US">
                <a:solidFill>
                  <a:srgbClr val="000000"/>
                </a:solidFill>
                <a:ea typeface="ＭＳ Ｐゴシック" charset="-128"/>
                <a:cs typeface="ＭＳ Ｐゴシック" charset="-128"/>
              </a:rPr>
              <a:pPr fontAlgn="base">
                <a:spcBef>
                  <a:spcPct val="0"/>
                </a:spcBef>
                <a:spcAft>
                  <a:spcPct val="0"/>
                </a:spcAft>
                <a:defRPr/>
              </a:pPr>
              <a:t>18</a:t>
            </a:fld>
            <a:endParaRPr lang="en-US">
              <a:solidFill>
                <a:srgbClr val="000000"/>
              </a:solidFill>
              <a:ea typeface="ＭＳ Ｐゴシック" charset="-128"/>
              <a:cs typeface="ＭＳ Ｐゴシック" charset="-128"/>
            </a:endParaRPr>
          </a:p>
        </p:txBody>
      </p:sp>
      <p:sp>
        <p:nvSpPr>
          <p:cNvPr id="8089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089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2477401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Slide Image Placeholder 1"/>
          <p:cNvSpPr>
            <a:spLocks noGrp="1" noRot="1" noChangeAspect="1"/>
          </p:cNvSpPr>
          <p:nvPr>
            <p:ph type="sldImg"/>
          </p:nvPr>
        </p:nvSpPr>
        <p:spPr bwMode="auto">
          <a:noFill/>
          <a:ln>
            <a:solidFill>
              <a:srgbClr val="000000"/>
            </a:solidFill>
            <a:miter lim="800000"/>
            <a:headEnd/>
            <a:tailEnd/>
          </a:ln>
        </p:spPr>
      </p:sp>
      <p:sp>
        <p:nvSpPr>
          <p:cNvPr id="102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atin typeface="Times New Roman" charset="0"/>
            </a:endParaRPr>
          </a:p>
        </p:txBody>
      </p:sp>
      <p:sp>
        <p:nvSpPr>
          <p:cNvPr id="122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0E37A6-CD8B-4BC4-980B-F318BA38E814}" type="slidenum">
              <a:rPr lang="en-US">
                <a:ea typeface="ＭＳ Ｐゴシック" charset="-128"/>
                <a:cs typeface="ＭＳ Ｐゴシック" charset="-128"/>
              </a:rPr>
              <a:pPr fontAlgn="base">
                <a:spcBef>
                  <a:spcPct val="0"/>
                </a:spcBef>
                <a:spcAft>
                  <a:spcPct val="0"/>
                </a:spcAft>
                <a:defRPr/>
              </a:pPr>
              <a:t>1</a:t>
            </a:fld>
            <a:endParaRPr lang="en-US">
              <a:ea typeface="ＭＳ Ｐゴシック" charset="-128"/>
              <a:cs typeface="ＭＳ Ｐゴシック" charset="-128"/>
            </a:endParaRPr>
          </a:p>
        </p:txBody>
      </p:sp>
    </p:spTree>
    <p:extLst>
      <p:ext uri="{BB962C8B-B14F-4D97-AF65-F5344CB8AC3E}">
        <p14:creationId xmlns:p14="http://schemas.microsoft.com/office/powerpoint/2010/main" val="11973541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EA9D455-22C5-48D6-AD6E-C6472AEA0A65}" type="slidenum">
              <a:rPr lang="en-US">
                <a:solidFill>
                  <a:srgbClr val="000000"/>
                </a:solidFill>
                <a:ea typeface="ＭＳ Ｐゴシック" charset="-128"/>
                <a:cs typeface="ＭＳ Ｐゴシック" charset="-128"/>
              </a:rPr>
              <a:pPr fontAlgn="base">
                <a:spcBef>
                  <a:spcPct val="0"/>
                </a:spcBef>
                <a:spcAft>
                  <a:spcPct val="0"/>
                </a:spcAft>
                <a:defRPr/>
              </a:pPr>
              <a:t>19</a:t>
            </a:fld>
            <a:endParaRPr lang="en-US">
              <a:solidFill>
                <a:srgbClr val="000000"/>
              </a:solidFill>
              <a:ea typeface="ＭＳ Ｐゴシック" charset="-128"/>
              <a:cs typeface="ＭＳ Ｐゴシック" charset="-128"/>
            </a:endParaRPr>
          </a:p>
        </p:txBody>
      </p:sp>
      <p:sp>
        <p:nvSpPr>
          <p:cNvPr id="829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29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latin typeface="Times New Roman" charset="0"/>
              </a:rPr>
              <a:t> </a:t>
            </a:r>
          </a:p>
          <a:p>
            <a:pPr eaLnBrk="1" hangingPunct="1">
              <a:spcBef>
                <a:spcPct val="0"/>
              </a:spcBef>
            </a:pPr>
            <a:r>
              <a:rPr lang="en-US" dirty="0" smtClean="0">
                <a:latin typeface="Times New Roman" charset="0"/>
              </a:rPr>
              <a:t>The hard way is to compute the slope of both PPFs.  The slope of France’s PPF equals -600/300 = -2, meaning that France must give up two units of wine to get an additional unit of cloth.  The slope of England’s PPF = -200/300 = -2/3, meaning that England only must sacrifice 2/3 of a unit of wine to get an additional unit of cloth.  Thus, the opportunity cost of cloth is lower in England than France.  </a:t>
            </a:r>
          </a:p>
          <a:p>
            <a:pPr eaLnBrk="1" hangingPunct="1">
              <a:spcBef>
                <a:spcPct val="0"/>
              </a:spcBef>
            </a:pPr>
            <a:endParaRPr lang="en-US" dirty="0" smtClean="0">
              <a:latin typeface="Times New Roman" charset="0"/>
            </a:endParaRPr>
          </a:p>
          <a:p>
            <a:pPr eaLnBrk="1" hangingPunct="1">
              <a:spcBef>
                <a:spcPct val="0"/>
              </a:spcBef>
            </a:pPr>
            <a:r>
              <a:rPr lang="en-US" dirty="0" smtClean="0">
                <a:latin typeface="Times New Roman" charset="0"/>
              </a:rPr>
              <a:t>The question, however, does not ask for the numerical values of the opportunity cost of cloth in the two countries.  It only asks which country has a lower opportunity cost of cloth.  </a:t>
            </a:r>
          </a:p>
          <a:p>
            <a:pPr eaLnBrk="1" hangingPunct="1">
              <a:spcBef>
                <a:spcPct val="0"/>
              </a:spcBef>
            </a:pPr>
            <a:endParaRPr lang="en-US" dirty="0" smtClean="0">
              <a:latin typeface="Times New Roman" charset="0"/>
            </a:endParaRPr>
          </a:p>
          <a:p>
            <a:pPr eaLnBrk="1" hangingPunct="1">
              <a:spcBef>
                <a:spcPct val="0"/>
              </a:spcBef>
            </a:pPr>
            <a:r>
              <a:rPr lang="en-US" dirty="0" smtClean="0">
                <a:latin typeface="Times New Roman" charset="0"/>
              </a:rPr>
              <a:t>There is an easy way to determine the answer.  Students must remember that the slope of the PPF equals the opportunity cost of the good measured on the horizontal axis.  Then, students can simply “eyeball” the two PPFs to determine which is steepest.  From what the graphs show, it’s pretty easy to see that England’s PPF isn’t as steep, and therefore the opportunity cost of cloth is lower in England than in France.</a:t>
            </a:r>
          </a:p>
        </p:txBody>
      </p:sp>
    </p:spTree>
    <p:extLst>
      <p:ext uri="{BB962C8B-B14F-4D97-AF65-F5344CB8AC3E}">
        <p14:creationId xmlns:p14="http://schemas.microsoft.com/office/powerpoint/2010/main" val="19800446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046EBAE-AC03-4160-BC89-F1555733A198}" type="slidenum">
              <a:rPr lang="en-US">
                <a:ea typeface="ＭＳ Ｐゴシック" charset="-128"/>
                <a:cs typeface="ＭＳ Ｐゴシック" charset="-128"/>
              </a:rPr>
              <a:pPr fontAlgn="base">
                <a:spcBef>
                  <a:spcPct val="0"/>
                </a:spcBef>
                <a:spcAft>
                  <a:spcPct val="0"/>
                </a:spcAft>
                <a:defRPr/>
              </a:pPr>
              <a:t>20</a:t>
            </a:fld>
            <a:endParaRPr lang="en-US">
              <a:ea typeface="ＭＳ Ｐゴシック" charset="-128"/>
              <a:cs typeface="ＭＳ Ｐゴシック" charset="-128"/>
            </a:endParaRPr>
          </a:p>
        </p:txBody>
      </p:sp>
      <p:sp>
        <p:nvSpPr>
          <p:cNvPr id="8499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471003BE-038D-4638-8FA7-5C1F72560FCF}" type="slidenum">
              <a:rPr lang="en-US" sz="1200">
                <a:latin typeface="Calibri" charset="0"/>
                <a:ea typeface="Arial" charset="0"/>
                <a:cs typeface="Arial" charset="0"/>
              </a:rPr>
              <a:pPr algn="r"/>
              <a:t>20</a:t>
            </a:fld>
            <a:endParaRPr lang="en-US" sz="1200">
              <a:latin typeface="Calibri" charset="0"/>
              <a:ea typeface="Arial" charset="0"/>
              <a:cs typeface="Arial" charset="0"/>
            </a:endParaRPr>
          </a:p>
        </p:txBody>
      </p:sp>
      <p:sp>
        <p:nvSpPr>
          <p:cNvPr id="84995" name="Rectangle 2"/>
          <p:cNvSpPr>
            <a:spLocks noGrp="1" noRot="1" noChangeAspect="1" noChangeArrowheads="1" noTextEdit="1"/>
          </p:cNvSpPr>
          <p:nvPr>
            <p:ph type="sldImg"/>
          </p:nvPr>
        </p:nvSpPr>
        <p:spPr bwMode="auto">
          <a:xfrm>
            <a:off x="1144588" y="685800"/>
            <a:ext cx="4572000" cy="3429000"/>
          </a:xfrm>
          <a:noFill/>
          <a:ln>
            <a:solidFill>
              <a:srgbClr val="000000"/>
            </a:solidFill>
            <a:miter lim="800000"/>
            <a:headEnd/>
            <a:tailEnd/>
          </a:ln>
        </p:spPr>
      </p:sp>
      <p:sp>
        <p:nvSpPr>
          <p:cNvPr id="849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100" smtClean="0">
                <a:latin typeface="Times New Roman" charset="0"/>
              </a:rPr>
              <a:t>The PPF shows the tradeoff between the outputs of different goods at a given time, but the tradeoff can change over time.  </a:t>
            </a:r>
          </a:p>
          <a:p>
            <a:pPr eaLnBrk="1" hangingPunct="1">
              <a:spcBef>
                <a:spcPct val="0"/>
              </a:spcBef>
            </a:pPr>
            <a:endParaRPr lang="en-US" sz="1100" smtClean="0">
              <a:latin typeface="Times New Roman" charset="0"/>
            </a:endParaRPr>
          </a:p>
          <a:p>
            <a:pPr eaLnBrk="1" hangingPunct="1">
              <a:spcBef>
                <a:spcPct val="0"/>
              </a:spcBef>
            </a:pPr>
            <a:r>
              <a:rPr lang="en-US" sz="1100" smtClean="0">
                <a:latin typeface="Times New Roman" charset="0"/>
              </a:rPr>
              <a:t>For example, over time, the economy might get more workers (or more factories or more land).  Or, a more efficient technology might be invented.  Both events—an increase in the economy’s resources or an improvement in technology—cause an expansion in the set of opportunities.  That is, both allow the economy to produce more of one or both goods.  </a:t>
            </a:r>
          </a:p>
          <a:p>
            <a:pPr eaLnBrk="1" hangingPunct="1">
              <a:spcBef>
                <a:spcPct val="0"/>
              </a:spcBef>
            </a:pPr>
            <a:endParaRPr lang="en-US" sz="1100" smtClean="0">
              <a:latin typeface="Times New Roman" charset="0"/>
            </a:endParaRPr>
          </a:p>
          <a:p>
            <a:pPr eaLnBrk="1" hangingPunct="1">
              <a:spcBef>
                <a:spcPct val="0"/>
              </a:spcBef>
            </a:pPr>
            <a:r>
              <a:rPr lang="en-US" sz="1100" smtClean="0">
                <a:latin typeface="Times New Roman" charset="0"/>
              </a:rPr>
              <a:t>This is a simple example of economic growth, an important subject that gets its own chapter in the macroeconomics portion of the textbook.  </a:t>
            </a:r>
          </a:p>
          <a:p>
            <a:pPr eaLnBrk="1" hangingPunct="1">
              <a:spcBef>
                <a:spcPct val="0"/>
              </a:spcBef>
            </a:pPr>
            <a:endParaRPr lang="en-US" sz="1100" smtClean="0">
              <a:latin typeface="Times New Roman" charset="0"/>
            </a:endParaRPr>
          </a:p>
          <a:p>
            <a:pPr eaLnBrk="1" hangingPunct="1">
              <a:spcBef>
                <a:spcPct val="0"/>
              </a:spcBef>
            </a:pPr>
            <a:r>
              <a:rPr lang="en-US" sz="1100" smtClean="0">
                <a:latin typeface="Times New Roman" charset="0"/>
              </a:rPr>
              <a:t>In the example shown on this slide, economic growth causes a parallel outward shift of the PPF.  Since the new PPF is parallel to the old one, the tradeoff between the two goods is the same.  However, this need not always be the case.  For example, if a new technology had more impact on the computer industry than on the wheat industry, then the horizontal (computer) intercept would increase more than the vertical (wheat) intercept, and the PPF would become flatter:  the opportunity cost of computers would fall, because the technology has made them relatively cheaper (relative to wheat).  Going into more detail here is probably beyond the scope of this chapter.  </a:t>
            </a:r>
          </a:p>
          <a:p>
            <a:pPr eaLnBrk="1" hangingPunct="1">
              <a:spcBef>
                <a:spcPct val="0"/>
              </a:spcBef>
            </a:pPr>
            <a:endParaRPr lang="en-US" sz="1100" smtClean="0">
              <a:latin typeface="Times New Roman" charset="0"/>
            </a:endParaRPr>
          </a:p>
        </p:txBody>
      </p:sp>
    </p:spTree>
    <p:extLst>
      <p:ext uri="{BB962C8B-B14F-4D97-AF65-F5344CB8AC3E}">
        <p14:creationId xmlns:p14="http://schemas.microsoft.com/office/powerpoint/2010/main" val="12905806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6F17048-B117-411C-8A47-6D4F429D177C}" type="slidenum">
              <a:rPr lang="en-US">
                <a:ea typeface="ＭＳ Ｐゴシック" charset="-128"/>
                <a:cs typeface="ＭＳ Ｐゴシック" charset="-128"/>
              </a:rPr>
              <a:pPr fontAlgn="base">
                <a:spcBef>
                  <a:spcPct val="0"/>
                </a:spcBef>
                <a:spcAft>
                  <a:spcPct val="0"/>
                </a:spcAft>
                <a:defRPr/>
              </a:pPr>
              <a:t>21</a:t>
            </a:fld>
            <a:endParaRPr lang="en-US">
              <a:ea typeface="ＭＳ Ｐゴシック" charset="-128"/>
              <a:cs typeface="ＭＳ Ｐゴシック" charset="-128"/>
            </a:endParaRPr>
          </a:p>
        </p:txBody>
      </p:sp>
      <p:sp>
        <p:nvSpPr>
          <p:cNvPr id="8704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4CD087B0-530C-43FD-97C9-589FC4E5E016}" type="slidenum">
              <a:rPr lang="en-US" sz="1200">
                <a:latin typeface="Calibri" charset="0"/>
                <a:ea typeface="Arial" charset="0"/>
                <a:cs typeface="Arial" charset="0"/>
              </a:rPr>
              <a:pPr algn="r"/>
              <a:t>21</a:t>
            </a:fld>
            <a:endParaRPr lang="en-US" sz="1200">
              <a:latin typeface="Calibri" charset="0"/>
              <a:ea typeface="Arial" charset="0"/>
              <a:cs typeface="Arial" charset="0"/>
            </a:endParaRPr>
          </a:p>
        </p:txBody>
      </p:sp>
      <p:sp>
        <p:nvSpPr>
          <p:cNvPr id="8704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87044"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4661780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3B79793-0225-445D-83B2-74A39F1B024F}" type="slidenum">
              <a:rPr lang="en-US">
                <a:ea typeface="ＭＳ Ｐゴシック" charset="-128"/>
                <a:cs typeface="ＭＳ Ｐゴシック" charset="-128"/>
              </a:rPr>
              <a:pPr fontAlgn="base">
                <a:spcBef>
                  <a:spcPct val="0"/>
                </a:spcBef>
                <a:spcAft>
                  <a:spcPct val="0"/>
                </a:spcAft>
                <a:defRPr/>
              </a:pPr>
              <a:t>22</a:t>
            </a:fld>
            <a:endParaRPr lang="en-US">
              <a:ea typeface="ＭＳ Ｐゴシック" charset="-128"/>
              <a:cs typeface="ＭＳ Ｐゴシック" charset="-128"/>
            </a:endParaRPr>
          </a:p>
        </p:txBody>
      </p:sp>
      <p:sp>
        <p:nvSpPr>
          <p:cNvPr id="8909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2A278D82-8782-4F52-A312-34B3AC6CCE75}" type="slidenum">
              <a:rPr lang="en-US" sz="1200">
                <a:latin typeface="Calibri" charset="0"/>
                <a:ea typeface="Arial" charset="0"/>
                <a:cs typeface="Arial" charset="0"/>
              </a:rPr>
              <a:pPr algn="r"/>
              <a:t>22</a:t>
            </a:fld>
            <a:endParaRPr lang="en-US" sz="1200">
              <a:latin typeface="Calibri" charset="0"/>
              <a:ea typeface="Arial" charset="0"/>
              <a:cs typeface="Arial" charset="0"/>
            </a:endParaRPr>
          </a:p>
        </p:txBody>
      </p:sp>
      <p:sp>
        <p:nvSpPr>
          <p:cNvPr id="8909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89092"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16569519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C595A60-F738-4063-8102-2554F290FC2D}" type="slidenum">
              <a:rPr lang="en-US">
                <a:ea typeface="ＭＳ Ｐゴシック" charset="-128"/>
                <a:cs typeface="ＭＳ Ｐゴシック" charset="-128"/>
              </a:rPr>
              <a:pPr fontAlgn="base">
                <a:spcBef>
                  <a:spcPct val="0"/>
                </a:spcBef>
                <a:spcAft>
                  <a:spcPct val="0"/>
                </a:spcAft>
                <a:defRPr/>
              </a:pPr>
              <a:t>23</a:t>
            </a:fld>
            <a:endParaRPr lang="en-US">
              <a:ea typeface="ＭＳ Ｐゴシック" charset="-128"/>
              <a:cs typeface="ＭＳ Ｐゴシック" charset="-128"/>
            </a:endParaRPr>
          </a:p>
        </p:txBody>
      </p:sp>
      <p:sp>
        <p:nvSpPr>
          <p:cNvPr id="9113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AB53F827-4E9D-4E79-813D-FF0A5CBC1A94}" type="slidenum">
              <a:rPr lang="en-US" sz="1200">
                <a:latin typeface="Calibri" charset="0"/>
                <a:ea typeface="Arial" charset="0"/>
                <a:cs typeface="Arial" charset="0"/>
              </a:rPr>
              <a:pPr algn="r"/>
              <a:t>23</a:t>
            </a:fld>
            <a:endParaRPr lang="en-US" sz="1200">
              <a:latin typeface="Calibri" charset="0"/>
              <a:ea typeface="Arial" charset="0"/>
              <a:cs typeface="Arial" charset="0"/>
            </a:endParaRPr>
          </a:p>
        </p:txBody>
      </p:sp>
      <p:sp>
        <p:nvSpPr>
          <p:cNvPr id="9113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91140"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32818453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E32879F-5376-4AB1-9FB0-A0CA695F9F1F}" type="slidenum">
              <a:rPr lang="en-US">
                <a:ea typeface="ＭＳ Ｐゴシック" charset="-128"/>
                <a:cs typeface="ＭＳ Ｐゴシック" charset="-128"/>
              </a:rPr>
              <a:pPr fontAlgn="base">
                <a:spcBef>
                  <a:spcPct val="0"/>
                </a:spcBef>
                <a:spcAft>
                  <a:spcPct val="0"/>
                </a:spcAft>
                <a:defRPr/>
              </a:pPr>
              <a:t>24</a:t>
            </a:fld>
            <a:endParaRPr lang="en-US">
              <a:ea typeface="ＭＳ Ｐゴシック" charset="-128"/>
              <a:cs typeface="ＭＳ Ｐゴシック" charset="-128"/>
            </a:endParaRPr>
          </a:p>
        </p:txBody>
      </p:sp>
      <p:sp>
        <p:nvSpPr>
          <p:cNvPr id="9318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EF728352-8F98-4F24-A2BB-66E604962991}" type="slidenum">
              <a:rPr lang="en-US" sz="1200">
                <a:latin typeface="Calibri" charset="0"/>
                <a:ea typeface="Arial" charset="0"/>
                <a:cs typeface="Arial" charset="0"/>
              </a:rPr>
              <a:pPr algn="r"/>
              <a:t>24</a:t>
            </a:fld>
            <a:endParaRPr lang="en-US" sz="1200">
              <a:latin typeface="Calibri" charset="0"/>
              <a:ea typeface="Arial" charset="0"/>
              <a:cs typeface="Arial" charset="0"/>
            </a:endParaRPr>
          </a:p>
        </p:txBody>
      </p:sp>
      <p:sp>
        <p:nvSpPr>
          <p:cNvPr id="93187"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93188"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28389326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037930C-4BCE-4B1D-8B25-2E45C833DA7B}" type="slidenum">
              <a:rPr lang="en-US">
                <a:ea typeface="ＭＳ Ｐゴシック" charset="-128"/>
                <a:cs typeface="ＭＳ Ｐゴシック" charset="-128"/>
              </a:rPr>
              <a:pPr fontAlgn="base">
                <a:spcBef>
                  <a:spcPct val="0"/>
                </a:spcBef>
                <a:spcAft>
                  <a:spcPct val="0"/>
                </a:spcAft>
                <a:defRPr/>
              </a:pPr>
              <a:t>25</a:t>
            </a:fld>
            <a:endParaRPr lang="en-US">
              <a:ea typeface="ＭＳ Ｐゴシック" charset="-128"/>
              <a:cs typeface="ＭＳ Ｐゴシック" charset="-128"/>
            </a:endParaRPr>
          </a:p>
        </p:txBody>
      </p:sp>
      <p:sp>
        <p:nvSpPr>
          <p:cNvPr id="9523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F51CE673-C834-4389-B0E5-4C456C701A6E}" type="slidenum">
              <a:rPr lang="en-US" sz="1200">
                <a:latin typeface="Calibri" charset="0"/>
                <a:ea typeface="Arial" charset="0"/>
                <a:cs typeface="Arial" charset="0"/>
              </a:rPr>
              <a:pPr algn="r"/>
              <a:t>25</a:t>
            </a:fld>
            <a:endParaRPr lang="en-US" sz="1200">
              <a:latin typeface="Calibri" charset="0"/>
              <a:ea typeface="Arial" charset="0"/>
              <a:cs typeface="Arial" charset="0"/>
            </a:endParaRPr>
          </a:p>
        </p:txBody>
      </p:sp>
      <p:sp>
        <p:nvSpPr>
          <p:cNvPr id="9523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95236"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27203120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013BAAB-13D8-4AA5-9EA0-5019940EB749}" type="slidenum">
              <a:rPr lang="en-US">
                <a:ea typeface="ＭＳ Ｐゴシック" charset="-128"/>
                <a:cs typeface="ＭＳ Ｐゴシック" charset="-128"/>
              </a:rPr>
              <a:pPr fontAlgn="base">
                <a:spcBef>
                  <a:spcPct val="0"/>
                </a:spcBef>
                <a:spcAft>
                  <a:spcPct val="0"/>
                </a:spcAft>
                <a:defRPr/>
              </a:pPr>
              <a:t>26</a:t>
            </a:fld>
            <a:endParaRPr lang="en-US">
              <a:ea typeface="ＭＳ Ｐゴシック" charset="-128"/>
              <a:cs typeface="ＭＳ Ｐゴシック" charset="-128"/>
            </a:endParaRPr>
          </a:p>
        </p:txBody>
      </p:sp>
      <p:sp>
        <p:nvSpPr>
          <p:cNvPr id="9728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3B0B8DF1-705C-4A65-9DC0-FB29F75A9DAD}" type="slidenum">
              <a:rPr lang="en-US" sz="1200">
                <a:latin typeface="Calibri" charset="0"/>
                <a:ea typeface="Arial" charset="0"/>
                <a:cs typeface="Arial" charset="0"/>
              </a:rPr>
              <a:pPr algn="r"/>
              <a:t>26</a:t>
            </a:fld>
            <a:endParaRPr lang="en-US" sz="1200">
              <a:latin typeface="Calibri" charset="0"/>
              <a:ea typeface="Arial" charset="0"/>
              <a:cs typeface="Arial" charset="0"/>
            </a:endParaRPr>
          </a:p>
        </p:txBody>
      </p:sp>
      <p:sp>
        <p:nvSpPr>
          <p:cNvPr id="97283"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97284"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38085131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0A17F9-CFB7-4392-B491-0F42CB17EE21}" type="slidenum">
              <a:rPr lang="en-US">
                <a:ea typeface="ＭＳ Ｐゴシック" charset="-128"/>
                <a:cs typeface="ＭＳ Ｐゴシック" charset="-128"/>
              </a:rPr>
              <a:pPr fontAlgn="base">
                <a:spcBef>
                  <a:spcPct val="0"/>
                </a:spcBef>
                <a:spcAft>
                  <a:spcPct val="0"/>
                </a:spcAft>
                <a:defRPr/>
              </a:pPr>
              <a:t>27</a:t>
            </a:fld>
            <a:endParaRPr lang="en-US">
              <a:ea typeface="ＭＳ Ｐゴシック" charset="-128"/>
              <a:cs typeface="ＭＳ Ｐゴシック" charset="-128"/>
            </a:endParaRPr>
          </a:p>
        </p:txBody>
      </p:sp>
      <p:sp>
        <p:nvSpPr>
          <p:cNvPr id="9933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B48ED805-C287-4374-B22A-16B5840B09EC}" type="slidenum">
              <a:rPr lang="en-US" sz="1200">
                <a:latin typeface="Calibri" charset="0"/>
                <a:ea typeface="Arial" charset="0"/>
                <a:cs typeface="Arial" charset="0"/>
              </a:rPr>
              <a:pPr algn="r"/>
              <a:t>27</a:t>
            </a:fld>
            <a:endParaRPr lang="en-US" sz="1200">
              <a:latin typeface="Calibri" charset="0"/>
              <a:ea typeface="Arial" charset="0"/>
              <a:cs typeface="Arial" charset="0"/>
            </a:endParaRPr>
          </a:p>
        </p:txBody>
      </p:sp>
      <p:sp>
        <p:nvSpPr>
          <p:cNvPr id="9933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99332"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20691508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F30ECC-1FFD-4BA9-AD8C-7A02056E155F}" type="slidenum">
              <a:rPr lang="en-US">
                <a:ea typeface="ＭＳ Ｐゴシック" charset="-128"/>
                <a:cs typeface="ＭＳ Ｐゴシック" charset="-128"/>
              </a:rPr>
              <a:pPr fontAlgn="base">
                <a:spcBef>
                  <a:spcPct val="0"/>
                </a:spcBef>
                <a:spcAft>
                  <a:spcPct val="0"/>
                </a:spcAft>
                <a:defRPr/>
              </a:pPr>
              <a:t>28</a:t>
            </a:fld>
            <a:endParaRPr lang="en-US">
              <a:ea typeface="ＭＳ Ｐゴシック" charset="-128"/>
              <a:cs typeface="ＭＳ Ｐゴシック" charset="-128"/>
            </a:endParaRPr>
          </a:p>
        </p:txBody>
      </p:sp>
      <p:sp>
        <p:nvSpPr>
          <p:cNvPr id="10137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373074AB-4B3A-4B65-B347-1382CCCC1127}" type="slidenum">
              <a:rPr lang="en-US" sz="1200">
                <a:latin typeface="Calibri" charset="0"/>
                <a:ea typeface="Arial" charset="0"/>
                <a:cs typeface="Arial" charset="0"/>
              </a:rPr>
              <a:pPr algn="r"/>
              <a:t>28</a:t>
            </a:fld>
            <a:endParaRPr lang="en-US" sz="1200">
              <a:latin typeface="Calibri" charset="0"/>
              <a:ea typeface="Arial" charset="0"/>
              <a:cs typeface="Arial" charset="0"/>
            </a:endParaRPr>
          </a:p>
        </p:txBody>
      </p:sp>
      <p:sp>
        <p:nvSpPr>
          <p:cNvPr id="101379"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01380"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3576346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0A6C7AE-EF8B-4188-9273-123892165754}" type="slidenum">
              <a:rPr lang="en-US">
                <a:ea typeface="ＭＳ Ｐゴシック" charset="-128"/>
                <a:cs typeface="ＭＳ Ｐゴシック" charset="-128"/>
              </a:rPr>
              <a:pPr fontAlgn="base">
                <a:spcBef>
                  <a:spcPct val="0"/>
                </a:spcBef>
                <a:spcAft>
                  <a:spcPct val="0"/>
                </a:spcAft>
                <a:defRPr/>
              </a:pPr>
              <a:t>2</a:t>
            </a:fld>
            <a:endParaRPr lang="en-US">
              <a:ea typeface="ＭＳ Ｐゴシック" charset="-128"/>
              <a:cs typeface="ＭＳ Ｐゴシック" charset="-128"/>
            </a:endParaRPr>
          </a:p>
        </p:txBody>
      </p:sp>
      <p:sp>
        <p:nvSpPr>
          <p:cNvPr id="1229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1C56B15D-13CE-4500-9EA8-7380EA2204D3}" type="slidenum">
              <a:rPr lang="en-US" sz="1200">
                <a:latin typeface="Calibri" charset="0"/>
                <a:ea typeface="Arial" charset="0"/>
                <a:cs typeface="Arial" charset="0"/>
              </a:rPr>
              <a:pPr algn="r"/>
              <a:t>2</a:t>
            </a:fld>
            <a:endParaRPr lang="en-US" sz="1200">
              <a:latin typeface="Calibri" charset="0"/>
              <a:ea typeface="Arial" charset="0"/>
              <a:cs typeface="Arial" charset="0"/>
            </a:endParaRPr>
          </a:p>
        </p:txBody>
      </p:sp>
      <p:sp>
        <p:nvSpPr>
          <p:cNvPr id="12291" name="Rectangle 2"/>
          <p:cNvSpPr>
            <a:spLocks noGrp="1" noRot="1" noChangeAspect="1" noChangeArrowheads="1" noTextEdit="1"/>
          </p:cNvSpPr>
          <p:nvPr>
            <p:ph type="sldImg"/>
          </p:nvPr>
        </p:nvSpPr>
        <p:spPr bwMode="auto">
          <a:xfrm>
            <a:off x="1144588" y="685800"/>
            <a:ext cx="4572000" cy="3429000"/>
          </a:xfrm>
          <a:noFill/>
          <a:ln>
            <a:solidFill>
              <a:srgbClr val="000000"/>
            </a:solidFill>
            <a:miter lim="800000"/>
            <a:headEnd/>
            <a:tailEnd/>
          </a:ln>
        </p:spPr>
      </p:sp>
      <p:sp>
        <p:nvSpPr>
          <p:cNvPr id="122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81896884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DB74D50-3972-4290-AE52-3DB20B7BE861}" type="slidenum">
              <a:rPr lang="en-US">
                <a:solidFill>
                  <a:srgbClr val="000000"/>
                </a:solidFill>
                <a:ea typeface="ＭＳ Ｐゴシック" charset="-128"/>
                <a:cs typeface="ＭＳ Ｐゴシック" charset="-128"/>
              </a:rPr>
              <a:pPr fontAlgn="base">
                <a:spcBef>
                  <a:spcPct val="0"/>
                </a:spcBef>
                <a:spcAft>
                  <a:spcPct val="0"/>
                </a:spcAft>
                <a:defRPr/>
              </a:pPr>
              <a:t>29</a:t>
            </a:fld>
            <a:endParaRPr lang="en-US">
              <a:solidFill>
                <a:srgbClr val="000000"/>
              </a:solidFill>
              <a:ea typeface="ＭＳ Ｐゴシック" charset="-128"/>
              <a:cs typeface="ＭＳ Ｐゴシック" charset="-128"/>
            </a:endParaRPr>
          </a:p>
        </p:txBody>
      </p:sp>
      <p:sp>
        <p:nvSpPr>
          <p:cNvPr id="10342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342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839656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1E4FD91-2D6E-4432-B9BE-1149249D2FB5}" type="slidenum">
              <a:rPr lang="en-US">
                <a:solidFill>
                  <a:srgbClr val="000000"/>
                </a:solidFill>
                <a:ea typeface="ＭＳ Ｐゴシック" charset="-128"/>
                <a:cs typeface="ＭＳ Ｐゴシック" charset="-128"/>
              </a:rPr>
              <a:pPr fontAlgn="base">
                <a:spcBef>
                  <a:spcPct val="0"/>
                </a:spcBef>
                <a:spcAft>
                  <a:spcPct val="0"/>
                </a:spcAft>
                <a:defRPr/>
              </a:pPr>
              <a:t>30</a:t>
            </a:fld>
            <a:endParaRPr lang="en-US">
              <a:solidFill>
                <a:srgbClr val="000000"/>
              </a:solidFill>
              <a:ea typeface="ＭＳ Ｐゴシック" charset="-128"/>
              <a:cs typeface="ＭＳ Ｐゴシック" charset="-128"/>
            </a:endParaRPr>
          </a:p>
        </p:txBody>
      </p:sp>
      <p:sp>
        <p:nvSpPr>
          <p:cNvPr id="1054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547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87985755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8C37BB0-121C-4805-B8B4-E4E2502F26C6}" type="slidenum">
              <a:rPr lang="en-US">
                <a:solidFill>
                  <a:srgbClr val="000000"/>
                </a:solidFill>
                <a:ea typeface="ＭＳ Ｐゴシック" charset="-128"/>
                <a:cs typeface="ＭＳ Ｐゴシック" charset="-128"/>
              </a:rPr>
              <a:pPr fontAlgn="base">
                <a:spcBef>
                  <a:spcPct val="0"/>
                </a:spcBef>
                <a:spcAft>
                  <a:spcPct val="0"/>
                </a:spcAft>
                <a:defRPr/>
              </a:pPr>
              <a:t>31</a:t>
            </a:fld>
            <a:endParaRPr lang="en-US">
              <a:solidFill>
                <a:srgbClr val="000000"/>
              </a:solidFill>
              <a:ea typeface="ＭＳ Ｐゴシック" charset="-128"/>
              <a:cs typeface="ＭＳ Ｐゴシック" charset="-128"/>
            </a:endParaRPr>
          </a:p>
        </p:txBody>
      </p:sp>
      <p:sp>
        <p:nvSpPr>
          <p:cNvPr id="10752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752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207073409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1E23DE4-2B18-4A58-A9EE-91ED125DE8B9}" type="slidenum">
              <a:rPr lang="en-US">
                <a:ea typeface="ＭＳ Ｐゴシック" charset="-128"/>
                <a:cs typeface="ＭＳ Ｐゴシック" charset="-128"/>
              </a:rPr>
              <a:pPr fontAlgn="base">
                <a:spcBef>
                  <a:spcPct val="0"/>
                </a:spcBef>
                <a:spcAft>
                  <a:spcPct val="0"/>
                </a:spcAft>
                <a:defRPr/>
              </a:pPr>
              <a:t>32</a:t>
            </a:fld>
            <a:endParaRPr lang="en-US">
              <a:ea typeface="ＭＳ Ｐゴシック" charset="-128"/>
              <a:cs typeface="ＭＳ Ｐゴシック" charset="-128"/>
            </a:endParaRPr>
          </a:p>
        </p:txBody>
      </p:sp>
      <p:sp>
        <p:nvSpPr>
          <p:cNvPr id="10957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8279D0A0-4EB6-4252-8197-506381E928C5}" type="slidenum">
              <a:rPr lang="en-US" sz="1200">
                <a:latin typeface="Calibri" charset="0"/>
                <a:ea typeface="Arial" charset="0"/>
                <a:cs typeface="Arial" charset="0"/>
              </a:rPr>
              <a:pPr algn="r"/>
              <a:t>32</a:t>
            </a:fld>
            <a:endParaRPr lang="en-US" sz="1200">
              <a:latin typeface="Calibri" charset="0"/>
              <a:ea typeface="Arial" charset="0"/>
              <a:cs typeface="Arial" charset="0"/>
            </a:endParaRPr>
          </a:p>
        </p:txBody>
      </p:sp>
      <p:sp>
        <p:nvSpPr>
          <p:cNvPr id="10957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09572"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31756416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AAC909E-F6A0-4746-8CE8-15E1FC28468F}" type="slidenum">
              <a:rPr lang="en-US">
                <a:ea typeface="ＭＳ Ｐゴシック" charset="-128"/>
                <a:cs typeface="ＭＳ Ｐゴシック" charset="-128"/>
              </a:rPr>
              <a:pPr fontAlgn="base">
                <a:spcBef>
                  <a:spcPct val="0"/>
                </a:spcBef>
                <a:spcAft>
                  <a:spcPct val="0"/>
                </a:spcAft>
                <a:defRPr/>
              </a:pPr>
              <a:t>33</a:t>
            </a:fld>
            <a:endParaRPr lang="en-US">
              <a:ea typeface="ＭＳ Ｐゴシック" charset="-128"/>
              <a:cs typeface="ＭＳ Ｐゴシック" charset="-128"/>
            </a:endParaRPr>
          </a:p>
        </p:txBody>
      </p:sp>
      <p:sp>
        <p:nvSpPr>
          <p:cNvPr id="11161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C5ECCA20-72A8-4137-8DDA-955ED2A6D51F}" type="slidenum">
              <a:rPr lang="en-US" sz="1200">
                <a:latin typeface="Calibri" charset="0"/>
                <a:ea typeface="Arial" charset="0"/>
                <a:cs typeface="Arial" charset="0"/>
              </a:rPr>
              <a:pPr algn="r"/>
              <a:t>33</a:t>
            </a:fld>
            <a:endParaRPr lang="en-US" sz="1200">
              <a:latin typeface="Calibri" charset="0"/>
              <a:ea typeface="Arial" charset="0"/>
              <a:cs typeface="Arial" charset="0"/>
            </a:endParaRPr>
          </a:p>
        </p:txBody>
      </p:sp>
      <p:sp>
        <p:nvSpPr>
          <p:cNvPr id="111619" name="Rectangle 2"/>
          <p:cNvSpPr>
            <a:spLocks noGrp="1" noRot="1" noChangeAspect="1" noChangeArrowheads="1" noTextEdit="1"/>
          </p:cNvSpPr>
          <p:nvPr>
            <p:ph type="sldImg"/>
          </p:nvPr>
        </p:nvSpPr>
        <p:spPr bwMode="auto">
          <a:xfrm>
            <a:off x="1144588" y="685800"/>
            <a:ext cx="4572000" cy="3429000"/>
          </a:xfrm>
          <a:noFill/>
          <a:ln>
            <a:solidFill>
              <a:srgbClr val="000000"/>
            </a:solidFill>
            <a:miter lim="800000"/>
            <a:headEnd/>
            <a:tailEnd/>
          </a:ln>
        </p:spPr>
      </p:sp>
      <p:sp>
        <p:nvSpPr>
          <p:cNvPr id="1116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37542292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D8EBC4E-D544-4BC6-9F41-C2A484B7FFAA}" type="slidenum">
              <a:rPr lang="en-US">
                <a:ea typeface="ＭＳ Ｐゴシック" charset="-128"/>
                <a:cs typeface="ＭＳ Ｐゴシック" charset="-128"/>
              </a:rPr>
              <a:pPr fontAlgn="base">
                <a:spcBef>
                  <a:spcPct val="0"/>
                </a:spcBef>
                <a:spcAft>
                  <a:spcPct val="0"/>
                </a:spcAft>
                <a:defRPr/>
              </a:pPr>
              <a:t>34</a:t>
            </a:fld>
            <a:endParaRPr lang="en-US">
              <a:ea typeface="ＭＳ Ｐゴシック" charset="-128"/>
              <a:cs typeface="ＭＳ Ｐゴシック" charset="-128"/>
            </a:endParaRPr>
          </a:p>
        </p:txBody>
      </p:sp>
      <p:sp>
        <p:nvSpPr>
          <p:cNvPr id="11366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29C80403-2026-4DC5-92D7-8AFC373B42DB}" type="slidenum">
              <a:rPr lang="en-US" sz="1200">
                <a:latin typeface="Calibri" charset="0"/>
                <a:ea typeface="Arial" charset="0"/>
                <a:cs typeface="Arial" charset="0"/>
              </a:rPr>
              <a:pPr algn="r"/>
              <a:t>34</a:t>
            </a:fld>
            <a:endParaRPr lang="en-US" sz="1200">
              <a:latin typeface="Calibri" charset="0"/>
              <a:ea typeface="Arial" charset="0"/>
              <a:cs typeface="Arial" charset="0"/>
            </a:endParaRPr>
          </a:p>
        </p:txBody>
      </p:sp>
      <p:sp>
        <p:nvSpPr>
          <p:cNvPr id="113667" name="Rectangle 2"/>
          <p:cNvSpPr>
            <a:spLocks noGrp="1" noRot="1" noChangeAspect="1" noChangeArrowheads="1" noTextEdit="1"/>
          </p:cNvSpPr>
          <p:nvPr>
            <p:ph type="sldImg"/>
          </p:nvPr>
        </p:nvSpPr>
        <p:spPr bwMode="auto">
          <a:xfrm>
            <a:off x="1144588" y="685800"/>
            <a:ext cx="4572000" cy="3429000"/>
          </a:xfrm>
          <a:noFill/>
          <a:ln>
            <a:solidFill>
              <a:srgbClr val="000000"/>
            </a:solidFill>
            <a:miter lim="800000"/>
            <a:headEnd/>
            <a:tailEnd/>
          </a:ln>
        </p:spPr>
      </p:sp>
      <p:sp>
        <p:nvSpPr>
          <p:cNvPr id="11366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278720643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ED934A-A925-4D98-9CDC-1A924C7501F7}" type="slidenum">
              <a:rPr lang="en-US">
                <a:ea typeface="ＭＳ Ｐゴシック" charset="-128"/>
                <a:cs typeface="ＭＳ Ｐゴシック" charset="-128"/>
              </a:rPr>
              <a:pPr fontAlgn="base">
                <a:spcBef>
                  <a:spcPct val="0"/>
                </a:spcBef>
                <a:spcAft>
                  <a:spcPct val="0"/>
                </a:spcAft>
                <a:defRPr/>
              </a:pPr>
              <a:t>35</a:t>
            </a:fld>
            <a:endParaRPr lang="en-US">
              <a:ea typeface="ＭＳ Ｐゴシック" charset="-128"/>
              <a:cs typeface="ＭＳ Ｐゴシック" charset="-128"/>
            </a:endParaRPr>
          </a:p>
        </p:txBody>
      </p:sp>
      <p:sp>
        <p:nvSpPr>
          <p:cNvPr id="11571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147BA8DA-FB2A-42CF-85E9-D8F1AD006B4F}" type="slidenum">
              <a:rPr lang="en-US" sz="1200">
                <a:latin typeface="Calibri" charset="0"/>
                <a:ea typeface="Arial" charset="0"/>
                <a:cs typeface="Arial" charset="0"/>
              </a:rPr>
              <a:pPr algn="r"/>
              <a:t>35</a:t>
            </a:fld>
            <a:endParaRPr lang="en-US" sz="1200">
              <a:latin typeface="Calibri" charset="0"/>
              <a:ea typeface="Arial" charset="0"/>
              <a:cs typeface="Arial" charset="0"/>
            </a:endParaRPr>
          </a:p>
        </p:txBody>
      </p:sp>
      <p:sp>
        <p:nvSpPr>
          <p:cNvPr id="115715"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115716"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14280143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68F1D5A-4EE4-495E-AA59-9F91277E94DD}" type="slidenum">
              <a:rPr lang="en-US">
                <a:solidFill>
                  <a:srgbClr val="000000"/>
                </a:solidFill>
                <a:ea typeface="ＭＳ Ｐゴシック" charset="-128"/>
                <a:cs typeface="ＭＳ Ｐゴシック" charset="-128"/>
              </a:rPr>
              <a:pPr fontAlgn="base">
                <a:spcBef>
                  <a:spcPct val="0"/>
                </a:spcBef>
                <a:spcAft>
                  <a:spcPct val="0"/>
                </a:spcAft>
                <a:defRPr/>
              </a:pPr>
              <a:t>36</a:t>
            </a:fld>
            <a:endParaRPr lang="en-US">
              <a:solidFill>
                <a:srgbClr val="000000"/>
              </a:solidFill>
              <a:ea typeface="ＭＳ Ｐゴシック" charset="-128"/>
              <a:cs typeface="ＭＳ Ｐゴシック" charset="-128"/>
            </a:endParaRPr>
          </a:p>
        </p:txBody>
      </p:sp>
      <p:sp>
        <p:nvSpPr>
          <p:cNvPr id="1177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776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2496945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056D7AD-DEB8-4405-A82E-5FB59E0203C7}" type="slidenum">
              <a:rPr lang="en-US">
                <a:ea typeface="ＭＳ Ｐゴシック" charset="-128"/>
                <a:cs typeface="ＭＳ Ｐゴシック" charset="-128"/>
              </a:rPr>
              <a:pPr fontAlgn="base">
                <a:spcBef>
                  <a:spcPct val="0"/>
                </a:spcBef>
                <a:spcAft>
                  <a:spcPct val="0"/>
                </a:spcAft>
                <a:defRPr/>
              </a:pPr>
              <a:t>3</a:t>
            </a:fld>
            <a:endParaRPr lang="en-US">
              <a:ea typeface="ＭＳ Ｐゴシック" charset="-128"/>
              <a:cs typeface="ＭＳ Ｐゴシック" charset="-128"/>
            </a:endParaRPr>
          </a:p>
        </p:txBody>
      </p:sp>
      <p:sp>
        <p:nvSpPr>
          <p:cNvPr id="1433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6F8CF77E-B003-495E-9EE6-AA510D648F58}" type="slidenum">
              <a:rPr lang="en-US" sz="1200">
                <a:latin typeface="Calibri" charset="0"/>
                <a:ea typeface="Arial" charset="0"/>
                <a:cs typeface="Arial" charset="0"/>
              </a:rPr>
              <a:pPr algn="r"/>
              <a:t>3</a:t>
            </a:fld>
            <a:endParaRPr lang="en-US" sz="1200">
              <a:latin typeface="Calibri" charset="0"/>
              <a:ea typeface="Arial" charset="0"/>
              <a:cs typeface="Arial" charset="0"/>
            </a:endParaRPr>
          </a:p>
        </p:txBody>
      </p:sp>
      <p:sp>
        <p:nvSpPr>
          <p:cNvPr id="14339" name="Rectangle 2"/>
          <p:cNvSpPr>
            <a:spLocks noGrp="1" noRot="1" noChangeAspect="1" noChangeArrowheads="1" noTextEdit="1"/>
          </p:cNvSpPr>
          <p:nvPr>
            <p:ph type="sldImg"/>
          </p:nvPr>
        </p:nvSpPr>
        <p:spPr bwMode="auto">
          <a:xfrm>
            <a:off x="1144588" y="685800"/>
            <a:ext cx="4572000" cy="3429000"/>
          </a:xfrm>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1150048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65EC771-B589-41EC-97B1-0F485DEA4161}" type="slidenum">
              <a:rPr lang="en-US">
                <a:ea typeface="ＭＳ Ｐゴシック" charset="-128"/>
                <a:cs typeface="ＭＳ Ｐゴシック" charset="-128"/>
              </a:rPr>
              <a:pPr fontAlgn="base">
                <a:spcBef>
                  <a:spcPct val="0"/>
                </a:spcBef>
                <a:spcAft>
                  <a:spcPct val="0"/>
                </a:spcAft>
                <a:defRPr/>
              </a:pPr>
              <a:t>4</a:t>
            </a:fld>
            <a:endParaRPr lang="en-US">
              <a:ea typeface="ＭＳ Ｐゴシック" charset="-128"/>
              <a:cs typeface="ＭＳ Ｐゴシック" charset="-128"/>
            </a:endParaRPr>
          </a:p>
        </p:txBody>
      </p:sp>
      <p:sp>
        <p:nvSpPr>
          <p:cNvPr id="1638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A7FF6447-5E89-4EA2-ADC1-2D9EE2DDA625}" type="slidenum">
              <a:rPr lang="en-US" sz="1200">
                <a:latin typeface="Calibri" charset="0"/>
                <a:ea typeface="Arial" charset="0"/>
                <a:cs typeface="Arial" charset="0"/>
              </a:rPr>
              <a:pPr algn="r"/>
              <a:t>4</a:t>
            </a:fld>
            <a:endParaRPr lang="en-US" sz="1200">
              <a:latin typeface="Calibri" charset="0"/>
              <a:ea typeface="Arial" charset="0"/>
              <a:cs typeface="Arial" charset="0"/>
            </a:endParaRPr>
          </a:p>
        </p:txBody>
      </p:sp>
      <p:sp>
        <p:nvSpPr>
          <p:cNvPr id="16387" name="Rectangle 2"/>
          <p:cNvSpPr>
            <a:spLocks noGrp="1" noRot="1" noChangeAspect="1" noChangeArrowheads="1" noTextEdit="1"/>
          </p:cNvSpPr>
          <p:nvPr>
            <p:ph type="sldImg"/>
          </p:nvPr>
        </p:nvSpPr>
        <p:spPr bwMode="auto">
          <a:xfrm>
            <a:off x="1144588" y="685800"/>
            <a:ext cx="4572000" cy="3429000"/>
          </a:xfrm>
          <a:noFill/>
          <a:ln>
            <a:solidFill>
              <a:srgbClr val="000000"/>
            </a:solidFill>
            <a:miter lim="800000"/>
            <a:headEnd/>
            <a:tailEnd/>
          </a:ln>
        </p:spPr>
      </p:sp>
      <p:sp>
        <p:nvSpPr>
          <p:cNvPr id="1638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1831128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CECCF9A-BD22-4E9A-A27C-279BD7FF2384}" type="slidenum">
              <a:rPr lang="en-US">
                <a:ea typeface="ＭＳ Ｐゴシック" charset="-128"/>
                <a:cs typeface="ＭＳ Ｐゴシック" charset="-128"/>
              </a:rPr>
              <a:pPr fontAlgn="base">
                <a:spcBef>
                  <a:spcPct val="0"/>
                </a:spcBef>
                <a:spcAft>
                  <a:spcPct val="0"/>
                </a:spcAft>
                <a:defRPr/>
              </a:pPr>
              <a:t>5</a:t>
            </a:fld>
            <a:endParaRPr lang="en-US">
              <a:ea typeface="ＭＳ Ｐゴシック" charset="-128"/>
              <a:cs typeface="ＭＳ Ｐゴシック" charset="-128"/>
            </a:endParaRPr>
          </a:p>
        </p:txBody>
      </p:sp>
      <p:sp>
        <p:nvSpPr>
          <p:cNvPr id="2253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77CFC55E-9F48-4F9A-B8A0-2873E60C412C}" type="slidenum">
              <a:rPr lang="en-US" sz="1200">
                <a:latin typeface="Calibri" charset="0"/>
                <a:ea typeface="Arial" charset="0"/>
                <a:cs typeface="Arial" charset="0"/>
              </a:rPr>
              <a:pPr algn="r"/>
              <a:t>5</a:t>
            </a:fld>
            <a:endParaRPr lang="en-US" sz="1200">
              <a:latin typeface="Calibri" charset="0"/>
              <a:ea typeface="Arial" charset="0"/>
              <a:cs typeface="Arial" charset="0"/>
            </a:endParaRPr>
          </a:p>
        </p:txBody>
      </p:sp>
      <p:sp>
        <p:nvSpPr>
          <p:cNvPr id="22531" name="Rectangle 2"/>
          <p:cNvSpPr>
            <a:spLocks noGrp="1" noRot="1" noChangeAspect="1" noChangeArrowheads="1" noTextEdit="1"/>
          </p:cNvSpPr>
          <p:nvPr>
            <p:ph type="sldImg"/>
          </p:nvPr>
        </p:nvSpPr>
        <p:spPr bwMode="auto">
          <a:xfrm>
            <a:off x="1143000" y="534988"/>
            <a:ext cx="4572000" cy="3429000"/>
          </a:xfrm>
          <a:noFill/>
          <a:ln>
            <a:solidFill>
              <a:srgbClr val="000000"/>
            </a:solidFill>
            <a:miter lim="800000"/>
            <a:headEnd/>
            <a:tailEnd/>
          </a:ln>
        </p:spPr>
      </p:sp>
      <p:sp>
        <p:nvSpPr>
          <p:cNvPr id="22532" name="Rectangle 3"/>
          <p:cNvSpPr>
            <a:spLocks noGrp="1" noChangeArrowheads="1"/>
          </p:cNvSpPr>
          <p:nvPr>
            <p:ph type="body" idx="1"/>
          </p:nvPr>
        </p:nvSpPr>
        <p:spPr bwMode="auto">
          <a:xfrm>
            <a:off x="685800" y="4248150"/>
            <a:ext cx="5486400" cy="4210050"/>
          </a:xfrm>
          <a:noFill/>
        </p:spPr>
        <p:txBody>
          <a:bodyPr wrap="square" numCol="1" anchor="t" anchorCtr="0" compatLnSpc="1">
            <a:prstTxWarp prst="textNoShape">
              <a:avLst/>
            </a:prstTxWarp>
          </a:bodyPr>
          <a:lstStyle/>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3820466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80A8977-5048-4EA8-A2F8-CCAF953EEB73}" type="slidenum">
              <a:rPr lang="en-US">
                <a:ea typeface="ＭＳ Ｐゴシック" charset="-128"/>
                <a:cs typeface="ＭＳ Ｐゴシック" charset="-128"/>
              </a:rPr>
              <a:pPr fontAlgn="base">
                <a:spcBef>
                  <a:spcPct val="0"/>
                </a:spcBef>
                <a:spcAft>
                  <a:spcPct val="0"/>
                </a:spcAft>
                <a:defRPr/>
              </a:pPr>
              <a:t>6</a:t>
            </a:fld>
            <a:endParaRPr lang="en-US">
              <a:ea typeface="ＭＳ Ｐゴシック" charset="-128"/>
              <a:cs typeface="ＭＳ Ｐゴシック" charset="-128"/>
            </a:endParaRPr>
          </a:p>
        </p:txBody>
      </p:sp>
      <p:sp>
        <p:nvSpPr>
          <p:cNvPr id="2457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D38EA657-F7C0-4A66-B4A8-E277D172E959}" type="slidenum">
              <a:rPr lang="en-US" sz="1200">
                <a:latin typeface="Calibri" charset="0"/>
                <a:ea typeface="Arial" charset="0"/>
                <a:cs typeface="Arial" charset="0"/>
              </a:rPr>
              <a:pPr algn="r"/>
              <a:t>6</a:t>
            </a:fld>
            <a:endParaRPr lang="en-US" sz="1200">
              <a:latin typeface="Calibri" charset="0"/>
              <a:ea typeface="Arial" charset="0"/>
              <a:cs typeface="Arial" charset="0"/>
            </a:endParaRPr>
          </a:p>
        </p:txBody>
      </p:sp>
      <p:sp>
        <p:nvSpPr>
          <p:cNvPr id="24579" name="Rectangle 2"/>
          <p:cNvSpPr>
            <a:spLocks noGrp="1" noRot="1" noChangeAspect="1" noChangeArrowheads="1" noTextEdit="1"/>
          </p:cNvSpPr>
          <p:nvPr>
            <p:ph type="sldImg"/>
          </p:nvPr>
        </p:nvSpPr>
        <p:spPr bwMode="auto">
          <a:xfrm>
            <a:off x="1144588" y="685800"/>
            <a:ext cx="4572000" cy="3429000"/>
          </a:xfrm>
          <a:noFill/>
          <a:ln>
            <a:solidFill>
              <a:srgbClr val="000000"/>
            </a:solidFill>
            <a:miter lim="800000"/>
            <a:headEnd/>
            <a:tailEnd/>
          </a:ln>
        </p:spPr>
      </p:sp>
      <p:sp>
        <p:nvSpPr>
          <p:cNvPr id="2458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Times New Roman" charset="0"/>
            </a:endParaRPr>
          </a:p>
        </p:txBody>
      </p:sp>
    </p:spTree>
    <p:extLst>
      <p:ext uri="{BB962C8B-B14F-4D97-AF65-F5344CB8AC3E}">
        <p14:creationId xmlns:p14="http://schemas.microsoft.com/office/powerpoint/2010/main" val="28438498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9D6B4EC-7110-4C40-8C53-2754EEFBCD25}" type="slidenum">
              <a:rPr lang="en-US">
                <a:ea typeface="ＭＳ Ｐゴシック" charset="-128"/>
                <a:cs typeface="ＭＳ Ｐゴシック" charset="-128"/>
              </a:rPr>
              <a:pPr fontAlgn="base">
                <a:spcBef>
                  <a:spcPct val="0"/>
                </a:spcBef>
                <a:spcAft>
                  <a:spcPct val="0"/>
                </a:spcAft>
                <a:defRPr/>
              </a:pPr>
              <a:t>7</a:t>
            </a:fld>
            <a:endParaRPr lang="en-US">
              <a:ea typeface="ＭＳ Ｐゴシック" charset="-128"/>
              <a:cs typeface="ＭＳ Ｐゴシック" charset="-128"/>
            </a:endParaRPr>
          </a:p>
        </p:txBody>
      </p:sp>
      <p:sp>
        <p:nvSpPr>
          <p:cNvPr id="2662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1E63B4B3-5C1C-4F0F-B8D5-988D592626EC}" type="slidenum">
              <a:rPr lang="en-US" sz="1200">
                <a:latin typeface="Calibri" charset="0"/>
                <a:ea typeface="Arial" charset="0"/>
                <a:cs typeface="Arial" charset="0"/>
              </a:rPr>
              <a:pPr algn="r"/>
              <a:t>7</a:t>
            </a:fld>
            <a:endParaRPr lang="en-US" sz="1200">
              <a:latin typeface="Calibri" charset="0"/>
              <a:ea typeface="Arial" charset="0"/>
              <a:cs typeface="Arial" charset="0"/>
            </a:endParaRPr>
          </a:p>
        </p:txBody>
      </p:sp>
      <p:sp>
        <p:nvSpPr>
          <p:cNvPr id="266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2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latin typeface="Times New Roman" charset="0"/>
              </a:rPr>
              <a:t>This and the following slide build the Circular-Flow Diagram piece by piece.  </a:t>
            </a:r>
          </a:p>
          <a:p>
            <a:pPr eaLnBrk="1" hangingPunct="1">
              <a:spcBef>
                <a:spcPct val="0"/>
              </a:spcBef>
            </a:pPr>
            <a:endParaRPr lang="en-US" smtClean="0">
              <a:latin typeface="Times New Roman" charset="0"/>
            </a:endParaRPr>
          </a:p>
        </p:txBody>
      </p:sp>
    </p:spTree>
    <p:extLst>
      <p:ext uri="{BB962C8B-B14F-4D97-AF65-F5344CB8AC3E}">
        <p14:creationId xmlns:p14="http://schemas.microsoft.com/office/powerpoint/2010/main" val="20756807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6C3CE49-D622-41B5-AF6A-445853B33482}" type="slidenum">
              <a:rPr lang="en-US">
                <a:ea typeface="ＭＳ Ｐゴシック" charset="-128"/>
                <a:cs typeface="ＭＳ Ｐゴシック" charset="-128"/>
              </a:rPr>
              <a:pPr fontAlgn="base">
                <a:spcBef>
                  <a:spcPct val="0"/>
                </a:spcBef>
                <a:spcAft>
                  <a:spcPct val="0"/>
                </a:spcAft>
                <a:defRPr/>
              </a:pPr>
              <a:t>8</a:t>
            </a:fld>
            <a:endParaRPr lang="en-US">
              <a:ea typeface="ＭＳ Ｐゴシック" charset="-128"/>
              <a:cs typeface="ＭＳ Ｐゴシック" charset="-128"/>
            </a:endParaRPr>
          </a:p>
        </p:txBody>
      </p:sp>
      <p:sp>
        <p:nvSpPr>
          <p:cNvPr id="2867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prstTxWarp prst="textNoShape">
              <a:avLst/>
            </a:prstTxWarp>
          </a:bodyPr>
          <a:lstStyle/>
          <a:p>
            <a:pPr algn="r"/>
            <a:fld id="{C1583C3C-B329-49C5-9B3C-3A0D96BF7F17}" type="slidenum">
              <a:rPr lang="en-US" sz="1200">
                <a:latin typeface="Calibri" charset="0"/>
                <a:ea typeface="Arial" charset="0"/>
                <a:cs typeface="Arial" charset="0"/>
              </a:rPr>
              <a:pPr algn="r"/>
              <a:t>8</a:t>
            </a:fld>
            <a:endParaRPr lang="en-US" sz="1200">
              <a:latin typeface="Calibri" charset="0"/>
              <a:ea typeface="Arial" charset="0"/>
              <a:cs typeface="Arial" charset="0"/>
            </a:endParaRPr>
          </a:p>
        </p:txBody>
      </p:sp>
      <p:sp>
        <p:nvSpPr>
          <p:cNvPr id="286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86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latin typeface="Times New Roman" charset="0"/>
              </a:rPr>
              <a:t>In this diagram, the green arrows represent flows of income/payments.  The red arrows represent flows of goods and services (including services of the factors of production in the lower half of the diagram).  </a:t>
            </a:r>
          </a:p>
          <a:p>
            <a:pPr eaLnBrk="1" hangingPunct="1">
              <a:spcBef>
                <a:spcPct val="0"/>
              </a:spcBef>
            </a:pPr>
            <a:endParaRPr lang="en-US" smtClean="0">
              <a:latin typeface="Times New Roman" charset="0"/>
            </a:endParaRPr>
          </a:p>
          <a:p>
            <a:pPr eaLnBrk="1" hangingPunct="1">
              <a:spcBef>
                <a:spcPct val="0"/>
              </a:spcBef>
            </a:pPr>
            <a:r>
              <a:rPr lang="en-US" smtClean="0">
                <a:latin typeface="Times New Roman" charset="0"/>
              </a:rPr>
              <a:t>To keep the graph simple, we have omitted the government, financial system, and foreign sector, as discussed on the next slide. </a:t>
            </a:r>
          </a:p>
          <a:p>
            <a:pPr eaLnBrk="1" hangingPunct="1">
              <a:spcBef>
                <a:spcPct val="0"/>
              </a:spcBef>
            </a:pPr>
            <a:endParaRPr lang="en-US" smtClean="0">
              <a:latin typeface="Times New Roman" charset="0"/>
            </a:endParaRPr>
          </a:p>
          <a:p>
            <a:pPr eaLnBrk="1" hangingPunct="1">
              <a:spcBef>
                <a:spcPct val="0"/>
              </a:spcBef>
            </a:pPr>
            <a:r>
              <a:rPr lang="en-US" smtClean="0">
                <a:latin typeface="Times New Roman" charset="0"/>
              </a:rPr>
              <a:t>You may wish to change the order in which the elements appear.  To do so, look for “Custom Animation” in your version of PowerPoint.  </a:t>
            </a:r>
          </a:p>
        </p:txBody>
      </p:sp>
    </p:spTree>
    <p:extLst>
      <p:ext uri="{BB962C8B-B14F-4D97-AF65-F5344CB8AC3E}">
        <p14:creationId xmlns:p14="http://schemas.microsoft.com/office/powerpoint/2010/main" val="2740220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a:off x="7543800" y="6324600"/>
            <a:ext cx="1143000" cy="350838"/>
          </a:xfrm>
          <a:prstGeom prst="rect">
            <a:avLst/>
          </a:prstGeom>
          <a:noFill/>
        </p:spPr>
        <p:txBody>
          <a:bodyPr>
            <a:prstTxWarp prst="textNoShape">
              <a:avLst/>
            </a:prstTxWarp>
            <a:spAutoFit/>
          </a:bodyPr>
          <a:lstStyle/>
          <a:p>
            <a:pPr algn="r">
              <a:defRPr/>
            </a:pPr>
            <a:fld id="{D07A3CED-BEA3-432D-9F80-E9D8E4CF9915}" type="slidenum">
              <a:rPr lang="en-US" sz="1700">
                <a:solidFill>
                  <a:srgbClr val="B2B2B2"/>
                </a:solidFill>
                <a:latin typeface="Times New Roman" charset="0"/>
                <a:ea typeface="Verdana" charset="0"/>
                <a:cs typeface="Verdana" charset="0"/>
              </a:rPr>
              <a:pPr algn="r">
                <a:defRPr/>
              </a:pPr>
              <a:t>‹#›</a:t>
            </a:fld>
            <a:endParaRPr lang="en-US" sz="1700">
              <a:solidFill>
                <a:srgbClr val="B2B2B2"/>
              </a:solidFill>
              <a:latin typeface="Times New Roman" charset="0"/>
              <a:ea typeface="Verdana" charset="0"/>
              <a:cs typeface="Verdana" charset="0"/>
            </a:endParaRPr>
          </a:p>
        </p:txBody>
      </p:sp>
      <p:sp>
        <p:nvSpPr>
          <p:cNvPr id="2" name="Title 1"/>
          <p:cNvSpPr>
            <a:spLocks noGrp="1"/>
          </p:cNvSpPr>
          <p:nvPr>
            <p:ph type="title"/>
          </p:nvPr>
        </p:nvSpPr>
        <p:spPr>
          <a:xfrm>
            <a:off x="457200" y="228600"/>
            <a:ext cx="8229600" cy="914400"/>
          </a:xfrm>
        </p:spPr>
        <p:txBody>
          <a:bodyPr>
            <a:normAutofit/>
          </a:bodyPr>
          <a:lstStyle>
            <a:lvl1pPr algn="l">
              <a:defRPr sz="3400" b="1">
                <a:solidFill>
                  <a:srgbClr val="006699"/>
                </a:solidFill>
                <a:latin typeface="Tahoma" pitchFamily="34" charset="0"/>
                <a:ea typeface="Tahoma" pitchFamily="34" charset="0"/>
                <a:cs typeface="Tahom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19200"/>
            <a:ext cx="8229600" cy="4979581"/>
          </a:xfrm>
        </p:spPr>
        <p:txBody>
          <a:bodyPr/>
          <a:lstStyle>
            <a:lvl1pPr>
              <a:lnSpc>
                <a:spcPct val="105000"/>
              </a:lnSpc>
              <a:spcBef>
                <a:spcPts val="1200"/>
              </a:spcBef>
              <a:buClr>
                <a:srgbClr val="A3C167"/>
              </a:buClr>
              <a:buFont typeface="Wingdings" pitchFamily="2" charset="2"/>
              <a:buChar char="§"/>
              <a:defRPr sz="2800">
                <a:latin typeface="Arial" pitchFamily="34" charset="0"/>
                <a:cs typeface="Arial" pitchFamily="34" charset="0"/>
              </a:defRPr>
            </a:lvl1pPr>
            <a:lvl2pPr>
              <a:lnSpc>
                <a:spcPct val="105000"/>
              </a:lnSpc>
              <a:spcBef>
                <a:spcPts val="300"/>
              </a:spcBef>
              <a:buClr>
                <a:srgbClr val="CC9900"/>
              </a:buClr>
              <a:buFont typeface="Wingdings" pitchFamily="2" charset="2"/>
              <a:buChar char="§"/>
              <a:defRPr sz="2700">
                <a:latin typeface="Arial" pitchFamily="34" charset="0"/>
                <a:cs typeface="Arial" pitchFamily="34" charset="0"/>
              </a:defRPr>
            </a:lvl2pPr>
            <a:lvl3pPr>
              <a:lnSpc>
                <a:spcPct val="105000"/>
              </a:lnSpc>
              <a:spcBef>
                <a:spcPts val="300"/>
              </a:spcBef>
              <a:buClr>
                <a:schemeClr val="accent4">
                  <a:lumMod val="60000"/>
                  <a:lumOff val="40000"/>
                </a:schemeClr>
              </a:buClr>
              <a:buFont typeface="Wingdings" pitchFamily="2" charset="2"/>
              <a:buChar char="§"/>
              <a:defRPr sz="2400">
                <a:latin typeface="Arial" pitchFamily="34" charset="0"/>
                <a:cs typeface="Arial" pitchFamily="34" charset="0"/>
              </a:defRPr>
            </a:lvl3pPr>
            <a:lvl4pPr>
              <a:lnSpc>
                <a:spcPct val="105000"/>
              </a:lnSpc>
              <a:spcBef>
                <a:spcPts val="300"/>
              </a:spcBef>
              <a:defRPr>
                <a:latin typeface="Arial" pitchFamily="34" charset="0"/>
                <a:cs typeface="Arial" pitchFamily="34" charset="0"/>
              </a:defRPr>
            </a:lvl4pPr>
            <a:lvl5pPr>
              <a:lnSpc>
                <a:spcPct val="105000"/>
              </a:lnSpc>
              <a:spcBef>
                <a:spcPts val="300"/>
              </a:spcBef>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Slide">
    <p:bg>
      <p:bgPr>
        <a:solidFill>
          <a:srgbClr val="FFF2CD"/>
        </a:solidFill>
        <a:effectLst/>
      </p:bgPr>
    </p:bg>
    <p:spTree>
      <p:nvGrpSpPr>
        <p:cNvPr id="1" name=""/>
        <p:cNvGrpSpPr/>
        <p:nvPr/>
      </p:nvGrpSpPr>
      <p:grpSpPr>
        <a:xfrm>
          <a:off x="0" y="0"/>
          <a:ext cx="0" cy="0"/>
          <a:chOff x="0" y="0"/>
          <a:chExt cx="0" cy="0"/>
        </a:xfrm>
      </p:grpSpPr>
      <p:sp>
        <p:nvSpPr>
          <p:cNvPr id="5" name="TextBox 4"/>
          <p:cNvSpPr txBox="1"/>
          <p:nvPr userDrawn="1"/>
        </p:nvSpPr>
        <p:spPr>
          <a:xfrm>
            <a:off x="152400" y="4211638"/>
            <a:ext cx="6858000" cy="1503362"/>
          </a:xfrm>
          <a:prstGeom prst="rect">
            <a:avLst/>
          </a:prstGeom>
          <a:noFill/>
        </p:spPr>
        <p:txBody>
          <a:bodyPr>
            <a:spAutoFit/>
          </a:bodyPr>
          <a:lstStyle/>
          <a:p>
            <a:pPr fontAlgn="auto">
              <a:lnSpc>
                <a:spcPts val="5500"/>
              </a:lnSpc>
              <a:spcBef>
                <a:spcPts val="0"/>
              </a:spcBef>
              <a:spcAft>
                <a:spcPts val="0"/>
              </a:spcAft>
              <a:defRPr/>
            </a:pPr>
            <a:r>
              <a:rPr lang="en-US" sz="4800" dirty="0" smtClean="0">
                <a:solidFill>
                  <a:prstClr val="black"/>
                </a:solidFill>
                <a:latin typeface="Times New Roman" pitchFamily="18" charset="0"/>
                <a:ea typeface="+mn-ea"/>
                <a:cs typeface="Times New Roman" pitchFamily="18" charset="0"/>
              </a:rPr>
              <a:t>Chapter 2 - Thinking </a:t>
            </a:r>
            <a:r>
              <a:rPr lang="en-US" sz="4800" dirty="0">
                <a:solidFill>
                  <a:prstClr val="black"/>
                </a:solidFill>
                <a:latin typeface="Times New Roman" pitchFamily="18" charset="0"/>
                <a:ea typeface="+mn-ea"/>
                <a:cs typeface="Times New Roman" pitchFamily="18" charset="0"/>
              </a:rPr>
              <a:t>Like an Economist</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2860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219200"/>
            <a:ext cx="8229600" cy="50323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Box 3"/>
          <p:cNvSpPr txBox="1"/>
          <p:nvPr userDrawn="1"/>
        </p:nvSpPr>
        <p:spPr>
          <a:xfrm>
            <a:off x="0" y="6396335"/>
            <a:ext cx="5649913" cy="461665"/>
          </a:xfrm>
          <a:prstGeom prst="rect">
            <a:avLst/>
          </a:prstGeom>
          <a:noFill/>
        </p:spPr>
        <p:txBody>
          <a:bodyPr>
            <a:spAutoFit/>
          </a:bodyPr>
          <a:lstStyle/>
          <a:p>
            <a:pPr fontAlgn="auto">
              <a:spcBef>
                <a:spcPts val="0"/>
              </a:spcBef>
              <a:spcAft>
                <a:spcPts val="0"/>
              </a:spcAft>
              <a:defRPr/>
            </a:pPr>
            <a:r>
              <a:rPr lang="en-US" sz="800" i="1" dirty="0">
                <a:solidFill>
                  <a:srgbClr val="777777"/>
                </a:solidFill>
                <a:latin typeface="Times New Roman" pitchFamily="18" charset="0"/>
                <a:ea typeface="+mn-ea"/>
                <a:cs typeface="Times New Roman" pitchFamily="18" charset="0"/>
              </a:rPr>
              <a:t>© </a:t>
            </a:r>
            <a:r>
              <a:rPr lang="en-US" sz="800" i="1" dirty="0" smtClean="0">
                <a:solidFill>
                  <a:srgbClr val="777777"/>
                </a:solidFill>
                <a:latin typeface="Times New Roman" pitchFamily="18" charset="0"/>
                <a:ea typeface="+mn-ea"/>
                <a:cs typeface="Times New Roman" pitchFamily="18" charset="0"/>
              </a:rPr>
              <a:t>2015 </a:t>
            </a:r>
            <a:r>
              <a:rPr lang="en-US" sz="800" i="1" dirty="0">
                <a:solidFill>
                  <a:srgbClr val="777777"/>
                </a:solidFill>
                <a:latin typeface="Times New Roman" pitchFamily="18" charset="0"/>
                <a:ea typeface="+mn-ea"/>
                <a:cs typeface="Times New Roman" pitchFamily="18" charset="0"/>
              </a:rPr>
              <a:t>Cengage </a:t>
            </a:r>
            <a:r>
              <a:rPr lang="en-US" sz="800" i="1" dirty="0" smtClean="0">
                <a:solidFill>
                  <a:srgbClr val="777777"/>
                </a:solidFill>
                <a:latin typeface="Times New Roman" pitchFamily="18" charset="0"/>
                <a:ea typeface="+mn-ea"/>
                <a:cs typeface="Times New Roman" pitchFamily="18" charset="0"/>
              </a:rPr>
              <a:t>Learning</a:t>
            </a:r>
            <a:r>
              <a:rPr lang="en-US" sz="800" i="1" baseline="0" dirty="0" smtClean="0">
                <a:solidFill>
                  <a:srgbClr val="777777"/>
                </a:solidFill>
                <a:latin typeface="Times New Roman" pitchFamily="18" charset="0"/>
                <a:ea typeface="+mn-ea"/>
                <a:cs typeface="Times New Roman" pitchFamily="18" charset="0"/>
              </a:rPr>
              <a:t> EMEA. </a:t>
            </a:r>
            <a:r>
              <a:rPr lang="en-US" sz="800" i="1" dirty="0" smtClean="0">
                <a:solidFill>
                  <a:srgbClr val="777777"/>
                </a:solidFill>
                <a:latin typeface="Times New Roman" pitchFamily="18" charset="0"/>
                <a:ea typeface="+mn-ea"/>
                <a:cs typeface="Times New Roman" pitchFamily="18" charset="0"/>
              </a:rPr>
              <a:t>All </a:t>
            </a:r>
            <a:r>
              <a:rPr lang="en-US" sz="800" i="1" dirty="0">
                <a:solidFill>
                  <a:srgbClr val="777777"/>
                </a:solidFill>
                <a:latin typeface="Times New Roman" pitchFamily="18" charset="0"/>
                <a:ea typeface="+mn-ea"/>
                <a:cs typeface="Times New Roman" pitchFamily="18" charset="0"/>
              </a:rPr>
              <a:t>Rights Reserved. May not be copied, scanned, or duplicated, in whole or in part, except for use as permitted in a license distributed with a certain product or service or otherwise on a password-protected website for classroom use.</a:t>
            </a:r>
            <a:endParaRPr lang="en-US" sz="800" i="1" dirty="0">
              <a:solidFill>
                <a:srgbClr val="777777"/>
              </a:solidFill>
              <a:latin typeface="Times New Roman" pitchFamily="18" charset="0"/>
              <a:ea typeface="Verdana" pitchFamily="34"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62" r:id="rId1"/>
    <p:sldLayoutId id="2147483661" r:id="rId2"/>
    <p:sldLayoutId id="2147483663" r:id="rId3"/>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400" b="1" kern="1200">
          <a:solidFill>
            <a:srgbClr val="006699"/>
          </a:solidFill>
          <a:latin typeface="Tahoma" pitchFamily="34" charset="0"/>
          <a:ea typeface="Tahoma" pitchFamily="34" charset="0"/>
          <a:cs typeface="Tahoma" pitchFamily="34" charset="0"/>
        </a:defRPr>
      </a:lvl1pPr>
      <a:lvl2pPr algn="l" rtl="0" eaLnBrk="0" fontAlgn="base" hangingPunct="0">
        <a:spcBef>
          <a:spcPct val="0"/>
        </a:spcBef>
        <a:spcAft>
          <a:spcPct val="0"/>
        </a:spcAft>
        <a:defRPr sz="3400" b="1">
          <a:solidFill>
            <a:srgbClr val="006699"/>
          </a:solidFill>
          <a:latin typeface="Tahoma" charset="0"/>
          <a:ea typeface="Tahoma" charset="0"/>
          <a:cs typeface="Tahoma" charset="0"/>
        </a:defRPr>
      </a:lvl2pPr>
      <a:lvl3pPr algn="l" rtl="0" eaLnBrk="0" fontAlgn="base" hangingPunct="0">
        <a:spcBef>
          <a:spcPct val="0"/>
        </a:spcBef>
        <a:spcAft>
          <a:spcPct val="0"/>
        </a:spcAft>
        <a:defRPr sz="3400" b="1">
          <a:solidFill>
            <a:srgbClr val="006699"/>
          </a:solidFill>
          <a:latin typeface="Tahoma" charset="0"/>
          <a:ea typeface="Tahoma" charset="0"/>
          <a:cs typeface="Tahoma" charset="0"/>
        </a:defRPr>
      </a:lvl3pPr>
      <a:lvl4pPr algn="l" rtl="0" eaLnBrk="0" fontAlgn="base" hangingPunct="0">
        <a:spcBef>
          <a:spcPct val="0"/>
        </a:spcBef>
        <a:spcAft>
          <a:spcPct val="0"/>
        </a:spcAft>
        <a:defRPr sz="3400" b="1">
          <a:solidFill>
            <a:srgbClr val="006699"/>
          </a:solidFill>
          <a:latin typeface="Tahoma" charset="0"/>
          <a:ea typeface="Tahoma" charset="0"/>
          <a:cs typeface="Tahoma" charset="0"/>
        </a:defRPr>
      </a:lvl4pPr>
      <a:lvl5pPr algn="l" rtl="0" eaLnBrk="0" fontAlgn="base" hangingPunct="0">
        <a:spcBef>
          <a:spcPct val="0"/>
        </a:spcBef>
        <a:spcAft>
          <a:spcPct val="0"/>
        </a:spcAft>
        <a:defRPr sz="3400" b="1">
          <a:solidFill>
            <a:srgbClr val="006699"/>
          </a:solidFill>
          <a:latin typeface="Tahoma" charset="0"/>
          <a:ea typeface="Tahoma" charset="0"/>
          <a:cs typeface="Tahoma" charset="0"/>
        </a:defRPr>
      </a:lvl5pPr>
      <a:lvl6pPr marL="457200" algn="l" rtl="0" fontAlgn="base">
        <a:spcBef>
          <a:spcPct val="0"/>
        </a:spcBef>
        <a:spcAft>
          <a:spcPct val="0"/>
        </a:spcAft>
        <a:defRPr sz="3400" b="1">
          <a:solidFill>
            <a:srgbClr val="006699"/>
          </a:solidFill>
          <a:latin typeface="Tahoma" charset="0"/>
          <a:ea typeface="Tahoma" charset="0"/>
          <a:cs typeface="Tahoma" charset="0"/>
        </a:defRPr>
      </a:lvl6pPr>
      <a:lvl7pPr marL="914400" algn="l" rtl="0" fontAlgn="base">
        <a:spcBef>
          <a:spcPct val="0"/>
        </a:spcBef>
        <a:spcAft>
          <a:spcPct val="0"/>
        </a:spcAft>
        <a:defRPr sz="3400" b="1">
          <a:solidFill>
            <a:srgbClr val="006699"/>
          </a:solidFill>
          <a:latin typeface="Tahoma" charset="0"/>
          <a:ea typeface="Tahoma" charset="0"/>
          <a:cs typeface="Tahoma" charset="0"/>
        </a:defRPr>
      </a:lvl7pPr>
      <a:lvl8pPr marL="1371600" algn="l" rtl="0" fontAlgn="base">
        <a:spcBef>
          <a:spcPct val="0"/>
        </a:spcBef>
        <a:spcAft>
          <a:spcPct val="0"/>
        </a:spcAft>
        <a:defRPr sz="3400" b="1">
          <a:solidFill>
            <a:srgbClr val="006699"/>
          </a:solidFill>
          <a:latin typeface="Tahoma" charset="0"/>
          <a:ea typeface="Tahoma" charset="0"/>
          <a:cs typeface="Tahoma" charset="0"/>
        </a:defRPr>
      </a:lvl8pPr>
      <a:lvl9pPr marL="1828800" algn="l" rtl="0" fontAlgn="base">
        <a:spcBef>
          <a:spcPct val="0"/>
        </a:spcBef>
        <a:spcAft>
          <a:spcPct val="0"/>
        </a:spcAft>
        <a:defRPr sz="3400" b="1">
          <a:solidFill>
            <a:srgbClr val="006699"/>
          </a:solidFill>
          <a:latin typeface="Tahoma" charset="0"/>
          <a:ea typeface="Tahoma" charset="0"/>
          <a:cs typeface="Tahoma" charset="0"/>
        </a:defRPr>
      </a:lvl9pPr>
    </p:titleStyle>
    <p:bodyStyle>
      <a:lvl1pPr marL="342900" indent="-342900" algn="l" rtl="0" eaLnBrk="0" fontAlgn="base" hangingPunct="0">
        <a:lnSpc>
          <a:spcPct val="105000"/>
        </a:lnSpc>
        <a:spcBef>
          <a:spcPts val="1200"/>
        </a:spcBef>
        <a:spcAft>
          <a:spcPct val="0"/>
        </a:spcAft>
        <a:buClr>
          <a:srgbClr val="A3C167"/>
        </a:buClr>
        <a:buFont typeface="Wingdings" charset="2"/>
        <a:buChar char="§"/>
        <a:defRPr sz="2800" kern="1200">
          <a:solidFill>
            <a:schemeClr val="tx1"/>
          </a:solidFill>
          <a:latin typeface="Arial" pitchFamily="34" charset="0"/>
          <a:ea typeface="ＭＳ Ｐゴシック" charset="-128"/>
          <a:cs typeface="ＭＳ Ｐゴシック" charset="-128"/>
        </a:defRPr>
      </a:lvl1pPr>
      <a:lvl2pPr marL="742950" indent="-285750" algn="l" rtl="0" eaLnBrk="0" fontAlgn="base" hangingPunct="0">
        <a:lnSpc>
          <a:spcPct val="105000"/>
        </a:lnSpc>
        <a:spcBef>
          <a:spcPts val="300"/>
        </a:spcBef>
        <a:spcAft>
          <a:spcPct val="0"/>
        </a:spcAft>
        <a:buClr>
          <a:srgbClr val="CC9900"/>
        </a:buClr>
        <a:buFont typeface="Wingdings" charset="2"/>
        <a:buChar char="§"/>
        <a:defRPr sz="2700" kern="1200">
          <a:solidFill>
            <a:schemeClr val="tx1"/>
          </a:solidFill>
          <a:latin typeface="Arial" pitchFamily="34" charset="0"/>
          <a:ea typeface="ＭＳ Ｐゴシック" charset="-128"/>
          <a:cs typeface="ＭＳ Ｐゴシック" charset="-128"/>
        </a:defRPr>
      </a:lvl2pPr>
      <a:lvl3pPr marL="1143000" indent="-228600" algn="l" rtl="0" eaLnBrk="0" fontAlgn="base" hangingPunct="0">
        <a:lnSpc>
          <a:spcPct val="105000"/>
        </a:lnSpc>
        <a:spcBef>
          <a:spcPts val="300"/>
        </a:spcBef>
        <a:spcAft>
          <a:spcPct val="0"/>
        </a:spcAft>
        <a:buClr>
          <a:srgbClr val="B3A2C7"/>
        </a:buClr>
        <a:buFont typeface="Wingdings" charset="2"/>
        <a:buChar char="§"/>
        <a:defRPr sz="2400" kern="1200">
          <a:solidFill>
            <a:schemeClr val="tx1"/>
          </a:solidFill>
          <a:latin typeface="Arial" pitchFamily="34" charset="0"/>
          <a:ea typeface="ＭＳ Ｐゴシック" charset="-128"/>
          <a:cs typeface="ＭＳ Ｐゴシック" charset="-128"/>
        </a:defRPr>
      </a:lvl3pPr>
      <a:lvl4pPr marL="1600200" indent="-228600" algn="l" rtl="0" eaLnBrk="0" fontAlgn="base" hangingPunct="0">
        <a:lnSpc>
          <a:spcPct val="105000"/>
        </a:lnSpc>
        <a:spcBef>
          <a:spcPts val="300"/>
        </a:spcBef>
        <a:spcAft>
          <a:spcPct val="0"/>
        </a:spcAft>
        <a:buFont typeface="Arial" charset="0"/>
        <a:buChar char="–"/>
        <a:defRPr sz="2000" kern="1200">
          <a:solidFill>
            <a:schemeClr val="tx1"/>
          </a:solidFill>
          <a:latin typeface="Arial" pitchFamily="34" charset="0"/>
          <a:ea typeface="ＭＳ Ｐゴシック" charset="-128"/>
          <a:cs typeface="ＭＳ Ｐゴシック" charset="-128"/>
        </a:defRPr>
      </a:lvl4pPr>
      <a:lvl5pPr marL="2057400" indent="-228600" algn="l" rtl="0" eaLnBrk="0" fontAlgn="base" hangingPunct="0">
        <a:lnSpc>
          <a:spcPct val="105000"/>
        </a:lnSpc>
        <a:spcBef>
          <a:spcPts val="300"/>
        </a:spcBef>
        <a:spcAft>
          <a:spcPct val="0"/>
        </a:spcAft>
        <a:buFont typeface="Arial" charset="0"/>
        <a:buChar char="»"/>
        <a:defRPr sz="2000" kern="1200">
          <a:solidFill>
            <a:schemeClr val="tx1"/>
          </a:solidFill>
          <a:latin typeface="Arial" pitchFamily="34" charset="0"/>
          <a:ea typeface="ＭＳ Ｐゴシック" charset="-128"/>
          <a:cs typeface="ＭＳ Ｐゴシック" charset="-128"/>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Program%20Files/TurningPoint/2003/Questions.html"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hyperlink" Target="../../Program%20Files/TurningPoint/2003/Questions.html" TargetMode="Externa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1.emf"/><Relationship Id="rId5" Type="http://schemas.openxmlformats.org/officeDocument/2006/relationships/oleObject" Target="../embeddings/Microsoft_Excel_97-2003_Worksheet2.xls"/><Relationship Id="rId4" Type="http://schemas.openxmlformats.org/officeDocument/2006/relationships/oleObject" Target="../embeddings/oleObject2.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1.emf"/><Relationship Id="rId5" Type="http://schemas.openxmlformats.org/officeDocument/2006/relationships/oleObject" Target="../embeddings/Microsoft_Excel_97-2003_Worksheet3.xls"/><Relationship Id="rId4" Type="http://schemas.openxmlformats.org/officeDocument/2006/relationships/oleObject" Target="../embeddings/oleObject3.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1.emf"/><Relationship Id="rId5" Type="http://schemas.openxmlformats.org/officeDocument/2006/relationships/oleObject" Target="../embeddings/Microsoft_Excel_97-2003_Worksheet4.xls"/><Relationship Id="rId4" Type="http://schemas.openxmlformats.org/officeDocument/2006/relationships/oleObject" Target="../embeddings/oleObject4.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Microsoft_Excel_97-2003_Worksheet6.xls"/><Relationship Id="rId3" Type="http://schemas.openxmlformats.org/officeDocument/2006/relationships/notesSlide" Target="../notesSlides/notesSlide19.xml"/><Relationship Id="rId7" Type="http://schemas.openxmlformats.org/officeDocument/2006/relationships/oleObject" Target="../embeddings/oleObject6.bin"/><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image" Target="../media/image2.emf"/><Relationship Id="rId5" Type="http://schemas.openxmlformats.org/officeDocument/2006/relationships/oleObject" Target="../embeddings/Microsoft_Excel_97-2003_Worksheet5.xls"/><Relationship Id="rId4" Type="http://schemas.openxmlformats.org/officeDocument/2006/relationships/oleObject" Target="../embeddings/oleObject5.bin"/><Relationship Id="rId9" Type="http://schemas.openxmlformats.org/officeDocument/2006/relationships/image" Target="../media/image3.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Microsoft_Excel_97-2003_Worksheet8.xls"/><Relationship Id="rId3" Type="http://schemas.openxmlformats.org/officeDocument/2006/relationships/notesSlide" Target="../notesSlides/notesSlide20.xml"/><Relationship Id="rId7" Type="http://schemas.openxmlformats.org/officeDocument/2006/relationships/oleObject" Target="../embeddings/oleObject8.bin"/><Relationship Id="rId2" Type="http://schemas.openxmlformats.org/officeDocument/2006/relationships/slideLayout" Target="../slideLayouts/slideLayout1.xml"/><Relationship Id="rId1" Type="http://schemas.openxmlformats.org/officeDocument/2006/relationships/vmlDrawing" Target="../drawings/vmlDrawing6.vml"/><Relationship Id="rId6" Type="http://schemas.openxmlformats.org/officeDocument/2006/relationships/image" Target="../media/image2.emf"/><Relationship Id="rId5" Type="http://schemas.openxmlformats.org/officeDocument/2006/relationships/oleObject" Target="../embeddings/Microsoft_Excel_97-2003_Worksheet7.xls"/><Relationship Id="rId4" Type="http://schemas.openxmlformats.org/officeDocument/2006/relationships/oleObject" Target="../embeddings/oleObject7.bin"/><Relationship Id="rId9" Type="http://schemas.openxmlformats.org/officeDocument/2006/relationships/image" Target="../media/image3.emf"/></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vmlDrawing" Target="../drawings/vmlDrawing7.vml"/><Relationship Id="rId6" Type="http://schemas.openxmlformats.org/officeDocument/2006/relationships/image" Target="../media/image1.emf"/><Relationship Id="rId5" Type="http://schemas.openxmlformats.org/officeDocument/2006/relationships/oleObject" Target="../embeddings/Microsoft_Excel_97-2003_Worksheet9.xls"/><Relationship Id="rId4" Type="http://schemas.openxmlformats.org/officeDocument/2006/relationships/oleObject" Target="../embeddings/oleObject9.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2CD"/>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solidFill>
            <a:srgbClr val="A5002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solidFill>
                <a:prstClr val="white"/>
              </a:solidFill>
            </a:endParaRPr>
          </a:p>
        </p:txBody>
      </p:sp>
      <p:sp>
        <p:nvSpPr>
          <p:cNvPr id="5" name="TextBox 4"/>
          <p:cNvSpPr txBox="1"/>
          <p:nvPr/>
        </p:nvSpPr>
        <p:spPr>
          <a:xfrm>
            <a:off x="152400" y="76200"/>
            <a:ext cx="8839200" cy="549275"/>
          </a:xfrm>
          <a:prstGeom prst="rect">
            <a:avLst/>
          </a:prstGeom>
          <a:noFill/>
        </p:spPr>
        <p:txBody>
          <a:bodyPr>
            <a:spAutoFit/>
          </a:bodyPr>
          <a:lstStyle/>
          <a:p>
            <a:pPr fontAlgn="auto">
              <a:spcBef>
                <a:spcPts val="0"/>
              </a:spcBef>
              <a:spcAft>
                <a:spcPts val="0"/>
              </a:spcAft>
              <a:defRPr/>
            </a:pPr>
            <a:r>
              <a:rPr lang="en-US" sz="3000" dirty="0">
                <a:solidFill>
                  <a:prstClr val="white"/>
                </a:solidFill>
                <a:effectLst>
                  <a:outerShdw blurRad="38100" dist="38100" dir="2700000" algn="tl">
                    <a:srgbClr val="000000">
                      <a:alpha val="43137"/>
                    </a:srgbClr>
                  </a:outerShdw>
                </a:effectLst>
                <a:latin typeface="Times New Roman" pitchFamily="18" charset="0"/>
                <a:ea typeface="+mn-ea"/>
                <a:cs typeface="Times New Roman" pitchFamily="18" charset="0"/>
              </a:rPr>
              <a:t>N. Gregory </a:t>
            </a:r>
            <a:r>
              <a:rPr lang="en-US" sz="3000" dirty="0" err="1" smtClean="0">
                <a:solidFill>
                  <a:prstClr val="white"/>
                </a:solidFill>
                <a:effectLst>
                  <a:outerShdw blurRad="38100" dist="38100" dir="2700000" algn="tl">
                    <a:srgbClr val="000000">
                      <a:alpha val="43137"/>
                    </a:srgbClr>
                  </a:outerShdw>
                </a:effectLst>
                <a:latin typeface="Times New Roman" pitchFamily="18" charset="0"/>
                <a:ea typeface="+mn-ea"/>
                <a:cs typeface="Times New Roman" pitchFamily="18" charset="0"/>
              </a:rPr>
              <a:t>Mankiw</a:t>
            </a:r>
            <a:r>
              <a:rPr lang="en-US" sz="3000" dirty="0" smtClean="0">
                <a:solidFill>
                  <a:prstClr val="white"/>
                </a:solidFill>
                <a:effectLst>
                  <a:outerShdw blurRad="38100" dist="38100" dir="2700000" algn="tl">
                    <a:srgbClr val="000000">
                      <a:alpha val="43137"/>
                    </a:srgbClr>
                  </a:outerShdw>
                </a:effectLst>
                <a:latin typeface="Times New Roman" pitchFamily="18" charset="0"/>
                <a:ea typeface="+mn-ea"/>
                <a:cs typeface="Times New Roman" pitchFamily="18" charset="0"/>
              </a:rPr>
              <a:t> &amp; Mohamed H. Rashwan</a:t>
            </a:r>
            <a:endParaRPr lang="en-US" sz="3000" dirty="0">
              <a:solidFill>
                <a:prstClr val="white"/>
              </a:solidFill>
              <a:effectLst>
                <a:outerShdw blurRad="38100" dist="38100" dir="2700000" algn="tl">
                  <a:srgbClr val="000000">
                    <a:alpha val="43137"/>
                  </a:srgbClr>
                </a:outerShdw>
              </a:effectLst>
              <a:latin typeface="Times New Roman" pitchFamily="18" charset="0"/>
              <a:ea typeface="+mn-ea"/>
              <a:cs typeface="Times New Roman" pitchFamily="18" charset="0"/>
            </a:endParaRPr>
          </a:p>
        </p:txBody>
      </p:sp>
      <p:grpSp>
        <p:nvGrpSpPr>
          <p:cNvPr id="38916" name="Group 12"/>
          <p:cNvGrpSpPr>
            <a:grpSpLocks/>
          </p:cNvGrpSpPr>
          <p:nvPr/>
        </p:nvGrpSpPr>
        <p:grpSpPr bwMode="auto">
          <a:xfrm>
            <a:off x="304800" y="1050926"/>
            <a:ext cx="6707188" cy="1399580"/>
            <a:chOff x="457200" y="2045525"/>
            <a:chExt cx="6707187" cy="1398820"/>
          </a:xfrm>
        </p:grpSpPr>
        <p:sp>
          <p:nvSpPr>
            <p:cNvPr id="6" name="TextBox 9"/>
            <p:cNvSpPr txBox="1">
              <a:spLocks noChangeArrowheads="1"/>
            </p:cNvSpPr>
            <p:nvPr/>
          </p:nvSpPr>
          <p:spPr bwMode="auto">
            <a:xfrm>
              <a:off x="457200" y="2147070"/>
              <a:ext cx="6707187" cy="1188393"/>
            </a:xfrm>
            <a:prstGeom prst="rect">
              <a:avLst/>
            </a:prstGeom>
            <a:noFill/>
            <a:ln w="9525">
              <a:noFill/>
              <a:miter lim="800000"/>
              <a:headEnd/>
              <a:tailEnd/>
            </a:ln>
          </p:spPr>
          <p:txBody>
            <a:bodyPr>
              <a:spAutoFit/>
            </a:bodyPr>
            <a:lstStyle/>
            <a:p>
              <a:pPr fontAlgn="auto">
                <a:spcBef>
                  <a:spcPts val="0"/>
                </a:spcBef>
                <a:spcAft>
                  <a:spcPts val="0"/>
                </a:spcAft>
                <a:defRPr/>
              </a:pPr>
              <a:r>
                <a:rPr lang="en-US" sz="7200" dirty="0">
                  <a:solidFill>
                    <a:prstClr val="black"/>
                  </a:solidFill>
                  <a:effectLst>
                    <a:outerShdw blurRad="38100" dist="38100" dir="2700000" algn="tl">
                      <a:srgbClr val="000000">
                        <a:alpha val="43137"/>
                      </a:srgbClr>
                    </a:outerShdw>
                  </a:effectLst>
                  <a:latin typeface="Book Antiqua" pitchFamily="18" charset="0"/>
                  <a:ea typeface="+mn-ea"/>
                  <a:cs typeface="Arial" charset="0"/>
                </a:rPr>
                <a:t>E</a:t>
              </a:r>
              <a:r>
                <a:rPr lang="en-US" sz="6400" dirty="0">
                  <a:solidFill>
                    <a:prstClr val="black"/>
                  </a:solidFill>
                  <a:effectLst>
                    <a:outerShdw blurRad="38100" dist="38100" dir="2700000" algn="tl">
                      <a:srgbClr val="000000">
                        <a:alpha val="43137"/>
                      </a:srgbClr>
                    </a:outerShdw>
                  </a:effectLst>
                  <a:latin typeface="Book Antiqua" pitchFamily="18" charset="0"/>
                  <a:ea typeface="+mn-ea"/>
                  <a:cs typeface="Arial" charset="0"/>
                </a:rPr>
                <a:t>conomics</a:t>
              </a:r>
            </a:p>
          </p:txBody>
        </p:sp>
        <p:sp>
          <p:nvSpPr>
            <p:cNvPr id="38919" name="TextBox 6"/>
            <p:cNvSpPr txBox="1">
              <a:spLocks noChangeArrowheads="1"/>
            </p:cNvSpPr>
            <p:nvPr/>
          </p:nvSpPr>
          <p:spPr bwMode="auto">
            <a:xfrm>
              <a:off x="1125537" y="2045525"/>
              <a:ext cx="4681538" cy="579123"/>
            </a:xfrm>
            <a:prstGeom prst="rect">
              <a:avLst/>
            </a:prstGeom>
            <a:noFill/>
            <a:ln w="9525">
              <a:noFill/>
              <a:miter lim="800000"/>
              <a:headEnd/>
              <a:tailEnd/>
            </a:ln>
          </p:spPr>
          <p:txBody>
            <a:bodyPr>
              <a:prstTxWarp prst="textNoShape">
                <a:avLst/>
              </a:prstTxWarp>
              <a:spAutoFit/>
            </a:bodyPr>
            <a:lstStyle/>
            <a:p>
              <a:r>
                <a:rPr lang="en-US" sz="3200">
                  <a:solidFill>
                    <a:srgbClr val="5F5F5F"/>
                  </a:solidFill>
                  <a:latin typeface="Times New Roman" charset="0"/>
                  <a:ea typeface="Times New Roman" charset="0"/>
                  <a:cs typeface="Times New Roman" charset="0"/>
                </a:rPr>
                <a:t>Principles of</a:t>
              </a:r>
            </a:p>
          </p:txBody>
        </p:sp>
        <p:sp>
          <p:nvSpPr>
            <p:cNvPr id="38920" name="TextBox 16"/>
            <p:cNvSpPr txBox="1">
              <a:spLocks noChangeArrowheads="1"/>
            </p:cNvSpPr>
            <p:nvPr/>
          </p:nvSpPr>
          <p:spPr bwMode="auto">
            <a:xfrm>
              <a:off x="2636168" y="2982931"/>
              <a:ext cx="3744415" cy="461414"/>
            </a:xfrm>
            <a:prstGeom prst="rect">
              <a:avLst/>
            </a:prstGeom>
            <a:noFill/>
            <a:ln w="9525">
              <a:noFill/>
              <a:miter lim="800000"/>
              <a:headEnd/>
              <a:tailEnd/>
            </a:ln>
          </p:spPr>
          <p:txBody>
            <a:bodyPr wrap="square">
              <a:prstTxWarp prst="textNoShape">
                <a:avLst/>
              </a:prstTxWarp>
              <a:spAutoFit/>
            </a:bodyPr>
            <a:lstStyle/>
            <a:p>
              <a:pPr algn="r"/>
              <a:r>
                <a:rPr lang="en-US" dirty="0" smtClean="0">
                  <a:solidFill>
                    <a:srgbClr val="FF0000"/>
                  </a:solidFill>
                  <a:latin typeface="Times New Roman" charset="0"/>
                  <a:ea typeface="Times New Roman" charset="0"/>
                  <a:cs typeface="Times New Roman" charset="0"/>
                </a:rPr>
                <a:t>Arab League Edition</a:t>
              </a:r>
              <a:endParaRPr lang="en-US" dirty="0">
                <a:solidFill>
                  <a:srgbClr val="FF0000"/>
                </a:solidFill>
                <a:latin typeface="Times New Roman" charset="0"/>
                <a:ea typeface="Times New Roman" charset="0"/>
                <a:cs typeface="Times New Roman" charset="0"/>
              </a:endParaRPr>
            </a:p>
          </p:txBody>
        </p:sp>
      </p:gr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p:nvPr>
        </p:nvSpPr>
        <p:spPr/>
        <p:txBody>
          <a:bodyPr rtlCol="0">
            <a:normAutofit fontScale="90000"/>
          </a:bodyPr>
          <a:lstStyle/>
          <a:p>
            <a:pPr eaLnBrk="1" fontAlgn="auto" hangingPunct="1">
              <a:spcAft>
                <a:spcPts val="0"/>
              </a:spcAft>
              <a:tabLst>
                <a:tab pos="4114800" algn="ctr"/>
              </a:tabLst>
              <a:defRPr/>
            </a:pPr>
            <a:r>
              <a:rPr lang="en-US" sz="3000" dirty="0" smtClean="0"/>
              <a:t>Our Second Model:  </a:t>
            </a:r>
            <a:br>
              <a:rPr lang="en-US" sz="3000" dirty="0" smtClean="0"/>
            </a:br>
            <a:r>
              <a:rPr lang="en-US" sz="3600" dirty="0" smtClean="0"/>
              <a:t>	The Production Possibilities Frontier</a:t>
            </a:r>
          </a:p>
        </p:txBody>
      </p:sp>
      <p:sp>
        <p:nvSpPr>
          <p:cNvPr id="26629"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smtClean="0">
                <a:latin typeface="Arial" charset="0"/>
                <a:cs typeface="ＭＳ Ｐゴシック" charset="-128"/>
              </a:rPr>
              <a:t>The </a:t>
            </a:r>
            <a:r>
              <a:rPr lang="en-US" b="1" smtClean="0">
                <a:solidFill>
                  <a:srgbClr val="FF0000"/>
                </a:solidFill>
                <a:latin typeface="Arial" charset="0"/>
                <a:cs typeface="ＭＳ Ｐゴシック" charset="-128"/>
              </a:rPr>
              <a:t>Production Possibilities Frontier (PPF)</a:t>
            </a:r>
            <a:r>
              <a:rPr lang="en-US" smtClean="0">
                <a:latin typeface="Arial" charset="0"/>
                <a:cs typeface="ＭＳ Ｐゴシック" charset="-128"/>
              </a:rPr>
              <a:t>: </a:t>
            </a:r>
            <a:br>
              <a:rPr lang="en-US" smtClean="0">
                <a:latin typeface="Arial" charset="0"/>
                <a:cs typeface="ＭＳ Ｐゴシック" charset="-128"/>
              </a:rPr>
            </a:br>
            <a:r>
              <a:rPr lang="en-US" smtClean="0">
                <a:latin typeface="Arial" charset="0"/>
                <a:cs typeface="ＭＳ Ｐゴシック" charset="-128"/>
              </a:rPr>
              <a:t>a graph that shows the combinations of </a:t>
            </a:r>
            <a:br>
              <a:rPr lang="en-US" smtClean="0">
                <a:latin typeface="Arial" charset="0"/>
                <a:cs typeface="ＭＳ Ｐゴシック" charset="-128"/>
              </a:rPr>
            </a:br>
            <a:r>
              <a:rPr lang="en-US" smtClean="0">
                <a:latin typeface="Arial" charset="0"/>
                <a:cs typeface="ＭＳ Ｐゴシック" charset="-128"/>
              </a:rPr>
              <a:t>two goods the economy can possibly produce given the available resources and the available technology  </a:t>
            </a:r>
          </a:p>
          <a:p>
            <a:pPr eaLnBrk="1" hangingPunct="1">
              <a:buFont typeface="Wingdings" charset="2"/>
              <a:buChar char="§"/>
            </a:pPr>
            <a:r>
              <a:rPr lang="en-US" smtClean="0">
                <a:latin typeface="Arial" charset="0"/>
                <a:cs typeface="ＭＳ Ｐゴシック" charset="-128"/>
              </a:rPr>
              <a:t>Example:  </a:t>
            </a:r>
          </a:p>
          <a:p>
            <a:pPr lvl="1" eaLnBrk="1" hangingPunct="1">
              <a:buFont typeface="Wingdings" charset="2"/>
              <a:buChar char="§"/>
            </a:pPr>
            <a:r>
              <a:rPr lang="en-US" smtClean="0">
                <a:latin typeface="Arial" charset="0"/>
                <a:ea typeface="Arial" charset="0"/>
                <a:cs typeface="Arial" charset="0"/>
              </a:rPr>
              <a:t>Two goods:  computers and wheat</a:t>
            </a:r>
          </a:p>
          <a:p>
            <a:pPr lvl="1" eaLnBrk="1" hangingPunct="1">
              <a:buFont typeface="Wingdings" charset="2"/>
              <a:buChar char="§"/>
            </a:pPr>
            <a:r>
              <a:rPr lang="en-US" smtClean="0">
                <a:latin typeface="Arial" charset="0"/>
                <a:ea typeface="Arial" charset="0"/>
                <a:cs typeface="Arial" charset="0"/>
              </a:rPr>
              <a:t>One resource:  labor (measured in hours)</a:t>
            </a:r>
          </a:p>
          <a:p>
            <a:pPr lvl="1" eaLnBrk="1" hangingPunct="1">
              <a:buFont typeface="Wingdings" charset="2"/>
              <a:buChar char="§"/>
            </a:pPr>
            <a:r>
              <a:rPr lang="en-US" smtClean="0">
                <a:latin typeface="Arial" charset="0"/>
                <a:ea typeface="Arial" charset="0"/>
                <a:cs typeface="Arial" charset="0"/>
              </a:rPr>
              <a:t>Economy has 50,000 labor hours per month available for production.</a:t>
            </a:r>
          </a:p>
        </p:txBody>
      </p:sp>
      <p:sp>
        <p:nvSpPr>
          <p:cNvPr id="29699" name="FlagCount" hidden="1">
            <a:hlinkClick r:id="rId3"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9">
                                            <p:txEl>
                                              <p:pRg st="0" end="0"/>
                                            </p:txEl>
                                          </p:spTgt>
                                        </p:tgtEl>
                                        <p:attrNameLst>
                                          <p:attrName>style.visibility</p:attrName>
                                        </p:attrNameLst>
                                      </p:cBhvr>
                                      <p:to>
                                        <p:strVal val="visible"/>
                                      </p:to>
                                    </p:set>
                                    <p:animEffect transition="in" filter="wipe(left)">
                                      <p:cBhvr>
                                        <p:cTn id="7" dur="500"/>
                                        <p:tgtEl>
                                          <p:spTgt spid="266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629">
                                            <p:txEl>
                                              <p:pRg st="1" end="1"/>
                                            </p:txEl>
                                          </p:spTgt>
                                        </p:tgtEl>
                                        <p:attrNameLst>
                                          <p:attrName>style.visibility</p:attrName>
                                        </p:attrNameLst>
                                      </p:cBhvr>
                                      <p:to>
                                        <p:strVal val="visible"/>
                                      </p:to>
                                    </p:set>
                                    <p:animEffect transition="in" filter="wipe(left)">
                                      <p:cBhvr>
                                        <p:cTn id="12" dur="500"/>
                                        <p:tgtEl>
                                          <p:spTgt spid="2662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629">
                                            <p:txEl>
                                              <p:pRg st="2" end="2"/>
                                            </p:txEl>
                                          </p:spTgt>
                                        </p:tgtEl>
                                        <p:attrNameLst>
                                          <p:attrName>style.visibility</p:attrName>
                                        </p:attrNameLst>
                                      </p:cBhvr>
                                      <p:to>
                                        <p:strVal val="visible"/>
                                      </p:to>
                                    </p:set>
                                    <p:animEffect transition="in" filter="wipe(left)">
                                      <p:cBhvr>
                                        <p:cTn id="17" dur="500"/>
                                        <p:tgtEl>
                                          <p:spTgt spid="2662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6629">
                                            <p:txEl>
                                              <p:pRg st="3" end="3"/>
                                            </p:txEl>
                                          </p:spTgt>
                                        </p:tgtEl>
                                        <p:attrNameLst>
                                          <p:attrName>style.visibility</p:attrName>
                                        </p:attrNameLst>
                                      </p:cBhvr>
                                      <p:to>
                                        <p:strVal val="visible"/>
                                      </p:to>
                                    </p:set>
                                    <p:animEffect transition="in" filter="wipe(left)">
                                      <p:cBhvr>
                                        <p:cTn id="22" dur="500"/>
                                        <p:tgtEl>
                                          <p:spTgt spid="2662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6629">
                                            <p:txEl>
                                              <p:pRg st="4" end="4"/>
                                            </p:txEl>
                                          </p:spTgt>
                                        </p:tgtEl>
                                        <p:attrNameLst>
                                          <p:attrName>style.visibility</p:attrName>
                                        </p:attrNameLst>
                                      </p:cBhvr>
                                      <p:to>
                                        <p:strVal val="visible"/>
                                      </p:to>
                                    </p:set>
                                    <p:animEffect transition="in" filter="wipe(left)">
                                      <p:cBhvr>
                                        <p:cTn id="27" dur="500"/>
                                        <p:tgtEl>
                                          <p:spTgt spid="2662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build="p" bldLvl="4"/>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539750" y="1965325"/>
            <a:ext cx="8034338" cy="4527550"/>
          </a:xfrm>
          <a:prstGeom prst="rect">
            <a:avLst/>
          </a:prstGeom>
          <a:solidFill>
            <a:srgbClr val="99CCFF">
              <a:alpha val="50195"/>
            </a:srgbClr>
          </a:solidFill>
          <a:ln w="9525">
            <a:noFill/>
            <a:miter lim="800000"/>
            <a:headEnd/>
            <a:tailEnd/>
          </a:ln>
        </p:spPr>
        <p:txBody>
          <a:bodyPr wrap="none" anchor="ctr">
            <a:prstTxWarp prst="textNoShape">
              <a:avLst/>
            </a:prstTxWarp>
          </a:bodyPr>
          <a:lstStyle/>
          <a:p>
            <a:endParaRPr lang="en-US" sz="1800">
              <a:ea typeface="Arial" charset="0"/>
              <a:cs typeface="Arial" charset="0"/>
            </a:endParaRPr>
          </a:p>
        </p:txBody>
      </p:sp>
      <p:sp>
        <p:nvSpPr>
          <p:cNvPr id="31746" name="Rectangle 3"/>
          <p:cNvSpPr>
            <a:spLocks noGrp="1" noChangeArrowheads="1"/>
          </p:cNvSpPr>
          <p:nvPr>
            <p:ph type="title" idx="4294967295"/>
          </p:nvPr>
        </p:nvSpPr>
        <p:spPr>
          <a:xfrm>
            <a:off x="0" y="160338"/>
            <a:ext cx="9144000" cy="685800"/>
          </a:xfrm>
        </p:spPr>
        <p:txBody>
          <a:bodyPr/>
          <a:lstStyle/>
          <a:p>
            <a:pPr algn="ctr" eaLnBrk="1" hangingPunct="1"/>
            <a:r>
              <a:rPr lang="en-US" sz="3200" smtClean="0">
                <a:latin typeface="Tahoma" charset="0"/>
                <a:ea typeface="Tahoma" charset="0"/>
                <a:cs typeface="Tahoma" charset="0"/>
              </a:rPr>
              <a:t>PPF Example</a:t>
            </a:r>
          </a:p>
        </p:txBody>
      </p:sp>
      <p:sp>
        <p:nvSpPr>
          <p:cNvPr id="31747" name="Rectangle 4"/>
          <p:cNvSpPr>
            <a:spLocks noGrp="1" noChangeArrowheads="1"/>
          </p:cNvSpPr>
          <p:nvPr>
            <p:ph idx="4294967295"/>
          </p:nvPr>
        </p:nvSpPr>
        <p:spPr>
          <a:xfrm>
            <a:off x="319088" y="784225"/>
            <a:ext cx="8382000" cy="1143000"/>
          </a:xfrm>
        </p:spPr>
        <p:txBody>
          <a:bodyPr/>
          <a:lstStyle/>
          <a:p>
            <a:pPr marL="285750" indent="-285750" eaLnBrk="1" hangingPunct="1">
              <a:spcBef>
                <a:spcPct val="20000"/>
              </a:spcBef>
            </a:pPr>
            <a:r>
              <a:rPr lang="en-US" sz="2700" dirty="0" smtClean="0">
                <a:latin typeface="Arial" charset="0"/>
              </a:rPr>
              <a:t>Producing one computer requires 100 hours labor.</a:t>
            </a:r>
          </a:p>
          <a:p>
            <a:pPr marL="285750" indent="-285750" eaLnBrk="1" hangingPunct="1">
              <a:spcBef>
                <a:spcPct val="20000"/>
              </a:spcBef>
            </a:pPr>
            <a:r>
              <a:rPr lang="en-US" sz="2700" dirty="0" smtClean="0">
                <a:latin typeface="Arial" charset="0"/>
              </a:rPr>
              <a:t>Producing one ton of wheat requires 10 hours labor.</a:t>
            </a:r>
          </a:p>
        </p:txBody>
      </p:sp>
      <p:grpSp>
        <p:nvGrpSpPr>
          <p:cNvPr id="2" name="Group 5"/>
          <p:cNvGrpSpPr>
            <a:grpSpLocks/>
          </p:cNvGrpSpPr>
          <p:nvPr/>
        </p:nvGrpSpPr>
        <p:grpSpPr bwMode="auto">
          <a:xfrm>
            <a:off x="4940300" y="5897563"/>
            <a:ext cx="3633788" cy="596900"/>
            <a:chOff x="3112" y="3715"/>
            <a:chExt cx="2289" cy="376"/>
          </a:xfrm>
        </p:grpSpPr>
        <p:sp>
          <p:nvSpPr>
            <p:cNvPr id="31806" name="Rectangle 6"/>
            <p:cNvSpPr>
              <a:spLocks noChangeArrowheads="1"/>
            </p:cNvSpPr>
            <p:nvPr/>
          </p:nvSpPr>
          <p:spPr bwMode="auto">
            <a:xfrm>
              <a:off x="4369" y="3715"/>
              <a:ext cx="1032" cy="376"/>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5,000</a:t>
              </a:r>
            </a:p>
          </p:txBody>
        </p:sp>
        <p:sp>
          <p:nvSpPr>
            <p:cNvPr id="31807" name="Rectangle 7"/>
            <p:cNvSpPr>
              <a:spLocks noChangeArrowheads="1"/>
            </p:cNvSpPr>
            <p:nvPr/>
          </p:nvSpPr>
          <p:spPr bwMode="auto">
            <a:xfrm>
              <a:off x="3112" y="3715"/>
              <a:ext cx="1257" cy="376"/>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0</a:t>
              </a:r>
            </a:p>
          </p:txBody>
        </p:sp>
      </p:grpSp>
      <p:grpSp>
        <p:nvGrpSpPr>
          <p:cNvPr id="3" name="Group 8"/>
          <p:cNvGrpSpPr>
            <a:grpSpLocks/>
          </p:cNvGrpSpPr>
          <p:nvPr/>
        </p:nvGrpSpPr>
        <p:grpSpPr bwMode="auto">
          <a:xfrm>
            <a:off x="4940300" y="5299075"/>
            <a:ext cx="3633788" cy="598488"/>
            <a:chOff x="3112" y="3338"/>
            <a:chExt cx="2289" cy="377"/>
          </a:xfrm>
        </p:grpSpPr>
        <p:sp>
          <p:nvSpPr>
            <p:cNvPr id="31804" name="Rectangle 9"/>
            <p:cNvSpPr>
              <a:spLocks noChangeArrowheads="1"/>
            </p:cNvSpPr>
            <p:nvPr/>
          </p:nvSpPr>
          <p:spPr bwMode="auto">
            <a:xfrm>
              <a:off x="4369" y="3338"/>
              <a:ext cx="1032" cy="377"/>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4,000</a:t>
              </a:r>
            </a:p>
          </p:txBody>
        </p:sp>
        <p:sp>
          <p:nvSpPr>
            <p:cNvPr id="31805" name="Rectangle 10"/>
            <p:cNvSpPr>
              <a:spLocks noChangeArrowheads="1"/>
            </p:cNvSpPr>
            <p:nvPr/>
          </p:nvSpPr>
          <p:spPr bwMode="auto">
            <a:xfrm>
              <a:off x="3112" y="3338"/>
              <a:ext cx="1257" cy="377"/>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100</a:t>
              </a:r>
            </a:p>
          </p:txBody>
        </p:sp>
      </p:grpSp>
      <p:grpSp>
        <p:nvGrpSpPr>
          <p:cNvPr id="4" name="Group 11"/>
          <p:cNvGrpSpPr>
            <a:grpSpLocks/>
          </p:cNvGrpSpPr>
          <p:nvPr/>
        </p:nvGrpSpPr>
        <p:grpSpPr bwMode="auto">
          <a:xfrm>
            <a:off x="4940300" y="4703763"/>
            <a:ext cx="3633788" cy="595312"/>
            <a:chOff x="3112" y="2963"/>
            <a:chExt cx="2289" cy="375"/>
          </a:xfrm>
        </p:grpSpPr>
        <p:sp>
          <p:nvSpPr>
            <p:cNvPr id="31802" name="Rectangle 12"/>
            <p:cNvSpPr>
              <a:spLocks noChangeArrowheads="1"/>
            </p:cNvSpPr>
            <p:nvPr/>
          </p:nvSpPr>
          <p:spPr bwMode="auto">
            <a:xfrm>
              <a:off x="4369" y="2963"/>
              <a:ext cx="1032" cy="375"/>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2,500</a:t>
              </a:r>
            </a:p>
          </p:txBody>
        </p:sp>
        <p:sp>
          <p:nvSpPr>
            <p:cNvPr id="31803" name="Rectangle 13"/>
            <p:cNvSpPr>
              <a:spLocks noChangeArrowheads="1"/>
            </p:cNvSpPr>
            <p:nvPr/>
          </p:nvSpPr>
          <p:spPr bwMode="auto">
            <a:xfrm>
              <a:off x="3112" y="2963"/>
              <a:ext cx="1257" cy="375"/>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250</a:t>
              </a:r>
            </a:p>
          </p:txBody>
        </p:sp>
      </p:grpSp>
      <p:grpSp>
        <p:nvGrpSpPr>
          <p:cNvPr id="5" name="Group 14"/>
          <p:cNvGrpSpPr>
            <a:grpSpLocks/>
          </p:cNvGrpSpPr>
          <p:nvPr/>
        </p:nvGrpSpPr>
        <p:grpSpPr bwMode="auto">
          <a:xfrm>
            <a:off x="4940300" y="4105275"/>
            <a:ext cx="3633788" cy="598488"/>
            <a:chOff x="3112" y="2586"/>
            <a:chExt cx="2289" cy="377"/>
          </a:xfrm>
        </p:grpSpPr>
        <p:sp>
          <p:nvSpPr>
            <p:cNvPr id="31800" name="Rectangle 15"/>
            <p:cNvSpPr>
              <a:spLocks noChangeArrowheads="1"/>
            </p:cNvSpPr>
            <p:nvPr/>
          </p:nvSpPr>
          <p:spPr bwMode="auto">
            <a:xfrm>
              <a:off x="4369" y="2586"/>
              <a:ext cx="1032" cy="377"/>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1,000</a:t>
              </a:r>
            </a:p>
          </p:txBody>
        </p:sp>
        <p:sp>
          <p:nvSpPr>
            <p:cNvPr id="31801" name="Rectangle 16"/>
            <p:cNvSpPr>
              <a:spLocks noChangeArrowheads="1"/>
            </p:cNvSpPr>
            <p:nvPr/>
          </p:nvSpPr>
          <p:spPr bwMode="auto">
            <a:xfrm>
              <a:off x="3112" y="2586"/>
              <a:ext cx="1257" cy="377"/>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400</a:t>
              </a:r>
            </a:p>
          </p:txBody>
        </p:sp>
      </p:grpSp>
      <p:grpSp>
        <p:nvGrpSpPr>
          <p:cNvPr id="6" name="Group 17"/>
          <p:cNvGrpSpPr>
            <a:grpSpLocks/>
          </p:cNvGrpSpPr>
          <p:nvPr/>
        </p:nvGrpSpPr>
        <p:grpSpPr bwMode="auto">
          <a:xfrm>
            <a:off x="1317625" y="4105275"/>
            <a:ext cx="3622675" cy="2389188"/>
            <a:chOff x="830" y="2586"/>
            <a:chExt cx="2282" cy="1505"/>
          </a:xfrm>
        </p:grpSpPr>
        <p:grpSp>
          <p:nvGrpSpPr>
            <p:cNvPr id="31788" name="Group 18"/>
            <p:cNvGrpSpPr>
              <a:grpSpLocks/>
            </p:cNvGrpSpPr>
            <p:nvPr/>
          </p:nvGrpSpPr>
          <p:grpSpPr bwMode="auto">
            <a:xfrm>
              <a:off x="830" y="3715"/>
              <a:ext cx="2282" cy="376"/>
              <a:chOff x="830" y="3715"/>
              <a:chExt cx="2282" cy="376"/>
            </a:xfrm>
          </p:grpSpPr>
          <p:sp>
            <p:nvSpPr>
              <p:cNvPr id="31798" name="Rectangle 19"/>
              <p:cNvSpPr>
                <a:spLocks noChangeArrowheads="1"/>
              </p:cNvSpPr>
              <p:nvPr/>
            </p:nvSpPr>
            <p:spPr bwMode="auto">
              <a:xfrm>
                <a:off x="2035" y="3715"/>
                <a:ext cx="1077" cy="376"/>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50,000</a:t>
                </a:r>
              </a:p>
            </p:txBody>
          </p:sp>
          <p:sp>
            <p:nvSpPr>
              <p:cNvPr id="31799" name="Rectangle 20"/>
              <p:cNvSpPr>
                <a:spLocks noChangeArrowheads="1"/>
              </p:cNvSpPr>
              <p:nvPr/>
            </p:nvSpPr>
            <p:spPr bwMode="auto">
              <a:xfrm>
                <a:off x="830" y="3715"/>
                <a:ext cx="1205" cy="376"/>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0</a:t>
                </a:r>
              </a:p>
            </p:txBody>
          </p:sp>
        </p:grpSp>
        <p:grpSp>
          <p:nvGrpSpPr>
            <p:cNvPr id="31789" name="Group 21"/>
            <p:cNvGrpSpPr>
              <a:grpSpLocks/>
            </p:cNvGrpSpPr>
            <p:nvPr/>
          </p:nvGrpSpPr>
          <p:grpSpPr bwMode="auto">
            <a:xfrm>
              <a:off x="830" y="3338"/>
              <a:ext cx="2282" cy="377"/>
              <a:chOff x="830" y="3338"/>
              <a:chExt cx="2282" cy="377"/>
            </a:xfrm>
          </p:grpSpPr>
          <p:sp>
            <p:nvSpPr>
              <p:cNvPr id="31796" name="Rectangle 22"/>
              <p:cNvSpPr>
                <a:spLocks noChangeArrowheads="1"/>
              </p:cNvSpPr>
              <p:nvPr/>
            </p:nvSpPr>
            <p:spPr bwMode="auto">
              <a:xfrm>
                <a:off x="2035" y="3338"/>
                <a:ext cx="1077" cy="377"/>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40,000</a:t>
                </a:r>
              </a:p>
            </p:txBody>
          </p:sp>
          <p:sp>
            <p:nvSpPr>
              <p:cNvPr id="31797" name="Rectangle 23"/>
              <p:cNvSpPr>
                <a:spLocks noChangeArrowheads="1"/>
              </p:cNvSpPr>
              <p:nvPr/>
            </p:nvSpPr>
            <p:spPr bwMode="auto">
              <a:xfrm>
                <a:off x="830" y="3338"/>
                <a:ext cx="1205" cy="377"/>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10,000</a:t>
                </a:r>
              </a:p>
            </p:txBody>
          </p:sp>
        </p:grpSp>
        <p:grpSp>
          <p:nvGrpSpPr>
            <p:cNvPr id="31790" name="Group 24"/>
            <p:cNvGrpSpPr>
              <a:grpSpLocks/>
            </p:cNvGrpSpPr>
            <p:nvPr/>
          </p:nvGrpSpPr>
          <p:grpSpPr bwMode="auto">
            <a:xfrm>
              <a:off x="830" y="2963"/>
              <a:ext cx="2282" cy="375"/>
              <a:chOff x="830" y="2963"/>
              <a:chExt cx="2282" cy="375"/>
            </a:xfrm>
          </p:grpSpPr>
          <p:sp>
            <p:nvSpPr>
              <p:cNvPr id="31794" name="Rectangle 25"/>
              <p:cNvSpPr>
                <a:spLocks noChangeArrowheads="1"/>
              </p:cNvSpPr>
              <p:nvPr/>
            </p:nvSpPr>
            <p:spPr bwMode="auto">
              <a:xfrm>
                <a:off x="2035" y="2963"/>
                <a:ext cx="1077" cy="375"/>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25,000</a:t>
                </a:r>
              </a:p>
            </p:txBody>
          </p:sp>
          <p:sp>
            <p:nvSpPr>
              <p:cNvPr id="31795" name="Rectangle 26"/>
              <p:cNvSpPr>
                <a:spLocks noChangeArrowheads="1"/>
              </p:cNvSpPr>
              <p:nvPr/>
            </p:nvSpPr>
            <p:spPr bwMode="auto">
              <a:xfrm>
                <a:off x="830" y="2963"/>
                <a:ext cx="1205" cy="375"/>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25,000</a:t>
                </a:r>
              </a:p>
            </p:txBody>
          </p:sp>
        </p:grpSp>
        <p:grpSp>
          <p:nvGrpSpPr>
            <p:cNvPr id="31791" name="Group 27"/>
            <p:cNvGrpSpPr>
              <a:grpSpLocks/>
            </p:cNvGrpSpPr>
            <p:nvPr/>
          </p:nvGrpSpPr>
          <p:grpSpPr bwMode="auto">
            <a:xfrm>
              <a:off x="830" y="2586"/>
              <a:ext cx="2282" cy="377"/>
              <a:chOff x="830" y="2586"/>
              <a:chExt cx="2282" cy="377"/>
            </a:xfrm>
          </p:grpSpPr>
          <p:sp>
            <p:nvSpPr>
              <p:cNvPr id="31792" name="Rectangle 28"/>
              <p:cNvSpPr>
                <a:spLocks noChangeArrowheads="1"/>
              </p:cNvSpPr>
              <p:nvPr/>
            </p:nvSpPr>
            <p:spPr bwMode="auto">
              <a:xfrm>
                <a:off x="2035" y="2586"/>
                <a:ext cx="1077" cy="377"/>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10,000</a:t>
                </a:r>
              </a:p>
            </p:txBody>
          </p:sp>
          <p:sp>
            <p:nvSpPr>
              <p:cNvPr id="31793" name="Rectangle 29"/>
              <p:cNvSpPr>
                <a:spLocks noChangeArrowheads="1"/>
              </p:cNvSpPr>
              <p:nvPr/>
            </p:nvSpPr>
            <p:spPr bwMode="auto">
              <a:xfrm>
                <a:off x="830" y="2586"/>
                <a:ext cx="1205" cy="377"/>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40,000</a:t>
                </a:r>
              </a:p>
            </p:txBody>
          </p:sp>
        </p:grpSp>
      </p:grpSp>
      <p:grpSp>
        <p:nvGrpSpPr>
          <p:cNvPr id="11" name="Group 30"/>
          <p:cNvGrpSpPr>
            <a:grpSpLocks/>
          </p:cNvGrpSpPr>
          <p:nvPr/>
        </p:nvGrpSpPr>
        <p:grpSpPr bwMode="auto">
          <a:xfrm>
            <a:off x="4940300" y="3508375"/>
            <a:ext cx="3633788" cy="596900"/>
            <a:chOff x="3112" y="2210"/>
            <a:chExt cx="2289" cy="376"/>
          </a:xfrm>
        </p:grpSpPr>
        <p:sp>
          <p:nvSpPr>
            <p:cNvPr id="31786" name="Rectangle 31"/>
            <p:cNvSpPr>
              <a:spLocks noChangeArrowheads="1"/>
            </p:cNvSpPr>
            <p:nvPr/>
          </p:nvSpPr>
          <p:spPr bwMode="auto">
            <a:xfrm>
              <a:off x="4369" y="2210"/>
              <a:ext cx="1032" cy="376"/>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0</a:t>
              </a:r>
            </a:p>
          </p:txBody>
        </p:sp>
        <p:sp>
          <p:nvSpPr>
            <p:cNvPr id="31787" name="Rectangle 32"/>
            <p:cNvSpPr>
              <a:spLocks noChangeArrowheads="1"/>
            </p:cNvSpPr>
            <p:nvPr/>
          </p:nvSpPr>
          <p:spPr bwMode="auto">
            <a:xfrm>
              <a:off x="3112" y="2210"/>
              <a:ext cx="1257" cy="376"/>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500</a:t>
              </a:r>
            </a:p>
          </p:txBody>
        </p:sp>
      </p:grpSp>
      <p:grpSp>
        <p:nvGrpSpPr>
          <p:cNvPr id="12" name="Group 33"/>
          <p:cNvGrpSpPr>
            <a:grpSpLocks/>
          </p:cNvGrpSpPr>
          <p:nvPr/>
        </p:nvGrpSpPr>
        <p:grpSpPr bwMode="auto">
          <a:xfrm>
            <a:off x="1317625" y="3508375"/>
            <a:ext cx="3622675" cy="596900"/>
            <a:chOff x="830" y="2210"/>
            <a:chExt cx="2282" cy="376"/>
          </a:xfrm>
        </p:grpSpPr>
        <p:sp>
          <p:nvSpPr>
            <p:cNvPr id="31784" name="Rectangle 34"/>
            <p:cNvSpPr>
              <a:spLocks noChangeArrowheads="1"/>
            </p:cNvSpPr>
            <p:nvPr/>
          </p:nvSpPr>
          <p:spPr bwMode="auto">
            <a:xfrm>
              <a:off x="2035" y="2210"/>
              <a:ext cx="1077" cy="376"/>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0</a:t>
              </a:r>
            </a:p>
          </p:txBody>
        </p:sp>
        <p:sp>
          <p:nvSpPr>
            <p:cNvPr id="31785" name="Rectangle 35"/>
            <p:cNvSpPr>
              <a:spLocks noChangeArrowheads="1"/>
            </p:cNvSpPr>
            <p:nvPr/>
          </p:nvSpPr>
          <p:spPr bwMode="auto">
            <a:xfrm>
              <a:off x="830" y="2210"/>
              <a:ext cx="1205" cy="376"/>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50,000</a:t>
              </a:r>
            </a:p>
          </p:txBody>
        </p:sp>
      </p:grpSp>
      <p:grpSp>
        <p:nvGrpSpPr>
          <p:cNvPr id="31755" name="Group 36"/>
          <p:cNvGrpSpPr>
            <a:grpSpLocks/>
          </p:cNvGrpSpPr>
          <p:nvPr/>
        </p:nvGrpSpPr>
        <p:grpSpPr bwMode="auto">
          <a:xfrm>
            <a:off x="530225" y="1965325"/>
            <a:ext cx="8043863" cy="4529138"/>
            <a:chOff x="334" y="1238"/>
            <a:chExt cx="5067" cy="2853"/>
          </a:xfrm>
        </p:grpSpPr>
        <p:grpSp>
          <p:nvGrpSpPr>
            <p:cNvPr id="31770" name="Group 37"/>
            <p:cNvGrpSpPr>
              <a:grpSpLocks/>
            </p:cNvGrpSpPr>
            <p:nvPr/>
          </p:nvGrpSpPr>
          <p:grpSpPr bwMode="auto">
            <a:xfrm>
              <a:off x="334" y="1238"/>
              <a:ext cx="5067" cy="2853"/>
              <a:chOff x="334" y="1238"/>
              <a:chExt cx="5067" cy="2853"/>
            </a:xfrm>
          </p:grpSpPr>
          <p:sp>
            <p:nvSpPr>
              <p:cNvPr id="31772" name="Rectangle 38"/>
              <p:cNvSpPr>
                <a:spLocks noChangeArrowheads="1"/>
              </p:cNvSpPr>
              <p:nvPr/>
            </p:nvSpPr>
            <p:spPr bwMode="auto">
              <a:xfrm>
                <a:off x="334" y="3715"/>
                <a:ext cx="496" cy="376"/>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E</a:t>
                </a:r>
              </a:p>
            </p:txBody>
          </p:sp>
          <p:sp>
            <p:nvSpPr>
              <p:cNvPr id="31773" name="Rectangle 39"/>
              <p:cNvSpPr>
                <a:spLocks noChangeArrowheads="1"/>
              </p:cNvSpPr>
              <p:nvPr/>
            </p:nvSpPr>
            <p:spPr bwMode="auto">
              <a:xfrm>
                <a:off x="334" y="3338"/>
                <a:ext cx="496" cy="377"/>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D</a:t>
                </a:r>
              </a:p>
            </p:txBody>
          </p:sp>
          <p:sp>
            <p:nvSpPr>
              <p:cNvPr id="31774" name="Rectangle 40"/>
              <p:cNvSpPr>
                <a:spLocks noChangeArrowheads="1"/>
              </p:cNvSpPr>
              <p:nvPr/>
            </p:nvSpPr>
            <p:spPr bwMode="auto">
              <a:xfrm>
                <a:off x="334" y="2963"/>
                <a:ext cx="496" cy="375"/>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C</a:t>
                </a:r>
              </a:p>
            </p:txBody>
          </p:sp>
          <p:sp>
            <p:nvSpPr>
              <p:cNvPr id="31775" name="Rectangle 41"/>
              <p:cNvSpPr>
                <a:spLocks noChangeArrowheads="1"/>
              </p:cNvSpPr>
              <p:nvPr/>
            </p:nvSpPr>
            <p:spPr bwMode="auto">
              <a:xfrm>
                <a:off x="334" y="2586"/>
                <a:ext cx="496" cy="377"/>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B</a:t>
                </a:r>
              </a:p>
            </p:txBody>
          </p:sp>
          <p:sp>
            <p:nvSpPr>
              <p:cNvPr id="31776" name="Rectangle 42"/>
              <p:cNvSpPr>
                <a:spLocks noChangeArrowheads="1"/>
              </p:cNvSpPr>
              <p:nvPr/>
            </p:nvSpPr>
            <p:spPr bwMode="auto">
              <a:xfrm>
                <a:off x="334" y="2210"/>
                <a:ext cx="496" cy="376"/>
              </a:xfrm>
              <a:prstGeom prst="rect">
                <a:avLst/>
              </a:prstGeom>
              <a:noFill/>
              <a:ln w="9525">
                <a:noFill/>
                <a:miter lim="800000"/>
                <a:headEnd/>
                <a:tailEnd/>
              </a:ln>
            </p:spPr>
            <p:txBody>
              <a:bodyPr anchor="ctr" anchorCtr="1">
                <a:prstTxWarp prst="textNoShape">
                  <a:avLst/>
                </a:prstTxWarp>
              </a:bodyPr>
              <a:lstStyle/>
              <a:p>
                <a:pPr>
                  <a:lnSpc>
                    <a:spcPct val="105000"/>
                  </a:lnSpc>
                  <a:spcBef>
                    <a:spcPct val="45000"/>
                  </a:spcBef>
                  <a:buClr>
                    <a:srgbClr val="00B85C"/>
                  </a:buClr>
                  <a:buSzPct val="120000"/>
                  <a:buFont typeface="Wingdings" charset="2"/>
                  <a:buNone/>
                </a:pPr>
                <a:r>
                  <a:rPr lang="en-US">
                    <a:ea typeface="Arial" charset="0"/>
                    <a:cs typeface="Arial" charset="0"/>
                  </a:rPr>
                  <a:t>A</a:t>
                </a:r>
              </a:p>
            </p:txBody>
          </p:sp>
          <p:sp>
            <p:nvSpPr>
              <p:cNvPr id="31777" name="Rectangle 43"/>
              <p:cNvSpPr>
                <a:spLocks noChangeArrowheads="1"/>
              </p:cNvSpPr>
              <p:nvPr/>
            </p:nvSpPr>
            <p:spPr bwMode="auto">
              <a:xfrm>
                <a:off x="4369" y="1833"/>
                <a:ext cx="1032" cy="377"/>
              </a:xfrm>
              <a:prstGeom prst="rect">
                <a:avLst/>
              </a:prstGeom>
              <a:noFill/>
              <a:ln w="9525">
                <a:noFill/>
                <a:miter lim="800000"/>
                <a:headEnd/>
                <a:tailEnd/>
              </a:ln>
            </p:spPr>
            <p:txBody>
              <a:bodyPr anchor="ctr" anchorCtr="1">
                <a:prstTxWarp prst="textNoShape">
                  <a:avLst/>
                </a:prstTxWarp>
              </a:bodyPr>
              <a:lstStyle/>
              <a:p>
                <a:pPr algn="ctr">
                  <a:lnSpc>
                    <a:spcPct val="105000"/>
                  </a:lnSpc>
                  <a:spcBef>
                    <a:spcPct val="45000"/>
                  </a:spcBef>
                  <a:buClr>
                    <a:srgbClr val="00B85C"/>
                  </a:buClr>
                  <a:buSzPct val="120000"/>
                  <a:buFont typeface="Wingdings" charset="2"/>
                  <a:buNone/>
                </a:pPr>
                <a:r>
                  <a:rPr lang="en-US">
                    <a:ea typeface="Arial" charset="0"/>
                    <a:cs typeface="Arial" charset="0"/>
                  </a:rPr>
                  <a:t>Wheat</a:t>
                </a:r>
              </a:p>
            </p:txBody>
          </p:sp>
          <p:sp>
            <p:nvSpPr>
              <p:cNvPr id="31778" name="Rectangle 44"/>
              <p:cNvSpPr>
                <a:spLocks noChangeArrowheads="1"/>
              </p:cNvSpPr>
              <p:nvPr/>
            </p:nvSpPr>
            <p:spPr bwMode="auto">
              <a:xfrm>
                <a:off x="3112" y="1833"/>
                <a:ext cx="1257" cy="377"/>
              </a:xfrm>
              <a:prstGeom prst="rect">
                <a:avLst/>
              </a:prstGeom>
              <a:noFill/>
              <a:ln w="9525">
                <a:noFill/>
                <a:miter lim="800000"/>
                <a:headEnd/>
                <a:tailEnd/>
              </a:ln>
            </p:spPr>
            <p:txBody>
              <a:bodyPr anchor="ctr" anchorCtr="1">
                <a:prstTxWarp prst="textNoShape">
                  <a:avLst/>
                </a:prstTxWarp>
              </a:bodyPr>
              <a:lstStyle/>
              <a:p>
                <a:pPr algn="ctr">
                  <a:lnSpc>
                    <a:spcPct val="105000"/>
                  </a:lnSpc>
                  <a:spcBef>
                    <a:spcPct val="45000"/>
                  </a:spcBef>
                  <a:buClr>
                    <a:srgbClr val="00B85C"/>
                  </a:buClr>
                  <a:buSzPct val="120000"/>
                  <a:buFont typeface="Wingdings" charset="2"/>
                  <a:buNone/>
                </a:pPr>
                <a:r>
                  <a:rPr lang="en-US">
                    <a:ea typeface="Arial" charset="0"/>
                    <a:cs typeface="Arial" charset="0"/>
                  </a:rPr>
                  <a:t>Computers</a:t>
                </a:r>
              </a:p>
            </p:txBody>
          </p:sp>
          <p:sp>
            <p:nvSpPr>
              <p:cNvPr id="31779" name="Rectangle 45"/>
              <p:cNvSpPr>
                <a:spLocks noChangeArrowheads="1"/>
              </p:cNvSpPr>
              <p:nvPr/>
            </p:nvSpPr>
            <p:spPr bwMode="auto">
              <a:xfrm>
                <a:off x="2035" y="1833"/>
                <a:ext cx="1077" cy="377"/>
              </a:xfrm>
              <a:prstGeom prst="rect">
                <a:avLst/>
              </a:prstGeom>
              <a:noFill/>
              <a:ln w="9525">
                <a:noFill/>
                <a:miter lim="800000"/>
                <a:headEnd/>
                <a:tailEnd/>
              </a:ln>
            </p:spPr>
            <p:txBody>
              <a:bodyPr anchor="ctr" anchorCtr="1">
                <a:prstTxWarp prst="textNoShape">
                  <a:avLst/>
                </a:prstTxWarp>
              </a:bodyPr>
              <a:lstStyle/>
              <a:p>
                <a:pPr algn="ctr">
                  <a:lnSpc>
                    <a:spcPct val="105000"/>
                  </a:lnSpc>
                  <a:spcBef>
                    <a:spcPct val="45000"/>
                  </a:spcBef>
                  <a:buClr>
                    <a:srgbClr val="00B85C"/>
                  </a:buClr>
                  <a:buSzPct val="120000"/>
                  <a:buFont typeface="Wingdings" charset="2"/>
                  <a:buNone/>
                </a:pPr>
                <a:r>
                  <a:rPr lang="en-US">
                    <a:ea typeface="Arial" charset="0"/>
                    <a:cs typeface="Arial" charset="0"/>
                  </a:rPr>
                  <a:t>Wheat</a:t>
                </a:r>
              </a:p>
            </p:txBody>
          </p:sp>
          <p:sp>
            <p:nvSpPr>
              <p:cNvPr id="31780" name="Rectangle 46"/>
              <p:cNvSpPr>
                <a:spLocks noChangeArrowheads="1"/>
              </p:cNvSpPr>
              <p:nvPr/>
            </p:nvSpPr>
            <p:spPr bwMode="auto">
              <a:xfrm>
                <a:off x="830" y="1833"/>
                <a:ext cx="1205" cy="377"/>
              </a:xfrm>
              <a:prstGeom prst="rect">
                <a:avLst/>
              </a:prstGeom>
              <a:noFill/>
              <a:ln w="9525">
                <a:noFill/>
                <a:miter lim="800000"/>
                <a:headEnd/>
                <a:tailEnd/>
              </a:ln>
            </p:spPr>
            <p:txBody>
              <a:bodyPr anchor="ctr" anchorCtr="1">
                <a:prstTxWarp prst="textNoShape">
                  <a:avLst/>
                </a:prstTxWarp>
              </a:bodyPr>
              <a:lstStyle/>
              <a:p>
                <a:pPr algn="ctr">
                  <a:lnSpc>
                    <a:spcPct val="105000"/>
                  </a:lnSpc>
                  <a:spcBef>
                    <a:spcPct val="45000"/>
                  </a:spcBef>
                  <a:buClr>
                    <a:srgbClr val="00B85C"/>
                  </a:buClr>
                  <a:buSzPct val="120000"/>
                  <a:buFont typeface="Wingdings" charset="2"/>
                  <a:buNone/>
                </a:pPr>
                <a:r>
                  <a:rPr lang="en-US">
                    <a:ea typeface="Arial" charset="0"/>
                    <a:cs typeface="Arial" charset="0"/>
                  </a:rPr>
                  <a:t>Computers</a:t>
                </a:r>
              </a:p>
            </p:txBody>
          </p:sp>
          <p:sp>
            <p:nvSpPr>
              <p:cNvPr id="31781" name="Rectangle 47"/>
              <p:cNvSpPr>
                <a:spLocks noChangeArrowheads="1"/>
              </p:cNvSpPr>
              <p:nvPr/>
            </p:nvSpPr>
            <p:spPr bwMode="auto">
              <a:xfrm>
                <a:off x="3112" y="1238"/>
                <a:ext cx="2289" cy="595"/>
              </a:xfrm>
              <a:prstGeom prst="rect">
                <a:avLst/>
              </a:prstGeom>
              <a:noFill/>
              <a:ln w="9525">
                <a:noFill/>
                <a:miter lim="800000"/>
                <a:headEnd/>
                <a:tailEnd/>
              </a:ln>
            </p:spPr>
            <p:txBody>
              <a:bodyPr anchor="ctr" anchorCtr="1">
                <a:prstTxWarp prst="textNoShape">
                  <a:avLst/>
                </a:prstTxWarp>
              </a:bodyPr>
              <a:lstStyle/>
              <a:p>
                <a:pPr algn="ctr">
                  <a:lnSpc>
                    <a:spcPct val="105000"/>
                  </a:lnSpc>
                  <a:spcBef>
                    <a:spcPct val="45000"/>
                  </a:spcBef>
                  <a:buClr>
                    <a:srgbClr val="00B85C"/>
                  </a:buClr>
                  <a:buSzPct val="120000"/>
                  <a:buFont typeface="Wingdings" charset="2"/>
                  <a:buNone/>
                </a:pPr>
                <a:r>
                  <a:rPr lang="en-US">
                    <a:ea typeface="Arial" charset="0"/>
                    <a:cs typeface="Arial" charset="0"/>
                  </a:rPr>
                  <a:t>Production</a:t>
                </a:r>
              </a:p>
            </p:txBody>
          </p:sp>
          <p:sp>
            <p:nvSpPr>
              <p:cNvPr id="31782" name="Rectangle 48"/>
              <p:cNvSpPr>
                <a:spLocks noChangeArrowheads="1"/>
              </p:cNvSpPr>
              <p:nvPr/>
            </p:nvSpPr>
            <p:spPr bwMode="auto">
              <a:xfrm>
                <a:off x="830" y="1238"/>
                <a:ext cx="2282" cy="595"/>
              </a:xfrm>
              <a:prstGeom prst="rect">
                <a:avLst/>
              </a:prstGeom>
              <a:noFill/>
              <a:ln w="9525">
                <a:noFill/>
                <a:miter lim="800000"/>
                <a:headEnd/>
                <a:tailEnd/>
              </a:ln>
            </p:spPr>
            <p:txBody>
              <a:bodyPr anchor="ctr" anchorCtr="1">
                <a:prstTxWarp prst="textNoShape">
                  <a:avLst/>
                </a:prstTxWarp>
              </a:bodyPr>
              <a:lstStyle/>
              <a:p>
                <a:pPr algn="ctr">
                  <a:lnSpc>
                    <a:spcPct val="105000"/>
                  </a:lnSpc>
                  <a:spcBef>
                    <a:spcPct val="45000"/>
                  </a:spcBef>
                  <a:buClr>
                    <a:srgbClr val="00B85C"/>
                  </a:buClr>
                  <a:buSzPct val="120000"/>
                  <a:buFont typeface="Wingdings" charset="2"/>
                  <a:buNone/>
                </a:pPr>
                <a:r>
                  <a:rPr lang="en-US">
                    <a:ea typeface="Arial" charset="0"/>
                    <a:cs typeface="Arial" charset="0"/>
                  </a:rPr>
                  <a:t>Employment of </a:t>
                </a:r>
                <a:br>
                  <a:rPr lang="en-US">
                    <a:ea typeface="Arial" charset="0"/>
                    <a:cs typeface="Arial" charset="0"/>
                  </a:rPr>
                </a:br>
                <a:r>
                  <a:rPr lang="en-US">
                    <a:ea typeface="Arial" charset="0"/>
                    <a:cs typeface="Arial" charset="0"/>
                  </a:rPr>
                  <a:t>labor hours</a:t>
                </a:r>
              </a:p>
            </p:txBody>
          </p:sp>
          <p:sp>
            <p:nvSpPr>
              <p:cNvPr id="31783" name="Rectangle 49"/>
              <p:cNvSpPr>
                <a:spLocks noChangeArrowheads="1"/>
              </p:cNvSpPr>
              <p:nvPr/>
            </p:nvSpPr>
            <p:spPr bwMode="auto">
              <a:xfrm>
                <a:off x="334" y="1238"/>
                <a:ext cx="496" cy="972"/>
              </a:xfrm>
              <a:prstGeom prst="rect">
                <a:avLst/>
              </a:prstGeom>
              <a:noFill/>
              <a:ln w="9525">
                <a:noFill/>
                <a:miter lim="800000"/>
                <a:headEnd/>
                <a:tailEnd/>
              </a:ln>
            </p:spPr>
            <p:txBody>
              <a:bodyPr anchor="ctr" anchorCtr="1">
                <a:prstTxWarp prst="textNoShape">
                  <a:avLst/>
                </a:prstTxWarp>
              </a:bodyPr>
              <a:lstStyle/>
              <a:p>
                <a:pPr algn="ctr">
                  <a:lnSpc>
                    <a:spcPct val="105000"/>
                  </a:lnSpc>
                  <a:spcBef>
                    <a:spcPct val="45000"/>
                  </a:spcBef>
                  <a:buClr>
                    <a:srgbClr val="00B85C"/>
                  </a:buClr>
                  <a:buSzPct val="120000"/>
                  <a:buFont typeface="Wingdings" charset="2"/>
                  <a:buNone/>
                </a:pPr>
                <a:endParaRPr lang="en-US">
                  <a:ea typeface="Arial" charset="0"/>
                  <a:cs typeface="Arial" charset="0"/>
                </a:endParaRPr>
              </a:p>
            </p:txBody>
          </p:sp>
        </p:grpSp>
        <p:sp>
          <p:nvSpPr>
            <p:cNvPr id="31771" name="Line 50"/>
            <p:cNvSpPr>
              <a:spLocks noChangeShapeType="1"/>
            </p:cNvSpPr>
            <p:nvPr/>
          </p:nvSpPr>
          <p:spPr bwMode="auto">
            <a:xfrm>
              <a:off x="334" y="1238"/>
              <a:ext cx="5067" cy="0"/>
            </a:xfrm>
            <a:prstGeom prst="line">
              <a:avLst/>
            </a:prstGeom>
            <a:noFill/>
            <a:ln w="28575" cap="sq">
              <a:solidFill>
                <a:schemeClr val="tx1"/>
              </a:solidFill>
              <a:round/>
              <a:headEnd/>
              <a:tailEnd/>
            </a:ln>
          </p:spPr>
          <p:txBody>
            <a:bodyPr>
              <a:prstTxWarp prst="textNoShape">
                <a:avLst/>
              </a:prstTxWarp>
            </a:bodyPr>
            <a:lstStyle/>
            <a:p>
              <a:endParaRPr lang="en-US"/>
            </a:p>
          </p:txBody>
        </p:sp>
      </p:grpSp>
      <p:sp>
        <p:nvSpPr>
          <p:cNvPr id="31756" name="Line 51"/>
          <p:cNvSpPr>
            <a:spLocks noChangeShapeType="1"/>
          </p:cNvSpPr>
          <p:nvPr/>
        </p:nvSpPr>
        <p:spPr bwMode="auto">
          <a:xfrm>
            <a:off x="530225" y="3508375"/>
            <a:ext cx="8043863" cy="0"/>
          </a:xfrm>
          <a:prstGeom prst="line">
            <a:avLst/>
          </a:prstGeom>
          <a:noFill/>
          <a:ln w="12700">
            <a:solidFill>
              <a:schemeClr val="tx1"/>
            </a:solidFill>
            <a:round/>
            <a:headEnd/>
            <a:tailEnd/>
          </a:ln>
        </p:spPr>
        <p:txBody>
          <a:bodyPr>
            <a:prstTxWarp prst="textNoShape">
              <a:avLst/>
            </a:prstTxWarp>
          </a:bodyPr>
          <a:lstStyle/>
          <a:p>
            <a:endParaRPr lang="en-US"/>
          </a:p>
        </p:txBody>
      </p:sp>
      <p:sp>
        <p:nvSpPr>
          <p:cNvPr id="31757" name="Line 52"/>
          <p:cNvSpPr>
            <a:spLocks noChangeShapeType="1"/>
          </p:cNvSpPr>
          <p:nvPr/>
        </p:nvSpPr>
        <p:spPr bwMode="auto">
          <a:xfrm>
            <a:off x="530225" y="4105275"/>
            <a:ext cx="8043863" cy="0"/>
          </a:xfrm>
          <a:prstGeom prst="line">
            <a:avLst/>
          </a:prstGeom>
          <a:noFill/>
          <a:ln w="12700">
            <a:solidFill>
              <a:schemeClr val="tx1"/>
            </a:solidFill>
            <a:round/>
            <a:headEnd/>
            <a:tailEnd/>
          </a:ln>
        </p:spPr>
        <p:txBody>
          <a:bodyPr>
            <a:prstTxWarp prst="textNoShape">
              <a:avLst/>
            </a:prstTxWarp>
          </a:bodyPr>
          <a:lstStyle/>
          <a:p>
            <a:endParaRPr lang="en-US"/>
          </a:p>
        </p:txBody>
      </p:sp>
      <p:sp>
        <p:nvSpPr>
          <p:cNvPr id="31758" name="Line 53"/>
          <p:cNvSpPr>
            <a:spLocks noChangeShapeType="1"/>
          </p:cNvSpPr>
          <p:nvPr/>
        </p:nvSpPr>
        <p:spPr bwMode="auto">
          <a:xfrm>
            <a:off x="530225" y="4703763"/>
            <a:ext cx="8043863" cy="0"/>
          </a:xfrm>
          <a:prstGeom prst="line">
            <a:avLst/>
          </a:prstGeom>
          <a:noFill/>
          <a:ln w="12700">
            <a:solidFill>
              <a:schemeClr val="tx1"/>
            </a:solidFill>
            <a:round/>
            <a:headEnd/>
            <a:tailEnd/>
          </a:ln>
        </p:spPr>
        <p:txBody>
          <a:bodyPr>
            <a:prstTxWarp prst="textNoShape">
              <a:avLst/>
            </a:prstTxWarp>
          </a:bodyPr>
          <a:lstStyle/>
          <a:p>
            <a:endParaRPr lang="en-US"/>
          </a:p>
        </p:txBody>
      </p:sp>
      <p:sp>
        <p:nvSpPr>
          <p:cNvPr id="31759" name="Line 54"/>
          <p:cNvSpPr>
            <a:spLocks noChangeShapeType="1"/>
          </p:cNvSpPr>
          <p:nvPr/>
        </p:nvSpPr>
        <p:spPr bwMode="auto">
          <a:xfrm>
            <a:off x="530225" y="5299075"/>
            <a:ext cx="8043863" cy="0"/>
          </a:xfrm>
          <a:prstGeom prst="line">
            <a:avLst/>
          </a:prstGeom>
          <a:noFill/>
          <a:ln w="12700">
            <a:solidFill>
              <a:schemeClr val="tx1"/>
            </a:solidFill>
            <a:round/>
            <a:headEnd/>
            <a:tailEnd/>
          </a:ln>
        </p:spPr>
        <p:txBody>
          <a:bodyPr>
            <a:prstTxWarp prst="textNoShape">
              <a:avLst/>
            </a:prstTxWarp>
          </a:bodyPr>
          <a:lstStyle/>
          <a:p>
            <a:endParaRPr lang="en-US"/>
          </a:p>
        </p:txBody>
      </p:sp>
      <p:sp>
        <p:nvSpPr>
          <p:cNvPr id="31760" name="Line 55"/>
          <p:cNvSpPr>
            <a:spLocks noChangeShapeType="1"/>
          </p:cNvSpPr>
          <p:nvPr/>
        </p:nvSpPr>
        <p:spPr bwMode="auto">
          <a:xfrm>
            <a:off x="530225" y="5897563"/>
            <a:ext cx="8043863" cy="0"/>
          </a:xfrm>
          <a:prstGeom prst="line">
            <a:avLst/>
          </a:prstGeom>
          <a:noFill/>
          <a:ln w="12700">
            <a:solidFill>
              <a:schemeClr val="tx1"/>
            </a:solidFill>
            <a:round/>
            <a:headEnd/>
            <a:tailEnd/>
          </a:ln>
        </p:spPr>
        <p:txBody>
          <a:bodyPr>
            <a:prstTxWarp prst="textNoShape">
              <a:avLst/>
            </a:prstTxWarp>
          </a:bodyPr>
          <a:lstStyle/>
          <a:p>
            <a:endParaRPr lang="en-US"/>
          </a:p>
        </p:txBody>
      </p:sp>
      <p:sp>
        <p:nvSpPr>
          <p:cNvPr id="31761" name="Line 56"/>
          <p:cNvSpPr>
            <a:spLocks noChangeShapeType="1"/>
          </p:cNvSpPr>
          <p:nvPr/>
        </p:nvSpPr>
        <p:spPr bwMode="auto">
          <a:xfrm>
            <a:off x="530225" y="6494463"/>
            <a:ext cx="8043863" cy="0"/>
          </a:xfrm>
          <a:prstGeom prst="line">
            <a:avLst/>
          </a:prstGeom>
          <a:noFill/>
          <a:ln w="28575" cap="sq">
            <a:solidFill>
              <a:schemeClr val="tx1"/>
            </a:solidFill>
            <a:round/>
            <a:headEnd/>
            <a:tailEnd/>
          </a:ln>
        </p:spPr>
        <p:txBody>
          <a:bodyPr>
            <a:prstTxWarp prst="textNoShape">
              <a:avLst/>
            </a:prstTxWarp>
          </a:bodyPr>
          <a:lstStyle/>
          <a:p>
            <a:endParaRPr lang="en-US"/>
          </a:p>
        </p:txBody>
      </p:sp>
      <p:sp>
        <p:nvSpPr>
          <p:cNvPr id="31762" name="Line 57"/>
          <p:cNvSpPr>
            <a:spLocks noChangeShapeType="1"/>
          </p:cNvSpPr>
          <p:nvPr/>
        </p:nvSpPr>
        <p:spPr bwMode="auto">
          <a:xfrm>
            <a:off x="530225" y="1965325"/>
            <a:ext cx="0" cy="4529138"/>
          </a:xfrm>
          <a:prstGeom prst="line">
            <a:avLst/>
          </a:prstGeom>
          <a:noFill/>
          <a:ln w="28575" cap="sq">
            <a:solidFill>
              <a:schemeClr val="tx1"/>
            </a:solidFill>
            <a:round/>
            <a:headEnd/>
            <a:tailEnd/>
          </a:ln>
        </p:spPr>
        <p:txBody>
          <a:bodyPr>
            <a:prstTxWarp prst="textNoShape">
              <a:avLst/>
            </a:prstTxWarp>
          </a:bodyPr>
          <a:lstStyle/>
          <a:p>
            <a:endParaRPr lang="en-US"/>
          </a:p>
        </p:txBody>
      </p:sp>
      <p:sp>
        <p:nvSpPr>
          <p:cNvPr id="31763" name="Line 58"/>
          <p:cNvSpPr>
            <a:spLocks noChangeShapeType="1"/>
          </p:cNvSpPr>
          <p:nvPr/>
        </p:nvSpPr>
        <p:spPr bwMode="auto">
          <a:xfrm>
            <a:off x="1317625" y="1965325"/>
            <a:ext cx="0" cy="4529138"/>
          </a:xfrm>
          <a:prstGeom prst="line">
            <a:avLst/>
          </a:prstGeom>
          <a:noFill/>
          <a:ln w="12700">
            <a:solidFill>
              <a:schemeClr val="tx1"/>
            </a:solidFill>
            <a:round/>
            <a:headEnd/>
            <a:tailEnd/>
          </a:ln>
        </p:spPr>
        <p:txBody>
          <a:bodyPr>
            <a:prstTxWarp prst="textNoShape">
              <a:avLst/>
            </a:prstTxWarp>
          </a:bodyPr>
          <a:lstStyle/>
          <a:p>
            <a:endParaRPr lang="en-US"/>
          </a:p>
        </p:txBody>
      </p:sp>
      <p:sp>
        <p:nvSpPr>
          <p:cNvPr id="31764" name="Line 59"/>
          <p:cNvSpPr>
            <a:spLocks noChangeShapeType="1"/>
          </p:cNvSpPr>
          <p:nvPr/>
        </p:nvSpPr>
        <p:spPr bwMode="auto">
          <a:xfrm>
            <a:off x="4940300" y="1965325"/>
            <a:ext cx="0" cy="4529138"/>
          </a:xfrm>
          <a:prstGeom prst="line">
            <a:avLst/>
          </a:prstGeom>
          <a:noFill/>
          <a:ln w="12700">
            <a:solidFill>
              <a:schemeClr val="tx1"/>
            </a:solidFill>
            <a:round/>
            <a:headEnd/>
            <a:tailEnd/>
          </a:ln>
        </p:spPr>
        <p:txBody>
          <a:bodyPr>
            <a:prstTxWarp prst="textNoShape">
              <a:avLst/>
            </a:prstTxWarp>
          </a:bodyPr>
          <a:lstStyle/>
          <a:p>
            <a:endParaRPr lang="en-US"/>
          </a:p>
        </p:txBody>
      </p:sp>
      <p:sp>
        <p:nvSpPr>
          <p:cNvPr id="31765" name="Line 60"/>
          <p:cNvSpPr>
            <a:spLocks noChangeShapeType="1"/>
          </p:cNvSpPr>
          <p:nvPr/>
        </p:nvSpPr>
        <p:spPr bwMode="auto">
          <a:xfrm>
            <a:off x="8574088" y="1965325"/>
            <a:ext cx="0" cy="4529138"/>
          </a:xfrm>
          <a:prstGeom prst="line">
            <a:avLst/>
          </a:prstGeom>
          <a:noFill/>
          <a:ln w="28575" cap="sq">
            <a:solidFill>
              <a:schemeClr val="tx1"/>
            </a:solidFill>
            <a:round/>
            <a:headEnd/>
            <a:tailEnd/>
          </a:ln>
        </p:spPr>
        <p:txBody>
          <a:bodyPr>
            <a:prstTxWarp prst="textNoShape">
              <a:avLst/>
            </a:prstTxWarp>
          </a:bodyPr>
          <a:lstStyle/>
          <a:p>
            <a:endParaRPr lang="en-US"/>
          </a:p>
        </p:txBody>
      </p:sp>
      <p:sp>
        <p:nvSpPr>
          <p:cNvPr id="31766" name="Line 61"/>
          <p:cNvSpPr>
            <a:spLocks noChangeShapeType="1"/>
          </p:cNvSpPr>
          <p:nvPr/>
        </p:nvSpPr>
        <p:spPr bwMode="auto">
          <a:xfrm>
            <a:off x="3230563" y="2909888"/>
            <a:ext cx="0" cy="3584575"/>
          </a:xfrm>
          <a:prstGeom prst="line">
            <a:avLst/>
          </a:prstGeom>
          <a:noFill/>
          <a:ln w="12700">
            <a:solidFill>
              <a:schemeClr val="tx1"/>
            </a:solidFill>
            <a:round/>
            <a:headEnd/>
            <a:tailEnd/>
          </a:ln>
        </p:spPr>
        <p:txBody>
          <a:bodyPr>
            <a:prstTxWarp prst="textNoShape">
              <a:avLst/>
            </a:prstTxWarp>
          </a:bodyPr>
          <a:lstStyle/>
          <a:p>
            <a:endParaRPr lang="en-US"/>
          </a:p>
        </p:txBody>
      </p:sp>
      <p:sp>
        <p:nvSpPr>
          <p:cNvPr id="31767" name="Line 62"/>
          <p:cNvSpPr>
            <a:spLocks noChangeShapeType="1"/>
          </p:cNvSpPr>
          <p:nvPr/>
        </p:nvSpPr>
        <p:spPr bwMode="auto">
          <a:xfrm>
            <a:off x="6935788" y="2909888"/>
            <a:ext cx="0" cy="3584575"/>
          </a:xfrm>
          <a:prstGeom prst="line">
            <a:avLst/>
          </a:prstGeom>
          <a:noFill/>
          <a:ln w="12700">
            <a:solidFill>
              <a:schemeClr val="tx1"/>
            </a:solidFill>
            <a:round/>
            <a:headEnd/>
            <a:tailEnd/>
          </a:ln>
        </p:spPr>
        <p:txBody>
          <a:bodyPr>
            <a:prstTxWarp prst="textNoShape">
              <a:avLst/>
            </a:prstTxWarp>
          </a:bodyPr>
          <a:lstStyle/>
          <a:p>
            <a:endParaRPr lang="en-US"/>
          </a:p>
        </p:txBody>
      </p:sp>
      <p:sp>
        <p:nvSpPr>
          <p:cNvPr id="31768" name="Line 63"/>
          <p:cNvSpPr>
            <a:spLocks noChangeShapeType="1"/>
          </p:cNvSpPr>
          <p:nvPr/>
        </p:nvSpPr>
        <p:spPr bwMode="auto">
          <a:xfrm>
            <a:off x="1317625" y="2909888"/>
            <a:ext cx="7256463" cy="0"/>
          </a:xfrm>
          <a:prstGeom prst="line">
            <a:avLst/>
          </a:prstGeom>
          <a:noFill/>
          <a:ln w="12700">
            <a:solidFill>
              <a:schemeClr val="tx1"/>
            </a:solidFill>
            <a:round/>
            <a:headEnd/>
            <a:tailEnd/>
          </a:ln>
        </p:spPr>
        <p:txBody>
          <a:bodyPr>
            <a:prstTxWarp prst="textNoShape">
              <a:avLst/>
            </a:prstTxWarp>
          </a:bodyPr>
          <a:lstStyle/>
          <a:p>
            <a:endParaRPr lang="en-US"/>
          </a:p>
        </p:txBody>
      </p:sp>
      <p:sp>
        <p:nvSpPr>
          <p:cNvPr id="31769" name="FlagCount" hidden="1">
            <a:hlinkClick r:id="rId4" action="ppaction://hlinkfile"/>
          </p:cNvPr>
          <p:cNvSpPr>
            <a:spLocks noChangeArrowheads="1"/>
          </p:cNvSpPr>
          <p:nvPr/>
        </p:nvSpPr>
        <p:spPr bwMode="auto">
          <a:xfrm>
            <a:off x="8255000" y="254000"/>
            <a:ext cx="381000" cy="317500"/>
          </a:xfrm>
          <a:prstGeom prst="wedgeRoundRectCallout">
            <a:avLst>
              <a:gd name="adj1" fmla="val -43750"/>
              <a:gd name="adj2" fmla="val 70000"/>
              <a:gd name="adj3" fmla="val 16667"/>
            </a:avLst>
          </a:prstGeom>
          <a:solidFill>
            <a:schemeClr val="accent1">
              <a:alpha val="25098"/>
            </a:schemeClr>
          </a:solidFill>
          <a:ln w="19050">
            <a:solidFill>
              <a:schemeClr val="tx1"/>
            </a:solidFill>
            <a:miter lim="800000"/>
            <a:headEnd/>
            <a:tailEnd/>
          </a:ln>
        </p:spPr>
        <p:txBody>
          <a:bodyPr wrap="none" anchor="ctr">
            <a:prstTxWarp prst="textNoShape">
              <a:avLst/>
            </a:prstTxWarp>
          </a:bodyPr>
          <a:lstStyle/>
          <a:p>
            <a:pPr algn="ctr"/>
            <a:r>
              <a:rPr lang="en-US" sz="1400" b="1">
                <a:latin typeface="Tahoma" charset="0"/>
                <a:ea typeface="Arial" charset="0"/>
                <a:cs typeface="Arial" charset="0"/>
              </a:rPr>
              <a:t>0</a:t>
            </a:r>
          </a:p>
        </p:txBody>
      </p:sp>
    </p:spTree>
    <p:custDataLst>
      <p:tags r:id="rId1"/>
    </p:custData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strips(downRigh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wipe(left)">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wipe(left)">
                                      <p:cBhvr>
                                        <p:cTn id="3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ChangeArrowheads="1"/>
          </p:cNvSpPr>
          <p:nvPr/>
        </p:nvSpPr>
        <p:spPr bwMode="auto">
          <a:xfrm>
            <a:off x="476250" y="3263900"/>
            <a:ext cx="403225" cy="373063"/>
          </a:xfrm>
          <a:prstGeom prst="rect">
            <a:avLst/>
          </a:prstGeom>
          <a:solidFill>
            <a:srgbClr val="FFFF99"/>
          </a:solidFill>
          <a:ln w="9525">
            <a:solidFill>
              <a:srgbClr val="0000FF"/>
            </a:solidFill>
            <a:miter lim="800000"/>
            <a:headEnd/>
            <a:tailEnd/>
          </a:ln>
        </p:spPr>
        <p:txBody>
          <a:bodyPr wrap="none" anchor="ctr">
            <a:prstTxWarp prst="textNoShape">
              <a:avLst/>
            </a:prstTxWarp>
          </a:bodyPr>
          <a:lstStyle/>
          <a:p>
            <a:endParaRPr lang="en-US" sz="1800">
              <a:latin typeface="Calibri" charset="0"/>
              <a:ea typeface="Arial" charset="0"/>
              <a:cs typeface="Arial" charset="0"/>
            </a:endParaRPr>
          </a:p>
        </p:txBody>
      </p:sp>
      <p:sp>
        <p:nvSpPr>
          <p:cNvPr id="83971" name="Rectangle 3"/>
          <p:cNvSpPr>
            <a:spLocks noChangeArrowheads="1"/>
          </p:cNvSpPr>
          <p:nvPr/>
        </p:nvSpPr>
        <p:spPr bwMode="auto">
          <a:xfrm>
            <a:off x="477838" y="3779838"/>
            <a:ext cx="403225" cy="373062"/>
          </a:xfrm>
          <a:prstGeom prst="rect">
            <a:avLst/>
          </a:prstGeom>
          <a:solidFill>
            <a:srgbClr val="FFFF99"/>
          </a:solidFill>
          <a:ln w="9525">
            <a:solidFill>
              <a:srgbClr val="0000FF"/>
            </a:solidFill>
            <a:miter lim="800000"/>
            <a:headEnd/>
            <a:tailEnd/>
          </a:ln>
        </p:spPr>
        <p:txBody>
          <a:bodyPr wrap="none" anchor="ctr">
            <a:prstTxWarp prst="textNoShape">
              <a:avLst/>
            </a:prstTxWarp>
          </a:bodyPr>
          <a:lstStyle/>
          <a:p>
            <a:endParaRPr lang="en-US" sz="1800">
              <a:latin typeface="Calibri" charset="0"/>
              <a:ea typeface="Arial" charset="0"/>
              <a:cs typeface="Arial" charset="0"/>
            </a:endParaRPr>
          </a:p>
        </p:txBody>
      </p:sp>
      <p:sp>
        <p:nvSpPr>
          <p:cNvPr id="83972" name="Rectangle 4"/>
          <p:cNvSpPr>
            <a:spLocks noChangeArrowheads="1"/>
          </p:cNvSpPr>
          <p:nvPr/>
        </p:nvSpPr>
        <p:spPr bwMode="auto">
          <a:xfrm>
            <a:off x="474663" y="4308475"/>
            <a:ext cx="403225" cy="373063"/>
          </a:xfrm>
          <a:prstGeom prst="rect">
            <a:avLst/>
          </a:prstGeom>
          <a:solidFill>
            <a:srgbClr val="FFFF99"/>
          </a:solidFill>
          <a:ln w="9525">
            <a:solidFill>
              <a:srgbClr val="0000FF"/>
            </a:solidFill>
            <a:miter lim="800000"/>
            <a:headEnd/>
            <a:tailEnd/>
          </a:ln>
        </p:spPr>
        <p:txBody>
          <a:bodyPr wrap="none" anchor="ctr">
            <a:prstTxWarp prst="textNoShape">
              <a:avLst/>
            </a:prstTxWarp>
          </a:bodyPr>
          <a:lstStyle/>
          <a:p>
            <a:endParaRPr lang="en-US" sz="1800">
              <a:latin typeface="Calibri" charset="0"/>
              <a:ea typeface="Arial" charset="0"/>
              <a:cs typeface="Arial" charset="0"/>
            </a:endParaRPr>
          </a:p>
        </p:txBody>
      </p:sp>
      <p:sp>
        <p:nvSpPr>
          <p:cNvPr id="83973" name="Rectangle 5"/>
          <p:cNvSpPr>
            <a:spLocks noChangeArrowheads="1"/>
          </p:cNvSpPr>
          <p:nvPr/>
        </p:nvSpPr>
        <p:spPr bwMode="auto">
          <a:xfrm>
            <a:off x="477838" y="4824413"/>
            <a:ext cx="403225" cy="373062"/>
          </a:xfrm>
          <a:prstGeom prst="rect">
            <a:avLst/>
          </a:prstGeom>
          <a:solidFill>
            <a:srgbClr val="FFFF99"/>
          </a:solidFill>
          <a:ln w="9525">
            <a:solidFill>
              <a:srgbClr val="0000FF"/>
            </a:solidFill>
            <a:miter lim="800000"/>
            <a:headEnd/>
            <a:tailEnd/>
          </a:ln>
        </p:spPr>
        <p:txBody>
          <a:bodyPr wrap="none" anchor="ctr">
            <a:prstTxWarp prst="textNoShape">
              <a:avLst/>
            </a:prstTxWarp>
          </a:bodyPr>
          <a:lstStyle/>
          <a:p>
            <a:endParaRPr lang="en-US" sz="1800">
              <a:latin typeface="Calibri" charset="0"/>
              <a:ea typeface="Arial" charset="0"/>
              <a:cs typeface="Arial" charset="0"/>
            </a:endParaRPr>
          </a:p>
        </p:txBody>
      </p:sp>
      <p:sp>
        <p:nvSpPr>
          <p:cNvPr id="83974" name="Rectangle 6"/>
          <p:cNvSpPr>
            <a:spLocks noChangeArrowheads="1"/>
          </p:cNvSpPr>
          <p:nvPr/>
        </p:nvSpPr>
        <p:spPr bwMode="auto">
          <a:xfrm>
            <a:off x="479425" y="2755900"/>
            <a:ext cx="403225" cy="373063"/>
          </a:xfrm>
          <a:prstGeom prst="rect">
            <a:avLst/>
          </a:prstGeom>
          <a:solidFill>
            <a:srgbClr val="FFFF99"/>
          </a:solidFill>
          <a:ln w="9525">
            <a:solidFill>
              <a:srgbClr val="0000FF"/>
            </a:solidFill>
            <a:miter lim="800000"/>
            <a:headEnd/>
            <a:tailEnd/>
          </a:ln>
        </p:spPr>
        <p:txBody>
          <a:bodyPr wrap="none" anchor="ctr">
            <a:prstTxWarp prst="textNoShape">
              <a:avLst/>
            </a:prstTxWarp>
          </a:bodyPr>
          <a:lstStyle/>
          <a:p>
            <a:endParaRPr lang="en-US" sz="1800">
              <a:latin typeface="Calibri" charset="0"/>
              <a:ea typeface="Arial" charset="0"/>
              <a:cs typeface="Arial" charset="0"/>
            </a:endParaRPr>
          </a:p>
        </p:txBody>
      </p:sp>
      <p:graphicFrame>
        <p:nvGraphicFramePr>
          <p:cNvPr id="84047" name="Group 79"/>
          <p:cNvGraphicFramePr>
            <a:graphicFrameLocks noGrp="1"/>
          </p:cNvGraphicFramePr>
          <p:nvPr>
            <p:ph sz="half" idx="4294967295"/>
          </p:nvPr>
        </p:nvGraphicFramePr>
        <p:xfrm>
          <a:off x="195263" y="1323975"/>
          <a:ext cx="3041650" cy="3927921"/>
        </p:xfrm>
        <a:graphic>
          <a:graphicData uri="http://schemas.openxmlformats.org/drawingml/2006/table">
            <a:tbl>
              <a:tblPr/>
              <a:tblGrid>
                <a:gridCol w="987425"/>
                <a:gridCol w="1011237"/>
                <a:gridCol w="1042988"/>
              </a:tblGrid>
              <a:tr h="531813">
                <a:tc rowSpan="2">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300" b="0" i="0" u="none" strike="noStrike" cap="none" normalizeH="0" baseline="0" smtClean="0">
                          <a:ln>
                            <a:noFill/>
                          </a:ln>
                          <a:solidFill>
                            <a:schemeClr val="tx1"/>
                          </a:solidFill>
                          <a:effectLst/>
                          <a:latin typeface="Arial" charset="0"/>
                        </a:rPr>
                        <a:t>Point on graph</a:t>
                      </a:r>
                    </a:p>
                  </a:txBody>
                  <a:tcPr anchor="ctr" anchorCtr="1"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300" b="0" i="0" u="none" strike="noStrike" cap="none" normalizeH="0" baseline="0" smtClean="0">
                          <a:ln>
                            <a:noFill/>
                          </a:ln>
                          <a:solidFill>
                            <a:schemeClr val="tx1"/>
                          </a:solidFill>
                          <a:effectLst/>
                          <a:latin typeface="Arial" charset="0"/>
                        </a:rPr>
                        <a:t>Production</a:t>
                      </a:r>
                    </a:p>
                  </a:txBody>
                  <a:tcPr anchor="ctr" anchorCtr="1"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815975">
                <a:tc vMerge="1">
                  <a:txBody>
                    <a:bodyPr/>
                    <a:lstStyle/>
                    <a:p>
                      <a:endParaRPr lang="en-US"/>
                    </a:p>
                  </a:txBody>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300" b="0" i="0" u="none" strike="noStrike" cap="none" normalizeH="0" baseline="0" smtClean="0">
                          <a:ln>
                            <a:noFill/>
                          </a:ln>
                          <a:solidFill>
                            <a:schemeClr val="tx1"/>
                          </a:solidFill>
                          <a:effectLst/>
                          <a:latin typeface="Arial" charset="0"/>
                        </a:rPr>
                        <a:t>Com-puters</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300" b="0" i="0" u="none" strike="noStrike" cap="none" normalizeH="0" baseline="0" smtClean="0">
                          <a:ln>
                            <a:noFill/>
                          </a:ln>
                          <a:solidFill>
                            <a:schemeClr val="tx1"/>
                          </a:solidFill>
                          <a:effectLst/>
                          <a:latin typeface="Arial" charset="0"/>
                        </a:rPr>
                        <a:t>Wheat</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1175">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300" b="0" i="0" u="none" strike="noStrike" cap="none" normalizeH="0" baseline="0" smtClean="0">
                          <a:ln>
                            <a:noFill/>
                          </a:ln>
                          <a:solidFill>
                            <a:schemeClr val="tx1"/>
                          </a:solidFill>
                          <a:effectLst/>
                          <a:latin typeface="Arial" charset="0"/>
                        </a:rPr>
                        <a:t>A</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300" b="0" i="0" u="none" strike="noStrike" cap="none" normalizeH="0" baseline="0" smtClean="0">
                          <a:ln>
                            <a:noFill/>
                          </a:ln>
                          <a:solidFill>
                            <a:schemeClr val="tx1"/>
                          </a:solidFill>
                          <a:effectLst/>
                          <a:latin typeface="Arial" charset="0"/>
                        </a:rPr>
                        <a:t>500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300" b="0" i="0" u="none" strike="noStrike" cap="none" normalizeH="0" baseline="0" smtClean="0">
                          <a:ln>
                            <a:noFill/>
                          </a:ln>
                          <a:solidFill>
                            <a:schemeClr val="tx1"/>
                          </a:solidFill>
                          <a:effectLst/>
                          <a:latin typeface="Arial" charset="0"/>
                        </a:rPr>
                        <a:t>0</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2763">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300" b="0" i="0" u="none" strike="noStrike" cap="none" normalizeH="0" baseline="0" smtClean="0">
                          <a:ln>
                            <a:noFill/>
                          </a:ln>
                          <a:solidFill>
                            <a:schemeClr val="tx1"/>
                          </a:solidFill>
                          <a:effectLst/>
                          <a:latin typeface="Arial" charset="0"/>
                        </a:rPr>
                        <a:t>B</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300" b="0" i="0" u="none" strike="noStrike" cap="none" normalizeH="0" baseline="0" smtClean="0">
                          <a:ln>
                            <a:noFill/>
                          </a:ln>
                          <a:solidFill>
                            <a:schemeClr val="tx1"/>
                          </a:solidFill>
                          <a:effectLst/>
                          <a:latin typeface="Arial" charset="0"/>
                        </a:rPr>
                        <a:t>400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300" b="0" i="0" u="none" strike="noStrike" cap="none" normalizeH="0" baseline="0" smtClean="0">
                          <a:ln>
                            <a:noFill/>
                          </a:ln>
                          <a:solidFill>
                            <a:schemeClr val="tx1"/>
                          </a:solidFill>
                          <a:effectLst/>
                          <a:latin typeface="Arial" charset="0"/>
                        </a:rPr>
                        <a:t>1,000</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5938">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300" b="0" i="0" u="none" strike="noStrike" cap="none" normalizeH="0" baseline="0" smtClean="0">
                          <a:ln>
                            <a:noFill/>
                          </a:ln>
                          <a:solidFill>
                            <a:schemeClr val="tx1"/>
                          </a:solidFill>
                          <a:effectLst/>
                          <a:latin typeface="Arial" charset="0"/>
                        </a:rPr>
                        <a:t>C</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300" b="0" i="0" u="none" strike="noStrike" cap="none" normalizeH="0" baseline="0" smtClean="0">
                          <a:ln>
                            <a:noFill/>
                          </a:ln>
                          <a:solidFill>
                            <a:schemeClr val="tx1"/>
                          </a:solidFill>
                          <a:effectLst/>
                          <a:latin typeface="Arial" charset="0"/>
                        </a:rPr>
                        <a:t>250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300" b="0" i="0" u="none" strike="noStrike" cap="none" normalizeH="0" baseline="0" smtClean="0">
                          <a:ln>
                            <a:noFill/>
                          </a:ln>
                          <a:solidFill>
                            <a:schemeClr val="tx1"/>
                          </a:solidFill>
                          <a:effectLst/>
                          <a:latin typeface="Arial" charset="0"/>
                        </a:rPr>
                        <a:t>2,500</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4350">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300" b="0" i="0" u="none" strike="noStrike" cap="none" normalizeH="0" baseline="0" smtClean="0">
                          <a:ln>
                            <a:noFill/>
                          </a:ln>
                          <a:solidFill>
                            <a:schemeClr val="tx1"/>
                          </a:solidFill>
                          <a:effectLst/>
                          <a:latin typeface="Arial" charset="0"/>
                        </a:rPr>
                        <a:t>D</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300" b="0" i="0" u="none" strike="noStrike" cap="none" normalizeH="0" baseline="0" smtClean="0">
                          <a:ln>
                            <a:noFill/>
                          </a:ln>
                          <a:solidFill>
                            <a:schemeClr val="tx1"/>
                          </a:solidFill>
                          <a:effectLst/>
                          <a:latin typeface="Arial" charset="0"/>
                        </a:rPr>
                        <a:t>100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300" b="0" i="0" u="none" strike="noStrike" cap="none" normalizeH="0" baseline="0" smtClean="0">
                          <a:ln>
                            <a:noFill/>
                          </a:ln>
                          <a:solidFill>
                            <a:schemeClr val="tx1"/>
                          </a:solidFill>
                          <a:effectLst/>
                          <a:latin typeface="Arial" charset="0"/>
                        </a:rPr>
                        <a:t>4,000</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4350">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300" b="0" i="0" u="none" strike="noStrike" cap="none" normalizeH="0" baseline="0" smtClean="0">
                          <a:ln>
                            <a:noFill/>
                          </a:ln>
                          <a:solidFill>
                            <a:schemeClr val="tx1"/>
                          </a:solidFill>
                          <a:effectLst/>
                          <a:latin typeface="Arial" charset="0"/>
                        </a:rPr>
                        <a:t>E</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300" b="0" i="0" u="none" strike="noStrike" cap="none" normalizeH="0" baseline="0" smtClean="0">
                          <a:ln>
                            <a:noFill/>
                          </a:ln>
                          <a:solidFill>
                            <a:schemeClr val="tx1"/>
                          </a:solidFill>
                          <a:effectLst/>
                          <a:latin typeface="Arial" charset="0"/>
                        </a:rPr>
                        <a:t>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300" b="0" i="0" u="none" strike="noStrike" cap="none" normalizeH="0" baseline="0" smtClean="0">
                          <a:ln>
                            <a:noFill/>
                          </a:ln>
                          <a:solidFill>
                            <a:schemeClr val="tx1"/>
                          </a:solidFill>
                          <a:effectLst/>
                          <a:latin typeface="Arial" charset="0"/>
                        </a:rPr>
                        <a:t>5,000</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r>
            </a:tbl>
          </a:graphicData>
        </a:graphic>
      </p:graphicFrame>
      <p:graphicFrame>
        <p:nvGraphicFramePr>
          <p:cNvPr id="84021" name="Object 53"/>
          <p:cNvGraphicFramePr>
            <a:graphicFrameLocks noGrp="1" noChangeAspect="1"/>
          </p:cNvGraphicFramePr>
          <p:nvPr>
            <p:ph sz="half" idx="4294967295"/>
          </p:nvPr>
        </p:nvGraphicFramePr>
        <p:xfrm>
          <a:off x="3381375" y="1127125"/>
          <a:ext cx="5559425" cy="5189538"/>
        </p:xfrm>
        <a:graphic>
          <a:graphicData uri="http://schemas.openxmlformats.org/presentationml/2006/ole">
            <mc:AlternateContent xmlns:mc="http://schemas.openxmlformats.org/markup-compatibility/2006">
              <mc:Choice xmlns:v="urn:schemas-microsoft-com:vml" Requires="v">
                <p:oleObj spid="_x0000_s65539" name="Chart" r:id="rId5" imgW="5448300" imgH="5029200" progId="Excel.Sheet.8">
                  <p:embed/>
                </p:oleObj>
              </mc:Choice>
              <mc:Fallback>
                <p:oleObj name="Chart" r:id="rId5" imgW="5448300" imgH="5029200" progId="Excel.Sheet.8">
                  <p:embed/>
                  <p:pic>
                    <p:nvPicPr>
                      <p:cNvPr id="0" name="Object 5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81375" y="1127125"/>
                        <a:ext cx="5559425" cy="5189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4022" name="Text Box 54"/>
          <p:cNvSpPr txBox="1">
            <a:spLocks noChangeArrowheads="1"/>
          </p:cNvSpPr>
          <p:nvPr/>
        </p:nvSpPr>
        <p:spPr bwMode="auto">
          <a:xfrm>
            <a:off x="7529513" y="4775200"/>
            <a:ext cx="379412" cy="457200"/>
          </a:xfrm>
          <a:prstGeom prst="rect">
            <a:avLst/>
          </a:prstGeom>
          <a:noFill/>
          <a:ln w="9525">
            <a:noFill/>
            <a:miter lim="800000"/>
            <a:headEnd/>
            <a:tailEnd/>
          </a:ln>
        </p:spPr>
        <p:txBody>
          <a:bodyPr anchor="ctr" anchorCtr="1">
            <a:prstTxWarp prst="textNoShape">
              <a:avLst/>
            </a:prstTxWarp>
            <a:spAutoFit/>
          </a:bodyPr>
          <a:lstStyle/>
          <a:p>
            <a:pPr>
              <a:spcBef>
                <a:spcPct val="50000"/>
              </a:spcBef>
            </a:pPr>
            <a:r>
              <a:rPr lang="en-US" b="1">
                <a:ea typeface="Arial" charset="0"/>
                <a:cs typeface="Arial" charset="0"/>
              </a:rPr>
              <a:t>A</a:t>
            </a:r>
          </a:p>
        </p:txBody>
      </p:sp>
      <p:sp>
        <p:nvSpPr>
          <p:cNvPr id="84023" name="Text Box 55"/>
          <p:cNvSpPr txBox="1">
            <a:spLocks noChangeArrowheads="1"/>
          </p:cNvSpPr>
          <p:nvPr/>
        </p:nvSpPr>
        <p:spPr bwMode="auto">
          <a:xfrm>
            <a:off x="6929438" y="4283075"/>
            <a:ext cx="379412" cy="457200"/>
          </a:xfrm>
          <a:prstGeom prst="rect">
            <a:avLst/>
          </a:prstGeom>
          <a:noFill/>
          <a:ln w="9525">
            <a:noFill/>
            <a:miter lim="800000"/>
            <a:headEnd/>
            <a:tailEnd/>
          </a:ln>
        </p:spPr>
        <p:txBody>
          <a:bodyPr anchor="ctr" anchorCtr="1">
            <a:prstTxWarp prst="textNoShape">
              <a:avLst/>
            </a:prstTxWarp>
            <a:spAutoFit/>
          </a:bodyPr>
          <a:lstStyle/>
          <a:p>
            <a:pPr>
              <a:spcBef>
                <a:spcPct val="50000"/>
              </a:spcBef>
            </a:pPr>
            <a:r>
              <a:rPr lang="en-US" b="1">
                <a:ea typeface="Arial" charset="0"/>
                <a:cs typeface="Arial" charset="0"/>
              </a:rPr>
              <a:t>B</a:t>
            </a:r>
          </a:p>
        </p:txBody>
      </p:sp>
      <p:sp>
        <p:nvSpPr>
          <p:cNvPr id="84024" name="Text Box 56"/>
          <p:cNvSpPr txBox="1">
            <a:spLocks noChangeArrowheads="1"/>
          </p:cNvSpPr>
          <p:nvPr/>
        </p:nvSpPr>
        <p:spPr bwMode="auto">
          <a:xfrm>
            <a:off x="6043613" y="3527425"/>
            <a:ext cx="379412" cy="457200"/>
          </a:xfrm>
          <a:prstGeom prst="rect">
            <a:avLst/>
          </a:prstGeom>
          <a:noFill/>
          <a:ln w="9525">
            <a:noFill/>
            <a:miter lim="800000"/>
            <a:headEnd/>
            <a:tailEnd/>
          </a:ln>
        </p:spPr>
        <p:txBody>
          <a:bodyPr anchor="ctr" anchorCtr="1">
            <a:prstTxWarp prst="textNoShape">
              <a:avLst/>
            </a:prstTxWarp>
            <a:spAutoFit/>
          </a:bodyPr>
          <a:lstStyle/>
          <a:p>
            <a:pPr>
              <a:spcBef>
                <a:spcPct val="50000"/>
              </a:spcBef>
            </a:pPr>
            <a:r>
              <a:rPr lang="en-US" b="1">
                <a:ea typeface="Arial" charset="0"/>
                <a:cs typeface="Arial" charset="0"/>
              </a:rPr>
              <a:t>C</a:t>
            </a:r>
          </a:p>
        </p:txBody>
      </p:sp>
      <p:sp>
        <p:nvSpPr>
          <p:cNvPr id="84025" name="Text Box 57"/>
          <p:cNvSpPr txBox="1">
            <a:spLocks noChangeArrowheads="1"/>
          </p:cNvSpPr>
          <p:nvPr/>
        </p:nvSpPr>
        <p:spPr bwMode="auto">
          <a:xfrm>
            <a:off x="5207000" y="2790825"/>
            <a:ext cx="379413" cy="457200"/>
          </a:xfrm>
          <a:prstGeom prst="rect">
            <a:avLst/>
          </a:prstGeom>
          <a:noFill/>
          <a:ln w="9525">
            <a:noFill/>
            <a:miter lim="800000"/>
            <a:headEnd/>
            <a:tailEnd/>
          </a:ln>
        </p:spPr>
        <p:txBody>
          <a:bodyPr anchor="ctr" anchorCtr="1">
            <a:prstTxWarp prst="textNoShape">
              <a:avLst/>
            </a:prstTxWarp>
            <a:spAutoFit/>
          </a:bodyPr>
          <a:lstStyle/>
          <a:p>
            <a:pPr>
              <a:spcBef>
                <a:spcPct val="50000"/>
              </a:spcBef>
            </a:pPr>
            <a:r>
              <a:rPr lang="en-US" b="1">
                <a:ea typeface="Arial" charset="0"/>
                <a:cs typeface="Arial" charset="0"/>
              </a:rPr>
              <a:t>D</a:t>
            </a:r>
          </a:p>
        </p:txBody>
      </p:sp>
      <p:sp>
        <p:nvSpPr>
          <p:cNvPr id="84026" name="Text Box 58"/>
          <p:cNvSpPr txBox="1">
            <a:spLocks noChangeArrowheads="1"/>
          </p:cNvSpPr>
          <p:nvPr/>
        </p:nvSpPr>
        <p:spPr bwMode="auto">
          <a:xfrm>
            <a:off x="4584700" y="2252663"/>
            <a:ext cx="379413" cy="457200"/>
          </a:xfrm>
          <a:prstGeom prst="rect">
            <a:avLst/>
          </a:prstGeom>
          <a:noFill/>
          <a:ln w="9525">
            <a:noFill/>
            <a:miter lim="800000"/>
            <a:headEnd/>
            <a:tailEnd/>
          </a:ln>
        </p:spPr>
        <p:txBody>
          <a:bodyPr anchor="ctr" anchorCtr="1">
            <a:prstTxWarp prst="textNoShape">
              <a:avLst/>
            </a:prstTxWarp>
            <a:spAutoFit/>
          </a:bodyPr>
          <a:lstStyle/>
          <a:p>
            <a:pPr>
              <a:spcBef>
                <a:spcPct val="50000"/>
              </a:spcBef>
            </a:pPr>
            <a:r>
              <a:rPr lang="en-US" b="1">
                <a:ea typeface="Arial" charset="0"/>
                <a:cs typeface="Arial" charset="0"/>
              </a:rPr>
              <a:t>E</a:t>
            </a:r>
          </a:p>
        </p:txBody>
      </p:sp>
      <p:sp>
        <p:nvSpPr>
          <p:cNvPr id="65578" name="Rectangle 59"/>
          <p:cNvSpPr>
            <a:spLocks noGrp="1" noChangeArrowheads="1"/>
          </p:cNvSpPr>
          <p:nvPr>
            <p:ph type="title" idx="4294967295"/>
          </p:nvPr>
        </p:nvSpPr>
        <p:spPr>
          <a:xfrm>
            <a:off x="0" y="84138"/>
            <a:ext cx="9144000" cy="838200"/>
          </a:xfrm>
        </p:spPr>
        <p:txBody>
          <a:bodyPr/>
          <a:lstStyle/>
          <a:p>
            <a:pPr algn="ctr" eaLnBrk="1" hangingPunct="1"/>
            <a:r>
              <a:rPr lang="en-US" sz="3200" smtClean="0">
                <a:latin typeface="Tahoma" charset="0"/>
                <a:ea typeface="Tahoma" charset="0"/>
                <a:cs typeface="Tahoma" charset="0"/>
              </a:rPr>
              <a:t>PPF Example</a:t>
            </a:r>
          </a:p>
        </p:txBody>
      </p:sp>
      <p:sp>
        <p:nvSpPr>
          <p:cNvPr id="84028" name="Line 60"/>
          <p:cNvSpPr>
            <a:spLocks noChangeShapeType="1"/>
          </p:cNvSpPr>
          <p:nvPr/>
        </p:nvSpPr>
        <p:spPr bwMode="auto">
          <a:xfrm>
            <a:off x="4594225" y="2655888"/>
            <a:ext cx="2932113" cy="2540000"/>
          </a:xfrm>
          <a:prstGeom prst="line">
            <a:avLst/>
          </a:prstGeom>
          <a:noFill/>
          <a:ln w="50800">
            <a:solidFill>
              <a:srgbClr val="0033CC"/>
            </a:solidFill>
            <a:round/>
            <a:headEnd/>
            <a:tailEnd/>
          </a:ln>
        </p:spPr>
        <p:txBody>
          <a:bodyPr>
            <a:prstTxWarp prst="textNoShape">
              <a:avLst/>
            </a:prstTxWarp>
          </a:bodyPr>
          <a:lstStyle/>
          <a:p>
            <a:endParaRPr lang="en-US"/>
          </a:p>
        </p:txBody>
      </p:sp>
      <p:grpSp>
        <p:nvGrpSpPr>
          <p:cNvPr id="2" name="Group 61"/>
          <p:cNvGrpSpPr>
            <a:grpSpLocks/>
          </p:cNvGrpSpPr>
          <p:nvPr/>
        </p:nvGrpSpPr>
        <p:grpSpPr bwMode="auto">
          <a:xfrm>
            <a:off x="4602163" y="3106738"/>
            <a:ext cx="652462" cy="2076450"/>
            <a:chOff x="2899" y="1852"/>
            <a:chExt cx="411" cy="1308"/>
          </a:xfrm>
        </p:grpSpPr>
        <p:grpSp>
          <p:nvGrpSpPr>
            <p:cNvPr id="65594" name="Group 62"/>
            <p:cNvGrpSpPr>
              <a:grpSpLocks/>
            </p:cNvGrpSpPr>
            <p:nvPr/>
          </p:nvGrpSpPr>
          <p:grpSpPr bwMode="auto">
            <a:xfrm>
              <a:off x="2899" y="1896"/>
              <a:ext cx="366" cy="1264"/>
              <a:chOff x="357" y="2450"/>
              <a:chExt cx="795" cy="646"/>
            </a:xfrm>
          </p:grpSpPr>
          <p:sp>
            <p:nvSpPr>
              <p:cNvPr id="65596" name="Line 63"/>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65597" name="Line 64"/>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sp>
          <p:nvSpPr>
            <p:cNvPr id="65595" name="Oval 65"/>
            <p:cNvSpPr>
              <a:spLocks noChangeArrowheads="1"/>
            </p:cNvSpPr>
            <p:nvPr/>
          </p:nvSpPr>
          <p:spPr bwMode="auto">
            <a:xfrm>
              <a:off x="3221" y="1852"/>
              <a:ext cx="89" cy="87"/>
            </a:xfrm>
            <a:prstGeom prst="ellipse">
              <a:avLst/>
            </a:prstGeom>
            <a:solidFill>
              <a:srgbClr val="0033CC"/>
            </a:solidFill>
            <a:ln w="9525">
              <a:noFill/>
              <a:round/>
              <a:headEnd/>
              <a:tailEnd/>
            </a:ln>
          </p:spPr>
          <p:txBody>
            <a:bodyPr wrap="none" anchor="ctr">
              <a:prstTxWarp prst="textNoShape">
                <a:avLst/>
              </a:prstTxWarp>
            </a:bodyPr>
            <a:lstStyle/>
            <a:p>
              <a:endParaRPr lang="en-US" sz="1800">
                <a:latin typeface="Calibri" charset="0"/>
                <a:ea typeface="Arial" charset="0"/>
                <a:cs typeface="Arial" charset="0"/>
              </a:endParaRPr>
            </a:p>
          </p:txBody>
        </p:sp>
      </p:grpSp>
      <p:grpSp>
        <p:nvGrpSpPr>
          <p:cNvPr id="4" name="Group 66"/>
          <p:cNvGrpSpPr>
            <a:grpSpLocks/>
          </p:cNvGrpSpPr>
          <p:nvPr/>
        </p:nvGrpSpPr>
        <p:grpSpPr bwMode="auto">
          <a:xfrm>
            <a:off x="4606925" y="3844925"/>
            <a:ext cx="1511300" cy="1343025"/>
            <a:chOff x="2902" y="2317"/>
            <a:chExt cx="952" cy="846"/>
          </a:xfrm>
        </p:grpSpPr>
        <p:grpSp>
          <p:nvGrpSpPr>
            <p:cNvPr id="65590" name="Group 67"/>
            <p:cNvGrpSpPr>
              <a:grpSpLocks/>
            </p:cNvGrpSpPr>
            <p:nvPr/>
          </p:nvGrpSpPr>
          <p:grpSpPr bwMode="auto">
            <a:xfrm>
              <a:off x="2902" y="2359"/>
              <a:ext cx="908" cy="804"/>
              <a:chOff x="357" y="2450"/>
              <a:chExt cx="795" cy="646"/>
            </a:xfrm>
          </p:grpSpPr>
          <p:sp>
            <p:nvSpPr>
              <p:cNvPr id="65592" name="Line 68"/>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65593" name="Line 69"/>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sp>
          <p:nvSpPr>
            <p:cNvPr id="65591" name="Oval 70"/>
            <p:cNvSpPr>
              <a:spLocks noChangeArrowheads="1"/>
            </p:cNvSpPr>
            <p:nvPr/>
          </p:nvSpPr>
          <p:spPr bwMode="auto">
            <a:xfrm>
              <a:off x="3765" y="2317"/>
              <a:ext cx="89" cy="87"/>
            </a:xfrm>
            <a:prstGeom prst="ellipse">
              <a:avLst/>
            </a:prstGeom>
            <a:solidFill>
              <a:srgbClr val="0033CC"/>
            </a:solidFill>
            <a:ln w="9525">
              <a:noFill/>
              <a:round/>
              <a:headEnd/>
              <a:tailEnd/>
            </a:ln>
          </p:spPr>
          <p:txBody>
            <a:bodyPr wrap="none" anchor="ctr">
              <a:prstTxWarp prst="textNoShape">
                <a:avLst/>
              </a:prstTxWarp>
            </a:bodyPr>
            <a:lstStyle/>
            <a:p>
              <a:endParaRPr lang="en-US" sz="1800">
                <a:latin typeface="Calibri" charset="0"/>
                <a:ea typeface="Arial" charset="0"/>
                <a:cs typeface="Arial" charset="0"/>
              </a:endParaRPr>
            </a:p>
          </p:txBody>
        </p:sp>
      </p:grpSp>
      <p:grpSp>
        <p:nvGrpSpPr>
          <p:cNvPr id="6" name="Group 71"/>
          <p:cNvGrpSpPr>
            <a:grpSpLocks/>
          </p:cNvGrpSpPr>
          <p:nvPr/>
        </p:nvGrpSpPr>
        <p:grpSpPr bwMode="auto">
          <a:xfrm>
            <a:off x="4603750" y="4611688"/>
            <a:ext cx="2390775" cy="581025"/>
            <a:chOff x="2900" y="2800"/>
            <a:chExt cx="1506" cy="366"/>
          </a:xfrm>
        </p:grpSpPr>
        <p:grpSp>
          <p:nvGrpSpPr>
            <p:cNvPr id="65586" name="Group 72"/>
            <p:cNvGrpSpPr>
              <a:grpSpLocks/>
            </p:cNvGrpSpPr>
            <p:nvPr/>
          </p:nvGrpSpPr>
          <p:grpSpPr bwMode="auto">
            <a:xfrm>
              <a:off x="2900" y="2843"/>
              <a:ext cx="1467" cy="323"/>
              <a:chOff x="357" y="2450"/>
              <a:chExt cx="795" cy="646"/>
            </a:xfrm>
          </p:grpSpPr>
          <p:sp>
            <p:nvSpPr>
              <p:cNvPr id="65588" name="Line 73"/>
              <p:cNvSpPr>
                <a:spLocks noChangeShapeType="1"/>
              </p:cNvSpPr>
              <p:nvPr/>
            </p:nvSpPr>
            <p:spPr bwMode="auto">
              <a:xfrm>
                <a:off x="357" y="2450"/>
                <a:ext cx="795"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65589" name="Line 74"/>
              <p:cNvSpPr>
                <a:spLocks noChangeShapeType="1"/>
              </p:cNvSpPr>
              <p:nvPr/>
            </p:nvSpPr>
            <p:spPr bwMode="auto">
              <a:xfrm>
                <a:off x="1152" y="2451"/>
                <a:ext cx="0" cy="645"/>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sp>
          <p:nvSpPr>
            <p:cNvPr id="65587" name="Oval 75"/>
            <p:cNvSpPr>
              <a:spLocks noChangeArrowheads="1"/>
            </p:cNvSpPr>
            <p:nvPr/>
          </p:nvSpPr>
          <p:spPr bwMode="auto">
            <a:xfrm>
              <a:off x="4317" y="2800"/>
              <a:ext cx="89" cy="87"/>
            </a:xfrm>
            <a:prstGeom prst="ellipse">
              <a:avLst/>
            </a:prstGeom>
            <a:solidFill>
              <a:srgbClr val="0033CC"/>
            </a:solidFill>
            <a:ln w="9525">
              <a:noFill/>
              <a:round/>
              <a:headEnd/>
              <a:tailEnd/>
            </a:ln>
          </p:spPr>
          <p:txBody>
            <a:bodyPr wrap="none" anchor="ctr">
              <a:prstTxWarp prst="textNoShape">
                <a:avLst/>
              </a:prstTxWarp>
            </a:bodyPr>
            <a:lstStyle/>
            <a:p>
              <a:endParaRPr lang="en-US" sz="1800">
                <a:latin typeface="Calibri" charset="0"/>
                <a:ea typeface="Arial" charset="0"/>
                <a:cs typeface="Arial" charset="0"/>
              </a:endParaRPr>
            </a:p>
          </p:txBody>
        </p:sp>
      </p:grpSp>
      <p:sp>
        <p:nvSpPr>
          <p:cNvPr id="84044" name="Oval 76"/>
          <p:cNvSpPr>
            <a:spLocks noChangeArrowheads="1"/>
          </p:cNvSpPr>
          <p:nvPr/>
        </p:nvSpPr>
        <p:spPr bwMode="auto">
          <a:xfrm>
            <a:off x="7440613" y="5114925"/>
            <a:ext cx="141287" cy="138113"/>
          </a:xfrm>
          <a:prstGeom prst="ellipse">
            <a:avLst/>
          </a:prstGeom>
          <a:solidFill>
            <a:srgbClr val="0033CC"/>
          </a:solidFill>
          <a:ln w="9525">
            <a:noFill/>
            <a:round/>
            <a:headEnd/>
            <a:tailEnd/>
          </a:ln>
        </p:spPr>
        <p:txBody>
          <a:bodyPr wrap="none" anchor="ctr">
            <a:prstTxWarp prst="textNoShape">
              <a:avLst/>
            </a:prstTxWarp>
          </a:bodyPr>
          <a:lstStyle/>
          <a:p>
            <a:endParaRPr lang="en-US" sz="1800">
              <a:latin typeface="Calibri" charset="0"/>
              <a:ea typeface="Arial" charset="0"/>
              <a:cs typeface="Arial" charset="0"/>
            </a:endParaRPr>
          </a:p>
        </p:txBody>
      </p:sp>
      <p:sp>
        <p:nvSpPr>
          <p:cNvPr id="84045" name="Oval 77"/>
          <p:cNvSpPr>
            <a:spLocks noChangeArrowheads="1"/>
          </p:cNvSpPr>
          <p:nvPr/>
        </p:nvSpPr>
        <p:spPr bwMode="auto">
          <a:xfrm>
            <a:off x="4524375" y="2600325"/>
            <a:ext cx="141288" cy="138113"/>
          </a:xfrm>
          <a:prstGeom prst="ellipse">
            <a:avLst/>
          </a:prstGeom>
          <a:solidFill>
            <a:srgbClr val="0033CC"/>
          </a:solidFill>
          <a:ln w="9525">
            <a:noFill/>
            <a:round/>
            <a:headEnd/>
            <a:tailEnd/>
          </a:ln>
        </p:spPr>
        <p:txBody>
          <a:bodyPr wrap="none" anchor="ctr">
            <a:prstTxWarp prst="textNoShape">
              <a:avLst/>
            </a:prstTxWarp>
          </a:bodyPr>
          <a:lstStyle/>
          <a:p>
            <a:endParaRPr lang="en-US" sz="1800">
              <a:latin typeface="Calibri" charset="0"/>
              <a:ea typeface="Arial" charset="0"/>
              <a:cs typeface="Arial" charset="0"/>
            </a:endParaRPr>
          </a:p>
        </p:txBody>
      </p:sp>
      <p:sp>
        <p:nvSpPr>
          <p:cNvPr id="65585" name="TextBox 35"/>
          <p:cNvSpPr txBox="1">
            <a:spLocks noChangeArrowheads="1"/>
          </p:cNvSpPr>
          <p:nvPr/>
        </p:nvSpPr>
        <p:spPr bwMode="auto">
          <a:xfrm>
            <a:off x="7543800" y="6324600"/>
            <a:ext cx="1143000" cy="350838"/>
          </a:xfrm>
          <a:prstGeom prst="rect">
            <a:avLst/>
          </a:prstGeom>
          <a:noFill/>
          <a:ln w="9525">
            <a:noFill/>
            <a:miter lim="800000"/>
            <a:headEnd/>
            <a:tailEnd/>
          </a:ln>
        </p:spPr>
        <p:txBody>
          <a:bodyPr>
            <a:prstTxWarp prst="textNoShape">
              <a:avLst/>
            </a:prstTxWarp>
            <a:spAutoFit/>
          </a:bodyPr>
          <a:lstStyle/>
          <a:p>
            <a:pPr algn="r"/>
            <a:fld id="{12CBF943-FDCD-488C-80FF-0F11984D53DD}" type="slidenum">
              <a:rPr lang="en-US" sz="1700">
                <a:solidFill>
                  <a:srgbClr val="B2B2B2"/>
                </a:solidFill>
                <a:latin typeface="Times New Roman" charset="0"/>
                <a:ea typeface="Verdana" charset="0"/>
                <a:cs typeface="Verdana" charset="0"/>
              </a:rPr>
              <a:pPr algn="r"/>
              <a:t>11</a:t>
            </a:fld>
            <a:endParaRPr lang="en-US" sz="1700">
              <a:solidFill>
                <a:srgbClr val="B2B2B2"/>
              </a:solidFill>
              <a:latin typeface="Times New Roman" charset="0"/>
              <a:ea typeface="Verdana" charset="0"/>
              <a:cs typeface="Verdana"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4021"/>
                                        </p:tgtEl>
                                        <p:attrNameLst>
                                          <p:attrName>style.visibility</p:attrName>
                                        </p:attrNameLst>
                                      </p:cBhvr>
                                      <p:to>
                                        <p:strVal val="visible"/>
                                      </p:to>
                                    </p:set>
                                    <p:animEffect transition="in" filter="fade">
                                      <p:cBhvr>
                                        <p:cTn id="7" dur="500"/>
                                        <p:tgtEl>
                                          <p:spTgt spid="840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4044"/>
                                        </p:tgtEl>
                                        <p:attrNameLst>
                                          <p:attrName>style.visibility</p:attrName>
                                        </p:attrNameLst>
                                      </p:cBhvr>
                                      <p:to>
                                        <p:strVal val="visible"/>
                                      </p:to>
                                    </p:set>
                                    <p:animEffect transition="in" filter="fade">
                                      <p:cBhvr>
                                        <p:cTn id="12" dur="500"/>
                                        <p:tgtEl>
                                          <p:spTgt spid="8404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4022"/>
                                        </p:tgtEl>
                                        <p:attrNameLst>
                                          <p:attrName>style.visibility</p:attrName>
                                        </p:attrNameLst>
                                      </p:cBhvr>
                                      <p:to>
                                        <p:strVal val="visible"/>
                                      </p:to>
                                    </p:set>
                                    <p:animEffect transition="in" filter="fade">
                                      <p:cBhvr>
                                        <p:cTn id="15" dur="500"/>
                                        <p:tgtEl>
                                          <p:spTgt spid="84022"/>
                                        </p:tgtEl>
                                      </p:cBhvr>
                                    </p:animEffect>
                                  </p:childTnLst>
                                  <p:subTnLst>
                                    <p:animClr clrSpc="rgb" dir="cw">
                                      <p:cBhvr override="childStyle">
                                        <p:cTn dur="1" fill="hold" display="0" masterRel="nextClick" afterEffect="1"/>
                                        <p:tgtEl>
                                          <p:spTgt spid="84022"/>
                                        </p:tgtEl>
                                        <p:attrNameLst>
                                          <p:attrName>ppt_c</p:attrName>
                                        </p:attrNameLst>
                                      </p:cBhvr>
                                      <p:to>
                                        <a:schemeClr val="bg1"/>
                                      </p:to>
                                    </p:animClr>
                                  </p:subTnLst>
                                </p:cTn>
                              </p:par>
                              <p:par>
                                <p:cTn id="16" presetID="10" presetClass="entr" presetSubtype="0" fill="hold" grpId="0" nodeType="withEffect">
                                  <p:stCondLst>
                                    <p:cond delay="0"/>
                                  </p:stCondLst>
                                  <p:childTnLst>
                                    <p:set>
                                      <p:cBhvr>
                                        <p:cTn id="17" dur="1" fill="hold">
                                          <p:stCondLst>
                                            <p:cond delay="0"/>
                                          </p:stCondLst>
                                        </p:cTn>
                                        <p:tgtEl>
                                          <p:spTgt spid="83974"/>
                                        </p:tgtEl>
                                        <p:attrNameLst>
                                          <p:attrName>style.visibility</p:attrName>
                                        </p:attrNameLst>
                                      </p:cBhvr>
                                      <p:to>
                                        <p:strVal val="visible"/>
                                      </p:to>
                                    </p:set>
                                    <p:animEffect transition="in" filter="fade">
                                      <p:cBhvr>
                                        <p:cTn id="18" dur="500"/>
                                        <p:tgtEl>
                                          <p:spTgt spid="83974"/>
                                        </p:tgtEl>
                                      </p:cBhvr>
                                    </p:animEffect>
                                  </p:childTnLst>
                                  <p:subTnLst>
                                    <p:animClr clrSpc="rgb" dir="cw">
                                      <p:cBhvr override="childStyle">
                                        <p:cTn dur="1" fill="hold" display="0" masterRel="nextClick" afterEffect="1"/>
                                        <p:tgtEl>
                                          <p:spTgt spid="83974"/>
                                        </p:tgtEl>
                                        <p:attrNameLst>
                                          <p:attrName>ppt_c</p:attrName>
                                        </p:attrNameLst>
                                      </p:cBhvr>
                                      <p:to>
                                        <a:schemeClr val="bg1"/>
                                      </p:to>
                                    </p:animClr>
                                  </p:subTnLst>
                                </p:cTn>
                              </p:par>
                            </p:childTnLst>
                          </p:cTn>
                        </p:par>
                      </p:childTnLst>
                    </p:cTn>
                  </p:par>
                  <p:par>
                    <p:cTn id="19" fill="hold">
                      <p:stCondLst>
                        <p:cond delay="indefinite"/>
                      </p:stCondLst>
                      <p:childTnLst>
                        <p:par>
                          <p:cTn id="20" fill="hold">
                            <p:stCondLst>
                              <p:cond delay="0"/>
                            </p:stCondLst>
                            <p:childTnLst>
                              <p:par>
                                <p:cTn id="21" presetID="18" presetClass="entr" presetSubtype="3"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strips(upRight)">
                                      <p:cBhvr>
                                        <p:cTn id="23" dur="500"/>
                                        <p:tgtEl>
                                          <p:spTgt spid="6"/>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84023"/>
                                        </p:tgtEl>
                                        <p:attrNameLst>
                                          <p:attrName>style.visibility</p:attrName>
                                        </p:attrNameLst>
                                      </p:cBhvr>
                                      <p:to>
                                        <p:strVal val="visible"/>
                                      </p:to>
                                    </p:set>
                                    <p:animEffect transition="in" filter="fade">
                                      <p:cBhvr>
                                        <p:cTn id="26" dur="500"/>
                                        <p:tgtEl>
                                          <p:spTgt spid="84023"/>
                                        </p:tgtEl>
                                      </p:cBhvr>
                                    </p:animEffect>
                                  </p:childTnLst>
                                  <p:subTnLst>
                                    <p:animClr clrSpc="rgb" dir="cw">
                                      <p:cBhvr override="childStyle">
                                        <p:cTn dur="1" fill="hold" display="0" masterRel="nextClick" afterEffect="1"/>
                                        <p:tgtEl>
                                          <p:spTgt spid="84023"/>
                                        </p:tgtEl>
                                        <p:attrNameLst>
                                          <p:attrName>ppt_c</p:attrName>
                                        </p:attrNameLst>
                                      </p:cBhvr>
                                      <p:to>
                                        <a:schemeClr val="bg1"/>
                                      </p:to>
                                    </p:animClr>
                                  </p:subTnLst>
                                </p:cTn>
                              </p:par>
                              <p:par>
                                <p:cTn id="27" presetID="10" presetClass="entr" presetSubtype="0" fill="hold" grpId="0" nodeType="withEffect">
                                  <p:stCondLst>
                                    <p:cond delay="0"/>
                                  </p:stCondLst>
                                  <p:childTnLst>
                                    <p:set>
                                      <p:cBhvr>
                                        <p:cTn id="28" dur="1" fill="hold">
                                          <p:stCondLst>
                                            <p:cond delay="0"/>
                                          </p:stCondLst>
                                        </p:cTn>
                                        <p:tgtEl>
                                          <p:spTgt spid="83970"/>
                                        </p:tgtEl>
                                        <p:attrNameLst>
                                          <p:attrName>style.visibility</p:attrName>
                                        </p:attrNameLst>
                                      </p:cBhvr>
                                      <p:to>
                                        <p:strVal val="visible"/>
                                      </p:to>
                                    </p:set>
                                    <p:animEffect transition="in" filter="fade">
                                      <p:cBhvr>
                                        <p:cTn id="29" dur="500"/>
                                        <p:tgtEl>
                                          <p:spTgt spid="83970"/>
                                        </p:tgtEl>
                                      </p:cBhvr>
                                    </p:animEffect>
                                  </p:childTnLst>
                                  <p:subTnLst>
                                    <p:animClr clrSpc="rgb" dir="cw">
                                      <p:cBhvr override="childStyle">
                                        <p:cTn dur="1" fill="hold" display="0" masterRel="nextClick" afterEffect="1"/>
                                        <p:tgtEl>
                                          <p:spTgt spid="83970"/>
                                        </p:tgtEl>
                                        <p:attrNameLst>
                                          <p:attrName>ppt_c</p:attrName>
                                        </p:attrNameLst>
                                      </p:cBhvr>
                                      <p:to>
                                        <a:schemeClr val="bg1"/>
                                      </p:to>
                                    </p:animClr>
                                  </p:subTnLst>
                                </p:cTn>
                              </p:par>
                            </p:childTnLst>
                          </p:cTn>
                        </p:par>
                      </p:childTnLst>
                    </p:cTn>
                  </p:par>
                  <p:par>
                    <p:cTn id="30" fill="hold">
                      <p:stCondLst>
                        <p:cond delay="indefinite"/>
                      </p:stCondLst>
                      <p:childTnLst>
                        <p:par>
                          <p:cTn id="31" fill="hold">
                            <p:stCondLst>
                              <p:cond delay="0"/>
                            </p:stCondLst>
                            <p:childTnLst>
                              <p:par>
                                <p:cTn id="32" presetID="18" presetClass="entr" presetSubtype="3" fill="hold"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strips(upRight)">
                                      <p:cBhvr>
                                        <p:cTn id="34" dur="500"/>
                                        <p:tgtEl>
                                          <p:spTgt spid="4"/>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83971"/>
                                        </p:tgtEl>
                                        <p:attrNameLst>
                                          <p:attrName>style.visibility</p:attrName>
                                        </p:attrNameLst>
                                      </p:cBhvr>
                                      <p:to>
                                        <p:strVal val="visible"/>
                                      </p:to>
                                    </p:set>
                                    <p:animEffect transition="in" filter="fade">
                                      <p:cBhvr>
                                        <p:cTn id="37" dur="500"/>
                                        <p:tgtEl>
                                          <p:spTgt spid="83971"/>
                                        </p:tgtEl>
                                      </p:cBhvr>
                                    </p:animEffect>
                                  </p:childTnLst>
                                  <p:subTnLst>
                                    <p:animClr clrSpc="rgb" dir="cw">
                                      <p:cBhvr override="childStyle">
                                        <p:cTn dur="1" fill="hold" display="0" masterRel="nextClick" afterEffect="1"/>
                                        <p:tgtEl>
                                          <p:spTgt spid="83971"/>
                                        </p:tgtEl>
                                        <p:attrNameLst>
                                          <p:attrName>ppt_c</p:attrName>
                                        </p:attrNameLst>
                                      </p:cBhvr>
                                      <p:to>
                                        <a:schemeClr val="bg1"/>
                                      </p:to>
                                    </p:animClr>
                                  </p:subTnLst>
                                </p:cTn>
                              </p:par>
                              <p:par>
                                <p:cTn id="38" presetID="10" presetClass="entr" presetSubtype="0" fill="hold" grpId="0" nodeType="withEffect">
                                  <p:stCondLst>
                                    <p:cond delay="0"/>
                                  </p:stCondLst>
                                  <p:childTnLst>
                                    <p:set>
                                      <p:cBhvr>
                                        <p:cTn id="39" dur="1" fill="hold">
                                          <p:stCondLst>
                                            <p:cond delay="0"/>
                                          </p:stCondLst>
                                        </p:cTn>
                                        <p:tgtEl>
                                          <p:spTgt spid="84024"/>
                                        </p:tgtEl>
                                        <p:attrNameLst>
                                          <p:attrName>style.visibility</p:attrName>
                                        </p:attrNameLst>
                                      </p:cBhvr>
                                      <p:to>
                                        <p:strVal val="visible"/>
                                      </p:to>
                                    </p:set>
                                    <p:animEffect transition="in" filter="fade">
                                      <p:cBhvr>
                                        <p:cTn id="40" dur="500"/>
                                        <p:tgtEl>
                                          <p:spTgt spid="84024"/>
                                        </p:tgtEl>
                                      </p:cBhvr>
                                    </p:animEffect>
                                  </p:childTnLst>
                                  <p:subTnLst>
                                    <p:animClr clrSpc="rgb" dir="cw">
                                      <p:cBhvr override="childStyle">
                                        <p:cTn dur="1" fill="hold" display="0" masterRel="nextClick" afterEffect="1"/>
                                        <p:tgtEl>
                                          <p:spTgt spid="84024"/>
                                        </p:tgtEl>
                                        <p:attrNameLst>
                                          <p:attrName>ppt_c</p:attrName>
                                        </p:attrNameLst>
                                      </p:cBhvr>
                                      <p:to>
                                        <a:schemeClr val="bg1"/>
                                      </p:to>
                                    </p:animClr>
                                  </p:subTnLst>
                                </p:cTn>
                              </p:par>
                            </p:childTnLst>
                          </p:cTn>
                        </p:par>
                      </p:childTnLst>
                    </p:cTn>
                  </p:par>
                  <p:par>
                    <p:cTn id="41" fill="hold">
                      <p:stCondLst>
                        <p:cond delay="indefinite"/>
                      </p:stCondLst>
                      <p:childTnLst>
                        <p:par>
                          <p:cTn id="42" fill="hold">
                            <p:stCondLst>
                              <p:cond delay="0"/>
                            </p:stCondLst>
                            <p:childTnLst>
                              <p:par>
                                <p:cTn id="43" presetID="18" presetClass="entr" presetSubtype="3" fill="hold" nodeType="click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strips(upRight)">
                                      <p:cBhvr>
                                        <p:cTn id="45" dur="500"/>
                                        <p:tgtEl>
                                          <p:spTgt spid="2"/>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83972"/>
                                        </p:tgtEl>
                                        <p:attrNameLst>
                                          <p:attrName>style.visibility</p:attrName>
                                        </p:attrNameLst>
                                      </p:cBhvr>
                                      <p:to>
                                        <p:strVal val="visible"/>
                                      </p:to>
                                    </p:set>
                                    <p:animEffect transition="in" filter="fade">
                                      <p:cBhvr>
                                        <p:cTn id="48" dur="500"/>
                                        <p:tgtEl>
                                          <p:spTgt spid="83972"/>
                                        </p:tgtEl>
                                      </p:cBhvr>
                                    </p:animEffect>
                                  </p:childTnLst>
                                  <p:subTnLst>
                                    <p:animClr clrSpc="rgb" dir="cw">
                                      <p:cBhvr override="childStyle">
                                        <p:cTn dur="1" fill="hold" display="0" masterRel="nextClick" afterEffect="1"/>
                                        <p:tgtEl>
                                          <p:spTgt spid="83972"/>
                                        </p:tgtEl>
                                        <p:attrNameLst>
                                          <p:attrName>ppt_c</p:attrName>
                                        </p:attrNameLst>
                                      </p:cBhvr>
                                      <p:to>
                                        <a:schemeClr val="bg1"/>
                                      </p:to>
                                    </p:animClr>
                                  </p:subTnLst>
                                </p:cTn>
                              </p:par>
                              <p:par>
                                <p:cTn id="49" presetID="10" presetClass="entr" presetSubtype="0" fill="hold" grpId="0" nodeType="withEffect">
                                  <p:stCondLst>
                                    <p:cond delay="0"/>
                                  </p:stCondLst>
                                  <p:childTnLst>
                                    <p:set>
                                      <p:cBhvr>
                                        <p:cTn id="50" dur="1" fill="hold">
                                          <p:stCondLst>
                                            <p:cond delay="0"/>
                                          </p:stCondLst>
                                        </p:cTn>
                                        <p:tgtEl>
                                          <p:spTgt spid="84025"/>
                                        </p:tgtEl>
                                        <p:attrNameLst>
                                          <p:attrName>style.visibility</p:attrName>
                                        </p:attrNameLst>
                                      </p:cBhvr>
                                      <p:to>
                                        <p:strVal val="visible"/>
                                      </p:to>
                                    </p:set>
                                    <p:animEffect transition="in" filter="fade">
                                      <p:cBhvr>
                                        <p:cTn id="51" dur="500"/>
                                        <p:tgtEl>
                                          <p:spTgt spid="84025"/>
                                        </p:tgtEl>
                                      </p:cBhvr>
                                    </p:animEffect>
                                  </p:childTnLst>
                                  <p:subTnLst>
                                    <p:animClr clrSpc="rgb" dir="cw">
                                      <p:cBhvr override="childStyle">
                                        <p:cTn dur="1" fill="hold" display="0" masterRel="nextClick" afterEffect="1"/>
                                        <p:tgtEl>
                                          <p:spTgt spid="84025"/>
                                        </p:tgtEl>
                                        <p:attrNameLst>
                                          <p:attrName>ppt_c</p:attrName>
                                        </p:attrNameLst>
                                      </p:cBhvr>
                                      <p:to>
                                        <a:schemeClr val="bg1"/>
                                      </p:to>
                                    </p:animClr>
                                  </p:sub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84045"/>
                                        </p:tgtEl>
                                        <p:attrNameLst>
                                          <p:attrName>style.visibility</p:attrName>
                                        </p:attrNameLst>
                                      </p:cBhvr>
                                      <p:to>
                                        <p:strVal val="visible"/>
                                      </p:to>
                                    </p:set>
                                    <p:animEffect transition="in" filter="fade">
                                      <p:cBhvr>
                                        <p:cTn id="56" dur="500"/>
                                        <p:tgtEl>
                                          <p:spTgt spid="84045"/>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84026"/>
                                        </p:tgtEl>
                                        <p:attrNameLst>
                                          <p:attrName>style.visibility</p:attrName>
                                        </p:attrNameLst>
                                      </p:cBhvr>
                                      <p:to>
                                        <p:strVal val="visible"/>
                                      </p:to>
                                    </p:set>
                                    <p:animEffect transition="in" filter="fade">
                                      <p:cBhvr>
                                        <p:cTn id="59" dur="500"/>
                                        <p:tgtEl>
                                          <p:spTgt spid="84026"/>
                                        </p:tgtEl>
                                      </p:cBhvr>
                                    </p:animEffect>
                                  </p:childTnLst>
                                  <p:subTnLst>
                                    <p:animClr clrSpc="rgb" dir="cw">
                                      <p:cBhvr override="childStyle">
                                        <p:cTn dur="1" fill="hold" display="0" masterRel="nextClick" afterEffect="1"/>
                                        <p:tgtEl>
                                          <p:spTgt spid="84026"/>
                                        </p:tgtEl>
                                        <p:attrNameLst>
                                          <p:attrName>ppt_c</p:attrName>
                                        </p:attrNameLst>
                                      </p:cBhvr>
                                      <p:to>
                                        <a:schemeClr val="bg1"/>
                                      </p:to>
                                    </p:animClr>
                                  </p:subTnLst>
                                </p:cTn>
                              </p:par>
                              <p:par>
                                <p:cTn id="60" presetID="10" presetClass="entr" presetSubtype="0" fill="hold" grpId="0" nodeType="withEffect">
                                  <p:stCondLst>
                                    <p:cond delay="0"/>
                                  </p:stCondLst>
                                  <p:childTnLst>
                                    <p:set>
                                      <p:cBhvr>
                                        <p:cTn id="61" dur="1" fill="hold">
                                          <p:stCondLst>
                                            <p:cond delay="0"/>
                                          </p:stCondLst>
                                        </p:cTn>
                                        <p:tgtEl>
                                          <p:spTgt spid="83973"/>
                                        </p:tgtEl>
                                        <p:attrNameLst>
                                          <p:attrName>style.visibility</p:attrName>
                                        </p:attrNameLst>
                                      </p:cBhvr>
                                      <p:to>
                                        <p:strVal val="visible"/>
                                      </p:to>
                                    </p:set>
                                    <p:animEffect transition="in" filter="fade">
                                      <p:cBhvr>
                                        <p:cTn id="62" dur="500"/>
                                        <p:tgtEl>
                                          <p:spTgt spid="83973"/>
                                        </p:tgtEl>
                                      </p:cBhvr>
                                    </p:animEffect>
                                  </p:childTnLst>
                                  <p:subTnLst>
                                    <p:animClr clrSpc="rgb" dir="cw">
                                      <p:cBhvr override="childStyle">
                                        <p:cTn dur="1" fill="hold" display="0" masterRel="nextClick" afterEffect="1"/>
                                        <p:tgtEl>
                                          <p:spTgt spid="83973"/>
                                        </p:tgtEl>
                                        <p:attrNameLst>
                                          <p:attrName>ppt_c</p:attrName>
                                        </p:attrNameLst>
                                      </p:cBhvr>
                                      <p:to>
                                        <a:schemeClr val="bg1"/>
                                      </p:to>
                                    </p:animClr>
                                  </p:subTnLst>
                                </p:cTn>
                              </p:par>
                            </p:childTnLst>
                          </p:cTn>
                        </p:par>
                      </p:childTnLst>
                    </p:cTn>
                  </p:par>
                  <p:par>
                    <p:cTn id="63" fill="hold">
                      <p:stCondLst>
                        <p:cond delay="indefinite"/>
                      </p:stCondLst>
                      <p:childTnLst>
                        <p:par>
                          <p:cTn id="64" fill="hold">
                            <p:stCondLst>
                              <p:cond delay="0"/>
                            </p:stCondLst>
                            <p:childTnLst>
                              <p:par>
                                <p:cTn id="65" presetID="18" presetClass="entr" presetSubtype="6" fill="hold" grpId="0" nodeType="clickEffect">
                                  <p:stCondLst>
                                    <p:cond delay="0"/>
                                  </p:stCondLst>
                                  <p:childTnLst>
                                    <p:set>
                                      <p:cBhvr>
                                        <p:cTn id="66" dur="1" fill="hold">
                                          <p:stCondLst>
                                            <p:cond delay="0"/>
                                          </p:stCondLst>
                                        </p:cTn>
                                        <p:tgtEl>
                                          <p:spTgt spid="84028"/>
                                        </p:tgtEl>
                                        <p:attrNameLst>
                                          <p:attrName>style.visibility</p:attrName>
                                        </p:attrNameLst>
                                      </p:cBhvr>
                                      <p:to>
                                        <p:strVal val="visible"/>
                                      </p:to>
                                    </p:set>
                                    <p:animEffect transition="in" filter="strips(downRight)">
                                      <p:cBhvr>
                                        <p:cTn id="67" dur="500"/>
                                        <p:tgtEl>
                                          <p:spTgt spid="84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animBg="1"/>
      <p:bldP spid="83971" grpId="0" animBg="1"/>
      <p:bldP spid="83972" grpId="0" animBg="1"/>
      <p:bldP spid="83973" grpId="0" animBg="1"/>
      <p:bldP spid="83974" grpId="0" animBg="1"/>
      <p:bldOleChart spid="84021" grpId="0"/>
      <p:bldP spid="84022" grpId="0"/>
      <p:bldP spid="84023" grpId="0"/>
      <p:bldP spid="84024" grpId="0"/>
      <p:bldP spid="84025" grpId="0"/>
      <p:bldP spid="84026" grpId="0"/>
      <p:bldP spid="84028" grpId="0" animBg="1"/>
      <p:bldP spid="84044" grpId="0" animBg="1"/>
      <p:bldP spid="84045"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34818"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latin typeface="Calibri" charset="0"/>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1</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Points off the PPF</a:t>
            </a:r>
          </a:p>
        </p:txBody>
      </p:sp>
      <p:sp>
        <p:nvSpPr>
          <p:cNvPr id="34820" name="Content Placeholder 2"/>
          <p:cNvSpPr>
            <a:spLocks noGrp="1"/>
          </p:cNvSpPr>
          <p:nvPr>
            <p:ph idx="1"/>
          </p:nvPr>
        </p:nvSpPr>
        <p:spPr>
          <a:xfrm>
            <a:off x="457200" y="1371600"/>
            <a:ext cx="8229600" cy="5105400"/>
          </a:xfrm>
        </p:spPr>
        <p:txBody>
          <a:bodyPr/>
          <a:lstStyle/>
          <a:p>
            <a:pPr marL="463550" indent="-463550" eaLnBrk="1" hangingPunct="1">
              <a:buSzPct val="115000"/>
              <a:buFont typeface="Wingdings" charset="2"/>
              <a:buNone/>
            </a:pPr>
            <a:r>
              <a:rPr lang="en-US" sz="2600" b="1" smtClean="0">
                <a:solidFill>
                  <a:srgbClr val="C00000"/>
                </a:solidFill>
                <a:latin typeface="Arial" charset="0"/>
                <a:cs typeface="ＭＳ Ｐゴシック" charset="-128"/>
              </a:rPr>
              <a:t>A.	</a:t>
            </a:r>
            <a:r>
              <a:rPr lang="en-US" sz="2700" smtClean="0">
                <a:solidFill>
                  <a:srgbClr val="000000"/>
                </a:solidFill>
                <a:latin typeface="Arial" charset="0"/>
                <a:cs typeface="ＭＳ Ｐゴシック" charset="-128"/>
              </a:rPr>
              <a:t>On the graph, find the point that represents </a:t>
            </a:r>
            <a:br>
              <a:rPr lang="en-US" sz="2700" smtClean="0">
                <a:solidFill>
                  <a:srgbClr val="000000"/>
                </a:solidFill>
                <a:latin typeface="Arial" charset="0"/>
                <a:cs typeface="ＭＳ Ｐゴシック" charset="-128"/>
              </a:rPr>
            </a:br>
            <a:r>
              <a:rPr lang="en-US" sz="2700" smtClean="0">
                <a:solidFill>
                  <a:srgbClr val="000000"/>
                </a:solidFill>
                <a:latin typeface="Arial" charset="0"/>
                <a:cs typeface="ＭＳ Ｐゴシック" charset="-128"/>
              </a:rPr>
              <a:t>(100 computers, 3000 tons of wheat), label it </a:t>
            </a:r>
            <a:r>
              <a:rPr lang="en-US" sz="2700" b="1" smtClean="0">
                <a:solidFill>
                  <a:srgbClr val="000000"/>
                </a:solidFill>
                <a:latin typeface="Arial" charset="0"/>
                <a:cs typeface="ＭＳ Ｐゴシック" charset="-128"/>
              </a:rPr>
              <a:t>F</a:t>
            </a:r>
            <a:r>
              <a:rPr lang="en-US" sz="2700" smtClean="0">
                <a:solidFill>
                  <a:srgbClr val="000000"/>
                </a:solidFill>
                <a:latin typeface="Arial" charset="0"/>
                <a:cs typeface="ＭＳ Ｐゴシック" charset="-128"/>
              </a:rPr>
              <a:t>.   </a:t>
            </a:r>
            <a:br>
              <a:rPr lang="en-US" sz="2700" smtClean="0">
                <a:solidFill>
                  <a:srgbClr val="000000"/>
                </a:solidFill>
                <a:latin typeface="Arial" charset="0"/>
                <a:cs typeface="ＭＳ Ｐゴシック" charset="-128"/>
              </a:rPr>
            </a:br>
            <a:r>
              <a:rPr lang="en-US" sz="2700" smtClean="0">
                <a:solidFill>
                  <a:srgbClr val="000000"/>
                </a:solidFill>
                <a:latin typeface="Arial" charset="0"/>
                <a:cs typeface="ＭＳ Ｐゴシック" charset="-128"/>
              </a:rPr>
              <a:t>Would it be possible for the economy to produce this combination of the two goods?</a:t>
            </a:r>
            <a:br>
              <a:rPr lang="en-US" sz="2700" smtClean="0">
                <a:solidFill>
                  <a:srgbClr val="000000"/>
                </a:solidFill>
                <a:latin typeface="Arial" charset="0"/>
                <a:cs typeface="ＭＳ Ｐゴシック" charset="-128"/>
              </a:rPr>
            </a:br>
            <a:r>
              <a:rPr lang="en-US" sz="2700" smtClean="0">
                <a:solidFill>
                  <a:srgbClr val="000000"/>
                </a:solidFill>
                <a:latin typeface="Arial" charset="0"/>
                <a:cs typeface="ＭＳ Ｐゴシック" charset="-128"/>
              </a:rPr>
              <a:t>Why or why not? </a:t>
            </a:r>
            <a:r>
              <a:rPr lang="en-US" smtClean="0">
                <a:solidFill>
                  <a:srgbClr val="000000"/>
                </a:solidFill>
                <a:latin typeface="Arial" charset="0"/>
                <a:cs typeface="ＭＳ Ｐゴシック" charset="-128"/>
              </a:rPr>
              <a:t> </a:t>
            </a:r>
          </a:p>
          <a:p>
            <a:pPr marL="463550" indent="-463550" eaLnBrk="1" hangingPunct="1">
              <a:spcBef>
                <a:spcPct val="55000"/>
              </a:spcBef>
              <a:buSzPct val="115000"/>
              <a:buFont typeface="Wingdings" charset="2"/>
              <a:buNone/>
            </a:pPr>
            <a:r>
              <a:rPr lang="en-US" sz="2600" b="1" smtClean="0">
                <a:solidFill>
                  <a:srgbClr val="C00000"/>
                </a:solidFill>
                <a:latin typeface="Arial" charset="0"/>
                <a:cs typeface="ＭＳ Ｐゴシック" charset="-128"/>
              </a:rPr>
              <a:t>B.	</a:t>
            </a:r>
            <a:r>
              <a:rPr lang="en-US" sz="2700" smtClean="0">
                <a:solidFill>
                  <a:srgbClr val="000000"/>
                </a:solidFill>
                <a:latin typeface="Arial" charset="0"/>
                <a:cs typeface="ＭＳ Ｐゴシック" charset="-128"/>
              </a:rPr>
              <a:t>Next, find the point that represents </a:t>
            </a:r>
            <a:br>
              <a:rPr lang="en-US" sz="2700" smtClean="0">
                <a:solidFill>
                  <a:srgbClr val="000000"/>
                </a:solidFill>
                <a:latin typeface="Arial" charset="0"/>
                <a:cs typeface="ＭＳ Ｐゴシック" charset="-128"/>
              </a:rPr>
            </a:br>
            <a:r>
              <a:rPr lang="en-US" sz="2700" smtClean="0">
                <a:solidFill>
                  <a:srgbClr val="000000"/>
                </a:solidFill>
                <a:latin typeface="Arial" charset="0"/>
                <a:cs typeface="ＭＳ Ｐゴシック" charset="-128"/>
              </a:rPr>
              <a:t>(300 computers, 3500 tons of wheat), label it </a:t>
            </a:r>
            <a:r>
              <a:rPr lang="en-US" sz="2700" b="1" smtClean="0">
                <a:solidFill>
                  <a:srgbClr val="000000"/>
                </a:solidFill>
                <a:latin typeface="Arial" charset="0"/>
                <a:cs typeface="ＭＳ Ｐゴシック" charset="-128"/>
              </a:rPr>
              <a:t>G</a:t>
            </a:r>
            <a:r>
              <a:rPr lang="en-US" sz="2700" smtClean="0">
                <a:solidFill>
                  <a:srgbClr val="000000"/>
                </a:solidFill>
                <a:latin typeface="Arial" charset="0"/>
                <a:cs typeface="ＭＳ Ｐゴシック" charset="-128"/>
              </a:rPr>
              <a:t>.  Would it be possible for the economy to produce this combination of the two goods?</a:t>
            </a:r>
          </a:p>
        </p:txBody>
      </p:sp>
      <p:sp>
        <p:nvSpPr>
          <p:cNvPr id="34821" name="TextBox 4"/>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a:solidFill>
                  <a:srgbClr val="777777"/>
                </a:solidFill>
                <a:latin typeface="Times New Roman" charset="0"/>
                <a:ea typeface="Times New Roman" charset="0"/>
                <a:cs typeface="Times New Roman" charset="0"/>
              </a:rPr>
              <a:t>© 2012 Cengage Learning. All Rights Reserved. May not be copied, scanned, or duplicated, in whole or in part, except for use as permitted in a license distributed with a certain product or service or otherwise on a password-protected website for classroom use.</a:t>
            </a:r>
            <a:endParaRPr lang="en-US" sz="800" i="1">
              <a:solidFill>
                <a:srgbClr val="777777"/>
              </a:solidFill>
              <a:latin typeface="Times New Roman" charset="0"/>
              <a:ea typeface="Verdana" charset="0"/>
              <a:cs typeface="Verdana" charset="0"/>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66565"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latin typeface="Calibri" charset="0"/>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1</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sp>
        <p:nvSpPr>
          <p:cNvPr id="7" name="Rectangle 8"/>
          <p:cNvSpPr>
            <a:spLocks noChangeArrowheads="1"/>
          </p:cNvSpPr>
          <p:nvPr/>
        </p:nvSpPr>
        <p:spPr bwMode="auto">
          <a:xfrm>
            <a:off x="360363" y="1447800"/>
            <a:ext cx="3001962" cy="1435100"/>
          </a:xfrm>
          <a:prstGeom prst="rect">
            <a:avLst/>
          </a:prstGeom>
          <a:noFill/>
          <a:ln w="9525">
            <a:noFill/>
            <a:miter lim="800000"/>
            <a:headEnd/>
            <a:tailEnd/>
          </a:ln>
        </p:spPr>
        <p:txBody>
          <a:bodyPr>
            <a:prstTxWarp prst="textNoShape">
              <a:avLst/>
            </a:prstTxWarp>
          </a:bodyPr>
          <a:lstStyle/>
          <a:p>
            <a:pPr marL="287338" indent="-287338">
              <a:lnSpc>
                <a:spcPct val="105000"/>
              </a:lnSpc>
              <a:spcBef>
                <a:spcPct val="45000"/>
              </a:spcBef>
              <a:buClr>
                <a:srgbClr val="C00000"/>
              </a:buClr>
              <a:buSzPct val="120000"/>
              <a:buFont typeface="Wingdings" charset="2"/>
              <a:buChar char="§"/>
            </a:pPr>
            <a:r>
              <a:rPr lang="en-US" sz="2500">
                <a:ea typeface="Arial" charset="0"/>
                <a:cs typeface="Arial" charset="0"/>
              </a:rPr>
              <a:t>Point </a:t>
            </a:r>
            <a:r>
              <a:rPr lang="en-US" sz="2500" b="1">
                <a:ea typeface="Arial" charset="0"/>
                <a:cs typeface="Arial" charset="0"/>
              </a:rPr>
              <a:t>F</a:t>
            </a:r>
            <a:r>
              <a:rPr lang="en-US" sz="2500">
                <a:ea typeface="Arial" charset="0"/>
                <a:cs typeface="Arial" charset="0"/>
              </a:rPr>
              <a:t>:</a:t>
            </a:r>
            <a:br>
              <a:rPr lang="en-US" sz="2500">
                <a:ea typeface="Arial" charset="0"/>
                <a:cs typeface="Arial" charset="0"/>
              </a:rPr>
            </a:br>
            <a:r>
              <a:rPr lang="en-US" sz="2500">
                <a:ea typeface="Arial" charset="0"/>
                <a:cs typeface="Arial" charset="0"/>
              </a:rPr>
              <a:t>100 computers, 3000 tons wheat</a:t>
            </a:r>
          </a:p>
        </p:txBody>
      </p:sp>
      <p:sp>
        <p:nvSpPr>
          <p:cNvPr id="8" name="Rectangle 9"/>
          <p:cNvSpPr>
            <a:spLocks noChangeArrowheads="1"/>
          </p:cNvSpPr>
          <p:nvPr/>
        </p:nvSpPr>
        <p:spPr bwMode="auto">
          <a:xfrm>
            <a:off x="363538" y="2817813"/>
            <a:ext cx="3001962" cy="3659187"/>
          </a:xfrm>
          <a:prstGeom prst="rect">
            <a:avLst/>
          </a:prstGeom>
          <a:noFill/>
          <a:ln w="9525">
            <a:noFill/>
            <a:miter lim="800000"/>
            <a:headEnd/>
            <a:tailEnd/>
          </a:ln>
        </p:spPr>
        <p:txBody>
          <a:bodyPr>
            <a:prstTxWarp prst="textNoShape">
              <a:avLst/>
            </a:prstTxWarp>
          </a:bodyPr>
          <a:lstStyle/>
          <a:p>
            <a:pPr marL="287338" indent="-287338">
              <a:lnSpc>
                <a:spcPct val="105000"/>
              </a:lnSpc>
              <a:spcBef>
                <a:spcPct val="45000"/>
              </a:spcBef>
              <a:buClr>
                <a:srgbClr val="C00000"/>
              </a:buClr>
              <a:buSzPct val="120000"/>
              <a:buFont typeface="Wingdings" charset="2"/>
              <a:buChar char="§"/>
            </a:pPr>
            <a:r>
              <a:rPr lang="en-US" sz="2500">
                <a:ea typeface="Arial" charset="0"/>
                <a:cs typeface="Arial" charset="0"/>
              </a:rPr>
              <a:t>Point </a:t>
            </a:r>
            <a:r>
              <a:rPr lang="en-US" sz="2500" b="1">
                <a:ea typeface="Arial" charset="0"/>
                <a:cs typeface="Arial" charset="0"/>
              </a:rPr>
              <a:t>F</a:t>
            </a:r>
            <a:r>
              <a:rPr lang="en-US" sz="2500">
                <a:ea typeface="Arial" charset="0"/>
                <a:cs typeface="Arial" charset="0"/>
              </a:rPr>
              <a:t> requires 40,000 hours </a:t>
            </a:r>
            <a:br>
              <a:rPr lang="en-US" sz="2500">
                <a:ea typeface="Arial" charset="0"/>
                <a:cs typeface="Arial" charset="0"/>
              </a:rPr>
            </a:br>
            <a:r>
              <a:rPr lang="en-US" sz="2500">
                <a:ea typeface="Arial" charset="0"/>
                <a:cs typeface="Arial" charset="0"/>
              </a:rPr>
              <a:t>of labor. </a:t>
            </a:r>
            <a:br>
              <a:rPr lang="en-US" sz="2500">
                <a:ea typeface="Arial" charset="0"/>
                <a:cs typeface="Arial" charset="0"/>
              </a:rPr>
            </a:br>
            <a:r>
              <a:rPr lang="en-US" sz="2500">
                <a:ea typeface="Arial" charset="0"/>
                <a:cs typeface="Arial" charset="0"/>
              </a:rPr>
              <a:t>Possible but </a:t>
            </a:r>
            <a:br>
              <a:rPr lang="en-US" sz="2500">
                <a:ea typeface="Arial" charset="0"/>
                <a:cs typeface="Arial" charset="0"/>
              </a:rPr>
            </a:br>
            <a:r>
              <a:rPr lang="en-US" sz="2500">
                <a:ea typeface="Arial" charset="0"/>
                <a:cs typeface="Arial" charset="0"/>
              </a:rPr>
              <a:t>not efficient:  could get more </a:t>
            </a:r>
            <a:br>
              <a:rPr lang="en-US" sz="2500">
                <a:ea typeface="Arial" charset="0"/>
                <a:cs typeface="Arial" charset="0"/>
              </a:rPr>
            </a:br>
            <a:r>
              <a:rPr lang="en-US" sz="2500">
                <a:ea typeface="Arial" charset="0"/>
                <a:cs typeface="Arial" charset="0"/>
              </a:rPr>
              <a:t>of either good </a:t>
            </a:r>
            <a:br>
              <a:rPr lang="en-US" sz="2500">
                <a:ea typeface="Arial" charset="0"/>
                <a:cs typeface="Arial" charset="0"/>
              </a:rPr>
            </a:br>
            <a:r>
              <a:rPr lang="en-US" sz="2500">
                <a:ea typeface="Arial" charset="0"/>
                <a:cs typeface="Arial" charset="0"/>
              </a:rPr>
              <a:t>w/o sacrificing any of the other.</a:t>
            </a:r>
          </a:p>
        </p:txBody>
      </p:sp>
      <p:grpSp>
        <p:nvGrpSpPr>
          <p:cNvPr id="66569" name="Group 10"/>
          <p:cNvGrpSpPr>
            <a:grpSpLocks/>
          </p:cNvGrpSpPr>
          <p:nvPr/>
        </p:nvGrpSpPr>
        <p:grpSpPr bwMode="auto">
          <a:xfrm>
            <a:off x="3333750" y="1211263"/>
            <a:ext cx="5559425" cy="5189537"/>
            <a:chOff x="2132" y="710"/>
            <a:chExt cx="3502" cy="3269"/>
          </a:xfrm>
        </p:grpSpPr>
        <p:graphicFrame>
          <p:nvGraphicFramePr>
            <p:cNvPr id="66562" name="Object 11"/>
            <p:cNvGraphicFramePr>
              <a:graphicFrameLocks noChangeAspect="1"/>
            </p:cNvGraphicFramePr>
            <p:nvPr/>
          </p:nvGraphicFramePr>
          <p:xfrm>
            <a:off x="2132" y="710"/>
            <a:ext cx="3502" cy="3269"/>
          </p:xfrm>
          <a:graphic>
            <a:graphicData uri="http://schemas.openxmlformats.org/presentationml/2006/ole">
              <mc:AlternateContent xmlns:mc="http://schemas.openxmlformats.org/markup-compatibility/2006">
                <mc:Choice xmlns:v="urn:schemas-microsoft-com:vml" Requires="v">
                  <p:oleObj spid="_x0000_s66563" name="Worksheet" r:id="rId5" imgW="5448300" imgH="5029200" progId="Excel.Sheet.8">
                    <p:embed/>
                  </p:oleObj>
                </mc:Choice>
                <mc:Fallback>
                  <p:oleObj name="Worksheet" r:id="rId5" imgW="5448300" imgH="5029200" progId="Excel.Sheet.8">
                    <p:embed/>
                    <p:pic>
                      <p:nvPicPr>
                        <p:cNvPr id="0" name="Object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2" y="710"/>
                          <a:ext cx="3502" cy="3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6580" name="Line 12"/>
            <p:cNvSpPr>
              <a:spLocks noChangeShapeType="1"/>
            </p:cNvSpPr>
            <p:nvPr/>
          </p:nvSpPr>
          <p:spPr bwMode="auto">
            <a:xfrm>
              <a:off x="2894" y="1673"/>
              <a:ext cx="1847" cy="1600"/>
            </a:xfrm>
            <a:prstGeom prst="line">
              <a:avLst/>
            </a:prstGeom>
            <a:noFill/>
            <a:ln w="50800">
              <a:solidFill>
                <a:srgbClr val="000099"/>
              </a:solidFill>
              <a:round/>
              <a:headEnd/>
              <a:tailEnd/>
            </a:ln>
          </p:spPr>
          <p:txBody>
            <a:bodyPr>
              <a:prstTxWarp prst="textNoShape">
                <a:avLst/>
              </a:prstTxWarp>
            </a:bodyPr>
            <a:lstStyle/>
            <a:p>
              <a:endParaRPr lang="en-US"/>
            </a:p>
          </p:txBody>
        </p:sp>
      </p:grpSp>
      <p:grpSp>
        <p:nvGrpSpPr>
          <p:cNvPr id="28" name="Group 27"/>
          <p:cNvGrpSpPr>
            <a:grpSpLocks/>
          </p:cNvGrpSpPr>
          <p:nvPr/>
        </p:nvGrpSpPr>
        <p:grpSpPr bwMode="auto">
          <a:xfrm>
            <a:off x="4560888" y="3686175"/>
            <a:ext cx="960437" cy="1593850"/>
            <a:chOff x="4560897" y="3686174"/>
            <a:chExt cx="960429" cy="1593851"/>
          </a:xfrm>
        </p:grpSpPr>
        <p:grpSp>
          <p:nvGrpSpPr>
            <p:cNvPr id="66574" name="Group 14"/>
            <p:cNvGrpSpPr>
              <a:grpSpLocks/>
            </p:cNvGrpSpPr>
            <p:nvPr/>
          </p:nvGrpSpPr>
          <p:grpSpPr bwMode="auto">
            <a:xfrm>
              <a:off x="4560897" y="3686174"/>
              <a:ext cx="665164" cy="1593851"/>
              <a:chOff x="2905" y="2269"/>
              <a:chExt cx="419" cy="1004"/>
            </a:xfrm>
          </p:grpSpPr>
          <p:grpSp>
            <p:nvGrpSpPr>
              <p:cNvPr id="66576" name="Group 15"/>
              <p:cNvGrpSpPr>
                <a:grpSpLocks/>
              </p:cNvGrpSpPr>
              <p:nvPr/>
            </p:nvGrpSpPr>
            <p:grpSpPr bwMode="auto">
              <a:xfrm>
                <a:off x="2905" y="2308"/>
                <a:ext cx="373" cy="965"/>
                <a:chOff x="363" y="3623"/>
                <a:chExt cx="806" cy="965"/>
              </a:xfrm>
            </p:grpSpPr>
            <p:sp>
              <p:nvSpPr>
                <p:cNvPr id="66578" name="Line 16"/>
                <p:cNvSpPr>
                  <a:spLocks noChangeShapeType="1"/>
                </p:cNvSpPr>
                <p:nvPr/>
              </p:nvSpPr>
              <p:spPr bwMode="auto">
                <a:xfrm>
                  <a:off x="363" y="3623"/>
                  <a:ext cx="795"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66579" name="Line 17"/>
                <p:cNvSpPr>
                  <a:spLocks noChangeShapeType="1"/>
                </p:cNvSpPr>
                <p:nvPr/>
              </p:nvSpPr>
              <p:spPr bwMode="auto">
                <a:xfrm flipH="1">
                  <a:off x="1155" y="3629"/>
                  <a:ext cx="14" cy="959"/>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sp>
            <p:nvSpPr>
              <p:cNvPr id="66577" name="Oval 18"/>
              <p:cNvSpPr>
                <a:spLocks noChangeArrowheads="1"/>
              </p:cNvSpPr>
              <p:nvPr/>
            </p:nvSpPr>
            <p:spPr bwMode="auto">
              <a:xfrm>
                <a:off x="3235" y="2269"/>
                <a:ext cx="89" cy="87"/>
              </a:xfrm>
              <a:prstGeom prst="ellipse">
                <a:avLst/>
              </a:prstGeom>
              <a:solidFill>
                <a:srgbClr val="C00000"/>
              </a:solidFill>
              <a:ln w="9525">
                <a:noFill/>
                <a:round/>
                <a:headEnd/>
                <a:tailEnd/>
              </a:ln>
            </p:spPr>
            <p:txBody>
              <a:bodyPr wrap="none" anchor="ctr">
                <a:prstTxWarp prst="textNoShape">
                  <a:avLst/>
                </a:prstTxWarp>
              </a:bodyPr>
              <a:lstStyle/>
              <a:p>
                <a:endParaRPr lang="en-US" sz="1800">
                  <a:latin typeface="Calibri" charset="0"/>
                  <a:ea typeface="Arial" charset="0"/>
                  <a:cs typeface="Arial" charset="0"/>
                </a:endParaRPr>
              </a:p>
            </p:txBody>
          </p:sp>
        </p:grpSp>
        <p:sp>
          <p:nvSpPr>
            <p:cNvPr id="66575" name="Text Box 19"/>
            <p:cNvSpPr txBox="1">
              <a:spLocks noChangeArrowheads="1"/>
            </p:cNvSpPr>
            <p:nvPr/>
          </p:nvSpPr>
          <p:spPr bwMode="auto">
            <a:xfrm>
              <a:off x="5141913" y="3687762"/>
              <a:ext cx="379413" cy="457200"/>
            </a:xfrm>
            <a:prstGeom prst="rect">
              <a:avLst/>
            </a:prstGeom>
            <a:noFill/>
            <a:ln w="9525">
              <a:noFill/>
              <a:miter lim="800000"/>
              <a:headEnd/>
              <a:tailEnd/>
            </a:ln>
          </p:spPr>
          <p:txBody>
            <a:bodyPr anchor="ctr" anchorCtr="1">
              <a:prstTxWarp prst="textNoShape">
                <a:avLst/>
              </a:prstTxWarp>
              <a:spAutoFit/>
            </a:bodyPr>
            <a:lstStyle/>
            <a:p>
              <a:pPr>
                <a:spcBef>
                  <a:spcPct val="50000"/>
                </a:spcBef>
              </a:pPr>
              <a:r>
                <a:rPr lang="en-US" b="1">
                  <a:ea typeface="Arial" charset="0"/>
                  <a:cs typeface="Arial" charset="0"/>
                </a:rPr>
                <a:t>F</a:t>
              </a:r>
            </a:p>
          </p:txBody>
        </p:sp>
      </p:grpSp>
      <p:sp>
        <p:nvSpPr>
          <p:cNvPr id="66571" name="Oval 20"/>
          <p:cNvSpPr>
            <a:spLocks noChangeArrowheads="1"/>
          </p:cNvSpPr>
          <p:nvPr/>
        </p:nvSpPr>
        <p:spPr bwMode="auto">
          <a:xfrm>
            <a:off x="7412038" y="5213350"/>
            <a:ext cx="141287" cy="138113"/>
          </a:xfrm>
          <a:prstGeom prst="ellipse">
            <a:avLst/>
          </a:prstGeom>
          <a:solidFill>
            <a:srgbClr val="000099"/>
          </a:solidFill>
          <a:ln w="9525">
            <a:noFill/>
            <a:round/>
            <a:headEnd/>
            <a:tailEnd/>
          </a:ln>
        </p:spPr>
        <p:txBody>
          <a:bodyPr wrap="none" anchor="ctr">
            <a:prstTxWarp prst="textNoShape">
              <a:avLst/>
            </a:prstTxWarp>
          </a:bodyPr>
          <a:lstStyle/>
          <a:p>
            <a:endParaRPr lang="en-US" sz="1800">
              <a:latin typeface="Calibri" charset="0"/>
              <a:ea typeface="Arial" charset="0"/>
              <a:cs typeface="Arial" charset="0"/>
            </a:endParaRPr>
          </a:p>
        </p:txBody>
      </p:sp>
      <p:sp>
        <p:nvSpPr>
          <p:cNvPr id="66572" name="Oval 21"/>
          <p:cNvSpPr>
            <a:spLocks noChangeArrowheads="1"/>
          </p:cNvSpPr>
          <p:nvPr/>
        </p:nvSpPr>
        <p:spPr bwMode="auto">
          <a:xfrm>
            <a:off x="4486275" y="2676525"/>
            <a:ext cx="141288" cy="138113"/>
          </a:xfrm>
          <a:prstGeom prst="ellipse">
            <a:avLst/>
          </a:prstGeom>
          <a:solidFill>
            <a:srgbClr val="000099"/>
          </a:solidFill>
          <a:ln w="9525">
            <a:noFill/>
            <a:round/>
            <a:headEnd/>
            <a:tailEnd/>
          </a:ln>
        </p:spPr>
        <p:txBody>
          <a:bodyPr wrap="none" anchor="ctr">
            <a:prstTxWarp prst="textNoShape">
              <a:avLst/>
            </a:prstTxWarp>
          </a:bodyPr>
          <a:lstStyle/>
          <a:p>
            <a:endParaRPr lang="en-US" sz="1800">
              <a:latin typeface="Calibri" charset="0"/>
              <a:ea typeface="Arial" charset="0"/>
              <a:cs typeface="Arial" charset="0"/>
            </a:endParaRPr>
          </a:p>
        </p:txBody>
      </p:sp>
      <p:sp>
        <p:nvSpPr>
          <p:cNvPr id="66573" name="TextBox 20"/>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a:solidFill>
                  <a:srgbClr val="777777"/>
                </a:solidFill>
                <a:latin typeface="Times New Roman" charset="0"/>
                <a:ea typeface="Times New Roman" charset="0"/>
                <a:cs typeface="Times New Roman" charset="0"/>
              </a:rPr>
              <a:t>© 2012 Cengage Learning. All Rights Reserved. May not be copied, scanned, or duplicated, in whole or in part, except for use as permitted in a license distributed with a certain product or service or otherwise on a password-protected website for classroom use.</a:t>
            </a:r>
            <a:endParaRPr lang="en-US" sz="800" i="1">
              <a:solidFill>
                <a:srgbClr val="777777"/>
              </a:solidFill>
              <a:latin typeface="Times New Roman" charset="0"/>
              <a:ea typeface="Verdana" charset="0"/>
              <a:cs typeface="Verdana"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par>
                          <p:cTn id="8" fill="hold">
                            <p:stCondLst>
                              <p:cond delay="500"/>
                            </p:stCondLst>
                            <p:childTnLst>
                              <p:par>
                                <p:cTn id="9" presetID="18" presetClass="entr" presetSubtype="3" fill="hold"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strips(upRight)">
                                      <p:cBhvr>
                                        <p:cTn id="11" dur="500"/>
                                        <p:tgtEl>
                                          <p:spTgt spid="2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67589"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latin typeface="Calibri" charset="0"/>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1</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grpSp>
        <p:nvGrpSpPr>
          <p:cNvPr id="67591" name="Group 8"/>
          <p:cNvGrpSpPr>
            <a:grpSpLocks/>
          </p:cNvGrpSpPr>
          <p:nvPr/>
        </p:nvGrpSpPr>
        <p:grpSpPr bwMode="auto">
          <a:xfrm>
            <a:off x="3341688" y="1211263"/>
            <a:ext cx="5559425" cy="5189537"/>
            <a:chOff x="2132" y="710"/>
            <a:chExt cx="3502" cy="3269"/>
          </a:xfrm>
        </p:grpSpPr>
        <p:graphicFrame>
          <p:nvGraphicFramePr>
            <p:cNvPr id="67586" name="Object 9"/>
            <p:cNvGraphicFramePr>
              <a:graphicFrameLocks noChangeAspect="1"/>
            </p:cNvGraphicFramePr>
            <p:nvPr/>
          </p:nvGraphicFramePr>
          <p:xfrm>
            <a:off x="2132" y="710"/>
            <a:ext cx="3502" cy="3269"/>
          </p:xfrm>
          <a:graphic>
            <a:graphicData uri="http://schemas.openxmlformats.org/presentationml/2006/ole">
              <mc:AlternateContent xmlns:mc="http://schemas.openxmlformats.org/markup-compatibility/2006">
                <mc:Choice xmlns:v="urn:schemas-microsoft-com:vml" Requires="v">
                  <p:oleObj spid="_x0000_s67587" name="Chart" r:id="rId5" imgW="5448300" imgH="5029200" progId="Excel.Sheet.8">
                    <p:embed/>
                  </p:oleObj>
                </mc:Choice>
                <mc:Fallback>
                  <p:oleObj name="Chart" r:id="rId5" imgW="5448300" imgH="5029200" progId="Excel.Sheet.8">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2" y="710"/>
                          <a:ext cx="3502" cy="3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7604" name="Line 10"/>
            <p:cNvSpPr>
              <a:spLocks noChangeShapeType="1"/>
            </p:cNvSpPr>
            <p:nvPr/>
          </p:nvSpPr>
          <p:spPr bwMode="auto">
            <a:xfrm>
              <a:off x="2894" y="1677"/>
              <a:ext cx="1847" cy="1600"/>
            </a:xfrm>
            <a:prstGeom prst="line">
              <a:avLst/>
            </a:prstGeom>
            <a:noFill/>
            <a:ln w="50800">
              <a:solidFill>
                <a:srgbClr val="000099"/>
              </a:solidFill>
              <a:round/>
              <a:headEnd/>
              <a:tailEnd/>
            </a:ln>
          </p:spPr>
          <p:txBody>
            <a:bodyPr>
              <a:prstTxWarp prst="textNoShape">
                <a:avLst/>
              </a:prstTxWarp>
            </a:bodyPr>
            <a:lstStyle/>
            <a:p>
              <a:endParaRPr lang="en-US"/>
            </a:p>
          </p:txBody>
        </p:sp>
      </p:grpSp>
      <p:sp>
        <p:nvSpPr>
          <p:cNvPr id="9" name="Rectangle 11"/>
          <p:cNvSpPr>
            <a:spLocks noChangeArrowheads="1"/>
          </p:cNvSpPr>
          <p:nvPr/>
        </p:nvSpPr>
        <p:spPr bwMode="auto">
          <a:xfrm>
            <a:off x="347663" y="1450975"/>
            <a:ext cx="3001962" cy="1435100"/>
          </a:xfrm>
          <a:prstGeom prst="rect">
            <a:avLst/>
          </a:prstGeom>
          <a:noFill/>
          <a:ln w="9525">
            <a:noFill/>
            <a:miter lim="800000"/>
            <a:headEnd/>
            <a:tailEnd/>
          </a:ln>
        </p:spPr>
        <p:txBody>
          <a:bodyPr>
            <a:prstTxWarp prst="textNoShape">
              <a:avLst/>
            </a:prstTxWarp>
          </a:bodyPr>
          <a:lstStyle/>
          <a:p>
            <a:pPr marL="287338" indent="-287338">
              <a:lnSpc>
                <a:spcPct val="105000"/>
              </a:lnSpc>
              <a:spcBef>
                <a:spcPct val="45000"/>
              </a:spcBef>
              <a:buClr>
                <a:srgbClr val="C00000"/>
              </a:buClr>
              <a:buSzPct val="120000"/>
              <a:buFont typeface="Wingdings" charset="2"/>
              <a:buChar char="§"/>
            </a:pPr>
            <a:r>
              <a:rPr lang="en-US" sz="2500">
                <a:ea typeface="Arial" charset="0"/>
                <a:cs typeface="Arial" charset="0"/>
              </a:rPr>
              <a:t>Point </a:t>
            </a:r>
            <a:r>
              <a:rPr lang="en-US" sz="2500" b="1">
                <a:ea typeface="Arial" charset="0"/>
                <a:cs typeface="Arial" charset="0"/>
              </a:rPr>
              <a:t>G</a:t>
            </a:r>
            <a:r>
              <a:rPr lang="en-US" sz="2500">
                <a:ea typeface="Arial" charset="0"/>
                <a:cs typeface="Arial" charset="0"/>
              </a:rPr>
              <a:t>:</a:t>
            </a:r>
            <a:br>
              <a:rPr lang="en-US" sz="2500">
                <a:ea typeface="Arial" charset="0"/>
                <a:cs typeface="Arial" charset="0"/>
              </a:rPr>
            </a:br>
            <a:r>
              <a:rPr lang="en-US" sz="2500">
                <a:ea typeface="Arial" charset="0"/>
                <a:cs typeface="Arial" charset="0"/>
              </a:rPr>
              <a:t>300 computers, 3500 tons wheat</a:t>
            </a:r>
          </a:p>
        </p:txBody>
      </p:sp>
      <p:sp>
        <p:nvSpPr>
          <p:cNvPr id="10" name="Rectangle 12"/>
          <p:cNvSpPr>
            <a:spLocks noChangeArrowheads="1"/>
          </p:cNvSpPr>
          <p:nvPr/>
        </p:nvSpPr>
        <p:spPr bwMode="auto">
          <a:xfrm>
            <a:off x="350838" y="2911475"/>
            <a:ext cx="3001962" cy="3767138"/>
          </a:xfrm>
          <a:prstGeom prst="rect">
            <a:avLst/>
          </a:prstGeom>
          <a:noFill/>
          <a:ln w="9525">
            <a:noFill/>
            <a:miter lim="800000"/>
            <a:headEnd/>
            <a:tailEnd/>
          </a:ln>
        </p:spPr>
        <p:txBody>
          <a:bodyPr>
            <a:prstTxWarp prst="textNoShape">
              <a:avLst/>
            </a:prstTxWarp>
          </a:bodyPr>
          <a:lstStyle/>
          <a:p>
            <a:pPr marL="287338" indent="-287338">
              <a:lnSpc>
                <a:spcPct val="105000"/>
              </a:lnSpc>
              <a:spcBef>
                <a:spcPct val="45000"/>
              </a:spcBef>
              <a:buClr>
                <a:srgbClr val="C00000"/>
              </a:buClr>
              <a:buSzPct val="120000"/>
              <a:buFont typeface="Wingdings" charset="2"/>
              <a:buChar char="§"/>
            </a:pPr>
            <a:r>
              <a:rPr lang="en-US" sz="2500">
                <a:ea typeface="Arial" charset="0"/>
                <a:cs typeface="Arial" charset="0"/>
              </a:rPr>
              <a:t>Point </a:t>
            </a:r>
            <a:r>
              <a:rPr lang="en-US" sz="2500" b="1">
                <a:ea typeface="Arial" charset="0"/>
                <a:cs typeface="Arial" charset="0"/>
              </a:rPr>
              <a:t>G</a:t>
            </a:r>
            <a:r>
              <a:rPr lang="en-US" sz="2500">
                <a:ea typeface="Arial" charset="0"/>
                <a:cs typeface="Arial" charset="0"/>
              </a:rPr>
              <a:t> requires 65,000 hours </a:t>
            </a:r>
            <a:br>
              <a:rPr lang="en-US" sz="2500">
                <a:ea typeface="Arial" charset="0"/>
                <a:cs typeface="Arial" charset="0"/>
              </a:rPr>
            </a:br>
            <a:r>
              <a:rPr lang="en-US" sz="2500">
                <a:ea typeface="Arial" charset="0"/>
                <a:cs typeface="Arial" charset="0"/>
              </a:rPr>
              <a:t>of labor. </a:t>
            </a:r>
            <a:br>
              <a:rPr lang="en-US" sz="2500">
                <a:ea typeface="Arial" charset="0"/>
                <a:cs typeface="Arial" charset="0"/>
              </a:rPr>
            </a:br>
            <a:r>
              <a:rPr lang="en-US" sz="2500">
                <a:ea typeface="Arial" charset="0"/>
                <a:cs typeface="Arial" charset="0"/>
              </a:rPr>
              <a:t>Not possible because </a:t>
            </a:r>
            <a:br>
              <a:rPr lang="en-US" sz="2500">
                <a:ea typeface="Arial" charset="0"/>
                <a:cs typeface="Arial" charset="0"/>
              </a:rPr>
            </a:br>
            <a:r>
              <a:rPr lang="en-US" sz="2500">
                <a:ea typeface="Arial" charset="0"/>
                <a:cs typeface="Arial" charset="0"/>
              </a:rPr>
              <a:t>economy </a:t>
            </a:r>
            <a:br>
              <a:rPr lang="en-US" sz="2500">
                <a:ea typeface="Arial" charset="0"/>
                <a:cs typeface="Arial" charset="0"/>
              </a:rPr>
            </a:br>
            <a:r>
              <a:rPr lang="en-US" sz="2500">
                <a:ea typeface="Arial" charset="0"/>
                <a:cs typeface="Arial" charset="0"/>
              </a:rPr>
              <a:t>only has </a:t>
            </a:r>
            <a:br>
              <a:rPr lang="en-US" sz="2500">
                <a:ea typeface="Arial" charset="0"/>
                <a:cs typeface="Arial" charset="0"/>
              </a:rPr>
            </a:br>
            <a:r>
              <a:rPr lang="en-US" sz="2500">
                <a:ea typeface="Arial" charset="0"/>
                <a:cs typeface="Arial" charset="0"/>
              </a:rPr>
              <a:t>50,000 hours.</a:t>
            </a:r>
          </a:p>
        </p:txBody>
      </p:sp>
      <p:grpSp>
        <p:nvGrpSpPr>
          <p:cNvPr id="11" name="Group 13"/>
          <p:cNvGrpSpPr>
            <a:grpSpLocks/>
          </p:cNvGrpSpPr>
          <p:nvPr/>
        </p:nvGrpSpPr>
        <p:grpSpPr bwMode="auto">
          <a:xfrm>
            <a:off x="4527550" y="3138488"/>
            <a:ext cx="2192338" cy="2139950"/>
            <a:chOff x="2879" y="1924"/>
            <a:chExt cx="1381" cy="1348"/>
          </a:xfrm>
        </p:grpSpPr>
        <p:grpSp>
          <p:nvGrpSpPr>
            <p:cNvPr id="67598" name="Group 14"/>
            <p:cNvGrpSpPr>
              <a:grpSpLocks/>
            </p:cNvGrpSpPr>
            <p:nvPr/>
          </p:nvGrpSpPr>
          <p:grpSpPr bwMode="auto">
            <a:xfrm>
              <a:off x="2879" y="2104"/>
              <a:ext cx="1166" cy="1168"/>
              <a:chOff x="2879" y="2104"/>
              <a:chExt cx="1166" cy="1168"/>
            </a:xfrm>
          </p:grpSpPr>
          <p:grpSp>
            <p:nvGrpSpPr>
              <p:cNvPr id="67600" name="Group 15"/>
              <p:cNvGrpSpPr>
                <a:grpSpLocks/>
              </p:cNvGrpSpPr>
              <p:nvPr/>
            </p:nvGrpSpPr>
            <p:grpSpPr bwMode="auto">
              <a:xfrm>
                <a:off x="2879" y="2144"/>
                <a:ext cx="1121" cy="1128"/>
                <a:chOff x="343" y="4255"/>
                <a:chExt cx="807" cy="1128"/>
              </a:xfrm>
            </p:grpSpPr>
            <p:sp>
              <p:nvSpPr>
                <p:cNvPr id="67602" name="Line 16"/>
                <p:cNvSpPr>
                  <a:spLocks noChangeShapeType="1"/>
                </p:cNvSpPr>
                <p:nvPr/>
              </p:nvSpPr>
              <p:spPr bwMode="auto">
                <a:xfrm>
                  <a:off x="343" y="4255"/>
                  <a:ext cx="795" cy="0"/>
                </a:xfrm>
                <a:prstGeom prst="line">
                  <a:avLst/>
                </a:prstGeom>
                <a:noFill/>
                <a:ln w="9525">
                  <a:solidFill>
                    <a:srgbClr val="969696"/>
                  </a:solidFill>
                  <a:prstDash val="lgDash"/>
                  <a:round/>
                  <a:headEnd/>
                  <a:tailEnd/>
                </a:ln>
              </p:spPr>
              <p:txBody>
                <a:bodyPr>
                  <a:prstTxWarp prst="textNoShape">
                    <a:avLst/>
                  </a:prstTxWarp>
                </a:bodyPr>
                <a:lstStyle/>
                <a:p>
                  <a:endParaRPr lang="en-US"/>
                </a:p>
              </p:txBody>
            </p:sp>
            <p:sp>
              <p:nvSpPr>
                <p:cNvPr id="67603" name="Line 17"/>
                <p:cNvSpPr>
                  <a:spLocks noChangeShapeType="1"/>
                </p:cNvSpPr>
                <p:nvPr/>
              </p:nvSpPr>
              <p:spPr bwMode="auto">
                <a:xfrm>
                  <a:off x="1147" y="4256"/>
                  <a:ext cx="3" cy="1127"/>
                </a:xfrm>
                <a:prstGeom prst="line">
                  <a:avLst/>
                </a:prstGeom>
                <a:noFill/>
                <a:ln w="9525">
                  <a:solidFill>
                    <a:srgbClr val="969696"/>
                  </a:solidFill>
                  <a:prstDash val="lgDash"/>
                  <a:round/>
                  <a:headEnd/>
                  <a:tailEnd/>
                </a:ln>
              </p:spPr>
              <p:txBody>
                <a:bodyPr>
                  <a:prstTxWarp prst="textNoShape">
                    <a:avLst/>
                  </a:prstTxWarp>
                </a:bodyPr>
                <a:lstStyle/>
                <a:p>
                  <a:endParaRPr lang="en-US"/>
                </a:p>
              </p:txBody>
            </p:sp>
          </p:grpSp>
          <p:sp>
            <p:nvSpPr>
              <p:cNvPr id="67601" name="Oval 18"/>
              <p:cNvSpPr>
                <a:spLocks noChangeArrowheads="1"/>
              </p:cNvSpPr>
              <p:nvPr/>
            </p:nvSpPr>
            <p:spPr bwMode="auto">
              <a:xfrm>
                <a:off x="3956" y="2104"/>
                <a:ext cx="89" cy="87"/>
              </a:xfrm>
              <a:prstGeom prst="ellipse">
                <a:avLst/>
              </a:prstGeom>
              <a:solidFill>
                <a:srgbClr val="CC0000"/>
              </a:solidFill>
              <a:ln w="9525">
                <a:noFill/>
                <a:round/>
                <a:headEnd/>
                <a:tailEnd/>
              </a:ln>
            </p:spPr>
            <p:txBody>
              <a:bodyPr wrap="none" anchor="ctr">
                <a:prstTxWarp prst="textNoShape">
                  <a:avLst/>
                </a:prstTxWarp>
              </a:bodyPr>
              <a:lstStyle/>
              <a:p>
                <a:endParaRPr lang="en-US" sz="1800">
                  <a:latin typeface="Calibri" charset="0"/>
                  <a:ea typeface="Arial" charset="0"/>
                  <a:cs typeface="Arial" charset="0"/>
                </a:endParaRPr>
              </a:p>
            </p:txBody>
          </p:sp>
        </p:grpSp>
        <p:sp>
          <p:nvSpPr>
            <p:cNvPr id="67599" name="Text Box 19"/>
            <p:cNvSpPr txBox="1">
              <a:spLocks noChangeArrowheads="1"/>
            </p:cNvSpPr>
            <p:nvPr/>
          </p:nvSpPr>
          <p:spPr bwMode="auto">
            <a:xfrm>
              <a:off x="4021" y="1924"/>
              <a:ext cx="239" cy="288"/>
            </a:xfrm>
            <a:prstGeom prst="rect">
              <a:avLst/>
            </a:prstGeom>
            <a:noFill/>
            <a:ln w="9525">
              <a:noFill/>
              <a:miter lim="800000"/>
              <a:headEnd/>
              <a:tailEnd/>
            </a:ln>
          </p:spPr>
          <p:txBody>
            <a:bodyPr anchor="ctr" anchorCtr="1">
              <a:prstTxWarp prst="textNoShape">
                <a:avLst/>
              </a:prstTxWarp>
              <a:spAutoFit/>
            </a:bodyPr>
            <a:lstStyle/>
            <a:p>
              <a:pPr>
                <a:spcBef>
                  <a:spcPct val="50000"/>
                </a:spcBef>
              </a:pPr>
              <a:r>
                <a:rPr lang="en-US" b="1">
                  <a:ea typeface="Arial" charset="0"/>
                  <a:cs typeface="Arial" charset="0"/>
                </a:rPr>
                <a:t>G</a:t>
              </a:r>
            </a:p>
          </p:txBody>
        </p:sp>
      </p:grpSp>
      <p:sp>
        <p:nvSpPr>
          <p:cNvPr id="67595" name="Oval 20"/>
          <p:cNvSpPr>
            <a:spLocks noChangeArrowheads="1"/>
          </p:cNvSpPr>
          <p:nvPr/>
        </p:nvSpPr>
        <p:spPr bwMode="auto">
          <a:xfrm>
            <a:off x="7413625" y="5210175"/>
            <a:ext cx="141288" cy="138113"/>
          </a:xfrm>
          <a:prstGeom prst="ellipse">
            <a:avLst/>
          </a:prstGeom>
          <a:solidFill>
            <a:srgbClr val="000099"/>
          </a:solidFill>
          <a:ln w="9525">
            <a:noFill/>
            <a:round/>
            <a:headEnd/>
            <a:tailEnd/>
          </a:ln>
        </p:spPr>
        <p:txBody>
          <a:bodyPr wrap="none" anchor="ctr">
            <a:prstTxWarp prst="textNoShape">
              <a:avLst/>
            </a:prstTxWarp>
          </a:bodyPr>
          <a:lstStyle/>
          <a:p>
            <a:endParaRPr lang="en-US" sz="1800">
              <a:latin typeface="Calibri" charset="0"/>
              <a:ea typeface="Arial" charset="0"/>
              <a:cs typeface="Arial" charset="0"/>
            </a:endParaRPr>
          </a:p>
        </p:txBody>
      </p:sp>
      <p:sp>
        <p:nvSpPr>
          <p:cNvPr id="67596" name="Oval 21"/>
          <p:cNvSpPr>
            <a:spLocks noChangeArrowheads="1"/>
          </p:cNvSpPr>
          <p:nvPr/>
        </p:nvSpPr>
        <p:spPr bwMode="auto">
          <a:xfrm>
            <a:off x="4487863" y="2678113"/>
            <a:ext cx="141287" cy="138112"/>
          </a:xfrm>
          <a:prstGeom prst="ellipse">
            <a:avLst/>
          </a:prstGeom>
          <a:solidFill>
            <a:srgbClr val="000099"/>
          </a:solidFill>
          <a:ln w="9525">
            <a:noFill/>
            <a:round/>
            <a:headEnd/>
            <a:tailEnd/>
          </a:ln>
        </p:spPr>
        <p:txBody>
          <a:bodyPr wrap="none" anchor="ctr">
            <a:prstTxWarp prst="textNoShape">
              <a:avLst/>
            </a:prstTxWarp>
          </a:bodyPr>
          <a:lstStyle/>
          <a:p>
            <a:endParaRPr lang="en-US" sz="1800">
              <a:latin typeface="Calibri" charset="0"/>
              <a:ea typeface="Arial" charset="0"/>
              <a:cs typeface="Arial" charset="0"/>
            </a:endParaRPr>
          </a:p>
        </p:txBody>
      </p:sp>
      <p:sp>
        <p:nvSpPr>
          <p:cNvPr id="67597" name="TextBox 19"/>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a:solidFill>
                  <a:srgbClr val="777777"/>
                </a:solidFill>
                <a:latin typeface="Times New Roman" charset="0"/>
                <a:ea typeface="Times New Roman" charset="0"/>
                <a:cs typeface="Times New Roman" charset="0"/>
              </a:rPr>
              <a:t>© 2012 Cengage Learning. All Rights Reserved. May not be copied, scanned, or duplicated, in whole or in part, except for use as permitted in a license distributed with a certain product or service or otherwise on a password-protected website for classroom use.</a:t>
            </a:r>
            <a:endParaRPr lang="en-US" sz="800" i="1">
              <a:solidFill>
                <a:srgbClr val="777777"/>
              </a:solidFill>
              <a:latin typeface="Times New Roman" charset="0"/>
              <a:ea typeface="Verdana" charset="0"/>
              <a:cs typeface="Verdana"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par>
                          <p:cTn id="8" fill="hold">
                            <p:stCondLst>
                              <p:cond delay="500"/>
                            </p:stCondLst>
                            <p:childTnLst>
                              <p:par>
                                <p:cTn id="9" presetID="18" presetClass="entr" presetSubtype="3"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strips(upRight)">
                                      <p:cBhvr>
                                        <p:cTn id="11" dur="5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left)">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4"/>
          <p:cNvSpPr>
            <a:spLocks noGrp="1" noChangeArrowheads="1"/>
          </p:cNvSpPr>
          <p:nvPr>
            <p:ph type="title"/>
          </p:nvPr>
        </p:nvSpPr>
        <p:spPr/>
        <p:txBody>
          <a:bodyPr/>
          <a:lstStyle/>
          <a:p>
            <a:pPr eaLnBrk="1" hangingPunct="1"/>
            <a:r>
              <a:rPr lang="en-US" smtClean="0">
                <a:latin typeface="Tahoma" charset="0"/>
                <a:ea typeface="Tahoma" charset="0"/>
                <a:cs typeface="Tahoma" charset="0"/>
              </a:rPr>
              <a:t>The PPF:  What We Know So Far</a:t>
            </a:r>
          </a:p>
        </p:txBody>
      </p:sp>
      <p:sp>
        <p:nvSpPr>
          <p:cNvPr id="29701" name="Rectangle 5"/>
          <p:cNvSpPr>
            <a:spLocks noGrp="1" noChangeArrowheads="1"/>
          </p:cNvSpPr>
          <p:nvPr>
            <p:ph idx="1"/>
          </p:nvPr>
        </p:nvSpPr>
        <p:spPr>
          <a:xfrm>
            <a:off x="457200" y="1219200"/>
            <a:ext cx="8229600" cy="4979988"/>
          </a:xfrm>
        </p:spPr>
        <p:txBody>
          <a:bodyPr/>
          <a:lstStyle/>
          <a:p>
            <a:pPr eaLnBrk="1" hangingPunct="1">
              <a:buFont typeface="Wingdings" charset="2"/>
              <a:buNone/>
            </a:pPr>
            <a:r>
              <a:rPr lang="en-US" smtClean="0">
                <a:latin typeface="Arial" charset="0"/>
                <a:cs typeface="ＭＳ Ｐゴシック" charset="-128"/>
              </a:rPr>
              <a:t>Points on the PPF (like </a:t>
            </a:r>
            <a:r>
              <a:rPr lang="en-US" b="1" smtClean="0">
                <a:latin typeface="Arial" charset="0"/>
                <a:cs typeface="ＭＳ Ｐゴシック" charset="-128"/>
              </a:rPr>
              <a:t>A</a:t>
            </a:r>
            <a:r>
              <a:rPr lang="en-US" smtClean="0">
                <a:latin typeface="Arial" charset="0"/>
                <a:cs typeface="ＭＳ Ｐゴシック" charset="-128"/>
              </a:rPr>
              <a:t> – </a:t>
            </a:r>
            <a:r>
              <a:rPr lang="en-US" b="1" smtClean="0">
                <a:latin typeface="Arial" charset="0"/>
                <a:cs typeface="ＭＳ Ｐゴシック" charset="-128"/>
              </a:rPr>
              <a:t>E</a:t>
            </a:r>
            <a:r>
              <a:rPr lang="en-US" smtClean="0">
                <a:latin typeface="Arial" charset="0"/>
                <a:cs typeface="ＭＳ Ｐゴシック" charset="-128"/>
              </a:rPr>
              <a:t>)</a:t>
            </a:r>
          </a:p>
          <a:p>
            <a:pPr marL="506413" lvl="1" eaLnBrk="1" hangingPunct="1">
              <a:buFont typeface="Wingdings" charset="2"/>
              <a:buChar char="§"/>
            </a:pPr>
            <a:r>
              <a:rPr lang="en-US" smtClean="0">
                <a:latin typeface="Arial" charset="0"/>
                <a:ea typeface="Arial" charset="0"/>
                <a:cs typeface="Arial" charset="0"/>
              </a:rPr>
              <a:t>possible</a:t>
            </a:r>
          </a:p>
          <a:p>
            <a:pPr marL="506413" lvl="1" eaLnBrk="1" hangingPunct="1">
              <a:buFont typeface="Wingdings" charset="2"/>
              <a:buChar char="§"/>
            </a:pPr>
            <a:r>
              <a:rPr lang="en-US" smtClean="0">
                <a:latin typeface="Arial" charset="0"/>
                <a:ea typeface="Arial" charset="0"/>
                <a:cs typeface="Arial" charset="0"/>
              </a:rPr>
              <a:t>efficient:  all resources are fully utilized</a:t>
            </a:r>
          </a:p>
          <a:p>
            <a:pPr eaLnBrk="1" hangingPunct="1">
              <a:buFont typeface="Wingdings" charset="2"/>
              <a:buNone/>
            </a:pPr>
            <a:r>
              <a:rPr lang="en-US" smtClean="0">
                <a:latin typeface="Arial" charset="0"/>
                <a:cs typeface="ＭＳ Ｐゴシック" charset="-128"/>
              </a:rPr>
              <a:t>Points under the PPF (like </a:t>
            </a:r>
            <a:r>
              <a:rPr lang="en-US" b="1" smtClean="0">
                <a:latin typeface="Arial" charset="0"/>
                <a:cs typeface="ＭＳ Ｐゴシック" charset="-128"/>
              </a:rPr>
              <a:t>F</a:t>
            </a:r>
            <a:r>
              <a:rPr lang="en-US" smtClean="0">
                <a:latin typeface="Arial" charset="0"/>
                <a:cs typeface="ＭＳ Ｐゴシック" charset="-128"/>
              </a:rPr>
              <a:t>) </a:t>
            </a:r>
          </a:p>
          <a:p>
            <a:pPr marL="506413" lvl="1" eaLnBrk="1" hangingPunct="1">
              <a:buFont typeface="Wingdings" charset="2"/>
              <a:buChar char="§"/>
            </a:pPr>
            <a:r>
              <a:rPr lang="en-US" smtClean="0">
                <a:latin typeface="Arial" charset="0"/>
                <a:ea typeface="Arial" charset="0"/>
                <a:cs typeface="Arial" charset="0"/>
              </a:rPr>
              <a:t>possible</a:t>
            </a:r>
          </a:p>
          <a:p>
            <a:pPr marL="506413" lvl="1" eaLnBrk="1" hangingPunct="1">
              <a:buFont typeface="Wingdings" charset="2"/>
              <a:buChar char="§"/>
            </a:pPr>
            <a:r>
              <a:rPr lang="en-US" smtClean="0">
                <a:latin typeface="Arial" charset="0"/>
                <a:ea typeface="Arial" charset="0"/>
                <a:cs typeface="Arial" charset="0"/>
              </a:rPr>
              <a:t>not efficient:  some resources underutilized </a:t>
            </a:r>
            <a:br>
              <a:rPr lang="en-US" smtClean="0">
                <a:latin typeface="Arial" charset="0"/>
                <a:ea typeface="Arial" charset="0"/>
                <a:cs typeface="Arial" charset="0"/>
              </a:rPr>
            </a:br>
            <a:r>
              <a:rPr lang="en-US" smtClean="0">
                <a:latin typeface="Arial" charset="0"/>
                <a:ea typeface="Arial" charset="0"/>
                <a:cs typeface="Arial" charset="0"/>
              </a:rPr>
              <a:t>(e.g., workers unemployed, factories idle) </a:t>
            </a:r>
          </a:p>
          <a:p>
            <a:pPr eaLnBrk="1" hangingPunct="1">
              <a:buFont typeface="Wingdings" charset="2"/>
              <a:buNone/>
            </a:pPr>
            <a:r>
              <a:rPr lang="en-US" smtClean="0">
                <a:latin typeface="Arial" charset="0"/>
                <a:cs typeface="ＭＳ Ｐゴシック" charset="-128"/>
              </a:rPr>
              <a:t>Points above the PPF (like </a:t>
            </a:r>
            <a:r>
              <a:rPr lang="en-US" b="1" smtClean="0">
                <a:latin typeface="Arial" charset="0"/>
                <a:cs typeface="ＭＳ Ｐゴシック" charset="-128"/>
              </a:rPr>
              <a:t>G</a:t>
            </a:r>
            <a:r>
              <a:rPr lang="en-US" smtClean="0">
                <a:latin typeface="Arial" charset="0"/>
                <a:cs typeface="ＭＳ Ｐゴシック" charset="-128"/>
              </a:rPr>
              <a:t>) </a:t>
            </a:r>
          </a:p>
          <a:p>
            <a:pPr marL="506413" lvl="1" eaLnBrk="1" hangingPunct="1">
              <a:buFont typeface="Wingdings" charset="2"/>
              <a:buChar char="§"/>
            </a:pPr>
            <a:r>
              <a:rPr lang="en-US" smtClean="0">
                <a:latin typeface="Arial" charset="0"/>
                <a:ea typeface="Arial" charset="0"/>
                <a:cs typeface="Arial" charset="0"/>
              </a:rPr>
              <a:t>not possible</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701">
                                            <p:txEl>
                                              <p:pRg st="0" end="0"/>
                                            </p:txEl>
                                          </p:spTgt>
                                        </p:tgtEl>
                                        <p:attrNameLst>
                                          <p:attrName>style.visibility</p:attrName>
                                        </p:attrNameLst>
                                      </p:cBhvr>
                                      <p:to>
                                        <p:strVal val="visible"/>
                                      </p:to>
                                    </p:set>
                                    <p:animEffect transition="in" filter="wipe(left)">
                                      <p:cBhvr>
                                        <p:cTn id="7" dur="500"/>
                                        <p:tgtEl>
                                          <p:spTgt spid="2970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701">
                                            <p:txEl>
                                              <p:pRg st="1" end="1"/>
                                            </p:txEl>
                                          </p:spTgt>
                                        </p:tgtEl>
                                        <p:attrNameLst>
                                          <p:attrName>style.visibility</p:attrName>
                                        </p:attrNameLst>
                                      </p:cBhvr>
                                      <p:to>
                                        <p:strVal val="visible"/>
                                      </p:to>
                                    </p:set>
                                    <p:animEffect transition="in" filter="wipe(left)">
                                      <p:cBhvr>
                                        <p:cTn id="12" dur="500"/>
                                        <p:tgtEl>
                                          <p:spTgt spid="2970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9701">
                                            <p:txEl>
                                              <p:pRg st="2" end="2"/>
                                            </p:txEl>
                                          </p:spTgt>
                                        </p:tgtEl>
                                        <p:attrNameLst>
                                          <p:attrName>style.visibility</p:attrName>
                                        </p:attrNameLst>
                                      </p:cBhvr>
                                      <p:to>
                                        <p:strVal val="visible"/>
                                      </p:to>
                                    </p:set>
                                    <p:animEffect transition="in" filter="wipe(left)">
                                      <p:cBhvr>
                                        <p:cTn id="17" dur="500"/>
                                        <p:tgtEl>
                                          <p:spTgt spid="2970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9701">
                                            <p:txEl>
                                              <p:pRg st="3" end="3"/>
                                            </p:txEl>
                                          </p:spTgt>
                                        </p:tgtEl>
                                        <p:attrNameLst>
                                          <p:attrName>style.visibility</p:attrName>
                                        </p:attrNameLst>
                                      </p:cBhvr>
                                      <p:to>
                                        <p:strVal val="visible"/>
                                      </p:to>
                                    </p:set>
                                    <p:animEffect transition="in" filter="wipe(left)">
                                      <p:cBhvr>
                                        <p:cTn id="22" dur="500"/>
                                        <p:tgtEl>
                                          <p:spTgt spid="2970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9701">
                                            <p:txEl>
                                              <p:pRg st="4" end="4"/>
                                            </p:txEl>
                                          </p:spTgt>
                                        </p:tgtEl>
                                        <p:attrNameLst>
                                          <p:attrName>style.visibility</p:attrName>
                                        </p:attrNameLst>
                                      </p:cBhvr>
                                      <p:to>
                                        <p:strVal val="visible"/>
                                      </p:to>
                                    </p:set>
                                    <p:animEffect transition="in" filter="wipe(left)">
                                      <p:cBhvr>
                                        <p:cTn id="27" dur="500"/>
                                        <p:tgtEl>
                                          <p:spTgt spid="2970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9701">
                                            <p:txEl>
                                              <p:pRg st="5" end="5"/>
                                            </p:txEl>
                                          </p:spTgt>
                                        </p:tgtEl>
                                        <p:attrNameLst>
                                          <p:attrName>style.visibility</p:attrName>
                                        </p:attrNameLst>
                                      </p:cBhvr>
                                      <p:to>
                                        <p:strVal val="visible"/>
                                      </p:to>
                                    </p:set>
                                    <p:animEffect transition="in" filter="wipe(left)">
                                      <p:cBhvr>
                                        <p:cTn id="32" dur="500"/>
                                        <p:tgtEl>
                                          <p:spTgt spid="2970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9701">
                                            <p:txEl>
                                              <p:pRg st="6" end="6"/>
                                            </p:txEl>
                                          </p:spTgt>
                                        </p:tgtEl>
                                        <p:attrNameLst>
                                          <p:attrName>style.visibility</p:attrName>
                                        </p:attrNameLst>
                                      </p:cBhvr>
                                      <p:to>
                                        <p:strVal val="visible"/>
                                      </p:to>
                                    </p:set>
                                    <p:animEffect transition="in" filter="wipe(left)">
                                      <p:cBhvr>
                                        <p:cTn id="37" dur="500"/>
                                        <p:tgtEl>
                                          <p:spTgt spid="2970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9701">
                                            <p:txEl>
                                              <p:pRg st="7" end="7"/>
                                            </p:txEl>
                                          </p:spTgt>
                                        </p:tgtEl>
                                        <p:attrNameLst>
                                          <p:attrName>style.visibility</p:attrName>
                                        </p:attrNameLst>
                                      </p:cBhvr>
                                      <p:to>
                                        <p:strVal val="visible"/>
                                      </p:to>
                                    </p:set>
                                    <p:animEffect transition="in" filter="wipe(left)">
                                      <p:cBhvr>
                                        <p:cTn id="42" dur="500"/>
                                        <p:tgtEl>
                                          <p:spTgt spid="2970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1" grpId="0" build="p" bldLvl="4"/>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The PPF and Opportunity Cost</a:t>
            </a:r>
          </a:p>
        </p:txBody>
      </p:sp>
      <p:sp>
        <p:nvSpPr>
          <p:cNvPr id="92163"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smtClean="0">
                <a:latin typeface="Arial" charset="0"/>
                <a:cs typeface="ＭＳ Ｐゴシック" charset="-128"/>
              </a:rPr>
              <a:t>Recall:  The </a:t>
            </a:r>
            <a:r>
              <a:rPr lang="en-US" b="1" smtClean="0">
                <a:solidFill>
                  <a:srgbClr val="FF0000"/>
                </a:solidFill>
                <a:latin typeface="Arial" charset="0"/>
                <a:cs typeface="ＭＳ Ｐゴシック" charset="-128"/>
              </a:rPr>
              <a:t>opportunity cost</a:t>
            </a:r>
            <a:r>
              <a:rPr lang="en-US" smtClean="0">
                <a:latin typeface="Arial" charset="0"/>
                <a:cs typeface="ＭＳ Ｐゴシック" charset="-128"/>
              </a:rPr>
              <a:t> of an item </a:t>
            </a:r>
            <a:br>
              <a:rPr lang="en-US" smtClean="0">
                <a:latin typeface="Arial" charset="0"/>
                <a:cs typeface="ＭＳ Ｐゴシック" charset="-128"/>
              </a:rPr>
            </a:br>
            <a:r>
              <a:rPr lang="en-US" smtClean="0">
                <a:latin typeface="Arial" charset="0"/>
                <a:cs typeface="ＭＳ Ｐゴシック" charset="-128"/>
              </a:rPr>
              <a:t>is what must be given up to obtain that item.  </a:t>
            </a:r>
          </a:p>
          <a:p>
            <a:pPr eaLnBrk="1" hangingPunct="1">
              <a:buFont typeface="Wingdings" charset="2"/>
              <a:buChar char="§"/>
            </a:pPr>
            <a:r>
              <a:rPr lang="en-US" smtClean="0">
                <a:latin typeface="Arial" charset="0"/>
                <a:cs typeface="ＭＳ Ｐゴシック" charset="-128"/>
              </a:rPr>
              <a:t>Moving along a PPF involves shifting resources (e.g., labor) from the production of one good to the other.   </a:t>
            </a:r>
          </a:p>
          <a:p>
            <a:pPr eaLnBrk="1" hangingPunct="1">
              <a:buFont typeface="Wingdings" charset="2"/>
              <a:buChar char="§"/>
            </a:pPr>
            <a:r>
              <a:rPr lang="en-US" smtClean="0">
                <a:latin typeface="Arial" charset="0"/>
                <a:cs typeface="ＭＳ Ｐゴシック" charset="-128"/>
              </a:rPr>
              <a:t>Society faces a tradeoff:  Getting more of one good requires sacrificing some of the other.  </a:t>
            </a:r>
          </a:p>
          <a:p>
            <a:pPr eaLnBrk="1" hangingPunct="1">
              <a:buFont typeface="Wingdings" charset="2"/>
              <a:buChar char="§"/>
            </a:pPr>
            <a:r>
              <a:rPr lang="en-US" smtClean="0">
                <a:latin typeface="Arial" charset="0"/>
                <a:cs typeface="ＭＳ Ｐゴシック" charset="-128"/>
              </a:rPr>
              <a:t>The slope of the PPF tells you the opportunity cost of one good in terms of the other. </a:t>
            </a:r>
          </a:p>
          <a:p>
            <a:pPr eaLnBrk="1" hangingPunct="1">
              <a:buFont typeface="Wingdings" charset="2"/>
              <a:buChar char="§"/>
            </a:pPr>
            <a:endParaRPr lang="en-US" smtClean="0">
              <a:latin typeface="Arial" charset="0"/>
              <a:cs typeface="ＭＳ Ｐゴシック" charset="-128"/>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animEffect transition="in" filter="wipe(left)">
                                      <p:cBhvr>
                                        <p:cTn id="7" dur="500"/>
                                        <p:tgtEl>
                                          <p:spTgt spid="921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163">
                                            <p:txEl>
                                              <p:pRg st="1" end="1"/>
                                            </p:txEl>
                                          </p:spTgt>
                                        </p:tgtEl>
                                        <p:attrNameLst>
                                          <p:attrName>style.visibility</p:attrName>
                                        </p:attrNameLst>
                                      </p:cBhvr>
                                      <p:to>
                                        <p:strVal val="visible"/>
                                      </p:to>
                                    </p:set>
                                    <p:animEffect transition="in" filter="wipe(left)">
                                      <p:cBhvr>
                                        <p:cTn id="12" dur="500"/>
                                        <p:tgtEl>
                                          <p:spTgt spid="921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2163">
                                            <p:txEl>
                                              <p:pRg st="2" end="2"/>
                                            </p:txEl>
                                          </p:spTgt>
                                        </p:tgtEl>
                                        <p:attrNameLst>
                                          <p:attrName>style.visibility</p:attrName>
                                        </p:attrNameLst>
                                      </p:cBhvr>
                                      <p:to>
                                        <p:strVal val="visible"/>
                                      </p:to>
                                    </p:set>
                                    <p:animEffect transition="in" filter="wipe(left)">
                                      <p:cBhvr>
                                        <p:cTn id="17" dur="500"/>
                                        <p:tgtEl>
                                          <p:spTgt spid="921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2163">
                                            <p:txEl>
                                              <p:pRg st="3" end="3"/>
                                            </p:txEl>
                                          </p:spTgt>
                                        </p:tgtEl>
                                        <p:attrNameLst>
                                          <p:attrName>style.visibility</p:attrName>
                                        </p:attrNameLst>
                                      </p:cBhvr>
                                      <p:to>
                                        <p:strVal val="visible"/>
                                      </p:to>
                                    </p:set>
                                    <p:animEffect transition="in" filter="wipe(left)">
                                      <p:cBhvr>
                                        <p:cTn id="22" dur="500"/>
                                        <p:tgtEl>
                                          <p:spTgt spid="921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bldLvl="5"/>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152400"/>
            <a:ext cx="8229600" cy="914400"/>
          </a:xfrm>
        </p:spPr>
        <p:txBody>
          <a:bodyPr/>
          <a:lstStyle/>
          <a:p>
            <a:pPr eaLnBrk="1" hangingPunct="1"/>
            <a:r>
              <a:rPr lang="en-US" smtClean="0">
                <a:latin typeface="Tahoma" charset="0"/>
                <a:ea typeface="Tahoma" charset="0"/>
                <a:cs typeface="Tahoma" charset="0"/>
              </a:rPr>
              <a:t>The PPF and Opportunity Cost</a:t>
            </a:r>
          </a:p>
        </p:txBody>
      </p:sp>
      <p:sp>
        <p:nvSpPr>
          <p:cNvPr id="94211" name="Rectangle 3"/>
          <p:cNvSpPr>
            <a:spLocks noGrp="1" noChangeArrowheads="1"/>
          </p:cNvSpPr>
          <p:nvPr>
            <p:ph idx="1"/>
          </p:nvPr>
        </p:nvSpPr>
        <p:spPr>
          <a:xfrm>
            <a:off x="5943600" y="1143000"/>
            <a:ext cx="3048000" cy="2971800"/>
          </a:xfrm>
        </p:spPr>
        <p:txBody>
          <a:bodyPr/>
          <a:lstStyle/>
          <a:p>
            <a:pPr marL="0" indent="0" eaLnBrk="1" hangingPunct="1">
              <a:buFont typeface="Wingdings" charset="2"/>
              <a:buNone/>
            </a:pPr>
            <a:r>
              <a:rPr lang="en-US" sz="2500" smtClean="0">
                <a:latin typeface="Arial" charset="0"/>
                <a:cs typeface="ＭＳ Ｐゴシック" charset="-128"/>
              </a:rPr>
              <a:t>The slope of a line equals the </a:t>
            </a:r>
            <a:br>
              <a:rPr lang="en-US" sz="2500" smtClean="0">
                <a:latin typeface="Arial" charset="0"/>
                <a:cs typeface="ＭＳ Ｐゴシック" charset="-128"/>
              </a:rPr>
            </a:br>
            <a:r>
              <a:rPr lang="en-US" sz="2500" smtClean="0">
                <a:latin typeface="Arial" charset="0"/>
                <a:cs typeface="ＭＳ Ｐゴシック" charset="-128"/>
              </a:rPr>
              <a:t>“</a:t>
            </a:r>
            <a:r>
              <a:rPr lang="en-US" sz="2500" b="1" smtClean="0">
                <a:solidFill>
                  <a:srgbClr val="9900CC"/>
                </a:solidFill>
                <a:latin typeface="Arial" charset="0"/>
                <a:cs typeface="ＭＳ Ｐゴシック" charset="-128"/>
              </a:rPr>
              <a:t>rise</a:t>
            </a:r>
            <a:r>
              <a:rPr lang="en-US" sz="2500" smtClean="0">
                <a:latin typeface="Arial" charset="0"/>
                <a:cs typeface="ＭＳ Ｐゴシック" charset="-128"/>
              </a:rPr>
              <a:t> over the </a:t>
            </a:r>
            <a:r>
              <a:rPr lang="en-US" sz="2500" b="1" smtClean="0">
                <a:solidFill>
                  <a:srgbClr val="339933"/>
                </a:solidFill>
                <a:latin typeface="Arial" charset="0"/>
                <a:cs typeface="ＭＳ Ｐゴシック" charset="-128"/>
              </a:rPr>
              <a:t>run</a:t>
            </a:r>
            <a:r>
              <a:rPr lang="en-US" sz="2500" smtClean="0">
                <a:latin typeface="Arial" charset="0"/>
                <a:cs typeface="ＭＳ Ｐゴシック" charset="-128"/>
              </a:rPr>
              <a:t>,” the amount the line rises when you move to the right by one unit.</a:t>
            </a:r>
          </a:p>
        </p:txBody>
      </p:sp>
      <p:grpSp>
        <p:nvGrpSpPr>
          <p:cNvPr id="4102" name="Group 4"/>
          <p:cNvGrpSpPr>
            <a:grpSpLocks/>
          </p:cNvGrpSpPr>
          <p:nvPr/>
        </p:nvGrpSpPr>
        <p:grpSpPr bwMode="auto">
          <a:xfrm>
            <a:off x="336550" y="1098550"/>
            <a:ext cx="5559425" cy="5189538"/>
            <a:chOff x="2132" y="710"/>
            <a:chExt cx="3502" cy="3269"/>
          </a:xfrm>
        </p:grpSpPr>
        <p:graphicFrame>
          <p:nvGraphicFramePr>
            <p:cNvPr id="4098" name="Object 5"/>
            <p:cNvGraphicFramePr>
              <a:graphicFrameLocks noChangeAspect="1"/>
            </p:cNvGraphicFramePr>
            <p:nvPr/>
          </p:nvGraphicFramePr>
          <p:xfrm>
            <a:off x="2132" y="710"/>
            <a:ext cx="3502" cy="3269"/>
          </p:xfrm>
          <a:graphic>
            <a:graphicData uri="http://schemas.openxmlformats.org/presentationml/2006/ole">
              <mc:AlternateContent xmlns:mc="http://schemas.openxmlformats.org/markup-compatibility/2006">
                <mc:Choice xmlns:v="urn:schemas-microsoft-com:vml" Requires="v">
                  <p:oleObj spid="_x0000_s4099" name="Chart" r:id="rId5" imgW="5448300" imgH="5029200" progId="Excel.Sheet.8">
                    <p:embed/>
                  </p:oleObj>
                </mc:Choice>
                <mc:Fallback>
                  <p:oleObj name="Chart" r:id="rId5" imgW="5448300" imgH="5029200" progId="Excel.Sheet.8">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2" y="710"/>
                          <a:ext cx="3502" cy="3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14" name="Line 6"/>
            <p:cNvSpPr>
              <a:spLocks noChangeShapeType="1"/>
            </p:cNvSpPr>
            <p:nvPr/>
          </p:nvSpPr>
          <p:spPr bwMode="auto">
            <a:xfrm>
              <a:off x="2894" y="1673"/>
              <a:ext cx="1847" cy="1600"/>
            </a:xfrm>
            <a:prstGeom prst="line">
              <a:avLst/>
            </a:prstGeom>
            <a:noFill/>
            <a:ln w="50800">
              <a:solidFill>
                <a:srgbClr val="000099"/>
              </a:solidFill>
              <a:round/>
              <a:headEnd/>
              <a:tailEnd/>
            </a:ln>
          </p:spPr>
          <p:txBody>
            <a:bodyPr>
              <a:prstTxWarp prst="textNoShape">
                <a:avLst/>
              </a:prstTxWarp>
            </a:bodyPr>
            <a:lstStyle/>
            <a:p>
              <a:endParaRPr lang="en-US"/>
            </a:p>
          </p:txBody>
        </p:sp>
      </p:grpSp>
      <p:sp>
        <p:nvSpPr>
          <p:cNvPr id="94215" name="Line 7"/>
          <p:cNvSpPr>
            <a:spLocks noChangeShapeType="1"/>
          </p:cNvSpPr>
          <p:nvPr/>
        </p:nvSpPr>
        <p:spPr bwMode="auto">
          <a:xfrm>
            <a:off x="1576388" y="2632075"/>
            <a:ext cx="565150" cy="0"/>
          </a:xfrm>
          <a:prstGeom prst="line">
            <a:avLst/>
          </a:prstGeom>
          <a:noFill/>
          <a:ln w="38100">
            <a:solidFill>
              <a:srgbClr val="339933"/>
            </a:solidFill>
            <a:round/>
            <a:headEnd/>
            <a:tailEnd type="triangle" w="lg" len="med"/>
          </a:ln>
        </p:spPr>
        <p:txBody>
          <a:bodyPr>
            <a:prstTxWarp prst="textNoShape">
              <a:avLst/>
            </a:prstTxWarp>
          </a:bodyPr>
          <a:lstStyle/>
          <a:p>
            <a:endParaRPr lang="en-US"/>
          </a:p>
        </p:txBody>
      </p:sp>
      <p:sp>
        <p:nvSpPr>
          <p:cNvPr id="94216" name="Line 8"/>
          <p:cNvSpPr>
            <a:spLocks noChangeShapeType="1"/>
          </p:cNvSpPr>
          <p:nvPr/>
        </p:nvSpPr>
        <p:spPr bwMode="auto">
          <a:xfrm>
            <a:off x="2116138" y="2641600"/>
            <a:ext cx="1587" cy="488950"/>
          </a:xfrm>
          <a:prstGeom prst="line">
            <a:avLst/>
          </a:prstGeom>
          <a:noFill/>
          <a:ln w="38100">
            <a:solidFill>
              <a:srgbClr val="9900CC"/>
            </a:solidFill>
            <a:round/>
            <a:headEnd/>
            <a:tailEnd type="triangle" w="lg" len="med"/>
          </a:ln>
        </p:spPr>
        <p:txBody>
          <a:bodyPr>
            <a:prstTxWarp prst="textNoShape">
              <a:avLst/>
            </a:prstTxWarp>
          </a:bodyPr>
          <a:lstStyle/>
          <a:p>
            <a:endParaRPr lang="en-US"/>
          </a:p>
        </p:txBody>
      </p:sp>
      <p:sp>
        <p:nvSpPr>
          <p:cNvPr id="94217" name="Text Box 9"/>
          <p:cNvSpPr txBox="1">
            <a:spLocks noChangeArrowheads="1"/>
          </p:cNvSpPr>
          <p:nvPr/>
        </p:nvSpPr>
        <p:spPr bwMode="auto">
          <a:xfrm>
            <a:off x="3173413" y="1727200"/>
            <a:ext cx="1195387" cy="473075"/>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500">
                <a:solidFill>
                  <a:srgbClr val="9900CC"/>
                </a:solidFill>
                <a:ea typeface="Arial" charset="0"/>
                <a:cs typeface="Arial" charset="0"/>
              </a:rPr>
              <a:t>–1000</a:t>
            </a:r>
          </a:p>
        </p:txBody>
      </p:sp>
      <p:sp>
        <p:nvSpPr>
          <p:cNvPr id="94218" name="Text Box 10"/>
          <p:cNvSpPr txBox="1">
            <a:spLocks noChangeArrowheads="1"/>
          </p:cNvSpPr>
          <p:nvPr/>
        </p:nvSpPr>
        <p:spPr bwMode="auto">
          <a:xfrm>
            <a:off x="3349625" y="2117725"/>
            <a:ext cx="930275" cy="473075"/>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500">
                <a:solidFill>
                  <a:srgbClr val="339933"/>
                </a:solidFill>
                <a:ea typeface="Arial" charset="0"/>
                <a:cs typeface="Arial" charset="0"/>
              </a:rPr>
              <a:t>100</a:t>
            </a:r>
          </a:p>
        </p:txBody>
      </p:sp>
      <p:grpSp>
        <p:nvGrpSpPr>
          <p:cNvPr id="3" name="Group 11"/>
          <p:cNvGrpSpPr>
            <a:grpSpLocks/>
          </p:cNvGrpSpPr>
          <p:nvPr/>
        </p:nvGrpSpPr>
        <p:grpSpPr bwMode="auto">
          <a:xfrm>
            <a:off x="2036763" y="1917700"/>
            <a:ext cx="2189162" cy="473075"/>
            <a:chOff x="1283" y="1208"/>
            <a:chExt cx="1379" cy="298"/>
          </a:xfrm>
        </p:grpSpPr>
        <p:sp>
          <p:nvSpPr>
            <p:cNvPr id="4112" name="Text Box 12"/>
            <p:cNvSpPr txBox="1">
              <a:spLocks noChangeArrowheads="1"/>
            </p:cNvSpPr>
            <p:nvPr/>
          </p:nvSpPr>
          <p:spPr bwMode="auto">
            <a:xfrm>
              <a:off x="1283" y="1208"/>
              <a:ext cx="772" cy="298"/>
            </a:xfrm>
            <a:prstGeom prst="rect">
              <a:avLst/>
            </a:prstGeom>
            <a:noFill/>
            <a:ln w="9525">
              <a:noFill/>
              <a:miter lim="800000"/>
              <a:headEnd/>
              <a:tailEnd/>
            </a:ln>
          </p:spPr>
          <p:txBody>
            <a:bodyPr>
              <a:prstTxWarp prst="textNoShape">
                <a:avLst/>
              </a:prstTxWarp>
              <a:spAutoFit/>
            </a:bodyPr>
            <a:lstStyle/>
            <a:p>
              <a:pPr>
                <a:spcBef>
                  <a:spcPct val="50000"/>
                </a:spcBef>
              </a:pPr>
              <a:r>
                <a:rPr lang="en-US" sz="2500">
                  <a:ea typeface="Arial" charset="0"/>
                  <a:cs typeface="Arial" charset="0"/>
                </a:rPr>
                <a:t>slope =</a:t>
              </a:r>
            </a:p>
          </p:txBody>
        </p:sp>
        <p:sp>
          <p:nvSpPr>
            <p:cNvPr id="4113" name="Line 13"/>
            <p:cNvSpPr>
              <a:spLocks noChangeShapeType="1"/>
            </p:cNvSpPr>
            <p:nvPr/>
          </p:nvSpPr>
          <p:spPr bwMode="auto">
            <a:xfrm>
              <a:off x="2090" y="1364"/>
              <a:ext cx="572"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94222" name="Text Box 14"/>
          <p:cNvSpPr txBox="1">
            <a:spLocks noChangeArrowheads="1"/>
          </p:cNvSpPr>
          <p:nvPr/>
        </p:nvSpPr>
        <p:spPr bwMode="auto">
          <a:xfrm>
            <a:off x="4205288" y="1924050"/>
            <a:ext cx="1109662" cy="473075"/>
          </a:xfrm>
          <a:prstGeom prst="rect">
            <a:avLst/>
          </a:prstGeom>
          <a:noFill/>
          <a:ln w="9525">
            <a:noFill/>
            <a:miter lim="800000"/>
            <a:headEnd/>
            <a:tailEnd/>
          </a:ln>
        </p:spPr>
        <p:txBody>
          <a:bodyPr>
            <a:prstTxWarp prst="textNoShape">
              <a:avLst/>
            </a:prstTxWarp>
            <a:spAutoFit/>
          </a:bodyPr>
          <a:lstStyle/>
          <a:p>
            <a:pPr>
              <a:spcBef>
                <a:spcPct val="50000"/>
              </a:spcBef>
            </a:pPr>
            <a:r>
              <a:rPr lang="en-US" sz="2500">
                <a:ea typeface="Arial" charset="0"/>
                <a:cs typeface="Arial" charset="0"/>
              </a:rPr>
              <a:t>= –10</a:t>
            </a:r>
          </a:p>
        </p:txBody>
      </p:sp>
      <p:sp>
        <p:nvSpPr>
          <p:cNvPr id="94223" name="Rectangle 15"/>
          <p:cNvSpPr>
            <a:spLocks noChangeArrowheads="1"/>
          </p:cNvSpPr>
          <p:nvPr/>
        </p:nvSpPr>
        <p:spPr bwMode="auto">
          <a:xfrm>
            <a:off x="5969000" y="4122738"/>
            <a:ext cx="2894013" cy="1912937"/>
          </a:xfrm>
          <a:prstGeom prst="rect">
            <a:avLst/>
          </a:prstGeom>
          <a:noFill/>
          <a:ln w="9525">
            <a:noFill/>
            <a:miter lim="800000"/>
            <a:headEnd/>
            <a:tailEnd/>
          </a:ln>
        </p:spPr>
        <p:txBody>
          <a:bodyPr>
            <a:prstTxWarp prst="textNoShape">
              <a:avLst/>
            </a:prstTxWarp>
          </a:bodyPr>
          <a:lstStyle/>
          <a:p>
            <a:pPr>
              <a:lnSpc>
                <a:spcPct val="105000"/>
              </a:lnSpc>
              <a:spcBef>
                <a:spcPct val="45000"/>
              </a:spcBef>
              <a:buClr>
                <a:srgbClr val="00B85C"/>
              </a:buClr>
              <a:buSzPct val="120000"/>
              <a:buFont typeface="Wingdings" charset="2"/>
              <a:buNone/>
            </a:pPr>
            <a:r>
              <a:rPr lang="en-US" sz="2500">
                <a:ea typeface="Arial" charset="0"/>
                <a:cs typeface="Arial" charset="0"/>
              </a:rPr>
              <a:t>Here, the opportunity cost of a computer is </a:t>
            </a:r>
            <a:br>
              <a:rPr lang="en-US" sz="2500">
                <a:ea typeface="Arial" charset="0"/>
                <a:cs typeface="Arial" charset="0"/>
              </a:rPr>
            </a:br>
            <a:r>
              <a:rPr lang="en-US" sz="2500">
                <a:ea typeface="Arial" charset="0"/>
                <a:cs typeface="Arial" charset="0"/>
              </a:rPr>
              <a:t>10 tons of wheat.</a:t>
            </a:r>
          </a:p>
        </p:txBody>
      </p:sp>
      <p:sp>
        <p:nvSpPr>
          <p:cNvPr id="4110" name="Oval 16"/>
          <p:cNvSpPr>
            <a:spLocks noChangeArrowheads="1"/>
          </p:cNvSpPr>
          <p:nvPr/>
        </p:nvSpPr>
        <p:spPr bwMode="auto">
          <a:xfrm>
            <a:off x="1482725" y="2563813"/>
            <a:ext cx="141288" cy="138112"/>
          </a:xfrm>
          <a:prstGeom prst="ellipse">
            <a:avLst/>
          </a:prstGeom>
          <a:solidFill>
            <a:srgbClr val="000099"/>
          </a:solidFill>
          <a:ln w="9525">
            <a:noFill/>
            <a:round/>
            <a:headEnd/>
            <a:tailEnd/>
          </a:ln>
        </p:spPr>
        <p:txBody>
          <a:bodyPr wrap="none" anchor="ctr">
            <a:prstTxWarp prst="textNoShape">
              <a:avLst/>
            </a:prstTxWarp>
          </a:bodyPr>
          <a:lstStyle/>
          <a:p>
            <a:endParaRPr lang="en-US" sz="1800">
              <a:latin typeface="Calibri" charset="0"/>
              <a:ea typeface="Arial" charset="0"/>
              <a:cs typeface="Arial" charset="0"/>
            </a:endParaRPr>
          </a:p>
        </p:txBody>
      </p:sp>
      <p:sp>
        <p:nvSpPr>
          <p:cNvPr id="4111" name="Oval 17"/>
          <p:cNvSpPr>
            <a:spLocks noChangeArrowheads="1"/>
          </p:cNvSpPr>
          <p:nvPr/>
        </p:nvSpPr>
        <p:spPr bwMode="auto">
          <a:xfrm>
            <a:off x="4408488" y="5087938"/>
            <a:ext cx="141287" cy="138112"/>
          </a:xfrm>
          <a:prstGeom prst="ellipse">
            <a:avLst/>
          </a:prstGeom>
          <a:solidFill>
            <a:srgbClr val="000099"/>
          </a:solidFill>
          <a:ln w="9525">
            <a:noFill/>
            <a:round/>
            <a:headEnd/>
            <a:tailEnd/>
          </a:ln>
        </p:spPr>
        <p:txBody>
          <a:bodyPr wrap="none" anchor="ctr">
            <a:prstTxWarp prst="textNoShape">
              <a:avLst/>
            </a:prstTxWarp>
          </a:bodyPr>
          <a:lstStyle/>
          <a:p>
            <a:endParaRPr lang="en-US" sz="1800">
              <a:latin typeface="Calibri" charset="0"/>
              <a:ea typeface="Arial" charset="0"/>
              <a:cs typeface="Arial"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animEffect transition="in" filter="wipe(left)">
                                      <p:cBhvr>
                                        <p:cTn id="7" dur="500"/>
                                        <p:tgtEl>
                                          <p:spTgt spid="942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4215"/>
                                        </p:tgtEl>
                                        <p:attrNameLst>
                                          <p:attrName>style.visibility</p:attrName>
                                        </p:attrNameLst>
                                      </p:cBhvr>
                                      <p:to>
                                        <p:strVal val="visible"/>
                                      </p:to>
                                    </p:set>
                                    <p:animEffect transition="in" filter="wipe(left)">
                                      <p:cBhvr>
                                        <p:cTn id="17" dur="500"/>
                                        <p:tgtEl>
                                          <p:spTgt spid="94215"/>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94218"/>
                                        </p:tgtEl>
                                        <p:attrNameLst>
                                          <p:attrName>style.visibility</p:attrName>
                                        </p:attrNameLst>
                                      </p:cBhvr>
                                      <p:to>
                                        <p:strVal val="visible"/>
                                      </p:to>
                                    </p:set>
                                    <p:animEffect transition="in" filter="wipe(left)">
                                      <p:cBhvr>
                                        <p:cTn id="20" dur="500"/>
                                        <p:tgtEl>
                                          <p:spTgt spid="94218"/>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94216"/>
                                        </p:tgtEl>
                                        <p:attrNameLst>
                                          <p:attrName>style.visibility</p:attrName>
                                        </p:attrNameLst>
                                      </p:cBhvr>
                                      <p:to>
                                        <p:strVal val="visible"/>
                                      </p:to>
                                    </p:set>
                                    <p:animEffect transition="in" filter="wipe(up)">
                                      <p:cBhvr>
                                        <p:cTn id="25" dur="500"/>
                                        <p:tgtEl>
                                          <p:spTgt spid="94216"/>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94217"/>
                                        </p:tgtEl>
                                        <p:attrNameLst>
                                          <p:attrName>style.visibility</p:attrName>
                                        </p:attrNameLst>
                                      </p:cBhvr>
                                      <p:to>
                                        <p:strVal val="visible"/>
                                      </p:to>
                                    </p:set>
                                    <p:animEffect transition="in" filter="wipe(down)">
                                      <p:cBhvr>
                                        <p:cTn id="28" dur="500"/>
                                        <p:tgtEl>
                                          <p:spTgt spid="94217"/>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94222"/>
                                        </p:tgtEl>
                                        <p:attrNameLst>
                                          <p:attrName>style.visibility</p:attrName>
                                        </p:attrNameLst>
                                      </p:cBhvr>
                                      <p:to>
                                        <p:strVal val="visible"/>
                                      </p:to>
                                    </p:set>
                                    <p:animEffect transition="in" filter="wipe(left)">
                                      <p:cBhvr>
                                        <p:cTn id="33" dur="500"/>
                                        <p:tgtEl>
                                          <p:spTgt spid="94222"/>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94223"/>
                                        </p:tgtEl>
                                        <p:attrNameLst>
                                          <p:attrName>style.visibility</p:attrName>
                                        </p:attrNameLst>
                                      </p:cBhvr>
                                      <p:to>
                                        <p:strVal val="visible"/>
                                      </p:to>
                                    </p:set>
                                    <p:animEffect transition="in" filter="wipe(left)">
                                      <p:cBhvr>
                                        <p:cTn id="38" dur="500"/>
                                        <p:tgtEl>
                                          <p:spTgt spid="942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bldLvl="5"/>
      <p:bldP spid="94215" grpId="0" animBg="1"/>
      <p:bldP spid="94216" grpId="0" animBg="1"/>
      <p:bldP spid="94217" grpId="0"/>
      <p:bldP spid="94218" grpId="0"/>
      <p:bldP spid="94222" grpId="0"/>
      <p:bldP spid="94223"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68614"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latin typeface="Calibri" charset="0"/>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2</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PPF and Opportunity Cost</a:t>
            </a:r>
          </a:p>
        </p:txBody>
      </p:sp>
      <p:sp>
        <p:nvSpPr>
          <p:cNvPr id="68616" name="Rectangle 8"/>
          <p:cNvSpPr>
            <a:spLocks noChangeArrowheads="1"/>
          </p:cNvSpPr>
          <p:nvPr/>
        </p:nvSpPr>
        <p:spPr bwMode="auto">
          <a:xfrm>
            <a:off x="501650" y="1336675"/>
            <a:ext cx="8667750" cy="561975"/>
          </a:xfrm>
          <a:prstGeom prst="rect">
            <a:avLst/>
          </a:prstGeom>
          <a:noFill/>
          <a:ln w="9525">
            <a:noFill/>
            <a:miter lim="800000"/>
            <a:headEnd/>
            <a:tailEnd/>
          </a:ln>
        </p:spPr>
        <p:txBody>
          <a:bodyPr>
            <a:prstTxWarp prst="textNoShape">
              <a:avLst/>
            </a:prstTxWarp>
          </a:bodyPr>
          <a:lstStyle/>
          <a:p>
            <a:pPr>
              <a:spcBef>
                <a:spcPct val="40000"/>
              </a:spcBef>
              <a:buClr>
                <a:srgbClr val="339966"/>
              </a:buClr>
              <a:buSzPct val="120000"/>
              <a:buFont typeface="Wingdings" charset="2"/>
              <a:buNone/>
            </a:pPr>
            <a:r>
              <a:rPr lang="en-US" sz="2600">
                <a:ea typeface="Arial" charset="0"/>
                <a:cs typeface="Arial" charset="0"/>
              </a:rPr>
              <a:t>In which country is the opportunity cost of cloth lower?</a:t>
            </a:r>
          </a:p>
        </p:txBody>
      </p:sp>
      <p:graphicFrame>
        <p:nvGraphicFramePr>
          <p:cNvPr id="68610" name="Object 9"/>
          <p:cNvGraphicFramePr>
            <a:graphicFrameLocks noChangeAspect="1"/>
          </p:cNvGraphicFramePr>
          <p:nvPr/>
        </p:nvGraphicFramePr>
        <p:xfrm>
          <a:off x="627063" y="1814513"/>
          <a:ext cx="4003675" cy="4949825"/>
        </p:xfrm>
        <a:graphic>
          <a:graphicData uri="http://schemas.openxmlformats.org/presentationml/2006/ole">
            <mc:AlternateContent xmlns:mc="http://schemas.openxmlformats.org/markup-compatibility/2006">
              <mc:Choice xmlns:v="urn:schemas-microsoft-com:vml" Requires="v">
                <p:oleObj spid="_x0000_s68612" name="Chart" r:id="rId5" imgW="4165600" imgH="5143500" progId="Excel.Sheet.8">
                  <p:embed/>
                </p:oleObj>
              </mc:Choice>
              <mc:Fallback>
                <p:oleObj name="Chart" r:id="rId5" imgW="4165600" imgH="5143500" progId="Excel.Sheet.8">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7063" y="1814513"/>
                        <a:ext cx="4003675" cy="494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8611" name="Object 10"/>
          <p:cNvGraphicFramePr>
            <a:graphicFrameLocks noChangeAspect="1"/>
          </p:cNvGraphicFramePr>
          <p:nvPr/>
        </p:nvGraphicFramePr>
        <p:xfrm>
          <a:off x="4943475" y="1809750"/>
          <a:ext cx="4003675" cy="4949825"/>
        </p:xfrm>
        <a:graphic>
          <a:graphicData uri="http://schemas.openxmlformats.org/presentationml/2006/ole">
            <mc:AlternateContent xmlns:mc="http://schemas.openxmlformats.org/markup-compatibility/2006">
              <mc:Choice xmlns:v="urn:schemas-microsoft-com:vml" Requires="v">
                <p:oleObj spid="_x0000_s68613" name="Chart" r:id="rId8" imgW="4038600" imgH="4737100" progId="Excel.Sheet.8">
                  <p:embed/>
                </p:oleObj>
              </mc:Choice>
              <mc:Fallback>
                <p:oleObj name="Chart" r:id="rId8" imgW="4038600" imgH="4737100" progId="Excel.Sheet.8">
                  <p:embed/>
                  <p:pic>
                    <p:nvPicPr>
                      <p:cNvPr id="0"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943475" y="1809750"/>
                        <a:ext cx="4003675" cy="494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8617" name="Text Box 11"/>
          <p:cNvSpPr txBox="1">
            <a:spLocks noChangeArrowheads="1"/>
          </p:cNvSpPr>
          <p:nvPr/>
        </p:nvSpPr>
        <p:spPr bwMode="auto">
          <a:xfrm>
            <a:off x="1817688" y="1930400"/>
            <a:ext cx="1639887" cy="473075"/>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500" b="1">
                <a:latin typeface="Calibri" charset="0"/>
                <a:ea typeface="Arial" charset="0"/>
                <a:cs typeface="Arial" charset="0"/>
              </a:rPr>
              <a:t>FRANCE</a:t>
            </a:r>
          </a:p>
        </p:txBody>
      </p:sp>
      <p:sp>
        <p:nvSpPr>
          <p:cNvPr id="68618" name="Text Box 12"/>
          <p:cNvSpPr txBox="1">
            <a:spLocks noChangeArrowheads="1"/>
          </p:cNvSpPr>
          <p:nvPr/>
        </p:nvSpPr>
        <p:spPr bwMode="auto">
          <a:xfrm>
            <a:off x="6156325" y="1936750"/>
            <a:ext cx="1930400" cy="473075"/>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500" b="1">
                <a:latin typeface="Calibri" charset="0"/>
                <a:ea typeface="Arial" charset="0"/>
                <a:cs typeface="Arial" charset="0"/>
              </a:rPr>
              <a:t>ENGLAND</a:t>
            </a:r>
          </a:p>
        </p:txBody>
      </p:sp>
      <p:grpSp>
        <p:nvGrpSpPr>
          <p:cNvPr id="68619" name="Group 20"/>
          <p:cNvGrpSpPr>
            <a:grpSpLocks/>
          </p:cNvGrpSpPr>
          <p:nvPr/>
        </p:nvGrpSpPr>
        <p:grpSpPr bwMode="auto">
          <a:xfrm>
            <a:off x="5689600" y="4787900"/>
            <a:ext cx="1895475" cy="1116013"/>
            <a:chOff x="3610" y="2989"/>
            <a:chExt cx="1194" cy="703"/>
          </a:xfrm>
        </p:grpSpPr>
        <p:sp>
          <p:nvSpPr>
            <p:cNvPr id="68624" name="Line 13"/>
            <p:cNvSpPr>
              <a:spLocks noChangeShapeType="1"/>
            </p:cNvSpPr>
            <p:nvPr/>
          </p:nvSpPr>
          <p:spPr bwMode="auto">
            <a:xfrm>
              <a:off x="3656" y="3032"/>
              <a:ext cx="1097" cy="616"/>
            </a:xfrm>
            <a:prstGeom prst="line">
              <a:avLst/>
            </a:prstGeom>
            <a:noFill/>
            <a:ln w="38100">
              <a:solidFill>
                <a:srgbClr val="FF0000"/>
              </a:solidFill>
              <a:round/>
              <a:headEnd/>
              <a:tailEnd/>
            </a:ln>
          </p:spPr>
          <p:txBody>
            <a:bodyPr>
              <a:prstTxWarp prst="textNoShape">
                <a:avLst/>
              </a:prstTxWarp>
            </a:bodyPr>
            <a:lstStyle/>
            <a:p>
              <a:endParaRPr lang="en-US"/>
            </a:p>
          </p:txBody>
        </p:sp>
        <p:sp>
          <p:nvSpPr>
            <p:cNvPr id="68625" name="Oval 14"/>
            <p:cNvSpPr>
              <a:spLocks noChangeArrowheads="1"/>
            </p:cNvSpPr>
            <p:nvPr/>
          </p:nvSpPr>
          <p:spPr bwMode="auto">
            <a:xfrm>
              <a:off x="3610" y="2989"/>
              <a:ext cx="89" cy="87"/>
            </a:xfrm>
            <a:prstGeom prst="ellipse">
              <a:avLst/>
            </a:prstGeom>
            <a:solidFill>
              <a:srgbClr val="FF0000"/>
            </a:solidFill>
            <a:ln w="9525">
              <a:noFill/>
              <a:round/>
              <a:headEnd/>
              <a:tailEnd/>
            </a:ln>
          </p:spPr>
          <p:txBody>
            <a:bodyPr wrap="none" anchor="ctr">
              <a:prstTxWarp prst="textNoShape">
                <a:avLst/>
              </a:prstTxWarp>
            </a:bodyPr>
            <a:lstStyle/>
            <a:p>
              <a:endParaRPr lang="en-US" sz="1800">
                <a:latin typeface="Calibri" charset="0"/>
                <a:ea typeface="Arial" charset="0"/>
                <a:cs typeface="Arial" charset="0"/>
              </a:endParaRPr>
            </a:p>
          </p:txBody>
        </p:sp>
        <p:sp>
          <p:nvSpPr>
            <p:cNvPr id="68626" name="Oval 15"/>
            <p:cNvSpPr>
              <a:spLocks noChangeArrowheads="1"/>
            </p:cNvSpPr>
            <p:nvPr/>
          </p:nvSpPr>
          <p:spPr bwMode="auto">
            <a:xfrm>
              <a:off x="4715" y="3605"/>
              <a:ext cx="89" cy="87"/>
            </a:xfrm>
            <a:prstGeom prst="ellipse">
              <a:avLst/>
            </a:prstGeom>
            <a:solidFill>
              <a:srgbClr val="FF0000"/>
            </a:solidFill>
            <a:ln w="9525">
              <a:noFill/>
              <a:round/>
              <a:headEnd/>
              <a:tailEnd/>
            </a:ln>
          </p:spPr>
          <p:txBody>
            <a:bodyPr wrap="none" anchor="ctr">
              <a:prstTxWarp prst="textNoShape">
                <a:avLst/>
              </a:prstTxWarp>
            </a:bodyPr>
            <a:lstStyle/>
            <a:p>
              <a:endParaRPr lang="en-US" sz="1800">
                <a:latin typeface="Calibri" charset="0"/>
                <a:ea typeface="Arial" charset="0"/>
                <a:cs typeface="Arial" charset="0"/>
              </a:endParaRPr>
            </a:p>
          </p:txBody>
        </p:sp>
      </p:grpSp>
      <p:grpSp>
        <p:nvGrpSpPr>
          <p:cNvPr id="68620" name="Group 19"/>
          <p:cNvGrpSpPr>
            <a:grpSpLocks/>
          </p:cNvGrpSpPr>
          <p:nvPr/>
        </p:nvGrpSpPr>
        <p:grpSpPr bwMode="auto">
          <a:xfrm>
            <a:off x="1422400" y="2824163"/>
            <a:ext cx="1849438" cy="3074987"/>
            <a:chOff x="782" y="1752"/>
            <a:chExt cx="1165" cy="1937"/>
          </a:xfrm>
        </p:grpSpPr>
        <p:sp>
          <p:nvSpPr>
            <p:cNvPr id="68621" name="Oval 16"/>
            <p:cNvSpPr>
              <a:spLocks noChangeArrowheads="1"/>
            </p:cNvSpPr>
            <p:nvPr/>
          </p:nvSpPr>
          <p:spPr bwMode="auto">
            <a:xfrm>
              <a:off x="782" y="1752"/>
              <a:ext cx="89" cy="87"/>
            </a:xfrm>
            <a:prstGeom prst="ellipse">
              <a:avLst/>
            </a:prstGeom>
            <a:solidFill>
              <a:srgbClr val="0033CC"/>
            </a:solidFill>
            <a:ln w="9525">
              <a:noFill/>
              <a:round/>
              <a:headEnd/>
              <a:tailEnd/>
            </a:ln>
          </p:spPr>
          <p:txBody>
            <a:bodyPr wrap="none" anchor="ctr">
              <a:prstTxWarp prst="textNoShape">
                <a:avLst/>
              </a:prstTxWarp>
            </a:bodyPr>
            <a:lstStyle/>
            <a:p>
              <a:endParaRPr lang="en-US" sz="1800">
                <a:latin typeface="Calibri" charset="0"/>
                <a:ea typeface="Arial" charset="0"/>
                <a:cs typeface="Arial" charset="0"/>
              </a:endParaRPr>
            </a:p>
          </p:txBody>
        </p:sp>
        <p:sp>
          <p:nvSpPr>
            <p:cNvPr id="68622" name="Oval 17"/>
            <p:cNvSpPr>
              <a:spLocks noChangeArrowheads="1"/>
            </p:cNvSpPr>
            <p:nvPr/>
          </p:nvSpPr>
          <p:spPr bwMode="auto">
            <a:xfrm>
              <a:off x="1858" y="3602"/>
              <a:ext cx="89" cy="87"/>
            </a:xfrm>
            <a:prstGeom prst="ellipse">
              <a:avLst/>
            </a:prstGeom>
            <a:solidFill>
              <a:srgbClr val="0033CC"/>
            </a:solidFill>
            <a:ln w="9525">
              <a:noFill/>
              <a:round/>
              <a:headEnd/>
              <a:tailEnd/>
            </a:ln>
          </p:spPr>
          <p:txBody>
            <a:bodyPr wrap="none" anchor="ctr">
              <a:prstTxWarp prst="textNoShape">
                <a:avLst/>
              </a:prstTxWarp>
            </a:bodyPr>
            <a:lstStyle/>
            <a:p>
              <a:endParaRPr lang="en-US" sz="1800">
                <a:latin typeface="Calibri" charset="0"/>
                <a:ea typeface="Arial" charset="0"/>
                <a:cs typeface="Arial" charset="0"/>
              </a:endParaRPr>
            </a:p>
          </p:txBody>
        </p:sp>
        <p:sp>
          <p:nvSpPr>
            <p:cNvPr id="68623" name="Line 18"/>
            <p:cNvSpPr>
              <a:spLocks noChangeShapeType="1"/>
            </p:cNvSpPr>
            <p:nvPr/>
          </p:nvSpPr>
          <p:spPr bwMode="auto">
            <a:xfrm>
              <a:off x="826" y="1791"/>
              <a:ext cx="1084" cy="1863"/>
            </a:xfrm>
            <a:prstGeom prst="line">
              <a:avLst/>
            </a:prstGeom>
            <a:noFill/>
            <a:ln w="38100">
              <a:solidFill>
                <a:srgbClr val="0033CC"/>
              </a:solidFill>
              <a:round/>
              <a:headEnd/>
              <a:tailEnd/>
            </a:ln>
          </p:spPr>
          <p:txBody>
            <a:bodyPr>
              <a:prstTxWarp prst="textNoShape">
                <a:avLst/>
              </a:prstTxWarp>
            </a:bodyPr>
            <a:lstStyle/>
            <a:p>
              <a:endParaRPr lang="en-US"/>
            </a:p>
          </p:txBody>
        </p:sp>
      </p:gr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CCCFF">
            <a:alpha val="50195"/>
          </a:srgbClr>
        </a:solidFill>
        <a:effectLst/>
      </p:bgPr>
    </p:bg>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87338"/>
            <a:ext cx="8229600" cy="914400"/>
          </a:xfrm>
        </p:spPr>
        <p:txBody>
          <a:bodyPr>
            <a:normAutofit fontScale="90000"/>
          </a:bodyPr>
          <a:lstStyle/>
          <a:p>
            <a:pPr eaLnBrk="1" hangingPunct="1">
              <a:lnSpc>
                <a:spcPct val="110000"/>
              </a:lnSpc>
            </a:pPr>
            <a:r>
              <a:rPr lang="en-US" sz="3100" i="1" smtClean="0">
                <a:solidFill>
                  <a:srgbClr val="6C45BB"/>
                </a:solidFill>
                <a:latin typeface="Arial" charset="0"/>
                <a:ea typeface="Arial" charset="0"/>
                <a:cs typeface="Arial" charset="0"/>
              </a:rPr>
              <a:t>In this chapter, </a:t>
            </a:r>
            <a:br>
              <a:rPr lang="en-US" sz="3100" i="1" smtClean="0">
                <a:solidFill>
                  <a:srgbClr val="6C45BB"/>
                </a:solidFill>
                <a:latin typeface="Arial" charset="0"/>
                <a:ea typeface="Arial" charset="0"/>
                <a:cs typeface="Arial" charset="0"/>
              </a:rPr>
            </a:br>
            <a:r>
              <a:rPr lang="en-US" sz="3100" i="1" smtClean="0">
                <a:solidFill>
                  <a:srgbClr val="6C45BB"/>
                </a:solidFill>
                <a:latin typeface="Arial" charset="0"/>
                <a:ea typeface="Arial" charset="0"/>
                <a:cs typeface="Arial" charset="0"/>
              </a:rPr>
              <a:t>look for the answers to these questions:</a:t>
            </a:r>
          </a:p>
        </p:txBody>
      </p:sp>
      <p:sp>
        <p:nvSpPr>
          <p:cNvPr id="9219" name="Content Placeholder 2"/>
          <p:cNvSpPr>
            <a:spLocks noGrp="1"/>
          </p:cNvSpPr>
          <p:nvPr>
            <p:ph idx="1"/>
          </p:nvPr>
        </p:nvSpPr>
        <p:spPr>
          <a:xfrm>
            <a:off x="304800" y="1524000"/>
            <a:ext cx="8610600" cy="4953000"/>
          </a:xfrm>
        </p:spPr>
        <p:txBody>
          <a:bodyPr/>
          <a:lstStyle/>
          <a:p>
            <a:pPr marL="285750" indent="-285750" eaLnBrk="1" hangingPunct="1">
              <a:spcBef>
                <a:spcPts val="1400"/>
              </a:spcBef>
              <a:buClr>
                <a:srgbClr val="6C45BB"/>
              </a:buClr>
              <a:buSzPct val="120000"/>
              <a:buFont typeface="Arial" charset="0"/>
              <a:buChar char="•"/>
            </a:pPr>
            <a:r>
              <a:rPr lang="en-US" sz="2700" smtClean="0">
                <a:latin typeface="Arial" charset="0"/>
                <a:cs typeface="ＭＳ Ｐゴシック" charset="-128"/>
              </a:rPr>
              <a:t>What are economists’ two roles?  How do they differ? </a:t>
            </a:r>
          </a:p>
          <a:p>
            <a:pPr marL="285750" indent="-285750" eaLnBrk="1" hangingPunct="1">
              <a:spcBef>
                <a:spcPts val="1400"/>
              </a:spcBef>
              <a:buClr>
                <a:srgbClr val="6C45BB"/>
              </a:buClr>
              <a:buSzPct val="120000"/>
              <a:buFont typeface="Arial" charset="0"/>
              <a:buChar char="•"/>
            </a:pPr>
            <a:r>
              <a:rPr lang="en-US" sz="2700" smtClean="0">
                <a:latin typeface="Arial" charset="0"/>
                <a:cs typeface="ＭＳ Ｐゴシック" charset="-128"/>
              </a:rPr>
              <a:t>What are models?  How do economists use them?</a:t>
            </a:r>
          </a:p>
          <a:p>
            <a:pPr marL="285750" indent="-285750" eaLnBrk="1" hangingPunct="1">
              <a:spcBef>
                <a:spcPts val="1400"/>
              </a:spcBef>
              <a:buClr>
                <a:srgbClr val="6C45BB"/>
              </a:buClr>
              <a:buSzPct val="120000"/>
              <a:buFont typeface="Arial" charset="0"/>
              <a:buChar char="•"/>
            </a:pPr>
            <a:r>
              <a:rPr lang="en-US" sz="2700" smtClean="0">
                <a:latin typeface="Arial" charset="0"/>
                <a:cs typeface="ＭＳ Ｐゴシック" charset="-128"/>
              </a:rPr>
              <a:t>What are the elements of the Circular-Flow Diagram?  What concepts does the diagram illustrate?  </a:t>
            </a:r>
          </a:p>
          <a:p>
            <a:pPr marL="285750" indent="-285750" eaLnBrk="1" hangingPunct="1">
              <a:spcBef>
                <a:spcPts val="1400"/>
              </a:spcBef>
              <a:buClr>
                <a:srgbClr val="6C45BB"/>
              </a:buClr>
              <a:buSzPct val="120000"/>
              <a:buFont typeface="Arial" charset="0"/>
              <a:buChar char="•"/>
            </a:pPr>
            <a:r>
              <a:rPr lang="en-US" sz="2700" smtClean="0">
                <a:latin typeface="Arial" charset="0"/>
                <a:cs typeface="ＭＳ Ｐゴシック" charset="-128"/>
              </a:rPr>
              <a:t>How is the Production Possibilities Frontier related </a:t>
            </a:r>
            <a:br>
              <a:rPr lang="en-US" sz="2700" smtClean="0">
                <a:latin typeface="Arial" charset="0"/>
                <a:cs typeface="ＭＳ Ｐゴシック" charset="-128"/>
              </a:rPr>
            </a:br>
            <a:r>
              <a:rPr lang="en-US" sz="2700" smtClean="0">
                <a:latin typeface="Arial" charset="0"/>
                <a:cs typeface="ＭＳ Ｐゴシック" charset="-128"/>
              </a:rPr>
              <a:t>to opportunity cost?  What other concepts does it illustrate?</a:t>
            </a:r>
          </a:p>
          <a:p>
            <a:pPr marL="285750" indent="-285750" eaLnBrk="1" hangingPunct="1">
              <a:spcBef>
                <a:spcPts val="1400"/>
              </a:spcBef>
              <a:buClr>
                <a:srgbClr val="6C45BB"/>
              </a:buClr>
              <a:buSzPct val="120000"/>
              <a:buFont typeface="Arial" charset="0"/>
              <a:buChar char="•"/>
            </a:pPr>
            <a:r>
              <a:rPr lang="en-US" sz="2700" smtClean="0">
                <a:latin typeface="Arial" charset="0"/>
                <a:cs typeface="ＭＳ Ｐゴシック" charset="-128"/>
              </a:rPr>
              <a:t>What is the difference between microeconomics and macroeconomics?  Between positive and normative?</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70662"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latin typeface="Calibri" charset="0"/>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2</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sp>
        <p:nvSpPr>
          <p:cNvPr id="70664" name="Rectangle 8"/>
          <p:cNvSpPr>
            <a:spLocks noChangeArrowheads="1"/>
          </p:cNvSpPr>
          <p:nvPr/>
        </p:nvSpPr>
        <p:spPr bwMode="auto">
          <a:xfrm>
            <a:off x="501650" y="1336675"/>
            <a:ext cx="8667750" cy="561975"/>
          </a:xfrm>
          <a:prstGeom prst="rect">
            <a:avLst/>
          </a:prstGeom>
          <a:noFill/>
          <a:ln w="9525">
            <a:noFill/>
            <a:miter lim="800000"/>
            <a:headEnd/>
            <a:tailEnd/>
          </a:ln>
        </p:spPr>
        <p:txBody>
          <a:bodyPr>
            <a:prstTxWarp prst="textNoShape">
              <a:avLst/>
            </a:prstTxWarp>
          </a:bodyPr>
          <a:lstStyle/>
          <a:p>
            <a:pPr>
              <a:spcBef>
                <a:spcPct val="40000"/>
              </a:spcBef>
              <a:buClr>
                <a:srgbClr val="339966"/>
              </a:buClr>
              <a:buSzPct val="120000"/>
              <a:buFont typeface="Wingdings" charset="2"/>
              <a:buNone/>
            </a:pPr>
            <a:r>
              <a:rPr lang="en-US" sz="2600" b="1">
                <a:solidFill>
                  <a:srgbClr val="FF0000"/>
                </a:solidFill>
                <a:ea typeface="Arial" charset="0"/>
                <a:cs typeface="Arial" charset="0"/>
              </a:rPr>
              <a:t>England</a:t>
            </a:r>
            <a:r>
              <a:rPr lang="en-US" sz="2600">
                <a:solidFill>
                  <a:srgbClr val="000000"/>
                </a:solidFill>
                <a:ea typeface="Arial" charset="0"/>
                <a:cs typeface="Arial" charset="0"/>
              </a:rPr>
              <a:t>, because its PPF is not as steep as France’s.</a:t>
            </a:r>
          </a:p>
        </p:txBody>
      </p:sp>
      <p:graphicFrame>
        <p:nvGraphicFramePr>
          <p:cNvPr id="70658" name="Object 9"/>
          <p:cNvGraphicFramePr>
            <a:graphicFrameLocks noChangeAspect="1"/>
          </p:cNvGraphicFramePr>
          <p:nvPr/>
        </p:nvGraphicFramePr>
        <p:xfrm>
          <a:off x="627063" y="1814513"/>
          <a:ext cx="4003675" cy="4949825"/>
        </p:xfrm>
        <a:graphic>
          <a:graphicData uri="http://schemas.openxmlformats.org/presentationml/2006/ole">
            <mc:AlternateContent xmlns:mc="http://schemas.openxmlformats.org/markup-compatibility/2006">
              <mc:Choice xmlns:v="urn:schemas-microsoft-com:vml" Requires="v">
                <p:oleObj spid="_x0000_s70660" name="Chart" r:id="rId5" imgW="4165600" imgH="5143500" progId="Excel.Sheet.8">
                  <p:embed/>
                </p:oleObj>
              </mc:Choice>
              <mc:Fallback>
                <p:oleObj name="Chart" r:id="rId5" imgW="4165600" imgH="5143500" progId="Excel.Sheet.8">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7063" y="1814513"/>
                        <a:ext cx="4003675" cy="494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0659" name="Object 10"/>
          <p:cNvGraphicFramePr>
            <a:graphicFrameLocks noChangeAspect="1"/>
          </p:cNvGraphicFramePr>
          <p:nvPr/>
        </p:nvGraphicFramePr>
        <p:xfrm>
          <a:off x="4943475" y="1809750"/>
          <a:ext cx="4003675" cy="4949825"/>
        </p:xfrm>
        <a:graphic>
          <a:graphicData uri="http://schemas.openxmlformats.org/presentationml/2006/ole">
            <mc:AlternateContent xmlns:mc="http://schemas.openxmlformats.org/markup-compatibility/2006">
              <mc:Choice xmlns:v="urn:schemas-microsoft-com:vml" Requires="v">
                <p:oleObj spid="_x0000_s70661" name="Chart" r:id="rId8" imgW="4038600" imgH="4737100" progId="Excel.Sheet.8">
                  <p:embed/>
                </p:oleObj>
              </mc:Choice>
              <mc:Fallback>
                <p:oleObj name="Chart" r:id="rId8" imgW="4038600" imgH="4737100" progId="Excel.Sheet.8">
                  <p:embed/>
                  <p:pic>
                    <p:nvPicPr>
                      <p:cNvPr id="0" name="Object 1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943475" y="1809750"/>
                        <a:ext cx="4003675" cy="494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0665" name="Text Box 11"/>
          <p:cNvSpPr txBox="1">
            <a:spLocks noChangeArrowheads="1"/>
          </p:cNvSpPr>
          <p:nvPr/>
        </p:nvSpPr>
        <p:spPr bwMode="auto">
          <a:xfrm>
            <a:off x="1817688" y="1930400"/>
            <a:ext cx="1639887" cy="473075"/>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500" b="1">
                <a:solidFill>
                  <a:srgbClr val="000000"/>
                </a:solidFill>
                <a:latin typeface="Calibri" charset="0"/>
                <a:ea typeface="Arial" charset="0"/>
                <a:cs typeface="Arial" charset="0"/>
              </a:rPr>
              <a:t>FRANCE</a:t>
            </a:r>
          </a:p>
        </p:txBody>
      </p:sp>
      <p:sp>
        <p:nvSpPr>
          <p:cNvPr id="70666" name="Text Box 12"/>
          <p:cNvSpPr txBox="1">
            <a:spLocks noChangeArrowheads="1"/>
          </p:cNvSpPr>
          <p:nvPr/>
        </p:nvSpPr>
        <p:spPr bwMode="auto">
          <a:xfrm>
            <a:off x="6156325" y="1936750"/>
            <a:ext cx="1930400" cy="473075"/>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500" b="1">
                <a:solidFill>
                  <a:srgbClr val="000000"/>
                </a:solidFill>
                <a:latin typeface="Calibri" charset="0"/>
                <a:ea typeface="Arial" charset="0"/>
                <a:cs typeface="Arial" charset="0"/>
              </a:rPr>
              <a:t>ENGLAND</a:t>
            </a:r>
          </a:p>
        </p:txBody>
      </p:sp>
      <p:grpSp>
        <p:nvGrpSpPr>
          <p:cNvPr id="70667" name="Group 20"/>
          <p:cNvGrpSpPr>
            <a:grpSpLocks/>
          </p:cNvGrpSpPr>
          <p:nvPr/>
        </p:nvGrpSpPr>
        <p:grpSpPr bwMode="auto">
          <a:xfrm>
            <a:off x="5689600" y="4787900"/>
            <a:ext cx="1895475" cy="1116013"/>
            <a:chOff x="3610" y="2989"/>
            <a:chExt cx="1194" cy="703"/>
          </a:xfrm>
        </p:grpSpPr>
        <p:sp>
          <p:nvSpPr>
            <p:cNvPr id="70672" name="Line 13"/>
            <p:cNvSpPr>
              <a:spLocks noChangeShapeType="1"/>
            </p:cNvSpPr>
            <p:nvPr/>
          </p:nvSpPr>
          <p:spPr bwMode="auto">
            <a:xfrm>
              <a:off x="3656" y="3032"/>
              <a:ext cx="1097" cy="616"/>
            </a:xfrm>
            <a:prstGeom prst="line">
              <a:avLst/>
            </a:prstGeom>
            <a:noFill/>
            <a:ln w="38100">
              <a:solidFill>
                <a:srgbClr val="FF0000"/>
              </a:solidFill>
              <a:round/>
              <a:headEnd/>
              <a:tailEnd/>
            </a:ln>
          </p:spPr>
          <p:txBody>
            <a:bodyPr>
              <a:prstTxWarp prst="textNoShape">
                <a:avLst/>
              </a:prstTxWarp>
            </a:bodyPr>
            <a:lstStyle/>
            <a:p>
              <a:endParaRPr lang="en-US"/>
            </a:p>
          </p:txBody>
        </p:sp>
        <p:sp>
          <p:nvSpPr>
            <p:cNvPr id="70673" name="Oval 14"/>
            <p:cNvSpPr>
              <a:spLocks noChangeArrowheads="1"/>
            </p:cNvSpPr>
            <p:nvPr/>
          </p:nvSpPr>
          <p:spPr bwMode="auto">
            <a:xfrm>
              <a:off x="3610" y="2989"/>
              <a:ext cx="89" cy="87"/>
            </a:xfrm>
            <a:prstGeom prst="ellipse">
              <a:avLst/>
            </a:prstGeom>
            <a:solidFill>
              <a:srgbClr val="FF0000"/>
            </a:solidFill>
            <a:ln w="9525">
              <a:noFill/>
              <a:round/>
              <a:headEnd/>
              <a:tailEnd/>
            </a:ln>
          </p:spPr>
          <p:txBody>
            <a:bodyPr wrap="none" anchor="ctr">
              <a:prstTxWarp prst="textNoShape">
                <a:avLst/>
              </a:prstTxWarp>
            </a:bodyPr>
            <a:lstStyle/>
            <a:p>
              <a:endParaRPr lang="en-US" sz="1800">
                <a:solidFill>
                  <a:srgbClr val="000000"/>
                </a:solidFill>
                <a:latin typeface="Calibri" charset="0"/>
                <a:ea typeface="Arial" charset="0"/>
                <a:cs typeface="Arial" charset="0"/>
              </a:endParaRPr>
            </a:p>
          </p:txBody>
        </p:sp>
        <p:sp>
          <p:nvSpPr>
            <p:cNvPr id="70674" name="Oval 15"/>
            <p:cNvSpPr>
              <a:spLocks noChangeArrowheads="1"/>
            </p:cNvSpPr>
            <p:nvPr/>
          </p:nvSpPr>
          <p:spPr bwMode="auto">
            <a:xfrm>
              <a:off x="4715" y="3605"/>
              <a:ext cx="89" cy="87"/>
            </a:xfrm>
            <a:prstGeom prst="ellipse">
              <a:avLst/>
            </a:prstGeom>
            <a:solidFill>
              <a:srgbClr val="FF0000"/>
            </a:solidFill>
            <a:ln w="9525">
              <a:noFill/>
              <a:round/>
              <a:headEnd/>
              <a:tailEnd/>
            </a:ln>
          </p:spPr>
          <p:txBody>
            <a:bodyPr wrap="none" anchor="ctr">
              <a:prstTxWarp prst="textNoShape">
                <a:avLst/>
              </a:prstTxWarp>
            </a:bodyPr>
            <a:lstStyle/>
            <a:p>
              <a:endParaRPr lang="en-US" sz="1800">
                <a:solidFill>
                  <a:srgbClr val="000000"/>
                </a:solidFill>
                <a:latin typeface="Calibri" charset="0"/>
                <a:ea typeface="Arial" charset="0"/>
                <a:cs typeface="Arial" charset="0"/>
              </a:endParaRPr>
            </a:p>
          </p:txBody>
        </p:sp>
      </p:grpSp>
      <p:grpSp>
        <p:nvGrpSpPr>
          <p:cNvPr id="70668" name="Group 19"/>
          <p:cNvGrpSpPr>
            <a:grpSpLocks/>
          </p:cNvGrpSpPr>
          <p:nvPr/>
        </p:nvGrpSpPr>
        <p:grpSpPr bwMode="auto">
          <a:xfrm>
            <a:off x="1422400" y="2824163"/>
            <a:ext cx="1849438" cy="3074987"/>
            <a:chOff x="782" y="1752"/>
            <a:chExt cx="1165" cy="1937"/>
          </a:xfrm>
        </p:grpSpPr>
        <p:sp>
          <p:nvSpPr>
            <p:cNvPr id="70669" name="Oval 16"/>
            <p:cNvSpPr>
              <a:spLocks noChangeArrowheads="1"/>
            </p:cNvSpPr>
            <p:nvPr/>
          </p:nvSpPr>
          <p:spPr bwMode="auto">
            <a:xfrm>
              <a:off x="782" y="1752"/>
              <a:ext cx="89" cy="87"/>
            </a:xfrm>
            <a:prstGeom prst="ellipse">
              <a:avLst/>
            </a:prstGeom>
            <a:solidFill>
              <a:srgbClr val="0033CC"/>
            </a:solidFill>
            <a:ln w="9525">
              <a:noFill/>
              <a:round/>
              <a:headEnd/>
              <a:tailEnd/>
            </a:ln>
          </p:spPr>
          <p:txBody>
            <a:bodyPr wrap="none" anchor="ctr">
              <a:prstTxWarp prst="textNoShape">
                <a:avLst/>
              </a:prstTxWarp>
            </a:bodyPr>
            <a:lstStyle/>
            <a:p>
              <a:endParaRPr lang="en-US" sz="1800">
                <a:solidFill>
                  <a:srgbClr val="000000"/>
                </a:solidFill>
                <a:latin typeface="Calibri" charset="0"/>
                <a:ea typeface="Arial" charset="0"/>
                <a:cs typeface="Arial" charset="0"/>
              </a:endParaRPr>
            </a:p>
          </p:txBody>
        </p:sp>
        <p:sp>
          <p:nvSpPr>
            <p:cNvPr id="70670" name="Oval 17"/>
            <p:cNvSpPr>
              <a:spLocks noChangeArrowheads="1"/>
            </p:cNvSpPr>
            <p:nvPr/>
          </p:nvSpPr>
          <p:spPr bwMode="auto">
            <a:xfrm>
              <a:off x="1858" y="3602"/>
              <a:ext cx="89" cy="87"/>
            </a:xfrm>
            <a:prstGeom prst="ellipse">
              <a:avLst/>
            </a:prstGeom>
            <a:solidFill>
              <a:srgbClr val="0033CC"/>
            </a:solidFill>
            <a:ln w="9525">
              <a:noFill/>
              <a:round/>
              <a:headEnd/>
              <a:tailEnd/>
            </a:ln>
          </p:spPr>
          <p:txBody>
            <a:bodyPr wrap="none" anchor="ctr">
              <a:prstTxWarp prst="textNoShape">
                <a:avLst/>
              </a:prstTxWarp>
            </a:bodyPr>
            <a:lstStyle/>
            <a:p>
              <a:endParaRPr lang="en-US" sz="1800">
                <a:solidFill>
                  <a:srgbClr val="000000"/>
                </a:solidFill>
                <a:latin typeface="Calibri" charset="0"/>
                <a:ea typeface="Arial" charset="0"/>
                <a:cs typeface="Arial" charset="0"/>
              </a:endParaRPr>
            </a:p>
          </p:txBody>
        </p:sp>
        <p:sp>
          <p:nvSpPr>
            <p:cNvPr id="70671" name="Line 18"/>
            <p:cNvSpPr>
              <a:spLocks noChangeShapeType="1"/>
            </p:cNvSpPr>
            <p:nvPr/>
          </p:nvSpPr>
          <p:spPr bwMode="auto">
            <a:xfrm>
              <a:off x="826" y="1791"/>
              <a:ext cx="1084" cy="1863"/>
            </a:xfrm>
            <a:prstGeom prst="line">
              <a:avLst/>
            </a:prstGeom>
            <a:noFill/>
            <a:ln w="38100">
              <a:solidFill>
                <a:srgbClr val="0033CC"/>
              </a:solidFill>
              <a:round/>
              <a:headEnd/>
              <a:tailEnd/>
            </a:ln>
          </p:spPr>
          <p:txBody>
            <a:bodyPr>
              <a:prstTxWarp prst="textNoShape">
                <a:avLst/>
              </a:prstTxWarp>
            </a:bodyPr>
            <a:lstStyle/>
            <a:p>
              <a:endParaRPr lang="en-US"/>
            </a:p>
          </p:txBody>
        </p:sp>
      </p:gr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5"/>
          <p:cNvSpPr>
            <a:spLocks noGrp="1" noChangeArrowheads="1"/>
          </p:cNvSpPr>
          <p:nvPr>
            <p:ph type="title"/>
          </p:nvPr>
        </p:nvSpPr>
        <p:spPr/>
        <p:txBody>
          <a:bodyPr/>
          <a:lstStyle/>
          <a:p>
            <a:pPr eaLnBrk="1" hangingPunct="1"/>
            <a:r>
              <a:rPr lang="en-US" smtClean="0">
                <a:latin typeface="Tahoma" charset="0"/>
                <a:ea typeface="Tahoma" charset="0"/>
                <a:cs typeface="Tahoma" charset="0"/>
              </a:rPr>
              <a:t>Economic Growth and the PPF</a:t>
            </a:r>
          </a:p>
        </p:txBody>
      </p:sp>
      <p:sp>
        <p:nvSpPr>
          <p:cNvPr id="140294" name="Rectangle 6"/>
          <p:cNvSpPr>
            <a:spLocks noGrp="1" noChangeArrowheads="1"/>
          </p:cNvSpPr>
          <p:nvPr>
            <p:ph idx="1"/>
          </p:nvPr>
        </p:nvSpPr>
        <p:spPr>
          <a:xfrm>
            <a:off x="457200" y="1219200"/>
            <a:ext cx="3048000" cy="4979988"/>
          </a:xfrm>
        </p:spPr>
        <p:txBody>
          <a:bodyPr/>
          <a:lstStyle/>
          <a:p>
            <a:pPr marL="0" indent="0" eaLnBrk="1" hangingPunct="1">
              <a:buFont typeface="Wingdings" charset="2"/>
              <a:buNone/>
            </a:pPr>
            <a:r>
              <a:rPr lang="en-US" sz="2500" smtClean="0">
                <a:latin typeface="Arial" charset="0"/>
                <a:cs typeface="ＭＳ Ｐゴシック" charset="-128"/>
              </a:rPr>
              <a:t>With additional resources or an improvement in technology, </a:t>
            </a:r>
            <a:br>
              <a:rPr lang="en-US" sz="2500" smtClean="0">
                <a:latin typeface="Arial" charset="0"/>
                <a:cs typeface="ＭＳ Ｐゴシック" charset="-128"/>
              </a:rPr>
            </a:br>
            <a:r>
              <a:rPr lang="en-US" sz="2500" smtClean="0">
                <a:latin typeface="Arial" charset="0"/>
                <a:cs typeface="ＭＳ Ｐゴシック" charset="-128"/>
              </a:rPr>
              <a:t>the economy can produce more computers,</a:t>
            </a:r>
          </a:p>
        </p:txBody>
      </p:sp>
      <p:grpSp>
        <p:nvGrpSpPr>
          <p:cNvPr id="7174" name="Group 2"/>
          <p:cNvGrpSpPr>
            <a:grpSpLocks/>
          </p:cNvGrpSpPr>
          <p:nvPr/>
        </p:nvGrpSpPr>
        <p:grpSpPr bwMode="auto">
          <a:xfrm>
            <a:off x="3595688" y="1098550"/>
            <a:ext cx="5162550" cy="5189538"/>
            <a:chOff x="2132" y="710"/>
            <a:chExt cx="3502" cy="3269"/>
          </a:xfrm>
        </p:grpSpPr>
        <p:graphicFrame>
          <p:nvGraphicFramePr>
            <p:cNvPr id="7170" name="Object 3"/>
            <p:cNvGraphicFramePr>
              <a:graphicFrameLocks noChangeAspect="1"/>
            </p:cNvGraphicFramePr>
            <p:nvPr/>
          </p:nvGraphicFramePr>
          <p:xfrm>
            <a:off x="2132" y="710"/>
            <a:ext cx="3502" cy="3269"/>
          </p:xfrm>
          <a:graphic>
            <a:graphicData uri="http://schemas.openxmlformats.org/presentationml/2006/ole">
              <mc:AlternateContent xmlns:mc="http://schemas.openxmlformats.org/markup-compatibility/2006">
                <mc:Choice xmlns:v="urn:schemas-microsoft-com:vml" Requires="v">
                  <p:oleObj spid="_x0000_s7171" name="Chart" r:id="rId5" imgW="5448300" imgH="5029200" progId="Excel.Sheet.8">
                    <p:embed/>
                  </p:oleObj>
                </mc:Choice>
                <mc:Fallback>
                  <p:oleObj name="Chart" r:id="rId5" imgW="5448300" imgH="5029200" progId="Excel.Sheet.8">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2" y="710"/>
                          <a:ext cx="3502" cy="3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187" name="Line 4"/>
            <p:cNvSpPr>
              <a:spLocks noChangeShapeType="1"/>
            </p:cNvSpPr>
            <p:nvPr/>
          </p:nvSpPr>
          <p:spPr bwMode="auto">
            <a:xfrm>
              <a:off x="2894" y="1673"/>
              <a:ext cx="1847" cy="1600"/>
            </a:xfrm>
            <a:prstGeom prst="line">
              <a:avLst/>
            </a:prstGeom>
            <a:noFill/>
            <a:ln w="50800">
              <a:solidFill>
                <a:schemeClr val="tx1"/>
              </a:solidFill>
              <a:round/>
              <a:headEnd/>
              <a:tailEnd/>
            </a:ln>
          </p:spPr>
          <p:txBody>
            <a:bodyPr>
              <a:prstTxWarp prst="textNoShape">
                <a:avLst/>
              </a:prstTxWarp>
            </a:bodyPr>
            <a:lstStyle/>
            <a:p>
              <a:endParaRPr lang="en-US"/>
            </a:p>
          </p:txBody>
        </p:sp>
      </p:grpSp>
      <p:sp>
        <p:nvSpPr>
          <p:cNvPr id="140295" name="Rectangle 7"/>
          <p:cNvSpPr>
            <a:spLocks noChangeArrowheads="1"/>
          </p:cNvSpPr>
          <p:nvPr/>
        </p:nvSpPr>
        <p:spPr bwMode="auto">
          <a:xfrm>
            <a:off x="466725" y="4062413"/>
            <a:ext cx="3173413" cy="522287"/>
          </a:xfrm>
          <a:prstGeom prst="rect">
            <a:avLst/>
          </a:prstGeom>
          <a:noFill/>
          <a:ln w="9525">
            <a:noFill/>
            <a:miter lim="800000"/>
            <a:headEnd/>
            <a:tailEnd/>
          </a:ln>
        </p:spPr>
        <p:txBody>
          <a:bodyPr>
            <a:prstTxWarp prst="textNoShape">
              <a:avLst/>
            </a:prstTxWarp>
          </a:bodyPr>
          <a:lstStyle/>
          <a:p>
            <a:pPr>
              <a:spcBef>
                <a:spcPct val="45000"/>
              </a:spcBef>
              <a:buClr>
                <a:srgbClr val="00B85C"/>
              </a:buClr>
              <a:buSzPct val="120000"/>
              <a:buFont typeface="Wingdings" charset="2"/>
              <a:buNone/>
            </a:pPr>
            <a:r>
              <a:rPr lang="en-US" sz="2500">
                <a:ea typeface="Arial" charset="0"/>
                <a:cs typeface="Arial" charset="0"/>
              </a:rPr>
              <a:t>more wheat, </a:t>
            </a:r>
          </a:p>
        </p:txBody>
      </p:sp>
      <p:sp>
        <p:nvSpPr>
          <p:cNvPr id="140296" name="Rectangle 8"/>
          <p:cNvSpPr>
            <a:spLocks noChangeArrowheads="1"/>
          </p:cNvSpPr>
          <p:nvPr/>
        </p:nvSpPr>
        <p:spPr bwMode="auto">
          <a:xfrm>
            <a:off x="468313" y="4527550"/>
            <a:ext cx="3173412" cy="1116013"/>
          </a:xfrm>
          <a:prstGeom prst="rect">
            <a:avLst/>
          </a:prstGeom>
          <a:noFill/>
          <a:ln w="9525">
            <a:noFill/>
            <a:miter lim="800000"/>
            <a:headEnd/>
            <a:tailEnd/>
          </a:ln>
        </p:spPr>
        <p:txBody>
          <a:bodyPr>
            <a:prstTxWarp prst="textNoShape">
              <a:avLst/>
            </a:prstTxWarp>
          </a:bodyPr>
          <a:lstStyle/>
          <a:p>
            <a:pPr>
              <a:lnSpc>
                <a:spcPct val="105000"/>
              </a:lnSpc>
              <a:spcBef>
                <a:spcPct val="45000"/>
              </a:spcBef>
              <a:buClr>
                <a:srgbClr val="00B85C"/>
              </a:buClr>
              <a:buSzPct val="120000"/>
              <a:buFont typeface="Wingdings" charset="2"/>
              <a:buNone/>
            </a:pPr>
            <a:r>
              <a:rPr lang="en-US" sz="2500">
                <a:ea typeface="Arial" charset="0"/>
                <a:cs typeface="Arial" charset="0"/>
              </a:rPr>
              <a:t>or any combination in between. </a:t>
            </a:r>
          </a:p>
        </p:txBody>
      </p:sp>
      <p:sp>
        <p:nvSpPr>
          <p:cNvPr id="140297" name="Line 9"/>
          <p:cNvSpPr>
            <a:spLocks noChangeShapeType="1"/>
          </p:cNvSpPr>
          <p:nvPr/>
        </p:nvSpPr>
        <p:spPr bwMode="auto">
          <a:xfrm>
            <a:off x="4729163" y="2139950"/>
            <a:ext cx="3251200" cy="3009900"/>
          </a:xfrm>
          <a:prstGeom prst="line">
            <a:avLst/>
          </a:prstGeom>
          <a:noFill/>
          <a:ln w="57150">
            <a:solidFill>
              <a:srgbClr val="FF0000"/>
            </a:solidFill>
            <a:round/>
            <a:headEnd/>
            <a:tailEnd/>
          </a:ln>
        </p:spPr>
        <p:txBody>
          <a:bodyPr>
            <a:prstTxWarp prst="textNoShape">
              <a:avLst/>
            </a:prstTxWarp>
          </a:bodyPr>
          <a:lstStyle/>
          <a:p>
            <a:endParaRPr lang="en-US"/>
          </a:p>
        </p:txBody>
      </p:sp>
      <p:sp>
        <p:nvSpPr>
          <p:cNvPr id="7178" name="Oval 12"/>
          <p:cNvSpPr>
            <a:spLocks noChangeArrowheads="1"/>
          </p:cNvSpPr>
          <p:nvPr/>
        </p:nvSpPr>
        <p:spPr bwMode="auto">
          <a:xfrm>
            <a:off x="4652963" y="2559050"/>
            <a:ext cx="141287" cy="138113"/>
          </a:xfrm>
          <a:prstGeom prst="ellipse">
            <a:avLst/>
          </a:prstGeom>
          <a:solidFill>
            <a:schemeClr val="tx1"/>
          </a:solidFill>
          <a:ln w="9525">
            <a:noFill/>
            <a:round/>
            <a:headEnd/>
            <a:tailEnd/>
          </a:ln>
        </p:spPr>
        <p:txBody>
          <a:bodyPr wrap="none" anchor="ctr">
            <a:prstTxWarp prst="textNoShape">
              <a:avLst/>
            </a:prstTxWarp>
          </a:bodyPr>
          <a:lstStyle/>
          <a:p>
            <a:endParaRPr lang="en-US" sz="1800">
              <a:latin typeface="Calibri" charset="0"/>
              <a:ea typeface="Arial" charset="0"/>
              <a:cs typeface="Arial" charset="0"/>
            </a:endParaRPr>
          </a:p>
        </p:txBody>
      </p:sp>
      <p:sp>
        <p:nvSpPr>
          <p:cNvPr id="7179" name="Oval 13"/>
          <p:cNvSpPr>
            <a:spLocks noChangeArrowheads="1"/>
          </p:cNvSpPr>
          <p:nvPr/>
        </p:nvSpPr>
        <p:spPr bwMode="auto">
          <a:xfrm>
            <a:off x="7373938" y="5092700"/>
            <a:ext cx="141287" cy="138113"/>
          </a:xfrm>
          <a:prstGeom prst="ellipse">
            <a:avLst/>
          </a:prstGeom>
          <a:solidFill>
            <a:schemeClr val="tx1"/>
          </a:solidFill>
          <a:ln w="9525">
            <a:noFill/>
            <a:round/>
            <a:headEnd/>
            <a:tailEnd/>
          </a:ln>
        </p:spPr>
        <p:txBody>
          <a:bodyPr wrap="none" anchor="ctr">
            <a:prstTxWarp prst="textNoShape">
              <a:avLst/>
            </a:prstTxWarp>
          </a:bodyPr>
          <a:lstStyle/>
          <a:p>
            <a:endParaRPr lang="en-US" sz="1800">
              <a:latin typeface="Calibri" charset="0"/>
              <a:ea typeface="Arial" charset="0"/>
              <a:cs typeface="Arial" charset="0"/>
            </a:endParaRPr>
          </a:p>
        </p:txBody>
      </p:sp>
      <p:grpSp>
        <p:nvGrpSpPr>
          <p:cNvPr id="3" name="Group 17"/>
          <p:cNvGrpSpPr>
            <a:grpSpLocks/>
          </p:cNvGrpSpPr>
          <p:nvPr/>
        </p:nvGrpSpPr>
        <p:grpSpPr bwMode="auto">
          <a:xfrm>
            <a:off x="7489825" y="5089525"/>
            <a:ext cx="566738" cy="138113"/>
            <a:chOff x="4835" y="3224"/>
            <a:chExt cx="357" cy="87"/>
          </a:xfrm>
        </p:grpSpPr>
        <p:sp>
          <p:nvSpPr>
            <p:cNvPr id="7185" name="Oval 11"/>
            <p:cNvSpPr>
              <a:spLocks noChangeArrowheads="1"/>
            </p:cNvSpPr>
            <p:nvPr/>
          </p:nvSpPr>
          <p:spPr bwMode="auto">
            <a:xfrm>
              <a:off x="5103" y="3224"/>
              <a:ext cx="89" cy="87"/>
            </a:xfrm>
            <a:prstGeom prst="ellipse">
              <a:avLst/>
            </a:prstGeom>
            <a:solidFill>
              <a:srgbClr val="FF0000"/>
            </a:solidFill>
            <a:ln w="9525">
              <a:noFill/>
              <a:round/>
              <a:headEnd/>
              <a:tailEnd/>
            </a:ln>
          </p:spPr>
          <p:txBody>
            <a:bodyPr wrap="none" anchor="ctr">
              <a:prstTxWarp prst="textNoShape">
                <a:avLst/>
              </a:prstTxWarp>
            </a:bodyPr>
            <a:lstStyle/>
            <a:p>
              <a:endParaRPr lang="en-US" sz="1800">
                <a:latin typeface="Calibri" charset="0"/>
                <a:ea typeface="Arial" charset="0"/>
                <a:cs typeface="Arial" charset="0"/>
              </a:endParaRPr>
            </a:p>
          </p:txBody>
        </p:sp>
        <p:sp>
          <p:nvSpPr>
            <p:cNvPr id="7186" name="Line 14"/>
            <p:cNvSpPr>
              <a:spLocks noChangeShapeType="1"/>
            </p:cNvSpPr>
            <p:nvPr/>
          </p:nvSpPr>
          <p:spPr bwMode="auto">
            <a:xfrm>
              <a:off x="4835" y="3268"/>
              <a:ext cx="288" cy="0"/>
            </a:xfrm>
            <a:prstGeom prst="line">
              <a:avLst/>
            </a:prstGeom>
            <a:noFill/>
            <a:ln w="57150">
              <a:solidFill>
                <a:srgbClr val="FF0000"/>
              </a:solidFill>
              <a:round/>
              <a:headEnd/>
              <a:tailEnd type="triangle" w="med" len="med"/>
            </a:ln>
          </p:spPr>
          <p:txBody>
            <a:bodyPr>
              <a:prstTxWarp prst="textNoShape">
                <a:avLst/>
              </a:prstTxWarp>
            </a:bodyPr>
            <a:lstStyle/>
            <a:p>
              <a:endParaRPr lang="en-US"/>
            </a:p>
          </p:txBody>
        </p:sp>
      </p:grpSp>
      <p:grpSp>
        <p:nvGrpSpPr>
          <p:cNvPr id="4" name="Group 16"/>
          <p:cNvGrpSpPr>
            <a:grpSpLocks/>
          </p:cNvGrpSpPr>
          <p:nvPr/>
        </p:nvGrpSpPr>
        <p:grpSpPr bwMode="auto">
          <a:xfrm>
            <a:off x="4654550" y="2065338"/>
            <a:ext cx="141288" cy="490537"/>
            <a:chOff x="3049" y="1319"/>
            <a:chExt cx="89" cy="309"/>
          </a:xfrm>
        </p:grpSpPr>
        <p:sp>
          <p:nvSpPr>
            <p:cNvPr id="7183" name="Oval 10"/>
            <p:cNvSpPr>
              <a:spLocks noChangeArrowheads="1"/>
            </p:cNvSpPr>
            <p:nvPr/>
          </p:nvSpPr>
          <p:spPr bwMode="auto">
            <a:xfrm>
              <a:off x="3049" y="1319"/>
              <a:ext cx="89" cy="87"/>
            </a:xfrm>
            <a:prstGeom prst="ellipse">
              <a:avLst/>
            </a:prstGeom>
            <a:solidFill>
              <a:srgbClr val="FF0000"/>
            </a:solidFill>
            <a:ln w="9525">
              <a:noFill/>
              <a:round/>
              <a:headEnd/>
              <a:tailEnd/>
            </a:ln>
          </p:spPr>
          <p:txBody>
            <a:bodyPr wrap="none" anchor="ctr">
              <a:prstTxWarp prst="textNoShape">
                <a:avLst/>
              </a:prstTxWarp>
            </a:bodyPr>
            <a:lstStyle/>
            <a:p>
              <a:endParaRPr lang="en-US" sz="1800">
                <a:latin typeface="Calibri" charset="0"/>
                <a:ea typeface="Arial" charset="0"/>
                <a:cs typeface="Arial" charset="0"/>
              </a:endParaRPr>
            </a:p>
          </p:txBody>
        </p:sp>
        <p:sp>
          <p:nvSpPr>
            <p:cNvPr id="7184" name="Line 15"/>
            <p:cNvSpPr>
              <a:spLocks noChangeShapeType="1"/>
            </p:cNvSpPr>
            <p:nvPr/>
          </p:nvSpPr>
          <p:spPr bwMode="auto">
            <a:xfrm rot="-5400000">
              <a:off x="2981" y="1514"/>
              <a:ext cx="228" cy="0"/>
            </a:xfrm>
            <a:prstGeom prst="line">
              <a:avLst/>
            </a:prstGeom>
            <a:noFill/>
            <a:ln w="57150">
              <a:solidFill>
                <a:srgbClr val="FF0000"/>
              </a:solidFill>
              <a:round/>
              <a:headEnd/>
              <a:tailEnd type="triangle" w="med" len="med"/>
            </a:ln>
          </p:spPr>
          <p:txBody>
            <a:bodyPr>
              <a:prstTxWarp prst="textNoShape">
                <a:avLst/>
              </a:prstTxWarp>
            </a:bodyPr>
            <a:lstStyle/>
            <a:p>
              <a:endParaRPr lang="en-US"/>
            </a:p>
          </p:txBody>
        </p:sp>
      </p:grpSp>
      <p:sp>
        <p:nvSpPr>
          <p:cNvPr id="140306" name="Text Box 18"/>
          <p:cNvSpPr txBox="1">
            <a:spLocks noChangeArrowheads="1"/>
          </p:cNvSpPr>
          <p:nvPr/>
        </p:nvSpPr>
        <p:spPr bwMode="auto">
          <a:xfrm>
            <a:off x="6134100" y="1406525"/>
            <a:ext cx="1989138" cy="1552575"/>
          </a:xfrm>
          <a:prstGeom prst="rect">
            <a:avLst/>
          </a:prstGeom>
          <a:solidFill>
            <a:srgbClr val="FFCCCC"/>
          </a:solidFill>
          <a:ln w="9525">
            <a:noFill/>
            <a:miter lim="800000"/>
            <a:headEnd/>
            <a:tailEnd/>
          </a:ln>
          <a:effectLst>
            <a:outerShdw blurRad="50800" dist="38100" dir="2700000" algn="tl" rotWithShape="0">
              <a:prstClr val="black">
                <a:alpha val="40000"/>
              </a:prstClr>
            </a:outerShdw>
          </a:effectLst>
        </p:spPr>
        <p:txBody>
          <a:bodyPr>
            <a:spAutoFit/>
          </a:bodyPr>
          <a:lstStyle/>
          <a:p>
            <a:pPr fontAlgn="auto">
              <a:spcBef>
                <a:spcPct val="50000"/>
              </a:spcBef>
              <a:spcAft>
                <a:spcPts val="0"/>
              </a:spcAft>
              <a:defRPr/>
            </a:pPr>
            <a:r>
              <a:rPr lang="en-US" dirty="0">
                <a:latin typeface="Arial" pitchFamily="34" charset="0"/>
                <a:ea typeface="+mn-ea"/>
                <a:cs typeface="Arial" pitchFamily="34" charset="0"/>
              </a:rPr>
              <a:t>Economic growth shifts the PPF outward.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0294">
                                            <p:txEl>
                                              <p:pRg st="0" end="0"/>
                                            </p:txEl>
                                          </p:spTgt>
                                        </p:tgtEl>
                                        <p:attrNameLst>
                                          <p:attrName>style.visibility</p:attrName>
                                        </p:attrNameLst>
                                      </p:cBhvr>
                                      <p:to>
                                        <p:strVal val="visible"/>
                                      </p:to>
                                    </p:set>
                                    <p:animEffect transition="in" filter="wipe(left)">
                                      <p:cBhvr>
                                        <p:cTn id="7" dur="500"/>
                                        <p:tgtEl>
                                          <p:spTgt spid="140294">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left)">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40295"/>
                                        </p:tgtEl>
                                        <p:attrNameLst>
                                          <p:attrName>style.visibility</p:attrName>
                                        </p:attrNameLst>
                                      </p:cBhvr>
                                      <p:to>
                                        <p:strVal val="visible"/>
                                      </p:to>
                                    </p:set>
                                    <p:animEffect transition="in" filter="wipe(left)">
                                      <p:cBhvr>
                                        <p:cTn id="15" dur="500"/>
                                        <p:tgtEl>
                                          <p:spTgt spid="140295"/>
                                        </p:tgtEl>
                                      </p:cBhvr>
                                    </p:animEffect>
                                  </p:childTnLst>
                                </p:cTn>
                              </p:par>
                              <p:par>
                                <p:cTn id="16" presetID="22" presetClass="entr" presetSubtype="4" fill="hold"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down)">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40296"/>
                                        </p:tgtEl>
                                        <p:attrNameLst>
                                          <p:attrName>style.visibility</p:attrName>
                                        </p:attrNameLst>
                                      </p:cBhvr>
                                      <p:to>
                                        <p:strVal val="visible"/>
                                      </p:to>
                                    </p:set>
                                    <p:animEffect transition="in" filter="wipe(left)">
                                      <p:cBhvr>
                                        <p:cTn id="23" dur="500"/>
                                        <p:tgtEl>
                                          <p:spTgt spid="140296"/>
                                        </p:tgtEl>
                                      </p:cBhvr>
                                    </p:animEffect>
                                  </p:childTnLst>
                                </p:cTn>
                              </p:par>
                              <p:par>
                                <p:cTn id="24" presetID="18" presetClass="entr" presetSubtype="6" fill="hold" grpId="0" nodeType="withEffect">
                                  <p:stCondLst>
                                    <p:cond delay="0"/>
                                  </p:stCondLst>
                                  <p:childTnLst>
                                    <p:set>
                                      <p:cBhvr>
                                        <p:cTn id="25" dur="1" fill="hold">
                                          <p:stCondLst>
                                            <p:cond delay="0"/>
                                          </p:stCondLst>
                                        </p:cTn>
                                        <p:tgtEl>
                                          <p:spTgt spid="140297"/>
                                        </p:tgtEl>
                                        <p:attrNameLst>
                                          <p:attrName>style.visibility</p:attrName>
                                        </p:attrNameLst>
                                      </p:cBhvr>
                                      <p:to>
                                        <p:strVal val="visible"/>
                                      </p:to>
                                    </p:set>
                                    <p:animEffect transition="in" filter="strips(downRight)">
                                      <p:cBhvr>
                                        <p:cTn id="26" dur="500"/>
                                        <p:tgtEl>
                                          <p:spTgt spid="140297"/>
                                        </p:tgtEl>
                                      </p:cBhvr>
                                    </p:animEffect>
                                  </p:childTnLst>
                                </p:cTn>
                              </p:par>
                            </p:childTnLst>
                          </p:cTn>
                        </p:par>
                        <p:par>
                          <p:cTn id="27" fill="hold">
                            <p:stCondLst>
                              <p:cond delay="500"/>
                            </p:stCondLst>
                            <p:childTnLst>
                              <p:par>
                                <p:cTn id="28" presetID="10" presetClass="entr" presetSubtype="0" fill="hold" grpId="0" nodeType="afterEffect">
                                  <p:stCondLst>
                                    <p:cond delay="0"/>
                                  </p:stCondLst>
                                  <p:childTnLst>
                                    <p:set>
                                      <p:cBhvr>
                                        <p:cTn id="29" dur="1" fill="hold">
                                          <p:stCondLst>
                                            <p:cond delay="0"/>
                                          </p:stCondLst>
                                        </p:cTn>
                                        <p:tgtEl>
                                          <p:spTgt spid="140306"/>
                                        </p:tgtEl>
                                        <p:attrNameLst>
                                          <p:attrName>style.visibility</p:attrName>
                                        </p:attrNameLst>
                                      </p:cBhvr>
                                      <p:to>
                                        <p:strVal val="visible"/>
                                      </p:to>
                                    </p:set>
                                    <p:animEffect transition="in" filter="fade">
                                      <p:cBhvr>
                                        <p:cTn id="30" dur="500"/>
                                        <p:tgtEl>
                                          <p:spTgt spid="1403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4" grpId="0" build="p" bldLvl="5"/>
      <p:bldP spid="140295" grpId="0"/>
      <p:bldP spid="140296" grpId="0"/>
      <p:bldP spid="140297" grpId="0" animBg="1"/>
      <p:bldP spid="14030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The Shape of the PPF</a:t>
            </a:r>
          </a:p>
        </p:txBody>
      </p:sp>
      <p:sp>
        <p:nvSpPr>
          <p:cNvPr id="31749" name="Rectangle 3"/>
          <p:cNvSpPr>
            <a:spLocks noGrp="1" noChangeArrowheads="1"/>
          </p:cNvSpPr>
          <p:nvPr>
            <p:ph idx="1"/>
          </p:nvPr>
        </p:nvSpPr>
        <p:spPr>
          <a:xfrm>
            <a:off x="457200" y="1219200"/>
            <a:ext cx="8382000" cy="5105400"/>
          </a:xfrm>
        </p:spPr>
        <p:txBody>
          <a:bodyPr/>
          <a:lstStyle/>
          <a:p>
            <a:pPr eaLnBrk="1" hangingPunct="1">
              <a:buFont typeface="Wingdings" charset="2"/>
              <a:buChar char="§"/>
            </a:pPr>
            <a:r>
              <a:rPr lang="en-US" sz="2700" smtClean="0">
                <a:latin typeface="Arial" charset="0"/>
                <a:cs typeface="ＭＳ Ｐゴシック" charset="-128"/>
              </a:rPr>
              <a:t>The PPF could be a straight line or bow-shaped</a:t>
            </a:r>
          </a:p>
          <a:p>
            <a:pPr eaLnBrk="1" hangingPunct="1">
              <a:spcBef>
                <a:spcPct val="35000"/>
              </a:spcBef>
              <a:buFont typeface="Wingdings" charset="2"/>
              <a:buChar char="§"/>
            </a:pPr>
            <a:r>
              <a:rPr lang="en-US" sz="2700" smtClean="0">
                <a:latin typeface="Arial" charset="0"/>
                <a:cs typeface="ＭＳ Ｐゴシック" charset="-128"/>
              </a:rPr>
              <a:t>Depends on what happens to opportunity cost </a:t>
            </a:r>
            <a:br>
              <a:rPr lang="en-US" sz="2700" smtClean="0">
                <a:latin typeface="Arial" charset="0"/>
                <a:cs typeface="ＭＳ Ｐゴシック" charset="-128"/>
              </a:rPr>
            </a:br>
            <a:r>
              <a:rPr lang="en-US" sz="2700" smtClean="0">
                <a:latin typeface="Arial" charset="0"/>
                <a:cs typeface="ＭＳ Ｐゴシック" charset="-128"/>
              </a:rPr>
              <a:t>as economy shifts resources from one industry </a:t>
            </a:r>
            <a:br>
              <a:rPr lang="en-US" sz="2700" smtClean="0">
                <a:latin typeface="Arial" charset="0"/>
                <a:cs typeface="ＭＳ Ｐゴシック" charset="-128"/>
              </a:rPr>
            </a:br>
            <a:r>
              <a:rPr lang="en-US" sz="2700" smtClean="0">
                <a:latin typeface="Arial" charset="0"/>
                <a:cs typeface="ＭＳ Ｐゴシック" charset="-128"/>
              </a:rPr>
              <a:t>to the other.</a:t>
            </a:r>
          </a:p>
          <a:p>
            <a:pPr lvl="1" eaLnBrk="1" hangingPunct="1">
              <a:spcBef>
                <a:spcPct val="25000"/>
              </a:spcBef>
              <a:buFont typeface="Wingdings" charset="2"/>
              <a:buChar char="§"/>
            </a:pPr>
            <a:r>
              <a:rPr lang="en-US" smtClean="0">
                <a:latin typeface="Arial" charset="0"/>
                <a:ea typeface="Arial" charset="0"/>
                <a:cs typeface="Arial" charset="0"/>
              </a:rPr>
              <a:t>If opp. cost remains constant, </a:t>
            </a:r>
            <a:br>
              <a:rPr lang="en-US" smtClean="0">
                <a:latin typeface="Arial" charset="0"/>
                <a:ea typeface="Arial" charset="0"/>
                <a:cs typeface="Arial" charset="0"/>
              </a:rPr>
            </a:br>
            <a:r>
              <a:rPr lang="en-US" smtClean="0">
                <a:latin typeface="Arial" charset="0"/>
                <a:ea typeface="Arial" charset="0"/>
                <a:cs typeface="Arial" charset="0"/>
              </a:rPr>
              <a:t>PPF is a straight line.  </a:t>
            </a:r>
          </a:p>
          <a:p>
            <a:pPr lvl="1" eaLnBrk="1" hangingPunct="1">
              <a:spcBef>
                <a:spcPct val="10000"/>
              </a:spcBef>
              <a:buFont typeface="Wingdings" charset="2"/>
              <a:buNone/>
            </a:pPr>
            <a:r>
              <a:rPr lang="en-US" smtClean="0">
                <a:latin typeface="Arial" charset="0"/>
                <a:ea typeface="Arial" charset="0"/>
                <a:cs typeface="Arial" charset="0"/>
              </a:rPr>
              <a:t>	(In the previous example, opp. cost of a computer was always 10 tons of wheat.)</a:t>
            </a:r>
          </a:p>
          <a:p>
            <a:pPr lvl="1" eaLnBrk="1" hangingPunct="1">
              <a:spcBef>
                <a:spcPct val="25000"/>
              </a:spcBef>
              <a:buFont typeface="Wingdings" charset="2"/>
              <a:buChar char="§"/>
            </a:pPr>
            <a:r>
              <a:rPr lang="en-US" smtClean="0">
                <a:latin typeface="Arial" charset="0"/>
                <a:ea typeface="Arial" charset="0"/>
                <a:cs typeface="Arial" charset="0"/>
              </a:rPr>
              <a:t>If opp. cost of a good rises as the economy produces more of the good, PPF is bow-shaped.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749">
                                            <p:txEl>
                                              <p:pRg st="0" end="0"/>
                                            </p:txEl>
                                          </p:spTgt>
                                        </p:tgtEl>
                                        <p:attrNameLst>
                                          <p:attrName>style.visibility</p:attrName>
                                        </p:attrNameLst>
                                      </p:cBhvr>
                                      <p:to>
                                        <p:strVal val="visible"/>
                                      </p:to>
                                    </p:set>
                                    <p:animEffect transition="in" filter="wipe(left)">
                                      <p:cBhvr>
                                        <p:cTn id="7" dur="500"/>
                                        <p:tgtEl>
                                          <p:spTgt spid="3174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749">
                                            <p:txEl>
                                              <p:pRg st="1" end="1"/>
                                            </p:txEl>
                                          </p:spTgt>
                                        </p:tgtEl>
                                        <p:attrNameLst>
                                          <p:attrName>style.visibility</p:attrName>
                                        </p:attrNameLst>
                                      </p:cBhvr>
                                      <p:to>
                                        <p:strVal val="visible"/>
                                      </p:to>
                                    </p:set>
                                    <p:animEffect transition="in" filter="wipe(left)">
                                      <p:cBhvr>
                                        <p:cTn id="12" dur="500"/>
                                        <p:tgtEl>
                                          <p:spTgt spid="3174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1749">
                                            <p:txEl>
                                              <p:pRg st="2" end="2"/>
                                            </p:txEl>
                                          </p:spTgt>
                                        </p:tgtEl>
                                        <p:attrNameLst>
                                          <p:attrName>style.visibility</p:attrName>
                                        </p:attrNameLst>
                                      </p:cBhvr>
                                      <p:to>
                                        <p:strVal val="visible"/>
                                      </p:to>
                                    </p:set>
                                    <p:animEffect transition="in" filter="wipe(left)">
                                      <p:cBhvr>
                                        <p:cTn id="17" dur="500"/>
                                        <p:tgtEl>
                                          <p:spTgt spid="3174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1749">
                                            <p:txEl>
                                              <p:pRg st="3" end="3"/>
                                            </p:txEl>
                                          </p:spTgt>
                                        </p:tgtEl>
                                        <p:attrNameLst>
                                          <p:attrName>style.visibility</p:attrName>
                                        </p:attrNameLst>
                                      </p:cBhvr>
                                      <p:to>
                                        <p:strVal val="visible"/>
                                      </p:to>
                                    </p:set>
                                    <p:animEffect transition="in" filter="wipe(left)">
                                      <p:cBhvr>
                                        <p:cTn id="22" dur="500"/>
                                        <p:tgtEl>
                                          <p:spTgt spid="3174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1749">
                                            <p:txEl>
                                              <p:pRg st="4" end="4"/>
                                            </p:txEl>
                                          </p:spTgt>
                                        </p:tgtEl>
                                        <p:attrNameLst>
                                          <p:attrName>style.visibility</p:attrName>
                                        </p:attrNameLst>
                                      </p:cBhvr>
                                      <p:to>
                                        <p:strVal val="visible"/>
                                      </p:to>
                                    </p:set>
                                    <p:animEffect transition="in" filter="wipe(left)">
                                      <p:cBhvr>
                                        <p:cTn id="27" dur="500"/>
                                        <p:tgtEl>
                                          <p:spTgt spid="3174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build="p" bldLvl="4"/>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Why the PPF Might Be Bow-Shaped</a:t>
            </a:r>
          </a:p>
        </p:txBody>
      </p:sp>
      <p:grpSp>
        <p:nvGrpSpPr>
          <p:cNvPr id="88066" name="Group 4"/>
          <p:cNvGrpSpPr>
            <a:grpSpLocks/>
          </p:cNvGrpSpPr>
          <p:nvPr/>
        </p:nvGrpSpPr>
        <p:grpSpPr bwMode="auto">
          <a:xfrm>
            <a:off x="3702050" y="1435100"/>
            <a:ext cx="4719638" cy="4776788"/>
            <a:chOff x="2332" y="904"/>
            <a:chExt cx="2973" cy="3009"/>
          </a:xfrm>
        </p:grpSpPr>
        <p:grpSp>
          <p:nvGrpSpPr>
            <p:cNvPr id="88073" name="Group 5"/>
            <p:cNvGrpSpPr>
              <a:grpSpLocks/>
            </p:cNvGrpSpPr>
            <p:nvPr/>
          </p:nvGrpSpPr>
          <p:grpSpPr bwMode="auto">
            <a:xfrm>
              <a:off x="2675" y="919"/>
              <a:ext cx="2593" cy="2491"/>
              <a:chOff x="2462" y="910"/>
              <a:chExt cx="2871" cy="2379"/>
            </a:xfrm>
          </p:grpSpPr>
          <p:sp>
            <p:nvSpPr>
              <p:cNvPr id="88077" name="Line 6"/>
              <p:cNvSpPr>
                <a:spLocks noChangeShapeType="1"/>
              </p:cNvSpPr>
              <p:nvPr/>
            </p:nvSpPr>
            <p:spPr bwMode="auto">
              <a:xfrm>
                <a:off x="2462" y="910"/>
                <a:ext cx="0" cy="2379"/>
              </a:xfrm>
              <a:prstGeom prst="line">
                <a:avLst/>
              </a:prstGeom>
              <a:noFill/>
              <a:ln w="9525">
                <a:solidFill>
                  <a:schemeClr val="tx1"/>
                </a:solidFill>
                <a:round/>
                <a:headEnd/>
                <a:tailEnd/>
              </a:ln>
            </p:spPr>
            <p:txBody>
              <a:bodyPr>
                <a:prstTxWarp prst="textNoShape">
                  <a:avLst/>
                </a:prstTxWarp>
              </a:bodyPr>
              <a:lstStyle/>
              <a:p>
                <a:endParaRPr lang="en-US"/>
              </a:p>
            </p:txBody>
          </p:sp>
          <p:sp>
            <p:nvSpPr>
              <p:cNvPr id="88078" name="Line 7"/>
              <p:cNvSpPr>
                <a:spLocks noChangeShapeType="1"/>
              </p:cNvSpPr>
              <p:nvPr/>
            </p:nvSpPr>
            <p:spPr bwMode="auto">
              <a:xfrm>
                <a:off x="2462" y="3289"/>
                <a:ext cx="2871"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88074" name="Text Box 8"/>
            <p:cNvSpPr txBox="1">
              <a:spLocks noChangeArrowheads="1"/>
            </p:cNvSpPr>
            <p:nvPr/>
          </p:nvSpPr>
          <p:spPr bwMode="auto">
            <a:xfrm>
              <a:off x="4236" y="3395"/>
              <a:ext cx="1069" cy="518"/>
            </a:xfrm>
            <a:prstGeom prst="rect">
              <a:avLst/>
            </a:prstGeom>
            <a:noFill/>
            <a:ln w="9525">
              <a:noFill/>
              <a:miter lim="800000"/>
              <a:headEnd/>
              <a:tailEnd/>
            </a:ln>
          </p:spPr>
          <p:txBody>
            <a:bodyPr>
              <a:prstTxWarp prst="textNoShape">
                <a:avLst/>
              </a:prstTxWarp>
              <a:spAutoFit/>
            </a:bodyPr>
            <a:lstStyle/>
            <a:p>
              <a:pPr algn="r">
                <a:spcBef>
                  <a:spcPct val="50000"/>
                </a:spcBef>
              </a:pPr>
              <a:r>
                <a:rPr lang="en-US" b="1">
                  <a:ea typeface="Arial" charset="0"/>
                  <a:cs typeface="Arial" charset="0"/>
                </a:rPr>
                <a:t>Mountain Bikes</a:t>
              </a:r>
            </a:p>
          </p:txBody>
        </p:sp>
        <p:sp>
          <p:nvSpPr>
            <p:cNvPr id="88075" name="Text Box 9"/>
            <p:cNvSpPr txBox="1">
              <a:spLocks noChangeArrowheads="1"/>
            </p:cNvSpPr>
            <p:nvPr/>
          </p:nvSpPr>
          <p:spPr bwMode="auto">
            <a:xfrm rot="-5400000">
              <a:off x="2020" y="1216"/>
              <a:ext cx="911" cy="288"/>
            </a:xfrm>
            <a:prstGeom prst="rect">
              <a:avLst/>
            </a:prstGeom>
            <a:noFill/>
            <a:ln w="9525">
              <a:noFill/>
              <a:miter lim="800000"/>
              <a:headEnd/>
              <a:tailEnd/>
            </a:ln>
          </p:spPr>
          <p:txBody>
            <a:bodyPr>
              <a:prstTxWarp prst="textNoShape">
                <a:avLst/>
              </a:prstTxWarp>
              <a:spAutoFit/>
            </a:bodyPr>
            <a:lstStyle/>
            <a:p>
              <a:pPr algn="r">
                <a:spcBef>
                  <a:spcPct val="50000"/>
                </a:spcBef>
              </a:pPr>
              <a:r>
                <a:rPr lang="en-US" b="1">
                  <a:ea typeface="Arial" charset="0"/>
                  <a:cs typeface="Arial" charset="0"/>
                </a:rPr>
                <a:t>Sweets</a:t>
              </a:r>
            </a:p>
          </p:txBody>
        </p:sp>
        <p:sp>
          <p:nvSpPr>
            <p:cNvPr id="88076" name="Arc 10"/>
            <p:cNvSpPr>
              <a:spLocks/>
            </p:cNvSpPr>
            <p:nvPr/>
          </p:nvSpPr>
          <p:spPr bwMode="auto">
            <a:xfrm>
              <a:off x="2525" y="1250"/>
              <a:ext cx="2273" cy="2486"/>
            </a:xfrm>
            <a:custGeom>
              <a:avLst/>
              <a:gdLst>
                <a:gd name="T0" fmla="*/ 0 w 21415"/>
                <a:gd name="T1" fmla="*/ 0 h 21559"/>
                <a:gd name="T2" fmla="*/ 0 w 21415"/>
                <a:gd name="T3" fmla="*/ 0 h 21559"/>
                <a:gd name="T4" fmla="*/ 0 w 21415"/>
                <a:gd name="T5" fmla="*/ 0 h 21559"/>
                <a:gd name="T6" fmla="*/ 0 60000 65536"/>
                <a:gd name="T7" fmla="*/ 0 60000 65536"/>
                <a:gd name="T8" fmla="*/ 0 60000 65536"/>
                <a:gd name="T9" fmla="*/ 0 w 21415"/>
                <a:gd name="T10" fmla="*/ 0 h 21559"/>
                <a:gd name="T11" fmla="*/ 21415 w 21415"/>
                <a:gd name="T12" fmla="*/ 21559 h 21559"/>
              </a:gdLst>
              <a:ahLst/>
              <a:cxnLst>
                <a:cxn ang="T6">
                  <a:pos x="T0" y="T1"/>
                </a:cxn>
                <a:cxn ang="T7">
                  <a:pos x="T2" y="T3"/>
                </a:cxn>
                <a:cxn ang="T8">
                  <a:pos x="T4" y="T5"/>
                </a:cxn>
              </a:cxnLst>
              <a:rect l="T9" t="T10" r="T11" b="T12"/>
              <a:pathLst>
                <a:path w="21415" h="21559" fill="none" extrusionOk="0">
                  <a:moveTo>
                    <a:pt x="1324" y="-1"/>
                  </a:moveTo>
                  <a:cubicBezTo>
                    <a:pt x="11642" y="633"/>
                    <a:pt x="20064" y="8488"/>
                    <a:pt x="21414" y="18738"/>
                  </a:cubicBezTo>
                </a:path>
                <a:path w="21415" h="21559" stroke="0" extrusionOk="0">
                  <a:moveTo>
                    <a:pt x="1324" y="-1"/>
                  </a:moveTo>
                  <a:cubicBezTo>
                    <a:pt x="11642" y="633"/>
                    <a:pt x="20064" y="8488"/>
                    <a:pt x="21414" y="18738"/>
                  </a:cubicBezTo>
                  <a:lnTo>
                    <a:pt x="0" y="21559"/>
                  </a:lnTo>
                  <a:close/>
                </a:path>
              </a:pathLst>
            </a:custGeom>
            <a:noFill/>
            <a:ln w="38100">
              <a:solidFill>
                <a:srgbClr val="003366"/>
              </a:solidFill>
              <a:round/>
              <a:headEnd/>
              <a:tailEnd/>
            </a:ln>
          </p:spPr>
          <p:txBody>
            <a:bodyPr wrap="none" anchor="ctr">
              <a:prstTxWarp prst="textNoShape">
                <a:avLst/>
              </a:prstTxWarp>
            </a:bodyPr>
            <a:lstStyle/>
            <a:p>
              <a:endParaRPr lang="en-US" sz="1800">
                <a:ea typeface="Arial" charset="0"/>
                <a:cs typeface="Arial" charset="0"/>
              </a:endParaRPr>
            </a:p>
          </p:txBody>
        </p:sp>
      </p:grpSp>
      <p:grpSp>
        <p:nvGrpSpPr>
          <p:cNvPr id="4" name="Group 11"/>
          <p:cNvGrpSpPr>
            <a:grpSpLocks/>
          </p:cNvGrpSpPr>
          <p:nvPr/>
        </p:nvGrpSpPr>
        <p:grpSpPr bwMode="auto">
          <a:xfrm>
            <a:off x="4075113" y="1941513"/>
            <a:ext cx="3556000" cy="3908425"/>
            <a:chOff x="2802" y="935"/>
            <a:chExt cx="2301" cy="2435"/>
          </a:xfrm>
        </p:grpSpPr>
        <p:sp>
          <p:nvSpPr>
            <p:cNvPr id="88069" name="Arc 12"/>
            <p:cNvSpPr>
              <a:spLocks/>
            </p:cNvSpPr>
            <p:nvPr/>
          </p:nvSpPr>
          <p:spPr bwMode="auto">
            <a:xfrm>
              <a:off x="2802" y="935"/>
              <a:ext cx="2301" cy="2435"/>
            </a:xfrm>
            <a:custGeom>
              <a:avLst/>
              <a:gdLst>
                <a:gd name="T0" fmla="*/ 0 w 20462"/>
                <a:gd name="T1" fmla="*/ 0 h 21118"/>
                <a:gd name="T2" fmla="*/ 0 w 20462"/>
                <a:gd name="T3" fmla="*/ 0 h 21118"/>
                <a:gd name="T4" fmla="*/ 0 w 20462"/>
                <a:gd name="T5" fmla="*/ 0 h 21118"/>
                <a:gd name="T6" fmla="*/ 0 60000 65536"/>
                <a:gd name="T7" fmla="*/ 0 60000 65536"/>
                <a:gd name="T8" fmla="*/ 0 60000 65536"/>
                <a:gd name="T9" fmla="*/ 0 w 20462"/>
                <a:gd name="T10" fmla="*/ 0 h 21118"/>
                <a:gd name="T11" fmla="*/ 20462 w 20462"/>
                <a:gd name="T12" fmla="*/ 21118 h 21118"/>
              </a:gdLst>
              <a:ahLst/>
              <a:cxnLst>
                <a:cxn ang="T6">
                  <a:pos x="T0" y="T1"/>
                </a:cxn>
                <a:cxn ang="T7">
                  <a:pos x="T2" y="T3"/>
                </a:cxn>
                <a:cxn ang="T8">
                  <a:pos x="T4" y="T5"/>
                </a:cxn>
              </a:cxnLst>
              <a:rect l="T9" t="T10" r="T11" b="T12"/>
              <a:pathLst>
                <a:path w="20462" h="21118" fill="none" extrusionOk="0">
                  <a:moveTo>
                    <a:pt x="4536" y="-1"/>
                  </a:moveTo>
                  <a:cubicBezTo>
                    <a:pt x="11975" y="1597"/>
                    <a:pt x="18024" y="6991"/>
                    <a:pt x="20461" y="14199"/>
                  </a:cubicBezTo>
                </a:path>
                <a:path w="20462" h="21118" stroke="0" extrusionOk="0">
                  <a:moveTo>
                    <a:pt x="4536" y="-1"/>
                  </a:moveTo>
                  <a:cubicBezTo>
                    <a:pt x="11975" y="1597"/>
                    <a:pt x="18024" y="6991"/>
                    <a:pt x="20461" y="14199"/>
                  </a:cubicBezTo>
                  <a:lnTo>
                    <a:pt x="0" y="21118"/>
                  </a:lnTo>
                  <a:close/>
                </a:path>
              </a:pathLst>
            </a:custGeom>
            <a:noFill/>
            <a:ln w="38100">
              <a:solidFill>
                <a:srgbClr val="CC0000"/>
              </a:solidFill>
              <a:round/>
              <a:headEnd/>
              <a:tailEnd/>
            </a:ln>
          </p:spPr>
          <p:txBody>
            <a:bodyPr wrap="none" anchor="ctr">
              <a:prstTxWarp prst="textNoShape">
                <a:avLst/>
              </a:prstTxWarp>
            </a:bodyPr>
            <a:lstStyle/>
            <a:p>
              <a:endParaRPr lang="en-US" sz="1800">
                <a:latin typeface="Calibri" charset="0"/>
              </a:endParaRPr>
            </a:p>
          </p:txBody>
        </p:sp>
        <p:sp>
          <p:nvSpPr>
            <p:cNvPr id="88070" name="Line 13"/>
            <p:cNvSpPr>
              <a:spLocks noChangeShapeType="1"/>
            </p:cNvSpPr>
            <p:nvPr/>
          </p:nvSpPr>
          <p:spPr bwMode="auto">
            <a:xfrm rot="1980000">
              <a:off x="4045" y="1266"/>
              <a:ext cx="120" cy="0"/>
            </a:xfrm>
            <a:prstGeom prst="line">
              <a:avLst/>
            </a:prstGeom>
            <a:noFill/>
            <a:ln w="44450">
              <a:solidFill>
                <a:srgbClr val="CC0000"/>
              </a:solidFill>
              <a:round/>
              <a:headEnd/>
              <a:tailEnd type="triangle" w="lg" len="lg"/>
            </a:ln>
          </p:spPr>
          <p:txBody>
            <a:bodyPr>
              <a:prstTxWarp prst="textNoShape">
                <a:avLst/>
              </a:prstTxWarp>
            </a:bodyPr>
            <a:lstStyle/>
            <a:p>
              <a:endParaRPr lang="en-US"/>
            </a:p>
          </p:txBody>
        </p:sp>
        <p:sp>
          <p:nvSpPr>
            <p:cNvPr id="88071" name="Line 14"/>
            <p:cNvSpPr>
              <a:spLocks noChangeShapeType="1"/>
            </p:cNvSpPr>
            <p:nvPr/>
          </p:nvSpPr>
          <p:spPr bwMode="auto">
            <a:xfrm rot="3300000">
              <a:off x="4657" y="1837"/>
              <a:ext cx="120" cy="0"/>
            </a:xfrm>
            <a:prstGeom prst="line">
              <a:avLst/>
            </a:prstGeom>
            <a:noFill/>
            <a:ln w="44450">
              <a:solidFill>
                <a:srgbClr val="CC0000"/>
              </a:solidFill>
              <a:round/>
              <a:headEnd/>
              <a:tailEnd type="triangle" w="lg" len="lg"/>
            </a:ln>
          </p:spPr>
          <p:txBody>
            <a:bodyPr>
              <a:prstTxWarp prst="textNoShape">
                <a:avLst/>
              </a:prstTxWarp>
            </a:bodyPr>
            <a:lstStyle/>
            <a:p>
              <a:endParaRPr lang="en-US"/>
            </a:p>
          </p:txBody>
        </p:sp>
        <p:sp>
          <p:nvSpPr>
            <p:cNvPr id="88072" name="Line 15"/>
            <p:cNvSpPr>
              <a:spLocks noChangeShapeType="1"/>
            </p:cNvSpPr>
            <p:nvPr/>
          </p:nvSpPr>
          <p:spPr bwMode="auto">
            <a:xfrm rot="4260000">
              <a:off x="5031" y="2536"/>
              <a:ext cx="120" cy="0"/>
            </a:xfrm>
            <a:prstGeom prst="line">
              <a:avLst/>
            </a:prstGeom>
            <a:noFill/>
            <a:ln w="44450">
              <a:solidFill>
                <a:srgbClr val="CC0000"/>
              </a:solidFill>
              <a:round/>
              <a:headEnd/>
              <a:tailEnd type="triangle" w="lg" len="lg"/>
            </a:ln>
          </p:spPr>
          <p:txBody>
            <a:bodyPr>
              <a:prstTxWarp prst="textNoShape">
                <a:avLst/>
              </a:prstTxWarp>
            </a:bodyPr>
            <a:lstStyle/>
            <a:p>
              <a:endParaRPr lang="en-US"/>
            </a:p>
          </p:txBody>
        </p:sp>
      </p:grpSp>
      <p:sp>
        <p:nvSpPr>
          <p:cNvPr id="238608" name="Rectangle 16"/>
          <p:cNvSpPr>
            <a:spLocks noChangeArrowheads="1"/>
          </p:cNvSpPr>
          <p:nvPr/>
        </p:nvSpPr>
        <p:spPr bwMode="auto">
          <a:xfrm>
            <a:off x="457200" y="1447800"/>
            <a:ext cx="3175000" cy="4316413"/>
          </a:xfrm>
          <a:prstGeom prst="rect">
            <a:avLst/>
          </a:prstGeom>
          <a:noFill/>
          <a:ln w="9525">
            <a:noFill/>
            <a:miter lim="800000"/>
            <a:headEnd/>
            <a:tailEnd/>
          </a:ln>
        </p:spPr>
        <p:txBody>
          <a:bodyPr>
            <a:prstTxWarp prst="textNoShape">
              <a:avLst/>
            </a:prstTxWarp>
          </a:bodyPr>
          <a:lstStyle/>
          <a:p>
            <a:pPr>
              <a:lnSpc>
                <a:spcPct val="105000"/>
              </a:lnSpc>
              <a:spcBef>
                <a:spcPct val="35000"/>
              </a:spcBef>
              <a:buClr>
                <a:srgbClr val="00B85C"/>
              </a:buClr>
              <a:buSzPct val="120000"/>
              <a:buFont typeface="Wingdings" charset="2"/>
              <a:buNone/>
            </a:pPr>
            <a:r>
              <a:rPr lang="en-US" sz="2600">
                <a:ea typeface="Arial" charset="0"/>
                <a:cs typeface="Arial" charset="0"/>
              </a:rPr>
              <a:t>As the economy shifts resources </a:t>
            </a:r>
            <a:br>
              <a:rPr lang="en-US" sz="2600">
                <a:ea typeface="Arial" charset="0"/>
                <a:cs typeface="Arial" charset="0"/>
              </a:rPr>
            </a:br>
            <a:r>
              <a:rPr lang="en-US" sz="2600">
                <a:ea typeface="Arial" charset="0"/>
                <a:cs typeface="Arial" charset="0"/>
              </a:rPr>
              <a:t>from sweets to mountain bikes:</a:t>
            </a:r>
          </a:p>
          <a:p>
            <a:pPr marL="400050" lvl="1" indent="-285750">
              <a:lnSpc>
                <a:spcPct val="105000"/>
              </a:lnSpc>
              <a:spcBef>
                <a:spcPct val="35000"/>
              </a:spcBef>
              <a:buClr>
                <a:srgbClr val="339966"/>
              </a:buClr>
              <a:buSzPct val="120000"/>
              <a:buFont typeface="Wingdings" charset="2"/>
              <a:buChar char="§"/>
            </a:pPr>
            <a:r>
              <a:rPr lang="en-US" sz="2600">
                <a:ea typeface="Arial" charset="0"/>
                <a:cs typeface="Arial" charset="0"/>
              </a:rPr>
              <a:t>PPF becomes steeper</a:t>
            </a:r>
          </a:p>
          <a:p>
            <a:pPr marL="400050" lvl="1" indent="-285750">
              <a:lnSpc>
                <a:spcPct val="105000"/>
              </a:lnSpc>
              <a:spcBef>
                <a:spcPct val="35000"/>
              </a:spcBef>
              <a:buClr>
                <a:srgbClr val="339966"/>
              </a:buClr>
              <a:buSzPct val="120000"/>
              <a:buFont typeface="Wingdings" charset="2"/>
              <a:buChar char="§"/>
            </a:pPr>
            <a:r>
              <a:rPr lang="en-US" sz="2600">
                <a:ea typeface="Arial" charset="0"/>
                <a:cs typeface="Arial" charset="0"/>
              </a:rPr>
              <a:t>opp. cost of mountain bikes increases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8608">
                                            <p:txEl>
                                              <p:pRg st="0" end="0"/>
                                            </p:txEl>
                                          </p:spTgt>
                                        </p:tgtEl>
                                        <p:attrNameLst>
                                          <p:attrName>style.visibility</p:attrName>
                                        </p:attrNameLst>
                                      </p:cBhvr>
                                      <p:to>
                                        <p:strVal val="visible"/>
                                      </p:to>
                                    </p:set>
                                    <p:animEffect transition="in" filter="wipe(left)">
                                      <p:cBhvr>
                                        <p:cTn id="7" dur="500"/>
                                        <p:tgtEl>
                                          <p:spTgt spid="238608">
                                            <p:txEl>
                                              <p:pRg st="0" end="0"/>
                                            </p:txEl>
                                          </p:spTgt>
                                        </p:tgtEl>
                                      </p:cBhvr>
                                    </p:animEffect>
                                  </p:childTnLst>
                                </p:cTn>
                              </p:par>
                            </p:childTnLst>
                          </p:cTn>
                        </p:par>
                        <p:par>
                          <p:cTn id="8" fill="hold">
                            <p:stCondLst>
                              <p:cond delay="500"/>
                            </p:stCondLst>
                            <p:childTnLst>
                              <p:par>
                                <p:cTn id="9" presetID="18" presetClass="entr" presetSubtype="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10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38608">
                                            <p:txEl>
                                              <p:pRg st="1" end="1"/>
                                            </p:txEl>
                                          </p:spTgt>
                                        </p:tgtEl>
                                        <p:attrNameLst>
                                          <p:attrName>style.visibility</p:attrName>
                                        </p:attrNameLst>
                                      </p:cBhvr>
                                      <p:to>
                                        <p:strVal val="visible"/>
                                      </p:to>
                                    </p:set>
                                    <p:animEffect transition="in" filter="wipe(left)">
                                      <p:cBhvr>
                                        <p:cTn id="16" dur="500"/>
                                        <p:tgtEl>
                                          <p:spTgt spid="23860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238608">
                                            <p:txEl>
                                              <p:pRg st="2" end="2"/>
                                            </p:txEl>
                                          </p:spTgt>
                                        </p:tgtEl>
                                        <p:attrNameLst>
                                          <p:attrName>style.visibility</p:attrName>
                                        </p:attrNameLst>
                                      </p:cBhvr>
                                      <p:to>
                                        <p:strVal val="visible"/>
                                      </p:to>
                                    </p:set>
                                    <p:animEffect transition="in" filter="wipe(left)">
                                      <p:cBhvr>
                                        <p:cTn id="21" dur="500"/>
                                        <p:tgtEl>
                                          <p:spTgt spid="23860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608" grpId="0" build="p" bldLvl="2"/>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3"/>
          <p:cNvSpPr>
            <a:spLocks noGrp="1" noChangeArrowheads="1"/>
          </p:cNvSpPr>
          <p:nvPr>
            <p:ph type="title"/>
          </p:nvPr>
        </p:nvSpPr>
        <p:spPr/>
        <p:txBody>
          <a:bodyPr/>
          <a:lstStyle/>
          <a:p>
            <a:pPr eaLnBrk="1" hangingPunct="1"/>
            <a:r>
              <a:rPr lang="en-US" smtClean="0">
                <a:latin typeface="Tahoma" charset="0"/>
                <a:ea typeface="Tahoma" charset="0"/>
                <a:cs typeface="Tahoma" charset="0"/>
              </a:rPr>
              <a:t>Why the PPF Might Be Bow-Shaped</a:t>
            </a:r>
          </a:p>
        </p:txBody>
      </p:sp>
      <p:sp>
        <p:nvSpPr>
          <p:cNvPr id="240644" name="Rectangle 4"/>
          <p:cNvSpPr>
            <a:spLocks noGrp="1" noChangeArrowheads="1"/>
          </p:cNvSpPr>
          <p:nvPr>
            <p:ph idx="1"/>
          </p:nvPr>
        </p:nvSpPr>
        <p:spPr>
          <a:xfrm>
            <a:off x="457200" y="1447800"/>
            <a:ext cx="3200400" cy="4572000"/>
          </a:xfrm>
        </p:spPr>
        <p:txBody>
          <a:bodyPr/>
          <a:lstStyle/>
          <a:p>
            <a:pPr marL="0" indent="0" eaLnBrk="1" hangingPunct="1">
              <a:buFont typeface="Wingdings" charset="2"/>
              <a:buNone/>
            </a:pPr>
            <a:r>
              <a:rPr lang="en-US" sz="2600" smtClean="0">
                <a:latin typeface="Arial" charset="0"/>
                <a:cs typeface="ＭＳ Ｐゴシック" charset="-128"/>
              </a:rPr>
              <a:t>At point </a:t>
            </a:r>
            <a:r>
              <a:rPr lang="en-US" sz="2600" b="1" smtClean="0">
                <a:latin typeface="Arial" charset="0"/>
                <a:cs typeface="ＭＳ Ｐゴシック" charset="-128"/>
              </a:rPr>
              <a:t>A</a:t>
            </a:r>
            <a:r>
              <a:rPr lang="en-US" sz="2600" smtClean="0">
                <a:latin typeface="Arial" charset="0"/>
                <a:cs typeface="ＭＳ Ｐゴシック" charset="-128"/>
              </a:rPr>
              <a:t>, </a:t>
            </a:r>
            <a:br>
              <a:rPr lang="en-US" sz="2600" smtClean="0">
                <a:latin typeface="Arial" charset="0"/>
                <a:cs typeface="ＭＳ Ｐゴシック" charset="-128"/>
              </a:rPr>
            </a:br>
            <a:r>
              <a:rPr lang="en-US" sz="2600" smtClean="0">
                <a:latin typeface="Arial" charset="0"/>
                <a:cs typeface="ＭＳ Ｐゴシック" charset="-128"/>
              </a:rPr>
              <a:t>most workers are </a:t>
            </a:r>
            <a:br>
              <a:rPr lang="en-US" sz="2600" smtClean="0">
                <a:latin typeface="Arial" charset="0"/>
                <a:cs typeface="ＭＳ Ｐゴシック" charset="-128"/>
              </a:rPr>
            </a:br>
            <a:r>
              <a:rPr lang="en-US" sz="2600" smtClean="0">
                <a:latin typeface="Arial" charset="0"/>
                <a:cs typeface="ＭＳ Ｐゴシック" charset="-128"/>
              </a:rPr>
              <a:t>producing sweets, </a:t>
            </a:r>
            <a:br>
              <a:rPr lang="en-US" sz="2600" smtClean="0">
                <a:latin typeface="Arial" charset="0"/>
                <a:cs typeface="ＭＳ Ｐゴシック" charset="-128"/>
              </a:rPr>
            </a:br>
            <a:r>
              <a:rPr lang="en-US" sz="2600" smtClean="0">
                <a:latin typeface="Arial" charset="0"/>
                <a:cs typeface="ＭＳ Ｐゴシック" charset="-128"/>
              </a:rPr>
              <a:t>even those who </a:t>
            </a:r>
            <a:br>
              <a:rPr lang="en-US" sz="2600" smtClean="0">
                <a:latin typeface="Arial" charset="0"/>
                <a:cs typeface="ＭＳ Ｐゴシック" charset="-128"/>
              </a:rPr>
            </a:br>
            <a:r>
              <a:rPr lang="en-US" sz="2600" smtClean="0">
                <a:latin typeface="Arial" charset="0"/>
                <a:cs typeface="ＭＳ Ｐゴシック" charset="-128"/>
              </a:rPr>
              <a:t>are better suited </a:t>
            </a:r>
            <a:br>
              <a:rPr lang="en-US" sz="2600" smtClean="0">
                <a:latin typeface="Arial" charset="0"/>
                <a:cs typeface="ＭＳ Ｐゴシック" charset="-128"/>
              </a:rPr>
            </a:br>
            <a:r>
              <a:rPr lang="en-US" sz="2600" smtClean="0">
                <a:latin typeface="Arial" charset="0"/>
                <a:cs typeface="ＭＳ Ｐゴシック" charset="-128"/>
              </a:rPr>
              <a:t>to building bikes.</a:t>
            </a:r>
          </a:p>
          <a:p>
            <a:pPr marL="0" indent="0" eaLnBrk="1" hangingPunct="1">
              <a:buFont typeface="Wingdings" charset="2"/>
              <a:buNone/>
            </a:pPr>
            <a:r>
              <a:rPr lang="en-US" sz="2600" smtClean="0">
                <a:latin typeface="Arial" charset="0"/>
                <a:cs typeface="ＭＳ Ｐゴシック" charset="-128"/>
              </a:rPr>
              <a:t>So, do not have to </a:t>
            </a:r>
            <a:br>
              <a:rPr lang="en-US" sz="2600" smtClean="0">
                <a:latin typeface="Arial" charset="0"/>
                <a:cs typeface="ＭＳ Ｐゴシック" charset="-128"/>
              </a:rPr>
            </a:br>
            <a:r>
              <a:rPr lang="en-US" sz="2600" smtClean="0">
                <a:latin typeface="Arial" charset="0"/>
                <a:cs typeface="ＭＳ Ｐゴシック" charset="-128"/>
              </a:rPr>
              <a:t>give up many sweets </a:t>
            </a:r>
            <a:br>
              <a:rPr lang="en-US" sz="2600" smtClean="0">
                <a:latin typeface="Arial" charset="0"/>
                <a:cs typeface="ＭＳ Ｐゴシック" charset="-128"/>
              </a:rPr>
            </a:br>
            <a:r>
              <a:rPr lang="en-US" sz="2600" smtClean="0">
                <a:latin typeface="Arial" charset="0"/>
                <a:cs typeface="ＭＳ Ｐゴシック" charset="-128"/>
              </a:rPr>
              <a:t>to get more bikes.</a:t>
            </a:r>
          </a:p>
        </p:txBody>
      </p:sp>
      <p:sp>
        <p:nvSpPr>
          <p:cNvPr id="90115" name="Text Box 2"/>
          <p:cNvSpPr txBox="1">
            <a:spLocks noChangeArrowheads="1"/>
          </p:cNvSpPr>
          <p:nvPr/>
        </p:nvSpPr>
        <p:spPr bwMode="auto">
          <a:xfrm>
            <a:off x="4511675" y="1547813"/>
            <a:ext cx="379413" cy="457200"/>
          </a:xfrm>
          <a:prstGeom prst="rect">
            <a:avLst/>
          </a:prstGeom>
          <a:noFill/>
          <a:ln w="9525">
            <a:noFill/>
            <a:miter lim="800000"/>
            <a:headEnd/>
            <a:tailEnd/>
          </a:ln>
        </p:spPr>
        <p:txBody>
          <a:bodyPr anchor="ctr" anchorCtr="1">
            <a:prstTxWarp prst="textNoShape">
              <a:avLst/>
            </a:prstTxWarp>
            <a:spAutoFit/>
          </a:bodyPr>
          <a:lstStyle/>
          <a:p>
            <a:pPr>
              <a:spcBef>
                <a:spcPct val="50000"/>
              </a:spcBef>
            </a:pPr>
            <a:r>
              <a:rPr lang="en-US" b="1">
                <a:ea typeface="Arial" charset="0"/>
                <a:cs typeface="Arial" charset="0"/>
              </a:rPr>
              <a:t>A</a:t>
            </a:r>
          </a:p>
        </p:txBody>
      </p:sp>
      <p:grpSp>
        <p:nvGrpSpPr>
          <p:cNvPr id="90116" name="Group 5"/>
          <p:cNvGrpSpPr>
            <a:grpSpLocks/>
          </p:cNvGrpSpPr>
          <p:nvPr/>
        </p:nvGrpSpPr>
        <p:grpSpPr bwMode="auto">
          <a:xfrm>
            <a:off x="4246563" y="1458913"/>
            <a:ext cx="4116387" cy="3954462"/>
            <a:chOff x="2462" y="910"/>
            <a:chExt cx="2871" cy="2379"/>
          </a:xfrm>
        </p:grpSpPr>
        <p:sp>
          <p:nvSpPr>
            <p:cNvPr id="90126" name="Line 6"/>
            <p:cNvSpPr>
              <a:spLocks noChangeShapeType="1"/>
            </p:cNvSpPr>
            <p:nvPr/>
          </p:nvSpPr>
          <p:spPr bwMode="auto">
            <a:xfrm>
              <a:off x="2462" y="910"/>
              <a:ext cx="0" cy="2379"/>
            </a:xfrm>
            <a:prstGeom prst="line">
              <a:avLst/>
            </a:prstGeom>
            <a:noFill/>
            <a:ln w="9525">
              <a:solidFill>
                <a:schemeClr val="tx1"/>
              </a:solidFill>
              <a:round/>
              <a:headEnd/>
              <a:tailEnd/>
            </a:ln>
          </p:spPr>
          <p:txBody>
            <a:bodyPr>
              <a:prstTxWarp prst="textNoShape">
                <a:avLst/>
              </a:prstTxWarp>
            </a:bodyPr>
            <a:lstStyle/>
            <a:p>
              <a:endParaRPr lang="en-US"/>
            </a:p>
          </p:txBody>
        </p:sp>
        <p:sp>
          <p:nvSpPr>
            <p:cNvPr id="90127" name="Line 7"/>
            <p:cNvSpPr>
              <a:spLocks noChangeShapeType="1"/>
            </p:cNvSpPr>
            <p:nvPr/>
          </p:nvSpPr>
          <p:spPr bwMode="auto">
            <a:xfrm>
              <a:off x="2462" y="3289"/>
              <a:ext cx="2871"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90117" name="Text Box 8"/>
          <p:cNvSpPr txBox="1">
            <a:spLocks noChangeArrowheads="1"/>
          </p:cNvSpPr>
          <p:nvPr/>
        </p:nvSpPr>
        <p:spPr bwMode="auto">
          <a:xfrm>
            <a:off x="6724650" y="5389563"/>
            <a:ext cx="1697038" cy="822325"/>
          </a:xfrm>
          <a:prstGeom prst="rect">
            <a:avLst/>
          </a:prstGeom>
          <a:noFill/>
          <a:ln w="9525">
            <a:noFill/>
            <a:miter lim="800000"/>
            <a:headEnd/>
            <a:tailEnd/>
          </a:ln>
        </p:spPr>
        <p:txBody>
          <a:bodyPr>
            <a:prstTxWarp prst="textNoShape">
              <a:avLst/>
            </a:prstTxWarp>
            <a:spAutoFit/>
          </a:bodyPr>
          <a:lstStyle/>
          <a:p>
            <a:pPr algn="r">
              <a:spcBef>
                <a:spcPct val="50000"/>
              </a:spcBef>
            </a:pPr>
            <a:r>
              <a:rPr lang="en-US" b="1">
                <a:ea typeface="Arial" charset="0"/>
                <a:cs typeface="Arial" charset="0"/>
              </a:rPr>
              <a:t>Mountain Bikes</a:t>
            </a:r>
          </a:p>
        </p:txBody>
      </p:sp>
      <p:sp>
        <p:nvSpPr>
          <p:cNvPr id="90118" name="Text Box 9"/>
          <p:cNvSpPr txBox="1">
            <a:spLocks noChangeArrowheads="1"/>
          </p:cNvSpPr>
          <p:nvPr/>
        </p:nvSpPr>
        <p:spPr bwMode="auto">
          <a:xfrm rot="-5400000">
            <a:off x="3207543" y="1929607"/>
            <a:ext cx="1446213" cy="457200"/>
          </a:xfrm>
          <a:prstGeom prst="rect">
            <a:avLst/>
          </a:prstGeom>
          <a:noFill/>
          <a:ln w="9525">
            <a:noFill/>
            <a:miter lim="800000"/>
            <a:headEnd/>
            <a:tailEnd/>
          </a:ln>
        </p:spPr>
        <p:txBody>
          <a:bodyPr>
            <a:prstTxWarp prst="textNoShape">
              <a:avLst/>
            </a:prstTxWarp>
            <a:spAutoFit/>
          </a:bodyPr>
          <a:lstStyle/>
          <a:p>
            <a:pPr algn="r">
              <a:spcBef>
                <a:spcPct val="50000"/>
              </a:spcBef>
            </a:pPr>
            <a:r>
              <a:rPr lang="en-US" b="1">
                <a:ea typeface="Arial" charset="0"/>
                <a:cs typeface="Arial" charset="0"/>
              </a:rPr>
              <a:t>Sweets</a:t>
            </a:r>
          </a:p>
        </p:txBody>
      </p:sp>
      <p:sp>
        <p:nvSpPr>
          <p:cNvPr id="90119" name="Arc 10"/>
          <p:cNvSpPr>
            <a:spLocks/>
          </p:cNvSpPr>
          <p:nvPr/>
        </p:nvSpPr>
        <p:spPr bwMode="auto">
          <a:xfrm>
            <a:off x="4008438" y="1984375"/>
            <a:ext cx="3608387" cy="3946525"/>
          </a:xfrm>
          <a:custGeom>
            <a:avLst/>
            <a:gdLst>
              <a:gd name="T0" fmla="*/ 2147483647 w 21415"/>
              <a:gd name="T1" fmla="*/ 0 h 21559"/>
              <a:gd name="T2" fmla="*/ 2147483647 w 21415"/>
              <a:gd name="T3" fmla="*/ 2147483647 h 21559"/>
              <a:gd name="T4" fmla="*/ 0 w 21415"/>
              <a:gd name="T5" fmla="*/ 2147483647 h 21559"/>
              <a:gd name="T6" fmla="*/ 0 60000 65536"/>
              <a:gd name="T7" fmla="*/ 0 60000 65536"/>
              <a:gd name="T8" fmla="*/ 0 60000 65536"/>
              <a:gd name="T9" fmla="*/ 0 w 21415"/>
              <a:gd name="T10" fmla="*/ 0 h 21559"/>
              <a:gd name="T11" fmla="*/ 21415 w 21415"/>
              <a:gd name="T12" fmla="*/ 21559 h 21559"/>
            </a:gdLst>
            <a:ahLst/>
            <a:cxnLst>
              <a:cxn ang="T6">
                <a:pos x="T0" y="T1"/>
              </a:cxn>
              <a:cxn ang="T7">
                <a:pos x="T2" y="T3"/>
              </a:cxn>
              <a:cxn ang="T8">
                <a:pos x="T4" y="T5"/>
              </a:cxn>
            </a:cxnLst>
            <a:rect l="T9" t="T10" r="T11" b="T12"/>
            <a:pathLst>
              <a:path w="21415" h="21559" fill="none" extrusionOk="0">
                <a:moveTo>
                  <a:pt x="1324" y="-1"/>
                </a:moveTo>
                <a:cubicBezTo>
                  <a:pt x="11642" y="633"/>
                  <a:pt x="20064" y="8488"/>
                  <a:pt x="21414" y="18738"/>
                </a:cubicBezTo>
              </a:path>
              <a:path w="21415" h="21559" stroke="0" extrusionOk="0">
                <a:moveTo>
                  <a:pt x="1324" y="-1"/>
                </a:moveTo>
                <a:cubicBezTo>
                  <a:pt x="11642" y="633"/>
                  <a:pt x="20064" y="8488"/>
                  <a:pt x="21414" y="18738"/>
                </a:cubicBezTo>
                <a:lnTo>
                  <a:pt x="0" y="21559"/>
                </a:lnTo>
                <a:close/>
              </a:path>
            </a:pathLst>
          </a:custGeom>
          <a:noFill/>
          <a:ln w="38100">
            <a:solidFill>
              <a:srgbClr val="003366"/>
            </a:solidFill>
            <a:round/>
            <a:headEnd/>
            <a:tailEnd/>
          </a:ln>
        </p:spPr>
        <p:txBody>
          <a:bodyPr wrap="none" anchor="ctr">
            <a:prstTxWarp prst="textNoShape">
              <a:avLst/>
            </a:prstTxWarp>
          </a:bodyPr>
          <a:lstStyle/>
          <a:p>
            <a:endParaRPr lang="en-US" sz="1800">
              <a:latin typeface="Calibri" charset="0"/>
            </a:endParaRPr>
          </a:p>
        </p:txBody>
      </p:sp>
      <p:sp>
        <p:nvSpPr>
          <p:cNvPr id="90120" name="Oval 11"/>
          <p:cNvSpPr>
            <a:spLocks noChangeArrowheads="1"/>
          </p:cNvSpPr>
          <p:nvPr/>
        </p:nvSpPr>
        <p:spPr bwMode="auto">
          <a:xfrm>
            <a:off x="4627563" y="1981200"/>
            <a:ext cx="141287" cy="138113"/>
          </a:xfrm>
          <a:prstGeom prst="ellipse">
            <a:avLst/>
          </a:prstGeom>
          <a:solidFill>
            <a:srgbClr val="CC0000"/>
          </a:solidFill>
          <a:ln w="9525">
            <a:noFill/>
            <a:round/>
            <a:headEnd/>
            <a:tailEnd/>
          </a:ln>
        </p:spPr>
        <p:txBody>
          <a:bodyPr wrap="none" anchor="ctr">
            <a:prstTxWarp prst="textNoShape">
              <a:avLst/>
            </a:prstTxWarp>
          </a:bodyPr>
          <a:lstStyle/>
          <a:p>
            <a:endParaRPr lang="en-US" sz="1800">
              <a:latin typeface="Calibri" charset="0"/>
              <a:ea typeface="Arial" charset="0"/>
              <a:cs typeface="Arial" charset="0"/>
            </a:endParaRPr>
          </a:p>
        </p:txBody>
      </p:sp>
      <p:sp>
        <p:nvSpPr>
          <p:cNvPr id="240653" name="Line 13"/>
          <p:cNvSpPr>
            <a:spLocks noChangeShapeType="1"/>
          </p:cNvSpPr>
          <p:nvPr/>
        </p:nvSpPr>
        <p:spPr bwMode="auto">
          <a:xfrm>
            <a:off x="4767263" y="2046288"/>
            <a:ext cx="669925" cy="0"/>
          </a:xfrm>
          <a:prstGeom prst="line">
            <a:avLst/>
          </a:prstGeom>
          <a:noFill/>
          <a:ln w="38100">
            <a:solidFill>
              <a:srgbClr val="00CC00"/>
            </a:solidFill>
            <a:round/>
            <a:headEnd/>
            <a:tailEnd type="triangle" w="lg" len="med"/>
          </a:ln>
        </p:spPr>
        <p:txBody>
          <a:bodyPr>
            <a:prstTxWarp prst="textNoShape">
              <a:avLst/>
            </a:prstTxWarp>
          </a:bodyPr>
          <a:lstStyle/>
          <a:p>
            <a:endParaRPr lang="en-US"/>
          </a:p>
        </p:txBody>
      </p:sp>
      <p:grpSp>
        <p:nvGrpSpPr>
          <p:cNvPr id="3" name="Group 14"/>
          <p:cNvGrpSpPr>
            <a:grpSpLocks/>
          </p:cNvGrpSpPr>
          <p:nvPr/>
        </p:nvGrpSpPr>
        <p:grpSpPr bwMode="auto">
          <a:xfrm>
            <a:off x="5341938" y="2039938"/>
            <a:ext cx="141287" cy="333375"/>
            <a:chOff x="3365" y="1285"/>
            <a:chExt cx="89" cy="210"/>
          </a:xfrm>
        </p:grpSpPr>
        <p:sp>
          <p:nvSpPr>
            <p:cNvPr id="90124" name="Oval 15"/>
            <p:cNvSpPr>
              <a:spLocks noChangeArrowheads="1"/>
            </p:cNvSpPr>
            <p:nvPr/>
          </p:nvSpPr>
          <p:spPr bwMode="auto">
            <a:xfrm>
              <a:off x="3365" y="1408"/>
              <a:ext cx="89" cy="87"/>
            </a:xfrm>
            <a:prstGeom prst="ellipse">
              <a:avLst/>
            </a:prstGeom>
            <a:solidFill>
              <a:srgbClr val="CC0000"/>
            </a:solidFill>
            <a:ln w="9525">
              <a:noFill/>
              <a:round/>
              <a:headEnd/>
              <a:tailEnd/>
            </a:ln>
          </p:spPr>
          <p:txBody>
            <a:bodyPr wrap="none" anchor="ctr">
              <a:prstTxWarp prst="textNoShape">
                <a:avLst/>
              </a:prstTxWarp>
            </a:bodyPr>
            <a:lstStyle/>
            <a:p>
              <a:endParaRPr lang="en-US" sz="1800">
                <a:latin typeface="Calibri" charset="0"/>
                <a:ea typeface="Arial" charset="0"/>
                <a:cs typeface="Arial" charset="0"/>
              </a:endParaRPr>
            </a:p>
          </p:txBody>
        </p:sp>
        <p:sp>
          <p:nvSpPr>
            <p:cNvPr id="90125" name="Line 16"/>
            <p:cNvSpPr>
              <a:spLocks noChangeShapeType="1"/>
            </p:cNvSpPr>
            <p:nvPr/>
          </p:nvSpPr>
          <p:spPr bwMode="auto">
            <a:xfrm>
              <a:off x="3407" y="1285"/>
              <a:ext cx="1" cy="167"/>
            </a:xfrm>
            <a:prstGeom prst="line">
              <a:avLst/>
            </a:prstGeom>
            <a:noFill/>
            <a:ln w="38100">
              <a:solidFill>
                <a:srgbClr val="00CC00"/>
              </a:solidFill>
              <a:round/>
              <a:headEnd/>
              <a:tailEnd type="triangle" w="lg" len="med"/>
            </a:ln>
          </p:spPr>
          <p:txBody>
            <a:bodyPr>
              <a:prstTxWarp prst="textNoShape">
                <a:avLst/>
              </a:prstTxWarp>
            </a:bodyPr>
            <a:lstStyle/>
            <a:p>
              <a:endParaRPr lang="en-US"/>
            </a:p>
          </p:txBody>
        </p:sp>
      </p:grpSp>
      <p:sp>
        <p:nvSpPr>
          <p:cNvPr id="240657" name="Text Box 17"/>
          <p:cNvSpPr txBox="1">
            <a:spLocks noChangeArrowheads="1"/>
          </p:cNvSpPr>
          <p:nvPr/>
        </p:nvSpPr>
        <p:spPr bwMode="auto">
          <a:xfrm>
            <a:off x="5824538" y="1236663"/>
            <a:ext cx="2938462" cy="707886"/>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wrap="square">
            <a:spAutoFit/>
          </a:bodyPr>
          <a:lstStyle/>
          <a:p>
            <a:pPr fontAlgn="auto">
              <a:spcBef>
                <a:spcPct val="50000"/>
              </a:spcBef>
              <a:spcAft>
                <a:spcPts val="0"/>
              </a:spcAft>
              <a:defRPr/>
            </a:pPr>
            <a:r>
              <a:rPr lang="en-US" sz="2000" dirty="0">
                <a:latin typeface="Arial" pitchFamily="34" charset="0"/>
                <a:ea typeface="+mn-ea"/>
                <a:cs typeface="Arial" pitchFamily="34" charset="0"/>
              </a:rPr>
              <a:t>At </a:t>
            </a:r>
            <a:r>
              <a:rPr lang="en-US" sz="2000" b="1" dirty="0">
                <a:latin typeface="Arial" pitchFamily="34" charset="0"/>
                <a:ea typeface="+mn-ea"/>
                <a:cs typeface="Arial" pitchFamily="34" charset="0"/>
              </a:rPr>
              <a:t>A</a:t>
            </a:r>
            <a:r>
              <a:rPr lang="en-US" sz="2000" dirty="0">
                <a:latin typeface="Arial" pitchFamily="34" charset="0"/>
                <a:ea typeface="+mn-ea"/>
                <a:cs typeface="Arial" pitchFamily="34" charset="0"/>
              </a:rPr>
              <a:t>, </a:t>
            </a:r>
            <a:r>
              <a:rPr lang="en-US" sz="2000" dirty="0" smtClean="0">
                <a:latin typeface="Arial" pitchFamily="34" charset="0"/>
                <a:ea typeface="+mn-ea"/>
                <a:cs typeface="Arial" pitchFamily="34" charset="0"/>
              </a:rPr>
              <a:t>opportunity </a:t>
            </a:r>
            <a:r>
              <a:rPr lang="en-US" sz="2000" dirty="0">
                <a:latin typeface="Arial" pitchFamily="34" charset="0"/>
                <a:ea typeface="+mn-ea"/>
                <a:cs typeface="Arial" pitchFamily="34" charset="0"/>
              </a:rPr>
              <a:t>cost of </a:t>
            </a:r>
            <a:r>
              <a:rPr lang="en-US" sz="2000" dirty="0" smtClean="0">
                <a:latin typeface="Arial" pitchFamily="34" charset="0"/>
                <a:ea typeface="+mn-ea"/>
                <a:cs typeface="Arial" pitchFamily="34" charset="0"/>
              </a:rPr>
              <a:t>mountain </a:t>
            </a:r>
            <a:r>
              <a:rPr lang="en-US" sz="2000" dirty="0">
                <a:latin typeface="Arial" pitchFamily="34" charset="0"/>
                <a:ea typeface="+mn-ea"/>
                <a:cs typeface="Arial" pitchFamily="34" charset="0"/>
              </a:rPr>
              <a:t>bikes is low.</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0644">
                                            <p:txEl>
                                              <p:pRg st="0" end="0"/>
                                            </p:txEl>
                                          </p:spTgt>
                                        </p:tgtEl>
                                        <p:attrNameLst>
                                          <p:attrName>style.visibility</p:attrName>
                                        </p:attrNameLst>
                                      </p:cBhvr>
                                      <p:to>
                                        <p:strVal val="visible"/>
                                      </p:to>
                                    </p:set>
                                    <p:animEffect transition="in" filter="wipe(left)">
                                      <p:cBhvr>
                                        <p:cTn id="7" dur="500"/>
                                        <p:tgtEl>
                                          <p:spTgt spid="24064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0644">
                                            <p:txEl>
                                              <p:pRg st="1" end="1"/>
                                            </p:txEl>
                                          </p:spTgt>
                                        </p:tgtEl>
                                        <p:attrNameLst>
                                          <p:attrName>style.visibility</p:attrName>
                                        </p:attrNameLst>
                                      </p:cBhvr>
                                      <p:to>
                                        <p:strVal val="visible"/>
                                      </p:to>
                                    </p:set>
                                    <p:animEffect transition="in" filter="wipe(left)">
                                      <p:cBhvr>
                                        <p:cTn id="12" dur="500"/>
                                        <p:tgtEl>
                                          <p:spTgt spid="240644">
                                            <p:txEl>
                                              <p:pRg st="1" end="1"/>
                                            </p:txEl>
                                          </p:spTgt>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240653"/>
                                        </p:tgtEl>
                                        <p:attrNameLst>
                                          <p:attrName>style.visibility</p:attrName>
                                        </p:attrNameLst>
                                      </p:cBhvr>
                                      <p:to>
                                        <p:strVal val="visible"/>
                                      </p:to>
                                    </p:set>
                                    <p:animEffect transition="in" filter="wipe(left)">
                                      <p:cBhvr>
                                        <p:cTn id="16" dur="500"/>
                                        <p:tgtEl>
                                          <p:spTgt spid="240653"/>
                                        </p:tgtEl>
                                      </p:cBhvr>
                                    </p:animEffect>
                                  </p:childTnLst>
                                </p:cTn>
                              </p:par>
                            </p:childTnLst>
                          </p:cTn>
                        </p:par>
                        <p:par>
                          <p:cTn id="17" fill="hold">
                            <p:stCondLst>
                              <p:cond delay="1000"/>
                            </p:stCondLst>
                            <p:childTnLst>
                              <p:par>
                                <p:cTn id="18" presetID="22" presetClass="entr" presetSubtype="1" fill="hold"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ipe(up)">
                                      <p:cBhvr>
                                        <p:cTn id="20" dur="500"/>
                                        <p:tgtEl>
                                          <p:spTgt spid="3"/>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240657"/>
                                        </p:tgtEl>
                                        <p:attrNameLst>
                                          <p:attrName>style.visibility</p:attrName>
                                        </p:attrNameLst>
                                      </p:cBhvr>
                                      <p:to>
                                        <p:strVal val="visible"/>
                                      </p:to>
                                    </p:set>
                                    <p:animEffect transition="in" filter="fade">
                                      <p:cBhvr>
                                        <p:cTn id="24" dur="500"/>
                                        <p:tgtEl>
                                          <p:spTgt spid="2406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4" grpId="0" build="p" bldLvl="5"/>
      <p:bldP spid="240653" grpId="0" animBg="1"/>
      <p:bldP spid="24065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3"/>
          <p:cNvSpPr>
            <a:spLocks noGrp="1" noChangeArrowheads="1"/>
          </p:cNvSpPr>
          <p:nvPr>
            <p:ph type="title"/>
          </p:nvPr>
        </p:nvSpPr>
        <p:spPr/>
        <p:txBody>
          <a:bodyPr/>
          <a:lstStyle/>
          <a:p>
            <a:pPr eaLnBrk="1" hangingPunct="1"/>
            <a:r>
              <a:rPr lang="en-US" smtClean="0">
                <a:latin typeface="Tahoma" charset="0"/>
                <a:ea typeface="Tahoma" charset="0"/>
                <a:cs typeface="Tahoma" charset="0"/>
              </a:rPr>
              <a:t>Why the PPF Might Be Bow-Shaped</a:t>
            </a:r>
          </a:p>
        </p:txBody>
      </p:sp>
      <p:sp>
        <p:nvSpPr>
          <p:cNvPr id="242692" name="Rectangle 4"/>
          <p:cNvSpPr>
            <a:spLocks noGrp="1" noChangeArrowheads="1"/>
          </p:cNvSpPr>
          <p:nvPr>
            <p:ph idx="1"/>
          </p:nvPr>
        </p:nvSpPr>
        <p:spPr>
          <a:xfrm>
            <a:off x="381000" y="1066800"/>
            <a:ext cx="3352800" cy="5334000"/>
          </a:xfrm>
        </p:spPr>
        <p:txBody>
          <a:bodyPr/>
          <a:lstStyle/>
          <a:p>
            <a:pPr marL="0" indent="0" eaLnBrk="1" hangingPunct="1">
              <a:spcBef>
                <a:spcPct val="35000"/>
              </a:spcBef>
              <a:buFont typeface="Wingdings" charset="2"/>
              <a:buNone/>
            </a:pPr>
            <a:r>
              <a:rPr lang="en-US" sz="2500" smtClean="0">
                <a:latin typeface="Arial" charset="0"/>
                <a:cs typeface="ＭＳ Ｐゴシック" charset="-128"/>
              </a:rPr>
              <a:t>At </a:t>
            </a:r>
            <a:r>
              <a:rPr lang="en-US" sz="2500" b="1" smtClean="0">
                <a:latin typeface="Arial" charset="0"/>
                <a:cs typeface="ＭＳ Ｐゴシック" charset="-128"/>
              </a:rPr>
              <a:t>B</a:t>
            </a:r>
            <a:r>
              <a:rPr lang="en-US" sz="2500" smtClean="0">
                <a:latin typeface="Arial" charset="0"/>
                <a:cs typeface="ＭＳ Ｐゴシック" charset="-128"/>
              </a:rPr>
              <a:t>, most workers are producing bikes.  </a:t>
            </a:r>
            <a:br>
              <a:rPr lang="en-US" sz="2500" smtClean="0">
                <a:latin typeface="Arial" charset="0"/>
                <a:cs typeface="ＭＳ Ｐゴシック" charset="-128"/>
              </a:rPr>
            </a:br>
            <a:r>
              <a:rPr lang="en-US" sz="2500" smtClean="0">
                <a:latin typeface="Arial" charset="0"/>
                <a:cs typeface="ＭＳ Ｐゴシック" charset="-128"/>
              </a:rPr>
              <a:t>The few left in sweets are the best sweet makers.</a:t>
            </a:r>
          </a:p>
          <a:p>
            <a:pPr marL="0" indent="0" eaLnBrk="1" hangingPunct="1">
              <a:spcBef>
                <a:spcPct val="35000"/>
              </a:spcBef>
              <a:buFont typeface="Wingdings" charset="2"/>
              <a:buNone/>
            </a:pPr>
            <a:r>
              <a:rPr lang="en-US" sz="2500" smtClean="0">
                <a:latin typeface="Arial" charset="0"/>
                <a:cs typeface="ＭＳ Ｐゴシック" charset="-128"/>
              </a:rPr>
              <a:t>Producing more bikes would require shifting some of the best sweet makers away from sweet production, </a:t>
            </a:r>
            <a:br>
              <a:rPr lang="en-US" sz="2500" smtClean="0">
                <a:latin typeface="Arial" charset="0"/>
                <a:cs typeface="ＭＳ Ｐゴシック" charset="-128"/>
              </a:rPr>
            </a:br>
            <a:r>
              <a:rPr lang="en-US" sz="2500" smtClean="0">
                <a:latin typeface="Arial" charset="0"/>
                <a:cs typeface="ＭＳ Ｐゴシック" charset="-128"/>
              </a:rPr>
              <a:t>causing a big drop in sweet output. </a:t>
            </a:r>
          </a:p>
        </p:txBody>
      </p:sp>
      <p:sp>
        <p:nvSpPr>
          <p:cNvPr id="92163" name="Text Box 2"/>
          <p:cNvSpPr txBox="1">
            <a:spLocks noChangeArrowheads="1"/>
          </p:cNvSpPr>
          <p:nvPr/>
        </p:nvSpPr>
        <p:spPr bwMode="auto">
          <a:xfrm>
            <a:off x="6799263" y="3052763"/>
            <a:ext cx="379412" cy="457200"/>
          </a:xfrm>
          <a:prstGeom prst="rect">
            <a:avLst/>
          </a:prstGeom>
          <a:noFill/>
          <a:ln w="9525">
            <a:noFill/>
            <a:miter lim="800000"/>
            <a:headEnd/>
            <a:tailEnd/>
          </a:ln>
        </p:spPr>
        <p:txBody>
          <a:bodyPr anchor="ctr" anchorCtr="1">
            <a:prstTxWarp prst="textNoShape">
              <a:avLst/>
            </a:prstTxWarp>
            <a:spAutoFit/>
          </a:bodyPr>
          <a:lstStyle/>
          <a:p>
            <a:pPr>
              <a:spcBef>
                <a:spcPct val="50000"/>
              </a:spcBef>
            </a:pPr>
            <a:r>
              <a:rPr lang="en-US" b="1">
                <a:ea typeface="Arial" charset="0"/>
                <a:cs typeface="Arial" charset="0"/>
              </a:rPr>
              <a:t>B</a:t>
            </a:r>
          </a:p>
        </p:txBody>
      </p:sp>
      <p:grpSp>
        <p:nvGrpSpPr>
          <p:cNvPr id="92164" name="Group 5"/>
          <p:cNvGrpSpPr>
            <a:grpSpLocks/>
          </p:cNvGrpSpPr>
          <p:nvPr/>
        </p:nvGrpSpPr>
        <p:grpSpPr bwMode="auto">
          <a:xfrm>
            <a:off x="4246563" y="1458913"/>
            <a:ext cx="4116387" cy="3954462"/>
            <a:chOff x="2462" y="910"/>
            <a:chExt cx="2871" cy="2379"/>
          </a:xfrm>
        </p:grpSpPr>
        <p:sp>
          <p:nvSpPr>
            <p:cNvPr id="92174" name="Line 6"/>
            <p:cNvSpPr>
              <a:spLocks noChangeShapeType="1"/>
            </p:cNvSpPr>
            <p:nvPr/>
          </p:nvSpPr>
          <p:spPr bwMode="auto">
            <a:xfrm>
              <a:off x="2462" y="910"/>
              <a:ext cx="0" cy="2379"/>
            </a:xfrm>
            <a:prstGeom prst="line">
              <a:avLst/>
            </a:prstGeom>
            <a:noFill/>
            <a:ln w="9525">
              <a:solidFill>
                <a:schemeClr val="tx1"/>
              </a:solidFill>
              <a:round/>
              <a:headEnd/>
              <a:tailEnd/>
            </a:ln>
          </p:spPr>
          <p:txBody>
            <a:bodyPr>
              <a:prstTxWarp prst="textNoShape">
                <a:avLst/>
              </a:prstTxWarp>
            </a:bodyPr>
            <a:lstStyle/>
            <a:p>
              <a:endParaRPr lang="en-US"/>
            </a:p>
          </p:txBody>
        </p:sp>
        <p:sp>
          <p:nvSpPr>
            <p:cNvPr id="92175" name="Line 7"/>
            <p:cNvSpPr>
              <a:spLocks noChangeShapeType="1"/>
            </p:cNvSpPr>
            <p:nvPr/>
          </p:nvSpPr>
          <p:spPr bwMode="auto">
            <a:xfrm>
              <a:off x="2462" y="3289"/>
              <a:ext cx="2871" cy="0"/>
            </a:xfrm>
            <a:prstGeom prst="line">
              <a:avLst/>
            </a:prstGeom>
            <a:noFill/>
            <a:ln w="9525">
              <a:solidFill>
                <a:schemeClr val="tx1"/>
              </a:solidFill>
              <a:round/>
              <a:headEnd/>
              <a:tailEnd/>
            </a:ln>
          </p:spPr>
          <p:txBody>
            <a:bodyPr>
              <a:prstTxWarp prst="textNoShape">
                <a:avLst/>
              </a:prstTxWarp>
            </a:bodyPr>
            <a:lstStyle/>
            <a:p>
              <a:endParaRPr lang="en-US"/>
            </a:p>
          </p:txBody>
        </p:sp>
      </p:grpSp>
      <p:sp>
        <p:nvSpPr>
          <p:cNvPr id="92165" name="Text Box 8"/>
          <p:cNvSpPr txBox="1">
            <a:spLocks noChangeArrowheads="1"/>
          </p:cNvSpPr>
          <p:nvPr/>
        </p:nvSpPr>
        <p:spPr bwMode="auto">
          <a:xfrm>
            <a:off x="6724650" y="5389563"/>
            <a:ext cx="1697038" cy="822325"/>
          </a:xfrm>
          <a:prstGeom prst="rect">
            <a:avLst/>
          </a:prstGeom>
          <a:noFill/>
          <a:ln w="9525">
            <a:noFill/>
            <a:miter lim="800000"/>
            <a:headEnd/>
            <a:tailEnd/>
          </a:ln>
        </p:spPr>
        <p:txBody>
          <a:bodyPr>
            <a:prstTxWarp prst="textNoShape">
              <a:avLst/>
            </a:prstTxWarp>
            <a:spAutoFit/>
          </a:bodyPr>
          <a:lstStyle/>
          <a:p>
            <a:pPr algn="r">
              <a:spcBef>
                <a:spcPct val="50000"/>
              </a:spcBef>
            </a:pPr>
            <a:r>
              <a:rPr lang="en-US" b="1">
                <a:ea typeface="Arial" charset="0"/>
                <a:cs typeface="Arial" charset="0"/>
              </a:rPr>
              <a:t>Mountain Bikes</a:t>
            </a:r>
          </a:p>
        </p:txBody>
      </p:sp>
      <p:sp>
        <p:nvSpPr>
          <p:cNvPr id="92166" name="Text Box 9"/>
          <p:cNvSpPr txBox="1">
            <a:spLocks noChangeArrowheads="1"/>
          </p:cNvSpPr>
          <p:nvPr/>
        </p:nvSpPr>
        <p:spPr bwMode="auto">
          <a:xfrm rot="-5400000">
            <a:off x="3207544" y="1928019"/>
            <a:ext cx="1446212" cy="457200"/>
          </a:xfrm>
          <a:prstGeom prst="rect">
            <a:avLst/>
          </a:prstGeom>
          <a:noFill/>
          <a:ln w="9525">
            <a:noFill/>
            <a:miter lim="800000"/>
            <a:headEnd/>
            <a:tailEnd/>
          </a:ln>
        </p:spPr>
        <p:txBody>
          <a:bodyPr>
            <a:prstTxWarp prst="textNoShape">
              <a:avLst/>
            </a:prstTxWarp>
            <a:spAutoFit/>
          </a:bodyPr>
          <a:lstStyle/>
          <a:p>
            <a:pPr algn="r">
              <a:spcBef>
                <a:spcPct val="50000"/>
              </a:spcBef>
            </a:pPr>
            <a:r>
              <a:rPr lang="en-US" b="1">
                <a:ea typeface="Arial" charset="0"/>
                <a:cs typeface="Arial" charset="0"/>
              </a:rPr>
              <a:t>Sweets</a:t>
            </a:r>
          </a:p>
        </p:txBody>
      </p:sp>
      <p:sp>
        <p:nvSpPr>
          <p:cNvPr id="92167" name="Arc 10"/>
          <p:cNvSpPr>
            <a:spLocks/>
          </p:cNvSpPr>
          <p:nvPr/>
        </p:nvSpPr>
        <p:spPr bwMode="auto">
          <a:xfrm>
            <a:off x="4008438" y="1984375"/>
            <a:ext cx="3608387" cy="3946525"/>
          </a:xfrm>
          <a:custGeom>
            <a:avLst/>
            <a:gdLst>
              <a:gd name="T0" fmla="*/ 2147483647 w 21415"/>
              <a:gd name="T1" fmla="*/ 0 h 21559"/>
              <a:gd name="T2" fmla="*/ 2147483647 w 21415"/>
              <a:gd name="T3" fmla="*/ 2147483647 h 21559"/>
              <a:gd name="T4" fmla="*/ 0 w 21415"/>
              <a:gd name="T5" fmla="*/ 2147483647 h 21559"/>
              <a:gd name="T6" fmla="*/ 0 60000 65536"/>
              <a:gd name="T7" fmla="*/ 0 60000 65536"/>
              <a:gd name="T8" fmla="*/ 0 60000 65536"/>
              <a:gd name="T9" fmla="*/ 0 w 21415"/>
              <a:gd name="T10" fmla="*/ 0 h 21559"/>
              <a:gd name="T11" fmla="*/ 21415 w 21415"/>
              <a:gd name="T12" fmla="*/ 21559 h 21559"/>
            </a:gdLst>
            <a:ahLst/>
            <a:cxnLst>
              <a:cxn ang="T6">
                <a:pos x="T0" y="T1"/>
              </a:cxn>
              <a:cxn ang="T7">
                <a:pos x="T2" y="T3"/>
              </a:cxn>
              <a:cxn ang="T8">
                <a:pos x="T4" y="T5"/>
              </a:cxn>
            </a:cxnLst>
            <a:rect l="T9" t="T10" r="T11" b="T12"/>
            <a:pathLst>
              <a:path w="21415" h="21559" fill="none" extrusionOk="0">
                <a:moveTo>
                  <a:pt x="1324" y="-1"/>
                </a:moveTo>
                <a:cubicBezTo>
                  <a:pt x="11642" y="633"/>
                  <a:pt x="20064" y="8488"/>
                  <a:pt x="21414" y="18738"/>
                </a:cubicBezTo>
              </a:path>
              <a:path w="21415" h="21559" stroke="0" extrusionOk="0">
                <a:moveTo>
                  <a:pt x="1324" y="-1"/>
                </a:moveTo>
                <a:cubicBezTo>
                  <a:pt x="11642" y="633"/>
                  <a:pt x="20064" y="8488"/>
                  <a:pt x="21414" y="18738"/>
                </a:cubicBezTo>
                <a:lnTo>
                  <a:pt x="0" y="21559"/>
                </a:lnTo>
                <a:close/>
              </a:path>
            </a:pathLst>
          </a:custGeom>
          <a:noFill/>
          <a:ln w="38100">
            <a:solidFill>
              <a:srgbClr val="003366"/>
            </a:solidFill>
            <a:round/>
            <a:headEnd/>
            <a:tailEnd/>
          </a:ln>
        </p:spPr>
        <p:txBody>
          <a:bodyPr wrap="none" anchor="ctr">
            <a:prstTxWarp prst="textNoShape">
              <a:avLst/>
            </a:prstTxWarp>
          </a:bodyPr>
          <a:lstStyle/>
          <a:p>
            <a:endParaRPr lang="en-US" sz="1800">
              <a:latin typeface="Calibri" charset="0"/>
            </a:endParaRPr>
          </a:p>
        </p:txBody>
      </p:sp>
      <p:sp>
        <p:nvSpPr>
          <p:cNvPr id="92168" name="Oval 11"/>
          <p:cNvSpPr>
            <a:spLocks noChangeArrowheads="1"/>
          </p:cNvSpPr>
          <p:nvPr/>
        </p:nvSpPr>
        <p:spPr bwMode="auto">
          <a:xfrm>
            <a:off x="6815138" y="3448050"/>
            <a:ext cx="141287" cy="138113"/>
          </a:xfrm>
          <a:prstGeom prst="ellipse">
            <a:avLst/>
          </a:prstGeom>
          <a:solidFill>
            <a:srgbClr val="CC0000"/>
          </a:solidFill>
          <a:ln w="9525">
            <a:noFill/>
            <a:round/>
            <a:headEnd/>
            <a:tailEnd/>
          </a:ln>
        </p:spPr>
        <p:txBody>
          <a:bodyPr wrap="none" anchor="ctr">
            <a:prstTxWarp prst="textNoShape">
              <a:avLst/>
            </a:prstTxWarp>
          </a:bodyPr>
          <a:lstStyle/>
          <a:p>
            <a:endParaRPr lang="en-US" sz="1800">
              <a:latin typeface="Calibri" charset="0"/>
              <a:ea typeface="Arial" charset="0"/>
              <a:cs typeface="Arial" charset="0"/>
            </a:endParaRPr>
          </a:p>
        </p:txBody>
      </p:sp>
      <p:sp>
        <p:nvSpPr>
          <p:cNvPr id="242701" name="Line 13"/>
          <p:cNvSpPr>
            <a:spLocks noChangeShapeType="1"/>
          </p:cNvSpPr>
          <p:nvPr/>
        </p:nvSpPr>
        <p:spPr bwMode="auto">
          <a:xfrm>
            <a:off x="6927850" y="3513138"/>
            <a:ext cx="546100" cy="0"/>
          </a:xfrm>
          <a:prstGeom prst="line">
            <a:avLst/>
          </a:prstGeom>
          <a:noFill/>
          <a:ln w="38100">
            <a:solidFill>
              <a:srgbClr val="00CC00"/>
            </a:solidFill>
            <a:round/>
            <a:headEnd/>
            <a:tailEnd type="triangle" w="lg" len="med"/>
          </a:ln>
        </p:spPr>
        <p:txBody>
          <a:bodyPr>
            <a:prstTxWarp prst="textNoShape">
              <a:avLst/>
            </a:prstTxWarp>
          </a:bodyPr>
          <a:lstStyle/>
          <a:p>
            <a:endParaRPr lang="en-US"/>
          </a:p>
        </p:txBody>
      </p:sp>
      <p:grpSp>
        <p:nvGrpSpPr>
          <p:cNvPr id="3" name="Group 14"/>
          <p:cNvGrpSpPr>
            <a:grpSpLocks/>
          </p:cNvGrpSpPr>
          <p:nvPr/>
        </p:nvGrpSpPr>
        <p:grpSpPr bwMode="auto">
          <a:xfrm>
            <a:off x="7378700" y="3511550"/>
            <a:ext cx="141288" cy="1182688"/>
            <a:chOff x="4648" y="2212"/>
            <a:chExt cx="89" cy="745"/>
          </a:xfrm>
        </p:grpSpPr>
        <p:sp>
          <p:nvSpPr>
            <p:cNvPr id="92172" name="Oval 15"/>
            <p:cNvSpPr>
              <a:spLocks noChangeArrowheads="1"/>
            </p:cNvSpPr>
            <p:nvPr/>
          </p:nvSpPr>
          <p:spPr bwMode="auto">
            <a:xfrm>
              <a:off x="4648" y="2870"/>
              <a:ext cx="89" cy="87"/>
            </a:xfrm>
            <a:prstGeom prst="ellipse">
              <a:avLst/>
            </a:prstGeom>
            <a:solidFill>
              <a:srgbClr val="CC0000"/>
            </a:solidFill>
            <a:ln w="9525">
              <a:noFill/>
              <a:round/>
              <a:headEnd/>
              <a:tailEnd/>
            </a:ln>
          </p:spPr>
          <p:txBody>
            <a:bodyPr wrap="none" anchor="ctr">
              <a:prstTxWarp prst="textNoShape">
                <a:avLst/>
              </a:prstTxWarp>
            </a:bodyPr>
            <a:lstStyle/>
            <a:p>
              <a:endParaRPr lang="en-US" sz="1800">
                <a:latin typeface="Calibri" charset="0"/>
                <a:ea typeface="Arial" charset="0"/>
                <a:cs typeface="Arial" charset="0"/>
              </a:endParaRPr>
            </a:p>
          </p:txBody>
        </p:sp>
        <p:sp>
          <p:nvSpPr>
            <p:cNvPr id="92173" name="Line 16"/>
            <p:cNvSpPr>
              <a:spLocks noChangeShapeType="1"/>
            </p:cNvSpPr>
            <p:nvPr/>
          </p:nvSpPr>
          <p:spPr bwMode="auto">
            <a:xfrm flipH="1">
              <a:off x="4693" y="2212"/>
              <a:ext cx="0" cy="662"/>
            </a:xfrm>
            <a:prstGeom prst="line">
              <a:avLst/>
            </a:prstGeom>
            <a:noFill/>
            <a:ln w="38100">
              <a:solidFill>
                <a:srgbClr val="00CC00"/>
              </a:solidFill>
              <a:round/>
              <a:headEnd/>
              <a:tailEnd type="triangle" w="lg" len="med"/>
            </a:ln>
          </p:spPr>
          <p:txBody>
            <a:bodyPr>
              <a:prstTxWarp prst="textNoShape">
                <a:avLst/>
              </a:prstTxWarp>
            </a:bodyPr>
            <a:lstStyle/>
            <a:p>
              <a:endParaRPr lang="en-US"/>
            </a:p>
          </p:txBody>
        </p:sp>
      </p:grpSp>
      <p:sp>
        <p:nvSpPr>
          <p:cNvPr id="242705" name="Text Box 17"/>
          <p:cNvSpPr txBox="1">
            <a:spLocks noChangeArrowheads="1"/>
          </p:cNvSpPr>
          <p:nvPr/>
        </p:nvSpPr>
        <p:spPr bwMode="auto">
          <a:xfrm>
            <a:off x="6370638" y="1481138"/>
            <a:ext cx="2087562" cy="1015663"/>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wrap="square">
            <a:spAutoFit/>
          </a:bodyPr>
          <a:lstStyle/>
          <a:p>
            <a:pPr fontAlgn="auto">
              <a:spcBef>
                <a:spcPct val="50000"/>
              </a:spcBef>
              <a:spcAft>
                <a:spcPts val="0"/>
              </a:spcAft>
              <a:defRPr/>
            </a:pPr>
            <a:r>
              <a:rPr lang="en-US" sz="2000" dirty="0">
                <a:latin typeface="Arial" pitchFamily="34" charset="0"/>
                <a:ea typeface="+mn-ea"/>
                <a:cs typeface="Arial" pitchFamily="34" charset="0"/>
              </a:rPr>
              <a:t>At </a:t>
            </a:r>
            <a:r>
              <a:rPr lang="en-US" sz="2000" b="1" dirty="0">
                <a:latin typeface="Arial" pitchFamily="34" charset="0"/>
                <a:ea typeface="+mn-ea"/>
                <a:cs typeface="Arial" pitchFamily="34" charset="0"/>
              </a:rPr>
              <a:t>B</a:t>
            </a:r>
            <a:r>
              <a:rPr lang="en-US" sz="2000" dirty="0">
                <a:latin typeface="Arial" pitchFamily="34" charset="0"/>
                <a:ea typeface="+mn-ea"/>
                <a:cs typeface="Arial" pitchFamily="34" charset="0"/>
              </a:rPr>
              <a:t>, </a:t>
            </a:r>
            <a:r>
              <a:rPr lang="en-US" sz="2000" dirty="0" smtClean="0">
                <a:latin typeface="Arial" pitchFamily="34" charset="0"/>
                <a:ea typeface="+mn-ea"/>
                <a:cs typeface="Arial" pitchFamily="34" charset="0"/>
              </a:rPr>
              <a:t>opportunity </a:t>
            </a:r>
            <a:r>
              <a:rPr lang="en-US" sz="2000" dirty="0">
                <a:latin typeface="Arial" pitchFamily="34" charset="0"/>
                <a:ea typeface="+mn-ea"/>
                <a:cs typeface="Arial" pitchFamily="34" charset="0"/>
              </a:rPr>
              <a:t>cost of </a:t>
            </a:r>
            <a:r>
              <a:rPr lang="en-US" sz="2000" dirty="0" smtClean="0">
                <a:latin typeface="Arial" pitchFamily="34" charset="0"/>
                <a:ea typeface="+mn-ea"/>
                <a:cs typeface="Arial" pitchFamily="34" charset="0"/>
              </a:rPr>
              <a:t>mountain </a:t>
            </a:r>
            <a:r>
              <a:rPr lang="en-US" sz="2000" dirty="0">
                <a:latin typeface="Arial" pitchFamily="34" charset="0"/>
                <a:ea typeface="+mn-ea"/>
                <a:cs typeface="Arial" pitchFamily="34" charset="0"/>
              </a:rPr>
              <a:t>bikes</a:t>
            </a:r>
            <a:r>
              <a:rPr lang="en-US" sz="2000" dirty="0" smtClean="0">
                <a:latin typeface="Arial" pitchFamily="34" charset="0"/>
                <a:ea typeface="+mn-ea"/>
                <a:cs typeface="Arial" pitchFamily="34" charset="0"/>
              </a:rPr>
              <a:t> is </a:t>
            </a:r>
            <a:r>
              <a:rPr lang="en-US" sz="2000" dirty="0">
                <a:latin typeface="Arial" pitchFamily="34" charset="0"/>
                <a:ea typeface="+mn-ea"/>
                <a:cs typeface="Arial" pitchFamily="34" charset="0"/>
              </a:rPr>
              <a:t>high.</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2692">
                                            <p:txEl>
                                              <p:pRg st="0" end="0"/>
                                            </p:txEl>
                                          </p:spTgt>
                                        </p:tgtEl>
                                        <p:attrNameLst>
                                          <p:attrName>style.visibility</p:attrName>
                                        </p:attrNameLst>
                                      </p:cBhvr>
                                      <p:to>
                                        <p:strVal val="visible"/>
                                      </p:to>
                                    </p:set>
                                    <p:animEffect transition="in" filter="wipe(left)">
                                      <p:cBhvr>
                                        <p:cTn id="7" dur="500"/>
                                        <p:tgtEl>
                                          <p:spTgt spid="2426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2692">
                                            <p:txEl>
                                              <p:pRg st="1" end="1"/>
                                            </p:txEl>
                                          </p:spTgt>
                                        </p:tgtEl>
                                        <p:attrNameLst>
                                          <p:attrName>style.visibility</p:attrName>
                                        </p:attrNameLst>
                                      </p:cBhvr>
                                      <p:to>
                                        <p:strVal val="visible"/>
                                      </p:to>
                                    </p:set>
                                    <p:animEffect transition="in" filter="wipe(left)">
                                      <p:cBhvr>
                                        <p:cTn id="12" dur="500"/>
                                        <p:tgtEl>
                                          <p:spTgt spid="242692">
                                            <p:txEl>
                                              <p:pRg st="1" end="1"/>
                                            </p:txEl>
                                          </p:spTgt>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242701"/>
                                        </p:tgtEl>
                                        <p:attrNameLst>
                                          <p:attrName>style.visibility</p:attrName>
                                        </p:attrNameLst>
                                      </p:cBhvr>
                                      <p:to>
                                        <p:strVal val="visible"/>
                                      </p:to>
                                    </p:set>
                                    <p:animEffect transition="in" filter="wipe(left)">
                                      <p:cBhvr>
                                        <p:cTn id="16" dur="500"/>
                                        <p:tgtEl>
                                          <p:spTgt spid="242701"/>
                                        </p:tgtEl>
                                      </p:cBhvr>
                                    </p:animEffect>
                                  </p:childTnLst>
                                </p:cTn>
                              </p:par>
                            </p:childTnLst>
                          </p:cTn>
                        </p:par>
                        <p:par>
                          <p:cTn id="17" fill="hold">
                            <p:stCondLst>
                              <p:cond delay="1000"/>
                            </p:stCondLst>
                            <p:childTnLst>
                              <p:par>
                                <p:cTn id="18" presetID="22" presetClass="entr" presetSubtype="1" fill="hold" nodeType="after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wipe(up)">
                                      <p:cBhvr>
                                        <p:cTn id="20" dur="500"/>
                                        <p:tgtEl>
                                          <p:spTgt spid="3"/>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242705"/>
                                        </p:tgtEl>
                                        <p:attrNameLst>
                                          <p:attrName>style.visibility</p:attrName>
                                        </p:attrNameLst>
                                      </p:cBhvr>
                                      <p:to>
                                        <p:strVal val="visible"/>
                                      </p:to>
                                    </p:set>
                                    <p:animEffect transition="in" filter="fade">
                                      <p:cBhvr>
                                        <p:cTn id="24" dur="500"/>
                                        <p:tgtEl>
                                          <p:spTgt spid="2427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2" grpId="0" build="p" bldLvl="5"/>
      <p:bldP spid="242701" grpId="0" animBg="1"/>
      <p:bldP spid="24270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Why the PPF Might Be Bow-Shaped</a:t>
            </a:r>
          </a:p>
        </p:txBody>
      </p:sp>
      <p:sp>
        <p:nvSpPr>
          <p:cNvPr id="35845" name="Rectangle 3"/>
          <p:cNvSpPr>
            <a:spLocks noGrp="1" noChangeArrowheads="1"/>
          </p:cNvSpPr>
          <p:nvPr>
            <p:ph idx="1"/>
          </p:nvPr>
        </p:nvSpPr>
        <p:spPr>
          <a:xfrm>
            <a:off x="457200" y="1219200"/>
            <a:ext cx="8229600" cy="4979988"/>
          </a:xfrm>
        </p:spPr>
        <p:txBody>
          <a:bodyPr/>
          <a:lstStyle/>
          <a:p>
            <a:pPr marL="344488" indent="-344488" eaLnBrk="1" hangingPunct="1">
              <a:buFont typeface="Wingdings" charset="2"/>
              <a:buChar char="§"/>
            </a:pPr>
            <a:r>
              <a:rPr lang="en-US" smtClean="0">
                <a:latin typeface="Arial" charset="0"/>
                <a:cs typeface="ＭＳ Ｐゴシック" charset="-128"/>
              </a:rPr>
              <a:t>So, PPF is bow-shaped when different workers have different skills, different opportunity costs of producing one good in terms of the other.  </a:t>
            </a:r>
          </a:p>
          <a:p>
            <a:pPr marL="344488" indent="-344488" eaLnBrk="1" hangingPunct="1">
              <a:buFont typeface="Wingdings" charset="2"/>
              <a:buChar char="§"/>
            </a:pPr>
            <a:r>
              <a:rPr lang="en-US" smtClean="0">
                <a:latin typeface="Arial" charset="0"/>
                <a:cs typeface="ＭＳ Ｐゴシック" charset="-128"/>
              </a:rPr>
              <a:t>The PPF would also be bow-shaped when there is some other resource, or mix of resources with varying opportunity costs</a:t>
            </a:r>
          </a:p>
          <a:p>
            <a:pPr marL="344488" indent="-344488" eaLnBrk="1" hangingPunct="1">
              <a:spcBef>
                <a:spcPct val="15000"/>
              </a:spcBef>
              <a:buFont typeface="Wingdings" charset="2"/>
              <a:buNone/>
            </a:pPr>
            <a:r>
              <a:rPr lang="en-US" smtClean="0">
                <a:latin typeface="Arial" charset="0"/>
                <a:cs typeface="ＭＳ Ｐゴシック" charset="-128"/>
              </a:rPr>
              <a:t>	(E.g., different types of land suited for </a:t>
            </a:r>
            <a:br>
              <a:rPr lang="en-US" smtClean="0">
                <a:latin typeface="Arial" charset="0"/>
                <a:cs typeface="ＭＳ Ｐゴシック" charset="-128"/>
              </a:rPr>
            </a:br>
            <a:r>
              <a:rPr lang="en-US" smtClean="0">
                <a:latin typeface="Arial" charset="0"/>
                <a:cs typeface="ＭＳ Ｐゴシック" charset="-128"/>
              </a:rPr>
              <a:t>different uses).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5845">
                                            <p:txEl>
                                              <p:pRg st="0" end="0"/>
                                            </p:txEl>
                                          </p:spTgt>
                                        </p:tgtEl>
                                        <p:attrNameLst>
                                          <p:attrName>style.visibility</p:attrName>
                                        </p:attrNameLst>
                                      </p:cBhvr>
                                      <p:to>
                                        <p:strVal val="visible"/>
                                      </p:to>
                                    </p:set>
                                    <p:animEffect transition="in" filter="wipe(left)">
                                      <p:cBhvr>
                                        <p:cTn id="7" dur="500"/>
                                        <p:tgtEl>
                                          <p:spTgt spid="3584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5845">
                                            <p:txEl>
                                              <p:pRg st="1" end="1"/>
                                            </p:txEl>
                                          </p:spTgt>
                                        </p:tgtEl>
                                        <p:attrNameLst>
                                          <p:attrName>style.visibility</p:attrName>
                                        </p:attrNameLst>
                                      </p:cBhvr>
                                      <p:to>
                                        <p:strVal val="visible"/>
                                      </p:to>
                                    </p:set>
                                    <p:animEffect transition="in" filter="wipe(left)">
                                      <p:cBhvr>
                                        <p:cTn id="12" dur="500"/>
                                        <p:tgtEl>
                                          <p:spTgt spid="3584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5845">
                                            <p:txEl>
                                              <p:pRg st="2" end="2"/>
                                            </p:txEl>
                                          </p:spTgt>
                                        </p:tgtEl>
                                        <p:attrNameLst>
                                          <p:attrName>style.visibility</p:attrName>
                                        </p:attrNameLst>
                                      </p:cBhvr>
                                      <p:to>
                                        <p:strVal val="visible"/>
                                      </p:to>
                                    </p:set>
                                    <p:animEffect transition="in" filter="wipe(left)">
                                      <p:cBhvr>
                                        <p:cTn id="17" dur="500"/>
                                        <p:tgtEl>
                                          <p:spTgt spid="3584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5" grpId="0" build="p" bldLvl="4"/>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The PPF:  A Summary</a:t>
            </a:r>
          </a:p>
        </p:txBody>
      </p:sp>
      <p:sp>
        <p:nvSpPr>
          <p:cNvPr id="142339"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smtClean="0">
                <a:latin typeface="Arial" charset="0"/>
                <a:cs typeface="ＭＳ Ｐゴシック" charset="-128"/>
              </a:rPr>
              <a:t>The PPF shows all combinations of two goods that an economy can possibly produce, </a:t>
            </a:r>
            <a:br>
              <a:rPr lang="en-US" smtClean="0">
                <a:latin typeface="Arial" charset="0"/>
                <a:cs typeface="ＭＳ Ｐゴシック" charset="-128"/>
              </a:rPr>
            </a:br>
            <a:r>
              <a:rPr lang="en-US" smtClean="0">
                <a:latin typeface="Arial" charset="0"/>
                <a:cs typeface="ＭＳ Ｐゴシック" charset="-128"/>
              </a:rPr>
              <a:t>given its resources and technology. </a:t>
            </a:r>
          </a:p>
          <a:p>
            <a:pPr eaLnBrk="1" hangingPunct="1">
              <a:buFont typeface="Wingdings" charset="2"/>
              <a:buChar char="§"/>
            </a:pPr>
            <a:r>
              <a:rPr lang="en-US" smtClean="0">
                <a:latin typeface="Arial" charset="0"/>
                <a:cs typeface="ＭＳ Ｐゴシック" charset="-128"/>
              </a:rPr>
              <a:t>The PPF illustrates the concepts of </a:t>
            </a:r>
            <a:br>
              <a:rPr lang="en-US" smtClean="0">
                <a:latin typeface="Arial" charset="0"/>
                <a:cs typeface="ＭＳ Ｐゴシック" charset="-128"/>
              </a:rPr>
            </a:br>
            <a:r>
              <a:rPr lang="en-US" smtClean="0">
                <a:latin typeface="Arial" charset="0"/>
                <a:cs typeface="ＭＳ Ｐゴシック" charset="-128"/>
              </a:rPr>
              <a:t>tradeoff and opportunity cost, </a:t>
            </a:r>
            <a:br>
              <a:rPr lang="en-US" smtClean="0">
                <a:latin typeface="Arial" charset="0"/>
                <a:cs typeface="ＭＳ Ｐゴシック" charset="-128"/>
              </a:rPr>
            </a:br>
            <a:r>
              <a:rPr lang="en-US" smtClean="0">
                <a:latin typeface="Arial" charset="0"/>
                <a:cs typeface="ＭＳ Ｐゴシック" charset="-128"/>
              </a:rPr>
              <a:t>efficiency and inefficiency, </a:t>
            </a:r>
            <a:br>
              <a:rPr lang="en-US" smtClean="0">
                <a:latin typeface="Arial" charset="0"/>
                <a:cs typeface="ＭＳ Ｐゴシック" charset="-128"/>
              </a:rPr>
            </a:br>
            <a:r>
              <a:rPr lang="en-US" smtClean="0">
                <a:latin typeface="Arial" charset="0"/>
                <a:cs typeface="ＭＳ Ｐゴシック" charset="-128"/>
              </a:rPr>
              <a:t>unemployment, and economic growth.</a:t>
            </a:r>
          </a:p>
          <a:p>
            <a:pPr eaLnBrk="1" hangingPunct="1">
              <a:buFont typeface="Wingdings" charset="2"/>
              <a:buChar char="§"/>
            </a:pPr>
            <a:r>
              <a:rPr lang="en-US" smtClean="0">
                <a:latin typeface="Arial" charset="0"/>
                <a:cs typeface="ＭＳ Ｐゴシック" charset="-128"/>
              </a:rPr>
              <a:t>A bow-shaped PPF illustrates the concept of increasing opportunity cost.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2339">
                                            <p:txEl>
                                              <p:pRg st="0" end="0"/>
                                            </p:txEl>
                                          </p:spTgt>
                                        </p:tgtEl>
                                        <p:attrNameLst>
                                          <p:attrName>style.visibility</p:attrName>
                                        </p:attrNameLst>
                                      </p:cBhvr>
                                      <p:to>
                                        <p:strVal val="visible"/>
                                      </p:to>
                                    </p:set>
                                    <p:animEffect transition="in" filter="wipe(left)">
                                      <p:cBhvr>
                                        <p:cTn id="7" dur="500"/>
                                        <p:tgtEl>
                                          <p:spTgt spid="142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2339">
                                            <p:txEl>
                                              <p:pRg st="1" end="1"/>
                                            </p:txEl>
                                          </p:spTgt>
                                        </p:tgtEl>
                                        <p:attrNameLst>
                                          <p:attrName>style.visibility</p:attrName>
                                        </p:attrNameLst>
                                      </p:cBhvr>
                                      <p:to>
                                        <p:strVal val="visible"/>
                                      </p:to>
                                    </p:set>
                                    <p:animEffect transition="in" filter="wipe(left)">
                                      <p:cBhvr>
                                        <p:cTn id="12" dur="500"/>
                                        <p:tgtEl>
                                          <p:spTgt spid="1423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42339">
                                            <p:txEl>
                                              <p:pRg st="2" end="2"/>
                                            </p:txEl>
                                          </p:spTgt>
                                        </p:tgtEl>
                                        <p:attrNameLst>
                                          <p:attrName>style.visibility</p:attrName>
                                        </p:attrNameLst>
                                      </p:cBhvr>
                                      <p:to>
                                        <p:strVal val="visible"/>
                                      </p:to>
                                    </p:set>
                                    <p:animEffect transition="in" filter="wipe(left)">
                                      <p:cBhvr>
                                        <p:cTn id="17" dur="500"/>
                                        <p:tgtEl>
                                          <p:spTgt spid="1423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build="p" bldLvl="5"/>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mtClean="0"/>
              <a:t>Microeconomics and Macroeconomics</a:t>
            </a:r>
          </a:p>
        </p:txBody>
      </p:sp>
      <p:sp>
        <p:nvSpPr>
          <p:cNvPr id="37893"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b="1" smtClean="0">
                <a:solidFill>
                  <a:srgbClr val="CC3300"/>
                </a:solidFill>
                <a:latin typeface="Arial" charset="0"/>
                <a:cs typeface="ＭＳ Ｐゴシック" charset="-128"/>
              </a:rPr>
              <a:t>Microeconomics</a:t>
            </a:r>
            <a:r>
              <a:rPr lang="en-US" smtClean="0">
                <a:latin typeface="Arial" charset="0"/>
                <a:cs typeface="ＭＳ Ｐゴシック" charset="-128"/>
              </a:rPr>
              <a:t> is the study of how households and firms make decisions and how they interact in markets. </a:t>
            </a:r>
          </a:p>
          <a:p>
            <a:pPr eaLnBrk="1" hangingPunct="1">
              <a:buFont typeface="Wingdings" charset="2"/>
              <a:buChar char="§"/>
            </a:pPr>
            <a:r>
              <a:rPr lang="en-US" b="1" smtClean="0">
                <a:solidFill>
                  <a:srgbClr val="CC3300"/>
                </a:solidFill>
                <a:latin typeface="Arial" charset="0"/>
                <a:cs typeface="ＭＳ Ｐゴシック" charset="-128"/>
              </a:rPr>
              <a:t>Macroeconomics</a:t>
            </a:r>
            <a:r>
              <a:rPr lang="en-US" smtClean="0">
                <a:latin typeface="Arial" charset="0"/>
                <a:cs typeface="ＭＳ Ｐゴシック" charset="-128"/>
              </a:rPr>
              <a:t> is the study of economy-wide phenomena, including inflation, unemployment, and economic growth. </a:t>
            </a:r>
          </a:p>
          <a:p>
            <a:pPr eaLnBrk="1" hangingPunct="1">
              <a:buFont typeface="Wingdings" charset="2"/>
              <a:buChar char="§"/>
            </a:pPr>
            <a:r>
              <a:rPr lang="en-US" smtClean="0">
                <a:latin typeface="Arial" charset="0"/>
                <a:cs typeface="ＭＳ Ｐゴシック" charset="-128"/>
              </a:rPr>
              <a:t>These two branches of economics are closely intertwined, yet distinct—they address different questions.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7893">
                                            <p:txEl>
                                              <p:pRg st="0" end="0"/>
                                            </p:txEl>
                                          </p:spTgt>
                                        </p:tgtEl>
                                        <p:attrNameLst>
                                          <p:attrName>style.visibility</p:attrName>
                                        </p:attrNameLst>
                                      </p:cBhvr>
                                      <p:to>
                                        <p:strVal val="visible"/>
                                      </p:to>
                                    </p:set>
                                    <p:animEffect transition="in" filter="wipe(left)">
                                      <p:cBhvr>
                                        <p:cTn id="7" dur="500"/>
                                        <p:tgtEl>
                                          <p:spTgt spid="378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7893">
                                            <p:txEl>
                                              <p:pRg st="1" end="1"/>
                                            </p:txEl>
                                          </p:spTgt>
                                        </p:tgtEl>
                                        <p:attrNameLst>
                                          <p:attrName>style.visibility</p:attrName>
                                        </p:attrNameLst>
                                      </p:cBhvr>
                                      <p:to>
                                        <p:strVal val="visible"/>
                                      </p:to>
                                    </p:set>
                                    <p:animEffect transition="in" filter="wipe(left)">
                                      <p:cBhvr>
                                        <p:cTn id="12" dur="500"/>
                                        <p:tgtEl>
                                          <p:spTgt spid="3789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7893">
                                            <p:txEl>
                                              <p:pRg st="2" end="2"/>
                                            </p:txEl>
                                          </p:spTgt>
                                        </p:tgtEl>
                                        <p:attrNameLst>
                                          <p:attrName>style.visibility</p:attrName>
                                        </p:attrNameLst>
                                      </p:cBhvr>
                                      <p:to>
                                        <p:strVal val="visible"/>
                                      </p:to>
                                    </p:set>
                                    <p:animEffect transition="in" filter="wipe(left)">
                                      <p:cBhvr>
                                        <p:cTn id="17" dur="500"/>
                                        <p:tgtEl>
                                          <p:spTgt spid="3789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3" grpId="0" build="p" bldLvl="4"/>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0353" name="Rectangle 2"/>
          <p:cNvSpPr>
            <a:spLocks noGrp="1" noChangeArrowheads="1"/>
          </p:cNvSpPr>
          <p:nvPr>
            <p:ph type="title"/>
          </p:nvPr>
        </p:nvSpPr>
        <p:spPr>
          <a:xfrm>
            <a:off x="457200" y="152400"/>
            <a:ext cx="8229600" cy="914400"/>
          </a:xfrm>
        </p:spPr>
        <p:txBody>
          <a:bodyPr/>
          <a:lstStyle/>
          <a:p>
            <a:pPr eaLnBrk="1" hangingPunct="1"/>
            <a:r>
              <a:rPr lang="en-US" smtClean="0">
                <a:latin typeface="Tahoma" charset="0"/>
                <a:ea typeface="Tahoma" charset="0"/>
                <a:cs typeface="Tahoma" charset="0"/>
              </a:rPr>
              <a:t>The Economist as Policy Advisor</a:t>
            </a:r>
          </a:p>
        </p:txBody>
      </p:sp>
      <p:sp>
        <p:nvSpPr>
          <p:cNvPr id="38915" name="Rectangle 3"/>
          <p:cNvSpPr>
            <a:spLocks noGrp="1" noChangeArrowheads="1"/>
          </p:cNvSpPr>
          <p:nvPr>
            <p:ph idx="1"/>
          </p:nvPr>
        </p:nvSpPr>
        <p:spPr>
          <a:xfrm>
            <a:off x="346075" y="1066800"/>
            <a:ext cx="8534400" cy="5638800"/>
          </a:xfrm>
        </p:spPr>
        <p:txBody>
          <a:bodyPr/>
          <a:lstStyle/>
          <a:p>
            <a:pPr eaLnBrk="1" hangingPunct="1">
              <a:spcBef>
                <a:spcPct val="30000"/>
              </a:spcBef>
              <a:buFont typeface="Wingdings" charset="2"/>
              <a:buChar char="§"/>
            </a:pPr>
            <a:r>
              <a:rPr lang="en-US" sz="2600" smtClean="0">
                <a:latin typeface="Arial" charset="0"/>
                <a:cs typeface="ＭＳ Ｐゴシック" charset="-128"/>
              </a:rPr>
              <a:t>As scientists, economists make </a:t>
            </a:r>
            <a:br>
              <a:rPr lang="en-US" sz="2600" smtClean="0">
                <a:latin typeface="Arial" charset="0"/>
                <a:cs typeface="ＭＳ Ｐゴシック" charset="-128"/>
              </a:rPr>
            </a:br>
            <a:r>
              <a:rPr lang="en-US" sz="2600" b="1" smtClean="0">
                <a:solidFill>
                  <a:srgbClr val="CC3300"/>
                </a:solidFill>
                <a:latin typeface="Arial" charset="0"/>
                <a:cs typeface="ＭＳ Ｐゴシック" charset="-128"/>
              </a:rPr>
              <a:t>positive statements</a:t>
            </a:r>
            <a:r>
              <a:rPr lang="en-US" sz="2600" smtClean="0">
                <a:latin typeface="Arial" charset="0"/>
                <a:cs typeface="ＭＳ Ｐゴシック" charset="-128"/>
              </a:rPr>
              <a:t>, </a:t>
            </a:r>
            <a:br>
              <a:rPr lang="en-US" sz="2600" smtClean="0">
                <a:latin typeface="Arial" charset="0"/>
                <a:cs typeface="ＭＳ Ｐゴシック" charset="-128"/>
              </a:rPr>
            </a:br>
            <a:r>
              <a:rPr lang="en-US" sz="2600" smtClean="0">
                <a:latin typeface="Arial" charset="0"/>
                <a:cs typeface="ＭＳ Ｐゴシック" charset="-128"/>
              </a:rPr>
              <a:t>which attempt to describe the world as it is.  </a:t>
            </a:r>
          </a:p>
          <a:p>
            <a:pPr eaLnBrk="1" hangingPunct="1">
              <a:spcBef>
                <a:spcPct val="30000"/>
              </a:spcBef>
              <a:buFont typeface="Wingdings" charset="2"/>
              <a:buChar char="§"/>
            </a:pPr>
            <a:r>
              <a:rPr lang="en-US" sz="2600" smtClean="0">
                <a:latin typeface="Arial" charset="0"/>
                <a:cs typeface="ＭＳ Ｐゴシック" charset="-128"/>
              </a:rPr>
              <a:t>As policy advisors, economists make </a:t>
            </a:r>
            <a:br>
              <a:rPr lang="en-US" sz="2600" smtClean="0">
                <a:latin typeface="Arial" charset="0"/>
                <a:cs typeface="ＭＳ Ｐゴシック" charset="-128"/>
              </a:rPr>
            </a:br>
            <a:r>
              <a:rPr lang="en-US" sz="2600" b="1" smtClean="0">
                <a:solidFill>
                  <a:srgbClr val="CC3300"/>
                </a:solidFill>
                <a:latin typeface="Arial" charset="0"/>
                <a:cs typeface="ＭＳ Ｐゴシック" charset="-128"/>
              </a:rPr>
              <a:t>normative statements</a:t>
            </a:r>
            <a:r>
              <a:rPr lang="en-US" sz="2600" smtClean="0">
                <a:latin typeface="Arial" charset="0"/>
                <a:cs typeface="ＭＳ Ｐゴシック" charset="-128"/>
              </a:rPr>
              <a:t>, </a:t>
            </a:r>
            <a:br>
              <a:rPr lang="en-US" sz="2600" smtClean="0">
                <a:latin typeface="Arial" charset="0"/>
                <a:cs typeface="ＭＳ Ｐゴシック" charset="-128"/>
              </a:rPr>
            </a:br>
            <a:r>
              <a:rPr lang="en-US" sz="2600" smtClean="0">
                <a:latin typeface="Arial" charset="0"/>
                <a:cs typeface="ＭＳ Ｐゴシック" charset="-128"/>
              </a:rPr>
              <a:t>which attempt to prescribe how the world should be.  </a:t>
            </a:r>
          </a:p>
          <a:p>
            <a:pPr eaLnBrk="1" hangingPunct="1">
              <a:spcBef>
                <a:spcPct val="30000"/>
              </a:spcBef>
              <a:buFont typeface="Wingdings" charset="2"/>
              <a:buChar char="§"/>
            </a:pPr>
            <a:r>
              <a:rPr lang="en-US" sz="2600" smtClean="0">
                <a:latin typeface="Arial" charset="0"/>
                <a:cs typeface="ＭＳ Ｐゴシック" charset="-128"/>
              </a:rPr>
              <a:t>Positive statements can be confirmed or refuted, </a:t>
            </a:r>
            <a:br>
              <a:rPr lang="en-US" sz="2600" smtClean="0">
                <a:latin typeface="Arial" charset="0"/>
                <a:cs typeface="ＭＳ Ｐゴシック" charset="-128"/>
              </a:rPr>
            </a:br>
            <a:r>
              <a:rPr lang="en-US" sz="2600" smtClean="0">
                <a:latin typeface="Arial" charset="0"/>
                <a:cs typeface="ＭＳ Ｐゴシック" charset="-128"/>
              </a:rPr>
              <a:t>normative statements cannot. </a:t>
            </a:r>
          </a:p>
          <a:p>
            <a:pPr eaLnBrk="1" hangingPunct="1">
              <a:spcBef>
                <a:spcPct val="30000"/>
              </a:spcBef>
              <a:buFont typeface="Wingdings" charset="2"/>
              <a:buChar char="§"/>
            </a:pPr>
            <a:r>
              <a:rPr lang="en-US" sz="2600" smtClean="0">
                <a:latin typeface="Arial" charset="0"/>
                <a:cs typeface="ＭＳ Ｐゴシック" charset="-128"/>
              </a:rPr>
              <a:t>Governments employ economists for policy advice.  E.g.</a:t>
            </a:r>
            <a:r>
              <a:rPr lang="en-US" sz="2600" i="1" smtClean="0">
                <a:latin typeface="Arial" charset="0"/>
                <a:cs typeface="ＭＳ Ｐゴシック" charset="-128"/>
              </a:rPr>
              <a:t>, </a:t>
            </a:r>
            <a:r>
              <a:rPr lang="en-US" sz="2600" smtClean="0">
                <a:latin typeface="Arial" charset="0"/>
                <a:cs typeface="ＭＳ Ｐゴシック" charset="-128"/>
              </a:rPr>
              <a:t>the U.S. President has a </a:t>
            </a:r>
            <a:r>
              <a:rPr lang="en-US" sz="2600" i="1" smtClean="0">
                <a:latin typeface="Arial" charset="0"/>
                <a:cs typeface="ＭＳ Ｐゴシック" charset="-128"/>
              </a:rPr>
              <a:t>Council of Economic Advisors</a:t>
            </a:r>
            <a:r>
              <a:rPr lang="en-US" sz="2600" smtClean="0">
                <a:latin typeface="Arial" charset="0"/>
                <a:cs typeface="ＭＳ Ｐゴシック" charset="-128"/>
              </a:rPr>
              <a:t>, which the author of this textbook chaired from 2003 to 2005.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wipe(left)">
                                      <p:cBhvr>
                                        <p:cTn id="7" dur="500"/>
                                        <p:tgtEl>
                                          <p:spTgt spid="38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8915">
                                            <p:txEl>
                                              <p:pRg st="1" end="1"/>
                                            </p:txEl>
                                          </p:spTgt>
                                        </p:tgtEl>
                                        <p:attrNameLst>
                                          <p:attrName>style.visibility</p:attrName>
                                        </p:attrNameLst>
                                      </p:cBhvr>
                                      <p:to>
                                        <p:strVal val="visible"/>
                                      </p:to>
                                    </p:set>
                                    <p:animEffect transition="in" filter="wipe(left)">
                                      <p:cBhvr>
                                        <p:cTn id="12" dur="500"/>
                                        <p:tgtEl>
                                          <p:spTgt spid="389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8915">
                                            <p:txEl>
                                              <p:pRg st="2" end="2"/>
                                            </p:txEl>
                                          </p:spTgt>
                                        </p:tgtEl>
                                        <p:attrNameLst>
                                          <p:attrName>style.visibility</p:attrName>
                                        </p:attrNameLst>
                                      </p:cBhvr>
                                      <p:to>
                                        <p:strVal val="visible"/>
                                      </p:to>
                                    </p:set>
                                    <p:animEffect transition="in" filter="wipe(left)">
                                      <p:cBhvr>
                                        <p:cTn id="17" dur="500"/>
                                        <p:tgtEl>
                                          <p:spTgt spid="389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8915">
                                            <p:txEl>
                                              <p:pRg st="3" end="3"/>
                                            </p:txEl>
                                          </p:spTgt>
                                        </p:tgtEl>
                                        <p:attrNameLst>
                                          <p:attrName>style.visibility</p:attrName>
                                        </p:attrNameLst>
                                      </p:cBhvr>
                                      <p:to>
                                        <p:strVal val="visible"/>
                                      </p:to>
                                    </p:set>
                                    <p:animEffect transition="in" filter="wipe(left)">
                                      <p:cBhvr>
                                        <p:cTn id="22" dur="500"/>
                                        <p:tgtEl>
                                          <p:spTgt spid="389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bldLvl="4"/>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The Economist as Scientist</a:t>
            </a:r>
          </a:p>
        </p:txBody>
      </p:sp>
      <p:sp>
        <p:nvSpPr>
          <p:cNvPr id="16389"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dirty="0" smtClean="0">
                <a:latin typeface="Arial" charset="0"/>
                <a:cs typeface="ＭＳ Ｐゴシック" charset="-128"/>
              </a:rPr>
              <a:t>Economists play two roles:</a:t>
            </a:r>
          </a:p>
          <a:p>
            <a:pPr lvl="1" eaLnBrk="1" hangingPunct="1">
              <a:buFont typeface="Wingdings" charset="2"/>
              <a:buNone/>
            </a:pPr>
            <a:r>
              <a:rPr lang="en-US" sz="2500" b="1" dirty="0" smtClean="0">
                <a:solidFill>
                  <a:srgbClr val="996633"/>
                </a:solidFill>
                <a:latin typeface="Arial" charset="0"/>
                <a:ea typeface="Arial" charset="0"/>
                <a:cs typeface="Arial" charset="0"/>
              </a:rPr>
              <a:t>1.  </a:t>
            </a:r>
            <a:r>
              <a:rPr lang="en-US" dirty="0" smtClean="0">
                <a:latin typeface="Arial" charset="0"/>
                <a:ea typeface="Arial" charset="0"/>
                <a:cs typeface="Arial" charset="0"/>
              </a:rPr>
              <a:t>Scientists:  try to explain the world</a:t>
            </a:r>
          </a:p>
          <a:p>
            <a:pPr lvl="1" eaLnBrk="1" hangingPunct="1">
              <a:buFont typeface="Wingdings" charset="2"/>
              <a:buNone/>
            </a:pPr>
            <a:r>
              <a:rPr lang="en-US" sz="2500" b="1" dirty="0" smtClean="0">
                <a:solidFill>
                  <a:srgbClr val="996633"/>
                </a:solidFill>
                <a:latin typeface="Arial" charset="0"/>
                <a:ea typeface="Arial" charset="0"/>
                <a:cs typeface="Arial" charset="0"/>
              </a:rPr>
              <a:t>2.  </a:t>
            </a:r>
            <a:r>
              <a:rPr lang="en-US" dirty="0" smtClean="0">
                <a:latin typeface="Arial" charset="0"/>
                <a:ea typeface="Arial" charset="0"/>
                <a:cs typeface="Arial" charset="0"/>
              </a:rPr>
              <a:t>Policy advisors:  try to improve it</a:t>
            </a:r>
          </a:p>
          <a:p>
            <a:pPr eaLnBrk="1" hangingPunct="1">
              <a:spcBef>
                <a:spcPct val="50000"/>
              </a:spcBef>
              <a:buFont typeface="Wingdings" charset="2"/>
              <a:buChar char="§"/>
            </a:pPr>
            <a:r>
              <a:rPr lang="en-US" dirty="0" smtClean="0">
                <a:latin typeface="Arial" charset="0"/>
                <a:cs typeface="ＭＳ Ｐゴシック" charset="-128"/>
              </a:rPr>
              <a:t>In the first, economists employ the </a:t>
            </a:r>
            <a:br>
              <a:rPr lang="en-US" dirty="0" smtClean="0">
                <a:latin typeface="Arial" charset="0"/>
                <a:cs typeface="ＭＳ Ｐゴシック" charset="-128"/>
              </a:rPr>
            </a:br>
            <a:r>
              <a:rPr lang="en-US" b="1" dirty="0" smtClean="0">
                <a:solidFill>
                  <a:srgbClr val="FF0000"/>
                </a:solidFill>
                <a:latin typeface="Arial" charset="0"/>
                <a:cs typeface="ＭＳ Ｐゴシック" charset="-128"/>
              </a:rPr>
              <a:t>scientific method</a:t>
            </a:r>
            <a:r>
              <a:rPr lang="en-US" dirty="0" smtClean="0">
                <a:latin typeface="Arial" charset="0"/>
                <a:cs typeface="ＭＳ Ｐゴシック" charset="-128"/>
              </a:rPr>
              <a:t>, the dispassionate development and testing of theories about how the world works.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389">
                                            <p:txEl>
                                              <p:pRg st="0" end="0"/>
                                            </p:txEl>
                                          </p:spTgt>
                                        </p:tgtEl>
                                        <p:attrNameLst>
                                          <p:attrName>style.visibility</p:attrName>
                                        </p:attrNameLst>
                                      </p:cBhvr>
                                      <p:to>
                                        <p:strVal val="visible"/>
                                      </p:to>
                                    </p:set>
                                    <p:animEffect transition="in" filter="wipe(left)">
                                      <p:cBhvr>
                                        <p:cTn id="7" dur="500"/>
                                        <p:tgtEl>
                                          <p:spTgt spid="1638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389">
                                            <p:txEl>
                                              <p:pRg st="1" end="1"/>
                                            </p:txEl>
                                          </p:spTgt>
                                        </p:tgtEl>
                                        <p:attrNameLst>
                                          <p:attrName>style.visibility</p:attrName>
                                        </p:attrNameLst>
                                      </p:cBhvr>
                                      <p:to>
                                        <p:strVal val="visible"/>
                                      </p:to>
                                    </p:set>
                                    <p:animEffect transition="in" filter="wipe(left)">
                                      <p:cBhvr>
                                        <p:cTn id="12" dur="500"/>
                                        <p:tgtEl>
                                          <p:spTgt spid="1638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389">
                                            <p:txEl>
                                              <p:pRg st="2" end="2"/>
                                            </p:txEl>
                                          </p:spTgt>
                                        </p:tgtEl>
                                        <p:attrNameLst>
                                          <p:attrName>style.visibility</p:attrName>
                                        </p:attrNameLst>
                                      </p:cBhvr>
                                      <p:to>
                                        <p:strVal val="visible"/>
                                      </p:to>
                                    </p:set>
                                    <p:animEffect transition="in" filter="wipe(left)">
                                      <p:cBhvr>
                                        <p:cTn id="17" dur="500"/>
                                        <p:tgtEl>
                                          <p:spTgt spid="1638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389">
                                            <p:txEl>
                                              <p:pRg st="3" end="3"/>
                                            </p:txEl>
                                          </p:spTgt>
                                        </p:tgtEl>
                                        <p:attrNameLst>
                                          <p:attrName>style.visibility</p:attrName>
                                        </p:attrNameLst>
                                      </p:cBhvr>
                                      <p:to>
                                        <p:strVal val="visible"/>
                                      </p:to>
                                    </p:set>
                                    <p:animEffect transition="in" filter="wipe(left)">
                                      <p:cBhvr>
                                        <p:cTn id="22" dur="500"/>
                                        <p:tgtEl>
                                          <p:spTgt spid="1638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build="p" bldLvl="4"/>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102402"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latin typeface="Calibri" charset="0"/>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3</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Identifying positive vs. normative</a:t>
            </a:r>
          </a:p>
        </p:txBody>
      </p:sp>
      <p:sp>
        <p:nvSpPr>
          <p:cNvPr id="102404" name="Content Placeholder 2"/>
          <p:cNvSpPr>
            <a:spLocks noGrp="1"/>
          </p:cNvSpPr>
          <p:nvPr>
            <p:ph idx="1"/>
          </p:nvPr>
        </p:nvSpPr>
        <p:spPr>
          <a:xfrm>
            <a:off x="457200" y="1447800"/>
            <a:ext cx="8229600" cy="5029200"/>
          </a:xfrm>
        </p:spPr>
        <p:txBody>
          <a:bodyPr/>
          <a:lstStyle/>
          <a:p>
            <a:pPr marL="0" indent="0" eaLnBrk="1" hangingPunct="1">
              <a:buClr>
                <a:srgbClr val="CC0000"/>
              </a:buClr>
              <a:buFont typeface="Wingdings" charset="2"/>
              <a:buNone/>
            </a:pPr>
            <a:r>
              <a:rPr lang="en-US" sz="2700" smtClean="0">
                <a:latin typeface="Arial" charset="0"/>
                <a:cs typeface="ＭＳ Ｐゴシック" charset="-128"/>
              </a:rPr>
              <a:t>Which of these statements are “positive” and which are “normative”?  How can you tell the difference?</a:t>
            </a:r>
          </a:p>
          <a:p>
            <a:pPr marL="688975" lvl="1" indent="-457200" eaLnBrk="1" hangingPunct="1">
              <a:spcBef>
                <a:spcPts val="1200"/>
              </a:spcBef>
              <a:buClr>
                <a:srgbClr val="CC0000"/>
              </a:buClr>
              <a:buFont typeface="Wingdings" charset="2"/>
              <a:buNone/>
            </a:pPr>
            <a:r>
              <a:rPr lang="en-US" sz="2500" b="1" smtClean="0">
                <a:solidFill>
                  <a:srgbClr val="C00000"/>
                </a:solidFill>
                <a:latin typeface="Arial" charset="0"/>
                <a:ea typeface="Arial" charset="0"/>
                <a:cs typeface="Arial" charset="0"/>
              </a:rPr>
              <a:t>a.	</a:t>
            </a:r>
            <a:r>
              <a:rPr lang="en-US" smtClean="0">
                <a:latin typeface="Arial" charset="0"/>
                <a:ea typeface="Arial" charset="0"/>
                <a:cs typeface="Arial" charset="0"/>
              </a:rPr>
              <a:t>Prices rise when the government increases the quantity of money.  </a:t>
            </a:r>
          </a:p>
          <a:p>
            <a:pPr marL="688975" lvl="1" indent="-457200" eaLnBrk="1" hangingPunct="1">
              <a:spcBef>
                <a:spcPts val="1200"/>
              </a:spcBef>
              <a:buClr>
                <a:srgbClr val="CC0000"/>
              </a:buClr>
              <a:buFont typeface="Wingdings" charset="2"/>
              <a:buNone/>
            </a:pPr>
            <a:r>
              <a:rPr lang="en-US" sz="2500" b="1" smtClean="0">
                <a:solidFill>
                  <a:srgbClr val="C00000"/>
                </a:solidFill>
                <a:latin typeface="Arial" charset="0"/>
                <a:ea typeface="Arial" charset="0"/>
                <a:cs typeface="Arial" charset="0"/>
              </a:rPr>
              <a:t>b.	</a:t>
            </a:r>
            <a:r>
              <a:rPr lang="en-US" smtClean="0">
                <a:latin typeface="Arial" charset="0"/>
                <a:ea typeface="Arial" charset="0"/>
                <a:cs typeface="Arial" charset="0"/>
              </a:rPr>
              <a:t>The government should print less money.  </a:t>
            </a:r>
          </a:p>
          <a:p>
            <a:pPr marL="688975" lvl="1" indent="-457200" eaLnBrk="1" hangingPunct="1">
              <a:spcBef>
                <a:spcPts val="1200"/>
              </a:spcBef>
              <a:buClr>
                <a:srgbClr val="CC0000"/>
              </a:buClr>
              <a:buFont typeface="Wingdings" charset="2"/>
              <a:buNone/>
            </a:pPr>
            <a:r>
              <a:rPr lang="en-US" sz="2500" b="1" smtClean="0">
                <a:solidFill>
                  <a:srgbClr val="C00000"/>
                </a:solidFill>
                <a:latin typeface="Arial" charset="0"/>
                <a:ea typeface="Arial" charset="0"/>
                <a:cs typeface="Arial" charset="0"/>
              </a:rPr>
              <a:t>c.	</a:t>
            </a:r>
            <a:r>
              <a:rPr lang="en-US" smtClean="0">
                <a:latin typeface="Arial" charset="0"/>
                <a:ea typeface="Arial" charset="0"/>
                <a:cs typeface="Arial" charset="0"/>
              </a:rPr>
              <a:t>A tax cut is needed to stimulate the economy. </a:t>
            </a:r>
          </a:p>
          <a:p>
            <a:pPr marL="688975" lvl="1" indent="-457200" eaLnBrk="1" hangingPunct="1">
              <a:spcBef>
                <a:spcPts val="1200"/>
              </a:spcBef>
              <a:buClr>
                <a:srgbClr val="CC0000"/>
              </a:buClr>
              <a:buFont typeface="Wingdings" charset="2"/>
              <a:buNone/>
            </a:pPr>
            <a:r>
              <a:rPr lang="en-US" sz="2500" b="1" smtClean="0">
                <a:solidFill>
                  <a:srgbClr val="C00000"/>
                </a:solidFill>
                <a:latin typeface="Arial" charset="0"/>
                <a:ea typeface="Arial" charset="0"/>
                <a:cs typeface="Arial" charset="0"/>
              </a:rPr>
              <a:t>d.	</a:t>
            </a:r>
            <a:r>
              <a:rPr lang="en-US" smtClean="0">
                <a:latin typeface="Arial" charset="0"/>
                <a:ea typeface="Arial" charset="0"/>
                <a:cs typeface="Arial" charset="0"/>
              </a:rPr>
              <a:t>An increase in the price of rice will cause an increase in consumer demand for music downloads.</a:t>
            </a:r>
          </a:p>
        </p:txBody>
      </p:sp>
      <p:sp>
        <p:nvSpPr>
          <p:cNvPr id="102405" name="TextBox 4"/>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a:solidFill>
                  <a:srgbClr val="777777"/>
                </a:solidFill>
                <a:latin typeface="Times New Roman" charset="0"/>
                <a:ea typeface="Times New Roman" charset="0"/>
                <a:cs typeface="Times New Roman" charset="0"/>
              </a:rPr>
              <a:t>© 2012 Cengage Learning. All Rights Reserved. May not be copied, scanned, or duplicated, in whole or in part, except for use as permitted in a license distributed with a certain product or service or otherwise on a password-protected website for classroom use.</a:t>
            </a:r>
            <a:endParaRPr lang="en-US" sz="800" i="1">
              <a:solidFill>
                <a:srgbClr val="777777"/>
              </a:solidFill>
              <a:latin typeface="Times New Roman" charset="0"/>
              <a:ea typeface="Verdana" charset="0"/>
              <a:cs typeface="Verdana" charset="0"/>
            </a:endParaRPr>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104450"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latin typeface="Calibri" charset="0"/>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3</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sp>
        <p:nvSpPr>
          <p:cNvPr id="6" name="Rectangle 5"/>
          <p:cNvSpPr>
            <a:spLocks noChangeArrowheads="1"/>
          </p:cNvSpPr>
          <p:nvPr/>
        </p:nvSpPr>
        <p:spPr bwMode="auto">
          <a:xfrm>
            <a:off x="577850" y="1439863"/>
            <a:ext cx="8229600" cy="4849812"/>
          </a:xfrm>
          <a:prstGeom prst="rect">
            <a:avLst/>
          </a:prstGeom>
          <a:noFill/>
          <a:ln w="9525">
            <a:noFill/>
            <a:miter lim="800000"/>
            <a:headEnd/>
            <a:tailEnd/>
          </a:ln>
        </p:spPr>
        <p:txBody>
          <a:bodyPr>
            <a:prstTxWarp prst="textNoShape">
              <a:avLst/>
            </a:prstTxWarp>
          </a:bodyPr>
          <a:lstStyle/>
          <a:p>
            <a:pPr marL="463550" indent="-463550">
              <a:lnSpc>
                <a:spcPct val="105000"/>
              </a:lnSpc>
              <a:spcBef>
                <a:spcPct val="45000"/>
              </a:spcBef>
              <a:buClr>
                <a:srgbClr val="003399"/>
              </a:buClr>
              <a:buSzPct val="120000"/>
              <a:buFont typeface="Wingdings" charset="2"/>
              <a:buNone/>
            </a:pPr>
            <a:r>
              <a:rPr lang="en-US" sz="2500" b="1">
                <a:solidFill>
                  <a:srgbClr val="C00000"/>
                </a:solidFill>
                <a:ea typeface="Arial" charset="0"/>
                <a:cs typeface="Arial" charset="0"/>
              </a:rPr>
              <a:t>a.	</a:t>
            </a:r>
            <a:r>
              <a:rPr lang="en-US" sz="2700">
                <a:ea typeface="Arial" charset="0"/>
                <a:cs typeface="Arial" charset="0"/>
              </a:rPr>
              <a:t>Prices rise when the government increases the quantity of money.  </a:t>
            </a:r>
          </a:p>
          <a:p>
            <a:pPr marL="463550" indent="-463550">
              <a:lnSpc>
                <a:spcPct val="105000"/>
              </a:lnSpc>
              <a:spcBef>
                <a:spcPts val="1200"/>
              </a:spcBef>
              <a:buClr>
                <a:srgbClr val="003399"/>
              </a:buClr>
              <a:buSzPct val="120000"/>
              <a:buFont typeface="Wingdings" charset="2"/>
              <a:buNone/>
            </a:pPr>
            <a:r>
              <a:rPr lang="en-US" sz="2700" i="1">
                <a:solidFill>
                  <a:srgbClr val="CC0000"/>
                </a:solidFill>
                <a:ea typeface="Arial" charset="0"/>
                <a:cs typeface="Arial" charset="0"/>
              </a:rPr>
              <a:t>	</a:t>
            </a:r>
            <a:r>
              <a:rPr lang="en-US" sz="2700" i="1">
                <a:solidFill>
                  <a:srgbClr val="0000FF"/>
                </a:solidFill>
                <a:ea typeface="Arial" charset="0"/>
                <a:cs typeface="Arial" charset="0"/>
              </a:rPr>
              <a:t>Positive – describes a relationship, could use data to confirm or refute.</a:t>
            </a:r>
            <a:endParaRPr lang="en-US" sz="2700">
              <a:solidFill>
                <a:srgbClr val="0000FF"/>
              </a:solidFill>
              <a:ea typeface="Arial" charset="0"/>
              <a:cs typeface="Arial" charset="0"/>
            </a:endParaRPr>
          </a:p>
          <a:p>
            <a:pPr marL="463550" indent="-463550">
              <a:lnSpc>
                <a:spcPct val="105000"/>
              </a:lnSpc>
              <a:spcBef>
                <a:spcPts val="2400"/>
              </a:spcBef>
              <a:buClr>
                <a:srgbClr val="003399"/>
              </a:buClr>
              <a:buSzPct val="120000"/>
              <a:buFont typeface="Wingdings" charset="2"/>
              <a:buNone/>
            </a:pPr>
            <a:r>
              <a:rPr lang="en-US" sz="2500" b="1">
                <a:solidFill>
                  <a:srgbClr val="C00000"/>
                </a:solidFill>
                <a:ea typeface="Arial" charset="0"/>
                <a:cs typeface="Arial" charset="0"/>
              </a:rPr>
              <a:t>b.	</a:t>
            </a:r>
            <a:r>
              <a:rPr lang="en-US" sz="2700">
                <a:ea typeface="Arial" charset="0"/>
                <a:cs typeface="Arial" charset="0"/>
              </a:rPr>
              <a:t>The government should print less money. </a:t>
            </a:r>
          </a:p>
          <a:p>
            <a:pPr marL="463550" indent="-463550">
              <a:lnSpc>
                <a:spcPct val="105000"/>
              </a:lnSpc>
              <a:spcBef>
                <a:spcPts val="1200"/>
              </a:spcBef>
              <a:buClr>
                <a:srgbClr val="003399"/>
              </a:buClr>
              <a:buSzPct val="120000"/>
              <a:buFont typeface="Wingdings" charset="2"/>
              <a:buNone/>
            </a:pPr>
            <a:r>
              <a:rPr lang="en-US" sz="2700">
                <a:ea typeface="Arial" charset="0"/>
                <a:cs typeface="Arial" charset="0"/>
              </a:rPr>
              <a:t>	</a:t>
            </a:r>
            <a:r>
              <a:rPr lang="en-US" sz="2700" i="1">
                <a:solidFill>
                  <a:srgbClr val="0000FF"/>
                </a:solidFill>
                <a:ea typeface="Arial" charset="0"/>
                <a:cs typeface="Arial" charset="0"/>
              </a:rPr>
              <a:t>Normative – this is a value judgment, cannot be confirmed or refuted.</a:t>
            </a:r>
          </a:p>
        </p:txBody>
      </p:sp>
      <p:sp>
        <p:nvSpPr>
          <p:cNvPr id="104453" name="TextBox 4"/>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a:solidFill>
                  <a:srgbClr val="777777"/>
                </a:solidFill>
                <a:latin typeface="Times New Roman" charset="0"/>
                <a:ea typeface="Times New Roman" charset="0"/>
                <a:cs typeface="Times New Roman" charset="0"/>
              </a:rPr>
              <a:t>© 2012 Cengage Learning. All Rights Reserved. May not be copied, scanned, or duplicated, in whole or in part, except for use as permitted in a license distributed with a certain product or service or otherwise on a password-protected website for classroom use.</a:t>
            </a:r>
            <a:endParaRPr lang="en-US" sz="800" i="1">
              <a:solidFill>
                <a:srgbClr val="777777"/>
              </a:solidFill>
              <a:latin typeface="Times New Roman" charset="0"/>
              <a:ea typeface="Verdana" charset="0"/>
              <a:cs typeface="Verdana"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left)">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wipe(left)">
                                      <p:cBhvr>
                                        <p:cTn id="1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5"/>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rgbClr val="FFF4D5"/>
        </a:solidFill>
        <a:effectLst/>
      </p:bgPr>
    </p:bg>
    <p:spTree>
      <p:nvGrpSpPr>
        <p:cNvPr id="1" name=""/>
        <p:cNvGrpSpPr/>
        <p:nvPr/>
      </p:nvGrpSpPr>
      <p:grpSpPr>
        <a:xfrm>
          <a:off x="0" y="0"/>
          <a:ext cx="0" cy="0"/>
          <a:chOff x="0" y="0"/>
          <a:chExt cx="0" cy="0"/>
        </a:xfrm>
      </p:grpSpPr>
      <p:sp>
        <p:nvSpPr>
          <p:cNvPr id="106498" name="Rectangle 8"/>
          <p:cNvSpPr>
            <a:spLocks noChangeArrowheads="1"/>
          </p:cNvSpPr>
          <p:nvPr/>
        </p:nvSpPr>
        <p:spPr bwMode="auto">
          <a:xfrm>
            <a:off x="0" y="0"/>
            <a:ext cx="304800" cy="6858000"/>
          </a:xfrm>
          <a:prstGeom prst="rect">
            <a:avLst/>
          </a:prstGeom>
          <a:solidFill>
            <a:srgbClr val="D6B128"/>
          </a:solidFill>
          <a:ln w="9525">
            <a:noFill/>
            <a:miter lim="800000"/>
            <a:headEnd/>
            <a:tailEnd/>
          </a:ln>
        </p:spPr>
        <p:txBody>
          <a:bodyPr wrap="none" anchor="ctr">
            <a:prstTxWarp prst="textNoShape">
              <a:avLst/>
            </a:prstTxWarp>
          </a:bodyPr>
          <a:lstStyle/>
          <a:p>
            <a:endParaRPr lang="en-US" sz="1800">
              <a:solidFill>
                <a:srgbClr val="000000"/>
              </a:solidFill>
              <a:latin typeface="Calibri" charset="0"/>
              <a:ea typeface="Arial" charset="0"/>
              <a:cs typeface="Arial" charset="0"/>
            </a:endParaRPr>
          </a:p>
        </p:txBody>
      </p:sp>
      <p:sp>
        <p:nvSpPr>
          <p:cNvPr id="73732" name="Rectangle 4"/>
          <p:cNvSpPr>
            <a:spLocks noGrp="1" noChangeArrowheads="1"/>
          </p:cNvSpPr>
          <p:nvPr>
            <p:ph type="title"/>
          </p:nvPr>
        </p:nvSpPr>
        <p:spPr>
          <a:xfrm>
            <a:off x="533400" y="152400"/>
            <a:ext cx="8208963" cy="954088"/>
          </a:xfrm>
        </p:spPr>
        <p:txBody>
          <a:bodyPr rtlCol="0">
            <a:normAutofit fontScale="90000"/>
          </a:bodyPr>
          <a:lstStyle/>
          <a:p>
            <a:pPr eaLnBrk="1" fontAlgn="auto" hangingPunct="1">
              <a:spcAft>
                <a:spcPts val="0"/>
              </a:spcAft>
              <a:defRPr/>
            </a:pPr>
            <a:r>
              <a:rPr lang="en-US" sz="2400" b="0" spc="400" dirty="0" smtClean="0">
                <a:solidFill>
                  <a:srgbClr val="996633"/>
                </a:solidFill>
                <a:effectLst>
                  <a:outerShdw blurRad="38100" dist="38100" dir="2700000" algn="tl">
                    <a:srgbClr val="C0C0C0"/>
                  </a:outerShdw>
                </a:effectLst>
                <a:cs typeface="Arial" charset="0"/>
              </a:rPr>
              <a:t>ACTIVE LEARNING</a:t>
            </a:r>
            <a:r>
              <a:rPr lang="en-US" sz="2400" b="0" dirty="0" smtClean="0">
                <a:solidFill>
                  <a:srgbClr val="996633"/>
                </a:solidFill>
                <a:effectLst>
                  <a:outerShdw blurRad="38100" dist="38100" dir="2700000" algn="tl">
                    <a:srgbClr val="C0C0C0"/>
                  </a:outerShdw>
                </a:effectLst>
                <a:cs typeface="Arial" charset="0"/>
              </a:rPr>
              <a:t>   </a:t>
            </a:r>
            <a:r>
              <a:rPr lang="en-US" sz="7100" baseline="-10000" dirty="0" smtClean="0">
                <a:solidFill>
                  <a:srgbClr val="C00000"/>
                </a:solidFill>
                <a:latin typeface="Century" pitchFamily="18" charset="0"/>
                <a:cs typeface="Times New Roman" pitchFamily="18" charset="0"/>
              </a:rPr>
              <a:t>3</a:t>
            </a:r>
            <a:r>
              <a:rPr lang="en-US" sz="2400" b="0" dirty="0" smtClean="0">
                <a:solidFill>
                  <a:srgbClr val="996633"/>
                </a:solidFill>
                <a:effectLst>
                  <a:outerShdw blurRad="38100" dist="38100" dir="2700000" algn="tl">
                    <a:srgbClr val="C0C0C0"/>
                  </a:outerShdw>
                </a:effectLst>
                <a:cs typeface="Arial" charset="0"/>
              </a:rPr>
              <a:t>   </a:t>
            </a:r>
            <a:br>
              <a:rPr lang="en-US" sz="2400" b="0" dirty="0" smtClean="0">
                <a:solidFill>
                  <a:srgbClr val="996633"/>
                </a:solidFill>
                <a:effectLst>
                  <a:outerShdw blurRad="38100" dist="38100" dir="2700000" algn="tl">
                    <a:srgbClr val="C0C0C0"/>
                  </a:outerShdw>
                </a:effectLst>
                <a:cs typeface="Arial" charset="0"/>
              </a:rPr>
            </a:br>
            <a:r>
              <a:rPr lang="en-US" sz="3600" dirty="0" smtClean="0">
                <a:solidFill>
                  <a:srgbClr val="CC9900"/>
                </a:solidFill>
                <a:effectLst>
                  <a:outerShdw blurRad="38100" dist="38100" dir="2700000" algn="tl">
                    <a:srgbClr val="C0C0C0"/>
                  </a:outerShdw>
                </a:effectLst>
                <a:cs typeface="Arial" charset="0"/>
              </a:rPr>
              <a:t>Answers</a:t>
            </a:r>
          </a:p>
        </p:txBody>
      </p:sp>
      <p:sp>
        <p:nvSpPr>
          <p:cNvPr id="6" name="Rectangle 5"/>
          <p:cNvSpPr>
            <a:spLocks noChangeArrowheads="1"/>
          </p:cNvSpPr>
          <p:nvPr/>
        </p:nvSpPr>
        <p:spPr bwMode="auto">
          <a:xfrm>
            <a:off x="577850" y="1435100"/>
            <a:ext cx="8229600" cy="4897438"/>
          </a:xfrm>
          <a:prstGeom prst="rect">
            <a:avLst/>
          </a:prstGeom>
          <a:noFill/>
          <a:ln w="9525">
            <a:noFill/>
            <a:miter lim="800000"/>
            <a:headEnd/>
            <a:tailEnd/>
          </a:ln>
        </p:spPr>
        <p:txBody>
          <a:bodyPr>
            <a:prstTxWarp prst="textNoShape">
              <a:avLst/>
            </a:prstTxWarp>
          </a:bodyPr>
          <a:lstStyle/>
          <a:p>
            <a:pPr marL="463550" indent="-463550">
              <a:lnSpc>
                <a:spcPct val="105000"/>
              </a:lnSpc>
              <a:spcBef>
                <a:spcPct val="45000"/>
              </a:spcBef>
              <a:buClr>
                <a:srgbClr val="003399"/>
              </a:buClr>
              <a:buSzPct val="120000"/>
              <a:buFont typeface="Wingdings" charset="2"/>
              <a:buNone/>
            </a:pPr>
            <a:r>
              <a:rPr lang="en-US" sz="2500" b="1">
                <a:solidFill>
                  <a:srgbClr val="C00000"/>
                </a:solidFill>
                <a:ea typeface="Arial" charset="0"/>
                <a:cs typeface="Arial" charset="0"/>
              </a:rPr>
              <a:t>c.	</a:t>
            </a:r>
            <a:r>
              <a:rPr lang="en-US" sz="2700">
                <a:ea typeface="Arial" charset="0"/>
                <a:cs typeface="Arial" charset="0"/>
              </a:rPr>
              <a:t>A tax cut is needed to stimulate the economy. </a:t>
            </a:r>
          </a:p>
          <a:p>
            <a:pPr marL="463550" indent="-463550">
              <a:lnSpc>
                <a:spcPct val="105000"/>
              </a:lnSpc>
              <a:spcBef>
                <a:spcPts val="1200"/>
              </a:spcBef>
              <a:buClr>
                <a:srgbClr val="003399"/>
              </a:buClr>
              <a:buSzPct val="120000"/>
              <a:buFont typeface="Wingdings" charset="2"/>
              <a:buNone/>
            </a:pPr>
            <a:r>
              <a:rPr lang="en-US" sz="2700" i="1">
                <a:solidFill>
                  <a:srgbClr val="CC0000"/>
                </a:solidFill>
                <a:ea typeface="Arial" charset="0"/>
                <a:cs typeface="Arial" charset="0"/>
              </a:rPr>
              <a:t>	</a:t>
            </a:r>
            <a:r>
              <a:rPr lang="en-US" sz="2700" i="1">
                <a:solidFill>
                  <a:srgbClr val="0000FF"/>
                </a:solidFill>
                <a:ea typeface="Arial" charset="0"/>
                <a:cs typeface="Arial" charset="0"/>
              </a:rPr>
              <a:t>Normative – another value judgment.</a:t>
            </a:r>
            <a:endParaRPr lang="en-US" sz="2700">
              <a:solidFill>
                <a:srgbClr val="0000FF"/>
              </a:solidFill>
              <a:ea typeface="Arial" charset="0"/>
              <a:cs typeface="Arial" charset="0"/>
            </a:endParaRPr>
          </a:p>
          <a:p>
            <a:pPr marL="463550" indent="-463550">
              <a:lnSpc>
                <a:spcPct val="105000"/>
              </a:lnSpc>
              <a:spcBef>
                <a:spcPts val="2400"/>
              </a:spcBef>
              <a:buClr>
                <a:srgbClr val="003399"/>
              </a:buClr>
              <a:buSzPct val="120000"/>
              <a:buFont typeface="Wingdings" charset="2"/>
              <a:buNone/>
            </a:pPr>
            <a:r>
              <a:rPr lang="en-US" sz="2500" b="1">
                <a:solidFill>
                  <a:srgbClr val="C00000"/>
                </a:solidFill>
                <a:ea typeface="Arial" charset="0"/>
                <a:cs typeface="Arial" charset="0"/>
              </a:rPr>
              <a:t>d.	</a:t>
            </a:r>
            <a:r>
              <a:rPr lang="en-US" sz="2700">
                <a:ea typeface="Arial" charset="0"/>
                <a:cs typeface="Arial" charset="0"/>
              </a:rPr>
              <a:t>An increase in the price of rice will cause an increase in consumer demand for music downloads.</a:t>
            </a:r>
          </a:p>
          <a:p>
            <a:pPr marL="463550" indent="-463550">
              <a:lnSpc>
                <a:spcPct val="105000"/>
              </a:lnSpc>
              <a:spcBef>
                <a:spcPts val="1200"/>
              </a:spcBef>
              <a:buClr>
                <a:srgbClr val="003399"/>
              </a:buClr>
              <a:buSzPct val="120000"/>
              <a:buFont typeface="Wingdings" charset="2"/>
              <a:buNone/>
            </a:pPr>
            <a:r>
              <a:rPr lang="en-US" sz="2700" i="1">
                <a:solidFill>
                  <a:srgbClr val="CC0000"/>
                </a:solidFill>
                <a:ea typeface="Arial" charset="0"/>
                <a:cs typeface="Arial" charset="0"/>
              </a:rPr>
              <a:t>	</a:t>
            </a:r>
            <a:r>
              <a:rPr lang="en-US" sz="2700" i="1">
                <a:solidFill>
                  <a:srgbClr val="0000FF"/>
                </a:solidFill>
                <a:ea typeface="Arial" charset="0"/>
                <a:cs typeface="Arial" charset="0"/>
              </a:rPr>
              <a:t>Positive – describes a relationship.    </a:t>
            </a:r>
            <a:br>
              <a:rPr lang="en-US" sz="2700" i="1">
                <a:solidFill>
                  <a:srgbClr val="0000FF"/>
                </a:solidFill>
                <a:ea typeface="Arial" charset="0"/>
                <a:cs typeface="Arial" charset="0"/>
              </a:rPr>
            </a:br>
            <a:r>
              <a:rPr lang="en-US" sz="2700" i="1">
                <a:solidFill>
                  <a:srgbClr val="0000FF"/>
                </a:solidFill>
                <a:ea typeface="Arial" charset="0"/>
                <a:cs typeface="Arial" charset="0"/>
              </a:rPr>
              <a:t>Note that a statement need not be true to be positive.</a:t>
            </a:r>
            <a:endParaRPr lang="en-US" sz="2700">
              <a:solidFill>
                <a:srgbClr val="0000FF"/>
              </a:solidFill>
              <a:ea typeface="Arial" charset="0"/>
              <a:cs typeface="Arial" charset="0"/>
            </a:endParaRPr>
          </a:p>
          <a:p>
            <a:pPr marL="463550" indent="-463550">
              <a:lnSpc>
                <a:spcPct val="105000"/>
              </a:lnSpc>
              <a:spcBef>
                <a:spcPct val="45000"/>
              </a:spcBef>
              <a:buClr>
                <a:srgbClr val="003399"/>
              </a:buClr>
              <a:buSzPct val="120000"/>
              <a:buFont typeface="Wingdings" charset="2"/>
              <a:buNone/>
            </a:pPr>
            <a:endParaRPr lang="en-US" sz="2700">
              <a:ea typeface="Arial" charset="0"/>
              <a:cs typeface="Arial" charset="0"/>
            </a:endParaRPr>
          </a:p>
        </p:txBody>
      </p:sp>
      <p:sp>
        <p:nvSpPr>
          <p:cNvPr id="106501" name="TextBox 4"/>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a:solidFill>
                  <a:srgbClr val="777777"/>
                </a:solidFill>
                <a:latin typeface="Times New Roman" charset="0"/>
                <a:ea typeface="Times New Roman" charset="0"/>
                <a:cs typeface="Times New Roman" charset="0"/>
              </a:rPr>
              <a:t>© 2012 Cengage Learning. All Rights Reserved. May not be copied, scanned, or duplicated, in whole or in part, except for use as permitted in a license distributed with a certain product or service or otherwise on a password-protected website for classroom use.</a:t>
            </a:r>
            <a:endParaRPr lang="en-US" sz="800" i="1">
              <a:solidFill>
                <a:srgbClr val="777777"/>
              </a:solidFill>
              <a:latin typeface="Times New Roman" charset="0"/>
              <a:ea typeface="Verdana" charset="0"/>
              <a:cs typeface="Verdana"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left)">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wipe(left)">
                                      <p:cBhvr>
                                        <p:cTn id="1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5"/>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Why Economists Disagree</a:t>
            </a:r>
          </a:p>
        </p:txBody>
      </p:sp>
      <p:sp>
        <p:nvSpPr>
          <p:cNvPr id="43013"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smtClean="0">
                <a:latin typeface="Arial" charset="0"/>
                <a:cs typeface="ＭＳ Ｐゴシック" charset="-128"/>
              </a:rPr>
              <a:t>Economists often give conflicting policy advice. </a:t>
            </a:r>
          </a:p>
          <a:p>
            <a:pPr eaLnBrk="1" hangingPunct="1">
              <a:buFont typeface="Wingdings" charset="2"/>
              <a:buChar char="§"/>
            </a:pPr>
            <a:r>
              <a:rPr lang="en-US" smtClean="0">
                <a:latin typeface="Arial" charset="0"/>
                <a:cs typeface="ＭＳ Ｐゴシック" charset="-128"/>
              </a:rPr>
              <a:t>They sometimes disagree about the validity of alternative positive theories about the world. </a:t>
            </a:r>
          </a:p>
          <a:p>
            <a:pPr eaLnBrk="1" hangingPunct="1">
              <a:buFont typeface="Wingdings" charset="2"/>
              <a:buChar char="§"/>
            </a:pPr>
            <a:r>
              <a:rPr lang="en-US" smtClean="0">
                <a:latin typeface="Arial" charset="0"/>
                <a:cs typeface="ＭＳ Ｐゴシック" charset="-128"/>
              </a:rPr>
              <a:t>They may have different values and, therefore, different normative views about what policy should try to accomplish.  </a:t>
            </a:r>
          </a:p>
          <a:p>
            <a:pPr eaLnBrk="1" hangingPunct="1">
              <a:buFont typeface="Wingdings" charset="2"/>
              <a:buChar char="§"/>
            </a:pPr>
            <a:r>
              <a:rPr lang="en-US" smtClean="0">
                <a:latin typeface="Arial" charset="0"/>
                <a:cs typeface="ＭＳ Ｐゴシック" charset="-128"/>
              </a:rPr>
              <a:t>Yet, there are many propositions about which most economists agree.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013">
                                            <p:txEl>
                                              <p:pRg st="0" end="0"/>
                                            </p:txEl>
                                          </p:spTgt>
                                        </p:tgtEl>
                                        <p:attrNameLst>
                                          <p:attrName>style.visibility</p:attrName>
                                        </p:attrNameLst>
                                      </p:cBhvr>
                                      <p:to>
                                        <p:strVal val="visible"/>
                                      </p:to>
                                    </p:set>
                                    <p:animEffect transition="in" filter="wipe(left)">
                                      <p:cBhvr>
                                        <p:cTn id="7" dur="500"/>
                                        <p:tgtEl>
                                          <p:spTgt spid="430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3013">
                                            <p:txEl>
                                              <p:pRg st="1" end="1"/>
                                            </p:txEl>
                                          </p:spTgt>
                                        </p:tgtEl>
                                        <p:attrNameLst>
                                          <p:attrName>style.visibility</p:attrName>
                                        </p:attrNameLst>
                                      </p:cBhvr>
                                      <p:to>
                                        <p:strVal val="visible"/>
                                      </p:to>
                                    </p:set>
                                    <p:animEffect transition="in" filter="wipe(left)">
                                      <p:cBhvr>
                                        <p:cTn id="12" dur="500"/>
                                        <p:tgtEl>
                                          <p:spTgt spid="4301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3013">
                                            <p:txEl>
                                              <p:pRg st="2" end="2"/>
                                            </p:txEl>
                                          </p:spTgt>
                                        </p:tgtEl>
                                        <p:attrNameLst>
                                          <p:attrName>style.visibility</p:attrName>
                                        </p:attrNameLst>
                                      </p:cBhvr>
                                      <p:to>
                                        <p:strVal val="visible"/>
                                      </p:to>
                                    </p:set>
                                    <p:animEffect transition="in" filter="wipe(left)">
                                      <p:cBhvr>
                                        <p:cTn id="17" dur="500"/>
                                        <p:tgtEl>
                                          <p:spTgt spid="4301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3013">
                                            <p:txEl>
                                              <p:pRg st="3" end="3"/>
                                            </p:txEl>
                                          </p:spTgt>
                                        </p:tgtEl>
                                        <p:attrNameLst>
                                          <p:attrName>style.visibility</p:attrName>
                                        </p:attrNameLst>
                                      </p:cBhvr>
                                      <p:to>
                                        <p:strVal val="visible"/>
                                      </p:to>
                                    </p:set>
                                    <p:animEffect transition="in" filter="wipe(left)">
                                      <p:cBhvr>
                                        <p:cTn id="22" dur="500"/>
                                        <p:tgtEl>
                                          <p:spTgt spid="4301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3" grpId="0" build="p" bldLvl="4"/>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3300" smtClean="0"/>
              <a:t>Propositions about Which Most </a:t>
            </a:r>
            <a:br>
              <a:rPr lang="en-US" sz="3300" smtClean="0"/>
            </a:br>
            <a:r>
              <a:rPr lang="en-US" sz="3300" smtClean="0"/>
              <a:t>Economists Agree  </a:t>
            </a:r>
            <a:r>
              <a:rPr lang="en-US" sz="2900" smtClean="0"/>
              <a:t>(and % who agree)</a:t>
            </a:r>
          </a:p>
        </p:txBody>
      </p:sp>
      <p:sp>
        <p:nvSpPr>
          <p:cNvPr id="44037" name="Rectangle 3"/>
          <p:cNvSpPr>
            <a:spLocks noGrp="1" noChangeArrowheads="1"/>
          </p:cNvSpPr>
          <p:nvPr>
            <p:ph idx="1"/>
          </p:nvPr>
        </p:nvSpPr>
        <p:spPr>
          <a:xfrm rot="16200000">
            <a:off x="2324100" y="-723900"/>
            <a:ext cx="4191000" cy="8229600"/>
          </a:xfrm>
        </p:spPr>
        <p:txBody>
          <a:bodyPr vert="vert"/>
          <a:lstStyle/>
          <a:p>
            <a:pPr eaLnBrk="1" hangingPunct="1">
              <a:buFont typeface="Wingdings" charset="2"/>
              <a:buNone/>
            </a:pPr>
            <a:endParaRPr lang="en-US" sz="2700" dirty="0" smtClean="0">
              <a:latin typeface="Arial" charset="0"/>
              <a:cs typeface="ＭＳ Ｐゴシック" charset="-128"/>
            </a:endParaRPr>
          </a:p>
          <a:p>
            <a:pPr eaLnBrk="1" hangingPunct="1">
              <a:buFont typeface="Wingdings" charset="2"/>
              <a:buChar char="§"/>
            </a:pPr>
            <a:r>
              <a:rPr lang="en-US" sz="2700" dirty="0" smtClean="0">
                <a:latin typeface="Arial" charset="0"/>
                <a:cs typeface="ＭＳ Ｐゴシック" charset="-128"/>
              </a:rPr>
              <a:t>A ceiling on rents reduces the quantity and quality of housing available.  (93%)</a:t>
            </a:r>
          </a:p>
          <a:p>
            <a:pPr eaLnBrk="1" hangingPunct="1">
              <a:buFont typeface="Wingdings" charset="2"/>
              <a:buChar char="§"/>
            </a:pPr>
            <a:r>
              <a:rPr lang="en-US" sz="2700" dirty="0" smtClean="0">
                <a:latin typeface="Arial" charset="0"/>
                <a:cs typeface="ＭＳ Ｐゴシック" charset="-128"/>
              </a:rPr>
              <a:t>Tariffs and import quotas usually reduce general economic welfare.  (93%)</a:t>
            </a:r>
          </a:p>
          <a:p>
            <a:pPr eaLnBrk="1" hangingPunct="1">
              <a:buFont typeface="Wingdings" charset="2"/>
              <a:buChar char="§"/>
            </a:pPr>
            <a:r>
              <a:rPr lang="en-US" sz="2700" dirty="0" smtClean="0">
                <a:latin typeface="Arial" charset="0"/>
                <a:cs typeface="ＭＳ Ｐゴシック" charset="-128"/>
              </a:rPr>
              <a:t>A country, like the USA should not restrict employers from outsourcing work to foreign countries. (90%)</a:t>
            </a:r>
          </a:p>
          <a:p>
            <a:pPr eaLnBrk="1" hangingPunct="1">
              <a:buFont typeface="Wingdings" charset="2"/>
              <a:buNone/>
            </a:pPr>
            <a:endParaRPr lang="en-US" sz="2700" dirty="0" smtClean="0">
              <a:latin typeface="Arial" charset="0"/>
              <a:cs typeface="ＭＳ Ｐゴシック" charset="-128"/>
            </a:endParaRPr>
          </a:p>
        </p:txBody>
      </p:sp>
      <p:sp>
        <p:nvSpPr>
          <p:cNvPr id="159748" name="Text Box 4"/>
          <p:cNvSpPr txBox="1">
            <a:spLocks noChangeArrowheads="1"/>
          </p:cNvSpPr>
          <p:nvPr/>
        </p:nvSpPr>
        <p:spPr bwMode="auto">
          <a:xfrm>
            <a:off x="2995613" y="5562600"/>
            <a:ext cx="2782887" cy="457200"/>
          </a:xfrm>
          <a:prstGeom prst="rect">
            <a:avLst/>
          </a:prstGeom>
          <a:noFill/>
          <a:ln w="9525">
            <a:noFill/>
            <a:miter lim="800000"/>
            <a:headEnd/>
            <a:tailEnd/>
          </a:ln>
        </p:spPr>
        <p:txBody>
          <a:bodyPr>
            <a:spAutoFit/>
          </a:bodyPr>
          <a:lstStyle/>
          <a:p>
            <a:pPr algn="ctr" fontAlgn="auto">
              <a:spcBef>
                <a:spcPct val="50000"/>
              </a:spcBef>
              <a:spcAft>
                <a:spcPts val="0"/>
              </a:spcAft>
              <a:defRPr/>
            </a:pPr>
            <a:r>
              <a:rPr lang="en-US" i="1" dirty="0">
                <a:solidFill>
                  <a:schemeClr val="tx1">
                    <a:lumMod val="50000"/>
                    <a:lumOff val="50000"/>
                  </a:schemeClr>
                </a:solidFill>
                <a:latin typeface="Arial" pitchFamily="34" charset="0"/>
                <a:ea typeface="+mn-ea"/>
                <a:cs typeface="Arial" pitchFamily="34" charset="0"/>
              </a:rPr>
              <a:t>continued…</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4037">
                                            <p:txEl>
                                              <p:pRg st="1" end="1"/>
                                            </p:txEl>
                                          </p:spTgt>
                                        </p:tgtEl>
                                        <p:attrNameLst>
                                          <p:attrName>style.visibility</p:attrName>
                                        </p:attrNameLst>
                                      </p:cBhvr>
                                      <p:to>
                                        <p:strVal val="visible"/>
                                      </p:to>
                                    </p:set>
                                    <p:animEffect transition="in" filter="wipe(left)">
                                      <p:cBhvr>
                                        <p:cTn id="7" dur="500"/>
                                        <p:tgtEl>
                                          <p:spTgt spid="4403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4037">
                                            <p:txEl>
                                              <p:pRg st="2" end="2"/>
                                            </p:txEl>
                                          </p:spTgt>
                                        </p:tgtEl>
                                        <p:attrNameLst>
                                          <p:attrName>style.visibility</p:attrName>
                                        </p:attrNameLst>
                                      </p:cBhvr>
                                      <p:to>
                                        <p:strVal val="visible"/>
                                      </p:to>
                                    </p:set>
                                    <p:animEffect transition="in" filter="wipe(left)">
                                      <p:cBhvr>
                                        <p:cTn id="12" dur="500"/>
                                        <p:tgtEl>
                                          <p:spTgt spid="4403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4037">
                                            <p:txEl>
                                              <p:pRg st="3" end="3"/>
                                            </p:txEl>
                                          </p:spTgt>
                                        </p:tgtEl>
                                        <p:attrNameLst>
                                          <p:attrName>style.visibility</p:attrName>
                                        </p:attrNameLst>
                                      </p:cBhvr>
                                      <p:to>
                                        <p:strVal val="visible"/>
                                      </p:to>
                                    </p:set>
                                    <p:animEffect transition="in" filter="wipe(left)">
                                      <p:cBhvr>
                                        <p:cTn id="17" dur="500"/>
                                        <p:tgtEl>
                                          <p:spTgt spid="44037">
                                            <p:txEl>
                                              <p:pRg st="3" end="3"/>
                                            </p:txEl>
                                          </p:spTgt>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159748"/>
                                        </p:tgtEl>
                                        <p:attrNameLst>
                                          <p:attrName>style.visibility</p:attrName>
                                        </p:attrNameLst>
                                      </p:cBhvr>
                                      <p:to>
                                        <p:strVal val="visible"/>
                                      </p:to>
                                    </p:set>
                                    <p:animEffect transition="in" filter="fade">
                                      <p:cBhvr>
                                        <p:cTn id="21" dur="500"/>
                                        <p:tgtEl>
                                          <p:spTgt spid="1597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build="p" bldLvl="4"/>
      <p:bldP spid="15974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3300" smtClean="0"/>
              <a:t>Propositions about Which Most </a:t>
            </a:r>
            <a:br>
              <a:rPr lang="en-US" sz="3300" smtClean="0"/>
            </a:br>
            <a:r>
              <a:rPr lang="en-US" sz="3300" smtClean="0"/>
              <a:t>Economists Agree  </a:t>
            </a:r>
            <a:r>
              <a:rPr lang="en-US" sz="2900" smtClean="0"/>
              <a:t>(and % agreeing)</a:t>
            </a:r>
          </a:p>
        </p:txBody>
      </p:sp>
      <p:sp>
        <p:nvSpPr>
          <p:cNvPr id="45061" name="Rectangle 3"/>
          <p:cNvSpPr>
            <a:spLocks noGrp="1" noChangeArrowheads="1"/>
          </p:cNvSpPr>
          <p:nvPr>
            <p:ph idx="1"/>
          </p:nvPr>
        </p:nvSpPr>
        <p:spPr>
          <a:xfrm>
            <a:off x="457200" y="1219200"/>
            <a:ext cx="8229600" cy="5181600"/>
          </a:xfrm>
        </p:spPr>
        <p:txBody>
          <a:bodyPr/>
          <a:lstStyle/>
          <a:p>
            <a:pPr eaLnBrk="1" hangingPunct="1">
              <a:buFont typeface="Wingdings" charset="2"/>
              <a:buNone/>
            </a:pPr>
            <a:endParaRPr lang="en-US" sz="2600" smtClean="0">
              <a:latin typeface="Arial" charset="0"/>
              <a:cs typeface="ＭＳ Ｐゴシック" charset="-128"/>
            </a:endParaRPr>
          </a:p>
          <a:p>
            <a:pPr eaLnBrk="1" hangingPunct="1">
              <a:buFont typeface="Wingdings" charset="2"/>
              <a:buChar char="§"/>
            </a:pPr>
            <a:r>
              <a:rPr lang="en-US" sz="2700" smtClean="0">
                <a:latin typeface="Arial" charset="0"/>
                <a:cs typeface="ＭＳ Ｐゴシック" charset="-128"/>
              </a:rPr>
              <a:t>The United States should eliminate agriculture subsidies. (85%)</a:t>
            </a:r>
            <a:r>
              <a:rPr lang="en-US" sz="2600" smtClean="0">
                <a:latin typeface="Arial" charset="0"/>
                <a:cs typeface="ＭＳ Ｐゴシック" charset="-128"/>
              </a:rPr>
              <a:t> </a:t>
            </a:r>
          </a:p>
          <a:p>
            <a:pPr eaLnBrk="1" hangingPunct="1">
              <a:buFont typeface="Wingdings" charset="2"/>
              <a:buChar char="§"/>
            </a:pPr>
            <a:r>
              <a:rPr lang="en-US" sz="2600" smtClean="0">
                <a:latin typeface="Arial" charset="0"/>
                <a:cs typeface="ＭＳ Ｐゴシック" charset="-128"/>
              </a:rPr>
              <a:t>A minimum wage increases unemployment among young and unskilled workers.  (79%)</a:t>
            </a:r>
          </a:p>
          <a:p>
            <a:pPr eaLnBrk="1" hangingPunct="1">
              <a:buFont typeface="Wingdings" charset="2"/>
              <a:buChar char="§"/>
            </a:pPr>
            <a:r>
              <a:rPr lang="en-US" sz="2600" smtClean="0">
                <a:latin typeface="Arial" charset="0"/>
                <a:cs typeface="ＭＳ Ｐゴシック" charset="-128"/>
              </a:rPr>
              <a:t>Effluent taxes and marketable pollution permits represent a better approach to pollution control </a:t>
            </a:r>
            <a:br>
              <a:rPr lang="en-US" sz="2600" smtClean="0">
                <a:latin typeface="Arial" charset="0"/>
                <a:cs typeface="ＭＳ Ｐゴシック" charset="-128"/>
              </a:rPr>
            </a:br>
            <a:r>
              <a:rPr lang="en-US" sz="2600" smtClean="0">
                <a:latin typeface="Arial" charset="0"/>
                <a:cs typeface="ＭＳ Ｐゴシック" charset="-128"/>
              </a:rPr>
              <a:t>than imposition of pollution ceilings.  (78%)</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5061">
                                            <p:txEl>
                                              <p:pRg st="1" end="1"/>
                                            </p:txEl>
                                          </p:spTgt>
                                        </p:tgtEl>
                                        <p:attrNameLst>
                                          <p:attrName>style.visibility</p:attrName>
                                        </p:attrNameLst>
                                      </p:cBhvr>
                                      <p:to>
                                        <p:strVal val="visible"/>
                                      </p:to>
                                    </p:set>
                                    <p:animEffect transition="in" filter="wipe(left)">
                                      <p:cBhvr>
                                        <p:cTn id="7" dur="500"/>
                                        <p:tgtEl>
                                          <p:spTgt spid="4506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5061">
                                            <p:txEl>
                                              <p:pRg st="2" end="2"/>
                                            </p:txEl>
                                          </p:spTgt>
                                        </p:tgtEl>
                                        <p:attrNameLst>
                                          <p:attrName>style.visibility</p:attrName>
                                        </p:attrNameLst>
                                      </p:cBhvr>
                                      <p:to>
                                        <p:strVal val="visible"/>
                                      </p:to>
                                    </p:set>
                                    <p:animEffect transition="in" filter="wipe(left)">
                                      <p:cBhvr>
                                        <p:cTn id="12" dur="500"/>
                                        <p:tgtEl>
                                          <p:spTgt spid="4506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5061">
                                            <p:txEl>
                                              <p:pRg st="3" end="3"/>
                                            </p:txEl>
                                          </p:spTgt>
                                        </p:tgtEl>
                                        <p:attrNameLst>
                                          <p:attrName>style.visibility</p:attrName>
                                        </p:attrNameLst>
                                      </p:cBhvr>
                                      <p:to>
                                        <p:strVal val="visible"/>
                                      </p:to>
                                    </p:set>
                                    <p:animEffect transition="in" filter="wipe(left)">
                                      <p:cBhvr>
                                        <p:cTn id="17" dur="500"/>
                                        <p:tgtEl>
                                          <p:spTgt spid="4506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1" grpId="0" build="p" bldLvl="4"/>
    </p:bld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4689" name="Rectangle 2"/>
          <p:cNvSpPr>
            <a:spLocks noGrp="1" noChangeArrowheads="1"/>
          </p:cNvSpPr>
          <p:nvPr>
            <p:ph type="title"/>
          </p:nvPr>
        </p:nvSpPr>
        <p:spPr>
          <a:xfrm>
            <a:off x="457200" y="76200"/>
            <a:ext cx="8229600" cy="762000"/>
          </a:xfrm>
        </p:spPr>
        <p:txBody>
          <a:bodyPr/>
          <a:lstStyle/>
          <a:p>
            <a:pPr algn="ctr" eaLnBrk="1" hangingPunct="1"/>
            <a:r>
              <a:rPr lang="en-US" sz="2800" dirty="0" smtClean="0">
                <a:latin typeface="Tahoma" charset="0"/>
                <a:ea typeface="Tahoma" charset="0"/>
                <a:cs typeface="Tahoma" charset="0"/>
              </a:rPr>
              <a:t>FYI:  </a:t>
            </a:r>
            <a:r>
              <a:rPr lang="en-US" sz="3000" dirty="0" smtClean="0">
                <a:latin typeface="Tahoma" charset="0"/>
                <a:ea typeface="Tahoma" charset="0"/>
                <a:cs typeface="Tahoma" charset="0"/>
              </a:rPr>
              <a:t>Who Studies Economics?</a:t>
            </a:r>
          </a:p>
        </p:txBody>
      </p:sp>
      <p:sp>
        <p:nvSpPr>
          <p:cNvPr id="46083" name="Rectangle 3"/>
          <p:cNvSpPr>
            <a:spLocks noGrp="1" noChangeArrowheads="1"/>
          </p:cNvSpPr>
          <p:nvPr>
            <p:ph idx="1"/>
          </p:nvPr>
        </p:nvSpPr>
        <p:spPr>
          <a:xfrm>
            <a:off x="304800" y="609600"/>
            <a:ext cx="8610600" cy="6248400"/>
          </a:xfrm>
        </p:spPr>
        <p:txBody>
          <a:bodyPr rtlCol="0">
            <a:normAutofit fontScale="62500" lnSpcReduction="20000"/>
          </a:bodyPr>
          <a:lstStyle/>
          <a:p>
            <a:pPr>
              <a:buNone/>
            </a:pPr>
            <a:endParaRPr lang="en-US" sz="2727" dirty="0" smtClean="0">
              <a:solidFill>
                <a:srgbClr val="000000"/>
              </a:solidFill>
              <a:latin typeface="Univers LT Std 55"/>
            </a:endParaRPr>
          </a:p>
          <a:p>
            <a:r>
              <a:rPr lang="en-US" sz="2545" dirty="0" smtClean="0">
                <a:solidFill>
                  <a:srgbClr val="000000"/>
                </a:solidFill>
                <a:latin typeface="Univers LT Std 55"/>
              </a:rPr>
              <a:t>Ellen Johnson-</a:t>
            </a:r>
            <a:r>
              <a:rPr lang="en-US" sz="2545" dirty="0" err="1" smtClean="0">
                <a:solidFill>
                  <a:srgbClr val="000000"/>
                </a:solidFill>
                <a:latin typeface="Univers LT Std 55"/>
              </a:rPr>
              <a:t>Sirleaf</a:t>
            </a:r>
            <a:r>
              <a:rPr lang="en-US" sz="2545" dirty="0" smtClean="0">
                <a:solidFill>
                  <a:srgbClr val="000000"/>
                </a:solidFill>
                <a:latin typeface="Univers LT Std 55"/>
              </a:rPr>
              <a:t> 		President of Liberia 	</a:t>
            </a:r>
          </a:p>
          <a:p>
            <a:r>
              <a:rPr lang="en-US" sz="2545" dirty="0" smtClean="0">
                <a:solidFill>
                  <a:srgbClr val="000000"/>
                </a:solidFill>
                <a:latin typeface="Univers LT Std 55"/>
              </a:rPr>
              <a:t>Princess </a:t>
            </a:r>
            <a:r>
              <a:rPr lang="en-US" sz="2545" dirty="0" err="1" smtClean="0">
                <a:solidFill>
                  <a:srgbClr val="000000"/>
                </a:solidFill>
                <a:latin typeface="Univers LT Std 55"/>
              </a:rPr>
              <a:t>Badiya</a:t>
            </a:r>
            <a:r>
              <a:rPr lang="en-US" sz="2545" dirty="0" smtClean="0">
                <a:solidFill>
                  <a:srgbClr val="000000"/>
                </a:solidFill>
                <a:latin typeface="Univers LT Std 55"/>
              </a:rPr>
              <a:t> </a:t>
            </a:r>
            <a:r>
              <a:rPr lang="en-US" sz="2545" dirty="0" err="1" smtClean="0">
                <a:solidFill>
                  <a:srgbClr val="000000"/>
                </a:solidFill>
                <a:latin typeface="Univers LT Std 55"/>
              </a:rPr>
              <a:t>bint</a:t>
            </a:r>
            <a:r>
              <a:rPr lang="en-US" sz="2545" dirty="0" smtClean="0">
                <a:solidFill>
                  <a:srgbClr val="000000"/>
                </a:solidFill>
                <a:latin typeface="Univers LT Std 55"/>
              </a:rPr>
              <a:t> Al Hassan 	Member of the royal family of Jordan 	</a:t>
            </a:r>
          </a:p>
          <a:p>
            <a:r>
              <a:rPr lang="en-US" sz="2545" dirty="0" smtClean="0">
                <a:solidFill>
                  <a:srgbClr val="000000"/>
                </a:solidFill>
                <a:latin typeface="Univers LT Std 55"/>
              </a:rPr>
              <a:t>Meg Whitman 			Former Chief Executive Officer of eBay 	</a:t>
            </a:r>
          </a:p>
          <a:p>
            <a:r>
              <a:rPr lang="en-US" sz="2545" dirty="0" smtClean="0">
                <a:solidFill>
                  <a:srgbClr val="000000"/>
                </a:solidFill>
                <a:latin typeface="Univers LT Std 55"/>
              </a:rPr>
              <a:t>Abdullah </a:t>
            </a:r>
            <a:r>
              <a:rPr lang="en-US" sz="2545" dirty="0" err="1" smtClean="0">
                <a:solidFill>
                  <a:srgbClr val="000000"/>
                </a:solidFill>
                <a:latin typeface="Univers LT Std 55"/>
              </a:rPr>
              <a:t>Gül</a:t>
            </a:r>
            <a:r>
              <a:rPr lang="en-US" sz="2545" dirty="0" smtClean="0">
                <a:solidFill>
                  <a:srgbClr val="000000"/>
                </a:solidFill>
                <a:latin typeface="Univers LT Std 55"/>
              </a:rPr>
              <a:t> 			President of Turkey 	</a:t>
            </a:r>
          </a:p>
          <a:p>
            <a:r>
              <a:rPr lang="en-US" sz="2545" dirty="0" err="1" smtClean="0">
                <a:solidFill>
                  <a:srgbClr val="000000"/>
                </a:solidFill>
                <a:latin typeface="Univers LT Std 55"/>
              </a:rPr>
              <a:t>Sidi</a:t>
            </a:r>
            <a:r>
              <a:rPr lang="en-US" sz="2545" dirty="0" smtClean="0">
                <a:solidFill>
                  <a:srgbClr val="000000"/>
                </a:solidFill>
                <a:latin typeface="Univers LT Std 55"/>
              </a:rPr>
              <a:t> </a:t>
            </a:r>
            <a:r>
              <a:rPr lang="en-US" sz="2545" dirty="0" err="1" smtClean="0">
                <a:solidFill>
                  <a:srgbClr val="000000"/>
                </a:solidFill>
                <a:latin typeface="Univers LT Std 55"/>
              </a:rPr>
              <a:t>Ould</a:t>
            </a:r>
            <a:r>
              <a:rPr lang="en-US" sz="2545" dirty="0" smtClean="0">
                <a:solidFill>
                  <a:srgbClr val="000000"/>
                </a:solidFill>
                <a:latin typeface="Univers LT Std 55"/>
              </a:rPr>
              <a:t> </a:t>
            </a:r>
            <a:r>
              <a:rPr lang="en-US" sz="2545" dirty="0" err="1" smtClean="0">
                <a:solidFill>
                  <a:srgbClr val="000000"/>
                </a:solidFill>
                <a:latin typeface="Univers LT Std 55"/>
              </a:rPr>
              <a:t>Cheikh</a:t>
            </a:r>
            <a:r>
              <a:rPr lang="en-US" sz="2545" dirty="0" smtClean="0">
                <a:solidFill>
                  <a:srgbClr val="000000"/>
                </a:solidFill>
                <a:latin typeface="Univers LT Std 55"/>
              </a:rPr>
              <a:t> </a:t>
            </a:r>
            <a:r>
              <a:rPr lang="en-US" sz="2545" dirty="0" err="1" smtClean="0">
                <a:solidFill>
                  <a:srgbClr val="000000"/>
                </a:solidFill>
                <a:latin typeface="Univers LT Std 55"/>
              </a:rPr>
              <a:t>Abdallahi</a:t>
            </a:r>
            <a:r>
              <a:rPr lang="en-US" sz="2545" dirty="0" smtClean="0">
                <a:solidFill>
                  <a:srgbClr val="000000"/>
                </a:solidFill>
                <a:latin typeface="Univers LT Std 55"/>
              </a:rPr>
              <a:t> 	Former President of Mauritania 	</a:t>
            </a:r>
          </a:p>
          <a:p>
            <a:r>
              <a:rPr lang="en-US" sz="2545" dirty="0" smtClean="0">
                <a:solidFill>
                  <a:srgbClr val="000000"/>
                </a:solidFill>
                <a:latin typeface="Univers LT Std 55"/>
              </a:rPr>
              <a:t>Kofi Annan 			Former Secretary General, United Nations 	</a:t>
            </a:r>
          </a:p>
          <a:p>
            <a:r>
              <a:rPr lang="en-US" sz="2545" dirty="0" smtClean="0">
                <a:solidFill>
                  <a:srgbClr val="000000"/>
                </a:solidFill>
                <a:latin typeface="Univers LT Std 55"/>
              </a:rPr>
              <a:t>Georges Corm 			Lebanese Economist and Historian; Professor at Saint 				Joseph University in Beirut 	</a:t>
            </a:r>
          </a:p>
          <a:p>
            <a:r>
              <a:rPr lang="en-US" sz="2545" dirty="0" smtClean="0">
                <a:solidFill>
                  <a:srgbClr val="000000"/>
                </a:solidFill>
                <a:latin typeface="Univers LT Std 55"/>
              </a:rPr>
              <a:t>Diane von Furstenberg 		Fashion designer 	</a:t>
            </a:r>
          </a:p>
          <a:p>
            <a:r>
              <a:rPr lang="en-US" sz="2545" dirty="0" err="1" smtClean="0">
                <a:solidFill>
                  <a:srgbClr val="000000"/>
                </a:solidFill>
                <a:latin typeface="Univers LT Std 55"/>
              </a:rPr>
              <a:t>Arsene</a:t>
            </a:r>
            <a:r>
              <a:rPr lang="en-US" sz="2545" dirty="0" smtClean="0">
                <a:solidFill>
                  <a:srgbClr val="000000"/>
                </a:solidFill>
                <a:latin typeface="Univers LT Std 55"/>
              </a:rPr>
              <a:t> Wenger 			Manager of Arsenal Football Club 	</a:t>
            </a:r>
          </a:p>
          <a:p>
            <a:r>
              <a:rPr lang="en-US" sz="2545" dirty="0" err="1" smtClean="0">
                <a:solidFill>
                  <a:srgbClr val="000000"/>
                </a:solidFill>
                <a:latin typeface="Univers LT Std 55"/>
              </a:rPr>
              <a:t>Muhammed</a:t>
            </a:r>
            <a:r>
              <a:rPr lang="en-US" sz="2545" dirty="0" smtClean="0">
                <a:solidFill>
                  <a:srgbClr val="000000"/>
                </a:solidFill>
                <a:latin typeface="Univers LT Std 55"/>
              </a:rPr>
              <a:t> Al-</a:t>
            </a:r>
            <a:r>
              <a:rPr lang="en-US" sz="2545" dirty="0" err="1" smtClean="0">
                <a:solidFill>
                  <a:srgbClr val="000000"/>
                </a:solidFill>
                <a:latin typeface="Univers LT Std 55"/>
              </a:rPr>
              <a:t>Jasser</a:t>
            </a:r>
            <a:r>
              <a:rPr lang="en-US" sz="2545" dirty="0" smtClean="0">
                <a:solidFill>
                  <a:srgbClr val="000000"/>
                </a:solidFill>
                <a:latin typeface="Univers LT Std 55"/>
              </a:rPr>
              <a:t> 		Economy and planning minister in Saudi Arabia 	</a:t>
            </a:r>
          </a:p>
          <a:p>
            <a:r>
              <a:rPr lang="en-US" sz="2545" dirty="0" smtClean="0">
                <a:solidFill>
                  <a:srgbClr val="000000"/>
                </a:solidFill>
                <a:latin typeface="Univers LT Std 55"/>
              </a:rPr>
              <a:t>Thabo Mbeki 			Former President of South Africa 	</a:t>
            </a:r>
          </a:p>
          <a:p>
            <a:r>
              <a:rPr lang="en-US" sz="2545" dirty="0" smtClean="0">
                <a:solidFill>
                  <a:srgbClr val="000000"/>
                </a:solidFill>
                <a:latin typeface="Univers LT Std 55"/>
              </a:rPr>
              <a:t>Steve Ballmer 			Former Chief Executive Officer, Microsoft 	</a:t>
            </a:r>
          </a:p>
          <a:p>
            <a:r>
              <a:rPr lang="en-US" sz="2545" dirty="0" smtClean="0">
                <a:solidFill>
                  <a:srgbClr val="000000"/>
                </a:solidFill>
                <a:latin typeface="Univers LT Std 55"/>
              </a:rPr>
              <a:t>Arnold Schwarzenegger 		Governor of California and former film star 	</a:t>
            </a:r>
          </a:p>
          <a:p>
            <a:r>
              <a:rPr lang="en-US" sz="2545" dirty="0" err="1" smtClean="0">
                <a:solidFill>
                  <a:srgbClr val="000000"/>
                </a:solidFill>
                <a:latin typeface="Univers LT Std 55"/>
              </a:rPr>
              <a:t>Taieb</a:t>
            </a:r>
            <a:r>
              <a:rPr lang="en-US" sz="2545" dirty="0" smtClean="0">
                <a:solidFill>
                  <a:srgbClr val="000000"/>
                </a:solidFill>
                <a:latin typeface="Univers LT Std 55"/>
              </a:rPr>
              <a:t> </a:t>
            </a:r>
            <a:r>
              <a:rPr lang="en-US" sz="2545" dirty="0" err="1" smtClean="0">
                <a:solidFill>
                  <a:srgbClr val="000000"/>
                </a:solidFill>
                <a:latin typeface="Univers LT Std 55"/>
              </a:rPr>
              <a:t>Fassi</a:t>
            </a:r>
            <a:r>
              <a:rPr lang="en-US" sz="2545" dirty="0" smtClean="0">
                <a:solidFill>
                  <a:srgbClr val="000000"/>
                </a:solidFill>
                <a:latin typeface="Univers LT Std 55"/>
              </a:rPr>
              <a:t> </a:t>
            </a:r>
            <a:r>
              <a:rPr lang="en-US" sz="2545" dirty="0" err="1" smtClean="0">
                <a:solidFill>
                  <a:srgbClr val="000000"/>
                </a:solidFill>
                <a:latin typeface="Univers LT Std 55"/>
              </a:rPr>
              <a:t>Fihri</a:t>
            </a:r>
            <a:r>
              <a:rPr lang="en-US" sz="2545" dirty="0" smtClean="0">
                <a:solidFill>
                  <a:srgbClr val="000000"/>
                </a:solidFill>
                <a:latin typeface="Univers LT Std 55"/>
              </a:rPr>
              <a:t> 		Advisor to King Mohammed VI, former Minister of Foreign Affairs 			in Morocco </a:t>
            </a:r>
          </a:p>
          <a:p>
            <a:r>
              <a:rPr lang="en-US" sz="2545" dirty="0" smtClean="0">
                <a:solidFill>
                  <a:srgbClr val="000000"/>
                </a:solidFill>
                <a:latin typeface="Univers LT Std 55"/>
              </a:rPr>
              <a:t>Mick </a:t>
            </a:r>
            <a:r>
              <a:rPr lang="en-US" sz="2545" dirty="0" err="1" smtClean="0">
                <a:solidFill>
                  <a:srgbClr val="000000"/>
                </a:solidFill>
                <a:latin typeface="Univers LT Std 55"/>
              </a:rPr>
              <a:t>Jagger</a:t>
            </a:r>
            <a:r>
              <a:rPr lang="en-US" sz="2545" dirty="0" smtClean="0">
                <a:solidFill>
                  <a:srgbClr val="000000"/>
                </a:solidFill>
                <a:latin typeface="Univers LT Std 55"/>
              </a:rPr>
              <a:t> 			Singer for The Rolling Stones </a:t>
            </a:r>
            <a:r>
              <a:rPr lang="en-US" sz="2400" dirty="0" smtClean="0">
                <a:solidFill>
                  <a:srgbClr val="000000"/>
                </a:solidFill>
                <a:latin typeface="Univers LT Std 55"/>
              </a:rPr>
              <a:t>	</a:t>
            </a:r>
          </a:p>
          <a:p>
            <a:endParaRPr lang="en-US" sz="2400" dirty="0" smtClean="0">
              <a:solidFill>
                <a:srgbClr val="000000"/>
              </a:solidFill>
              <a:latin typeface="Univers LT Std 55"/>
            </a:endParaRPr>
          </a:p>
        </p:txBody>
      </p:sp>
      <p:sp>
        <p:nvSpPr>
          <p:cNvPr id="114691" name="TextBox 4"/>
          <p:cNvSpPr txBox="1">
            <a:spLocks noChangeArrowheads="1"/>
          </p:cNvSpPr>
          <p:nvPr/>
        </p:nvSpPr>
        <p:spPr bwMode="auto">
          <a:xfrm>
            <a:off x="7543800" y="6324600"/>
            <a:ext cx="1143000" cy="350838"/>
          </a:xfrm>
          <a:prstGeom prst="rect">
            <a:avLst/>
          </a:prstGeom>
          <a:noFill/>
          <a:ln w="9525">
            <a:noFill/>
            <a:miter lim="800000"/>
            <a:headEnd/>
            <a:tailEnd/>
          </a:ln>
        </p:spPr>
        <p:txBody>
          <a:bodyPr>
            <a:prstTxWarp prst="textNoShape">
              <a:avLst/>
            </a:prstTxWarp>
            <a:spAutoFit/>
          </a:bodyPr>
          <a:lstStyle/>
          <a:p>
            <a:pPr algn="r"/>
            <a:fld id="{DCFB3C72-2A7A-4029-9B10-223DD52FDCCE}" type="slidenum">
              <a:rPr lang="en-US" sz="1700">
                <a:solidFill>
                  <a:srgbClr val="B2B2B2"/>
                </a:solidFill>
                <a:latin typeface="Times New Roman" charset="0"/>
                <a:ea typeface="Verdana" charset="0"/>
                <a:cs typeface="Verdana" charset="0"/>
              </a:rPr>
              <a:pPr algn="r"/>
              <a:t>35</a:t>
            </a:fld>
            <a:endParaRPr lang="en-US" sz="1700">
              <a:solidFill>
                <a:srgbClr val="B2B2B2"/>
              </a:solidFill>
              <a:latin typeface="Times New Roman" charset="0"/>
              <a:ea typeface="Verdana" charset="0"/>
              <a:cs typeface="Verdana"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6083">
                                            <p:txEl>
                                              <p:pRg st="1" end="1"/>
                                            </p:txEl>
                                          </p:spTgt>
                                        </p:tgtEl>
                                        <p:attrNameLst>
                                          <p:attrName>style.visibility</p:attrName>
                                        </p:attrNameLst>
                                      </p:cBhvr>
                                      <p:to>
                                        <p:strVal val="visible"/>
                                      </p:to>
                                    </p:set>
                                    <p:animEffect transition="in" filter="wipe(left)">
                                      <p:cBhvr>
                                        <p:cTn id="7" dur="500"/>
                                        <p:tgtEl>
                                          <p:spTgt spid="4608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6083">
                                            <p:txEl>
                                              <p:pRg st="2" end="2"/>
                                            </p:txEl>
                                          </p:spTgt>
                                        </p:tgtEl>
                                        <p:attrNameLst>
                                          <p:attrName>style.visibility</p:attrName>
                                        </p:attrNameLst>
                                      </p:cBhvr>
                                      <p:to>
                                        <p:strVal val="visible"/>
                                      </p:to>
                                    </p:set>
                                    <p:animEffect transition="in" filter="wipe(left)">
                                      <p:cBhvr>
                                        <p:cTn id="12" dur="500"/>
                                        <p:tgtEl>
                                          <p:spTgt spid="4608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6083">
                                            <p:txEl>
                                              <p:pRg st="3" end="3"/>
                                            </p:txEl>
                                          </p:spTgt>
                                        </p:tgtEl>
                                        <p:attrNameLst>
                                          <p:attrName>style.visibility</p:attrName>
                                        </p:attrNameLst>
                                      </p:cBhvr>
                                      <p:to>
                                        <p:strVal val="visible"/>
                                      </p:to>
                                    </p:set>
                                    <p:animEffect transition="in" filter="wipe(left)">
                                      <p:cBhvr>
                                        <p:cTn id="17" dur="500"/>
                                        <p:tgtEl>
                                          <p:spTgt spid="4608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6083">
                                            <p:txEl>
                                              <p:pRg st="4" end="4"/>
                                            </p:txEl>
                                          </p:spTgt>
                                        </p:tgtEl>
                                        <p:attrNameLst>
                                          <p:attrName>style.visibility</p:attrName>
                                        </p:attrNameLst>
                                      </p:cBhvr>
                                      <p:to>
                                        <p:strVal val="visible"/>
                                      </p:to>
                                    </p:set>
                                    <p:animEffect transition="in" filter="wipe(left)">
                                      <p:cBhvr>
                                        <p:cTn id="22" dur="500"/>
                                        <p:tgtEl>
                                          <p:spTgt spid="4608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6083">
                                            <p:txEl>
                                              <p:pRg st="5" end="5"/>
                                            </p:txEl>
                                          </p:spTgt>
                                        </p:tgtEl>
                                        <p:attrNameLst>
                                          <p:attrName>style.visibility</p:attrName>
                                        </p:attrNameLst>
                                      </p:cBhvr>
                                      <p:to>
                                        <p:strVal val="visible"/>
                                      </p:to>
                                    </p:set>
                                    <p:animEffect transition="in" filter="wipe(left)">
                                      <p:cBhvr>
                                        <p:cTn id="27" dur="500"/>
                                        <p:tgtEl>
                                          <p:spTgt spid="4608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6083">
                                            <p:txEl>
                                              <p:pRg st="6" end="6"/>
                                            </p:txEl>
                                          </p:spTgt>
                                        </p:tgtEl>
                                        <p:attrNameLst>
                                          <p:attrName>style.visibility</p:attrName>
                                        </p:attrNameLst>
                                      </p:cBhvr>
                                      <p:to>
                                        <p:strVal val="visible"/>
                                      </p:to>
                                    </p:set>
                                    <p:animEffect transition="in" filter="wipe(left)">
                                      <p:cBhvr>
                                        <p:cTn id="32" dur="500"/>
                                        <p:tgtEl>
                                          <p:spTgt spid="4608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6083">
                                            <p:txEl>
                                              <p:pRg st="7" end="7"/>
                                            </p:txEl>
                                          </p:spTgt>
                                        </p:tgtEl>
                                        <p:attrNameLst>
                                          <p:attrName>style.visibility</p:attrName>
                                        </p:attrNameLst>
                                      </p:cBhvr>
                                      <p:to>
                                        <p:strVal val="visible"/>
                                      </p:to>
                                    </p:set>
                                    <p:animEffect transition="in" filter="wipe(left)">
                                      <p:cBhvr>
                                        <p:cTn id="37" dur="500"/>
                                        <p:tgtEl>
                                          <p:spTgt spid="4608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6083">
                                            <p:txEl>
                                              <p:pRg st="8" end="8"/>
                                            </p:txEl>
                                          </p:spTgt>
                                        </p:tgtEl>
                                        <p:attrNameLst>
                                          <p:attrName>style.visibility</p:attrName>
                                        </p:attrNameLst>
                                      </p:cBhvr>
                                      <p:to>
                                        <p:strVal val="visible"/>
                                      </p:to>
                                    </p:set>
                                    <p:animEffect transition="in" filter="wipe(left)">
                                      <p:cBhvr>
                                        <p:cTn id="42" dur="500"/>
                                        <p:tgtEl>
                                          <p:spTgt spid="4608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6083">
                                            <p:txEl>
                                              <p:pRg st="9" end="9"/>
                                            </p:txEl>
                                          </p:spTgt>
                                        </p:tgtEl>
                                        <p:attrNameLst>
                                          <p:attrName>style.visibility</p:attrName>
                                        </p:attrNameLst>
                                      </p:cBhvr>
                                      <p:to>
                                        <p:strVal val="visible"/>
                                      </p:to>
                                    </p:set>
                                    <p:animEffect transition="in" filter="wipe(left)">
                                      <p:cBhvr>
                                        <p:cTn id="47" dur="500"/>
                                        <p:tgtEl>
                                          <p:spTgt spid="4608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46083">
                                            <p:txEl>
                                              <p:pRg st="10" end="10"/>
                                            </p:txEl>
                                          </p:spTgt>
                                        </p:tgtEl>
                                        <p:attrNameLst>
                                          <p:attrName>style.visibility</p:attrName>
                                        </p:attrNameLst>
                                      </p:cBhvr>
                                      <p:to>
                                        <p:strVal val="visible"/>
                                      </p:to>
                                    </p:set>
                                    <p:animEffect transition="in" filter="wipe(left)">
                                      <p:cBhvr>
                                        <p:cTn id="52" dur="500"/>
                                        <p:tgtEl>
                                          <p:spTgt spid="4608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46083">
                                            <p:txEl>
                                              <p:pRg st="11" end="11"/>
                                            </p:txEl>
                                          </p:spTgt>
                                        </p:tgtEl>
                                        <p:attrNameLst>
                                          <p:attrName>style.visibility</p:attrName>
                                        </p:attrNameLst>
                                      </p:cBhvr>
                                      <p:to>
                                        <p:strVal val="visible"/>
                                      </p:to>
                                    </p:set>
                                    <p:animEffect transition="in" filter="wipe(left)">
                                      <p:cBhvr>
                                        <p:cTn id="57" dur="500"/>
                                        <p:tgtEl>
                                          <p:spTgt spid="4608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46083">
                                            <p:txEl>
                                              <p:pRg st="12" end="12"/>
                                            </p:txEl>
                                          </p:spTgt>
                                        </p:tgtEl>
                                        <p:attrNameLst>
                                          <p:attrName>style.visibility</p:attrName>
                                        </p:attrNameLst>
                                      </p:cBhvr>
                                      <p:to>
                                        <p:strVal val="visible"/>
                                      </p:to>
                                    </p:set>
                                    <p:animEffect transition="in" filter="wipe(left)">
                                      <p:cBhvr>
                                        <p:cTn id="62" dur="500"/>
                                        <p:tgtEl>
                                          <p:spTgt spid="46083">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46083">
                                            <p:txEl>
                                              <p:pRg st="13" end="13"/>
                                            </p:txEl>
                                          </p:spTgt>
                                        </p:tgtEl>
                                        <p:attrNameLst>
                                          <p:attrName>style.visibility</p:attrName>
                                        </p:attrNameLst>
                                      </p:cBhvr>
                                      <p:to>
                                        <p:strVal val="visible"/>
                                      </p:to>
                                    </p:set>
                                    <p:animEffect transition="in" filter="wipe(left)">
                                      <p:cBhvr>
                                        <p:cTn id="67" dur="500"/>
                                        <p:tgtEl>
                                          <p:spTgt spid="46083">
                                            <p:txEl>
                                              <p:pRg st="13" end="1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46083">
                                            <p:txEl>
                                              <p:pRg st="14" end="14"/>
                                            </p:txEl>
                                          </p:spTgt>
                                        </p:tgtEl>
                                        <p:attrNameLst>
                                          <p:attrName>style.visibility</p:attrName>
                                        </p:attrNameLst>
                                      </p:cBhvr>
                                      <p:to>
                                        <p:strVal val="visible"/>
                                      </p:to>
                                    </p:set>
                                    <p:animEffect transition="in" filter="wipe(left)">
                                      <p:cBhvr>
                                        <p:cTn id="72" dur="500"/>
                                        <p:tgtEl>
                                          <p:spTgt spid="46083">
                                            <p:txEl>
                                              <p:pRg st="14" end="1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46083">
                                            <p:txEl>
                                              <p:pRg st="15" end="15"/>
                                            </p:txEl>
                                          </p:spTgt>
                                        </p:tgtEl>
                                        <p:attrNameLst>
                                          <p:attrName>style.visibility</p:attrName>
                                        </p:attrNameLst>
                                      </p:cBhvr>
                                      <p:to>
                                        <p:strVal val="visible"/>
                                      </p:to>
                                    </p:set>
                                    <p:animEffect transition="in" filter="wipe(left)">
                                      <p:cBhvr>
                                        <p:cTn id="77" dur="500"/>
                                        <p:tgtEl>
                                          <p:spTgt spid="4608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uiExpand="1" build="p" bldLvl="4"/>
    </p:bldLst>
  </p:timing>
</p:sld>
</file>

<file path=ppt/slides/slide37.xml><?xml version="1.0" encoding="utf-8"?>
<p:sld xmlns:a="http://schemas.openxmlformats.org/drawingml/2006/main" xmlns:r="http://schemas.openxmlformats.org/officeDocument/2006/relationships" xmlns:p="http://schemas.openxmlformats.org/presentationml/2006/main" showMasterSp="0">
  <p:cSld>
    <p:bg>
      <p:bgPr>
        <a:solidFill>
          <a:srgbClr val="EEE8C4">
            <a:alpha val="79999"/>
          </a:srgbClr>
        </a:solidFill>
        <a:effectLst/>
      </p:bgPr>
    </p:bg>
    <p:spTree>
      <p:nvGrpSpPr>
        <p:cNvPr id="1" name=""/>
        <p:cNvGrpSpPr/>
        <p:nvPr/>
      </p:nvGrpSpPr>
      <p:grpSpPr>
        <a:xfrm>
          <a:off x="0" y="0"/>
          <a:ext cx="0" cy="0"/>
          <a:chOff x="0" y="0"/>
          <a:chExt cx="0" cy="0"/>
        </a:xfrm>
      </p:grpSpPr>
      <p:sp>
        <p:nvSpPr>
          <p:cNvPr id="116738" name="Rectangle 8"/>
          <p:cNvSpPr>
            <a:spLocks noChangeArrowheads="1"/>
          </p:cNvSpPr>
          <p:nvPr/>
        </p:nvSpPr>
        <p:spPr bwMode="auto">
          <a:xfrm>
            <a:off x="0" y="0"/>
            <a:ext cx="304800" cy="6858000"/>
          </a:xfrm>
          <a:prstGeom prst="rect">
            <a:avLst/>
          </a:prstGeom>
          <a:solidFill>
            <a:srgbClr val="AE1237"/>
          </a:solidFill>
          <a:ln w="9525">
            <a:noFill/>
            <a:miter lim="800000"/>
            <a:headEnd/>
            <a:tailEnd/>
          </a:ln>
        </p:spPr>
        <p:txBody>
          <a:bodyPr wrap="none" anchor="ctr">
            <a:prstTxWarp prst="textNoShape">
              <a:avLst/>
            </a:prstTxWarp>
          </a:bodyPr>
          <a:lstStyle/>
          <a:p>
            <a:endParaRPr lang="en-US" sz="1800">
              <a:solidFill>
                <a:srgbClr val="000000"/>
              </a:solidFill>
              <a:latin typeface="Calibri" charset="0"/>
              <a:ea typeface="Arial" charset="0"/>
              <a:cs typeface="Arial" charset="0"/>
            </a:endParaRPr>
          </a:p>
        </p:txBody>
      </p:sp>
      <p:sp>
        <p:nvSpPr>
          <p:cNvPr id="73732" name="Rectangle 4"/>
          <p:cNvSpPr>
            <a:spLocks noGrp="1" noChangeArrowheads="1"/>
          </p:cNvSpPr>
          <p:nvPr>
            <p:ph type="title"/>
          </p:nvPr>
        </p:nvSpPr>
        <p:spPr>
          <a:xfrm>
            <a:off x="533400" y="188913"/>
            <a:ext cx="8458200" cy="725487"/>
          </a:xfrm>
          <a:solidFill>
            <a:srgbClr val="CACA92">
              <a:alpha val="50000"/>
            </a:srgbClr>
          </a:solidFill>
        </p:spPr>
        <p:txBody>
          <a:bodyPr bIns="0" rtlCol="0" anchor="b">
            <a:noAutofit/>
          </a:bodyPr>
          <a:lstStyle/>
          <a:p>
            <a:pPr eaLnBrk="1" fontAlgn="auto" hangingPunct="1">
              <a:lnSpc>
                <a:spcPct val="105000"/>
              </a:lnSpc>
              <a:spcAft>
                <a:spcPts val="0"/>
              </a:spcAft>
              <a:defRPr/>
            </a:pPr>
            <a:r>
              <a:rPr lang="en-US" sz="3000" spc="500" dirty="0" smtClean="0">
                <a:solidFill>
                  <a:srgbClr val="960000"/>
                </a:solidFill>
                <a:latin typeface="Arial" pitchFamily="34" charset="0"/>
                <a:cs typeface="Arial" pitchFamily="34" charset="0"/>
              </a:rPr>
              <a:t>SUMMARY</a:t>
            </a:r>
          </a:p>
        </p:txBody>
      </p:sp>
      <p:sp>
        <p:nvSpPr>
          <p:cNvPr id="116740" name="Content Placeholder 2"/>
          <p:cNvSpPr>
            <a:spLocks noGrp="1"/>
          </p:cNvSpPr>
          <p:nvPr>
            <p:ph idx="1"/>
          </p:nvPr>
        </p:nvSpPr>
        <p:spPr>
          <a:xfrm>
            <a:off x="457200" y="1219200"/>
            <a:ext cx="8305800" cy="5410200"/>
          </a:xfrm>
        </p:spPr>
        <p:txBody>
          <a:bodyPr/>
          <a:lstStyle/>
          <a:p>
            <a:pPr eaLnBrk="1" hangingPunct="1">
              <a:lnSpc>
                <a:spcPct val="115000"/>
              </a:lnSpc>
              <a:buClrTx/>
              <a:buSzPct val="120000"/>
              <a:buFont typeface="Arial" charset="0"/>
              <a:buChar char="•"/>
            </a:pPr>
            <a:r>
              <a:rPr lang="en-US" sz="2700" smtClean="0">
                <a:latin typeface="Arial" charset="0"/>
                <a:cs typeface="ＭＳ Ｐゴシック" charset="-128"/>
              </a:rPr>
              <a:t>As scientists, economists try to explain the world using models with appropriate assumptions.  </a:t>
            </a:r>
          </a:p>
          <a:p>
            <a:pPr eaLnBrk="1" hangingPunct="1">
              <a:lnSpc>
                <a:spcPct val="115000"/>
              </a:lnSpc>
              <a:buClrTx/>
              <a:buSzPct val="120000"/>
              <a:buFont typeface="Arial" charset="0"/>
              <a:buChar char="•"/>
            </a:pPr>
            <a:r>
              <a:rPr lang="en-US" sz="2700" smtClean="0">
                <a:latin typeface="Arial" charset="0"/>
                <a:cs typeface="ＭＳ Ｐゴシック" charset="-128"/>
              </a:rPr>
              <a:t>Two simple models are the Circular-Flow Diagram and the Production Possibilities Frontier. </a:t>
            </a:r>
          </a:p>
          <a:p>
            <a:pPr eaLnBrk="1" hangingPunct="1">
              <a:lnSpc>
                <a:spcPct val="115000"/>
              </a:lnSpc>
              <a:buClrTx/>
              <a:buSzPct val="120000"/>
              <a:buFont typeface="Arial" charset="0"/>
              <a:buChar char="•"/>
            </a:pPr>
            <a:r>
              <a:rPr lang="en-US" sz="2700" smtClean="0">
                <a:latin typeface="Arial" charset="0"/>
                <a:cs typeface="ＭＳ Ｐゴシック" charset="-128"/>
              </a:rPr>
              <a:t>Microeconomics studies the behavior of consumers and firms, and their interactions in markets.  Macroeconomics studies the economy as a whole. </a:t>
            </a:r>
          </a:p>
          <a:p>
            <a:pPr eaLnBrk="1" hangingPunct="1">
              <a:lnSpc>
                <a:spcPct val="115000"/>
              </a:lnSpc>
              <a:buClrTx/>
              <a:buSzPct val="120000"/>
              <a:buFont typeface="Arial" charset="0"/>
              <a:buChar char="•"/>
            </a:pPr>
            <a:r>
              <a:rPr lang="en-US" sz="2700" smtClean="0">
                <a:latin typeface="Arial" charset="0"/>
                <a:cs typeface="ＭＳ Ｐゴシック" charset="-128"/>
              </a:rPr>
              <a:t>As policy advisers, economists offer advice on how to improve the world. </a:t>
            </a:r>
          </a:p>
        </p:txBody>
      </p:sp>
      <p:sp>
        <p:nvSpPr>
          <p:cNvPr id="116741" name="TextBox 4"/>
          <p:cNvSpPr txBox="1">
            <a:spLocks noChangeArrowheads="1"/>
          </p:cNvSpPr>
          <p:nvPr/>
        </p:nvSpPr>
        <p:spPr bwMode="auto">
          <a:xfrm>
            <a:off x="304800" y="6500813"/>
            <a:ext cx="5649913" cy="336550"/>
          </a:xfrm>
          <a:prstGeom prst="rect">
            <a:avLst/>
          </a:prstGeom>
          <a:noFill/>
          <a:ln w="9525">
            <a:noFill/>
            <a:miter lim="800000"/>
            <a:headEnd/>
            <a:tailEnd/>
          </a:ln>
        </p:spPr>
        <p:txBody>
          <a:bodyPr>
            <a:prstTxWarp prst="textNoShape">
              <a:avLst/>
            </a:prstTxWarp>
            <a:spAutoFit/>
          </a:bodyPr>
          <a:lstStyle/>
          <a:p>
            <a:r>
              <a:rPr lang="en-US" sz="800" i="1">
                <a:solidFill>
                  <a:srgbClr val="777777"/>
                </a:solidFill>
                <a:latin typeface="Times New Roman" charset="0"/>
                <a:ea typeface="Times New Roman" charset="0"/>
                <a:cs typeface="Times New Roman" charset="0"/>
              </a:rPr>
              <a:t>© 2012 Cengage Learning. All Rights Reserved. May not be copied, scanned, or duplicated, in whole or in part, except for use as permitted in a license distributed with a certain product or service or otherwise on a password-protected website for classroom use.</a:t>
            </a:r>
            <a:endParaRPr lang="en-US" sz="800" i="1">
              <a:solidFill>
                <a:srgbClr val="777777"/>
              </a:solidFill>
              <a:latin typeface="Times New Roman" charset="0"/>
              <a:ea typeface="Verdana" charset="0"/>
              <a:cs typeface="Verdana"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Assumptions &amp; Models</a:t>
            </a:r>
          </a:p>
        </p:txBody>
      </p:sp>
      <p:sp>
        <p:nvSpPr>
          <p:cNvPr id="17413"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smtClean="0">
                <a:latin typeface="Arial" charset="0"/>
                <a:cs typeface="ＭＳ Ｐゴシック" charset="-128"/>
              </a:rPr>
              <a:t>Assumptions simplify the complex world, </a:t>
            </a:r>
            <a:br>
              <a:rPr lang="en-US" smtClean="0">
                <a:latin typeface="Arial" charset="0"/>
                <a:cs typeface="ＭＳ Ｐゴシック" charset="-128"/>
              </a:rPr>
            </a:br>
            <a:r>
              <a:rPr lang="en-US" smtClean="0">
                <a:latin typeface="Arial" charset="0"/>
                <a:cs typeface="ＭＳ Ｐゴシック" charset="-128"/>
              </a:rPr>
              <a:t>make it easier to understand.  </a:t>
            </a:r>
          </a:p>
          <a:p>
            <a:pPr eaLnBrk="1" hangingPunct="1">
              <a:buFont typeface="Wingdings" charset="2"/>
              <a:buChar char="§"/>
            </a:pPr>
            <a:r>
              <a:rPr lang="en-US" smtClean="0">
                <a:latin typeface="Arial" charset="0"/>
                <a:cs typeface="ＭＳ Ｐゴシック" charset="-128"/>
              </a:rPr>
              <a:t>Example:  To study international trade, </a:t>
            </a:r>
            <a:br>
              <a:rPr lang="en-US" smtClean="0">
                <a:latin typeface="Arial" charset="0"/>
                <a:cs typeface="ＭＳ Ｐゴシック" charset="-128"/>
              </a:rPr>
            </a:br>
            <a:r>
              <a:rPr lang="en-US" smtClean="0">
                <a:latin typeface="Arial" charset="0"/>
                <a:cs typeface="ＭＳ Ｐゴシック" charset="-128"/>
              </a:rPr>
              <a:t>assume two countries and two goods.  </a:t>
            </a:r>
          </a:p>
          <a:p>
            <a:pPr eaLnBrk="1" hangingPunct="1">
              <a:spcBef>
                <a:spcPct val="15000"/>
              </a:spcBef>
              <a:buFont typeface="Wingdings" charset="2"/>
              <a:buNone/>
            </a:pPr>
            <a:r>
              <a:rPr lang="en-US" smtClean="0">
                <a:latin typeface="Arial" charset="0"/>
                <a:cs typeface="ＭＳ Ｐゴシック" charset="-128"/>
              </a:rPr>
              <a:t>	Unrealistic, but simple to learn and </a:t>
            </a:r>
            <a:br>
              <a:rPr lang="en-US" smtClean="0">
                <a:latin typeface="Arial" charset="0"/>
                <a:cs typeface="ＭＳ Ｐゴシック" charset="-128"/>
              </a:rPr>
            </a:br>
            <a:r>
              <a:rPr lang="en-US" smtClean="0">
                <a:latin typeface="Arial" charset="0"/>
                <a:cs typeface="ＭＳ Ｐゴシック" charset="-128"/>
              </a:rPr>
              <a:t>gives useful insights about the real world.</a:t>
            </a:r>
          </a:p>
          <a:p>
            <a:pPr eaLnBrk="1" hangingPunct="1">
              <a:buFont typeface="Wingdings" charset="2"/>
              <a:buChar char="§"/>
            </a:pPr>
            <a:r>
              <a:rPr lang="en-US" b="1" smtClean="0">
                <a:solidFill>
                  <a:srgbClr val="FF0000"/>
                </a:solidFill>
                <a:latin typeface="Arial" charset="0"/>
                <a:cs typeface="ＭＳ Ｐゴシック" charset="-128"/>
              </a:rPr>
              <a:t>Model</a:t>
            </a:r>
            <a:r>
              <a:rPr lang="en-US" smtClean="0">
                <a:latin typeface="Arial" charset="0"/>
                <a:cs typeface="ＭＳ Ｐゴシック" charset="-128"/>
              </a:rPr>
              <a:t>:</a:t>
            </a:r>
            <a:r>
              <a:rPr lang="en-US" b="1" smtClean="0">
                <a:solidFill>
                  <a:srgbClr val="CC0000"/>
                </a:solidFill>
                <a:latin typeface="Arial" charset="0"/>
                <a:cs typeface="ＭＳ Ｐゴシック" charset="-128"/>
              </a:rPr>
              <a:t>  </a:t>
            </a:r>
            <a:r>
              <a:rPr lang="en-US" smtClean="0">
                <a:latin typeface="Arial" charset="0"/>
                <a:cs typeface="ＭＳ Ｐゴシック" charset="-128"/>
              </a:rPr>
              <a:t>a highly simplified representation of </a:t>
            </a:r>
            <a:br>
              <a:rPr lang="en-US" smtClean="0">
                <a:latin typeface="Arial" charset="0"/>
                <a:cs typeface="ＭＳ Ｐゴシック" charset="-128"/>
              </a:rPr>
            </a:br>
            <a:r>
              <a:rPr lang="en-US" smtClean="0">
                <a:latin typeface="Arial" charset="0"/>
                <a:cs typeface="ＭＳ Ｐゴシック" charset="-128"/>
              </a:rPr>
              <a:t>a more complicated reality.  </a:t>
            </a:r>
            <a:br>
              <a:rPr lang="en-US" smtClean="0">
                <a:latin typeface="Arial" charset="0"/>
                <a:cs typeface="ＭＳ Ｐゴシック" charset="-128"/>
              </a:rPr>
            </a:br>
            <a:r>
              <a:rPr lang="en-US" smtClean="0">
                <a:latin typeface="Arial" charset="0"/>
                <a:cs typeface="ＭＳ Ｐゴシック" charset="-128"/>
              </a:rPr>
              <a:t>Economists use models to study economic issues.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7413">
                                            <p:txEl>
                                              <p:pRg st="0" end="0"/>
                                            </p:txEl>
                                          </p:spTgt>
                                        </p:tgtEl>
                                        <p:attrNameLst>
                                          <p:attrName>style.visibility</p:attrName>
                                        </p:attrNameLst>
                                      </p:cBhvr>
                                      <p:to>
                                        <p:strVal val="visible"/>
                                      </p:to>
                                    </p:set>
                                    <p:animEffect transition="in" filter="wipe(left)">
                                      <p:cBhvr>
                                        <p:cTn id="7" dur="500"/>
                                        <p:tgtEl>
                                          <p:spTgt spid="174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413">
                                            <p:txEl>
                                              <p:pRg st="1" end="1"/>
                                            </p:txEl>
                                          </p:spTgt>
                                        </p:tgtEl>
                                        <p:attrNameLst>
                                          <p:attrName>style.visibility</p:attrName>
                                        </p:attrNameLst>
                                      </p:cBhvr>
                                      <p:to>
                                        <p:strVal val="visible"/>
                                      </p:to>
                                    </p:set>
                                    <p:animEffect transition="in" filter="wipe(left)">
                                      <p:cBhvr>
                                        <p:cTn id="12" dur="500"/>
                                        <p:tgtEl>
                                          <p:spTgt spid="1741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7413">
                                            <p:txEl>
                                              <p:pRg st="2" end="2"/>
                                            </p:txEl>
                                          </p:spTgt>
                                        </p:tgtEl>
                                        <p:attrNameLst>
                                          <p:attrName>style.visibility</p:attrName>
                                        </p:attrNameLst>
                                      </p:cBhvr>
                                      <p:to>
                                        <p:strVal val="visible"/>
                                      </p:to>
                                    </p:set>
                                    <p:animEffect transition="in" filter="wipe(left)">
                                      <p:cBhvr>
                                        <p:cTn id="17" dur="500"/>
                                        <p:tgtEl>
                                          <p:spTgt spid="1741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7413">
                                            <p:txEl>
                                              <p:pRg st="3" end="3"/>
                                            </p:txEl>
                                          </p:spTgt>
                                        </p:tgtEl>
                                        <p:attrNameLst>
                                          <p:attrName>style.visibility</p:attrName>
                                        </p:attrNameLst>
                                      </p:cBhvr>
                                      <p:to>
                                        <p:strVal val="visible"/>
                                      </p:to>
                                    </p:set>
                                    <p:animEffect transition="in" filter="wipe(left)">
                                      <p:cBhvr>
                                        <p:cTn id="22" dur="500"/>
                                        <p:tgtEl>
                                          <p:spTgt spid="1741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build="p" bldLvl="4"/>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pPr algn="ctr" eaLnBrk="1" hangingPunct="1"/>
            <a:r>
              <a:rPr lang="en-US" smtClean="0">
                <a:latin typeface="Tahoma" charset="0"/>
                <a:ea typeface="Tahoma" charset="0"/>
                <a:cs typeface="Tahoma" charset="0"/>
              </a:rPr>
              <a:t>Some Familiar Models</a:t>
            </a:r>
          </a:p>
        </p:txBody>
      </p:sp>
      <p:sp>
        <p:nvSpPr>
          <p:cNvPr id="15362" name="Rectangle 3"/>
          <p:cNvSpPr>
            <a:spLocks noGrp="1" noChangeArrowheads="1"/>
          </p:cNvSpPr>
          <p:nvPr>
            <p:ph idx="1"/>
          </p:nvPr>
        </p:nvSpPr>
        <p:spPr>
          <a:xfrm>
            <a:off x="827584" y="1412776"/>
            <a:ext cx="2895600" cy="941388"/>
          </a:xfrm>
        </p:spPr>
        <p:txBody>
          <a:bodyPr/>
          <a:lstStyle/>
          <a:p>
            <a:pPr marL="0" indent="0" eaLnBrk="1" hangingPunct="1">
              <a:buFont typeface="Wingdings" charset="2"/>
              <a:buNone/>
            </a:pPr>
            <a:r>
              <a:rPr lang="en-US" dirty="0" smtClean="0">
                <a:latin typeface="Arial" charset="0"/>
                <a:cs typeface="ＭＳ Ｐゴシック" charset="-128"/>
              </a:rPr>
              <a:t>A road map</a:t>
            </a:r>
          </a:p>
        </p:txBody>
      </p:sp>
      <p:sp>
        <p:nvSpPr>
          <p:cNvPr id="5" name="Rectangle 4"/>
          <p:cNvSpPr txBox="1">
            <a:spLocks noChangeArrowheads="1"/>
          </p:cNvSpPr>
          <p:nvPr/>
        </p:nvSpPr>
        <p:spPr bwMode="auto">
          <a:xfrm>
            <a:off x="2237284" y="2924944"/>
            <a:ext cx="2971800" cy="78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105000"/>
              </a:lnSpc>
              <a:spcBef>
                <a:spcPts val="1200"/>
              </a:spcBef>
              <a:spcAft>
                <a:spcPct val="0"/>
              </a:spcAft>
              <a:buClr>
                <a:srgbClr val="A3C167"/>
              </a:buClr>
              <a:buFont typeface="Wingdings" pitchFamily="2" charset="2"/>
              <a:buChar char="§"/>
              <a:defRPr sz="2800" kern="1200">
                <a:solidFill>
                  <a:schemeClr val="tx1"/>
                </a:solidFill>
                <a:latin typeface="Arial" pitchFamily="34" charset="0"/>
                <a:ea typeface="ＭＳ Ｐゴシック" charset="-128"/>
                <a:cs typeface="Arial" pitchFamily="34" charset="0"/>
              </a:defRPr>
            </a:lvl1pPr>
            <a:lvl2pPr marL="742950" indent="-285750" algn="l" rtl="0" eaLnBrk="0" fontAlgn="base" hangingPunct="0">
              <a:lnSpc>
                <a:spcPct val="105000"/>
              </a:lnSpc>
              <a:spcBef>
                <a:spcPts val="300"/>
              </a:spcBef>
              <a:spcAft>
                <a:spcPct val="0"/>
              </a:spcAft>
              <a:buClr>
                <a:srgbClr val="CC9900"/>
              </a:buClr>
              <a:buFont typeface="Wingdings" pitchFamily="2" charset="2"/>
              <a:buChar char="§"/>
              <a:defRPr sz="2700" kern="1200">
                <a:solidFill>
                  <a:schemeClr val="tx1"/>
                </a:solidFill>
                <a:latin typeface="Arial" pitchFamily="34" charset="0"/>
                <a:ea typeface="ＭＳ Ｐゴシック" charset="-128"/>
                <a:cs typeface="Arial" pitchFamily="34" charset="0"/>
              </a:defRPr>
            </a:lvl2pPr>
            <a:lvl3pPr marL="1143000" indent="-228600" algn="l" rtl="0" eaLnBrk="0" fontAlgn="base" hangingPunct="0">
              <a:lnSpc>
                <a:spcPct val="105000"/>
              </a:lnSpc>
              <a:spcBef>
                <a:spcPts val="300"/>
              </a:spcBef>
              <a:spcAft>
                <a:spcPct val="0"/>
              </a:spcAft>
              <a:buClr>
                <a:schemeClr val="accent4">
                  <a:lumMod val="60000"/>
                  <a:lumOff val="40000"/>
                </a:schemeClr>
              </a:buClr>
              <a:buFont typeface="Wingdings" pitchFamily="2" charset="2"/>
              <a:buChar char="§"/>
              <a:defRPr sz="2400" kern="1200">
                <a:solidFill>
                  <a:schemeClr val="tx1"/>
                </a:solidFill>
                <a:latin typeface="Arial" pitchFamily="34" charset="0"/>
                <a:ea typeface="ＭＳ Ｐゴシック" charset="-128"/>
                <a:cs typeface="Arial" pitchFamily="34" charset="0"/>
              </a:defRPr>
            </a:lvl3pPr>
            <a:lvl4pPr marL="1600200" indent="-228600" algn="l" rtl="0" eaLnBrk="0" fontAlgn="base" hangingPunct="0">
              <a:lnSpc>
                <a:spcPct val="105000"/>
              </a:lnSpc>
              <a:spcBef>
                <a:spcPts val="300"/>
              </a:spcBef>
              <a:spcAft>
                <a:spcPct val="0"/>
              </a:spcAft>
              <a:buFont typeface="Arial" charset="0"/>
              <a:buChar char="–"/>
              <a:defRPr sz="2000" kern="1200">
                <a:solidFill>
                  <a:schemeClr val="tx1"/>
                </a:solidFill>
                <a:latin typeface="Arial" pitchFamily="34" charset="0"/>
                <a:ea typeface="ＭＳ Ｐゴシック" charset="-128"/>
                <a:cs typeface="Arial" pitchFamily="34" charset="0"/>
              </a:defRPr>
            </a:lvl4pPr>
            <a:lvl5pPr marL="2057400" indent="-228600" algn="l" rtl="0" eaLnBrk="0" fontAlgn="base" hangingPunct="0">
              <a:lnSpc>
                <a:spcPct val="105000"/>
              </a:lnSpc>
              <a:spcBef>
                <a:spcPts val="300"/>
              </a:spcBef>
              <a:spcAft>
                <a:spcPct val="0"/>
              </a:spcAft>
              <a:buFont typeface="Arial" charset="0"/>
              <a:buChar char="»"/>
              <a:defRPr sz="2000" kern="1200">
                <a:solidFill>
                  <a:schemeClr val="tx1"/>
                </a:solidFill>
                <a:latin typeface="Arial" pitchFamily="34" charset="0"/>
                <a:ea typeface="ＭＳ Ｐゴシック" charset="-128"/>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buFont typeface="Wingdings" charset="2"/>
              <a:buNone/>
            </a:pPr>
            <a:r>
              <a:rPr lang="en-US" smtClean="0">
                <a:latin typeface="Arial" charset="0"/>
                <a:cs typeface="ＭＳ Ｐゴシック" charset="-128"/>
              </a:rPr>
              <a:t>A model airplane</a:t>
            </a:r>
            <a:endParaRPr lang="en-US" dirty="0" smtClean="0">
              <a:latin typeface="Arial" charset="0"/>
              <a:cs typeface="ＭＳ Ｐゴシック" charset="-128"/>
            </a:endParaRPr>
          </a:p>
        </p:txBody>
      </p:sp>
      <p:sp>
        <p:nvSpPr>
          <p:cNvPr id="6" name="Rectangle 3"/>
          <p:cNvSpPr txBox="1">
            <a:spLocks noChangeArrowheads="1"/>
          </p:cNvSpPr>
          <p:nvPr/>
        </p:nvSpPr>
        <p:spPr bwMode="auto">
          <a:xfrm>
            <a:off x="4427984" y="4313312"/>
            <a:ext cx="4114800" cy="137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105000"/>
              </a:lnSpc>
              <a:spcBef>
                <a:spcPts val="1200"/>
              </a:spcBef>
              <a:spcAft>
                <a:spcPct val="0"/>
              </a:spcAft>
              <a:buClr>
                <a:srgbClr val="A3C167"/>
              </a:buClr>
              <a:buFont typeface="Wingdings" pitchFamily="2" charset="2"/>
              <a:buChar char="§"/>
              <a:defRPr sz="2800" kern="1200">
                <a:solidFill>
                  <a:schemeClr val="tx1"/>
                </a:solidFill>
                <a:latin typeface="Arial" pitchFamily="34" charset="0"/>
                <a:ea typeface="ＭＳ Ｐゴシック" charset="-128"/>
                <a:cs typeface="Arial" pitchFamily="34" charset="0"/>
              </a:defRPr>
            </a:lvl1pPr>
            <a:lvl2pPr marL="742950" indent="-285750" algn="l" rtl="0" eaLnBrk="0" fontAlgn="base" hangingPunct="0">
              <a:lnSpc>
                <a:spcPct val="105000"/>
              </a:lnSpc>
              <a:spcBef>
                <a:spcPts val="300"/>
              </a:spcBef>
              <a:spcAft>
                <a:spcPct val="0"/>
              </a:spcAft>
              <a:buClr>
                <a:srgbClr val="CC9900"/>
              </a:buClr>
              <a:buFont typeface="Wingdings" pitchFamily="2" charset="2"/>
              <a:buChar char="§"/>
              <a:defRPr sz="2700" kern="1200">
                <a:solidFill>
                  <a:schemeClr val="tx1"/>
                </a:solidFill>
                <a:latin typeface="Arial" pitchFamily="34" charset="0"/>
                <a:ea typeface="ＭＳ Ｐゴシック" charset="-128"/>
                <a:cs typeface="Arial" pitchFamily="34" charset="0"/>
              </a:defRPr>
            </a:lvl2pPr>
            <a:lvl3pPr marL="1143000" indent="-228600" algn="l" rtl="0" eaLnBrk="0" fontAlgn="base" hangingPunct="0">
              <a:lnSpc>
                <a:spcPct val="105000"/>
              </a:lnSpc>
              <a:spcBef>
                <a:spcPts val="300"/>
              </a:spcBef>
              <a:spcAft>
                <a:spcPct val="0"/>
              </a:spcAft>
              <a:buClr>
                <a:schemeClr val="accent4">
                  <a:lumMod val="60000"/>
                  <a:lumOff val="40000"/>
                </a:schemeClr>
              </a:buClr>
              <a:buFont typeface="Wingdings" pitchFamily="2" charset="2"/>
              <a:buChar char="§"/>
              <a:defRPr sz="2400" kern="1200">
                <a:solidFill>
                  <a:schemeClr val="tx1"/>
                </a:solidFill>
                <a:latin typeface="Arial" pitchFamily="34" charset="0"/>
                <a:ea typeface="ＭＳ Ｐゴシック" charset="-128"/>
                <a:cs typeface="Arial" pitchFamily="34" charset="0"/>
              </a:defRPr>
            </a:lvl3pPr>
            <a:lvl4pPr marL="1600200" indent="-228600" algn="l" rtl="0" eaLnBrk="0" fontAlgn="base" hangingPunct="0">
              <a:lnSpc>
                <a:spcPct val="105000"/>
              </a:lnSpc>
              <a:spcBef>
                <a:spcPts val="300"/>
              </a:spcBef>
              <a:spcAft>
                <a:spcPct val="0"/>
              </a:spcAft>
              <a:buFont typeface="Arial" charset="0"/>
              <a:buChar char="–"/>
              <a:defRPr sz="2000" kern="1200">
                <a:solidFill>
                  <a:schemeClr val="tx1"/>
                </a:solidFill>
                <a:latin typeface="Arial" pitchFamily="34" charset="0"/>
                <a:ea typeface="ＭＳ Ｐゴシック" charset="-128"/>
                <a:cs typeface="Arial" pitchFamily="34" charset="0"/>
              </a:defRPr>
            </a:lvl4pPr>
            <a:lvl5pPr marL="2057400" indent="-228600" algn="l" rtl="0" eaLnBrk="0" fontAlgn="base" hangingPunct="0">
              <a:lnSpc>
                <a:spcPct val="105000"/>
              </a:lnSpc>
              <a:spcBef>
                <a:spcPts val="300"/>
              </a:spcBef>
              <a:spcAft>
                <a:spcPct val="0"/>
              </a:spcAft>
              <a:buFont typeface="Arial" charset="0"/>
              <a:buChar char="»"/>
              <a:defRPr sz="2000" kern="1200">
                <a:solidFill>
                  <a:schemeClr val="tx1"/>
                </a:solidFill>
                <a:latin typeface="Arial" pitchFamily="34" charset="0"/>
                <a:ea typeface="ＭＳ Ｐゴシック" charset="-128"/>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eaLnBrk="1" hangingPunct="1">
              <a:buFont typeface="Wingdings" charset="2"/>
              <a:buNone/>
            </a:pPr>
            <a:r>
              <a:rPr lang="en-US" smtClean="0">
                <a:latin typeface="Arial" charset="0"/>
                <a:cs typeface="ＭＳ Ｐゴシック" charset="-128"/>
              </a:rPr>
              <a:t>The model teeth at the dentist’s office</a:t>
            </a:r>
            <a:endParaRPr lang="en-US" dirty="0" smtClean="0">
              <a:latin typeface="Arial" charset="0"/>
              <a:cs typeface="ＭＳ Ｐゴシック" charset="-128"/>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p:txBody>
          <a:bodyPr rtlCol="0">
            <a:normAutofit fontScale="90000"/>
          </a:bodyPr>
          <a:lstStyle/>
          <a:p>
            <a:pPr eaLnBrk="1" fontAlgn="auto" hangingPunct="1">
              <a:spcAft>
                <a:spcPts val="0"/>
              </a:spcAft>
              <a:tabLst>
                <a:tab pos="4114800" algn="ctr"/>
              </a:tabLst>
              <a:defRPr/>
            </a:pPr>
            <a:r>
              <a:rPr lang="en-US" sz="3000" smtClean="0"/>
              <a:t>Our First Model:  </a:t>
            </a:r>
            <a:br>
              <a:rPr lang="en-US" sz="3000" smtClean="0"/>
            </a:br>
            <a:r>
              <a:rPr lang="en-US" sz="3600" smtClean="0"/>
              <a:t>	The Circular-Flow Diagram</a:t>
            </a:r>
          </a:p>
        </p:txBody>
      </p:sp>
      <p:sp>
        <p:nvSpPr>
          <p:cNvPr id="22533"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smtClean="0">
                <a:latin typeface="Arial" charset="0"/>
                <a:cs typeface="ＭＳ Ｐゴシック" charset="-128"/>
              </a:rPr>
              <a:t>The </a:t>
            </a:r>
            <a:r>
              <a:rPr lang="en-US" b="1" smtClean="0">
                <a:solidFill>
                  <a:srgbClr val="FF0000"/>
                </a:solidFill>
                <a:latin typeface="Arial" charset="0"/>
                <a:cs typeface="ＭＳ Ｐゴシック" charset="-128"/>
              </a:rPr>
              <a:t>Circular-Flow Diagram</a:t>
            </a:r>
            <a:r>
              <a:rPr lang="en-US" smtClean="0">
                <a:latin typeface="Arial" charset="0"/>
                <a:cs typeface="ＭＳ Ｐゴシック" charset="-128"/>
              </a:rPr>
              <a:t>:  a visual model of the economy, shows how dollars flow through markets among households and firms</a:t>
            </a:r>
          </a:p>
          <a:p>
            <a:pPr eaLnBrk="1" hangingPunct="1">
              <a:buFont typeface="Wingdings" charset="2"/>
              <a:buChar char="§"/>
            </a:pPr>
            <a:r>
              <a:rPr lang="en-US" smtClean="0">
                <a:latin typeface="Arial" charset="0"/>
                <a:cs typeface="ＭＳ Ｐゴシック" charset="-128"/>
              </a:rPr>
              <a:t>Two types of “actors”:  </a:t>
            </a:r>
          </a:p>
          <a:p>
            <a:pPr lvl="1" eaLnBrk="1" hangingPunct="1">
              <a:buFont typeface="Wingdings" charset="2"/>
              <a:buChar char="§"/>
            </a:pPr>
            <a:r>
              <a:rPr lang="en-US" smtClean="0">
                <a:latin typeface="Arial" charset="0"/>
                <a:ea typeface="Arial" charset="0"/>
                <a:cs typeface="Arial" charset="0"/>
              </a:rPr>
              <a:t>households</a:t>
            </a:r>
          </a:p>
          <a:p>
            <a:pPr lvl="1" eaLnBrk="1" hangingPunct="1">
              <a:buFont typeface="Wingdings" charset="2"/>
              <a:buChar char="§"/>
            </a:pPr>
            <a:r>
              <a:rPr lang="en-US" smtClean="0">
                <a:latin typeface="Arial" charset="0"/>
                <a:ea typeface="Arial" charset="0"/>
                <a:cs typeface="Arial" charset="0"/>
              </a:rPr>
              <a:t>firms </a:t>
            </a:r>
          </a:p>
          <a:p>
            <a:pPr eaLnBrk="1" hangingPunct="1">
              <a:buFont typeface="Wingdings" charset="2"/>
              <a:buChar char="§"/>
            </a:pPr>
            <a:r>
              <a:rPr lang="en-US" smtClean="0">
                <a:latin typeface="Arial" charset="0"/>
                <a:cs typeface="ＭＳ Ｐゴシック" charset="-128"/>
              </a:rPr>
              <a:t>Two markets:</a:t>
            </a:r>
          </a:p>
          <a:p>
            <a:pPr lvl="1" eaLnBrk="1" hangingPunct="1">
              <a:buFont typeface="Wingdings" charset="2"/>
              <a:buChar char="§"/>
            </a:pPr>
            <a:r>
              <a:rPr lang="en-US" smtClean="0">
                <a:latin typeface="Arial" charset="0"/>
                <a:ea typeface="Arial" charset="0"/>
                <a:cs typeface="Arial" charset="0"/>
              </a:rPr>
              <a:t>the market for goods and services </a:t>
            </a:r>
          </a:p>
          <a:p>
            <a:pPr lvl="1" eaLnBrk="1" hangingPunct="1">
              <a:buFont typeface="Wingdings" charset="2"/>
              <a:buChar char="§"/>
            </a:pPr>
            <a:r>
              <a:rPr lang="en-US" smtClean="0">
                <a:latin typeface="Arial" charset="0"/>
                <a:ea typeface="Arial" charset="0"/>
                <a:cs typeface="Arial" charset="0"/>
              </a:rPr>
              <a:t>the market for “factors of production”</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2533">
                                            <p:txEl>
                                              <p:pRg st="0" end="0"/>
                                            </p:txEl>
                                          </p:spTgt>
                                        </p:tgtEl>
                                        <p:attrNameLst>
                                          <p:attrName>style.visibility</p:attrName>
                                        </p:attrNameLst>
                                      </p:cBhvr>
                                      <p:to>
                                        <p:strVal val="visible"/>
                                      </p:to>
                                    </p:set>
                                    <p:animEffect transition="in" filter="wipe(left)">
                                      <p:cBhvr>
                                        <p:cTn id="7" dur="500"/>
                                        <p:tgtEl>
                                          <p:spTgt spid="2253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533">
                                            <p:txEl>
                                              <p:pRg st="1" end="1"/>
                                            </p:txEl>
                                          </p:spTgt>
                                        </p:tgtEl>
                                        <p:attrNameLst>
                                          <p:attrName>style.visibility</p:attrName>
                                        </p:attrNameLst>
                                      </p:cBhvr>
                                      <p:to>
                                        <p:strVal val="visible"/>
                                      </p:to>
                                    </p:set>
                                    <p:animEffect transition="in" filter="wipe(left)">
                                      <p:cBhvr>
                                        <p:cTn id="12" dur="500"/>
                                        <p:tgtEl>
                                          <p:spTgt spid="2253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533">
                                            <p:txEl>
                                              <p:pRg st="2" end="2"/>
                                            </p:txEl>
                                          </p:spTgt>
                                        </p:tgtEl>
                                        <p:attrNameLst>
                                          <p:attrName>style.visibility</p:attrName>
                                        </p:attrNameLst>
                                      </p:cBhvr>
                                      <p:to>
                                        <p:strVal val="visible"/>
                                      </p:to>
                                    </p:set>
                                    <p:animEffect transition="in" filter="wipe(left)">
                                      <p:cBhvr>
                                        <p:cTn id="17" dur="500"/>
                                        <p:tgtEl>
                                          <p:spTgt spid="2253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2533">
                                            <p:txEl>
                                              <p:pRg st="3" end="3"/>
                                            </p:txEl>
                                          </p:spTgt>
                                        </p:tgtEl>
                                        <p:attrNameLst>
                                          <p:attrName>style.visibility</p:attrName>
                                        </p:attrNameLst>
                                      </p:cBhvr>
                                      <p:to>
                                        <p:strVal val="visible"/>
                                      </p:to>
                                    </p:set>
                                    <p:animEffect transition="in" filter="wipe(left)">
                                      <p:cBhvr>
                                        <p:cTn id="22" dur="500"/>
                                        <p:tgtEl>
                                          <p:spTgt spid="2253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2533">
                                            <p:txEl>
                                              <p:pRg st="4" end="4"/>
                                            </p:txEl>
                                          </p:spTgt>
                                        </p:tgtEl>
                                        <p:attrNameLst>
                                          <p:attrName>style.visibility</p:attrName>
                                        </p:attrNameLst>
                                      </p:cBhvr>
                                      <p:to>
                                        <p:strVal val="visible"/>
                                      </p:to>
                                    </p:set>
                                    <p:animEffect transition="in" filter="wipe(left)">
                                      <p:cBhvr>
                                        <p:cTn id="27" dur="500"/>
                                        <p:tgtEl>
                                          <p:spTgt spid="2253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2533">
                                            <p:txEl>
                                              <p:pRg st="5" end="5"/>
                                            </p:txEl>
                                          </p:spTgt>
                                        </p:tgtEl>
                                        <p:attrNameLst>
                                          <p:attrName>style.visibility</p:attrName>
                                        </p:attrNameLst>
                                      </p:cBhvr>
                                      <p:to>
                                        <p:strVal val="visible"/>
                                      </p:to>
                                    </p:set>
                                    <p:animEffect transition="in" filter="wipe(left)">
                                      <p:cBhvr>
                                        <p:cTn id="32" dur="500"/>
                                        <p:tgtEl>
                                          <p:spTgt spid="2253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2533">
                                            <p:txEl>
                                              <p:pRg st="6" end="6"/>
                                            </p:txEl>
                                          </p:spTgt>
                                        </p:tgtEl>
                                        <p:attrNameLst>
                                          <p:attrName>style.visibility</p:attrName>
                                        </p:attrNameLst>
                                      </p:cBhvr>
                                      <p:to>
                                        <p:strVal val="visible"/>
                                      </p:to>
                                    </p:set>
                                    <p:animEffect transition="in" filter="wipe(left)">
                                      <p:cBhvr>
                                        <p:cTn id="37" dur="500"/>
                                        <p:tgtEl>
                                          <p:spTgt spid="2253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build="p" bldLvl="4"/>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n-US" smtClean="0">
                <a:latin typeface="Tahoma" charset="0"/>
                <a:ea typeface="Tahoma" charset="0"/>
                <a:cs typeface="Tahoma" charset="0"/>
              </a:rPr>
              <a:t>Factors of Production</a:t>
            </a:r>
          </a:p>
        </p:txBody>
      </p:sp>
      <p:sp>
        <p:nvSpPr>
          <p:cNvPr id="23557" name="Rectangle 3"/>
          <p:cNvSpPr>
            <a:spLocks noGrp="1" noChangeArrowheads="1"/>
          </p:cNvSpPr>
          <p:nvPr>
            <p:ph idx="1"/>
          </p:nvPr>
        </p:nvSpPr>
        <p:spPr>
          <a:xfrm>
            <a:off x="457200" y="1219200"/>
            <a:ext cx="8229600" cy="4979988"/>
          </a:xfrm>
        </p:spPr>
        <p:txBody>
          <a:bodyPr/>
          <a:lstStyle/>
          <a:p>
            <a:pPr eaLnBrk="1" hangingPunct="1">
              <a:buFont typeface="Wingdings" charset="2"/>
              <a:buChar char="§"/>
            </a:pPr>
            <a:r>
              <a:rPr lang="en-US" b="1" smtClean="0">
                <a:solidFill>
                  <a:srgbClr val="FF0000"/>
                </a:solidFill>
                <a:latin typeface="Arial" charset="0"/>
                <a:cs typeface="ＭＳ Ｐゴシック" charset="-128"/>
              </a:rPr>
              <a:t>Factors of production</a:t>
            </a:r>
            <a:r>
              <a:rPr lang="en-US" smtClean="0">
                <a:latin typeface="Arial" charset="0"/>
                <a:cs typeface="ＭＳ Ｐゴシック" charset="-128"/>
              </a:rPr>
              <a:t>:  the resources the economy uses to produce goods &amp; services,  including</a:t>
            </a:r>
          </a:p>
          <a:p>
            <a:pPr lvl="1" eaLnBrk="1" hangingPunct="1">
              <a:buFont typeface="Wingdings" charset="2"/>
              <a:buChar char="§"/>
            </a:pPr>
            <a:r>
              <a:rPr lang="en-US" smtClean="0">
                <a:latin typeface="Arial" charset="0"/>
                <a:ea typeface="Arial" charset="0"/>
                <a:cs typeface="Arial" charset="0"/>
              </a:rPr>
              <a:t>labor </a:t>
            </a:r>
          </a:p>
          <a:p>
            <a:pPr lvl="1" eaLnBrk="1" hangingPunct="1">
              <a:buFont typeface="Wingdings" charset="2"/>
              <a:buChar char="§"/>
            </a:pPr>
            <a:r>
              <a:rPr lang="en-US" smtClean="0">
                <a:latin typeface="Arial" charset="0"/>
                <a:ea typeface="Arial" charset="0"/>
                <a:cs typeface="Arial" charset="0"/>
              </a:rPr>
              <a:t>land </a:t>
            </a:r>
          </a:p>
          <a:p>
            <a:pPr lvl="1" eaLnBrk="1" hangingPunct="1">
              <a:buFont typeface="Wingdings" charset="2"/>
              <a:buChar char="§"/>
            </a:pPr>
            <a:r>
              <a:rPr lang="en-US" smtClean="0">
                <a:latin typeface="Arial" charset="0"/>
                <a:ea typeface="Arial" charset="0"/>
                <a:cs typeface="Arial" charset="0"/>
              </a:rPr>
              <a:t>capital (buildings &amp; machines used in production)</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57">
                                            <p:txEl>
                                              <p:pRg st="0" end="0"/>
                                            </p:txEl>
                                          </p:spTgt>
                                        </p:tgtEl>
                                        <p:attrNameLst>
                                          <p:attrName>style.visibility</p:attrName>
                                        </p:attrNameLst>
                                      </p:cBhvr>
                                      <p:to>
                                        <p:strVal val="visible"/>
                                      </p:to>
                                    </p:set>
                                    <p:animEffect transition="in" filter="wipe(left)">
                                      <p:cBhvr>
                                        <p:cTn id="7" dur="500"/>
                                        <p:tgtEl>
                                          <p:spTgt spid="235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557">
                                            <p:txEl>
                                              <p:pRg st="1" end="1"/>
                                            </p:txEl>
                                          </p:spTgt>
                                        </p:tgtEl>
                                        <p:attrNameLst>
                                          <p:attrName>style.visibility</p:attrName>
                                        </p:attrNameLst>
                                      </p:cBhvr>
                                      <p:to>
                                        <p:strVal val="visible"/>
                                      </p:to>
                                    </p:set>
                                    <p:animEffect transition="in" filter="wipe(left)">
                                      <p:cBhvr>
                                        <p:cTn id="12" dur="500"/>
                                        <p:tgtEl>
                                          <p:spTgt spid="2355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557">
                                            <p:txEl>
                                              <p:pRg st="2" end="2"/>
                                            </p:txEl>
                                          </p:spTgt>
                                        </p:tgtEl>
                                        <p:attrNameLst>
                                          <p:attrName>style.visibility</p:attrName>
                                        </p:attrNameLst>
                                      </p:cBhvr>
                                      <p:to>
                                        <p:strVal val="visible"/>
                                      </p:to>
                                    </p:set>
                                    <p:animEffect transition="in" filter="wipe(left)">
                                      <p:cBhvr>
                                        <p:cTn id="17" dur="500"/>
                                        <p:tgtEl>
                                          <p:spTgt spid="2355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3557">
                                            <p:txEl>
                                              <p:pRg st="3" end="3"/>
                                            </p:txEl>
                                          </p:spTgt>
                                        </p:tgtEl>
                                        <p:attrNameLst>
                                          <p:attrName>style.visibility</p:attrName>
                                        </p:attrNameLst>
                                      </p:cBhvr>
                                      <p:to>
                                        <p:strVal val="visible"/>
                                      </p:to>
                                    </p:set>
                                    <p:animEffect transition="in" filter="wipe(left)">
                                      <p:cBhvr>
                                        <p:cTn id="22" dur="500"/>
                                        <p:tgtEl>
                                          <p:spTgt spid="2355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build="p" bldLvl="4"/>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3"/>
          <p:cNvSpPr>
            <a:spLocks noGrp="1" noChangeArrowheads="1"/>
          </p:cNvSpPr>
          <p:nvPr>
            <p:ph type="title"/>
          </p:nvPr>
        </p:nvSpPr>
        <p:spPr>
          <a:xfrm>
            <a:off x="304800" y="136525"/>
            <a:ext cx="8229600" cy="666750"/>
          </a:xfrm>
        </p:spPr>
        <p:txBody>
          <a:bodyPr/>
          <a:lstStyle/>
          <a:p>
            <a:pPr eaLnBrk="1" hangingPunct="1"/>
            <a:r>
              <a:rPr lang="en-US" sz="2400" smtClean="0">
                <a:latin typeface="Tahoma" charset="0"/>
                <a:ea typeface="Tahoma" charset="0"/>
                <a:cs typeface="Tahoma" charset="0"/>
              </a:rPr>
              <a:t>FIGURE 1:   </a:t>
            </a:r>
            <a:r>
              <a:rPr lang="en-US" sz="2700" smtClean="0">
                <a:latin typeface="Tahoma" charset="0"/>
                <a:ea typeface="Tahoma" charset="0"/>
                <a:cs typeface="Tahoma" charset="0"/>
              </a:rPr>
              <a:t>The Circular-Flow Diagram</a:t>
            </a:r>
          </a:p>
        </p:txBody>
      </p:sp>
      <p:sp>
        <p:nvSpPr>
          <p:cNvPr id="187394" name="Rectangle 2"/>
          <p:cNvSpPr>
            <a:spLocks noChangeArrowheads="1"/>
          </p:cNvSpPr>
          <p:nvPr/>
        </p:nvSpPr>
        <p:spPr bwMode="auto">
          <a:xfrm>
            <a:off x="198438" y="2933700"/>
            <a:ext cx="2035175" cy="981075"/>
          </a:xfrm>
          <a:prstGeom prst="rect">
            <a:avLst/>
          </a:prstGeom>
          <a:solidFill>
            <a:srgbClr val="FF0000"/>
          </a:solidFill>
          <a:ln w="9525">
            <a:noFill/>
            <a:miter lim="800000"/>
            <a:headEnd/>
            <a:tailEnd/>
          </a:ln>
        </p:spPr>
        <p:txBody>
          <a:bodyPr wrap="none" anchor="ctr">
            <a:prstTxWarp prst="textNoShape">
              <a:avLst/>
            </a:prstTxWarp>
          </a:bodyPr>
          <a:lstStyle/>
          <a:p>
            <a:endParaRPr lang="en-US" sz="1800">
              <a:latin typeface="Calibri" charset="0"/>
              <a:ea typeface="Arial" charset="0"/>
              <a:cs typeface="Arial" charset="0"/>
            </a:endParaRPr>
          </a:p>
        </p:txBody>
      </p:sp>
      <p:sp>
        <p:nvSpPr>
          <p:cNvPr id="185346" name="Rectangle 2"/>
          <p:cNvSpPr>
            <a:spLocks noChangeArrowheads="1"/>
          </p:cNvSpPr>
          <p:nvPr/>
        </p:nvSpPr>
        <p:spPr bwMode="auto">
          <a:xfrm>
            <a:off x="6580188" y="2921000"/>
            <a:ext cx="2251075" cy="989013"/>
          </a:xfrm>
          <a:prstGeom prst="rect">
            <a:avLst/>
          </a:prstGeom>
          <a:solidFill>
            <a:srgbClr val="FF0000"/>
          </a:solidFill>
          <a:ln w="9525">
            <a:noFill/>
            <a:miter lim="800000"/>
            <a:headEnd/>
            <a:tailEnd/>
          </a:ln>
        </p:spPr>
        <p:txBody>
          <a:bodyPr wrap="none" anchor="ctr">
            <a:prstTxWarp prst="textNoShape">
              <a:avLst/>
            </a:prstTxWarp>
          </a:bodyPr>
          <a:lstStyle/>
          <a:p>
            <a:endParaRPr lang="en-US" sz="1800">
              <a:latin typeface="Calibri" charset="0"/>
              <a:ea typeface="Arial" charset="0"/>
              <a:cs typeface="Arial" charset="0"/>
            </a:endParaRPr>
          </a:p>
        </p:txBody>
      </p:sp>
      <p:sp>
        <p:nvSpPr>
          <p:cNvPr id="185348" name="Text Box 4"/>
          <p:cNvSpPr txBox="1">
            <a:spLocks noChangeArrowheads="1"/>
          </p:cNvSpPr>
          <p:nvPr/>
        </p:nvSpPr>
        <p:spPr bwMode="auto">
          <a:xfrm>
            <a:off x="2819400" y="881063"/>
            <a:ext cx="5954713" cy="1860550"/>
          </a:xfrm>
          <a:prstGeom prst="rect">
            <a:avLst/>
          </a:prstGeom>
          <a:solidFill>
            <a:srgbClr val="FFCCCC"/>
          </a:solidFill>
          <a:ln w="9525">
            <a:noFill/>
            <a:miter lim="800000"/>
            <a:headEnd/>
            <a:tailEnd/>
          </a:ln>
          <a:effectLst>
            <a:outerShdw blurRad="50800" dist="38100" dir="2700000" algn="tl" rotWithShape="0">
              <a:prstClr val="black">
                <a:alpha val="40000"/>
              </a:prstClr>
            </a:outerShdw>
          </a:effectLst>
        </p:spPr>
        <p:txBody>
          <a:bodyPr>
            <a:spAutoFit/>
          </a:bodyPr>
          <a:lstStyle/>
          <a:p>
            <a:pPr marL="290513" indent="-231775" fontAlgn="auto">
              <a:spcBef>
                <a:spcPct val="15000"/>
              </a:spcBef>
              <a:spcAft>
                <a:spcPts val="0"/>
              </a:spcAft>
              <a:buClr>
                <a:srgbClr val="CC0000"/>
              </a:buClr>
              <a:buFont typeface="Wingdings" pitchFamily="2" charset="2"/>
              <a:buNone/>
              <a:defRPr/>
            </a:pPr>
            <a:r>
              <a:rPr lang="en-US" sz="2700" b="1" dirty="0">
                <a:latin typeface="Arial" pitchFamily="34" charset="0"/>
                <a:ea typeface="+mn-ea"/>
                <a:cs typeface="Arial" pitchFamily="34" charset="0"/>
              </a:rPr>
              <a:t>Households</a:t>
            </a:r>
            <a:r>
              <a:rPr lang="en-US" sz="2700" dirty="0">
                <a:latin typeface="Arial" pitchFamily="34" charset="0"/>
                <a:ea typeface="+mn-ea"/>
                <a:cs typeface="Arial" pitchFamily="34" charset="0"/>
              </a:rPr>
              <a:t>:</a:t>
            </a:r>
          </a:p>
          <a:p>
            <a:pPr marL="290513" indent="-231775" fontAlgn="auto">
              <a:spcBef>
                <a:spcPct val="15000"/>
              </a:spcBef>
              <a:spcAft>
                <a:spcPts val="0"/>
              </a:spcAft>
              <a:buClr>
                <a:srgbClr val="CC0000"/>
              </a:buClr>
              <a:buFont typeface="Wingdings" pitchFamily="2" charset="2"/>
              <a:buChar char="§"/>
              <a:defRPr/>
            </a:pPr>
            <a:r>
              <a:rPr lang="en-US" sz="2700" dirty="0">
                <a:latin typeface="Arial" pitchFamily="34" charset="0"/>
                <a:ea typeface="+mn-ea"/>
                <a:cs typeface="Arial" pitchFamily="34" charset="0"/>
              </a:rPr>
              <a:t>Own the factors of production, </a:t>
            </a:r>
            <a:br>
              <a:rPr lang="en-US" sz="2700" dirty="0">
                <a:latin typeface="Arial" pitchFamily="34" charset="0"/>
                <a:ea typeface="+mn-ea"/>
                <a:cs typeface="Arial" pitchFamily="34" charset="0"/>
              </a:rPr>
            </a:br>
            <a:r>
              <a:rPr lang="en-US" sz="2700" dirty="0">
                <a:latin typeface="Arial" pitchFamily="34" charset="0"/>
                <a:ea typeface="+mn-ea"/>
                <a:cs typeface="Arial" pitchFamily="34" charset="0"/>
              </a:rPr>
              <a:t>sell/rent them to firms for income</a:t>
            </a:r>
          </a:p>
          <a:p>
            <a:pPr marL="290513" indent="-231775" fontAlgn="auto">
              <a:spcBef>
                <a:spcPct val="15000"/>
              </a:spcBef>
              <a:spcAft>
                <a:spcPts val="0"/>
              </a:spcAft>
              <a:buClr>
                <a:srgbClr val="CC0000"/>
              </a:buClr>
              <a:buFont typeface="Wingdings" pitchFamily="2" charset="2"/>
              <a:buChar char="§"/>
              <a:defRPr/>
            </a:pPr>
            <a:r>
              <a:rPr lang="en-US" sz="2700" dirty="0">
                <a:latin typeface="Arial" pitchFamily="34" charset="0"/>
                <a:ea typeface="+mn-ea"/>
                <a:cs typeface="Arial" pitchFamily="34" charset="0"/>
              </a:rPr>
              <a:t>Buy and consume goods &amp; services</a:t>
            </a:r>
          </a:p>
        </p:txBody>
      </p:sp>
      <p:grpSp>
        <p:nvGrpSpPr>
          <p:cNvPr id="2" name="Group 5"/>
          <p:cNvGrpSpPr>
            <a:grpSpLocks/>
          </p:cNvGrpSpPr>
          <p:nvPr/>
        </p:nvGrpSpPr>
        <p:grpSpPr bwMode="auto">
          <a:xfrm>
            <a:off x="6624638" y="2968625"/>
            <a:ext cx="2162175" cy="893763"/>
            <a:chOff x="4173" y="1870"/>
            <a:chExt cx="1362" cy="563"/>
          </a:xfrm>
          <a:effectLst>
            <a:outerShdw blurRad="50800" dist="38100" dir="2700000" algn="tl" rotWithShape="0">
              <a:prstClr val="black">
                <a:alpha val="40000"/>
              </a:prstClr>
            </a:outerShdw>
          </a:effectLst>
        </p:grpSpPr>
        <p:sp>
          <p:nvSpPr>
            <p:cNvPr id="24589" name="Rectangle 6"/>
            <p:cNvSpPr>
              <a:spLocks noChangeArrowheads="1"/>
            </p:cNvSpPr>
            <p:nvPr/>
          </p:nvSpPr>
          <p:spPr bwMode="auto">
            <a:xfrm>
              <a:off x="4173" y="1870"/>
              <a:ext cx="1362" cy="563"/>
            </a:xfrm>
            <a:prstGeom prst="rect">
              <a:avLst/>
            </a:prstGeom>
            <a:solidFill>
              <a:srgbClr val="99CCFF"/>
            </a:solidFill>
            <a:ln w="9525">
              <a:noFill/>
              <a:miter lim="800000"/>
              <a:headEnd/>
              <a:tailEnd/>
            </a:ln>
          </p:spPr>
          <p:txBody>
            <a:bodyPr/>
            <a:lstStyle/>
            <a:p>
              <a:pPr fontAlgn="auto">
                <a:spcBef>
                  <a:spcPts val="0"/>
                </a:spcBef>
                <a:spcAft>
                  <a:spcPts val="0"/>
                </a:spcAft>
                <a:defRPr/>
              </a:pPr>
              <a:endParaRPr lang="en-US" sz="1800">
                <a:latin typeface="Arial" pitchFamily="34" charset="0"/>
                <a:ea typeface="+mn-ea"/>
                <a:cs typeface="Arial" pitchFamily="34" charset="0"/>
              </a:endParaRPr>
            </a:p>
          </p:txBody>
        </p:sp>
        <p:sp>
          <p:nvSpPr>
            <p:cNvPr id="24590" name="Text Box 7"/>
            <p:cNvSpPr txBox="1">
              <a:spLocks noChangeArrowheads="1"/>
            </p:cNvSpPr>
            <p:nvPr/>
          </p:nvSpPr>
          <p:spPr bwMode="auto">
            <a:xfrm>
              <a:off x="4202" y="1998"/>
              <a:ext cx="1309" cy="317"/>
            </a:xfrm>
            <a:prstGeom prst="rect">
              <a:avLst/>
            </a:prstGeom>
            <a:noFill/>
            <a:ln w="9525">
              <a:noFill/>
              <a:miter lim="800000"/>
              <a:headEnd/>
              <a:tailEnd/>
            </a:ln>
          </p:spPr>
          <p:txBody>
            <a:bodyPr>
              <a:spAutoFit/>
            </a:bodyPr>
            <a:lstStyle/>
            <a:p>
              <a:pPr algn="ctr" fontAlgn="auto">
                <a:spcBef>
                  <a:spcPct val="50000"/>
                </a:spcBef>
                <a:spcAft>
                  <a:spcPts val="0"/>
                </a:spcAft>
                <a:defRPr/>
              </a:pPr>
              <a:r>
                <a:rPr lang="en-US" sz="2700" dirty="0">
                  <a:latin typeface="Arial" pitchFamily="34" charset="0"/>
                  <a:ea typeface="+mn-ea"/>
                  <a:cs typeface="Arial" pitchFamily="34" charset="0"/>
                </a:rPr>
                <a:t>Households</a:t>
              </a:r>
            </a:p>
          </p:txBody>
        </p:sp>
      </p:grpSp>
      <p:grpSp>
        <p:nvGrpSpPr>
          <p:cNvPr id="3" name="Group 8"/>
          <p:cNvGrpSpPr>
            <a:grpSpLocks/>
          </p:cNvGrpSpPr>
          <p:nvPr/>
        </p:nvGrpSpPr>
        <p:grpSpPr bwMode="auto">
          <a:xfrm>
            <a:off x="241300" y="2978150"/>
            <a:ext cx="1944688" cy="893763"/>
            <a:chOff x="131" y="1876"/>
            <a:chExt cx="1225" cy="563"/>
          </a:xfrm>
          <a:effectLst>
            <a:outerShdw blurRad="50800" dist="38100" dir="2700000" algn="tl" rotWithShape="0">
              <a:prstClr val="black">
                <a:alpha val="40000"/>
              </a:prstClr>
            </a:outerShdw>
          </a:effectLst>
        </p:grpSpPr>
        <p:sp>
          <p:nvSpPr>
            <p:cNvPr id="24587" name="Rectangle 9"/>
            <p:cNvSpPr>
              <a:spLocks noChangeArrowheads="1"/>
            </p:cNvSpPr>
            <p:nvPr/>
          </p:nvSpPr>
          <p:spPr bwMode="auto">
            <a:xfrm>
              <a:off x="131" y="1876"/>
              <a:ext cx="1225" cy="563"/>
            </a:xfrm>
            <a:prstGeom prst="rect">
              <a:avLst/>
            </a:prstGeom>
            <a:solidFill>
              <a:srgbClr val="99CCFF"/>
            </a:solidFill>
            <a:ln w="9525">
              <a:noFill/>
              <a:miter lim="800000"/>
              <a:headEnd/>
              <a:tailEnd/>
            </a:ln>
          </p:spPr>
          <p:txBody>
            <a:bodyPr/>
            <a:lstStyle/>
            <a:p>
              <a:pPr fontAlgn="auto">
                <a:spcBef>
                  <a:spcPts val="0"/>
                </a:spcBef>
                <a:spcAft>
                  <a:spcPts val="0"/>
                </a:spcAft>
                <a:defRPr/>
              </a:pPr>
              <a:endParaRPr lang="en-US" sz="1800">
                <a:latin typeface="Arial" pitchFamily="34" charset="0"/>
                <a:ea typeface="+mn-ea"/>
                <a:cs typeface="Arial" pitchFamily="34" charset="0"/>
              </a:endParaRPr>
            </a:p>
          </p:txBody>
        </p:sp>
        <p:sp>
          <p:nvSpPr>
            <p:cNvPr id="24588" name="Text Box 10"/>
            <p:cNvSpPr txBox="1">
              <a:spLocks noChangeArrowheads="1"/>
            </p:cNvSpPr>
            <p:nvPr/>
          </p:nvSpPr>
          <p:spPr bwMode="auto">
            <a:xfrm>
              <a:off x="246" y="1989"/>
              <a:ext cx="1021" cy="317"/>
            </a:xfrm>
            <a:prstGeom prst="rect">
              <a:avLst/>
            </a:prstGeom>
            <a:noFill/>
            <a:ln w="9525">
              <a:noFill/>
              <a:miter lim="800000"/>
              <a:headEnd/>
              <a:tailEnd/>
            </a:ln>
          </p:spPr>
          <p:txBody>
            <a:bodyPr>
              <a:spAutoFit/>
            </a:bodyPr>
            <a:lstStyle/>
            <a:p>
              <a:pPr algn="ctr" fontAlgn="auto">
                <a:spcBef>
                  <a:spcPct val="50000"/>
                </a:spcBef>
                <a:spcAft>
                  <a:spcPts val="0"/>
                </a:spcAft>
                <a:defRPr/>
              </a:pPr>
              <a:r>
                <a:rPr lang="en-US" sz="2700" dirty="0">
                  <a:latin typeface="Arial" pitchFamily="34" charset="0"/>
                  <a:ea typeface="+mn-ea"/>
                  <a:cs typeface="Arial" pitchFamily="34" charset="0"/>
                </a:rPr>
                <a:t>Firms</a:t>
              </a:r>
            </a:p>
          </p:txBody>
        </p:sp>
      </p:grpSp>
      <p:sp>
        <p:nvSpPr>
          <p:cNvPr id="187401" name="Text Box 9"/>
          <p:cNvSpPr txBox="1">
            <a:spLocks noChangeArrowheads="1"/>
          </p:cNvSpPr>
          <p:nvPr/>
        </p:nvSpPr>
        <p:spPr bwMode="auto">
          <a:xfrm>
            <a:off x="222250" y="4068763"/>
            <a:ext cx="5075238" cy="2271712"/>
          </a:xfrm>
          <a:prstGeom prst="rect">
            <a:avLst/>
          </a:prstGeom>
          <a:solidFill>
            <a:srgbClr val="FFCCCC"/>
          </a:solidFill>
          <a:ln w="9525">
            <a:noFill/>
            <a:miter lim="800000"/>
            <a:headEnd/>
            <a:tailEnd/>
          </a:ln>
          <a:effectLst>
            <a:outerShdw blurRad="50800" dist="38100" dir="2700000" algn="tl" rotWithShape="0">
              <a:prstClr val="black">
                <a:alpha val="40000"/>
              </a:prstClr>
            </a:outerShdw>
          </a:effectLst>
        </p:spPr>
        <p:txBody>
          <a:bodyPr>
            <a:spAutoFit/>
          </a:bodyPr>
          <a:lstStyle/>
          <a:p>
            <a:pPr marL="290513" indent="-231775" fontAlgn="auto">
              <a:spcBef>
                <a:spcPct val="15000"/>
              </a:spcBef>
              <a:spcAft>
                <a:spcPts val="0"/>
              </a:spcAft>
              <a:buClr>
                <a:srgbClr val="CC0000"/>
              </a:buClr>
              <a:buFont typeface="Wingdings" pitchFamily="2" charset="2"/>
              <a:buNone/>
              <a:defRPr/>
            </a:pPr>
            <a:r>
              <a:rPr lang="en-US" sz="2700" b="1" dirty="0">
                <a:latin typeface="Arial" pitchFamily="34" charset="0"/>
                <a:ea typeface="+mn-ea"/>
                <a:cs typeface="Arial" pitchFamily="34" charset="0"/>
              </a:rPr>
              <a:t>Firms</a:t>
            </a:r>
            <a:r>
              <a:rPr lang="en-US" sz="2700" dirty="0">
                <a:latin typeface="Arial" pitchFamily="34" charset="0"/>
                <a:ea typeface="+mn-ea"/>
                <a:cs typeface="Arial" pitchFamily="34" charset="0"/>
              </a:rPr>
              <a:t>:</a:t>
            </a:r>
          </a:p>
          <a:p>
            <a:pPr marL="290513" indent="-231775" fontAlgn="auto">
              <a:spcBef>
                <a:spcPct val="15000"/>
              </a:spcBef>
              <a:spcAft>
                <a:spcPts val="0"/>
              </a:spcAft>
              <a:buClr>
                <a:srgbClr val="CC0000"/>
              </a:buClr>
              <a:buFont typeface="Wingdings" pitchFamily="2" charset="2"/>
              <a:buChar char="§"/>
              <a:defRPr/>
            </a:pPr>
            <a:r>
              <a:rPr lang="en-US" sz="2700" dirty="0">
                <a:latin typeface="Arial" pitchFamily="34" charset="0"/>
                <a:ea typeface="+mn-ea"/>
                <a:cs typeface="Arial" pitchFamily="34" charset="0"/>
              </a:rPr>
              <a:t>Buy/hire factors of production, </a:t>
            </a:r>
            <a:br>
              <a:rPr lang="en-US" sz="2700" dirty="0">
                <a:latin typeface="Arial" pitchFamily="34" charset="0"/>
                <a:ea typeface="+mn-ea"/>
                <a:cs typeface="Arial" pitchFamily="34" charset="0"/>
              </a:rPr>
            </a:br>
            <a:r>
              <a:rPr lang="en-US" sz="2700" dirty="0">
                <a:latin typeface="Arial" pitchFamily="34" charset="0"/>
                <a:ea typeface="+mn-ea"/>
                <a:cs typeface="Arial" pitchFamily="34" charset="0"/>
              </a:rPr>
              <a:t>use them to produce goods and services</a:t>
            </a:r>
          </a:p>
          <a:p>
            <a:pPr marL="290513" indent="-231775" fontAlgn="auto">
              <a:spcBef>
                <a:spcPct val="15000"/>
              </a:spcBef>
              <a:spcAft>
                <a:spcPts val="0"/>
              </a:spcAft>
              <a:buClr>
                <a:srgbClr val="CC0000"/>
              </a:buClr>
              <a:buFont typeface="Wingdings" pitchFamily="2" charset="2"/>
              <a:buChar char="§"/>
              <a:defRPr/>
            </a:pPr>
            <a:r>
              <a:rPr lang="en-US" sz="2700" dirty="0">
                <a:latin typeface="Arial" pitchFamily="34" charset="0"/>
                <a:ea typeface="+mn-ea"/>
                <a:cs typeface="Arial" pitchFamily="34" charset="0"/>
              </a:rPr>
              <a:t>Sell goods &amp; services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5348"/>
                                        </p:tgtEl>
                                        <p:attrNameLst>
                                          <p:attrName>style.visibility</p:attrName>
                                        </p:attrNameLst>
                                      </p:cBhvr>
                                      <p:to>
                                        <p:strVal val="visible"/>
                                      </p:to>
                                    </p:set>
                                    <p:animEffect transition="in" filter="fade">
                                      <p:cBhvr>
                                        <p:cTn id="17" dur="500"/>
                                        <p:tgtEl>
                                          <p:spTgt spid="185348"/>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85346"/>
                                        </p:tgtEl>
                                        <p:attrNameLst>
                                          <p:attrName>style.visibility</p:attrName>
                                        </p:attrNameLst>
                                      </p:cBhvr>
                                      <p:to>
                                        <p:strVal val="visible"/>
                                      </p:to>
                                    </p:set>
                                    <p:animEffect transition="in" filter="fade">
                                      <p:cBhvr>
                                        <p:cTn id="20" dur="500"/>
                                        <p:tgtEl>
                                          <p:spTgt spid="185346"/>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1" nodeType="clickEffect">
                                  <p:stCondLst>
                                    <p:cond delay="0"/>
                                  </p:stCondLst>
                                  <p:childTnLst>
                                    <p:animEffect transition="out" filter="fade">
                                      <p:cBhvr>
                                        <p:cTn id="24" dur="500"/>
                                        <p:tgtEl>
                                          <p:spTgt spid="185346"/>
                                        </p:tgtEl>
                                      </p:cBhvr>
                                    </p:animEffect>
                                    <p:set>
                                      <p:cBhvr>
                                        <p:cTn id="25" dur="1" fill="hold">
                                          <p:stCondLst>
                                            <p:cond delay="499"/>
                                          </p:stCondLst>
                                        </p:cTn>
                                        <p:tgtEl>
                                          <p:spTgt spid="185346"/>
                                        </p:tgtEl>
                                        <p:attrNameLst>
                                          <p:attrName>style.visibility</p:attrName>
                                        </p:attrNameLst>
                                      </p:cBhvr>
                                      <p:to>
                                        <p:strVal val="hidden"/>
                                      </p:to>
                                    </p:set>
                                  </p:childTnLst>
                                </p:cTn>
                              </p:par>
                              <p:par>
                                <p:cTn id="26" presetID="10" presetClass="exit" presetSubtype="0" fill="hold" grpId="1" nodeType="withEffect">
                                  <p:stCondLst>
                                    <p:cond delay="0"/>
                                  </p:stCondLst>
                                  <p:childTnLst>
                                    <p:animEffect transition="out" filter="fade">
                                      <p:cBhvr>
                                        <p:cTn id="27" dur="500"/>
                                        <p:tgtEl>
                                          <p:spTgt spid="185348"/>
                                        </p:tgtEl>
                                      </p:cBhvr>
                                    </p:animEffect>
                                    <p:set>
                                      <p:cBhvr>
                                        <p:cTn id="28" dur="1" fill="hold">
                                          <p:stCondLst>
                                            <p:cond delay="499"/>
                                          </p:stCondLst>
                                        </p:cTn>
                                        <p:tgtEl>
                                          <p:spTgt spid="185348"/>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87401"/>
                                        </p:tgtEl>
                                        <p:attrNameLst>
                                          <p:attrName>style.visibility</p:attrName>
                                        </p:attrNameLst>
                                      </p:cBhvr>
                                      <p:to>
                                        <p:strVal val="visible"/>
                                      </p:to>
                                    </p:set>
                                    <p:animEffect transition="in" filter="fade">
                                      <p:cBhvr>
                                        <p:cTn id="33" dur="500"/>
                                        <p:tgtEl>
                                          <p:spTgt spid="187401"/>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87394"/>
                                        </p:tgtEl>
                                        <p:attrNameLst>
                                          <p:attrName>style.visibility</p:attrName>
                                        </p:attrNameLst>
                                      </p:cBhvr>
                                      <p:to>
                                        <p:strVal val="visible"/>
                                      </p:to>
                                    </p:set>
                                    <p:animEffect transition="in" filter="fade">
                                      <p:cBhvr>
                                        <p:cTn id="36" dur="500"/>
                                        <p:tgtEl>
                                          <p:spTgt spid="1873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4" grpId="0" animBg="1"/>
      <p:bldP spid="185346" grpId="0" animBg="1"/>
      <p:bldP spid="185346" grpId="1" animBg="1"/>
      <p:bldP spid="185348" grpId="0" animBg="1"/>
      <p:bldP spid="185348" grpId="1" animBg="1"/>
      <p:bldP spid="187401"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304800" y="168275"/>
            <a:ext cx="8229600" cy="609600"/>
          </a:xfrm>
        </p:spPr>
        <p:txBody>
          <a:bodyPr/>
          <a:lstStyle/>
          <a:p>
            <a:pPr eaLnBrk="1" hangingPunct="1"/>
            <a:r>
              <a:rPr lang="en-US" sz="2400" smtClean="0">
                <a:latin typeface="Tahoma" charset="0"/>
                <a:ea typeface="Tahoma" charset="0"/>
                <a:cs typeface="Tahoma" charset="0"/>
              </a:rPr>
              <a:t>FIGURE 1:   </a:t>
            </a:r>
            <a:r>
              <a:rPr lang="en-US" sz="2700" smtClean="0">
                <a:latin typeface="Tahoma" charset="0"/>
                <a:ea typeface="Tahoma" charset="0"/>
                <a:cs typeface="Tahoma" charset="0"/>
              </a:rPr>
              <a:t>The Circular-Flow Diagram</a:t>
            </a:r>
          </a:p>
        </p:txBody>
      </p:sp>
      <p:grpSp>
        <p:nvGrpSpPr>
          <p:cNvPr id="2" name="Group 3"/>
          <p:cNvGrpSpPr>
            <a:grpSpLocks/>
          </p:cNvGrpSpPr>
          <p:nvPr/>
        </p:nvGrpSpPr>
        <p:grpSpPr bwMode="auto">
          <a:xfrm>
            <a:off x="3357563" y="4435475"/>
            <a:ext cx="2422525" cy="1689100"/>
            <a:chOff x="2115" y="2794"/>
            <a:chExt cx="1526" cy="1064"/>
          </a:xfrm>
        </p:grpSpPr>
        <p:sp>
          <p:nvSpPr>
            <p:cNvPr id="25655" name="Oval 4"/>
            <p:cNvSpPr>
              <a:spLocks noChangeArrowheads="1"/>
            </p:cNvSpPr>
            <p:nvPr/>
          </p:nvSpPr>
          <p:spPr bwMode="auto">
            <a:xfrm>
              <a:off x="2138" y="2794"/>
              <a:ext cx="1462" cy="1064"/>
            </a:xfrm>
            <a:prstGeom prst="ellipse">
              <a:avLst/>
            </a:prstGeom>
            <a:solidFill>
              <a:srgbClr val="FFCC99"/>
            </a:solidFill>
            <a:ln w="9525">
              <a:noFill/>
              <a:round/>
              <a:headEnd/>
              <a:tailEnd/>
            </a:ln>
            <a:effectLst>
              <a:outerShdw blurRad="50800" dist="38100" dir="2700000" algn="tl" rotWithShape="0">
                <a:prstClr val="black">
                  <a:alpha val="40000"/>
                </a:prstClr>
              </a:outerShdw>
            </a:effectLst>
          </p:spPr>
          <p:txBody>
            <a:bodyPr/>
            <a:lstStyle/>
            <a:p>
              <a:pPr fontAlgn="auto">
                <a:spcBef>
                  <a:spcPts val="0"/>
                </a:spcBef>
                <a:spcAft>
                  <a:spcPts val="0"/>
                </a:spcAft>
                <a:defRPr/>
              </a:pPr>
              <a:endParaRPr lang="en-US" sz="1800">
                <a:latin typeface="Arial" pitchFamily="34" charset="0"/>
                <a:ea typeface="+mn-ea"/>
                <a:cs typeface="Arial" pitchFamily="34" charset="0"/>
              </a:endParaRPr>
            </a:p>
          </p:txBody>
        </p:sp>
        <p:sp>
          <p:nvSpPr>
            <p:cNvPr id="27696" name="Text Box 5"/>
            <p:cNvSpPr txBox="1">
              <a:spLocks noChangeArrowheads="1"/>
            </p:cNvSpPr>
            <p:nvPr/>
          </p:nvSpPr>
          <p:spPr bwMode="auto">
            <a:xfrm>
              <a:off x="2115" y="2930"/>
              <a:ext cx="1526" cy="808"/>
            </a:xfrm>
            <a:prstGeom prst="rect">
              <a:avLst/>
            </a:prstGeom>
            <a:noFill/>
            <a:ln w="9525">
              <a:noFill/>
              <a:miter lim="800000"/>
              <a:headEnd/>
              <a:tailEnd/>
            </a:ln>
          </p:spPr>
          <p:txBody>
            <a:bodyPr>
              <a:prstTxWarp prst="textNoShape">
                <a:avLst/>
              </a:prstTxWarp>
              <a:spAutoFit/>
            </a:bodyPr>
            <a:lstStyle/>
            <a:p>
              <a:pPr algn="ctr">
                <a:spcBef>
                  <a:spcPct val="50000"/>
                </a:spcBef>
              </a:pPr>
              <a:r>
                <a:rPr lang="en-US" sz="2600">
                  <a:ea typeface="Arial" charset="0"/>
                  <a:cs typeface="Arial" charset="0"/>
                </a:rPr>
                <a:t>Markets for Factors of Production</a:t>
              </a:r>
            </a:p>
          </p:txBody>
        </p:sp>
      </p:grpSp>
      <p:grpSp>
        <p:nvGrpSpPr>
          <p:cNvPr id="3" name="Group 6"/>
          <p:cNvGrpSpPr>
            <a:grpSpLocks/>
          </p:cNvGrpSpPr>
          <p:nvPr/>
        </p:nvGrpSpPr>
        <p:grpSpPr bwMode="auto">
          <a:xfrm>
            <a:off x="6624638" y="2968625"/>
            <a:ext cx="2162175" cy="893763"/>
            <a:chOff x="4173" y="1870"/>
            <a:chExt cx="1362" cy="563"/>
          </a:xfrm>
          <a:effectLst>
            <a:outerShdw blurRad="50800" dist="38100" dir="2700000" algn="tl" rotWithShape="0">
              <a:prstClr val="black">
                <a:alpha val="40000"/>
              </a:prstClr>
            </a:outerShdw>
          </a:effectLst>
        </p:grpSpPr>
        <p:sp>
          <p:nvSpPr>
            <p:cNvPr id="25653" name="Rectangle 7"/>
            <p:cNvSpPr>
              <a:spLocks noChangeArrowheads="1"/>
            </p:cNvSpPr>
            <p:nvPr/>
          </p:nvSpPr>
          <p:spPr bwMode="auto">
            <a:xfrm>
              <a:off x="4173" y="1870"/>
              <a:ext cx="1362" cy="563"/>
            </a:xfrm>
            <a:prstGeom prst="rect">
              <a:avLst/>
            </a:prstGeom>
            <a:solidFill>
              <a:srgbClr val="99CCFF"/>
            </a:solidFill>
            <a:ln w="9525">
              <a:noFill/>
              <a:miter lim="800000"/>
              <a:headEnd/>
              <a:tailEnd/>
            </a:ln>
          </p:spPr>
          <p:txBody>
            <a:bodyPr/>
            <a:lstStyle/>
            <a:p>
              <a:pPr fontAlgn="auto">
                <a:spcBef>
                  <a:spcPts val="0"/>
                </a:spcBef>
                <a:spcAft>
                  <a:spcPts val="0"/>
                </a:spcAft>
                <a:defRPr/>
              </a:pPr>
              <a:endParaRPr lang="en-US" sz="1800">
                <a:latin typeface="Arial" pitchFamily="34" charset="0"/>
                <a:ea typeface="+mn-ea"/>
                <a:cs typeface="Arial" pitchFamily="34" charset="0"/>
              </a:endParaRPr>
            </a:p>
          </p:txBody>
        </p:sp>
        <p:sp>
          <p:nvSpPr>
            <p:cNvPr id="25654" name="Text Box 8"/>
            <p:cNvSpPr txBox="1">
              <a:spLocks noChangeArrowheads="1"/>
            </p:cNvSpPr>
            <p:nvPr/>
          </p:nvSpPr>
          <p:spPr bwMode="auto">
            <a:xfrm>
              <a:off x="4202" y="1998"/>
              <a:ext cx="1309" cy="317"/>
            </a:xfrm>
            <a:prstGeom prst="rect">
              <a:avLst/>
            </a:prstGeom>
            <a:noFill/>
            <a:ln w="9525">
              <a:noFill/>
              <a:miter lim="800000"/>
              <a:headEnd/>
              <a:tailEnd/>
            </a:ln>
          </p:spPr>
          <p:txBody>
            <a:bodyPr>
              <a:spAutoFit/>
            </a:bodyPr>
            <a:lstStyle/>
            <a:p>
              <a:pPr algn="ctr" fontAlgn="auto">
                <a:spcBef>
                  <a:spcPct val="50000"/>
                </a:spcBef>
                <a:spcAft>
                  <a:spcPts val="0"/>
                </a:spcAft>
                <a:defRPr/>
              </a:pPr>
              <a:r>
                <a:rPr lang="en-US" sz="2700">
                  <a:latin typeface="Arial" pitchFamily="34" charset="0"/>
                  <a:ea typeface="+mn-ea"/>
                  <a:cs typeface="Arial" pitchFamily="34" charset="0"/>
                </a:rPr>
                <a:t>Households</a:t>
              </a:r>
            </a:p>
          </p:txBody>
        </p:sp>
      </p:grpSp>
      <p:grpSp>
        <p:nvGrpSpPr>
          <p:cNvPr id="4" name="Group 9"/>
          <p:cNvGrpSpPr>
            <a:grpSpLocks/>
          </p:cNvGrpSpPr>
          <p:nvPr/>
        </p:nvGrpSpPr>
        <p:grpSpPr bwMode="auto">
          <a:xfrm>
            <a:off x="241300" y="2978150"/>
            <a:ext cx="1944688" cy="893763"/>
            <a:chOff x="131" y="1876"/>
            <a:chExt cx="1225" cy="563"/>
          </a:xfrm>
          <a:effectLst>
            <a:outerShdw blurRad="50800" dist="38100" dir="2700000" algn="tl" rotWithShape="0">
              <a:prstClr val="black">
                <a:alpha val="40000"/>
              </a:prstClr>
            </a:outerShdw>
          </a:effectLst>
        </p:grpSpPr>
        <p:sp>
          <p:nvSpPr>
            <p:cNvPr id="25651" name="Rectangle 10"/>
            <p:cNvSpPr>
              <a:spLocks noChangeArrowheads="1"/>
            </p:cNvSpPr>
            <p:nvPr/>
          </p:nvSpPr>
          <p:spPr bwMode="auto">
            <a:xfrm>
              <a:off x="131" y="1876"/>
              <a:ext cx="1225" cy="563"/>
            </a:xfrm>
            <a:prstGeom prst="rect">
              <a:avLst/>
            </a:prstGeom>
            <a:solidFill>
              <a:srgbClr val="99CCFF"/>
            </a:solidFill>
            <a:ln w="9525">
              <a:noFill/>
              <a:miter lim="800000"/>
              <a:headEnd/>
              <a:tailEnd/>
            </a:ln>
          </p:spPr>
          <p:txBody>
            <a:bodyPr/>
            <a:lstStyle/>
            <a:p>
              <a:pPr fontAlgn="auto">
                <a:spcBef>
                  <a:spcPts val="0"/>
                </a:spcBef>
                <a:spcAft>
                  <a:spcPts val="0"/>
                </a:spcAft>
                <a:defRPr/>
              </a:pPr>
              <a:endParaRPr lang="en-US" sz="1800">
                <a:latin typeface="Arial" pitchFamily="34" charset="0"/>
                <a:ea typeface="+mn-ea"/>
                <a:cs typeface="Arial" pitchFamily="34" charset="0"/>
              </a:endParaRPr>
            </a:p>
          </p:txBody>
        </p:sp>
        <p:sp>
          <p:nvSpPr>
            <p:cNvPr id="25652" name="Text Box 11"/>
            <p:cNvSpPr txBox="1">
              <a:spLocks noChangeArrowheads="1"/>
            </p:cNvSpPr>
            <p:nvPr/>
          </p:nvSpPr>
          <p:spPr bwMode="auto">
            <a:xfrm>
              <a:off x="246" y="1989"/>
              <a:ext cx="1021" cy="317"/>
            </a:xfrm>
            <a:prstGeom prst="rect">
              <a:avLst/>
            </a:prstGeom>
            <a:noFill/>
            <a:ln w="9525">
              <a:noFill/>
              <a:miter lim="800000"/>
              <a:headEnd/>
              <a:tailEnd/>
            </a:ln>
          </p:spPr>
          <p:txBody>
            <a:bodyPr>
              <a:spAutoFit/>
            </a:bodyPr>
            <a:lstStyle/>
            <a:p>
              <a:pPr algn="ctr" fontAlgn="auto">
                <a:spcBef>
                  <a:spcPct val="50000"/>
                </a:spcBef>
                <a:spcAft>
                  <a:spcPts val="0"/>
                </a:spcAft>
                <a:defRPr/>
              </a:pPr>
              <a:r>
                <a:rPr lang="en-US" sz="2700" dirty="0">
                  <a:latin typeface="Arial" pitchFamily="34" charset="0"/>
                  <a:ea typeface="+mn-ea"/>
                  <a:cs typeface="Arial" pitchFamily="34" charset="0"/>
                </a:rPr>
                <a:t>Firms</a:t>
              </a:r>
            </a:p>
          </p:txBody>
        </p:sp>
      </p:grpSp>
      <p:grpSp>
        <p:nvGrpSpPr>
          <p:cNvPr id="5" name="Group 12"/>
          <p:cNvGrpSpPr>
            <a:grpSpLocks/>
          </p:cNvGrpSpPr>
          <p:nvPr/>
        </p:nvGrpSpPr>
        <p:grpSpPr bwMode="auto">
          <a:xfrm>
            <a:off x="5719763" y="3860800"/>
            <a:ext cx="2900362" cy="2098675"/>
            <a:chOff x="3603" y="2432"/>
            <a:chExt cx="1827" cy="1322"/>
          </a:xfrm>
        </p:grpSpPr>
        <p:grpSp>
          <p:nvGrpSpPr>
            <p:cNvPr id="27691" name="Group 13"/>
            <p:cNvGrpSpPr>
              <a:grpSpLocks/>
            </p:cNvGrpSpPr>
            <p:nvPr/>
          </p:nvGrpSpPr>
          <p:grpSpPr bwMode="auto">
            <a:xfrm rot="5400000">
              <a:off x="3866" y="2169"/>
              <a:ext cx="1048" cy="1573"/>
              <a:chOff x="3840" y="1040"/>
              <a:chExt cx="1008" cy="752"/>
            </a:xfrm>
          </p:grpSpPr>
          <p:sp>
            <p:nvSpPr>
              <p:cNvPr id="27693" name="Line 14"/>
              <p:cNvSpPr>
                <a:spLocks noChangeShapeType="1"/>
              </p:cNvSpPr>
              <p:nvPr/>
            </p:nvSpPr>
            <p:spPr bwMode="auto">
              <a:xfrm flipH="1">
                <a:off x="3840" y="1040"/>
                <a:ext cx="1008" cy="0"/>
              </a:xfrm>
              <a:prstGeom prst="line">
                <a:avLst/>
              </a:prstGeom>
              <a:noFill/>
              <a:ln w="57150">
                <a:solidFill>
                  <a:srgbClr val="009900"/>
                </a:solidFill>
                <a:round/>
                <a:headEnd/>
                <a:tailEnd type="stealth" w="lg" len="lg"/>
              </a:ln>
            </p:spPr>
            <p:txBody>
              <a:bodyPr>
                <a:prstTxWarp prst="textNoShape">
                  <a:avLst/>
                </a:prstTxWarp>
              </a:bodyPr>
              <a:lstStyle/>
              <a:p>
                <a:endParaRPr lang="en-US"/>
              </a:p>
            </p:txBody>
          </p:sp>
          <p:sp>
            <p:nvSpPr>
              <p:cNvPr id="27694" name="Line 15"/>
              <p:cNvSpPr>
                <a:spLocks noChangeShapeType="1"/>
              </p:cNvSpPr>
              <p:nvPr/>
            </p:nvSpPr>
            <p:spPr bwMode="auto">
              <a:xfrm>
                <a:off x="4830" y="1041"/>
                <a:ext cx="0" cy="751"/>
              </a:xfrm>
              <a:prstGeom prst="line">
                <a:avLst/>
              </a:prstGeom>
              <a:noFill/>
              <a:ln w="57150">
                <a:solidFill>
                  <a:srgbClr val="009900"/>
                </a:solidFill>
                <a:round/>
                <a:headEnd/>
                <a:tailEnd/>
              </a:ln>
            </p:spPr>
            <p:txBody>
              <a:bodyPr>
                <a:prstTxWarp prst="textNoShape">
                  <a:avLst/>
                </a:prstTxWarp>
              </a:bodyPr>
              <a:lstStyle/>
              <a:p>
                <a:endParaRPr lang="en-US"/>
              </a:p>
            </p:txBody>
          </p:sp>
        </p:grpSp>
        <p:sp>
          <p:nvSpPr>
            <p:cNvPr id="27692" name="Text Box 16"/>
            <p:cNvSpPr txBox="1">
              <a:spLocks noChangeArrowheads="1"/>
            </p:cNvSpPr>
            <p:nvPr/>
          </p:nvSpPr>
          <p:spPr bwMode="auto">
            <a:xfrm>
              <a:off x="3821" y="3456"/>
              <a:ext cx="1609" cy="298"/>
            </a:xfrm>
            <a:prstGeom prst="rect">
              <a:avLst/>
            </a:prstGeom>
            <a:noFill/>
            <a:ln w="9525">
              <a:noFill/>
              <a:miter lim="800000"/>
              <a:headEnd/>
              <a:tailEnd/>
            </a:ln>
          </p:spPr>
          <p:txBody>
            <a:bodyPr>
              <a:prstTxWarp prst="textNoShape">
                <a:avLst/>
              </a:prstTxWarp>
              <a:spAutoFit/>
            </a:bodyPr>
            <a:lstStyle/>
            <a:p>
              <a:pPr>
                <a:spcBef>
                  <a:spcPct val="50000"/>
                </a:spcBef>
              </a:pPr>
              <a:r>
                <a:rPr lang="en-US" sz="2500">
                  <a:ea typeface="Arial" charset="0"/>
                  <a:cs typeface="Arial" charset="0"/>
                </a:rPr>
                <a:t>            Income</a:t>
              </a:r>
            </a:p>
          </p:txBody>
        </p:sp>
      </p:grpSp>
      <p:grpSp>
        <p:nvGrpSpPr>
          <p:cNvPr id="7" name="Group 17"/>
          <p:cNvGrpSpPr>
            <a:grpSpLocks/>
          </p:cNvGrpSpPr>
          <p:nvPr/>
        </p:nvGrpSpPr>
        <p:grpSpPr bwMode="auto">
          <a:xfrm>
            <a:off x="484188" y="3890963"/>
            <a:ext cx="2947987" cy="2433637"/>
            <a:chOff x="305" y="2451"/>
            <a:chExt cx="1857" cy="1533"/>
          </a:xfrm>
        </p:grpSpPr>
        <p:grpSp>
          <p:nvGrpSpPr>
            <p:cNvPr id="27687" name="Group 18"/>
            <p:cNvGrpSpPr>
              <a:grpSpLocks/>
            </p:cNvGrpSpPr>
            <p:nvPr/>
          </p:nvGrpSpPr>
          <p:grpSpPr bwMode="auto">
            <a:xfrm>
              <a:off x="454" y="2451"/>
              <a:ext cx="1708" cy="1029"/>
              <a:chOff x="454" y="2451"/>
              <a:chExt cx="1684" cy="1029"/>
            </a:xfrm>
          </p:grpSpPr>
          <p:sp>
            <p:nvSpPr>
              <p:cNvPr id="27689" name="Line 19"/>
              <p:cNvSpPr>
                <a:spLocks noChangeShapeType="1"/>
              </p:cNvSpPr>
              <p:nvPr/>
            </p:nvSpPr>
            <p:spPr bwMode="auto">
              <a:xfrm rot="10800000" flipH="1">
                <a:off x="454" y="3480"/>
                <a:ext cx="1684" cy="0"/>
              </a:xfrm>
              <a:prstGeom prst="line">
                <a:avLst/>
              </a:prstGeom>
              <a:noFill/>
              <a:ln w="57150">
                <a:solidFill>
                  <a:srgbClr val="009900"/>
                </a:solidFill>
                <a:round/>
                <a:headEnd/>
                <a:tailEnd type="stealth" w="lg" len="lg"/>
              </a:ln>
            </p:spPr>
            <p:txBody>
              <a:bodyPr>
                <a:prstTxWarp prst="textNoShape">
                  <a:avLst/>
                </a:prstTxWarp>
              </a:bodyPr>
              <a:lstStyle/>
              <a:p>
                <a:endParaRPr lang="en-US"/>
              </a:p>
            </p:txBody>
          </p:sp>
          <p:sp>
            <p:nvSpPr>
              <p:cNvPr id="27690" name="Line 20"/>
              <p:cNvSpPr>
                <a:spLocks noChangeShapeType="1"/>
              </p:cNvSpPr>
              <p:nvPr/>
            </p:nvSpPr>
            <p:spPr bwMode="auto">
              <a:xfrm rot="10800000">
                <a:off x="472" y="2451"/>
                <a:ext cx="0" cy="1029"/>
              </a:xfrm>
              <a:prstGeom prst="line">
                <a:avLst/>
              </a:prstGeom>
              <a:noFill/>
              <a:ln w="57150">
                <a:solidFill>
                  <a:srgbClr val="009900"/>
                </a:solidFill>
                <a:round/>
                <a:headEnd/>
                <a:tailEnd/>
              </a:ln>
            </p:spPr>
            <p:txBody>
              <a:bodyPr>
                <a:prstTxWarp prst="textNoShape">
                  <a:avLst/>
                </a:prstTxWarp>
              </a:bodyPr>
              <a:lstStyle/>
              <a:p>
                <a:endParaRPr lang="en-US"/>
              </a:p>
            </p:txBody>
          </p:sp>
        </p:grpSp>
        <p:sp>
          <p:nvSpPr>
            <p:cNvPr id="27688" name="Text Box 21"/>
            <p:cNvSpPr txBox="1">
              <a:spLocks noChangeArrowheads="1"/>
            </p:cNvSpPr>
            <p:nvPr/>
          </p:nvSpPr>
          <p:spPr bwMode="auto">
            <a:xfrm>
              <a:off x="305" y="3470"/>
              <a:ext cx="1408" cy="514"/>
            </a:xfrm>
            <a:prstGeom prst="rect">
              <a:avLst/>
            </a:prstGeom>
            <a:noFill/>
            <a:ln w="9525">
              <a:noFill/>
              <a:miter lim="800000"/>
              <a:headEnd/>
              <a:tailEnd/>
            </a:ln>
          </p:spPr>
          <p:txBody>
            <a:bodyPr>
              <a:prstTxWarp prst="textNoShape">
                <a:avLst/>
              </a:prstTxWarp>
              <a:spAutoFit/>
            </a:bodyPr>
            <a:lstStyle/>
            <a:p>
              <a:pPr>
                <a:lnSpc>
                  <a:spcPct val="95000"/>
                </a:lnSpc>
                <a:spcBef>
                  <a:spcPct val="50000"/>
                </a:spcBef>
              </a:pPr>
              <a:r>
                <a:rPr lang="en-US" sz="2500">
                  <a:ea typeface="Arial" charset="0"/>
                  <a:cs typeface="Arial" charset="0"/>
                </a:rPr>
                <a:t>Wages, rent, profit</a:t>
              </a:r>
            </a:p>
          </p:txBody>
        </p:sp>
      </p:grpSp>
      <p:grpSp>
        <p:nvGrpSpPr>
          <p:cNvPr id="9" name="Group 22"/>
          <p:cNvGrpSpPr>
            <a:grpSpLocks/>
          </p:cNvGrpSpPr>
          <p:nvPr/>
        </p:nvGrpSpPr>
        <p:grpSpPr bwMode="auto">
          <a:xfrm>
            <a:off x="1158875" y="3876675"/>
            <a:ext cx="2222500" cy="1285875"/>
            <a:chOff x="730" y="2442"/>
            <a:chExt cx="1400" cy="810"/>
          </a:xfrm>
        </p:grpSpPr>
        <p:grpSp>
          <p:nvGrpSpPr>
            <p:cNvPr id="27683" name="Group 23"/>
            <p:cNvGrpSpPr>
              <a:grpSpLocks/>
            </p:cNvGrpSpPr>
            <p:nvPr/>
          </p:nvGrpSpPr>
          <p:grpSpPr bwMode="auto">
            <a:xfrm>
              <a:off x="730" y="2442"/>
              <a:ext cx="1400" cy="810"/>
              <a:chOff x="986" y="2478"/>
              <a:chExt cx="879" cy="774"/>
            </a:xfrm>
          </p:grpSpPr>
          <p:sp>
            <p:nvSpPr>
              <p:cNvPr id="27685" name="Line 24"/>
              <p:cNvSpPr>
                <a:spLocks noChangeShapeType="1"/>
              </p:cNvSpPr>
              <p:nvPr/>
            </p:nvSpPr>
            <p:spPr bwMode="auto">
              <a:xfrm rot="5400000" flipH="1" flipV="1">
                <a:off x="600" y="2865"/>
                <a:ext cx="774" cy="0"/>
              </a:xfrm>
              <a:prstGeom prst="line">
                <a:avLst/>
              </a:prstGeom>
              <a:noFill/>
              <a:ln w="57150">
                <a:solidFill>
                  <a:srgbClr val="CC0000"/>
                </a:solidFill>
                <a:round/>
                <a:headEnd/>
                <a:tailEnd type="stealth" w="lg" len="lg"/>
              </a:ln>
            </p:spPr>
            <p:txBody>
              <a:bodyPr>
                <a:prstTxWarp prst="textNoShape">
                  <a:avLst/>
                </a:prstTxWarp>
              </a:bodyPr>
              <a:lstStyle/>
              <a:p>
                <a:endParaRPr lang="en-US"/>
              </a:p>
            </p:txBody>
          </p:sp>
          <p:sp>
            <p:nvSpPr>
              <p:cNvPr id="27686" name="Line 25"/>
              <p:cNvSpPr>
                <a:spLocks noChangeShapeType="1"/>
              </p:cNvSpPr>
              <p:nvPr/>
            </p:nvSpPr>
            <p:spPr bwMode="auto">
              <a:xfrm rot="5400000" flipV="1">
                <a:off x="1426" y="2794"/>
                <a:ext cx="0" cy="879"/>
              </a:xfrm>
              <a:prstGeom prst="line">
                <a:avLst/>
              </a:prstGeom>
              <a:noFill/>
              <a:ln w="57150">
                <a:solidFill>
                  <a:srgbClr val="CC0000"/>
                </a:solidFill>
                <a:round/>
                <a:headEnd/>
                <a:tailEnd/>
              </a:ln>
            </p:spPr>
            <p:txBody>
              <a:bodyPr>
                <a:prstTxWarp prst="textNoShape">
                  <a:avLst/>
                </a:prstTxWarp>
              </a:bodyPr>
              <a:lstStyle/>
              <a:p>
                <a:endParaRPr lang="en-US"/>
              </a:p>
            </p:txBody>
          </p:sp>
        </p:grpSp>
        <p:sp>
          <p:nvSpPr>
            <p:cNvPr id="27684" name="Text Box 26"/>
            <p:cNvSpPr txBox="1">
              <a:spLocks noChangeArrowheads="1"/>
            </p:cNvSpPr>
            <p:nvPr/>
          </p:nvSpPr>
          <p:spPr bwMode="auto">
            <a:xfrm>
              <a:off x="758" y="2736"/>
              <a:ext cx="1262" cy="490"/>
            </a:xfrm>
            <a:prstGeom prst="rect">
              <a:avLst/>
            </a:prstGeom>
            <a:noFill/>
            <a:ln w="9525">
              <a:noFill/>
              <a:miter lim="800000"/>
              <a:headEnd/>
              <a:tailEnd/>
            </a:ln>
          </p:spPr>
          <p:txBody>
            <a:bodyPr>
              <a:prstTxWarp prst="textNoShape">
                <a:avLst/>
              </a:prstTxWarp>
              <a:spAutoFit/>
            </a:bodyPr>
            <a:lstStyle/>
            <a:p>
              <a:pPr>
                <a:lnSpc>
                  <a:spcPct val="90000"/>
                </a:lnSpc>
                <a:spcBef>
                  <a:spcPct val="50000"/>
                </a:spcBef>
              </a:pPr>
              <a:r>
                <a:rPr lang="en-US" sz="2500">
                  <a:ea typeface="Arial" charset="0"/>
                  <a:cs typeface="Arial" charset="0"/>
                </a:rPr>
                <a:t>Factors of production</a:t>
              </a:r>
            </a:p>
          </p:txBody>
        </p:sp>
      </p:grpSp>
      <p:grpSp>
        <p:nvGrpSpPr>
          <p:cNvPr id="11" name="Group 27"/>
          <p:cNvGrpSpPr>
            <a:grpSpLocks/>
          </p:cNvGrpSpPr>
          <p:nvPr/>
        </p:nvGrpSpPr>
        <p:grpSpPr bwMode="auto">
          <a:xfrm>
            <a:off x="5732463" y="3860800"/>
            <a:ext cx="2125662" cy="1301750"/>
            <a:chOff x="3611" y="2432"/>
            <a:chExt cx="1339" cy="820"/>
          </a:xfrm>
        </p:grpSpPr>
        <p:grpSp>
          <p:nvGrpSpPr>
            <p:cNvPr id="27679" name="Group 28"/>
            <p:cNvGrpSpPr>
              <a:grpSpLocks/>
            </p:cNvGrpSpPr>
            <p:nvPr/>
          </p:nvGrpSpPr>
          <p:grpSpPr bwMode="auto">
            <a:xfrm>
              <a:off x="3611" y="2432"/>
              <a:ext cx="1339" cy="820"/>
              <a:chOff x="3611" y="2456"/>
              <a:chExt cx="1339" cy="796"/>
            </a:xfrm>
          </p:grpSpPr>
          <p:sp>
            <p:nvSpPr>
              <p:cNvPr id="27681" name="Line 29"/>
              <p:cNvSpPr>
                <a:spLocks noChangeShapeType="1"/>
              </p:cNvSpPr>
              <p:nvPr/>
            </p:nvSpPr>
            <p:spPr bwMode="auto">
              <a:xfrm flipH="1" flipV="1">
                <a:off x="3611" y="3248"/>
                <a:ext cx="1339" cy="0"/>
              </a:xfrm>
              <a:prstGeom prst="line">
                <a:avLst/>
              </a:prstGeom>
              <a:noFill/>
              <a:ln w="57150">
                <a:solidFill>
                  <a:srgbClr val="CC0000"/>
                </a:solidFill>
                <a:round/>
                <a:headEnd/>
                <a:tailEnd type="stealth" w="lg" len="lg"/>
              </a:ln>
            </p:spPr>
            <p:txBody>
              <a:bodyPr>
                <a:prstTxWarp prst="textNoShape">
                  <a:avLst/>
                </a:prstTxWarp>
              </a:bodyPr>
              <a:lstStyle/>
              <a:p>
                <a:endParaRPr lang="en-US"/>
              </a:p>
            </p:txBody>
          </p:sp>
          <p:sp>
            <p:nvSpPr>
              <p:cNvPr id="27682" name="Line 30"/>
              <p:cNvSpPr>
                <a:spLocks noChangeShapeType="1"/>
              </p:cNvSpPr>
              <p:nvPr/>
            </p:nvSpPr>
            <p:spPr bwMode="auto">
              <a:xfrm flipV="1">
                <a:off x="4931" y="2456"/>
                <a:ext cx="0" cy="796"/>
              </a:xfrm>
              <a:prstGeom prst="line">
                <a:avLst/>
              </a:prstGeom>
              <a:noFill/>
              <a:ln w="57150">
                <a:solidFill>
                  <a:srgbClr val="CC0000"/>
                </a:solidFill>
                <a:round/>
                <a:headEnd/>
                <a:tailEnd/>
              </a:ln>
            </p:spPr>
            <p:txBody>
              <a:bodyPr>
                <a:prstTxWarp prst="textNoShape">
                  <a:avLst/>
                </a:prstTxWarp>
              </a:bodyPr>
              <a:lstStyle/>
              <a:p>
                <a:endParaRPr lang="en-US"/>
              </a:p>
            </p:txBody>
          </p:sp>
        </p:grpSp>
        <p:sp>
          <p:nvSpPr>
            <p:cNvPr id="27680" name="Text Box 31"/>
            <p:cNvSpPr txBox="1">
              <a:spLocks noChangeArrowheads="1"/>
            </p:cNvSpPr>
            <p:nvPr/>
          </p:nvSpPr>
          <p:spPr bwMode="auto">
            <a:xfrm>
              <a:off x="3682" y="2749"/>
              <a:ext cx="1262" cy="490"/>
            </a:xfrm>
            <a:prstGeom prst="rect">
              <a:avLst/>
            </a:prstGeom>
            <a:noFill/>
            <a:ln w="9525">
              <a:noFill/>
              <a:miter lim="800000"/>
              <a:headEnd/>
              <a:tailEnd/>
            </a:ln>
          </p:spPr>
          <p:txBody>
            <a:bodyPr>
              <a:prstTxWarp prst="textNoShape">
                <a:avLst/>
              </a:prstTxWarp>
              <a:spAutoFit/>
            </a:bodyPr>
            <a:lstStyle/>
            <a:p>
              <a:pPr algn="r">
                <a:lnSpc>
                  <a:spcPct val="90000"/>
                </a:lnSpc>
                <a:spcBef>
                  <a:spcPct val="50000"/>
                </a:spcBef>
              </a:pPr>
              <a:r>
                <a:rPr lang="en-US" sz="2500">
                  <a:ea typeface="Arial" charset="0"/>
                  <a:cs typeface="Arial" charset="0"/>
                </a:rPr>
                <a:t>Labor, land, capital</a:t>
              </a:r>
            </a:p>
          </p:txBody>
        </p:sp>
      </p:grpSp>
      <p:grpSp>
        <p:nvGrpSpPr>
          <p:cNvPr id="13" name="Group 32"/>
          <p:cNvGrpSpPr>
            <a:grpSpLocks/>
          </p:cNvGrpSpPr>
          <p:nvPr/>
        </p:nvGrpSpPr>
        <p:grpSpPr bwMode="auto">
          <a:xfrm>
            <a:off x="5662613" y="893763"/>
            <a:ext cx="3167062" cy="2068512"/>
            <a:chOff x="3567" y="563"/>
            <a:chExt cx="1995" cy="1303"/>
          </a:xfrm>
        </p:grpSpPr>
        <p:grpSp>
          <p:nvGrpSpPr>
            <p:cNvPr id="27675" name="Group 33"/>
            <p:cNvGrpSpPr>
              <a:grpSpLocks/>
            </p:cNvGrpSpPr>
            <p:nvPr/>
          </p:nvGrpSpPr>
          <p:grpSpPr bwMode="auto">
            <a:xfrm>
              <a:off x="3567" y="852"/>
              <a:ext cx="1621" cy="1014"/>
              <a:chOff x="3527" y="852"/>
              <a:chExt cx="1661" cy="998"/>
            </a:xfrm>
          </p:grpSpPr>
          <p:sp>
            <p:nvSpPr>
              <p:cNvPr id="27677" name="Line 34"/>
              <p:cNvSpPr>
                <a:spLocks noChangeShapeType="1"/>
              </p:cNvSpPr>
              <p:nvPr/>
            </p:nvSpPr>
            <p:spPr bwMode="auto">
              <a:xfrm flipH="1">
                <a:off x="3527" y="861"/>
                <a:ext cx="1661" cy="0"/>
              </a:xfrm>
              <a:prstGeom prst="line">
                <a:avLst/>
              </a:prstGeom>
              <a:noFill/>
              <a:ln w="57150">
                <a:solidFill>
                  <a:srgbClr val="009900"/>
                </a:solidFill>
                <a:round/>
                <a:headEnd/>
                <a:tailEnd type="stealth" w="lg" len="lg"/>
              </a:ln>
            </p:spPr>
            <p:txBody>
              <a:bodyPr>
                <a:prstTxWarp prst="textNoShape">
                  <a:avLst/>
                </a:prstTxWarp>
              </a:bodyPr>
              <a:lstStyle/>
              <a:p>
                <a:endParaRPr lang="en-US"/>
              </a:p>
            </p:txBody>
          </p:sp>
          <p:sp>
            <p:nvSpPr>
              <p:cNvPr id="27678" name="Line 35"/>
              <p:cNvSpPr>
                <a:spLocks noChangeShapeType="1"/>
              </p:cNvSpPr>
              <p:nvPr/>
            </p:nvSpPr>
            <p:spPr bwMode="auto">
              <a:xfrm>
                <a:off x="5168" y="852"/>
                <a:ext cx="0" cy="998"/>
              </a:xfrm>
              <a:prstGeom prst="line">
                <a:avLst/>
              </a:prstGeom>
              <a:noFill/>
              <a:ln w="57150">
                <a:solidFill>
                  <a:srgbClr val="009900"/>
                </a:solidFill>
                <a:round/>
                <a:headEnd/>
                <a:tailEnd/>
              </a:ln>
            </p:spPr>
            <p:txBody>
              <a:bodyPr>
                <a:prstTxWarp prst="textNoShape">
                  <a:avLst/>
                </a:prstTxWarp>
              </a:bodyPr>
              <a:lstStyle/>
              <a:p>
                <a:endParaRPr lang="en-US"/>
              </a:p>
            </p:txBody>
          </p:sp>
        </p:grpSp>
        <p:sp>
          <p:nvSpPr>
            <p:cNvPr id="27676" name="Text Box 36"/>
            <p:cNvSpPr txBox="1">
              <a:spLocks noChangeArrowheads="1"/>
            </p:cNvSpPr>
            <p:nvPr/>
          </p:nvSpPr>
          <p:spPr bwMode="auto">
            <a:xfrm>
              <a:off x="3743" y="563"/>
              <a:ext cx="1819" cy="298"/>
            </a:xfrm>
            <a:prstGeom prst="rect">
              <a:avLst/>
            </a:prstGeom>
            <a:noFill/>
            <a:ln w="9525">
              <a:noFill/>
              <a:miter lim="800000"/>
              <a:headEnd/>
              <a:tailEnd/>
            </a:ln>
          </p:spPr>
          <p:txBody>
            <a:bodyPr>
              <a:prstTxWarp prst="textNoShape">
                <a:avLst/>
              </a:prstTxWarp>
              <a:spAutoFit/>
            </a:bodyPr>
            <a:lstStyle/>
            <a:p>
              <a:pPr>
                <a:spcBef>
                  <a:spcPct val="50000"/>
                </a:spcBef>
              </a:pPr>
              <a:r>
                <a:rPr lang="en-US" sz="2500">
                  <a:ea typeface="Arial" charset="0"/>
                  <a:cs typeface="Arial" charset="0"/>
                </a:rPr>
                <a:t>          Spending</a:t>
              </a:r>
            </a:p>
          </p:txBody>
        </p:sp>
      </p:grpSp>
      <p:grpSp>
        <p:nvGrpSpPr>
          <p:cNvPr id="15" name="Group 37"/>
          <p:cNvGrpSpPr>
            <a:grpSpLocks/>
          </p:cNvGrpSpPr>
          <p:nvPr/>
        </p:nvGrpSpPr>
        <p:grpSpPr bwMode="auto">
          <a:xfrm>
            <a:off x="5708650" y="1662113"/>
            <a:ext cx="2128838" cy="1295400"/>
            <a:chOff x="3596" y="1047"/>
            <a:chExt cx="1341" cy="816"/>
          </a:xfrm>
        </p:grpSpPr>
        <p:grpSp>
          <p:nvGrpSpPr>
            <p:cNvPr id="27671" name="Group 38"/>
            <p:cNvGrpSpPr>
              <a:grpSpLocks/>
            </p:cNvGrpSpPr>
            <p:nvPr/>
          </p:nvGrpSpPr>
          <p:grpSpPr bwMode="auto">
            <a:xfrm>
              <a:off x="3596" y="1047"/>
              <a:ext cx="1341" cy="816"/>
              <a:chOff x="3596" y="1047"/>
              <a:chExt cx="1341" cy="816"/>
            </a:xfrm>
          </p:grpSpPr>
          <p:sp>
            <p:nvSpPr>
              <p:cNvPr id="27673" name="Line 39"/>
              <p:cNvSpPr>
                <a:spLocks noChangeShapeType="1"/>
              </p:cNvSpPr>
              <p:nvPr/>
            </p:nvSpPr>
            <p:spPr bwMode="auto">
              <a:xfrm rot="-5400000" flipH="1" flipV="1">
                <a:off x="4510" y="1455"/>
                <a:ext cx="816" cy="0"/>
              </a:xfrm>
              <a:prstGeom prst="line">
                <a:avLst/>
              </a:prstGeom>
              <a:noFill/>
              <a:ln w="57150">
                <a:solidFill>
                  <a:srgbClr val="CC0000"/>
                </a:solidFill>
                <a:round/>
                <a:headEnd/>
                <a:tailEnd type="stealth" w="lg" len="lg"/>
              </a:ln>
            </p:spPr>
            <p:txBody>
              <a:bodyPr>
                <a:prstTxWarp prst="textNoShape">
                  <a:avLst/>
                </a:prstTxWarp>
              </a:bodyPr>
              <a:lstStyle/>
              <a:p>
                <a:endParaRPr lang="en-US"/>
              </a:p>
            </p:txBody>
          </p:sp>
          <p:sp>
            <p:nvSpPr>
              <p:cNvPr id="27674" name="Line 40"/>
              <p:cNvSpPr>
                <a:spLocks noChangeShapeType="1"/>
              </p:cNvSpPr>
              <p:nvPr/>
            </p:nvSpPr>
            <p:spPr bwMode="auto">
              <a:xfrm rot="16200000" flipV="1">
                <a:off x="4267" y="388"/>
                <a:ext cx="0" cy="1341"/>
              </a:xfrm>
              <a:prstGeom prst="line">
                <a:avLst/>
              </a:prstGeom>
              <a:noFill/>
              <a:ln w="57150">
                <a:solidFill>
                  <a:srgbClr val="CC0000"/>
                </a:solidFill>
                <a:round/>
                <a:headEnd/>
                <a:tailEnd/>
              </a:ln>
            </p:spPr>
            <p:txBody>
              <a:bodyPr>
                <a:prstTxWarp prst="textNoShape">
                  <a:avLst/>
                </a:prstTxWarp>
              </a:bodyPr>
              <a:lstStyle/>
              <a:p>
                <a:endParaRPr lang="en-US"/>
              </a:p>
            </p:txBody>
          </p:sp>
        </p:grpSp>
        <p:sp>
          <p:nvSpPr>
            <p:cNvPr id="27672" name="Text Box 41"/>
            <p:cNvSpPr txBox="1">
              <a:spLocks noChangeArrowheads="1"/>
            </p:cNvSpPr>
            <p:nvPr/>
          </p:nvSpPr>
          <p:spPr bwMode="auto">
            <a:xfrm>
              <a:off x="4095" y="1064"/>
              <a:ext cx="825" cy="490"/>
            </a:xfrm>
            <a:prstGeom prst="rect">
              <a:avLst/>
            </a:prstGeom>
            <a:noFill/>
            <a:ln w="9525">
              <a:noFill/>
              <a:miter lim="800000"/>
              <a:headEnd/>
              <a:tailEnd/>
            </a:ln>
          </p:spPr>
          <p:txBody>
            <a:bodyPr>
              <a:prstTxWarp prst="textNoShape">
                <a:avLst/>
              </a:prstTxWarp>
              <a:spAutoFit/>
            </a:bodyPr>
            <a:lstStyle/>
            <a:p>
              <a:pPr algn="r">
                <a:lnSpc>
                  <a:spcPct val="90000"/>
                </a:lnSpc>
                <a:spcBef>
                  <a:spcPct val="50000"/>
                </a:spcBef>
              </a:pPr>
              <a:r>
                <a:rPr lang="en-US" sz="2500">
                  <a:ea typeface="Arial" charset="0"/>
                  <a:cs typeface="Arial" charset="0"/>
                </a:rPr>
                <a:t>G &amp; S bought</a:t>
              </a:r>
            </a:p>
          </p:txBody>
        </p:sp>
      </p:grpSp>
      <p:grpSp>
        <p:nvGrpSpPr>
          <p:cNvPr id="17" name="Group 42"/>
          <p:cNvGrpSpPr>
            <a:grpSpLocks/>
          </p:cNvGrpSpPr>
          <p:nvPr/>
        </p:nvGrpSpPr>
        <p:grpSpPr bwMode="auto">
          <a:xfrm>
            <a:off x="1117600" y="1606550"/>
            <a:ext cx="2259013" cy="1366838"/>
            <a:chOff x="704" y="1012"/>
            <a:chExt cx="1423" cy="861"/>
          </a:xfrm>
        </p:grpSpPr>
        <p:grpSp>
          <p:nvGrpSpPr>
            <p:cNvPr id="27667" name="Group 43"/>
            <p:cNvGrpSpPr>
              <a:grpSpLocks/>
            </p:cNvGrpSpPr>
            <p:nvPr/>
          </p:nvGrpSpPr>
          <p:grpSpPr bwMode="auto">
            <a:xfrm>
              <a:off x="704" y="1012"/>
              <a:ext cx="1423" cy="861"/>
              <a:chOff x="704" y="1012"/>
              <a:chExt cx="1423" cy="885"/>
            </a:xfrm>
          </p:grpSpPr>
          <p:sp>
            <p:nvSpPr>
              <p:cNvPr id="27669" name="Line 44"/>
              <p:cNvSpPr>
                <a:spLocks noChangeShapeType="1"/>
              </p:cNvSpPr>
              <p:nvPr/>
            </p:nvSpPr>
            <p:spPr bwMode="auto">
              <a:xfrm rot="10800000" flipH="1" flipV="1">
                <a:off x="704" y="1024"/>
                <a:ext cx="1423" cy="0"/>
              </a:xfrm>
              <a:prstGeom prst="line">
                <a:avLst/>
              </a:prstGeom>
              <a:noFill/>
              <a:ln w="57150">
                <a:solidFill>
                  <a:srgbClr val="CC0000"/>
                </a:solidFill>
                <a:round/>
                <a:headEnd/>
                <a:tailEnd type="stealth" w="lg" len="lg"/>
              </a:ln>
            </p:spPr>
            <p:txBody>
              <a:bodyPr>
                <a:prstTxWarp prst="textNoShape">
                  <a:avLst/>
                </a:prstTxWarp>
              </a:bodyPr>
              <a:lstStyle/>
              <a:p>
                <a:endParaRPr lang="en-US"/>
              </a:p>
            </p:txBody>
          </p:sp>
          <p:sp>
            <p:nvSpPr>
              <p:cNvPr id="27670" name="Line 45"/>
              <p:cNvSpPr>
                <a:spLocks noChangeShapeType="1"/>
              </p:cNvSpPr>
              <p:nvPr/>
            </p:nvSpPr>
            <p:spPr bwMode="auto">
              <a:xfrm rot="10800000" flipV="1">
                <a:off x="721" y="1012"/>
                <a:ext cx="0" cy="885"/>
              </a:xfrm>
              <a:prstGeom prst="line">
                <a:avLst/>
              </a:prstGeom>
              <a:noFill/>
              <a:ln w="57150">
                <a:solidFill>
                  <a:srgbClr val="CC0000"/>
                </a:solidFill>
                <a:round/>
                <a:headEnd/>
                <a:tailEnd/>
              </a:ln>
            </p:spPr>
            <p:txBody>
              <a:bodyPr>
                <a:prstTxWarp prst="textNoShape">
                  <a:avLst/>
                </a:prstTxWarp>
              </a:bodyPr>
              <a:lstStyle/>
              <a:p>
                <a:endParaRPr lang="en-US"/>
              </a:p>
            </p:txBody>
          </p:sp>
        </p:grpSp>
        <p:sp>
          <p:nvSpPr>
            <p:cNvPr id="27668" name="Text Box 46"/>
            <p:cNvSpPr txBox="1">
              <a:spLocks noChangeArrowheads="1"/>
            </p:cNvSpPr>
            <p:nvPr/>
          </p:nvSpPr>
          <p:spPr bwMode="auto">
            <a:xfrm>
              <a:off x="745" y="1023"/>
              <a:ext cx="825" cy="490"/>
            </a:xfrm>
            <a:prstGeom prst="rect">
              <a:avLst/>
            </a:prstGeom>
            <a:noFill/>
            <a:ln w="9525">
              <a:noFill/>
              <a:miter lim="800000"/>
              <a:headEnd/>
              <a:tailEnd/>
            </a:ln>
          </p:spPr>
          <p:txBody>
            <a:bodyPr>
              <a:prstTxWarp prst="textNoShape">
                <a:avLst/>
              </a:prstTxWarp>
              <a:spAutoFit/>
            </a:bodyPr>
            <a:lstStyle/>
            <a:p>
              <a:pPr>
                <a:lnSpc>
                  <a:spcPct val="90000"/>
                </a:lnSpc>
                <a:spcBef>
                  <a:spcPct val="50000"/>
                </a:spcBef>
              </a:pPr>
              <a:r>
                <a:rPr lang="en-US" sz="2500">
                  <a:ea typeface="Arial" charset="0"/>
                  <a:cs typeface="Arial" charset="0"/>
                </a:rPr>
                <a:t>G &amp; S sold</a:t>
              </a:r>
            </a:p>
          </p:txBody>
        </p:sp>
      </p:grpSp>
      <p:grpSp>
        <p:nvGrpSpPr>
          <p:cNvPr id="19" name="Group 47"/>
          <p:cNvGrpSpPr>
            <a:grpSpLocks/>
          </p:cNvGrpSpPr>
          <p:nvPr/>
        </p:nvGrpSpPr>
        <p:grpSpPr bwMode="auto">
          <a:xfrm>
            <a:off x="593725" y="869950"/>
            <a:ext cx="2887663" cy="2097088"/>
            <a:chOff x="374" y="548"/>
            <a:chExt cx="1819" cy="1321"/>
          </a:xfrm>
        </p:grpSpPr>
        <p:grpSp>
          <p:nvGrpSpPr>
            <p:cNvPr id="27663" name="Group 48"/>
            <p:cNvGrpSpPr>
              <a:grpSpLocks/>
            </p:cNvGrpSpPr>
            <p:nvPr/>
          </p:nvGrpSpPr>
          <p:grpSpPr bwMode="auto">
            <a:xfrm rot="-5400000">
              <a:off x="796" y="500"/>
              <a:ext cx="1055" cy="1683"/>
              <a:chOff x="3840" y="1040"/>
              <a:chExt cx="1008" cy="752"/>
            </a:xfrm>
          </p:grpSpPr>
          <p:sp>
            <p:nvSpPr>
              <p:cNvPr id="27665" name="Line 49"/>
              <p:cNvSpPr>
                <a:spLocks noChangeShapeType="1"/>
              </p:cNvSpPr>
              <p:nvPr/>
            </p:nvSpPr>
            <p:spPr bwMode="auto">
              <a:xfrm flipH="1">
                <a:off x="3840" y="1040"/>
                <a:ext cx="1008" cy="0"/>
              </a:xfrm>
              <a:prstGeom prst="line">
                <a:avLst/>
              </a:prstGeom>
              <a:noFill/>
              <a:ln w="57150">
                <a:solidFill>
                  <a:srgbClr val="009900"/>
                </a:solidFill>
                <a:round/>
                <a:headEnd/>
                <a:tailEnd type="stealth" w="lg" len="lg"/>
              </a:ln>
            </p:spPr>
            <p:txBody>
              <a:bodyPr>
                <a:prstTxWarp prst="textNoShape">
                  <a:avLst/>
                </a:prstTxWarp>
              </a:bodyPr>
              <a:lstStyle/>
              <a:p>
                <a:endParaRPr lang="en-US"/>
              </a:p>
            </p:txBody>
          </p:sp>
          <p:sp>
            <p:nvSpPr>
              <p:cNvPr id="27666" name="Line 50"/>
              <p:cNvSpPr>
                <a:spLocks noChangeShapeType="1"/>
              </p:cNvSpPr>
              <p:nvPr/>
            </p:nvSpPr>
            <p:spPr bwMode="auto">
              <a:xfrm>
                <a:off x="4830" y="1041"/>
                <a:ext cx="0" cy="751"/>
              </a:xfrm>
              <a:prstGeom prst="line">
                <a:avLst/>
              </a:prstGeom>
              <a:noFill/>
              <a:ln w="57150">
                <a:solidFill>
                  <a:srgbClr val="009900"/>
                </a:solidFill>
                <a:round/>
                <a:headEnd/>
                <a:tailEnd/>
              </a:ln>
            </p:spPr>
            <p:txBody>
              <a:bodyPr>
                <a:prstTxWarp prst="textNoShape">
                  <a:avLst/>
                </a:prstTxWarp>
              </a:bodyPr>
              <a:lstStyle/>
              <a:p>
                <a:endParaRPr lang="en-US"/>
              </a:p>
            </p:txBody>
          </p:sp>
        </p:grpSp>
        <p:sp>
          <p:nvSpPr>
            <p:cNvPr id="27664" name="Text Box 51"/>
            <p:cNvSpPr txBox="1">
              <a:spLocks noChangeArrowheads="1"/>
            </p:cNvSpPr>
            <p:nvPr/>
          </p:nvSpPr>
          <p:spPr bwMode="auto">
            <a:xfrm>
              <a:off x="374" y="548"/>
              <a:ext cx="1819" cy="298"/>
            </a:xfrm>
            <a:prstGeom prst="rect">
              <a:avLst/>
            </a:prstGeom>
            <a:noFill/>
            <a:ln w="9525">
              <a:noFill/>
              <a:miter lim="800000"/>
              <a:headEnd/>
              <a:tailEnd/>
            </a:ln>
          </p:spPr>
          <p:txBody>
            <a:bodyPr>
              <a:prstTxWarp prst="textNoShape">
                <a:avLst/>
              </a:prstTxWarp>
              <a:spAutoFit/>
            </a:bodyPr>
            <a:lstStyle/>
            <a:p>
              <a:pPr>
                <a:spcBef>
                  <a:spcPct val="50000"/>
                </a:spcBef>
              </a:pPr>
              <a:r>
                <a:rPr lang="en-US" sz="2500">
                  <a:ea typeface="Arial" charset="0"/>
                  <a:cs typeface="Arial" charset="0"/>
                </a:rPr>
                <a:t>Revenue</a:t>
              </a:r>
            </a:p>
          </p:txBody>
        </p:sp>
      </p:grpSp>
      <p:grpSp>
        <p:nvGrpSpPr>
          <p:cNvPr id="21" name="Group 52"/>
          <p:cNvGrpSpPr>
            <a:grpSpLocks/>
          </p:cNvGrpSpPr>
          <p:nvPr/>
        </p:nvGrpSpPr>
        <p:grpSpPr bwMode="auto">
          <a:xfrm>
            <a:off x="3386138" y="815975"/>
            <a:ext cx="2320925" cy="1689100"/>
            <a:chOff x="2133" y="514"/>
            <a:chExt cx="1462" cy="1064"/>
          </a:xfrm>
          <a:effectLst>
            <a:outerShdw blurRad="50800" dist="38100" dir="2700000" algn="tl" rotWithShape="0">
              <a:prstClr val="black">
                <a:alpha val="40000"/>
              </a:prstClr>
            </a:outerShdw>
          </a:effectLst>
        </p:grpSpPr>
        <p:sp>
          <p:nvSpPr>
            <p:cNvPr id="25617" name="Oval 53"/>
            <p:cNvSpPr>
              <a:spLocks noChangeArrowheads="1"/>
            </p:cNvSpPr>
            <p:nvPr/>
          </p:nvSpPr>
          <p:spPr bwMode="auto">
            <a:xfrm>
              <a:off x="2133" y="514"/>
              <a:ext cx="1462" cy="1064"/>
            </a:xfrm>
            <a:prstGeom prst="ellipse">
              <a:avLst/>
            </a:prstGeom>
            <a:solidFill>
              <a:srgbClr val="FFCC99"/>
            </a:solidFill>
            <a:ln w="9525">
              <a:noFill/>
              <a:round/>
              <a:headEnd/>
              <a:tailEnd/>
            </a:ln>
          </p:spPr>
          <p:txBody>
            <a:bodyPr/>
            <a:lstStyle/>
            <a:p>
              <a:pPr fontAlgn="auto">
                <a:spcBef>
                  <a:spcPts val="0"/>
                </a:spcBef>
                <a:spcAft>
                  <a:spcPts val="0"/>
                </a:spcAft>
                <a:defRPr/>
              </a:pPr>
              <a:endParaRPr lang="en-US" sz="1800">
                <a:latin typeface="Arial" pitchFamily="34" charset="0"/>
                <a:ea typeface="+mn-ea"/>
                <a:cs typeface="Arial" pitchFamily="34" charset="0"/>
              </a:endParaRPr>
            </a:p>
          </p:txBody>
        </p:sp>
        <p:sp>
          <p:nvSpPr>
            <p:cNvPr id="25618" name="Text Box 54"/>
            <p:cNvSpPr txBox="1">
              <a:spLocks noChangeArrowheads="1"/>
            </p:cNvSpPr>
            <p:nvPr/>
          </p:nvSpPr>
          <p:spPr bwMode="auto">
            <a:xfrm>
              <a:off x="2190" y="671"/>
              <a:ext cx="1371" cy="808"/>
            </a:xfrm>
            <a:prstGeom prst="rect">
              <a:avLst/>
            </a:prstGeom>
            <a:noFill/>
            <a:ln w="9525">
              <a:noFill/>
              <a:miter lim="800000"/>
              <a:headEnd/>
              <a:tailEnd/>
            </a:ln>
          </p:spPr>
          <p:txBody>
            <a:bodyPr>
              <a:spAutoFit/>
            </a:bodyPr>
            <a:lstStyle/>
            <a:p>
              <a:pPr algn="ctr" fontAlgn="auto">
                <a:spcBef>
                  <a:spcPct val="50000"/>
                </a:spcBef>
                <a:spcAft>
                  <a:spcPts val="0"/>
                </a:spcAft>
                <a:defRPr/>
              </a:pPr>
              <a:r>
                <a:rPr lang="en-US" sz="2600" dirty="0">
                  <a:latin typeface="Arial" pitchFamily="34" charset="0"/>
                  <a:ea typeface="+mn-ea"/>
                  <a:cs typeface="Arial" pitchFamily="34" charset="0"/>
                </a:rPr>
                <a:t>Markets for Goods &amp; Services</a:t>
              </a:r>
            </a:p>
          </p:txBody>
        </p:sp>
      </p:grpSp>
      <p:sp>
        <p:nvSpPr>
          <p:cNvPr id="27662" name="TextBox 55"/>
          <p:cNvSpPr txBox="1">
            <a:spLocks noChangeArrowheads="1"/>
          </p:cNvSpPr>
          <p:nvPr/>
        </p:nvSpPr>
        <p:spPr bwMode="auto">
          <a:xfrm>
            <a:off x="7543800" y="6324600"/>
            <a:ext cx="1143000" cy="350838"/>
          </a:xfrm>
          <a:prstGeom prst="rect">
            <a:avLst/>
          </a:prstGeom>
          <a:noFill/>
          <a:ln w="9525">
            <a:noFill/>
            <a:miter lim="800000"/>
            <a:headEnd/>
            <a:tailEnd/>
          </a:ln>
        </p:spPr>
        <p:txBody>
          <a:bodyPr>
            <a:prstTxWarp prst="textNoShape">
              <a:avLst/>
            </a:prstTxWarp>
            <a:spAutoFit/>
          </a:bodyPr>
          <a:lstStyle/>
          <a:p>
            <a:pPr algn="r"/>
            <a:fld id="{32B0E8B5-A3A5-4574-AAC7-B366382EF12A}" type="slidenum">
              <a:rPr lang="en-US" sz="1700">
                <a:solidFill>
                  <a:srgbClr val="B2B2B2"/>
                </a:solidFill>
                <a:latin typeface="Times New Roman" charset="0"/>
                <a:ea typeface="Verdana" charset="0"/>
                <a:cs typeface="Verdana" charset="0"/>
              </a:rPr>
              <a:pPr algn="r"/>
              <a:t>8</a:t>
            </a:fld>
            <a:endParaRPr lang="en-US" sz="1700">
              <a:solidFill>
                <a:srgbClr val="B2B2B2"/>
              </a:solidFill>
              <a:latin typeface="Times New Roman" charset="0"/>
              <a:ea typeface="Verdana" charset="0"/>
              <a:cs typeface="Verdana"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strips(downLeft)">
                                      <p:cBhvr>
                                        <p:cTn id="12" dur="500"/>
                                        <p:tgtEl>
                                          <p:spTgt spid="11"/>
                                        </p:tgtEl>
                                      </p:cBhvr>
                                    </p:animEffect>
                                  </p:childTnLst>
                                </p:cTn>
                              </p:par>
                            </p:childTnLst>
                          </p:cTn>
                        </p:par>
                        <p:par>
                          <p:cTn id="13" fill="hold">
                            <p:stCondLst>
                              <p:cond delay="500"/>
                            </p:stCondLst>
                            <p:childTnLst>
                              <p:par>
                                <p:cTn id="14" presetID="18" presetClass="entr" presetSubtype="9"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strips(upLeft)">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18" presetClass="entr" presetSubtype="6"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strips(downRight)">
                                      <p:cBhvr>
                                        <p:cTn id="21" dur="500"/>
                                        <p:tgtEl>
                                          <p:spTgt spid="7"/>
                                        </p:tgtEl>
                                      </p:cBhvr>
                                    </p:animEffect>
                                  </p:childTnLst>
                                </p:cTn>
                              </p:par>
                            </p:childTnLst>
                          </p:cTn>
                        </p:par>
                        <p:par>
                          <p:cTn id="22" fill="hold">
                            <p:stCondLst>
                              <p:cond delay="500"/>
                            </p:stCondLst>
                            <p:childTnLst>
                              <p:par>
                                <p:cTn id="23" presetID="18" presetClass="entr" presetSubtype="3" fill="hold"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strips(upRight)">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500"/>
                                        <p:tgtEl>
                                          <p:spTgt spid="21"/>
                                        </p:tgtEl>
                                      </p:cBhvr>
                                    </p:animEffect>
                                  </p:childTnLst>
                                </p:cTn>
                              </p:par>
                            </p:childTnLst>
                          </p:cTn>
                        </p:par>
                      </p:childTnLst>
                    </p:cTn>
                  </p:par>
                  <p:par>
                    <p:cTn id="31" fill="hold">
                      <p:stCondLst>
                        <p:cond delay="indefinite"/>
                      </p:stCondLst>
                      <p:childTnLst>
                        <p:par>
                          <p:cTn id="32" fill="hold">
                            <p:stCondLst>
                              <p:cond delay="0"/>
                            </p:stCondLst>
                            <p:childTnLst>
                              <p:par>
                                <p:cTn id="33" presetID="18" presetClass="entr" presetSubtype="9" fill="hold" nodeType="click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strips(upLeft)">
                                      <p:cBhvr>
                                        <p:cTn id="35" dur="500"/>
                                        <p:tgtEl>
                                          <p:spTgt spid="13"/>
                                        </p:tgtEl>
                                      </p:cBhvr>
                                    </p:animEffect>
                                  </p:childTnLst>
                                </p:cTn>
                              </p:par>
                            </p:childTnLst>
                          </p:cTn>
                        </p:par>
                        <p:par>
                          <p:cTn id="36" fill="hold">
                            <p:stCondLst>
                              <p:cond delay="500"/>
                            </p:stCondLst>
                            <p:childTnLst>
                              <p:par>
                                <p:cTn id="37" presetID="18" presetClass="entr" presetSubtype="12" fill="hold" nodeType="after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strips(downLeft)">
                                      <p:cBhvr>
                                        <p:cTn id="39" dur="500"/>
                                        <p:tgtEl>
                                          <p:spTgt spid="19"/>
                                        </p:tgtEl>
                                      </p:cBhvr>
                                    </p:animEffect>
                                  </p:childTnLst>
                                </p:cTn>
                              </p:par>
                            </p:childTnLst>
                          </p:cTn>
                        </p:par>
                      </p:childTnLst>
                    </p:cTn>
                  </p:par>
                  <p:par>
                    <p:cTn id="40" fill="hold">
                      <p:stCondLst>
                        <p:cond delay="indefinite"/>
                      </p:stCondLst>
                      <p:childTnLst>
                        <p:par>
                          <p:cTn id="41" fill="hold">
                            <p:stCondLst>
                              <p:cond delay="0"/>
                            </p:stCondLst>
                            <p:childTnLst>
                              <p:par>
                                <p:cTn id="42" presetID="18" presetClass="entr" presetSubtype="3" fill="hold" nodeType="click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strips(upRight)">
                                      <p:cBhvr>
                                        <p:cTn id="44" dur="500"/>
                                        <p:tgtEl>
                                          <p:spTgt spid="17"/>
                                        </p:tgtEl>
                                      </p:cBhvr>
                                    </p:animEffect>
                                  </p:childTnLst>
                                </p:cTn>
                              </p:par>
                            </p:childTnLst>
                          </p:cTn>
                        </p:par>
                        <p:par>
                          <p:cTn id="45" fill="hold">
                            <p:stCondLst>
                              <p:cond delay="500"/>
                            </p:stCondLst>
                            <p:childTnLst>
                              <p:par>
                                <p:cTn id="46" presetID="18" presetClass="entr" presetSubtype="6" fill="hold" nodeType="after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strips(downRight)">
                                      <p:cBhvr>
                                        <p:cTn id="4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TLE" val=""/>
  <p:tag name="CHARTLABELS" val=""/>
  <p:tag name="VALUES" val=" "/>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820</TotalTime>
  <Words>2042</Words>
  <Application>Microsoft Office PowerPoint</Application>
  <PresentationFormat>On-screen Show (4:3)</PresentationFormat>
  <Paragraphs>362</Paragraphs>
  <Slides>37</Slides>
  <Notes>37</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2</vt:i4>
      </vt:variant>
      <vt:variant>
        <vt:lpstr>Slide Titles</vt:lpstr>
      </vt:variant>
      <vt:variant>
        <vt:i4>37</vt:i4>
      </vt:variant>
    </vt:vector>
  </HeadingPairs>
  <TitlesOfParts>
    <vt:vector size="50" baseType="lpstr">
      <vt:lpstr>ＭＳ Ｐゴシック</vt:lpstr>
      <vt:lpstr>Arial</vt:lpstr>
      <vt:lpstr>Book Antiqua</vt:lpstr>
      <vt:lpstr>Calibri</vt:lpstr>
      <vt:lpstr>Century</vt:lpstr>
      <vt:lpstr>Tahoma</vt:lpstr>
      <vt:lpstr>Times New Roman</vt:lpstr>
      <vt:lpstr>Univers LT Std 55</vt:lpstr>
      <vt:lpstr>Verdana</vt:lpstr>
      <vt:lpstr>Wingdings</vt:lpstr>
      <vt:lpstr>1_Office Theme</vt:lpstr>
      <vt:lpstr>Chart</vt:lpstr>
      <vt:lpstr>Worksheet</vt:lpstr>
      <vt:lpstr>PowerPoint Presentation</vt:lpstr>
      <vt:lpstr>In this chapter,  look for the answers to these questions:</vt:lpstr>
      <vt:lpstr>The Economist as Scientist</vt:lpstr>
      <vt:lpstr>Assumptions &amp; Models</vt:lpstr>
      <vt:lpstr>Some Familiar Models</vt:lpstr>
      <vt:lpstr>Our First Model:    The Circular-Flow Diagram</vt:lpstr>
      <vt:lpstr>Factors of Production</vt:lpstr>
      <vt:lpstr>FIGURE 1:   The Circular-Flow Diagram</vt:lpstr>
      <vt:lpstr>FIGURE 1:   The Circular-Flow Diagram</vt:lpstr>
      <vt:lpstr>Our Second Model:    The Production Possibilities Frontier</vt:lpstr>
      <vt:lpstr>PPF Example</vt:lpstr>
      <vt:lpstr>PPF Example</vt:lpstr>
      <vt:lpstr>ACTIVE LEARNING   1    Points off the PPF</vt:lpstr>
      <vt:lpstr>ACTIVE LEARNING   1    Answers</vt:lpstr>
      <vt:lpstr>ACTIVE LEARNING   1    Answers</vt:lpstr>
      <vt:lpstr>The PPF:  What We Know So Far</vt:lpstr>
      <vt:lpstr>The PPF and Opportunity Cost</vt:lpstr>
      <vt:lpstr>The PPF and Opportunity Cost</vt:lpstr>
      <vt:lpstr>ACTIVE LEARNING   2    PPF and Opportunity Cost</vt:lpstr>
      <vt:lpstr>ACTIVE LEARNING   2    Answers</vt:lpstr>
      <vt:lpstr>Economic Growth and the PPF</vt:lpstr>
      <vt:lpstr>The Shape of the PPF</vt:lpstr>
      <vt:lpstr>Why the PPF Might Be Bow-Shaped</vt:lpstr>
      <vt:lpstr>Why the PPF Might Be Bow-Shaped</vt:lpstr>
      <vt:lpstr>Why the PPF Might Be Bow-Shaped</vt:lpstr>
      <vt:lpstr>Why the PPF Might Be Bow-Shaped</vt:lpstr>
      <vt:lpstr>The PPF:  A Summary</vt:lpstr>
      <vt:lpstr>Microeconomics and Macroeconomics</vt:lpstr>
      <vt:lpstr>The Economist as Policy Advisor</vt:lpstr>
      <vt:lpstr>ACTIVE LEARNING   3    Identifying positive vs. normative</vt:lpstr>
      <vt:lpstr>ACTIVE LEARNING   3    Answers</vt:lpstr>
      <vt:lpstr>ACTIVE LEARNING   3    Answers</vt:lpstr>
      <vt:lpstr>Why Economists Disagree</vt:lpstr>
      <vt:lpstr>Propositions about Which Most  Economists Agree  (and % who agree)</vt:lpstr>
      <vt:lpstr>Propositions about Which Most  Economists Agree  (and % agreeing)</vt:lpstr>
      <vt:lpstr>FYI:  Who Studies Economics?</vt:lpstr>
      <vt:lpstr>SUMMARY</vt:lpstr>
    </vt:vector>
  </TitlesOfParts>
  <Manager/>
  <Company>Carthage College</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dc:title>
  <dc:subject/>
  <dc:creator>Ron</dc:creator>
  <cp:keywords/>
  <dc:description/>
  <cp:lastModifiedBy>Grene, Jennifer</cp:lastModifiedBy>
  <cp:revision>165</cp:revision>
  <dcterms:created xsi:type="dcterms:W3CDTF">2014-11-24T12:04:37Z</dcterms:created>
  <dcterms:modified xsi:type="dcterms:W3CDTF">2014-12-17T15:58:55Z</dcterms:modified>
  <cp:category/>
</cp:coreProperties>
</file>