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68" r:id="rId2"/>
  </p:sldMasterIdLst>
  <p:notesMasterIdLst>
    <p:notesMasterId r:id="rId32"/>
  </p:notesMasterIdLst>
  <p:sldIdLst>
    <p:sldId id="256" r:id="rId3"/>
    <p:sldId id="259" r:id="rId4"/>
    <p:sldId id="320" r:id="rId5"/>
    <p:sldId id="260" r:id="rId6"/>
    <p:sldId id="261" r:id="rId7"/>
    <p:sldId id="319" r:id="rId8"/>
    <p:sldId id="263" r:id="rId9"/>
    <p:sldId id="265" r:id="rId10"/>
    <p:sldId id="266" r:id="rId11"/>
    <p:sldId id="269" r:id="rId12"/>
    <p:sldId id="267" r:id="rId13"/>
    <p:sldId id="277" r:id="rId14"/>
    <p:sldId id="278" r:id="rId15"/>
    <p:sldId id="316" r:id="rId16"/>
    <p:sldId id="279" r:id="rId17"/>
    <p:sldId id="280" r:id="rId18"/>
    <p:sldId id="282" r:id="rId19"/>
    <p:sldId id="318" r:id="rId20"/>
    <p:sldId id="284" r:id="rId21"/>
    <p:sldId id="285" r:id="rId22"/>
    <p:sldId id="287" r:id="rId23"/>
    <p:sldId id="289" r:id="rId24"/>
    <p:sldId id="290" r:id="rId25"/>
    <p:sldId id="291" r:id="rId26"/>
    <p:sldId id="292" r:id="rId27"/>
    <p:sldId id="298" r:id="rId28"/>
    <p:sldId id="306" r:id="rId29"/>
    <p:sldId id="317" r:id="rId30"/>
    <p:sldId id="314"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84" autoAdjust="0"/>
    <p:restoredTop sz="76143" autoAdjust="0"/>
  </p:normalViewPr>
  <p:slideViewPr>
    <p:cSldViewPr>
      <p:cViewPr varScale="1">
        <p:scale>
          <a:sx n="81" d="100"/>
          <a:sy n="81" d="100"/>
        </p:scale>
        <p:origin x="-168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1408" y="3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E17990-1B36-4882-9547-0AB35B157D7D}" type="doc">
      <dgm:prSet loTypeId="urn:microsoft.com/office/officeart/2005/8/layout/hList1" loCatId="list" qsTypeId="urn:microsoft.com/office/officeart/2005/8/quickstyle/simple1#11" qsCatId="simple" csTypeId="urn:microsoft.com/office/officeart/2005/8/colors/colorful4" csCatId="colorful"/>
      <dgm:spPr/>
      <dgm:t>
        <a:bodyPr/>
        <a:lstStyle/>
        <a:p>
          <a:endParaRPr lang="en-US"/>
        </a:p>
      </dgm:t>
    </dgm:pt>
    <dgm:pt modelId="{B772A1BA-20A0-4DAE-AAE9-3D73CA6A16EF}">
      <dgm:prSet/>
      <dgm:spPr/>
      <dgm:t>
        <a:bodyPr/>
        <a:lstStyle/>
        <a:p>
          <a:pPr rtl="0"/>
          <a:r>
            <a:rPr lang="en-US" b="0" dirty="0" smtClean="0"/>
            <a:t>Business objectives  </a:t>
          </a:r>
          <a:endParaRPr lang="en-US" dirty="0"/>
        </a:p>
      </dgm:t>
    </dgm:pt>
    <dgm:pt modelId="{58099CFC-C6C9-481F-90AA-A95028687CB8}" type="parTrans" cxnId="{AEE361FC-9D3C-4226-90BA-40A0D8810A40}">
      <dgm:prSet/>
      <dgm:spPr/>
      <dgm:t>
        <a:bodyPr/>
        <a:lstStyle/>
        <a:p>
          <a:endParaRPr lang="en-US"/>
        </a:p>
      </dgm:t>
    </dgm:pt>
    <dgm:pt modelId="{9B34DE0D-4FFD-44C7-9EB4-A44DEC4135A6}" type="sibTrans" cxnId="{AEE361FC-9D3C-4226-90BA-40A0D8810A40}">
      <dgm:prSet/>
      <dgm:spPr/>
      <dgm:t>
        <a:bodyPr/>
        <a:lstStyle/>
        <a:p>
          <a:endParaRPr lang="en-US"/>
        </a:p>
      </dgm:t>
    </dgm:pt>
    <dgm:pt modelId="{C38C1299-EF6D-4824-9BEE-0558F2CDDF7C}">
      <dgm:prSet/>
      <dgm:spPr/>
      <dgm:t>
        <a:bodyPr/>
        <a:lstStyle/>
        <a:p>
          <a:pPr rtl="0"/>
          <a:r>
            <a:rPr lang="en-US" b="0" dirty="0" smtClean="0"/>
            <a:t>Build profitable customer relationships</a:t>
          </a:r>
          <a:endParaRPr lang="en-US" dirty="0"/>
        </a:p>
      </dgm:t>
    </dgm:pt>
    <dgm:pt modelId="{6D3F3598-8474-4F44-BDC4-000A9F2F1C51}" type="parTrans" cxnId="{EE0FACBD-42B1-4956-9903-6D9654CA2C29}">
      <dgm:prSet/>
      <dgm:spPr/>
      <dgm:t>
        <a:bodyPr/>
        <a:lstStyle/>
        <a:p>
          <a:endParaRPr lang="en-US"/>
        </a:p>
      </dgm:t>
    </dgm:pt>
    <dgm:pt modelId="{E779480A-86A1-46A2-970F-7A2376440122}" type="sibTrans" cxnId="{EE0FACBD-42B1-4956-9903-6D9654CA2C29}">
      <dgm:prSet/>
      <dgm:spPr/>
      <dgm:t>
        <a:bodyPr/>
        <a:lstStyle/>
        <a:p>
          <a:endParaRPr lang="en-US"/>
        </a:p>
      </dgm:t>
    </dgm:pt>
    <dgm:pt modelId="{C872B7DB-D280-4A5B-A044-868D7B68E09B}">
      <dgm:prSet/>
      <dgm:spPr/>
      <dgm:t>
        <a:bodyPr/>
        <a:lstStyle/>
        <a:p>
          <a:pPr rtl="0"/>
          <a:r>
            <a:rPr lang="en-US" b="0" dirty="0" smtClean="0"/>
            <a:t>Invest in research</a:t>
          </a:r>
          <a:endParaRPr lang="en-US" dirty="0"/>
        </a:p>
      </dgm:t>
    </dgm:pt>
    <dgm:pt modelId="{0C00FFAF-D812-4224-B733-D4546CA47A73}" type="parTrans" cxnId="{7587ACEA-5F3B-4B1A-83A7-4801A2B36849}">
      <dgm:prSet/>
      <dgm:spPr/>
      <dgm:t>
        <a:bodyPr/>
        <a:lstStyle/>
        <a:p>
          <a:endParaRPr lang="en-US"/>
        </a:p>
      </dgm:t>
    </dgm:pt>
    <dgm:pt modelId="{F25FFD7D-D856-42BF-A066-AEEB31A7C7A7}" type="sibTrans" cxnId="{7587ACEA-5F3B-4B1A-83A7-4801A2B36849}">
      <dgm:prSet/>
      <dgm:spPr/>
      <dgm:t>
        <a:bodyPr/>
        <a:lstStyle/>
        <a:p>
          <a:endParaRPr lang="en-US"/>
        </a:p>
      </dgm:t>
    </dgm:pt>
    <dgm:pt modelId="{08F25F2E-CE35-4023-84C0-3F4BA5D293B7}">
      <dgm:prSet/>
      <dgm:spPr/>
      <dgm:t>
        <a:bodyPr/>
        <a:lstStyle/>
        <a:p>
          <a:pPr rtl="0"/>
          <a:r>
            <a:rPr lang="en-US" b="0" dirty="0" smtClean="0"/>
            <a:t>Improve profits</a:t>
          </a:r>
          <a:endParaRPr lang="en-US" dirty="0"/>
        </a:p>
      </dgm:t>
    </dgm:pt>
    <dgm:pt modelId="{E7386F7E-02B6-4225-B2D0-A3A6BE8A9965}" type="parTrans" cxnId="{66CCF02B-EBAC-4530-BE0F-ABFE4A30805A}">
      <dgm:prSet/>
      <dgm:spPr/>
      <dgm:t>
        <a:bodyPr/>
        <a:lstStyle/>
        <a:p>
          <a:endParaRPr lang="en-US"/>
        </a:p>
      </dgm:t>
    </dgm:pt>
    <dgm:pt modelId="{0EA42ACF-4C63-4F89-B6AE-B249F1EBC6E1}" type="sibTrans" cxnId="{66CCF02B-EBAC-4530-BE0F-ABFE4A30805A}">
      <dgm:prSet/>
      <dgm:spPr/>
      <dgm:t>
        <a:bodyPr/>
        <a:lstStyle/>
        <a:p>
          <a:endParaRPr lang="en-US"/>
        </a:p>
      </dgm:t>
    </dgm:pt>
    <dgm:pt modelId="{9187F990-89D1-425D-B2B1-96F78F83EC0D}">
      <dgm:prSet/>
      <dgm:spPr/>
      <dgm:t>
        <a:bodyPr/>
        <a:lstStyle/>
        <a:p>
          <a:pPr rtl="0"/>
          <a:r>
            <a:rPr lang="en-US" b="0" dirty="0" smtClean="0"/>
            <a:t>Marketing objectives</a:t>
          </a:r>
          <a:endParaRPr lang="en-US" dirty="0"/>
        </a:p>
      </dgm:t>
    </dgm:pt>
    <dgm:pt modelId="{E4EEB799-1215-4799-B8A5-FE1982A827AF}" type="parTrans" cxnId="{8AF764E8-5C65-4B00-959E-6CDBE4297F88}">
      <dgm:prSet/>
      <dgm:spPr/>
      <dgm:t>
        <a:bodyPr/>
        <a:lstStyle/>
        <a:p>
          <a:endParaRPr lang="en-US"/>
        </a:p>
      </dgm:t>
    </dgm:pt>
    <dgm:pt modelId="{9A8F5D54-9D82-4ECF-BCF3-9DE2BD6B125F}" type="sibTrans" cxnId="{8AF764E8-5C65-4B00-959E-6CDBE4297F88}">
      <dgm:prSet/>
      <dgm:spPr/>
      <dgm:t>
        <a:bodyPr/>
        <a:lstStyle/>
        <a:p>
          <a:endParaRPr lang="en-US"/>
        </a:p>
      </dgm:t>
    </dgm:pt>
    <dgm:pt modelId="{EF52BE60-D87E-4787-ACD7-0082DC3B7285}">
      <dgm:prSet/>
      <dgm:spPr/>
      <dgm:t>
        <a:bodyPr/>
        <a:lstStyle/>
        <a:p>
          <a:pPr rtl="0"/>
          <a:r>
            <a:rPr lang="en-US" b="0" dirty="0" smtClean="0"/>
            <a:t>Increase market share</a:t>
          </a:r>
          <a:endParaRPr lang="en-US" dirty="0"/>
        </a:p>
      </dgm:t>
    </dgm:pt>
    <dgm:pt modelId="{6AC32FE1-7178-4542-A331-C31FF79A914C}" type="parTrans" cxnId="{C3FDB3B5-7711-48F3-A9D8-34691CE53BEA}">
      <dgm:prSet/>
      <dgm:spPr/>
      <dgm:t>
        <a:bodyPr/>
        <a:lstStyle/>
        <a:p>
          <a:endParaRPr lang="en-US"/>
        </a:p>
      </dgm:t>
    </dgm:pt>
    <dgm:pt modelId="{7E3BD09E-DDE7-4F78-B992-72589D095391}" type="sibTrans" cxnId="{C3FDB3B5-7711-48F3-A9D8-34691CE53BEA}">
      <dgm:prSet/>
      <dgm:spPr/>
      <dgm:t>
        <a:bodyPr/>
        <a:lstStyle/>
        <a:p>
          <a:endParaRPr lang="en-US"/>
        </a:p>
      </dgm:t>
    </dgm:pt>
    <dgm:pt modelId="{DC425323-1F2A-4120-B88C-2CDD559FF9C6}">
      <dgm:prSet/>
      <dgm:spPr/>
      <dgm:t>
        <a:bodyPr/>
        <a:lstStyle/>
        <a:p>
          <a:pPr rtl="0"/>
          <a:r>
            <a:rPr lang="en-US" b="0" dirty="0" smtClean="0"/>
            <a:t>Create local partnerships</a:t>
          </a:r>
          <a:endParaRPr lang="en-US" dirty="0"/>
        </a:p>
      </dgm:t>
    </dgm:pt>
    <dgm:pt modelId="{F78B18B0-5820-4BF3-B724-2BB1A628F689}" type="parTrans" cxnId="{A7591078-CD86-4675-8A4B-0B80E4BFF3FF}">
      <dgm:prSet/>
      <dgm:spPr/>
      <dgm:t>
        <a:bodyPr/>
        <a:lstStyle/>
        <a:p>
          <a:endParaRPr lang="en-US"/>
        </a:p>
      </dgm:t>
    </dgm:pt>
    <dgm:pt modelId="{B6805086-FADD-4961-B650-FB0202DA72D9}" type="sibTrans" cxnId="{A7591078-CD86-4675-8A4B-0B80E4BFF3FF}">
      <dgm:prSet/>
      <dgm:spPr/>
      <dgm:t>
        <a:bodyPr/>
        <a:lstStyle/>
        <a:p>
          <a:endParaRPr lang="en-US"/>
        </a:p>
      </dgm:t>
    </dgm:pt>
    <dgm:pt modelId="{2496CA23-B3FF-4F65-91FF-BF29B322FC56}">
      <dgm:prSet/>
      <dgm:spPr/>
      <dgm:t>
        <a:bodyPr/>
        <a:lstStyle/>
        <a:p>
          <a:pPr rtl="0"/>
          <a:r>
            <a:rPr lang="en-US" b="0" dirty="0" smtClean="0"/>
            <a:t>Increase promotion</a:t>
          </a:r>
          <a:endParaRPr lang="en-US" dirty="0"/>
        </a:p>
      </dgm:t>
    </dgm:pt>
    <dgm:pt modelId="{ADB102C4-D182-46A5-9878-62352ED2808A}" type="parTrans" cxnId="{5AB868BB-684B-4976-892F-4E5CA7F58F47}">
      <dgm:prSet/>
      <dgm:spPr/>
      <dgm:t>
        <a:bodyPr/>
        <a:lstStyle/>
        <a:p>
          <a:endParaRPr lang="en-US"/>
        </a:p>
      </dgm:t>
    </dgm:pt>
    <dgm:pt modelId="{9D4C903D-094D-4B58-A731-3F44F9FC46DB}" type="sibTrans" cxnId="{5AB868BB-684B-4976-892F-4E5CA7F58F47}">
      <dgm:prSet/>
      <dgm:spPr/>
      <dgm:t>
        <a:bodyPr/>
        <a:lstStyle/>
        <a:p>
          <a:endParaRPr lang="en-US"/>
        </a:p>
      </dgm:t>
    </dgm:pt>
    <dgm:pt modelId="{D0C07292-0D04-4CC4-B4A2-01F7C0FDE2D2}" type="pres">
      <dgm:prSet presAssocID="{91E17990-1B36-4882-9547-0AB35B157D7D}" presName="Name0" presStyleCnt="0">
        <dgm:presLayoutVars>
          <dgm:dir/>
          <dgm:animLvl val="lvl"/>
          <dgm:resizeHandles val="exact"/>
        </dgm:presLayoutVars>
      </dgm:prSet>
      <dgm:spPr/>
      <dgm:t>
        <a:bodyPr/>
        <a:lstStyle/>
        <a:p>
          <a:endParaRPr lang="en-US"/>
        </a:p>
      </dgm:t>
    </dgm:pt>
    <dgm:pt modelId="{4BE3F5B8-F767-4D9C-9B91-F36AACDCD055}" type="pres">
      <dgm:prSet presAssocID="{B772A1BA-20A0-4DAE-AAE9-3D73CA6A16EF}" presName="composite" presStyleCnt="0"/>
      <dgm:spPr/>
    </dgm:pt>
    <dgm:pt modelId="{854D64B1-368B-4A61-A48D-50C68040DE27}" type="pres">
      <dgm:prSet presAssocID="{B772A1BA-20A0-4DAE-AAE9-3D73CA6A16EF}" presName="parTx" presStyleLbl="alignNode1" presStyleIdx="0" presStyleCnt="2">
        <dgm:presLayoutVars>
          <dgm:chMax val="0"/>
          <dgm:chPref val="0"/>
          <dgm:bulletEnabled val="1"/>
        </dgm:presLayoutVars>
      </dgm:prSet>
      <dgm:spPr/>
      <dgm:t>
        <a:bodyPr/>
        <a:lstStyle/>
        <a:p>
          <a:endParaRPr lang="en-US"/>
        </a:p>
      </dgm:t>
    </dgm:pt>
    <dgm:pt modelId="{1E8DA66C-F1E4-406A-95DB-2ADB228D16C7}" type="pres">
      <dgm:prSet presAssocID="{B772A1BA-20A0-4DAE-AAE9-3D73CA6A16EF}" presName="desTx" presStyleLbl="alignAccFollowNode1" presStyleIdx="0" presStyleCnt="2">
        <dgm:presLayoutVars>
          <dgm:bulletEnabled val="1"/>
        </dgm:presLayoutVars>
      </dgm:prSet>
      <dgm:spPr/>
      <dgm:t>
        <a:bodyPr/>
        <a:lstStyle/>
        <a:p>
          <a:endParaRPr lang="en-US"/>
        </a:p>
      </dgm:t>
    </dgm:pt>
    <dgm:pt modelId="{E2DD084C-B9D2-4181-97E8-A4EBC6190008}" type="pres">
      <dgm:prSet presAssocID="{9B34DE0D-4FFD-44C7-9EB4-A44DEC4135A6}" presName="space" presStyleCnt="0"/>
      <dgm:spPr/>
    </dgm:pt>
    <dgm:pt modelId="{DBFF0C25-5524-4867-9C26-6F23A7108B99}" type="pres">
      <dgm:prSet presAssocID="{9187F990-89D1-425D-B2B1-96F78F83EC0D}" presName="composite" presStyleCnt="0"/>
      <dgm:spPr/>
    </dgm:pt>
    <dgm:pt modelId="{BBF4D3C0-2DEE-46A2-BCD0-D9DCDFEE486C}" type="pres">
      <dgm:prSet presAssocID="{9187F990-89D1-425D-B2B1-96F78F83EC0D}" presName="parTx" presStyleLbl="alignNode1" presStyleIdx="1" presStyleCnt="2">
        <dgm:presLayoutVars>
          <dgm:chMax val="0"/>
          <dgm:chPref val="0"/>
          <dgm:bulletEnabled val="1"/>
        </dgm:presLayoutVars>
      </dgm:prSet>
      <dgm:spPr/>
      <dgm:t>
        <a:bodyPr/>
        <a:lstStyle/>
        <a:p>
          <a:endParaRPr lang="en-US"/>
        </a:p>
      </dgm:t>
    </dgm:pt>
    <dgm:pt modelId="{BD52AD3B-B31A-4386-AE3B-6D0487278EAB}" type="pres">
      <dgm:prSet presAssocID="{9187F990-89D1-425D-B2B1-96F78F83EC0D}" presName="desTx" presStyleLbl="alignAccFollowNode1" presStyleIdx="1" presStyleCnt="2">
        <dgm:presLayoutVars>
          <dgm:bulletEnabled val="1"/>
        </dgm:presLayoutVars>
      </dgm:prSet>
      <dgm:spPr/>
      <dgm:t>
        <a:bodyPr/>
        <a:lstStyle/>
        <a:p>
          <a:endParaRPr lang="en-US"/>
        </a:p>
      </dgm:t>
    </dgm:pt>
  </dgm:ptLst>
  <dgm:cxnLst>
    <dgm:cxn modelId="{8AF764E8-5C65-4B00-959E-6CDBE4297F88}" srcId="{91E17990-1B36-4882-9547-0AB35B157D7D}" destId="{9187F990-89D1-425D-B2B1-96F78F83EC0D}" srcOrd="1" destOrd="0" parTransId="{E4EEB799-1215-4799-B8A5-FE1982A827AF}" sibTransId="{9A8F5D54-9D82-4ECF-BCF3-9DE2BD6B125F}"/>
    <dgm:cxn modelId="{AEE361FC-9D3C-4226-90BA-40A0D8810A40}" srcId="{91E17990-1B36-4882-9547-0AB35B157D7D}" destId="{B772A1BA-20A0-4DAE-AAE9-3D73CA6A16EF}" srcOrd="0" destOrd="0" parTransId="{58099CFC-C6C9-481F-90AA-A95028687CB8}" sibTransId="{9B34DE0D-4FFD-44C7-9EB4-A44DEC4135A6}"/>
    <dgm:cxn modelId="{3F560B66-4AA3-7748-A82D-DBAA703B7A17}" type="presOf" srcId="{C872B7DB-D280-4A5B-A044-868D7B68E09B}" destId="{1E8DA66C-F1E4-406A-95DB-2ADB228D16C7}" srcOrd="0" destOrd="1" presId="urn:microsoft.com/office/officeart/2005/8/layout/hList1"/>
    <dgm:cxn modelId="{C3FDB3B5-7711-48F3-A9D8-34691CE53BEA}" srcId="{9187F990-89D1-425D-B2B1-96F78F83EC0D}" destId="{EF52BE60-D87E-4787-ACD7-0082DC3B7285}" srcOrd="0" destOrd="0" parTransId="{6AC32FE1-7178-4542-A331-C31FF79A914C}" sibTransId="{7E3BD09E-DDE7-4F78-B992-72589D095391}"/>
    <dgm:cxn modelId="{2407B49C-5971-8F47-AA52-D4D8D97BE72E}" type="presOf" srcId="{08F25F2E-CE35-4023-84C0-3F4BA5D293B7}" destId="{1E8DA66C-F1E4-406A-95DB-2ADB228D16C7}" srcOrd="0" destOrd="2" presId="urn:microsoft.com/office/officeart/2005/8/layout/hList1"/>
    <dgm:cxn modelId="{7587ACEA-5F3B-4B1A-83A7-4801A2B36849}" srcId="{B772A1BA-20A0-4DAE-AAE9-3D73CA6A16EF}" destId="{C872B7DB-D280-4A5B-A044-868D7B68E09B}" srcOrd="1" destOrd="0" parTransId="{0C00FFAF-D812-4224-B733-D4546CA47A73}" sibTransId="{F25FFD7D-D856-42BF-A066-AEEB31A7C7A7}"/>
    <dgm:cxn modelId="{A7591078-CD86-4675-8A4B-0B80E4BFF3FF}" srcId="{9187F990-89D1-425D-B2B1-96F78F83EC0D}" destId="{DC425323-1F2A-4120-B88C-2CDD559FF9C6}" srcOrd="1" destOrd="0" parTransId="{F78B18B0-5820-4BF3-B724-2BB1A628F689}" sibTransId="{B6805086-FADD-4961-B650-FB0202DA72D9}"/>
    <dgm:cxn modelId="{A20F152D-1B66-8C48-93A4-14F316DCFC46}" type="presOf" srcId="{9187F990-89D1-425D-B2B1-96F78F83EC0D}" destId="{BBF4D3C0-2DEE-46A2-BCD0-D9DCDFEE486C}" srcOrd="0" destOrd="0" presId="urn:microsoft.com/office/officeart/2005/8/layout/hList1"/>
    <dgm:cxn modelId="{68B455D6-F947-A34E-96F6-0F31C3522117}" type="presOf" srcId="{EF52BE60-D87E-4787-ACD7-0082DC3B7285}" destId="{BD52AD3B-B31A-4386-AE3B-6D0487278EAB}" srcOrd="0" destOrd="0" presId="urn:microsoft.com/office/officeart/2005/8/layout/hList1"/>
    <dgm:cxn modelId="{AD1A2A5C-3E19-074E-9987-E15D08A6A409}" type="presOf" srcId="{DC425323-1F2A-4120-B88C-2CDD559FF9C6}" destId="{BD52AD3B-B31A-4386-AE3B-6D0487278EAB}" srcOrd="0" destOrd="1" presId="urn:microsoft.com/office/officeart/2005/8/layout/hList1"/>
    <dgm:cxn modelId="{130092D0-0CA4-974A-8275-906C83923A7F}" type="presOf" srcId="{2496CA23-B3FF-4F65-91FF-BF29B322FC56}" destId="{BD52AD3B-B31A-4386-AE3B-6D0487278EAB}" srcOrd="0" destOrd="2" presId="urn:microsoft.com/office/officeart/2005/8/layout/hList1"/>
    <dgm:cxn modelId="{EE0FACBD-42B1-4956-9903-6D9654CA2C29}" srcId="{B772A1BA-20A0-4DAE-AAE9-3D73CA6A16EF}" destId="{C38C1299-EF6D-4824-9BEE-0558F2CDDF7C}" srcOrd="0" destOrd="0" parTransId="{6D3F3598-8474-4F44-BDC4-000A9F2F1C51}" sibTransId="{E779480A-86A1-46A2-970F-7A2376440122}"/>
    <dgm:cxn modelId="{66CCF02B-EBAC-4530-BE0F-ABFE4A30805A}" srcId="{B772A1BA-20A0-4DAE-AAE9-3D73CA6A16EF}" destId="{08F25F2E-CE35-4023-84C0-3F4BA5D293B7}" srcOrd="2" destOrd="0" parTransId="{E7386F7E-02B6-4225-B2D0-A3A6BE8A9965}" sibTransId="{0EA42ACF-4C63-4F89-B6AE-B249F1EBC6E1}"/>
    <dgm:cxn modelId="{C874AB5F-E051-394E-8E34-68DB6FF234B1}" type="presOf" srcId="{B772A1BA-20A0-4DAE-AAE9-3D73CA6A16EF}" destId="{854D64B1-368B-4A61-A48D-50C68040DE27}" srcOrd="0" destOrd="0" presId="urn:microsoft.com/office/officeart/2005/8/layout/hList1"/>
    <dgm:cxn modelId="{5AB868BB-684B-4976-892F-4E5CA7F58F47}" srcId="{9187F990-89D1-425D-B2B1-96F78F83EC0D}" destId="{2496CA23-B3FF-4F65-91FF-BF29B322FC56}" srcOrd="2" destOrd="0" parTransId="{ADB102C4-D182-46A5-9878-62352ED2808A}" sibTransId="{9D4C903D-094D-4B58-A731-3F44F9FC46DB}"/>
    <dgm:cxn modelId="{7AE031D9-7E7A-6E4F-9653-9C3A135B8373}" type="presOf" srcId="{C38C1299-EF6D-4824-9BEE-0558F2CDDF7C}" destId="{1E8DA66C-F1E4-406A-95DB-2ADB228D16C7}" srcOrd="0" destOrd="0" presId="urn:microsoft.com/office/officeart/2005/8/layout/hList1"/>
    <dgm:cxn modelId="{2BA3B9E9-8BEA-1E4A-B9E7-5CC3F1F91214}" type="presOf" srcId="{91E17990-1B36-4882-9547-0AB35B157D7D}" destId="{D0C07292-0D04-4CC4-B4A2-01F7C0FDE2D2}" srcOrd="0" destOrd="0" presId="urn:microsoft.com/office/officeart/2005/8/layout/hList1"/>
    <dgm:cxn modelId="{39C5D3F0-47DC-A04F-8135-26E1E52531A8}" type="presParOf" srcId="{D0C07292-0D04-4CC4-B4A2-01F7C0FDE2D2}" destId="{4BE3F5B8-F767-4D9C-9B91-F36AACDCD055}" srcOrd="0" destOrd="0" presId="urn:microsoft.com/office/officeart/2005/8/layout/hList1"/>
    <dgm:cxn modelId="{C57019D2-DC2C-2F44-BD9D-0F0E2B1C8626}" type="presParOf" srcId="{4BE3F5B8-F767-4D9C-9B91-F36AACDCD055}" destId="{854D64B1-368B-4A61-A48D-50C68040DE27}" srcOrd="0" destOrd="0" presId="urn:microsoft.com/office/officeart/2005/8/layout/hList1"/>
    <dgm:cxn modelId="{5524E010-FE30-AA42-8287-346B025BA953}" type="presParOf" srcId="{4BE3F5B8-F767-4D9C-9B91-F36AACDCD055}" destId="{1E8DA66C-F1E4-406A-95DB-2ADB228D16C7}" srcOrd="1" destOrd="0" presId="urn:microsoft.com/office/officeart/2005/8/layout/hList1"/>
    <dgm:cxn modelId="{09852392-8575-774F-AA79-AAE3EC3AC95F}" type="presParOf" srcId="{D0C07292-0D04-4CC4-B4A2-01F7C0FDE2D2}" destId="{E2DD084C-B9D2-4181-97E8-A4EBC6190008}" srcOrd="1" destOrd="0" presId="urn:microsoft.com/office/officeart/2005/8/layout/hList1"/>
    <dgm:cxn modelId="{5B403130-E71C-5442-9CD4-BC1FABA69E50}" type="presParOf" srcId="{D0C07292-0D04-4CC4-B4A2-01F7C0FDE2D2}" destId="{DBFF0C25-5524-4867-9C26-6F23A7108B99}" srcOrd="2" destOrd="0" presId="urn:microsoft.com/office/officeart/2005/8/layout/hList1"/>
    <dgm:cxn modelId="{9F6890F5-CC67-C949-B135-8209C52CAC00}" type="presParOf" srcId="{DBFF0C25-5524-4867-9C26-6F23A7108B99}" destId="{BBF4D3C0-2DEE-46A2-BCD0-D9DCDFEE486C}" srcOrd="0" destOrd="0" presId="urn:microsoft.com/office/officeart/2005/8/layout/hList1"/>
    <dgm:cxn modelId="{C14D4C9C-E8DE-A54A-BE12-EB78945E7E4B}" type="presParOf" srcId="{DBFF0C25-5524-4867-9C26-6F23A7108B99}" destId="{BD52AD3B-B31A-4386-AE3B-6D0487278EA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FA3628-6233-4DA5-8FDD-8B69F989751C}" type="doc">
      <dgm:prSet loTypeId="urn:microsoft.com/office/officeart/2005/8/layout/vProcess5" loCatId="process" qsTypeId="urn:microsoft.com/office/officeart/2005/8/quickstyle/simple1#12" qsCatId="simple" csTypeId="urn:microsoft.com/office/officeart/2005/8/colors/colorful1#1" csCatId="colorful" phldr="1"/>
      <dgm:spPr/>
      <dgm:t>
        <a:bodyPr/>
        <a:lstStyle/>
        <a:p>
          <a:endParaRPr lang="en-US"/>
        </a:p>
      </dgm:t>
    </dgm:pt>
    <dgm:pt modelId="{F9109CEE-85E5-4371-AFCD-C063DA6FB5D6}">
      <dgm:prSet/>
      <dgm:spPr/>
      <dgm:t>
        <a:bodyPr/>
        <a:lstStyle/>
        <a:p>
          <a:pPr rtl="0"/>
          <a:r>
            <a:rPr lang="en-US" b="0" dirty="0" smtClean="0"/>
            <a:t>Identify key businesses (strategic business units, or SBUs) that make up the company</a:t>
          </a:r>
          <a:endParaRPr lang="en-US" dirty="0"/>
        </a:p>
      </dgm:t>
    </dgm:pt>
    <dgm:pt modelId="{C60D8882-C564-4F03-8FEC-64A6ADEAB528}" type="parTrans" cxnId="{FE9195CB-EAF6-42F3-A8D4-B64224C426A4}">
      <dgm:prSet/>
      <dgm:spPr/>
      <dgm:t>
        <a:bodyPr/>
        <a:lstStyle/>
        <a:p>
          <a:endParaRPr lang="en-US"/>
        </a:p>
      </dgm:t>
    </dgm:pt>
    <dgm:pt modelId="{C4255272-8D9F-49A6-AA6F-42CF44F12DEB}" type="sibTrans" cxnId="{FE9195CB-EAF6-42F3-A8D4-B64224C426A4}">
      <dgm:prSet/>
      <dgm:spPr/>
      <dgm:t>
        <a:bodyPr/>
        <a:lstStyle/>
        <a:p>
          <a:endParaRPr lang="en-US"/>
        </a:p>
      </dgm:t>
    </dgm:pt>
    <dgm:pt modelId="{FD0FEACE-0AA0-4EE8-98D0-CB3DAC3B2672}">
      <dgm:prSet/>
      <dgm:spPr>
        <a:solidFill>
          <a:schemeClr val="accent1">
            <a:lumMod val="75000"/>
          </a:schemeClr>
        </a:solidFill>
      </dgm:spPr>
      <dgm:t>
        <a:bodyPr/>
        <a:lstStyle/>
        <a:p>
          <a:pPr rtl="0"/>
          <a:r>
            <a:rPr lang="en-US" b="0" dirty="0" smtClean="0"/>
            <a:t>Assess the attractiveness of its various SBUs</a:t>
          </a:r>
          <a:endParaRPr lang="en-US" dirty="0"/>
        </a:p>
      </dgm:t>
    </dgm:pt>
    <dgm:pt modelId="{B1501C9C-C411-4EF5-9363-AABC7E2CE156}" type="parTrans" cxnId="{E4E99D37-893E-4874-8F37-5F4DB0D961D5}">
      <dgm:prSet/>
      <dgm:spPr/>
      <dgm:t>
        <a:bodyPr/>
        <a:lstStyle/>
        <a:p>
          <a:endParaRPr lang="en-US"/>
        </a:p>
      </dgm:t>
    </dgm:pt>
    <dgm:pt modelId="{1255F01E-F233-4826-9CEC-21E9C0CD5F85}" type="sibTrans" cxnId="{E4E99D37-893E-4874-8F37-5F4DB0D961D5}">
      <dgm:prSet/>
      <dgm:spPr/>
      <dgm:t>
        <a:bodyPr/>
        <a:lstStyle/>
        <a:p>
          <a:endParaRPr lang="en-US"/>
        </a:p>
      </dgm:t>
    </dgm:pt>
    <dgm:pt modelId="{BDD98B2D-6DF1-48C9-B4AC-2422260E8865}">
      <dgm:prSet/>
      <dgm:spPr/>
      <dgm:t>
        <a:bodyPr/>
        <a:lstStyle/>
        <a:p>
          <a:pPr rtl="0"/>
          <a:r>
            <a:rPr lang="en-US" b="0" dirty="0" smtClean="0"/>
            <a:t>Decide how much support each SBU deserves</a:t>
          </a:r>
          <a:endParaRPr lang="en-US" dirty="0"/>
        </a:p>
      </dgm:t>
    </dgm:pt>
    <dgm:pt modelId="{B50789A5-F093-46AE-BB52-7CEC276167AF}" type="parTrans" cxnId="{270D09D5-A514-47F2-92F7-0DB9E48FC7FA}">
      <dgm:prSet/>
      <dgm:spPr/>
      <dgm:t>
        <a:bodyPr/>
        <a:lstStyle/>
        <a:p>
          <a:endParaRPr lang="en-US"/>
        </a:p>
      </dgm:t>
    </dgm:pt>
    <dgm:pt modelId="{1655FC25-E65F-4586-AF06-29AE5FAFD7B7}" type="sibTrans" cxnId="{270D09D5-A514-47F2-92F7-0DB9E48FC7FA}">
      <dgm:prSet/>
      <dgm:spPr/>
      <dgm:t>
        <a:bodyPr/>
        <a:lstStyle/>
        <a:p>
          <a:endParaRPr lang="en-US"/>
        </a:p>
      </dgm:t>
    </dgm:pt>
    <dgm:pt modelId="{7B09A424-8C71-4FCB-B7CD-2BE6BC566C85}" type="pres">
      <dgm:prSet presAssocID="{54FA3628-6233-4DA5-8FDD-8B69F989751C}" presName="outerComposite" presStyleCnt="0">
        <dgm:presLayoutVars>
          <dgm:chMax val="5"/>
          <dgm:dir/>
          <dgm:resizeHandles val="exact"/>
        </dgm:presLayoutVars>
      </dgm:prSet>
      <dgm:spPr/>
      <dgm:t>
        <a:bodyPr/>
        <a:lstStyle/>
        <a:p>
          <a:endParaRPr lang="en-US"/>
        </a:p>
      </dgm:t>
    </dgm:pt>
    <dgm:pt modelId="{1BC3BA27-0C63-4FAF-A75B-14EC409124E3}" type="pres">
      <dgm:prSet presAssocID="{54FA3628-6233-4DA5-8FDD-8B69F989751C}" presName="dummyMaxCanvas" presStyleCnt="0">
        <dgm:presLayoutVars/>
      </dgm:prSet>
      <dgm:spPr/>
    </dgm:pt>
    <dgm:pt modelId="{474BC054-4A48-4384-B388-55B3B8C66D66}" type="pres">
      <dgm:prSet presAssocID="{54FA3628-6233-4DA5-8FDD-8B69F989751C}" presName="ThreeNodes_1" presStyleLbl="node1" presStyleIdx="0" presStyleCnt="3">
        <dgm:presLayoutVars>
          <dgm:bulletEnabled val="1"/>
        </dgm:presLayoutVars>
      </dgm:prSet>
      <dgm:spPr/>
      <dgm:t>
        <a:bodyPr/>
        <a:lstStyle/>
        <a:p>
          <a:endParaRPr lang="en-US"/>
        </a:p>
      </dgm:t>
    </dgm:pt>
    <dgm:pt modelId="{DF9EBD3E-B122-4754-9E37-5D4DC2A2CA46}" type="pres">
      <dgm:prSet presAssocID="{54FA3628-6233-4DA5-8FDD-8B69F989751C}" presName="ThreeNodes_2" presStyleLbl="node1" presStyleIdx="1" presStyleCnt="3">
        <dgm:presLayoutVars>
          <dgm:bulletEnabled val="1"/>
        </dgm:presLayoutVars>
      </dgm:prSet>
      <dgm:spPr/>
      <dgm:t>
        <a:bodyPr/>
        <a:lstStyle/>
        <a:p>
          <a:endParaRPr lang="en-US"/>
        </a:p>
      </dgm:t>
    </dgm:pt>
    <dgm:pt modelId="{12293353-82A9-4758-B571-62293C7C5D86}" type="pres">
      <dgm:prSet presAssocID="{54FA3628-6233-4DA5-8FDD-8B69F989751C}" presName="ThreeNodes_3" presStyleLbl="node1" presStyleIdx="2" presStyleCnt="3">
        <dgm:presLayoutVars>
          <dgm:bulletEnabled val="1"/>
        </dgm:presLayoutVars>
      </dgm:prSet>
      <dgm:spPr/>
      <dgm:t>
        <a:bodyPr/>
        <a:lstStyle/>
        <a:p>
          <a:endParaRPr lang="en-US"/>
        </a:p>
      </dgm:t>
    </dgm:pt>
    <dgm:pt modelId="{1080D2A0-7743-45D9-98E9-7AABB09FB232}" type="pres">
      <dgm:prSet presAssocID="{54FA3628-6233-4DA5-8FDD-8B69F989751C}" presName="ThreeConn_1-2" presStyleLbl="fgAccFollowNode1" presStyleIdx="0" presStyleCnt="2">
        <dgm:presLayoutVars>
          <dgm:bulletEnabled val="1"/>
        </dgm:presLayoutVars>
      </dgm:prSet>
      <dgm:spPr/>
      <dgm:t>
        <a:bodyPr/>
        <a:lstStyle/>
        <a:p>
          <a:endParaRPr lang="en-US"/>
        </a:p>
      </dgm:t>
    </dgm:pt>
    <dgm:pt modelId="{374BBDB2-766E-4E09-874A-FE2D6EB9E71D}" type="pres">
      <dgm:prSet presAssocID="{54FA3628-6233-4DA5-8FDD-8B69F989751C}" presName="ThreeConn_2-3" presStyleLbl="fgAccFollowNode1" presStyleIdx="1" presStyleCnt="2">
        <dgm:presLayoutVars>
          <dgm:bulletEnabled val="1"/>
        </dgm:presLayoutVars>
      </dgm:prSet>
      <dgm:spPr/>
      <dgm:t>
        <a:bodyPr/>
        <a:lstStyle/>
        <a:p>
          <a:endParaRPr lang="en-US"/>
        </a:p>
      </dgm:t>
    </dgm:pt>
    <dgm:pt modelId="{91253C3E-6959-4667-A7AF-460795C7BBB1}" type="pres">
      <dgm:prSet presAssocID="{54FA3628-6233-4DA5-8FDD-8B69F989751C}" presName="ThreeNodes_1_text" presStyleLbl="node1" presStyleIdx="2" presStyleCnt="3">
        <dgm:presLayoutVars>
          <dgm:bulletEnabled val="1"/>
        </dgm:presLayoutVars>
      </dgm:prSet>
      <dgm:spPr/>
      <dgm:t>
        <a:bodyPr/>
        <a:lstStyle/>
        <a:p>
          <a:endParaRPr lang="en-US"/>
        </a:p>
      </dgm:t>
    </dgm:pt>
    <dgm:pt modelId="{AA27A1BC-64D0-4EDD-B07C-822AAB606D37}" type="pres">
      <dgm:prSet presAssocID="{54FA3628-6233-4DA5-8FDD-8B69F989751C}" presName="ThreeNodes_2_text" presStyleLbl="node1" presStyleIdx="2" presStyleCnt="3">
        <dgm:presLayoutVars>
          <dgm:bulletEnabled val="1"/>
        </dgm:presLayoutVars>
      </dgm:prSet>
      <dgm:spPr/>
      <dgm:t>
        <a:bodyPr/>
        <a:lstStyle/>
        <a:p>
          <a:endParaRPr lang="en-US"/>
        </a:p>
      </dgm:t>
    </dgm:pt>
    <dgm:pt modelId="{11F5CBEA-8A9C-4BDA-97A3-F447C8A5AAA2}" type="pres">
      <dgm:prSet presAssocID="{54FA3628-6233-4DA5-8FDD-8B69F989751C}" presName="ThreeNodes_3_text" presStyleLbl="node1" presStyleIdx="2" presStyleCnt="3">
        <dgm:presLayoutVars>
          <dgm:bulletEnabled val="1"/>
        </dgm:presLayoutVars>
      </dgm:prSet>
      <dgm:spPr/>
      <dgm:t>
        <a:bodyPr/>
        <a:lstStyle/>
        <a:p>
          <a:endParaRPr lang="en-US"/>
        </a:p>
      </dgm:t>
    </dgm:pt>
  </dgm:ptLst>
  <dgm:cxnLst>
    <dgm:cxn modelId="{FE9195CB-EAF6-42F3-A8D4-B64224C426A4}" srcId="{54FA3628-6233-4DA5-8FDD-8B69F989751C}" destId="{F9109CEE-85E5-4371-AFCD-C063DA6FB5D6}" srcOrd="0" destOrd="0" parTransId="{C60D8882-C564-4F03-8FEC-64A6ADEAB528}" sibTransId="{C4255272-8D9F-49A6-AA6F-42CF44F12DEB}"/>
    <dgm:cxn modelId="{E4E99D37-893E-4874-8F37-5F4DB0D961D5}" srcId="{54FA3628-6233-4DA5-8FDD-8B69F989751C}" destId="{FD0FEACE-0AA0-4EE8-98D0-CB3DAC3B2672}" srcOrd="1" destOrd="0" parTransId="{B1501C9C-C411-4EF5-9363-AABC7E2CE156}" sibTransId="{1255F01E-F233-4826-9CEC-21E9C0CD5F85}"/>
    <dgm:cxn modelId="{BB5EFAD8-24A4-5D4F-B6B1-57352B1D3D69}" type="presOf" srcId="{FD0FEACE-0AA0-4EE8-98D0-CB3DAC3B2672}" destId="{DF9EBD3E-B122-4754-9E37-5D4DC2A2CA46}" srcOrd="0" destOrd="0" presId="urn:microsoft.com/office/officeart/2005/8/layout/vProcess5"/>
    <dgm:cxn modelId="{55AB227E-9F33-9D40-BB73-534612C10019}" type="presOf" srcId="{1255F01E-F233-4826-9CEC-21E9C0CD5F85}" destId="{374BBDB2-766E-4E09-874A-FE2D6EB9E71D}" srcOrd="0" destOrd="0" presId="urn:microsoft.com/office/officeart/2005/8/layout/vProcess5"/>
    <dgm:cxn modelId="{5677B1C8-9DF0-1940-8C53-EC8982C43422}" type="presOf" srcId="{C4255272-8D9F-49A6-AA6F-42CF44F12DEB}" destId="{1080D2A0-7743-45D9-98E9-7AABB09FB232}" srcOrd="0" destOrd="0" presId="urn:microsoft.com/office/officeart/2005/8/layout/vProcess5"/>
    <dgm:cxn modelId="{270D09D5-A514-47F2-92F7-0DB9E48FC7FA}" srcId="{54FA3628-6233-4DA5-8FDD-8B69F989751C}" destId="{BDD98B2D-6DF1-48C9-B4AC-2422260E8865}" srcOrd="2" destOrd="0" parTransId="{B50789A5-F093-46AE-BB52-7CEC276167AF}" sibTransId="{1655FC25-E65F-4586-AF06-29AE5FAFD7B7}"/>
    <dgm:cxn modelId="{94CEE9CB-9E0E-9E4B-B9B4-61CDE295823C}" type="presOf" srcId="{BDD98B2D-6DF1-48C9-B4AC-2422260E8865}" destId="{12293353-82A9-4758-B571-62293C7C5D86}" srcOrd="0" destOrd="0" presId="urn:microsoft.com/office/officeart/2005/8/layout/vProcess5"/>
    <dgm:cxn modelId="{DCE02FA4-59A5-DD43-9C42-A8914772C0FD}" type="presOf" srcId="{54FA3628-6233-4DA5-8FDD-8B69F989751C}" destId="{7B09A424-8C71-4FCB-B7CD-2BE6BC566C85}" srcOrd="0" destOrd="0" presId="urn:microsoft.com/office/officeart/2005/8/layout/vProcess5"/>
    <dgm:cxn modelId="{F3EE933F-AAAA-614B-8272-178292FD8856}" type="presOf" srcId="{F9109CEE-85E5-4371-AFCD-C063DA6FB5D6}" destId="{91253C3E-6959-4667-A7AF-460795C7BBB1}" srcOrd="1" destOrd="0" presId="urn:microsoft.com/office/officeart/2005/8/layout/vProcess5"/>
    <dgm:cxn modelId="{43B55A3B-28E6-DB44-BA12-3FBF22E3C29B}" type="presOf" srcId="{F9109CEE-85E5-4371-AFCD-C063DA6FB5D6}" destId="{474BC054-4A48-4384-B388-55B3B8C66D66}" srcOrd="0" destOrd="0" presId="urn:microsoft.com/office/officeart/2005/8/layout/vProcess5"/>
    <dgm:cxn modelId="{51B97E0D-35F0-D749-ACAD-99383D3E37C9}" type="presOf" srcId="{FD0FEACE-0AA0-4EE8-98D0-CB3DAC3B2672}" destId="{AA27A1BC-64D0-4EDD-B07C-822AAB606D37}" srcOrd="1" destOrd="0" presId="urn:microsoft.com/office/officeart/2005/8/layout/vProcess5"/>
    <dgm:cxn modelId="{750E1FD2-A848-BC42-B078-16AE91713B08}" type="presOf" srcId="{BDD98B2D-6DF1-48C9-B4AC-2422260E8865}" destId="{11F5CBEA-8A9C-4BDA-97A3-F447C8A5AAA2}" srcOrd="1" destOrd="0" presId="urn:microsoft.com/office/officeart/2005/8/layout/vProcess5"/>
    <dgm:cxn modelId="{BAC58EDD-4905-314B-804B-EA2D7B830263}" type="presParOf" srcId="{7B09A424-8C71-4FCB-B7CD-2BE6BC566C85}" destId="{1BC3BA27-0C63-4FAF-A75B-14EC409124E3}" srcOrd="0" destOrd="0" presId="urn:microsoft.com/office/officeart/2005/8/layout/vProcess5"/>
    <dgm:cxn modelId="{B52371BF-EA29-E240-BD31-8B16CFB2F37B}" type="presParOf" srcId="{7B09A424-8C71-4FCB-B7CD-2BE6BC566C85}" destId="{474BC054-4A48-4384-B388-55B3B8C66D66}" srcOrd="1" destOrd="0" presId="urn:microsoft.com/office/officeart/2005/8/layout/vProcess5"/>
    <dgm:cxn modelId="{4D82B007-94F2-0645-B918-9FB036F7B24C}" type="presParOf" srcId="{7B09A424-8C71-4FCB-B7CD-2BE6BC566C85}" destId="{DF9EBD3E-B122-4754-9E37-5D4DC2A2CA46}" srcOrd="2" destOrd="0" presId="urn:microsoft.com/office/officeart/2005/8/layout/vProcess5"/>
    <dgm:cxn modelId="{59125B19-4433-AB4A-B7CD-E29A23063CDF}" type="presParOf" srcId="{7B09A424-8C71-4FCB-B7CD-2BE6BC566C85}" destId="{12293353-82A9-4758-B571-62293C7C5D86}" srcOrd="3" destOrd="0" presId="urn:microsoft.com/office/officeart/2005/8/layout/vProcess5"/>
    <dgm:cxn modelId="{2EA0744E-AC9D-644C-8F50-444C09809C0F}" type="presParOf" srcId="{7B09A424-8C71-4FCB-B7CD-2BE6BC566C85}" destId="{1080D2A0-7743-45D9-98E9-7AABB09FB232}" srcOrd="4" destOrd="0" presId="urn:microsoft.com/office/officeart/2005/8/layout/vProcess5"/>
    <dgm:cxn modelId="{A70DC4F1-9234-AB4A-85C9-734763740EC1}" type="presParOf" srcId="{7B09A424-8C71-4FCB-B7CD-2BE6BC566C85}" destId="{374BBDB2-766E-4E09-874A-FE2D6EB9E71D}" srcOrd="5" destOrd="0" presId="urn:microsoft.com/office/officeart/2005/8/layout/vProcess5"/>
    <dgm:cxn modelId="{20A11038-CCE1-9242-A51F-F0F6B9011936}" type="presParOf" srcId="{7B09A424-8C71-4FCB-B7CD-2BE6BC566C85}" destId="{91253C3E-6959-4667-A7AF-460795C7BBB1}" srcOrd="6" destOrd="0" presId="urn:microsoft.com/office/officeart/2005/8/layout/vProcess5"/>
    <dgm:cxn modelId="{CBABF7F8-C7AD-D949-A8CF-077BC87582FC}" type="presParOf" srcId="{7B09A424-8C71-4FCB-B7CD-2BE6BC566C85}" destId="{AA27A1BC-64D0-4EDD-B07C-822AAB606D37}" srcOrd="7" destOrd="0" presId="urn:microsoft.com/office/officeart/2005/8/layout/vProcess5"/>
    <dgm:cxn modelId="{7271341D-CDBF-8E4A-B483-18D1A4551831}" type="presParOf" srcId="{7B09A424-8C71-4FCB-B7CD-2BE6BC566C85}" destId="{11F5CBEA-8A9C-4BDA-97A3-F447C8A5AAA2}"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628C88-643F-4E8C-9C36-8D3E536B30AE}" type="doc">
      <dgm:prSet loTypeId="urn:microsoft.com/office/officeart/2005/8/layout/matrix3" loCatId="matrix" qsTypeId="urn:microsoft.com/office/officeart/2005/8/quickstyle/simple1#13" qsCatId="simple" csTypeId="urn:microsoft.com/office/officeart/2005/8/colors/colorful1#2" csCatId="colorful" phldr="1"/>
      <dgm:spPr/>
      <dgm:t>
        <a:bodyPr/>
        <a:lstStyle/>
        <a:p>
          <a:endParaRPr lang="en-US"/>
        </a:p>
      </dgm:t>
    </dgm:pt>
    <dgm:pt modelId="{0ED7EDE9-5012-4D69-9CA8-3C26294BE86A}">
      <dgm:prSet custT="1"/>
      <dgm:spPr/>
      <dgm:t>
        <a:bodyPr/>
        <a:lstStyle/>
        <a:p>
          <a:pPr rtl="0"/>
          <a:r>
            <a:rPr lang="en-US" sz="1800" b="1" dirty="0" smtClean="0">
              <a:solidFill>
                <a:schemeClr val="tx1"/>
              </a:solidFill>
            </a:rPr>
            <a:t>Market penetration</a:t>
          </a:r>
          <a:endParaRPr lang="en-US" sz="1800" b="1" dirty="0">
            <a:solidFill>
              <a:schemeClr val="tx1"/>
            </a:solidFill>
          </a:endParaRPr>
        </a:p>
      </dgm:t>
    </dgm:pt>
    <dgm:pt modelId="{FF8999A9-5F1B-44A1-85B4-E8F9544DF6B7}" type="parTrans" cxnId="{BCBA0048-B95D-4317-8031-464B906CC14D}">
      <dgm:prSet/>
      <dgm:spPr/>
      <dgm:t>
        <a:bodyPr/>
        <a:lstStyle/>
        <a:p>
          <a:endParaRPr lang="en-US" sz="2400" b="1">
            <a:solidFill>
              <a:schemeClr val="tx1"/>
            </a:solidFill>
          </a:endParaRPr>
        </a:p>
      </dgm:t>
    </dgm:pt>
    <dgm:pt modelId="{A7F7A0F3-F41E-4808-B6F2-11936E56F604}" type="sibTrans" cxnId="{BCBA0048-B95D-4317-8031-464B906CC14D}">
      <dgm:prSet/>
      <dgm:spPr/>
      <dgm:t>
        <a:bodyPr/>
        <a:lstStyle/>
        <a:p>
          <a:endParaRPr lang="en-US" sz="2400" b="1">
            <a:solidFill>
              <a:schemeClr val="tx1"/>
            </a:solidFill>
          </a:endParaRPr>
        </a:p>
      </dgm:t>
    </dgm:pt>
    <dgm:pt modelId="{A083F92B-D7AB-4B00-9A3F-C3512099F085}">
      <dgm:prSet custT="1"/>
      <dgm:spPr>
        <a:solidFill>
          <a:schemeClr val="accent1">
            <a:lumMod val="40000"/>
            <a:lumOff val="60000"/>
          </a:schemeClr>
        </a:solidFill>
      </dgm:spPr>
      <dgm:t>
        <a:bodyPr/>
        <a:lstStyle/>
        <a:p>
          <a:pPr rtl="0"/>
          <a:r>
            <a:rPr lang="en-US" sz="1800" b="1" dirty="0" smtClean="0">
              <a:solidFill>
                <a:schemeClr val="tx1"/>
              </a:solidFill>
            </a:rPr>
            <a:t>Market development</a:t>
          </a:r>
          <a:endParaRPr lang="en-US" sz="1800" b="1" dirty="0">
            <a:solidFill>
              <a:schemeClr val="tx1"/>
            </a:solidFill>
          </a:endParaRPr>
        </a:p>
      </dgm:t>
    </dgm:pt>
    <dgm:pt modelId="{B232D74F-1A8E-40D1-9B5D-FAC8F299DA4C}" type="parTrans" cxnId="{C79D119F-61AA-4A0C-80AF-D67AC3A33F5D}">
      <dgm:prSet/>
      <dgm:spPr/>
      <dgm:t>
        <a:bodyPr/>
        <a:lstStyle/>
        <a:p>
          <a:endParaRPr lang="en-US" sz="2400" b="1">
            <a:solidFill>
              <a:schemeClr val="tx1"/>
            </a:solidFill>
          </a:endParaRPr>
        </a:p>
      </dgm:t>
    </dgm:pt>
    <dgm:pt modelId="{66AA5AC5-CEE8-498E-9F88-60DCA5A71F78}" type="sibTrans" cxnId="{C79D119F-61AA-4A0C-80AF-D67AC3A33F5D}">
      <dgm:prSet/>
      <dgm:spPr/>
      <dgm:t>
        <a:bodyPr/>
        <a:lstStyle/>
        <a:p>
          <a:endParaRPr lang="en-US" sz="2400" b="1">
            <a:solidFill>
              <a:schemeClr val="tx1"/>
            </a:solidFill>
          </a:endParaRPr>
        </a:p>
      </dgm:t>
    </dgm:pt>
    <dgm:pt modelId="{DB0264A8-FE8E-4708-A748-8CA3D381CB92}">
      <dgm:prSet custT="1"/>
      <dgm:spPr>
        <a:solidFill>
          <a:schemeClr val="accent1">
            <a:lumMod val="75000"/>
          </a:schemeClr>
        </a:solidFill>
      </dgm:spPr>
      <dgm:t>
        <a:bodyPr/>
        <a:lstStyle/>
        <a:p>
          <a:pPr rtl="0"/>
          <a:r>
            <a:rPr lang="en-US" sz="1800" b="1" dirty="0" smtClean="0">
              <a:solidFill>
                <a:schemeClr val="tx1"/>
              </a:solidFill>
            </a:rPr>
            <a:t>Product development</a:t>
          </a:r>
          <a:endParaRPr lang="en-US" sz="1800" b="1" dirty="0">
            <a:solidFill>
              <a:schemeClr val="tx1"/>
            </a:solidFill>
          </a:endParaRPr>
        </a:p>
      </dgm:t>
    </dgm:pt>
    <dgm:pt modelId="{90043E9B-6C8F-45BC-8D90-80E641539C3D}" type="parTrans" cxnId="{95E7ED30-DE18-4A31-890D-9FAFADC57093}">
      <dgm:prSet/>
      <dgm:spPr/>
      <dgm:t>
        <a:bodyPr/>
        <a:lstStyle/>
        <a:p>
          <a:endParaRPr lang="en-US" sz="2400" b="1">
            <a:solidFill>
              <a:schemeClr val="tx1"/>
            </a:solidFill>
          </a:endParaRPr>
        </a:p>
      </dgm:t>
    </dgm:pt>
    <dgm:pt modelId="{AB7F490A-B5FC-4426-AE3D-16C9D1A66B29}" type="sibTrans" cxnId="{95E7ED30-DE18-4A31-890D-9FAFADC57093}">
      <dgm:prSet/>
      <dgm:spPr/>
      <dgm:t>
        <a:bodyPr/>
        <a:lstStyle/>
        <a:p>
          <a:endParaRPr lang="en-US" sz="2400" b="1">
            <a:solidFill>
              <a:schemeClr val="tx1"/>
            </a:solidFill>
          </a:endParaRPr>
        </a:p>
      </dgm:t>
    </dgm:pt>
    <dgm:pt modelId="{D0A64C2B-D1E7-4686-9BAE-59B8BC2CDF28}">
      <dgm:prSet custT="1"/>
      <dgm:spPr/>
      <dgm:t>
        <a:bodyPr/>
        <a:lstStyle/>
        <a:p>
          <a:pPr rtl="0"/>
          <a:r>
            <a:rPr lang="en-US" sz="1800" b="1" dirty="0" smtClean="0">
              <a:solidFill>
                <a:schemeClr val="tx1"/>
              </a:solidFill>
            </a:rPr>
            <a:t>Diversification</a:t>
          </a:r>
          <a:endParaRPr lang="en-US" sz="1800" b="1" dirty="0">
            <a:solidFill>
              <a:schemeClr val="tx1"/>
            </a:solidFill>
          </a:endParaRPr>
        </a:p>
      </dgm:t>
    </dgm:pt>
    <dgm:pt modelId="{69078A5F-CACB-47D7-B798-1DA4F035BCED}" type="parTrans" cxnId="{2F5057B5-A647-4EC0-A701-49E98A8FDBBF}">
      <dgm:prSet/>
      <dgm:spPr/>
      <dgm:t>
        <a:bodyPr/>
        <a:lstStyle/>
        <a:p>
          <a:endParaRPr lang="en-US" sz="2400" b="1">
            <a:solidFill>
              <a:schemeClr val="tx1"/>
            </a:solidFill>
          </a:endParaRPr>
        </a:p>
      </dgm:t>
    </dgm:pt>
    <dgm:pt modelId="{33B99C5B-89DF-470C-9C79-63A884F44432}" type="sibTrans" cxnId="{2F5057B5-A647-4EC0-A701-49E98A8FDBBF}">
      <dgm:prSet/>
      <dgm:spPr/>
      <dgm:t>
        <a:bodyPr/>
        <a:lstStyle/>
        <a:p>
          <a:endParaRPr lang="en-US" sz="2400" b="1">
            <a:solidFill>
              <a:schemeClr val="tx1"/>
            </a:solidFill>
          </a:endParaRPr>
        </a:p>
      </dgm:t>
    </dgm:pt>
    <dgm:pt modelId="{5FA9F675-897F-43F6-B07B-23324D887795}" type="pres">
      <dgm:prSet presAssocID="{75628C88-643F-4E8C-9C36-8D3E536B30AE}" presName="matrix" presStyleCnt="0">
        <dgm:presLayoutVars>
          <dgm:chMax val="1"/>
          <dgm:dir/>
          <dgm:resizeHandles val="exact"/>
        </dgm:presLayoutVars>
      </dgm:prSet>
      <dgm:spPr/>
      <dgm:t>
        <a:bodyPr/>
        <a:lstStyle/>
        <a:p>
          <a:endParaRPr lang="en-US"/>
        </a:p>
      </dgm:t>
    </dgm:pt>
    <dgm:pt modelId="{9485A005-06D5-4935-B1C8-F6F07966C284}" type="pres">
      <dgm:prSet presAssocID="{75628C88-643F-4E8C-9C36-8D3E536B30AE}" presName="diamond" presStyleLbl="bgShp" presStyleIdx="0" presStyleCnt="1" custLinFactNeighborX="-18099" custLinFactNeighborY="5837"/>
      <dgm:spPr/>
    </dgm:pt>
    <dgm:pt modelId="{EE48A0A9-51AA-4F5D-96A8-5577D1AE73AC}" type="pres">
      <dgm:prSet presAssocID="{75628C88-643F-4E8C-9C36-8D3E536B30AE}" presName="quad1" presStyleLbl="node1" presStyleIdx="0" presStyleCnt="4" custScaleX="111820" custLinFactNeighborX="-9978">
        <dgm:presLayoutVars>
          <dgm:chMax val="0"/>
          <dgm:chPref val="0"/>
          <dgm:bulletEnabled val="1"/>
        </dgm:presLayoutVars>
      </dgm:prSet>
      <dgm:spPr/>
      <dgm:t>
        <a:bodyPr/>
        <a:lstStyle/>
        <a:p>
          <a:endParaRPr lang="en-US"/>
        </a:p>
      </dgm:t>
    </dgm:pt>
    <dgm:pt modelId="{E7704115-62E4-4853-B26F-ECEB3B39FD8C}" type="pres">
      <dgm:prSet presAssocID="{75628C88-643F-4E8C-9C36-8D3E536B30AE}" presName="quad2" presStyleLbl="node1" presStyleIdx="1" presStyleCnt="4" custScaleX="111821">
        <dgm:presLayoutVars>
          <dgm:chMax val="0"/>
          <dgm:chPref val="0"/>
          <dgm:bulletEnabled val="1"/>
        </dgm:presLayoutVars>
      </dgm:prSet>
      <dgm:spPr/>
      <dgm:t>
        <a:bodyPr/>
        <a:lstStyle/>
        <a:p>
          <a:endParaRPr lang="en-US"/>
        </a:p>
      </dgm:t>
    </dgm:pt>
    <dgm:pt modelId="{7FCF8F06-3605-43C2-BD96-1D744B969482}" type="pres">
      <dgm:prSet presAssocID="{75628C88-643F-4E8C-9C36-8D3E536B30AE}" presName="quad3" presStyleLbl="node1" presStyleIdx="2" presStyleCnt="4" custScaleX="111821" custLinFactNeighborX="-9978">
        <dgm:presLayoutVars>
          <dgm:chMax val="0"/>
          <dgm:chPref val="0"/>
          <dgm:bulletEnabled val="1"/>
        </dgm:presLayoutVars>
      </dgm:prSet>
      <dgm:spPr/>
      <dgm:t>
        <a:bodyPr/>
        <a:lstStyle/>
        <a:p>
          <a:endParaRPr lang="en-US"/>
        </a:p>
      </dgm:t>
    </dgm:pt>
    <dgm:pt modelId="{45FADDAC-5387-474D-9D7D-D95D0586A09C}" type="pres">
      <dgm:prSet presAssocID="{75628C88-643F-4E8C-9C36-8D3E536B30AE}" presName="quad4" presStyleLbl="node1" presStyleIdx="3" presStyleCnt="4" custScaleX="131777" custLinFactNeighborX="9978">
        <dgm:presLayoutVars>
          <dgm:chMax val="0"/>
          <dgm:chPref val="0"/>
          <dgm:bulletEnabled val="1"/>
        </dgm:presLayoutVars>
      </dgm:prSet>
      <dgm:spPr/>
      <dgm:t>
        <a:bodyPr/>
        <a:lstStyle/>
        <a:p>
          <a:endParaRPr lang="en-US"/>
        </a:p>
      </dgm:t>
    </dgm:pt>
  </dgm:ptLst>
  <dgm:cxnLst>
    <dgm:cxn modelId="{68D4854A-6F60-F342-AEBD-1E3D834CC795}" type="presOf" srcId="{A083F92B-D7AB-4B00-9A3F-C3512099F085}" destId="{E7704115-62E4-4853-B26F-ECEB3B39FD8C}" srcOrd="0" destOrd="0" presId="urn:microsoft.com/office/officeart/2005/8/layout/matrix3"/>
    <dgm:cxn modelId="{693A2B94-124B-274D-BCB2-6BD69AECC712}" type="presOf" srcId="{DB0264A8-FE8E-4708-A748-8CA3D381CB92}" destId="{7FCF8F06-3605-43C2-BD96-1D744B969482}" srcOrd="0" destOrd="0" presId="urn:microsoft.com/office/officeart/2005/8/layout/matrix3"/>
    <dgm:cxn modelId="{C79D119F-61AA-4A0C-80AF-D67AC3A33F5D}" srcId="{75628C88-643F-4E8C-9C36-8D3E536B30AE}" destId="{A083F92B-D7AB-4B00-9A3F-C3512099F085}" srcOrd="1" destOrd="0" parTransId="{B232D74F-1A8E-40D1-9B5D-FAC8F299DA4C}" sibTransId="{66AA5AC5-CEE8-498E-9F88-60DCA5A71F78}"/>
    <dgm:cxn modelId="{5DA8D2A4-3870-C349-A4FC-252AA921FF22}" type="presOf" srcId="{75628C88-643F-4E8C-9C36-8D3E536B30AE}" destId="{5FA9F675-897F-43F6-B07B-23324D887795}" srcOrd="0" destOrd="0" presId="urn:microsoft.com/office/officeart/2005/8/layout/matrix3"/>
    <dgm:cxn modelId="{BCBA0048-B95D-4317-8031-464B906CC14D}" srcId="{75628C88-643F-4E8C-9C36-8D3E536B30AE}" destId="{0ED7EDE9-5012-4D69-9CA8-3C26294BE86A}" srcOrd="0" destOrd="0" parTransId="{FF8999A9-5F1B-44A1-85B4-E8F9544DF6B7}" sibTransId="{A7F7A0F3-F41E-4808-B6F2-11936E56F604}"/>
    <dgm:cxn modelId="{2F5057B5-A647-4EC0-A701-49E98A8FDBBF}" srcId="{75628C88-643F-4E8C-9C36-8D3E536B30AE}" destId="{D0A64C2B-D1E7-4686-9BAE-59B8BC2CDF28}" srcOrd="3" destOrd="0" parTransId="{69078A5F-CACB-47D7-B798-1DA4F035BCED}" sibTransId="{33B99C5B-89DF-470C-9C79-63A884F44432}"/>
    <dgm:cxn modelId="{95E7ED30-DE18-4A31-890D-9FAFADC57093}" srcId="{75628C88-643F-4E8C-9C36-8D3E536B30AE}" destId="{DB0264A8-FE8E-4708-A748-8CA3D381CB92}" srcOrd="2" destOrd="0" parTransId="{90043E9B-6C8F-45BC-8D90-80E641539C3D}" sibTransId="{AB7F490A-B5FC-4426-AE3D-16C9D1A66B29}"/>
    <dgm:cxn modelId="{42DA94A9-BF42-C549-983A-86FAD93AB9E3}" type="presOf" srcId="{0ED7EDE9-5012-4D69-9CA8-3C26294BE86A}" destId="{EE48A0A9-51AA-4F5D-96A8-5577D1AE73AC}" srcOrd="0" destOrd="0" presId="urn:microsoft.com/office/officeart/2005/8/layout/matrix3"/>
    <dgm:cxn modelId="{72EE338D-2EFB-BA49-B1EC-3E0FB23114D4}" type="presOf" srcId="{D0A64C2B-D1E7-4686-9BAE-59B8BC2CDF28}" destId="{45FADDAC-5387-474D-9D7D-D95D0586A09C}" srcOrd="0" destOrd="0" presId="urn:microsoft.com/office/officeart/2005/8/layout/matrix3"/>
    <dgm:cxn modelId="{341C40A7-7ED0-2E41-8AF0-1EF921832B63}" type="presParOf" srcId="{5FA9F675-897F-43F6-B07B-23324D887795}" destId="{9485A005-06D5-4935-B1C8-F6F07966C284}" srcOrd="0" destOrd="0" presId="urn:microsoft.com/office/officeart/2005/8/layout/matrix3"/>
    <dgm:cxn modelId="{2EB3CA4B-2F16-7643-8D95-97908C7E02FF}" type="presParOf" srcId="{5FA9F675-897F-43F6-B07B-23324D887795}" destId="{EE48A0A9-51AA-4F5D-96A8-5577D1AE73AC}" srcOrd="1" destOrd="0" presId="urn:microsoft.com/office/officeart/2005/8/layout/matrix3"/>
    <dgm:cxn modelId="{62E5D3E8-46AB-8140-BA9F-166A0670A7D0}" type="presParOf" srcId="{5FA9F675-897F-43F6-B07B-23324D887795}" destId="{E7704115-62E4-4853-B26F-ECEB3B39FD8C}" srcOrd="2" destOrd="0" presId="urn:microsoft.com/office/officeart/2005/8/layout/matrix3"/>
    <dgm:cxn modelId="{099AD62D-3C4E-1345-8519-4B8136290F34}" type="presParOf" srcId="{5FA9F675-897F-43F6-B07B-23324D887795}" destId="{7FCF8F06-3605-43C2-BD96-1D744B969482}" srcOrd="3" destOrd="0" presId="urn:microsoft.com/office/officeart/2005/8/layout/matrix3"/>
    <dgm:cxn modelId="{D4D59BD5-8DEF-3F41-94DB-072AA58BC2E4}" type="presParOf" srcId="{5FA9F675-897F-43F6-B07B-23324D887795}" destId="{45FADDAC-5387-474D-9D7D-D95D0586A09C}"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AAA30D-868C-4857-B4EC-B896FCDAA330}" type="doc">
      <dgm:prSet loTypeId="urn:microsoft.com/office/officeart/2005/8/layout/target3" loCatId="relationship" qsTypeId="urn:microsoft.com/office/officeart/2005/8/quickstyle/simple1#15" qsCatId="simple" csTypeId="urn:microsoft.com/office/officeart/2005/8/colors/colorful1#3" csCatId="colorful" phldr="1"/>
      <dgm:spPr/>
      <dgm:t>
        <a:bodyPr/>
        <a:lstStyle/>
        <a:p>
          <a:endParaRPr lang="en-US"/>
        </a:p>
      </dgm:t>
    </dgm:pt>
    <dgm:pt modelId="{3AA62B80-45B0-4967-B120-476AAF82C424}">
      <dgm:prSet/>
      <dgm:spPr/>
      <dgm:t>
        <a:bodyPr/>
        <a:lstStyle/>
        <a:p>
          <a:pPr rtl="0"/>
          <a:r>
            <a:rPr lang="en-US" dirty="0" smtClean="0"/>
            <a:t>Functional organization</a:t>
          </a:r>
          <a:endParaRPr lang="en-US" dirty="0"/>
        </a:p>
      </dgm:t>
    </dgm:pt>
    <dgm:pt modelId="{18F8B977-64DA-4F20-9BA5-F07C297F21FB}" type="parTrans" cxnId="{2ACB96FD-D107-4F55-AD9B-2F7F5323CC3E}">
      <dgm:prSet/>
      <dgm:spPr/>
      <dgm:t>
        <a:bodyPr/>
        <a:lstStyle/>
        <a:p>
          <a:endParaRPr lang="en-US"/>
        </a:p>
      </dgm:t>
    </dgm:pt>
    <dgm:pt modelId="{E1BD352D-BC2D-4319-BA77-8233BDC0B0EC}" type="sibTrans" cxnId="{2ACB96FD-D107-4F55-AD9B-2F7F5323CC3E}">
      <dgm:prSet/>
      <dgm:spPr/>
      <dgm:t>
        <a:bodyPr/>
        <a:lstStyle/>
        <a:p>
          <a:endParaRPr lang="en-US"/>
        </a:p>
      </dgm:t>
    </dgm:pt>
    <dgm:pt modelId="{E1A6C5CC-C813-4115-9D58-E72FD5BDADF9}">
      <dgm:prSet/>
      <dgm:spPr>
        <a:ln>
          <a:solidFill>
            <a:schemeClr val="accent5"/>
          </a:solidFill>
        </a:ln>
      </dgm:spPr>
      <dgm:t>
        <a:bodyPr/>
        <a:lstStyle/>
        <a:p>
          <a:pPr rtl="0"/>
          <a:r>
            <a:rPr lang="en-US" dirty="0" smtClean="0"/>
            <a:t>Geographic organization</a:t>
          </a:r>
          <a:endParaRPr lang="en-US" dirty="0"/>
        </a:p>
      </dgm:t>
    </dgm:pt>
    <dgm:pt modelId="{6EFEDF3D-E53C-460E-9B20-9A64E2F84154}" type="parTrans" cxnId="{001B4D83-F9B8-4495-8B1F-8EA0E1486255}">
      <dgm:prSet/>
      <dgm:spPr/>
      <dgm:t>
        <a:bodyPr/>
        <a:lstStyle/>
        <a:p>
          <a:endParaRPr lang="en-US"/>
        </a:p>
      </dgm:t>
    </dgm:pt>
    <dgm:pt modelId="{E242592B-CFB1-4DE5-81B0-4BA2E72A9967}" type="sibTrans" cxnId="{001B4D83-F9B8-4495-8B1F-8EA0E1486255}">
      <dgm:prSet/>
      <dgm:spPr/>
      <dgm:t>
        <a:bodyPr/>
        <a:lstStyle/>
        <a:p>
          <a:endParaRPr lang="en-US"/>
        </a:p>
      </dgm:t>
    </dgm:pt>
    <dgm:pt modelId="{7A8AFC20-4B42-4E15-94DA-18B0B7644061}">
      <dgm:prSet/>
      <dgm:spPr>
        <a:noFill/>
        <a:ln>
          <a:solidFill>
            <a:schemeClr val="accent5"/>
          </a:solidFill>
        </a:ln>
      </dgm:spPr>
      <dgm:t>
        <a:bodyPr/>
        <a:lstStyle/>
        <a:p>
          <a:pPr rtl="0"/>
          <a:r>
            <a:rPr lang="en-US" dirty="0" smtClean="0"/>
            <a:t>Product management organization</a:t>
          </a:r>
          <a:endParaRPr lang="en-US" dirty="0"/>
        </a:p>
      </dgm:t>
    </dgm:pt>
    <dgm:pt modelId="{A7CD6ED8-052F-44AF-979B-FAE72536372D}" type="parTrans" cxnId="{AC395C57-AA6E-4444-BF4C-D788805C350C}">
      <dgm:prSet/>
      <dgm:spPr/>
      <dgm:t>
        <a:bodyPr/>
        <a:lstStyle/>
        <a:p>
          <a:endParaRPr lang="en-US"/>
        </a:p>
      </dgm:t>
    </dgm:pt>
    <dgm:pt modelId="{265D0623-6265-4CC0-82F6-91FD6E9884F1}" type="sibTrans" cxnId="{AC395C57-AA6E-4444-BF4C-D788805C350C}">
      <dgm:prSet/>
      <dgm:spPr/>
      <dgm:t>
        <a:bodyPr/>
        <a:lstStyle/>
        <a:p>
          <a:endParaRPr lang="en-US"/>
        </a:p>
      </dgm:t>
    </dgm:pt>
    <dgm:pt modelId="{4FDD45E0-A64F-4B28-958B-077E93F9B597}">
      <dgm:prSet/>
      <dgm:spPr>
        <a:noFill/>
        <a:ln>
          <a:solidFill>
            <a:schemeClr val="accent5"/>
          </a:solidFill>
        </a:ln>
      </dgm:spPr>
      <dgm:t>
        <a:bodyPr/>
        <a:lstStyle/>
        <a:p>
          <a:pPr rtl="0"/>
          <a:r>
            <a:rPr lang="en-US" dirty="0" smtClean="0"/>
            <a:t>Market or customer management</a:t>
          </a:r>
          <a:endParaRPr lang="en-US" dirty="0"/>
        </a:p>
      </dgm:t>
    </dgm:pt>
    <dgm:pt modelId="{779F5449-5222-4233-9C45-4D5A80810E2D}" type="parTrans" cxnId="{2E706FE1-EA4A-499D-B712-2C71C01B7CC1}">
      <dgm:prSet/>
      <dgm:spPr/>
      <dgm:t>
        <a:bodyPr/>
        <a:lstStyle/>
        <a:p>
          <a:endParaRPr lang="en-US"/>
        </a:p>
      </dgm:t>
    </dgm:pt>
    <dgm:pt modelId="{DDE80FD5-43FE-41C1-979C-002E59241D54}" type="sibTrans" cxnId="{2E706FE1-EA4A-499D-B712-2C71C01B7CC1}">
      <dgm:prSet/>
      <dgm:spPr/>
      <dgm:t>
        <a:bodyPr/>
        <a:lstStyle/>
        <a:p>
          <a:endParaRPr lang="en-US"/>
        </a:p>
      </dgm:t>
    </dgm:pt>
    <dgm:pt modelId="{0E7CE20F-C00D-4D08-A32A-3A24100DEBB3}" type="pres">
      <dgm:prSet presAssocID="{E8AAA30D-868C-4857-B4EC-B896FCDAA330}" presName="Name0" presStyleCnt="0">
        <dgm:presLayoutVars>
          <dgm:chMax val="7"/>
          <dgm:dir/>
          <dgm:animLvl val="lvl"/>
          <dgm:resizeHandles val="exact"/>
        </dgm:presLayoutVars>
      </dgm:prSet>
      <dgm:spPr/>
      <dgm:t>
        <a:bodyPr/>
        <a:lstStyle/>
        <a:p>
          <a:endParaRPr lang="en-US"/>
        </a:p>
      </dgm:t>
    </dgm:pt>
    <dgm:pt modelId="{62DA5356-B537-4252-8DD0-8B87CB9D8AB1}" type="pres">
      <dgm:prSet presAssocID="{3AA62B80-45B0-4967-B120-476AAF82C424}" presName="circle1" presStyleLbl="node1" presStyleIdx="0" presStyleCnt="4"/>
      <dgm:spPr/>
    </dgm:pt>
    <dgm:pt modelId="{87D78012-44DD-4B24-9522-912451D9F759}" type="pres">
      <dgm:prSet presAssocID="{3AA62B80-45B0-4967-B120-476AAF82C424}" presName="space" presStyleCnt="0"/>
      <dgm:spPr/>
    </dgm:pt>
    <dgm:pt modelId="{B33F77C4-D7FE-458F-A920-3EEC6DF7E33D}" type="pres">
      <dgm:prSet presAssocID="{3AA62B80-45B0-4967-B120-476AAF82C424}" presName="rect1" presStyleLbl="alignAcc1" presStyleIdx="0" presStyleCnt="4" custLinFactNeighborY="-2128"/>
      <dgm:spPr/>
      <dgm:t>
        <a:bodyPr/>
        <a:lstStyle/>
        <a:p>
          <a:endParaRPr lang="en-US"/>
        </a:p>
      </dgm:t>
    </dgm:pt>
    <dgm:pt modelId="{29A9C9CF-6415-402F-839C-D45E7F242F9F}" type="pres">
      <dgm:prSet presAssocID="{E1A6C5CC-C813-4115-9D58-E72FD5BDADF9}" presName="vertSpace2" presStyleLbl="node1" presStyleIdx="0" presStyleCnt="4"/>
      <dgm:spPr/>
    </dgm:pt>
    <dgm:pt modelId="{4E0F5D08-7D52-456A-B354-A76960085935}" type="pres">
      <dgm:prSet presAssocID="{E1A6C5CC-C813-4115-9D58-E72FD5BDADF9}" presName="circle2" presStyleLbl="node1" presStyleIdx="1" presStyleCnt="4"/>
      <dgm:spPr/>
    </dgm:pt>
    <dgm:pt modelId="{284CF27D-4097-4818-B29B-1C44BFEB44B2}" type="pres">
      <dgm:prSet presAssocID="{E1A6C5CC-C813-4115-9D58-E72FD5BDADF9}" presName="rect2" presStyleLbl="alignAcc1" presStyleIdx="1" presStyleCnt="4"/>
      <dgm:spPr/>
      <dgm:t>
        <a:bodyPr/>
        <a:lstStyle/>
        <a:p>
          <a:endParaRPr lang="en-US"/>
        </a:p>
      </dgm:t>
    </dgm:pt>
    <dgm:pt modelId="{D0368EC2-2C54-44D9-A58C-D3E8582FFF42}" type="pres">
      <dgm:prSet presAssocID="{7A8AFC20-4B42-4E15-94DA-18B0B7644061}" presName="vertSpace3" presStyleLbl="node1" presStyleIdx="1" presStyleCnt="4"/>
      <dgm:spPr/>
    </dgm:pt>
    <dgm:pt modelId="{80F4EF69-32A4-4BAB-91F6-05832328BD80}" type="pres">
      <dgm:prSet presAssocID="{7A8AFC20-4B42-4E15-94DA-18B0B7644061}" presName="circle3" presStyleLbl="node1" presStyleIdx="2" presStyleCnt="4"/>
      <dgm:spPr/>
    </dgm:pt>
    <dgm:pt modelId="{33FA6A7C-5C9D-4E7C-BA92-AE9EDA325F5A}" type="pres">
      <dgm:prSet presAssocID="{7A8AFC20-4B42-4E15-94DA-18B0B7644061}" presName="rect3" presStyleLbl="alignAcc1" presStyleIdx="2" presStyleCnt="4"/>
      <dgm:spPr/>
      <dgm:t>
        <a:bodyPr/>
        <a:lstStyle/>
        <a:p>
          <a:endParaRPr lang="en-US"/>
        </a:p>
      </dgm:t>
    </dgm:pt>
    <dgm:pt modelId="{C9312F2F-C5A1-4413-979D-02A15C3261E4}" type="pres">
      <dgm:prSet presAssocID="{4FDD45E0-A64F-4B28-958B-077E93F9B597}" presName="vertSpace4" presStyleLbl="node1" presStyleIdx="2" presStyleCnt="4"/>
      <dgm:spPr/>
    </dgm:pt>
    <dgm:pt modelId="{BB5ED876-1F2B-44D7-88D4-C60D3A6F9149}" type="pres">
      <dgm:prSet presAssocID="{4FDD45E0-A64F-4B28-958B-077E93F9B597}" presName="circle4" presStyleLbl="node1" presStyleIdx="3" presStyleCnt="4"/>
      <dgm:spPr/>
    </dgm:pt>
    <dgm:pt modelId="{B95B4BF2-3884-462E-BFBD-E7EFD5B06504}" type="pres">
      <dgm:prSet presAssocID="{4FDD45E0-A64F-4B28-958B-077E93F9B597}" presName="rect4" presStyleLbl="alignAcc1" presStyleIdx="3" presStyleCnt="4" custLinFactNeighborX="741" custLinFactNeighborY="376"/>
      <dgm:spPr/>
      <dgm:t>
        <a:bodyPr/>
        <a:lstStyle/>
        <a:p>
          <a:endParaRPr lang="en-US"/>
        </a:p>
      </dgm:t>
    </dgm:pt>
    <dgm:pt modelId="{5B805364-A7BB-4406-965D-303A909F41C2}" type="pres">
      <dgm:prSet presAssocID="{3AA62B80-45B0-4967-B120-476AAF82C424}" presName="rect1ParTxNoCh" presStyleLbl="alignAcc1" presStyleIdx="3" presStyleCnt="4">
        <dgm:presLayoutVars>
          <dgm:chMax val="1"/>
          <dgm:bulletEnabled val="1"/>
        </dgm:presLayoutVars>
      </dgm:prSet>
      <dgm:spPr/>
      <dgm:t>
        <a:bodyPr/>
        <a:lstStyle/>
        <a:p>
          <a:endParaRPr lang="en-US"/>
        </a:p>
      </dgm:t>
    </dgm:pt>
    <dgm:pt modelId="{8CA0FF1C-FD6A-4E94-9069-E52F5A60ED08}" type="pres">
      <dgm:prSet presAssocID="{E1A6C5CC-C813-4115-9D58-E72FD5BDADF9}" presName="rect2ParTxNoCh" presStyleLbl="alignAcc1" presStyleIdx="3" presStyleCnt="4">
        <dgm:presLayoutVars>
          <dgm:chMax val="1"/>
          <dgm:bulletEnabled val="1"/>
        </dgm:presLayoutVars>
      </dgm:prSet>
      <dgm:spPr/>
      <dgm:t>
        <a:bodyPr/>
        <a:lstStyle/>
        <a:p>
          <a:endParaRPr lang="en-US"/>
        </a:p>
      </dgm:t>
    </dgm:pt>
    <dgm:pt modelId="{BC42DFAB-DB79-48C0-AA11-29B999EBBE7C}" type="pres">
      <dgm:prSet presAssocID="{7A8AFC20-4B42-4E15-94DA-18B0B7644061}" presName="rect3ParTxNoCh" presStyleLbl="alignAcc1" presStyleIdx="3" presStyleCnt="4">
        <dgm:presLayoutVars>
          <dgm:chMax val="1"/>
          <dgm:bulletEnabled val="1"/>
        </dgm:presLayoutVars>
      </dgm:prSet>
      <dgm:spPr/>
      <dgm:t>
        <a:bodyPr/>
        <a:lstStyle/>
        <a:p>
          <a:endParaRPr lang="en-US"/>
        </a:p>
      </dgm:t>
    </dgm:pt>
    <dgm:pt modelId="{9F39BD70-2642-4AC0-B2B8-540F33359E1A}" type="pres">
      <dgm:prSet presAssocID="{4FDD45E0-A64F-4B28-958B-077E93F9B597}" presName="rect4ParTxNoCh" presStyleLbl="alignAcc1" presStyleIdx="3" presStyleCnt="4">
        <dgm:presLayoutVars>
          <dgm:chMax val="1"/>
          <dgm:bulletEnabled val="1"/>
        </dgm:presLayoutVars>
      </dgm:prSet>
      <dgm:spPr/>
      <dgm:t>
        <a:bodyPr/>
        <a:lstStyle/>
        <a:p>
          <a:endParaRPr lang="en-US"/>
        </a:p>
      </dgm:t>
    </dgm:pt>
  </dgm:ptLst>
  <dgm:cxnLst>
    <dgm:cxn modelId="{DBBE3CFD-D761-8F4B-AED5-38C9885A0CF5}" type="presOf" srcId="{3AA62B80-45B0-4967-B120-476AAF82C424}" destId="{B33F77C4-D7FE-458F-A920-3EEC6DF7E33D}" srcOrd="0" destOrd="0" presId="urn:microsoft.com/office/officeart/2005/8/layout/target3"/>
    <dgm:cxn modelId="{9326DAAC-5231-F34C-AF5F-9E681BCFFE9A}" type="presOf" srcId="{E1A6C5CC-C813-4115-9D58-E72FD5BDADF9}" destId="{8CA0FF1C-FD6A-4E94-9069-E52F5A60ED08}" srcOrd="1" destOrd="0" presId="urn:microsoft.com/office/officeart/2005/8/layout/target3"/>
    <dgm:cxn modelId="{AC395C57-AA6E-4444-BF4C-D788805C350C}" srcId="{E8AAA30D-868C-4857-B4EC-B896FCDAA330}" destId="{7A8AFC20-4B42-4E15-94DA-18B0B7644061}" srcOrd="2" destOrd="0" parTransId="{A7CD6ED8-052F-44AF-979B-FAE72536372D}" sibTransId="{265D0623-6265-4CC0-82F6-91FD6E9884F1}"/>
    <dgm:cxn modelId="{F4B8AB92-6790-7340-AFE2-88D6AE0CFB01}" type="presOf" srcId="{4FDD45E0-A64F-4B28-958B-077E93F9B597}" destId="{B95B4BF2-3884-462E-BFBD-E7EFD5B06504}" srcOrd="0" destOrd="0" presId="urn:microsoft.com/office/officeart/2005/8/layout/target3"/>
    <dgm:cxn modelId="{AC8F5A05-C077-EA45-B468-CD95BA4A6D75}" type="presOf" srcId="{3AA62B80-45B0-4967-B120-476AAF82C424}" destId="{5B805364-A7BB-4406-965D-303A909F41C2}" srcOrd="1" destOrd="0" presId="urn:microsoft.com/office/officeart/2005/8/layout/target3"/>
    <dgm:cxn modelId="{7156DCFB-8FD3-8448-A869-7F924C2EE5F0}" type="presOf" srcId="{7A8AFC20-4B42-4E15-94DA-18B0B7644061}" destId="{BC42DFAB-DB79-48C0-AA11-29B999EBBE7C}" srcOrd="1" destOrd="0" presId="urn:microsoft.com/office/officeart/2005/8/layout/target3"/>
    <dgm:cxn modelId="{D6388B1E-A2EE-DB44-B2E1-45A2A1B77F68}" type="presOf" srcId="{E1A6C5CC-C813-4115-9D58-E72FD5BDADF9}" destId="{284CF27D-4097-4818-B29B-1C44BFEB44B2}" srcOrd="0" destOrd="0" presId="urn:microsoft.com/office/officeart/2005/8/layout/target3"/>
    <dgm:cxn modelId="{3F3B2068-BF76-FD42-B0CE-6E811C77CCB1}" type="presOf" srcId="{7A8AFC20-4B42-4E15-94DA-18B0B7644061}" destId="{33FA6A7C-5C9D-4E7C-BA92-AE9EDA325F5A}" srcOrd="0" destOrd="0" presId="urn:microsoft.com/office/officeart/2005/8/layout/target3"/>
    <dgm:cxn modelId="{AF2DE902-66BB-594B-8B34-F0C7B70745A0}" type="presOf" srcId="{E8AAA30D-868C-4857-B4EC-B896FCDAA330}" destId="{0E7CE20F-C00D-4D08-A32A-3A24100DEBB3}" srcOrd="0" destOrd="0" presId="urn:microsoft.com/office/officeart/2005/8/layout/target3"/>
    <dgm:cxn modelId="{231B9800-648C-C445-B500-A0E6566B88D7}" type="presOf" srcId="{4FDD45E0-A64F-4B28-958B-077E93F9B597}" destId="{9F39BD70-2642-4AC0-B2B8-540F33359E1A}" srcOrd="1" destOrd="0" presId="urn:microsoft.com/office/officeart/2005/8/layout/target3"/>
    <dgm:cxn modelId="{2E706FE1-EA4A-499D-B712-2C71C01B7CC1}" srcId="{E8AAA30D-868C-4857-B4EC-B896FCDAA330}" destId="{4FDD45E0-A64F-4B28-958B-077E93F9B597}" srcOrd="3" destOrd="0" parTransId="{779F5449-5222-4233-9C45-4D5A80810E2D}" sibTransId="{DDE80FD5-43FE-41C1-979C-002E59241D54}"/>
    <dgm:cxn modelId="{001B4D83-F9B8-4495-8B1F-8EA0E1486255}" srcId="{E8AAA30D-868C-4857-B4EC-B896FCDAA330}" destId="{E1A6C5CC-C813-4115-9D58-E72FD5BDADF9}" srcOrd="1" destOrd="0" parTransId="{6EFEDF3D-E53C-460E-9B20-9A64E2F84154}" sibTransId="{E242592B-CFB1-4DE5-81B0-4BA2E72A9967}"/>
    <dgm:cxn modelId="{2ACB96FD-D107-4F55-AD9B-2F7F5323CC3E}" srcId="{E8AAA30D-868C-4857-B4EC-B896FCDAA330}" destId="{3AA62B80-45B0-4967-B120-476AAF82C424}" srcOrd="0" destOrd="0" parTransId="{18F8B977-64DA-4F20-9BA5-F07C297F21FB}" sibTransId="{E1BD352D-BC2D-4319-BA77-8233BDC0B0EC}"/>
    <dgm:cxn modelId="{D021EE5F-E70D-B843-B4DD-B9A75519C0EA}" type="presParOf" srcId="{0E7CE20F-C00D-4D08-A32A-3A24100DEBB3}" destId="{62DA5356-B537-4252-8DD0-8B87CB9D8AB1}" srcOrd="0" destOrd="0" presId="urn:microsoft.com/office/officeart/2005/8/layout/target3"/>
    <dgm:cxn modelId="{4C9C79F3-BCD2-1049-B1D3-3F075323B9AD}" type="presParOf" srcId="{0E7CE20F-C00D-4D08-A32A-3A24100DEBB3}" destId="{87D78012-44DD-4B24-9522-912451D9F759}" srcOrd="1" destOrd="0" presId="urn:microsoft.com/office/officeart/2005/8/layout/target3"/>
    <dgm:cxn modelId="{641E8239-8BF8-B441-B06F-E55E22280B4C}" type="presParOf" srcId="{0E7CE20F-C00D-4D08-A32A-3A24100DEBB3}" destId="{B33F77C4-D7FE-458F-A920-3EEC6DF7E33D}" srcOrd="2" destOrd="0" presId="urn:microsoft.com/office/officeart/2005/8/layout/target3"/>
    <dgm:cxn modelId="{D333C005-4125-C244-ABDE-93297F6F97C7}" type="presParOf" srcId="{0E7CE20F-C00D-4D08-A32A-3A24100DEBB3}" destId="{29A9C9CF-6415-402F-839C-D45E7F242F9F}" srcOrd="3" destOrd="0" presId="urn:microsoft.com/office/officeart/2005/8/layout/target3"/>
    <dgm:cxn modelId="{A91B5EFA-F849-8145-B6C9-1583B4C4BEB3}" type="presParOf" srcId="{0E7CE20F-C00D-4D08-A32A-3A24100DEBB3}" destId="{4E0F5D08-7D52-456A-B354-A76960085935}" srcOrd="4" destOrd="0" presId="urn:microsoft.com/office/officeart/2005/8/layout/target3"/>
    <dgm:cxn modelId="{501A2E85-AC60-7F4C-90A2-E9672BD76B47}" type="presParOf" srcId="{0E7CE20F-C00D-4D08-A32A-3A24100DEBB3}" destId="{284CF27D-4097-4818-B29B-1C44BFEB44B2}" srcOrd="5" destOrd="0" presId="urn:microsoft.com/office/officeart/2005/8/layout/target3"/>
    <dgm:cxn modelId="{2E1B83F2-80C6-0442-AD89-835082276A21}" type="presParOf" srcId="{0E7CE20F-C00D-4D08-A32A-3A24100DEBB3}" destId="{D0368EC2-2C54-44D9-A58C-D3E8582FFF42}" srcOrd="6" destOrd="0" presId="urn:microsoft.com/office/officeart/2005/8/layout/target3"/>
    <dgm:cxn modelId="{5365F829-E6F6-B543-8584-91D74DC17382}" type="presParOf" srcId="{0E7CE20F-C00D-4D08-A32A-3A24100DEBB3}" destId="{80F4EF69-32A4-4BAB-91F6-05832328BD80}" srcOrd="7" destOrd="0" presId="urn:microsoft.com/office/officeart/2005/8/layout/target3"/>
    <dgm:cxn modelId="{329E1701-E5C3-1244-8B15-F7926B4DB934}" type="presParOf" srcId="{0E7CE20F-C00D-4D08-A32A-3A24100DEBB3}" destId="{33FA6A7C-5C9D-4E7C-BA92-AE9EDA325F5A}" srcOrd="8" destOrd="0" presId="urn:microsoft.com/office/officeart/2005/8/layout/target3"/>
    <dgm:cxn modelId="{486068B4-924A-DA47-9E94-4A07CA0C2884}" type="presParOf" srcId="{0E7CE20F-C00D-4D08-A32A-3A24100DEBB3}" destId="{C9312F2F-C5A1-4413-979D-02A15C3261E4}" srcOrd="9" destOrd="0" presId="urn:microsoft.com/office/officeart/2005/8/layout/target3"/>
    <dgm:cxn modelId="{53A6664F-8D3C-394E-A002-90682DD52608}" type="presParOf" srcId="{0E7CE20F-C00D-4D08-A32A-3A24100DEBB3}" destId="{BB5ED876-1F2B-44D7-88D4-C60D3A6F9149}" srcOrd="10" destOrd="0" presId="urn:microsoft.com/office/officeart/2005/8/layout/target3"/>
    <dgm:cxn modelId="{BAC45530-4959-3948-9341-36B245B120D0}" type="presParOf" srcId="{0E7CE20F-C00D-4D08-A32A-3A24100DEBB3}" destId="{B95B4BF2-3884-462E-BFBD-E7EFD5B06504}" srcOrd="11" destOrd="0" presId="urn:microsoft.com/office/officeart/2005/8/layout/target3"/>
    <dgm:cxn modelId="{EB2A3BC2-8C61-2142-B4D7-738EC5736450}" type="presParOf" srcId="{0E7CE20F-C00D-4D08-A32A-3A24100DEBB3}" destId="{5B805364-A7BB-4406-965D-303A909F41C2}" srcOrd="12" destOrd="0" presId="urn:microsoft.com/office/officeart/2005/8/layout/target3"/>
    <dgm:cxn modelId="{6E95540A-0EEE-EA46-AD3F-5A93FE69CDC4}" type="presParOf" srcId="{0E7CE20F-C00D-4D08-A32A-3A24100DEBB3}" destId="{8CA0FF1C-FD6A-4E94-9069-E52F5A60ED08}" srcOrd="13" destOrd="0" presId="urn:microsoft.com/office/officeart/2005/8/layout/target3"/>
    <dgm:cxn modelId="{C40D9FB4-62FF-3B42-9F66-F9306E4104B2}" type="presParOf" srcId="{0E7CE20F-C00D-4D08-A32A-3A24100DEBB3}" destId="{BC42DFAB-DB79-48C0-AA11-29B999EBBE7C}" srcOrd="14" destOrd="0" presId="urn:microsoft.com/office/officeart/2005/8/layout/target3"/>
    <dgm:cxn modelId="{3FCA25A8-A364-DD49-ADAC-E7F1E44C79EE}" type="presParOf" srcId="{0E7CE20F-C00D-4D08-A32A-3A24100DEBB3}" destId="{9F39BD70-2642-4AC0-B2B8-540F33359E1A}" srcOrd="15" destOrd="0" presId="urn:microsoft.com/office/officeart/2005/8/layout/target3"/>
  </dgm:cxnLst>
  <dgm:bg/>
  <dgm:whole>
    <a:ln>
      <a:solidFill>
        <a:schemeClr val="accent5"/>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D64B1-368B-4A61-A48D-50C68040DE27}">
      <dsp:nvSpPr>
        <dsp:cNvPr id="0" name=""/>
        <dsp:cNvSpPr/>
      </dsp:nvSpPr>
      <dsp:spPr>
        <a:xfrm>
          <a:off x="36" y="195839"/>
          <a:ext cx="3525105" cy="8064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b="0" kern="1200" dirty="0" smtClean="0"/>
            <a:t>Business objectives  </a:t>
          </a:r>
          <a:endParaRPr lang="en-US" sz="2800" kern="1200" dirty="0"/>
        </a:p>
      </dsp:txBody>
      <dsp:txXfrm>
        <a:off x="36" y="195839"/>
        <a:ext cx="3525105" cy="806400"/>
      </dsp:txXfrm>
    </dsp:sp>
    <dsp:sp modelId="{1E8DA66C-F1E4-406A-95DB-2ADB228D16C7}">
      <dsp:nvSpPr>
        <dsp:cNvPr id="0" name=""/>
        <dsp:cNvSpPr/>
      </dsp:nvSpPr>
      <dsp:spPr>
        <a:xfrm>
          <a:off x="36" y="1002240"/>
          <a:ext cx="3525105" cy="2459519"/>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b="0" kern="1200" dirty="0" smtClean="0"/>
            <a:t>Build profitable customer relationships</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Invest in research</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Improve profits</a:t>
          </a:r>
          <a:endParaRPr lang="en-US" sz="2800" kern="1200" dirty="0"/>
        </a:p>
      </dsp:txBody>
      <dsp:txXfrm>
        <a:off x="36" y="1002240"/>
        <a:ext cx="3525105" cy="2459519"/>
      </dsp:txXfrm>
    </dsp:sp>
    <dsp:sp modelId="{BBF4D3C0-2DEE-46A2-BCD0-D9DCDFEE486C}">
      <dsp:nvSpPr>
        <dsp:cNvPr id="0" name=""/>
        <dsp:cNvSpPr/>
      </dsp:nvSpPr>
      <dsp:spPr>
        <a:xfrm>
          <a:off x="4018657" y="195839"/>
          <a:ext cx="3525105" cy="806400"/>
        </a:xfrm>
        <a:prstGeom prst="rect">
          <a:avLst/>
        </a:prstGeom>
        <a:solidFill>
          <a:schemeClr val="accent4">
            <a:hueOff val="13245337"/>
            <a:satOff val="45299"/>
            <a:lumOff val="77059"/>
            <a:alphaOff val="0"/>
          </a:schemeClr>
        </a:solidFill>
        <a:ln w="25400" cap="flat" cmpd="sng" algn="ctr">
          <a:solidFill>
            <a:schemeClr val="accent4">
              <a:hueOff val="13245337"/>
              <a:satOff val="45299"/>
              <a:lumOff val="7705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b="0" kern="1200" dirty="0" smtClean="0"/>
            <a:t>Marketing objectives</a:t>
          </a:r>
          <a:endParaRPr lang="en-US" sz="2800" kern="1200" dirty="0"/>
        </a:p>
      </dsp:txBody>
      <dsp:txXfrm>
        <a:off x="4018657" y="195839"/>
        <a:ext cx="3525105" cy="806400"/>
      </dsp:txXfrm>
    </dsp:sp>
    <dsp:sp modelId="{BD52AD3B-B31A-4386-AE3B-6D0487278EAB}">
      <dsp:nvSpPr>
        <dsp:cNvPr id="0" name=""/>
        <dsp:cNvSpPr/>
      </dsp:nvSpPr>
      <dsp:spPr>
        <a:xfrm>
          <a:off x="4018657" y="1002240"/>
          <a:ext cx="3525105" cy="2459519"/>
        </a:xfrm>
        <a:prstGeom prst="rect">
          <a:avLst/>
        </a:prstGeom>
        <a:solidFill>
          <a:schemeClr val="accent4">
            <a:tint val="40000"/>
            <a:alpha val="90000"/>
            <a:hueOff val="13347199"/>
            <a:satOff val="40957"/>
            <a:lumOff val="12168"/>
            <a:alphaOff val="0"/>
          </a:schemeClr>
        </a:solidFill>
        <a:ln w="25400" cap="flat" cmpd="sng" algn="ctr">
          <a:solidFill>
            <a:schemeClr val="accent4">
              <a:tint val="40000"/>
              <a:alpha val="90000"/>
              <a:hueOff val="13347199"/>
              <a:satOff val="40957"/>
              <a:lumOff val="1216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b="0" kern="1200" dirty="0" smtClean="0"/>
            <a:t>Increase market share</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Create local partnerships</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Increase promotion</a:t>
          </a:r>
          <a:endParaRPr lang="en-US" sz="2800" kern="1200" dirty="0"/>
        </a:p>
      </dsp:txBody>
      <dsp:txXfrm>
        <a:off x="4018657" y="1002240"/>
        <a:ext cx="3525105" cy="24595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BC054-4A48-4384-B388-55B3B8C66D66}">
      <dsp:nvSpPr>
        <dsp:cNvPr id="0" name=""/>
        <dsp:cNvSpPr/>
      </dsp:nvSpPr>
      <dsp:spPr>
        <a:xfrm>
          <a:off x="0" y="0"/>
          <a:ext cx="6606540" cy="123444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0" kern="1200" dirty="0" smtClean="0"/>
            <a:t>Identify key businesses (strategic business units, or SBUs) that make up the company</a:t>
          </a:r>
          <a:endParaRPr lang="en-US" sz="2300" kern="1200" dirty="0"/>
        </a:p>
      </dsp:txBody>
      <dsp:txXfrm>
        <a:off x="36156" y="36156"/>
        <a:ext cx="5274481" cy="1162128"/>
      </dsp:txXfrm>
    </dsp:sp>
    <dsp:sp modelId="{DF9EBD3E-B122-4754-9E37-5D4DC2A2CA46}">
      <dsp:nvSpPr>
        <dsp:cNvPr id="0" name=""/>
        <dsp:cNvSpPr/>
      </dsp:nvSpPr>
      <dsp:spPr>
        <a:xfrm>
          <a:off x="582929" y="1440179"/>
          <a:ext cx="6606540" cy="1234440"/>
        </a:xfrm>
        <a:prstGeom prst="roundRect">
          <a:avLst>
            <a:gd name="adj" fmla="val 10000"/>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0" kern="1200" dirty="0" smtClean="0"/>
            <a:t>Assess the attractiveness of its various SBUs</a:t>
          </a:r>
          <a:endParaRPr lang="en-US" sz="2300" kern="1200" dirty="0"/>
        </a:p>
      </dsp:txBody>
      <dsp:txXfrm>
        <a:off x="619085" y="1476335"/>
        <a:ext cx="5148912" cy="1162128"/>
      </dsp:txXfrm>
    </dsp:sp>
    <dsp:sp modelId="{12293353-82A9-4758-B571-62293C7C5D86}">
      <dsp:nvSpPr>
        <dsp:cNvPr id="0" name=""/>
        <dsp:cNvSpPr/>
      </dsp:nvSpPr>
      <dsp:spPr>
        <a:xfrm>
          <a:off x="1165859" y="2880359"/>
          <a:ext cx="6606540" cy="123444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b="0" kern="1200" dirty="0" smtClean="0"/>
            <a:t>Decide how much support each SBU deserves</a:t>
          </a:r>
          <a:endParaRPr lang="en-US" sz="2300" kern="1200" dirty="0"/>
        </a:p>
      </dsp:txBody>
      <dsp:txXfrm>
        <a:off x="1202015" y="2916515"/>
        <a:ext cx="5148912" cy="1162128"/>
      </dsp:txXfrm>
    </dsp:sp>
    <dsp:sp modelId="{1080D2A0-7743-45D9-98E9-7AABB09FB232}">
      <dsp:nvSpPr>
        <dsp:cNvPr id="0" name=""/>
        <dsp:cNvSpPr/>
      </dsp:nvSpPr>
      <dsp:spPr>
        <a:xfrm>
          <a:off x="5804154" y="936117"/>
          <a:ext cx="802386" cy="802386"/>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984691" y="936117"/>
        <a:ext cx="441312" cy="603795"/>
      </dsp:txXfrm>
    </dsp:sp>
    <dsp:sp modelId="{374BBDB2-766E-4E09-874A-FE2D6EB9E71D}">
      <dsp:nvSpPr>
        <dsp:cNvPr id="0" name=""/>
        <dsp:cNvSpPr/>
      </dsp:nvSpPr>
      <dsp:spPr>
        <a:xfrm>
          <a:off x="6387084" y="2368067"/>
          <a:ext cx="802386" cy="802386"/>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567621" y="2368067"/>
        <a:ext cx="441312" cy="6037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85A005-06D5-4935-B1C8-F6F07966C284}">
      <dsp:nvSpPr>
        <dsp:cNvPr id="0" name=""/>
        <dsp:cNvSpPr/>
      </dsp:nvSpPr>
      <dsp:spPr>
        <a:xfrm>
          <a:off x="1084062" y="0"/>
          <a:ext cx="4114800" cy="411480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48A0A9-51AA-4F5D-96A8-5577D1AE73AC}">
      <dsp:nvSpPr>
        <dsp:cNvPr id="0" name=""/>
        <dsp:cNvSpPr/>
      </dsp:nvSpPr>
      <dsp:spPr>
        <a:xfrm>
          <a:off x="1964739" y="390906"/>
          <a:ext cx="1794456" cy="160477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Market penetration</a:t>
          </a:r>
          <a:endParaRPr lang="en-US" sz="1800" b="1" kern="1200" dirty="0">
            <a:solidFill>
              <a:schemeClr val="tx1"/>
            </a:solidFill>
          </a:endParaRPr>
        </a:p>
      </dsp:txBody>
      <dsp:txXfrm>
        <a:off x="2043078" y="469245"/>
        <a:ext cx="1637778" cy="1448094"/>
      </dsp:txXfrm>
    </dsp:sp>
    <dsp:sp modelId="{E7704115-62E4-4853-B26F-ECEB3B39FD8C}">
      <dsp:nvSpPr>
        <dsp:cNvPr id="0" name=""/>
        <dsp:cNvSpPr/>
      </dsp:nvSpPr>
      <dsp:spPr>
        <a:xfrm>
          <a:off x="3853071" y="390906"/>
          <a:ext cx="1794472" cy="1604772"/>
        </a:xfrm>
        <a:prstGeom prst="roundRect">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Market development</a:t>
          </a:r>
          <a:endParaRPr lang="en-US" sz="1800" b="1" kern="1200" dirty="0">
            <a:solidFill>
              <a:schemeClr val="tx1"/>
            </a:solidFill>
          </a:endParaRPr>
        </a:p>
      </dsp:txBody>
      <dsp:txXfrm>
        <a:off x="3931410" y="469245"/>
        <a:ext cx="1637794" cy="1448094"/>
      </dsp:txXfrm>
    </dsp:sp>
    <dsp:sp modelId="{7FCF8F06-3605-43C2-BD96-1D744B969482}">
      <dsp:nvSpPr>
        <dsp:cNvPr id="0" name=""/>
        <dsp:cNvSpPr/>
      </dsp:nvSpPr>
      <dsp:spPr>
        <a:xfrm>
          <a:off x="1964731" y="2119122"/>
          <a:ext cx="1794472" cy="1604772"/>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 development</a:t>
          </a:r>
          <a:endParaRPr lang="en-US" sz="1800" b="1" kern="1200" dirty="0">
            <a:solidFill>
              <a:schemeClr val="tx1"/>
            </a:solidFill>
          </a:endParaRPr>
        </a:p>
      </dsp:txBody>
      <dsp:txXfrm>
        <a:off x="2043070" y="2197461"/>
        <a:ext cx="1637794" cy="1448094"/>
      </dsp:txXfrm>
    </dsp:sp>
    <dsp:sp modelId="{45FADDAC-5387-474D-9D7D-D95D0586A09C}">
      <dsp:nvSpPr>
        <dsp:cNvPr id="0" name=""/>
        <dsp:cNvSpPr/>
      </dsp:nvSpPr>
      <dsp:spPr>
        <a:xfrm>
          <a:off x="3853071" y="2119122"/>
          <a:ext cx="2114720" cy="160477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Diversification</a:t>
          </a:r>
          <a:endParaRPr lang="en-US" sz="1800" b="1" kern="1200" dirty="0">
            <a:solidFill>
              <a:schemeClr val="tx1"/>
            </a:solidFill>
          </a:endParaRPr>
        </a:p>
      </dsp:txBody>
      <dsp:txXfrm>
        <a:off x="3931410" y="2197461"/>
        <a:ext cx="1958042" cy="14480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DA5356-B537-4252-8DD0-8B87CB9D8AB1}">
      <dsp:nvSpPr>
        <dsp:cNvPr id="0" name=""/>
        <dsp:cNvSpPr/>
      </dsp:nvSpPr>
      <dsp:spPr>
        <a:xfrm>
          <a:off x="0" y="0"/>
          <a:ext cx="3581400" cy="3581400"/>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3F77C4-D7FE-458F-A920-3EEC6DF7E33D}">
      <dsp:nvSpPr>
        <dsp:cNvPr id="0" name=""/>
        <dsp:cNvSpPr/>
      </dsp:nvSpPr>
      <dsp:spPr>
        <a:xfrm>
          <a:off x="1790700" y="0"/>
          <a:ext cx="5143500" cy="35814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Functional organization</a:t>
          </a:r>
          <a:endParaRPr lang="en-US" sz="2600" kern="1200" dirty="0"/>
        </a:p>
      </dsp:txBody>
      <dsp:txXfrm>
        <a:off x="1790700" y="0"/>
        <a:ext cx="5143500" cy="761047"/>
      </dsp:txXfrm>
    </dsp:sp>
    <dsp:sp modelId="{4E0F5D08-7D52-456A-B354-A76960085935}">
      <dsp:nvSpPr>
        <dsp:cNvPr id="0" name=""/>
        <dsp:cNvSpPr/>
      </dsp:nvSpPr>
      <dsp:spPr>
        <a:xfrm>
          <a:off x="470058" y="761047"/>
          <a:ext cx="2641282" cy="2641282"/>
        </a:xfrm>
        <a:prstGeom prst="pie">
          <a:avLst>
            <a:gd name="adj1" fmla="val 5400000"/>
            <a:gd name="adj2" fmla="val 162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4CF27D-4097-4818-B29B-1C44BFEB44B2}">
      <dsp:nvSpPr>
        <dsp:cNvPr id="0" name=""/>
        <dsp:cNvSpPr/>
      </dsp:nvSpPr>
      <dsp:spPr>
        <a:xfrm>
          <a:off x="1790700" y="761047"/>
          <a:ext cx="5143500" cy="2641282"/>
        </a:xfrm>
        <a:prstGeom prst="rect">
          <a:avLst/>
        </a:prstGeom>
        <a:solidFill>
          <a:schemeClr val="lt1">
            <a:alpha val="90000"/>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Geographic organization</a:t>
          </a:r>
          <a:endParaRPr lang="en-US" sz="2600" kern="1200" dirty="0"/>
        </a:p>
      </dsp:txBody>
      <dsp:txXfrm>
        <a:off x="1790700" y="761047"/>
        <a:ext cx="5143500" cy="761047"/>
      </dsp:txXfrm>
    </dsp:sp>
    <dsp:sp modelId="{80F4EF69-32A4-4BAB-91F6-05832328BD80}">
      <dsp:nvSpPr>
        <dsp:cNvPr id="0" name=""/>
        <dsp:cNvSpPr/>
      </dsp:nvSpPr>
      <dsp:spPr>
        <a:xfrm>
          <a:off x="940117" y="1522095"/>
          <a:ext cx="1701165" cy="1701165"/>
        </a:xfrm>
        <a:prstGeom prst="pie">
          <a:avLst>
            <a:gd name="adj1" fmla="val 5400000"/>
            <a:gd name="adj2" fmla="val 162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FA6A7C-5C9D-4E7C-BA92-AE9EDA325F5A}">
      <dsp:nvSpPr>
        <dsp:cNvPr id="0" name=""/>
        <dsp:cNvSpPr/>
      </dsp:nvSpPr>
      <dsp:spPr>
        <a:xfrm>
          <a:off x="1790700" y="1522095"/>
          <a:ext cx="5143500" cy="1701165"/>
        </a:xfrm>
        <a:prstGeom prst="rect">
          <a:avLst/>
        </a:prstGeom>
        <a:no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Product management organization</a:t>
          </a:r>
          <a:endParaRPr lang="en-US" sz="2600" kern="1200" dirty="0"/>
        </a:p>
      </dsp:txBody>
      <dsp:txXfrm>
        <a:off x="1790700" y="1522095"/>
        <a:ext cx="5143500" cy="761047"/>
      </dsp:txXfrm>
    </dsp:sp>
    <dsp:sp modelId="{BB5ED876-1F2B-44D7-88D4-C60D3A6F9149}">
      <dsp:nvSpPr>
        <dsp:cNvPr id="0" name=""/>
        <dsp:cNvSpPr/>
      </dsp:nvSpPr>
      <dsp:spPr>
        <a:xfrm>
          <a:off x="1410176" y="2283142"/>
          <a:ext cx="761047" cy="761047"/>
        </a:xfrm>
        <a:prstGeom prst="pie">
          <a:avLst>
            <a:gd name="adj1" fmla="val 54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5B4BF2-3884-462E-BFBD-E7EFD5B06504}">
      <dsp:nvSpPr>
        <dsp:cNvPr id="0" name=""/>
        <dsp:cNvSpPr/>
      </dsp:nvSpPr>
      <dsp:spPr>
        <a:xfrm>
          <a:off x="1790700" y="2286004"/>
          <a:ext cx="5143500" cy="761047"/>
        </a:xfrm>
        <a:prstGeom prst="rect">
          <a:avLst/>
        </a:prstGeom>
        <a:noFill/>
        <a:ln w="25400" cap="flat" cmpd="sng" algn="ctr">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Market or customer management</a:t>
          </a:r>
          <a:endParaRPr lang="en-US" sz="2600" kern="1200" dirty="0"/>
        </a:p>
      </dsp:txBody>
      <dsp:txXfrm>
        <a:off x="1790700" y="2286004"/>
        <a:ext cx="5143500" cy="76104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E7E144E0-8ED4-4B37-B3D8-AA2D55223A2B}" type="datetime1">
              <a:rPr lang="en-US"/>
              <a:pPr>
                <a:defRPr/>
              </a:pPr>
              <a:t>18/9/2013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8D91ECEE-8383-4019-BF98-77DEEB0B18A6}" type="slidenum">
              <a:rPr lang="en-US"/>
              <a:pPr>
                <a:defRPr/>
              </a:pPr>
              <a:t>‹#›</a:t>
            </a:fld>
            <a:endParaRPr lang="en-US"/>
          </a:p>
        </p:txBody>
      </p:sp>
    </p:spTree>
    <p:extLst>
      <p:ext uri="{BB962C8B-B14F-4D97-AF65-F5344CB8AC3E}">
        <p14:creationId xmlns:p14="http://schemas.microsoft.com/office/powerpoint/2010/main" val="35881721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eaLnBrk="1" hangingPunct="1"/>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a:lstStyle/>
          <a:p>
            <a:fld id="{6F2CBB99-3A6D-4CF5-BE9D-F4F249C0DBA0}"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This Web link is to Procter &amp; Gamble is an interesting site to explore with the students. Click on the Family of products. </a:t>
            </a:r>
            <a:endParaRPr lang="en-US" b="1" dirty="0" smtClean="0"/>
          </a:p>
          <a:p>
            <a:pPr eaLnBrk="1" hangingPunct="1"/>
            <a:endParaRPr lang="en-US" sz="500" b="1" dirty="0" smtClean="0"/>
          </a:p>
          <a:p>
            <a:pPr eaLnBrk="1" hangingPunct="1"/>
            <a:r>
              <a:rPr lang="en-US" b="1" dirty="0" smtClean="0"/>
              <a:t>Discussion Question</a:t>
            </a:r>
          </a:p>
          <a:p>
            <a:pPr eaLnBrk="1" hangingPunct="1"/>
            <a:r>
              <a:rPr lang="en-US" i="1" dirty="0" smtClean="0"/>
              <a:t>Which product categories might be growing markets, slower markets, and emerging markets. This site can be explored again when viewing Figure 2.2</a:t>
            </a:r>
            <a:r>
              <a:rPr lang="en-US" sz="700" i="1" dirty="0" smtClean="0">
                <a:solidFill>
                  <a:srgbClr val="000000"/>
                </a:solidFill>
                <a:latin typeface="Arial" charset="0"/>
              </a:rPr>
              <a:t>—</a:t>
            </a:r>
            <a:r>
              <a:rPr lang="en-US" i="1" dirty="0" smtClean="0"/>
              <a:t>the BCG grid.</a:t>
            </a:r>
          </a:p>
          <a:p>
            <a:pPr eaLnBrk="1" hangingPunct="1"/>
            <a:endParaRPr lang="en-US" i="1" dirty="0" smtClean="0"/>
          </a:p>
        </p:txBody>
      </p:sp>
      <p:sp>
        <p:nvSpPr>
          <p:cNvPr id="36867" name="Slide Number Placeholder 3"/>
          <p:cNvSpPr>
            <a:spLocks noGrp="1"/>
          </p:cNvSpPr>
          <p:nvPr>
            <p:ph type="sldNum" sz="quarter" idx="5"/>
          </p:nvPr>
        </p:nvSpPr>
        <p:spPr bwMode="auto">
          <a:noFill/>
          <a:ln>
            <a:miter lim="800000"/>
            <a:headEnd/>
            <a:tailEnd/>
          </a:ln>
        </p:spPr>
        <p:txBody>
          <a:bodyPr/>
          <a:lstStyle/>
          <a:p>
            <a:fld id="{73182113-5B02-4638-9C8E-E797ED969621}"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38915" name="Slide Number Placeholder 3"/>
          <p:cNvSpPr>
            <a:spLocks noGrp="1"/>
          </p:cNvSpPr>
          <p:nvPr>
            <p:ph type="sldNum" sz="quarter" idx="5"/>
          </p:nvPr>
        </p:nvSpPr>
        <p:spPr bwMode="auto">
          <a:noFill/>
          <a:ln>
            <a:miter lim="800000"/>
            <a:headEnd/>
            <a:tailEnd/>
          </a:ln>
        </p:spPr>
        <p:txBody>
          <a:bodyPr/>
          <a:lstStyle/>
          <a:p>
            <a:fld id="{04E5C863-EBE4-495D-AE9D-C9BBC3501710}"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endParaRPr lang="en-US" smtClean="0"/>
          </a:p>
        </p:txBody>
      </p:sp>
      <p:sp>
        <p:nvSpPr>
          <p:cNvPr id="45059" name="Slide Number Placeholder 3"/>
          <p:cNvSpPr>
            <a:spLocks noGrp="1"/>
          </p:cNvSpPr>
          <p:nvPr>
            <p:ph type="sldNum" sz="quarter" idx="5"/>
          </p:nvPr>
        </p:nvSpPr>
        <p:spPr bwMode="auto">
          <a:noFill/>
          <a:ln>
            <a:miter lim="800000"/>
            <a:headEnd/>
            <a:tailEnd/>
          </a:ln>
        </p:spPr>
        <p:txBody>
          <a:bodyPr/>
          <a:lstStyle/>
          <a:p>
            <a:fld id="{83DD9025-DDEC-42E4-8168-ECECDA3D8CD1}"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pPr eaLnBrk="1" hangingPunct="1"/>
            <a:endParaRPr lang="en-US" smtClean="0"/>
          </a:p>
        </p:txBody>
      </p:sp>
      <p:sp>
        <p:nvSpPr>
          <p:cNvPr id="47107" name="Slide Number Placeholder 3"/>
          <p:cNvSpPr>
            <a:spLocks noGrp="1"/>
          </p:cNvSpPr>
          <p:nvPr>
            <p:ph type="sldNum" sz="quarter" idx="5"/>
          </p:nvPr>
        </p:nvSpPr>
        <p:spPr bwMode="auto">
          <a:noFill/>
          <a:ln>
            <a:miter lim="800000"/>
            <a:headEnd/>
            <a:tailEnd/>
          </a:ln>
        </p:spPr>
        <p:txBody>
          <a:bodyPr/>
          <a:lstStyle/>
          <a:p>
            <a:fld id="{389B7261-0536-4F3D-821D-6D13BC08EB6D}"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29EBDB-C9C9-4B88-A165-25D931D4D2E0}" type="slidenum">
              <a:rPr lang="en-US"/>
              <a:pPr/>
              <a:t>14</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eaLnBrk="1" hangingPunct="1"/>
            <a:endParaRPr lang="en-US" smtClean="0"/>
          </a:p>
        </p:txBody>
      </p:sp>
      <p:sp>
        <p:nvSpPr>
          <p:cNvPr id="49155" name="Slide Number Placeholder 3"/>
          <p:cNvSpPr>
            <a:spLocks noGrp="1"/>
          </p:cNvSpPr>
          <p:nvPr>
            <p:ph type="sldNum" sz="quarter" idx="5"/>
          </p:nvPr>
        </p:nvSpPr>
        <p:spPr bwMode="auto">
          <a:noFill/>
          <a:ln>
            <a:miter lim="800000"/>
            <a:headEnd/>
            <a:tailEnd/>
          </a:ln>
        </p:spPr>
        <p:txBody>
          <a:bodyPr/>
          <a:lstStyle/>
          <a:p>
            <a:fld id="{C2B35B50-282D-44A1-8EF5-31E2F76C986C}"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This Web link leads to the </a:t>
            </a:r>
            <a:r>
              <a:rPr lang="en-US" dirty="0" err="1" smtClean="0"/>
              <a:t>hompage</a:t>
            </a:r>
            <a:r>
              <a:rPr lang="en-US" dirty="0" smtClean="0"/>
              <a:t> for Virgin. This is a great company to discuss as they provide examples of market development, product development and diversification. Their homepage lists all their industries and products including tourism, leisure, shopping, media, finance, and healthcare.</a:t>
            </a:r>
          </a:p>
        </p:txBody>
      </p:sp>
      <p:sp>
        <p:nvSpPr>
          <p:cNvPr id="51203" name="Slide Number Placeholder 3"/>
          <p:cNvSpPr>
            <a:spLocks noGrp="1"/>
          </p:cNvSpPr>
          <p:nvPr>
            <p:ph type="sldNum" sz="quarter" idx="5"/>
          </p:nvPr>
        </p:nvSpPr>
        <p:spPr bwMode="auto">
          <a:noFill/>
          <a:ln>
            <a:miter lim="800000"/>
            <a:headEnd/>
            <a:tailEnd/>
          </a:ln>
        </p:spPr>
        <p:txBody>
          <a:bodyPr/>
          <a:lstStyle/>
          <a:p>
            <a:fld id="{BF789E9B-814B-499F-91CB-B81D83A48421}"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pPr eaLnBrk="1" hangingPunct="1"/>
            <a:r>
              <a:rPr lang="en-US" b="1" smtClean="0"/>
              <a:t>Downsizing </a:t>
            </a:r>
            <a:r>
              <a:rPr lang="en-US" smtClean="0"/>
              <a:t>is the reduction of the business portfolio by eliminating products or business units that are not profitable or that no longer fit the company’s overall strategy</a:t>
            </a:r>
          </a:p>
          <a:p>
            <a:pPr eaLnBrk="1" hangingPunct="1"/>
            <a:endParaRPr lang="en-US" smtClean="0"/>
          </a:p>
        </p:txBody>
      </p:sp>
      <p:sp>
        <p:nvSpPr>
          <p:cNvPr id="53251" name="Slide Number Placeholder 3"/>
          <p:cNvSpPr>
            <a:spLocks noGrp="1"/>
          </p:cNvSpPr>
          <p:nvPr>
            <p:ph type="sldNum" sz="quarter" idx="5"/>
          </p:nvPr>
        </p:nvSpPr>
        <p:spPr bwMode="auto">
          <a:noFill/>
          <a:ln>
            <a:miter lim="800000"/>
            <a:headEnd/>
            <a:tailEnd/>
          </a:ln>
        </p:spPr>
        <p:txBody>
          <a:bodyPr/>
          <a:lstStyle/>
          <a:p>
            <a:fld id="{8ECEB7E6-1328-4971-948B-0D74BEB94F09}"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pPr eaLnBrk="1" hangingPunct="1"/>
            <a:endParaRPr lang="en-US" dirty="0" smtClean="0"/>
          </a:p>
        </p:txBody>
      </p:sp>
      <p:sp>
        <p:nvSpPr>
          <p:cNvPr id="55299" name="Slide Number Placeholder 3"/>
          <p:cNvSpPr>
            <a:spLocks noGrp="1"/>
          </p:cNvSpPr>
          <p:nvPr>
            <p:ph type="sldNum" sz="quarter" idx="5"/>
          </p:nvPr>
        </p:nvSpPr>
        <p:spPr bwMode="auto">
          <a:noFill/>
          <a:ln>
            <a:miter lim="800000"/>
            <a:headEnd/>
            <a:tailEnd/>
          </a:ln>
        </p:spPr>
        <p:txBody>
          <a:bodyPr/>
          <a:lstStyle/>
          <a:p>
            <a:fld id="{5DA0CC66-EA00-43D8-A280-14F3A1C731C1}"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MS PGothic" pitchFamily="34" charset="-128"/>
                <a:cs typeface="Arial" charset="0"/>
              </a:rPr>
              <a:t>The firm’s success depends not only on</a:t>
            </a:r>
          </a:p>
          <a:p>
            <a:r>
              <a:rPr lang="en-US" sz="1200" kern="1200" baseline="0" dirty="0" smtClean="0">
                <a:solidFill>
                  <a:schemeClr val="tx1"/>
                </a:solidFill>
                <a:latin typeface="+mn-lt"/>
                <a:ea typeface="MS PGothic" pitchFamily="34" charset="-128"/>
                <a:cs typeface="Arial" charset="0"/>
              </a:rPr>
              <a:t>how well each department performs its work but also on how well the various departments</a:t>
            </a:r>
          </a:p>
          <a:p>
            <a:r>
              <a:rPr lang="en-US" sz="1200" kern="1200" baseline="0" dirty="0" smtClean="0">
                <a:solidFill>
                  <a:schemeClr val="tx1"/>
                </a:solidFill>
                <a:latin typeface="+mn-lt"/>
                <a:ea typeface="MS PGothic" pitchFamily="34" charset="-128"/>
                <a:cs typeface="Arial" charset="0"/>
              </a:rPr>
              <a:t>coordinate their activities.</a:t>
            </a:r>
            <a:endParaRPr lang="en-US" dirty="0" smtClean="0"/>
          </a:p>
        </p:txBody>
      </p:sp>
      <p:sp>
        <p:nvSpPr>
          <p:cNvPr id="55299" name="Slide Number Placeholder 3"/>
          <p:cNvSpPr>
            <a:spLocks noGrp="1"/>
          </p:cNvSpPr>
          <p:nvPr>
            <p:ph type="sldNum" sz="quarter" idx="5"/>
          </p:nvPr>
        </p:nvSpPr>
        <p:spPr bwMode="auto">
          <a:noFill/>
          <a:ln>
            <a:miter lim="800000"/>
            <a:headEnd/>
            <a:tailEnd/>
          </a:ln>
        </p:spPr>
        <p:txBody>
          <a:bodyPr/>
          <a:lstStyle/>
          <a:p>
            <a:fld id="{5DA0CC66-EA00-43D8-A280-14F3A1C731C1}"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pPr eaLnBrk="1" hangingPunct="1"/>
            <a:endParaRPr lang="en-US" dirty="0" smtClean="0"/>
          </a:p>
        </p:txBody>
      </p:sp>
      <p:sp>
        <p:nvSpPr>
          <p:cNvPr id="24579" name="Slide Number Placeholder 3"/>
          <p:cNvSpPr>
            <a:spLocks noGrp="1"/>
          </p:cNvSpPr>
          <p:nvPr>
            <p:ph type="sldNum" sz="quarter" idx="5"/>
          </p:nvPr>
        </p:nvSpPr>
        <p:spPr bwMode="auto">
          <a:noFill/>
          <a:ln>
            <a:miter lim="800000"/>
            <a:headEnd/>
            <a:tailEnd/>
          </a:ln>
        </p:spPr>
        <p:txBody>
          <a:bodyPr/>
          <a:lstStyle/>
          <a:p>
            <a:fld id="{10E5AFE5-A69B-44AD-9DE0-1E8BDEBAFFCC}"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endParaRPr lang="en-US" smtClean="0"/>
          </a:p>
        </p:txBody>
      </p:sp>
      <p:sp>
        <p:nvSpPr>
          <p:cNvPr id="57347" name="Slide Number Placeholder 3"/>
          <p:cNvSpPr>
            <a:spLocks noGrp="1"/>
          </p:cNvSpPr>
          <p:nvPr>
            <p:ph type="sldNum" sz="quarter" idx="5"/>
          </p:nvPr>
        </p:nvSpPr>
        <p:spPr bwMode="auto">
          <a:noFill/>
          <a:ln>
            <a:miter lim="800000"/>
            <a:headEnd/>
            <a:tailEnd/>
          </a:ln>
        </p:spPr>
        <p:txBody>
          <a:bodyPr/>
          <a:lstStyle/>
          <a:p>
            <a:fld id="{C69B4DF9-D118-428B-B7B8-944BD707BA91}"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pPr eaLnBrk="1" hangingPunct="1"/>
            <a:endParaRPr lang="en-US" smtClean="0"/>
          </a:p>
        </p:txBody>
      </p:sp>
      <p:sp>
        <p:nvSpPr>
          <p:cNvPr id="61443" name="Slide Number Placeholder 3"/>
          <p:cNvSpPr>
            <a:spLocks noGrp="1"/>
          </p:cNvSpPr>
          <p:nvPr>
            <p:ph type="sldNum" sz="quarter" idx="5"/>
          </p:nvPr>
        </p:nvSpPr>
        <p:spPr bwMode="auto">
          <a:noFill/>
          <a:ln>
            <a:miter lim="800000"/>
            <a:headEnd/>
            <a:tailEnd/>
          </a:ln>
        </p:spPr>
        <p:txBody>
          <a:bodyPr/>
          <a:lstStyle/>
          <a:p>
            <a:fld id="{C5B47C64-70BE-4AF9-854F-EE0F8BEDEF7E}"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This link goes to the nike.com site. Explore with the students the different segments including gender Nike Women, psychographics (sports centric including football), and age. </a:t>
            </a:r>
          </a:p>
          <a:p>
            <a:pPr eaLnBrk="1" hangingPunct="1"/>
            <a:endParaRPr lang="en-US" b="1" dirty="0" smtClean="0"/>
          </a:p>
          <a:p>
            <a:pPr eaLnBrk="1" hangingPunct="1"/>
            <a:r>
              <a:rPr lang="en-US" b="1" dirty="0" smtClean="0"/>
              <a:t>Discussion Questions (can include the topic of positioning which is on the following slide).</a:t>
            </a:r>
          </a:p>
          <a:p>
            <a:pPr eaLnBrk="1" hangingPunct="1"/>
            <a:r>
              <a:rPr lang="en-US" b="1" dirty="0" smtClean="0"/>
              <a:t>Specific questions for the students:</a:t>
            </a:r>
          </a:p>
          <a:p>
            <a:pPr eaLnBrk="1" hangingPunct="1">
              <a:buFontTx/>
              <a:buAutoNum type="arabicPeriod"/>
            </a:pPr>
            <a:r>
              <a:rPr lang="en-US" i="1" dirty="0" smtClean="0"/>
              <a:t>How does Nike segment their market?</a:t>
            </a:r>
          </a:p>
          <a:p>
            <a:pPr eaLnBrk="1" hangingPunct="1">
              <a:buFontTx/>
              <a:buAutoNum type="arabicPeriod"/>
            </a:pPr>
            <a:r>
              <a:rPr lang="en-US" i="1" dirty="0" smtClean="0"/>
              <a:t>What appears to be their most important segments?</a:t>
            </a:r>
          </a:p>
          <a:p>
            <a:pPr eaLnBrk="1" hangingPunct="1">
              <a:buFontTx/>
              <a:buAutoNum type="arabicPeriod"/>
            </a:pPr>
            <a:r>
              <a:rPr lang="en-US" i="1" dirty="0" smtClean="0"/>
              <a:t>How does Nike position their products in the marketplace?</a:t>
            </a:r>
          </a:p>
        </p:txBody>
      </p:sp>
      <p:sp>
        <p:nvSpPr>
          <p:cNvPr id="63491" name="Slide Number Placeholder 3"/>
          <p:cNvSpPr>
            <a:spLocks noGrp="1"/>
          </p:cNvSpPr>
          <p:nvPr>
            <p:ph type="sldNum" sz="quarter" idx="5"/>
          </p:nvPr>
        </p:nvSpPr>
        <p:spPr bwMode="auto">
          <a:noFill/>
          <a:ln>
            <a:miter lim="800000"/>
            <a:headEnd/>
            <a:tailEnd/>
          </a:ln>
        </p:spPr>
        <p:txBody>
          <a:bodyPr/>
          <a:lstStyle/>
          <a:p>
            <a:fld id="{058B0F51-9BE6-4E5B-A095-C05273DB86EE}"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endParaRPr lang="en-US" smtClean="0"/>
          </a:p>
        </p:txBody>
      </p:sp>
      <p:sp>
        <p:nvSpPr>
          <p:cNvPr id="65539" name="Slide Number Placeholder 3"/>
          <p:cNvSpPr>
            <a:spLocks noGrp="1"/>
          </p:cNvSpPr>
          <p:nvPr>
            <p:ph type="sldNum" sz="quarter" idx="5"/>
          </p:nvPr>
        </p:nvSpPr>
        <p:spPr bwMode="auto">
          <a:noFill/>
          <a:ln>
            <a:miter lim="800000"/>
            <a:headEnd/>
            <a:tailEnd/>
          </a:ln>
        </p:spPr>
        <p:txBody>
          <a:bodyPr/>
          <a:lstStyle/>
          <a:p>
            <a:fld id="{A926F281-2349-4CC3-85F1-AD7BC5246474}"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lstStyle/>
          <a:p>
            <a:pPr eaLnBrk="1" hangingPunct="1"/>
            <a:endParaRPr lang="en-US" smtClean="0"/>
          </a:p>
        </p:txBody>
      </p:sp>
      <p:sp>
        <p:nvSpPr>
          <p:cNvPr id="67587" name="Slide Number Placeholder 3"/>
          <p:cNvSpPr>
            <a:spLocks noGrp="1"/>
          </p:cNvSpPr>
          <p:nvPr>
            <p:ph type="sldNum" sz="quarter" idx="5"/>
          </p:nvPr>
        </p:nvSpPr>
        <p:spPr bwMode="auto">
          <a:noFill/>
          <a:ln>
            <a:miter lim="800000"/>
            <a:headEnd/>
            <a:tailEnd/>
          </a:ln>
        </p:spPr>
        <p:txBody>
          <a:bodyPr/>
          <a:lstStyle/>
          <a:p>
            <a:fld id="{CB6597F3-D8CF-4462-9E54-6D07EEE5BD22}"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b="1" smtClean="0"/>
              <a:t>Note to Instructor</a:t>
            </a:r>
          </a:p>
          <a:p>
            <a:pPr eaLnBrk="1" hangingPunct="1"/>
            <a:r>
              <a:rPr lang="en-US" smtClean="0"/>
              <a:t>It is interesting to ask how to make the 4Ps more customer centric. This leads to a redefining of the 4Ps to the 4Cs as follows:</a:t>
            </a:r>
          </a:p>
          <a:p>
            <a:pPr eaLnBrk="1" hangingPunct="1">
              <a:buFontTx/>
              <a:buChar char="•"/>
            </a:pPr>
            <a:r>
              <a:rPr lang="en-US" smtClean="0"/>
              <a:t>Product—Customer solution</a:t>
            </a:r>
          </a:p>
          <a:p>
            <a:pPr eaLnBrk="1" hangingPunct="1">
              <a:buFontTx/>
              <a:buChar char="•"/>
            </a:pPr>
            <a:r>
              <a:rPr lang="en-US" smtClean="0"/>
              <a:t>Price—Customer cost</a:t>
            </a:r>
          </a:p>
          <a:p>
            <a:pPr eaLnBrk="1" hangingPunct="1">
              <a:buFontTx/>
              <a:buChar char="•"/>
            </a:pPr>
            <a:r>
              <a:rPr lang="en-US" smtClean="0"/>
              <a:t>Place—Convenience</a:t>
            </a:r>
          </a:p>
          <a:p>
            <a:pPr eaLnBrk="1" hangingPunct="1">
              <a:buFontTx/>
              <a:buChar char="•"/>
            </a:pPr>
            <a:r>
              <a:rPr lang="en-US" smtClean="0"/>
              <a:t>Promotion—Communication</a:t>
            </a:r>
          </a:p>
          <a:p>
            <a:pPr eaLnBrk="1" hangingPunct="1"/>
            <a:endParaRPr lang="en-US" smtClean="0"/>
          </a:p>
          <a:p>
            <a:pPr eaLnBrk="1" hangingPunct="1"/>
            <a:endParaRPr lang="en-US" smtClean="0"/>
          </a:p>
        </p:txBody>
      </p:sp>
      <p:sp>
        <p:nvSpPr>
          <p:cNvPr id="69635" name="Slide Number Placeholder 3"/>
          <p:cNvSpPr>
            <a:spLocks noGrp="1"/>
          </p:cNvSpPr>
          <p:nvPr>
            <p:ph type="sldNum" sz="quarter" idx="5"/>
          </p:nvPr>
        </p:nvSpPr>
        <p:spPr bwMode="auto">
          <a:noFill/>
          <a:ln>
            <a:miter lim="800000"/>
            <a:headEnd/>
            <a:tailEnd/>
          </a:ln>
        </p:spPr>
        <p:txBody>
          <a:bodyPr/>
          <a:lstStyle/>
          <a:p>
            <a:fld id="{C65ED45C-5F52-4C7B-B34F-44F082EF2C36}" type="slidenum">
              <a:rPr lang="en-US" smtClean="0">
                <a:latin typeface="Calibri" pitchFamily="34" charset="0"/>
                <a:ea typeface="ヒラギノ角ゴ Pro W3"/>
                <a:cs typeface="ヒラギノ角ゴ Pro W3"/>
              </a:rPr>
              <a:pPr/>
              <a:t>25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endParaRPr lang="en-US" smtClean="0"/>
          </a:p>
        </p:txBody>
      </p:sp>
      <p:sp>
        <p:nvSpPr>
          <p:cNvPr id="73731" name="Slide Number Placeholder 3"/>
          <p:cNvSpPr>
            <a:spLocks noGrp="1"/>
          </p:cNvSpPr>
          <p:nvPr>
            <p:ph type="sldNum" sz="quarter" idx="5"/>
          </p:nvPr>
        </p:nvSpPr>
        <p:spPr bwMode="auto">
          <a:noFill/>
          <a:ln>
            <a:miter lim="800000"/>
            <a:headEnd/>
            <a:tailEnd/>
          </a:ln>
        </p:spPr>
        <p:txBody>
          <a:bodyPr/>
          <a:lstStyle/>
          <a:p>
            <a:fld id="{F910DAA1-B0FD-4632-B705-939B8E1E7185}" type="slidenum">
              <a:rPr lang="en-US" smtClean="0">
                <a:latin typeface="Calibri" pitchFamily="34" charset="0"/>
                <a:ea typeface="ヒラギノ角ゴ Pro W3"/>
                <a:cs typeface="ヒラギノ角ゴ Pro W3"/>
              </a:rPr>
              <a:pPr/>
              <a:t>26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marL="533400" indent="-533400" eaLnBrk="1" hangingPunct="1"/>
            <a:endParaRPr lang="en-US" dirty="0" smtClean="0"/>
          </a:p>
        </p:txBody>
      </p:sp>
      <p:sp>
        <p:nvSpPr>
          <p:cNvPr id="79875" name="Slide Number Placeholder 3"/>
          <p:cNvSpPr>
            <a:spLocks noGrp="1"/>
          </p:cNvSpPr>
          <p:nvPr>
            <p:ph type="sldNum" sz="quarter" idx="5"/>
          </p:nvPr>
        </p:nvSpPr>
        <p:spPr bwMode="auto">
          <a:noFill/>
          <a:ln>
            <a:miter lim="800000"/>
            <a:headEnd/>
            <a:tailEnd/>
          </a:ln>
        </p:spPr>
        <p:txBody>
          <a:bodyPr/>
          <a:lstStyle/>
          <a:p>
            <a:fld id="{2B5FDC36-6809-4956-8DD0-5DB9675C6CB3}" type="slidenum">
              <a:rPr lang="en-US" smtClean="0">
                <a:latin typeface="Calibri" pitchFamily="34" charset="0"/>
                <a:ea typeface="ヒラギノ角ゴ Pro W3"/>
                <a:cs typeface="ヒラギノ角ゴ Pro W3"/>
              </a:rPr>
              <a:pPr/>
              <a:t>27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marL="533400" indent="-533400" eaLnBrk="1" hangingPunct="1"/>
            <a:endParaRPr lang="en-US" dirty="0" smtClean="0"/>
          </a:p>
        </p:txBody>
      </p:sp>
      <p:sp>
        <p:nvSpPr>
          <p:cNvPr id="79875" name="Slide Number Placeholder 3"/>
          <p:cNvSpPr>
            <a:spLocks noGrp="1"/>
          </p:cNvSpPr>
          <p:nvPr>
            <p:ph type="sldNum" sz="quarter" idx="5"/>
          </p:nvPr>
        </p:nvSpPr>
        <p:spPr bwMode="auto">
          <a:noFill/>
          <a:ln>
            <a:miter lim="800000"/>
            <a:headEnd/>
            <a:tailEnd/>
          </a:ln>
        </p:spPr>
        <p:txBody>
          <a:bodyPr/>
          <a:lstStyle/>
          <a:p>
            <a:fld id="{2B5FDC36-6809-4956-8DD0-5DB9675C6CB3}" type="slidenum">
              <a:rPr lang="en-US" smtClean="0">
                <a:latin typeface="Calibri" pitchFamily="34" charset="0"/>
                <a:ea typeface="ヒラギノ角ゴ Pro W3"/>
                <a:cs typeface="ヒラギノ角ゴ Pro W3"/>
              </a:rPr>
              <a:pPr/>
              <a:t>28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dirty="0" smtClean="0"/>
              <a:t>Measuring return on</a:t>
            </a:r>
          </a:p>
          <a:p>
            <a:pPr eaLnBrk="1" hangingPunct="1"/>
            <a:r>
              <a:rPr lang="en-US" dirty="0" smtClean="0"/>
              <a:t>marketing investment has</a:t>
            </a:r>
          </a:p>
          <a:p>
            <a:pPr eaLnBrk="1" hangingPunct="1"/>
            <a:r>
              <a:rPr lang="en-US" dirty="0" smtClean="0"/>
              <a:t>become a major marketing emphasis.</a:t>
            </a:r>
          </a:p>
          <a:p>
            <a:pPr eaLnBrk="1" hangingPunct="1"/>
            <a:r>
              <a:rPr lang="en-US" dirty="0" smtClean="0"/>
              <a:t>But it can be difficult. For example, a</a:t>
            </a:r>
          </a:p>
          <a:p>
            <a:pPr eaLnBrk="1" hangingPunct="1"/>
            <a:r>
              <a:rPr lang="en-US" dirty="0" smtClean="0"/>
              <a:t>Super Bowl ad reaches more than 100</a:t>
            </a:r>
          </a:p>
          <a:p>
            <a:pPr eaLnBrk="1" hangingPunct="1"/>
            <a:r>
              <a:rPr lang="en-US" dirty="0" smtClean="0"/>
              <a:t>million consumers but may cost as</a:t>
            </a:r>
          </a:p>
          <a:p>
            <a:pPr eaLnBrk="1" hangingPunct="1"/>
            <a:r>
              <a:rPr lang="en-US" dirty="0" smtClean="0"/>
              <a:t>much as $3 million for 30 seconds of</a:t>
            </a:r>
          </a:p>
          <a:p>
            <a:pPr eaLnBrk="1" hangingPunct="1"/>
            <a:r>
              <a:rPr lang="en-US" dirty="0" smtClean="0"/>
              <a:t>airtime. How do you measure the</a:t>
            </a:r>
          </a:p>
          <a:p>
            <a:pPr eaLnBrk="1" hangingPunct="1"/>
            <a:r>
              <a:rPr lang="en-US" dirty="0" smtClean="0"/>
              <a:t>specific return on such an investment</a:t>
            </a:r>
          </a:p>
          <a:p>
            <a:pPr eaLnBrk="1" hangingPunct="1"/>
            <a:r>
              <a:rPr lang="en-US" dirty="0" smtClean="0"/>
              <a:t>in terms of sales, profits, and building</a:t>
            </a:r>
          </a:p>
          <a:p>
            <a:pPr eaLnBrk="1" hangingPunct="1"/>
            <a:r>
              <a:rPr lang="en-US" dirty="0" smtClean="0"/>
              <a:t>customer relationships? We’ll look at</a:t>
            </a:r>
          </a:p>
          <a:p>
            <a:pPr eaLnBrk="1" hangingPunct="1"/>
            <a:r>
              <a:rPr lang="en-US" dirty="0" smtClean="0"/>
              <a:t>this question again in Chapter 15.</a:t>
            </a:r>
          </a:p>
        </p:txBody>
      </p:sp>
      <p:sp>
        <p:nvSpPr>
          <p:cNvPr id="83971" name="Slide Number Placeholder 3"/>
          <p:cNvSpPr>
            <a:spLocks noGrp="1"/>
          </p:cNvSpPr>
          <p:nvPr>
            <p:ph type="sldNum" sz="quarter" idx="5"/>
          </p:nvPr>
        </p:nvSpPr>
        <p:spPr bwMode="auto">
          <a:noFill/>
          <a:ln>
            <a:miter lim="800000"/>
            <a:headEnd/>
            <a:tailEnd/>
          </a:ln>
        </p:spPr>
        <p:txBody>
          <a:bodyPr/>
          <a:lstStyle/>
          <a:p>
            <a:fld id="{212D79BA-354C-41E2-8578-352E4FBA3BC5}" type="slidenum">
              <a:rPr lang="en-US" smtClean="0">
                <a:latin typeface="Calibri" pitchFamily="34" charset="0"/>
                <a:ea typeface="ヒラギノ角ゴ Pro W3"/>
                <a:cs typeface="ヒラギノ角ゴ Pro W3"/>
              </a:rPr>
              <a:pPr/>
              <a:t>29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pPr eaLnBrk="1" hangingPunct="1"/>
            <a:endParaRPr lang="en-US" dirty="0" smtClean="0"/>
          </a:p>
        </p:txBody>
      </p:sp>
      <p:sp>
        <p:nvSpPr>
          <p:cNvPr id="55299" name="Slide Number Placeholder 3"/>
          <p:cNvSpPr>
            <a:spLocks noGrp="1"/>
          </p:cNvSpPr>
          <p:nvPr>
            <p:ph type="sldNum" sz="quarter" idx="5"/>
          </p:nvPr>
        </p:nvSpPr>
        <p:spPr bwMode="auto">
          <a:noFill/>
          <a:ln>
            <a:miter lim="800000"/>
            <a:headEnd/>
            <a:tailEnd/>
          </a:ln>
        </p:spPr>
        <p:txBody>
          <a:bodyPr/>
          <a:lstStyle/>
          <a:p>
            <a:fld id="{5DA0CC66-EA00-43D8-A280-14F3A1C731C1}"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pPr eaLnBrk="1" hangingPunct="1">
              <a:spcBef>
                <a:spcPct val="0"/>
              </a:spcBef>
            </a:pPr>
            <a:r>
              <a:rPr lang="en-US" b="1" smtClean="0"/>
              <a:t>Note to Instructor</a:t>
            </a:r>
          </a:p>
          <a:p>
            <a:pPr eaLnBrk="1" hangingPunct="1">
              <a:spcBef>
                <a:spcPct val="0"/>
              </a:spcBef>
            </a:pPr>
            <a:r>
              <a:rPr lang="en-US" smtClean="0"/>
              <a:t>Strategic planning sets the stage for the rest of the planning in the firm. </a:t>
            </a:r>
          </a:p>
          <a:p>
            <a:pPr eaLnBrk="1" hangingPunct="1">
              <a:spcBef>
                <a:spcPct val="0"/>
              </a:spcBef>
            </a:pPr>
            <a:endParaRPr lang="en-US" smtClean="0"/>
          </a:p>
          <a:p>
            <a:pPr eaLnBrk="1" hangingPunct="1">
              <a:spcBef>
                <a:spcPct val="0"/>
              </a:spcBef>
            </a:pPr>
            <a:endParaRPr lang="en-US" b="1" smtClean="0"/>
          </a:p>
          <a:p>
            <a:pPr eaLnBrk="1" hangingPunct="1">
              <a:spcBef>
                <a:spcPct val="0"/>
              </a:spcBef>
            </a:pPr>
            <a:r>
              <a:rPr lang="en-US" b="1" smtClean="0"/>
              <a:t>Discussion Question</a:t>
            </a:r>
          </a:p>
          <a:p>
            <a:pPr eaLnBrk="1" hangingPunct="1">
              <a:spcBef>
                <a:spcPct val="0"/>
              </a:spcBef>
            </a:pPr>
            <a:r>
              <a:rPr lang="en-US" smtClean="0"/>
              <a:t>How might the strategic plan of the college or university influence decisions in the schools programs and offerings. How might it influence decisions in food services, dormitories, executive education, and undergraduate versus graduate programs?</a:t>
            </a:r>
          </a:p>
          <a:p>
            <a:pPr eaLnBrk="1" hangingPunct="1">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a:lstStyle/>
          <a:p>
            <a:fld id="{2C9E081B-2201-475A-A864-C0FA62C24EAB}"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pPr eaLnBrk="1" hangingPunct="1"/>
            <a:endParaRPr lang="en-US" smtClean="0"/>
          </a:p>
        </p:txBody>
      </p:sp>
      <p:sp>
        <p:nvSpPr>
          <p:cNvPr id="28675" name="Slide Number Placeholder 3"/>
          <p:cNvSpPr>
            <a:spLocks noGrp="1"/>
          </p:cNvSpPr>
          <p:nvPr>
            <p:ph type="sldNum" sz="quarter" idx="5"/>
          </p:nvPr>
        </p:nvSpPr>
        <p:spPr bwMode="auto">
          <a:noFill/>
          <a:ln>
            <a:miter lim="800000"/>
            <a:headEnd/>
            <a:tailEnd/>
          </a:ln>
        </p:spPr>
        <p:txBody>
          <a:bodyPr/>
          <a:lstStyle/>
          <a:p>
            <a:fld id="{98E3723D-E1CC-4A5F-BC1B-27198F7A8C3D}"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pPr eaLnBrk="1" hangingPunct="1"/>
            <a:endParaRPr lang="en-US" dirty="0" smtClean="0"/>
          </a:p>
        </p:txBody>
      </p:sp>
      <p:sp>
        <p:nvSpPr>
          <p:cNvPr id="55299" name="Slide Number Placeholder 3"/>
          <p:cNvSpPr>
            <a:spLocks noGrp="1"/>
          </p:cNvSpPr>
          <p:nvPr>
            <p:ph type="sldNum" sz="quarter" idx="5"/>
          </p:nvPr>
        </p:nvSpPr>
        <p:spPr bwMode="auto">
          <a:noFill/>
          <a:ln>
            <a:miter lim="800000"/>
            <a:headEnd/>
            <a:tailEnd/>
          </a:ln>
        </p:spPr>
        <p:txBody>
          <a:bodyPr/>
          <a:lstStyle/>
          <a:p>
            <a:fld id="{5DA0CC66-EA00-43D8-A280-14F3A1C731C1}"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eaLnBrk="1" hangingPunct="1">
              <a:spcBef>
                <a:spcPct val="0"/>
              </a:spcBef>
            </a:pPr>
            <a:r>
              <a:rPr lang="en-US" b="1" dirty="0" smtClean="0"/>
              <a:t>Note to Instructor</a:t>
            </a:r>
          </a:p>
          <a:p>
            <a:pPr eaLnBrk="1" hangingPunct="1">
              <a:spcBef>
                <a:spcPct val="0"/>
              </a:spcBef>
            </a:pPr>
            <a:r>
              <a:rPr lang="en-US" dirty="0" smtClean="0"/>
              <a:t>A mission statement should:</a:t>
            </a:r>
          </a:p>
          <a:p>
            <a:pPr eaLnBrk="1" hangingPunct="1">
              <a:spcBef>
                <a:spcPct val="0"/>
              </a:spcBef>
              <a:buFont typeface="Calibri" pitchFamily="34" charset="0"/>
              <a:buAutoNum type="arabicPeriod"/>
            </a:pPr>
            <a:r>
              <a:rPr lang="en-US" dirty="0" smtClean="0"/>
              <a:t>Not be myopic in product terms</a:t>
            </a:r>
          </a:p>
          <a:p>
            <a:pPr eaLnBrk="1" hangingPunct="1">
              <a:spcBef>
                <a:spcPct val="0"/>
              </a:spcBef>
              <a:buFont typeface="Calibri" pitchFamily="34" charset="0"/>
              <a:buAutoNum type="arabicPeriod"/>
            </a:pPr>
            <a:r>
              <a:rPr lang="en-US" dirty="0" smtClean="0"/>
              <a:t>Meaningful and specific</a:t>
            </a:r>
          </a:p>
          <a:p>
            <a:pPr eaLnBrk="1" hangingPunct="1">
              <a:spcBef>
                <a:spcPct val="0"/>
              </a:spcBef>
              <a:buFont typeface="Calibri" pitchFamily="34" charset="0"/>
              <a:buAutoNum type="arabicPeriod"/>
            </a:pPr>
            <a:r>
              <a:rPr lang="en-US" dirty="0" smtClean="0"/>
              <a:t>Motivating</a:t>
            </a:r>
          </a:p>
          <a:p>
            <a:pPr eaLnBrk="1" hangingPunct="1">
              <a:spcBef>
                <a:spcPct val="0"/>
              </a:spcBef>
              <a:buFont typeface="Calibri" pitchFamily="34" charset="0"/>
              <a:buAutoNum type="arabicPeriod"/>
            </a:pPr>
            <a:r>
              <a:rPr lang="en-US" dirty="0" smtClean="0"/>
              <a:t>Emphasize the company’s strengths</a:t>
            </a:r>
          </a:p>
          <a:p>
            <a:pPr eaLnBrk="1" hangingPunct="1">
              <a:spcBef>
                <a:spcPct val="0"/>
              </a:spcBef>
              <a:buFont typeface="Calibri" pitchFamily="34" charset="0"/>
              <a:buAutoNum type="arabicPeriod"/>
            </a:pPr>
            <a:r>
              <a:rPr lang="en-US" dirty="0" smtClean="0"/>
              <a:t>Contain specific workable guidelines</a:t>
            </a:r>
          </a:p>
          <a:p>
            <a:pPr eaLnBrk="1" hangingPunct="1">
              <a:spcBef>
                <a:spcPct val="0"/>
              </a:spcBef>
              <a:buFont typeface="Calibri" pitchFamily="34" charset="0"/>
              <a:buAutoNum type="arabicPeriod"/>
            </a:pPr>
            <a:r>
              <a:rPr lang="en-US" dirty="0" smtClean="0"/>
              <a:t>Not be stated as making sales or profits</a:t>
            </a:r>
          </a:p>
          <a:p>
            <a:pPr eaLnBrk="1" hangingPunct="1">
              <a:spcBef>
                <a:spcPct val="0"/>
              </a:spcBef>
            </a:pPr>
            <a:endParaRPr lang="en-US"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D0F8313E-B55D-464D-A400-2CF64F20649D}"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eaLnBrk="1" hangingPunct="1"/>
            <a:endParaRPr lang="en-US" smtClean="0"/>
          </a:p>
        </p:txBody>
      </p:sp>
      <p:sp>
        <p:nvSpPr>
          <p:cNvPr id="32771" name="Slide Number Placeholder 3"/>
          <p:cNvSpPr>
            <a:spLocks noGrp="1"/>
          </p:cNvSpPr>
          <p:nvPr>
            <p:ph type="sldNum" sz="quarter" idx="5"/>
          </p:nvPr>
        </p:nvSpPr>
        <p:spPr bwMode="auto">
          <a:noFill/>
          <a:ln>
            <a:miter lim="800000"/>
            <a:headEnd/>
            <a:tailEnd/>
          </a:ln>
        </p:spPr>
        <p:txBody>
          <a:bodyPr/>
          <a:lstStyle/>
          <a:p>
            <a:fld id="{E05E6459-E0FB-4675-AD89-1F1E526EA15E}"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MS PGothic" pitchFamily="34" charset="-128"/>
                <a:cs typeface="Arial" charset="0"/>
              </a:rPr>
              <a:t>Guided by the company’s mission statement and objectives, management now must plan</a:t>
            </a:r>
          </a:p>
          <a:p>
            <a:r>
              <a:rPr lang="en-US" sz="1200" kern="1200" baseline="0" dirty="0" smtClean="0">
                <a:solidFill>
                  <a:schemeClr val="tx1"/>
                </a:solidFill>
                <a:latin typeface="+mn-lt"/>
                <a:ea typeface="MS PGothic" pitchFamily="34" charset="-128"/>
                <a:cs typeface="Arial" charset="0"/>
              </a:rPr>
              <a:t>its </a:t>
            </a:r>
            <a:r>
              <a:rPr lang="en-US" sz="1200" b="1" kern="1200" baseline="0" dirty="0" smtClean="0">
                <a:solidFill>
                  <a:schemeClr val="tx1"/>
                </a:solidFill>
                <a:latin typeface="+mn-lt"/>
                <a:ea typeface="MS PGothic" pitchFamily="34" charset="-128"/>
                <a:cs typeface="Arial" charset="0"/>
              </a:rPr>
              <a:t>business portfolio—the collection of businesses and products that make up the company.</a:t>
            </a:r>
          </a:p>
          <a:p>
            <a:r>
              <a:rPr lang="en-US" sz="1200" kern="1200" baseline="0" dirty="0" smtClean="0">
                <a:solidFill>
                  <a:schemeClr val="tx1"/>
                </a:solidFill>
                <a:latin typeface="+mn-lt"/>
                <a:ea typeface="MS PGothic" pitchFamily="34" charset="-128"/>
                <a:cs typeface="Arial" charset="0"/>
              </a:rPr>
              <a:t>The best business portfolio is the one that best fits the company’s strengths and weaknesses</a:t>
            </a:r>
          </a:p>
          <a:p>
            <a:r>
              <a:rPr lang="en-US" sz="1200" kern="1200" baseline="0" dirty="0" smtClean="0">
                <a:solidFill>
                  <a:schemeClr val="tx1"/>
                </a:solidFill>
                <a:latin typeface="+mn-lt"/>
                <a:ea typeface="MS PGothic" pitchFamily="34" charset="-128"/>
                <a:cs typeface="Arial" charset="0"/>
              </a:rPr>
              <a:t>to opportunities in the environment. Business portfolio planning involves two steps.</a:t>
            </a:r>
          </a:p>
          <a:p>
            <a:r>
              <a:rPr lang="en-US" sz="1200" kern="1200" baseline="0" dirty="0" smtClean="0">
                <a:solidFill>
                  <a:schemeClr val="tx1"/>
                </a:solidFill>
                <a:latin typeface="+mn-lt"/>
                <a:ea typeface="MS PGothic" pitchFamily="34" charset="-128"/>
                <a:cs typeface="Arial" charset="0"/>
              </a:rPr>
              <a:t>First, the company must analyze its </a:t>
            </a:r>
            <a:r>
              <a:rPr lang="en-US" sz="1200" i="1" kern="1200" baseline="0" dirty="0" smtClean="0">
                <a:solidFill>
                  <a:schemeClr val="tx1"/>
                </a:solidFill>
                <a:latin typeface="+mn-lt"/>
                <a:ea typeface="MS PGothic" pitchFamily="34" charset="-128"/>
                <a:cs typeface="Arial" charset="0"/>
              </a:rPr>
              <a:t>current business portfolio and determine which businesses</a:t>
            </a:r>
          </a:p>
          <a:p>
            <a:r>
              <a:rPr lang="en-US" sz="1200" kern="1200" baseline="0" dirty="0" smtClean="0">
                <a:solidFill>
                  <a:schemeClr val="tx1"/>
                </a:solidFill>
                <a:latin typeface="+mn-lt"/>
                <a:ea typeface="MS PGothic" pitchFamily="34" charset="-128"/>
                <a:cs typeface="Arial" charset="0"/>
              </a:rPr>
              <a:t>should receive more, less, or no investment. Second, it must shape the </a:t>
            </a:r>
            <a:r>
              <a:rPr lang="en-US" sz="1200" i="1" kern="1200" baseline="0" dirty="0" smtClean="0">
                <a:solidFill>
                  <a:schemeClr val="tx1"/>
                </a:solidFill>
                <a:latin typeface="+mn-lt"/>
                <a:ea typeface="MS PGothic" pitchFamily="34" charset="-128"/>
                <a:cs typeface="Arial" charset="0"/>
              </a:rPr>
              <a:t>future portfolio</a:t>
            </a:r>
          </a:p>
          <a:p>
            <a:r>
              <a:rPr lang="en-US" sz="1200" kern="1200" baseline="0" dirty="0" smtClean="0">
                <a:solidFill>
                  <a:schemeClr val="tx1"/>
                </a:solidFill>
                <a:latin typeface="+mn-lt"/>
                <a:ea typeface="MS PGothic" pitchFamily="34" charset="-128"/>
                <a:cs typeface="Arial" charset="0"/>
              </a:rPr>
              <a:t>by developing strategies for growth and downsizing.</a:t>
            </a:r>
            <a:endParaRPr lang="en-US" dirty="0" smtClean="0"/>
          </a:p>
        </p:txBody>
      </p:sp>
      <p:sp>
        <p:nvSpPr>
          <p:cNvPr id="34819" name="Slide Number Placeholder 3"/>
          <p:cNvSpPr>
            <a:spLocks noGrp="1"/>
          </p:cNvSpPr>
          <p:nvPr>
            <p:ph type="sldNum" sz="quarter" idx="5"/>
          </p:nvPr>
        </p:nvSpPr>
        <p:spPr bwMode="auto">
          <a:noFill/>
          <a:ln>
            <a:miter lim="800000"/>
            <a:headEnd/>
            <a:tailEnd/>
          </a:ln>
        </p:spPr>
        <p:txBody>
          <a:bodyPr/>
          <a:lstStyle/>
          <a:p>
            <a:fld id="{2F3CA882-CA75-4112-B196-93DD1E0FDC94}"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0825" y="115888"/>
            <a:ext cx="8569325" cy="9366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50825" y="1412875"/>
            <a:ext cx="8569325" cy="4824413"/>
          </a:xfrm>
        </p:spPr>
        <p:txBody>
          <a:bodyPr/>
          <a:lstStyle/>
          <a:p>
            <a:endParaRPr lang="en-US"/>
          </a:p>
        </p:txBody>
      </p:sp>
    </p:spTree>
    <p:extLst>
      <p:ext uri="{BB962C8B-B14F-4D97-AF65-F5344CB8AC3E}">
        <p14:creationId xmlns:p14="http://schemas.microsoft.com/office/powerpoint/2010/main" val="3859845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 2- </a:t>
            </a:r>
            <a:fld id="{7C7BA6FD-40FB-4400-938C-4918399186DD}"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2"/>
          <p:cNvPicPr>
            <a:picLocks noChangeAspect="1" noChangeArrowheads="1"/>
          </p:cNvPicPr>
          <p:nvPr userDrawn="1"/>
        </p:nvPicPr>
        <p:blipFill>
          <a:blip r:embed="rId2" cstate="print"/>
          <a:srcRect/>
          <a:stretch>
            <a:fillRect/>
          </a:stretch>
        </p:blipFill>
        <p:spPr bwMode="auto">
          <a:xfrm>
            <a:off x="152400" y="762000"/>
            <a:ext cx="3200400" cy="2662238"/>
          </a:xfrm>
          <a:prstGeom prst="rect">
            <a:avLst/>
          </a:prstGeom>
          <a:noFill/>
          <a:ln w="9525">
            <a:noFill/>
            <a:miter lim="800000"/>
            <a:headEnd/>
            <a:tailEnd/>
          </a:ln>
        </p:spPr>
      </p:pic>
      <p:sp>
        <p:nvSpPr>
          <p:cNvPr id="7" name="Rectangle 9"/>
          <p:cNvSpPr/>
          <p:nvPr userDrawn="1"/>
        </p:nvSpPr>
        <p:spPr>
          <a:xfrm>
            <a:off x="3200400" y="1295400"/>
            <a:ext cx="2667000" cy="946150"/>
          </a:xfrm>
          <a:prstGeom prst="rect">
            <a:avLst/>
          </a:prstGeom>
        </p:spPr>
        <p:txBody>
          <a:bodyPr>
            <a:spAutoFit/>
          </a:bodyPr>
          <a:lstStyle/>
          <a:p>
            <a:pPr>
              <a:defRPr/>
            </a:pPr>
            <a:r>
              <a:rPr lang="en-US" sz="2800" i="1" dirty="0" err="1">
                <a:solidFill>
                  <a:srgbClr val="EC0000"/>
                </a:solidFill>
                <a:latin typeface="FrutigerLTStd-LightItalic"/>
                <a:ea typeface="ヒラギノ角ゴ Pro W3" charset="-128"/>
                <a:cs typeface="+mn-cs"/>
              </a:rPr>
              <a:t>i</a:t>
            </a:r>
            <a:r>
              <a:rPr lang="en-US" sz="2800" i="1" dirty="0">
                <a:solidFill>
                  <a:srgbClr val="EC0000"/>
                </a:solidFill>
                <a:latin typeface="FrutigerLTStd-LightItalic"/>
                <a:ea typeface="ヒラギノ角ゴ Pro W3" charset="-128"/>
                <a:cs typeface="+mn-cs"/>
              </a:rPr>
              <a:t> t ’s good  and </a:t>
            </a:r>
          </a:p>
          <a:p>
            <a:pPr>
              <a:defRPr/>
            </a:pPr>
            <a:r>
              <a:rPr lang="en-US" sz="2800" i="1" dirty="0">
                <a:solidFill>
                  <a:srgbClr val="EC0000"/>
                </a:solidFill>
                <a:latin typeface="FrutigerLTStd-LightItalic"/>
                <a:ea typeface="ヒラギノ角ゴ Pro W3" charset="-128"/>
                <a:cs typeface="+mn-cs"/>
              </a:rPr>
              <a:t>good for you</a:t>
            </a:r>
            <a:endParaRPr lang="en-US" sz="2800" dirty="0">
              <a:ea typeface="ヒラギノ角ゴ Pro W3" charset="-128"/>
              <a:cs typeface="+mn-cs"/>
            </a:endParaRP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40072BE8-9DE1-41AB-82BF-A447410E9134}"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5240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8" name="Date Placeholder 2"/>
          <p:cNvSpPr>
            <a:spLocks noGrp="1"/>
          </p:cNvSpPr>
          <p:nvPr>
            <p:ph type="dt" sz="half" idx="14"/>
          </p:nvPr>
        </p:nvSpPr>
        <p:spPr>
          <a:xfrm>
            <a:off x="685800" y="6248400"/>
            <a:ext cx="1905000" cy="457200"/>
          </a:xfrm>
        </p:spPr>
        <p:txBody>
          <a:bodyPr/>
          <a:lstStyle>
            <a:lvl1pPr>
              <a:defRPr/>
            </a:lvl1pPr>
          </a:lstStyle>
          <a:p>
            <a:pPr>
              <a:defRPr/>
            </a:pPr>
            <a:endParaRPr lang="en-US"/>
          </a:p>
        </p:txBody>
      </p:sp>
      <p:sp>
        <p:nvSpPr>
          <p:cNvPr id="9" name="Footer Placeholder 3"/>
          <p:cNvSpPr>
            <a:spLocks noGrp="1"/>
          </p:cNvSpPr>
          <p:nvPr>
            <p:ph type="ftr" sz="quarter" idx="15"/>
          </p:nvPr>
        </p:nvSpPr>
        <p:spPr>
          <a:xfrm>
            <a:off x="3124200" y="6248400"/>
            <a:ext cx="2895600" cy="457200"/>
          </a:xfrm>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B14E386D-F616-4286-9D6D-36CFF36A62F8}"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3"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4"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5" name="Date Placeholder 1"/>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6" name="Footer Placeholder 2"/>
          <p:cNvSpPr>
            <a:spLocks noGrp="1"/>
          </p:cNvSpPr>
          <p:nvPr>
            <p:ph type="ftr" sz="quarter" idx="11"/>
          </p:nvPr>
        </p:nvSpPr>
        <p:spPr>
          <a:xfrm>
            <a:off x="3124200" y="6248400"/>
            <a:ext cx="2895600" cy="457200"/>
          </a:xfrm>
        </p:spPr>
        <p:txBody>
          <a:bodyPr/>
          <a:lstStyle>
            <a:lvl1pPr>
              <a:defRPr/>
            </a:lvl1pPr>
          </a:lstStyle>
          <a:p>
            <a:pPr>
              <a:defRPr/>
            </a:pP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3ECDA553-0621-4737-9984-E99F071C2924}"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7"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457200" y="1295400"/>
            <a:ext cx="8229600" cy="609600"/>
          </a:xfrm>
        </p:spPr>
        <p:txBody>
          <a:bodyPr/>
          <a:lstStyle>
            <a:lvl1pPr algn="ctr">
              <a:buNone/>
              <a:defRPr sz="3600" b="1" i="1" baseline="0">
                <a:solidFill>
                  <a:schemeClr val="tx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Date Placeholder 3"/>
          <p:cNvSpPr>
            <a:spLocks noGrp="1"/>
          </p:cNvSpPr>
          <p:nvPr>
            <p:ph type="dt" sz="half" idx="14"/>
          </p:nvPr>
        </p:nvSpPr>
        <p:spPr/>
        <p:txBody>
          <a:bodyPr/>
          <a:lstStyle>
            <a:lvl1pPr>
              <a:defRPr/>
            </a:lvl1pPr>
          </a:lstStyle>
          <a:p>
            <a:pPr>
              <a:defRPr/>
            </a:pPr>
            <a:fld id="{0983B5C6-743C-4ABB-A401-08CD2E4710D8}" type="datetime1">
              <a:rPr lang="en-US"/>
              <a:pPr>
                <a:defRPr/>
              </a:pPr>
              <a:t>18/9/2013</a:t>
            </a:fld>
            <a:endParaRPr lang="en-US"/>
          </a:p>
        </p:txBody>
      </p:sp>
      <p:sp>
        <p:nvSpPr>
          <p:cNvPr id="11" name="Footer Placeholder 4"/>
          <p:cNvSpPr>
            <a:spLocks noGrp="1"/>
          </p:cNvSpPr>
          <p:nvPr>
            <p:ph type="ftr" sz="quarter" idx="15"/>
          </p:nvPr>
        </p:nvSpPr>
        <p:spPr/>
        <p:txBody>
          <a:bodyPr/>
          <a:lstStyle>
            <a:lvl1pPr>
              <a:defRPr/>
            </a:lvl1pPr>
          </a:lstStyle>
          <a:p>
            <a:pPr>
              <a:defRPr/>
            </a:pPr>
            <a:endParaRPr lang="en-US"/>
          </a:p>
        </p:txBody>
      </p:sp>
      <p:sp>
        <p:nvSpPr>
          <p:cNvPr id="12" name="Slide Number Placeholder 5"/>
          <p:cNvSpPr>
            <a:spLocks noGrp="1"/>
          </p:cNvSpPr>
          <p:nvPr>
            <p:ph type="sldNum" sz="quarter" idx="16"/>
          </p:nvPr>
        </p:nvSpPr>
        <p:spPr/>
        <p:txBody>
          <a:bodyPr/>
          <a:lstStyle>
            <a:lvl1pPr>
              <a:defRPr/>
            </a:lvl1pPr>
          </a:lstStyle>
          <a:p>
            <a:pPr>
              <a:defRPr/>
            </a:pPr>
            <a:fld id="{AFA2ED5C-7A1E-4EAE-BABC-F2EE0730409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7A80F110-E4C5-4A4A-913C-1ECCBDC8EA17}"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7"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2" name="Title 1"/>
          <p:cNvSpPr>
            <a:spLocks noGrp="1"/>
          </p:cNvSpPr>
          <p:nvPr>
            <p:ph type="title"/>
          </p:nvPr>
        </p:nvSpPr>
        <p:spPr>
          <a:xfrm>
            <a:off x="838200" y="2286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81200"/>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a:xfrm>
            <a:off x="1162050" y="6243638"/>
            <a:ext cx="1905000" cy="457200"/>
          </a:xfrm>
        </p:spPr>
        <p:txBody>
          <a:bodyPr/>
          <a:lstStyle>
            <a:lvl1pPr>
              <a:defRPr/>
            </a:lvl1pPr>
          </a:lstStyle>
          <a:p>
            <a:pPr>
              <a:defRPr/>
            </a:pPr>
            <a:endParaRPr lang="en-US"/>
          </a:p>
        </p:txBody>
      </p:sp>
      <p:sp>
        <p:nvSpPr>
          <p:cNvPr id="9" name="Footer Placeholder 5"/>
          <p:cNvSpPr>
            <a:spLocks noGrp="1"/>
          </p:cNvSpPr>
          <p:nvPr>
            <p:ph type="ftr" sz="quarter" idx="11"/>
          </p:nvPr>
        </p:nvSpPr>
        <p:spPr>
          <a:xfrm>
            <a:off x="3657600" y="6243638"/>
            <a:ext cx="2895600" cy="457200"/>
          </a:xfrm>
        </p:spPr>
        <p:txBody>
          <a:bodyPr/>
          <a:lstStyle>
            <a:lvl1pPr>
              <a:defRPr/>
            </a:lvl1pPr>
          </a:lstStyle>
          <a:p>
            <a:pPr>
              <a:defRPr/>
            </a:pP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E070CCC7-599B-4A2C-A92B-428E44822F4C}"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7"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457200" y="1295400"/>
            <a:ext cx="8229600" cy="609600"/>
          </a:xfrm>
        </p:spPr>
        <p:txBody>
          <a:bodyPr/>
          <a:lstStyle>
            <a:lvl1pPr algn="ctr">
              <a:buNone/>
              <a:defRPr sz="3600" b="1" i="1" baseline="0">
                <a:solidFill>
                  <a:schemeClr val="tx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Date Placeholder 3"/>
          <p:cNvSpPr>
            <a:spLocks noGrp="1"/>
          </p:cNvSpPr>
          <p:nvPr>
            <p:ph type="dt" sz="half" idx="14"/>
          </p:nvPr>
        </p:nvSpPr>
        <p:spPr/>
        <p:txBody>
          <a:bodyPr/>
          <a:lstStyle>
            <a:lvl1pPr>
              <a:defRPr/>
            </a:lvl1pPr>
          </a:lstStyle>
          <a:p>
            <a:pPr>
              <a:defRPr/>
            </a:pPr>
            <a:fld id="{F784D8E0-46BB-4020-9264-00FD20E5381A}" type="datetime1">
              <a:rPr lang="en-US"/>
              <a:pPr>
                <a:defRPr/>
              </a:pPr>
              <a:t>18/9/2013</a:t>
            </a:fld>
            <a:endParaRPr lang="en-US"/>
          </a:p>
        </p:txBody>
      </p:sp>
      <p:sp>
        <p:nvSpPr>
          <p:cNvPr id="11" name="Footer Placeholder 4"/>
          <p:cNvSpPr>
            <a:spLocks noGrp="1"/>
          </p:cNvSpPr>
          <p:nvPr>
            <p:ph type="ftr" sz="quarter" idx="15"/>
          </p:nvPr>
        </p:nvSpPr>
        <p:spPr/>
        <p:txBody>
          <a:bodyPr/>
          <a:lstStyle>
            <a:lvl1pPr>
              <a:defRPr/>
            </a:lvl1pPr>
          </a:lstStyle>
          <a:p>
            <a:pPr>
              <a:defRPr/>
            </a:pPr>
            <a:endParaRPr lang="en-US"/>
          </a:p>
        </p:txBody>
      </p:sp>
      <p:sp>
        <p:nvSpPr>
          <p:cNvPr id="12" name="Slide Number Placeholder 5"/>
          <p:cNvSpPr>
            <a:spLocks noGrp="1"/>
          </p:cNvSpPr>
          <p:nvPr>
            <p:ph type="sldNum" sz="quarter" idx="16"/>
          </p:nvPr>
        </p:nvSpPr>
        <p:spPr/>
        <p:txBody>
          <a:bodyPr/>
          <a:lstStyle>
            <a:lvl1pPr>
              <a:defRPr/>
            </a:lvl1pPr>
          </a:lstStyle>
          <a:p>
            <a:pPr>
              <a:defRPr/>
            </a:pPr>
            <a:fld id="{C267EC49-1FA6-4EF7-9DC8-2C003B95A59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 2- </a:t>
            </a:r>
            <a:fld id="{593BCD57-AF8B-45E9-8957-F776B5328C0B}"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9"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
        <p:nvSpPr>
          <p:cNvPr id="1028" name="Rectangle 2"/>
          <p:cNvSpPr>
            <a:spLocks noGrp="1" noChangeArrowheads="1"/>
          </p:cNvSpPr>
          <p:nvPr>
            <p:ph type="title"/>
          </p:nvPr>
        </p:nvSpPr>
        <p:spPr bwMode="auto">
          <a:xfrm>
            <a:off x="685800" y="533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2"/>
          <p:cNvPicPr>
            <a:picLocks noChangeAspect="1" noChangeArrowheads="1"/>
          </p:cNvPicPr>
          <p:nvPr userDrawn="1"/>
        </p:nvPicPr>
        <p:blipFill>
          <a:blip r:embed="rId14" cstate="print"/>
          <a:srcRect/>
          <a:stretch>
            <a:fillRect/>
          </a:stretch>
        </p:blipFill>
        <p:spPr bwMode="auto">
          <a:xfrm>
            <a:off x="457200" y="5410200"/>
            <a:ext cx="1219200" cy="1012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4" r:id="rId2"/>
    <p:sldLayoutId id="2147483683" r:id="rId3"/>
    <p:sldLayoutId id="2147483682" r:id="rId4"/>
    <p:sldLayoutId id="2147483681" r:id="rId5"/>
    <p:sldLayoutId id="2147483680" r:id="rId6"/>
    <p:sldLayoutId id="2147483679" r:id="rId7"/>
    <p:sldLayoutId id="2147483678" r:id="rId8"/>
    <p:sldLayoutId id="2147483677" r:id="rId9"/>
    <p:sldLayoutId id="2147483676" r:id="rId10"/>
    <p:sldLayoutId id="2147483675" r:id="rId11"/>
    <p:sldLayoutId id="2147483692" r:id="rId12"/>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2pPr>
      <a:lvl3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3pPr>
      <a:lvl4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4pPr>
      <a:lvl5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5pPr>
      <a:lvl6pPr marL="4572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6pPr>
      <a:lvl7pPr marL="9144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7pPr>
      <a:lvl8pPr marL="13716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8pPr>
      <a:lvl9pPr marL="18288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eaLnBrk="0" fontAlgn="base" hangingPunct="0">
        <a:spcBef>
          <a:spcPct val="20000"/>
        </a:spcBef>
        <a:spcAft>
          <a:spcPct val="0"/>
        </a:spcAft>
        <a:buChar char="»"/>
        <a:defRPr sz="2000">
          <a:solidFill>
            <a:schemeClr val="tx1"/>
          </a:solidFill>
          <a:latin typeface="+mn-lt"/>
          <a:ea typeface="+mn-ea"/>
          <a:cs typeface="+mn-cs"/>
        </a:defRPr>
      </a:lvl6pPr>
      <a:lvl7pPr marL="2971800" indent="-228600" algn="l" rtl="0" eaLnBrk="0" fontAlgn="base" hangingPunct="0">
        <a:spcBef>
          <a:spcPct val="20000"/>
        </a:spcBef>
        <a:spcAft>
          <a:spcPct val="0"/>
        </a:spcAft>
        <a:buChar char="»"/>
        <a:defRPr sz="2000">
          <a:solidFill>
            <a:schemeClr val="tx1"/>
          </a:solidFill>
          <a:latin typeface="+mn-lt"/>
          <a:ea typeface="+mn-ea"/>
          <a:cs typeface="+mn-cs"/>
        </a:defRPr>
      </a:lvl7pPr>
      <a:lvl8pPr marL="3429000" indent="-228600" algn="l" rtl="0" eaLnBrk="0" fontAlgn="base" hangingPunct="0">
        <a:spcBef>
          <a:spcPct val="20000"/>
        </a:spcBef>
        <a:spcAft>
          <a:spcPct val="0"/>
        </a:spcAft>
        <a:buChar char="»"/>
        <a:defRPr sz="2000">
          <a:solidFill>
            <a:schemeClr val="tx1"/>
          </a:solidFill>
          <a:latin typeface="+mn-lt"/>
          <a:ea typeface="+mn-ea"/>
          <a:cs typeface="+mn-cs"/>
        </a:defRPr>
      </a:lvl8pPr>
      <a:lvl9pPr marL="3886200" indent="-228600" algn="l" rtl="0" eaLnBrk="0" fontAlgn="base" hangingPunct="0">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2C684AA5-A834-4CF7-A1FB-657E2333A15D}" type="datetime1">
              <a:rPr lang="en-US"/>
              <a:pPr>
                <a:defRPr/>
              </a:pPr>
              <a:t>18/9/2013</a:t>
            </a:fld>
            <a:endParaRPr lang="en-US"/>
          </a:p>
        </p:txBody>
      </p:sp>
      <p:sp>
        <p:nvSpPr>
          <p:cNvPr id="9"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499A3D0E-2175-4467-A345-B9812E6502F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Lst>
  <p:hf hdr="0" ftr="0" dt="0"/>
  <p:txStyles>
    <p:titleStyle>
      <a:lvl1pPr algn="ctr" rtl="0" eaLnBrk="0" fontAlgn="base" hangingPunct="0">
        <a:spcBef>
          <a:spcPct val="0"/>
        </a:spcBef>
        <a:spcAft>
          <a:spcPct val="0"/>
        </a:spcAft>
        <a:defRPr sz="3600" b="1">
          <a:solidFill>
            <a:schemeClr val="tx1"/>
          </a:solidFill>
          <a:latin typeface="Arial" charset="0"/>
          <a:ea typeface="+mj-ea"/>
          <a:cs typeface="+mj-cs"/>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virgin.com/home.asp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nike.com/nikeos/p/nike/en_US/"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www.investor.sharehold.com/campbell/index.cfm"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a:xfrm>
            <a:off x="-304800" y="2286000"/>
            <a:ext cx="7162800" cy="1470025"/>
          </a:xfrm>
        </p:spPr>
        <p:txBody>
          <a:bodyPr/>
          <a:lstStyle/>
          <a:p>
            <a:pPr eaLnBrk="1" hangingPunct="1"/>
            <a:r>
              <a:rPr lang="en-US" smtClean="0">
                <a:ea typeface="ヒラギノ角ゴ Pro W3"/>
                <a:cs typeface="ヒラギノ角ゴ Pro W3"/>
              </a:rPr>
              <a:t/>
            </a:r>
            <a:br>
              <a:rPr lang="en-US" smtClean="0">
                <a:ea typeface="ヒラギノ角ゴ Pro W3"/>
                <a:cs typeface="ヒラギノ角ゴ Pro W3"/>
              </a:rPr>
            </a:br>
            <a:r>
              <a:rPr lang="en-US" smtClean="0">
                <a:ea typeface="ヒラギノ角ゴ Pro W3"/>
                <a:cs typeface="ヒラギノ角ゴ Pro W3"/>
              </a:rPr>
              <a:t>Chapter Two</a:t>
            </a:r>
          </a:p>
        </p:txBody>
      </p:sp>
      <p:sp>
        <p:nvSpPr>
          <p:cNvPr id="21506" name="Subtitle 2"/>
          <p:cNvSpPr>
            <a:spLocks noGrp="1"/>
          </p:cNvSpPr>
          <p:nvPr>
            <p:ph type="subTitle" idx="1"/>
          </p:nvPr>
        </p:nvSpPr>
        <p:spPr>
          <a:xfrm>
            <a:off x="609600" y="4191000"/>
            <a:ext cx="6400800" cy="1752600"/>
          </a:xfrm>
        </p:spPr>
        <p:txBody>
          <a:bodyPr/>
          <a:lstStyle/>
          <a:p>
            <a:pPr eaLnBrk="1" hangingPunct="1"/>
            <a:r>
              <a:rPr lang="en-US" smtClean="0">
                <a:ea typeface="ヒラギノ角ゴ Pro W3"/>
                <a:cs typeface="ヒラギノ角ゴ Pro W3"/>
              </a:rPr>
              <a:t>Company and Marketing Strategy</a:t>
            </a:r>
          </a:p>
          <a:p>
            <a:pPr eaLnBrk="1" hangingPunct="1"/>
            <a:r>
              <a:rPr lang="en-US" smtClean="0">
                <a:ea typeface="ヒラギノ角ゴ Pro W3"/>
                <a:cs typeface="ヒラギノ角ゴ Pro W3"/>
              </a:rPr>
              <a:t>Partnering to Build Customer Relationships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sz="quarter" idx="4294967295"/>
          </p:nvPr>
        </p:nvSpPr>
        <p:spPr>
          <a:xfrm>
            <a:off x="0" y="1524000"/>
            <a:ext cx="8229600" cy="457200"/>
          </a:xfrm>
        </p:spPr>
        <p:txBody>
          <a:bodyPr/>
          <a:lstStyle/>
          <a:p>
            <a:pPr algn="ctr" eaLnBrk="1" hangingPunct="1">
              <a:buFontTx/>
              <a:buNone/>
            </a:pPr>
            <a:r>
              <a:rPr lang="en-US" sz="2800" b="1" dirty="0" smtClean="0">
                <a:solidFill>
                  <a:schemeClr val="tx2"/>
                </a:solidFill>
              </a:rPr>
              <a:t>Analyzing the Current Business Portfolio</a:t>
            </a:r>
          </a:p>
          <a:p>
            <a:pPr algn="ctr" eaLnBrk="1" hangingPunct="1">
              <a:buFontTx/>
              <a:buNone/>
            </a:pPr>
            <a:endParaRPr lang="en-US" sz="2800" b="1" dirty="0" smtClean="0">
              <a:solidFill>
                <a:schemeClr val="tx2"/>
              </a:solidFill>
            </a:endParaRPr>
          </a:p>
        </p:txBody>
      </p:sp>
      <p:sp>
        <p:nvSpPr>
          <p:cNvPr id="35842" name="Rectangle 2"/>
          <p:cNvSpPr>
            <a:spLocks noGrp="1" noChangeArrowheads="1"/>
          </p:cNvSpPr>
          <p:nvPr>
            <p:ph type="title" idx="4294967295"/>
          </p:nvPr>
        </p:nvSpPr>
        <p:spPr>
          <a:xfrm>
            <a:off x="304800" y="457200"/>
            <a:ext cx="7772400" cy="1143000"/>
          </a:xfrm>
        </p:spPr>
        <p:txBody>
          <a:bodyPr/>
          <a:lstStyle/>
          <a:p>
            <a:pPr eaLnBrk="1" hangingPunct="1">
              <a:lnSpc>
                <a:spcPts val="3600"/>
              </a:lnSpc>
            </a:pPr>
            <a:r>
              <a:rPr lang="en-US" dirty="0" smtClean="0"/>
              <a:t>Companywide Strategic Planning</a:t>
            </a:r>
          </a:p>
        </p:txBody>
      </p:sp>
      <p:sp>
        <p:nvSpPr>
          <p:cNvPr id="35843" name="Text Placeholder 7"/>
          <p:cNvSpPr>
            <a:spLocks noGrp="1"/>
          </p:cNvSpPr>
          <p:nvPr>
            <p:ph idx="4294967295"/>
          </p:nvPr>
        </p:nvSpPr>
        <p:spPr>
          <a:xfrm>
            <a:off x="914400" y="2286000"/>
            <a:ext cx="7772400" cy="4114800"/>
          </a:xfrm>
        </p:spPr>
        <p:txBody>
          <a:bodyPr/>
          <a:lstStyle/>
          <a:p>
            <a:pPr eaLnBrk="1" hangingPunct="1">
              <a:buFontTx/>
              <a:buNone/>
            </a:pPr>
            <a:r>
              <a:rPr lang="en-US" b="1" dirty="0" smtClean="0"/>
              <a:t>Strategic business units can be</a:t>
            </a:r>
          </a:p>
          <a:p>
            <a:pPr eaLnBrk="1" hangingPunct="1"/>
            <a:r>
              <a:rPr lang="en-US" dirty="0" smtClean="0"/>
              <a:t>Company division</a:t>
            </a:r>
          </a:p>
          <a:p>
            <a:pPr eaLnBrk="1" hangingPunct="1"/>
            <a:r>
              <a:rPr lang="en-US" dirty="0" smtClean="0"/>
              <a:t>Product line within a division</a:t>
            </a:r>
          </a:p>
          <a:p>
            <a:pPr eaLnBrk="1" hangingPunct="1"/>
            <a:r>
              <a:rPr lang="en-US" dirty="0" smtClean="0"/>
              <a:t>Single product or brand</a:t>
            </a:r>
          </a:p>
        </p:txBody>
      </p:sp>
      <p:pic>
        <p:nvPicPr>
          <p:cNvPr id="35844"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010400" y="5105400"/>
            <a:ext cx="1082675" cy="1082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type="body" sz="quarter" idx="4294967295"/>
          </p:nvPr>
        </p:nvSpPr>
        <p:spPr>
          <a:xfrm>
            <a:off x="0" y="1447800"/>
            <a:ext cx="8686800" cy="381000"/>
          </a:xfrm>
        </p:spPr>
        <p:txBody>
          <a:bodyPr/>
          <a:lstStyle/>
          <a:p>
            <a:pPr algn="ctr">
              <a:buFontTx/>
              <a:buNone/>
            </a:pPr>
            <a:r>
              <a:rPr lang="en-US" sz="2800" b="1" smtClean="0">
                <a:solidFill>
                  <a:schemeClr val="tx2"/>
                </a:solidFill>
              </a:rPr>
              <a:t>Analyzing the Current Business Portfolio</a:t>
            </a:r>
          </a:p>
          <a:p>
            <a:pPr algn="ctr">
              <a:buFontTx/>
              <a:buNone/>
            </a:pPr>
            <a:endParaRPr lang="en-US" sz="2800" b="1" smtClean="0">
              <a:solidFill>
                <a:schemeClr val="tx2"/>
              </a:solidFill>
            </a:endParaRPr>
          </a:p>
          <a:p>
            <a:pPr algn="ctr">
              <a:buFontTx/>
              <a:buNone/>
            </a:pPr>
            <a:endParaRPr lang="en-US" sz="2800" b="1" smtClean="0">
              <a:solidFill>
                <a:schemeClr val="tx2"/>
              </a:solidFill>
            </a:endParaRPr>
          </a:p>
        </p:txBody>
      </p:sp>
      <p:sp>
        <p:nvSpPr>
          <p:cNvPr id="37890" name="Rectangle 2"/>
          <p:cNvSpPr>
            <a:spLocks noGrp="1" noChangeArrowheads="1"/>
          </p:cNvSpPr>
          <p:nvPr>
            <p:ph type="title" idx="4294967295"/>
          </p:nvPr>
        </p:nvSpPr>
        <p:spPr>
          <a:xfrm>
            <a:off x="457200" y="381000"/>
            <a:ext cx="7772400" cy="1143000"/>
          </a:xfrm>
        </p:spPr>
        <p:txBody>
          <a:bodyPr/>
          <a:lstStyle/>
          <a:p>
            <a:pPr>
              <a:lnSpc>
                <a:spcPts val="3600"/>
              </a:lnSpc>
            </a:pPr>
            <a:r>
              <a:rPr lang="en-US" dirty="0" smtClean="0"/>
              <a:t>Companywide Strategic Planning</a:t>
            </a:r>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3065585774"/>
              </p:ext>
            </p:extLst>
          </p:nvPr>
        </p:nvGraphicFramePr>
        <p:xfrm>
          <a:off x="762000" y="20574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Placeholder 4"/>
          <p:cNvSpPr>
            <a:spLocks noGrp="1"/>
          </p:cNvSpPr>
          <p:nvPr>
            <p:ph type="body" sz="quarter" idx="4294967295"/>
          </p:nvPr>
        </p:nvSpPr>
        <p:spPr>
          <a:xfrm>
            <a:off x="304800" y="1447800"/>
            <a:ext cx="8458200" cy="457200"/>
          </a:xfrm>
        </p:spPr>
        <p:txBody>
          <a:bodyPr/>
          <a:lstStyle/>
          <a:p>
            <a:pPr algn="ctr">
              <a:buFontTx/>
              <a:buNone/>
            </a:pPr>
            <a:r>
              <a:rPr lang="en-US" sz="2800" b="1" dirty="0" smtClean="0">
                <a:solidFill>
                  <a:schemeClr val="tx2"/>
                </a:solidFill>
              </a:rPr>
              <a:t>Developing Strategies for Growth and Downsizing</a:t>
            </a:r>
          </a:p>
          <a:p>
            <a:pPr algn="ctr">
              <a:buFontTx/>
              <a:buNone/>
            </a:pPr>
            <a:endParaRPr lang="en-US" sz="2800" b="1" dirty="0" smtClean="0">
              <a:solidFill>
                <a:schemeClr val="tx2"/>
              </a:solidFill>
            </a:endParaRPr>
          </a:p>
        </p:txBody>
      </p:sp>
      <p:sp>
        <p:nvSpPr>
          <p:cNvPr id="44034" name="Rectangle 2"/>
          <p:cNvSpPr>
            <a:spLocks noGrp="1" noChangeArrowheads="1"/>
          </p:cNvSpPr>
          <p:nvPr>
            <p:ph type="title" idx="4294967295"/>
          </p:nvPr>
        </p:nvSpPr>
        <p:spPr>
          <a:xfrm>
            <a:off x="457200" y="304800"/>
            <a:ext cx="7772400" cy="1143000"/>
          </a:xfrm>
        </p:spPr>
        <p:txBody>
          <a:bodyPr/>
          <a:lstStyle/>
          <a:p>
            <a:pPr eaLnBrk="1" hangingPunct="1">
              <a:lnSpc>
                <a:spcPts val="3600"/>
              </a:lnSpc>
            </a:pPr>
            <a:r>
              <a:rPr lang="en-US" dirty="0" smtClean="0"/>
              <a:t>Companywide Strategic Planning</a:t>
            </a:r>
          </a:p>
        </p:txBody>
      </p:sp>
      <p:sp>
        <p:nvSpPr>
          <p:cNvPr id="44035" name="Text Placeholder 5"/>
          <p:cNvSpPr>
            <a:spLocks noGrp="1"/>
          </p:cNvSpPr>
          <p:nvPr>
            <p:ph idx="4294967295"/>
          </p:nvPr>
        </p:nvSpPr>
        <p:spPr>
          <a:xfrm>
            <a:off x="685800" y="2209800"/>
            <a:ext cx="7772400" cy="4114800"/>
          </a:xfrm>
        </p:spPr>
        <p:txBody>
          <a:bodyPr/>
          <a:lstStyle/>
          <a:p>
            <a:pPr eaLnBrk="1" hangingPunct="1">
              <a:buFontTx/>
              <a:buNone/>
            </a:pPr>
            <a:r>
              <a:rPr lang="en-US" b="1" dirty="0">
                <a:solidFill>
                  <a:schemeClr val="tx2"/>
                </a:solidFill>
              </a:rPr>
              <a:t>Strategies for Growth</a:t>
            </a:r>
            <a:endParaRPr lang="en-US" b="1" dirty="0" smtClean="0"/>
          </a:p>
          <a:p>
            <a:pPr eaLnBrk="1" hangingPunct="1">
              <a:buFontTx/>
              <a:buNone/>
            </a:pPr>
            <a:r>
              <a:rPr lang="en-US" b="1" dirty="0" smtClean="0"/>
              <a:t>Product/market expansion grid </a:t>
            </a:r>
            <a:r>
              <a:rPr lang="en-US" dirty="0" smtClean="0"/>
              <a:t>is a tool for identifying company growth opportunities through market penetration, market development, product development, or diversification</a:t>
            </a:r>
          </a:p>
          <a:p>
            <a:pPr eaLnBrk="1" hangingPunct="1"/>
            <a:endParaRPr lang="en-US" dirty="0" smtClean="0"/>
          </a:p>
          <a:p>
            <a:pPr eaLnBrk="1" hangingPunct="1"/>
            <a:endParaRPr lang="en-US"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3"/>
          <p:cNvSpPr>
            <a:spLocks noGrp="1" noChangeArrowheads="1"/>
          </p:cNvSpPr>
          <p:nvPr>
            <p:ph type="body" sz="quarter" idx="4294967295"/>
          </p:nvPr>
        </p:nvSpPr>
        <p:spPr>
          <a:xfrm>
            <a:off x="457200" y="1295400"/>
            <a:ext cx="8382000" cy="381000"/>
          </a:xfrm>
        </p:spPr>
        <p:txBody>
          <a:bodyPr/>
          <a:lstStyle/>
          <a:p>
            <a:pPr algn="ctr" eaLnBrk="1" hangingPunct="1">
              <a:lnSpc>
                <a:spcPct val="90000"/>
              </a:lnSpc>
              <a:buFontTx/>
              <a:buNone/>
            </a:pPr>
            <a:r>
              <a:rPr lang="en-US" sz="2400" b="1" dirty="0" smtClean="0">
                <a:solidFill>
                  <a:schemeClr val="tx2"/>
                </a:solidFill>
              </a:rPr>
              <a:t>Developing Strategies for Growth and Downsizing Product/Market Expansion Grid Strategies</a:t>
            </a:r>
          </a:p>
          <a:p>
            <a:pPr algn="ctr" eaLnBrk="1" hangingPunct="1">
              <a:lnSpc>
                <a:spcPct val="90000"/>
              </a:lnSpc>
              <a:buFontTx/>
              <a:buNone/>
            </a:pPr>
            <a:endParaRPr lang="en-US" sz="2400" b="1" dirty="0" smtClean="0">
              <a:solidFill>
                <a:schemeClr val="tx2"/>
              </a:solidFill>
            </a:endParaRPr>
          </a:p>
          <a:p>
            <a:pPr algn="ctr" eaLnBrk="1" hangingPunct="1">
              <a:lnSpc>
                <a:spcPct val="90000"/>
              </a:lnSpc>
              <a:buFontTx/>
              <a:buNone/>
            </a:pPr>
            <a:endParaRPr lang="en-US" sz="2400" b="1" dirty="0" smtClean="0">
              <a:solidFill>
                <a:schemeClr val="tx2"/>
              </a:solidFill>
            </a:endParaRPr>
          </a:p>
        </p:txBody>
      </p:sp>
      <p:sp>
        <p:nvSpPr>
          <p:cNvPr id="46082" name="Rectangle 2"/>
          <p:cNvSpPr>
            <a:spLocks noGrp="1" noChangeArrowheads="1"/>
          </p:cNvSpPr>
          <p:nvPr>
            <p:ph type="title" idx="4294967295"/>
          </p:nvPr>
        </p:nvSpPr>
        <p:spPr>
          <a:xfrm>
            <a:off x="609600" y="228600"/>
            <a:ext cx="7772400" cy="1143000"/>
          </a:xfrm>
        </p:spPr>
        <p:txBody>
          <a:bodyPr/>
          <a:lstStyle/>
          <a:p>
            <a:pPr eaLnBrk="1" hangingPunct="1">
              <a:lnSpc>
                <a:spcPts val="3600"/>
              </a:lnSpc>
            </a:pPr>
            <a:r>
              <a:rPr lang="en-US" dirty="0" smtClean="0"/>
              <a:t>Companywide Strategic Planning</a:t>
            </a:r>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80034938"/>
              </p:ext>
            </p:extLst>
          </p:nvPr>
        </p:nvGraphicFramePr>
        <p:xfrm>
          <a:off x="685800" y="22098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r>
              <a:rPr lang="en-GB"/>
              <a:t>Ansoff’s Matrix</a:t>
            </a:r>
          </a:p>
        </p:txBody>
      </p:sp>
      <p:graphicFrame>
        <p:nvGraphicFramePr>
          <p:cNvPr id="135205" name="Group 37"/>
          <p:cNvGraphicFramePr>
            <a:graphicFrameLocks noGrp="1"/>
          </p:cNvGraphicFramePr>
          <p:nvPr>
            <p:ph type="tbl" idx="1"/>
            <p:extLst>
              <p:ext uri="{D42A27DB-BD31-4B8C-83A1-F6EECF244321}">
                <p14:modId xmlns:p14="http://schemas.microsoft.com/office/powerpoint/2010/main" val="2308491245"/>
              </p:ext>
            </p:extLst>
          </p:nvPr>
        </p:nvGraphicFramePr>
        <p:xfrm>
          <a:off x="250825" y="1079499"/>
          <a:ext cx="8569325" cy="4178301"/>
        </p:xfrm>
        <a:graphic>
          <a:graphicData uri="http://schemas.openxmlformats.org/drawingml/2006/table">
            <a:tbl>
              <a:tblPr/>
              <a:tblGrid>
                <a:gridCol w="1800225"/>
                <a:gridCol w="3097213"/>
                <a:gridCol w="3671887"/>
              </a:tblGrid>
              <a:tr h="720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cs typeface="Arial" charset="0"/>
                        </a:rPr>
                        <a:t>Existing product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cs typeface="Arial" charset="0"/>
                        </a:rPr>
                        <a:t>New product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84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cs typeface="Arial" charset="0"/>
                        </a:rPr>
                        <a:t>Existing market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rgbClr val="0000FF"/>
                          </a:solidFill>
                          <a:effectLst/>
                          <a:latin typeface="Arial" charset="0"/>
                          <a:cs typeface="Arial" charset="0"/>
                        </a:rPr>
                        <a:t>Market penetration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cs typeface="Arial" charset="0"/>
                        </a:rPr>
                        <a:t>Increase sales to the existing market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cs typeface="Arial" charset="0"/>
                        </a:rPr>
                        <a:t>Penetrate more deeply into the existing market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rgbClr val="0000FF"/>
                          </a:solidFill>
                          <a:effectLst/>
                          <a:latin typeface="Arial" charset="0"/>
                          <a:cs typeface="Arial" charset="0"/>
                        </a:rPr>
                        <a:t>Product development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Arial" charset="0"/>
                          <a:cs typeface="Arial" charset="0"/>
                        </a:rPr>
                        <a:t>New product developed for existing markets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608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smtClean="0">
                          <a:ln>
                            <a:noFill/>
                          </a:ln>
                          <a:solidFill>
                            <a:schemeClr val="tx1"/>
                          </a:solidFill>
                          <a:effectLst/>
                          <a:latin typeface="Arial" charset="0"/>
                          <a:cs typeface="Arial" charset="0"/>
                        </a:rPr>
                        <a:t>New market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000FF"/>
                          </a:solidFill>
                          <a:effectLst/>
                          <a:latin typeface="Arial" charset="0"/>
                          <a:cs typeface="Arial" charset="0"/>
                        </a:rPr>
                        <a:t>Market development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Arial" charset="0"/>
                          <a:cs typeface="Arial" charset="0"/>
                        </a:rPr>
                        <a:t>Existing products sold to new markets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1" i="0" u="none" strike="noStrike" cap="none" normalizeH="0" baseline="0" dirty="0" smtClean="0">
                          <a:ln>
                            <a:noFill/>
                          </a:ln>
                          <a:solidFill>
                            <a:srgbClr val="0000FF"/>
                          </a:solidFill>
                          <a:effectLst/>
                          <a:latin typeface="Arial" charset="0"/>
                          <a:cs typeface="Arial" charset="0"/>
                        </a:rPr>
                        <a:t>Diversification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dirty="0" smtClean="0">
                          <a:ln>
                            <a:noFill/>
                          </a:ln>
                          <a:solidFill>
                            <a:schemeClr val="tx1"/>
                          </a:solidFill>
                          <a:effectLst/>
                          <a:latin typeface="Arial" charset="0"/>
                          <a:cs typeface="Arial" charset="0"/>
                        </a:rPr>
                        <a:t>New products sold in new markets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ustDataLst>
      <p:tags r:id="rId1"/>
    </p:custDataLst>
    <p:extLst>
      <p:ext uri="{BB962C8B-B14F-4D97-AF65-F5344CB8AC3E}">
        <p14:creationId xmlns:p14="http://schemas.microsoft.com/office/powerpoint/2010/main" val="9100236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p:cNvSpPr>
            <a:spLocks noGrp="1" noChangeArrowheads="1"/>
          </p:cNvSpPr>
          <p:nvPr>
            <p:ph type="body" sz="quarter" idx="4294967295"/>
          </p:nvPr>
        </p:nvSpPr>
        <p:spPr>
          <a:xfrm>
            <a:off x="0" y="1219200"/>
            <a:ext cx="8686800" cy="457200"/>
          </a:xfrm>
        </p:spPr>
        <p:txBody>
          <a:bodyPr/>
          <a:lstStyle/>
          <a:p>
            <a:pPr algn="ctr">
              <a:spcBef>
                <a:spcPct val="0"/>
              </a:spcBef>
              <a:buFontTx/>
              <a:buNone/>
            </a:pPr>
            <a:r>
              <a:rPr lang="en-US" sz="2800" b="1" dirty="0" smtClean="0">
                <a:solidFill>
                  <a:schemeClr val="tx2"/>
                </a:solidFill>
              </a:rPr>
              <a:t>Developing Strategies </a:t>
            </a:r>
          </a:p>
          <a:p>
            <a:pPr algn="ctr">
              <a:spcBef>
                <a:spcPct val="0"/>
              </a:spcBef>
              <a:buFontTx/>
              <a:buNone/>
            </a:pPr>
            <a:r>
              <a:rPr lang="en-US" sz="2800" b="1" dirty="0" smtClean="0">
                <a:solidFill>
                  <a:schemeClr val="tx2"/>
                </a:solidFill>
              </a:rPr>
              <a:t>for Growth and Downsizing</a:t>
            </a:r>
          </a:p>
          <a:p>
            <a:pPr algn="ctr">
              <a:buFontTx/>
              <a:buNone/>
            </a:pPr>
            <a:endParaRPr lang="en-US" sz="2800" b="1" dirty="0" smtClean="0">
              <a:solidFill>
                <a:schemeClr val="tx2"/>
              </a:solidFill>
            </a:endParaRPr>
          </a:p>
        </p:txBody>
      </p:sp>
      <p:sp>
        <p:nvSpPr>
          <p:cNvPr id="48130" name="Rectangle 2"/>
          <p:cNvSpPr>
            <a:spLocks noGrp="1" noChangeArrowheads="1"/>
          </p:cNvSpPr>
          <p:nvPr>
            <p:ph type="title" idx="4294967295"/>
          </p:nvPr>
        </p:nvSpPr>
        <p:spPr>
          <a:xfrm>
            <a:off x="609600" y="152400"/>
            <a:ext cx="7772400" cy="1143000"/>
          </a:xfrm>
        </p:spPr>
        <p:txBody>
          <a:bodyPr/>
          <a:lstStyle/>
          <a:p>
            <a:pPr>
              <a:lnSpc>
                <a:spcPts val="3600"/>
              </a:lnSpc>
            </a:pPr>
            <a:r>
              <a:rPr lang="en-US" dirty="0" smtClean="0"/>
              <a:t>Companywide Strategic Planning</a:t>
            </a:r>
          </a:p>
        </p:txBody>
      </p:sp>
      <p:sp>
        <p:nvSpPr>
          <p:cNvPr id="48131" name="Content Placeholder 8"/>
          <p:cNvSpPr>
            <a:spLocks noGrp="1"/>
          </p:cNvSpPr>
          <p:nvPr>
            <p:ph idx="4294967295"/>
          </p:nvPr>
        </p:nvSpPr>
        <p:spPr>
          <a:xfrm>
            <a:off x="685800" y="2286000"/>
            <a:ext cx="7543800" cy="3886200"/>
          </a:xfrm>
        </p:spPr>
        <p:txBody>
          <a:bodyPr/>
          <a:lstStyle/>
          <a:p>
            <a:pPr>
              <a:lnSpc>
                <a:spcPct val="90000"/>
              </a:lnSpc>
              <a:buFontTx/>
              <a:buNone/>
            </a:pPr>
            <a:r>
              <a:rPr lang="en-US" sz="2700" b="1" dirty="0" smtClean="0"/>
              <a:t>Market penetration </a:t>
            </a:r>
            <a:r>
              <a:rPr lang="en-US" sz="2700" dirty="0" smtClean="0"/>
              <a:t>is a growth strategy increasing sales to current market segments without changing the product</a:t>
            </a:r>
          </a:p>
          <a:p>
            <a:pPr>
              <a:lnSpc>
                <a:spcPct val="90000"/>
              </a:lnSpc>
              <a:buFontTx/>
              <a:buNone/>
            </a:pPr>
            <a:r>
              <a:rPr lang="en-US" sz="2700" b="1" dirty="0" smtClean="0"/>
              <a:t>Market development </a:t>
            </a:r>
            <a:r>
              <a:rPr lang="en-US" sz="2700" dirty="0" smtClean="0"/>
              <a:t>is a growth strategy that identifies and develops new market segments for current products</a:t>
            </a:r>
          </a:p>
          <a:p>
            <a:pPr>
              <a:lnSpc>
                <a:spcPct val="90000"/>
              </a:lnSpc>
            </a:pPr>
            <a:endParaRPr lang="en-US" sz="2700" dirty="0" smtClean="0"/>
          </a:p>
        </p:txBody>
      </p:sp>
      <p:pic>
        <p:nvPicPr>
          <p:cNvPr id="48132" name="Picture 6"/>
          <p:cNvPicPr>
            <a:picLocks noChangeAspect="1" noChangeArrowheads="1"/>
          </p:cNvPicPr>
          <p:nvPr/>
        </p:nvPicPr>
        <p:blipFill>
          <a:blip r:embed="rId3" cstate="print"/>
          <a:srcRect/>
          <a:stretch>
            <a:fillRect/>
          </a:stretch>
        </p:blipFill>
        <p:spPr bwMode="auto">
          <a:xfrm>
            <a:off x="5334000" y="4343400"/>
            <a:ext cx="3055938" cy="2133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noChangeArrowheads="1"/>
          </p:cNvSpPr>
          <p:nvPr>
            <p:ph type="body" sz="quarter" idx="4294967295"/>
          </p:nvPr>
        </p:nvSpPr>
        <p:spPr>
          <a:xfrm>
            <a:off x="685800" y="1219200"/>
            <a:ext cx="7162800" cy="381000"/>
          </a:xfrm>
        </p:spPr>
        <p:txBody>
          <a:bodyPr/>
          <a:lstStyle/>
          <a:p>
            <a:pPr algn="ctr">
              <a:spcBef>
                <a:spcPct val="0"/>
              </a:spcBef>
              <a:buFontTx/>
              <a:buNone/>
            </a:pPr>
            <a:r>
              <a:rPr lang="en-US" sz="2800" b="1" dirty="0" smtClean="0">
                <a:solidFill>
                  <a:schemeClr val="tx2"/>
                </a:solidFill>
              </a:rPr>
              <a:t>Developing Strategies </a:t>
            </a:r>
          </a:p>
          <a:p>
            <a:pPr algn="ctr">
              <a:spcBef>
                <a:spcPct val="0"/>
              </a:spcBef>
              <a:buFontTx/>
              <a:buNone/>
            </a:pPr>
            <a:r>
              <a:rPr lang="en-US" sz="2800" b="1" dirty="0" smtClean="0">
                <a:solidFill>
                  <a:schemeClr val="tx2"/>
                </a:solidFill>
              </a:rPr>
              <a:t>for Growth and Downsizing</a:t>
            </a:r>
          </a:p>
          <a:p>
            <a:pPr algn="ctr">
              <a:spcBef>
                <a:spcPct val="0"/>
              </a:spcBef>
              <a:buFontTx/>
              <a:buNone/>
            </a:pPr>
            <a:endParaRPr lang="en-US" sz="2800" b="1" dirty="0" smtClean="0">
              <a:solidFill>
                <a:schemeClr val="tx2"/>
              </a:solidFill>
            </a:endParaRPr>
          </a:p>
        </p:txBody>
      </p:sp>
      <p:sp>
        <p:nvSpPr>
          <p:cNvPr id="50178" name="Rectangle 2"/>
          <p:cNvSpPr>
            <a:spLocks noGrp="1" noChangeArrowheads="1"/>
          </p:cNvSpPr>
          <p:nvPr>
            <p:ph type="title" idx="4294967295"/>
          </p:nvPr>
        </p:nvSpPr>
        <p:spPr>
          <a:xfrm>
            <a:off x="609600" y="152400"/>
            <a:ext cx="7772400" cy="1143000"/>
          </a:xfrm>
        </p:spPr>
        <p:txBody>
          <a:bodyPr/>
          <a:lstStyle/>
          <a:p>
            <a:pPr>
              <a:lnSpc>
                <a:spcPts val="3600"/>
              </a:lnSpc>
            </a:pPr>
            <a:r>
              <a:rPr lang="en-US" dirty="0" smtClean="0"/>
              <a:t>Companywide Strategic Planning</a:t>
            </a:r>
          </a:p>
        </p:txBody>
      </p:sp>
      <p:sp>
        <p:nvSpPr>
          <p:cNvPr id="50179" name="Content Placeholder 6"/>
          <p:cNvSpPr>
            <a:spLocks noGrp="1"/>
          </p:cNvSpPr>
          <p:nvPr>
            <p:ph idx="4294967295"/>
          </p:nvPr>
        </p:nvSpPr>
        <p:spPr>
          <a:xfrm>
            <a:off x="914400" y="2286000"/>
            <a:ext cx="7467600" cy="3886200"/>
          </a:xfrm>
        </p:spPr>
        <p:txBody>
          <a:bodyPr/>
          <a:lstStyle/>
          <a:p>
            <a:pPr>
              <a:buFontTx/>
              <a:buNone/>
            </a:pPr>
            <a:r>
              <a:rPr lang="en-US" b="1" dirty="0" smtClean="0"/>
              <a:t>Product development </a:t>
            </a:r>
            <a:r>
              <a:rPr lang="en-US" dirty="0" smtClean="0"/>
              <a:t>is a growth strategy that offers new or modified products to existing market segments</a:t>
            </a:r>
          </a:p>
          <a:p>
            <a:pPr>
              <a:buFontTx/>
              <a:buNone/>
            </a:pPr>
            <a:r>
              <a:rPr lang="en-US" b="1" dirty="0" smtClean="0"/>
              <a:t>Diversification </a:t>
            </a:r>
            <a:r>
              <a:rPr lang="en-US" dirty="0" smtClean="0"/>
              <a:t>is a growth strategy through starting up or acquiring businesses outside the company’s current products and markets</a:t>
            </a:r>
          </a:p>
          <a:p>
            <a:endParaRPr lang="en-US" dirty="0" smtClean="0"/>
          </a:p>
        </p:txBody>
      </p:sp>
      <p:pic>
        <p:nvPicPr>
          <p:cNvPr id="50180"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086600" y="5181600"/>
            <a:ext cx="1082675" cy="1082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noChangeArrowheads="1"/>
          </p:cNvSpPr>
          <p:nvPr>
            <p:ph type="body" sz="quarter" idx="4294967295"/>
          </p:nvPr>
        </p:nvSpPr>
        <p:spPr>
          <a:xfrm>
            <a:off x="685800" y="1600200"/>
            <a:ext cx="7162800" cy="381000"/>
          </a:xfrm>
        </p:spPr>
        <p:txBody>
          <a:bodyPr/>
          <a:lstStyle/>
          <a:p>
            <a:pPr algn="ctr">
              <a:spcBef>
                <a:spcPct val="0"/>
              </a:spcBef>
              <a:buFontTx/>
              <a:buNone/>
            </a:pPr>
            <a:r>
              <a:rPr lang="en-US" sz="2800" b="1" dirty="0" smtClean="0">
                <a:solidFill>
                  <a:schemeClr val="tx2"/>
                </a:solidFill>
              </a:rPr>
              <a:t>Developing Strategies </a:t>
            </a:r>
          </a:p>
          <a:p>
            <a:pPr algn="ctr">
              <a:spcBef>
                <a:spcPct val="0"/>
              </a:spcBef>
              <a:buFontTx/>
              <a:buNone/>
            </a:pPr>
            <a:r>
              <a:rPr lang="en-US" sz="2800" b="1" dirty="0" smtClean="0">
                <a:solidFill>
                  <a:schemeClr val="tx2"/>
                </a:solidFill>
              </a:rPr>
              <a:t>for Growth and Downsizing</a:t>
            </a:r>
          </a:p>
          <a:p>
            <a:pPr algn="ctr">
              <a:spcBef>
                <a:spcPct val="0"/>
              </a:spcBef>
              <a:buFontTx/>
              <a:buNone/>
            </a:pPr>
            <a:endParaRPr lang="en-US" sz="2800" b="1" dirty="0" smtClean="0">
              <a:solidFill>
                <a:schemeClr val="tx2"/>
              </a:solidFill>
            </a:endParaRPr>
          </a:p>
        </p:txBody>
      </p:sp>
      <p:sp>
        <p:nvSpPr>
          <p:cNvPr id="52226" name="Rectangle 2"/>
          <p:cNvSpPr>
            <a:spLocks noGrp="1" noChangeArrowheads="1"/>
          </p:cNvSpPr>
          <p:nvPr>
            <p:ph type="title" idx="4294967295"/>
          </p:nvPr>
        </p:nvSpPr>
        <p:spPr>
          <a:xfrm>
            <a:off x="762000" y="457200"/>
            <a:ext cx="7772400" cy="1143000"/>
          </a:xfrm>
        </p:spPr>
        <p:txBody>
          <a:bodyPr/>
          <a:lstStyle/>
          <a:p>
            <a:pPr>
              <a:lnSpc>
                <a:spcPts val="3600"/>
              </a:lnSpc>
            </a:pPr>
            <a:r>
              <a:rPr lang="en-US" dirty="0" smtClean="0"/>
              <a:t>Companywide Strategic Planning</a:t>
            </a:r>
          </a:p>
        </p:txBody>
      </p:sp>
      <p:sp>
        <p:nvSpPr>
          <p:cNvPr id="52227" name="Content Placeholder 3"/>
          <p:cNvSpPr>
            <a:spLocks noGrp="1"/>
          </p:cNvSpPr>
          <p:nvPr>
            <p:ph idx="4294967295"/>
          </p:nvPr>
        </p:nvSpPr>
        <p:spPr>
          <a:xfrm>
            <a:off x="990600" y="2819400"/>
            <a:ext cx="7772400" cy="4114800"/>
          </a:xfrm>
        </p:spPr>
        <p:txBody>
          <a:bodyPr/>
          <a:lstStyle/>
          <a:p>
            <a:pPr>
              <a:buFontTx/>
              <a:buNone/>
            </a:pPr>
            <a:r>
              <a:rPr lang="en-US" b="1" dirty="0" smtClean="0"/>
              <a:t>Downsizing </a:t>
            </a:r>
            <a:r>
              <a:rPr lang="en-US" dirty="0" smtClean="0"/>
              <a:t>is the reduction of the business portfolio by eliminating products or business units that are not profitable or that no longer fit the company’s overall strategy</a:t>
            </a:r>
          </a:p>
          <a:p>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533400" y="2438400"/>
            <a:ext cx="7772400" cy="1143000"/>
          </a:xfrm>
        </p:spPr>
        <p:txBody>
          <a:bodyPr/>
          <a:lstStyle/>
          <a:p>
            <a:pPr>
              <a:lnSpc>
                <a:spcPts val="3600"/>
              </a:lnSpc>
            </a:pPr>
            <a:r>
              <a:rPr lang="en-US" dirty="0" smtClean="0"/>
              <a:t>Third: Planning </a:t>
            </a:r>
            <a:r>
              <a:rPr lang="en-US" dirty="0" smtClean="0"/>
              <a:t>Marketing strategies</a:t>
            </a:r>
            <a:endParaRPr lang="en-US" dirty="0" smtClean="0"/>
          </a:p>
        </p:txBody>
      </p:sp>
      <p:pic>
        <p:nvPicPr>
          <p:cNvPr id="54276" name="Picture 7" descr="ph02_07"/>
          <p:cNvPicPr>
            <a:picLocks noChangeAspect="1" noChangeArrowheads="1"/>
          </p:cNvPicPr>
          <p:nvPr/>
        </p:nvPicPr>
        <p:blipFill>
          <a:blip r:embed="rId3" cstate="print"/>
          <a:srcRect/>
          <a:stretch>
            <a:fillRect/>
          </a:stretch>
        </p:blipFill>
        <p:spPr bwMode="auto">
          <a:xfrm>
            <a:off x="7516812" y="76200"/>
            <a:ext cx="1550988" cy="1752600"/>
          </a:xfrm>
          <a:prstGeom prst="rect">
            <a:avLst/>
          </a:prstGeom>
          <a:noFill/>
          <a:ln w="9525">
            <a:noFill/>
            <a:miter lim="800000"/>
            <a:headEnd/>
            <a:tailEnd/>
          </a:ln>
        </p:spPr>
      </p:pic>
      <p:sp>
        <p:nvSpPr>
          <p:cNvPr id="5" name="Rectangle 4"/>
          <p:cNvSpPr/>
          <p:nvPr/>
        </p:nvSpPr>
        <p:spPr>
          <a:xfrm>
            <a:off x="1905000" y="3940076"/>
            <a:ext cx="6858000" cy="2308324"/>
          </a:xfrm>
          <a:prstGeom prst="rect">
            <a:avLst/>
          </a:prstGeom>
          <a:solidFill>
            <a:schemeClr val="bg2"/>
          </a:solidFill>
          <a:ln>
            <a:solidFill>
              <a:schemeClr val="tx1"/>
            </a:solidFill>
          </a:ln>
        </p:spPr>
        <p:txBody>
          <a:bodyPr wrap="square">
            <a:spAutoFit/>
          </a:bodyPr>
          <a:lstStyle/>
          <a:p>
            <a:r>
              <a:rPr lang="en-US" sz="2400" dirty="0" smtClean="0"/>
              <a:t>The company’s strategic plan establishes what kinds of businesses the company will operate</a:t>
            </a:r>
          </a:p>
          <a:p>
            <a:r>
              <a:rPr lang="en-US" sz="2400" dirty="0" smtClean="0"/>
              <a:t>and its objectives for each. Then, within each business unit, more detailed planning takes place for the major functional departments in each unit—marketing is one of them.</a:t>
            </a:r>
            <a:endParaRPr lang="en-US" sz="2400" dirty="0"/>
          </a:p>
        </p:txBody>
      </p:sp>
    </p:spTree>
    <p:extLst>
      <p:ext uri="{BB962C8B-B14F-4D97-AF65-F5344CB8AC3E}">
        <p14:creationId xmlns:p14="http://schemas.microsoft.com/office/powerpoint/2010/main" val="338351978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
          <p:cNvSpPr>
            <a:spLocks noGrp="1" noChangeArrowheads="1"/>
          </p:cNvSpPr>
          <p:nvPr>
            <p:ph type="body" sz="quarter" idx="4294967295"/>
          </p:nvPr>
        </p:nvSpPr>
        <p:spPr>
          <a:xfrm>
            <a:off x="457200" y="762000"/>
            <a:ext cx="7162800" cy="381000"/>
          </a:xfrm>
        </p:spPr>
        <p:txBody>
          <a:bodyPr/>
          <a:lstStyle/>
          <a:p>
            <a:pPr algn="ctr">
              <a:lnSpc>
                <a:spcPts val="3600"/>
              </a:lnSpc>
              <a:spcBef>
                <a:spcPct val="0"/>
              </a:spcBef>
              <a:buFontTx/>
              <a:buNone/>
            </a:pPr>
            <a:r>
              <a:rPr lang="en-US" sz="3600" b="1" dirty="0" smtClean="0">
                <a:latin typeface="+mj-lt"/>
                <a:ea typeface="+mj-ea"/>
                <a:cs typeface="+mj-cs"/>
              </a:rPr>
              <a:t>1- Partnering to Build Customer Relationships</a:t>
            </a:r>
          </a:p>
        </p:txBody>
      </p:sp>
      <p:pic>
        <p:nvPicPr>
          <p:cNvPr id="54276" name="Picture 7" descr="ph02_07"/>
          <p:cNvPicPr>
            <a:picLocks noChangeAspect="1" noChangeArrowheads="1"/>
          </p:cNvPicPr>
          <p:nvPr/>
        </p:nvPicPr>
        <p:blipFill>
          <a:blip r:embed="rId3" cstate="print"/>
          <a:srcRect/>
          <a:stretch>
            <a:fillRect/>
          </a:stretch>
        </p:blipFill>
        <p:spPr bwMode="auto">
          <a:xfrm>
            <a:off x="7516812" y="76200"/>
            <a:ext cx="1550988" cy="1752600"/>
          </a:xfrm>
          <a:prstGeom prst="rect">
            <a:avLst/>
          </a:prstGeom>
          <a:noFill/>
          <a:ln w="9525">
            <a:noFill/>
            <a:miter lim="800000"/>
            <a:headEnd/>
            <a:tailEnd/>
          </a:ln>
        </p:spPr>
      </p:pic>
      <p:sp>
        <p:nvSpPr>
          <p:cNvPr id="2" name="Rectangle 1"/>
          <p:cNvSpPr/>
          <p:nvPr/>
        </p:nvSpPr>
        <p:spPr>
          <a:xfrm>
            <a:off x="1371600" y="2193191"/>
            <a:ext cx="7391400" cy="3293209"/>
          </a:xfrm>
          <a:prstGeom prst="rect">
            <a:avLst/>
          </a:prstGeom>
          <a:solidFill>
            <a:schemeClr val="bg2"/>
          </a:solidFill>
          <a:ln>
            <a:solidFill>
              <a:schemeClr val="tx1"/>
            </a:solidFill>
          </a:ln>
        </p:spPr>
        <p:txBody>
          <a:bodyPr wrap="square">
            <a:spAutoFit/>
          </a:bodyPr>
          <a:lstStyle/>
          <a:p>
            <a:pPr algn="just" eaLnBrk="1" hangingPunct="1"/>
            <a:r>
              <a:rPr lang="en-US" sz="2600" dirty="0"/>
              <a:t>Marketing alone </a:t>
            </a:r>
            <a:r>
              <a:rPr lang="en-US" sz="2600" dirty="0" smtClean="0"/>
              <a:t>can’t create </a:t>
            </a:r>
            <a:r>
              <a:rPr lang="en-US" sz="2600" dirty="0"/>
              <a:t>superior </a:t>
            </a:r>
            <a:r>
              <a:rPr lang="en-US" sz="2600" dirty="0" smtClean="0"/>
              <a:t>customer value</a:t>
            </a:r>
            <a:r>
              <a:rPr lang="en-US" sz="2600" dirty="0"/>
              <a:t>. Under the </a:t>
            </a:r>
            <a:r>
              <a:rPr lang="en-US" sz="2600" dirty="0" smtClean="0"/>
              <a:t>company-wide strategic </a:t>
            </a:r>
            <a:r>
              <a:rPr lang="en-US" sz="2600" dirty="0"/>
              <a:t>plan, marketers must </a:t>
            </a:r>
            <a:r>
              <a:rPr lang="en-US" sz="2600" dirty="0" smtClean="0"/>
              <a:t>work closely </a:t>
            </a:r>
            <a:r>
              <a:rPr lang="en-US" sz="2600" dirty="0"/>
              <a:t>with other departments to </a:t>
            </a:r>
            <a:r>
              <a:rPr lang="en-US" sz="2600" dirty="0" smtClean="0"/>
              <a:t>form an </a:t>
            </a:r>
            <a:r>
              <a:rPr lang="en-US" sz="2600" dirty="0"/>
              <a:t>effective internal company </a:t>
            </a:r>
            <a:r>
              <a:rPr lang="en-US" sz="2600" dirty="0" smtClean="0"/>
              <a:t>value chain </a:t>
            </a:r>
            <a:r>
              <a:rPr lang="en-US" sz="2600" dirty="0"/>
              <a:t>and with other companies in </a:t>
            </a:r>
            <a:r>
              <a:rPr lang="en-US" sz="2600" dirty="0" smtClean="0"/>
              <a:t>the marketing </a:t>
            </a:r>
            <a:r>
              <a:rPr lang="en-US" sz="2600" dirty="0"/>
              <a:t>system to </a:t>
            </a:r>
            <a:r>
              <a:rPr lang="en-US" sz="2600" dirty="0" smtClean="0"/>
              <a:t>create </a:t>
            </a:r>
            <a:r>
              <a:rPr lang="en-US" sz="2600" dirty="0"/>
              <a:t>an </a:t>
            </a:r>
            <a:r>
              <a:rPr lang="en-US" sz="2600" dirty="0" smtClean="0"/>
              <a:t>overall external </a:t>
            </a:r>
            <a:r>
              <a:rPr lang="en-US" sz="2600" dirty="0"/>
              <a:t>value delivery network </a:t>
            </a:r>
            <a:r>
              <a:rPr lang="en-US" sz="2600" dirty="0" smtClean="0"/>
              <a:t>that jointly serves </a:t>
            </a:r>
            <a:r>
              <a:rPr lang="en-US" sz="2600" dirty="0"/>
              <a:t>customers.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idx="4294967295"/>
          </p:nvPr>
        </p:nvSpPr>
        <p:spPr>
          <a:xfrm>
            <a:off x="1828800" y="1828800"/>
            <a:ext cx="7010400" cy="4267200"/>
          </a:xfrm>
        </p:spPr>
        <p:txBody>
          <a:bodyPr/>
          <a:lstStyle/>
          <a:p>
            <a:pPr marL="0" indent="0">
              <a:buNone/>
            </a:pPr>
            <a:r>
              <a:rPr lang="en-US" sz="2400" b="1" dirty="0" smtClean="0">
                <a:solidFill>
                  <a:srgbClr val="FF0000"/>
                </a:solidFill>
              </a:rPr>
              <a:t>First Strategic Planning</a:t>
            </a:r>
          </a:p>
          <a:p>
            <a:pPr marL="0" indent="0">
              <a:buNone/>
            </a:pPr>
            <a:r>
              <a:rPr lang="en-US" sz="2400" b="1" dirty="0" smtClean="0">
                <a:solidFill>
                  <a:srgbClr val="FF0000"/>
                </a:solidFill>
              </a:rPr>
              <a:t>second: Companywide Strategic Planning</a:t>
            </a:r>
          </a:p>
          <a:p>
            <a:r>
              <a:rPr lang="en-US" sz="1800" b="1" dirty="0" smtClean="0"/>
              <a:t>Companywide Strategic Planning: Defining Marketing’s Role</a:t>
            </a:r>
          </a:p>
          <a:p>
            <a:r>
              <a:rPr lang="en-US" sz="1800" b="1" dirty="0" smtClean="0"/>
              <a:t>Designing the Business Portfolio</a:t>
            </a:r>
          </a:p>
          <a:p>
            <a:pPr marL="625475" indent="-285750">
              <a:buFontTx/>
              <a:buChar char="-"/>
            </a:pPr>
            <a:r>
              <a:rPr lang="en-US" sz="1800" dirty="0" smtClean="0"/>
              <a:t>Analyzing the current business portfolio </a:t>
            </a:r>
          </a:p>
          <a:p>
            <a:pPr marL="625475" indent="-285750">
              <a:buFontTx/>
              <a:buChar char="-"/>
            </a:pPr>
            <a:r>
              <a:rPr lang="en-US" sz="1800" dirty="0" smtClean="0"/>
              <a:t>Developing strategies for growth and downsizing</a:t>
            </a:r>
          </a:p>
          <a:p>
            <a:pPr marL="0" indent="0">
              <a:buNone/>
            </a:pPr>
            <a:r>
              <a:rPr lang="en-US" sz="2400" b="1" dirty="0" smtClean="0">
                <a:solidFill>
                  <a:srgbClr val="FF0000"/>
                </a:solidFill>
              </a:rPr>
              <a:t>Third: Planning marketing strategies</a:t>
            </a:r>
          </a:p>
          <a:p>
            <a:r>
              <a:rPr lang="en-US" sz="1800" b="1" dirty="0" smtClean="0"/>
              <a:t>Partnering </a:t>
            </a:r>
            <a:r>
              <a:rPr lang="en-US" sz="1800" b="1" dirty="0"/>
              <a:t>to Build Customer Relationships</a:t>
            </a:r>
          </a:p>
          <a:p>
            <a:r>
              <a:rPr lang="en-US" sz="1800" b="1" dirty="0"/>
              <a:t>Marketing Strategy and the Marketing Mix</a:t>
            </a:r>
          </a:p>
          <a:p>
            <a:r>
              <a:rPr lang="en-US" sz="1800" b="1" dirty="0"/>
              <a:t>Managing the Marketing Effort</a:t>
            </a:r>
          </a:p>
          <a:p>
            <a:r>
              <a:rPr lang="en-US" sz="1800" b="1" dirty="0"/>
              <a:t>Measuring and Managing Return on Marketing Investment</a:t>
            </a:r>
          </a:p>
        </p:txBody>
      </p:sp>
      <p:sp>
        <p:nvSpPr>
          <p:cNvPr id="23554" name="Text Placeholder 3"/>
          <p:cNvSpPr>
            <a:spLocks noGrp="1"/>
          </p:cNvSpPr>
          <p:nvPr>
            <p:ph type="body" sz="quarter" idx="4294967295"/>
          </p:nvPr>
        </p:nvSpPr>
        <p:spPr>
          <a:xfrm>
            <a:off x="914400" y="1143000"/>
            <a:ext cx="7162800" cy="609600"/>
          </a:xfrm>
        </p:spPr>
        <p:txBody>
          <a:bodyPr/>
          <a:lstStyle/>
          <a:p>
            <a:pPr algn="ctr">
              <a:buFontTx/>
              <a:buNone/>
            </a:pPr>
            <a:r>
              <a:rPr lang="en-US" sz="2800" b="1" dirty="0" smtClean="0">
                <a:solidFill>
                  <a:schemeClr val="tx2"/>
                </a:solidFill>
              </a:rPr>
              <a:t>Topic Outline</a:t>
            </a:r>
          </a:p>
        </p:txBody>
      </p:sp>
      <p:sp>
        <p:nvSpPr>
          <p:cNvPr id="23555" name="Rectangle 2"/>
          <p:cNvSpPr>
            <a:spLocks noGrp="1" noChangeArrowheads="1"/>
          </p:cNvSpPr>
          <p:nvPr>
            <p:ph type="title" idx="4294967295"/>
          </p:nvPr>
        </p:nvSpPr>
        <p:spPr>
          <a:xfrm>
            <a:off x="685800" y="152400"/>
            <a:ext cx="7772400" cy="1143000"/>
          </a:xfrm>
        </p:spPr>
        <p:txBody>
          <a:bodyPr/>
          <a:lstStyle/>
          <a:p>
            <a:pPr>
              <a:lnSpc>
                <a:spcPts val="3600"/>
              </a:lnSpc>
            </a:pPr>
            <a:r>
              <a:rPr lang="en-US" dirty="0" smtClean="0"/>
              <a:t>Company and Marketing Strategy</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Content Placeholder 5"/>
          <p:cNvSpPr>
            <a:spLocks noGrp="1"/>
          </p:cNvSpPr>
          <p:nvPr>
            <p:ph idx="4294967295"/>
          </p:nvPr>
        </p:nvSpPr>
        <p:spPr>
          <a:xfrm>
            <a:off x="1219200" y="3581400"/>
            <a:ext cx="7543800" cy="2362200"/>
          </a:xfrm>
        </p:spPr>
        <p:txBody>
          <a:bodyPr/>
          <a:lstStyle/>
          <a:p>
            <a:pPr>
              <a:lnSpc>
                <a:spcPct val="90000"/>
              </a:lnSpc>
              <a:buFontTx/>
              <a:buNone/>
            </a:pPr>
            <a:r>
              <a:rPr lang="en-US" sz="3000" b="1" dirty="0" smtClean="0"/>
              <a:t>Value delivery network </a:t>
            </a:r>
            <a:r>
              <a:rPr lang="en-US" sz="3000" dirty="0" smtClean="0"/>
              <a:t>is made up of the company, suppliers, distributors, and ultimately customers who partner with each other to improve performance of the entire system</a:t>
            </a:r>
          </a:p>
        </p:txBody>
      </p:sp>
      <p:sp>
        <p:nvSpPr>
          <p:cNvPr id="6" name="Content Placeholder 7"/>
          <p:cNvSpPr txBox="1">
            <a:spLocks/>
          </p:cNvSpPr>
          <p:nvPr/>
        </p:nvSpPr>
        <p:spPr bwMode="auto">
          <a:xfrm>
            <a:off x="1143000" y="1905000"/>
            <a:ext cx="7772400"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800" b="1" i="0" u="none" strike="noStrike" kern="0" cap="none" spc="0" normalizeH="0" baseline="0" noProof="0" dirty="0" smtClean="0">
                <a:ln>
                  <a:noFill/>
                </a:ln>
                <a:solidFill>
                  <a:schemeClr val="tx1"/>
                </a:solidFill>
                <a:effectLst/>
                <a:uLnTx/>
                <a:uFillTx/>
                <a:latin typeface="+mn-lt"/>
                <a:ea typeface="+mn-ea"/>
                <a:cs typeface="+mn-cs"/>
              </a:rPr>
              <a:t>Value chain </a:t>
            </a:r>
            <a:r>
              <a:rPr kumimoji="0" lang="en-US" sz="2800" b="0" i="0" u="none" strike="noStrike" kern="0" cap="none" spc="0" normalizeH="0" baseline="0" noProof="0" dirty="0" smtClean="0">
                <a:ln>
                  <a:noFill/>
                </a:ln>
                <a:solidFill>
                  <a:schemeClr val="tx1"/>
                </a:solidFill>
                <a:effectLst/>
                <a:uLnTx/>
                <a:uFillTx/>
                <a:latin typeface="+mn-lt"/>
                <a:ea typeface="+mn-ea"/>
                <a:cs typeface="+mn-cs"/>
              </a:rPr>
              <a:t>is a series of departments that carry out value-creating activities to design, produce, market, deliver, and support a firm’s products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Rectangle 3"/>
          <p:cNvSpPr txBox="1">
            <a:spLocks noChangeArrowheads="1"/>
          </p:cNvSpPr>
          <p:nvPr/>
        </p:nvSpPr>
        <p:spPr bwMode="auto">
          <a:xfrm>
            <a:off x="457200" y="762000"/>
            <a:ext cx="7162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ts val="3600"/>
              </a:lnSpc>
              <a:spcBef>
                <a:spcPct val="0"/>
              </a:spcBef>
              <a:spcAft>
                <a:spcPct val="0"/>
              </a:spcAft>
              <a:buClrTx/>
              <a:buSzTx/>
              <a:buFontTx/>
              <a:buNone/>
              <a:tabLst/>
              <a:defRPr/>
            </a:pPr>
            <a:r>
              <a:rPr kumimoji="0" lang="en-US" sz="3600" b="1" i="0" u="none" strike="noStrike" kern="0" cap="none" spc="0" normalizeH="0" baseline="0" noProof="0" smtClean="0">
                <a:ln>
                  <a:noFill/>
                </a:ln>
                <a:solidFill>
                  <a:schemeClr val="tx1"/>
                </a:solidFill>
                <a:effectLst/>
                <a:uLnTx/>
                <a:uFillTx/>
                <a:latin typeface="+mj-lt"/>
                <a:ea typeface="+mj-ea"/>
                <a:cs typeface="+mj-cs"/>
              </a:rPr>
              <a:t>1- Partnering to Build Customer Relationships</a:t>
            </a:r>
            <a:endParaRPr kumimoji="0" lang="en-US" sz="36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3"/>
          <p:cNvSpPr>
            <a:spLocks noGrp="1" noChangeArrowheads="1"/>
          </p:cNvSpPr>
          <p:nvPr>
            <p:ph type="body" sz="quarter" idx="4294967295"/>
          </p:nvPr>
        </p:nvSpPr>
        <p:spPr>
          <a:xfrm>
            <a:off x="609600" y="1676400"/>
            <a:ext cx="8534400" cy="381000"/>
          </a:xfrm>
        </p:spPr>
        <p:txBody>
          <a:bodyPr/>
          <a:lstStyle/>
          <a:p>
            <a:pPr algn="ctr">
              <a:lnSpc>
                <a:spcPct val="90000"/>
              </a:lnSpc>
              <a:buFontTx/>
              <a:buNone/>
            </a:pPr>
            <a:r>
              <a:rPr lang="en-US" sz="2400" b="1" smtClean="0">
                <a:solidFill>
                  <a:schemeClr val="tx2"/>
                </a:solidFill>
              </a:rPr>
              <a:t>Customer-Driven Marketing Strategy</a:t>
            </a:r>
          </a:p>
          <a:p>
            <a:pPr algn="ctr">
              <a:lnSpc>
                <a:spcPct val="90000"/>
              </a:lnSpc>
              <a:buFontTx/>
              <a:buNone/>
            </a:pPr>
            <a:endParaRPr lang="en-US" sz="2400" b="1" smtClean="0">
              <a:solidFill>
                <a:schemeClr val="tx2"/>
              </a:solidFill>
            </a:endParaRPr>
          </a:p>
          <a:p>
            <a:pPr algn="ctr">
              <a:lnSpc>
                <a:spcPct val="90000"/>
              </a:lnSpc>
              <a:buFontTx/>
              <a:buNone/>
            </a:pPr>
            <a:endParaRPr lang="en-US" sz="2400" b="1" smtClean="0">
              <a:solidFill>
                <a:schemeClr val="tx2"/>
              </a:solidFill>
            </a:endParaRPr>
          </a:p>
        </p:txBody>
      </p:sp>
      <p:sp>
        <p:nvSpPr>
          <p:cNvPr id="60418" name="Rectangle 2"/>
          <p:cNvSpPr>
            <a:spLocks noGrp="1" noChangeArrowheads="1"/>
          </p:cNvSpPr>
          <p:nvPr>
            <p:ph type="title" idx="4294967295"/>
          </p:nvPr>
        </p:nvSpPr>
        <p:spPr>
          <a:xfrm>
            <a:off x="762000" y="457200"/>
            <a:ext cx="7772400" cy="1143000"/>
          </a:xfrm>
        </p:spPr>
        <p:txBody>
          <a:bodyPr/>
          <a:lstStyle/>
          <a:p>
            <a:pPr>
              <a:lnSpc>
                <a:spcPts val="3600"/>
              </a:lnSpc>
            </a:pPr>
            <a:r>
              <a:rPr lang="en-US" dirty="0" smtClean="0"/>
              <a:t>2- Marketing Strategy and the Marketing Mix</a:t>
            </a:r>
          </a:p>
        </p:txBody>
      </p:sp>
      <p:sp>
        <p:nvSpPr>
          <p:cNvPr id="60419" name="Content Placeholder 3"/>
          <p:cNvSpPr>
            <a:spLocks noGrp="1"/>
          </p:cNvSpPr>
          <p:nvPr>
            <p:ph idx="4294967295"/>
          </p:nvPr>
        </p:nvSpPr>
        <p:spPr>
          <a:xfrm>
            <a:off x="1371600" y="2209800"/>
            <a:ext cx="7391400" cy="3810000"/>
          </a:xfrm>
        </p:spPr>
        <p:txBody>
          <a:bodyPr/>
          <a:lstStyle/>
          <a:p>
            <a:pPr>
              <a:buFontTx/>
              <a:buNone/>
            </a:pPr>
            <a:r>
              <a:rPr lang="en-US" sz="3100" b="1" smtClean="0"/>
              <a:t>Market segmentation </a:t>
            </a:r>
            <a:r>
              <a:rPr lang="en-US" sz="3100" smtClean="0"/>
              <a:t>is the division of a market into distinct groups of buyers who have different needs, characteristics, or behavior and who might require separate products or marketing mixes</a:t>
            </a:r>
          </a:p>
          <a:p>
            <a:pPr>
              <a:buFontTx/>
              <a:buNone/>
            </a:pPr>
            <a:r>
              <a:rPr lang="en-US" sz="3100" b="1" smtClean="0"/>
              <a:t>Market segment </a:t>
            </a:r>
            <a:r>
              <a:rPr lang="en-US" sz="3100" smtClean="0"/>
              <a:t>is a group of consumers who respond in a similar way to a given set of marketing efforts</a:t>
            </a:r>
          </a:p>
          <a:p>
            <a:endParaRPr lang="en-US" sz="310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noChangeArrowheads="1"/>
          </p:cNvSpPr>
          <p:nvPr>
            <p:ph type="body" sz="quarter" idx="4294967295"/>
          </p:nvPr>
        </p:nvSpPr>
        <p:spPr>
          <a:xfrm>
            <a:off x="0" y="1905000"/>
            <a:ext cx="8763000" cy="304800"/>
          </a:xfrm>
        </p:spPr>
        <p:txBody>
          <a:bodyPr/>
          <a:lstStyle/>
          <a:p>
            <a:pPr algn="ctr">
              <a:buFontTx/>
              <a:buNone/>
            </a:pPr>
            <a:r>
              <a:rPr lang="en-US" sz="2800" b="1" dirty="0" smtClean="0">
                <a:solidFill>
                  <a:schemeClr val="tx2"/>
                </a:solidFill>
              </a:rPr>
              <a:t>Customer-Centered Marketing Strategy</a:t>
            </a:r>
          </a:p>
          <a:p>
            <a:pPr algn="ctr">
              <a:buFontTx/>
              <a:buNone/>
            </a:pPr>
            <a:endParaRPr lang="en-US" sz="2800" b="1" dirty="0" smtClean="0">
              <a:solidFill>
                <a:schemeClr val="tx2"/>
              </a:solidFill>
            </a:endParaRPr>
          </a:p>
        </p:txBody>
      </p:sp>
      <p:sp>
        <p:nvSpPr>
          <p:cNvPr id="62466" name="Rectangle 2"/>
          <p:cNvSpPr>
            <a:spLocks noGrp="1" noChangeArrowheads="1"/>
          </p:cNvSpPr>
          <p:nvPr>
            <p:ph type="title" idx="4294967295"/>
          </p:nvPr>
        </p:nvSpPr>
        <p:spPr>
          <a:xfrm>
            <a:off x="609600" y="533400"/>
            <a:ext cx="7772400" cy="1143000"/>
          </a:xfrm>
        </p:spPr>
        <p:txBody>
          <a:bodyPr/>
          <a:lstStyle/>
          <a:p>
            <a:pPr>
              <a:lnSpc>
                <a:spcPts val="3600"/>
              </a:lnSpc>
            </a:pPr>
            <a:r>
              <a:rPr lang="en-US" dirty="0" smtClean="0"/>
              <a:t>2- Marketing Strategy and the Marketing Mix</a:t>
            </a:r>
          </a:p>
        </p:txBody>
      </p:sp>
      <p:sp>
        <p:nvSpPr>
          <p:cNvPr id="62467" name="Content Placeholder 4"/>
          <p:cNvSpPr>
            <a:spLocks noGrp="1"/>
          </p:cNvSpPr>
          <p:nvPr>
            <p:ph idx="4294967295"/>
          </p:nvPr>
        </p:nvSpPr>
        <p:spPr>
          <a:xfrm>
            <a:off x="838200" y="2590800"/>
            <a:ext cx="7772400" cy="1676400"/>
          </a:xfrm>
        </p:spPr>
        <p:txBody>
          <a:bodyPr/>
          <a:lstStyle/>
          <a:p>
            <a:pPr>
              <a:buFontTx/>
              <a:buNone/>
            </a:pPr>
            <a:r>
              <a:rPr lang="en-US" b="1" dirty="0" smtClean="0"/>
              <a:t>Market targeting </a:t>
            </a:r>
            <a:r>
              <a:rPr lang="en-US" dirty="0" smtClean="0"/>
              <a:t>is the process of evaluating each market segment’s attractiveness and selecting one or more segments to enter</a:t>
            </a:r>
          </a:p>
          <a:p>
            <a:endParaRPr lang="en-US" dirty="0" smtClean="0"/>
          </a:p>
        </p:txBody>
      </p:sp>
      <p:pic>
        <p:nvPicPr>
          <p:cNvPr id="62468"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010400" y="5257800"/>
            <a:ext cx="1082675" cy="1082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 Placeholder 14"/>
          <p:cNvSpPr>
            <a:spLocks noGrp="1"/>
          </p:cNvSpPr>
          <p:nvPr>
            <p:ph type="body" sz="quarter" idx="4294967295"/>
          </p:nvPr>
        </p:nvSpPr>
        <p:spPr>
          <a:xfrm>
            <a:off x="838200" y="1905000"/>
            <a:ext cx="7162800" cy="381000"/>
          </a:xfrm>
        </p:spPr>
        <p:txBody>
          <a:bodyPr/>
          <a:lstStyle/>
          <a:p>
            <a:pPr algn="ctr" eaLnBrk="1" hangingPunct="1">
              <a:buFontTx/>
              <a:buNone/>
            </a:pPr>
            <a:r>
              <a:rPr lang="en-US" sz="2800" b="1" dirty="0" smtClean="0">
                <a:solidFill>
                  <a:schemeClr val="tx2"/>
                </a:solidFill>
              </a:rPr>
              <a:t>Customer-Centered Marketing Strategy</a:t>
            </a:r>
          </a:p>
          <a:p>
            <a:pPr algn="ctr" eaLnBrk="1" hangingPunct="1">
              <a:buFontTx/>
              <a:buNone/>
            </a:pPr>
            <a:endParaRPr lang="en-US" sz="2800" b="1" dirty="0" smtClean="0">
              <a:solidFill>
                <a:schemeClr val="tx2"/>
              </a:solidFill>
            </a:endParaRPr>
          </a:p>
        </p:txBody>
      </p:sp>
      <p:sp>
        <p:nvSpPr>
          <p:cNvPr id="64515" name="Content Placeholder 6"/>
          <p:cNvSpPr>
            <a:spLocks noGrp="1"/>
          </p:cNvSpPr>
          <p:nvPr>
            <p:ph idx="4294967295"/>
          </p:nvPr>
        </p:nvSpPr>
        <p:spPr>
          <a:xfrm>
            <a:off x="609600" y="2590800"/>
            <a:ext cx="7772400" cy="2743200"/>
          </a:xfrm>
        </p:spPr>
        <p:txBody>
          <a:bodyPr/>
          <a:lstStyle/>
          <a:p>
            <a:pPr eaLnBrk="1" hangingPunct="1">
              <a:buFontTx/>
              <a:buNone/>
            </a:pPr>
            <a:r>
              <a:rPr lang="en-US" b="1" dirty="0" smtClean="0"/>
              <a:t>Market positioning </a:t>
            </a:r>
            <a:r>
              <a:rPr lang="en-US" dirty="0" smtClean="0"/>
              <a:t>is the arranging for a product to occupy a clear, distinctive, and desirable place relative to competing products in the minds of the target consumer</a:t>
            </a:r>
          </a:p>
          <a:p>
            <a:pPr eaLnBrk="1" hangingPunct="1"/>
            <a:endParaRPr lang="en-US" dirty="0" smtClean="0"/>
          </a:p>
        </p:txBody>
      </p:sp>
      <p:sp>
        <p:nvSpPr>
          <p:cNvPr id="5" name="Rectangle 2"/>
          <p:cNvSpPr txBox="1">
            <a:spLocks noChangeArrowheads="1"/>
          </p:cNvSpPr>
          <p:nvPr/>
        </p:nvSpPr>
        <p:spPr bwMode="auto">
          <a:xfrm>
            <a:off x="609600" y="533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ts val="3600"/>
              </a:lnSpc>
              <a:spcBef>
                <a:spcPct val="0"/>
              </a:spcBef>
              <a:spcAft>
                <a:spcPct val="0"/>
              </a:spcAft>
              <a:buClrTx/>
              <a:buSzTx/>
              <a:buFontTx/>
              <a:buNone/>
              <a:tabLst/>
              <a:defRPr/>
            </a:pPr>
            <a:r>
              <a:rPr kumimoji="0" lang="en-US" sz="3600" b="1" i="0" u="none" strike="noStrike" kern="0" cap="none" spc="0" normalizeH="0" baseline="0" noProof="0" smtClean="0">
                <a:ln>
                  <a:noFill/>
                </a:ln>
                <a:solidFill>
                  <a:schemeClr val="tx1"/>
                </a:solidFill>
                <a:effectLst/>
                <a:uLnTx/>
                <a:uFillTx/>
                <a:latin typeface="+mj-lt"/>
                <a:ea typeface="+mj-ea"/>
                <a:cs typeface="+mj-cs"/>
              </a:rPr>
              <a:t>2- Marketing Strategy and the Marketing Mix</a:t>
            </a:r>
            <a:endParaRPr kumimoji="0" lang="en-US" sz="36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noChangeArrowheads="1"/>
          </p:cNvSpPr>
          <p:nvPr>
            <p:ph type="body" sz="quarter" idx="4294967295"/>
          </p:nvPr>
        </p:nvSpPr>
        <p:spPr>
          <a:xfrm>
            <a:off x="990600" y="1752600"/>
            <a:ext cx="7162800" cy="533400"/>
          </a:xfrm>
        </p:spPr>
        <p:txBody>
          <a:bodyPr/>
          <a:lstStyle/>
          <a:p>
            <a:pPr algn="ctr">
              <a:buFontTx/>
              <a:buNone/>
            </a:pPr>
            <a:r>
              <a:rPr lang="en-US" sz="2800" b="1" dirty="0" smtClean="0">
                <a:solidFill>
                  <a:schemeClr val="tx2"/>
                </a:solidFill>
              </a:rPr>
              <a:t>Developing an Integrated Marketing Mix</a:t>
            </a:r>
          </a:p>
        </p:txBody>
      </p:sp>
      <p:sp>
        <p:nvSpPr>
          <p:cNvPr id="66563" name="Content Placeholder 3"/>
          <p:cNvSpPr>
            <a:spLocks noGrp="1"/>
          </p:cNvSpPr>
          <p:nvPr>
            <p:ph idx="4294967295"/>
          </p:nvPr>
        </p:nvSpPr>
        <p:spPr>
          <a:xfrm>
            <a:off x="762000" y="2590800"/>
            <a:ext cx="7772400" cy="2971800"/>
          </a:xfrm>
        </p:spPr>
        <p:txBody>
          <a:bodyPr/>
          <a:lstStyle/>
          <a:p>
            <a:pPr>
              <a:buFontTx/>
              <a:buNone/>
            </a:pPr>
            <a:r>
              <a:rPr lang="en-US" b="1" dirty="0" smtClean="0"/>
              <a:t>Marketing mix </a:t>
            </a:r>
            <a:r>
              <a:rPr lang="en-US" dirty="0" smtClean="0"/>
              <a:t>is the set of controllable tactical marketing tools—product, price, place, and promotion—that the firm blends to produce the response it wants in the target market</a:t>
            </a:r>
          </a:p>
          <a:p>
            <a:endParaRPr lang="en-US" dirty="0" smtClean="0"/>
          </a:p>
        </p:txBody>
      </p:sp>
      <p:sp>
        <p:nvSpPr>
          <p:cNvPr id="5" name="Rectangle 2"/>
          <p:cNvSpPr txBox="1">
            <a:spLocks noChangeArrowheads="1"/>
          </p:cNvSpPr>
          <p:nvPr/>
        </p:nvSpPr>
        <p:spPr bwMode="auto">
          <a:xfrm>
            <a:off x="609600" y="533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ts val="3600"/>
              </a:lnSpc>
              <a:spcBef>
                <a:spcPct val="0"/>
              </a:spcBef>
              <a:spcAft>
                <a:spcPct val="0"/>
              </a:spcAft>
              <a:buClrTx/>
              <a:buSzTx/>
              <a:buFontTx/>
              <a:buNone/>
              <a:tabLst/>
              <a:defRPr/>
            </a:pPr>
            <a:r>
              <a:rPr kumimoji="0" lang="en-US" sz="3600" b="1" i="0" u="none" strike="noStrike" kern="0" cap="none" spc="0" normalizeH="0" baseline="0" noProof="0" smtClean="0">
                <a:ln>
                  <a:noFill/>
                </a:ln>
                <a:solidFill>
                  <a:schemeClr val="tx1"/>
                </a:solidFill>
                <a:effectLst/>
                <a:uLnTx/>
                <a:uFillTx/>
                <a:latin typeface="+mj-lt"/>
                <a:ea typeface="+mj-ea"/>
                <a:cs typeface="+mj-cs"/>
              </a:rPr>
              <a:t>2- Marketing Strategy and the Marketing Mix</a:t>
            </a:r>
            <a:endParaRPr kumimoji="0" lang="en-US" sz="36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Placeholder 6"/>
          <p:cNvSpPr>
            <a:spLocks noGrp="1"/>
          </p:cNvSpPr>
          <p:nvPr>
            <p:ph idx="4294967295"/>
          </p:nvPr>
        </p:nvSpPr>
        <p:spPr>
          <a:xfrm>
            <a:off x="381000" y="1371600"/>
            <a:ext cx="7924800" cy="1066800"/>
          </a:xfrm>
        </p:spPr>
        <p:txBody>
          <a:bodyPr/>
          <a:lstStyle/>
          <a:p>
            <a:pPr algn="ctr" eaLnBrk="1" hangingPunct="1">
              <a:buFontTx/>
              <a:buNone/>
            </a:pPr>
            <a:r>
              <a:rPr lang="en-US" sz="2800" b="1" dirty="0" smtClean="0">
                <a:solidFill>
                  <a:schemeClr val="tx2"/>
                </a:solidFill>
              </a:rPr>
              <a:t>Developing an Integrated Marketing Mix</a:t>
            </a:r>
          </a:p>
          <a:p>
            <a:pPr algn="ctr" eaLnBrk="1" hangingPunct="1">
              <a:buFontTx/>
              <a:buNone/>
            </a:pPr>
            <a:endParaRPr lang="en-US" sz="2800" b="1" dirty="0" smtClean="0">
              <a:solidFill>
                <a:schemeClr val="tx2"/>
              </a:solidFill>
            </a:endParaRPr>
          </a:p>
        </p:txBody>
      </p:sp>
      <p:pic>
        <p:nvPicPr>
          <p:cNvPr id="68611" name="Picture 4" descr="fig02_05wo.jpg"/>
          <p:cNvPicPr>
            <a:picLocks noChangeAspect="1"/>
          </p:cNvPicPr>
          <p:nvPr/>
        </p:nvPicPr>
        <p:blipFill>
          <a:blip r:embed="rId3" cstate="print"/>
          <a:srcRect/>
          <a:stretch>
            <a:fillRect/>
          </a:stretch>
        </p:blipFill>
        <p:spPr bwMode="auto">
          <a:xfrm>
            <a:off x="1981200" y="2133600"/>
            <a:ext cx="4643438" cy="4038600"/>
          </a:xfrm>
          <a:prstGeom prst="rect">
            <a:avLst/>
          </a:prstGeom>
          <a:noFill/>
          <a:ln w="9525">
            <a:noFill/>
            <a:miter lim="800000"/>
            <a:headEnd/>
            <a:tailEnd/>
          </a:ln>
        </p:spPr>
      </p:pic>
      <p:sp>
        <p:nvSpPr>
          <p:cNvPr id="5" name="Rectangle 2"/>
          <p:cNvSpPr txBox="1">
            <a:spLocks noChangeArrowheads="1"/>
          </p:cNvSpPr>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ts val="3600"/>
              </a:lnSpc>
              <a:spcBef>
                <a:spcPct val="0"/>
              </a:spcBef>
              <a:spcAft>
                <a:spcPct val="0"/>
              </a:spcAft>
              <a:buClrTx/>
              <a:buSzTx/>
              <a:buFontTx/>
              <a:buNone/>
              <a:tabLst/>
              <a:defRPr/>
            </a:pPr>
            <a:r>
              <a:rPr kumimoji="0" lang="en-US" sz="3600" b="1" i="0" u="none" strike="noStrike" kern="0" cap="none" spc="0" normalizeH="0" baseline="0" noProof="0" smtClean="0">
                <a:ln>
                  <a:noFill/>
                </a:ln>
                <a:solidFill>
                  <a:schemeClr val="tx1"/>
                </a:solidFill>
                <a:effectLst/>
                <a:uLnTx/>
                <a:uFillTx/>
                <a:latin typeface="+mj-lt"/>
                <a:ea typeface="+mj-ea"/>
                <a:cs typeface="+mj-cs"/>
              </a:rPr>
              <a:t>2- Marketing Strategy and the Marketing Mix</a:t>
            </a:r>
            <a:endParaRPr kumimoji="0" lang="en-US" sz="36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a:xfrm>
            <a:off x="609600" y="381000"/>
            <a:ext cx="7772400" cy="1143000"/>
          </a:xfrm>
        </p:spPr>
        <p:txBody>
          <a:bodyPr/>
          <a:lstStyle/>
          <a:p>
            <a:r>
              <a:rPr lang="en-US" dirty="0" smtClean="0"/>
              <a:t>3- Managing the Marketing Effort</a:t>
            </a:r>
          </a:p>
        </p:txBody>
      </p:sp>
      <p:sp>
        <p:nvSpPr>
          <p:cNvPr id="72706" name="Rectangle 3"/>
          <p:cNvSpPr>
            <a:spLocks noGrp="1" noChangeArrowheads="1"/>
          </p:cNvSpPr>
          <p:nvPr>
            <p:ph idx="4294967295"/>
          </p:nvPr>
        </p:nvSpPr>
        <p:spPr>
          <a:xfrm>
            <a:off x="457200" y="1600200"/>
            <a:ext cx="7772400" cy="762000"/>
          </a:xfrm>
        </p:spPr>
        <p:txBody>
          <a:bodyPr/>
          <a:lstStyle/>
          <a:p>
            <a:pPr algn="ctr">
              <a:buFontTx/>
              <a:buNone/>
            </a:pPr>
            <a:r>
              <a:rPr lang="en-US" sz="2800" b="1" dirty="0" smtClean="0">
                <a:solidFill>
                  <a:schemeClr val="tx2"/>
                </a:solidFill>
              </a:rPr>
              <a:t>Marketing Analysis – SWOT Analysis</a:t>
            </a:r>
          </a:p>
        </p:txBody>
      </p:sp>
      <p:pic>
        <p:nvPicPr>
          <p:cNvPr id="72707" name="Picture 4" descr="fig02_07wo.jpg"/>
          <p:cNvPicPr>
            <a:picLocks noChangeAspect="1"/>
          </p:cNvPicPr>
          <p:nvPr/>
        </p:nvPicPr>
        <p:blipFill>
          <a:blip r:embed="rId3" cstate="print"/>
          <a:srcRect/>
          <a:stretch>
            <a:fillRect/>
          </a:stretch>
        </p:blipFill>
        <p:spPr bwMode="auto">
          <a:xfrm>
            <a:off x="1219200" y="2430462"/>
            <a:ext cx="6553200" cy="3284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type="body" sz="quarter" idx="4294967295"/>
          </p:nvPr>
        </p:nvSpPr>
        <p:spPr>
          <a:xfrm>
            <a:off x="914400" y="1295400"/>
            <a:ext cx="7162800" cy="381000"/>
          </a:xfrm>
        </p:spPr>
        <p:txBody>
          <a:bodyPr/>
          <a:lstStyle/>
          <a:p>
            <a:pPr algn="ctr" eaLnBrk="1" hangingPunct="1">
              <a:buFontTx/>
              <a:buNone/>
            </a:pPr>
            <a:r>
              <a:rPr lang="en-US" sz="2800" b="1" dirty="0" smtClean="0">
                <a:solidFill>
                  <a:schemeClr val="tx2"/>
                </a:solidFill>
              </a:rPr>
              <a:t>Marketing Department Organization </a:t>
            </a:r>
          </a:p>
          <a:p>
            <a:pPr algn="ctr" eaLnBrk="1" hangingPunct="1">
              <a:buFontTx/>
              <a:buNone/>
            </a:pPr>
            <a:endParaRPr lang="en-US" sz="2800" b="1" dirty="0" smtClean="0">
              <a:solidFill>
                <a:schemeClr val="tx2"/>
              </a:solidFill>
            </a:endParaRPr>
          </a:p>
          <a:p>
            <a:pPr algn="ctr" eaLnBrk="1" hangingPunct="1">
              <a:buFontTx/>
              <a:buNone/>
            </a:pPr>
            <a:endParaRPr lang="en-US" sz="2800" b="1" dirty="0" smtClean="0">
              <a:solidFill>
                <a:schemeClr val="tx2"/>
              </a:solidFill>
            </a:endParaRPr>
          </a:p>
          <a:p>
            <a:pPr algn="ctr" eaLnBrk="1" hangingPunct="1">
              <a:buFontTx/>
              <a:buNone/>
            </a:pPr>
            <a:endParaRPr lang="en-US" sz="2800" b="1" dirty="0" smtClean="0">
              <a:solidFill>
                <a:schemeClr val="tx2"/>
              </a:solidFill>
            </a:endParaRPr>
          </a:p>
        </p:txBody>
      </p:sp>
      <p:sp>
        <p:nvSpPr>
          <p:cNvPr id="78850" name="Rectangle 2"/>
          <p:cNvSpPr>
            <a:spLocks noGrp="1" noChangeArrowheads="1"/>
          </p:cNvSpPr>
          <p:nvPr>
            <p:ph type="title" idx="4294967295"/>
          </p:nvPr>
        </p:nvSpPr>
        <p:spPr>
          <a:xfrm>
            <a:off x="533400" y="228600"/>
            <a:ext cx="7772400" cy="1143000"/>
          </a:xfrm>
        </p:spPr>
        <p:txBody>
          <a:bodyPr/>
          <a:lstStyle/>
          <a:p>
            <a:pPr eaLnBrk="1" hangingPunct="1">
              <a:lnSpc>
                <a:spcPts val="3600"/>
              </a:lnSpc>
            </a:pPr>
            <a:r>
              <a:rPr lang="en-US" dirty="0" smtClean="0"/>
              <a:t>3- Managing the Marketing Effort</a:t>
            </a: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650702138"/>
              </p:ext>
            </p:extLst>
          </p:nvPr>
        </p:nvGraphicFramePr>
        <p:xfrm>
          <a:off x="1219200" y="2057400"/>
          <a:ext cx="6934200" cy="358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type="body" sz="quarter" idx="4294967295"/>
          </p:nvPr>
        </p:nvSpPr>
        <p:spPr>
          <a:xfrm>
            <a:off x="914400" y="1219200"/>
            <a:ext cx="7162800" cy="381000"/>
          </a:xfrm>
        </p:spPr>
        <p:txBody>
          <a:bodyPr/>
          <a:lstStyle/>
          <a:p>
            <a:pPr algn="ctr" eaLnBrk="1" hangingPunct="1">
              <a:buFontTx/>
              <a:buNone/>
            </a:pPr>
            <a:r>
              <a:rPr lang="en-US" sz="2800" b="1" dirty="0" smtClean="0">
                <a:solidFill>
                  <a:schemeClr val="tx2"/>
                </a:solidFill>
              </a:rPr>
              <a:t>Marketing Department Organization </a:t>
            </a:r>
          </a:p>
          <a:p>
            <a:pPr algn="ctr" eaLnBrk="1" hangingPunct="1">
              <a:buFontTx/>
              <a:buNone/>
            </a:pPr>
            <a:endParaRPr lang="en-US" sz="2800" b="1" dirty="0" smtClean="0">
              <a:solidFill>
                <a:schemeClr val="tx2"/>
              </a:solidFill>
            </a:endParaRPr>
          </a:p>
          <a:p>
            <a:pPr algn="ctr" eaLnBrk="1" hangingPunct="1">
              <a:buFontTx/>
              <a:buNone/>
            </a:pPr>
            <a:endParaRPr lang="en-US" sz="2800" b="1" dirty="0" smtClean="0">
              <a:solidFill>
                <a:schemeClr val="tx2"/>
              </a:solidFill>
            </a:endParaRPr>
          </a:p>
          <a:p>
            <a:pPr algn="ctr" eaLnBrk="1" hangingPunct="1">
              <a:buFontTx/>
              <a:buNone/>
            </a:pPr>
            <a:endParaRPr lang="en-US" sz="2800" b="1" dirty="0" smtClean="0">
              <a:solidFill>
                <a:schemeClr val="tx2"/>
              </a:solidFill>
            </a:endParaRPr>
          </a:p>
        </p:txBody>
      </p:sp>
      <p:sp>
        <p:nvSpPr>
          <p:cNvPr id="2" name="Rectangle 1"/>
          <p:cNvSpPr/>
          <p:nvPr/>
        </p:nvSpPr>
        <p:spPr>
          <a:xfrm>
            <a:off x="1143000" y="1873508"/>
            <a:ext cx="7848600" cy="4832092"/>
          </a:xfrm>
          <a:prstGeom prst="rect">
            <a:avLst/>
          </a:prstGeom>
        </p:spPr>
        <p:txBody>
          <a:bodyPr wrap="square">
            <a:spAutoFit/>
          </a:bodyPr>
          <a:lstStyle/>
          <a:p>
            <a:pPr marL="533400" indent="-533400" eaLnBrk="1" hangingPunct="1">
              <a:spcBef>
                <a:spcPts val="600"/>
              </a:spcBef>
            </a:pPr>
            <a:r>
              <a:rPr lang="en-US" b="1" dirty="0">
                <a:solidFill>
                  <a:srgbClr val="FF0000"/>
                </a:solidFill>
              </a:rPr>
              <a:t>Functional organization</a:t>
            </a:r>
            <a:r>
              <a:rPr lang="en-US" b="1" dirty="0"/>
              <a:t>: </a:t>
            </a:r>
            <a:r>
              <a:rPr lang="en-US" dirty="0"/>
              <a:t>This is the most common form of marketing organization with different marketing functions headed by a functional specialist.</a:t>
            </a:r>
          </a:p>
          <a:p>
            <a:pPr marL="533400" indent="-533400" eaLnBrk="1" hangingPunct="1">
              <a:spcBef>
                <a:spcPts val="600"/>
              </a:spcBef>
            </a:pPr>
            <a:r>
              <a:rPr lang="en-US" b="1" dirty="0">
                <a:solidFill>
                  <a:srgbClr val="FF0000"/>
                </a:solidFill>
              </a:rPr>
              <a:t>Geographic organization</a:t>
            </a:r>
            <a:r>
              <a:rPr lang="en-US" b="1" dirty="0"/>
              <a:t>: </a:t>
            </a:r>
            <a:r>
              <a:rPr lang="en-US" dirty="0"/>
              <a:t>Useful for companies that sell across the country or internationally. Managers are responsible for developing strategies and plans for a specific region.</a:t>
            </a:r>
          </a:p>
          <a:p>
            <a:pPr marL="533400" indent="-533400" eaLnBrk="1" hangingPunct="1">
              <a:spcBef>
                <a:spcPts val="600"/>
              </a:spcBef>
            </a:pPr>
            <a:r>
              <a:rPr lang="en-US" b="1" dirty="0">
                <a:solidFill>
                  <a:srgbClr val="FF0000"/>
                </a:solidFill>
              </a:rPr>
              <a:t>Product management</a:t>
            </a:r>
            <a:r>
              <a:rPr lang="en-US" b="1" dirty="0"/>
              <a:t>: </a:t>
            </a:r>
            <a:r>
              <a:rPr lang="en-US" dirty="0"/>
              <a:t>Useful for companies with different products or brands. Managers are responsible for developing strategies and plans for a specific product or brand.</a:t>
            </a:r>
          </a:p>
          <a:p>
            <a:pPr marL="533400" indent="-533400" eaLnBrk="1" hangingPunct="1">
              <a:spcBef>
                <a:spcPts val="600"/>
              </a:spcBef>
            </a:pPr>
            <a:r>
              <a:rPr lang="en-US" b="1" dirty="0">
                <a:solidFill>
                  <a:srgbClr val="FF0000"/>
                </a:solidFill>
              </a:rPr>
              <a:t>Market or customer management organization</a:t>
            </a:r>
            <a:r>
              <a:rPr lang="en-US" b="1" dirty="0"/>
              <a:t>: </a:t>
            </a:r>
            <a:r>
              <a:rPr lang="en-US" dirty="0"/>
              <a:t>Useful for companies with one product line sold to many different markets and customers. Managers are responsible for developing strategies and plans for their specific markets or </a:t>
            </a:r>
            <a:r>
              <a:rPr lang="en-US" dirty="0" smtClean="0"/>
              <a:t>customers. Customer </a:t>
            </a:r>
            <a:r>
              <a:rPr lang="en-US" dirty="0"/>
              <a:t>management</a:t>
            </a:r>
            <a:r>
              <a:rPr lang="en-US" b="1" dirty="0"/>
              <a:t> </a:t>
            </a:r>
            <a:r>
              <a:rPr lang="en-US" dirty="0"/>
              <a:t>involves a customer focus and not a product focus for managing customer profitability and customer equity.</a:t>
            </a:r>
          </a:p>
          <a:p>
            <a:pPr marL="533400" indent="-533400" eaLnBrk="1" hangingPunct="1"/>
            <a:endParaRPr lang="en-US" dirty="0"/>
          </a:p>
        </p:txBody>
      </p:sp>
      <p:sp>
        <p:nvSpPr>
          <p:cNvPr id="4" name="Rectangle 2"/>
          <p:cNvSpPr txBox="1">
            <a:spLocks noChangeArrowheads="1"/>
          </p:cNvSpPr>
          <p:nvPr/>
        </p:nvSpPr>
        <p:spPr bwMode="auto">
          <a:xfrm>
            <a:off x="533400" y="228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ts val="3600"/>
              </a:lnSpc>
              <a:spcBef>
                <a:spcPct val="0"/>
              </a:spcBef>
              <a:spcAft>
                <a:spcPct val="0"/>
              </a:spcAft>
              <a:buClrTx/>
              <a:buSzTx/>
              <a:buFontTx/>
              <a:buNone/>
              <a:tabLst/>
              <a:defRPr/>
            </a:pPr>
            <a:r>
              <a:rPr kumimoji="0" lang="en-US" sz="3600" b="1" i="0" u="none" strike="noStrike" kern="0" cap="none" spc="0" normalizeH="0" baseline="0" noProof="0" smtClean="0">
                <a:ln>
                  <a:noFill/>
                </a:ln>
                <a:solidFill>
                  <a:schemeClr val="tx1"/>
                </a:solidFill>
                <a:effectLst/>
                <a:uLnTx/>
                <a:uFillTx/>
                <a:latin typeface="+mj-lt"/>
                <a:ea typeface="+mj-ea"/>
                <a:cs typeface="+mj-cs"/>
              </a:rPr>
              <a:t>3- Managing the Marketing Effort</a:t>
            </a:r>
            <a:endParaRPr kumimoji="0" lang="en-US" sz="3600" b="1" i="0" u="none" strike="noStrike" kern="0" cap="none" spc="0" normalizeH="0" baseline="0" noProof="0" dirty="0" smtClean="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9509674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3"/>
          <p:cNvSpPr>
            <a:spLocks noGrp="1" noChangeArrowheads="1"/>
          </p:cNvSpPr>
          <p:nvPr>
            <p:ph type="body" sz="quarter" idx="4294967295"/>
          </p:nvPr>
        </p:nvSpPr>
        <p:spPr>
          <a:xfrm>
            <a:off x="304800" y="1524000"/>
            <a:ext cx="8458200" cy="381000"/>
          </a:xfrm>
        </p:spPr>
        <p:txBody>
          <a:bodyPr/>
          <a:lstStyle/>
          <a:p>
            <a:pPr algn="ctr">
              <a:buFontTx/>
              <a:buNone/>
            </a:pPr>
            <a:r>
              <a:rPr lang="en-US" sz="2800" b="1" dirty="0" smtClean="0">
                <a:solidFill>
                  <a:schemeClr val="tx2"/>
                </a:solidFill>
              </a:rPr>
              <a:t>Return on Marketing Investment (Marketing ROI)</a:t>
            </a:r>
          </a:p>
          <a:p>
            <a:pPr algn="ctr">
              <a:buFontTx/>
              <a:buNone/>
            </a:pPr>
            <a:endParaRPr lang="en-US" sz="2800" b="1" dirty="0" smtClean="0">
              <a:solidFill>
                <a:schemeClr val="tx2"/>
              </a:solidFill>
            </a:endParaRPr>
          </a:p>
        </p:txBody>
      </p:sp>
      <p:sp>
        <p:nvSpPr>
          <p:cNvPr id="82946" name="Content Placeholder 4"/>
          <p:cNvSpPr>
            <a:spLocks noGrp="1"/>
          </p:cNvSpPr>
          <p:nvPr>
            <p:ph sz="half" idx="4294967295"/>
          </p:nvPr>
        </p:nvSpPr>
        <p:spPr>
          <a:xfrm>
            <a:off x="3733800" y="2209800"/>
            <a:ext cx="5029200" cy="3916363"/>
          </a:xfrm>
        </p:spPr>
        <p:txBody>
          <a:bodyPr/>
          <a:lstStyle/>
          <a:p>
            <a:pPr eaLnBrk="1" hangingPunct="1">
              <a:buFontTx/>
              <a:buNone/>
            </a:pPr>
            <a:r>
              <a:rPr lang="en-US" sz="2800" b="1" dirty="0" smtClean="0"/>
              <a:t>Return on marketing investment </a:t>
            </a:r>
            <a:r>
              <a:rPr lang="en-US" sz="2800" dirty="0" smtClean="0"/>
              <a:t>(Marketing ROI) is the net return from a marketing investment divided by the costs of the marketing investment. Marketing ROI provides a measurement of the profits generated by investments in marketing activities.</a:t>
            </a:r>
          </a:p>
          <a:p>
            <a:pPr eaLnBrk="1" hangingPunct="1"/>
            <a:endParaRPr lang="en-US" sz="2800" dirty="0" smtClean="0"/>
          </a:p>
        </p:txBody>
      </p:sp>
      <p:sp>
        <p:nvSpPr>
          <p:cNvPr id="82947" name="Rectangle 2"/>
          <p:cNvSpPr>
            <a:spLocks noGrp="1" noChangeArrowheads="1"/>
          </p:cNvSpPr>
          <p:nvPr>
            <p:ph type="title" idx="4294967295"/>
          </p:nvPr>
        </p:nvSpPr>
        <p:spPr>
          <a:xfrm>
            <a:off x="609600" y="609600"/>
            <a:ext cx="7772400" cy="1143000"/>
          </a:xfrm>
        </p:spPr>
        <p:txBody>
          <a:bodyPr/>
          <a:lstStyle/>
          <a:p>
            <a:pPr>
              <a:lnSpc>
                <a:spcPts val="3600"/>
              </a:lnSpc>
            </a:pPr>
            <a:r>
              <a:rPr lang="en-US" dirty="0" smtClean="0"/>
              <a:t>4- Measuring and Managing    </a:t>
            </a:r>
            <a:br>
              <a:rPr lang="en-US" dirty="0" smtClean="0"/>
            </a:br>
            <a:r>
              <a:rPr lang="en-US" dirty="0" smtClean="0"/>
              <a:t> Return on Marketing Investment</a:t>
            </a:r>
            <a:br>
              <a:rPr lang="en-US" dirty="0" smtClean="0"/>
            </a:br>
            <a:endParaRPr lang="en-US" dirty="0" smtClean="0"/>
          </a:p>
        </p:txBody>
      </p:sp>
      <p:pic>
        <p:nvPicPr>
          <p:cNvPr id="82948" name="Picture 12" descr="ph02_12">
            <a:hlinkClick r:id="rId3"/>
          </p:cNvPr>
          <p:cNvPicPr>
            <a:picLocks noGrp="1" noChangeAspect="1" noChangeArrowheads="1"/>
          </p:cNvPicPr>
          <p:nvPr>
            <p:ph idx="4294967295"/>
          </p:nvPr>
        </p:nvPicPr>
        <p:blipFill>
          <a:blip r:embed="rId4" cstate="print"/>
          <a:srcRect/>
          <a:stretch>
            <a:fillRect/>
          </a:stretch>
        </p:blipFill>
        <p:spPr>
          <a:xfrm>
            <a:off x="1219200" y="2571750"/>
            <a:ext cx="2209800" cy="2762250"/>
          </a:xfr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685800" y="2438400"/>
            <a:ext cx="7772400" cy="1143000"/>
          </a:xfrm>
        </p:spPr>
        <p:txBody>
          <a:bodyPr/>
          <a:lstStyle/>
          <a:p>
            <a:pPr>
              <a:lnSpc>
                <a:spcPts val="3600"/>
              </a:lnSpc>
            </a:pPr>
            <a:r>
              <a:rPr lang="en-US" dirty="0" smtClean="0"/>
              <a:t/>
            </a:r>
            <a:br>
              <a:rPr lang="en-US" dirty="0" smtClean="0"/>
            </a:br>
            <a:r>
              <a:rPr lang="en-US" dirty="0" smtClean="0"/>
              <a:t>First: Strategic planning</a:t>
            </a:r>
          </a:p>
        </p:txBody>
      </p:sp>
    </p:spTree>
    <p:extLst>
      <p:ext uri="{BB962C8B-B14F-4D97-AF65-F5344CB8AC3E}">
        <p14:creationId xmlns:p14="http://schemas.microsoft.com/office/powerpoint/2010/main" val="339850488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Placeholder 13"/>
          <p:cNvSpPr>
            <a:spLocks noGrp="1"/>
          </p:cNvSpPr>
          <p:nvPr>
            <p:ph type="body" sz="quarter" idx="4294967295"/>
          </p:nvPr>
        </p:nvSpPr>
        <p:spPr>
          <a:xfrm>
            <a:off x="990600" y="1371600"/>
            <a:ext cx="7162800" cy="381000"/>
          </a:xfrm>
        </p:spPr>
        <p:txBody>
          <a:bodyPr/>
          <a:lstStyle/>
          <a:p>
            <a:pPr algn="ctr">
              <a:buFontTx/>
              <a:buNone/>
            </a:pPr>
            <a:r>
              <a:rPr lang="en-US" sz="2800" b="1" dirty="0" smtClean="0">
                <a:solidFill>
                  <a:schemeClr val="tx2"/>
                </a:solidFill>
              </a:rPr>
              <a:t>Strategic Planning</a:t>
            </a:r>
          </a:p>
        </p:txBody>
      </p:sp>
      <p:sp>
        <p:nvSpPr>
          <p:cNvPr id="25603" name="Rectangle 3"/>
          <p:cNvSpPr>
            <a:spLocks noGrp="1" noChangeArrowheads="1"/>
          </p:cNvSpPr>
          <p:nvPr>
            <p:ph idx="4294967295"/>
          </p:nvPr>
        </p:nvSpPr>
        <p:spPr>
          <a:xfrm>
            <a:off x="533400" y="2209800"/>
            <a:ext cx="7772400" cy="2743200"/>
          </a:xfrm>
        </p:spPr>
        <p:txBody>
          <a:bodyPr/>
          <a:lstStyle/>
          <a:p>
            <a:pPr>
              <a:buFontTx/>
              <a:buNone/>
            </a:pPr>
            <a:r>
              <a:rPr lang="en-US" b="1" dirty="0" smtClean="0"/>
              <a:t>Strategic planning </a:t>
            </a:r>
            <a:r>
              <a:rPr lang="en-US" dirty="0" smtClean="0"/>
              <a:t>is the process of developing and maintaining a strategic fit between the organization’s goals and capabilities and its changing marketing opportunities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685800" y="533400"/>
            <a:ext cx="7772400" cy="1143000"/>
          </a:xfrm>
        </p:spPr>
        <p:txBody>
          <a:bodyPr/>
          <a:lstStyle/>
          <a:p>
            <a:r>
              <a:rPr lang="en-US" dirty="0" smtClean="0"/>
              <a:t>Companywide and Marketing Strategic Planning</a:t>
            </a:r>
            <a:endParaRPr lang="en-US" dirty="0" smtClean="0">
              <a:solidFill>
                <a:srgbClr val="FF0000"/>
              </a:solidFill>
            </a:endParaRPr>
          </a:p>
        </p:txBody>
      </p:sp>
      <p:sp>
        <p:nvSpPr>
          <p:cNvPr id="27650" name="Text Placeholder 6"/>
          <p:cNvSpPr>
            <a:spLocks noGrp="1"/>
          </p:cNvSpPr>
          <p:nvPr>
            <p:ph idx="4294967295"/>
          </p:nvPr>
        </p:nvSpPr>
        <p:spPr>
          <a:xfrm>
            <a:off x="762000" y="1905000"/>
            <a:ext cx="7772400" cy="4114800"/>
          </a:xfrm>
        </p:spPr>
        <p:txBody>
          <a:bodyPr/>
          <a:lstStyle/>
          <a:p>
            <a:pPr algn="ctr">
              <a:buFontTx/>
              <a:buNone/>
            </a:pPr>
            <a:r>
              <a:rPr lang="en-US" sz="2800" b="1" dirty="0" smtClean="0">
                <a:solidFill>
                  <a:schemeClr val="tx2"/>
                </a:solidFill>
              </a:rPr>
              <a:t>Steps in Strategic Planning</a:t>
            </a:r>
          </a:p>
          <a:p>
            <a:pPr algn="ctr">
              <a:buFontTx/>
              <a:buNone/>
            </a:pPr>
            <a:endParaRPr lang="en-US" sz="2800" b="1" dirty="0" smtClean="0">
              <a:solidFill>
                <a:schemeClr val="tx2"/>
              </a:solidFill>
            </a:endParaRPr>
          </a:p>
        </p:txBody>
      </p:sp>
      <p:pic>
        <p:nvPicPr>
          <p:cNvPr id="27651" name="Picture 4" descr="fig02_01wo.jpg"/>
          <p:cNvPicPr>
            <a:picLocks noChangeAspect="1"/>
          </p:cNvPicPr>
          <p:nvPr/>
        </p:nvPicPr>
        <p:blipFill>
          <a:blip r:embed="rId3" cstate="print"/>
          <a:srcRect/>
          <a:stretch>
            <a:fillRect/>
          </a:stretch>
        </p:blipFill>
        <p:spPr bwMode="auto">
          <a:xfrm>
            <a:off x="0" y="2667000"/>
            <a:ext cx="9144000" cy="1863725"/>
          </a:xfrm>
          <a:prstGeom prst="rect">
            <a:avLst/>
          </a:prstGeom>
          <a:noFill/>
          <a:ln w="9525">
            <a:noFill/>
            <a:miter lim="800000"/>
            <a:headEnd/>
            <a:tailEnd/>
          </a:ln>
        </p:spPr>
      </p:pic>
      <p:sp>
        <p:nvSpPr>
          <p:cNvPr id="5" name="Rectangle 4"/>
          <p:cNvSpPr/>
          <p:nvPr/>
        </p:nvSpPr>
        <p:spPr>
          <a:xfrm>
            <a:off x="1981200" y="4648200"/>
            <a:ext cx="6477000" cy="1446550"/>
          </a:xfrm>
          <a:prstGeom prst="rect">
            <a:avLst/>
          </a:prstGeom>
          <a:solidFill>
            <a:schemeClr val="bg2"/>
          </a:solidFill>
          <a:ln>
            <a:solidFill>
              <a:schemeClr val="tx1"/>
            </a:solidFill>
          </a:ln>
        </p:spPr>
        <p:txBody>
          <a:bodyPr wrap="square">
            <a:spAutoFit/>
          </a:bodyPr>
          <a:lstStyle/>
          <a:p>
            <a:pPr algn="just"/>
            <a:r>
              <a:rPr lang="en-US" sz="2200" dirty="0" smtClean="0"/>
              <a:t>Company-wide strategic planning guides marketing strategy and planning. Like marketing strategy, the company’s broad strategy must also be customer focused.</a:t>
            </a:r>
            <a:endParaRPr lang="en-US" sz="22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685800" y="2819400"/>
            <a:ext cx="7772400" cy="1143000"/>
          </a:xfrm>
        </p:spPr>
        <p:txBody>
          <a:bodyPr/>
          <a:lstStyle/>
          <a:p>
            <a:pPr>
              <a:lnSpc>
                <a:spcPts val="3600"/>
              </a:lnSpc>
            </a:pPr>
            <a:r>
              <a:rPr lang="en-US" dirty="0" smtClean="0"/>
              <a:t>Second: Companywide strategic planning</a:t>
            </a:r>
          </a:p>
        </p:txBody>
      </p:sp>
    </p:spTree>
    <p:extLst>
      <p:ext uri="{BB962C8B-B14F-4D97-AF65-F5344CB8AC3E}">
        <p14:creationId xmlns:p14="http://schemas.microsoft.com/office/powerpoint/2010/main" val="157272590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sz="quarter" idx="4294967295"/>
          </p:nvPr>
        </p:nvSpPr>
        <p:spPr>
          <a:xfrm>
            <a:off x="914400" y="1295400"/>
            <a:ext cx="7162800" cy="381000"/>
          </a:xfrm>
        </p:spPr>
        <p:txBody>
          <a:bodyPr/>
          <a:lstStyle/>
          <a:p>
            <a:pPr algn="ctr" eaLnBrk="1" hangingPunct="1">
              <a:buFontTx/>
              <a:buNone/>
            </a:pPr>
            <a:r>
              <a:rPr lang="en-US" sz="2800" b="1" dirty="0" smtClean="0">
                <a:solidFill>
                  <a:schemeClr val="tx2"/>
                </a:solidFill>
              </a:rPr>
              <a:t>1- Defining a Market-Oriented Mission</a:t>
            </a:r>
          </a:p>
          <a:p>
            <a:pPr algn="ctr" eaLnBrk="1" hangingPunct="1">
              <a:buFontTx/>
              <a:buNone/>
            </a:pPr>
            <a:endParaRPr lang="en-US" sz="2800" b="1" dirty="0" smtClean="0">
              <a:solidFill>
                <a:schemeClr val="tx2"/>
              </a:solidFill>
            </a:endParaRPr>
          </a:p>
          <a:p>
            <a:pPr algn="ctr" eaLnBrk="1" hangingPunct="1">
              <a:buFontTx/>
              <a:buNone/>
            </a:pPr>
            <a:endParaRPr lang="en-US" sz="2800" b="1" dirty="0" smtClean="0">
              <a:solidFill>
                <a:schemeClr val="tx2"/>
              </a:solidFill>
            </a:endParaRPr>
          </a:p>
        </p:txBody>
      </p:sp>
      <p:sp>
        <p:nvSpPr>
          <p:cNvPr id="29698" name="Rectangle 2"/>
          <p:cNvSpPr>
            <a:spLocks noGrp="1" noChangeArrowheads="1"/>
          </p:cNvSpPr>
          <p:nvPr>
            <p:ph type="title" idx="4294967295"/>
          </p:nvPr>
        </p:nvSpPr>
        <p:spPr>
          <a:xfrm>
            <a:off x="685800" y="304800"/>
            <a:ext cx="7772400" cy="1143000"/>
          </a:xfrm>
        </p:spPr>
        <p:txBody>
          <a:bodyPr/>
          <a:lstStyle/>
          <a:p>
            <a:pPr eaLnBrk="1" hangingPunct="1">
              <a:lnSpc>
                <a:spcPts val="3600"/>
              </a:lnSpc>
            </a:pPr>
            <a:r>
              <a:rPr lang="en-US" dirty="0" smtClean="0"/>
              <a:t>Companywide Strategic Planning</a:t>
            </a:r>
          </a:p>
        </p:txBody>
      </p:sp>
      <p:sp>
        <p:nvSpPr>
          <p:cNvPr id="29699" name="Content Placeholder 10"/>
          <p:cNvSpPr>
            <a:spLocks noGrp="1"/>
          </p:cNvSpPr>
          <p:nvPr>
            <p:ph idx="4294967295"/>
          </p:nvPr>
        </p:nvSpPr>
        <p:spPr>
          <a:xfrm>
            <a:off x="609600" y="1981200"/>
            <a:ext cx="7772400" cy="4114800"/>
          </a:xfrm>
        </p:spPr>
        <p:txBody>
          <a:bodyPr/>
          <a:lstStyle/>
          <a:p>
            <a:pPr eaLnBrk="1" hangingPunct="1">
              <a:lnSpc>
                <a:spcPct val="80000"/>
              </a:lnSpc>
            </a:pPr>
            <a:r>
              <a:rPr lang="en-US" sz="3000" dirty="0" smtClean="0"/>
              <a:t>The mission statement is the organization’s purpose, what it wants to accomplish in the larger environment</a:t>
            </a:r>
          </a:p>
          <a:p>
            <a:pPr eaLnBrk="1" hangingPunct="1">
              <a:lnSpc>
                <a:spcPct val="80000"/>
              </a:lnSpc>
            </a:pPr>
            <a:r>
              <a:rPr lang="en-US" sz="3000" dirty="0" smtClean="0">
                <a:solidFill>
                  <a:srgbClr val="FF0000"/>
                </a:solidFill>
              </a:rPr>
              <a:t>Market-oriented</a:t>
            </a:r>
            <a:r>
              <a:rPr lang="en-US" sz="3000" dirty="0" smtClean="0"/>
              <a:t> mission statement defines the business in terms of </a:t>
            </a:r>
            <a:r>
              <a:rPr lang="en-US" sz="3000" dirty="0" smtClean="0">
                <a:solidFill>
                  <a:srgbClr val="FF0000"/>
                </a:solidFill>
              </a:rPr>
              <a:t>satisfying basic customer needs</a:t>
            </a:r>
          </a:p>
          <a:p>
            <a:pPr eaLnBrk="1" hangingPunct="1">
              <a:lnSpc>
                <a:spcPct val="80000"/>
              </a:lnSpc>
            </a:pPr>
            <a:endParaRPr lang="en-US" sz="3000" dirty="0" smtClean="0"/>
          </a:p>
        </p:txBody>
      </p:sp>
      <p:pic>
        <p:nvPicPr>
          <p:cNvPr id="29700" name="Picture 2" descr="Google"/>
          <p:cNvPicPr>
            <a:picLocks noChangeAspect="1" noChangeArrowheads="1"/>
          </p:cNvPicPr>
          <p:nvPr/>
        </p:nvPicPr>
        <p:blipFill>
          <a:blip r:embed="rId3" cstate="print"/>
          <a:srcRect/>
          <a:stretch>
            <a:fillRect/>
          </a:stretch>
        </p:blipFill>
        <p:spPr bwMode="auto">
          <a:xfrm>
            <a:off x="5105400" y="4191000"/>
            <a:ext cx="2819400" cy="1123950"/>
          </a:xfrm>
          <a:prstGeom prst="rect">
            <a:avLst/>
          </a:prstGeom>
          <a:noFill/>
          <a:ln w="9525">
            <a:noFill/>
            <a:miter lim="800000"/>
            <a:headEnd/>
            <a:tailEnd/>
          </a:ln>
        </p:spPr>
      </p:pic>
      <p:sp>
        <p:nvSpPr>
          <p:cNvPr id="29701" name="Rectangle 6"/>
          <p:cNvSpPr>
            <a:spLocks noChangeArrowheads="1"/>
          </p:cNvSpPr>
          <p:nvPr/>
        </p:nvSpPr>
        <p:spPr bwMode="auto">
          <a:xfrm>
            <a:off x="4876800" y="5181600"/>
            <a:ext cx="3352800" cy="923330"/>
          </a:xfrm>
          <a:prstGeom prst="rect">
            <a:avLst/>
          </a:prstGeom>
          <a:noFill/>
          <a:ln w="9525">
            <a:noFill/>
            <a:miter lim="800000"/>
            <a:headEnd/>
            <a:tailEnd/>
          </a:ln>
        </p:spPr>
        <p:txBody>
          <a:bodyPr>
            <a:spAutoFit/>
          </a:bodyPr>
          <a:lstStyle/>
          <a:p>
            <a:pPr algn="ctr"/>
            <a:r>
              <a:rPr lang="en-US" b="1" i="1" dirty="0">
                <a:latin typeface="Calibri" pitchFamily="34" charset="0"/>
                <a:cs typeface="ヒラギノ角ゴ Pro W3"/>
              </a:rPr>
              <a:t>We help </a:t>
            </a:r>
            <a:r>
              <a:rPr lang="en-US" b="1" i="1" dirty="0">
                <a:solidFill>
                  <a:srgbClr val="FF0000"/>
                </a:solidFill>
                <a:latin typeface="Calibri" pitchFamily="34" charset="0"/>
                <a:cs typeface="ヒラギノ角ゴ Pro W3"/>
              </a:rPr>
              <a:t>you</a:t>
            </a:r>
            <a:r>
              <a:rPr lang="en-US" b="1" i="1" dirty="0">
                <a:latin typeface="Calibri" pitchFamily="34" charset="0"/>
                <a:cs typeface="ヒラギノ角ゴ Pro W3"/>
              </a:rPr>
              <a:t> organize the world’s information and make it universally accessible and useful.</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10"/>
          <p:cNvSpPr>
            <a:spLocks noGrp="1"/>
          </p:cNvSpPr>
          <p:nvPr>
            <p:ph type="body" sz="quarter" idx="4294967295"/>
          </p:nvPr>
        </p:nvSpPr>
        <p:spPr>
          <a:xfrm>
            <a:off x="609600" y="1219200"/>
            <a:ext cx="8534400" cy="457200"/>
          </a:xfrm>
        </p:spPr>
        <p:txBody>
          <a:bodyPr/>
          <a:lstStyle/>
          <a:p>
            <a:pPr algn="ctr" eaLnBrk="1" hangingPunct="1">
              <a:buFontTx/>
              <a:buNone/>
            </a:pPr>
            <a:r>
              <a:rPr lang="en-US" sz="2800" b="1" dirty="0" smtClean="0">
                <a:solidFill>
                  <a:schemeClr val="tx2"/>
                </a:solidFill>
              </a:rPr>
              <a:t>2- Setting Company Objectives and Goals</a:t>
            </a:r>
          </a:p>
          <a:p>
            <a:pPr algn="ctr" eaLnBrk="1" hangingPunct="1">
              <a:buFontTx/>
              <a:buNone/>
            </a:pPr>
            <a:endParaRPr lang="en-US" sz="2800" b="1" dirty="0" smtClean="0">
              <a:solidFill>
                <a:schemeClr val="tx2"/>
              </a:solidFill>
            </a:endParaRPr>
          </a:p>
        </p:txBody>
      </p:sp>
      <p:sp>
        <p:nvSpPr>
          <p:cNvPr id="31746" name="Rectangle 2"/>
          <p:cNvSpPr>
            <a:spLocks noGrp="1" noChangeArrowheads="1"/>
          </p:cNvSpPr>
          <p:nvPr>
            <p:ph type="title" idx="4294967295"/>
          </p:nvPr>
        </p:nvSpPr>
        <p:spPr>
          <a:xfrm>
            <a:off x="533400" y="457200"/>
            <a:ext cx="7772400" cy="1143000"/>
          </a:xfrm>
        </p:spPr>
        <p:txBody>
          <a:bodyPr/>
          <a:lstStyle/>
          <a:p>
            <a:pPr eaLnBrk="1" hangingPunct="1">
              <a:lnSpc>
                <a:spcPts val="3600"/>
              </a:lnSpc>
            </a:pPr>
            <a:r>
              <a:rPr lang="en-US" dirty="0" smtClean="0"/>
              <a:t>Companywide Strategic Planning</a:t>
            </a:r>
            <a:br>
              <a:rPr lang="en-US" dirty="0" smtClean="0"/>
            </a:br>
            <a:endParaRPr lang="en-US" dirty="0" smtClean="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414898279"/>
              </p:ext>
            </p:extLst>
          </p:nvPr>
        </p:nvGraphicFramePr>
        <p:xfrm>
          <a:off x="914400" y="1828800"/>
          <a:ext cx="75438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Placeholder 5"/>
          <p:cNvSpPr>
            <a:spLocks noGrp="1"/>
          </p:cNvSpPr>
          <p:nvPr>
            <p:ph type="body" sz="quarter" idx="4294967295"/>
          </p:nvPr>
        </p:nvSpPr>
        <p:spPr>
          <a:xfrm>
            <a:off x="152400" y="1219200"/>
            <a:ext cx="7162800" cy="381000"/>
          </a:xfrm>
        </p:spPr>
        <p:txBody>
          <a:bodyPr/>
          <a:lstStyle/>
          <a:p>
            <a:pPr algn="ctr" eaLnBrk="1" hangingPunct="1">
              <a:buFontTx/>
              <a:buNone/>
            </a:pPr>
            <a:r>
              <a:rPr lang="en-US" sz="2800" b="1" dirty="0" smtClean="0">
                <a:solidFill>
                  <a:schemeClr val="tx2"/>
                </a:solidFill>
              </a:rPr>
              <a:t>3- Designing the Business Portfolio</a:t>
            </a:r>
          </a:p>
          <a:p>
            <a:pPr algn="ctr" eaLnBrk="1" hangingPunct="1">
              <a:buFontTx/>
              <a:buNone/>
            </a:pPr>
            <a:endParaRPr lang="en-US" sz="2800" b="1" dirty="0" smtClean="0">
              <a:solidFill>
                <a:schemeClr val="tx2"/>
              </a:solidFill>
            </a:endParaRPr>
          </a:p>
        </p:txBody>
      </p:sp>
      <p:sp>
        <p:nvSpPr>
          <p:cNvPr id="33794" name="Rectangle 2"/>
          <p:cNvSpPr>
            <a:spLocks noGrp="1" noChangeArrowheads="1"/>
          </p:cNvSpPr>
          <p:nvPr>
            <p:ph type="title" idx="4294967295"/>
          </p:nvPr>
        </p:nvSpPr>
        <p:spPr>
          <a:xfrm>
            <a:off x="533400" y="304800"/>
            <a:ext cx="7772400" cy="1143000"/>
          </a:xfrm>
        </p:spPr>
        <p:txBody>
          <a:bodyPr/>
          <a:lstStyle/>
          <a:p>
            <a:pPr eaLnBrk="1" hangingPunct="1">
              <a:lnSpc>
                <a:spcPts val="3600"/>
              </a:lnSpc>
            </a:pPr>
            <a:r>
              <a:rPr lang="en-US" dirty="0" smtClean="0"/>
              <a:t>Companywide Strategic Planning</a:t>
            </a:r>
          </a:p>
        </p:txBody>
      </p:sp>
      <p:sp>
        <p:nvSpPr>
          <p:cNvPr id="33795" name="Rectangle 3"/>
          <p:cNvSpPr>
            <a:spLocks noGrp="1" noChangeArrowheads="1"/>
          </p:cNvSpPr>
          <p:nvPr>
            <p:ph idx="4294967295"/>
          </p:nvPr>
        </p:nvSpPr>
        <p:spPr>
          <a:xfrm>
            <a:off x="914400" y="1981200"/>
            <a:ext cx="7772400" cy="2209800"/>
          </a:xfrm>
        </p:spPr>
        <p:txBody>
          <a:bodyPr/>
          <a:lstStyle/>
          <a:p>
            <a:pPr eaLnBrk="1" hangingPunct="1">
              <a:buFontTx/>
              <a:buNone/>
            </a:pPr>
            <a:r>
              <a:rPr lang="en-US" sz="2400" b="1" dirty="0" smtClean="0"/>
              <a:t>The business portfolio </a:t>
            </a:r>
            <a:r>
              <a:rPr lang="en-US" sz="2400" dirty="0" smtClean="0"/>
              <a:t>is the collection of businesses and products that make up the company</a:t>
            </a:r>
          </a:p>
          <a:p>
            <a:pPr eaLnBrk="1" hangingPunct="1">
              <a:buFontTx/>
              <a:buNone/>
            </a:pPr>
            <a:r>
              <a:rPr lang="en-US" sz="2400" b="1" dirty="0" smtClean="0"/>
              <a:t>Portfolio analysis </a:t>
            </a:r>
            <a:r>
              <a:rPr lang="en-US" sz="2400" dirty="0" smtClean="0"/>
              <a:t>is a major activity in strategic planning whereby management evaluates the products and businesses that make up the company</a:t>
            </a:r>
          </a:p>
        </p:txBody>
      </p:sp>
      <p:sp>
        <p:nvSpPr>
          <p:cNvPr id="5" name="Rectangle 4"/>
          <p:cNvSpPr/>
          <p:nvPr/>
        </p:nvSpPr>
        <p:spPr>
          <a:xfrm>
            <a:off x="2209800" y="4341674"/>
            <a:ext cx="6248400" cy="1754326"/>
          </a:xfrm>
          <a:prstGeom prst="rect">
            <a:avLst/>
          </a:prstGeom>
          <a:solidFill>
            <a:schemeClr val="bg2"/>
          </a:solidFill>
          <a:ln>
            <a:solidFill>
              <a:schemeClr val="tx1"/>
            </a:solidFill>
          </a:ln>
        </p:spPr>
        <p:txBody>
          <a:bodyPr wrap="square">
            <a:spAutoFit/>
          </a:bodyPr>
          <a:lstStyle/>
          <a:p>
            <a:r>
              <a:rPr lang="en-US" b="1" dirty="0" smtClean="0">
                <a:ea typeface="MS PGothic" pitchFamily="34" charset="-128"/>
              </a:rPr>
              <a:t>Business portfolio planning involves two steps.</a:t>
            </a:r>
          </a:p>
          <a:p>
            <a:r>
              <a:rPr lang="en-US" b="1" dirty="0" smtClean="0">
                <a:ea typeface="MS PGothic" pitchFamily="34" charset="-128"/>
              </a:rPr>
              <a:t>First, the company must analyze its </a:t>
            </a:r>
            <a:r>
              <a:rPr lang="en-US" b="1" i="1" dirty="0" smtClean="0">
                <a:solidFill>
                  <a:srgbClr val="FF0000"/>
                </a:solidFill>
                <a:ea typeface="MS PGothic" pitchFamily="34" charset="-128"/>
              </a:rPr>
              <a:t>current business portfolio</a:t>
            </a:r>
            <a:r>
              <a:rPr lang="en-US" b="1" i="1" dirty="0" smtClean="0">
                <a:ea typeface="MS PGothic" pitchFamily="34" charset="-128"/>
              </a:rPr>
              <a:t> and determine which businesses</a:t>
            </a:r>
          </a:p>
          <a:p>
            <a:r>
              <a:rPr lang="en-US" b="1" dirty="0" smtClean="0">
                <a:ea typeface="MS PGothic" pitchFamily="34" charset="-128"/>
              </a:rPr>
              <a:t>should receive more, less, or no investment. Second, it must shape the </a:t>
            </a:r>
            <a:r>
              <a:rPr lang="en-US" b="1" i="1" dirty="0" smtClean="0">
                <a:ea typeface="MS PGothic" pitchFamily="34" charset="-128"/>
              </a:rPr>
              <a:t>future portfolio</a:t>
            </a:r>
          </a:p>
          <a:p>
            <a:r>
              <a:rPr lang="en-US" b="1" dirty="0" smtClean="0">
                <a:ea typeface="MS PGothic" pitchFamily="34" charset="-128"/>
              </a:rPr>
              <a:t>by </a:t>
            </a:r>
            <a:r>
              <a:rPr lang="en-US" b="1" dirty="0" smtClean="0">
                <a:solidFill>
                  <a:srgbClr val="FF0000"/>
                </a:solidFill>
                <a:ea typeface="MS PGothic" pitchFamily="34" charset="-128"/>
              </a:rPr>
              <a:t>developing strategies for growth and downsizing</a:t>
            </a:r>
            <a:r>
              <a:rPr lang="en-US" b="1" dirty="0" smtClean="0">
                <a:ea typeface="MS PGothic" pitchFamily="34" charset="-128"/>
              </a:rPr>
              <a:t>.</a:t>
            </a:r>
            <a:endParaRPr lang="en-US" b="1" dirty="0" smtClean="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PAUSE" val="1"/>
  <p:tag name="ARTICULATE_NAV_LEVEL" val="1"/>
  <p:tag name="ARTICULATE_PLAYLIST_ID" val="-1"/>
</p:tagLst>
</file>

<file path=ppt/theme/theme1.xml><?xml version="1.0" encoding="utf-8"?>
<a:theme xmlns:a="http://schemas.openxmlformats.org/drawingml/2006/main" name="1_Blank Presentation">
  <a:themeElements>
    <a:clrScheme name="">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2060"/>
      </a:hlink>
      <a:folHlink>
        <a:srgbClr val="002060"/>
      </a:folHlink>
    </a:clrScheme>
    <a:fontScheme name="1_Blank Presentation">
      <a:majorFont>
        <a:latin typeface="Arial"/>
        <a:ea typeface="ヒラギノ角ゴ Pro W3"/>
        <a:cs typeface="Calibri"/>
      </a:majorFont>
      <a:minorFont>
        <a:latin typeface="Calibri"/>
        <a:ea typeface="ヒラギノ角ゴ Pro W3"/>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Custom 1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0FD13D"/>
      </a:accent5>
      <a:accent6>
        <a:srgbClr val="0FD13D"/>
      </a:accent6>
      <a:hlink>
        <a:srgbClr val="002060"/>
      </a:hlink>
      <a:folHlink>
        <a:srgbClr val="002060"/>
      </a:folHlink>
    </a:clrScheme>
    <a:fontScheme name="Blank Presentation">
      <a:majorFont>
        <a:latin typeface=""/>
        <a:ea typeface=""/>
        <a:cs typeface="Calibri"/>
      </a:majorFont>
      <a:minorFont>
        <a:latin typeface="Calibri"/>
        <a:ea typeface=""/>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1754</TotalTime>
  <Words>1742</Words>
  <Application>Microsoft Office PowerPoint</Application>
  <PresentationFormat>On-screen Show (4:3)</PresentationFormat>
  <Paragraphs>224</Paragraphs>
  <Slides>29</Slides>
  <Notes>29</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1_Blank Presentation</vt:lpstr>
      <vt:lpstr>Blank Presentation</vt:lpstr>
      <vt:lpstr> Chapter Two</vt:lpstr>
      <vt:lpstr>Company and Marketing Strategy</vt:lpstr>
      <vt:lpstr> First: Strategic planning</vt:lpstr>
      <vt:lpstr>PowerPoint Presentation</vt:lpstr>
      <vt:lpstr>Companywide and Marketing Strategic Planning</vt:lpstr>
      <vt:lpstr>Second: Companywide strategic planning</vt:lpstr>
      <vt:lpstr>Companywide Strategic Planning</vt:lpstr>
      <vt:lpstr>Companywide Strategic Planning </vt:lpstr>
      <vt:lpstr>Companywide Strategic Planning</vt:lpstr>
      <vt:lpstr>Companywide Strategic Planning</vt:lpstr>
      <vt:lpstr>Companywide Strategic Planning</vt:lpstr>
      <vt:lpstr>Companywide Strategic Planning</vt:lpstr>
      <vt:lpstr>Companywide Strategic Planning</vt:lpstr>
      <vt:lpstr>Ansoff’s Matrix</vt:lpstr>
      <vt:lpstr>Companywide Strategic Planning</vt:lpstr>
      <vt:lpstr>Companywide Strategic Planning</vt:lpstr>
      <vt:lpstr>Companywide Strategic Planning</vt:lpstr>
      <vt:lpstr>Third: Planning Marketing strategies</vt:lpstr>
      <vt:lpstr>PowerPoint Presentation</vt:lpstr>
      <vt:lpstr>PowerPoint Presentation</vt:lpstr>
      <vt:lpstr>2- Marketing Strategy and the Marketing Mix</vt:lpstr>
      <vt:lpstr>2- Marketing Strategy and the Marketing Mix</vt:lpstr>
      <vt:lpstr>PowerPoint Presentation</vt:lpstr>
      <vt:lpstr>PowerPoint Presentation</vt:lpstr>
      <vt:lpstr>PowerPoint Presentation</vt:lpstr>
      <vt:lpstr>3- Managing the Marketing Effort</vt:lpstr>
      <vt:lpstr>3- Managing the Marketing Effort</vt:lpstr>
      <vt:lpstr>PowerPoint Presentation</vt:lpstr>
      <vt:lpstr>4- Measuring and Managing      Return on Marketing Investment </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User</cp:lastModifiedBy>
  <cp:revision>191</cp:revision>
  <cp:lastPrinted>2009-02-11T19:42:40Z</cp:lastPrinted>
  <dcterms:created xsi:type="dcterms:W3CDTF">2011-02-15T21:49:35Z</dcterms:created>
  <dcterms:modified xsi:type="dcterms:W3CDTF">2013-09-18T04:54:31Z</dcterms:modified>
</cp:coreProperties>
</file>