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4"/>
    <p:sldMasterId id="2147483684" r:id="rId5"/>
  </p:sldMasterIdLst>
  <p:notesMasterIdLst>
    <p:notesMasterId r:id="rId50"/>
  </p:notesMasterIdLst>
  <p:handoutMasterIdLst>
    <p:handoutMasterId r:id="rId51"/>
  </p:handoutMasterIdLst>
  <p:sldIdLst>
    <p:sldId id="604" r:id="rId6"/>
    <p:sldId id="257" r:id="rId7"/>
    <p:sldId id="807" r:id="rId8"/>
    <p:sldId id="585" r:id="rId9"/>
    <p:sldId id="808" r:id="rId10"/>
    <p:sldId id="684" r:id="rId11"/>
    <p:sldId id="587" r:id="rId12"/>
    <p:sldId id="588" r:id="rId13"/>
    <p:sldId id="725" r:id="rId14"/>
    <p:sldId id="816" r:id="rId15"/>
    <p:sldId id="815" r:id="rId16"/>
    <p:sldId id="817" r:id="rId17"/>
    <p:sldId id="809" r:id="rId18"/>
    <p:sldId id="670" r:id="rId19"/>
    <p:sldId id="672" r:id="rId20"/>
    <p:sldId id="735" r:id="rId21"/>
    <p:sldId id="746" r:id="rId22"/>
    <p:sldId id="475" r:id="rId23"/>
    <p:sldId id="812" r:id="rId24"/>
    <p:sldId id="618" r:id="rId25"/>
    <p:sldId id="813" r:id="rId26"/>
    <p:sldId id="651" r:id="rId27"/>
    <p:sldId id="700" r:id="rId28"/>
    <p:sldId id="648" r:id="rId29"/>
    <p:sldId id="771" r:id="rId30"/>
    <p:sldId id="739" r:id="rId31"/>
    <p:sldId id="814" r:id="rId32"/>
    <p:sldId id="660" r:id="rId33"/>
    <p:sldId id="748" r:id="rId34"/>
    <p:sldId id="750" r:id="rId35"/>
    <p:sldId id="753" r:id="rId36"/>
    <p:sldId id="772" r:id="rId37"/>
    <p:sldId id="751" r:id="rId38"/>
    <p:sldId id="752" r:id="rId39"/>
    <p:sldId id="756" r:id="rId40"/>
    <p:sldId id="767" r:id="rId41"/>
    <p:sldId id="757" r:id="rId42"/>
    <p:sldId id="762" r:id="rId43"/>
    <p:sldId id="764" r:id="rId44"/>
    <p:sldId id="777" r:id="rId45"/>
    <p:sldId id="778" r:id="rId46"/>
    <p:sldId id="779" r:id="rId47"/>
    <p:sldId id="811" r:id="rId48"/>
    <p:sldId id="782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3300"/>
    <a:srgbClr val="222222"/>
    <a:srgbClr val="FFFFFF"/>
    <a:srgbClr val="18B2B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1422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8" Type="http://schemas.openxmlformats.org/officeDocument/2006/relationships/slide" Target="slides/slide3.xml"/><Relationship Id="rId51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50F1602-1416-4FC4-9F13-B09986B4F1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183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07E2F8F-F7F9-446A-A5D5-66A24E3021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06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E30380-E9A2-4A73-85C3-951B78C6C9EC}" type="slidenum">
              <a:rPr lang="en-US"/>
              <a:pPr/>
              <a:t>1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  <p:extLst>
      <p:ext uri="{BB962C8B-B14F-4D97-AF65-F5344CB8AC3E}">
        <p14:creationId xmlns:p14="http://schemas.microsoft.com/office/powerpoint/2010/main" val="40011654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AA5C31-969C-4AC1-9CA7-C0D0CF638DC0}" type="slidenum">
              <a:rPr lang="en-US"/>
              <a:pPr/>
              <a:t>13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517169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6B7FC6-38DE-4ACC-B893-754071B21068}" type="slidenum">
              <a:rPr lang="en-US"/>
              <a:pPr/>
              <a:t>14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14694666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9E3663-767B-4B05-8FE5-1F2B0AA9E56D}" type="slidenum">
              <a:rPr lang="en-US"/>
              <a:pPr/>
              <a:t>15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6103942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071F56-86E6-4E99-85C6-5524527AAEB3}" type="slidenum">
              <a:rPr lang="en-US"/>
              <a:pPr/>
              <a:t>16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4017117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37D05B-39C0-44F3-B713-6958A7F34D70}" type="slidenum">
              <a:rPr lang="en-US"/>
              <a:pPr/>
              <a:t>17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9369776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F41F0E-7131-42EC-8AD9-4C691E2582E1}" type="slidenum">
              <a:rPr lang="en-US"/>
              <a:pPr/>
              <a:t>18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3816627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2B6EA5-725E-4010-80B7-32B4FE421AC5}" type="slidenum">
              <a:rPr lang="en-US"/>
              <a:pPr/>
              <a:t>20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1766613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1A26D5-539A-4CFC-B2B2-9910FDB07BB5}" type="slidenum">
              <a:rPr lang="en-US"/>
              <a:pPr/>
              <a:t>22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6812338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A5D09B-02E8-4D0A-8D5B-048574C761E6}" type="slidenum">
              <a:rPr lang="en-US"/>
              <a:pPr/>
              <a:t>23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6555429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4258F4-4EF6-4F83-AB84-4E3747B98784}" type="slidenum">
              <a:rPr lang="en-US"/>
              <a:pPr/>
              <a:t>24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957898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9AC9D5-DD76-4905-B578-CA6A81FC141C}" type="slidenum">
              <a:rPr lang="en-US"/>
              <a:pPr/>
              <a:t>2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30423427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BE42B4-2D03-497B-A0C5-5A236CEF61A2}" type="slidenum">
              <a:rPr lang="en-US"/>
              <a:pPr/>
              <a:t>25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2278177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ED0B1E-9F19-4838-8E7F-10D62AD5C232}" type="slidenum">
              <a:rPr lang="en-US"/>
              <a:pPr/>
              <a:t>26</a:t>
            </a:fld>
            <a:endParaRPr 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1253046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0384EB-B2CD-4D48-BDEF-BCDFCE67F694}" type="slidenum">
              <a:rPr lang="en-US"/>
              <a:pPr/>
              <a:t>28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2663750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0095-8215-44F2-8ACD-E0D4A0E67A8F}" type="slidenum">
              <a:rPr lang="en-US"/>
              <a:pPr/>
              <a:t>29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4389536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9915E7-1B3E-4FAC-A883-A11324ABC66B}" type="slidenum">
              <a:rPr lang="en-US"/>
              <a:pPr/>
              <a:t>30</a:t>
            </a:fld>
            <a:endParaRPr 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8002705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5D3144-67AE-4F07-910B-0EC77FD341C0}" type="slidenum">
              <a:rPr lang="en-US"/>
              <a:pPr/>
              <a:t>31</a:t>
            </a:fld>
            <a:endParaRPr lang="en-US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9830421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6875BC-4439-41A2-A6AB-AEC432F90675}" type="slidenum">
              <a:rPr lang="en-US"/>
              <a:pPr/>
              <a:t>32</a:t>
            </a:fld>
            <a:endParaRPr lang="en-U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4265743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C663ED-7770-462F-98B5-F21572E2B379}" type="slidenum">
              <a:rPr lang="en-US"/>
              <a:pPr/>
              <a:t>33</a:t>
            </a:fld>
            <a:endParaRPr lang="en-US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8946042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69358A-1F8C-4380-B4F7-BCDB9C364BF5}" type="slidenum">
              <a:rPr lang="en-US"/>
              <a:pPr/>
              <a:t>34</a:t>
            </a:fld>
            <a:endParaRPr lang="en-US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49305570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26A877-8BBD-4A83-98AE-C8493C2153D2}" type="slidenum">
              <a:rPr lang="en-US"/>
              <a:pPr/>
              <a:t>35</a:t>
            </a:fld>
            <a:endParaRPr lang="en-US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601135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9CF68C-1E72-4D2C-BBE5-0E557403A28D}" type="slidenum">
              <a:rPr lang="en-US"/>
              <a:pPr/>
              <a:t>3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31974427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01AA9E-9C8D-4DEE-80B7-374931C82229}" type="slidenum">
              <a:rPr lang="en-US"/>
              <a:pPr/>
              <a:t>36</a:t>
            </a:fld>
            <a:endParaRPr lang="en-US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14803999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1506A2-5D3D-4F53-9201-532C99E54F00}" type="slidenum">
              <a:rPr lang="en-US"/>
              <a:pPr/>
              <a:t>37</a:t>
            </a:fld>
            <a:endParaRPr lang="en-US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27731960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6784B1-B133-4EAE-ACED-35D3370A3458}" type="slidenum">
              <a:rPr lang="en-US"/>
              <a:pPr/>
              <a:t>38</a:t>
            </a:fld>
            <a:endParaRPr lang="en-US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3466775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1DE4B6-3D32-45D4-9527-881B72321C39}" type="slidenum">
              <a:rPr lang="en-US"/>
              <a:pPr/>
              <a:t>39</a:t>
            </a:fld>
            <a:endParaRPr lang="en-US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29177014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2A00E9-8D89-428B-8F0A-D2D5E72A88B3}" type="slidenum">
              <a:rPr lang="en-US"/>
              <a:pPr/>
              <a:t>40</a:t>
            </a:fld>
            <a:endParaRPr lang="en-US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63644234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73085E-0F68-4B1E-B684-4C3D1C88725C}" type="slidenum">
              <a:rPr lang="en-US"/>
              <a:pPr/>
              <a:t>41</a:t>
            </a:fld>
            <a:endParaRPr lang="en-US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86534062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C26328-5942-477C-9FAB-CA4A865B309E}" type="slidenum">
              <a:rPr lang="en-US"/>
              <a:pPr/>
              <a:t>42</a:t>
            </a:fld>
            <a:endParaRPr lang="en-US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2778445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22835B-C674-4647-8170-903C8B862C42}" type="slidenum">
              <a:rPr lang="en-US"/>
              <a:pPr/>
              <a:t>43</a:t>
            </a:fld>
            <a:endParaRPr lang="en-US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22417128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F543D4-B2F8-435D-AAAE-595525803E62}" type="slidenum">
              <a:rPr lang="en-US"/>
              <a:pPr/>
              <a:t>44</a:t>
            </a:fld>
            <a:endParaRPr lang="en-US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723301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F7EB8-FB0C-4A32-A098-78F958E59CBB}" type="slidenum">
              <a:rPr lang="en-US"/>
              <a:pPr/>
              <a:t>4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24192029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F58813-AC71-421F-B6CE-1609D2E44C85}" type="slidenum">
              <a:rPr lang="en-US"/>
              <a:pPr/>
              <a:t>5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3943067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74A239-9BCB-4F2F-A3BE-AF028848D8DF}" type="slidenum">
              <a:rPr lang="en-US"/>
              <a:pPr/>
              <a:t>6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2664416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7674F9-CA32-4235-98E2-84A464C2F7B6}" type="slidenum">
              <a:rPr lang="en-US"/>
              <a:pPr/>
              <a:t>7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314093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B40D5A-7032-4A10-B1FB-5172B3C6B7D4}" type="slidenum">
              <a:rPr lang="en-US"/>
              <a:pPr/>
              <a:t>8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1477293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674309-A605-4FA1-88AA-9F778020559B}" type="slidenum">
              <a:rPr lang="en-US"/>
              <a:pPr/>
              <a:t>9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188675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24200"/>
            <a:ext cx="7772400" cy="8382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248400" cy="990600"/>
          </a:xfrm>
        </p:spPr>
        <p:txBody>
          <a:bodyPr/>
          <a:lstStyle>
            <a:lvl1pPr marL="0" indent="0" algn="ctr">
              <a:buFontTx/>
              <a:buNone/>
              <a:defRPr sz="4300"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fld id="{8C60FB2F-8DC3-41BE-9E0B-4DDE37BAB3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DF3324-3863-49CF-9EA4-52E5B67CE7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9A37B8-BB6C-4F9C-A025-5B35198709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802AF2-1E2F-4125-A417-F804374E55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7984EA-5789-4A6F-A6AD-26244C2BAF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BE4C67-FFA5-4978-8CDC-98FA607FAD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E919A9-A018-4448-B24C-B01C74EBF8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58EF60-2B8D-44BA-99AE-237484FBEB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D96D46-0D8A-4E44-99D4-54A1517B67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C71A75-D3EA-4296-B22C-B557606ED1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44752-F735-4138-BF0F-85C960B35D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33400" y="6324600"/>
            <a:ext cx="6172200" cy="381000"/>
          </a:xfrm>
          <a:ln/>
        </p:spPr>
        <p:txBody>
          <a:bodyPr/>
          <a:lstStyle>
            <a:lvl1pPr>
              <a:defRPr sz="1200" i="1">
                <a:latin typeface="Comic Sans MS" pitchFamily="66" charset="0"/>
              </a:defRPr>
            </a:lvl1pPr>
          </a:lstStyle>
          <a:p>
            <a:pPr>
              <a:defRPr/>
            </a:pPr>
            <a:r>
              <a:rPr lang="en-US" dirty="0" smtClean="0"/>
              <a:t>Hands-On Microsoft Windows Server 2008 - Edited by </a:t>
            </a:r>
            <a:r>
              <a:rPr lang="en-US" dirty="0" err="1" smtClean="0"/>
              <a:t>Maysoon</a:t>
            </a:r>
            <a:r>
              <a:rPr lang="en-US" dirty="0" smtClean="0"/>
              <a:t> Al-Duwais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83FB1D-3453-49B6-8AEB-162D823748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402D10-1D18-4599-A2B3-6E8CB7E94F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DE6D14-6991-414A-AF1C-59F9FD2E29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BC7A1C-F79E-40A3-B476-246EAA3386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E2565A-E5F4-48B4-BC68-694F6614CE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5B77FF-D7AE-4D22-96A3-982C9878C5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ECE1A6-EEBF-4852-B773-AAB52A20D4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536C26-6715-4847-98DF-93D596F31D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C3D362-E4B1-478F-93E5-787AABF751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421D-4AC8-47A8-BC15-6226BB251F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0DEC47-514F-4E6E-9A32-1E9A7C843B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324600"/>
            <a:ext cx="586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205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  <a:latin typeface="Arial" pitchFamily="34" charset="0"/>
              </a:defRPr>
            </a:lvl1pPr>
          </a:lstStyle>
          <a:p>
            <a:fld id="{3488F2FF-7ED3-4E5E-B8DB-840684D68BD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1" r:id="rId1"/>
    <p:sldLayoutId id="2147484410" r:id="rId2"/>
    <p:sldLayoutId id="2147484411" r:id="rId3"/>
    <p:sldLayoutId id="2147484412" r:id="rId4"/>
    <p:sldLayoutId id="2147484413" r:id="rId5"/>
    <p:sldLayoutId id="2147484414" r:id="rId6"/>
    <p:sldLayoutId id="2147484415" r:id="rId7"/>
    <p:sldLayoutId id="2147484416" r:id="rId8"/>
    <p:sldLayoutId id="2147484417" r:id="rId9"/>
    <p:sldLayoutId id="2147484418" r:id="rId10"/>
    <p:sldLayoutId id="214748441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222222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222222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</a:defRPr>
            </a:lvl1pPr>
          </a:lstStyle>
          <a:p>
            <a:fld id="{D9CFBE63-BB13-454F-89CD-4D2E0B87475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0" r:id="rId1"/>
    <p:sldLayoutId id="2147484421" r:id="rId2"/>
    <p:sldLayoutId id="2147484422" r:id="rId3"/>
    <p:sldLayoutId id="2147484423" r:id="rId4"/>
    <p:sldLayoutId id="2147484424" r:id="rId5"/>
    <p:sldLayoutId id="2147484425" r:id="rId6"/>
    <p:sldLayoutId id="2147484426" r:id="rId7"/>
    <p:sldLayoutId id="2147484427" r:id="rId8"/>
    <p:sldLayoutId id="2147484428" r:id="rId9"/>
    <p:sldLayoutId id="2147484429" r:id="rId10"/>
    <p:sldLayoutId id="214748443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8001000" cy="2209800"/>
          </a:xfrm>
        </p:spPr>
        <p:txBody>
          <a:bodyPr/>
          <a:lstStyle/>
          <a:p>
            <a:pPr eaLnBrk="1" hangingPunct="1"/>
            <a:r>
              <a:rPr lang="en-US" sz="4400" smtClean="0"/>
              <a:t>Hands-On Microsoft Windows Server 2008</a:t>
            </a:r>
            <a:endParaRPr lang="en-US" sz="3200" i="1" smtClean="0"/>
          </a:p>
        </p:txBody>
      </p:sp>
      <p:sp>
        <p:nvSpPr>
          <p:cNvPr id="2765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419600"/>
            <a:ext cx="8077200" cy="144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400" i="1" smtClean="0"/>
              <a:t>Chapter 2</a:t>
            </a:r>
          </a:p>
          <a:p>
            <a:pPr eaLnBrk="1" hangingPunct="1">
              <a:lnSpc>
                <a:spcPct val="90000"/>
              </a:lnSpc>
            </a:pPr>
            <a:r>
              <a:rPr lang="en-US" sz="3400" i="1" smtClean="0"/>
              <a:t>Installing Windows Server 2008</a:t>
            </a:r>
          </a:p>
        </p:txBody>
      </p:sp>
      <p:pic>
        <p:nvPicPr>
          <p:cNvPr id="27652" name="Picture 3" descr="Cengage_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67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-76200"/>
            <a:ext cx="9677400" cy="1143000"/>
          </a:xfrm>
        </p:spPr>
        <p:txBody>
          <a:bodyPr/>
          <a:lstStyle/>
          <a:p>
            <a:r>
              <a:rPr lang="en-US" sz="3200" b="1" dirty="0"/>
              <a:t>Disk Partitioning, File Systems &amp; Formatting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14400"/>
            <a:ext cx="8382000" cy="5334000"/>
          </a:xfrm>
        </p:spPr>
        <p:txBody>
          <a:bodyPr/>
          <a:lstStyle/>
          <a:p>
            <a:pPr algn="just"/>
            <a:r>
              <a:rPr lang="en-US" sz="2400" b="1" u="sng" dirty="0" smtClean="0"/>
              <a:t>Single Partition:</a:t>
            </a:r>
            <a:r>
              <a:rPr lang="en-US" sz="2400" dirty="0"/>
              <a:t> </a:t>
            </a:r>
            <a:r>
              <a:rPr lang="en-US" sz="2400" dirty="0" smtClean="0"/>
              <a:t>Many </a:t>
            </a:r>
            <a:r>
              <a:rPr lang="en-US" sz="2400" dirty="0"/>
              <a:t>PCs are partitioned as a single partition that equals the size of the hard disk</a:t>
            </a:r>
            <a:r>
              <a:rPr lang="en-US" sz="2400" dirty="0" smtClean="0"/>
              <a:t>. </a:t>
            </a:r>
          </a:p>
          <a:p>
            <a:pPr marL="0" indent="0" algn="just">
              <a:buNone/>
            </a:pPr>
            <a:endParaRPr lang="en-US" sz="2400" dirty="0"/>
          </a:p>
          <a:p>
            <a:pPr algn="just"/>
            <a:r>
              <a:rPr lang="en-US" sz="2400" b="1" u="sng" dirty="0" smtClean="0"/>
              <a:t>Multiple Partition:</a:t>
            </a:r>
            <a:r>
              <a:rPr lang="en-US" sz="2400" dirty="0" smtClean="0"/>
              <a:t> Partitioning </a:t>
            </a:r>
            <a:r>
              <a:rPr lang="en-US" sz="2400" dirty="0"/>
              <a:t>a hard disk into many smaller partitions </a:t>
            </a:r>
            <a:r>
              <a:rPr lang="en-US" sz="2400" b="1" u="sng" dirty="0"/>
              <a:t>is not required</a:t>
            </a:r>
            <a:r>
              <a:rPr lang="en-US" sz="2400" dirty="0"/>
              <a:t>, but it can be useful </a:t>
            </a:r>
            <a:r>
              <a:rPr lang="en-US" sz="2400" dirty="0" smtClean="0"/>
              <a:t>for:</a:t>
            </a:r>
          </a:p>
          <a:p>
            <a:pPr lvl="1" algn="just"/>
            <a:r>
              <a:rPr lang="en-US" sz="2200" dirty="0" smtClean="0"/>
              <a:t>organizing </a:t>
            </a:r>
            <a:r>
              <a:rPr lang="en-US" sz="2200" dirty="0"/>
              <a:t>data </a:t>
            </a:r>
            <a:r>
              <a:rPr lang="en-US" sz="2200" dirty="0" smtClean="0"/>
              <a:t>on </a:t>
            </a:r>
            <a:r>
              <a:rPr lang="en-US" sz="2200" dirty="0"/>
              <a:t>hard disk. </a:t>
            </a:r>
            <a:endParaRPr lang="en-US" sz="2200" dirty="0" smtClean="0"/>
          </a:p>
          <a:p>
            <a:pPr lvl="1" algn="just"/>
            <a:r>
              <a:rPr lang="en-US" sz="2200" dirty="0" smtClean="0"/>
              <a:t>Installing different operating systems at each partition.</a:t>
            </a:r>
          </a:p>
          <a:p>
            <a:pPr marL="457200" lvl="1" indent="0" algn="just">
              <a:buNone/>
            </a:pPr>
            <a:endParaRPr lang="en-US" sz="2200" dirty="0" smtClean="0"/>
          </a:p>
          <a:p>
            <a:pPr marL="457200" lvl="1" indent="0" algn="just">
              <a:buNone/>
            </a:pPr>
            <a:r>
              <a:rPr lang="en-US" sz="2000" b="1" dirty="0" smtClean="0"/>
              <a:t>Example:</a:t>
            </a:r>
            <a:r>
              <a:rPr lang="en-US" sz="2000" dirty="0" smtClean="0"/>
              <a:t> Some </a:t>
            </a:r>
            <a:r>
              <a:rPr lang="en-US" sz="2000" dirty="0"/>
              <a:t>users prefer to have separate partitions </a:t>
            </a:r>
            <a:r>
              <a:rPr lang="en-US" sz="2000" dirty="0" smtClean="0"/>
              <a:t>as follows:</a:t>
            </a:r>
          </a:p>
          <a:p>
            <a:pPr lvl="2" algn="just"/>
            <a:r>
              <a:rPr lang="en-US" sz="2000" dirty="0" smtClean="0"/>
              <a:t>First Partition(C</a:t>
            </a:r>
            <a:r>
              <a:rPr lang="en-US" sz="2000" dirty="0" smtClean="0">
                <a:sym typeface="Wingdings" panose="05000000000000000000" pitchFamily="2" charset="2"/>
              </a:rPr>
              <a:t>:/) contains </a:t>
            </a:r>
            <a:r>
              <a:rPr lang="en-US" sz="2000" dirty="0" smtClean="0"/>
              <a:t>the </a:t>
            </a:r>
            <a:r>
              <a:rPr lang="en-US" sz="2000" dirty="0"/>
              <a:t>operating system files &amp; programs, </a:t>
            </a:r>
            <a:endParaRPr lang="en-US" sz="2000" dirty="0" smtClean="0"/>
          </a:p>
          <a:p>
            <a:pPr lvl="2" algn="just"/>
            <a:r>
              <a:rPr lang="en-US" sz="2000" dirty="0" smtClean="0"/>
              <a:t>Second Partition (D:/) Contains user’s </a:t>
            </a:r>
            <a:r>
              <a:rPr lang="en-US" sz="2000" dirty="0"/>
              <a:t>personal data</a:t>
            </a:r>
          </a:p>
          <a:p>
            <a:endParaRPr lang="ar-S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83FB1D-3453-49B6-8AEB-162D8237484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78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077200" cy="4572000"/>
          </a:xfrm>
        </p:spPr>
        <p:txBody>
          <a:bodyPr/>
          <a:lstStyle/>
          <a:p>
            <a:pPr algn="just"/>
            <a:r>
              <a:rPr lang="en-US" b="1" dirty="0"/>
              <a:t>File Systems: </a:t>
            </a:r>
          </a:p>
          <a:p>
            <a:pPr lvl="1" algn="just"/>
            <a:r>
              <a:rPr lang="en-US" dirty="0"/>
              <a:t>The structure and logic rules used to control how data is stored and retrieved in the hard disk</a:t>
            </a:r>
            <a:r>
              <a:rPr lang="en-US" dirty="0" smtClean="0"/>
              <a:t>.</a:t>
            </a:r>
          </a:p>
          <a:p>
            <a:pPr lvl="1" algn="just"/>
            <a:r>
              <a:rPr lang="en-US" dirty="0" smtClean="0"/>
              <a:t>Example: </a:t>
            </a:r>
          </a:p>
          <a:p>
            <a:pPr lvl="2" algn="just"/>
            <a:r>
              <a:rPr lang="en-US" dirty="0" smtClean="0"/>
              <a:t>File </a:t>
            </a:r>
            <a:r>
              <a:rPr lang="en-US" dirty="0"/>
              <a:t>Allocation Table </a:t>
            </a:r>
            <a:r>
              <a:rPr lang="en-US" dirty="0" smtClean="0"/>
              <a:t>(FAT), </a:t>
            </a:r>
          </a:p>
          <a:p>
            <a:pPr lvl="2" algn="just"/>
            <a:r>
              <a:rPr lang="en-US" dirty="0" smtClean="0"/>
              <a:t>New Technology File System (NTFS).</a:t>
            </a:r>
          </a:p>
          <a:p>
            <a:r>
              <a:rPr lang="en-US" dirty="0" smtClean="0"/>
              <a:t>A </a:t>
            </a:r>
            <a:r>
              <a:rPr lang="en-US" dirty="0"/>
              <a:t>disk can be formatted after it is </a:t>
            </a:r>
            <a:r>
              <a:rPr lang="en-US" dirty="0" smtClean="0"/>
              <a:t>partitioned</a:t>
            </a:r>
            <a:endParaRPr lang="en-US" dirty="0"/>
          </a:p>
          <a:p>
            <a:r>
              <a:rPr lang="en-US" b="1" dirty="0" smtClean="0"/>
              <a:t>Disk Formatting:</a:t>
            </a:r>
          </a:p>
          <a:p>
            <a:pPr lvl="1"/>
            <a:r>
              <a:rPr lang="en-US" dirty="0"/>
              <a:t>Formatting a disk means configuring the disk with a file system so that </a:t>
            </a:r>
            <a:r>
              <a:rPr lang="en-US" dirty="0" smtClean="0"/>
              <a:t>the operating system </a:t>
            </a:r>
            <a:r>
              <a:rPr lang="en-US" dirty="0"/>
              <a:t>can store information on the disk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83FB1D-3453-49B6-8AEB-162D8237484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677400" cy="1143000"/>
          </a:xfrm>
        </p:spPr>
        <p:txBody>
          <a:bodyPr/>
          <a:lstStyle/>
          <a:p>
            <a:r>
              <a:rPr lang="en-US" sz="3200" b="1" dirty="0"/>
              <a:t>Disk Partitioning, File Systems &amp; Formatting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865400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 Windows Server 2008 installation program will detect how your hard disk is currently </a:t>
            </a:r>
            <a:r>
              <a:rPr lang="en-US" sz="2800" dirty="0" smtClean="0"/>
              <a:t>partitioned</a:t>
            </a:r>
          </a:p>
          <a:p>
            <a:endParaRPr lang="en-US" sz="2800" dirty="0"/>
          </a:p>
          <a:p>
            <a:pPr lvl="1"/>
            <a:r>
              <a:rPr lang="en-US" sz="2800" dirty="0"/>
              <a:t>Allows you to install the operating system on an existing partition or create a new one</a:t>
            </a:r>
          </a:p>
          <a:p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83FB1D-3453-49B6-8AEB-162D8237484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-304800" y="0"/>
            <a:ext cx="967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22222"/>
                </a:solidFill>
                <a:latin typeface="+mj-lt"/>
                <a:ea typeface="MS PGothic" pitchFamily="34" charset="-128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22222"/>
                </a:solidFill>
                <a:latin typeface="Arial" charset="0"/>
                <a:ea typeface="MS PGothic" pitchFamily="34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22222"/>
                </a:solidFill>
                <a:latin typeface="Arial" charset="0"/>
                <a:ea typeface="MS PGothic" pitchFamily="34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22222"/>
                </a:solidFill>
                <a:latin typeface="Arial" charset="0"/>
                <a:ea typeface="MS PGothic" pitchFamily="34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22222"/>
                </a:solidFill>
                <a:latin typeface="Arial" charset="0"/>
                <a:ea typeface="MS PGothic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2222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2222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2222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22222"/>
                </a:solidFill>
                <a:latin typeface="Arial" charset="0"/>
              </a:defRPr>
            </a:lvl9pPr>
          </a:lstStyle>
          <a:p>
            <a:r>
              <a:rPr lang="en-US" sz="3200" b="1" kern="0" smtClean="0"/>
              <a:t>Disk Partitioning, File Systems &amp; Formatting</a:t>
            </a:r>
            <a:endParaRPr lang="ar-SA" sz="3200" kern="0" dirty="0"/>
          </a:p>
        </p:txBody>
      </p:sp>
    </p:spTree>
    <p:extLst>
      <p:ext uri="{BB962C8B-B14F-4D97-AF65-F5344CB8AC3E}">
        <p14:creationId xmlns:p14="http://schemas.microsoft.com/office/powerpoint/2010/main" val="1919862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460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38FB0CC-8A72-4ACA-B5A9-69319CC23BB5}" type="slidenum">
              <a:rPr lang="en-US"/>
              <a:pPr/>
              <a:t>13</a:t>
            </a:fld>
            <a:endParaRPr lang="en-US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500" y="444500"/>
            <a:ext cx="7480300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481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9E54C32-E898-4148-BA40-8DE3DEF9E691}" type="slidenum">
              <a:rPr lang="en-US"/>
              <a:pPr/>
              <a:t>14</a:t>
            </a:fld>
            <a:endParaRPr lang="en-US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r>
              <a:rPr lang="en-US" smtClean="0"/>
              <a:t>Understanding NTFS</a:t>
            </a:r>
          </a:p>
        </p:txBody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343400"/>
          </a:xfrm>
        </p:spPr>
        <p:txBody>
          <a:bodyPr/>
          <a:lstStyle/>
          <a:p>
            <a:r>
              <a:rPr lang="en-US" b="1" dirty="0" smtClean="0"/>
              <a:t>New Technology File System (NTFS)</a:t>
            </a:r>
          </a:p>
          <a:p>
            <a:pPr lvl="1"/>
            <a:r>
              <a:rPr lang="en-US" dirty="0" smtClean="0"/>
              <a:t>The native Windows Server file system</a:t>
            </a:r>
          </a:p>
          <a:p>
            <a:r>
              <a:rPr lang="en-US" dirty="0" smtClean="0"/>
              <a:t>NTFS features include:</a:t>
            </a:r>
          </a:p>
          <a:p>
            <a:pPr lvl="1"/>
            <a:r>
              <a:rPr lang="en-US" dirty="0" smtClean="0"/>
              <a:t>Local security through file and folder permissions</a:t>
            </a:r>
          </a:p>
          <a:p>
            <a:pPr lvl="1"/>
            <a:r>
              <a:rPr lang="en-US" dirty="0" smtClean="0"/>
              <a:t>Compression</a:t>
            </a:r>
          </a:p>
          <a:p>
            <a:pPr lvl="1"/>
            <a:r>
              <a:rPr lang="en-US" dirty="0" smtClean="0"/>
              <a:t>Disk quotas</a:t>
            </a:r>
          </a:p>
          <a:p>
            <a:pPr lvl="1"/>
            <a:r>
              <a:rPr lang="en-US" dirty="0" smtClean="0"/>
              <a:t>Encryption</a:t>
            </a:r>
          </a:p>
          <a:p>
            <a:pPr lvl="1"/>
            <a:r>
              <a:rPr lang="en-US" dirty="0" smtClean="0"/>
              <a:t>Indexing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222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1CCC01A-670B-4B17-AD08-6D01E71A6BE3}" type="slidenum">
              <a:rPr lang="en-US"/>
              <a:pPr/>
              <a:t>15</a:t>
            </a:fld>
            <a:endParaRPr lang="en-US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Understanding NTFS (continued)</a:t>
            </a:r>
          </a:p>
        </p:txBody>
      </p:sp>
      <p:sp>
        <p:nvSpPr>
          <p:cNvPr id="5222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572000"/>
          </a:xfrm>
        </p:spPr>
        <p:txBody>
          <a:bodyPr/>
          <a:lstStyle/>
          <a:p>
            <a:r>
              <a:rPr lang="en-US" dirty="0" smtClean="0"/>
              <a:t>You cannot install Windows Server 2008 on a FAT volume (FAT is an older file system technique)</a:t>
            </a:r>
          </a:p>
          <a:p>
            <a:pPr lvl="1"/>
            <a:r>
              <a:rPr lang="en-US" dirty="0" smtClean="0"/>
              <a:t>Check to ensure that any File Allocation Table (FAT) volumes are first converted to NTFS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42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B6E4E9B-6F88-45AA-86B1-E17123E0CC90}" type="slidenum">
              <a:rPr lang="en-US"/>
              <a:pPr/>
              <a:t>16</a:t>
            </a:fld>
            <a:endParaRPr lang="en-US"/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Understanding NTFS (continued)</a:t>
            </a:r>
          </a:p>
        </p:txBody>
      </p:sp>
      <p:pic>
        <p:nvPicPr>
          <p:cNvPr id="5427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33538"/>
            <a:ext cx="76200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83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2601465-EF86-400B-BB4D-64882AD4E18A}" type="slidenum">
              <a:rPr lang="en-US"/>
              <a:pPr/>
              <a:t>17</a:t>
            </a:fld>
            <a:endParaRPr lang="en-US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Determining Domain or Workgroup Membership</a:t>
            </a:r>
          </a:p>
        </p:txBody>
      </p:sp>
      <p:sp>
        <p:nvSpPr>
          <p:cNvPr id="58373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572000"/>
          </a:xfrm>
        </p:spPr>
        <p:txBody>
          <a:bodyPr/>
          <a:lstStyle/>
          <a:p>
            <a:r>
              <a:rPr lang="en-US" dirty="0" smtClean="0"/>
              <a:t>You can specify a domain or workgroup on the Initial Configuration Tasks window</a:t>
            </a:r>
          </a:p>
          <a:p>
            <a:r>
              <a:rPr lang="en-US" dirty="0" smtClean="0"/>
              <a:t>Requirements for adding the computer to a domain:</a:t>
            </a:r>
          </a:p>
          <a:p>
            <a:pPr lvl="1"/>
            <a:r>
              <a:rPr lang="en-US" dirty="0" smtClean="0"/>
              <a:t>Provide the DNS name of the domain you want to join</a:t>
            </a:r>
          </a:p>
          <a:p>
            <a:pPr lvl="1"/>
            <a:r>
              <a:rPr lang="en-US" dirty="0" smtClean="0"/>
              <a:t>You must have a computer account in the domain you want to join</a:t>
            </a:r>
          </a:p>
          <a:p>
            <a:pPr lvl="1"/>
            <a:r>
              <a:rPr lang="en-US" dirty="0" smtClean="0"/>
              <a:t>One domain controller and a DNS server must be online before you can join the domain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04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6F9A899-1087-4E3F-AD0B-312C9943E76A}" type="slidenum">
              <a:rPr lang="en-US"/>
              <a:pPr/>
              <a:t>18</a:t>
            </a:fld>
            <a:endParaRPr lang="en-US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dirty="0" smtClean="0"/>
              <a:t>Determining Whether to Install Server Core or the Full Version</a:t>
            </a:r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077200" cy="4572000"/>
          </a:xfrm>
        </p:spPr>
        <p:txBody>
          <a:bodyPr/>
          <a:lstStyle/>
          <a:p>
            <a:pPr algn="just"/>
            <a:r>
              <a:rPr lang="en-US" dirty="0" smtClean="0"/>
              <a:t>Some scenarios for a Server Core installation:</a:t>
            </a:r>
          </a:p>
          <a:p>
            <a:pPr lvl="1" algn="just"/>
            <a:r>
              <a:rPr lang="en-US" dirty="0" smtClean="0"/>
              <a:t>Your organization is medium or large in size and wants to dedicate one server to operate as a DHCP</a:t>
            </a:r>
          </a:p>
          <a:p>
            <a:pPr lvl="1" algn="just">
              <a:buNone/>
            </a:pPr>
            <a:endParaRPr lang="en-US" dirty="0" smtClean="0"/>
          </a:p>
          <a:p>
            <a:pPr lvl="2" algn="just"/>
            <a:r>
              <a:rPr lang="en-US" dirty="0" smtClean="0"/>
              <a:t>Dynamic Host Configuration Protocol (DHCP) server: is a server that automatically assign an IP address to a computer in network.</a:t>
            </a:r>
          </a:p>
          <a:p>
            <a:pPr lvl="2" algn="just">
              <a:buNone/>
            </a:pPr>
            <a:endParaRPr lang="en-US" dirty="0" smtClean="0"/>
          </a:p>
          <a:p>
            <a:pPr lvl="1" algn="just"/>
            <a:r>
              <a:rPr lang="en-US" dirty="0" smtClean="0"/>
              <a:t>Your organization offers many shared folders to users for their work and the organization wants to centralize all of the shared folders on one computer</a:t>
            </a:r>
          </a:p>
          <a:p>
            <a:pPr lvl="1" algn="just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Whether to Install Server Core or the Full Version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scenarios for a Server Core installation:</a:t>
            </a:r>
          </a:p>
          <a:p>
            <a:pPr>
              <a:buNone/>
            </a:pPr>
            <a:endParaRPr lang="en-US" dirty="0" smtClean="0"/>
          </a:p>
          <a:p>
            <a:pPr lvl="1" algn="just"/>
            <a:r>
              <a:rPr lang="en-US" dirty="0" smtClean="0"/>
              <a:t>The server contains only centralized databases accessed by users</a:t>
            </a:r>
          </a:p>
          <a:p>
            <a:pPr lvl="1" algn="just">
              <a:buNone/>
            </a:pPr>
            <a:endParaRPr lang="en-US" dirty="0" smtClean="0"/>
          </a:p>
          <a:p>
            <a:pPr lvl="1" algn="just"/>
            <a:r>
              <a:rPr lang="en-US" dirty="0" smtClean="0"/>
              <a:t>The server holds critical files for the organization and needs to have the smallest attack surface</a:t>
            </a:r>
          </a:p>
          <a:p>
            <a:pPr lvl="1" algn="just">
              <a:buNone/>
            </a:pPr>
            <a:endParaRPr lang="en-US" dirty="0" smtClean="0"/>
          </a:p>
          <a:p>
            <a:pPr lvl="1" algn="just"/>
            <a:r>
              <a:rPr lang="en-US" dirty="0" smtClean="0"/>
              <a:t>The server is dedicated to one task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83FB1D-3453-49B6-8AEB-162D8237484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473746E-7BD8-43B0-8EB5-271BE6FBD504}" type="slidenum">
              <a:rPr lang="en-US"/>
              <a:pPr/>
              <a:t>2</a:t>
            </a:fld>
            <a:endParaRPr lang="en-US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smtClean="0"/>
              <a:t>Plan and make the appropriate preparations for installing Windows Server 2008</a:t>
            </a:r>
          </a:p>
          <a:p>
            <a:r>
              <a:rPr lang="en-US" smtClean="0"/>
              <a:t>Understand the different installation methods used and install Windows Server 2008</a:t>
            </a:r>
          </a:p>
          <a:p>
            <a:r>
              <a:rPr lang="en-US" smtClean="0"/>
              <a:t>Set up Windows Server 2008 from the Initial Configuration Tasks window</a:t>
            </a:r>
          </a:p>
          <a:p>
            <a:r>
              <a:rPr lang="en-US" smtClean="0"/>
              <a:t>Activate Windows Server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24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E87C2-BCCE-4D9B-90F5-E382C3907E74}" type="slidenum">
              <a:rPr lang="en-US"/>
              <a:pPr/>
              <a:t>20</a:t>
            </a:fld>
            <a:endParaRPr lang="en-US"/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Determining Whether to Install Server Core or the Full Version (continued)</a:t>
            </a:r>
          </a:p>
        </p:txBody>
      </p:sp>
      <p:sp>
        <p:nvSpPr>
          <p:cNvPr id="6246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Sample scenarios for installing the full version are:</a:t>
            </a:r>
          </a:p>
          <a:p>
            <a:pPr lvl="1"/>
            <a:r>
              <a:rPr lang="en-US" dirty="0" smtClean="0"/>
              <a:t>Your organization is a small or medium-size business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You prefer to work in a GUI environment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The server administrator is relatively new to Windows Server 2008 and wants to use wizards for guidance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The server must have .NET Framework for the applications on it.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76200"/>
            <a:ext cx="8077200" cy="1143000"/>
          </a:xfrm>
        </p:spPr>
        <p:txBody>
          <a:bodyPr/>
          <a:lstStyle/>
          <a:p>
            <a:r>
              <a:rPr lang="en-US" dirty="0" smtClean="0"/>
              <a:t>Server Roles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Hands-On Microsoft Windows Server 2008 - Edited by </a:t>
            </a:r>
            <a:r>
              <a:rPr lang="en-US" dirty="0" err="1" smtClean="0"/>
              <a:t>Maysoon</a:t>
            </a:r>
            <a:r>
              <a:rPr lang="en-US" dirty="0" smtClean="0"/>
              <a:t>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83FB1D-3453-49B6-8AEB-162D82374843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876300"/>
            <a:ext cx="685800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451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AE5B035-558F-473D-8215-689E4FD8DB3A}" type="slidenum">
              <a:rPr lang="en-US"/>
              <a:pPr/>
              <a:t>22</a:t>
            </a:fld>
            <a:endParaRPr lang="en-US"/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77200" cy="1143000"/>
          </a:xfrm>
        </p:spPr>
        <p:txBody>
          <a:bodyPr/>
          <a:lstStyle/>
          <a:p>
            <a:r>
              <a:rPr lang="en-US" dirty="0" smtClean="0"/>
              <a:t>Identifying Server Roles</a:t>
            </a:r>
          </a:p>
        </p:txBody>
      </p:sp>
      <p:sp>
        <p:nvSpPr>
          <p:cNvPr id="645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763000" cy="4953000"/>
          </a:xfrm>
        </p:spPr>
        <p:txBody>
          <a:bodyPr/>
          <a:lstStyle/>
          <a:p>
            <a:pPr algn="just"/>
            <a:r>
              <a:rPr lang="en-US" sz="2400" dirty="0" smtClean="0"/>
              <a:t>Active Directory Certificate Services (AD CS) </a:t>
            </a:r>
          </a:p>
          <a:p>
            <a:pPr lvl="1" algn="just"/>
            <a:r>
              <a:rPr lang="en-US" sz="2000" dirty="0" smtClean="0"/>
              <a:t>offers the ability to establish digital certificates.</a:t>
            </a:r>
          </a:p>
          <a:p>
            <a:pPr lvl="1" algn="just"/>
            <a:r>
              <a:rPr lang="en-US" sz="2000" dirty="0" smtClean="0"/>
              <a:t>The purpose of a digital certificate is to show that the source of the file or communication is confident</a:t>
            </a:r>
          </a:p>
          <a:p>
            <a:pPr marL="457200" lvl="1" indent="0" algn="just">
              <a:buNone/>
            </a:pPr>
            <a:endParaRPr lang="en-US" sz="2000" dirty="0" smtClean="0"/>
          </a:p>
          <a:p>
            <a:pPr algn="just"/>
            <a:r>
              <a:rPr lang="en-US" sz="2400" dirty="0" smtClean="0"/>
              <a:t>Active Directory Domain Services (AD DS)</a:t>
            </a:r>
            <a:endParaRPr lang="en-US" sz="2400" b="1" dirty="0" smtClean="0"/>
          </a:p>
          <a:p>
            <a:pPr lvl="1" algn="just"/>
            <a:r>
              <a:rPr lang="en-US" sz="2000" dirty="0" smtClean="0"/>
              <a:t>How AD</a:t>
            </a:r>
            <a:r>
              <a:rPr lang="en-US" sz="2000" dirty="0"/>
              <a:t> </a:t>
            </a:r>
            <a:r>
              <a:rPr lang="en-US" sz="2000" dirty="0" smtClean="0"/>
              <a:t>DS </a:t>
            </a:r>
            <a:r>
              <a:rPr lang="en-US" sz="2000" dirty="0"/>
              <a:t>stores directory data and manages communication between users and domains, including user logon processes, authentication, and directory searches</a:t>
            </a:r>
            <a:r>
              <a:rPr lang="en-US" sz="2000" dirty="0" smtClean="0"/>
              <a:t>.</a:t>
            </a:r>
          </a:p>
          <a:p>
            <a:pPr marL="457200" lvl="1" indent="0" algn="just">
              <a:buNone/>
            </a:pPr>
            <a:endParaRPr lang="en-US" sz="2000" dirty="0" smtClean="0"/>
          </a:p>
          <a:p>
            <a:pPr algn="just"/>
            <a:r>
              <a:rPr lang="en-US" sz="2400" dirty="0" smtClean="0"/>
              <a:t>Active Directory Federation Services (AD FS) </a:t>
            </a:r>
          </a:p>
          <a:p>
            <a:pPr lvl="1" algn="just"/>
            <a:r>
              <a:rPr lang="en-US" sz="2000" dirty="0"/>
              <a:t>Discover how Active Directory Federation Services (AD FS) provides Web single-sign-on (SSO) technologies to authenticate a user to multiple Web applications over the life of a single online </a:t>
            </a:r>
            <a:r>
              <a:rPr lang="en-US" sz="2000" dirty="0" smtClean="0"/>
              <a:t>session.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686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D374359-A11F-4A0C-BB3C-FA3B306B1BA7}" type="slidenum">
              <a:rPr lang="en-US"/>
              <a:pPr/>
              <a:t>23</a:t>
            </a:fld>
            <a:endParaRPr lang="en-US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Identifying Server Roles (continued)</a:t>
            </a:r>
          </a:p>
        </p:txBody>
      </p:sp>
      <p:sp>
        <p:nvSpPr>
          <p:cNvPr id="6861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05800" cy="4572000"/>
          </a:xfrm>
        </p:spPr>
        <p:txBody>
          <a:bodyPr/>
          <a:lstStyle/>
          <a:p>
            <a:r>
              <a:rPr lang="en-US" sz="2400" dirty="0" smtClean="0"/>
              <a:t>Active Directory Lightweight Directory Services (AD LDS) </a:t>
            </a:r>
          </a:p>
          <a:p>
            <a:pPr lvl="1"/>
            <a:r>
              <a:rPr lang="en-US" sz="2000" dirty="0"/>
              <a:t>It is a Lightweight Directory Access Protocol (LDAP) directory service that provides flexible support for directory-enabled applications, without the restrictions of (AD DS)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sz="2400" dirty="0" smtClean="0"/>
              <a:t>Active Directory Rights Management Services (</a:t>
            </a:r>
            <a:r>
              <a:rPr lang="en-US" sz="2400" dirty="0"/>
              <a:t>AD RMS)</a:t>
            </a:r>
            <a:endParaRPr lang="en-US" sz="2400" dirty="0" smtClean="0"/>
          </a:p>
          <a:p>
            <a:pPr lvl="1"/>
            <a:r>
              <a:rPr lang="en-US" sz="2000" dirty="0"/>
              <a:t>H</a:t>
            </a:r>
            <a:r>
              <a:rPr lang="en-US" sz="2000" dirty="0" smtClean="0"/>
              <a:t>ow (</a:t>
            </a:r>
            <a:r>
              <a:rPr lang="en-US" sz="2000" dirty="0"/>
              <a:t>AD RMS) protects your information and works with </a:t>
            </a:r>
            <a:r>
              <a:rPr lang="en-US" sz="2000" dirty="0" smtClean="0"/>
              <a:t>the application programs </a:t>
            </a:r>
            <a:r>
              <a:rPr lang="en-US" sz="2000" dirty="0"/>
              <a:t>to help safeguard </a:t>
            </a:r>
            <a:r>
              <a:rPr lang="en-US" sz="2000" dirty="0" smtClean="0"/>
              <a:t>your information </a:t>
            </a:r>
            <a:r>
              <a:rPr lang="en-US" sz="2000" dirty="0"/>
              <a:t>from unauthorized use.</a:t>
            </a:r>
            <a:endParaRPr lang="en-US" sz="2000" dirty="0" smtClean="0"/>
          </a:p>
          <a:p>
            <a:r>
              <a:rPr lang="en-US" sz="2400" dirty="0" smtClean="0"/>
              <a:t>Application Server Role</a:t>
            </a:r>
          </a:p>
          <a:p>
            <a:pPr lvl="1"/>
            <a:r>
              <a:rPr lang="en-US" sz="2000" dirty="0" smtClean="0"/>
              <a:t>Places the Windows Server 2008 server in the role of a computer that makes applications available to users on a network or over the Web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06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5E664E5-90A0-499B-A2B8-10A72C256FDD}" type="slidenum">
              <a:rPr lang="en-US"/>
              <a:pPr/>
              <a:t>24</a:t>
            </a:fld>
            <a:endParaRPr lang="en-US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Identifying Server Roles (continued)</a:t>
            </a:r>
          </a:p>
        </p:txBody>
      </p:sp>
      <p:sp>
        <p:nvSpPr>
          <p:cNvPr id="7066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05800" cy="5029200"/>
          </a:xfrm>
        </p:spPr>
        <p:txBody>
          <a:bodyPr/>
          <a:lstStyle/>
          <a:p>
            <a:r>
              <a:rPr lang="en-US" sz="2400" dirty="0" smtClean="0"/>
              <a:t>DHCP Server Role</a:t>
            </a:r>
          </a:p>
          <a:p>
            <a:pPr lvl="1"/>
            <a:r>
              <a:rPr lang="en-US" sz="2000" dirty="0" smtClean="0"/>
              <a:t>Role in which the server gives IP addresses to network clients</a:t>
            </a:r>
          </a:p>
          <a:p>
            <a:r>
              <a:rPr lang="en-US" sz="2400" dirty="0" smtClean="0"/>
              <a:t>DNS Server Role</a:t>
            </a:r>
          </a:p>
          <a:p>
            <a:pPr lvl="1"/>
            <a:r>
              <a:rPr lang="en-US" sz="2000" dirty="0" smtClean="0"/>
              <a:t>DNS maintains tables that helps to translates domain and computer names into IP addresses and vice versa</a:t>
            </a:r>
          </a:p>
          <a:p>
            <a:pPr lvl="2"/>
            <a:r>
              <a:rPr lang="en-US" sz="2000" dirty="0" smtClean="0"/>
              <a:t>Example: DNS table:</a:t>
            </a:r>
          </a:p>
          <a:p>
            <a:pPr lvl="2"/>
            <a:endParaRPr lang="en-US" sz="2000" dirty="0" smtClean="0"/>
          </a:p>
          <a:p>
            <a:pPr lvl="2"/>
            <a:endParaRPr lang="en-US" sz="2000" dirty="0" smtClean="0"/>
          </a:p>
          <a:p>
            <a:pPr lvl="2"/>
            <a:endParaRPr lang="en-US" sz="20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Fax Server Role</a:t>
            </a:r>
          </a:p>
          <a:p>
            <a:pPr lvl="1"/>
            <a:r>
              <a:rPr lang="en-US" sz="2000" dirty="0" smtClean="0"/>
              <a:t>Through the Fax Server role, you can manage all fax resources on a network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76400" y="3657600"/>
          <a:ext cx="6096000" cy="11125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IP</a:t>
                      </a:r>
                      <a:endParaRPr lang="ar-SA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Domain Name</a:t>
                      </a:r>
                      <a:endParaRPr lang="ar-SA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127.567.1.3</a:t>
                      </a:r>
                      <a:endParaRPr lang="ar-SA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Edugate.ksu.edu.sa</a:t>
                      </a:r>
                      <a:endParaRPr lang="ar-SA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192.167.1.98</a:t>
                      </a:r>
                      <a:endParaRPr lang="ar-SA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google</a:t>
                      </a:r>
                      <a:endParaRPr lang="ar-SA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27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2ED80E4-CF29-4F1C-B4DB-9676084E38E7}" type="slidenum">
              <a:rPr lang="en-US"/>
              <a:pPr/>
              <a:t>25</a:t>
            </a:fld>
            <a:endParaRPr lang="en-US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77200" cy="1143000"/>
          </a:xfrm>
        </p:spPr>
        <p:txBody>
          <a:bodyPr/>
          <a:lstStyle/>
          <a:p>
            <a:r>
              <a:rPr lang="en-US" dirty="0" smtClean="0"/>
              <a:t>Identifying Server Roles (continued)</a:t>
            </a:r>
          </a:p>
        </p:txBody>
      </p:sp>
      <p:sp>
        <p:nvSpPr>
          <p:cNvPr id="7270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4572000"/>
          </a:xfrm>
        </p:spPr>
        <p:txBody>
          <a:bodyPr/>
          <a:lstStyle/>
          <a:p>
            <a:r>
              <a:rPr lang="en-US" sz="2400" dirty="0" smtClean="0"/>
              <a:t>File Services Role</a:t>
            </a:r>
          </a:p>
          <a:p>
            <a:pPr lvl="1"/>
            <a:r>
              <a:rPr lang="en-US" sz="2000" dirty="0" smtClean="0"/>
              <a:t>Enables users to access and share files through one or more servers</a:t>
            </a:r>
          </a:p>
          <a:p>
            <a:endParaRPr lang="en-US" sz="2400" dirty="0" smtClean="0"/>
          </a:p>
          <a:p>
            <a:r>
              <a:rPr lang="en-US" sz="2400" dirty="0" smtClean="0"/>
              <a:t>Hyper-V Role</a:t>
            </a:r>
          </a:p>
          <a:p>
            <a:pPr lvl="1"/>
            <a:r>
              <a:rPr lang="en-US" sz="2000" dirty="0" smtClean="0"/>
              <a:t>Enables Windows Server 2008 to function as a virtual server</a:t>
            </a:r>
          </a:p>
          <a:p>
            <a:endParaRPr lang="en-US" sz="2400" dirty="0" smtClean="0"/>
          </a:p>
          <a:p>
            <a:r>
              <a:rPr lang="en-US" sz="2400" dirty="0" smtClean="0"/>
              <a:t>Network Policy and Access Services (NPAS) Role</a:t>
            </a:r>
          </a:p>
          <a:p>
            <a:pPr lvl="1"/>
            <a:r>
              <a:rPr lang="en-US" sz="2000" dirty="0"/>
              <a:t>provides technologies that allow you to deploy virtual private networking (VPN), dial-up networking, and </a:t>
            </a:r>
            <a:r>
              <a:rPr lang="en-US" sz="2000" dirty="0" smtClean="0"/>
              <a:t>protected </a:t>
            </a:r>
            <a:r>
              <a:rPr lang="en-US" sz="2000" dirty="0"/>
              <a:t>wireless access. </a:t>
            </a:r>
            <a:endParaRPr lang="en-US" sz="2000" dirty="0" smtClean="0"/>
          </a:p>
          <a:p>
            <a:pPr lvl="1"/>
            <a:r>
              <a:rPr lang="en-US" sz="2000" dirty="0" smtClean="0"/>
              <a:t>With </a:t>
            </a:r>
            <a:r>
              <a:rPr lang="en-US" sz="2000" dirty="0"/>
              <a:t>NPAS, you can define and enforce policies for network access authentication, authorization, and client health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475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9CD143D-A02B-455E-B075-0E1BD373C9DB}" type="slidenum">
              <a:rPr lang="en-US"/>
              <a:pPr/>
              <a:t>26</a:t>
            </a:fld>
            <a:endParaRPr lang="en-US"/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dirty="0" smtClean="0"/>
              <a:t>Identifying Server Roles (continued)</a:t>
            </a:r>
          </a:p>
        </p:txBody>
      </p:sp>
      <p:sp>
        <p:nvSpPr>
          <p:cNvPr id="7475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915400" cy="4572000"/>
          </a:xfrm>
        </p:spPr>
        <p:txBody>
          <a:bodyPr/>
          <a:lstStyle/>
          <a:p>
            <a:r>
              <a:rPr lang="en-US" sz="2400" dirty="0" smtClean="0"/>
              <a:t>Print Services Role</a:t>
            </a:r>
          </a:p>
          <a:p>
            <a:pPr lvl="1"/>
            <a:r>
              <a:rPr lang="en-US" sz="2000" dirty="0" smtClean="0"/>
              <a:t>Includes a service to make a Windows Server 2008 server a formal Print Server that manages print jobs printers.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400" dirty="0" smtClean="0"/>
              <a:t>Terminal Services Role</a:t>
            </a:r>
          </a:p>
          <a:p>
            <a:pPr lvl="1"/>
            <a:r>
              <a:rPr lang="en-US" sz="2000" dirty="0" smtClean="0"/>
              <a:t>Enable client computers to run services and software applications on the server instead of on the client.</a:t>
            </a:r>
            <a:endParaRPr lang="en-US" sz="2200" dirty="0" smtClean="0"/>
          </a:p>
          <a:p>
            <a:pPr lvl="1"/>
            <a:endParaRPr lang="en-US" sz="2000" dirty="0" smtClean="0"/>
          </a:p>
          <a:p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Server Roles (continued)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Web Server (IIS) Role</a:t>
            </a:r>
          </a:p>
          <a:p>
            <a:pPr lvl="1"/>
            <a:r>
              <a:rPr lang="en-US" sz="2000" dirty="0" smtClean="0"/>
              <a:t>Enables Windows Server 2008 to provide an ever-expanding range of Web services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400" dirty="0" smtClean="0"/>
              <a:t>Windows Deployment Services Role</a:t>
            </a:r>
          </a:p>
          <a:p>
            <a:pPr lvl="1"/>
            <a:r>
              <a:rPr lang="en-US" sz="2000" dirty="0" smtClean="0"/>
              <a:t>Enables an organization to purchase multiple computers without operating systems and then install Windows Server 2008 on all of the computers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83FB1D-3453-49B6-8AEB-162D82374843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788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CCCA786-5A94-4855-8921-10D164584CAF}" type="slidenum">
              <a:rPr lang="en-US"/>
              <a:pPr/>
              <a:t>28</a:t>
            </a:fld>
            <a:endParaRPr lang="en-US"/>
          </a:p>
        </p:txBody>
      </p:sp>
      <p:sp>
        <p:nvSpPr>
          <p:cNvPr id="7885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Overview of Windows Server 2008 Installation Methods</a:t>
            </a:r>
          </a:p>
        </p:txBody>
      </p:sp>
      <p:sp>
        <p:nvSpPr>
          <p:cNvPr id="7885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The primary installation methods are as follows:</a:t>
            </a:r>
          </a:p>
          <a:p>
            <a:pPr lvl="1"/>
            <a:r>
              <a:rPr lang="en-US" smtClean="0"/>
              <a:t>DVD installation</a:t>
            </a:r>
          </a:p>
          <a:p>
            <a:pPr lvl="1"/>
            <a:r>
              <a:rPr lang="en-US" smtClean="0"/>
              <a:t>Upgrade from Windows Server 2003</a:t>
            </a:r>
          </a:p>
          <a:p>
            <a:pPr lvl="1"/>
            <a:r>
              <a:rPr lang="en-US" smtClean="0"/>
              <a:t>Installation for a virtual server using Hyper-V</a:t>
            </a:r>
          </a:p>
          <a:p>
            <a:pPr lvl="1"/>
            <a:r>
              <a:rPr lang="en-US" smtClean="0"/>
              <a:t>Windows Deployment 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808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EBBD0D3-0899-4EC8-A45C-F489EF28EEA3}" type="slidenum">
              <a:rPr lang="en-US"/>
              <a:pPr/>
              <a:t>29</a:t>
            </a:fld>
            <a:endParaRPr lang="en-US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DVD Installation</a:t>
            </a:r>
          </a:p>
        </p:txBody>
      </p:sp>
      <p:sp>
        <p:nvSpPr>
          <p:cNvPr id="8090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To start the installation from DVD:</a:t>
            </a:r>
          </a:p>
          <a:p>
            <a:pPr lvl="1"/>
            <a:r>
              <a:rPr lang="en-US" smtClean="0"/>
              <a:t>Make sure the computer’s BIOS is set to boot first from the CD/DVD drive</a:t>
            </a:r>
          </a:p>
          <a:p>
            <a:pPr lvl="1"/>
            <a:r>
              <a:rPr lang="en-US" smtClean="0"/>
              <a:t>Insert the Windows Server 2008 installation DVD</a:t>
            </a:r>
          </a:p>
          <a:p>
            <a:pPr lvl="1"/>
            <a:r>
              <a:rPr lang="en-US" smtClean="0"/>
              <a:t>Power off the computer</a:t>
            </a:r>
          </a:p>
          <a:p>
            <a:pPr lvl="1"/>
            <a:r>
              <a:rPr lang="en-US" smtClean="0"/>
              <a:t>Turn on the computer, and if necessary, press the key combination to boot from the CD/DVD drive</a:t>
            </a:r>
          </a:p>
          <a:p>
            <a:pPr lvl="1"/>
            <a:r>
              <a:rPr lang="en-US" smtClean="0"/>
              <a:t>Follow the instructions for installing Windows Server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9C01A61-3AEC-4A13-8329-0BC8D90125CD}" type="slidenum">
              <a:rPr lang="en-US"/>
              <a:pPr/>
              <a:t>3</a:t>
            </a:fld>
            <a:endParaRPr lang="en-US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 (continued)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Install and configure Windows Deployment Services</a:t>
            </a:r>
          </a:p>
          <a:p>
            <a:r>
              <a:rPr lang="en-US" dirty="0" smtClean="0"/>
              <a:t>Install service packs</a:t>
            </a:r>
          </a:p>
          <a:p>
            <a:r>
              <a:rPr lang="en-US" dirty="0" smtClean="0"/>
              <a:t>Troubleshoot installation problems</a:t>
            </a:r>
          </a:p>
          <a:p>
            <a:r>
              <a:rPr lang="en-US" dirty="0" smtClean="0"/>
              <a:t>Uninstall Windows Server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829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7703C1A-3C41-4484-AD44-BEA964D6C594}" type="slidenum">
              <a:rPr lang="en-US"/>
              <a:pPr/>
              <a:t>30</a:t>
            </a:fld>
            <a:endParaRPr lang="en-US"/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Upgrading from Windows Server 2003</a:t>
            </a:r>
          </a:p>
        </p:txBody>
      </p:sp>
      <p:sp>
        <p:nvSpPr>
          <p:cNvPr id="8294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smtClean="0"/>
              <a:t>The general steps to begin an upgrade are as follows:</a:t>
            </a:r>
          </a:p>
          <a:p>
            <a:pPr lvl="1"/>
            <a:r>
              <a:rPr lang="en-US" smtClean="0"/>
              <a:t>Boot the computer to use its current operating system</a:t>
            </a:r>
          </a:p>
          <a:p>
            <a:pPr lvl="1"/>
            <a:r>
              <a:rPr lang="en-US" smtClean="0"/>
              <a:t>Insert the Windows Server 2008 installation DVD</a:t>
            </a:r>
          </a:p>
          <a:p>
            <a:pPr lvl="1"/>
            <a:r>
              <a:rPr lang="en-US" smtClean="0"/>
              <a:t>If you see the Autoplay window, click the option to Run setup.exe.</a:t>
            </a:r>
          </a:p>
          <a:p>
            <a:pPr lvl="1"/>
            <a:r>
              <a:rPr lang="en-US" smtClean="0"/>
              <a:t>When you see the Install Windows window, click Install now</a:t>
            </a:r>
          </a:p>
          <a:p>
            <a:pPr lvl="1"/>
            <a:r>
              <a:rPr lang="en-US" smtClean="0"/>
              <a:t>Follow the instructions for installing Windows Server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849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1E5A2B3-A97D-48C4-9767-65548AE68518}" type="slidenum">
              <a:rPr lang="en-US"/>
              <a:pPr/>
              <a:t>31</a:t>
            </a:fld>
            <a:endParaRPr lang="en-US"/>
          </a:p>
        </p:txBody>
      </p:sp>
      <p:pic>
        <p:nvPicPr>
          <p:cNvPr id="8499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04800"/>
            <a:ext cx="7467600" cy="589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870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C4AFB6F-F9B4-4AB7-B71D-BC2C0A31879E}" type="slidenum">
              <a:rPr lang="en-US"/>
              <a:pPr/>
              <a:t>32</a:t>
            </a:fld>
            <a:endParaRPr lang="en-US"/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Installation for a Virtual Server Using Hyper-V</a:t>
            </a:r>
          </a:p>
        </p:txBody>
      </p:sp>
      <p:sp>
        <p:nvSpPr>
          <p:cNvPr id="8704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smtClean="0"/>
              <a:t>The actual installation steps of Windows Server 2008 as a virtual server are nearly the same as those for a DVD installation</a:t>
            </a:r>
          </a:p>
          <a:p>
            <a:pPr lvl="1"/>
            <a:r>
              <a:rPr lang="en-US" smtClean="0"/>
              <a:t>But first you need to go through the steps to set up a virtual server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890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BE4BCAD-DE84-420C-9AD5-CD48E4DC7C52}" type="slidenum">
              <a:rPr lang="en-US"/>
              <a:pPr/>
              <a:t>33</a:t>
            </a:fld>
            <a:endParaRPr lang="en-US"/>
          </a:p>
        </p:txBody>
      </p:sp>
      <p:sp>
        <p:nvSpPr>
          <p:cNvPr id="8909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Windows Deployment Services</a:t>
            </a:r>
          </a:p>
        </p:txBody>
      </p:sp>
      <p:sp>
        <p:nvSpPr>
          <p:cNvPr id="8909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sz="2400" dirty="0" smtClean="0"/>
              <a:t>The WDS role is designed to enable the installation of Windows operating systems, Windows 7and Windows Server 2008, on multiple computers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When you use WDS, it’s not necessary to stay at the computer during the operating system installation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r>
              <a:rPr lang="en-US" sz="2400" dirty="0" smtClean="0"/>
              <a:t>An installation DVD is not necessary</a:t>
            </a:r>
          </a:p>
          <a:p>
            <a:pPr>
              <a:buNone/>
            </a:pPr>
            <a:endParaRPr lang="en-US" sz="2400" dirty="0" smtClean="0"/>
          </a:p>
          <a:p>
            <a:pPr lvl="1"/>
            <a:r>
              <a:rPr lang="en-US" sz="2000" dirty="0" smtClean="0"/>
              <a:t>The installation files are sent over a network from the Windows Server 2008 Windows Deployment Services server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911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C2DF4D-2CDC-49D0-965F-1FC2D6549869}" type="slidenum">
              <a:rPr lang="en-US"/>
              <a:pPr/>
              <a:t>34</a:t>
            </a:fld>
            <a:endParaRPr lang="en-US"/>
          </a:p>
        </p:txBody>
      </p:sp>
      <p:sp>
        <p:nvSpPr>
          <p:cNvPr id="9114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Performing a DVD-Based Installation</a:t>
            </a:r>
          </a:p>
        </p:txBody>
      </p:sp>
      <p:sp>
        <p:nvSpPr>
          <p:cNvPr id="9114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Activity 2-4: Installing Windows Server 2008 from DVD</a:t>
            </a:r>
          </a:p>
          <a:p>
            <a:pPr lvl="1"/>
            <a:r>
              <a:rPr lang="en-US" smtClean="0"/>
              <a:t>Time Required: Approximately 30–60 minutes (depending on the speed of your computer)</a:t>
            </a:r>
          </a:p>
          <a:p>
            <a:pPr lvl="1"/>
            <a:r>
              <a:rPr lang="en-US" smtClean="0"/>
              <a:t>Objective: Install Windows Server 2008 from DVD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9318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58313C7-D900-4C30-BA6C-115FD5C7CE24}" type="slidenum">
              <a:rPr lang="en-US"/>
              <a:pPr/>
              <a:t>35</a:t>
            </a:fld>
            <a:endParaRPr lang="en-US"/>
          </a:p>
        </p:txBody>
      </p:sp>
      <p:sp>
        <p:nvSpPr>
          <p:cNvPr id="9318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the Initial Configuration Tasks Window for Setup</a:t>
            </a:r>
          </a:p>
        </p:txBody>
      </p:sp>
      <p:sp>
        <p:nvSpPr>
          <p:cNvPr id="9318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In this window, you can do the following:</a:t>
            </a:r>
          </a:p>
          <a:p>
            <a:pPr lvl="1"/>
            <a:r>
              <a:rPr lang="en-US" smtClean="0"/>
              <a:t>Provide Computer Information</a:t>
            </a:r>
          </a:p>
          <a:p>
            <a:pPr lvl="1"/>
            <a:r>
              <a:rPr lang="en-US" smtClean="0"/>
              <a:t>Update This Server</a:t>
            </a:r>
          </a:p>
          <a:p>
            <a:pPr lvl="1"/>
            <a:r>
              <a:rPr lang="en-US" smtClean="0"/>
              <a:t>Customize This Server</a:t>
            </a:r>
          </a:p>
          <a:p>
            <a:r>
              <a:rPr lang="en-US" smtClean="0"/>
              <a:t>You don’t need to complete all of the tasks at this time</a:t>
            </a:r>
          </a:p>
          <a:p>
            <a:pPr lvl="1"/>
            <a:r>
              <a:rPr lang="en-US" smtClean="0"/>
              <a:t>But you should complete some preliminary tasks right away</a:t>
            </a:r>
          </a:p>
          <a:p>
            <a:r>
              <a:rPr lang="en-US" smtClean="0"/>
              <a:t>After configuring the computer information, plan to configure how to update the computer</a:t>
            </a:r>
            <a:endParaRPr lang="en-US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952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0142D93-296E-47C9-9380-151AE7885193}" type="slidenum">
              <a:rPr lang="en-US"/>
              <a:pPr/>
              <a:t>36</a:t>
            </a:fld>
            <a:endParaRPr lang="en-US"/>
          </a:p>
        </p:txBody>
      </p:sp>
      <p:pic>
        <p:nvPicPr>
          <p:cNvPr id="9523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225" y="209550"/>
            <a:ext cx="8080375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972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6C04D20-6B82-4993-9853-0281C86717ED}" type="slidenum">
              <a:rPr lang="en-US"/>
              <a:pPr/>
              <a:t>37</a:t>
            </a:fld>
            <a:endParaRPr lang="en-US"/>
          </a:p>
        </p:txBody>
      </p:sp>
      <p:sp>
        <p:nvSpPr>
          <p:cNvPr id="9728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the Initial Configuration Tasks Window for Setup (continued)</a:t>
            </a:r>
          </a:p>
        </p:txBody>
      </p:sp>
      <p:sp>
        <p:nvSpPr>
          <p:cNvPr id="9728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Activity 2-5: Performing Initial Configuration Tasks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Time Required: Approximately 15–20 minutes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Objective: Use the Initial Configuration Tasks window to start configuring Windows Server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993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6A1776C-37A3-40B7-8345-328F4EF4790D}" type="slidenum">
              <a:rPr lang="en-US"/>
              <a:pPr/>
              <a:t>38</a:t>
            </a:fld>
            <a:endParaRPr lang="en-US"/>
          </a:p>
        </p:txBody>
      </p:sp>
      <p:sp>
        <p:nvSpPr>
          <p:cNvPr id="9933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Server Activation</a:t>
            </a:r>
          </a:p>
        </p:txBody>
      </p:sp>
      <p:sp>
        <p:nvSpPr>
          <p:cNvPr id="9933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After Windows Server 2008 is installed</a:t>
            </a:r>
          </a:p>
          <a:p>
            <a:pPr lvl="1"/>
            <a:r>
              <a:rPr lang="en-US" smtClean="0"/>
              <a:t>Necessary to activate the copy of the operating system</a:t>
            </a:r>
          </a:p>
          <a:p>
            <a:r>
              <a:rPr lang="en-US" smtClean="0"/>
              <a:t>You need to activate your copy of Windows Server 2008 before the short activation period expires</a:t>
            </a:r>
          </a:p>
          <a:p>
            <a:pPr lvl="1"/>
            <a:r>
              <a:rPr lang="en-US" smtClean="0"/>
              <a:t>Or else many functions of the operating system are disabled</a:t>
            </a:r>
          </a:p>
          <a:p>
            <a:r>
              <a:rPr lang="en-US" smtClean="0"/>
              <a:t>Windows Server 2008 can be activated through the Internet or by telephone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013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8FDA285-9855-4081-AC67-5F1D11E75016}" type="slidenum">
              <a:rPr lang="en-US"/>
              <a:pPr/>
              <a:t>39</a:t>
            </a:fld>
            <a:endParaRPr lang="en-US"/>
          </a:p>
        </p:txBody>
      </p:sp>
      <p:sp>
        <p:nvSpPr>
          <p:cNvPr id="10138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Windows Deployment Services</a:t>
            </a:r>
          </a:p>
        </p:txBody>
      </p:sp>
      <p:sp>
        <p:nvSpPr>
          <p:cNvPr id="10138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Benefits</a:t>
            </a:r>
          </a:p>
          <a:p>
            <a:pPr lvl="1"/>
            <a:r>
              <a:rPr lang="en-US" dirty="0" smtClean="0"/>
              <a:t>Installs Windows Server 2008 and Windows Vista</a:t>
            </a:r>
          </a:p>
          <a:p>
            <a:pPr lvl="1"/>
            <a:r>
              <a:rPr lang="en-US" dirty="0" smtClean="0"/>
              <a:t>Retains the ability to install Windows Server 2003 and Windows XP</a:t>
            </a:r>
          </a:p>
          <a:p>
            <a:pPr lvl="1"/>
            <a:r>
              <a:rPr lang="en-US" dirty="0" smtClean="0"/>
              <a:t>Enhances performance</a:t>
            </a:r>
          </a:p>
          <a:p>
            <a:pPr lvl="1"/>
            <a:r>
              <a:rPr lang="en-US" dirty="0" smtClean="0"/>
              <a:t>Provides updated boot format</a:t>
            </a:r>
          </a:p>
          <a:p>
            <a:pPr lvl="1"/>
            <a:r>
              <a:rPr lang="en-US" dirty="0" smtClean="0"/>
              <a:t>Can utilize broadcasting for network efficiency</a:t>
            </a:r>
          </a:p>
          <a:p>
            <a:pPr lvl="1"/>
            <a:r>
              <a:rPr lang="en-US" dirty="0" smtClean="0"/>
              <a:t>Offers a redesigned presentation for choosing which operating system to install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915CD42-8E7C-4E40-8EBE-6F6E8450DF14}" type="slidenum">
              <a:rPr lang="en-US"/>
              <a:pPr/>
              <a:t>4</a:t>
            </a:fld>
            <a:endParaRPr lang="en-US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Preparing for Installation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dirty="0" err="1" smtClean="0"/>
              <a:t>Preinstallation</a:t>
            </a:r>
            <a:r>
              <a:rPr lang="en-US" dirty="0" smtClean="0"/>
              <a:t> tasks:</a:t>
            </a:r>
          </a:p>
          <a:p>
            <a:pPr lvl="1"/>
            <a:r>
              <a:rPr lang="en-US" dirty="0" smtClean="0"/>
              <a:t>Identify the hardware requirements and check hardware compatibility</a:t>
            </a:r>
          </a:p>
          <a:p>
            <a:pPr lvl="1"/>
            <a:r>
              <a:rPr lang="en-US" dirty="0" smtClean="0"/>
              <a:t>Determine disk partitioning options</a:t>
            </a:r>
          </a:p>
          <a:p>
            <a:pPr lvl="1"/>
            <a:r>
              <a:rPr lang="en-US" dirty="0" smtClean="0"/>
              <a:t>Understand the file system</a:t>
            </a:r>
          </a:p>
          <a:p>
            <a:pPr lvl="1"/>
            <a:r>
              <a:rPr lang="en-US" dirty="0" smtClean="0"/>
              <a:t>Determine upgrade options</a:t>
            </a:r>
          </a:p>
          <a:p>
            <a:pPr lvl="1"/>
            <a:r>
              <a:rPr lang="en-US" dirty="0" smtClean="0"/>
              <a:t>Plan user licensing</a:t>
            </a:r>
          </a:p>
          <a:p>
            <a:pPr lvl="1"/>
            <a:r>
              <a:rPr lang="en-US" dirty="0" smtClean="0"/>
              <a:t>Determine domain or workgroup membership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136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5136A47-33DE-4AF8-84E4-8E86FDF0A711}" type="slidenum">
              <a:rPr lang="en-US"/>
              <a:pPr/>
              <a:t>40</a:t>
            </a:fld>
            <a:endParaRPr lang="en-US"/>
          </a:p>
        </p:txBody>
      </p:sp>
      <p:sp>
        <p:nvSpPr>
          <p:cNvPr id="11366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Installing Windows Server Core</a:t>
            </a:r>
          </a:p>
        </p:txBody>
      </p:sp>
      <p:sp>
        <p:nvSpPr>
          <p:cNvPr id="11366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z="2400" dirty="0" smtClean="0"/>
              <a:t>The steps for installing Windows Server Core are nearly identical to the steps for a full installation</a:t>
            </a:r>
          </a:p>
          <a:p>
            <a:pPr lvl="1"/>
            <a:r>
              <a:rPr lang="en-US" sz="2000" dirty="0" smtClean="0"/>
              <a:t>Until you reach the end of the process when you need to log on to the newly installed system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400" dirty="0" smtClean="0"/>
              <a:t>You can implement all or portions of the following server roles:</a:t>
            </a:r>
          </a:p>
          <a:p>
            <a:pPr lvl="1"/>
            <a:r>
              <a:rPr lang="en-US" sz="2000" dirty="0" smtClean="0"/>
              <a:t>Active Directory Domain Services</a:t>
            </a:r>
          </a:p>
          <a:p>
            <a:pPr lvl="1"/>
            <a:r>
              <a:rPr lang="en-US" sz="2000" dirty="0" smtClean="0"/>
              <a:t>Active Directory Lightweight Directory Services</a:t>
            </a:r>
          </a:p>
          <a:p>
            <a:pPr lvl="1"/>
            <a:r>
              <a:rPr lang="en-US" sz="2000" dirty="0" smtClean="0"/>
              <a:t>DHCP and DNS Servers</a:t>
            </a:r>
          </a:p>
          <a:p>
            <a:pPr lvl="1"/>
            <a:r>
              <a:rPr lang="en-US" sz="2000" dirty="0" smtClean="0"/>
              <a:t>File, Print and Web 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1571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F66766B-5C71-4088-920F-D5D37B404639}" type="slidenum">
              <a:rPr lang="en-US"/>
              <a:pPr/>
              <a:t>41</a:t>
            </a:fld>
            <a:endParaRPr lang="en-US"/>
          </a:p>
        </p:txBody>
      </p:sp>
      <p:sp>
        <p:nvSpPr>
          <p:cNvPr id="11571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Installing Windows Server Core (continued)</a:t>
            </a:r>
          </a:p>
        </p:txBody>
      </p:sp>
      <p:sp>
        <p:nvSpPr>
          <p:cNvPr id="1157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For many of these roles, not all role services can be installed as in the full installation of Windows Server 2008</a:t>
            </a:r>
          </a:p>
          <a:p>
            <a:pPr lvl="1"/>
            <a:r>
              <a:rPr lang="en-US" dirty="0" smtClean="0"/>
              <a:t> Less server roles means smaller attack surface to not attract attackers and malicious software</a:t>
            </a:r>
          </a:p>
          <a:p>
            <a:r>
              <a:rPr lang="en-US" dirty="0" smtClean="0"/>
              <a:t>Use the </a:t>
            </a:r>
            <a:r>
              <a:rPr lang="en-US" i="1" dirty="0" smtClean="0"/>
              <a:t>start</a:t>
            </a:r>
            <a:r>
              <a:rPr lang="en-US" dirty="0" smtClean="0"/>
              <a:t> command to install a particular role</a:t>
            </a:r>
          </a:p>
          <a:p>
            <a:pPr lvl="1"/>
            <a:r>
              <a:rPr lang="en-US" dirty="0" smtClean="0"/>
              <a:t>Use the /uninstall option to uninstall a role</a:t>
            </a:r>
          </a:p>
          <a:p>
            <a:r>
              <a:rPr lang="en-US" dirty="0" smtClean="0"/>
              <a:t>At the command line, enter </a:t>
            </a:r>
            <a:r>
              <a:rPr lang="en-US" i="1" dirty="0" smtClean="0"/>
              <a:t>help </a:t>
            </a:r>
            <a:r>
              <a:rPr lang="en-US" dirty="0" smtClean="0"/>
              <a:t>to view a listing of commands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1776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D48F9BC-4189-4222-89A0-E2BA4C54454D}" type="slidenum">
              <a:rPr lang="en-US"/>
              <a:pPr/>
              <a:t>42</a:t>
            </a:fld>
            <a:endParaRPr lang="en-US"/>
          </a:p>
        </p:txBody>
      </p:sp>
      <p:sp>
        <p:nvSpPr>
          <p:cNvPr id="11776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Installing and Managing Service Packs</a:t>
            </a:r>
          </a:p>
        </p:txBody>
      </p:sp>
      <p:sp>
        <p:nvSpPr>
          <p:cNvPr id="11776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Service packs are designed to correct things such as security issues</a:t>
            </a:r>
          </a:p>
          <a:p>
            <a:pPr lvl="1"/>
            <a:r>
              <a:rPr lang="en-US" smtClean="0"/>
              <a:t>As well as problems affecting stability, performance, or the operation of features included with the operating system</a:t>
            </a:r>
          </a:p>
          <a:p>
            <a:r>
              <a:rPr lang="en-US" smtClean="0"/>
              <a:t>Guidelines when installing the latest service packs</a:t>
            </a:r>
          </a:p>
          <a:p>
            <a:pPr lvl="1"/>
            <a:r>
              <a:rPr lang="en-US" smtClean="0"/>
              <a:t>Download the latest service pack from Microsoft’s download site</a:t>
            </a:r>
          </a:p>
          <a:p>
            <a:pPr lvl="1"/>
            <a:r>
              <a:rPr lang="en-US" smtClean="0"/>
              <a:t>Review the documentation that comes with the service pack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198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D28F93-C381-4F48-B180-45BBD8E477A9}" type="slidenum">
              <a:rPr lang="en-US"/>
              <a:pPr/>
              <a:t>43</a:t>
            </a:fld>
            <a:endParaRPr lang="en-US"/>
          </a:p>
        </p:txBody>
      </p:sp>
      <p:sp>
        <p:nvSpPr>
          <p:cNvPr id="11981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Installing and Managing Service Packs (continued)</a:t>
            </a:r>
          </a:p>
        </p:txBody>
      </p:sp>
      <p:sp>
        <p:nvSpPr>
          <p:cNvPr id="11981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Guidelines when installing the latest service packs (continued)</a:t>
            </a:r>
          </a:p>
          <a:p>
            <a:pPr lvl="1"/>
            <a:r>
              <a:rPr lang="en-US" smtClean="0"/>
              <a:t>Perform a full backup before you do the service pack installation</a:t>
            </a:r>
          </a:p>
          <a:p>
            <a:pPr lvl="1"/>
            <a:r>
              <a:rPr lang="en-US" smtClean="0"/>
              <a:t>If the server is already available to clients, schedule when the service pack will be installed</a:t>
            </a:r>
          </a:p>
          <a:p>
            <a:pPr lvl="1"/>
            <a:r>
              <a:rPr lang="en-US" smtClean="0"/>
              <a:t>Once the service pack is installed, document any problems that occurred and how you fixed them for future reference</a:t>
            </a:r>
          </a:p>
          <a:p>
            <a:r>
              <a:rPr lang="en-US" smtClean="0"/>
              <a:t>You can install the latest service pack by using Windows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1218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8326E2E-B1A4-4A57-989E-B59BD629028A}" type="slidenum">
              <a:rPr lang="en-US"/>
              <a:pPr/>
              <a:t>44</a:t>
            </a:fld>
            <a:endParaRPr lang="en-US"/>
          </a:p>
        </p:txBody>
      </p:sp>
      <p:sp>
        <p:nvSpPr>
          <p:cNvPr id="12186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Uninstalling Windows Server 2008</a:t>
            </a:r>
          </a:p>
        </p:txBody>
      </p:sp>
      <p:sp>
        <p:nvSpPr>
          <p:cNvPr id="12186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Uninstalling Windows Server 2008 is a relatively straightforward process</a:t>
            </a:r>
          </a:p>
          <a:p>
            <a:pPr lvl="1"/>
            <a:r>
              <a:rPr lang="en-US" smtClean="0"/>
              <a:t>And requires you to format the partition on which it has been installed</a:t>
            </a:r>
          </a:p>
          <a:p>
            <a:r>
              <a:rPr lang="en-US" smtClean="0"/>
              <a:t>If you are installing another operating system</a:t>
            </a:r>
          </a:p>
          <a:p>
            <a:pPr lvl="1"/>
            <a:r>
              <a:rPr lang="en-US" smtClean="0"/>
              <a:t>You are usually given an opportunity to format the hard drive for that operating system</a:t>
            </a:r>
          </a:p>
          <a:p>
            <a:r>
              <a:rPr lang="en-US" smtClean="0"/>
              <a:t>You can also use the FDISK and FORMAT utilities </a:t>
            </a:r>
          </a:p>
          <a:p>
            <a:r>
              <a:rPr lang="en-US" smtClean="0"/>
              <a:t>Another option is to use the DISKPART utility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58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0880C33-C728-4EDF-9C0B-90ACB2F916A7}" type="slidenum">
              <a:rPr lang="en-US"/>
              <a:pPr/>
              <a:t>5</a:t>
            </a:fld>
            <a:endParaRPr lang="en-US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Preparing for Installation (continued)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smtClean="0"/>
              <a:t>Preinstallation tasks: (continued)</a:t>
            </a:r>
          </a:p>
          <a:p>
            <a:pPr lvl="1"/>
            <a:r>
              <a:rPr lang="en-US" smtClean="0"/>
              <a:t>Choose a computer name</a:t>
            </a:r>
          </a:p>
          <a:p>
            <a:pPr lvl="1"/>
            <a:r>
              <a:rPr lang="en-US" smtClean="0"/>
              <a:t>Determine whether to install Server Core or the full version</a:t>
            </a:r>
          </a:p>
          <a:p>
            <a:pPr lvl="1"/>
            <a:r>
              <a:rPr lang="en-US" smtClean="0"/>
              <a:t>Identify the server roles to implement</a:t>
            </a:r>
          </a:p>
          <a:p>
            <a:pPr lvl="1"/>
            <a:r>
              <a:rPr lang="en-US" smtClean="0"/>
              <a:t>Determine the immediate preparations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78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4CD7FDE-997E-476A-9AC1-81A2C442EA8C}" type="slidenum">
              <a:rPr lang="en-US"/>
              <a:pPr/>
              <a:t>6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Identifying Hardware Requirements and Determining Compatibility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305800" cy="4572000"/>
          </a:xfrm>
        </p:spPr>
        <p:txBody>
          <a:bodyPr/>
          <a:lstStyle/>
          <a:p>
            <a:r>
              <a:rPr lang="en-US" dirty="0" smtClean="0"/>
              <a:t>Most operating systems come with a list of minimum hardware requirements</a:t>
            </a:r>
          </a:p>
          <a:p>
            <a:r>
              <a:rPr lang="en-US" dirty="0" smtClean="0"/>
              <a:t>Always better to exceed the minimum recommendations</a:t>
            </a:r>
          </a:p>
          <a:p>
            <a:r>
              <a:rPr lang="en-US" b="1" dirty="0" smtClean="0"/>
              <a:t>Redundant array of inexpensive disks (RAID)</a:t>
            </a:r>
          </a:p>
          <a:p>
            <a:pPr lvl="1"/>
            <a:r>
              <a:rPr lang="en-US" dirty="0" smtClean="0"/>
              <a:t>An array of multiple hard drives designed to extend the life of disk drives.</a:t>
            </a:r>
          </a:p>
          <a:p>
            <a:pPr lvl="1"/>
            <a:r>
              <a:rPr lang="en-US" dirty="0" smtClean="0"/>
              <a:t>It is a storage technique for hard disks that helps to: </a:t>
            </a:r>
          </a:p>
          <a:p>
            <a:pPr lvl="2"/>
            <a:r>
              <a:rPr lang="en-US" dirty="0" smtClean="0"/>
              <a:t>Enlarge the storage capacity</a:t>
            </a:r>
          </a:p>
          <a:p>
            <a:pPr lvl="2"/>
            <a:r>
              <a:rPr lang="en-US" dirty="0" smtClean="0"/>
              <a:t>Prevent data loss when a hard disk fails.</a:t>
            </a:r>
          </a:p>
          <a:p>
            <a:pPr lvl="2"/>
            <a:r>
              <a:rPr lang="en-US" dirty="0" smtClean="0"/>
              <a:t>Speed up the performance of the hard disk.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399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817350B-1499-45AB-B3B4-B7A1F9775407}" type="slidenum">
              <a:rPr lang="en-US"/>
              <a:pPr/>
              <a:t>7</a:t>
            </a:fld>
            <a:endParaRPr lang="en-US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915400" cy="1143000"/>
          </a:xfrm>
        </p:spPr>
        <p:txBody>
          <a:bodyPr/>
          <a:lstStyle/>
          <a:p>
            <a:r>
              <a:rPr lang="en-US" dirty="0" smtClean="0"/>
              <a:t>Identifying Hardware Requirements and Determining Compatibility (continued)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05800" cy="4572000"/>
          </a:xfrm>
        </p:spPr>
        <p:txBody>
          <a:bodyPr/>
          <a:lstStyle/>
          <a:p>
            <a:r>
              <a:rPr lang="en-US" dirty="0" smtClean="0"/>
              <a:t>Hardware compatibility testing</a:t>
            </a:r>
          </a:p>
          <a:p>
            <a:pPr lvl="1"/>
            <a:r>
              <a:rPr lang="en-US" dirty="0" smtClean="0"/>
              <a:t>The most up-to-date listing of compatible hardware (and software) is the Catalog of Tested Products on Microsoft’s Web site</a:t>
            </a:r>
          </a:p>
          <a:p>
            <a:pPr lvl="2"/>
            <a:r>
              <a:rPr lang="en-US" dirty="0" smtClean="0"/>
              <a:t>www.windowsservercatalog.com</a:t>
            </a:r>
          </a:p>
          <a:p>
            <a:pPr lvl="1"/>
            <a:r>
              <a:rPr lang="en-US" dirty="0" smtClean="0"/>
              <a:t>Recommended that you select hardware listed on the Catalog labeled with the Certified for Windows Server 2008 logo</a:t>
            </a:r>
          </a:p>
          <a:p>
            <a:pPr lvl="1"/>
            <a:r>
              <a:rPr lang="en-US" dirty="0" smtClean="0"/>
              <a:t>Might still be necessary to upgrade the </a:t>
            </a:r>
            <a:r>
              <a:rPr lang="en-US" b="1" dirty="0" smtClean="0"/>
              <a:t>basic input/output system (BIOS)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4198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9D0CC98-6050-418D-832C-0275220801BE}" type="slidenum">
              <a:rPr lang="en-US"/>
              <a:pPr/>
              <a:t>8</a:t>
            </a:fld>
            <a:endParaRPr lang="en-US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2954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Disk Partitioning, File Systems &amp; Formatting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343400"/>
          </a:xfrm>
        </p:spPr>
        <p:txBody>
          <a:bodyPr/>
          <a:lstStyle/>
          <a:p>
            <a:r>
              <a:rPr lang="en-US" b="1" dirty="0" smtClean="0"/>
              <a:t>Creating a partition</a:t>
            </a:r>
          </a:p>
          <a:p>
            <a:pPr lvl="1"/>
            <a:r>
              <a:rPr lang="en-US" dirty="0" smtClean="0"/>
              <a:t>A process in which a hard disk section or a complete hard disk is prepared for use by an operating system</a:t>
            </a:r>
          </a:p>
          <a:p>
            <a:pPr marL="457200" lvl="1" indent="0">
              <a:buNone/>
            </a:pPr>
            <a:endParaRPr lang="en-US" dirty="0" smtClean="0"/>
          </a:p>
          <a:p>
            <a:pPr algn="just"/>
            <a:r>
              <a:rPr lang="en-US" b="1" dirty="0" smtClean="0"/>
              <a:t>Partition / Volume: </a:t>
            </a:r>
          </a:p>
          <a:p>
            <a:pPr lvl="1" algn="just"/>
            <a:r>
              <a:rPr lang="en-US" dirty="0" smtClean="0"/>
              <a:t>Logical container on </a:t>
            </a:r>
            <a:r>
              <a:rPr lang="en-US" dirty="0"/>
              <a:t>a hard disk that can be formatted with a file system and identified with a letter of the </a:t>
            </a:r>
            <a:r>
              <a:rPr lang="en-US" dirty="0" smtClean="0"/>
              <a:t>alphabet example 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2008 - Edited by Maysoon Al-Duwais</a:t>
            </a:r>
            <a:endParaRPr lang="en-US"/>
          </a:p>
        </p:txBody>
      </p:sp>
      <p:sp>
        <p:nvSpPr>
          <p:cNvPr id="440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FB22757-AEF2-48AC-A300-1AFCD882405F}" type="slidenum">
              <a:rPr lang="en-US"/>
              <a:pPr/>
              <a:t>9</a:t>
            </a:fld>
            <a:endParaRPr lang="en-US"/>
          </a:p>
        </p:txBody>
      </p:sp>
      <p:pic>
        <p:nvPicPr>
          <p:cNvPr id="4403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04800"/>
            <a:ext cx="7315200" cy="591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3_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9DAFEF545AB24FA94FD4321F2457AF" ma:contentTypeVersion="0" ma:contentTypeDescription="Create a new document." ma:contentTypeScope="" ma:versionID="8407ccf4a0f42bb3d78bed96c46f0d4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CD61E4-4344-45BD-A68F-59E4A570D448}">
  <ds:schemaRefs>
    <ds:schemaRef ds:uri="http://www.w3.org/XML/1998/namespace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documentManagement/types"/>
    <ds:schemaRef ds:uri="http://schemas.microsoft.com/sharepoint/v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2E0D5AD-3678-4709-9296-0FEAD28E3C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42D439D-32B8-4B6A-A637-642D66BA95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2674</Words>
  <Application>Microsoft Office PowerPoint</Application>
  <PresentationFormat>On-screen Show (4:3)</PresentationFormat>
  <Paragraphs>394</Paragraphs>
  <Slides>44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MS PGothic</vt:lpstr>
      <vt:lpstr>Arial</vt:lpstr>
      <vt:lpstr>Comic Sans MS</vt:lpstr>
      <vt:lpstr>Times New Roman</vt:lpstr>
      <vt:lpstr>Wingdings</vt:lpstr>
      <vt:lpstr>Default Design</vt:lpstr>
      <vt:lpstr>3_Default Design</vt:lpstr>
      <vt:lpstr>Hands-On Microsoft Windows Server 2008</vt:lpstr>
      <vt:lpstr>Objectives</vt:lpstr>
      <vt:lpstr>Objectives (continued)</vt:lpstr>
      <vt:lpstr>Preparing for Installation</vt:lpstr>
      <vt:lpstr>Preparing for Installation (continued)</vt:lpstr>
      <vt:lpstr>Identifying Hardware Requirements and Determining Compatibility</vt:lpstr>
      <vt:lpstr>Identifying Hardware Requirements and Determining Compatibility (continued)</vt:lpstr>
      <vt:lpstr>Disk Partitioning, File Systems &amp; Formatting</vt:lpstr>
      <vt:lpstr>PowerPoint Presentation</vt:lpstr>
      <vt:lpstr>Disk Partitioning, File Systems &amp; Formatting</vt:lpstr>
      <vt:lpstr>Disk Partitioning, File Systems &amp; Formatting</vt:lpstr>
      <vt:lpstr>PowerPoint Presentation</vt:lpstr>
      <vt:lpstr>PowerPoint Presentation</vt:lpstr>
      <vt:lpstr>Understanding NTFS</vt:lpstr>
      <vt:lpstr>Understanding NTFS (continued)</vt:lpstr>
      <vt:lpstr>Understanding NTFS (continued)</vt:lpstr>
      <vt:lpstr>Determining Domain or Workgroup Membership</vt:lpstr>
      <vt:lpstr>Determining Whether to Install Server Core or the Full Version</vt:lpstr>
      <vt:lpstr>Determining Whether to Install Server Core or the Full Version</vt:lpstr>
      <vt:lpstr>Determining Whether to Install Server Core or the Full Version (continued)</vt:lpstr>
      <vt:lpstr>Server Roles</vt:lpstr>
      <vt:lpstr>Identifying Server Roles</vt:lpstr>
      <vt:lpstr>Identifying Server Roles (continued)</vt:lpstr>
      <vt:lpstr>Identifying Server Roles (continued)</vt:lpstr>
      <vt:lpstr>Identifying Server Roles (continued)</vt:lpstr>
      <vt:lpstr>Identifying Server Roles (continued)</vt:lpstr>
      <vt:lpstr>Identifying Server Roles (continued)</vt:lpstr>
      <vt:lpstr>Overview of Windows Server 2008 Installation Methods</vt:lpstr>
      <vt:lpstr>DVD Installation</vt:lpstr>
      <vt:lpstr>Upgrading from Windows Server 2003</vt:lpstr>
      <vt:lpstr>PowerPoint Presentation</vt:lpstr>
      <vt:lpstr>Installation for a Virtual Server Using Hyper-V</vt:lpstr>
      <vt:lpstr>Windows Deployment Services</vt:lpstr>
      <vt:lpstr>Performing a DVD-Based Installation</vt:lpstr>
      <vt:lpstr>Using the Initial Configuration Tasks Window for Setup</vt:lpstr>
      <vt:lpstr>PowerPoint Presentation</vt:lpstr>
      <vt:lpstr>Using the Initial Configuration Tasks Window for Setup (continued)</vt:lpstr>
      <vt:lpstr>Server Activation</vt:lpstr>
      <vt:lpstr>Using Windows Deployment Services</vt:lpstr>
      <vt:lpstr>Installing Windows Server Core</vt:lpstr>
      <vt:lpstr>Installing Windows Server Core (continued)</vt:lpstr>
      <vt:lpstr>Installing and Managing Service Packs</vt:lpstr>
      <vt:lpstr>Installing and Managing Service Packs (continued)</vt:lpstr>
      <vt:lpstr>Uninstalling Windows Server 2008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Hands-On Microsoft Windows Server 2008</dc:title>
  <dc:creator/>
  <cp:lastModifiedBy/>
  <cp:revision>694</cp:revision>
  <dcterms:created xsi:type="dcterms:W3CDTF">2002-09-27T23:29:22Z</dcterms:created>
  <dcterms:modified xsi:type="dcterms:W3CDTF">2016-01-30T14:14:14Z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0x0101006D9DAFEF545AB24FA94FD4321F2457AF</vt:lpwstr>
  </property>
</Properties>
</file>