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3" r:id="rId1"/>
  </p:sldMasterIdLst>
  <p:notesMasterIdLst>
    <p:notesMasterId r:id="rId48"/>
  </p:notesMasterIdLst>
  <p:handoutMasterIdLst>
    <p:handoutMasterId r:id="rId49"/>
  </p:handoutMasterIdLst>
  <p:sldIdLst>
    <p:sldId id="260" r:id="rId2"/>
    <p:sldId id="262" r:id="rId3"/>
    <p:sldId id="334" r:id="rId4"/>
    <p:sldId id="325" r:id="rId5"/>
    <p:sldId id="335" r:id="rId6"/>
    <p:sldId id="263" r:id="rId7"/>
    <p:sldId id="276" r:id="rId8"/>
    <p:sldId id="285" r:id="rId9"/>
    <p:sldId id="289" r:id="rId10"/>
    <p:sldId id="331" r:id="rId11"/>
    <p:sldId id="286" r:id="rId12"/>
    <p:sldId id="277" r:id="rId13"/>
    <p:sldId id="321" r:id="rId14"/>
    <p:sldId id="278" r:id="rId15"/>
    <p:sldId id="280" r:id="rId16"/>
    <p:sldId id="279" r:id="rId17"/>
    <p:sldId id="282" r:id="rId18"/>
    <p:sldId id="283" r:id="rId19"/>
    <p:sldId id="332" r:id="rId20"/>
    <p:sldId id="323" r:id="rId21"/>
    <p:sldId id="322" r:id="rId22"/>
    <p:sldId id="324" r:id="rId23"/>
    <p:sldId id="333" r:id="rId24"/>
    <p:sldId id="309" r:id="rId25"/>
    <p:sldId id="308" r:id="rId26"/>
    <p:sldId id="310" r:id="rId27"/>
    <p:sldId id="320" r:id="rId28"/>
    <p:sldId id="311" r:id="rId29"/>
    <p:sldId id="312" r:id="rId30"/>
    <p:sldId id="314" r:id="rId31"/>
    <p:sldId id="316" r:id="rId32"/>
    <p:sldId id="313" r:id="rId33"/>
    <p:sldId id="317" r:id="rId34"/>
    <p:sldId id="318" r:id="rId35"/>
    <p:sldId id="319" r:id="rId36"/>
    <p:sldId id="266" r:id="rId37"/>
    <p:sldId id="290" r:id="rId38"/>
    <p:sldId id="267" r:id="rId39"/>
    <p:sldId id="271" r:id="rId40"/>
    <p:sldId id="305" r:id="rId41"/>
    <p:sldId id="291" r:id="rId42"/>
    <p:sldId id="294" r:id="rId43"/>
    <p:sldId id="292" r:id="rId44"/>
    <p:sldId id="306" r:id="rId45"/>
    <p:sldId id="307" r:id="rId46"/>
    <p:sldId id="264" r:id="rId47"/>
  </p:sldIdLst>
  <p:sldSz cx="9144000" cy="6858000" type="screen4x3"/>
  <p:notesSz cx="6858000" cy="907732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66FF"/>
    <a:srgbClr val="FF6600"/>
    <a:srgbClr val="FDE0BD"/>
    <a:srgbClr val="F983C1"/>
    <a:srgbClr val="C1BAF8"/>
    <a:srgbClr val="F8F8F8"/>
    <a:srgbClr val="FFFFD5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251" autoAdjust="0"/>
    <p:restoredTop sz="94693" autoAdjust="0"/>
  </p:normalViewPr>
  <p:slideViewPr>
    <p:cSldViewPr>
      <p:cViewPr varScale="1">
        <p:scale>
          <a:sx n="91" d="100"/>
          <a:sy n="91" d="100"/>
        </p:scale>
        <p:origin x="1179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2172" y="-258"/>
      </p:cViewPr>
      <p:guideLst>
        <p:guide orient="horz" pos="285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756C1F-8229-4ED8-8945-E402FAE648F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1CBFEBE3-089D-4781-A5B3-A3CF41E497F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Variable</a:t>
          </a:r>
          <a:br>
            <a: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</a:b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(Data)</a:t>
          </a:r>
          <a:endParaRPr kumimoji="0" lang="en-US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</a:endParaRPr>
        </a:p>
      </dgm:t>
    </dgm:pt>
    <dgm:pt modelId="{77F53C32-5208-46F2-A8AB-392C219BF22A}" type="parTrans" cxnId="{9209C5E6-15B4-4CA1-8572-435CBE87800E}">
      <dgm:prSet/>
      <dgm:spPr/>
      <dgm:t>
        <a:bodyPr/>
        <a:lstStyle/>
        <a:p>
          <a:endParaRPr lang="en-US"/>
        </a:p>
      </dgm:t>
    </dgm:pt>
    <dgm:pt modelId="{697EDC94-1DC1-4F26-86C1-88660ACDFEA5}" type="sibTrans" cxnId="{9209C5E6-15B4-4CA1-8572-435CBE87800E}">
      <dgm:prSet/>
      <dgm:spPr/>
      <dgm:t>
        <a:bodyPr/>
        <a:lstStyle/>
        <a:p>
          <a:endParaRPr lang="en-US"/>
        </a:p>
      </dgm:t>
    </dgm:pt>
    <dgm:pt modelId="{BC125CB5-8BD9-41BA-8474-280992777A0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Qualitative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(Categorical)</a:t>
          </a:r>
        </a:p>
      </dgm:t>
    </dgm:pt>
    <dgm:pt modelId="{7154CC26-5EA6-4F20-BC61-F679A186DF12}" type="parTrans" cxnId="{E74EC9BD-4F2D-48E7-BFDF-05532DD3C580}">
      <dgm:prSet/>
      <dgm:spPr/>
      <dgm:t>
        <a:bodyPr/>
        <a:lstStyle/>
        <a:p>
          <a:endParaRPr lang="en-US"/>
        </a:p>
      </dgm:t>
    </dgm:pt>
    <dgm:pt modelId="{1E985089-38C6-4E3D-AC75-A02C85AB9B26}" type="sibTrans" cxnId="{E74EC9BD-4F2D-48E7-BFDF-05532DD3C580}">
      <dgm:prSet/>
      <dgm:spPr/>
      <dgm:t>
        <a:bodyPr/>
        <a:lstStyle/>
        <a:p>
          <a:endParaRPr lang="en-US"/>
        </a:p>
      </dgm:t>
    </dgm:pt>
    <dgm:pt modelId="{C3D63CF4-62E1-41F2-8278-A1FFCE22E51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</a:rPr>
            <a:t>Quantitative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</a:rPr>
            <a:t>(Numerical)</a:t>
          </a:r>
        </a:p>
      </dgm:t>
    </dgm:pt>
    <dgm:pt modelId="{54061F40-94D4-4456-AD95-D33A5A1D81D3}" type="parTrans" cxnId="{DD780C7B-B9AA-43F5-8737-872746B29CD4}">
      <dgm:prSet/>
      <dgm:spPr/>
      <dgm:t>
        <a:bodyPr/>
        <a:lstStyle/>
        <a:p>
          <a:endParaRPr lang="en-US"/>
        </a:p>
      </dgm:t>
    </dgm:pt>
    <dgm:pt modelId="{3F596418-E774-44AB-B213-1DF30BDB5435}" type="sibTrans" cxnId="{DD780C7B-B9AA-43F5-8737-872746B29CD4}">
      <dgm:prSet/>
      <dgm:spPr/>
      <dgm:t>
        <a:bodyPr/>
        <a:lstStyle/>
        <a:p>
          <a:endParaRPr lang="en-US"/>
        </a:p>
      </dgm:t>
    </dgm:pt>
    <dgm:pt modelId="{A758E79F-1EAE-44C6-9E60-CEDE6A46255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</a:rPr>
            <a:t>1) Discrete </a:t>
          </a:r>
          <a:endParaRPr kumimoji="0" lang="en-US" b="0" i="0" u="none" strike="noStrike" cap="none" normalizeH="0" baseline="0" dirty="0">
            <a:ln>
              <a:noFill/>
            </a:ln>
            <a:solidFill>
              <a:srgbClr val="FF0000"/>
            </a:solidFill>
            <a:effectLst/>
          </a:endParaRPr>
        </a:p>
      </dgm:t>
    </dgm:pt>
    <dgm:pt modelId="{B1E22A58-D8E0-48ED-BE09-7880A74EB509}" type="parTrans" cxnId="{4683EAA0-E8D5-4005-BA86-8C70DBBD28EB}">
      <dgm:prSet/>
      <dgm:spPr/>
      <dgm:t>
        <a:bodyPr/>
        <a:lstStyle/>
        <a:p>
          <a:endParaRPr lang="en-US"/>
        </a:p>
      </dgm:t>
    </dgm:pt>
    <dgm:pt modelId="{820C8954-BA83-433D-B06C-35B5C3F407DC}" type="sibTrans" cxnId="{4683EAA0-E8D5-4005-BA86-8C70DBBD28EB}">
      <dgm:prSet/>
      <dgm:spPr/>
      <dgm:t>
        <a:bodyPr/>
        <a:lstStyle/>
        <a:p>
          <a:endParaRPr lang="en-US"/>
        </a:p>
      </dgm:t>
    </dgm:pt>
    <dgm:pt modelId="{7EE6611C-A36B-4D31-9B1F-DEA9EF0677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rgbClr val="0066FF"/>
              </a:solidFill>
              <a:effectLst/>
            </a:rPr>
            <a:t>2) Continuous</a:t>
          </a:r>
          <a:endParaRPr kumimoji="0" lang="en-US" b="0" i="0" u="none" strike="noStrike" cap="none" normalizeH="0" baseline="0" dirty="0">
            <a:ln>
              <a:noFill/>
            </a:ln>
            <a:solidFill>
              <a:srgbClr val="0066FF"/>
            </a:solidFill>
            <a:effectLst/>
          </a:endParaRPr>
        </a:p>
      </dgm:t>
    </dgm:pt>
    <dgm:pt modelId="{BB469F4E-8BB6-4F83-B4FE-7E453A494A2C}" type="parTrans" cxnId="{2D572192-7311-4582-97B2-E14FE1E7A6CB}">
      <dgm:prSet/>
      <dgm:spPr/>
      <dgm:t>
        <a:bodyPr/>
        <a:lstStyle/>
        <a:p>
          <a:endParaRPr lang="en-US"/>
        </a:p>
      </dgm:t>
    </dgm:pt>
    <dgm:pt modelId="{E9FE9351-C97D-4B74-A300-ED8777D6F2D8}" type="sibTrans" cxnId="{2D572192-7311-4582-97B2-E14FE1E7A6CB}">
      <dgm:prSet/>
      <dgm:spPr/>
      <dgm:t>
        <a:bodyPr/>
        <a:lstStyle/>
        <a:p>
          <a:endParaRPr lang="en-US"/>
        </a:p>
      </dgm:t>
    </dgm:pt>
    <dgm:pt modelId="{AEF277EB-41B0-4DCC-9146-1EA4AFD2B8B8}" type="pres">
      <dgm:prSet presAssocID="{FB756C1F-8229-4ED8-8945-E402FAE648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B445CD8-5305-4D56-BB1E-478FEA5433E7}" type="pres">
      <dgm:prSet presAssocID="{1CBFEBE3-089D-4781-A5B3-A3CF41E497F7}" presName="hierRoot1" presStyleCnt="0">
        <dgm:presLayoutVars>
          <dgm:hierBranch/>
        </dgm:presLayoutVars>
      </dgm:prSet>
      <dgm:spPr/>
    </dgm:pt>
    <dgm:pt modelId="{779D649D-70D7-410D-89F5-3B66D08E1910}" type="pres">
      <dgm:prSet presAssocID="{1CBFEBE3-089D-4781-A5B3-A3CF41E497F7}" presName="rootComposite1" presStyleCnt="0"/>
      <dgm:spPr/>
    </dgm:pt>
    <dgm:pt modelId="{0EF9B8A7-A891-4BED-AD70-E9F3AE840069}" type="pres">
      <dgm:prSet presAssocID="{1CBFEBE3-089D-4781-A5B3-A3CF41E497F7}" presName="rootText1" presStyleLbl="node0" presStyleIdx="0" presStyleCnt="1" custLinFactNeighborX="28365" custLinFactNeighborY="-7852">
        <dgm:presLayoutVars>
          <dgm:chPref val="3"/>
        </dgm:presLayoutVars>
      </dgm:prSet>
      <dgm:spPr/>
    </dgm:pt>
    <dgm:pt modelId="{E075F990-827A-4F13-924B-7A8FAC1BD52D}" type="pres">
      <dgm:prSet presAssocID="{1CBFEBE3-089D-4781-A5B3-A3CF41E497F7}" presName="rootConnector1" presStyleLbl="node1" presStyleIdx="0" presStyleCnt="0"/>
      <dgm:spPr/>
    </dgm:pt>
    <dgm:pt modelId="{5CA37DB5-8E6F-4E14-AA8B-5AB8F8BDCAC5}" type="pres">
      <dgm:prSet presAssocID="{1CBFEBE3-089D-4781-A5B3-A3CF41E497F7}" presName="hierChild2" presStyleCnt="0"/>
      <dgm:spPr/>
    </dgm:pt>
    <dgm:pt modelId="{2D91963F-3F09-4D84-A831-8F3F420BF9B5}" type="pres">
      <dgm:prSet presAssocID="{7154CC26-5EA6-4F20-BC61-F679A186DF12}" presName="Name35" presStyleLbl="parChTrans1D2" presStyleIdx="0" presStyleCnt="2"/>
      <dgm:spPr/>
    </dgm:pt>
    <dgm:pt modelId="{C5842FE1-8580-4F4B-8FDB-C75F3CD55970}" type="pres">
      <dgm:prSet presAssocID="{BC125CB5-8BD9-41BA-8474-280992777A01}" presName="hierRoot2" presStyleCnt="0">
        <dgm:presLayoutVars>
          <dgm:hierBranch/>
        </dgm:presLayoutVars>
      </dgm:prSet>
      <dgm:spPr/>
    </dgm:pt>
    <dgm:pt modelId="{F406ED40-CEF1-4AA4-808E-23B3CE283FB0}" type="pres">
      <dgm:prSet presAssocID="{BC125CB5-8BD9-41BA-8474-280992777A01}" presName="rootComposite" presStyleCnt="0"/>
      <dgm:spPr/>
    </dgm:pt>
    <dgm:pt modelId="{B03907B5-03F0-4D4F-B087-C0BB54BAEA7F}" type="pres">
      <dgm:prSet presAssocID="{BC125CB5-8BD9-41BA-8474-280992777A01}" presName="rootText" presStyleLbl="node2" presStyleIdx="0" presStyleCnt="2" custLinFactNeighborX="469" custLinFactNeighborY="-3806">
        <dgm:presLayoutVars>
          <dgm:chPref val="3"/>
        </dgm:presLayoutVars>
      </dgm:prSet>
      <dgm:spPr/>
    </dgm:pt>
    <dgm:pt modelId="{6475C8CE-1F4F-48F7-AA04-1A276074CC45}" type="pres">
      <dgm:prSet presAssocID="{BC125CB5-8BD9-41BA-8474-280992777A01}" presName="rootConnector" presStyleLbl="node2" presStyleIdx="0" presStyleCnt="2"/>
      <dgm:spPr/>
    </dgm:pt>
    <dgm:pt modelId="{CB7E397C-189A-4B86-8378-F3EE5153463C}" type="pres">
      <dgm:prSet presAssocID="{BC125CB5-8BD9-41BA-8474-280992777A01}" presName="hierChild4" presStyleCnt="0"/>
      <dgm:spPr/>
    </dgm:pt>
    <dgm:pt modelId="{0ADC3846-0416-489A-B990-C09F27A1F0B6}" type="pres">
      <dgm:prSet presAssocID="{BC125CB5-8BD9-41BA-8474-280992777A01}" presName="hierChild5" presStyleCnt="0"/>
      <dgm:spPr/>
    </dgm:pt>
    <dgm:pt modelId="{FDE748AE-2A28-47D3-86D0-297EFF97B19B}" type="pres">
      <dgm:prSet presAssocID="{54061F40-94D4-4456-AD95-D33A5A1D81D3}" presName="Name35" presStyleLbl="parChTrans1D2" presStyleIdx="1" presStyleCnt="2"/>
      <dgm:spPr/>
    </dgm:pt>
    <dgm:pt modelId="{AC12F43C-0067-4B0C-85D0-16857D6AC31B}" type="pres">
      <dgm:prSet presAssocID="{C3D63CF4-62E1-41F2-8278-A1FFCE22E513}" presName="hierRoot2" presStyleCnt="0">
        <dgm:presLayoutVars>
          <dgm:hierBranch/>
        </dgm:presLayoutVars>
      </dgm:prSet>
      <dgm:spPr/>
    </dgm:pt>
    <dgm:pt modelId="{4981A433-5C26-482B-8F7B-F3E20BE3AA95}" type="pres">
      <dgm:prSet presAssocID="{C3D63CF4-62E1-41F2-8278-A1FFCE22E513}" presName="rootComposite" presStyleCnt="0"/>
      <dgm:spPr/>
    </dgm:pt>
    <dgm:pt modelId="{4A48292B-D1C2-4B5D-B070-55023A299280}" type="pres">
      <dgm:prSet presAssocID="{C3D63CF4-62E1-41F2-8278-A1FFCE22E513}" presName="rootText" presStyleLbl="node2" presStyleIdx="1" presStyleCnt="2" custLinFactNeighborX="37045" custLinFactNeighborY="-3806">
        <dgm:presLayoutVars>
          <dgm:chPref val="3"/>
        </dgm:presLayoutVars>
      </dgm:prSet>
      <dgm:spPr/>
    </dgm:pt>
    <dgm:pt modelId="{5200018A-12A5-4831-A30B-6369ACD82A90}" type="pres">
      <dgm:prSet presAssocID="{C3D63CF4-62E1-41F2-8278-A1FFCE22E513}" presName="rootConnector" presStyleLbl="node2" presStyleIdx="1" presStyleCnt="2"/>
      <dgm:spPr/>
    </dgm:pt>
    <dgm:pt modelId="{BE2DCF08-F1AF-4CA9-AF87-81059C41FC82}" type="pres">
      <dgm:prSet presAssocID="{C3D63CF4-62E1-41F2-8278-A1FFCE22E513}" presName="hierChild4" presStyleCnt="0"/>
      <dgm:spPr/>
    </dgm:pt>
    <dgm:pt modelId="{C0E01BD5-A589-4E63-BF22-82C17837DA73}" type="pres">
      <dgm:prSet presAssocID="{B1E22A58-D8E0-48ED-BE09-7880A74EB509}" presName="Name35" presStyleLbl="parChTrans1D3" presStyleIdx="0" presStyleCnt="2"/>
      <dgm:spPr/>
    </dgm:pt>
    <dgm:pt modelId="{535D1924-9699-48FD-A15F-0C74FB925638}" type="pres">
      <dgm:prSet presAssocID="{A758E79F-1EAE-44C6-9E60-CEDE6A462556}" presName="hierRoot2" presStyleCnt="0">
        <dgm:presLayoutVars>
          <dgm:hierBranch val="r"/>
        </dgm:presLayoutVars>
      </dgm:prSet>
      <dgm:spPr/>
    </dgm:pt>
    <dgm:pt modelId="{6A586839-5E55-4859-8117-FF3EA4EC9222}" type="pres">
      <dgm:prSet presAssocID="{A758E79F-1EAE-44C6-9E60-CEDE6A462556}" presName="rootComposite" presStyleCnt="0"/>
      <dgm:spPr/>
    </dgm:pt>
    <dgm:pt modelId="{C204B248-4C1F-4FB5-AFD0-63DC861E09F8}" type="pres">
      <dgm:prSet presAssocID="{A758E79F-1EAE-44C6-9E60-CEDE6A462556}" presName="rootText" presStyleLbl="node3" presStyleIdx="0" presStyleCnt="2" custLinFactNeighborX="32209" custLinFactNeighborY="-7447">
        <dgm:presLayoutVars>
          <dgm:chPref val="3"/>
        </dgm:presLayoutVars>
      </dgm:prSet>
      <dgm:spPr/>
    </dgm:pt>
    <dgm:pt modelId="{58D55344-F4C2-429D-8443-314044756A69}" type="pres">
      <dgm:prSet presAssocID="{A758E79F-1EAE-44C6-9E60-CEDE6A462556}" presName="rootConnector" presStyleLbl="node3" presStyleIdx="0" presStyleCnt="2"/>
      <dgm:spPr/>
    </dgm:pt>
    <dgm:pt modelId="{03017292-4D75-4D3C-9496-49586FE60DD6}" type="pres">
      <dgm:prSet presAssocID="{A758E79F-1EAE-44C6-9E60-CEDE6A462556}" presName="hierChild4" presStyleCnt="0"/>
      <dgm:spPr/>
    </dgm:pt>
    <dgm:pt modelId="{0DE990B8-40CC-4C10-9B51-F9F3A4E09C8E}" type="pres">
      <dgm:prSet presAssocID="{A758E79F-1EAE-44C6-9E60-CEDE6A462556}" presName="hierChild5" presStyleCnt="0"/>
      <dgm:spPr/>
    </dgm:pt>
    <dgm:pt modelId="{53BBD3F2-37E5-4D1C-85DB-9A8113A88CA7}" type="pres">
      <dgm:prSet presAssocID="{BB469F4E-8BB6-4F83-B4FE-7E453A494A2C}" presName="Name35" presStyleLbl="parChTrans1D3" presStyleIdx="1" presStyleCnt="2"/>
      <dgm:spPr/>
    </dgm:pt>
    <dgm:pt modelId="{865AE662-5F32-4DE6-A2BC-1422383A4927}" type="pres">
      <dgm:prSet presAssocID="{7EE6611C-A36B-4D31-9B1F-DEA9EF0677A9}" presName="hierRoot2" presStyleCnt="0">
        <dgm:presLayoutVars>
          <dgm:hierBranch val="r"/>
        </dgm:presLayoutVars>
      </dgm:prSet>
      <dgm:spPr/>
    </dgm:pt>
    <dgm:pt modelId="{849546DF-BB49-4D9B-BC41-470D9188416B}" type="pres">
      <dgm:prSet presAssocID="{7EE6611C-A36B-4D31-9B1F-DEA9EF0677A9}" presName="rootComposite" presStyleCnt="0"/>
      <dgm:spPr/>
    </dgm:pt>
    <dgm:pt modelId="{5D79DBAB-657C-4ABC-861A-BE33A6621271}" type="pres">
      <dgm:prSet presAssocID="{7EE6611C-A36B-4D31-9B1F-DEA9EF0677A9}" presName="rootText" presStyleLbl="node3" presStyleIdx="1" presStyleCnt="2" custScaleX="122911" custLinFactNeighborX="78409" custLinFactNeighborY="-7435">
        <dgm:presLayoutVars>
          <dgm:chPref val="3"/>
        </dgm:presLayoutVars>
      </dgm:prSet>
      <dgm:spPr/>
    </dgm:pt>
    <dgm:pt modelId="{3F6D887B-F32B-4DEA-851E-D357FF103466}" type="pres">
      <dgm:prSet presAssocID="{7EE6611C-A36B-4D31-9B1F-DEA9EF0677A9}" presName="rootConnector" presStyleLbl="node3" presStyleIdx="1" presStyleCnt="2"/>
      <dgm:spPr/>
    </dgm:pt>
    <dgm:pt modelId="{E89D2D7C-F5D7-430F-A9F1-D29DE60FDAAA}" type="pres">
      <dgm:prSet presAssocID="{7EE6611C-A36B-4D31-9B1F-DEA9EF0677A9}" presName="hierChild4" presStyleCnt="0"/>
      <dgm:spPr/>
    </dgm:pt>
    <dgm:pt modelId="{E4801564-B505-4B3E-A6D0-F16BB38C758E}" type="pres">
      <dgm:prSet presAssocID="{7EE6611C-A36B-4D31-9B1F-DEA9EF0677A9}" presName="hierChild5" presStyleCnt="0"/>
      <dgm:spPr/>
    </dgm:pt>
    <dgm:pt modelId="{393ADD15-D147-498D-A85F-E437CB05666B}" type="pres">
      <dgm:prSet presAssocID="{C3D63CF4-62E1-41F2-8278-A1FFCE22E513}" presName="hierChild5" presStyleCnt="0"/>
      <dgm:spPr/>
    </dgm:pt>
    <dgm:pt modelId="{116010D8-AF01-4B94-B271-E840A4217517}" type="pres">
      <dgm:prSet presAssocID="{1CBFEBE3-089D-4781-A5B3-A3CF41E497F7}" presName="hierChild3" presStyleCnt="0"/>
      <dgm:spPr/>
    </dgm:pt>
  </dgm:ptLst>
  <dgm:cxnLst>
    <dgm:cxn modelId="{484F600B-A298-4FFC-9FC8-6418AFD6BBD7}" type="presOf" srcId="{7154CC26-5EA6-4F20-BC61-F679A186DF12}" destId="{2D91963F-3F09-4D84-A831-8F3F420BF9B5}" srcOrd="0" destOrd="0" presId="urn:microsoft.com/office/officeart/2005/8/layout/orgChart1"/>
    <dgm:cxn modelId="{1A863319-2A1B-4060-B2CE-CDE0F030D27C}" type="presOf" srcId="{BC125CB5-8BD9-41BA-8474-280992777A01}" destId="{6475C8CE-1F4F-48F7-AA04-1A276074CC45}" srcOrd="1" destOrd="0" presId="urn:microsoft.com/office/officeart/2005/8/layout/orgChart1"/>
    <dgm:cxn modelId="{C396D121-13C9-4B92-AE4C-7034FAE58A40}" type="presOf" srcId="{A758E79F-1EAE-44C6-9E60-CEDE6A462556}" destId="{58D55344-F4C2-429D-8443-314044756A69}" srcOrd="1" destOrd="0" presId="urn:microsoft.com/office/officeart/2005/8/layout/orgChart1"/>
    <dgm:cxn modelId="{06E7EA3A-EF39-42BC-8673-3BA5D5AA4326}" type="presOf" srcId="{BB469F4E-8BB6-4F83-B4FE-7E453A494A2C}" destId="{53BBD3F2-37E5-4D1C-85DB-9A8113A88CA7}" srcOrd="0" destOrd="0" presId="urn:microsoft.com/office/officeart/2005/8/layout/orgChart1"/>
    <dgm:cxn modelId="{40CE0970-1586-4415-83EE-943BC8A6C70E}" type="presOf" srcId="{BC125CB5-8BD9-41BA-8474-280992777A01}" destId="{B03907B5-03F0-4D4F-B087-C0BB54BAEA7F}" srcOrd="0" destOrd="0" presId="urn:microsoft.com/office/officeart/2005/8/layout/orgChart1"/>
    <dgm:cxn modelId="{357CB55A-DEEB-4D4A-8528-F8F29CF50DA2}" type="presOf" srcId="{7EE6611C-A36B-4D31-9B1F-DEA9EF0677A9}" destId="{5D79DBAB-657C-4ABC-861A-BE33A6621271}" srcOrd="0" destOrd="0" presId="urn:microsoft.com/office/officeart/2005/8/layout/orgChart1"/>
    <dgm:cxn modelId="{DD780C7B-B9AA-43F5-8737-872746B29CD4}" srcId="{1CBFEBE3-089D-4781-A5B3-A3CF41E497F7}" destId="{C3D63CF4-62E1-41F2-8278-A1FFCE22E513}" srcOrd="1" destOrd="0" parTransId="{54061F40-94D4-4456-AD95-D33A5A1D81D3}" sibTransId="{3F596418-E774-44AB-B213-1DF30BDB5435}"/>
    <dgm:cxn modelId="{9EE5DC86-215E-430E-B260-D08078F1510D}" type="presOf" srcId="{1CBFEBE3-089D-4781-A5B3-A3CF41E497F7}" destId="{0EF9B8A7-A891-4BED-AD70-E9F3AE840069}" srcOrd="0" destOrd="0" presId="urn:microsoft.com/office/officeart/2005/8/layout/orgChart1"/>
    <dgm:cxn modelId="{2D572192-7311-4582-97B2-E14FE1E7A6CB}" srcId="{C3D63CF4-62E1-41F2-8278-A1FFCE22E513}" destId="{7EE6611C-A36B-4D31-9B1F-DEA9EF0677A9}" srcOrd="1" destOrd="0" parTransId="{BB469F4E-8BB6-4F83-B4FE-7E453A494A2C}" sibTransId="{E9FE9351-C97D-4B74-A300-ED8777D6F2D8}"/>
    <dgm:cxn modelId="{AEE99293-DE01-42A0-AF4D-0EAE5490B200}" type="presOf" srcId="{C3D63CF4-62E1-41F2-8278-A1FFCE22E513}" destId="{4A48292B-D1C2-4B5D-B070-55023A299280}" srcOrd="0" destOrd="0" presId="urn:microsoft.com/office/officeart/2005/8/layout/orgChart1"/>
    <dgm:cxn modelId="{4683EAA0-E8D5-4005-BA86-8C70DBBD28EB}" srcId="{C3D63CF4-62E1-41F2-8278-A1FFCE22E513}" destId="{A758E79F-1EAE-44C6-9E60-CEDE6A462556}" srcOrd="0" destOrd="0" parTransId="{B1E22A58-D8E0-48ED-BE09-7880A74EB509}" sibTransId="{820C8954-BA83-433D-B06C-35B5C3F407DC}"/>
    <dgm:cxn modelId="{53350DA5-35FE-4606-8945-1D1EBE4E4376}" type="presOf" srcId="{A758E79F-1EAE-44C6-9E60-CEDE6A462556}" destId="{C204B248-4C1F-4FB5-AFD0-63DC861E09F8}" srcOrd="0" destOrd="0" presId="urn:microsoft.com/office/officeart/2005/8/layout/orgChart1"/>
    <dgm:cxn modelId="{8139BAAF-3E9F-4001-B33B-139D42FF2817}" type="presOf" srcId="{B1E22A58-D8E0-48ED-BE09-7880A74EB509}" destId="{C0E01BD5-A589-4E63-BF22-82C17837DA73}" srcOrd="0" destOrd="0" presId="urn:microsoft.com/office/officeart/2005/8/layout/orgChart1"/>
    <dgm:cxn modelId="{E74EC9BD-4F2D-48E7-BFDF-05532DD3C580}" srcId="{1CBFEBE3-089D-4781-A5B3-A3CF41E497F7}" destId="{BC125CB5-8BD9-41BA-8474-280992777A01}" srcOrd="0" destOrd="0" parTransId="{7154CC26-5EA6-4F20-BC61-F679A186DF12}" sibTransId="{1E985089-38C6-4E3D-AC75-A02C85AB9B26}"/>
    <dgm:cxn modelId="{038A36C2-94A8-4C3F-AD63-25F6DF954CCD}" type="presOf" srcId="{FB756C1F-8229-4ED8-8945-E402FAE648F6}" destId="{AEF277EB-41B0-4DCC-9146-1EA4AFD2B8B8}" srcOrd="0" destOrd="0" presId="urn:microsoft.com/office/officeart/2005/8/layout/orgChart1"/>
    <dgm:cxn modelId="{3C452FC6-12E3-4CC8-BFB8-E44E3CD30F51}" type="presOf" srcId="{54061F40-94D4-4456-AD95-D33A5A1D81D3}" destId="{FDE748AE-2A28-47D3-86D0-297EFF97B19B}" srcOrd="0" destOrd="0" presId="urn:microsoft.com/office/officeart/2005/8/layout/orgChart1"/>
    <dgm:cxn modelId="{38334ECA-167B-4895-A4E2-36A37F147E91}" type="presOf" srcId="{C3D63CF4-62E1-41F2-8278-A1FFCE22E513}" destId="{5200018A-12A5-4831-A30B-6369ACD82A90}" srcOrd="1" destOrd="0" presId="urn:microsoft.com/office/officeart/2005/8/layout/orgChart1"/>
    <dgm:cxn modelId="{9209C5E6-15B4-4CA1-8572-435CBE87800E}" srcId="{FB756C1F-8229-4ED8-8945-E402FAE648F6}" destId="{1CBFEBE3-089D-4781-A5B3-A3CF41E497F7}" srcOrd="0" destOrd="0" parTransId="{77F53C32-5208-46F2-A8AB-392C219BF22A}" sibTransId="{697EDC94-1DC1-4F26-86C1-88660ACDFEA5}"/>
    <dgm:cxn modelId="{CEAEF3FC-A559-4AC3-8400-AE307C8F2EDB}" type="presOf" srcId="{7EE6611C-A36B-4D31-9B1F-DEA9EF0677A9}" destId="{3F6D887B-F32B-4DEA-851E-D357FF103466}" srcOrd="1" destOrd="0" presId="urn:microsoft.com/office/officeart/2005/8/layout/orgChart1"/>
    <dgm:cxn modelId="{892BE5FF-D1B8-4DC5-A324-CE770A9938F6}" type="presOf" srcId="{1CBFEBE3-089D-4781-A5B3-A3CF41E497F7}" destId="{E075F990-827A-4F13-924B-7A8FAC1BD52D}" srcOrd="1" destOrd="0" presId="urn:microsoft.com/office/officeart/2005/8/layout/orgChart1"/>
    <dgm:cxn modelId="{15A1A8AF-C14A-4BD4-99D8-320A91B00B09}" type="presParOf" srcId="{AEF277EB-41B0-4DCC-9146-1EA4AFD2B8B8}" destId="{BB445CD8-5305-4D56-BB1E-478FEA5433E7}" srcOrd="0" destOrd="0" presId="urn:microsoft.com/office/officeart/2005/8/layout/orgChart1"/>
    <dgm:cxn modelId="{B67E774D-1B97-4B2E-AC4F-77BB06B6E10E}" type="presParOf" srcId="{BB445CD8-5305-4D56-BB1E-478FEA5433E7}" destId="{779D649D-70D7-410D-89F5-3B66D08E1910}" srcOrd="0" destOrd="0" presId="urn:microsoft.com/office/officeart/2005/8/layout/orgChart1"/>
    <dgm:cxn modelId="{6338623C-E249-47A3-BD62-EB18BA420C99}" type="presParOf" srcId="{779D649D-70D7-410D-89F5-3B66D08E1910}" destId="{0EF9B8A7-A891-4BED-AD70-E9F3AE840069}" srcOrd="0" destOrd="0" presId="urn:microsoft.com/office/officeart/2005/8/layout/orgChart1"/>
    <dgm:cxn modelId="{C6BBEF98-07EC-4587-91F4-B4BF41714B94}" type="presParOf" srcId="{779D649D-70D7-410D-89F5-3B66D08E1910}" destId="{E075F990-827A-4F13-924B-7A8FAC1BD52D}" srcOrd="1" destOrd="0" presId="urn:microsoft.com/office/officeart/2005/8/layout/orgChart1"/>
    <dgm:cxn modelId="{152DDCF5-BDA7-4766-BFCA-146AC2AFE302}" type="presParOf" srcId="{BB445CD8-5305-4D56-BB1E-478FEA5433E7}" destId="{5CA37DB5-8E6F-4E14-AA8B-5AB8F8BDCAC5}" srcOrd="1" destOrd="0" presId="urn:microsoft.com/office/officeart/2005/8/layout/orgChart1"/>
    <dgm:cxn modelId="{B867C767-4765-482F-93B1-601720938DA6}" type="presParOf" srcId="{5CA37DB5-8E6F-4E14-AA8B-5AB8F8BDCAC5}" destId="{2D91963F-3F09-4D84-A831-8F3F420BF9B5}" srcOrd="0" destOrd="0" presId="urn:microsoft.com/office/officeart/2005/8/layout/orgChart1"/>
    <dgm:cxn modelId="{B009B07B-E7B9-4FA0-A8FF-DE82C6C3EA9A}" type="presParOf" srcId="{5CA37DB5-8E6F-4E14-AA8B-5AB8F8BDCAC5}" destId="{C5842FE1-8580-4F4B-8FDB-C75F3CD55970}" srcOrd="1" destOrd="0" presId="urn:microsoft.com/office/officeart/2005/8/layout/orgChart1"/>
    <dgm:cxn modelId="{7C96040A-13CF-43E7-AA47-2D789E05ABE9}" type="presParOf" srcId="{C5842FE1-8580-4F4B-8FDB-C75F3CD55970}" destId="{F406ED40-CEF1-4AA4-808E-23B3CE283FB0}" srcOrd="0" destOrd="0" presId="urn:microsoft.com/office/officeart/2005/8/layout/orgChart1"/>
    <dgm:cxn modelId="{BB01D7CF-94DC-412E-A029-56DDABDF4290}" type="presParOf" srcId="{F406ED40-CEF1-4AA4-808E-23B3CE283FB0}" destId="{B03907B5-03F0-4D4F-B087-C0BB54BAEA7F}" srcOrd="0" destOrd="0" presId="urn:microsoft.com/office/officeart/2005/8/layout/orgChart1"/>
    <dgm:cxn modelId="{4873452A-DF1E-44F6-9C3D-5007836D6C58}" type="presParOf" srcId="{F406ED40-CEF1-4AA4-808E-23B3CE283FB0}" destId="{6475C8CE-1F4F-48F7-AA04-1A276074CC45}" srcOrd="1" destOrd="0" presId="urn:microsoft.com/office/officeart/2005/8/layout/orgChart1"/>
    <dgm:cxn modelId="{1E5416F6-8CD7-4DF9-B5CD-4A4B9CD1CF20}" type="presParOf" srcId="{C5842FE1-8580-4F4B-8FDB-C75F3CD55970}" destId="{CB7E397C-189A-4B86-8378-F3EE5153463C}" srcOrd="1" destOrd="0" presId="urn:microsoft.com/office/officeart/2005/8/layout/orgChart1"/>
    <dgm:cxn modelId="{E52EF4B9-81C4-44DB-BB34-C724073641FB}" type="presParOf" srcId="{C5842FE1-8580-4F4B-8FDB-C75F3CD55970}" destId="{0ADC3846-0416-489A-B990-C09F27A1F0B6}" srcOrd="2" destOrd="0" presId="urn:microsoft.com/office/officeart/2005/8/layout/orgChart1"/>
    <dgm:cxn modelId="{4CDBFB5C-100F-4AEE-820C-0CB71E37AE2E}" type="presParOf" srcId="{5CA37DB5-8E6F-4E14-AA8B-5AB8F8BDCAC5}" destId="{FDE748AE-2A28-47D3-86D0-297EFF97B19B}" srcOrd="2" destOrd="0" presId="urn:microsoft.com/office/officeart/2005/8/layout/orgChart1"/>
    <dgm:cxn modelId="{37282D12-FF35-4322-B174-CF6EB3CCCF40}" type="presParOf" srcId="{5CA37DB5-8E6F-4E14-AA8B-5AB8F8BDCAC5}" destId="{AC12F43C-0067-4B0C-85D0-16857D6AC31B}" srcOrd="3" destOrd="0" presId="urn:microsoft.com/office/officeart/2005/8/layout/orgChart1"/>
    <dgm:cxn modelId="{FD3275AC-8C4F-48B5-9564-4F8080008F5B}" type="presParOf" srcId="{AC12F43C-0067-4B0C-85D0-16857D6AC31B}" destId="{4981A433-5C26-482B-8F7B-F3E20BE3AA95}" srcOrd="0" destOrd="0" presId="urn:microsoft.com/office/officeart/2005/8/layout/orgChart1"/>
    <dgm:cxn modelId="{3AAD7761-CCF3-4E10-A02B-032636624119}" type="presParOf" srcId="{4981A433-5C26-482B-8F7B-F3E20BE3AA95}" destId="{4A48292B-D1C2-4B5D-B070-55023A299280}" srcOrd="0" destOrd="0" presId="urn:microsoft.com/office/officeart/2005/8/layout/orgChart1"/>
    <dgm:cxn modelId="{E4F9F2C6-7EED-479B-8B37-0E8B12515241}" type="presParOf" srcId="{4981A433-5C26-482B-8F7B-F3E20BE3AA95}" destId="{5200018A-12A5-4831-A30B-6369ACD82A90}" srcOrd="1" destOrd="0" presId="urn:microsoft.com/office/officeart/2005/8/layout/orgChart1"/>
    <dgm:cxn modelId="{755C23E1-6095-451A-8449-C28AF8699398}" type="presParOf" srcId="{AC12F43C-0067-4B0C-85D0-16857D6AC31B}" destId="{BE2DCF08-F1AF-4CA9-AF87-81059C41FC82}" srcOrd="1" destOrd="0" presId="urn:microsoft.com/office/officeart/2005/8/layout/orgChart1"/>
    <dgm:cxn modelId="{F17CBE18-C56A-4C64-A1F5-26772A8EDA58}" type="presParOf" srcId="{BE2DCF08-F1AF-4CA9-AF87-81059C41FC82}" destId="{C0E01BD5-A589-4E63-BF22-82C17837DA73}" srcOrd="0" destOrd="0" presId="urn:microsoft.com/office/officeart/2005/8/layout/orgChart1"/>
    <dgm:cxn modelId="{33EBF35A-1CF4-4CF4-BDF0-82700F402CF4}" type="presParOf" srcId="{BE2DCF08-F1AF-4CA9-AF87-81059C41FC82}" destId="{535D1924-9699-48FD-A15F-0C74FB925638}" srcOrd="1" destOrd="0" presId="urn:microsoft.com/office/officeart/2005/8/layout/orgChart1"/>
    <dgm:cxn modelId="{BB9CE375-AE70-4E3B-8C5A-5BE9775CF449}" type="presParOf" srcId="{535D1924-9699-48FD-A15F-0C74FB925638}" destId="{6A586839-5E55-4859-8117-FF3EA4EC9222}" srcOrd="0" destOrd="0" presId="urn:microsoft.com/office/officeart/2005/8/layout/orgChart1"/>
    <dgm:cxn modelId="{AA5EF467-63C1-4960-835D-2C424B666941}" type="presParOf" srcId="{6A586839-5E55-4859-8117-FF3EA4EC9222}" destId="{C204B248-4C1F-4FB5-AFD0-63DC861E09F8}" srcOrd="0" destOrd="0" presId="urn:microsoft.com/office/officeart/2005/8/layout/orgChart1"/>
    <dgm:cxn modelId="{3B5B3A3B-0718-4802-B103-E069CE9B01ED}" type="presParOf" srcId="{6A586839-5E55-4859-8117-FF3EA4EC9222}" destId="{58D55344-F4C2-429D-8443-314044756A69}" srcOrd="1" destOrd="0" presId="urn:microsoft.com/office/officeart/2005/8/layout/orgChart1"/>
    <dgm:cxn modelId="{88E1D68B-749B-4292-8ED0-CF524A6D42B9}" type="presParOf" srcId="{535D1924-9699-48FD-A15F-0C74FB925638}" destId="{03017292-4D75-4D3C-9496-49586FE60DD6}" srcOrd="1" destOrd="0" presId="urn:microsoft.com/office/officeart/2005/8/layout/orgChart1"/>
    <dgm:cxn modelId="{EA1C48A1-83D1-4571-A42F-1A6188E99A9B}" type="presParOf" srcId="{535D1924-9699-48FD-A15F-0C74FB925638}" destId="{0DE990B8-40CC-4C10-9B51-F9F3A4E09C8E}" srcOrd="2" destOrd="0" presId="urn:microsoft.com/office/officeart/2005/8/layout/orgChart1"/>
    <dgm:cxn modelId="{DAEFD08A-12FE-4EC7-8C28-A456DFB3E967}" type="presParOf" srcId="{BE2DCF08-F1AF-4CA9-AF87-81059C41FC82}" destId="{53BBD3F2-37E5-4D1C-85DB-9A8113A88CA7}" srcOrd="2" destOrd="0" presId="urn:microsoft.com/office/officeart/2005/8/layout/orgChart1"/>
    <dgm:cxn modelId="{9B62F616-9C8F-45CB-847D-E412146CD761}" type="presParOf" srcId="{BE2DCF08-F1AF-4CA9-AF87-81059C41FC82}" destId="{865AE662-5F32-4DE6-A2BC-1422383A4927}" srcOrd="3" destOrd="0" presId="urn:microsoft.com/office/officeart/2005/8/layout/orgChart1"/>
    <dgm:cxn modelId="{582D7B5A-2750-4583-86F2-B68C01D7C7BC}" type="presParOf" srcId="{865AE662-5F32-4DE6-A2BC-1422383A4927}" destId="{849546DF-BB49-4D9B-BC41-470D9188416B}" srcOrd="0" destOrd="0" presId="urn:microsoft.com/office/officeart/2005/8/layout/orgChart1"/>
    <dgm:cxn modelId="{35611E74-40EB-4D3F-81B0-C150AEB28BB8}" type="presParOf" srcId="{849546DF-BB49-4D9B-BC41-470D9188416B}" destId="{5D79DBAB-657C-4ABC-861A-BE33A6621271}" srcOrd="0" destOrd="0" presId="urn:microsoft.com/office/officeart/2005/8/layout/orgChart1"/>
    <dgm:cxn modelId="{2BBA86A0-70E9-4132-8E56-F7AC6E9CD5D2}" type="presParOf" srcId="{849546DF-BB49-4D9B-BC41-470D9188416B}" destId="{3F6D887B-F32B-4DEA-851E-D357FF103466}" srcOrd="1" destOrd="0" presId="urn:microsoft.com/office/officeart/2005/8/layout/orgChart1"/>
    <dgm:cxn modelId="{954E12AA-D15C-4062-B88C-3AE55979F3FD}" type="presParOf" srcId="{865AE662-5F32-4DE6-A2BC-1422383A4927}" destId="{E89D2D7C-F5D7-430F-A9F1-D29DE60FDAAA}" srcOrd="1" destOrd="0" presId="urn:microsoft.com/office/officeart/2005/8/layout/orgChart1"/>
    <dgm:cxn modelId="{4DCF399F-F0C2-4D55-B53C-BD6EEB3A9DFA}" type="presParOf" srcId="{865AE662-5F32-4DE6-A2BC-1422383A4927}" destId="{E4801564-B505-4B3E-A6D0-F16BB38C758E}" srcOrd="2" destOrd="0" presId="urn:microsoft.com/office/officeart/2005/8/layout/orgChart1"/>
    <dgm:cxn modelId="{1F73E59D-5F06-45E9-A562-EDBBE30710FA}" type="presParOf" srcId="{AC12F43C-0067-4B0C-85D0-16857D6AC31B}" destId="{393ADD15-D147-498D-A85F-E437CB05666B}" srcOrd="2" destOrd="0" presId="urn:microsoft.com/office/officeart/2005/8/layout/orgChart1"/>
    <dgm:cxn modelId="{F870CC65-A44F-4E72-8AD9-82D2C8565D66}" type="presParOf" srcId="{BB445CD8-5305-4D56-BB1E-478FEA5433E7}" destId="{116010D8-AF01-4B94-B271-E840A421751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BBD3F2-37E5-4D1C-85DB-9A8113A88CA7}">
      <dsp:nvSpPr>
        <dsp:cNvPr id="0" name=""/>
        <dsp:cNvSpPr/>
      </dsp:nvSpPr>
      <dsp:spPr>
        <a:xfrm>
          <a:off x="5221175" y="2362937"/>
          <a:ext cx="1561365" cy="380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204"/>
              </a:lnTo>
              <a:lnTo>
                <a:pt x="1561365" y="172204"/>
              </a:lnTo>
              <a:lnTo>
                <a:pt x="1561365" y="3803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01BD5-A589-4E63-BF22-82C17837DA73}">
      <dsp:nvSpPr>
        <dsp:cNvPr id="0" name=""/>
        <dsp:cNvSpPr/>
      </dsp:nvSpPr>
      <dsp:spPr>
        <a:xfrm>
          <a:off x="3698653" y="2362937"/>
          <a:ext cx="1522521" cy="380266"/>
        </a:xfrm>
        <a:custGeom>
          <a:avLst/>
          <a:gdLst/>
          <a:ahLst/>
          <a:cxnLst/>
          <a:rect l="0" t="0" r="0" b="0"/>
          <a:pathLst>
            <a:path>
              <a:moveTo>
                <a:pt x="1522521" y="0"/>
              </a:moveTo>
              <a:lnTo>
                <a:pt x="1522521" y="172085"/>
              </a:lnTo>
              <a:lnTo>
                <a:pt x="0" y="172085"/>
              </a:lnTo>
              <a:lnTo>
                <a:pt x="0" y="3802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748AE-2A28-47D3-86D0-297EFF97B19B}">
      <dsp:nvSpPr>
        <dsp:cNvPr id="0" name=""/>
        <dsp:cNvSpPr/>
      </dsp:nvSpPr>
      <dsp:spPr>
        <a:xfrm>
          <a:off x="3849564" y="991334"/>
          <a:ext cx="1371610" cy="380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087"/>
              </a:lnTo>
              <a:lnTo>
                <a:pt x="1371610" y="172087"/>
              </a:lnTo>
              <a:lnTo>
                <a:pt x="1371610" y="3802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91963F-3F09-4D84-A831-8F3F420BF9B5}">
      <dsp:nvSpPr>
        <dsp:cNvPr id="0" name=""/>
        <dsp:cNvSpPr/>
      </dsp:nvSpPr>
      <dsp:spPr>
        <a:xfrm>
          <a:off x="2096963" y="991334"/>
          <a:ext cx="1752600" cy="380267"/>
        </a:xfrm>
        <a:custGeom>
          <a:avLst/>
          <a:gdLst/>
          <a:ahLst/>
          <a:cxnLst/>
          <a:rect l="0" t="0" r="0" b="0"/>
          <a:pathLst>
            <a:path>
              <a:moveTo>
                <a:pt x="1752600" y="0"/>
              </a:moveTo>
              <a:lnTo>
                <a:pt x="1752600" y="172087"/>
              </a:lnTo>
              <a:lnTo>
                <a:pt x="0" y="172087"/>
              </a:lnTo>
              <a:lnTo>
                <a:pt x="0" y="3802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9B8A7-A891-4BED-AD70-E9F3AE840069}">
      <dsp:nvSpPr>
        <dsp:cNvPr id="0" name=""/>
        <dsp:cNvSpPr/>
      </dsp:nvSpPr>
      <dsp:spPr>
        <a:xfrm>
          <a:off x="2858229" y="0"/>
          <a:ext cx="1982669" cy="991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Variable</a:t>
          </a:r>
          <a:b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</a:b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(Data)</a:t>
          </a:r>
          <a:endParaRPr kumimoji="0" lang="en-US" sz="25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</a:endParaRPr>
        </a:p>
      </dsp:txBody>
      <dsp:txXfrm>
        <a:off x="2858229" y="0"/>
        <a:ext cx="1982669" cy="991334"/>
      </dsp:txXfrm>
    </dsp:sp>
    <dsp:sp modelId="{B03907B5-03F0-4D4F-B087-C0BB54BAEA7F}">
      <dsp:nvSpPr>
        <dsp:cNvPr id="0" name=""/>
        <dsp:cNvSpPr/>
      </dsp:nvSpPr>
      <dsp:spPr>
        <a:xfrm>
          <a:off x="1105628" y="1371602"/>
          <a:ext cx="1982669" cy="991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Qualitative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0000"/>
              </a:solidFill>
              <a:effectLst/>
            </a:rPr>
            <a:t>(Categorical)</a:t>
          </a:r>
        </a:p>
      </dsp:txBody>
      <dsp:txXfrm>
        <a:off x="1105628" y="1371602"/>
        <a:ext cx="1982669" cy="991334"/>
      </dsp:txXfrm>
    </dsp:sp>
    <dsp:sp modelId="{4A48292B-D1C2-4B5D-B070-55023A299280}">
      <dsp:nvSpPr>
        <dsp:cNvPr id="0" name=""/>
        <dsp:cNvSpPr/>
      </dsp:nvSpPr>
      <dsp:spPr>
        <a:xfrm>
          <a:off x="4229840" y="1371602"/>
          <a:ext cx="1982669" cy="991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FFFF00"/>
              </a:solidFill>
              <a:effectLst/>
            </a:rPr>
            <a:t>Quantitative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2060"/>
              </a:solidFill>
              <a:effectLst/>
            </a:rPr>
            <a:t>(Numerical)</a:t>
          </a:r>
        </a:p>
      </dsp:txBody>
      <dsp:txXfrm>
        <a:off x="4229840" y="1371602"/>
        <a:ext cx="1982669" cy="991334"/>
      </dsp:txXfrm>
    </dsp:sp>
    <dsp:sp modelId="{C204B248-4C1F-4FB5-AFD0-63DC861E09F8}">
      <dsp:nvSpPr>
        <dsp:cNvPr id="0" name=""/>
        <dsp:cNvSpPr/>
      </dsp:nvSpPr>
      <dsp:spPr>
        <a:xfrm>
          <a:off x="2707318" y="2743203"/>
          <a:ext cx="1982669" cy="991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FF0000"/>
              </a:solidFill>
              <a:effectLst/>
            </a:rPr>
            <a:t>1) Discrete </a:t>
          </a:r>
          <a:endParaRPr kumimoji="0" lang="en-US" sz="2500" b="0" i="0" u="none" strike="noStrike" kern="1200" cap="none" normalizeH="0" baseline="0" dirty="0">
            <a:ln>
              <a:noFill/>
            </a:ln>
            <a:solidFill>
              <a:srgbClr val="FF0000"/>
            </a:solidFill>
            <a:effectLst/>
          </a:endParaRPr>
        </a:p>
      </dsp:txBody>
      <dsp:txXfrm>
        <a:off x="2707318" y="2743203"/>
        <a:ext cx="1982669" cy="991334"/>
      </dsp:txXfrm>
    </dsp:sp>
    <dsp:sp modelId="{5D79DBAB-657C-4ABC-861A-BE33A6621271}">
      <dsp:nvSpPr>
        <dsp:cNvPr id="0" name=""/>
        <dsp:cNvSpPr/>
      </dsp:nvSpPr>
      <dsp:spPr>
        <a:xfrm>
          <a:off x="5564080" y="2743322"/>
          <a:ext cx="2436919" cy="991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>
              <a:ln>
                <a:noFill/>
              </a:ln>
              <a:solidFill>
                <a:srgbClr val="0066FF"/>
              </a:solidFill>
              <a:effectLst/>
            </a:rPr>
            <a:t>2) Continuous</a:t>
          </a:r>
          <a:endParaRPr kumimoji="0" lang="en-US" sz="2500" b="0" i="0" u="none" strike="noStrike" kern="1200" cap="none" normalizeH="0" baseline="0" dirty="0">
            <a:ln>
              <a:noFill/>
            </a:ln>
            <a:solidFill>
              <a:srgbClr val="0066FF"/>
            </a:solidFill>
            <a:effectLst/>
          </a:endParaRPr>
        </a:p>
      </dsp:txBody>
      <dsp:txXfrm>
        <a:off x="5564080" y="2743322"/>
        <a:ext cx="2436919" cy="991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6201" y="8760565"/>
            <a:ext cx="6705600" cy="2710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828676" y="378222"/>
            <a:ext cx="5622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828676" y="8699103"/>
            <a:ext cx="5622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1438" y="8754261"/>
            <a:ext cx="6715125" cy="2432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106" tIns="44262" rIns="90106" bIns="44262">
            <a:spAutoFit/>
          </a:bodyPr>
          <a:lstStyle/>
          <a:p>
            <a:pPr eaLnBrk="0" hangingPunct="0">
              <a:tabLst>
                <a:tab pos="284542" algn="l"/>
                <a:tab pos="6430639" algn="r"/>
              </a:tabLst>
            </a:pPr>
            <a:r>
              <a:rPr lang="en-US" sz="1000"/>
              <a:t>Business Statistics: A Decision-Making Approach, 7e	© 2008 Prentice-Hall, Inc.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71438" y="55158"/>
            <a:ext cx="6715125" cy="274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106" tIns="44262" rIns="90106" bIns="44262">
            <a:spAutoFit/>
          </a:bodyPr>
          <a:lstStyle/>
          <a:p>
            <a:pPr eaLnBrk="0" hangingPunct="0">
              <a:tabLst>
                <a:tab pos="284542" algn="l"/>
                <a:tab pos="3243773" algn="ctr"/>
                <a:tab pos="6430639" algn="r"/>
              </a:tabLst>
            </a:pPr>
            <a:r>
              <a:rPr lang="en-US" sz="1200"/>
              <a:t>	Chapter 2	</a:t>
            </a:r>
            <a:r>
              <a:rPr lang="en-US" sz="1200" b="1"/>
              <a:t>Student Lecture Notes</a:t>
            </a:r>
            <a:r>
              <a:rPr lang="en-US" sz="1200"/>
              <a:t>	 2-</a:t>
            </a:r>
            <a:fld id="{3FC22212-0C82-4801-AEE7-2186C656821F}" type="slidenum">
              <a:rPr lang="en-US" sz="1200"/>
              <a:pPr eaLnBrk="0" hangingPunct="0">
                <a:tabLst>
                  <a:tab pos="284542" algn="l"/>
                  <a:tab pos="3243773" algn="ctr"/>
                  <a:tab pos="6430639" algn="r"/>
                </a:tabLst>
              </a:pPr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72621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403997"/>
            <a:ext cx="5029200" cy="4992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106" tIns="44262" rIns="90106" bIns="442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notes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625600" y="454025"/>
            <a:ext cx="3825875" cy="28686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1120775" y="3555286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20775" y="3857863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1120775" y="4160441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120775" y="4463018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120775" y="4765596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1120775" y="5068173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1120775" y="5068173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1120775" y="5370751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1120775" y="5673328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1120775" y="5975906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1120775" y="6278483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1120775" y="6581061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120775" y="6883638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1120775" y="7186216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1120775" y="7488793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120775" y="7791371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120775" y="8093948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1120775" y="8396526"/>
            <a:ext cx="4657725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523875" y="378222"/>
            <a:ext cx="5851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77788" y="8760565"/>
            <a:ext cx="6702425" cy="2432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106" tIns="44262" rIns="90106" bIns="44262">
            <a:spAutoFit/>
          </a:bodyPr>
          <a:lstStyle/>
          <a:p>
            <a:pPr eaLnBrk="0" hangingPunct="0">
              <a:tabLst>
                <a:tab pos="284542" algn="l"/>
                <a:tab pos="6430639" algn="r"/>
              </a:tabLst>
            </a:pPr>
            <a:r>
              <a:rPr lang="en-US" sz="1000"/>
              <a:t>Business Statistics: A Decision-Making Approach, 7e	© 2008 Prentice-Hall, Inc.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523875" y="8699103"/>
            <a:ext cx="5851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054" tIns="45526" rIns="91054" bIns="45526" anchor="ctr"/>
          <a:lstStyle/>
          <a:p>
            <a:endParaRPr 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77788" y="61462"/>
            <a:ext cx="6702425" cy="274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106" tIns="44262" rIns="90106" bIns="44262">
            <a:spAutoFit/>
          </a:bodyPr>
          <a:lstStyle/>
          <a:p>
            <a:pPr eaLnBrk="0" hangingPunct="0">
              <a:tabLst>
                <a:tab pos="284542" algn="l"/>
                <a:tab pos="3243773" algn="ctr"/>
                <a:tab pos="6430639" algn="r"/>
              </a:tabLst>
            </a:pPr>
            <a:r>
              <a:rPr lang="en-US" sz="1200"/>
              <a:t>	Chapter 2	</a:t>
            </a:r>
            <a:r>
              <a:rPr lang="en-US" sz="1200" b="1"/>
              <a:t>Instructor Notes</a:t>
            </a:r>
            <a:r>
              <a:rPr lang="en-US" sz="1200"/>
              <a:t>	2-</a:t>
            </a:r>
            <a:fld id="{4DFA2148-0C4D-47EA-955A-ECDB64033370}" type="slidenum">
              <a:rPr lang="en-US" sz="1200"/>
              <a:pPr eaLnBrk="0" hangingPunct="0">
                <a:tabLst>
                  <a:tab pos="284542" algn="l"/>
                  <a:tab pos="3243773" algn="ctr"/>
                  <a:tab pos="6430639" algn="r"/>
                </a:tabLst>
              </a:pPr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0688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772400" cy="7048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152400" y="6400800"/>
            <a:ext cx="4648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34D67DE2-1B37-46C5-93EC-E906242297C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7526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57400"/>
            <a:ext cx="8839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457200" y="3200400"/>
            <a:ext cx="8077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algn="ctr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62003559-498B-4B77-8614-ED169293FF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81000"/>
            <a:ext cx="20193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59055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C4DC0254-3608-4B38-B247-173D4C1751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6898CA9E-BAC8-413A-B846-F5B7A23BC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4FDD92A6-E61A-4C8A-8E16-B998266C2B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FC1B8930-C7B7-4A9B-99D8-8C5E779A1C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F0954C6A-6137-4E19-B788-CFC55BE31C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8F102144-B5C6-4286-8736-A26170DB17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F438C07A-8721-4C20-9853-9229DA2F9B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AC0147EA-0801-4B29-A71D-7289A3EEFC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 2-</a:t>
            </a:r>
            <a:fld id="{733D1C99-F068-466A-8F21-BF890C49D8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81000"/>
            <a:ext cx="7793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17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217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>
            <a:lvl1pPr defTabSz="852488">
              <a:defRPr sz="1000"/>
            </a:lvl1pPr>
          </a:lstStyle>
          <a:p>
            <a:r>
              <a:rPr lang="en-US"/>
              <a:t>Business Statistics: A Decision-Making Approach, 7e © 2008 Prentice-Hall, Inc.</a:t>
            </a:r>
          </a:p>
        </p:txBody>
      </p:sp>
      <p:sp>
        <p:nvSpPr>
          <p:cNvPr id="9217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00800"/>
            <a:ext cx="19050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>
            <a:lvl1pPr algn="r" defTabSz="852488">
              <a:defRPr sz="1000"/>
            </a:lvl1pPr>
          </a:lstStyle>
          <a:p>
            <a:r>
              <a:rPr lang="en-US"/>
              <a:t>Chap 2-</a:t>
            </a:r>
            <a:fld id="{55DBF79A-8C6F-46D8-A598-11CD41F60ED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2173" name="Picture 1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09600"/>
            <a:ext cx="8839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ftr="0" dt="0"/>
  <p:txStyles>
    <p:titleStyle>
      <a:lvl1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2pPr>
      <a:lvl3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3pPr>
      <a:lvl4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4pPr>
      <a:lvl5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5pPr>
      <a:lvl6pPr marL="4572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6pPr>
      <a:lvl7pPr marL="9144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7pPr>
      <a:lvl8pPr marL="13716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8pPr>
      <a:lvl9pPr marL="18288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pitchFamily="34" charset="0"/>
        </a:defRPr>
      </a:lvl9pPr>
    </p:titleStyle>
    <p:bodyStyle>
      <a:lvl1pPr marL="320675" indent="-320675" algn="l" defTabSz="852488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93738" indent="-268288" algn="l" defTabSz="852488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068388" indent="-215900" algn="l" defTabSz="852488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93838" indent="-212725" algn="l" defTabSz="852488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9192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3764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8336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2908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7480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image" Target="../media/image1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7.wmf"/><Relationship Id="rId4" Type="http://schemas.openxmlformats.org/officeDocument/2006/relationships/image" Target="../media/image16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0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2.w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Chap 2-</a:t>
            </a:r>
            <a:fld id="{332693AF-9BA7-4A2B-A729-CC61659C7EB6}" type="slidenum">
              <a:rPr lang="en-US"/>
              <a:pPr/>
              <a:t>1</a:t>
            </a:fld>
            <a:endParaRPr lang="en-US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990600" y="533400"/>
            <a:ext cx="76581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 anchor="b"/>
          <a:lstStyle/>
          <a:p>
            <a:pPr algn="ctr" defTabSz="852488"/>
            <a:r>
              <a:rPr lang="en-US" sz="4100">
                <a:solidFill>
                  <a:schemeClr val="folHlink"/>
                </a:solidFill>
              </a:rPr>
              <a:t>Business Statistics: </a:t>
            </a:r>
          </a:p>
          <a:p>
            <a:pPr algn="ctr" defTabSz="852488"/>
            <a:r>
              <a:rPr lang="en-US" sz="4100">
                <a:solidFill>
                  <a:schemeClr val="folHlink"/>
                </a:solidFill>
              </a:rPr>
              <a:t>A Decision-Making Approach</a:t>
            </a:r>
          </a:p>
          <a:p>
            <a:pPr algn="ctr" defTabSz="852488"/>
            <a:r>
              <a:rPr lang="en-US">
                <a:solidFill>
                  <a:schemeClr val="folHlink"/>
                </a:solidFill>
              </a:rPr>
              <a:t>7</a:t>
            </a:r>
            <a:r>
              <a:rPr lang="en-US" baseline="30000">
                <a:solidFill>
                  <a:schemeClr val="folHlink"/>
                </a:solidFill>
              </a:rPr>
              <a:t>th</a:t>
            </a:r>
            <a:r>
              <a:rPr lang="en-US">
                <a:solidFill>
                  <a:schemeClr val="folHlink"/>
                </a:solidFill>
              </a:rPr>
              <a:t> Edition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3200400"/>
            <a:ext cx="7772400" cy="1752600"/>
          </a:xfrm>
          <a:noFill/>
          <a:ln/>
        </p:spPr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600" b="1">
                <a:solidFill>
                  <a:schemeClr val="tx1"/>
                </a:solidFill>
              </a:rPr>
              <a:t>Chapter 2</a:t>
            </a:r>
            <a:br>
              <a:rPr lang="en-US" sz="3600">
                <a:solidFill>
                  <a:schemeClr val="tx1"/>
                </a:solidFill>
              </a:rPr>
            </a:br>
            <a:r>
              <a:rPr lang="en-US" sz="3600">
                <a:solidFill>
                  <a:schemeClr val="tx1"/>
                </a:solidFill>
              </a:rPr>
              <a:t>Graphs, Charts, and Tables – Describing Your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Develop FD using Discreet Data</a:t>
            </a:r>
          </a:p>
          <a:p>
            <a:pPr lvl="1"/>
            <a:r>
              <a:rPr lang="en-US" sz="2800" dirty="0"/>
              <a:t>Download the </a:t>
            </a:r>
            <a:r>
              <a:rPr lang="en-US" sz="2800" b="1" dirty="0">
                <a:solidFill>
                  <a:srgbClr val="FF0000"/>
                </a:solidFill>
              </a:rPr>
              <a:t>“</a:t>
            </a:r>
            <a:r>
              <a:rPr lang="en-US" sz="2800" b="1" dirty="0" err="1">
                <a:solidFill>
                  <a:srgbClr val="FF0000"/>
                </a:solidFill>
              </a:rPr>
              <a:t>SportShoes</a:t>
            </a:r>
            <a:r>
              <a:rPr lang="en-US" sz="2800" b="1" dirty="0">
                <a:solidFill>
                  <a:srgbClr val="FF0000"/>
                </a:solidFill>
              </a:rPr>
              <a:t>” </a:t>
            </a:r>
            <a:r>
              <a:rPr lang="en-US" sz="2800" dirty="0"/>
              <a:t>Excel data file from the class website </a:t>
            </a:r>
          </a:p>
          <a:p>
            <a:pPr lvl="1"/>
            <a:r>
              <a:rPr lang="en-US" sz="2800" dirty="0"/>
              <a:t>Make sure to download and </a:t>
            </a:r>
            <a:r>
              <a:rPr lang="en-US" sz="2800" b="1" dirty="0">
                <a:solidFill>
                  <a:srgbClr val="FF0000"/>
                </a:solidFill>
              </a:rPr>
              <a:t>SAVE </a:t>
            </a:r>
            <a:r>
              <a:rPr lang="en-US" sz="2800" dirty="0"/>
              <a:t>the data file. </a:t>
            </a:r>
          </a:p>
          <a:p>
            <a:pPr lvl="1"/>
            <a:r>
              <a:rPr lang="en-US" sz="2800" dirty="0"/>
              <a:t>See the note (</a:t>
            </a:r>
            <a:r>
              <a:rPr lang="en-US" sz="2800" dirty="0" err="1"/>
              <a:t>ppt</a:t>
            </a:r>
            <a:r>
              <a:rPr lang="en-US" sz="2800" dirty="0"/>
              <a:t>).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36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36F29135-08DF-4A7E-A47A-B5BF28889E81}" type="slidenum">
              <a:rPr lang="en-US"/>
              <a:pPr/>
              <a:t>11</a:t>
            </a:fld>
            <a:endParaRPr lang="en-US"/>
          </a:p>
        </p:txBody>
      </p:sp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2057400" y="4114800"/>
            <a:ext cx="5257800" cy="9144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93038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Frequency Distribution: </a:t>
            </a:r>
            <a:br>
              <a:rPr lang="en-US" dirty="0"/>
            </a:br>
            <a:r>
              <a:rPr lang="en-US" sz="3600" dirty="0">
                <a:solidFill>
                  <a:srgbClr val="FF0000"/>
                </a:solidFill>
              </a:rPr>
              <a:t>Continuous Data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8077200" cy="4395049"/>
          </a:xfr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</a:rPr>
              <a:t>Continuous Data: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uncountable</a:t>
            </a:r>
            <a:r>
              <a:rPr lang="en-US" sz="2400" dirty="0"/>
              <a:t>…..may take on any value in some interval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sz="2400" dirty="0">
                <a:solidFill>
                  <a:schemeClr val="folHlink"/>
                </a:solidFill>
              </a:rPr>
              <a:t>Example:</a:t>
            </a:r>
            <a:r>
              <a:rPr lang="en-US" sz="2400" dirty="0"/>
              <a:t> A manufacturer of insulation randomly selects 20 winter days and records the </a:t>
            </a:r>
            <a:r>
              <a:rPr lang="en-US" sz="2400" dirty="0">
                <a:solidFill>
                  <a:schemeClr val="folHlink"/>
                </a:solidFill>
              </a:rPr>
              <a:t>daily high temperature</a:t>
            </a:r>
          </a:p>
          <a:p>
            <a:r>
              <a:rPr lang="en-US" sz="2000" dirty="0"/>
              <a:t>(</a:t>
            </a:r>
            <a:r>
              <a:rPr lang="en-US" sz="2000" b="1" u="sng" dirty="0">
                <a:solidFill>
                  <a:srgbClr val="00B050"/>
                </a:solidFill>
              </a:rPr>
              <a:t>Temperature is a continuous variable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r>
              <a:rPr lang="en-US" sz="2000" dirty="0"/>
              <a:t>because it could </a:t>
            </a:r>
          </a:p>
          <a:p>
            <a:pPr>
              <a:buNone/>
            </a:pPr>
            <a:r>
              <a:rPr lang="en-US" sz="2000" dirty="0"/>
              <a:t>          	be measured to any degree of precision desired – 98.58697 F)</a:t>
            </a:r>
          </a:p>
          <a:p>
            <a:pPr>
              <a:spcBef>
                <a:spcPct val="55000"/>
              </a:spcBef>
              <a:buFont typeface="Wingdings" pitchFamily="2" charset="2"/>
              <a:buNone/>
            </a:pPr>
            <a:r>
              <a:rPr lang="en-US" sz="3200" b="1" dirty="0">
                <a:solidFill>
                  <a:schemeClr val="hlink"/>
                </a:solidFill>
              </a:rPr>
              <a:t>	</a:t>
            </a:r>
            <a:r>
              <a:rPr lang="en-US" sz="2400" b="1" dirty="0">
                <a:solidFill>
                  <a:schemeClr val="hlink"/>
                </a:solidFill>
              </a:rPr>
              <a:t>	      24, 35, 17, 21, 24, 37, 26, 46, 58, 30, </a:t>
            </a:r>
          </a:p>
          <a:p>
            <a:pPr>
              <a:buFont typeface="Wingdings" pitchFamily="2" charset="2"/>
              <a:buNone/>
            </a:pPr>
            <a:r>
              <a:rPr lang="en-US" sz="2400" b="1" dirty="0">
                <a:solidFill>
                  <a:schemeClr val="hlink"/>
                </a:solidFill>
              </a:rPr>
              <a:t>		      32, 13, 12, 38, 41, 43, 44, 27, 53, 27</a:t>
            </a:r>
          </a:p>
          <a:p>
            <a:pPr>
              <a:buFont typeface="Wingdings" pitchFamily="2" charset="2"/>
              <a:buNone/>
            </a:pPr>
            <a:r>
              <a:rPr lang="en-US" sz="2000" b="1" dirty="0"/>
              <a:t>         </a:t>
            </a:r>
          </a:p>
          <a:p>
            <a:pPr>
              <a:buFont typeface="Wingdings" pitchFamily="2" charset="2"/>
              <a:buNone/>
            </a:pPr>
            <a:r>
              <a:rPr lang="en-US" sz="2000" b="1" dirty="0"/>
              <a:t>		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31941060-AFDD-405C-9651-2ECE9C0C521A}" type="slidenum">
              <a:rPr lang="en-US"/>
              <a:pPr/>
              <a:t>12</a:t>
            </a:fld>
            <a:endParaRPr lang="en-US"/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609600" y="2209800"/>
            <a:ext cx="8153400" cy="381000"/>
          </a:xfrm>
          <a:prstGeom prst="rect">
            <a:avLst/>
          </a:prstGeom>
          <a:solidFill>
            <a:srgbClr val="FFFFD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793038" cy="762000"/>
          </a:xfrm>
        </p:spPr>
        <p:txBody>
          <a:bodyPr/>
          <a:lstStyle/>
          <a:p>
            <a:pPr defTabSz="914400"/>
            <a:r>
              <a:rPr lang="en-US" dirty="0"/>
              <a:t>Grouping Data by Classes</a:t>
            </a:r>
            <a:endParaRPr lang="en-US" sz="7400" b="1" dirty="0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82000" cy="45720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z="2300" dirty="0"/>
              <a:t>Sort raw data from low to high (easy using Excel):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en-US" sz="1900" b="1" dirty="0">
                <a:solidFill>
                  <a:schemeClr val="hlink"/>
                </a:solidFill>
              </a:rPr>
              <a:t>12, 13, 17, 21, 24, 24, 26, 27, 27, 30, 32, 35, 37, 38, 41, 43, 44, 46, 53, 58</a:t>
            </a:r>
          </a:p>
          <a:p>
            <a:r>
              <a:rPr lang="en-US" sz="2400" dirty="0"/>
              <a:t>Find range: </a:t>
            </a:r>
            <a:r>
              <a:rPr lang="en-US" sz="2400" dirty="0">
                <a:solidFill>
                  <a:schemeClr val="folHlink"/>
                </a:solidFill>
              </a:rPr>
              <a:t>58 (Max) – 12 (Min) = 46 </a:t>
            </a:r>
            <a:r>
              <a:rPr lang="en-US" sz="1800" b="1" dirty="0">
                <a:solidFill>
                  <a:srgbClr val="00B050"/>
                </a:solidFill>
              </a:rPr>
              <a:t>(use for class width)</a:t>
            </a:r>
          </a:p>
          <a:p>
            <a:pPr>
              <a:spcBef>
                <a:spcPct val="40000"/>
              </a:spcBef>
            </a:pPr>
            <a:r>
              <a:rPr lang="en-US" sz="2400" dirty="0"/>
              <a:t>Determine number of classes:</a:t>
            </a:r>
            <a:endParaRPr lang="en-US" sz="1900" dirty="0"/>
          </a:p>
          <a:p>
            <a:pPr lvl="1">
              <a:spcBef>
                <a:spcPct val="400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Rule of thumb: between 5 and 20</a:t>
            </a:r>
          </a:p>
          <a:p>
            <a:pPr lvl="1">
              <a:spcBef>
                <a:spcPct val="40000"/>
              </a:spcBef>
            </a:pPr>
            <a:r>
              <a:rPr lang="en-US" sz="2000" dirty="0">
                <a:ea typeface="+mn-ea"/>
                <a:cs typeface="+mn-cs"/>
              </a:rPr>
              <a:t>Calculation of class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follow 2^k&gt;= n </a:t>
            </a:r>
            <a:r>
              <a:rPr lang="en-US" sz="20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(n=20)</a:t>
            </a:r>
          </a:p>
          <a:p>
            <a:pPr lvl="1">
              <a:spcBef>
                <a:spcPct val="40000"/>
              </a:spcBef>
            </a:pPr>
            <a:r>
              <a:rPr lang="en-US" sz="2000" dirty="0">
                <a:ea typeface="+mn-ea"/>
                <a:cs typeface="+mn-cs"/>
              </a:rPr>
              <a:t>Two to the power of four and five (in Excel: </a:t>
            </a:r>
            <a:r>
              <a:rPr lang="en-US" sz="2000" dirty="0">
                <a:solidFill>
                  <a:srgbClr val="FF0000"/>
                </a:solidFill>
                <a:ea typeface="+mn-ea"/>
                <a:cs typeface="+mn-cs"/>
              </a:rPr>
              <a:t>2^4=16</a:t>
            </a:r>
            <a:r>
              <a:rPr lang="en-US" sz="2000" dirty="0">
                <a:ea typeface="+mn-ea"/>
                <a:cs typeface="+mn-cs"/>
              </a:rPr>
              <a:t> and </a:t>
            </a:r>
            <a:r>
              <a:rPr lang="en-US" sz="2000" dirty="0">
                <a:solidFill>
                  <a:srgbClr val="FF0000"/>
                </a:solidFill>
                <a:ea typeface="+mn-ea"/>
                <a:cs typeface="+mn-cs"/>
              </a:rPr>
              <a:t>2^5=32). </a:t>
            </a:r>
            <a:r>
              <a:rPr lang="en-US" sz="2000" dirty="0">
                <a:ea typeface="+mn-ea"/>
                <a:cs typeface="+mn-cs"/>
              </a:rPr>
              <a:t>Then, take 5. </a:t>
            </a:r>
          </a:p>
          <a:p>
            <a:pPr lvl="1">
              <a:spcBef>
                <a:spcPct val="40000"/>
              </a:spcBef>
            </a:pPr>
            <a:r>
              <a:rPr lang="en-US" b="1" dirty="0">
                <a:ea typeface="+mn-ea"/>
                <a:cs typeface="+mn-cs"/>
              </a:rPr>
              <a:t>Thus, t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here should be 5 classes.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1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 Data by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40000"/>
              </a:spcBef>
            </a:pPr>
            <a:r>
              <a:rPr lang="en-US" sz="2400" dirty="0"/>
              <a:t>Compute class width: </a:t>
            </a:r>
            <a:r>
              <a:rPr lang="en-US" sz="2400" dirty="0">
                <a:solidFill>
                  <a:schemeClr val="folHlink"/>
                </a:solidFill>
              </a:rPr>
              <a:t>10</a:t>
            </a:r>
            <a:r>
              <a:rPr lang="en-US" sz="2400" dirty="0"/>
              <a:t> (</a:t>
            </a:r>
            <a:r>
              <a:rPr lang="en-US" sz="2400" b="1" dirty="0">
                <a:solidFill>
                  <a:srgbClr val="00B050"/>
                </a:solidFill>
              </a:rPr>
              <a:t>46/5 = 9.2</a:t>
            </a:r>
            <a:r>
              <a:rPr lang="en-US" sz="2400" dirty="0"/>
              <a:t> then round off </a:t>
            </a:r>
            <a:r>
              <a:rPr lang="en-US" sz="2400" b="1" dirty="0">
                <a:solidFill>
                  <a:srgbClr val="00B050"/>
                </a:solidFill>
              </a:rPr>
              <a:t>10</a:t>
            </a:r>
            <a:r>
              <a:rPr lang="en-US" sz="2400" dirty="0"/>
              <a:t>)</a:t>
            </a:r>
          </a:p>
          <a:p>
            <a:pPr>
              <a:spcBef>
                <a:spcPct val="40000"/>
              </a:spcBef>
            </a:pPr>
            <a:endParaRPr lang="en-US" sz="2400" dirty="0"/>
          </a:p>
          <a:p>
            <a:pPr>
              <a:spcBef>
                <a:spcPct val="40000"/>
              </a:spcBef>
            </a:pPr>
            <a:endParaRPr lang="en-US" sz="2400" dirty="0"/>
          </a:p>
          <a:p>
            <a:pPr>
              <a:spcBef>
                <a:spcPct val="40000"/>
              </a:spcBef>
            </a:pPr>
            <a:r>
              <a:rPr lang="en-US" sz="2400" dirty="0"/>
              <a:t>Determine intervals:</a:t>
            </a:r>
            <a:r>
              <a:rPr lang="en-US" sz="2400" dirty="0">
                <a:solidFill>
                  <a:schemeClr val="folHlink"/>
                </a:solidFill>
              </a:rPr>
              <a:t>10, 20, 30, 40, 50</a:t>
            </a:r>
          </a:p>
          <a:p>
            <a:pPr lvl="1">
              <a:spcBef>
                <a:spcPct val="40000"/>
              </a:spcBef>
            </a:pPr>
            <a:r>
              <a:rPr lang="en-US" sz="2000" dirty="0"/>
              <a:t>(Sometimes class midpoints are reported: </a:t>
            </a:r>
            <a:r>
              <a:rPr lang="en-US" sz="2000" dirty="0">
                <a:solidFill>
                  <a:schemeClr val="folHlink"/>
                </a:solidFill>
              </a:rPr>
              <a:t>15, 25, 35, 45, 55 – if calculation result  is 13.5)</a:t>
            </a:r>
          </a:p>
          <a:p>
            <a:pPr>
              <a:spcBef>
                <a:spcPct val="40000"/>
              </a:spcBef>
            </a:pPr>
            <a:r>
              <a:rPr lang="en-US" sz="2400" dirty="0"/>
              <a:t>Construct frequency distribution</a:t>
            </a:r>
          </a:p>
          <a:p>
            <a:pPr lvl="1">
              <a:spcBef>
                <a:spcPct val="40000"/>
              </a:spcBef>
            </a:pPr>
            <a:r>
              <a:rPr lang="en-US" sz="2000" dirty="0"/>
              <a:t>count number of values in each class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62000" y="23622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 dirty="0"/>
              <a:t>		</a:t>
            </a:r>
            <a:r>
              <a:rPr lang="en-US" sz="2300" dirty="0"/>
              <a:t>W  =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590800" y="2209800"/>
            <a:ext cx="518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300" dirty="0"/>
              <a:t>Largest Value - </a:t>
            </a:r>
            <a:r>
              <a:rPr lang="en-US" sz="2300" dirty="0">
                <a:sym typeface="Arial" pitchFamily="34" charset="0"/>
              </a:rPr>
              <a:t>Smallest Value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514600" y="2667000"/>
            <a:ext cx="41910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971800" y="26670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300" dirty="0"/>
              <a:t>Number of Classes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23FE6A1A-4CD6-495C-9D3B-3F3D2A6B4F05}" type="slidenum">
              <a:rPr lang="en-US"/>
              <a:pPr/>
              <a:t>14</a:t>
            </a:fld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848600" cy="762000"/>
          </a:xfrm>
        </p:spPr>
        <p:txBody>
          <a:bodyPr/>
          <a:lstStyle/>
          <a:p>
            <a:pPr defTabSz="914400"/>
            <a:r>
              <a:rPr lang="en-US" dirty="0"/>
              <a:t>Frequency Distribution</a:t>
            </a: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1447800" y="2514600"/>
            <a:ext cx="6400800" cy="3886200"/>
          </a:xfrm>
          <a:prstGeom prst="rect">
            <a:avLst/>
          </a:prstGeom>
          <a:solidFill>
            <a:srgbClr val="FFFFD5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381000" y="1600200"/>
            <a:ext cx="83820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b="1"/>
              <a:t>Data from low to high: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12, 13, 17, 21, 24, 24, 26, 27, 27, 30, 32, 35, 37, 38, 41, 43, 44, 46, 53, 58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>
            <a:off x="1811338" y="3733800"/>
            <a:ext cx="58086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1" name="Line 7"/>
          <p:cNvSpPr>
            <a:spLocks noChangeShapeType="1"/>
          </p:cNvSpPr>
          <p:nvPr/>
        </p:nvSpPr>
        <p:spPr bwMode="auto">
          <a:xfrm>
            <a:off x="4191000" y="3048000"/>
            <a:ext cx="0" cy="3300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2" name="Rectangle 8"/>
          <p:cNvSpPr>
            <a:spLocks noChangeArrowheads="1"/>
          </p:cNvSpPr>
          <p:nvPr/>
        </p:nvSpPr>
        <p:spPr bwMode="auto">
          <a:xfrm>
            <a:off x="1752600" y="3048000"/>
            <a:ext cx="6270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chemeClr val="folHlink"/>
                </a:solidFill>
                <a:latin typeface="Times New Roman" pitchFamily="18" charset="0"/>
              </a:rPr>
              <a:t>  </a:t>
            </a:r>
            <a:r>
              <a:rPr lang="en-US" b="1">
                <a:solidFill>
                  <a:schemeClr val="folHlink"/>
                </a:solidFill>
              </a:rPr>
              <a:t>Class</a:t>
            </a:r>
            <a:r>
              <a:rPr lang="en-US" sz="2800" b="1">
                <a:solidFill>
                  <a:schemeClr val="folHlink"/>
                </a:solidFill>
                <a:latin typeface="Times New Roman" pitchFamily="18" charset="0"/>
              </a:rPr>
              <a:t>                 </a:t>
            </a:r>
            <a:r>
              <a:rPr lang="en-US" sz="2000" b="1">
                <a:solidFill>
                  <a:schemeClr val="folHlink"/>
                </a:solidFill>
              </a:rPr>
              <a:t>Frequency</a:t>
            </a:r>
          </a:p>
        </p:txBody>
      </p:sp>
      <p:sp>
        <p:nvSpPr>
          <p:cNvPr id="144393" name="Rectangle 9"/>
          <p:cNvSpPr>
            <a:spLocks noChangeArrowheads="1"/>
          </p:cNvSpPr>
          <p:nvPr/>
        </p:nvSpPr>
        <p:spPr bwMode="auto">
          <a:xfrm>
            <a:off x="1447800" y="3810000"/>
            <a:ext cx="6499225" cy="25642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</a:rPr>
              <a:t>10 but under 19.99         3                  </a:t>
            </a:r>
            <a:r>
              <a:rPr lang="en-US" sz="1000" dirty="0">
                <a:solidFill>
                  <a:schemeClr val="bg2"/>
                </a:solidFill>
              </a:rPr>
              <a:t>  </a:t>
            </a:r>
            <a:r>
              <a:rPr lang="en-US" dirty="0">
                <a:solidFill>
                  <a:schemeClr val="bg2"/>
                </a:solidFill>
              </a:rPr>
              <a:t>.15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</a:rPr>
              <a:t>20 but under 29.99         6                   .30 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</a:rPr>
              <a:t>30 but under 39.99	       5                   .25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</a:rPr>
              <a:t>40 but under 49.99         4                   .20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</a:rPr>
              <a:t>50 but under 59.99	       2                   .10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CC0000"/>
                </a:solidFill>
              </a:rPr>
              <a:t>       </a:t>
            </a:r>
            <a:r>
              <a:rPr lang="en-US" dirty="0">
                <a:solidFill>
                  <a:schemeClr val="folHlink"/>
                </a:solidFill>
              </a:rPr>
              <a:t>Total		      20                 1.00</a:t>
            </a:r>
            <a:r>
              <a:rPr lang="en-US" dirty="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>
            <a:off x="5943600" y="3048000"/>
            <a:ext cx="0" cy="3300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5" name="Rectangle 11"/>
          <p:cNvSpPr>
            <a:spLocks noChangeArrowheads="1"/>
          </p:cNvSpPr>
          <p:nvPr/>
        </p:nvSpPr>
        <p:spPr bwMode="auto">
          <a:xfrm>
            <a:off x="6096000" y="3048000"/>
            <a:ext cx="1622425" cy="668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</a:rPr>
              <a:t> Relative</a:t>
            </a: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</a:rPr>
              <a:t>Frequency</a:t>
            </a:r>
          </a:p>
        </p:txBody>
      </p:sp>
      <p:sp>
        <p:nvSpPr>
          <p:cNvPr id="144398" name="Line 14"/>
          <p:cNvSpPr>
            <a:spLocks noChangeShapeType="1"/>
          </p:cNvSpPr>
          <p:nvPr/>
        </p:nvSpPr>
        <p:spPr bwMode="auto">
          <a:xfrm>
            <a:off x="1735138" y="5943600"/>
            <a:ext cx="59610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9" name="Rectangle 15"/>
          <p:cNvSpPr>
            <a:spLocks noChangeArrowheads="1"/>
          </p:cNvSpPr>
          <p:nvPr/>
        </p:nvSpPr>
        <p:spPr bwMode="auto">
          <a:xfrm>
            <a:off x="2057400" y="2514600"/>
            <a:ext cx="6270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              </a:t>
            </a:r>
            <a:r>
              <a:rPr lang="en-US" sz="2000" b="1"/>
              <a:t>Frequency Distribution</a:t>
            </a:r>
          </a:p>
        </p:txBody>
      </p:sp>
      <p:sp>
        <p:nvSpPr>
          <p:cNvPr id="144400" name="Line 16"/>
          <p:cNvSpPr>
            <a:spLocks noChangeShapeType="1"/>
          </p:cNvSpPr>
          <p:nvPr/>
        </p:nvSpPr>
        <p:spPr bwMode="auto">
          <a:xfrm>
            <a:off x="1752600" y="3048000"/>
            <a:ext cx="58086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341445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0 or 12 is also OK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090F51A0-DD7F-4BDB-A486-E42FE6605F14}" type="slidenum">
              <a:rPr lang="en-US"/>
              <a:pPr/>
              <a:t>15</a:t>
            </a:fld>
            <a:endParaRPr lang="en-US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228600" y="2057400"/>
            <a:ext cx="8458200" cy="457200"/>
          </a:xfrm>
          <a:prstGeom prst="rect">
            <a:avLst/>
          </a:prstGeom>
          <a:solidFill>
            <a:srgbClr val="FFFFD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46434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609600" y="2438400"/>
          <a:ext cx="6502400" cy="387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58" name="Worksheet" r:id="rId3" imgW="2619375" imgH="1762150" progId="Excel.Sheet.8">
                  <p:embed/>
                </p:oleObj>
              </mc:Choice>
              <mc:Fallback>
                <p:oleObj name="Worksheet" r:id="rId3" imgW="2619375" imgH="1762150" progId="Excel.Sheet.8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438400"/>
                        <a:ext cx="6502400" cy="387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3200400" y="6019800"/>
            <a:ext cx="24352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/>
              <a:t>Class Midpoints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10400" cy="762000"/>
          </a:xfrm>
        </p:spPr>
        <p:txBody>
          <a:bodyPr/>
          <a:lstStyle/>
          <a:p>
            <a:pPr defTabSz="914400"/>
            <a:r>
              <a:rPr lang="en-US" dirty="0"/>
              <a:t>Histogram based on FD</a:t>
            </a:r>
            <a:endParaRPr lang="en-US" sz="6800" b="1" dirty="0"/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03200" y="1520825"/>
            <a:ext cx="84899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solidFill>
                  <a:schemeClr val="bg2"/>
                </a:solidFill>
              </a:rPr>
              <a:t>Data in ordered array: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sz="2000" b="1">
                <a:solidFill>
                  <a:srgbClr val="FF3300"/>
                </a:solidFill>
              </a:rPr>
              <a:t>12, 13, 17, 21, 24, 24, 26, 27, 27, 30, 32, 35, 37, 38, 41, 43, 44, 46, 53, 58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7162800" y="3733800"/>
            <a:ext cx="1752600" cy="1927225"/>
          </a:xfrm>
          <a:prstGeom prst="rect">
            <a:avLst/>
          </a:prstGeom>
          <a:solidFill>
            <a:srgbClr val="FFFFD5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/>
              <a:t>No gaps between bars, since continuous data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1600200" y="5715000"/>
            <a:ext cx="5638800" cy="793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sz="2000"/>
              <a:t>0       10       20       30     40       50       60</a:t>
            </a:r>
          </a:p>
          <a:p>
            <a:pPr algn="ctr">
              <a:spcBef>
                <a:spcPct val="30000"/>
              </a:spcBef>
            </a:pPr>
            <a:r>
              <a:rPr lang="en-US" sz="2000"/>
              <a:t>Class Endpoints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8ABB2973-E441-4E76-96D8-05F7F9A2E88B}" type="slidenum">
              <a:rPr lang="en-US"/>
              <a:pPr/>
              <a:t>16</a:t>
            </a:fld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6096000" cy="838200"/>
          </a:xfrm>
        </p:spPr>
        <p:txBody>
          <a:bodyPr/>
          <a:lstStyle/>
          <a:p>
            <a:pPr defTabSz="914400"/>
            <a:r>
              <a:rPr lang="en-US" dirty="0"/>
              <a:t>Histogram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772400" cy="4038600"/>
          </a:xfrm>
        </p:spPr>
        <p:txBody>
          <a:bodyPr/>
          <a:lstStyle/>
          <a:p>
            <a:pPr marL="342900" indent="-342900" defTabSz="914400"/>
            <a:r>
              <a:rPr lang="en-US" dirty="0"/>
              <a:t>The </a:t>
            </a:r>
            <a:r>
              <a:rPr lang="en-US" b="1" dirty="0">
                <a:solidFill>
                  <a:schemeClr val="folHlink"/>
                </a:solidFill>
              </a:rPr>
              <a:t>classes</a:t>
            </a:r>
            <a:r>
              <a:rPr lang="en-US" dirty="0">
                <a:solidFill>
                  <a:schemeClr val="folHlink"/>
                </a:solidFill>
              </a:rPr>
              <a:t> </a:t>
            </a:r>
            <a:r>
              <a:rPr lang="en-US" dirty="0"/>
              <a:t>or</a:t>
            </a:r>
            <a:r>
              <a:rPr lang="en-US" dirty="0">
                <a:solidFill>
                  <a:schemeClr val="folHlink"/>
                </a:solidFill>
              </a:rPr>
              <a:t> </a:t>
            </a:r>
            <a:r>
              <a:rPr lang="en-US" b="1" dirty="0">
                <a:solidFill>
                  <a:schemeClr val="folHlink"/>
                </a:solidFill>
              </a:rPr>
              <a:t>intervals</a:t>
            </a:r>
            <a:r>
              <a:rPr lang="en-US" dirty="0"/>
              <a:t> are shown on the </a:t>
            </a:r>
            <a:r>
              <a:rPr lang="en-US" dirty="0">
                <a:solidFill>
                  <a:schemeClr val="folHlink"/>
                </a:solidFill>
              </a:rPr>
              <a:t>horizontal axis</a:t>
            </a:r>
            <a:r>
              <a:rPr lang="en-US" dirty="0"/>
              <a:t> </a:t>
            </a:r>
          </a:p>
          <a:p>
            <a:pPr marL="342900" indent="-342900" defTabSz="914400"/>
            <a:r>
              <a:rPr lang="en-US" b="1" dirty="0">
                <a:solidFill>
                  <a:schemeClr val="folHlink"/>
                </a:solidFill>
              </a:rPr>
              <a:t>frequency</a:t>
            </a:r>
            <a:r>
              <a:rPr lang="en-US" dirty="0"/>
              <a:t> is measured on the </a:t>
            </a:r>
            <a:r>
              <a:rPr lang="en-US" dirty="0">
                <a:solidFill>
                  <a:schemeClr val="folHlink"/>
                </a:solidFill>
              </a:rPr>
              <a:t>vertical axis</a:t>
            </a:r>
          </a:p>
          <a:p>
            <a:pPr marL="342900" indent="-342900" defTabSz="914400"/>
            <a:r>
              <a:rPr lang="en-US" dirty="0"/>
              <a:t>Bars of the appropriate heights can be used to represent the number of observations within each class  </a:t>
            </a:r>
          </a:p>
          <a:p>
            <a:pPr marL="342900" indent="-342900" defTabSz="914400"/>
            <a:r>
              <a:rPr lang="en-US" dirty="0"/>
              <a:t>Such a graph is called a </a:t>
            </a:r>
            <a:r>
              <a:rPr lang="en-US" b="1" dirty="0">
                <a:solidFill>
                  <a:schemeClr val="folHlink"/>
                </a:solidFill>
              </a:rPr>
              <a:t>histogram</a:t>
            </a:r>
            <a:endParaRPr lang="en-US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C7E2D61A-C50A-4C85-A8A8-EEDDF4BA6E70}" type="slidenum">
              <a:rPr lang="en-US"/>
              <a:pPr/>
              <a:t>17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629400" cy="762000"/>
          </a:xfrm>
        </p:spPr>
        <p:txBody>
          <a:bodyPr/>
          <a:lstStyle/>
          <a:p>
            <a:pPr defTabSz="914400"/>
            <a:r>
              <a:rPr lang="en-US"/>
              <a:t>How Many Class Intervals?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5638800" cy="4572000"/>
          </a:xfrm>
        </p:spPr>
        <p:txBody>
          <a:bodyPr/>
          <a:lstStyle/>
          <a:p>
            <a:pPr marL="342900" indent="-342900" defTabSz="914400"/>
            <a:r>
              <a:rPr lang="en-US" sz="2400" b="1" dirty="0"/>
              <a:t>Many (Narrow class intervals</a:t>
            </a:r>
            <a:r>
              <a:rPr lang="en-US" sz="2400" dirty="0"/>
              <a:t>)</a:t>
            </a:r>
          </a:p>
          <a:p>
            <a:pPr marL="1143000" lvl="2" indent="-228600" defTabSz="914400"/>
            <a:r>
              <a:rPr lang="en-US" sz="2000" dirty="0"/>
              <a:t>may yield a very jagged distribution with gaps from empty classes </a:t>
            </a:r>
          </a:p>
          <a:p>
            <a:pPr marL="1143000" lvl="2" indent="-228600" defTabSz="914400"/>
            <a:r>
              <a:rPr lang="en-US" sz="2000" dirty="0">
                <a:solidFill>
                  <a:srgbClr val="FF0000"/>
                </a:solidFill>
              </a:rPr>
              <a:t>Can give a poor indication of how frequency varies across classes</a:t>
            </a:r>
          </a:p>
          <a:p>
            <a:pPr marL="342900" indent="-342900" defTabSz="914400">
              <a:spcBef>
                <a:spcPct val="45000"/>
              </a:spcBef>
            </a:pPr>
            <a:r>
              <a:rPr lang="en-US" sz="2400" b="1" dirty="0"/>
              <a:t>Few (Wide class intervals</a:t>
            </a:r>
            <a:r>
              <a:rPr lang="en-US" sz="2400" dirty="0"/>
              <a:t>)</a:t>
            </a:r>
          </a:p>
          <a:p>
            <a:pPr marL="1143000" lvl="2" indent="-228600" defTabSz="914400"/>
            <a:r>
              <a:rPr lang="en-US" sz="2000" dirty="0"/>
              <a:t>may compress variation too much and yield a blocky distribution</a:t>
            </a:r>
          </a:p>
          <a:p>
            <a:pPr marL="1143000" lvl="2" indent="-228600" defTabSz="914400"/>
            <a:r>
              <a:rPr lang="en-US" sz="2000" dirty="0">
                <a:solidFill>
                  <a:srgbClr val="FF0000"/>
                </a:solidFill>
              </a:rPr>
              <a:t>can obscure important patterns of variation.</a:t>
            </a:r>
          </a:p>
        </p:txBody>
      </p:sp>
      <p:graphicFrame>
        <p:nvGraphicFramePr>
          <p:cNvPr id="148485" name="Object 5"/>
          <p:cNvGraphicFramePr>
            <a:graphicFrameLocks noChangeAspect="1"/>
          </p:cNvGraphicFramePr>
          <p:nvPr/>
        </p:nvGraphicFramePr>
        <p:xfrm>
          <a:off x="5943600" y="4227513"/>
          <a:ext cx="3200400" cy="202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33" name="Chart" r:id="rId3" imgW="4591050" imgH="2895600" progId="Excel.Sheet.8">
                  <p:embed/>
                </p:oleObj>
              </mc:Choice>
              <mc:Fallback>
                <p:oleObj name="Chart" r:id="rId3" imgW="4591050" imgH="2895600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227513"/>
                        <a:ext cx="3200400" cy="202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6" name="Object 6"/>
          <p:cNvGraphicFramePr>
            <a:graphicFrameLocks noChangeAspect="1"/>
          </p:cNvGraphicFramePr>
          <p:nvPr/>
        </p:nvGraphicFramePr>
        <p:xfrm>
          <a:off x="5943600" y="2166938"/>
          <a:ext cx="3200400" cy="204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34" name="Chart" r:id="rId5" imgW="4905375" imgH="3133750" progId="Excel.Sheet.8">
                  <p:embed/>
                </p:oleObj>
              </mc:Choice>
              <mc:Fallback>
                <p:oleObj name="Chart" r:id="rId5" imgW="4905375" imgH="3133750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166938"/>
                        <a:ext cx="3200400" cy="204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6553200" y="6248400"/>
            <a:ext cx="251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(X axis labels are upper class endpoints)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2873FE03-0F40-4A7F-B7F6-249190BB1C67}" type="slidenum">
              <a:rPr lang="en-US"/>
              <a:pPr/>
              <a:t>18</a:t>
            </a:fld>
            <a:endParaRPr lang="en-US"/>
          </a:p>
        </p:txBody>
      </p:sp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1066800" y="1752600"/>
            <a:ext cx="7162800" cy="23622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6019800" cy="762000"/>
          </a:xfrm>
        </p:spPr>
        <p:txBody>
          <a:bodyPr/>
          <a:lstStyle/>
          <a:p>
            <a:pPr defTabSz="914400"/>
            <a:r>
              <a:rPr lang="en-US"/>
              <a:t>General Guidelines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924800" cy="4953000"/>
          </a:xfrm>
        </p:spPr>
        <p:txBody>
          <a:bodyPr/>
          <a:lstStyle/>
          <a:p>
            <a:pPr marL="342900" indent="-342900" defTabSz="914400"/>
            <a:r>
              <a:rPr lang="en-US" b="1" dirty="0"/>
              <a:t> </a:t>
            </a:r>
            <a:r>
              <a:rPr lang="en-US" sz="2400" b="1" i="1" dirty="0"/>
              <a:t>Number of Data Points       Number of Classes</a:t>
            </a:r>
          </a:p>
          <a:p>
            <a:pPr marL="342900" indent="-342900" defTabSz="914400">
              <a:buFont typeface="Wingdings" pitchFamily="2" charset="2"/>
              <a:buNone/>
            </a:pPr>
            <a:r>
              <a:rPr lang="en-US" dirty="0"/>
              <a:t>          </a:t>
            </a:r>
            <a:r>
              <a:rPr lang="en-US" sz="2700" dirty="0"/>
              <a:t>under 50                        </a:t>
            </a:r>
            <a:r>
              <a:rPr lang="en-US" sz="1500" dirty="0"/>
              <a:t> </a:t>
            </a:r>
            <a:r>
              <a:rPr lang="en-US" sz="2700" dirty="0"/>
              <a:t>       5 -  7 </a:t>
            </a:r>
            <a:br>
              <a:rPr lang="en-US" sz="2700" dirty="0"/>
            </a:br>
            <a:r>
              <a:rPr lang="en-US" sz="2700" dirty="0"/>
              <a:t>       50 – 100                               6 - 10</a:t>
            </a:r>
            <a:br>
              <a:rPr lang="en-US" sz="2700" dirty="0"/>
            </a:br>
            <a:r>
              <a:rPr lang="en-US" sz="2700" dirty="0"/>
              <a:t>     100 – 250                               7 - 12</a:t>
            </a:r>
            <a:br>
              <a:rPr lang="en-US" sz="2700" dirty="0"/>
            </a:br>
            <a:r>
              <a:rPr lang="en-US" sz="2700" dirty="0"/>
              <a:t>      over  250                             10 - 20</a:t>
            </a:r>
          </a:p>
          <a:p>
            <a:pPr marL="742950" lvl="1" indent="-285750" defTabSz="914400"/>
            <a:endParaRPr lang="en-US" sz="1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Develop FD using continuous data</a:t>
            </a:r>
          </a:p>
          <a:p>
            <a:pPr lvl="1"/>
            <a:r>
              <a:rPr lang="en-US" sz="2800" dirty="0"/>
              <a:t>Download the </a:t>
            </a:r>
            <a:r>
              <a:rPr lang="en-US" sz="2800" b="1" dirty="0">
                <a:solidFill>
                  <a:srgbClr val="FF0000"/>
                </a:solidFill>
              </a:rPr>
              <a:t>“Capital Credit Union” </a:t>
            </a:r>
            <a:r>
              <a:rPr lang="en-US" sz="2800" dirty="0"/>
              <a:t>Excel file from the class website </a:t>
            </a:r>
          </a:p>
          <a:p>
            <a:pPr lvl="1"/>
            <a:r>
              <a:rPr lang="en-US" sz="2800" dirty="0"/>
              <a:t>See the note (</a:t>
            </a:r>
            <a:r>
              <a:rPr lang="en-US" sz="2800" dirty="0" err="1"/>
              <a:t>ppt</a:t>
            </a:r>
            <a:r>
              <a:rPr lang="en-US" sz="2800" dirty="0"/>
              <a:t>).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89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DD65A0C9-7193-425D-9554-B73A078DEFA3}" type="slidenum">
              <a:rPr lang="en-US"/>
              <a:pPr/>
              <a:t>2</a:t>
            </a:fld>
            <a:endParaRPr 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Goals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305800" cy="4532313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b="1" dirty="0"/>
              <a:t>After completing this chapter, you should be able to:</a:t>
            </a:r>
            <a:r>
              <a:rPr lang="en-US" dirty="0"/>
              <a:t> </a:t>
            </a:r>
          </a:p>
          <a:p>
            <a:pPr>
              <a:lnSpc>
                <a:spcPct val="85000"/>
              </a:lnSpc>
              <a:spcBef>
                <a:spcPct val="40000"/>
              </a:spcBef>
            </a:pPr>
            <a:r>
              <a:rPr lang="en-US" sz="2400" dirty="0"/>
              <a:t>Construct a frequency distribution both manually and with a computer</a:t>
            </a:r>
          </a:p>
          <a:p>
            <a:pPr>
              <a:lnSpc>
                <a:spcPct val="105000"/>
              </a:lnSpc>
              <a:spcBef>
                <a:spcPct val="40000"/>
              </a:spcBef>
            </a:pPr>
            <a:r>
              <a:rPr lang="en-US" sz="2400" dirty="0"/>
              <a:t>Construct and interpret a histogram</a:t>
            </a:r>
          </a:p>
          <a:p>
            <a:pPr>
              <a:lnSpc>
                <a:spcPct val="105000"/>
              </a:lnSpc>
              <a:spcBef>
                <a:spcPct val="40000"/>
              </a:spcBef>
            </a:pPr>
            <a:r>
              <a:rPr lang="en-US" sz="2400" dirty="0"/>
              <a:t>Create and interpret bar charts, pie charts, and stem-and-leaf diagrams</a:t>
            </a:r>
          </a:p>
          <a:p>
            <a:pPr>
              <a:lnSpc>
                <a:spcPct val="105000"/>
              </a:lnSpc>
              <a:spcBef>
                <a:spcPct val="40000"/>
              </a:spcBef>
            </a:pPr>
            <a:r>
              <a:rPr lang="en-US" sz="2400" dirty="0"/>
              <a:t>Present and interpret data in line charts and scatter diagrams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Frequency 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the credit card balance distribution look like from male versus female cardholder?</a:t>
            </a:r>
          </a:p>
          <a:p>
            <a:pPr lvl="1"/>
            <a:r>
              <a:rPr lang="en-US" dirty="0"/>
              <a:t>Conventional way: Develop F.D. and Hist. for each gender separately</a:t>
            </a:r>
          </a:p>
          <a:p>
            <a:pPr lvl="1"/>
            <a:r>
              <a:rPr lang="en-US" dirty="0"/>
              <a:t>Better way: joint the two variables (M/F)  using joint frequency distribution…much easier to compare two different variables</a:t>
            </a:r>
          </a:p>
          <a:p>
            <a:r>
              <a:rPr lang="en-US" dirty="0"/>
              <a:t>See the next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Frequency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8F102144-B5C6-4286-8736-A26170DB179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6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99" y="152400"/>
            <a:ext cx="8905901" cy="664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F438C07A-8721-4C20-9853-9229DA2F9B7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07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763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Develop JFD and relative JFD using 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“Capital Credit Union” </a:t>
            </a:r>
            <a:r>
              <a:rPr lang="en-US" sz="2800" dirty="0"/>
              <a:t>Excel file </a:t>
            </a:r>
            <a:r>
              <a:rPr lang="en-US" sz="3200" dirty="0"/>
              <a:t>and then develop other types (i.e., charts, diagram) using </a:t>
            </a:r>
            <a:r>
              <a:rPr lang="en-US" sz="3200" b="1" dirty="0">
                <a:solidFill>
                  <a:srgbClr val="FF0000"/>
                </a:solidFill>
              </a:rPr>
              <a:t>“</a:t>
            </a:r>
            <a:r>
              <a:rPr lang="en-US" b="1" dirty="0">
                <a:solidFill>
                  <a:srgbClr val="FF0000"/>
                </a:solidFill>
                <a:latin typeface="Arial" charset="0"/>
              </a:rPr>
              <a:t>Bach, Lombard, &amp; Wilson</a:t>
            </a:r>
            <a:r>
              <a:rPr lang="en-US" b="1" dirty="0">
                <a:solidFill>
                  <a:srgbClr val="FF0000"/>
                </a:solidFill>
              </a:rPr>
              <a:t>” </a:t>
            </a:r>
            <a:r>
              <a:rPr lang="en-US" dirty="0"/>
              <a:t>Excel files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dirty="0"/>
          </a:p>
          <a:p>
            <a:r>
              <a:rPr lang="en-US" sz="3200" dirty="0"/>
              <a:t> See the note (</a:t>
            </a:r>
            <a:r>
              <a:rPr lang="en-US" sz="3200" dirty="0" err="1"/>
              <a:t>ppt</a:t>
            </a:r>
            <a:r>
              <a:rPr lang="en-US" sz="3200" dirty="0"/>
              <a:t>).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26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05DF7586-27D7-4FCF-B0D4-0B48EAD7F65A}" type="slidenum">
              <a:rPr lang="en-US"/>
              <a:pPr/>
              <a:t>24</a:t>
            </a:fld>
            <a:endParaRPr 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162800" cy="762000"/>
          </a:xfrm>
        </p:spPr>
        <p:txBody>
          <a:bodyPr/>
          <a:lstStyle/>
          <a:p>
            <a:pPr defTabSz="914400"/>
            <a:r>
              <a:rPr lang="en-US"/>
              <a:t>Ogives</a:t>
            </a:r>
          </a:p>
        </p:txBody>
      </p:sp>
      <p:sp>
        <p:nvSpPr>
          <p:cNvPr id="180239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990600" y="2133600"/>
            <a:ext cx="7772400" cy="3810000"/>
          </a:xfrm>
          <a:noFill/>
          <a:ln/>
        </p:spPr>
        <p:txBody>
          <a:bodyPr/>
          <a:lstStyle/>
          <a:p>
            <a:pPr marL="342900" indent="-342900" defTabSz="914400"/>
            <a:r>
              <a:rPr lang="en-US" dirty="0"/>
              <a:t>An </a:t>
            </a:r>
            <a:r>
              <a:rPr lang="en-US" b="1" dirty="0" err="1">
                <a:solidFill>
                  <a:schemeClr val="tx2"/>
                </a:solidFill>
              </a:rPr>
              <a:t>Ogive</a:t>
            </a:r>
            <a:r>
              <a:rPr lang="en-US" dirty="0"/>
              <a:t> is a graph of the </a:t>
            </a:r>
            <a:r>
              <a:rPr lang="en-US" b="1" dirty="0">
                <a:solidFill>
                  <a:srgbClr val="00B050"/>
                </a:solidFill>
              </a:rPr>
              <a:t>cumulative relative frequencies</a:t>
            </a:r>
            <a:r>
              <a:rPr lang="en-US" dirty="0"/>
              <a:t> from a relative frequency distribution</a:t>
            </a:r>
          </a:p>
          <a:p>
            <a:pPr marL="342900" indent="-342900" defTabSz="914400"/>
            <a:r>
              <a:rPr lang="en-US" dirty="0" err="1"/>
              <a:t>Ogives</a:t>
            </a:r>
            <a:r>
              <a:rPr lang="en-US" dirty="0"/>
              <a:t> are sometime shown in the same graph as a relative frequency histogram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FF37926B-89E2-4C1A-9DBC-7036508AE930}" type="slidenum">
              <a:rPr lang="en-US"/>
              <a:pPr/>
              <a:t>25</a:t>
            </a:fld>
            <a:endParaRPr 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010400" cy="762000"/>
          </a:xfrm>
        </p:spPr>
        <p:txBody>
          <a:bodyPr/>
          <a:lstStyle/>
          <a:p>
            <a:pPr defTabSz="914400"/>
            <a:r>
              <a:rPr lang="en-US" dirty="0" err="1"/>
              <a:t>Ogives</a:t>
            </a:r>
            <a:endParaRPr lang="en-US" dirty="0"/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533400" y="2514600"/>
            <a:ext cx="7924800" cy="3886200"/>
          </a:xfrm>
          <a:prstGeom prst="rect">
            <a:avLst/>
          </a:prstGeom>
          <a:solidFill>
            <a:srgbClr val="FFFFD5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381000" y="1600200"/>
            <a:ext cx="83820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12, 13, 17, 21, 24, 24, 26, 27, 27, 30, 32, 35, 37, 38, 41, 43, 44, 46, 53, 58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000" b="1"/>
              <a:t>Add a cumulative relative frequency column:  </a:t>
            </a:r>
            <a:endParaRPr lang="en-US" sz="2000"/>
          </a:p>
        </p:txBody>
      </p:sp>
      <p:sp>
        <p:nvSpPr>
          <p:cNvPr id="179205" name="Line 5"/>
          <p:cNvSpPr>
            <a:spLocks noChangeShapeType="1"/>
          </p:cNvSpPr>
          <p:nvPr/>
        </p:nvSpPr>
        <p:spPr bwMode="auto">
          <a:xfrm>
            <a:off x="896938" y="3733800"/>
            <a:ext cx="73326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6" name="Line 6"/>
          <p:cNvSpPr>
            <a:spLocks noChangeShapeType="1"/>
          </p:cNvSpPr>
          <p:nvPr/>
        </p:nvSpPr>
        <p:spPr bwMode="auto">
          <a:xfrm>
            <a:off x="3276600" y="2971800"/>
            <a:ext cx="0" cy="33766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7" name="Rectangle 7"/>
          <p:cNvSpPr>
            <a:spLocks noChangeArrowheads="1"/>
          </p:cNvSpPr>
          <p:nvPr/>
        </p:nvSpPr>
        <p:spPr bwMode="auto">
          <a:xfrm>
            <a:off x="838200" y="3200400"/>
            <a:ext cx="62706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b="1">
                <a:solidFill>
                  <a:schemeClr val="folHlink"/>
                </a:solidFill>
                <a:latin typeface="Times New Roman" pitchFamily="18" charset="0"/>
              </a:rPr>
              <a:t>  </a:t>
            </a:r>
            <a:r>
              <a:rPr lang="en-US" sz="1800" b="1">
                <a:solidFill>
                  <a:schemeClr val="folHlink"/>
                </a:solidFill>
              </a:rPr>
              <a:t>Class</a:t>
            </a:r>
            <a:r>
              <a:rPr lang="en-US" sz="1800" b="1">
                <a:solidFill>
                  <a:schemeClr val="folHlink"/>
                </a:solidFill>
                <a:latin typeface="Times New Roman" pitchFamily="18" charset="0"/>
              </a:rPr>
              <a:t>                                 </a:t>
            </a:r>
            <a:r>
              <a:rPr lang="en-US" sz="1800" b="1">
                <a:solidFill>
                  <a:schemeClr val="folHlink"/>
                </a:solidFill>
              </a:rPr>
              <a:t>Frequency</a:t>
            </a:r>
          </a:p>
        </p:txBody>
      </p:sp>
      <p:sp>
        <p:nvSpPr>
          <p:cNvPr id="179208" name="Rectangle 8"/>
          <p:cNvSpPr>
            <a:spLocks noChangeArrowheads="1"/>
          </p:cNvSpPr>
          <p:nvPr/>
        </p:nvSpPr>
        <p:spPr bwMode="auto">
          <a:xfrm>
            <a:off x="609600" y="3810000"/>
            <a:ext cx="7620000" cy="2535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</a:rPr>
              <a:t>10 but under 20             3                </a:t>
            </a:r>
            <a:r>
              <a:rPr lang="en-US" sz="1000" b="1">
                <a:solidFill>
                  <a:schemeClr val="bg2"/>
                </a:solidFill>
              </a:rPr>
              <a:t>  </a:t>
            </a:r>
            <a:r>
              <a:rPr lang="en-US" b="1">
                <a:solidFill>
                  <a:schemeClr val="bg2"/>
                </a:solidFill>
              </a:rPr>
              <a:t>.15              .15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</a:rPr>
              <a:t>20 but under 30	       6                 .30              .45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</a:rPr>
              <a:t>30 but under 40	       5                 .25              .70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</a:rPr>
              <a:t>40 but under 50             4                 .20              .90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</a:rPr>
              <a:t>50 but under 60	       2                 .10         </a:t>
            </a:r>
            <a:r>
              <a:rPr lang="en-US" sz="1000" b="1">
                <a:solidFill>
                  <a:schemeClr val="bg2"/>
                </a:solidFill>
              </a:rPr>
              <a:t> </a:t>
            </a:r>
            <a:r>
              <a:rPr lang="en-US" b="1">
                <a:solidFill>
                  <a:schemeClr val="bg2"/>
                </a:solidFill>
              </a:rPr>
              <a:t>   1.00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       </a:t>
            </a:r>
            <a:r>
              <a:rPr lang="en-US" b="1">
                <a:solidFill>
                  <a:schemeClr val="folHlink"/>
                </a:solidFill>
              </a:rPr>
              <a:t>Total		      20               1.00</a:t>
            </a:r>
            <a:r>
              <a:rPr lang="en-US" b="1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5029200" y="2971800"/>
            <a:ext cx="0" cy="33766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10" name="Rectangle 10"/>
          <p:cNvSpPr>
            <a:spLocks noChangeArrowheads="1"/>
          </p:cNvSpPr>
          <p:nvPr/>
        </p:nvSpPr>
        <p:spPr bwMode="auto">
          <a:xfrm>
            <a:off x="5181600" y="3048000"/>
            <a:ext cx="1622425" cy="611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b="1">
                <a:solidFill>
                  <a:schemeClr val="folHlink"/>
                </a:solidFill>
              </a:rPr>
              <a:t> Relative</a:t>
            </a: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folHlink"/>
                </a:solidFill>
              </a:rPr>
              <a:t>Frequency</a:t>
            </a:r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820738" y="5943600"/>
            <a:ext cx="74088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12" name="Rectangle 12"/>
          <p:cNvSpPr>
            <a:spLocks noChangeArrowheads="1"/>
          </p:cNvSpPr>
          <p:nvPr/>
        </p:nvSpPr>
        <p:spPr bwMode="auto">
          <a:xfrm>
            <a:off x="2057400" y="2514600"/>
            <a:ext cx="62706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              </a:t>
            </a:r>
            <a:r>
              <a:rPr lang="en-US" sz="2000" b="1"/>
              <a:t>Frequency Distribution</a:t>
            </a:r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838200" y="2971800"/>
            <a:ext cx="7391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7543800" y="12033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solidFill>
                  <a:srgbClr val="000099"/>
                </a:solidFill>
              </a:rPr>
              <a:t>(continued)</a:t>
            </a: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6705600" y="2895600"/>
            <a:ext cx="1622425" cy="854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folHlink"/>
                </a:solidFill>
              </a:rPr>
              <a:t> </a:t>
            </a:r>
            <a:r>
              <a:rPr lang="en-US" sz="1600" b="1">
                <a:solidFill>
                  <a:schemeClr val="folHlink"/>
                </a:solidFill>
              </a:rPr>
              <a:t>Cumulative Relative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folHlink"/>
                </a:solidFill>
              </a:rPr>
              <a:t>Frequency</a:t>
            </a:r>
          </a:p>
        </p:txBody>
      </p:sp>
      <p:sp>
        <p:nvSpPr>
          <p:cNvPr id="179217" name="Line 17"/>
          <p:cNvSpPr>
            <a:spLocks noChangeShapeType="1"/>
          </p:cNvSpPr>
          <p:nvPr/>
        </p:nvSpPr>
        <p:spPr bwMode="auto">
          <a:xfrm>
            <a:off x="6705600" y="2971800"/>
            <a:ext cx="0" cy="33766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18" name="Oval 18"/>
          <p:cNvSpPr>
            <a:spLocks noChangeArrowheads="1"/>
          </p:cNvSpPr>
          <p:nvPr/>
        </p:nvSpPr>
        <p:spPr bwMode="auto">
          <a:xfrm>
            <a:off x="6705600" y="2514600"/>
            <a:ext cx="1752600" cy="3810000"/>
          </a:xfrm>
          <a:prstGeom prst="ellipse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19" name="AutoShape 19"/>
          <p:cNvSpPr>
            <a:spLocks noChangeArrowheads="1"/>
          </p:cNvSpPr>
          <p:nvPr/>
        </p:nvSpPr>
        <p:spPr bwMode="auto">
          <a:xfrm rot="5400000">
            <a:off x="7315200" y="2209800"/>
            <a:ext cx="457200" cy="457200"/>
          </a:xfrm>
          <a:custGeom>
            <a:avLst/>
            <a:gdLst>
              <a:gd name="G0" fmla="+- 15100 0 0"/>
              <a:gd name="G1" fmla="+- 4150 0 0"/>
              <a:gd name="G2" fmla="+- 12158 0 4150"/>
              <a:gd name="G3" fmla="+- G2 0 4150"/>
              <a:gd name="G4" fmla="*/ G3 32768 32059"/>
              <a:gd name="G5" fmla="*/ G4 1 2"/>
              <a:gd name="G6" fmla="+- 21600 0 15100"/>
              <a:gd name="G7" fmla="*/ G6 4150 6079"/>
              <a:gd name="G8" fmla="+- G7 15100 0"/>
              <a:gd name="T0" fmla="*/ 15100 w 21600"/>
              <a:gd name="T1" fmla="*/ 0 h 21600"/>
              <a:gd name="T2" fmla="*/ 15100 w 21600"/>
              <a:gd name="T3" fmla="*/ 12158 h 21600"/>
              <a:gd name="T4" fmla="*/ 1972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00" y="0"/>
                </a:lnTo>
                <a:lnTo>
                  <a:pt x="15100" y="4150"/>
                </a:lnTo>
                <a:lnTo>
                  <a:pt x="12427" y="4150"/>
                </a:lnTo>
                <a:cubicBezTo>
                  <a:pt x="5564" y="4150"/>
                  <a:pt x="0" y="7735"/>
                  <a:pt x="0" y="12158"/>
                </a:cubicBezTo>
                <a:lnTo>
                  <a:pt x="0" y="21600"/>
                </a:lnTo>
                <a:lnTo>
                  <a:pt x="3943" y="21600"/>
                </a:lnTo>
                <a:lnTo>
                  <a:pt x="3943" y="12158"/>
                </a:lnTo>
                <a:cubicBezTo>
                  <a:pt x="3943" y="9866"/>
                  <a:pt x="7741" y="8008"/>
                  <a:pt x="12427" y="8008"/>
                </a:cubicBezTo>
                <a:lnTo>
                  <a:pt x="15100" y="8008"/>
                </a:lnTo>
                <a:lnTo>
                  <a:pt x="15100" y="12158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A0DC6F2-2C3D-4F75-ABBF-5DA3B67566E1}" type="slidenum">
              <a:rPr lang="en-US"/>
              <a:pPr/>
              <a:t>26</a:t>
            </a:fld>
            <a:endParaRPr lang="en-US"/>
          </a:p>
        </p:txBody>
      </p:sp>
      <p:graphicFrame>
        <p:nvGraphicFramePr>
          <p:cNvPr id="181251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609600" y="1905000"/>
          <a:ext cx="6502400" cy="387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5" name="Worksheet" r:id="rId3" imgW="2619375" imgH="1762150" progId="Excel.Sheet.8">
                  <p:embed/>
                </p:oleObj>
              </mc:Choice>
              <mc:Fallback>
                <p:oleObj name="Worksheet" r:id="rId3" imgW="2619375" imgH="1762150" progId="Excel.Sheet.8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905000"/>
                        <a:ext cx="6502400" cy="387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3200400" y="5486400"/>
            <a:ext cx="24352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/>
              <a:t>Class Midpoints</a:t>
            </a:r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10400" cy="762000"/>
          </a:xfrm>
        </p:spPr>
        <p:txBody>
          <a:bodyPr/>
          <a:lstStyle/>
          <a:p>
            <a:pPr defTabSz="914400"/>
            <a:r>
              <a:rPr lang="en-US"/>
              <a:t>Ogive Example</a:t>
            </a:r>
            <a:endParaRPr lang="en-US" sz="6800" b="1"/>
          </a:p>
        </p:txBody>
      </p: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1828800" y="2667000"/>
            <a:ext cx="5105400" cy="243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57" name="Text Box 9"/>
          <p:cNvSpPr txBox="1">
            <a:spLocks noChangeArrowheads="1"/>
          </p:cNvSpPr>
          <p:nvPr/>
        </p:nvSpPr>
        <p:spPr bwMode="auto">
          <a:xfrm>
            <a:off x="7010400" y="2590800"/>
            <a:ext cx="762000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120000"/>
              </a:spcBef>
            </a:pPr>
            <a:r>
              <a:rPr lang="en-US" sz="1600"/>
              <a:t>100</a:t>
            </a:r>
          </a:p>
          <a:p>
            <a:pPr>
              <a:lnSpc>
                <a:spcPct val="70000"/>
              </a:lnSpc>
              <a:spcBef>
                <a:spcPct val="120000"/>
              </a:spcBef>
            </a:pPr>
            <a:r>
              <a:rPr lang="en-US" sz="1600"/>
              <a:t>80</a:t>
            </a:r>
          </a:p>
          <a:p>
            <a:pPr>
              <a:lnSpc>
                <a:spcPct val="70000"/>
              </a:lnSpc>
              <a:spcBef>
                <a:spcPct val="120000"/>
              </a:spcBef>
            </a:pPr>
            <a:r>
              <a:rPr lang="en-US" sz="1600"/>
              <a:t>60</a:t>
            </a:r>
          </a:p>
          <a:p>
            <a:pPr>
              <a:lnSpc>
                <a:spcPct val="70000"/>
              </a:lnSpc>
              <a:spcBef>
                <a:spcPct val="120000"/>
              </a:spcBef>
            </a:pPr>
            <a:r>
              <a:rPr lang="en-US" sz="1600"/>
              <a:t>40</a:t>
            </a:r>
          </a:p>
          <a:p>
            <a:pPr>
              <a:lnSpc>
                <a:spcPct val="70000"/>
              </a:lnSpc>
              <a:spcBef>
                <a:spcPct val="120000"/>
              </a:spcBef>
            </a:pPr>
            <a:r>
              <a:rPr lang="en-US" sz="1600"/>
              <a:t>20</a:t>
            </a:r>
          </a:p>
          <a:p>
            <a:pPr>
              <a:lnSpc>
                <a:spcPct val="70000"/>
              </a:lnSpc>
              <a:spcBef>
                <a:spcPct val="120000"/>
              </a:spcBef>
            </a:pPr>
            <a:r>
              <a:rPr lang="en-US" sz="1600"/>
              <a:t>0</a:t>
            </a:r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 rot="16200000">
            <a:off x="6378575" y="3679825"/>
            <a:ext cx="2667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Cumulative Frequency (%)</a:t>
            </a:r>
          </a:p>
        </p:txBody>
      </p:sp>
      <p:sp>
        <p:nvSpPr>
          <p:cNvPr id="181259" name="Oval 11"/>
          <p:cNvSpPr>
            <a:spLocks noChangeArrowheads="1"/>
          </p:cNvSpPr>
          <p:nvPr/>
        </p:nvSpPr>
        <p:spPr bwMode="auto">
          <a:xfrm>
            <a:off x="5410200" y="2819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60" name="Oval 12"/>
          <p:cNvSpPr>
            <a:spLocks noChangeArrowheads="1"/>
          </p:cNvSpPr>
          <p:nvPr/>
        </p:nvSpPr>
        <p:spPr bwMode="auto">
          <a:xfrm>
            <a:off x="4648200" y="3276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61" name="Oval 13"/>
          <p:cNvSpPr>
            <a:spLocks noChangeArrowheads="1"/>
          </p:cNvSpPr>
          <p:nvPr/>
        </p:nvSpPr>
        <p:spPr bwMode="auto">
          <a:xfrm>
            <a:off x="38862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62" name="Oval 14"/>
          <p:cNvSpPr>
            <a:spLocks noChangeArrowheads="1"/>
          </p:cNvSpPr>
          <p:nvPr/>
        </p:nvSpPr>
        <p:spPr bwMode="auto">
          <a:xfrm>
            <a:off x="32004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63" name="Oval 15"/>
          <p:cNvSpPr>
            <a:spLocks noChangeArrowheads="1"/>
          </p:cNvSpPr>
          <p:nvPr/>
        </p:nvSpPr>
        <p:spPr bwMode="auto">
          <a:xfrm>
            <a:off x="6172200" y="2590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64" name="Oval 16"/>
          <p:cNvSpPr>
            <a:spLocks noChangeArrowheads="1"/>
          </p:cNvSpPr>
          <p:nvPr/>
        </p:nvSpPr>
        <p:spPr bwMode="auto">
          <a:xfrm>
            <a:off x="2438400" y="5029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65" name="Line 17"/>
          <p:cNvSpPr>
            <a:spLocks noChangeShapeType="1"/>
          </p:cNvSpPr>
          <p:nvPr/>
        </p:nvSpPr>
        <p:spPr bwMode="auto">
          <a:xfrm flipV="1">
            <a:off x="2514600" y="4800600"/>
            <a:ext cx="762000" cy="304800"/>
          </a:xfrm>
          <a:prstGeom prst="line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66" name="Line 18"/>
          <p:cNvSpPr>
            <a:spLocks noChangeShapeType="1"/>
          </p:cNvSpPr>
          <p:nvPr/>
        </p:nvSpPr>
        <p:spPr bwMode="auto">
          <a:xfrm flipV="1">
            <a:off x="3276600" y="4038600"/>
            <a:ext cx="685800" cy="762000"/>
          </a:xfrm>
          <a:prstGeom prst="line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67" name="Line 19"/>
          <p:cNvSpPr>
            <a:spLocks noChangeShapeType="1"/>
          </p:cNvSpPr>
          <p:nvPr/>
        </p:nvSpPr>
        <p:spPr bwMode="auto">
          <a:xfrm flipV="1">
            <a:off x="3962400" y="3352800"/>
            <a:ext cx="762000" cy="685800"/>
          </a:xfrm>
          <a:prstGeom prst="line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68" name="Line 20"/>
          <p:cNvSpPr>
            <a:spLocks noChangeShapeType="1"/>
          </p:cNvSpPr>
          <p:nvPr/>
        </p:nvSpPr>
        <p:spPr bwMode="auto">
          <a:xfrm flipV="1">
            <a:off x="4724400" y="2895600"/>
            <a:ext cx="762000" cy="457200"/>
          </a:xfrm>
          <a:prstGeom prst="line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69" name="Line 21"/>
          <p:cNvSpPr>
            <a:spLocks noChangeShapeType="1"/>
          </p:cNvSpPr>
          <p:nvPr/>
        </p:nvSpPr>
        <p:spPr bwMode="auto">
          <a:xfrm flipV="1">
            <a:off x="5486400" y="2667000"/>
            <a:ext cx="762000" cy="228600"/>
          </a:xfrm>
          <a:prstGeom prst="line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70" name="Text Box 22"/>
          <p:cNvSpPr txBox="1">
            <a:spLocks noChangeArrowheads="1"/>
          </p:cNvSpPr>
          <p:nvPr/>
        </p:nvSpPr>
        <p:spPr bwMode="auto">
          <a:xfrm>
            <a:off x="4495800" y="2057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/ </a:t>
            </a:r>
            <a:r>
              <a:rPr lang="en-US">
                <a:solidFill>
                  <a:schemeClr val="accent1"/>
                </a:solidFill>
              </a:rPr>
              <a:t>Ogive</a:t>
            </a:r>
          </a:p>
        </p:txBody>
      </p:sp>
      <p:sp>
        <p:nvSpPr>
          <p:cNvPr id="181271" name="Line 23"/>
          <p:cNvSpPr>
            <a:spLocks noChangeShapeType="1"/>
          </p:cNvSpPr>
          <p:nvPr/>
        </p:nvSpPr>
        <p:spPr bwMode="auto">
          <a:xfrm>
            <a:off x="6858000" y="3124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72" name="Line 24"/>
          <p:cNvSpPr>
            <a:spLocks noChangeShapeType="1"/>
          </p:cNvSpPr>
          <p:nvPr/>
        </p:nvSpPr>
        <p:spPr bwMode="auto">
          <a:xfrm>
            <a:off x="685800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74" name="Line 26"/>
          <p:cNvSpPr>
            <a:spLocks noChangeShapeType="1"/>
          </p:cNvSpPr>
          <p:nvPr/>
        </p:nvSpPr>
        <p:spPr bwMode="auto">
          <a:xfrm>
            <a:off x="6858000" y="4114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75" name="Line 27"/>
          <p:cNvSpPr>
            <a:spLocks noChangeShapeType="1"/>
          </p:cNvSpPr>
          <p:nvPr/>
        </p:nvSpPr>
        <p:spPr bwMode="auto">
          <a:xfrm>
            <a:off x="6858000" y="3657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1276" name="Text Box 28"/>
          <p:cNvSpPr txBox="1">
            <a:spLocks noChangeArrowheads="1"/>
          </p:cNvSpPr>
          <p:nvPr/>
        </p:nvSpPr>
        <p:spPr bwMode="auto">
          <a:xfrm>
            <a:off x="1600200" y="5181600"/>
            <a:ext cx="5638800" cy="793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sz="2000"/>
              <a:t>0       10       20       30     40       50       60</a:t>
            </a:r>
          </a:p>
          <a:p>
            <a:pPr algn="ctr">
              <a:spcBef>
                <a:spcPct val="30000"/>
              </a:spcBef>
            </a:pPr>
            <a:r>
              <a:rPr lang="en-US" sz="2000"/>
              <a:t>Class Endpoints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59EE9766-2A8E-4864-8D98-16624BC57A03}" type="slidenum">
              <a:rPr lang="en-US"/>
              <a:pPr/>
              <a:t>27</a:t>
            </a:fld>
            <a:endParaRPr lang="en-US"/>
          </a:p>
        </p:txBody>
      </p:sp>
      <p:pic>
        <p:nvPicPr>
          <p:cNvPr id="191504" name="Picture 16" descr="2-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352800"/>
            <a:ext cx="4067175" cy="2990850"/>
          </a:xfrm>
          <a:prstGeom prst="rect">
            <a:avLst/>
          </a:prstGeom>
          <a:noFill/>
        </p:spPr>
      </p:pic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2209800"/>
            <a:ext cx="3810000" cy="213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300"/>
              <a:t>Excel will show the Ogive graphically if the “Cumulative Percentage” option is selected in the Histogram dialog box</a:t>
            </a:r>
          </a:p>
        </p:txBody>
      </p:sp>
      <p:sp>
        <p:nvSpPr>
          <p:cNvPr id="191498" name="Line 10"/>
          <p:cNvSpPr>
            <a:spLocks noChangeShapeType="1"/>
          </p:cNvSpPr>
          <p:nvPr/>
        </p:nvSpPr>
        <p:spPr bwMode="auto">
          <a:xfrm>
            <a:off x="3810000" y="4038600"/>
            <a:ext cx="1219200" cy="1676400"/>
          </a:xfrm>
          <a:prstGeom prst="line">
            <a:avLst/>
          </a:prstGeom>
          <a:noFill/>
          <a:ln w="31750">
            <a:solidFill>
              <a:schemeClr val="hlink"/>
            </a:solidFill>
            <a:miter lim="800000"/>
            <a:headEnd/>
            <a:tailEnd type="triangle" w="med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91501" name="Rectangle 13"/>
          <p:cNvSpPr>
            <a:spLocks noChangeArrowheads="1"/>
          </p:cNvSpPr>
          <p:nvPr/>
        </p:nvSpPr>
        <p:spPr bwMode="auto">
          <a:xfrm>
            <a:off x="1066800" y="304800"/>
            <a:ext cx="716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 anchor="b"/>
          <a:lstStyle/>
          <a:p>
            <a:pPr algn="ctr"/>
            <a:r>
              <a:rPr lang="en-US" sz="4100">
                <a:solidFill>
                  <a:schemeClr val="tx2"/>
                </a:solidFill>
              </a:rPr>
              <a:t>Ogives in Excel</a:t>
            </a:r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191503" name="Oval 15"/>
          <p:cNvSpPr>
            <a:spLocks noChangeArrowheads="1"/>
          </p:cNvSpPr>
          <p:nvPr/>
        </p:nvSpPr>
        <p:spPr bwMode="auto">
          <a:xfrm>
            <a:off x="4800600" y="5638800"/>
            <a:ext cx="1905000" cy="304800"/>
          </a:xfrm>
          <a:prstGeom prst="ellipse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BE7492B9-DEC3-48B2-B518-3F1CBB2C8CEF}" type="slidenum">
              <a:rPr lang="en-US"/>
              <a:pPr/>
              <a:t>28</a:t>
            </a:fld>
            <a:endParaRPr lang="en-US"/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 flipH="1">
            <a:off x="2670174" y="312705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229600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Other Graphical</a:t>
            </a:r>
            <a:br>
              <a:rPr lang="en-US" dirty="0"/>
            </a:br>
            <a:r>
              <a:rPr lang="en-US" dirty="0"/>
              <a:t>Presentation Tools</a:t>
            </a:r>
          </a:p>
        </p:txBody>
      </p:sp>
      <p:sp>
        <p:nvSpPr>
          <p:cNvPr id="182275" name="Line 3"/>
          <p:cNvSpPr>
            <a:spLocks noChangeShapeType="1"/>
          </p:cNvSpPr>
          <p:nvPr/>
        </p:nvSpPr>
        <p:spPr bwMode="auto">
          <a:xfrm flipH="1">
            <a:off x="3813174" y="381285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1146174" y="2212650"/>
            <a:ext cx="2968625" cy="138243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/>
              <a:t>Qualitative</a:t>
            </a:r>
            <a:br>
              <a:rPr lang="en-US" sz="2800" b="1" dirty="0"/>
            </a:br>
            <a:r>
              <a:rPr lang="en-US" sz="2800" b="1" dirty="0"/>
              <a:t>(Categorical) Data</a:t>
            </a:r>
          </a:p>
        </p:txBody>
      </p:sp>
      <p:sp>
        <p:nvSpPr>
          <p:cNvPr id="182277" name="Line 5"/>
          <p:cNvSpPr>
            <a:spLocks noChangeShapeType="1"/>
          </p:cNvSpPr>
          <p:nvPr/>
        </p:nvSpPr>
        <p:spPr bwMode="auto">
          <a:xfrm flipV="1">
            <a:off x="1527174" y="381285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765174" y="4727250"/>
            <a:ext cx="1597025" cy="955675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/>
              <a:t>Bar Chart</a:t>
            </a:r>
          </a:p>
        </p:txBody>
      </p:sp>
      <p:sp>
        <p:nvSpPr>
          <p:cNvPr id="182279" name="Line 7"/>
          <p:cNvSpPr>
            <a:spLocks noChangeShapeType="1"/>
          </p:cNvSpPr>
          <p:nvPr/>
        </p:nvSpPr>
        <p:spPr bwMode="auto">
          <a:xfrm>
            <a:off x="6784974" y="312705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5413374" y="4727250"/>
            <a:ext cx="2667000" cy="955675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/>
              <a:t>Stem and Leaf Diagram</a:t>
            </a:r>
          </a:p>
        </p:txBody>
      </p:sp>
      <p:sp>
        <p:nvSpPr>
          <p:cNvPr id="182281" name="Line 9"/>
          <p:cNvSpPr>
            <a:spLocks noChangeShapeType="1"/>
          </p:cNvSpPr>
          <p:nvPr/>
        </p:nvSpPr>
        <p:spPr bwMode="auto">
          <a:xfrm>
            <a:off x="1527174" y="381285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2" name="Rectangle 10"/>
          <p:cNvSpPr>
            <a:spLocks noChangeArrowheads="1"/>
          </p:cNvSpPr>
          <p:nvPr/>
        </p:nvSpPr>
        <p:spPr bwMode="auto">
          <a:xfrm>
            <a:off x="2974974" y="4727250"/>
            <a:ext cx="1673225" cy="955675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/>
              <a:t>Pie Charts</a:t>
            </a:r>
          </a:p>
        </p:txBody>
      </p:sp>
      <p:sp>
        <p:nvSpPr>
          <p:cNvPr id="182283" name="Rectangle 11"/>
          <p:cNvSpPr>
            <a:spLocks noChangeArrowheads="1"/>
          </p:cNvSpPr>
          <p:nvPr/>
        </p:nvSpPr>
        <p:spPr bwMode="auto">
          <a:xfrm>
            <a:off x="5260974" y="2212650"/>
            <a:ext cx="2968625" cy="1382430"/>
          </a:xfrm>
          <a:prstGeom prst="rect">
            <a:avLst/>
          </a:prstGeom>
          <a:solidFill>
            <a:srgbClr val="FFFF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/>
              <a:t>Quantitative</a:t>
            </a:r>
            <a:br>
              <a:rPr lang="en-US" sz="2800" b="1" dirty="0"/>
            </a:br>
            <a:r>
              <a:rPr lang="en-US" sz="2800" b="1" dirty="0"/>
              <a:t>(Numerical)</a:t>
            </a:r>
            <a:br>
              <a:rPr lang="en-US" sz="2800" b="1" dirty="0"/>
            </a:br>
            <a:r>
              <a:rPr lang="en-US" sz="2800" b="1" dirty="0"/>
              <a:t> Data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6487" y="1600200"/>
            <a:ext cx="7580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CC00CC"/>
                </a:solidFill>
              </a:rPr>
              <a:t>** Try </a:t>
            </a:r>
            <a:r>
              <a:rPr lang="en-US" b="1" dirty="0">
                <a:solidFill>
                  <a:srgbClr val="CC00CC"/>
                </a:solidFill>
              </a:rPr>
              <a:t>the rest of them </a:t>
            </a:r>
            <a:r>
              <a:rPr lang="en-US" b="1">
                <a:solidFill>
                  <a:srgbClr val="CC00CC"/>
                </a:solidFill>
              </a:rPr>
              <a:t>by yourself **</a:t>
            </a:r>
            <a:endParaRPr lang="en-US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E276DA4E-79E7-46F8-8FF5-2D91A4919CA3}" type="slidenum">
              <a:rPr lang="en-US"/>
              <a:pPr/>
              <a:t>29</a:t>
            </a:fld>
            <a:endParaRPr lang="en-U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5867400" cy="762000"/>
          </a:xfrm>
        </p:spPr>
        <p:txBody>
          <a:bodyPr/>
          <a:lstStyle/>
          <a:p>
            <a:r>
              <a:rPr lang="en-US"/>
              <a:t>Bar and Pie Charts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162800" cy="3886200"/>
          </a:xfrm>
        </p:spPr>
        <p:txBody>
          <a:bodyPr/>
          <a:lstStyle/>
          <a:p>
            <a:r>
              <a:rPr lang="en-US"/>
              <a:t>Bar charts and Pie charts are often used for qualitative (category) data</a:t>
            </a:r>
          </a:p>
          <a:p>
            <a:endParaRPr lang="en-US"/>
          </a:p>
          <a:p>
            <a:r>
              <a:rPr lang="en-US"/>
              <a:t>Height of bar or size of pie slice shows the frequency or percentage for each category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Focus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time trying practices using Excel</a:t>
            </a:r>
          </a:p>
          <a:p>
            <a:pPr lvl="1"/>
            <a:r>
              <a:rPr lang="en-US" dirty="0"/>
              <a:t>Practices are simple….not strongly fun</a:t>
            </a:r>
          </a:p>
          <a:p>
            <a:pPr lvl="1"/>
            <a:r>
              <a:rPr lang="en-US" dirty="0"/>
              <a:t>Try </a:t>
            </a:r>
            <a:r>
              <a:rPr lang="en-US"/>
              <a:t>to be familiar </a:t>
            </a:r>
            <a:r>
              <a:rPr lang="en-US" dirty="0"/>
              <a:t>with Excel</a:t>
            </a:r>
          </a:p>
          <a:p>
            <a:r>
              <a:rPr lang="en-US" dirty="0"/>
              <a:t>Describe data using frequency distribution and relative frequency distribution. </a:t>
            </a:r>
          </a:p>
          <a:p>
            <a:pPr lvl="1"/>
            <a:r>
              <a:rPr lang="en-US" dirty="0"/>
              <a:t>Discrete</a:t>
            </a:r>
          </a:p>
          <a:p>
            <a:pPr lvl="1"/>
            <a:r>
              <a:rPr lang="en-US" dirty="0"/>
              <a:t>Continuous</a:t>
            </a:r>
          </a:p>
          <a:p>
            <a:r>
              <a:rPr lang="en-US" dirty="0"/>
              <a:t>Present data using a chart</a:t>
            </a:r>
          </a:p>
          <a:p>
            <a:pPr lvl="1"/>
            <a:r>
              <a:rPr lang="en-US" dirty="0"/>
              <a:t>Universal and popular way: Histogram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8649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5C09BD60-1D48-4D20-B8DA-41F3A6E16077}" type="slidenum">
              <a:rPr lang="en-US"/>
              <a:pPr/>
              <a:t>30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Bar Chart Example 1</a:t>
            </a:r>
            <a:endParaRPr lang="en-US" sz="2900"/>
          </a:p>
        </p:txBody>
      </p:sp>
      <p:graphicFrame>
        <p:nvGraphicFramePr>
          <p:cNvPr id="185347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685800" y="1371600"/>
          <a:ext cx="75438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71" name="Worksheet" r:id="rId3" imgW="3609975" imgH="2124253" progId="Excel.Sheet.8">
                  <p:embed/>
                </p:oleObj>
              </mc:Choice>
              <mc:Fallback>
                <p:oleObj name="Worksheet" r:id="rId3" imgW="3609975" imgH="2124253" progId="Excel.Sheet.8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71600"/>
                        <a:ext cx="7543800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517525" y="5297488"/>
            <a:ext cx="740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304800" y="57912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</a:rPr>
              <a:t>(Note that bar charts can also be displayed with vertical bars)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5AF332ED-E252-45D6-AE06-9A9E7A528732}" type="slidenum">
              <a:rPr lang="en-US"/>
              <a:pPr/>
              <a:t>31</a:t>
            </a:fld>
            <a:endParaRPr 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 Chart Example 2</a:t>
            </a:r>
          </a:p>
        </p:txBody>
      </p:sp>
      <p:graphicFrame>
        <p:nvGraphicFramePr>
          <p:cNvPr id="187395" name="Object 3"/>
          <p:cNvGraphicFramePr>
            <a:graphicFrameLocks noChangeAspect="1"/>
          </p:cNvGraphicFramePr>
          <p:nvPr/>
        </p:nvGraphicFramePr>
        <p:xfrm>
          <a:off x="2209800" y="1828800"/>
          <a:ext cx="6853238" cy="418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19" name="Chart" r:id="rId3" imgW="4410075" imgH="2390851" progId="Excel.Sheet.8">
                  <p:embed/>
                </p:oleObj>
              </mc:Choice>
              <mc:Fallback>
                <p:oleObj name="Chart" r:id="rId3" imgW="4410075" imgH="2390851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828800"/>
                        <a:ext cx="6853238" cy="418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396" name="Group 4"/>
          <p:cNvGraphicFramePr>
            <a:graphicFrameLocks noGrp="1"/>
          </p:cNvGraphicFramePr>
          <p:nvPr/>
        </p:nvGraphicFramePr>
        <p:xfrm>
          <a:off x="152400" y="1905000"/>
          <a:ext cx="2209800" cy="3467420"/>
        </p:xfrm>
        <a:graphic>
          <a:graphicData uri="http://schemas.openxmlformats.org/drawingml/2006/table">
            <a:tbl>
              <a:tblPr/>
              <a:tblGrid>
                <a:gridCol w="1104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7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Number of days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87431" name="Picture 39" descr="new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6400"/>
            <a:ext cx="1581150" cy="92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F27DF469-D43B-4C21-A32F-70FF557A5167}" type="slidenum">
              <a:rPr lang="en-US"/>
              <a:pPr/>
              <a:t>32</a:t>
            </a:fld>
            <a:endParaRPr 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019800" cy="762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Pie Chart Example</a:t>
            </a:r>
            <a:endParaRPr lang="en-US" sz="2900"/>
          </a:p>
        </p:txBody>
      </p:sp>
      <p:graphicFrame>
        <p:nvGraphicFramePr>
          <p:cNvPr id="184323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3505200" y="2362200"/>
          <a:ext cx="56388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7" name="Worksheet" r:id="rId3" imgW="2695575" imgH="1600403" progId="Excel.Sheet.8">
                  <p:embed/>
                </p:oleObj>
              </mc:Choice>
              <mc:Fallback>
                <p:oleObj name="Worksheet" r:id="rId3" imgW="2695575" imgH="1600403" progId="Excel.Sheet.8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362200"/>
                        <a:ext cx="5638800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7543800" y="5029200"/>
            <a:ext cx="1447800" cy="952500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tx2"/>
                </a:solidFill>
              </a:rPr>
              <a:t>Percentages are rounded to the nearest percent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2209800" y="1524000"/>
            <a:ext cx="51816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Current Investment Portfolio </a:t>
            </a:r>
          </a:p>
        </p:txBody>
      </p:sp>
      <p:sp>
        <p:nvSpPr>
          <p:cNvPr id="184327" name="Rectangle 7"/>
          <p:cNvSpPr>
            <a:spLocks noChangeArrowheads="1"/>
          </p:cNvSpPr>
          <p:nvPr/>
        </p:nvSpPr>
        <p:spPr bwMode="auto">
          <a:xfrm>
            <a:off x="5029200" y="2362200"/>
            <a:ext cx="1143000" cy="679450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</a:rPr>
              <a:t>Savings 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</a:rPr>
              <a:t>   15%</a:t>
            </a:r>
          </a:p>
        </p:txBody>
      </p:sp>
      <p:sp>
        <p:nvSpPr>
          <p:cNvPr id="184328" name="Rectangle 8"/>
          <p:cNvSpPr>
            <a:spLocks noChangeArrowheads="1"/>
          </p:cNvSpPr>
          <p:nvPr/>
        </p:nvSpPr>
        <p:spPr bwMode="auto">
          <a:xfrm>
            <a:off x="4419600" y="3429000"/>
            <a:ext cx="758825" cy="650875"/>
          </a:xfrm>
          <a:prstGeom prst="rect">
            <a:avLst/>
          </a:prstGeom>
          <a:solidFill>
            <a:srgbClr val="FFFFD9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</a:rPr>
              <a:t>CD 14%</a:t>
            </a:r>
          </a:p>
        </p:txBody>
      </p:sp>
      <p:sp>
        <p:nvSpPr>
          <p:cNvPr id="184329" name="Rectangle 9"/>
          <p:cNvSpPr>
            <a:spLocks noChangeArrowheads="1"/>
          </p:cNvSpPr>
          <p:nvPr/>
        </p:nvSpPr>
        <p:spPr bwMode="auto">
          <a:xfrm>
            <a:off x="5181600" y="5029200"/>
            <a:ext cx="914400" cy="650875"/>
          </a:xfrm>
          <a:prstGeom prst="rect">
            <a:avLst/>
          </a:prstGeom>
          <a:solidFill>
            <a:srgbClr val="FF99CC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</a:rPr>
              <a:t>Bonds 29%</a:t>
            </a:r>
          </a:p>
        </p:txBody>
      </p:sp>
      <p:sp>
        <p:nvSpPr>
          <p:cNvPr id="184330" name="Rectangle 10"/>
          <p:cNvSpPr>
            <a:spLocks noChangeArrowheads="1"/>
          </p:cNvSpPr>
          <p:nvPr/>
        </p:nvSpPr>
        <p:spPr bwMode="auto">
          <a:xfrm>
            <a:off x="7239000" y="2971800"/>
            <a:ext cx="990600" cy="65087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</a:rPr>
              <a:t>Stocks</a:t>
            </a: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</a:rPr>
              <a:t>42%</a:t>
            </a:r>
          </a:p>
        </p:txBody>
      </p:sp>
      <p:sp>
        <p:nvSpPr>
          <p:cNvPr id="184331" name="Rectangle 11"/>
          <p:cNvSpPr>
            <a:spLocks noChangeArrowheads="1"/>
          </p:cNvSpPr>
          <p:nvPr/>
        </p:nvSpPr>
        <p:spPr bwMode="auto">
          <a:xfrm>
            <a:off x="152400" y="2362200"/>
            <a:ext cx="4038600" cy="2295525"/>
          </a:xfrm>
          <a:prstGeom prst="rect">
            <a:avLst/>
          </a:prstGeom>
          <a:solidFill>
            <a:srgbClr val="FFFFD5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600" b="1"/>
              <a:t>Investment        Amount       Percentage</a:t>
            </a:r>
            <a:endParaRPr lang="en-US" sz="1600"/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sz="1600" b="1"/>
              <a:t>Type</a:t>
            </a:r>
            <a:r>
              <a:rPr lang="en-US" sz="1800" b="1"/>
              <a:t>     </a:t>
            </a:r>
            <a:r>
              <a:rPr lang="en-US" sz="1800"/>
              <a:t>        </a:t>
            </a:r>
            <a:r>
              <a:rPr lang="en-US" sz="1400"/>
              <a:t>(in thousands $)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 sz="1400"/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 sz="1800"/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sz="1800"/>
              <a:t>Stocks              46.5           </a:t>
            </a:r>
            <a:r>
              <a:rPr lang="en-US" sz="1000"/>
              <a:t> </a:t>
            </a:r>
            <a:r>
              <a:rPr lang="en-US" sz="1800"/>
              <a:t>    42.27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 sz="1800"/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sz="1800"/>
              <a:t>Bonds	          </a:t>
            </a:r>
            <a:r>
              <a:rPr lang="en-US" sz="1000"/>
              <a:t> </a:t>
            </a:r>
            <a:r>
              <a:rPr lang="en-US" sz="1800"/>
              <a:t>32.0               29.09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 sz="1800"/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sz="1800"/>
              <a:t>CD	          15.5                14.09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 sz="1800"/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sz="1800"/>
              <a:t>Savings           </a:t>
            </a:r>
            <a:r>
              <a:rPr lang="en-US" sz="1000"/>
              <a:t> </a:t>
            </a:r>
            <a:r>
              <a:rPr lang="en-US" sz="1800"/>
              <a:t>16.0             </a:t>
            </a:r>
            <a:r>
              <a:rPr lang="en-US" sz="1000"/>
              <a:t> </a:t>
            </a:r>
            <a:r>
              <a:rPr lang="en-US" sz="1800"/>
              <a:t>  </a:t>
            </a:r>
            <a:r>
              <a:rPr lang="en-US" sz="1000"/>
              <a:t> </a:t>
            </a:r>
            <a:r>
              <a:rPr lang="en-US" sz="1800"/>
              <a:t>14.55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 sz="1800"/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lang="en-US" sz="1800" b="1"/>
              <a:t>Total</a:t>
            </a:r>
            <a:r>
              <a:rPr lang="en-US" sz="1800"/>
              <a:t>	           </a:t>
            </a:r>
            <a:r>
              <a:rPr lang="en-US" sz="1800" b="1"/>
              <a:t>110	</a:t>
            </a:r>
            <a:r>
              <a:rPr lang="en-US" sz="1800"/>
              <a:t>      </a:t>
            </a:r>
            <a:r>
              <a:rPr lang="en-US" sz="1800" b="1"/>
              <a:t>100</a:t>
            </a:r>
            <a:endParaRPr lang="en-US" sz="1800"/>
          </a:p>
        </p:txBody>
      </p:sp>
      <p:sp>
        <p:nvSpPr>
          <p:cNvPr id="184332" name="Line 12"/>
          <p:cNvSpPr>
            <a:spLocks noChangeShapeType="1"/>
          </p:cNvSpPr>
          <p:nvPr/>
        </p:nvSpPr>
        <p:spPr bwMode="auto">
          <a:xfrm>
            <a:off x="2895600" y="2362200"/>
            <a:ext cx="0" cy="2286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3" name="Line 13"/>
          <p:cNvSpPr>
            <a:spLocks noChangeShapeType="1"/>
          </p:cNvSpPr>
          <p:nvPr/>
        </p:nvSpPr>
        <p:spPr bwMode="auto">
          <a:xfrm>
            <a:off x="1447800" y="2362200"/>
            <a:ext cx="0" cy="2286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4" name="Line 14"/>
          <p:cNvSpPr>
            <a:spLocks noChangeShapeType="1"/>
          </p:cNvSpPr>
          <p:nvPr/>
        </p:nvSpPr>
        <p:spPr bwMode="auto">
          <a:xfrm>
            <a:off x="228600" y="2895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335" name="Line 15"/>
          <p:cNvSpPr>
            <a:spLocks noChangeShapeType="1"/>
          </p:cNvSpPr>
          <p:nvPr/>
        </p:nvSpPr>
        <p:spPr bwMode="auto">
          <a:xfrm>
            <a:off x="228600" y="43434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4336" name="Rectangle 16"/>
          <p:cNvSpPr>
            <a:spLocks noChangeArrowheads="1"/>
          </p:cNvSpPr>
          <p:nvPr/>
        </p:nvSpPr>
        <p:spPr bwMode="auto">
          <a:xfrm>
            <a:off x="609600" y="5105400"/>
            <a:ext cx="2895600" cy="363538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</a:rPr>
              <a:t>(Variables are Qualitative)</a:t>
            </a:r>
          </a:p>
        </p:txBody>
      </p:sp>
      <p:sp>
        <p:nvSpPr>
          <p:cNvPr id="184337" name="Line 17"/>
          <p:cNvSpPr>
            <a:spLocks noChangeShapeType="1"/>
          </p:cNvSpPr>
          <p:nvPr/>
        </p:nvSpPr>
        <p:spPr bwMode="auto">
          <a:xfrm flipH="1" flipV="1">
            <a:off x="1066800" y="42672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0D54CDBC-2EBB-4591-AD8D-0658E976CEC3}" type="slidenum">
              <a:rPr lang="en-US"/>
              <a:pPr/>
              <a:t>33</a:t>
            </a:fld>
            <a:endParaRPr 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793038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Tabulating and Graphing </a:t>
            </a:r>
            <a:br>
              <a:rPr lang="en-US"/>
            </a:br>
            <a:r>
              <a:rPr lang="en-US"/>
              <a:t>Multivariate Categorical Data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68488"/>
            <a:ext cx="8001000" cy="569912"/>
          </a:xfrm>
        </p:spPr>
        <p:txBody>
          <a:bodyPr/>
          <a:lstStyle/>
          <a:p>
            <a:r>
              <a:rPr lang="en-US"/>
              <a:t>Investment in thousands of dollars</a:t>
            </a: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609600" y="1828800"/>
            <a:ext cx="80200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230188" y="2668588"/>
            <a:ext cx="8455025" cy="3270250"/>
          </a:xfrm>
          <a:prstGeom prst="rect">
            <a:avLst/>
          </a:prstGeom>
          <a:solidFill>
            <a:srgbClr val="FFFFD9"/>
          </a:solidFill>
          <a:ln w="19050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b="1">
                <a:solidFill>
                  <a:srgbClr val="000066"/>
                </a:solidFill>
              </a:rPr>
              <a:t>Investment        </a:t>
            </a:r>
            <a:r>
              <a:rPr lang="en-US" sz="2000" b="1">
                <a:solidFill>
                  <a:srgbClr val="A50021"/>
                </a:solidFill>
              </a:rPr>
              <a:t>Investor A          </a:t>
            </a:r>
            <a:r>
              <a:rPr lang="en-US" sz="2000" b="1">
                <a:solidFill>
                  <a:srgbClr val="D8AF00"/>
                </a:solidFill>
              </a:rPr>
              <a:t>Investor B</a:t>
            </a:r>
            <a:r>
              <a:rPr lang="en-US" sz="2000" b="1">
                <a:solidFill>
                  <a:srgbClr val="000066"/>
                </a:solidFill>
              </a:rPr>
              <a:t>         </a:t>
            </a:r>
            <a:r>
              <a:rPr lang="en-US" sz="2000" b="1">
                <a:solidFill>
                  <a:schemeClr val="accent1"/>
                </a:solidFill>
              </a:rPr>
              <a:t>Investor C</a:t>
            </a:r>
            <a:r>
              <a:rPr lang="en-US" sz="2000" b="1">
                <a:solidFill>
                  <a:srgbClr val="008000"/>
                </a:solidFill>
              </a:rPr>
              <a:t>       </a:t>
            </a:r>
            <a:r>
              <a:rPr lang="en-US" sz="2000" b="1">
                <a:solidFill>
                  <a:srgbClr val="000066"/>
                </a:solidFill>
              </a:rPr>
              <a:t>Total 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lang="en-US" sz="2000" b="1">
                <a:solidFill>
                  <a:srgbClr val="000066"/>
                </a:solidFill>
              </a:rPr>
              <a:t>Category</a:t>
            </a:r>
            <a:r>
              <a:rPr lang="en-US" b="1">
                <a:solidFill>
                  <a:srgbClr val="000066"/>
                </a:solidFill>
              </a:rPr>
              <a:t>	</a:t>
            </a:r>
            <a:r>
              <a:rPr lang="en-US">
                <a:solidFill>
                  <a:srgbClr val="000066"/>
                </a:solidFill>
              </a:rPr>
              <a:t>	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endParaRPr lang="en-US" sz="1000">
              <a:solidFill>
                <a:srgbClr val="000066"/>
              </a:solidFill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Stocks	     46.5	       55	       27.5	  </a:t>
            </a:r>
            <a:r>
              <a:rPr lang="en-US" b="1">
                <a:solidFill>
                  <a:srgbClr val="000000"/>
                </a:solidFill>
              </a:rPr>
              <a:t>129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	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Bonds		     32.0                 44	       19.0          </a:t>
            </a:r>
            <a:r>
              <a:rPr lang="en-US" b="1">
                <a:solidFill>
                  <a:srgbClr val="000000"/>
                </a:solidFill>
              </a:rPr>
              <a:t> 95</a:t>
            </a:r>
            <a:endParaRPr lang="en-US">
              <a:solidFill>
                <a:srgbClr val="000000"/>
              </a:solidFill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CD		     15.5                 20                 13.5           </a:t>
            </a:r>
            <a:r>
              <a:rPr lang="en-US" sz="800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49</a:t>
            </a:r>
            <a:endParaRPr lang="en-US">
              <a:solidFill>
                <a:srgbClr val="000000"/>
              </a:solidFill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	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Savings	     16.0	       28                   7.0          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51	</a:t>
            </a:r>
            <a:r>
              <a:rPr lang="en-US">
                <a:solidFill>
                  <a:srgbClr val="000000"/>
                </a:solidFill>
              </a:rPr>
              <a:t>	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</a:rPr>
              <a:t>Total	</a:t>
            </a:r>
            <a:r>
              <a:rPr lang="en-US">
                <a:solidFill>
                  <a:srgbClr val="000000"/>
                </a:solidFill>
              </a:rPr>
              <a:t>	    </a:t>
            </a:r>
            <a:r>
              <a:rPr lang="en-US" b="1">
                <a:solidFill>
                  <a:srgbClr val="000000"/>
                </a:solidFill>
              </a:rPr>
              <a:t>110.0	      147                 67.0	  324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	 </a:t>
            </a:r>
          </a:p>
        </p:txBody>
      </p:sp>
      <p:sp>
        <p:nvSpPr>
          <p:cNvPr id="188422" name="Line 6"/>
          <p:cNvSpPr>
            <a:spLocks noChangeShapeType="1"/>
          </p:cNvSpPr>
          <p:nvPr/>
        </p:nvSpPr>
        <p:spPr bwMode="auto">
          <a:xfrm>
            <a:off x="228600" y="3276600"/>
            <a:ext cx="84582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3" name="Line 7"/>
          <p:cNvSpPr>
            <a:spLocks noChangeShapeType="1"/>
          </p:cNvSpPr>
          <p:nvPr/>
        </p:nvSpPr>
        <p:spPr bwMode="auto">
          <a:xfrm>
            <a:off x="1905000" y="2667000"/>
            <a:ext cx="0" cy="32766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4" name="Line 8"/>
          <p:cNvSpPr>
            <a:spLocks noChangeShapeType="1"/>
          </p:cNvSpPr>
          <p:nvPr/>
        </p:nvSpPr>
        <p:spPr bwMode="auto">
          <a:xfrm>
            <a:off x="3886200" y="2667000"/>
            <a:ext cx="0" cy="32766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5" name="Line 9"/>
          <p:cNvSpPr>
            <a:spLocks noChangeShapeType="1"/>
          </p:cNvSpPr>
          <p:nvPr/>
        </p:nvSpPr>
        <p:spPr bwMode="auto">
          <a:xfrm>
            <a:off x="5715000" y="2667000"/>
            <a:ext cx="0" cy="32766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6" name="Line 10"/>
          <p:cNvSpPr>
            <a:spLocks noChangeShapeType="1"/>
          </p:cNvSpPr>
          <p:nvPr/>
        </p:nvSpPr>
        <p:spPr bwMode="auto">
          <a:xfrm>
            <a:off x="7543800" y="2667000"/>
            <a:ext cx="0" cy="3276600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7" name="Line 11"/>
          <p:cNvSpPr>
            <a:spLocks noChangeShapeType="1"/>
          </p:cNvSpPr>
          <p:nvPr/>
        </p:nvSpPr>
        <p:spPr bwMode="auto">
          <a:xfrm>
            <a:off x="238125" y="5257800"/>
            <a:ext cx="8448675" cy="0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457CB2F7-3510-42AB-A576-5F7E85F82CBE}" type="slidenum">
              <a:rPr lang="en-US"/>
              <a:pPr/>
              <a:t>34</a:t>
            </a:fld>
            <a:endParaRPr lang="en-US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793038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Tabulating and Graphing </a:t>
            </a:r>
            <a:br>
              <a:rPr lang="en-US"/>
            </a:br>
            <a:r>
              <a:rPr lang="en-US"/>
              <a:t>Multivariate Categorical Data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8077200" cy="4532313"/>
          </a:xfrm>
        </p:spPr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Side by side charts</a:t>
            </a:r>
          </a:p>
        </p:txBody>
      </p:sp>
      <p:graphicFrame>
        <p:nvGraphicFramePr>
          <p:cNvPr id="189444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1676400" y="2209800"/>
          <a:ext cx="70866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68" name="Worksheet" r:id="rId3" imgW="7086600" imgH="5029200" progId="Excel.Sheet.8">
                  <p:embed/>
                </p:oleObj>
              </mc:Choice>
              <mc:Fallback>
                <p:oleObj name="Worksheet" r:id="rId3" imgW="7086600" imgH="5029200" progId="Excel.Sheet.8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70866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7543800" y="12033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solidFill>
                  <a:srgbClr val="000099"/>
                </a:solidFill>
              </a:rPr>
              <a:t>(continued)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B00AD6D1-E97A-46B3-A95C-509E65BD6366}" type="slidenum">
              <a:rPr lang="en-US"/>
              <a:pPr/>
              <a:t>35</a:t>
            </a:fld>
            <a:endParaRPr lang="en-US"/>
          </a:p>
        </p:txBody>
      </p:sp>
      <p:sp>
        <p:nvSpPr>
          <p:cNvPr id="190466" name="Rectangle 4098"/>
          <p:cNvSpPr>
            <a:spLocks noChangeArrowheads="1"/>
          </p:cNvSpPr>
          <p:nvPr/>
        </p:nvSpPr>
        <p:spPr bwMode="auto">
          <a:xfrm>
            <a:off x="3200400" y="2133600"/>
            <a:ext cx="3505200" cy="609600"/>
          </a:xfrm>
          <a:prstGeom prst="rect">
            <a:avLst/>
          </a:prstGeom>
          <a:solidFill>
            <a:srgbClr val="FFFFD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67" name="Rectangle 409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Side-by-Side Chart Example</a:t>
            </a:r>
          </a:p>
        </p:txBody>
      </p:sp>
      <p:sp>
        <p:nvSpPr>
          <p:cNvPr id="190468" name="Rectangle 4100"/>
          <p:cNvSpPr>
            <a:spLocks noGrp="1" noChangeArrowheads="1"/>
          </p:cNvSpPr>
          <p:nvPr>
            <p:ph type="body" idx="1"/>
          </p:nvPr>
        </p:nvSpPr>
        <p:spPr>
          <a:xfrm>
            <a:off x="1295400" y="1447800"/>
            <a:ext cx="7696200" cy="533400"/>
          </a:xfrm>
        </p:spPr>
        <p:txBody>
          <a:bodyPr/>
          <a:lstStyle/>
          <a:p>
            <a:r>
              <a:rPr lang="en-US" sz="2300"/>
              <a:t>Sales by quarter for three sales territories: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graphicFrame>
        <p:nvGraphicFramePr>
          <p:cNvPr id="190469" name="Object 4101"/>
          <p:cNvGraphicFramePr>
            <a:graphicFrameLocks noChangeAspect="1"/>
          </p:cNvGraphicFramePr>
          <p:nvPr/>
        </p:nvGraphicFramePr>
        <p:xfrm>
          <a:off x="1828800" y="2514600"/>
          <a:ext cx="6448425" cy="397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3" name="Chart" r:id="rId3" imgW="5524500" imgH="3410102" progId="MSGraph.Chart.8">
                  <p:embed followColorScheme="full"/>
                </p:oleObj>
              </mc:Choice>
              <mc:Fallback>
                <p:oleObj name="Chart" r:id="rId3" imgW="5524500" imgH="3410102" progId="MSGraph.Chart.8">
                  <p:embed followColorScheme="full"/>
                  <p:pic>
                    <p:nvPicPr>
                      <p:cNvPr id="0" name="Picture 4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14600"/>
                        <a:ext cx="6448425" cy="397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0470" name="Picture 41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1905000"/>
            <a:ext cx="4495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CB7028C3-3994-473A-AF5A-4C5BB6AEE385}" type="slidenum">
              <a:rPr lang="en-US"/>
              <a:pPr/>
              <a:t>36</a:t>
            </a:fld>
            <a:endParaRPr lang="en-US"/>
          </a:p>
        </p:txBody>
      </p:sp>
      <p:sp>
        <p:nvSpPr>
          <p:cNvPr id="1310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553200" cy="762000"/>
          </a:xfrm>
        </p:spPr>
        <p:txBody>
          <a:bodyPr/>
          <a:lstStyle/>
          <a:p>
            <a:pPr defTabSz="914400"/>
            <a:r>
              <a:rPr lang="en-US"/>
              <a:t>Stem and Leaf Diagram</a:t>
            </a:r>
          </a:p>
        </p:txBody>
      </p:sp>
      <p:sp>
        <p:nvSpPr>
          <p:cNvPr id="1310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533400" indent="-533400" defTabSz="914400"/>
            <a:r>
              <a:rPr lang="en-US"/>
              <a:t>A simple way to see distribution details from qualitative data</a:t>
            </a:r>
          </a:p>
          <a:p>
            <a:pPr marL="533400" indent="-533400" defTabSz="914400"/>
            <a:endParaRPr lang="en-US" sz="1400"/>
          </a:p>
          <a:p>
            <a:pPr marL="533400" indent="-533400" defTabSz="914400">
              <a:buFont typeface="Wingdings" pitchFamily="2" charset="2"/>
              <a:buNone/>
            </a:pPr>
            <a:r>
              <a:rPr lang="en-US" sz="2400"/>
              <a:t>METHOD </a:t>
            </a:r>
          </a:p>
          <a:p>
            <a:pPr marL="533400" indent="-533400" defTabSz="914400">
              <a:buFont typeface="Wingdings" pitchFamily="2" charset="2"/>
              <a:buAutoNum type="arabicPeriod"/>
            </a:pPr>
            <a:r>
              <a:rPr lang="en-US" sz="2400"/>
              <a:t>Separate the sorted data series into leading digits (the </a:t>
            </a:r>
            <a:r>
              <a:rPr lang="en-US" sz="2400" b="1">
                <a:solidFill>
                  <a:schemeClr val="folHlink"/>
                </a:solidFill>
              </a:rPr>
              <a:t>stem</a:t>
            </a:r>
            <a:r>
              <a:rPr lang="en-US" sz="2400"/>
              <a:t>) and the trailing digits (the</a:t>
            </a:r>
            <a:r>
              <a:rPr lang="en-US" sz="2400">
                <a:solidFill>
                  <a:schemeClr val="hlink"/>
                </a:solidFill>
              </a:rPr>
              <a:t> </a:t>
            </a:r>
            <a:r>
              <a:rPr lang="en-US" sz="2400" b="1">
                <a:solidFill>
                  <a:schemeClr val="folHlink"/>
                </a:solidFill>
              </a:rPr>
              <a:t>leaves</a:t>
            </a:r>
            <a:r>
              <a:rPr lang="en-US" sz="2400"/>
              <a:t>)</a:t>
            </a:r>
          </a:p>
          <a:p>
            <a:pPr marL="533400" indent="-533400" defTabSz="914400">
              <a:buFont typeface="Wingdings" pitchFamily="2" charset="2"/>
              <a:buAutoNum type="arabicPeriod"/>
            </a:pPr>
            <a:r>
              <a:rPr lang="en-US" sz="2400"/>
              <a:t>List all stems in a column from low to high</a:t>
            </a:r>
          </a:p>
          <a:p>
            <a:pPr marL="533400" indent="-533400" defTabSz="914400">
              <a:buFont typeface="Wingdings" pitchFamily="2" charset="2"/>
              <a:buAutoNum type="arabicPeriod"/>
            </a:pPr>
            <a:r>
              <a:rPr lang="en-US" sz="2400"/>
              <a:t>For each stem, list all associated leaves</a:t>
            </a:r>
          </a:p>
          <a:p>
            <a:pPr marL="533400" indent="-533400" defTabSz="914400">
              <a:buFont typeface="Wingdings" pitchFamily="2" charset="2"/>
              <a:buAutoNum type="arabicPeriod"/>
            </a:pPr>
            <a:endParaRPr lang="en-US" sz="24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D101F0A1-C0A1-4054-A4DE-EF46D932D40D}" type="slidenum">
              <a:rPr lang="en-US"/>
              <a:pPr/>
              <a:t>37</a:t>
            </a:fld>
            <a:endParaRPr lang="en-US"/>
          </a:p>
        </p:txBody>
      </p:sp>
      <p:sp>
        <p:nvSpPr>
          <p:cNvPr id="158792" name="Rectangle 72"/>
          <p:cNvSpPr>
            <a:spLocks noChangeArrowheads="1"/>
          </p:cNvSpPr>
          <p:nvPr/>
        </p:nvSpPr>
        <p:spPr bwMode="auto">
          <a:xfrm>
            <a:off x="4876800" y="3352800"/>
            <a:ext cx="1600200" cy="2286000"/>
          </a:xfrm>
          <a:prstGeom prst="rect">
            <a:avLst/>
          </a:prstGeom>
          <a:solidFill>
            <a:srgbClr val="FFFFD5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8100" y="304800"/>
            <a:ext cx="4203700" cy="762000"/>
          </a:xfrm>
        </p:spPr>
        <p:txBody>
          <a:bodyPr/>
          <a:lstStyle/>
          <a:p>
            <a:pPr defTabSz="914400"/>
            <a:r>
              <a:rPr lang="en-US"/>
              <a:t>Example:	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667000"/>
            <a:ext cx="7696200" cy="609600"/>
          </a:xfrm>
        </p:spPr>
        <p:txBody>
          <a:bodyPr/>
          <a:lstStyle/>
          <a:p>
            <a:pPr marL="342900" indent="-342900" defTabSz="914400"/>
            <a:r>
              <a:rPr lang="en-US"/>
              <a:t>Here, use the 10’s digit for the stem unit:</a:t>
            </a: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203200" y="1520825"/>
            <a:ext cx="84899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solidFill>
                  <a:schemeClr val="bg2"/>
                </a:solidFill>
              </a:rPr>
              <a:t>Data sorted from low to high: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sz="2000" b="1">
                <a:solidFill>
                  <a:srgbClr val="FF3300"/>
                </a:solidFill>
              </a:rPr>
              <a:t>12, 13, 17, 21, 24, 24, 26, 27, 27, 30, 32, 35, 37, 38, 41, 43, 44, 46, 53, 58</a:t>
            </a:r>
          </a:p>
        </p:txBody>
      </p:sp>
      <p:sp>
        <p:nvSpPr>
          <p:cNvPr id="158752" name="Rectangle 32"/>
          <p:cNvSpPr>
            <a:spLocks noChangeArrowheads="1"/>
          </p:cNvSpPr>
          <p:nvPr/>
        </p:nvSpPr>
        <p:spPr bwMode="auto">
          <a:xfrm>
            <a:off x="1371600" y="3810000"/>
            <a:ext cx="3505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12 is shown as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300"/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/>
              <a:t>35 is shown as</a:t>
            </a:r>
          </a:p>
        </p:txBody>
      </p:sp>
      <p:sp>
        <p:nvSpPr>
          <p:cNvPr id="158776" name="Line 56"/>
          <p:cNvSpPr>
            <a:spLocks noChangeShapeType="1"/>
          </p:cNvSpPr>
          <p:nvPr/>
        </p:nvSpPr>
        <p:spPr bwMode="auto">
          <a:xfrm>
            <a:off x="4876800" y="3886200"/>
            <a:ext cx="16002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8778" name="Line 58"/>
          <p:cNvSpPr>
            <a:spLocks noChangeShapeType="1"/>
          </p:cNvSpPr>
          <p:nvPr/>
        </p:nvSpPr>
        <p:spPr bwMode="auto">
          <a:xfrm>
            <a:off x="4267200" y="4114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8779" name="Line 59"/>
          <p:cNvSpPr>
            <a:spLocks noChangeShapeType="1"/>
          </p:cNvSpPr>
          <p:nvPr/>
        </p:nvSpPr>
        <p:spPr bwMode="auto">
          <a:xfrm>
            <a:off x="4267200" y="51054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8780" name="Oval 60"/>
          <p:cNvSpPr>
            <a:spLocks noChangeArrowheads="1"/>
          </p:cNvSpPr>
          <p:nvPr/>
        </p:nvSpPr>
        <p:spPr bwMode="auto">
          <a:xfrm>
            <a:off x="152400" y="1981200"/>
            <a:ext cx="533400" cy="5334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81" name="Oval 61"/>
          <p:cNvSpPr>
            <a:spLocks noChangeArrowheads="1"/>
          </p:cNvSpPr>
          <p:nvPr/>
        </p:nvSpPr>
        <p:spPr bwMode="auto">
          <a:xfrm>
            <a:off x="4800600" y="1981200"/>
            <a:ext cx="533400" cy="5334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77" name="Line 57"/>
          <p:cNvSpPr>
            <a:spLocks noChangeShapeType="1"/>
          </p:cNvSpPr>
          <p:nvPr/>
        </p:nvSpPr>
        <p:spPr bwMode="auto">
          <a:xfrm>
            <a:off x="5638800" y="3352800"/>
            <a:ext cx="0" cy="2286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8798" name="Text Box 78"/>
          <p:cNvSpPr txBox="1">
            <a:spLocks noChangeArrowheads="1"/>
          </p:cNvSpPr>
          <p:nvPr/>
        </p:nvSpPr>
        <p:spPr bwMode="auto">
          <a:xfrm>
            <a:off x="4876800" y="3429000"/>
            <a:ext cx="15240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2000"/>
              <a:t>Stem   Leaf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2000"/>
              <a:t>   1        2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en-US" sz="2000"/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2000"/>
              <a:t>   3        5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4B0025FE-AE42-44C2-B44B-860F5BE53738}" type="slidenum">
              <a:rPr lang="en-US"/>
              <a:pPr/>
              <a:t>38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4648200" cy="762000"/>
          </a:xfrm>
        </p:spPr>
        <p:txBody>
          <a:bodyPr/>
          <a:lstStyle/>
          <a:p>
            <a:pPr defTabSz="914400"/>
            <a:r>
              <a:rPr lang="en-US"/>
              <a:t>Example:	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667000"/>
            <a:ext cx="6781800" cy="609600"/>
          </a:xfrm>
        </p:spPr>
        <p:txBody>
          <a:bodyPr/>
          <a:lstStyle/>
          <a:p>
            <a:pPr marL="342900" indent="-342900" defTabSz="914400"/>
            <a:r>
              <a:rPr lang="en-US"/>
              <a:t>Completed Stem-and-leaf diagram:</a:t>
            </a: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203200" y="1520825"/>
            <a:ext cx="84899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solidFill>
                  <a:schemeClr val="bg2"/>
                </a:solidFill>
              </a:rPr>
              <a:t>Data in ordered array:</a:t>
            </a:r>
          </a:p>
          <a:p>
            <a:pPr algn="ctr" eaLnBrk="0" hangingPunct="0">
              <a:spcBef>
                <a:spcPct val="15000"/>
              </a:spcBef>
            </a:pPr>
            <a:r>
              <a:rPr lang="en-US" sz="2000" b="1">
                <a:solidFill>
                  <a:srgbClr val="FF3300"/>
                </a:solidFill>
              </a:rPr>
              <a:t>12, 13, 17, 21, 24, 24, 26, 27, 28, 30, 32, 35, 37, 38, 41, 43, 44, 46, 53, 58</a:t>
            </a:r>
          </a:p>
        </p:txBody>
      </p:sp>
      <p:graphicFrame>
        <p:nvGraphicFramePr>
          <p:cNvPr id="132229" name="Group 133"/>
          <p:cNvGraphicFramePr>
            <a:graphicFrameLocks noGrp="1"/>
          </p:cNvGraphicFramePr>
          <p:nvPr/>
        </p:nvGraphicFramePr>
        <p:xfrm>
          <a:off x="2971800" y="3352800"/>
          <a:ext cx="3124200" cy="2819401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Stem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2  3  7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1  4  4  6  7  8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0  2  5  7  8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1  3  4  6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3  8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2154" name="Line 58"/>
          <p:cNvSpPr>
            <a:spLocks noChangeShapeType="1"/>
          </p:cNvSpPr>
          <p:nvPr/>
        </p:nvSpPr>
        <p:spPr bwMode="auto">
          <a:xfrm>
            <a:off x="2971800" y="3733800"/>
            <a:ext cx="21336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2155" name="Line 59"/>
          <p:cNvSpPr>
            <a:spLocks noChangeShapeType="1"/>
          </p:cNvSpPr>
          <p:nvPr/>
        </p:nvSpPr>
        <p:spPr bwMode="auto">
          <a:xfrm>
            <a:off x="3810000" y="3429000"/>
            <a:ext cx="0" cy="27432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BC8547ED-C41D-4E08-893A-4224D57C0467}" type="slidenum">
              <a:rPr lang="en-US"/>
              <a:pPr/>
              <a:t>39</a:t>
            </a:fld>
            <a:endParaRPr lang="en-US"/>
          </a:p>
        </p:txBody>
      </p:sp>
      <p:sp>
        <p:nvSpPr>
          <p:cNvPr id="136224" name="Rectangle 32"/>
          <p:cNvSpPr>
            <a:spLocks noChangeArrowheads="1"/>
          </p:cNvSpPr>
          <p:nvPr/>
        </p:nvSpPr>
        <p:spPr bwMode="auto">
          <a:xfrm>
            <a:off x="4800600" y="3048000"/>
            <a:ext cx="1752600" cy="2209800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</p:spPr>
        <p:txBody>
          <a:bodyPr/>
          <a:lstStyle/>
          <a:p>
            <a:pPr defTabSz="914400"/>
            <a:r>
              <a:rPr lang="en-US"/>
              <a:t>Using other stem units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086600" cy="4114800"/>
          </a:xfrm>
        </p:spPr>
        <p:txBody>
          <a:bodyPr/>
          <a:lstStyle/>
          <a:p>
            <a:pPr marL="342900" indent="-342900" defTabSz="914400"/>
            <a:r>
              <a:rPr lang="en-US"/>
              <a:t>Using the 100’s digit as the stem:</a:t>
            </a:r>
          </a:p>
          <a:p>
            <a:pPr marL="742950" lvl="1" indent="-285750" defTabSz="914400">
              <a:lnSpc>
                <a:spcPct val="150000"/>
              </a:lnSpc>
            </a:pPr>
            <a:r>
              <a:rPr lang="en-US"/>
              <a:t>Round off the 10’s digit to form the leaves</a:t>
            </a:r>
          </a:p>
          <a:p>
            <a:pPr marL="342900" indent="-342900" defTabSz="914400">
              <a:lnSpc>
                <a:spcPct val="140000"/>
              </a:lnSpc>
              <a:buFont typeface="Wingdings" pitchFamily="2" charset="2"/>
              <a:buNone/>
            </a:pPr>
            <a:endParaRPr lang="en-US"/>
          </a:p>
          <a:p>
            <a:pPr marL="1143000" lvl="2" indent="-228600" defTabSz="914400">
              <a:lnSpc>
                <a:spcPct val="110000"/>
              </a:lnSpc>
            </a:pPr>
            <a:r>
              <a:rPr lang="en-US" sz="2200"/>
              <a:t>613 would become             6      1</a:t>
            </a:r>
          </a:p>
          <a:p>
            <a:pPr marL="1143000" lvl="2" indent="-228600" defTabSz="914400"/>
            <a:r>
              <a:rPr lang="en-US" sz="2200"/>
              <a:t>776 would become             7      8</a:t>
            </a:r>
          </a:p>
          <a:p>
            <a:pPr marL="1143000" lvl="2" indent="-228600" defTabSz="914400"/>
            <a:r>
              <a:rPr lang="en-US" sz="2200"/>
              <a:t>  . . .</a:t>
            </a:r>
          </a:p>
          <a:p>
            <a:pPr marL="1143000" lvl="2" indent="-228600" defTabSz="914400"/>
            <a:r>
              <a:rPr lang="en-US" sz="2200"/>
              <a:t>1224 becomes                  12      2</a:t>
            </a:r>
            <a:r>
              <a:rPr lang="en-US" sz="2200" b="1"/>
              <a:t>   </a:t>
            </a:r>
          </a:p>
          <a:p>
            <a:pPr marL="342900" indent="-342900" defTabSz="914400">
              <a:lnSpc>
                <a:spcPct val="150000"/>
              </a:lnSpc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136210" name="Line 18"/>
          <p:cNvSpPr>
            <a:spLocks noChangeShapeType="1"/>
          </p:cNvSpPr>
          <p:nvPr/>
        </p:nvSpPr>
        <p:spPr bwMode="auto">
          <a:xfrm>
            <a:off x="4800600" y="3505200"/>
            <a:ext cx="17526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6211" name="Line 19"/>
          <p:cNvSpPr>
            <a:spLocks noChangeShapeType="1"/>
          </p:cNvSpPr>
          <p:nvPr/>
        </p:nvSpPr>
        <p:spPr bwMode="auto">
          <a:xfrm>
            <a:off x="5715000" y="3048000"/>
            <a:ext cx="0" cy="22098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6213" name="Line 21"/>
          <p:cNvSpPr>
            <a:spLocks noChangeShapeType="1"/>
          </p:cNvSpPr>
          <p:nvPr/>
        </p:nvSpPr>
        <p:spPr bwMode="auto">
          <a:xfrm>
            <a:off x="4343400" y="3810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6220" name="Line 28"/>
          <p:cNvSpPr>
            <a:spLocks noChangeShapeType="1"/>
          </p:cNvSpPr>
          <p:nvPr/>
        </p:nvSpPr>
        <p:spPr bwMode="auto">
          <a:xfrm>
            <a:off x="4343400" y="4191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6223" name="Line 31"/>
          <p:cNvSpPr>
            <a:spLocks noChangeShapeType="1"/>
          </p:cNvSpPr>
          <p:nvPr/>
        </p:nvSpPr>
        <p:spPr bwMode="auto">
          <a:xfrm>
            <a:off x="43434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6238" name="Text Box 46"/>
          <p:cNvSpPr txBox="1">
            <a:spLocks noChangeArrowheads="1"/>
          </p:cNvSpPr>
          <p:nvPr/>
        </p:nvSpPr>
        <p:spPr bwMode="auto">
          <a:xfrm>
            <a:off x="4876800" y="31242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Stem    Leaf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(Data) Types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89382629"/>
              </p:ext>
            </p:extLst>
          </p:nvPr>
        </p:nvGraphicFramePr>
        <p:xfrm>
          <a:off x="609600" y="1447800"/>
          <a:ext cx="80010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898CA9E-BAC8-413A-B846-F5B7A23BC9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DD17DE83-A268-4DA3-99AB-68F5A868A614}" type="slidenum">
              <a:rPr lang="en-US"/>
              <a:pPr/>
              <a:t>40</a:t>
            </a:fld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7239000" cy="4114800"/>
          </a:xfrm>
        </p:spPr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Line charts</a:t>
            </a:r>
            <a:r>
              <a:rPr lang="en-US"/>
              <a:t> show values of one variable vs. time</a:t>
            </a:r>
          </a:p>
          <a:p>
            <a:pPr lvl="1"/>
            <a:r>
              <a:rPr lang="en-US" sz="2300"/>
              <a:t>Time is traditionally shown on the horizontal axis</a:t>
            </a:r>
          </a:p>
          <a:p>
            <a:pPr lvl="1">
              <a:buFont typeface="Wingdings" pitchFamily="2" charset="2"/>
              <a:buNone/>
            </a:pPr>
            <a:endParaRPr lang="en-US" sz="2300"/>
          </a:p>
          <a:p>
            <a:r>
              <a:rPr lang="en-US">
                <a:solidFill>
                  <a:schemeClr val="folHlink"/>
                </a:solidFill>
              </a:rPr>
              <a:t>Scatter Diagrams</a:t>
            </a:r>
            <a:r>
              <a:rPr lang="en-US"/>
              <a:t> show points for bivariate data </a:t>
            </a:r>
            <a:endParaRPr lang="en-US" sz="2300"/>
          </a:p>
          <a:p>
            <a:pPr lvl="1"/>
            <a:r>
              <a:rPr lang="en-US" sz="2300"/>
              <a:t>one variable is measured on the vertical axis and the other variable is measured on the horizontal axis</a:t>
            </a: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990600" y="228600"/>
            <a:ext cx="77930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 anchor="b"/>
          <a:lstStyle/>
          <a:p>
            <a:pPr algn="ctr" defTabSz="852488">
              <a:lnSpc>
                <a:spcPct val="80000"/>
              </a:lnSpc>
            </a:pPr>
            <a:r>
              <a:rPr lang="en-US" sz="4100">
                <a:solidFill>
                  <a:schemeClr val="tx2"/>
                </a:solidFill>
              </a:rPr>
              <a:t>Line Charts and </a:t>
            </a:r>
            <a:br>
              <a:rPr lang="en-US" sz="4100">
                <a:solidFill>
                  <a:schemeClr val="tx2"/>
                </a:solidFill>
              </a:rPr>
            </a:br>
            <a:r>
              <a:rPr lang="en-US" sz="4100">
                <a:solidFill>
                  <a:schemeClr val="tx2"/>
                </a:solidFill>
              </a:rPr>
              <a:t>Scatter Diagrams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CBB0EB01-7634-4610-9B86-598253144ADB}" type="slidenum">
              <a:rPr lang="en-US"/>
              <a:pPr/>
              <a:t>41</a:t>
            </a:fld>
            <a:endParaRPr 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 Chart Example</a:t>
            </a:r>
          </a:p>
        </p:txBody>
      </p:sp>
      <p:graphicFrame>
        <p:nvGraphicFramePr>
          <p:cNvPr id="159749" name="Object 5"/>
          <p:cNvGraphicFramePr>
            <a:graphicFrameLocks noChangeAspect="1"/>
          </p:cNvGraphicFramePr>
          <p:nvPr/>
        </p:nvGraphicFramePr>
        <p:xfrm>
          <a:off x="1981200" y="1828800"/>
          <a:ext cx="7143750" cy="401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73" name="Chart" r:id="rId3" imgW="4276725" imgH="2400198" progId="Excel.Sheet.8">
                  <p:embed/>
                </p:oleObj>
              </mc:Choice>
              <mc:Fallback>
                <p:oleObj name="Chart" r:id="rId3" imgW="4276725" imgH="2400198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828800"/>
                        <a:ext cx="7143750" cy="401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008" name="Group 264"/>
          <p:cNvGraphicFramePr>
            <a:graphicFrameLocks noGrp="1"/>
          </p:cNvGraphicFramePr>
          <p:nvPr/>
        </p:nvGraphicFramePr>
        <p:xfrm>
          <a:off x="304800" y="1676400"/>
          <a:ext cx="1600200" cy="4889126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Inflation Rate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1985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3.56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1986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1987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3.65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1988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4.14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1989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4.82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1990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5.40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1991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4.21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1992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3.01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1993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2.99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1994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2.83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2.95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1997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1998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1999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2.21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2000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3.36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2001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2.85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2.68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3.24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D5F0EDAF-5EC3-4272-BF3F-C5F589804ACB}" type="slidenum">
              <a:rPr lang="en-US"/>
              <a:pPr/>
              <a:t>42</a:t>
            </a:fld>
            <a:endParaRPr lang="en-US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93038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Scatter Diagram Example</a:t>
            </a:r>
          </a:p>
        </p:txBody>
      </p:sp>
      <p:graphicFrame>
        <p:nvGraphicFramePr>
          <p:cNvPr id="162820" name="Object 4"/>
          <p:cNvGraphicFramePr>
            <a:graphicFrameLocks noChangeAspect="1"/>
          </p:cNvGraphicFramePr>
          <p:nvPr/>
        </p:nvGraphicFramePr>
        <p:xfrm>
          <a:off x="2057400" y="1752600"/>
          <a:ext cx="69342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44" name="Chart" r:id="rId3" imgW="4410075" imgH="2390851" progId="Excel.Sheet.8">
                  <p:embed/>
                </p:oleObj>
              </mc:Choice>
              <mc:Fallback>
                <p:oleObj name="Chart" r:id="rId3" imgW="4410075" imgH="2390851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752600"/>
                        <a:ext cx="6934200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940" name="Group 124"/>
          <p:cNvGraphicFramePr>
            <a:graphicFrameLocks noGrp="1"/>
          </p:cNvGraphicFramePr>
          <p:nvPr/>
        </p:nvGraphicFramePr>
        <p:xfrm>
          <a:off x="152400" y="2133600"/>
          <a:ext cx="1905000" cy="3596640"/>
        </p:xfrm>
        <a:graphic>
          <a:graphicData uri="http://schemas.openxmlformats.org/drawingml/2006/table">
            <a:tbl>
              <a:tblPr/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Volume per day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Cost per day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64BA8BF9-B088-4E85-92F3-953A335FD1C8}" type="slidenum">
              <a:rPr lang="en-US"/>
              <a:pPr/>
              <a:t>43</a:t>
            </a:fld>
            <a:endParaRPr 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Relationships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077200" cy="685800"/>
          </a:xfrm>
        </p:spPr>
        <p:txBody>
          <a:bodyPr/>
          <a:lstStyle/>
          <a:p>
            <a:r>
              <a:rPr lang="en-US"/>
              <a:t>Linear Relationships</a:t>
            </a:r>
          </a:p>
        </p:txBody>
      </p:sp>
      <p:graphicFrame>
        <p:nvGraphicFramePr>
          <p:cNvPr id="160774" name="Object 6"/>
          <p:cNvGraphicFramePr>
            <a:graphicFrameLocks noChangeAspect="1"/>
          </p:cNvGraphicFramePr>
          <p:nvPr/>
        </p:nvGraphicFramePr>
        <p:xfrm>
          <a:off x="466725" y="2362200"/>
          <a:ext cx="8448675" cy="372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8" name="Drawing" r:id="rId3" imgW="8448840" imgH="3724200" progId="">
                  <p:embed/>
                </p:oleObj>
              </mc:Choice>
              <mc:Fallback>
                <p:oleObj name="Drawing" r:id="rId3" imgW="8448840" imgH="37242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2362200"/>
                        <a:ext cx="8448675" cy="372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1066800" y="5562600"/>
            <a:ext cx="373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0B89CC2B-11C6-4C95-8EFA-B3A0FB2362B3}" type="slidenum">
              <a:rPr lang="en-US"/>
              <a:pPr/>
              <a:t>44</a:t>
            </a:fld>
            <a:endParaRPr 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077200" cy="685800"/>
          </a:xfrm>
        </p:spPr>
        <p:txBody>
          <a:bodyPr/>
          <a:lstStyle/>
          <a:p>
            <a:r>
              <a:rPr lang="en-US"/>
              <a:t>Curvilinear Relationships</a:t>
            </a:r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1066800" y="5562600"/>
            <a:ext cx="373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000"/>
          </a:p>
        </p:txBody>
      </p:sp>
      <p:graphicFrame>
        <p:nvGraphicFramePr>
          <p:cNvPr id="176134" name="Object 6"/>
          <p:cNvGraphicFramePr>
            <a:graphicFrameLocks noChangeAspect="1"/>
          </p:cNvGraphicFramePr>
          <p:nvPr/>
        </p:nvGraphicFramePr>
        <p:xfrm>
          <a:off x="533400" y="2362200"/>
          <a:ext cx="8448675" cy="372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8" name="Drawing" r:id="rId3" imgW="8448840" imgH="3724200" progId="">
                  <p:embed/>
                </p:oleObj>
              </mc:Choice>
              <mc:Fallback>
                <p:oleObj name="Drawing" r:id="rId3" imgW="8448840" imgH="37242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62200"/>
                        <a:ext cx="8448675" cy="372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135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defTabSz="914400"/>
            <a:r>
              <a:rPr lang="en-US"/>
              <a:t>Types of Relationships</a:t>
            </a:r>
          </a:p>
        </p:txBody>
      </p:sp>
      <p:sp>
        <p:nvSpPr>
          <p:cNvPr id="176136" name="Text Box 8"/>
          <p:cNvSpPr txBox="1">
            <a:spLocks noChangeArrowheads="1"/>
          </p:cNvSpPr>
          <p:nvPr/>
        </p:nvSpPr>
        <p:spPr bwMode="auto">
          <a:xfrm>
            <a:off x="7543800" y="12033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solidFill>
                  <a:srgbClr val="000099"/>
                </a:solidFill>
              </a:rPr>
              <a:t>(continued)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EA13CC4D-C7F7-46E5-BE8C-96BA1E39ED8A}" type="slidenum">
              <a:rPr lang="en-US"/>
              <a:pPr/>
              <a:t>45</a:t>
            </a:fld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077200" cy="685800"/>
          </a:xfrm>
        </p:spPr>
        <p:txBody>
          <a:bodyPr/>
          <a:lstStyle/>
          <a:p>
            <a:r>
              <a:rPr lang="en-US"/>
              <a:t>No Relationship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1066800" y="5562600"/>
            <a:ext cx="373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000"/>
          </a:p>
        </p:txBody>
      </p:sp>
      <p:graphicFrame>
        <p:nvGraphicFramePr>
          <p:cNvPr id="177158" name="Object 6"/>
          <p:cNvGraphicFramePr>
            <a:graphicFrameLocks noChangeAspect="1"/>
          </p:cNvGraphicFramePr>
          <p:nvPr/>
        </p:nvGraphicFramePr>
        <p:xfrm>
          <a:off x="457200" y="2362200"/>
          <a:ext cx="8448675" cy="372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82" name="Drawing" r:id="rId3" imgW="8448840" imgH="3724200" progId="">
                  <p:embed/>
                </p:oleObj>
              </mc:Choice>
              <mc:Fallback>
                <p:oleObj name="Drawing" r:id="rId3" imgW="8448840" imgH="37242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448675" cy="372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59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defTabSz="914400"/>
            <a:r>
              <a:rPr lang="en-US"/>
              <a:t>Types of Relationships</a:t>
            </a: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7543800" y="12033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solidFill>
                  <a:srgbClr val="000099"/>
                </a:solidFill>
              </a:rPr>
              <a:t>(continued)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C85184D9-7E17-4B23-BD05-2A1AE28D24C4}" type="slidenum">
              <a:rPr lang="en-US"/>
              <a:pPr/>
              <a:t>46</a:t>
            </a:fld>
            <a:endParaRPr 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010400" cy="609600"/>
          </a:xfrm>
        </p:spPr>
        <p:txBody>
          <a:bodyPr/>
          <a:lstStyle/>
          <a:p>
            <a:pPr defTabSz="914400">
              <a:lnSpc>
                <a:spcPct val="80000"/>
              </a:lnSpc>
            </a:pPr>
            <a:r>
              <a:rPr lang="en-US"/>
              <a:t>Chapter Summary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86800" cy="4343400"/>
          </a:xfrm>
        </p:spPr>
        <p:txBody>
          <a:bodyPr/>
          <a:lstStyle/>
          <a:p>
            <a:pPr marL="342900" indent="-342900" defTabSz="914400">
              <a:lnSpc>
                <a:spcPct val="90000"/>
              </a:lnSpc>
            </a:pPr>
            <a:r>
              <a:rPr lang="en-US"/>
              <a:t>Data in raw form are usually not easy to use for decision making -- Some type of organization is needed:</a:t>
            </a:r>
          </a:p>
          <a:p>
            <a:pPr marL="1143000" lvl="2" indent="-228600" defTabSz="914400">
              <a:lnSpc>
                <a:spcPct val="90000"/>
              </a:lnSpc>
              <a:buFont typeface="Wingdings" pitchFamily="2" charset="2"/>
              <a:buNone/>
            </a:pPr>
            <a:r>
              <a:rPr lang="en-US">
                <a:solidFill>
                  <a:srgbClr val="FF6600"/>
                </a:solidFill>
                <a:sym typeface="Symbol" pitchFamily="18" charset="2"/>
              </a:rPr>
              <a:t>		</a:t>
            </a:r>
            <a:r>
              <a:rPr lang="en-US" sz="1700">
                <a:solidFill>
                  <a:schemeClr val="accent1"/>
                </a:solidFill>
                <a:sym typeface="Symbol" pitchFamily="18" charset="2"/>
              </a:rPr>
              <a:t></a:t>
            </a:r>
            <a:r>
              <a:rPr lang="en-US">
                <a:sym typeface="Symbol" pitchFamily="18" charset="2"/>
              </a:rPr>
              <a:t> </a:t>
            </a:r>
            <a:r>
              <a:rPr lang="en-US"/>
              <a:t>Table	</a:t>
            </a:r>
            <a:r>
              <a:rPr lang="en-US" sz="1700">
                <a:solidFill>
                  <a:schemeClr val="accent1"/>
                </a:solidFill>
                <a:sym typeface="Symbol" pitchFamily="18" charset="2"/>
              </a:rPr>
              <a:t></a:t>
            </a:r>
            <a:r>
              <a:rPr lang="en-US">
                <a:sym typeface="Symbol" pitchFamily="18" charset="2"/>
              </a:rPr>
              <a:t> </a:t>
            </a:r>
            <a:r>
              <a:rPr lang="en-US"/>
              <a:t>Graph</a:t>
            </a:r>
          </a:p>
          <a:p>
            <a:pPr marL="342900" indent="-342900" defTabSz="914400">
              <a:lnSpc>
                <a:spcPct val="130000"/>
              </a:lnSpc>
            </a:pPr>
            <a:r>
              <a:rPr lang="en-US"/>
              <a:t>Techniques reviewed in this chapter:</a:t>
            </a:r>
          </a:p>
          <a:p>
            <a:pPr marL="742950" lvl="1" indent="-285750" defTabSz="914400">
              <a:lnSpc>
                <a:spcPct val="90000"/>
              </a:lnSpc>
            </a:pPr>
            <a:r>
              <a:rPr lang="en-US" sz="2800"/>
              <a:t>Frequency Distributions, Histograms, and Ogives</a:t>
            </a:r>
          </a:p>
          <a:p>
            <a:pPr marL="742950" lvl="1" indent="-285750" defTabSz="914400">
              <a:lnSpc>
                <a:spcPct val="90000"/>
              </a:lnSpc>
            </a:pPr>
            <a:r>
              <a:rPr lang="en-US" sz="2800"/>
              <a:t>Bar Charts and Pie Charts</a:t>
            </a:r>
          </a:p>
          <a:p>
            <a:pPr marL="742950" lvl="1" indent="-285750" defTabSz="914400">
              <a:lnSpc>
                <a:spcPct val="90000"/>
              </a:lnSpc>
            </a:pPr>
            <a:r>
              <a:rPr lang="en-US" sz="2800"/>
              <a:t>Stem and Leaf Diagrams</a:t>
            </a:r>
          </a:p>
          <a:p>
            <a:pPr marL="742950" lvl="1" indent="-285750" defTabSz="914400">
              <a:lnSpc>
                <a:spcPct val="90000"/>
              </a:lnSpc>
            </a:pPr>
            <a:r>
              <a:rPr lang="en-US" sz="2800"/>
              <a:t>Line Charts and Scatter Diagrams</a:t>
            </a:r>
          </a:p>
          <a:p>
            <a:pPr marL="742950" lvl="1" indent="-285750" defTabSz="914400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F438C07A-8721-4C20-9853-9229DA2F9B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lowchart: Process 4"/>
          <p:cNvSpPr/>
          <p:nvPr/>
        </p:nvSpPr>
        <p:spPr>
          <a:xfrm>
            <a:off x="3733800" y="1676400"/>
            <a:ext cx="1371600" cy="304800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2361079" y="2228850"/>
            <a:ext cx="1308847" cy="548640"/>
          </a:xfrm>
          <a:prstGeom prst="flowChartProcess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Qualitative Data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5225303" y="2209798"/>
            <a:ext cx="1297640" cy="548640"/>
          </a:xfrm>
          <a:prstGeom prst="flowChartProcess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Quantitative Data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1695449" y="3067049"/>
            <a:ext cx="1219200" cy="561975"/>
          </a:xfrm>
          <a:prstGeom prst="flowChartProcess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ysClr val="windowText" lastClr="000000"/>
                </a:solidFill>
              </a:rPr>
              <a:t>Tabular Methods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3009899" y="3067049"/>
            <a:ext cx="1219200" cy="561975"/>
          </a:xfrm>
          <a:prstGeom prst="flowChartProcess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ysClr val="windowText" lastClr="000000"/>
                </a:solidFill>
              </a:rPr>
              <a:t>Graphic Methods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4562474" y="3067049"/>
            <a:ext cx="1219200" cy="561975"/>
          </a:xfrm>
          <a:prstGeom prst="flowChartProcess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Tabular Methods</a:t>
            </a:r>
          </a:p>
        </p:txBody>
      </p:sp>
      <p:sp>
        <p:nvSpPr>
          <p:cNvPr id="11" name="Flowchart: Process 10"/>
          <p:cNvSpPr/>
          <p:nvPr/>
        </p:nvSpPr>
        <p:spPr>
          <a:xfrm>
            <a:off x="5876924" y="3067049"/>
            <a:ext cx="1219200" cy="561975"/>
          </a:xfrm>
          <a:prstGeom prst="flowChartProcess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Graphic Methods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6324600" y="3886201"/>
            <a:ext cx="1905000" cy="1066800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dirty="0">
                <a:solidFill>
                  <a:schemeClr val="tx1"/>
                </a:solidFill>
              </a:rPr>
              <a:t>1) Dot Plot</a:t>
            </a:r>
          </a:p>
          <a:p>
            <a:pPr algn="l"/>
            <a:r>
              <a:rPr lang="en-US" sz="1300" dirty="0">
                <a:solidFill>
                  <a:schemeClr val="tx1"/>
                </a:solidFill>
              </a:rPr>
              <a:t>2</a:t>
            </a:r>
            <a:r>
              <a:rPr lang="en-US" sz="1300" b="1" dirty="0">
                <a:solidFill>
                  <a:schemeClr val="tx1"/>
                </a:solidFill>
              </a:rPr>
              <a:t>) Histogram</a:t>
            </a:r>
          </a:p>
          <a:p>
            <a:pPr algn="l"/>
            <a:r>
              <a:rPr lang="en-US" sz="1300" dirty="0">
                <a:solidFill>
                  <a:schemeClr val="tx1"/>
                </a:solidFill>
              </a:rPr>
              <a:t>3) </a:t>
            </a:r>
            <a:r>
              <a:rPr lang="en-US" sz="1300" dirty="0" err="1">
                <a:solidFill>
                  <a:schemeClr val="tx1"/>
                </a:solidFill>
              </a:rPr>
              <a:t>Ogive</a:t>
            </a:r>
            <a:endParaRPr lang="en-US" sz="1300" dirty="0">
              <a:solidFill>
                <a:schemeClr val="tx1"/>
              </a:solidFill>
            </a:endParaRPr>
          </a:p>
          <a:p>
            <a:pPr algn="l"/>
            <a:r>
              <a:rPr lang="en-US" sz="1300" dirty="0">
                <a:solidFill>
                  <a:schemeClr val="tx1"/>
                </a:solidFill>
              </a:rPr>
              <a:t>4) Stem &amp; Leaf Display</a:t>
            </a:r>
          </a:p>
          <a:p>
            <a:pPr algn="l"/>
            <a:r>
              <a:rPr lang="en-US" sz="1300" dirty="0">
                <a:solidFill>
                  <a:schemeClr val="tx1"/>
                </a:solidFill>
              </a:rPr>
              <a:t>5) Scatter Diagram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400238" y="3715310"/>
            <a:ext cx="242608" cy="70036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>
            <a:off x="2515497" y="2567043"/>
            <a:ext cx="289559" cy="71045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6200000" flipV="1">
            <a:off x="3172722" y="2620272"/>
            <a:ext cx="289559" cy="6039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>
            <a:off x="3593727" y="1402977"/>
            <a:ext cx="247650" cy="140409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16200000" flipV="1">
            <a:off x="5032563" y="1368237"/>
            <a:ext cx="228598" cy="145452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V="1">
            <a:off x="6026019" y="2606543"/>
            <a:ext cx="308611" cy="61240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5400000" flipH="1" flipV="1">
            <a:off x="5368794" y="2561720"/>
            <a:ext cx="308611" cy="70204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Process 19"/>
          <p:cNvSpPr/>
          <p:nvPr/>
        </p:nvSpPr>
        <p:spPr>
          <a:xfrm>
            <a:off x="1371601" y="3905251"/>
            <a:ext cx="1676400" cy="895350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Frequency Distr.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Relative/</a:t>
            </a: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Percent </a:t>
            </a:r>
            <a:r>
              <a:rPr lang="en-US" sz="1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Frequency Distr.</a:t>
            </a:r>
          </a:p>
          <a:p>
            <a:r>
              <a:rPr lang="en-US" sz="13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3) </a:t>
            </a:r>
            <a:r>
              <a:rPr lang="en-US" sz="130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Crosstabulation</a:t>
            </a:r>
            <a:endParaRPr lang="en-US" sz="1300" dirty="0">
              <a:solidFill>
                <a:sysClr val="windowText" lastClr="000000"/>
              </a:solidFill>
            </a:endParaRPr>
          </a:p>
        </p:txBody>
      </p:sp>
      <p:sp>
        <p:nvSpPr>
          <p:cNvPr id="21" name="Flowchart: Process 20"/>
          <p:cNvSpPr/>
          <p:nvPr/>
        </p:nvSpPr>
        <p:spPr>
          <a:xfrm>
            <a:off x="3200400" y="3905249"/>
            <a:ext cx="1019174" cy="742951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baseline="0" dirty="0">
                <a:solidFill>
                  <a:sysClr val="windowText" lastClr="000000"/>
                </a:solidFill>
              </a:rPr>
              <a:t>Charts:</a:t>
            </a:r>
          </a:p>
          <a:p>
            <a:pPr algn="l"/>
            <a:r>
              <a:rPr lang="en-US" sz="1300" baseline="0" dirty="0">
                <a:solidFill>
                  <a:sysClr val="windowText" lastClr="000000"/>
                </a:solidFill>
              </a:rPr>
              <a:t>1) Column</a:t>
            </a:r>
          </a:p>
          <a:p>
            <a:pPr algn="l"/>
            <a:r>
              <a:rPr lang="en-US" sz="1300" baseline="0" dirty="0">
                <a:solidFill>
                  <a:sysClr val="windowText" lastClr="000000"/>
                </a:solidFill>
              </a:rPr>
              <a:t>2) Pie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4276726" y="3905249"/>
            <a:ext cx="1819274" cy="193413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Frequency Distr.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Relative/Percent  Frequency Distr.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Cumulative Frequency Distr.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Cumulative Relative/Percent  Frequency Distr.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5) </a:t>
            </a:r>
            <a:r>
              <a:rPr kumimoji="0" lang="en-US" sz="13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Crosstabulation</a:t>
            </a: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4987039" y="3720212"/>
            <a:ext cx="276225" cy="93849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3552824" y="3695698"/>
            <a:ext cx="276225" cy="142875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2262186" y="3671887"/>
            <a:ext cx="276227" cy="19050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95400" y="6096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Detail View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712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54A37E96-B74E-4F8F-A571-E3869CA1EB89}" type="slidenum">
              <a:rPr lang="en-US"/>
              <a:pPr/>
              <a:t>6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Distribution (FD)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4876800" cy="4572000"/>
          </a:xfrm>
        </p:spPr>
        <p:txBody>
          <a:bodyPr/>
          <a:lstStyle/>
          <a:p>
            <a:pPr>
              <a:spcBef>
                <a:spcPct val="55000"/>
              </a:spcBef>
            </a:pPr>
            <a:r>
              <a:rPr lang="en-US" sz="2400" dirty="0"/>
              <a:t>It is a </a:t>
            </a:r>
            <a:r>
              <a:rPr lang="en-US" sz="2400" dirty="0">
                <a:solidFill>
                  <a:srgbClr val="0070C0"/>
                </a:solidFill>
              </a:rPr>
              <a:t>tabulation of the values..</a:t>
            </a:r>
            <a:endParaRPr lang="en-US" sz="2400" dirty="0"/>
          </a:p>
          <a:p>
            <a:pPr>
              <a:spcBef>
                <a:spcPct val="55000"/>
              </a:spcBef>
            </a:pPr>
            <a:r>
              <a:rPr lang="en-US" sz="2400" dirty="0"/>
              <a:t>Each entry in the table contains the frequency or count of the occurrences of values within a particular group or interval,</a:t>
            </a:r>
          </a:p>
          <a:p>
            <a:pPr>
              <a:spcBef>
                <a:spcPct val="55000"/>
              </a:spcBef>
            </a:pPr>
            <a:r>
              <a:rPr lang="en-US" sz="2400" dirty="0"/>
              <a:t>and in this way the table summarizes the distribution of values in the sample.</a:t>
            </a:r>
          </a:p>
          <a:p>
            <a:pPr>
              <a:spcBef>
                <a:spcPct val="55000"/>
              </a:spcBef>
            </a:pPr>
            <a:endParaRPr lang="en-US" sz="2000" dirty="0"/>
          </a:p>
          <a:p>
            <a:pPr>
              <a:spcBef>
                <a:spcPct val="55000"/>
              </a:spcBef>
            </a:pPr>
            <a:endParaRPr lang="en-US" sz="2400" dirty="0"/>
          </a:p>
        </p:txBody>
      </p:sp>
      <p:graphicFrame>
        <p:nvGraphicFramePr>
          <p:cNvPr id="6" name="Group 1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032497"/>
              </p:ext>
            </p:extLst>
          </p:nvPr>
        </p:nvGraphicFramePr>
        <p:xfrm>
          <a:off x="5105400" y="1752600"/>
          <a:ext cx="3886200" cy="4267198"/>
        </p:xfrm>
        <a:graphic>
          <a:graphicData uri="http://schemas.openxmlformats.org/drawingml/2006/table">
            <a:tbl>
              <a:tblPr/>
              <a:tblGrid>
                <a:gridCol w="194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8036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Number of days read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101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E9636897-EB6F-4D50-A257-24AA0CA0C36A}" type="slidenum">
              <a:rPr lang="en-US"/>
              <a:pPr/>
              <a:t>7</a:t>
            </a:fld>
            <a:endParaRPr 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382000" cy="6858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dirty="0"/>
              <a:t>Why Use FD?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467600" cy="3846513"/>
          </a:xfrm>
        </p:spPr>
        <p:txBody>
          <a:bodyPr/>
          <a:lstStyle/>
          <a:p>
            <a:pPr marL="342900" indent="-342900" defTabSz="914400">
              <a:lnSpc>
                <a:spcPct val="105000"/>
              </a:lnSpc>
              <a:spcBef>
                <a:spcPct val="55000"/>
              </a:spcBef>
            </a:pPr>
            <a:r>
              <a:rPr lang="en-US" dirty="0"/>
              <a:t>A frequency distribution is a </a:t>
            </a:r>
            <a:r>
              <a:rPr lang="en-US" dirty="0">
                <a:solidFill>
                  <a:srgbClr val="0066FF"/>
                </a:solidFill>
              </a:rPr>
              <a:t>way to summarize data</a:t>
            </a:r>
          </a:p>
          <a:p>
            <a:pPr marL="342900" indent="-342900" defTabSz="914400">
              <a:lnSpc>
                <a:spcPct val="105000"/>
              </a:lnSpc>
              <a:spcBef>
                <a:spcPct val="55000"/>
              </a:spcBef>
            </a:pPr>
            <a:r>
              <a:rPr lang="en-US" dirty="0"/>
              <a:t>The distribution </a:t>
            </a:r>
            <a:r>
              <a:rPr lang="en-US" dirty="0">
                <a:solidFill>
                  <a:srgbClr val="0066FF"/>
                </a:solidFill>
              </a:rPr>
              <a:t>condenses the raw data into a more useful form</a:t>
            </a:r>
            <a:r>
              <a:rPr lang="en-US" dirty="0"/>
              <a:t>... </a:t>
            </a:r>
          </a:p>
          <a:p>
            <a:pPr marL="342900" indent="-342900" defTabSz="914400">
              <a:lnSpc>
                <a:spcPct val="105000"/>
              </a:lnSpc>
              <a:spcBef>
                <a:spcPct val="55000"/>
              </a:spcBef>
            </a:pPr>
            <a:r>
              <a:rPr lang="en-US" dirty="0"/>
              <a:t>and allows for a </a:t>
            </a:r>
            <a:r>
              <a:rPr lang="en-US" dirty="0">
                <a:solidFill>
                  <a:srgbClr val="0066FF"/>
                </a:solidFill>
              </a:rPr>
              <a:t>quick visual interpretation </a:t>
            </a:r>
            <a:r>
              <a:rPr lang="en-US" dirty="0"/>
              <a:t>of the data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D8C5E044-ACF3-4FED-8204-2C7588503B76}" type="slidenum">
              <a:rPr lang="en-US"/>
              <a:pPr/>
              <a:t>8</a:t>
            </a:fld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93038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Frequency Distribution: </a:t>
            </a:r>
            <a:br>
              <a:rPr lang="en-US" dirty="0"/>
            </a:br>
            <a:r>
              <a:rPr lang="en-US" sz="3600" dirty="0">
                <a:solidFill>
                  <a:srgbClr val="FF0000"/>
                </a:solidFill>
              </a:rPr>
              <a:t>Discrete Data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533400"/>
          </a:xfrm>
        </p:spPr>
        <p:txBody>
          <a:bodyPr/>
          <a:lstStyle/>
          <a:p>
            <a:r>
              <a:rPr lang="en-US" sz="2700" dirty="0">
                <a:solidFill>
                  <a:schemeClr val="folHlink"/>
                </a:solidFill>
              </a:rPr>
              <a:t>Discrete data:</a:t>
            </a:r>
            <a:r>
              <a:rPr lang="en-US" sz="2700" dirty="0"/>
              <a:t> possible values are </a:t>
            </a:r>
            <a:r>
              <a:rPr lang="en-US" sz="2700" dirty="0">
                <a:solidFill>
                  <a:srgbClr val="FF0000"/>
                </a:solidFill>
              </a:rPr>
              <a:t>countable</a:t>
            </a:r>
            <a:endParaRPr lang="en-US" sz="2300" dirty="0">
              <a:solidFill>
                <a:srgbClr val="FF0000"/>
              </a:solidFill>
            </a:endParaRPr>
          </a:p>
        </p:txBody>
      </p:sp>
      <p:sp>
        <p:nvSpPr>
          <p:cNvPr id="153747" name="Text Box 147"/>
          <p:cNvSpPr txBox="1">
            <a:spLocks noChangeArrowheads="1"/>
          </p:cNvSpPr>
          <p:nvPr/>
        </p:nvSpPr>
        <p:spPr bwMode="auto">
          <a:xfrm>
            <a:off x="1066800" y="2438400"/>
            <a:ext cx="2362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folHlink"/>
                </a:solidFill>
              </a:rPr>
              <a:t>Example:</a:t>
            </a:r>
            <a:r>
              <a:rPr lang="en-US" dirty="0"/>
              <a:t>  An advertiser asks 200 customers how many days per week they read the daily newspaper.</a:t>
            </a:r>
          </a:p>
        </p:txBody>
      </p:sp>
      <p:graphicFrame>
        <p:nvGraphicFramePr>
          <p:cNvPr id="153799" name="Group 199"/>
          <p:cNvGraphicFramePr>
            <a:graphicFrameLocks noGrp="1"/>
          </p:cNvGraphicFramePr>
          <p:nvPr/>
        </p:nvGraphicFramePr>
        <p:xfrm>
          <a:off x="4038600" y="2362200"/>
          <a:ext cx="4267200" cy="3825240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Number of days read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53800" name="Picture 200" descr="ne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181600"/>
            <a:ext cx="1885950" cy="110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Chap 2-</a:t>
            </a:r>
            <a:fld id="{A97BDA71-9112-44D4-82B3-BC506A770A31}" type="slidenum">
              <a:rPr lang="en-US"/>
              <a:pPr/>
              <a:t>9</a:t>
            </a:fld>
            <a:endParaRPr lang="en-US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Relative Frequency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229600" cy="45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dirty="0">
                <a:solidFill>
                  <a:schemeClr val="folHlink"/>
                </a:solidFill>
              </a:rPr>
              <a:t>Relative Frequency</a:t>
            </a:r>
            <a:r>
              <a:rPr lang="en-US" sz="2000" dirty="0"/>
              <a:t>: What proportion (%) is in each category?</a:t>
            </a:r>
          </a:p>
        </p:txBody>
      </p:sp>
      <p:graphicFrame>
        <p:nvGraphicFramePr>
          <p:cNvPr id="157805" name="Group 109"/>
          <p:cNvGraphicFramePr>
            <a:graphicFrameLocks noGrp="1"/>
          </p:cNvGraphicFramePr>
          <p:nvPr/>
        </p:nvGraphicFramePr>
        <p:xfrm>
          <a:off x="838200" y="2209800"/>
          <a:ext cx="6400800" cy="3883152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Number of days read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Relative</a:t>
                      </a:r>
                    </a:p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24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0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57793" name="Rectangle 97"/>
          <p:cNvSpPr>
            <a:spLocks noChangeArrowheads="1"/>
          </p:cNvSpPr>
          <p:nvPr/>
        </p:nvSpPr>
        <p:spPr bwMode="auto">
          <a:xfrm>
            <a:off x="7467600" y="297180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342" tIns="42672" rIns="85342" bIns="42672"/>
          <a:lstStyle/>
          <a:p>
            <a:pPr marL="320675" indent="-320675"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1900"/>
          </a:p>
        </p:txBody>
      </p:sp>
      <p:graphicFrame>
        <p:nvGraphicFramePr>
          <p:cNvPr id="157795" name="Object 99"/>
          <p:cNvGraphicFramePr>
            <a:graphicFrameLocks noChangeAspect="1"/>
          </p:cNvGraphicFramePr>
          <p:nvPr/>
        </p:nvGraphicFramePr>
        <p:xfrm>
          <a:off x="7620000" y="2743200"/>
          <a:ext cx="131603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19" name="Equation" r:id="rId3" imgW="685800" imgH="393480" progId="Equation.3">
                  <p:embed/>
                </p:oleObj>
              </mc:Choice>
              <mc:Fallback>
                <p:oleObj name="Equation" r:id="rId3" imgW="685800" imgH="393480" progId="Equation.3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2743200"/>
                        <a:ext cx="1316038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796" name="AutoShape 100"/>
          <p:cNvSpPr>
            <a:spLocks noChangeArrowheads="1"/>
          </p:cNvSpPr>
          <p:nvPr/>
        </p:nvSpPr>
        <p:spPr bwMode="auto">
          <a:xfrm>
            <a:off x="6629400" y="3048000"/>
            <a:ext cx="990600" cy="152400"/>
          </a:xfrm>
          <a:prstGeom prst="leftArrow">
            <a:avLst>
              <a:gd name="adj1" fmla="val 50000"/>
              <a:gd name="adj2" fmla="val 1625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98" name="Text Box 102"/>
          <p:cNvSpPr txBox="1">
            <a:spLocks noChangeArrowheads="1"/>
          </p:cNvSpPr>
          <p:nvPr/>
        </p:nvSpPr>
        <p:spPr bwMode="auto">
          <a:xfrm>
            <a:off x="7467600" y="3657600"/>
            <a:ext cx="16764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/>
              <a:t>22% of the people in the sample report that they read the newspaper 0 days per week</a:t>
            </a:r>
            <a:endParaRPr lang="en-US"/>
          </a:p>
        </p:txBody>
      </p:sp>
      <p:pic>
        <p:nvPicPr>
          <p:cNvPr id="157806" name="Picture 110" descr="new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5511800"/>
            <a:ext cx="1581150" cy="92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nHall1">
  <a:themeElements>
    <a:clrScheme name="PrenHall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PrenHall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nHall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Hall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Hall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Designs\PrenHall1.pot</Template>
  <TotalTime>0</TotalTime>
  <Pages>20</Pages>
  <Words>1938</Words>
  <Application>Microsoft Office PowerPoint</Application>
  <PresentationFormat>On-screen Show (4:3)</PresentationFormat>
  <Paragraphs>512</Paragraphs>
  <Slides>46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Wingdings</vt:lpstr>
      <vt:lpstr>Symbol</vt:lpstr>
      <vt:lpstr>Arial</vt:lpstr>
      <vt:lpstr>Times New Roman</vt:lpstr>
      <vt:lpstr>PrenHall1</vt:lpstr>
      <vt:lpstr>Equation</vt:lpstr>
      <vt:lpstr>Worksheet</vt:lpstr>
      <vt:lpstr>Chart</vt:lpstr>
      <vt:lpstr>Drawing</vt:lpstr>
      <vt:lpstr>Chapter 2 Graphs, Charts, and Tables – Describing Your Data</vt:lpstr>
      <vt:lpstr>Chapter Goals</vt:lpstr>
      <vt:lpstr>Chapter Focus </vt:lpstr>
      <vt:lpstr>Variable (Data) Types</vt:lpstr>
      <vt:lpstr>PowerPoint Presentation</vt:lpstr>
      <vt:lpstr>Frequency Distribution (FD)</vt:lpstr>
      <vt:lpstr>Why Use FD?</vt:lpstr>
      <vt:lpstr>Frequency Distribution:  Discrete Data</vt:lpstr>
      <vt:lpstr>Relative Frequency</vt:lpstr>
      <vt:lpstr>Practice</vt:lpstr>
      <vt:lpstr>Frequency Distribution:  Continuous Data</vt:lpstr>
      <vt:lpstr>Grouping Data by Classes</vt:lpstr>
      <vt:lpstr>Grouping Data by Classes</vt:lpstr>
      <vt:lpstr>Frequency Distribution</vt:lpstr>
      <vt:lpstr>Histogram based on FD</vt:lpstr>
      <vt:lpstr>Histogram</vt:lpstr>
      <vt:lpstr>How Many Class Intervals?</vt:lpstr>
      <vt:lpstr>General Guidelines</vt:lpstr>
      <vt:lpstr>Practice</vt:lpstr>
      <vt:lpstr>Joint Frequency Distribution</vt:lpstr>
      <vt:lpstr>Joint Frequency Distribution</vt:lpstr>
      <vt:lpstr>PowerPoint Presentation</vt:lpstr>
      <vt:lpstr>Practice</vt:lpstr>
      <vt:lpstr>Ogives</vt:lpstr>
      <vt:lpstr>Ogives</vt:lpstr>
      <vt:lpstr>Ogive Example</vt:lpstr>
      <vt:lpstr>PowerPoint Presentation</vt:lpstr>
      <vt:lpstr>Other Graphical Presentation Tools</vt:lpstr>
      <vt:lpstr>Bar and Pie Charts</vt:lpstr>
      <vt:lpstr>Bar Chart Example 1</vt:lpstr>
      <vt:lpstr>Bar Chart Example 2</vt:lpstr>
      <vt:lpstr>Pie Chart Example</vt:lpstr>
      <vt:lpstr>Tabulating and Graphing  Multivariate Categorical Data</vt:lpstr>
      <vt:lpstr>Tabulating and Graphing  Multivariate Categorical Data</vt:lpstr>
      <vt:lpstr>Side-by-Side Chart Example</vt:lpstr>
      <vt:lpstr>Stem and Leaf Diagram</vt:lpstr>
      <vt:lpstr>Example: </vt:lpstr>
      <vt:lpstr>Example: </vt:lpstr>
      <vt:lpstr>Using other stem units</vt:lpstr>
      <vt:lpstr>PowerPoint Presentation</vt:lpstr>
      <vt:lpstr>Line Chart Example</vt:lpstr>
      <vt:lpstr>Scatter Diagram Example</vt:lpstr>
      <vt:lpstr>Types of Relationships</vt:lpstr>
      <vt:lpstr>Types of Relationships</vt:lpstr>
      <vt:lpstr>Types of Relationships</vt:lpstr>
      <vt:lpstr>Chapter Summary</vt:lpstr>
    </vt:vector>
  </TitlesOfParts>
  <Company>University of San Diego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Statistics: A Decision-Making Approach, 7th edition</dc:title>
  <dc:subject>Chapter 2</dc:subject>
  <dc:creator>Dirk Yandell</dc:creator>
  <cp:keywords/>
  <dc:description/>
  <cp:lastModifiedBy>Dr. Mohammed Alahmed</cp:lastModifiedBy>
  <cp:revision>135</cp:revision>
  <cp:lastPrinted>2011-09-22T23:05:17Z</cp:lastPrinted>
  <dcterms:created xsi:type="dcterms:W3CDTF">2001-01-13T00:04:22Z</dcterms:created>
  <dcterms:modified xsi:type="dcterms:W3CDTF">2017-09-26T12:25:15Z</dcterms:modified>
</cp:coreProperties>
</file>