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tags/tag7.xml" ContentType="application/vnd.openxmlformats-officedocument.presentationml.tags+xml"/>
  <Override PartName="/ppt/notesSlides/notesSlide15.xml" ContentType="application/vnd.openxmlformats-officedocument.presentationml.notesSlide+xml"/>
  <Override PartName="/ppt/tags/tag8.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9.xml" ContentType="application/vnd.openxmlformats-officedocument.presentationml.tags+xml"/>
  <Override PartName="/ppt/notesSlides/notesSlide18.xml" ContentType="application/vnd.openxmlformats-officedocument.presentationml.notesSlide+xml"/>
  <Override PartName="/ppt/tags/tag10.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1.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2"/>
  </p:notesMasterIdLst>
  <p:handoutMasterIdLst>
    <p:handoutMasterId r:id="rId33"/>
  </p:handoutMasterIdLst>
  <p:sldIdLst>
    <p:sldId id="266" r:id="rId2"/>
    <p:sldId id="280" r:id="rId3"/>
    <p:sldId id="295" r:id="rId4"/>
    <p:sldId id="296" r:id="rId5"/>
    <p:sldId id="297" r:id="rId6"/>
    <p:sldId id="298" r:id="rId7"/>
    <p:sldId id="299" r:id="rId8"/>
    <p:sldId id="300" r:id="rId9"/>
    <p:sldId id="287" r:id="rId10"/>
    <p:sldId id="302" r:id="rId11"/>
    <p:sldId id="303" r:id="rId12"/>
    <p:sldId id="304" r:id="rId13"/>
    <p:sldId id="285" r:id="rId14"/>
    <p:sldId id="306" r:id="rId15"/>
    <p:sldId id="307" r:id="rId16"/>
    <p:sldId id="308" r:id="rId17"/>
    <p:sldId id="277" r:id="rId18"/>
    <p:sldId id="310" r:id="rId19"/>
    <p:sldId id="311" r:id="rId20"/>
    <p:sldId id="312" r:id="rId21"/>
    <p:sldId id="313" r:id="rId22"/>
    <p:sldId id="314" r:id="rId23"/>
    <p:sldId id="315" r:id="rId24"/>
    <p:sldId id="316" r:id="rId25"/>
    <p:sldId id="317" r:id="rId26"/>
    <p:sldId id="318" r:id="rId27"/>
    <p:sldId id="283" r:id="rId28"/>
    <p:sldId id="281" r:id="rId29"/>
    <p:sldId id="321" r:id="rId30"/>
    <p:sldId id="288"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5F5F5F"/>
    <a:srgbClr val="006699"/>
    <a:srgbClr val="FFF2CD"/>
    <a:srgbClr val="AE1237"/>
    <a:srgbClr val="6C45BB"/>
    <a:srgbClr val="8E47B9"/>
    <a:srgbClr val="9600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0" autoAdjust="0"/>
    <p:restoredTop sz="88690" autoAdjust="0"/>
  </p:normalViewPr>
  <p:slideViewPr>
    <p:cSldViewPr>
      <p:cViewPr varScale="1">
        <p:scale>
          <a:sx n="66" d="100"/>
          <a:sy n="66" d="100"/>
        </p:scale>
        <p:origin x="1338" y="66"/>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2" d="100"/>
          <a:sy n="82" d="100"/>
        </p:scale>
        <p:origin x="-318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57813556-908E-4827-A1AD-5DA5359DCED8}" type="slidenum">
              <a:rPr lang="en-US"/>
              <a:pPr>
                <a:defRPr/>
              </a:pPr>
              <a:t>‹#›</a:t>
            </a:fld>
            <a:endParaRPr lang="en-US"/>
          </a:p>
        </p:txBody>
      </p:sp>
    </p:spTree>
    <p:extLst>
      <p:ext uri="{BB962C8B-B14F-4D97-AF65-F5344CB8AC3E}">
        <p14:creationId xmlns:p14="http://schemas.microsoft.com/office/powerpoint/2010/main" val="2179137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4C64210A-F954-4E93-8196-4A755D254DC5}" type="slidenum">
              <a:rPr lang="en-US"/>
              <a:pPr>
                <a:defRPr/>
              </a:pPr>
              <a:t>‹#›</a:t>
            </a:fld>
            <a:endParaRPr lang="en-US" dirty="0"/>
          </a:p>
        </p:txBody>
      </p:sp>
    </p:spTree>
    <p:extLst>
      <p:ext uri="{BB962C8B-B14F-4D97-AF65-F5344CB8AC3E}">
        <p14:creationId xmlns:p14="http://schemas.microsoft.com/office/powerpoint/2010/main" val="1949150934"/>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
        <p:nvSpPr>
          <p:cNvPr id="92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784BB7-0DD0-4D24-8E40-7960C3F9F978}" type="slidenum">
              <a:rPr lang="en-US">
                <a:ea typeface="ＭＳ Ｐゴシック" charset="-128"/>
                <a:cs typeface="ＭＳ Ｐゴシック" charset="-128"/>
              </a:rPr>
              <a:pPr fontAlgn="base">
                <a:spcBef>
                  <a:spcPct val="0"/>
                </a:spcBef>
                <a:spcAft>
                  <a:spcPct val="0"/>
                </a:spcAft>
                <a:defRPr/>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1294952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F4C1D4-C04D-451F-82BF-1CB58B1648A4}" type="slidenum">
              <a:rPr lang="en-US">
                <a:ea typeface="ＭＳ Ｐゴシック" charset="-128"/>
                <a:cs typeface="ＭＳ Ｐゴシック" charset="-128"/>
              </a:rPr>
              <a:pPr fontAlgn="base">
                <a:spcBef>
                  <a:spcPct val="0"/>
                </a:spcBef>
                <a:spcAft>
                  <a:spcPct val="0"/>
                </a:spcAft>
                <a:defRPr/>
              </a:pPr>
              <a:t>9</a:t>
            </a:fld>
            <a:endParaRPr lang="en-US">
              <a:ea typeface="ＭＳ Ｐゴシック" charset="-128"/>
              <a:cs typeface="ＭＳ Ｐゴシック" charset="-128"/>
            </a:endParaRPr>
          </a:p>
        </p:txBody>
      </p:sp>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2D25AAB-0FDD-4627-A174-0B9124304446}" type="slidenum">
              <a:rPr lang="en-US" sz="1200">
                <a:latin typeface="Calibri" charset="0"/>
                <a:ea typeface="Arial" charset="0"/>
                <a:cs typeface="Arial" charset="0"/>
              </a:rPr>
              <a:pPr algn="r"/>
              <a:t>9</a:t>
            </a:fld>
            <a:endParaRPr lang="en-US" sz="1200">
              <a:latin typeface="Calibri" charset="0"/>
              <a:ea typeface="Arial" charset="0"/>
              <a:cs typeface="Arial"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615773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DD20AA-3064-474F-9637-12DAFD475163}" type="slidenum">
              <a:rPr lang="en-US">
                <a:ea typeface="ＭＳ Ｐゴシック" charset="-128"/>
                <a:cs typeface="ＭＳ Ｐゴシック" charset="-128"/>
              </a:rPr>
              <a:pPr fontAlgn="base">
                <a:spcBef>
                  <a:spcPct val="0"/>
                </a:spcBef>
                <a:spcAft>
                  <a:spcPct val="0"/>
                </a:spcAft>
                <a:defRPr/>
              </a:pPr>
              <a:t>10</a:t>
            </a:fld>
            <a:endParaRPr lang="en-US">
              <a:ea typeface="ＭＳ Ｐゴシック" charset="-128"/>
              <a:cs typeface="ＭＳ Ｐゴシック" charset="-128"/>
            </a:endParaRPr>
          </a:p>
        </p:txBody>
      </p:sp>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0B9CE1D-3D00-4740-B0ED-A5899810C9FD}" type="slidenum">
              <a:rPr lang="en-US" sz="1200">
                <a:latin typeface="Calibri" charset="0"/>
                <a:ea typeface="Arial" charset="0"/>
                <a:cs typeface="Arial" charset="0"/>
              </a:rPr>
              <a:pPr algn="r"/>
              <a:t>10</a:t>
            </a:fld>
            <a:endParaRPr lang="en-US" sz="1200">
              <a:latin typeface="Calibri" charset="0"/>
              <a:ea typeface="Arial" charset="0"/>
              <a:cs typeface="Arial"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01705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B8AB2D-7F82-4706-A075-914AD2732C8F}" type="slidenum">
              <a:rPr lang="en-US">
                <a:ea typeface="ＭＳ Ｐゴシック" charset="-128"/>
                <a:cs typeface="ＭＳ Ｐゴシック" charset="-128"/>
              </a:rPr>
              <a:pPr fontAlgn="base">
                <a:spcBef>
                  <a:spcPct val="0"/>
                </a:spcBef>
                <a:spcAft>
                  <a:spcPct val="0"/>
                </a:spcAft>
                <a:defRPr/>
              </a:pPr>
              <a:t>11</a:t>
            </a:fld>
            <a:endParaRPr lang="en-US">
              <a:ea typeface="ＭＳ Ｐゴシック" charset="-128"/>
              <a:cs typeface="ＭＳ Ｐゴシック" charset="-128"/>
            </a:endParaRPr>
          </a:p>
        </p:txBody>
      </p:sp>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29E66A5-99F5-4E47-A4A0-808DD0C33FAD}" type="slidenum">
              <a:rPr lang="en-US" sz="1200">
                <a:latin typeface="Calibri" charset="0"/>
                <a:ea typeface="Arial" charset="0"/>
                <a:cs typeface="Arial" charset="0"/>
              </a:rPr>
              <a:pPr algn="r"/>
              <a:t>11</a:t>
            </a:fld>
            <a:endParaRPr lang="en-US" sz="1200">
              <a:latin typeface="Calibri" charset="0"/>
              <a:ea typeface="Arial" charset="0"/>
              <a:cs typeface="Arial" charset="0"/>
            </a:endParaRPr>
          </a:p>
        </p:txBody>
      </p:sp>
      <p:sp>
        <p:nvSpPr>
          <p:cNvPr id="317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174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423773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70FFFE-5795-4394-AAA9-A3776796F11C}" type="slidenum">
              <a:rPr lang="en-US">
                <a:solidFill>
                  <a:srgbClr val="000000"/>
                </a:solidFill>
                <a:ea typeface="ＭＳ Ｐゴシック" charset="-128"/>
                <a:cs typeface="ＭＳ Ｐゴシック" charset="-128"/>
              </a:rPr>
              <a:pPr fontAlgn="base">
                <a:spcBef>
                  <a:spcPct val="0"/>
                </a:spcBef>
                <a:spcAft>
                  <a:spcPct val="0"/>
                </a:spcAft>
                <a:defRPr/>
              </a:pPr>
              <a:t>12</a:t>
            </a:fld>
            <a:endParaRPr lang="en-US">
              <a:solidFill>
                <a:srgbClr val="000000"/>
              </a:solidFill>
              <a:ea typeface="ＭＳ Ｐゴシック" charset="-128"/>
              <a:cs typeface="ＭＳ Ｐゴシック" charset="-128"/>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06253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5BAC9F-B478-40B8-A74D-7038CA48979D}" type="slidenum">
              <a:rPr lang="en-US">
                <a:ea typeface="ＭＳ Ｐゴシック" charset="-128"/>
                <a:cs typeface="ＭＳ Ｐゴシック" charset="-128"/>
              </a:rPr>
              <a:pPr fontAlgn="base">
                <a:spcBef>
                  <a:spcPct val="0"/>
                </a:spcBef>
                <a:spcAft>
                  <a:spcPct val="0"/>
                </a:spcAft>
                <a:defRPr/>
              </a:pPr>
              <a:t>13</a:t>
            </a:fld>
            <a:endParaRPr lang="en-US">
              <a:ea typeface="ＭＳ Ｐゴシック" charset="-128"/>
              <a:cs typeface="ＭＳ Ｐゴシック" charset="-128"/>
            </a:endParaRPr>
          </a:p>
        </p:txBody>
      </p:sp>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A3F0D75-F88C-464F-B956-330B18B43593}" type="slidenum">
              <a:rPr lang="en-US" sz="1200">
                <a:latin typeface="Calibri" charset="0"/>
                <a:ea typeface="Arial" charset="0"/>
                <a:cs typeface="Arial" charset="0"/>
              </a:rPr>
              <a:pPr algn="r"/>
              <a:t>13</a:t>
            </a:fld>
            <a:endParaRPr lang="en-US" sz="1200">
              <a:latin typeface="Calibri" charset="0"/>
              <a:ea typeface="Arial" charset="0"/>
              <a:cs typeface="Arial"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289745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DA094B-14EF-4FB2-AAF0-686A71EFE617}" type="slidenum">
              <a:rPr lang="en-US">
                <a:ea typeface="ＭＳ Ｐゴシック" charset="-128"/>
                <a:cs typeface="ＭＳ Ｐゴシック" charset="-128"/>
              </a:rPr>
              <a:pPr fontAlgn="base">
                <a:spcBef>
                  <a:spcPct val="0"/>
                </a:spcBef>
                <a:spcAft>
                  <a:spcPct val="0"/>
                </a:spcAft>
                <a:defRPr/>
              </a:pPr>
              <a:t>14</a:t>
            </a:fld>
            <a:endParaRPr lang="en-US">
              <a:ea typeface="ＭＳ Ｐゴシック" charset="-128"/>
              <a:cs typeface="ＭＳ Ｐゴシック" charset="-128"/>
            </a:endParaRPr>
          </a:p>
        </p:txBody>
      </p:sp>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2529798-A9B1-4850-8A32-00425CAC7F10}" type="slidenum">
              <a:rPr lang="en-US" sz="1200">
                <a:latin typeface="Calibri" charset="0"/>
                <a:ea typeface="Arial" charset="0"/>
                <a:cs typeface="Arial" charset="0"/>
              </a:rPr>
              <a:pPr algn="r"/>
              <a:t>14</a:t>
            </a:fld>
            <a:endParaRPr lang="en-US" sz="1200">
              <a:latin typeface="Calibri" charset="0"/>
              <a:ea typeface="Arial" charset="0"/>
              <a:cs typeface="Arial"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210142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26017C-5576-49C3-8FBF-F3CCC55B3B5B}" type="slidenum">
              <a:rPr lang="en-US">
                <a:ea typeface="ＭＳ Ｐゴシック" charset="-128"/>
                <a:cs typeface="ＭＳ Ｐゴシック" charset="-128"/>
              </a:rPr>
              <a:pPr fontAlgn="base">
                <a:spcBef>
                  <a:spcPct val="0"/>
                </a:spcBef>
                <a:spcAft>
                  <a:spcPct val="0"/>
                </a:spcAft>
                <a:defRPr/>
              </a:pPr>
              <a:t>15</a:t>
            </a:fld>
            <a:endParaRPr lang="en-US">
              <a:ea typeface="ＭＳ Ｐゴシック" charset="-128"/>
              <a:cs typeface="ＭＳ Ｐゴシック" charset="-128"/>
            </a:endParaRPr>
          </a:p>
        </p:txBody>
      </p:sp>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2371C01-2944-4AFA-9092-DB785F294EF0}" type="slidenum">
              <a:rPr lang="en-US" sz="1200">
                <a:latin typeface="Calibri" charset="0"/>
                <a:ea typeface="Arial" charset="0"/>
                <a:cs typeface="Arial" charset="0"/>
              </a:rPr>
              <a:pPr algn="r"/>
              <a:t>15</a:t>
            </a:fld>
            <a:endParaRPr lang="en-US" sz="1200">
              <a:latin typeface="Calibri" charset="0"/>
              <a:ea typeface="Arial" charset="0"/>
              <a:cs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xfrm>
            <a:off x="685800" y="4314825"/>
            <a:ext cx="5486400" cy="4286250"/>
          </a:xfrm>
          <a:noFill/>
        </p:spPr>
        <p:txBody>
          <a:bodyPr wrap="square" numCol="1" anchor="t" anchorCtr="0" compatLnSpc="1">
            <a:prstTxWarp prst="textNoShape">
              <a:avLst/>
            </a:prstTxWarp>
          </a:bodyPr>
          <a:lstStyle/>
          <a:p>
            <a:pPr eaLnBrk="1" hangingPunct="1">
              <a:spcBef>
                <a:spcPct val="0"/>
              </a:spcBef>
            </a:pPr>
            <a:endParaRPr lang="en-US" sz="1100" dirty="0" smtClean="0">
              <a:latin typeface="Times New Roman" charset="0"/>
            </a:endParaRPr>
          </a:p>
        </p:txBody>
      </p:sp>
    </p:spTree>
    <p:extLst>
      <p:ext uri="{BB962C8B-B14F-4D97-AF65-F5344CB8AC3E}">
        <p14:creationId xmlns:p14="http://schemas.microsoft.com/office/powerpoint/2010/main" val="4093858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3A867F-7751-4883-8BFD-6568176F6737}" type="slidenum">
              <a:rPr lang="en-US">
                <a:solidFill>
                  <a:srgbClr val="000000"/>
                </a:solidFill>
                <a:ea typeface="ＭＳ Ｐゴシック" charset="-128"/>
                <a:cs typeface="ＭＳ Ｐゴシック" charset="-128"/>
              </a:rPr>
              <a:pPr fontAlgn="base">
                <a:spcBef>
                  <a:spcPct val="0"/>
                </a:spcBef>
                <a:spcAft>
                  <a:spcPct val="0"/>
                </a:spcAft>
                <a:defRPr/>
              </a:pPr>
              <a:t>16</a:t>
            </a:fld>
            <a:endParaRPr lang="en-US">
              <a:solidFill>
                <a:srgbClr val="000000"/>
              </a:solidFill>
              <a:ea typeface="ＭＳ Ｐゴシック" charset="-128"/>
              <a:cs typeface="ＭＳ Ｐゴシック" charset="-128"/>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037088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4569FC-1F1D-4440-B791-D6B0F0424EA4}" type="slidenum">
              <a:rPr lang="en-US">
                <a:ea typeface="ＭＳ Ｐゴシック" charset="-128"/>
                <a:cs typeface="ＭＳ Ｐゴシック" charset="-128"/>
              </a:rPr>
              <a:pPr fontAlgn="base">
                <a:spcBef>
                  <a:spcPct val="0"/>
                </a:spcBef>
                <a:spcAft>
                  <a:spcPct val="0"/>
                </a:spcAft>
                <a:defRPr/>
              </a:pPr>
              <a:t>17</a:t>
            </a:fld>
            <a:endParaRPr lang="en-US">
              <a:ea typeface="ＭＳ Ｐゴシック" charset="-128"/>
              <a:cs typeface="ＭＳ Ｐゴシック" charset="-128"/>
            </a:endParaRPr>
          </a:p>
        </p:txBody>
      </p:sp>
      <p:sp>
        <p:nvSpPr>
          <p:cNvPr id="440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1364859-88EA-496C-8CA9-89E4284EE000}" type="slidenum">
              <a:rPr lang="en-US" sz="1200">
                <a:latin typeface="Calibri" charset="0"/>
                <a:ea typeface="Arial" charset="0"/>
                <a:cs typeface="Arial" charset="0"/>
              </a:rPr>
              <a:pPr algn="r"/>
              <a:t>17</a:t>
            </a:fld>
            <a:endParaRPr lang="en-US" sz="1200">
              <a:latin typeface="Calibri" charset="0"/>
              <a:ea typeface="Arial" charset="0"/>
              <a:cs typeface="Arial"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89233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9CBD25-BBFA-4FA3-9EA6-7DD9B25CA6C5}" type="slidenum">
              <a:rPr lang="en-US">
                <a:ea typeface="ＭＳ Ｐゴシック" charset="-128"/>
                <a:cs typeface="ＭＳ Ｐゴシック" charset="-128"/>
              </a:rPr>
              <a:pPr fontAlgn="base">
                <a:spcBef>
                  <a:spcPct val="0"/>
                </a:spcBef>
                <a:spcAft>
                  <a:spcPct val="0"/>
                </a:spcAft>
                <a:defRPr/>
              </a:pPr>
              <a:t>18</a:t>
            </a:fld>
            <a:endParaRPr lang="en-US">
              <a:ea typeface="ＭＳ Ｐゴシック" charset="-128"/>
              <a:cs typeface="ＭＳ Ｐゴシック" charset="-128"/>
            </a:endParaRPr>
          </a:p>
        </p:txBody>
      </p:sp>
      <p:sp>
        <p:nvSpPr>
          <p:cNvPr id="460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44416C5-CA99-4A98-850F-8AE72136E9DB}" type="slidenum">
              <a:rPr lang="en-US" sz="1200">
                <a:latin typeface="Calibri" charset="0"/>
                <a:ea typeface="Arial" charset="0"/>
                <a:cs typeface="Arial" charset="0"/>
              </a:rPr>
              <a:pPr algn="r"/>
              <a:t>18</a:t>
            </a:fld>
            <a:endParaRPr lang="en-US" sz="1200">
              <a:latin typeface="Calibri" charset="0"/>
              <a:ea typeface="Arial" charset="0"/>
              <a:cs typeface="Arial"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01777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p:spPr>
      </p:sp>
      <p:sp>
        <p:nvSpPr>
          <p:cNvPr id="112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Times New Roman" charset="0"/>
            </a:endParaRPr>
          </a:p>
        </p:txBody>
      </p:sp>
      <p:sp>
        <p:nvSpPr>
          <p:cNvPr id="112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A7DAA2-81E6-4AC8-B11A-C5271219BBEB}"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40368060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D4F160-4B4A-4A16-814C-9B09C2D5A5E0}" type="slidenum">
              <a:rPr lang="en-US">
                <a:ea typeface="ＭＳ Ｐゴシック" charset="-128"/>
                <a:cs typeface="ＭＳ Ｐゴシック" charset="-128"/>
              </a:rPr>
              <a:pPr fontAlgn="base">
                <a:spcBef>
                  <a:spcPct val="0"/>
                </a:spcBef>
                <a:spcAft>
                  <a:spcPct val="0"/>
                </a:spcAft>
                <a:defRPr/>
              </a:pPr>
              <a:t>19</a:t>
            </a:fld>
            <a:endParaRPr lang="en-US">
              <a:ea typeface="ＭＳ Ｐゴシック" charset="-128"/>
              <a:cs typeface="ＭＳ Ｐゴシック" charset="-128"/>
            </a:endParaRPr>
          </a:p>
        </p:txBody>
      </p:sp>
      <p:sp>
        <p:nvSpPr>
          <p:cNvPr id="481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47557C1-36CC-4156-ADEB-E0F20C7DAB55}" type="slidenum">
              <a:rPr lang="en-US" sz="1200">
                <a:latin typeface="Calibri" charset="0"/>
                <a:ea typeface="Arial" charset="0"/>
                <a:cs typeface="Arial" charset="0"/>
              </a:rPr>
              <a:pPr algn="r"/>
              <a:t>19</a:t>
            </a:fld>
            <a:endParaRPr lang="en-US" sz="1200">
              <a:latin typeface="Calibri" charset="0"/>
              <a:ea typeface="Arial" charset="0"/>
              <a:cs typeface="Arial" charset="0"/>
            </a:endParaRPr>
          </a:p>
        </p:txBody>
      </p:sp>
      <p:sp>
        <p:nvSpPr>
          <p:cNvPr id="481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813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22162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8890B0-8A2E-41C3-9203-556C3ED1DD05}" type="slidenum">
              <a:rPr lang="en-US">
                <a:ea typeface="ＭＳ Ｐゴシック" charset="-128"/>
                <a:cs typeface="ＭＳ Ｐゴシック" charset="-128"/>
              </a:rPr>
              <a:pPr fontAlgn="base">
                <a:spcBef>
                  <a:spcPct val="0"/>
                </a:spcBef>
                <a:spcAft>
                  <a:spcPct val="0"/>
                </a:spcAft>
                <a:defRPr/>
              </a:pPr>
              <a:t>20</a:t>
            </a:fld>
            <a:endParaRPr lang="en-US">
              <a:ea typeface="ＭＳ Ｐゴシック" charset="-128"/>
              <a:cs typeface="ＭＳ Ｐゴシック" charset="-128"/>
            </a:endParaRPr>
          </a:p>
        </p:txBody>
      </p:sp>
      <p:sp>
        <p:nvSpPr>
          <p:cNvPr id="50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80D5C14-DDB6-4760-B1CB-2C1D76BFCCFC}" type="slidenum">
              <a:rPr lang="en-US" sz="1200">
                <a:latin typeface="Calibri" charset="0"/>
                <a:ea typeface="Arial" charset="0"/>
                <a:cs typeface="Arial" charset="0"/>
              </a:rPr>
              <a:pPr algn="r"/>
              <a:t>20</a:t>
            </a:fld>
            <a:endParaRPr lang="en-US" sz="1200">
              <a:latin typeface="Calibri" charset="0"/>
              <a:ea typeface="Arial" charset="0"/>
              <a:cs typeface="Arial" charset="0"/>
            </a:endParaRPr>
          </a:p>
        </p:txBody>
      </p:sp>
      <p:sp>
        <p:nvSpPr>
          <p:cNvPr id="501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018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456080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81099B-276D-43FA-8D48-5E6B1932767E}" type="slidenum">
              <a:rPr lang="en-US">
                <a:ea typeface="ＭＳ Ｐゴシック" charset="-128"/>
                <a:cs typeface="ＭＳ Ｐゴシック" charset="-128"/>
              </a:rPr>
              <a:pPr fontAlgn="base">
                <a:spcBef>
                  <a:spcPct val="0"/>
                </a:spcBef>
                <a:spcAft>
                  <a:spcPct val="0"/>
                </a:spcAft>
                <a:defRPr/>
              </a:pPr>
              <a:t>21</a:t>
            </a:fld>
            <a:endParaRPr lang="en-US">
              <a:ea typeface="ＭＳ Ｐゴシック" charset="-128"/>
              <a:cs typeface="ＭＳ Ｐゴシック" charset="-128"/>
            </a:endParaRPr>
          </a:p>
        </p:txBody>
      </p:sp>
      <p:sp>
        <p:nvSpPr>
          <p:cNvPr id="522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EB4D66A-8A05-4FD3-A27A-44CC46196C62}" type="slidenum">
              <a:rPr lang="en-US" sz="1200">
                <a:latin typeface="Calibri" charset="0"/>
                <a:ea typeface="Arial" charset="0"/>
                <a:cs typeface="Arial" charset="0"/>
              </a:rPr>
              <a:pPr algn="r"/>
              <a:t>21</a:t>
            </a:fld>
            <a:endParaRPr lang="en-US" sz="1200">
              <a:latin typeface="Calibri" charset="0"/>
              <a:ea typeface="Arial" charset="0"/>
              <a:cs typeface="Arial" charset="0"/>
            </a:endParaRPr>
          </a:p>
        </p:txBody>
      </p:sp>
      <p:sp>
        <p:nvSpPr>
          <p:cNvPr id="522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222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27322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514766-B31F-4A53-BFCF-28CD1DBC9A81}" type="slidenum">
              <a:rPr lang="en-US">
                <a:ea typeface="ＭＳ Ｐゴシック" charset="-128"/>
                <a:cs typeface="ＭＳ Ｐゴシック" charset="-128"/>
              </a:rPr>
              <a:pPr fontAlgn="base">
                <a:spcBef>
                  <a:spcPct val="0"/>
                </a:spcBef>
                <a:spcAft>
                  <a:spcPct val="0"/>
                </a:spcAft>
                <a:defRPr/>
              </a:pPr>
              <a:t>22</a:t>
            </a:fld>
            <a:endParaRPr lang="en-US">
              <a:ea typeface="ＭＳ Ｐゴシック" charset="-128"/>
              <a:cs typeface="ＭＳ Ｐゴシック" charset="-128"/>
            </a:endParaRPr>
          </a:p>
        </p:txBody>
      </p:sp>
      <p:sp>
        <p:nvSpPr>
          <p:cNvPr id="542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2A4917C-E8EA-46ED-91EE-BD21393C3F18}" type="slidenum">
              <a:rPr lang="en-US" sz="1200">
                <a:latin typeface="Calibri" charset="0"/>
                <a:ea typeface="Arial" charset="0"/>
                <a:cs typeface="Arial" charset="0"/>
              </a:rPr>
              <a:pPr algn="r"/>
              <a:t>22</a:t>
            </a:fld>
            <a:endParaRPr lang="en-US" sz="1200">
              <a:latin typeface="Calibri" charset="0"/>
              <a:ea typeface="Arial" charset="0"/>
              <a:cs typeface="Arial" charset="0"/>
            </a:endParaRPr>
          </a:p>
        </p:txBody>
      </p:sp>
      <p:sp>
        <p:nvSpPr>
          <p:cNvPr id="542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427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785586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65DE2A-B768-49CC-8718-4D65AA2DE23C}" type="slidenum">
              <a:rPr lang="en-US">
                <a:ea typeface="ＭＳ Ｐゴシック" charset="-128"/>
                <a:cs typeface="ＭＳ Ｐゴシック" charset="-128"/>
              </a:rPr>
              <a:pPr fontAlgn="base">
                <a:spcBef>
                  <a:spcPct val="0"/>
                </a:spcBef>
                <a:spcAft>
                  <a:spcPct val="0"/>
                </a:spcAft>
                <a:defRPr/>
              </a:pPr>
              <a:t>23</a:t>
            </a:fld>
            <a:endParaRPr lang="en-US">
              <a:ea typeface="ＭＳ Ｐゴシック" charset="-128"/>
              <a:cs typeface="ＭＳ Ｐゴシック" charset="-128"/>
            </a:endParaRPr>
          </a:p>
        </p:txBody>
      </p:sp>
      <p:sp>
        <p:nvSpPr>
          <p:cNvPr id="563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C699811-6DE4-4234-AE72-B23AE45E3BB8}" type="slidenum">
              <a:rPr lang="en-US" sz="1200">
                <a:latin typeface="Calibri" charset="0"/>
                <a:ea typeface="Arial" charset="0"/>
                <a:cs typeface="Arial" charset="0"/>
              </a:rPr>
              <a:pPr algn="r"/>
              <a:t>23</a:t>
            </a:fld>
            <a:endParaRPr lang="en-US" sz="1200">
              <a:latin typeface="Calibri" charset="0"/>
              <a:ea typeface="Arial" charset="0"/>
              <a:cs typeface="Arial" charset="0"/>
            </a:endParaRPr>
          </a:p>
        </p:txBody>
      </p:sp>
      <p:sp>
        <p:nvSpPr>
          <p:cNvPr id="563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632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4228613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0C22A1-87F2-4B61-85CE-C75BD80AA31B}" type="slidenum">
              <a:rPr lang="en-US">
                <a:ea typeface="ＭＳ Ｐゴシック" charset="-128"/>
                <a:cs typeface="ＭＳ Ｐゴシック" charset="-128"/>
              </a:rPr>
              <a:pPr fontAlgn="base">
                <a:spcBef>
                  <a:spcPct val="0"/>
                </a:spcBef>
                <a:spcAft>
                  <a:spcPct val="0"/>
                </a:spcAft>
                <a:defRPr/>
              </a:pPr>
              <a:t>24</a:t>
            </a:fld>
            <a:endParaRPr lang="en-US">
              <a:ea typeface="ＭＳ Ｐゴシック" charset="-128"/>
              <a:cs typeface="ＭＳ Ｐゴシック" charset="-128"/>
            </a:endParaRPr>
          </a:p>
        </p:txBody>
      </p:sp>
      <p:sp>
        <p:nvSpPr>
          <p:cNvPr id="58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F3A92A7-C758-4EDB-81AB-BD21698CB0AB}" type="slidenum">
              <a:rPr lang="en-US" sz="1200">
                <a:latin typeface="Calibri" charset="0"/>
                <a:ea typeface="Arial" charset="0"/>
                <a:cs typeface="Arial" charset="0"/>
              </a:rPr>
              <a:pPr algn="r"/>
              <a:t>24</a:t>
            </a:fld>
            <a:endParaRPr lang="en-US" sz="1200">
              <a:latin typeface="Calibri" charset="0"/>
              <a:ea typeface="Arial" charset="0"/>
              <a:cs typeface="Arial" charset="0"/>
            </a:endParaRPr>
          </a:p>
        </p:txBody>
      </p:sp>
      <p:sp>
        <p:nvSpPr>
          <p:cNvPr id="583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837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9475735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DEF146-2215-445D-BE1B-BA7594DD23B3}" type="slidenum">
              <a:rPr lang="en-US">
                <a:ea typeface="ＭＳ Ｐゴシック" charset="-128"/>
                <a:cs typeface="ＭＳ Ｐゴシック" charset="-128"/>
              </a:rPr>
              <a:pPr fontAlgn="base">
                <a:spcBef>
                  <a:spcPct val="0"/>
                </a:spcBef>
                <a:spcAft>
                  <a:spcPct val="0"/>
                </a:spcAft>
                <a:defRPr/>
              </a:pPr>
              <a:t>25</a:t>
            </a:fld>
            <a:endParaRPr lang="en-US">
              <a:ea typeface="ＭＳ Ｐゴシック" charset="-128"/>
              <a:cs typeface="ＭＳ Ｐゴシック" charset="-128"/>
            </a:endParaRPr>
          </a:p>
        </p:txBody>
      </p:sp>
      <p:sp>
        <p:nvSpPr>
          <p:cNvPr id="604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1BC635E-626D-4F4A-B0E1-CE4FA322BF99}" type="slidenum">
              <a:rPr lang="en-US" sz="1200">
                <a:latin typeface="Calibri" charset="0"/>
                <a:ea typeface="Arial" charset="0"/>
                <a:cs typeface="Arial" charset="0"/>
              </a:rPr>
              <a:pPr algn="r"/>
              <a:t>25</a:t>
            </a:fld>
            <a:endParaRPr lang="en-US" sz="1200">
              <a:latin typeface="Calibri" charset="0"/>
              <a:ea typeface="Arial" charset="0"/>
              <a:cs typeface="Arial" charset="0"/>
            </a:endParaRPr>
          </a:p>
        </p:txBody>
      </p:sp>
      <p:sp>
        <p:nvSpPr>
          <p:cNvPr id="604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042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352225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585BC5-F1CE-4DE0-9973-A0D16DCEE227}" type="slidenum">
              <a:rPr lang="en-US">
                <a:solidFill>
                  <a:srgbClr val="000000"/>
                </a:solidFill>
                <a:ea typeface="ＭＳ Ｐゴシック" charset="-128"/>
                <a:cs typeface="ＭＳ Ｐゴシック" charset="-128"/>
              </a:rPr>
              <a:pPr fontAlgn="base">
                <a:spcBef>
                  <a:spcPct val="0"/>
                </a:spcBef>
                <a:spcAft>
                  <a:spcPct val="0"/>
                </a:spcAft>
                <a:defRPr/>
              </a:pPr>
              <a:t>26</a:t>
            </a:fld>
            <a:endParaRPr lang="en-US">
              <a:solidFill>
                <a:srgbClr val="000000"/>
              </a:solidFill>
              <a:ea typeface="ＭＳ Ｐゴシック" charset="-128"/>
              <a:cs typeface="ＭＳ Ｐゴシック" charset="-128"/>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917612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5BF398-FE9B-49A4-B3C7-39C9BF9B5847}" type="slidenum">
              <a:rPr lang="en-US">
                <a:solidFill>
                  <a:srgbClr val="000000"/>
                </a:solidFill>
                <a:ea typeface="ＭＳ Ｐゴシック" charset="-128"/>
                <a:cs typeface="ＭＳ Ｐゴシック" charset="-128"/>
              </a:rPr>
              <a:pPr fontAlgn="base">
                <a:spcBef>
                  <a:spcPct val="0"/>
                </a:spcBef>
                <a:spcAft>
                  <a:spcPct val="0"/>
                </a:spcAft>
                <a:defRPr/>
              </a:pPr>
              <a:t>27</a:t>
            </a:fld>
            <a:endParaRPr lang="en-US">
              <a:solidFill>
                <a:srgbClr val="000000"/>
              </a:solidFill>
              <a:ea typeface="ＭＳ Ｐゴシック" charset="-128"/>
              <a:cs typeface="ＭＳ Ｐゴシック" charset="-128"/>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8448111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3CE3CA-0024-4380-B2B5-375D67B55538}" type="slidenum">
              <a:rPr lang="en-US">
                <a:ea typeface="ＭＳ Ｐゴシック" charset="-128"/>
                <a:cs typeface="ＭＳ Ｐゴシック" charset="-128"/>
              </a:rPr>
              <a:pPr fontAlgn="base">
                <a:spcBef>
                  <a:spcPct val="0"/>
                </a:spcBef>
                <a:spcAft>
                  <a:spcPct val="0"/>
                </a:spcAft>
                <a:defRPr/>
              </a:pPr>
              <a:t>28</a:t>
            </a:fld>
            <a:endParaRPr lang="en-US">
              <a:ea typeface="ＭＳ Ｐゴシック" charset="-128"/>
              <a:cs typeface="ＭＳ Ｐゴシック" charset="-128"/>
            </a:endParaRPr>
          </a:p>
        </p:txBody>
      </p:sp>
      <p:sp>
        <p:nvSpPr>
          <p:cNvPr id="665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6CE1330-ACE3-4EB2-9879-E62B03242850}" type="slidenum">
              <a:rPr lang="en-US" sz="1200">
                <a:latin typeface="Calibri" charset="0"/>
                <a:ea typeface="Arial" charset="0"/>
                <a:cs typeface="Arial" charset="0"/>
              </a:rPr>
              <a:pPr algn="r"/>
              <a:t>28</a:t>
            </a:fld>
            <a:endParaRPr lang="en-US" sz="1200">
              <a:latin typeface="Calibri" charset="0"/>
              <a:ea typeface="Arial" charset="0"/>
              <a:cs typeface="Arial" charset="0"/>
            </a:endParaRP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243861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E4834D-7A05-420D-B7BA-F94CC6485281}" type="slidenum">
              <a:rPr lang="en-US">
                <a:ea typeface="ＭＳ Ｐゴシック" charset="-128"/>
                <a:cs typeface="ＭＳ Ｐゴシック" charset="-128"/>
              </a:rPr>
              <a:pPr fontAlgn="base">
                <a:spcBef>
                  <a:spcPct val="0"/>
                </a:spcBef>
                <a:spcAft>
                  <a:spcPct val="0"/>
                </a:spcAft>
                <a:defRPr/>
              </a:pPr>
              <a:t>2</a:t>
            </a:fld>
            <a:endParaRPr lang="en-US">
              <a:ea typeface="ＭＳ Ｐゴシック" charset="-128"/>
              <a:cs typeface="ＭＳ Ｐゴシック" charset="-128"/>
            </a:endParaRPr>
          </a:p>
        </p:txBody>
      </p:sp>
      <p:sp>
        <p:nvSpPr>
          <p:cNvPr id="133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1466D82-92C4-418B-BD3F-E99580AEB3E1}" type="slidenum">
              <a:rPr lang="en-US" sz="1200">
                <a:latin typeface="Calibri" charset="0"/>
                <a:ea typeface="Arial" charset="0"/>
                <a:cs typeface="Arial" charset="0"/>
              </a:rPr>
              <a:pPr algn="r"/>
              <a:t>2</a:t>
            </a:fld>
            <a:endParaRPr lang="en-US" sz="1200">
              <a:latin typeface="Calibri" charset="0"/>
              <a:ea typeface="Arial" charset="0"/>
              <a:cs typeface="Arial" charset="0"/>
            </a:endParaRPr>
          </a:p>
        </p:txBody>
      </p:sp>
      <p:sp>
        <p:nvSpPr>
          <p:cNvPr id="133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331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5136303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A968BF-BA11-4A12-B6A7-F2188A775829}" type="slidenum">
              <a:rPr lang="en-US">
                <a:solidFill>
                  <a:srgbClr val="000000"/>
                </a:solidFill>
                <a:ea typeface="ＭＳ Ｐゴシック" charset="-128"/>
                <a:cs typeface="ＭＳ Ｐゴシック" charset="-128"/>
              </a:rPr>
              <a:pPr fontAlgn="base">
                <a:spcBef>
                  <a:spcPct val="0"/>
                </a:spcBef>
                <a:spcAft>
                  <a:spcPct val="0"/>
                </a:spcAft>
                <a:defRPr/>
              </a:pPr>
              <a:t>29</a:t>
            </a:fld>
            <a:endParaRPr lang="en-US">
              <a:solidFill>
                <a:srgbClr val="000000"/>
              </a:solidFill>
              <a:ea typeface="ＭＳ Ｐゴシック" charset="-128"/>
              <a:cs typeface="ＭＳ Ｐゴシック" charset="-128"/>
            </a:endParaRPr>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027363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C1EA89-945E-487F-9A9D-141343AF8FF5}" type="slidenum">
              <a:rPr lang="en-US">
                <a:ea typeface="ＭＳ Ｐゴシック" charset="-128"/>
                <a:cs typeface="ＭＳ Ｐゴシック" charset="-128"/>
              </a:rPr>
              <a:pPr fontAlgn="base">
                <a:spcBef>
                  <a:spcPct val="0"/>
                </a:spcBef>
                <a:spcAft>
                  <a:spcPct val="0"/>
                </a:spcAft>
                <a:defRPr/>
              </a:pPr>
              <a:t>3</a:t>
            </a:fld>
            <a:endParaRPr lang="en-US">
              <a:ea typeface="ＭＳ Ｐゴシック" charset="-128"/>
              <a:cs typeface="ＭＳ Ｐゴシック" charset="-128"/>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6018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1E9B54-31E8-47ED-BC9C-008B361BA676}" type="slidenum">
              <a:rPr lang="en-US">
                <a:ea typeface="ＭＳ Ｐゴシック" charset="-128"/>
                <a:cs typeface="ＭＳ Ｐゴシック" charset="-128"/>
              </a:rPr>
              <a:pPr fontAlgn="base">
                <a:spcBef>
                  <a:spcPct val="0"/>
                </a:spcBef>
                <a:spcAft>
                  <a:spcPct val="0"/>
                </a:spcAft>
                <a:defRPr/>
              </a:pPr>
              <a:t>4</a:t>
            </a:fld>
            <a:endParaRPr lang="en-US">
              <a:ea typeface="ＭＳ Ｐゴシック" charset="-128"/>
              <a:cs typeface="ＭＳ Ｐゴシック" charset="-128"/>
            </a:endParaRPr>
          </a:p>
        </p:txBody>
      </p:sp>
      <p:sp>
        <p:nvSpPr>
          <p:cNvPr id="174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96D0386-50FA-4CD4-9EF4-E05F6A646D03}" type="slidenum">
              <a:rPr lang="en-US" sz="1200">
                <a:latin typeface="Calibri" charset="0"/>
                <a:ea typeface="Arial" charset="0"/>
                <a:cs typeface="Arial" charset="0"/>
              </a:rPr>
              <a:pPr algn="r"/>
              <a:t>4</a:t>
            </a:fld>
            <a:endParaRPr lang="en-US" sz="1200">
              <a:latin typeface="Calibri" charset="0"/>
              <a:ea typeface="Arial" charset="0"/>
              <a:cs typeface="Arial" charset="0"/>
            </a:endParaRPr>
          </a:p>
        </p:txBody>
      </p:sp>
      <p:sp>
        <p:nvSpPr>
          <p:cNvPr id="17411" name="Rectangle 2"/>
          <p:cNvSpPr>
            <a:spLocks noGrp="1" noRot="1" noChangeAspect="1" noChangeArrowheads="1" noTextEdit="1"/>
          </p:cNvSpPr>
          <p:nvPr>
            <p:ph type="sldImg"/>
          </p:nvPr>
        </p:nvSpPr>
        <p:spPr bwMode="auto">
          <a:xfrm>
            <a:off x="1414463" y="676275"/>
            <a:ext cx="3810000" cy="2857500"/>
          </a:xfrm>
          <a:noFill/>
          <a:ln>
            <a:solidFill>
              <a:srgbClr val="000000"/>
            </a:solidFill>
            <a:miter lim="800000"/>
            <a:headEnd/>
            <a:tailEnd/>
          </a:ln>
        </p:spPr>
      </p:sp>
      <p:sp>
        <p:nvSpPr>
          <p:cNvPr id="17412" name="Rectangle 3"/>
          <p:cNvSpPr>
            <a:spLocks noGrp="1" noChangeArrowheads="1"/>
          </p:cNvSpPr>
          <p:nvPr>
            <p:ph type="body" idx="1"/>
          </p:nvPr>
        </p:nvSpPr>
        <p:spPr bwMode="auto">
          <a:xfrm>
            <a:off x="533400" y="3638550"/>
            <a:ext cx="5781675" cy="5267325"/>
          </a:xfrm>
          <a:noFill/>
        </p:spPr>
        <p:txBody>
          <a:bodyPr wrap="square" numCol="1" anchor="t" anchorCtr="0" compatLnSpc="1">
            <a:prstTxWarp prst="textNoShape">
              <a:avLst/>
            </a:prstTxWarp>
          </a:bodyPr>
          <a:lstStyle/>
          <a:p>
            <a:pPr eaLnBrk="1" hangingPunct="1">
              <a:spcBef>
                <a:spcPct val="0"/>
              </a:spcBef>
            </a:pPr>
            <a:endParaRPr lang="en-US" sz="1100" dirty="0" smtClean="0">
              <a:latin typeface="Times New Roman" charset="0"/>
            </a:endParaRPr>
          </a:p>
        </p:txBody>
      </p:sp>
    </p:spTree>
    <p:extLst>
      <p:ext uri="{BB962C8B-B14F-4D97-AF65-F5344CB8AC3E}">
        <p14:creationId xmlns:p14="http://schemas.microsoft.com/office/powerpoint/2010/main" val="521333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0AE94C-8443-4A33-ABBA-48924D706D80}" type="slidenum">
              <a:rPr lang="en-US">
                <a:ea typeface="ＭＳ Ｐゴシック" charset="-128"/>
                <a:cs typeface="ＭＳ Ｐゴシック" charset="-128"/>
              </a:rPr>
              <a:pPr fontAlgn="base">
                <a:spcBef>
                  <a:spcPct val="0"/>
                </a:spcBef>
                <a:spcAft>
                  <a:spcPct val="0"/>
                </a:spcAft>
                <a:defRPr/>
              </a:pPr>
              <a:t>5</a:t>
            </a:fld>
            <a:endParaRPr lang="en-US">
              <a:ea typeface="ＭＳ Ｐゴシック" charset="-128"/>
              <a:cs typeface="ＭＳ Ｐゴシック" charset="-128"/>
            </a:endParaRPr>
          </a:p>
        </p:txBody>
      </p:sp>
      <p:sp>
        <p:nvSpPr>
          <p:cNvPr id="194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A217F1A-7ABD-4D27-83AD-599B1C3F7328}" type="slidenum">
              <a:rPr lang="en-US" sz="1200">
                <a:latin typeface="Calibri" charset="0"/>
                <a:ea typeface="Arial" charset="0"/>
                <a:cs typeface="Arial" charset="0"/>
              </a:rPr>
              <a:pPr algn="r"/>
              <a:t>5</a:t>
            </a:fld>
            <a:endParaRPr lang="en-US" sz="1200">
              <a:latin typeface="Calibri" charset="0"/>
              <a:ea typeface="Arial" charset="0"/>
              <a:cs typeface="Arial" charset="0"/>
            </a:endParaRPr>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954144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D79D80-E453-430A-96FF-163200345A63}" type="slidenum">
              <a:rPr lang="en-US">
                <a:ea typeface="ＭＳ Ｐゴシック" charset="-128"/>
                <a:cs typeface="ＭＳ Ｐゴシック" charset="-128"/>
              </a:rPr>
              <a:pPr fontAlgn="base">
                <a:spcBef>
                  <a:spcPct val="0"/>
                </a:spcBef>
                <a:spcAft>
                  <a:spcPct val="0"/>
                </a:spcAft>
                <a:defRPr/>
              </a:pPr>
              <a:t>6</a:t>
            </a:fld>
            <a:endParaRPr lang="en-US">
              <a:ea typeface="ＭＳ Ｐゴシック" charset="-128"/>
              <a:cs typeface="ＭＳ Ｐゴシック" charset="-128"/>
            </a:endParaRPr>
          </a:p>
        </p:txBody>
      </p:sp>
      <p:sp>
        <p:nvSpPr>
          <p:cNvPr id="215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8494479-E8D5-4C36-8D93-8D6BC6DC9D27}" type="slidenum">
              <a:rPr lang="en-US" sz="1200">
                <a:latin typeface="Calibri" charset="0"/>
                <a:ea typeface="Arial" charset="0"/>
                <a:cs typeface="Arial" charset="0"/>
              </a:rPr>
              <a:pPr algn="r"/>
              <a:t>6</a:t>
            </a:fld>
            <a:endParaRPr lang="en-US" sz="1200">
              <a:latin typeface="Calibri" charset="0"/>
              <a:ea typeface="Arial" charset="0"/>
              <a:cs typeface="Arial" charset="0"/>
            </a:endParaRPr>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52521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19AB3F-3D10-4DB2-A980-C3B0629CD593}" type="slidenum">
              <a:rPr lang="en-US">
                <a:ea typeface="ＭＳ Ｐゴシック" charset="-128"/>
                <a:cs typeface="ＭＳ Ｐゴシック" charset="-128"/>
              </a:rPr>
              <a:pPr fontAlgn="base">
                <a:spcBef>
                  <a:spcPct val="0"/>
                </a:spcBef>
                <a:spcAft>
                  <a:spcPct val="0"/>
                </a:spcAft>
                <a:defRPr/>
              </a:pPr>
              <a:t>7</a:t>
            </a:fld>
            <a:endParaRPr lang="en-US">
              <a:ea typeface="ＭＳ Ｐゴシック" charset="-128"/>
              <a:cs typeface="ＭＳ Ｐゴシック" charset="-128"/>
            </a:endParaRPr>
          </a:p>
        </p:txBody>
      </p:sp>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D0914C9-4AF1-4EE2-B7F2-2F4AA2E3CF08}" type="slidenum">
              <a:rPr lang="en-US" sz="1200">
                <a:latin typeface="Calibri" charset="0"/>
                <a:ea typeface="Arial" charset="0"/>
                <a:cs typeface="Arial" charset="0"/>
              </a:rPr>
              <a:pPr algn="r"/>
              <a:t>7</a:t>
            </a:fld>
            <a:endParaRPr lang="en-US" sz="1200">
              <a:latin typeface="Calibri" charset="0"/>
              <a:ea typeface="Arial" charset="0"/>
              <a:cs typeface="Arial" charset="0"/>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663013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009F0C-22B4-4D12-BB52-DFA0C844DC1D}" type="slidenum">
              <a:rPr lang="en-US">
                <a:solidFill>
                  <a:srgbClr val="000000"/>
                </a:solidFill>
                <a:ea typeface="ＭＳ Ｐゴシック" charset="-128"/>
                <a:cs typeface="ＭＳ Ｐゴシック" charset="-128"/>
              </a:rPr>
              <a:pPr fontAlgn="base">
                <a:spcBef>
                  <a:spcPct val="0"/>
                </a:spcBef>
                <a:spcAft>
                  <a:spcPct val="0"/>
                </a:spcAft>
                <a:defRPr/>
              </a:pPr>
              <a:t>8</a:t>
            </a:fld>
            <a:endParaRPr lang="en-US">
              <a:solidFill>
                <a:srgbClr val="000000"/>
              </a:solidFill>
              <a:ea typeface="ＭＳ Ｐゴシック" charset="-128"/>
              <a:cs typeface="ＭＳ Ｐゴシック" charset="-128"/>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912028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5" name="TextBox 4"/>
          <p:cNvSpPr txBox="1"/>
          <p:nvPr userDrawn="1"/>
        </p:nvSpPr>
        <p:spPr>
          <a:xfrm>
            <a:off x="152400" y="4138613"/>
            <a:ext cx="6858000" cy="2208297"/>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3 </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Interdependence </a:t>
            </a:r>
            <a:r>
              <a:rPr lang="en-US" sz="4800" dirty="0">
                <a:solidFill>
                  <a:prstClr val="black"/>
                </a:solidFill>
                <a:latin typeface="Times New Roman" pitchFamily="18" charset="0"/>
                <a:ea typeface="+mn-ea"/>
                <a:cs typeface="Times New Roman" pitchFamily="18" charset="0"/>
              </a:rPr>
              <a:t>and the </a:t>
            </a:r>
            <a:br>
              <a:rPr lang="en-US" sz="4800" dirty="0">
                <a:solidFill>
                  <a:prstClr val="black"/>
                </a:solidFill>
                <a:latin typeface="Times New Roman" pitchFamily="18" charset="0"/>
                <a:ea typeface="+mn-ea"/>
                <a:cs typeface="Times New Roman" pitchFamily="18" charset="0"/>
              </a:rPr>
            </a:br>
            <a:r>
              <a:rPr lang="en-US" sz="4800" dirty="0">
                <a:solidFill>
                  <a:prstClr val="black"/>
                </a:solidFill>
                <a:latin typeface="Times New Roman" pitchFamily="18" charset="0"/>
                <a:ea typeface="+mn-ea"/>
                <a:cs typeface="Times New Roman" pitchFamily="18" charset="0"/>
              </a:rPr>
              <a:t>Gains from Trade</a:t>
            </a:r>
          </a:p>
        </p:txBody>
      </p:sp>
      <p:sp>
        <p:nvSpPr>
          <p:cNvPr id="7" name="TextBox 6"/>
          <p:cNvSpPr txBox="1"/>
          <p:nvPr userDrawn="1"/>
        </p:nvSpPr>
        <p:spPr>
          <a:xfrm>
            <a:off x="0" y="6411822"/>
            <a:ext cx="5649913" cy="461665"/>
          </a:xfrm>
          <a:prstGeom prst="rect">
            <a:avLst/>
          </a:prstGeom>
          <a:noFill/>
        </p:spPr>
        <p:txBody>
          <a:bodyPr>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a:t>
            </a:r>
            <a:r>
              <a:rPr lang="en-US" sz="800" i="1" dirty="0" smtClean="0">
                <a:solidFill>
                  <a:srgbClr val="777777"/>
                </a:solidFill>
                <a:latin typeface="Times New Roman" pitchFamily="18" charset="0"/>
                <a:ea typeface="+mn-ea"/>
                <a:cs typeface="Times New Roman" pitchFamily="18" charset="0"/>
              </a:rPr>
              <a:t>.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0" y="6411822"/>
            <a:ext cx="5649913" cy="461665"/>
          </a:xfrm>
          <a:prstGeom prst="rect">
            <a:avLst/>
          </a:prstGeom>
          <a:noFill/>
        </p:spPr>
        <p:txBody>
          <a:bodyPr>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a:t>
            </a:r>
            <a:r>
              <a:rPr lang="en-US" sz="800" i="1" dirty="0" smtClean="0">
                <a:solidFill>
                  <a:srgbClr val="777777"/>
                </a:solidFill>
                <a:latin typeface="Times New Roman" pitchFamily="18" charset="0"/>
                <a:ea typeface="+mn-ea"/>
                <a:cs typeface="Times New Roman" pitchFamily="18" charset="0"/>
              </a:rPr>
              <a:t>.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5" name="TextBox 4"/>
          <p:cNvSpPr txBox="1"/>
          <p:nvPr userDrawn="1"/>
        </p:nvSpPr>
        <p:spPr>
          <a:xfrm>
            <a:off x="7543800" y="6324600"/>
            <a:ext cx="1143000" cy="354013"/>
          </a:xfrm>
          <a:prstGeom prst="rect">
            <a:avLst/>
          </a:prstGeom>
          <a:noFill/>
        </p:spPr>
        <p:txBody>
          <a:bodyPr>
            <a:prstTxWarp prst="textNoShape">
              <a:avLst/>
            </a:prstTxWarp>
            <a:spAutoFit/>
          </a:bodyPr>
          <a:lstStyle/>
          <a:p>
            <a:pPr algn="r">
              <a:defRPr/>
            </a:pPr>
            <a:fld id="{F57DBF3B-49A8-4DFD-B96B-DDB3C8721786}"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CF2BF868-A816-4A7A-981E-7E72C9BBBB0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xfrm>
            <a:off x="6553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B7868181-61F3-4DE9-A5CB-57F9A83D5287}"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400" b="1" kern="1200">
          <a:solidFill>
            <a:srgbClr val="006699"/>
          </a:solidFill>
          <a:latin typeface="Tahoma" pitchFamily="34" charset="0"/>
          <a:ea typeface="Tahoma" pitchFamily="34" charset="0"/>
          <a:cs typeface="Tahoma" pitchFamily="34" charset="0"/>
        </a:defRPr>
      </a:lvl1pPr>
      <a:lvl2pPr algn="l" rtl="0" eaLnBrk="0" fontAlgn="base" hangingPunct="0">
        <a:spcBef>
          <a:spcPct val="0"/>
        </a:spcBef>
        <a:spcAft>
          <a:spcPct val="0"/>
        </a:spcAft>
        <a:defRPr sz="3400" b="1">
          <a:solidFill>
            <a:srgbClr val="006699"/>
          </a:solidFill>
          <a:latin typeface="Tahoma" charset="0"/>
          <a:ea typeface="Tahoma" charset="0"/>
          <a:cs typeface="Tahoma" charset="0"/>
        </a:defRPr>
      </a:lvl2pPr>
      <a:lvl3pPr algn="l" rtl="0" eaLnBrk="0" fontAlgn="base" hangingPunct="0">
        <a:spcBef>
          <a:spcPct val="0"/>
        </a:spcBef>
        <a:spcAft>
          <a:spcPct val="0"/>
        </a:spcAft>
        <a:defRPr sz="3400" b="1">
          <a:solidFill>
            <a:srgbClr val="006699"/>
          </a:solidFill>
          <a:latin typeface="Tahoma" charset="0"/>
          <a:ea typeface="Tahoma" charset="0"/>
          <a:cs typeface="Tahoma" charset="0"/>
        </a:defRPr>
      </a:lvl3pPr>
      <a:lvl4pPr algn="l" rtl="0" eaLnBrk="0" fontAlgn="base" hangingPunct="0">
        <a:spcBef>
          <a:spcPct val="0"/>
        </a:spcBef>
        <a:spcAft>
          <a:spcPct val="0"/>
        </a:spcAft>
        <a:defRPr sz="3400" b="1">
          <a:solidFill>
            <a:srgbClr val="006699"/>
          </a:solidFill>
          <a:latin typeface="Tahoma" charset="0"/>
          <a:ea typeface="Tahoma" charset="0"/>
          <a:cs typeface="Tahoma" charset="0"/>
        </a:defRPr>
      </a:lvl4pPr>
      <a:lvl5pPr algn="l" rtl="0" eaLnBrk="0" fontAlgn="base" hangingPunct="0">
        <a:spcBef>
          <a:spcPct val="0"/>
        </a:spcBef>
        <a:spcAft>
          <a:spcPct val="0"/>
        </a:spcAft>
        <a:defRPr sz="3400" b="1">
          <a:solidFill>
            <a:srgbClr val="006699"/>
          </a:solidFill>
          <a:latin typeface="Tahoma" charset="0"/>
          <a:ea typeface="Tahoma" charset="0"/>
          <a:cs typeface="Tahoma" charset="0"/>
        </a:defRPr>
      </a:lvl5pPr>
      <a:lvl6pPr marL="457200" algn="l" rtl="0" fontAlgn="base">
        <a:spcBef>
          <a:spcPct val="0"/>
        </a:spcBef>
        <a:spcAft>
          <a:spcPct val="0"/>
        </a:spcAft>
        <a:defRPr sz="3400" b="1">
          <a:solidFill>
            <a:srgbClr val="006699"/>
          </a:solidFill>
          <a:latin typeface="Tahoma" charset="0"/>
          <a:ea typeface="Tahoma" charset="0"/>
          <a:cs typeface="Tahoma" charset="0"/>
        </a:defRPr>
      </a:lvl6pPr>
      <a:lvl7pPr marL="914400" algn="l" rtl="0" fontAlgn="base">
        <a:spcBef>
          <a:spcPct val="0"/>
        </a:spcBef>
        <a:spcAft>
          <a:spcPct val="0"/>
        </a:spcAft>
        <a:defRPr sz="3400" b="1">
          <a:solidFill>
            <a:srgbClr val="006699"/>
          </a:solidFill>
          <a:latin typeface="Tahoma" charset="0"/>
          <a:ea typeface="Tahoma" charset="0"/>
          <a:cs typeface="Tahoma" charset="0"/>
        </a:defRPr>
      </a:lvl7pPr>
      <a:lvl8pPr marL="1371600" algn="l" rtl="0" fontAlgn="base">
        <a:spcBef>
          <a:spcPct val="0"/>
        </a:spcBef>
        <a:spcAft>
          <a:spcPct val="0"/>
        </a:spcAft>
        <a:defRPr sz="3400" b="1">
          <a:solidFill>
            <a:srgbClr val="006699"/>
          </a:solidFill>
          <a:latin typeface="Tahoma" charset="0"/>
          <a:ea typeface="Tahoma" charset="0"/>
          <a:cs typeface="Tahoma" charset="0"/>
        </a:defRPr>
      </a:lvl8pPr>
      <a:lvl9pPr marL="1828800" algn="l" rtl="0" fontAlgn="base">
        <a:spcBef>
          <a:spcPct val="0"/>
        </a:spcBef>
        <a:spcAft>
          <a:spcPct val="0"/>
        </a:spcAft>
        <a:defRPr sz="3400" b="1">
          <a:solidFill>
            <a:srgbClr val="006699"/>
          </a:solidFill>
          <a:latin typeface="Tahoma" charset="0"/>
          <a:ea typeface="Tahoma" charset="0"/>
          <a:cs typeface="Tahoma"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Arial" pitchFamily="34" charset="0"/>
          <a:ea typeface="ＭＳ Ｐゴシック" charset="-128"/>
          <a:cs typeface="ＭＳ Ｐゴシック" charset="-128"/>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Arial" pitchFamily="34" charset="0"/>
          <a:ea typeface="ＭＳ Ｐゴシック" charset="-128"/>
          <a:cs typeface="ＭＳ Ｐゴシック" charset="-128"/>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Arial" pitchFamily="34" charset="0"/>
          <a:ea typeface="ＭＳ Ｐゴシック" charset="-128"/>
          <a:cs typeface="ＭＳ Ｐゴシック" charset="-128"/>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hyperlink" Target="../../../../../../Program%20Files/TurningPoint/2003/Questions.html"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hyperlink" Target="../../../../../../Program%20Files/TurningPoint/2003/Question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hyperlink" Target="../../../../../../Program%20Files/TurningPoint/2003/Questions.html"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hyperlink" Target="../../../../../../Program%20Files/TurningPoint/2003/Questions.html"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Program%20Files/TurningPoint/2003/Questions.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hyperlink" Target="../../../../../../Program%20Files/TurningPoint/2003/Questions.html"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10.xml"/><Relationship Id="rId4" Type="http://schemas.openxmlformats.org/officeDocument/2006/relationships/hyperlink" Target="../../../../../../Program%20Files/TurningPoint/2003/Question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Program%20Files/TurningPoint/2003/Question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Program%20Files/TurningPoint/2003/Questions.html"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hyperlink" Target="../../../../../../Program%20Files/TurningPoint/2003/Questions.html"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hyperlink" Target="../../../../../../Program%20Files/TurningPoint/2003/Questions.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8196" name="Group 12"/>
          <p:cNvGrpSpPr>
            <a:grpSpLocks/>
          </p:cNvGrpSpPr>
          <p:nvPr/>
        </p:nvGrpSpPr>
        <p:grpSpPr bwMode="auto">
          <a:xfrm>
            <a:off x="304800" y="1050926"/>
            <a:ext cx="6707188" cy="1518940"/>
            <a:chOff x="457200" y="2045525"/>
            <a:chExt cx="6707187" cy="1518115"/>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819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8199" name="TextBox 16"/>
            <p:cNvSpPr txBox="1">
              <a:spLocks noChangeArrowheads="1"/>
            </p:cNvSpPr>
            <p:nvPr/>
          </p:nvSpPr>
          <p:spPr bwMode="auto">
            <a:xfrm>
              <a:off x="2924200" y="3102226"/>
              <a:ext cx="2952328" cy="461414"/>
            </a:xfrm>
            <a:prstGeom prst="rect">
              <a:avLst/>
            </a:prstGeom>
            <a:noFill/>
            <a:ln w="9525">
              <a:noFill/>
              <a:miter lim="800000"/>
              <a:headEnd/>
              <a:tailEnd/>
            </a:ln>
          </p:spPr>
          <p:txBody>
            <a:bodyPr wrap="square">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League Edition</a:t>
              </a:r>
              <a:endParaRPr lang="en-US"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8925" y="1531938"/>
            <a:ext cx="7348538" cy="4759325"/>
            <a:chOff x="559" y="955"/>
            <a:chExt cx="4629" cy="2998"/>
          </a:xfrm>
        </p:grpSpPr>
        <p:sp>
          <p:nvSpPr>
            <p:cNvPr id="26638" name="Text Box 3"/>
            <p:cNvSpPr txBox="1">
              <a:spLocks noChangeArrowheads="1"/>
            </p:cNvSpPr>
            <p:nvPr/>
          </p:nvSpPr>
          <p:spPr bwMode="auto">
            <a:xfrm>
              <a:off x="3981" y="3420"/>
              <a:ext cx="1207"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Computers</a:t>
              </a:r>
            </a:p>
          </p:txBody>
        </p:sp>
        <p:sp>
          <p:nvSpPr>
            <p:cNvPr id="26639" name="Text Box 4"/>
            <p:cNvSpPr txBox="1">
              <a:spLocks noChangeArrowheads="1"/>
            </p:cNvSpPr>
            <p:nvPr/>
          </p:nvSpPr>
          <p:spPr bwMode="auto">
            <a:xfrm>
              <a:off x="633" y="955"/>
              <a:ext cx="700" cy="51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Wheat (tons)</a:t>
              </a:r>
            </a:p>
          </p:txBody>
        </p:sp>
        <p:grpSp>
          <p:nvGrpSpPr>
            <p:cNvPr id="26640" name="Group 5"/>
            <p:cNvGrpSpPr>
              <a:grpSpLocks/>
            </p:cNvGrpSpPr>
            <p:nvPr/>
          </p:nvGrpSpPr>
          <p:grpSpPr bwMode="auto">
            <a:xfrm>
              <a:off x="559" y="1379"/>
              <a:ext cx="3521" cy="2574"/>
              <a:chOff x="559" y="1379"/>
              <a:chExt cx="3521" cy="2574"/>
            </a:xfrm>
          </p:grpSpPr>
          <p:grpSp>
            <p:nvGrpSpPr>
              <p:cNvPr id="26641" name="Group 6"/>
              <p:cNvGrpSpPr>
                <a:grpSpLocks/>
              </p:cNvGrpSpPr>
              <p:nvPr/>
            </p:nvGrpSpPr>
            <p:grpSpPr bwMode="auto">
              <a:xfrm>
                <a:off x="1259" y="1379"/>
                <a:ext cx="2780" cy="2170"/>
                <a:chOff x="2416" y="1770"/>
                <a:chExt cx="610" cy="548"/>
              </a:xfrm>
            </p:grpSpPr>
            <p:sp>
              <p:nvSpPr>
                <p:cNvPr id="26658" name="Line 7"/>
                <p:cNvSpPr>
                  <a:spLocks noChangeShapeType="1"/>
                </p:cNvSpPr>
                <p:nvPr/>
              </p:nvSpPr>
              <p:spPr bwMode="auto">
                <a:xfrm>
                  <a:off x="2416" y="1770"/>
                  <a:ext cx="0" cy="548"/>
                </a:xfrm>
                <a:prstGeom prst="line">
                  <a:avLst/>
                </a:prstGeom>
                <a:noFill/>
                <a:ln w="9525">
                  <a:solidFill>
                    <a:schemeClr val="tx1"/>
                  </a:solidFill>
                  <a:round/>
                  <a:headEnd/>
                  <a:tailEnd/>
                </a:ln>
              </p:spPr>
              <p:txBody>
                <a:bodyPr>
                  <a:prstTxWarp prst="textNoShape">
                    <a:avLst/>
                  </a:prstTxWarp>
                </a:bodyPr>
                <a:lstStyle/>
                <a:p>
                  <a:endParaRPr lang="en-US"/>
                </a:p>
              </p:txBody>
            </p:sp>
            <p:sp>
              <p:nvSpPr>
                <p:cNvPr id="26659" name="Line 8"/>
                <p:cNvSpPr>
                  <a:spLocks noChangeShapeType="1"/>
                </p:cNvSpPr>
                <p:nvPr/>
              </p:nvSpPr>
              <p:spPr bwMode="auto">
                <a:xfrm>
                  <a:off x="2416" y="2318"/>
                  <a:ext cx="610"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6642" name="Group 9"/>
              <p:cNvGrpSpPr>
                <a:grpSpLocks/>
              </p:cNvGrpSpPr>
              <p:nvPr/>
            </p:nvGrpSpPr>
            <p:grpSpPr bwMode="auto">
              <a:xfrm>
                <a:off x="559" y="1659"/>
                <a:ext cx="700" cy="288"/>
                <a:chOff x="559" y="1659"/>
                <a:chExt cx="700" cy="288"/>
              </a:xfrm>
            </p:grpSpPr>
            <p:sp>
              <p:nvSpPr>
                <p:cNvPr id="26656" name="Line 10"/>
                <p:cNvSpPr>
                  <a:spLocks noChangeShapeType="1"/>
                </p:cNvSpPr>
                <p:nvPr/>
              </p:nvSpPr>
              <p:spPr bwMode="auto">
                <a:xfrm flipH="1">
                  <a:off x="1153" y="1819"/>
                  <a:ext cx="10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6657" name="Text Box 11"/>
                <p:cNvSpPr txBox="1">
                  <a:spLocks noChangeArrowheads="1"/>
                </p:cNvSpPr>
                <p:nvPr/>
              </p:nvSpPr>
              <p:spPr bwMode="auto">
                <a:xfrm>
                  <a:off x="559" y="1659"/>
                  <a:ext cx="607"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2,000</a:t>
                  </a:r>
                </a:p>
              </p:txBody>
            </p:sp>
          </p:grpSp>
          <p:grpSp>
            <p:nvGrpSpPr>
              <p:cNvPr id="26643" name="Group 12"/>
              <p:cNvGrpSpPr>
                <a:grpSpLocks/>
              </p:cNvGrpSpPr>
              <p:nvPr/>
            </p:nvGrpSpPr>
            <p:grpSpPr bwMode="auto">
              <a:xfrm>
                <a:off x="559" y="2528"/>
                <a:ext cx="700" cy="288"/>
                <a:chOff x="559" y="2528"/>
                <a:chExt cx="700" cy="288"/>
              </a:xfrm>
            </p:grpSpPr>
            <p:sp>
              <p:nvSpPr>
                <p:cNvPr id="26654" name="Line 13"/>
                <p:cNvSpPr>
                  <a:spLocks noChangeShapeType="1"/>
                </p:cNvSpPr>
                <p:nvPr/>
              </p:nvSpPr>
              <p:spPr bwMode="auto">
                <a:xfrm flipH="1">
                  <a:off x="1153" y="2688"/>
                  <a:ext cx="10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6655" name="Text Box 14"/>
                <p:cNvSpPr txBox="1">
                  <a:spLocks noChangeArrowheads="1"/>
                </p:cNvSpPr>
                <p:nvPr/>
              </p:nvSpPr>
              <p:spPr bwMode="auto">
                <a:xfrm>
                  <a:off x="559" y="2528"/>
                  <a:ext cx="607"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1,000</a:t>
                  </a:r>
                </a:p>
              </p:txBody>
            </p:sp>
          </p:grpSp>
          <p:grpSp>
            <p:nvGrpSpPr>
              <p:cNvPr id="26644" name="Group 15"/>
              <p:cNvGrpSpPr>
                <a:grpSpLocks/>
              </p:cNvGrpSpPr>
              <p:nvPr/>
            </p:nvGrpSpPr>
            <p:grpSpPr bwMode="auto">
              <a:xfrm>
                <a:off x="2527" y="3549"/>
                <a:ext cx="743" cy="402"/>
                <a:chOff x="2527" y="3549"/>
                <a:chExt cx="743" cy="402"/>
              </a:xfrm>
            </p:grpSpPr>
            <p:sp>
              <p:nvSpPr>
                <p:cNvPr id="26652" name="Line 16"/>
                <p:cNvSpPr>
                  <a:spLocks noChangeShapeType="1"/>
                </p:cNvSpPr>
                <p:nvPr/>
              </p:nvSpPr>
              <p:spPr bwMode="auto">
                <a:xfrm flipV="1">
                  <a:off x="2892" y="3549"/>
                  <a:ext cx="0" cy="102"/>
                </a:xfrm>
                <a:prstGeom prst="line">
                  <a:avLst/>
                </a:prstGeom>
                <a:noFill/>
                <a:ln w="3175">
                  <a:solidFill>
                    <a:schemeClr val="tx1"/>
                  </a:solidFill>
                  <a:round/>
                  <a:headEnd/>
                  <a:tailEnd/>
                </a:ln>
              </p:spPr>
              <p:txBody>
                <a:bodyPr>
                  <a:prstTxWarp prst="textNoShape">
                    <a:avLst/>
                  </a:prstTxWarp>
                </a:bodyPr>
                <a:lstStyle/>
                <a:p>
                  <a:endParaRPr lang="en-US"/>
                </a:p>
              </p:txBody>
            </p:sp>
            <p:sp>
              <p:nvSpPr>
                <p:cNvPr id="26653" name="Text Box 17"/>
                <p:cNvSpPr txBox="1">
                  <a:spLocks noChangeArrowheads="1"/>
                </p:cNvSpPr>
                <p:nvPr/>
              </p:nvSpPr>
              <p:spPr bwMode="auto">
                <a:xfrm>
                  <a:off x="2527" y="3663"/>
                  <a:ext cx="74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200</a:t>
                  </a:r>
                </a:p>
              </p:txBody>
            </p:sp>
          </p:grpSp>
          <p:sp>
            <p:nvSpPr>
              <p:cNvPr id="26645" name="Text Box 18"/>
              <p:cNvSpPr txBox="1">
                <a:spLocks noChangeArrowheads="1"/>
              </p:cNvSpPr>
              <p:nvPr/>
            </p:nvSpPr>
            <p:spPr bwMode="auto">
              <a:xfrm>
                <a:off x="863" y="3489"/>
                <a:ext cx="427"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0</a:t>
                </a:r>
              </a:p>
            </p:txBody>
          </p:sp>
          <p:grpSp>
            <p:nvGrpSpPr>
              <p:cNvPr id="26646" name="Group 19"/>
              <p:cNvGrpSpPr>
                <a:grpSpLocks/>
              </p:cNvGrpSpPr>
              <p:nvPr/>
            </p:nvGrpSpPr>
            <p:grpSpPr bwMode="auto">
              <a:xfrm>
                <a:off x="1702" y="3546"/>
                <a:ext cx="743" cy="405"/>
                <a:chOff x="1702" y="3546"/>
                <a:chExt cx="743" cy="405"/>
              </a:xfrm>
            </p:grpSpPr>
            <p:sp>
              <p:nvSpPr>
                <p:cNvPr id="26650" name="Text Box 20"/>
                <p:cNvSpPr txBox="1">
                  <a:spLocks noChangeArrowheads="1"/>
                </p:cNvSpPr>
                <p:nvPr/>
              </p:nvSpPr>
              <p:spPr bwMode="auto">
                <a:xfrm>
                  <a:off x="1702" y="3663"/>
                  <a:ext cx="74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a:t>
                  </a:r>
                </a:p>
              </p:txBody>
            </p:sp>
            <p:sp>
              <p:nvSpPr>
                <p:cNvPr id="26651" name="Line 21"/>
                <p:cNvSpPr>
                  <a:spLocks noChangeShapeType="1"/>
                </p:cNvSpPr>
                <p:nvPr/>
              </p:nvSpPr>
              <p:spPr bwMode="auto">
                <a:xfrm flipV="1">
                  <a:off x="2067" y="3546"/>
                  <a:ext cx="0" cy="102"/>
                </a:xfrm>
                <a:prstGeom prst="line">
                  <a:avLst/>
                </a:prstGeom>
                <a:noFill/>
                <a:ln w="3175">
                  <a:solidFill>
                    <a:schemeClr val="tx1"/>
                  </a:solidFill>
                  <a:round/>
                  <a:headEnd/>
                  <a:tailEnd/>
                </a:ln>
              </p:spPr>
              <p:txBody>
                <a:bodyPr>
                  <a:prstTxWarp prst="textNoShape">
                    <a:avLst/>
                  </a:prstTxWarp>
                </a:bodyPr>
                <a:lstStyle/>
                <a:p>
                  <a:endParaRPr lang="en-US"/>
                </a:p>
              </p:txBody>
            </p:sp>
          </p:grpSp>
          <p:grpSp>
            <p:nvGrpSpPr>
              <p:cNvPr id="26647" name="Group 22"/>
              <p:cNvGrpSpPr>
                <a:grpSpLocks/>
              </p:cNvGrpSpPr>
              <p:nvPr/>
            </p:nvGrpSpPr>
            <p:grpSpPr bwMode="auto">
              <a:xfrm>
                <a:off x="3336" y="3546"/>
                <a:ext cx="744" cy="407"/>
                <a:chOff x="3336" y="3546"/>
                <a:chExt cx="744" cy="407"/>
              </a:xfrm>
            </p:grpSpPr>
            <p:sp>
              <p:nvSpPr>
                <p:cNvPr id="26648" name="Text Box 23"/>
                <p:cNvSpPr txBox="1">
                  <a:spLocks noChangeArrowheads="1"/>
                </p:cNvSpPr>
                <p:nvPr/>
              </p:nvSpPr>
              <p:spPr bwMode="auto">
                <a:xfrm>
                  <a:off x="3336" y="3665"/>
                  <a:ext cx="7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300</a:t>
                  </a:r>
                </a:p>
              </p:txBody>
            </p:sp>
            <p:sp>
              <p:nvSpPr>
                <p:cNvPr id="26649" name="Line 24"/>
                <p:cNvSpPr>
                  <a:spLocks noChangeShapeType="1"/>
                </p:cNvSpPr>
                <p:nvPr/>
              </p:nvSpPr>
              <p:spPr bwMode="auto">
                <a:xfrm flipV="1">
                  <a:off x="3702" y="3546"/>
                  <a:ext cx="0" cy="102"/>
                </a:xfrm>
                <a:prstGeom prst="line">
                  <a:avLst/>
                </a:prstGeom>
                <a:noFill/>
                <a:ln w="3175">
                  <a:solidFill>
                    <a:schemeClr val="tx1"/>
                  </a:solidFill>
                  <a:round/>
                  <a:headEnd/>
                  <a:tailEnd/>
                </a:ln>
              </p:spPr>
              <p:txBody>
                <a:bodyPr>
                  <a:prstTxWarp prst="textNoShape">
                    <a:avLst/>
                  </a:prstTxWarp>
                </a:bodyPr>
                <a:lstStyle/>
                <a:p>
                  <a:endParaRPr lang="en-US"/>
                </a:p>
              </p:txBody>
            </p:sp>
          </p:grpSp>
        </p:grpSp>
      </p:grpSp>
      <p:sp>
        <p:nvSpPr>
          <p:cNvPr id="26626" name="Rectangle 25"/>
          <p:cNvSpPr>
            <a:spLocks noGrp="1" noChangeArrowheads="1"/>
          </p:cNvSpPr>
          <p:nvPr>
            <p:ph type="title" idx="4294967295"/>
          </p:nvPr>
        </p:nvSpPr>
        <p:spPr>
          <a:xfrm>
            <a:off x="457200" y="152400"/>
            <a:ext cx="8229600" cy="914400"/>
          </a:xfrm>
        </p:spPr>
        <p:txBody>
          <a:bodyPr/>
          <a:lstStyle/>
          <a:p>
            <a:pPr algn="ctr" eaLnBrk="1" hangingPunct="1"/>
            <a:r>
              <a:rPr lang="en-US" sz="3200" smtClean="0">
                <a:latin typeface="Tahoma" charset="0"/>
                <a:ea typeface="Tahoma" charset="0"/>
                <a:cs typeface="Tahoma" charset="0"/>
              </a:rPr>
              <a:t>Japan’s PPF</a:t>
            </a:r>
          </a:p>
        </p:txBody>
      </p:sp>
      <p:sp>
        <p:nvSpPr>
          <p:cNvPr id="26627"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107547" name="Line 27"/>
          <p:cNvSpPr>
            <a:spLocks noChangeShapeType="1"/>
          </p:cNvSpPr>
          <p:nvPr/>
        </p:nvSpPr>
        <p:spPr bwMode="auto">
          <a:xfrm>
            <a:off x="1390650" y="3894138"/>
            <a:ext cx="3222625" cy="1754187"/>
          </a:xfrm>
          <a:prstGeom prst="line">
            <a:avLst/>
          </a:prstGeom>
          <a:noFill/>
          <a:ln w="50800">
            <a:solidFill>
              <a:srgbClr val="0033CC"/>
            </a:solidFill>
            <a:round/>
            <a:headEnd/>
            <a:tailEnd/>
          </a:ln>
        </p:spPr>
        <p:txBody>
          <a:bodyPr>
            <a:prstTxWarp prst="textNoShape">
              <a:avLst/>
            </a:prstTxWarp>
          </a:bodyPr>
          <a:lstStyle/>
          <a:p>
            <a:endParaRPr lang="en-US"/>
          </a:p>
        </p:txBody>
      </p:sp>
      <p:sp>
        <p:nvSpPr>
          <p:cNvPr id="107548" name="Oval 28"/>
          <p:cNvSpPr>
            <a:spLocks noChangeArrowheads="1"/>
          </p:cNvSpPr>
          <p:nvPr/>
        </p:nvSpPr>
        <p:spPr bwMode="auto">
          <a:xfrm>
            <a:off x="1319213" y="3830638"/>
            <a:ext cx="141287" cy="138112"/>
          </a:xfrm>
          <a:prstGeom prst="ellipse">
            <a:avLst/>
          </a:prstGeom>
          <a:solidFill>
            <a:srgbClr val="0033CC"/>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0" name="Group 29"/>
          <p:cNvGrpSpPr>
            <a:grpSpLocks/>
          </p:cNvGrpSpPr>
          <p:nvPr/>
        </p:nvGrpSpPr>
        <p:grpSpPr bwMode="auto">
          <a:xfrm>
            <a:off x="3632200" y="1676400"/>
            <a:ext cx="4470400" cy="2424113"/>
            <a:chOff x="2807" y="930"/>
            <a:chExt cx="2711" cy="1460"/>
          </a:xfrm>
        </p:grpSpPr>
        <p:sp>
          <p:nvSpPr>
            <p:cNvPr id="26636" name="Rectangle 30"/>
            <p:cNvSpPr>
              <a:spLocks noChangeArrowheads="1"/>
            </p:cNvSpPr>
            <p:nvPr/>
          </p:nvSpPr>
          <p:spPr bwMode="auto">
            <a:xfrm>
              <a:off x="2807" y="930"/>
              <a:ext cx="2711" cy="1460"/>
            </a:xfrm>
            <a:prstGeom prst="rect">
              <a:avLst/>
            </a:prstGeom>
            <a:solidFill>
              <a:srgbClr val="FFCCCC"/>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6637" name="Text Box 31"/>
            <p:cNvSpPr txBox="1">
              <a:spLocks noChangeArrowheads="1"/>
            </p:cNvSpPr>
            <p:nvPr/>
          </p:nvSpPr>
          <p:spPr bwMode="auto">
            <a:xfrm>
              <a:off x="2850" y="938"/>
              <a:ext cx="2617" cy="55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Japan has enough labor to produce 240 computers,</a:t>
              </a:r>
            </a:p>
          </p:txBody>
        </p:sp>
      </p:grpSp>
      <p:sp>
        <p:nvSpPr>
          <p:cNvPr id="107552" name="Text Box 32"/>
          <p:cNvSpPr txBox="1">
            <a:spLocks noChangeArrowheads="1"/>
          </p:cNvSpPr>
          <p:nvPr/>
        </p:nvSpPr>
        <p:spPr bwMode="auto">
          <a:xfrm>
            <a:off x="3729038" y="2593975"/>
            <a:ext cx="3775075" cy="503238"/>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or 1200 tons of wheat,</a:t>
            </a:r>
          </a:p>
        </p:txBody>
      </p:sp>
      <p:sp>
        <p:nvSpPr>
          <p:cNvPr id="107553" name="Text Box 33"/>
          <p:cNvSpPr txBox="1">
            <a:spLocks noChangeArrowheads="1"/>
          </p:cNvSpPr>
          <p:nvPr/>
        </p:nvSpPr>
        <p:spPr bwMode="auto">
          <a:xfrm>
            <a:off x="3730625" y="3097213"/>
            <a:ext cx="3933825" cy="91440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or any combination along the PPF.</a:t>
            </a:r>
          </a:p>
        </p:txBody>
      </p:sp>
      <p:sp>
        <p:nvSpPr>
          <p:cNvPr id="107554" name="Oval 34"/>
          <p:cNvSpPr>
            <a:spLocks noChangeArrowheads="1"/>
          </p:cNvSpPr>
          <p:nvPr/>
        </p:nvSpPr>
        <p:spPr bwMode="auto">
          <a:xfrm>
            <a:off x="4505325" y="5576888"/>
            <a:ext cx="141288" cy="138112"/>
          </a:xfrm>
          <a:prstGeom prst="ellipse">
            <a:avLst/>
          </a:prstGeom>
          <a:solidFill>
            <a:srgbClr val="0033CC"/>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6634" name="TextBox 34"/>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26635" name="TextBox 35"/>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9161F19A-37E0-4B1F-8A4B-549ED6F303BC}" type="slidenum">
              <a:rPr lang="en-US" sz="1700">
                <a:solidFill>
                  <a:srgbClr val="B2B2B2"/>
                </a:solidFill>
                <a:latin typeface="Times New Roman" charset="0"/>
                <a:ea typeface="Verdana" charset="0"/>
                <a:cs typeface="Verdana" charset="0"/>
              </a:rPr>
              <a:pPr algn="r"/>
              <a:t>9</a:t>
            </a:fld>
            <a:endParaRPr lang="en-US" sz="1700">
              <a:solidFill>
                <a:srgbClr val="B2B2B2"/>
              </a:solidFill>
              <a:latin typeface="Times New Roman" charset="0"/>
              <a:ea typeface="Verdana" charset="0"/>
              <a:cs typeface="Verdana"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07554"/>
                                        </p:tgtEl>
                                        <p:attrNameLst>
                                          <p:attrName>style.visibility</p:attrName>
                                        </p:attrNameLst>
                                      </p:cBhvr>
                                      <p:to>
                                        <p:strVal val="visible"/>
                                      </p:to>
                                    </p:set>
                                    <p:anim calcmode="lin" valueType="num">
                                      <p:cBhvr>
                                        <p:cTn id="16" dur="500" fill="hold"/>
                                        <p:tgtEl>
                                          <p:spTgt spid="107554"/>
                                        </p:tgtEl>
                                        <p:attrNameLst>
                                          <p:attrName>ppt_w</p:attrName>
                                        </p:attrNameLst>
                                      </p:cBhvr>
                                      <p:tavLst>
                                        <p:tav tm="0">
                                          <p:val>
                                            <p:strVal val="4*#ppt_w"/>
                                          </p:val>
                                        </p:tav>
                                        <p:tav tm="100000">
                                          <p:val>
                                            <p:strVal val="#ppt_w"/>
                                          </p:val>
                                        </p:tav>
                                      </p:tavLst>
                                    </p:anim>
                                    <p:anim calcmode="lin" valueType="num">
                                      <p:cBhvr>
                                        <p:cTn id="17" dur="500" fill="hold"/>
                                        <p:tgtEl>
                                          <p:spTgt spid="107554"/>
                                        </p:tgtEl>
                                        <p:attrNameLst>
                                          <p:attrName>ppt_h</p:attrName>
                                        </p:attrNameLst>
                                      </p:cBhvr>
                                      <p:tavLst>
                                        <p:tav tm="0">
                                          <p:val>
                                            <p:strVal val="4*#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7552"/>
                                        </p:tgtEl>
                                        <p:attrNameLst>
                                          <p:attrName>style.visibility</p:attrName>
                                        </p:attrNameLst>
                                      </p:cBhvr>
                                      <p:to>
                                        <p:strVal val="visible"/>
                                      </p:to>
                                    </p:set>
                                    <p:animEffect transition="in" filter="fade">
                                      <p:cBhvr>
                                        <p:cTn id="22" dur="500"/>
                                        <p:tgtEl>
                                          <p:spTgt spid="107552"/>
                                        </p:tgtEl>
                                      </p:cBhvr>
                                    </p:animEffect>
                                  </p:childTnLst>
                                </p:cTn>
                              </p:par>
                            </p:childTnLst>
                          </p:cTn>
                        </p:par>
                        <p:par>
                          <p:cTn id="23" fill="hold">
                            <p:stCondLst>
                              <p:cond delay="500"/>
                            </p:stCondLst>
                            <p:childTnLst>
                              <p:par>
                                <p:cTn id="24" presetID="23" presetClass="entr" presetSubtype="32" fill="hold" grpId="0" nodeType="afterEffect">
                                  <p:stCondLst>
                                    <p:cond delay="0"/>
                                  </p:stCondLst>
                                  <p:childTnLst>
                                    <p:set>
                                      <p:cBhvr>
                                        <p:cTn id="25" dur="1" fill="hold">
                                          <p:stCondLst>
                                            <p:cond delay="0"/>
                                          </p:stCondLst>
                                        </p:cTn>
                                        <p:tgtEl>
                                          <p:spTgt spid="107548"/>
                                        </p:tgtEl>
                                        <p:attrNameLst>
                                          <p:attrName>style.visibility</p:attrName>
                                        </p:attrNameLst>
                                      </p:cBhvr>
                                      <p:to>
                                        <p:strVal val="visible"/>
                                      </p:to>
                                    </p:set>
                                    <p:anim calcmode="lin" valueType="num">
                                      <p:cBhvr>
                                        <p:cTn id="26" dur="500" fill="hold"/>
                                        <p:tgtEl>
                                          <p:spTgt spid="107548"/>
                                        </p:tgtEl>
                                        <p:attrNameLst>
                                          <p:attrName>ppt_w</p:attrName>
                                        </p:attrNameLst>
                                      </p:cBhvr>
                                      <p:tavLst>
                                        <p:tav tm="0">
                                          <p:val>
                                            <p:strVal val="4*#ppt_w"/>
                                          </p:val>
                                        </p:tav>
                                        <p:tav tm="100000">
                                          <p:val>
                                            <p:strVal val="#ppt_w"/>
                                          </p:val>
                                        </p:tav>
                                      </p:tavLst>
                                    </p:anim>
                                    <p:anim calcmode="lin" valueType="num">
                                      <p:cBhvr>
                                        <p:cTn id="27" dur="500" fill="hold"/>
                                        <p:tgtEl>
                                          <p:spTgt spid="107548"/>
                                        </p:tgtEl>
                                        <p:attrNameLst>
                                          <p:attrName>ppt_h</p:attrName>
                                        </p:attrNameLst>
                                      </p:cBhvr>
                                      <p:tavLst>
                                        <p:tav tm="0">
                                          <p:val>
                                            <p:strVal val="4*#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7553"/>
                                        </p:tgtEl>
                                        <p:attrNameLst>
                                          <p:attrName>style.visibility</p:attrName>
                                        </p:attrNameLst>
                                      </p:cBhvr>
                                      <p:to>
                                        <p:strVal val="visible"/>
                                      </p:to>
                                    </p:set>
                                    <p:animEffect transition="in" filter="fade">
                                      <p:cBhvr>
                                        <p:cTn id="32" dur="500"/>
                                        <p:tgtEl>
                                          <p:spTgt spid="107553"/>
                                        </p:tgtEl>
                                      </p:cBhvr>
                                    </p:animEffect>
                                  </p:childTnLst>
                                </p:cTn>
                              </p:par>
                            </p:childTnLst>
                          </p:cTn>
                        </p:par>
                        <p:par>
                          <p:cTn id="33" fill="hold">
                            <p:stCondLst>
                              <p:cond delay="500"/>
                            </p:stCondLst>
                            <p:childTnLst>
                              <p:par>
                                <p:cTn id="34" presetID="18" presetClass="entr" presetSubtype="6" fill="hold" grpId="0" nodeType="afterEffect">
                                  <p:stCondLst>
                                    <p:cond delay="0"/>
                                  </p:stCondLst>
                                  <p:childTnLst>
                                    <p:set>
                                      <p:cBhvr>
                                        <p:cTn id="35" dur="1" fill="hold">
                                          <p:stCondLst>
                                            <p:cond delay="0"/>
                                          </p:stCondLst>
                                        </p:cTn>
                                        <p:tgtEl>
                                          <p:spTgt spid="107547"/>
                                        </p:tgtEl>
                                        <p:attrNameLst>
                                          <p:attrName>style.visibility</p:attrName>
                                        </p:attrNameLst>
                                      </p:cBhvr>
                                      <p:to>
                                        <p:strVal val="visible"/>
                                      </p:to>
                                    </p:set>
                                    <p:animEffect transition="in" filter="strips(downRight)">
                                      <p:cBhvr>
                                        <p:cTn id="36" dur="500"/>
                                        <p:tgtEl>
                                          <p:spTgt spid="107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47" grpId="0" animBg="1"/>
      <p:bldP spid="107548" grpId="0" animBg="1"/>
      <p:bldP spid="107552" grpId="0"/>
      <p:bldP spid="107553" grpId="0"/>
      <p:bldP spid="1075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a:xfrm>
            <a:off x="457200" y="152400"/>
            <a:ext cx="8229600" cy="914400"/>
          </a:xfrm>
        </p:spPr>
        <p:txBody>
          <a:bodyPr/>
          <a:lstStyle/>
          <a:p>
            <a:pPr algn="ctr" eaLnBrk="1" hangingPunct="1"/>
            <a:r>
              <a:rPr lang="en-US" sz="3200" smtClean="0">
                <a:latin typeface="Tahoma" charset="0"/>
                <a:ea typeface="Tahoma" charset="0"/>
                <a:cs typeface="Tahoma" charset="0"/>
              </a:rPr>
              <a:t>Japan Without Trade</a:t>
            </a:r>
          </a:p>
        </p:txBody>
      </p:sp>
      <p:sp>
        <p:nvSpPr>
          <p:cNvPr id="28674"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grpSp>
        <p:nvGrpSpPr>
          <p:cNvPr id="28675" name="Group 4"/>
          <p:cNvGrpSpPr>
            <a:grpSpLocks/>
          </p:cNvGrpSpPr>
          <p:nvPr/>
        </p:nvGrpSpPr>
        <p:grpSpPr bwMode="auto">
          <a:xfrm>
            <a:off x="288925" y="1531938"/>
            <a:ext cx="7348538" cy="4759325"/>
            <a:chOff x="559" y="955"/>
            <a:chExt cx="4629" cy="2998"/>
          </a:xfrm>
        </p:grpSpPr>
        <p:sp>
          <p:nvSpPr>
            <p:cNvPr id="28688" name="Text Box 5"/>
            <p:cNvSpPr txBox="1">
              <a:spLocks noChangeArrowheads="1"/>
            </p:cNvSpPr>
            <p:nvPr/>
          </p:nvSpPr>
          <p:spPr bwMode="auto">
            <a:xfrm>
              <a:off x="3981" y="3420"/>
              <a:ext cx="1207"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Computers</a:t>
              </a:r>
            </a:p>
          </p:txBody>
        </p:sp>
        <p:sp>
          <p:nvSpPr>
            <p:cNvPr id="28689" name="Text Box 6"/>
            <p:cNvSpPr txBox="1">
              <a:spLocks noChangeArrowheads="1"/>
            </p:cNvSpPr>
            <p:nvPr/>
          </p:nvSpPr>
          <p:spPr bwMode="auto">
            <a:xfrm>
              <a:off x="633" y="955"/>
              <a:ext cx="700" cy="51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Wheat (tons)</a:t>
              </a:r>
            </a:p>
          </p:txBody>
        </p:sp>
        <p:grpSp>
          <p:nvGrpSpPr>
            <p:cNvPr id="28690" name="Group 7"/>
            <p:cNvGrpSpPr>
              <a:grpSpLocks/>
            </p:cNvGrpSpPr>
            <p:nvPr/>
          </p:nvGrpSpPr>
          <p:grpSpPr bwMode="auto">
            <a:xfrm>
              <a:off x="559" y="1379"/>
              <a:ext cx="3521" cy="2574"/>
              <a:chOff x="559" y="1379"/>
              <a:chExt cx="3521" cy="2574"/>
            </a:xfrm>
          </p:grpSpPr>
          <p:grpSp>
            <p:nvGrpSpPr>
              <p:cNvPr id="28691" name="Group 8"/>
              <p:cNvGrpSpPr>
                <a:grpSpLocks/>
              </p:cNvGrpSpPr>
              <p:nvPr/>
            </p:nvGrpSpPr>
            <p:grpSpPr bwMode="auto">
              <a:xfrm>
                <a:off x="1259" y="1379"/>
                <a:ext cx="2780" cy="2170"/>
                <a:chOff x="2416" y="1770"/>
                <a:chExt cx="610" cy="548"/>
              </a:xfrm>
            </p:grpSpPr>
            <p:sp>
              <p:nvSpPr>
                <p:cNvPr id="28708" name="Line 9"/>
                <p:cNvSpPr>
                  <a:spLocks noChangeShapeType="1"/>
                </p:cNvSpPr>
                <p:nvPr/>
              </p:nvSpPr>
              <p:spPr bwMode="auto">
                <a:xfrm>
                  <a:off x="2416" y="1770"/>
                  <a:ext cx="0" cy="548"/>
                </a:xfrm>
                <a:prstGeom prst="line">
                  <a:avLst/>
                </a:prstGeom>
                <a:noFill/>
                <a:ln w="9525">
                  <a:solidFill>
                    <a:schemeClr val="tx1"/>
                  </a:solidFill>
                  <a:round/>
                  <a:headEnd/>
                  <a:tailEnd/>
                </a:ln>
              </p:spPr>
              <p:txBody>
                <a:bodyPr>
                  <a:prstTxWarp prst="textNoShape">
                    <a:avLst/>
                  </a:prstTxWarp>
                </a:bodyPr>
                <a:lstStyle/>
                <a:p>
                  <a:endParaRPr lang="en-US"/>
                </a:p>
              </p:txBody>
            </p:sp>
            <p:sp>
              <p:nvSpPr>
                <p:cNvPr id="28709" name="Line 10"/>
                <p:cNvSpPr>
                  <a:spLocks noChangeShapeType="1"/>
                </p:cNvSpPr>
                <p:nvPr/>
              </p:nvSpPr>
              <p:spPr bwMode="auto">
                <a:xfrm>
                  <a:off x="2416" y="2318"/>
                  <a:ext cx="610"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8692" name="Group 11"/>
              <p:cNvGrpSpPr>
                <a:grpSpLocks/>
              </p:cNvGrpSpPr>
              <p:nvPr/>
            </p:nvGrpSpPr>
            <p:grpSpPr bwMode="auto">
              <a:xfrm>
                <a:off x="559" y="1659"/>
                <a:ext cx="700" cy="288"/>
                <a:chOff x="559" y="1659"/>
                <a:chExt cx="700" cy="288"/>
              </a:xfrm>
            </p:grpSpPr>
            <p:sp>
              <p:nvSpPr>
                <p:cNvPr id="28706" name="Line 12"/>
                <p:cNvSpPr>
                  <a:spLocks noChangeShapeType="1"/>
                </p:cNvSpPr>
                <p:nvPr/>
              </p:nvSpPr>
              <p:spPr bwMode="auto">
                <a:xfrm flipH="1">
                  <a:off x="1153" y="1819"/>
                  <a:ext cx="10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8707" name="Text Box 13"/>
                <p:cNvSpPr txBox="1">
                  <a:spLocks noChangeArrowheads="1"/>
                </p:cNvSpPr>
                <p:nvPr/>
              </p:nvSpPr>
              <p:spPr bwMode="auto">
                <a:xfrm>
                  <a:off x="559" y="1659"/>
                  <a:ext cx="607"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2,000</a:t>
                  </a:r>
                </a:p>
              </p:txBody>
            </p:sp>
          </p:grpSp>
          <p:grpSp>
            <p:nvGrpSpPr>
              <p:cNvPr id="28693" name="Group 14"/>
              <p:cNvGrpSpPr>
                <a:grpSpLocks/>
              </p:cNvGrpSpPr>
              <p:nvPr/>
            </p:nvGrpSpPr>
            <p:grpSpPr bwMode="auto">
              <a:xfrm>
                <a:off x="559" y="2528"/>
                <a:ext cx="700" cy="288"/>
                <a:chOff x="559" y="2528"/>
                <a:chExt cx="700" cy="288"/>
              </a:xfrm>
            </p:grpSpPr>
            <p:sp>
              <p:nvSpPr>
                <p:cNvPr id="28704" name="Line 15"/>
                <p:cNvSpPr>
                  <a:spLocks noChangeShapeType="1"/>
                </p:cNvSpPr>
                <p:nvPr/>
              </p:nvSpPr>
              <p:spPr bwMode="auto">
                <a:xfrm flipH="1">
                  <a:off x="1153" y="2688"/>
                  <a:ext cx="10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8705" name="Text Box 16"/>
                <p:cNvSpPr txBox="1">
                  <a:spLocks noChangeArrowheads="1"/>
                </p:cNvSpPr>
                <p:nvPr/>
              </p:nvSpPr>
              <p:spPr bwMode="auto">
                <a:xfrm>
                  <a:off x="559" y="2528"/>
                  <a:ext cx="607"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1,000</a:t>
                  </a:r>
                </a:p>
              </p:txBody>
            </p:sp>
          </p:grpSp>
          <p:grpSp>
            <p:nvGrpSpPr>
              <p:cNvPr id="28694" name="Group 17"/>
              <p:cNvGrpSpPr>
                <a:grpSpLocks/>
              </p:cNvGrpSpPr>
              <p:nvPr/>
            </p:nvGrpSpPr>
            <p:grpSpPr bwMode="auto">
              <a:xfrm>
                <a:off x="2527" y="3549"/>
                <a:ext cx="743" cy="402"/>
                <a:chOff x="2527" y="3549"/>
                <a:chExt cx="743" cy="402"/>
              </a:xfrm>
            </p:grpSpPr>
            <p:sp>
              <p:nvSpPr>
                <p:cNvPr id="28702" name="Line 18"/>
                <p:cNvSpPr>
                  <a:spLocks noChangeShapeType="1"/>
                </p:cNvSpPr>
                <p:nvPr/>
              </p:nvSpPr>
              <p:spPr bwMode="auto">
                <a:xfrm flipV="1">
                  <a:off x="2892" y="3549"/>
                  <a:ext cx="0" cy="102"/>
                </a:xfrm>
                <a:prstGeom prst="line">
                  <a:avLst/>
                </a:prstGeom>
                <a:noFill/>
                <a:ln w="3175">
                  <a:solidFill>
                    <a:schemeClr val="tx1"/>
                  </a:solidFill>
                  <a:round/>
                  <a:headEnd/>
                  <a:tailEnd/>
                </a:ln>
              </p:spPr>
              <p:txBody>
                <a:bodyPr>
                  <a:prstTxWarp prst="textNoShape">
                    <a:avLst/>
                  </a:prstTxWarp>
                </a:bodyPr>
                <a:lstStyle/>
                <a:p>
                  <a:endParaRPr lang="en-US"/>
                </a:p>
              </p:txBody>
            </p:sp>
            <p:sp>
              <p:nvSpPr>
                <p:cNvPr id="28703" name="Text Box 19"/>
                <p:cNvSpPr txBox="1">
                  <a:spLocks noChangeArrowheads="1"/>
                </p:cNvSpPr>
                <p:nvPr/>
              </p:nvSpPr>
              <p:spPr bwMode="auto">
                <a:xfrm>
                  <a:off x="2527" y="3663"/>
                  <a:ext cx="74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200</a:t>
                  </a:r>
                </a:p>
              </p:txBody>
            </p:sp>
          </p:grpSp>
          <p:sp>
            <p:nvSpPr>
              <p:cNvPr id="28695" name="Text Box 20"/>
              <p:cNvSpPr txBox="1">
                <a:spLocks noChangeArrowheads="1"/>
              </p:cNvSpPr>
              <p:nvPr/>
            </p:nvSpPr>
            <p:spPr bwMode="auto">
              <a:xfrm>
                <a:off x="863" y="3489"/>
                <a:ext cx="427"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0</a:t>
                </a:r>
              </a:p>
            </p:txBody>
          </p:sp>
          <p:grpSp>
            <p:nvGrpSpPr>
              <p:cNvPr id="28696" name="Group 21"/>
              <p:cNvGrpSpPr>
                <a:grpSpLocks/>
              </p:cNvGrpSpPr>
              <p:nvPr/>
            </p:nvGrpSpPr>
            <p:grpSpPr bwMode="auto">
              <a:xfrm>
                <a:off x="1702" y="3546"/>
                <a:ext cx="743" cy="405"/>
                <a:chOff x="1702" y="3546"/>
                <a:chExt cx="743" cy="405"/>
              </a:xfrm>
            </p:grpSpPr>
            <p:sp>
              <p:nvSpPr>
                <p:cNvPr id="28700" name="Text Box 22"/>
                <p:cNvSpPr txBox="1">
                  <a:spLocks noChangeArrowheads="1"/>
                </p:cNvSpPr>
                <p:nvPr/>
              </p:nvSpPr>
              <p:spPr bwMode="auto">
                <a:xfrm>
                  <a:off x="1702" y="3663"/>
                  <a:ext cx="74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a:t>
                  </a:r>
                </a:p>
              </p:txBody>
            </p:sp>
            <p:sp>
              <p:nvSpPr>
                <p:cNvPr id="28701" name="Line 23"/>
                <p:cNvSpPr>
                  <a:spLocks noChangeShapeType="1"/>
                </p:cNvSpPr>
                <p:nvPr/>
              </p:nvSpPr>
              <p:spPr bwMode="auto">
                <a:xfrm flipV="1">
                  <a:off x="2067" y="3546"/>
                  <a:ext cx="0" cy="102"/>
                </a:xfrm>
                <a:prstGeom prst="line">
                  <a:avLst/>
                </a:prstGeom>
                <a:noFill/>
                <a:ln w="3175">
                  <a:solidFill>
                    <a:schemeClr val="tx1"/>
                  </a:solidFill>
                  <a:round/>
                  <a:headEnd/>
                  <a:tailEnd/>
                </a:ln>
              </p:spPr>
              <p:txBody>
                <a:bodyPr>
                  <a:prstTxWarp prst="textNoShape">
                    <a:avLst/>
                  </a:prstTxWarp>
                </a:bodyPr>
                <a:lstStyle/>
                <a:p>
                  <a:endParaRPr lang="en-US"/>
                </a:p>
              </p:txBody>
            </p:sp>
          </p:grpSp>
          <p:grpSp>
            <p:nvGrpSpPr>
              <p:cNvPr id="28697" name="Group 24"/>
              <p:cNvGrpSpPr>
                <a:grpSpLocks/>
              </p:cNvGrpSpPr>
              <p:nvPr/>
            </p:nvGrpSpPr>
            <p:grpSpPr bwMode="auto">
              <a:xfrm>
                <a:off x="3336" y="3546"/>
                <a:ext cx="744" cy="407"/>
                <a:chOff x="3336" y="3546"/>
                <a:chExt cx="744" cy="407"/>
              </a:xfrm>
            </p:grpSpPr>
            <p:sp>
              <p:nvSpPr>
                <p:cNvPr id="28698" name="Text Box 25"/>
                <p:cNvSpPr txBox="1">
                  <a:spLocks noChangeArrowheads="1"/>
                </p:cNvSpPr>
                <p:nvPr/>
              </p:nvSpPr>
              <p:spPr bwMode="auto">
                <a:xfrm>
                  <a:off x="3336" y="3665"/>
                  <a:ext cx="7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300</a:t>
                  </a:r>
                </a:p>
              </p:txBody>
            </p:sp>
            <p:sp>
              <p:nvSpPr>
                <p:cNvPr id="28699" name="Line 26"/>
                <p:cNvSpPr>
                  <a:spLocks noChangeShapeType="1"/>
                </p:cNvSpPr>
                <p:nvPr/>
              </p:nvSpPr>
              <p:spPr bwMode="auto">
                <a:xfrm flipV="1">
                  <a:off x="3702" y="3546"/>
                  <a:ext cx="0" cy="102"/>
                </a:xfrm>
                <a:prstGeom prst="line">
                  <a:avLst/>
                </a:prstGeom>
                <a:noFill/>
                <a:ln w="3175">
                  <a:solidFill>
                    <a:schemeClr val="tx1"/>
                  </a:solidFill>
                  <a:round/>
                  <a:headEnd/>
                  <a:tailEnd/>
                </a:ln>
              </p:spPr>
              <p:txBody>
                <a:bodyPr>
                  <a:prstTxWarp prst="textNoShape">
                    <a:avLst/>
                  </a:prstTxWarp>
                </a:bodyPr>
                <a:lstStyle/>
                <a:p>
                  <a:endParaRPr lang="en-US"/>
                </a:p>
              </p:txBody>
            </p:sp>
          </p:grpSp>
        </p:grpSp>
      </p:grpSp>
      <p:sp>
        <p:nvSpPr>
          <p:cNvPr id="28676" name="Line 27"/>
          <p:cNvSpPr>
            <a:spLocks noChangeShapeType="1"/>
          </p:cNvSpPr>
          <p:nvPr/>
        </p:nvSpPr>
        <p:spPr bwMode="auto">
          <a:xfrm>
            <a:off x="1390650" y="3894138"/>
            <a:ext cx="3222625" cy="1754187"/>
          </a:xfrm>
          <a:prstGeom prst="line">
            <a:avLst/>
          </a:prstGeom>
          <a:noFill/>
          <a:ln w="50800">
            <a:solidFill>
              <a:srgbClr val="0033CC"/>
            </a:solidFill>
            <a:round/>
            <a:headEnd/>
            <a:tailEnd/>
          </a:ln>
        </p:spPr>
        <p:txBody>
          <a:bodyPr>
            <a:prstTxWarp prst="textNoShape">
              <a:avLst/>
            </a:prstTxWarp>
          </a:bodyPr>
          <a:lstStyle/>
          <a:p>
            <a:endParaRPr lang="en-US"/>
          </a:p>
        </p:txBody>
      </p:sp>
      <p:sp>
        <p:nvSpPr>
          <p:cNvPr id="28677" name="Oval 28"/>
          <p:cNvSpPr>
            <a:spLocks noChangeArrowheads="1"/>
          </p:cNvSpPr>
          <p:nvPr/>
        </p:nvSpPr>
        <p:spPr bwMode="auto">
          <a:xfrm>
            <a:off x="1319213" y="3830638"/>
            <a:ext cx="141287" cy="138112"/>
          </a:xfrm>
          <a:prstGeom prst="ellipse">
            <a:avLst/>
          </a:prstGeom>
          <a:solidFill>
            <a:srgbClr val="0033CC"/>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8678" name="Oval 29"/>
          <p:cNvSpPr>
            <a:spLocks noChangeArrowheads="1"/>
          </p:cNvSpPr>
          <p:nvPr/>
        </p:nvSpPr>
        <p:spPr bwMode="auto">
          <a:xfrm>
            <a:off x="4505325" y="5576888"/>
            <a:ext cx="141288" cy="138112"/>
          </a:xfrm>
          <a:prstGeom prst="ellipse">
            <a:avLst/>
          </a:prstGeom>
          <a:solidFill>
            <a:srgbClr val="0033CC"/>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0" name="Group 30"/>
          <p:cNvGrpSpPr>
            <a:grpSpLocks/>
          </p:cNvGrpSpPr>
          <p:nvPr/>
        </p:nvGrpSpPr>
        <p:grpSpPr bwMode="auto">
          <a:xfrm>
            <a:off x="1398588" y="4691063"/>
            <a:ext cx="1636712" cy="957262"/>
            <a:chOff x="881" y="2955"/>
            <a:chExt cx="1031" cy="603"/>
          </a:xfrm>
        </p:grpSpPr>
        <p:grpSp>
          <p:nvGrpSpPr>
            <p:cNvPr id="28684" name="Group 31"/>
            <p:cNvGrpSpPr>
              <a:grpSpLocks/>
            </p:cNvGrpSpPr>
            <p:nvPr/>
          </p:nvGrpSpPr>
          <p:grpSpPr bwMode="auto">
            <a:xfrm>
              <a:off x="881" y="3002"/>
              <a:ext cx="988" cy="556"/>
              <a:chOff x="357" y="2450"/>
              <a:chExt cx="795" cy="646"/>
            </a:xfrm>
          </p:grpSpPr>
          <p:sp>
            <p:nvSpPr>
              <p:cNvPr id="28686" name="Line 32"/>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8687" name="Line 33"/>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28685" name="Oval 34"/>
            <p:cNvSpPr>
              <a:spLocks noChangeArrowheads="1"/>
            </p:cNvSpPr>
            <p:nvPr/>
          </p:nvSpPr>
          <p:spPr bwMode="auto">
            <a:xfrm>
              <a:off x="1823" y="2955"/>
              <a:ext cx="89"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77859" name="Text Box 35"/>
          <p:cNvSpPr txBox="1">
            <a:spLocks noChangeArrowheads="1"/>
          </p:cNvSpPr>
          <p:nvPr/>
        </p:nvSpPr>
        <p:spPr bwMode="auto">
          <a:xfrm>
            <a:off x="2479675" y="1865313"/>
            <a:ext cx="6049963" cy="927100"/>
          </a:xfrm>
          <a:prstGeom prst="rect">
            <a:avLst/>
          </a:prstGeom>
          <a:noFill/>
          <a:ln w="9525">
            <a:noFill/>
            <a:miter lim="800000"/>
            <a:headEnd/>
            <a:tailEnd/>
          </a:ln>
        </p:spPr>
        <p:txBody>
          <a:bodyPr>
            <a:prstTxWarp prst="textNoShape">
              <a:avLst/>
            </a:prstTxWarp>
            <a:spAutoFit/>
          </a:bodyPr>
          <a:lstStyle/>
          <a:p>
            <a:pPr marL="569913" indent="-569913">
              <a:lnSpc>
                <a:spcPct val="105000"/>
              </a:lnSpc>
              <a:spcBef>
                <a:spcPct val="50000"/>
              </a:spcBef>
            </a:pPr>
            <a:r>
              <a:rPr lang="en-US" sz="2600">
                <a:ea typeface="Arial" charset="0"/>
                <a:cs typeface="Arial" charset="0"/>
              </a:rPr>
              <a:t>Suppose Japan uses half its labor to produce each good. </a:t>
            </a:r>
          </a:p>
        </p:txBody>
      </p:sp>
      <p:sp>
        <p:nvSpPr>
          <p:cNvPr id="77860" name="Text Box 36"/>
          <p:cNvSpPr txBox="1">
            <a:spLocks noChangeArrowheads="1"/>
          </p:cNvSpPr>
          <p:nvPr/>
        </p:nvSpPr>
        <p:spPr bwMode="auto">
          <a:xfrm>
            <a:off x="3492500" y="2752725"/>
            <a:ext cx="5453063" cy="1344613"/>
          </a:xfrm>
          <a:prstGeom prst="rect">
            <a:avLst/>
          </a:prstGeom>
          <a:noFill/>
          <a:ln w="9525">
            <a:noFill/>
            <a:miter lim="800000"/>
            <a:headEnd/>
            <a:tailEnd/>
          </a:ln>
        </p:spPr>
        <p:txBody>
          <a:bodyPr>
            <a:prstTxWarp prst="textNoShape">
              <a:avLst/>
            </a:prstTxWarp>
            <a:spAutoFit/>
          </a:bodyPr>
          <a:lstStyle/>
          <a:p>
            <a:pPr>
              <a:lnSpc>
                <a:spcPct val="105000"/>
              </a:lnSpc>
              <a:tabLst>
                <a:tab pos="569913" algn="l"/>
                <a:tab pos="1200150" algn="l"/>
              </a:tabLst>
            </a:pPr>
            <a:r>
              <a:rPr lang="en-US" sz="2600">
                <a:ea typeface="Arial" charset="0"/>
                <a:cs typeface="Arial" charset="0"/>
              </a:rPr>
              <a:t>Then it will produce and consume</a:t>
            </a:r>
          </a:p>
          <a:p>
            <a:pPr>
              <a:lnSpc>
                <a:spcPct val="105000"/>
              </a:lnSpc>
              <a:tabLst>
                <a:tab pos="569913" algn="l"/>
                <a:tab pos="1200150" algn="l"/>
              </a:tabLst>
            </a:pPr>
            <a:r>
              <a:rPr lang="en-US" sz="2600">
                <a:ea typeface="Arial" charset="0"/>
                <a:cs typeface="Arial" charset="0"/>
              </a:rPr>
              <a:t>	120 computers and</a:t>
            </a:r>
          </a:p>
          <a:p>
            <a:pPr>
              <a:lnSpc>
                <a:spcPct val="105000"/>
              </a:lnSpc>
              <a:tabLst>
                <a:tab pos="569913" algn="l"/>
                <a:tab pos="1200150" algn="l"/>
              </a:tabLst>
            </a:pPr>
            <a:r>
              <a:rPr lang="en-US" sz="2600">
                <a:ea typeface="Arial" charset="0"/>
                <a:cs typeface="Arial" charset="0"/>
              </a:rPr>
              <a:t>		600 tons of wheat.</a:t>
            </a:r>
          </a:p>
        </p:txBody>
      </p:sp>
      <p:sp>
        <p:nvSpPr>
          <p:cNvPr id="28682" name="TextBox 36"/>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28683" name="TextBox 37"/>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7C033F11-6AF9-4EF9-A1B8-EAF86ECF8AD1}" type="slidenum">
              <a:rPr lang="en-US" sz="1700">
                <a:solidFill>
                  <a:srgbClr val="B2B2B2"/>
                </a:solidFill>
                <a:latin typeface="Times New Roman" charset="0"/>
                <a:ea typeface="Verdana" charset="0"/>
                <a:cs typeface="Verdana" charset="0"/>
              </a:rPr>
              <a:pPr algn="r"/>
              <a:t>10</a:t>
            </a:fld>
            <a:endParaRPr lang="en-US" sz="1700">
              <a:solidFill>
                <a:srgbClr val="B2B2B2"/>
              </a:solidFill>
              <a:latin typeface="Times New Roman" charset="0"/>
              <a:ea typeface="Verdana" charset="0"/>
              <a:cs typeface="Verdana"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59"/>
                                        </p:tgtEl>
                                        <p:attrNameLst>
                                          <p:attrName>style.visibility</p:attrName>
                                        </p:attrNameLst>
                                      </p:cBhvr>
                                      <p:to>
                                        <p:strVal val="visible"/>
                                      </p:to>
                                    </p:set>
                                    <p:animEffect transition="in" filter="wipe(left)">
                                      <p:cBhvr>
                                        <p:cTn id="7" dur="500"/>
                                        <p:tgtEl>
                                          <p:spTgt spid="778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60"/>
                                        </p:tgtEl>
                                        <p:attrNameLst>
                                          <p:attrName>style.visibility</p:attrName>
                                        </p:attrNameLst>
                                      </p:cBhvr>
                                      <p:to>
                                        <p:strVal val="visible"/>
                                      </p:to>
                                    </p:set>
                                    <p:animEffect transition="in" filter="wipe(left)">
                                      <p:cBhvr>
                                        <p:cTn id="12" dur="500"/>
                                        <p:tgtEl>
                                          <p:spTgt spid="7786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upRigh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59" grpId="0"/>
      <p:bldP spid="778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smtClean="0"/>
              <a:t>Consumption With and Without Trade</a:t>
            </a:r>
          </a:p>
        </p:txBody>
      </p:sp>
      <p:sp>
        <p:nvSpPr>
          <p:cNvPr id="1843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smtClean="0">
                <a:latin typeface="Arial" charset="0"/>
                <a:cs typeface="ＭＳ Ｐゴシック" charset="-128"/>
              </a:rPr>
              <a:t>Without trade, </a:t>
            </a:r>
          </a:p>
          <a:p>
            <a:pPr lvl="1" eaLnBrk="1" hangingPunct="1">
              <a:buClr>
                <a:srgbClr val="996633"/>
              </a:buClr>
              <a:buFont typeface="Wingdings" charset="2"/>
              <a:buChar char="§"/>
            </a:pPr>
            <a:r>
              <a:rPr lang="en-US" smtClean="0">
                <a:latin typeface="Arial" charset="0"/>
                <a:ea typeface="Arial" charset="0"/>
                <a:cs typeface="Arial" charset="0"/>
              </a:rPr>
              <a:t>Saudi Arabian consumers get 250 computers </a:t>
            </a:r>
            <a:br>
              <a:rPr lang="en-US" smtClean="0">
                <a:latin typeface="Arial" charset="0"/>
                <a:ea typeface="Arial" charset="0"/>
                <a:cs typeface="Arial" charset="0"/>
              </a:rPr>
            </a:br>
            <a:r>
              <a:rPr lang="en-US" smtClean="0">
                <a:latin typeface="Arial" charset="0"/>
                <a:ea typeface="Arial" charset="0"/>
                <a:cs typeface="Arial" charset="0"/>
              </a:rPr>
              <a:t>and 2500 tons wheat.</a:t>
            </a:r>
          </a:p>
          <a:p>
            <a:pPr lvl="1" eaLnBrk="1" hangingPunct="1">
              <a:buClr>
                <a:srgbClr val="996633"/>
              </a:buClr>
              <a:buFont typeface="Wingdings" charset="2"/>
              <a:buChar char="§"/>
            </a:pPr>
            <a:r>
              <a:rPr lang="en-US" smtClean="0">
                <a:latin typeface="Arial" charset="0"/>
                <a:ea typeface="Arial" charset="0"/>
                <a:cs typeface="Arial" charset="0"/>
              </a:rPr>
              <a:t>Japanese consumers get 120 computers</a:t>
            </a:r>
            <a:br>
              <a:rPr lang="en-US" smtClean="0">
                <a:latin typeface="Arial" charset="0"/>
                <a:ea typeface="Arial" charset="0"/>
                <a:cs typeface="Arial" charset="0"/>
              </a:rPr>
            </a:br>
            <a:r>
              <a:rPr lang="en-US" smtClean="0">
                <a:latin typeface="Arial" charset="0"/>
                <a:ea typeface="Arial" charset="0"/>
                <a:cs typeface="Arial" charset="0"/>
              </a:rPr>
              <a:t>and 600 tons wheat.</a:t>
            </a:r>
          </a:p>
          <a:p>
            <a:pPr eaLnBrk="1" hangingPunct="1">
              <a:buFont typeface="Wingdings" charset="2"/>
              <a:buChar char="§"/>
            </a:pPr>
            <a:r>
              <a:rPr lang="en-US" sz="2700" smtClean="0">
                <a:latin typeface="Arial" charset="0"/>
                <a:cs typeface="ＭＳ Ｐゴシック" charset="-128"/>
              </a:rPr>
              <a:t>We will compare consumption without trade to consumption with trade. </a:t>
            </a:r>
          </a:p>
          <a:p>
            <a:pPr eaLnBrk="1" hangingPunct="1">
              <a:buFont typeface="Wingdings" charset="2"/>
              <a:buChar char="§"/>
            </a:pPr>
            <a:r>
              <a:rPr lang="en-US" sz="2700" smtClean="0">
                <a:latin typeface="Arial" charset="0"/>
                <a:cs typeface="ＭＳ Ｐゴシック" charset="-128"/>
              </a:rPr>
              <a:t>First, we need to see how much of each good is produced and traded by the two countries.  </a:t>
            </a:r>
          </a:p>
        </p:txBody>
      </p:sp>
      <p:sp>
        <p:nvSpPr>
          <p:cNvPr id="3072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7">
                                            <p:txEl>
                                              <p:pRg st="3" end="3"/>
                                            </p:txEl>
                                          </p:spTgt>
                                        </p:tgtEl>
                                        <p:attrNameLst>
                                          <p:attrName>style.visibility</p:attrName>
                                        </p:attrNameLst>
                                      </p:cBhvr>
                                      <p:to>
                                        <p:strVal val="visible"/>
                                      </p:to>
                                    </p:set>
                                    <p:animEffect transition="in" filter="wipe(left)">
                                      <p:cBhvr>
                                        <p:cTn id="22" dur="500"/>
                                        <p:tgtEl>
                                          <p:spTgt spid="184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7">
                                            <p:txEl>
                                              <p:pRg st="4" end="4"/>
                                            </p:txEl>
                                          </p:spTgt>
                                        </p:tgtEl>
                                        <p:attrNameLst>
                                          <p:attrName>style.visibility</p:attrName>
                                        </p:attrNameLst>
                                      </p:cBhvr>
                                      <p:to>
                                        <p:strVal val="visible"/>
                                      </p:to>
                                    </p:set>
                                    <p:animEffect transition="in" filter="wipe(left)">
                                      <p:cBhvr>
                                        <p:cTn id="27" dur="500"/>
                                        <p:tgtEl>
                                          <p:spTgt spid="184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277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Production under trade</a:t>
            </a:r>
          </a:p>
        </p:txBody>
      </p:sp>
      <p:sp>
        <p:nvSpPr>
          <p:cNvPr id="32772" name="Content Placeholder 2"/>
          <p:cNvSpPr>
            <a:spLocks noGrp="1"/>
          </p:cNvSpPr>
          <p:nvPr>
            <p:ph idx="1"/>
          </p:nvPr>
        </p:nvSpPr>
        <p:spPr>
          <a:xfrm>
            <a:off x="457200" y="1447800"/>
            <a:ext cx="8229600" cy="4876800"/>
          </a:xfrm>
        </p:spPr>
        <p:txBody>
          <a:bodyPr/>
          <a:lstStyle/>
          <a:p>
            <a:pPr marL="463550" indent="-463550" eaLnBrk="1" hangingPunct="1">
              <a:buSzPct val="115000"/>
              <a:buFont typeface="Wingdings" charset="2"/>
              <a:buNone/>
            </a:pPr>
            <a:r>
              <a:rPr lang="en-US" sz="2600" b="1" smtClean="0">
                <a:solidFill>
                  <a:srgbClr val="AE1237"/>
                </a:solidFill>
                <a:latin typeface="Arial" charset="0"/>
                <a:cs typeface="ＭＳ Ｐゴシック" charset="-128"/>
              </a:rPr>
              <a:t>1.	</a:t>
            </a:r>
            <a:r>
              <a:rPr lang="en-US" smtClean="0">
                <a:latin typeface="Arial" charset="0"/>
                <a:cs typeface="ＭＳ Ｐゴシック" charset="-128"/>
              </a:rPr>
              <a:t>Suppose Saudi Arabia produces 3400 tons of wheat.  How many computers would Saudi Arabia be able to produce with its remaining labor?  Draw the point representing this combination of computers and wheat on the Saudi Arabian PPF.</a:t>
            </a:r>
          </a:p>
          <a:p>
            <a:pPr marL="463550" indent="-463550" eaLnBrk="1" hangingPunct="1">
              <a:buSzPct val="115000"/>
              <a:buFont typeface="Wingdings" charset="2"/>
              <a:buNone/>
            </a:pPr>
            <a:r>
              <a:rPr lang="en-US" sz="2600" b="1" smtClean="0">
                <a:solidFill>
                  <a:srgbClr val="AE1237"/>
                </a:solidFill>
                <a:latin typeface="Arial" charset="0"/>
                <a:cs typeface="ＭＳ Ｐゴシック" charset="-128"/>
              </a:rPr>
              <a:t>2.	</a:t>
            </a:r>
            <a:r>
              <a:rPr lang="en-US" smtClean="0">
                <a:latin typeface="Arial" charset="0"/>
                <a:cs typeface="ＭＳ Ｐゴシック" charset="-128"/>
              </a:rPr>
              <a:t>Suppose Japan produces 240 computers.  </a:t>
            </a:r>
            <a:br>
              <a:rPr lang="en-US" smtClean="0">
                <a:latin typeface="Arial" charset="0"/>
                <a:cs typeface="ＭＳ Ｐゴシック" charset="-128"/>
              </a:rPr>
            </a:br>
            <a:r>
              <a:rPr lang="en-US" smtClean="0">
                <a:latin typeface="Arial" charset="0"/>
                <a:cs typeface="ＭＳ Ｐゴシック" charset="-128"/>
              </a:rPr>
              <a:t>How many tons of wheat would Japan be able to produce with its remaining labor?  Draw this point on Japan’s PPF.</a:t>
            </a:r>
          </a:p>
        </p:txBody>
      </p:sp>
      <p:sp>
        <p:nvSpPr>
          <p:cNvPr id="32773"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Group 2"/>
          <p:cNvGrpSpPr>
            <a:grpSpLocks/>
          </p:cNvGrpSpPr>
          <p:nvPr/>
        </p:nvGrpSpPr>
        <p:grpSpPr bwMode="auto">
          <a:xfrm>
            <a:off x="322263" y="1543050"/>
            <a:ext cx="5514975" cy="4529138"/>
            <a:chOff x="212" y="1350"/>
            <a:chExt cx="3474" cy="2853"/>
          </a:xfrm>
        </p:grpSpPr>
        <p:grpSp>
          <p:nvGrpSpPr>
            <p:cNvPr id="34835" name="Group 3"/>
            <p:cNvGrpSpPr>
              <a:grpSpLocks/>
            </p:cNvGrpSpPr>
            <p:nvPr/>
          </p:nvGrpSpPr>
          <p:grpSpPr bwMode="auto">
            <a:xfrm>
              <a:off x="868" y="1350"/>
              <a:ext cx="2818" cy="2480"/>
              <a:chOff x="2416" y="1770"/>
              <a:chExt cx="610" cy="548"/>
            </a:xfrm>
          </p:grpSpPr>
          <p:sp>
            <p:nvSpPr>
              <p:cNvPr id="34867" name="Line 4"/>
              <p:cNvSpPr>
                <a:spLocks noChangeShapeType="1"/>
              </p:cNvSpPr>
              <p:nvPr/>
            </p:nvSpPr>
            <p:spPr bwMode="auto">
              <a:xfrm>
                <a:off x="2416" y="1770"/>
                <a:ext cx="0" cy="548"/>
              </a:xfrm>
              <a:prstGeom prst="line">
                <a:avLst/>
              </a:prstGeom>
              <a:noFill/>
              <a:ln w="9525">
                <a:solidFill>
                  <a:schemeClr val="tx1"/>
                </a:solidFill>
                <a:round/>
                <a:headEnd/>
                <a:tailEnd/>
              </a:ln>
            </p:spPr>
            <p:txBody>
              <a:bodyPr>
                <a:prstTxWarp prst="textNoShape">
                  <a:avLst/>
                </a:prstTxWarp>
              </a:bodyPr>
              <a:lstStyle/>
              <a:p>
                <a:endParaRPr lang="en-US"/>
              </a:p>
            </p:txBody>
          </p:sp>
          <p:sp>
            <p:nvSpPr>
              <p:cNvPr id="34868" name="Line 5"/>
              <p:cNvSpPr>
                <a:spLocks noChangeShapeType="1"/>
              </p:cNvSpPr>
              <p:nvPr/>
            </p:nvSpPr>
            <p:spPr bwMode="auto">
              <a:xfrm>
                <a:off x="2416" y="2318"/>
                <a:ext cx="610"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34836" name="Group 6"/>
            <p:cNvGrpSpPr>
              <a:grpSpLocks/>
            </p:cNvGrpSpPr>
            <p:nvPr/>
          </p:nvGrpSpPr>
          <p:grpSpPr bwMode="auto">
            <a:xfrm>
              <a:off x="214" y="1834"/>
              <a:ext cx="654" cy="288"/>
              <a:chOff x="212" y="1834"/>
              <a:chExt cx="654" cy="288"/>
            </a:xfrm>
          </p:grpSpPr>
          <p:sp>
            <p:nvSpPr>
              <p:cNvPr id="34865" name="Line 7"/>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66" name="Text Box 8"/>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4,000</a:t>
                </a:r>
              </a:p>
            </p:txBody>
          </p:sp>
        </p:grpSp>
        <p:grpSp>
          <p:nvGrpSpPr>
            <p:cNvPr id="34837" name="Group 9"/>
            <p:cNvGrpSpPr>
              <a:grpSpLocks/>
            </p:cNvGrpSpPr>
            <p:nvPr/>
          </p:nvGrpSpPr>
          <p:grpSpPr bwMode="auto">
            <a:xfrm>
              <a:off x="1144" y="3828"/>
              <a:ext cx="464" cy="374"/>
              <a:chOff x="1142" y="3830"/>
              <a:chExt cx="464" cy="374"/>
            </a:xfrm>
          </p:grpSpPr>
          <p:sp>
            <p:nvSpPr>
              <p:cNvPr id="34863" name="Line 10"/>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64" name="Text Box 11"/>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a:t>
                </a:r>
              </a:p>
            </p:txBody>
          </p:sp>
        </p:grpSp>
        <p:grpSp>
          <p:nvGrpSpPr>
            <p:cNvPr id="34838" name="Group 12"/>
            <p:cNvGrpSpPr>
              <a:grpSpLocks/>
            </p:cNvGrpSpPr>
            <p:nvPr/>
          </p:nvGrpSpPr>
          <p:grpSpPr bwMode="auto">
            <a:xfrm>
              <a:off x="212" y="1374"/>
              <a:ext cx="654" cy="288"/>
              <a:chOff x="212" y="1834"/>
              <a:chExt cx="654" cy="288"/>
            </a:xfrm>
          </p:grpSpPr>
          <p:sp>
            <p:nvSpPr>
              <p:cNvPr id="34861" name="Line 13"/>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62" name="Text Box 14"/>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5,000</a:t>
                </a:r>
              </a:p>
            </p:txBody>
          </p:sp>
        </p:grpSp>
        <p:grpSp>
          <p:nvGrpSpPr>
            <p:cNvPr id="34839" name="Group 15"/>
            <p:cNvGrpSpPr>
              <a:grpSpLocks/>
            </p:cNvGrpSpPr>
            <p:nvPr/>
          </p:nvGrpSpPr>
          <p:grpSpPr bwMode="auto">
            <a:xfrm>
              <a:off x="214" y="2756"/>
              <a:ext cx="654" cy="288"/>
              <a:chOff x="212" y="1834"/>
              <a:chExt cx="654" cy="288"/>
            </a:xfrm>
          </p:grpSpPr>
          <p:sp>
            <p:nvSpPr>
              <p:cNvPr id="34859" name="Line 16"/>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60" name="Text Box 17"/>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2,000</a:t>
                </a:r>
              </a:p>
            </p:txBody>
          </p:sp>
        </p:grpSp>
        <p:grpSp>
          <p:nvGrpSpPr>
            <p:cNvPr id="34840" name="Group 18"/>
            <p:cNvGrpSpPr>
              <a:grpSpLocks/>
            </p:cNvGrpSpPr>
            <p:nvPr/>
          </p:nvGrpSpPr>
          <p:grpSpPr bwMode="auto">
            <a:xfrm>
              <a:off x="214" y="3216"/>
              <a:ext cx="654" cy="288"/>
              <a:chOff x="212" y="1834"/>
              <a:chExt cx="654" cy="288"/>
            </a:xfrm>
          </p:grpSpPr>
          <p:sp>
            <p:nvSpPr>
              <p:cNvPr id="34857" name="Line 19"/>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58" name="Text Box 20"/>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1,000</a:t>
                </a:r>
              </a:p>
            </p:txBody>
          </p:sp>
        </p:grpSp>
        <p:grpSp>
          <p:nvGrpSpPr>
            <p:cNvPr id="34841" name="Group 21"/>
            <p:cNvGrpSpPr>
              <a:grpSpLocks/>
            </p:cNvGrpSpPr>
            <p:nvPr/>
          </p:nvGrpSpPr>
          <p:grpSpPr bwMode="auto">
            <a:xfrm>
              <a:off x="212" y="2292"/>
              <a:ext cx="654" cy="288"/>
              <a:chOff x="212" y="1834"/>
              <a:chExt cx="654" cy="288"/>
            </a:xfrm>
          </p:grpSpPr>
          <p:sp>
            <p:nvSpPr>
              <p:cNvPr id="34855" name="Line 22"/>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56" name="Text Box 23"/>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3,000</a:t>
                </a:r>
              </a:p>
            </p:txBody>
          </p:sp>
        </p:grpSp>
        <p:grpSp>
          <p:nvGrpSpPr>
            <p:cNvPr id="34842" name="Group 24"/>
            <p:cNvGrpSpPr>
              <a:grpSpLocks/>
            </p:cNvGrpSpPr>
            <p:nvPr/>
          </p:nvGrpSpPr>
          <p:grpSpPr bwMode="auto">
            <a:xfrm>
              <a:off x="3188" y="3828"/>
              <a:ext cx="464" cy="374"/>
              <a:chOff x="1142" y="3830"/>
              <a:chExt cx="464" cy="374"/>
            </a:xfrm>
          </p:grpSpPr>
          <p:sp>
            <p:nvSpPr>
              <p:cNvPr id="34853" name="Line 25"/>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54" name="Text Box 26"/>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500</a:t>
                </a:r>
              </a:p>
            </p:txBody>
          </p:sp>
        </p:grpSp>
        <p:grpSp>
          <p:nvGrpSpPr>
            <p:cNvPr id="34843" name="Group 27"/>
            <p:cNvGrpSpPr>
              <a:grpSpLocks/>
            </p:cNvGrpSpPr>
            <p:nvPr/>
          </p:nvGrpSpPr>
          <p:grpSpPr bwMode="auto">
            <a:xfrm>
              <a:off x="1659" y="3828"/>
              <a:ext cx="464" cy="374"/>
              <a:chOff x="1142" y="3830"/>
              <a:chExt cx="464" cy="374"/>
            </a:xfrm>
          </p:grpSpPr>
          <p:sp>
            <p:nvSpPr>
              <p:cNvPr id="34851" name="Line 28"/>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52" name="Text Box 29"/>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200</a:t>
                </a:r>
              </a:p>
            </p:txBody>
          </p:sp>
        </p:grpSp>
        <p:grpSp>
          <p:nvGrpSpPr>
            <p:cNvPr id="34844" name="Group 30"/>
            <p:cNvGrpSpPr>
              <a:grpSpLocks/>
            </p:cNvGrpSpPr>
            <p:nvPr/>
          </p:nvGrpSpPr>
          <p:grpSpPr bwMode="auto">
            <a:xfrm>
              <a:off x="2164" y="3829"/>
              <a:ext cx="464" cy="374"/>
              <a:chOff x="1142" y="3830"/>
              <a:chExt cx="464" cy="374"/>
            </a:xfrm>
          </p:grpSpPr>
          <p:sp>
            <p:nvSpPr>
              <p:cNvPr id="34849" name="Line 31"/>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50" name="Text Box 32"/>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300</a:t>
                </a:r>
              </a:p>
            </p:txBody>
          </p:sp>
        </p:grpSp>
        <p:grpSp>
          <p:nvGrpSpPr>
            <p:cNvPr id="34845" name="Group 33"/>
            <p:cNvGrpSpPr>
              <a:grpSpLocks/>
            </p:cNvGrpSpPr>
            <p:nvPr/>
          </p:nvGrpSpPr>
          <p:grpSpPr bwMode="auto">
            <a:xfrm>
              <a:off x="2673" y="3829"/>
              <a:ext cx="464" cy="374"/>
              <a:chOff x="1142" y="3830"/>
              <a:chExt cx="464" cy="374"/>
            </a:xfrm>
          </p:grpSpPr>
          <p:sp>
            <p:nvSpPr>
              <p:cNvPr id="34847" name="Line 34"/>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34848" name="Text Box 35"/>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400</a:t>
                </a:r>
              </a:p>
            </p:txBody>
          </p:sp>
        </p:grpSp>
        <p:sp>
          <p:nvSpPr>
            <p:cNvPr id="34846" name="Text Box 36"/>
            <p:cNvSpPr txBox="1">
              <a:spLocks noChangeArrowheads="1"/>
            </p:cNvSpPr>
            <p:nvPr/>
          </p:nvSpPr>
          <p:spPr bwMode="auto">
            <a:xfrm>
              <a:off x="621" y="3798"/>
              <a:ext cx="266"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0</a:t>
              </a:r>
            </a:p>
          </p:txBody>
        </p:sp>
      </p:grpSp>
      <p:grpSp>
        <p:nvGrpSpPr>
          <p:cNvPr id="34818" name="Group 37"/>
          <p:cNvGrpSpPr>
            <a:grpSpLocks/>
          </p:cNvGrpSpPr>
          <p:nvPr/>
        </p:nvGrpSpPr>
        <p:grpSpPr bwMode="auto">
          <a:xfrm>
            <a:off x="484188" y="742950"/>
            <a:ext cx="7153275" cy="4970463"/>
            <a:chOff x="305" y="468"/>
            <a:chExt cx="4506" cy="3131"/>
          </a:xfrm>
        </p:grpSpPr>
        <p:sp>
          <p:nvSpPr>
            <p:cNvPr id="34833" name="Text Box 38"/>
            <p:cNvSpPr txBox="1">
              <a:spLocks noChangeArrowheads="1"/>
            </p:cNvSpPr>
            <p:nvPr/>
          </p:nvSpPr>
          <p:spPr bwMode="auto">
            <a:xfrm>
              <a:off x="3604" y="3311"/>
              <a:ext cx="1207"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Computers</a:t>
              </a:r>
            </a:p>
          </p:txBody>
        </p:sp>
        <p:sp>
          <p:nvSpPr>
            <p:cNvPr id="34834" name="Text Box 39"/>
            <p:cNvSpPr txBox="1">
              <a:spLocks noChangeArrowheads="1"/>
            </p:cNvSpPr>
            <p:nvPr/>
          </p:nvSpPr>
          <p:spPr bwMode="auto">
            <a:xfrm>
              <a:off x="305" y="468"/>
              <a:ext cx="700" cy="51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Wheat (tons)</a:t>
              </a:r>
            </a:p>
          </p:txBody>
        </p:sp>
      </p:grpSp>
      <p:sp>
        <p:nvSpPr>
          <p:cNvPr id="34819" name="Rectangle 40"/>
          <p:cNvSpPr>
            <a:spLocks noGrp="1" noChangeArrowheads="1"/>
          </p:cNvSpPr>
          <p:nvPr>
            <p:ph type="title" idx="4294967295"/>
          </p:nvPr>
        </p:nvSpPr>
        <p:spPr>
          <a:xfrm>
            <a:off x="457200" y="152400"/>
            <a:ext cx="8229600" cy="914400"/>
          </a:xfrm>
        </p:spPr>
        <p:txBody>
          <a:bodyPr/>
          <a:lstStyle/>
          <a:p>
            <a:pPr algn="ctr" eaLnBrk="1" hangingPunct="1"/>
            <a:r>
              <a:rPr lang="en-US" sz="3200" smtClean="0">
                <a:latin typeface="Tahoma" charset="0"/>
                <a:ea typeface="Tahoma" charset="0"/>
                <a:cs typeface="Tahoma" charset="0"/>
              </a:rPr>
              <a:t>Saudi Arabian Production With Trade</a:t>
            </a:r>
          </a:p>
        </p:txBody>
      </p:sp>
      <p:sp>
        <p:nvSpPr>
          <p:cNvPr id="82985" name="Text Box 41"/>
          <p:cNvSpPr txBox="1">
            <a:spLocks noChangeArrowheads="1"/>
          </p:cNvSpPr>
          <p:nvPr/>
        </p:nvSpPr>
        <p:spPr bwMode="auto">
          <a:xfrm>
            <a:off x="3529013" y="1509713"/>
            <a:ext cx="4786312"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Producing 3400 tons of wheat requires 34,000 labor hours. </a:t>
            </a:r>
          </a:p>
        </p:txBody>
      </p:sp>
      <p:sp>
        <p:nvSpPr>
          <p:cNvPr id="34821" name="Line 42"/>
          <p:cNvSpPr>
            <a:spLocks noChangeShapeType="1"/>
          </p:cNvSpPr>
          <p:nvPr/>
        </p:nvSpPr>
        <p:spPr bwMode="auto">
          <a:xfrm>
            <a:off x="1355725" y="1828800"/>
            <a:ext cx="4056063" cy="3649663"/>
          </a:xfrm>
          <a:prstGeom prst="line">
            <a:avLst/>
          </a:prstGeom>
          <a:noFill/>
          <a:ln w="50800">
            <a:solidFill>
              <a:srgbClr val="333399"/>
            </a:solidFill>
            <a:round/>
            <a:headEnd/>
            <a:tailEnd/>
          </a:ln>
        </p:spPr>
        <p:txBody>
          <a:bodyPr>
            <a:prstTxWarp prst="textNoShape">
              <a:avLst/>
            </a:prstTxWarp>
          </a:bodyPr>
          <a:lstStyle/>
          <a:p>
            <a:endParaRPr lang="en-US"/>
          </a:p>
        </p:txBody>
      </p:sp>
      <p:sp>
        <p:nvSpPr>
          <p:cNvPr id="34822" name="Oval 43"/>
          <p:cNvSpPr>
            <a:spLocks noChangeArrowheads="1"/>
          </p:cNvSpPr>
          <p:nvPr/>
        </p:nvSpPr>
        <p:spPr bwMode="auto">
          <a:xfrm>
            <a:off x="5338763" y="5411788"/>
            <a:ext cx="141287" cy="138112"/>
          </a:xfrm>
          <a:prstGeom prst="ellipse">
            <a:avLst/>
          </a:prstGeom>
          <a:solidFill>
            <a:srgbClr val="333399"/>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34823" name="Oval 44"/>
          <p:cNvSpPr>
            <a:spLocks noChangeArrowheads="1"/>
          </p:cNvSpPr>
          <p:nvPr/>
        </p:nvSpPr>
        <p:spPr bwMode="auto">
          <a:xfrm>
            <a:off x="1292225" y="1765300"/>
            <a:ext cx="141288" cy="138113"/>
          </a:xfrm>
          <a:prstGeom prst="ellipse">
            <a:avLst/>
          </a:prstGeom>
          <a:solidFill>
            <a:srgbClr val="333399"/>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34824"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grpSp>
        <p:nvGrpSpPr>
          <p:cNvPr id="15" name="Group 46"/>
          <p:cNvGrpSpPr>
            <a:grpSpLocks/>
          </p:cNvGrpSpPr>
          <p:nvPr/>
        </p:nvGrpSpPr>
        <p:grpSpPr bwMode="auto">
          <a:xfrm>
            <a:off x="1371600" y="2903538"/>
            <a:ext cx="1323975" cy="2574925"/>
            <a:chOff x="864" y="1829"/>
            <a:chExt cx="834" cy="1622"/>
          </a:xfrm>
        </p:grpSpPr>
        <p:grpSp>
          <p:nvGrpSpPr>
            <p:cNvPr id="34829" name="Group 47"/>
            <p:cNvGrpSpPr>
              <a:grpSpLocks/>
            </p:cNvGrpSpPr>
            <p:nvPr/>
          </p:nvGrpSpPr>
          <p:grpSpPr bwMode="auto">
            <a:xfrm>
              <a:off x="864" y="1870"/>
              <a:ext cx="788" cy="1581"/>
              <a:chOff x="357" y="2450"/>
              <a:chExt cx="795" cy="646"/>
            </a:xfrm>
          </p:grpSpPr>
          <p:sp>
            <p:nvSpPr>
              <p:cNvPr id="34831" name="Line 4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34832" name="Line 4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34830" name="Oval 50"/>
            <p:cNvSpPr>
              <a:spLocks noChangeArrowheads="1"/>
            </p:cNvSpPr>
            <p:nvPr/>
          </p:nvSpPr>
          <p:spPr bwMode="auto">
            <a:xfrm>
              <a:off x="1609" y="1829"/>
              <a:ext cx="89"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82995" name="Text Box 51"/>
          <p:cNvSpPr txBox="1">
            <a:spLocks noChangeArrowheads="1"/>
          </p:cNvSpPr>
          <p:nvPr/>
        </p:nvSpPr>
        <p:spPr bwMode="auto">
          <a:xfrm>
            <a:off x="4679950" y="2530475"/>
            <a:ext cx="3840163" cy="1282700"/>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The remaining 16,000 labor hours are used to produce 160 computers. </a:t>
            </a:r>
          </a:p>
        </p:txBody>
      </p:sp>
      <p:sp>
        <p:nvSpPr>
          <p:cNvPr id="34827" name="TextBox 51"/>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34828" name="TextBox 52"/>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8E68DE93-05B6-4ECB-B39B-6723A42D8F2A}" type="slidenum">
              <a:rPr lang="en-US" sz="1700">
                <a:solidFill>
                  <a:srgbClr val="B2B2B2"/>
                </a:solidFill>
                <a:latin typeface="Times New Roman" charset="0"/>
                <a:ea typeface="Verdana" charset="0"/>
                <a:cs typeface="Verdana" charset="0"/>
              </a:rPr>
              <a:pPr algn="r"/>
              <a:t>13</a:t>
            </a:fld>
            <a:endParaRPr lang="en-US" sz="1700">
              <a:solidFill>
                <a:srgbClr val="B2B2B2"/>
              </a:solidFill>
              <a:latin typeface="Times New Roman" charset="0"/>
              <a:ea typeface="Verdana" charset="0"/>
              <a:cs typeface="Verdana"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85"/>
                                        </p:tgtEl>
                                        <p:attrNameLst>
                                          <p:attrName>style.visibility</p:attrName>
                                        </p:attrNameLst>
                                      </p:cBhvr>
                                      <p:to>
                                        <p:strVal val="visible"/>
                                      </p:to>
                                    </p:set>
                                    <p:animEffect transition="in" filter="wipe(left)">
                                      <p:cBhvr>
                                        <p:cTn id="7" dur="500"/>
                                        <p:tgtEl>
                                          <p:spTgt spid="8298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95"/>
                                        </p:tgtEl>
                                        <p:attrNameLst>
                                          <p:attrName>style.visibility</p:attrName>
                                        </p:attrNameLst>
                                      </p:cBhvr>
                                      <p:to>
                                        <p:strVal val="visible"/>
                                      </p:to>
                                    </p:set>
                                    <p:animEffect transition="in" filter="wipe(left)">
                                      <p:cBhvr>
                                        <p:cTn id="12" dur="500"/>
                                        <p:tgtEl>
                                          <p:spTgt spid="82995"/>
                                        </p:tgtEl>
                                      </p:cBhvr>
                                    </p:animEffect>
                                  </p:childTnLst>
                                </p:cTn>
                              </p:par>
                            </p:childTnLst>
                          </p:cTn>
                        </p:par>
                        <p:par>
                          <p:cTn id="13" fill="hold">
                            <p:stCondLst>
                              <p:cond delay="500"/>
                            </p:stCondLst>
                            <p:childTnLst>
                              <p:par>
                                <p:cTn id="14" presetID="18" presetClass="entr" presetSubtype="3"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trips(upRight)">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85" grpId="0"/>
      <p:bldP spid="8299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a:xfrm>
            <a:off x="457200" y="152400"/>
            <a:ext cx="8229600" cy="914400"/>
          </a:xfrm>
        </p:spPr>
        <p:txBody>
          <a:bodyPr/>
          <a:lstStyle/>
          <a:p>
            <a:pPr algn="ctr" eaLnBrk="1" hangingPunct="1"/>
            <a:r>
              <a:rPr lang="en-US" sz="3200" smtClean="0">
                <a:latin typeface="Tahoma" charset="0"/>
                <a:ea typeface="Tahoma" charset="0"/>
                <a:cs typeface="Tahoma" charset="0"/>
              </a:rPr>
              <a:t>Japan’s Production With Trade</a:t>
            </a:r>
          </a:p>
        </p:txBody>
      </p:sp>
      <p:sp>
        <p:nvSpPr>
          <p:cNvPr id="84995" name="Text Box 3"/>
          <p:cNvSpPr txBox="1">
            <a:spLocks noChangeArrowheads="1"/>
          </p:cNvSpPr>
          <p:nvPr/>
        </p:nvSpPr>
        <p:spPr bwMode="auto">
          <a:xfrm>
            <a:off x="3833813" y="1565275"/>
            <a:ext cx="4578350" cy="1344613"/>
          </a:xfrm>
          <a:prstGeom prst="rect">
            <a:avLst/>
          </a:prstGeom>
          <a:noFill/>
          <a:ln w="9525">
            <a:noFill/>
            <a:miter lim="800000"/>
            <a:headEnd/>
            <a:tailEnd/>
          </a:ln>
        </p:spPr>
        <p:txBody>
          <a:bodyPr>
            <a:prstTxWarp prst="textNoShape">
              <a:avLst/>
            </a:prstTxWarp>
            <a:spAutoFit/>
          </a:bodyPr>
          <a:lstStyle/>
          <a:p>
            <a:pPr>
              <a:lnSpc>
                <a:spcPct val="105000"/>
              </a:lnSpc>
              <a:spcBef>
                <a:spcPct val="50000"/>
              </a:spcBef>
            </a:pPr>
            <a:r>
              <a:rPr lang="en-US" sz="2600">
                <a:ea typeface="Arial" charset="0"/>
                <a:cs typeface="Arial" charset="0"/>
              </a:rPr>
              <a:t>Producing 240 computers requires all of Japan’s 30,000 labor hours.</a:t>
            </a:r>
          </a:p>
        </p:txBody>
      </p:sp>
      <p:sp>
        <p:nvSpPr>
          <p:cNvPr id="36867"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grpSp>
        <p:nvGrpSpPr>
          <p:cNvPr id="36868" name="Group 5"/>
          <p:cNvGrpSpPr>
            <a:grpSpLocks/>
          </p:cNvGrpSpPr>
          <p:nvPr/>
        </p:nvGrpSpPr>
        <p:grpSpPr bwMode="auto">
          <a:xfrm>
            <a:off x="288925" y="1531938"/>
            <a:ext cx="7348538" cy="4759325"/>
            <a:chOff x="559" y="955"/>
            <a:chExt cx="4629" cy="2998"/>
          </a:xfrm>
        </p:grpSpPr>
        <p:sp>
          <p:nvSpPr>
            <p:cNvPr id="36877" name="Text Box 6"/>
            <p:cNvSpPr txBox="1">
              <a:spLocks noChangeArrowheads="1"/>
            </p:cNvSpPr>
            <p:nvPr/>
          </p:nvSpPr>
          <p:spPr bwMode="auto">
            <a:xfrm>
              <a:off x="3981" y="3420"/>
              <a:ext cx="1207"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Computers</a:t>
              </a:r>
            </a:p>
          </p:txBody>
        </p:sp>
        <p:sp>
          <p:nvSpPr>
            <p:cNvPr id="36878" name="Text Box 7"/>
            <p:cNvSpPr txBox="1">
              <a:spLocks noChangeArrowheads="1"/>
            </p:cNvSpPr>
            <p:nvPr/>
          </p:nvSpPr>
          <p:spPr bwMode="auto">
            <a:xfrm>
              <a:off x="633" y="955"/>
              <a:ext cx="700" cy="51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Wheat (tons)</a:t>
              </a:r>
            </a:p>
          </p:txBody>
        </p:sp>
        <p:grpSp>
          <p:nvGrpSpPr>
            <p:cNvPr id="36879" name="Group 8"/>
            <p:cNvGrpSpPr>
              <a:grpSpLocks/>
            </p:cNvGrpSpPr>
            <p:nvPr/>
          </p:nvGrpSpPr>
          <p:grpSpPr bwMode="auto">
            <a:xfrm>
              <a:off x="559" y="1379"/>
              <a:ext cx="3521" cy="2574"/>
              <a:chOff x="559" y="1379"/>
              <a:chExt cx="3521" cy="2574"/>
            </a:xfrm>
          </p:grpSpPr>
          <p:grpSp>
            <p:nvGrpSpPr>
              <p:cNvPr id="36880" name="Group 9"/>
              <p:cNvGrpSpPr>
                <a:grpSpLocks/>
              </p:cNvGrpSpPr>
              <p:nvPr/>
            </p:nvGrpSpPr>
            <p:grpSpPr bwMode="auto">
              <a:xfrm>
                <a:off x="1259" y="1379"/>
                <a:ext cx="2780" cy="2170"/>
                <a:chOff x="2416" y="1770"/>
                <a:chExt cx="610" cy="548"/>
              </a:xfrm>
            </p:grpSpPr>
            <p:sp>
              <p:nvSpPr>
                <p:cNvPr id="36897" name="Line 10"/>
                <p:cNvSpPr>
                  <a:spLocks noChangeShapeType="1"/>
                </p:cNvSpPr>
                <p:nvPr/>
              </p:nvSpPr>
              <p:spPr bwMode="auto">
                <a:xfrm>
                  <a:off x="2416" y="1770"/>
                  <a:ext cx="0" cy="548"/>
                </a:xfrm>
                <a:prstGeom prst="line">
                  <a:avLst/>
                </a:prstGeom>
                <a:noFill/>
                <a:ln w="9525">
                  <a:solidFill>
                    <a:schemeClr val="tx1"/>
                  </a:solidFill>
                  <a:round/>
                  <a:headEnd/>
                  <a:tailEnd/>
                </a:ln>
              </p:spPr>
              <p:txBody>
                <a:bodyPr>
                  <a:prstTxWarp prst="textNoShape">
                    <a:avLst/>
                  </a:prstTxWarp>
                </a:bodyPr>
                <a:lstStyle/>
                <a:p>
                  <a:endParaRPr lang="en-US"/>
                </a:p>
              </p:txBody>
            </p:sp>
            <p:sp>
              <p:nvSpPr>
                <p:cNvPr id="36898" name="Line 11"/>
                <p:cNvSpPr>
                  <a:spLocks noChangeShapeType="1"/>
                </p:cNvSpPr>
                <p:nvPr/>
              </p:nvSpPr>
              <p:spPr bwMode="auto">
                <a:xfrm>
                  <a:off x="2416" y="2318"/>
                  <a:ext cx="610"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36881" name="Group 12"/>
              <p:cNvGrpSpPr>
                <a:grpSpLocks/>
              </p:cNvGrpSpPr>
              <p:nvPr/>
            </p:nvGrpSpPr>
            <p:grpSpPr bwMode="auto">
              <a:xfrm>
                <a:off x="559" y="1659"/>
                <a:ext cx="700" cy="288"/>
                <a:chOff x="559" y="1659"/>
                <a:chExt cx="700" cy="288"/>
              </a:xfrm>
            </p:grpSpPr>
            <p:sp>
              <p:nvSpPr>
                <p:cNvPr id="36895" name="Line 13"/>
                <p:cNvSpPr>
                  <a:spLocks noChangeShapeType="1"/>
                </p:cNvSpPr>
                <p:nvPr/>
              </p:nvSpPr>
              <p:spPr bwMode="auto">
                <a:xfrm flipH="1">
                  <a:off x="1153" y="1819"/>
                  <a:ext cx="10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36896" name="Text Box 14"/>
                <p:cNvSpPr txBox="1">
                  <a:spLocks noChangeArrowheads="1"/>
                </p:cNvSpPr>
                <p:nvPr/>
              </p:nvSpPr>
              <p:spPr bwMode="auto">
                <a:xfrm>
                  <a:off x="559" y="1659"/>
                  <a:ext cx="607"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2,000</a:t>
                  </a:r>
                </a:p>
              </p:txBody>
            </p:sp>
          </p:grpSp>
          <p:grpSp>
            <p:nvGrpSpPr>
              <p:cNvPr id="36882" name="Group 15"/>
              <p:cNvGrpSpPr>
                <a:grpSpLocks/>
              </p:cNvGrpSpPr>
              <p:nvPr/>
            </p:nvGrpSpPr>
            <p:grpSpPr bwMode="auto">
              <a:xfrm>
                <a:off x="559" y="2528"/>
                <a:ext cx="700" cy="288"/>
                <a:chOff x="559" y="2528"/>
                <a:chExt cx="700" cy="288"/>
              </a:xfrm>
            </p:grpSpPr>
            <p:sp>
              <p:nvSpPr>
                <p:cNvPr id="36893" name="Line 16"/>
                <p:cNvSpPr>
                  <a:spLocks noChangeShapeType="1"/>
                </p:cNvSpPr>
                <p:nvPr/>
              </p:nvSpPr>
              <p:spPr bwMode="auto">
                <a:xfrm flipH="1">
                  <a:off x="1153" y="2688"/>
                  <a:ext cx="10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36894" name="Text Box 17"/>
                <p:cNvSpPr txBox="1">
                  <a:spLocks noChangeArrowheads="1"/>
                </p:cNvSpPr>
                <p:nvPr/>
              </p:nvSpPr>
              <p:spPr bwMode="auto">
                <a:xfrm>
                  <a:off x="559" y="2528"/>
                  <a:ext cx="607"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1,000</a:t>
                  </a:r>
                </a:p>
              </p:txBody>
            </p:sp>
          </p:grpSp>
          <p:grpSp>
            <p:nvGrpSpPr>
              <p:cNvPr id="36883" name="Group 18"/>
              <p:cNvGrpSpPr>
                <a:grpSpLocks/>
              </p:cNvGrpSpPr>
              <p:nvPr/>
            </p:nvGrpSpPr>
            <p:grpSpPr bwMode="auto">
              <a:xfrm>
                <a:off x="2527" y="3549"/>
                <a:ext cx="743" cy="402"/>
                <a:chOff x="2527" y="3549"/>
                <a:chExt cx="743" cy="402"/>
              </a:xfrm>
            </p:grpSpPr>
            <p:sp>
              <p:nvSpPr>
                <p:cNvPr id="36891" name="Line 19"/>
                <p:cNvSpPr>
                  <a:spLocks noChangeShapeType="1"/>
                </p:cNvSpPr>
                <p:nvPr/>
              </p:nvSpPr>
              <p:spPr bwMode="auto">
                <a:xfrm flipV="1">
                  <a:off x="2892" y="3549"/>
                  <a:ext cx="0" cy="102"/>
                </a:xfrm>
                <a:prstGeom prst="line">
                  <a:avLst/>
                </a:prstGeom>
                <a:noFill/>
                <a:ln w="3175">
                  <a:solidFill>
                    <a:schemeClr val="tx1"/>
                  </a:solidFill>
                  <a:round/>
                  <a:headEnd/>
                  <a:tailEnd/>
                </a:ln>
              </p:spPr>
              <p:txBody>
                <a:bodyPr>
                  <a:prstTxWarp prst="textNoShape">
                    <a:avLst/>
                  </a:prstTxWarp>
                </a:bodyPr>
                <a:lstStyle/>
                <a:p>
                  <a:endParaRPr lang="en-US"/>
                </a:p>
              </p:txBody>
            </p:sp>
            <p:sp>
              <p:nvSpPr>
                <p:cNvPr id="36892" name="Text Box 20"/>
                <p:cNvSpPr txBox="1">
                  <a:spLocks noChangeArrowheads="1"/>
                </p:cNvSpPr>
                <p:nvPr/>
              </p:nvSpPr>
              <p:spPr bwMode="auto">
                <a:xfrm>
                  <a:off x="2527" y="3663"/>
                  <a:ext cx="74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200</a:t>
                  </a:r>
                </a:p>
              </p:txBody>
            </p:sp>
          </p:grpSp>
          <p:sp>
            <p:nvSpPr>
              <p:cNvPr id="36884" name="Text Box 21"/>
              <p:cNvSpPr txBox="1">
                <a:spLocks noChangeArrowheads="1"/>
              </p:cNvSpPr>
              <p:nvPr/>
            </p:nvSpPr>
            <p:spPr bwMode="auto">
              <a:xfrm>
                <a:off x="863" y="3489"/>
                <a:ext cx="427"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0</a:t>
                </a:r>
              </a:p>
            </p:txBody>
          </p:sp>
          <p:grpSp>
            <p:nvGrpSpPr>
              <p:cNvPr id="36885" name="Group 22"/>
              <p:cNvGrpSpPr>
                <a:grpSpLocks/>
              </p:cNvGrpSpPr>
              <p:nvPr/>
            </p:nvGrpSpPr>
            <p:grpSpPr bwMode="auto">
              <a:xfrm>
                <a:off x="1702" y="3546"/>
                <a:ext cx="743" cy="405"/>
                <a:chOff x="1702" y="3546"/>
                <a:chExt cx="743" cy="405"/>
              </a:xfrm>
            </p:grpSpPr>
            <p:sp>
              <p:nvSpPr>
                <p:cNvPr id="36889" name="Text Box 23"/>
                <p:cNvSpPr txBox="1">
                  <a:spLocks noChangeArrowheads="1"/>
                </p:cNvSpPr>
                <p:nvPr/>
              </p:nvSpPr>
              <p:spPr bwMode="auto">
                <a:xfrm>
                  <a:off x="1702" y="3663"/>
                  <a:ext cx="74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a:t>
                  </a:r>
                </a:p>
              </p:txBody>
            </p:sp>
            <p:sp>
              <p:nvSpPr>
                <p:cNvPr id="36890" name="Line 24"/>
                <p:cNvSpPr>
                  <a:spLocks noChangeShapeType="1"/>
                </p:cNvSpPr>
                <p:nvPr/>
              </p:nvSpPr>
              <p:spPr bwMode="auto">
                <a:xfrm flipV="1">
                  <a:off x="2067" y="3546"/>
                  <a:ext cx="0" cy="102"/>
                </a:xfrm>
                <a:prstGeom prst="line">
                  <a:avLst/>
                </a:prstGeom>
                <a:noFill/>
                <a:ln w="3175">
                  <a:solidFill>
                    <a:schemeClr val="tx1"/>
                  </a:solidFill>
                  <a:round/>
                  <a:headEnd/>
                  <a:tailEnd/>
                </a:ln>
              </p:spPr>
              <p:txBody>
                <a:bodyPr>
                  <a:prstTxWarp prst="textNoShape">
                    <a:avLst/>
                  </a:prstTxWarp>
                </a:bodyPr>
                <a:lstStyle/>
                <a:p>
                  <a:endParaRPr lang="en-US"/>
                </a:p>
              </p:txBody>
            </p:sp>
          </p:grpSp>
          <p:grpSp>
            <p:nvGrpSpPr>
              <p:cNvPr id="36886" name="Group 25"/>
              <p:cNvGrpSpPr>
                <a:grpSpLocks/>
              </p:cNvGrpSpPr>
              <p:nvPr/>
            </p:nvGrpSpPr>
            <p:grpSpPr bwMode="auto">
              <a:xfrm>
                <a:off x="3336" y="3546"/>
                <a:ext cx="744" cy="407"/>
                <a:chOff x="3336" y="3546"/>
                <a:chExt cx="744" cy="407"/>
              </a:xfrm>
            </p:grpSpPr>
            <p:sp>
              <p:nvSpPr>
                <p:cNvPr id="36887" name="Text Box 26"/>
                <p:cNvSpPr txBox="1">
                  <a:spLocks noChangeArrowheads="1"/>
                </p:cNvSpPr>
                <p:nvPr/>
              </p:nvSpPr>
              <p:spPr bwMode="auto">
                <a:xfrm>
                  <a:off x="3336" y="3665"/>
                  <a:ext cx="7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300</a:t>
                  </a:r>
                </a:p>
              </p:txBody>
            </p:sp>
            <p:sp>
              <p:nvSpPr>
                <p:cNvPr id="36888" name="Line 27"/>
                <p:cNvSpPr>
                  <a:spLocks noChangeShapeType="1"/>
                </p:cNvSpPr>
                <p:nvPr/>
              </p:nvSpPr>
              <p:spPr bwMode="auto">
                <a:xfrm flipV="1">
                  <a:off x="3702" y="3546"/>
                  <a:ext cx="0" cy="102"/>
                </a:xfrm>
                <a:prstGeom prst="line">
                  <a:avLst/>
                </a:prstGeom>
                <a:noFill/>
                <a:ln w="3175">
                  <a:solidFill>
                    <a:schemeClr val="tx1"/>
                  </a:solidFill>
                  <a:round/>
                  <a:headEnd/>
                  <a:tailEnd/>
                </a:ln>
              </p:spPr>
              <p:txBody>
                <a:bodyPr>
                  <a:prstTxWarp prst="textNoShape">
                    <a:avLst/>
                  </a:prstTxWarp>
                </a:bodyPr>
                <a:lstStyle/>
                <a:p>
                  <a:endParaRPr lang="en-US"/>
                </a:p>
              </p:txBody>
            </p:sp>
          </p:grpSp>
        </p:grpSp>
      </p:grpSp>
      <p:grpSp>
        <p:nvGrpSpPr>
          <p:cNvPr id="36869" name="Group 28"/>
          <p:cNvGrpSpPr>
            <a:grpSpLocks/>
          </p:cNvGrpSpPr>
          <p:nvPr/>
        </p:nvGrpSpPr>
        <p:grpSpPr bwMode="auto">
          <a:xfrm>
            <a:off x="1319213" y="3830638"/>
            <a:ext cx="3327400" cy="1884362"/>
            <a:chOff x="831" y="2413"/>
            <a:chExt cx="2096" cy="1187"/>
          </a:xfrm>
        </p:grpSpPr>
        <p:sp>
          <p:nvSpPr>
            <p:cNvPr id="36874" name="Line 29"/>
            <p:cNvSpPr>
              <a:spLocks noChangeShapeType="1"/>
            </p:cNvSpPr>
            <p:nvPr/>
          </p:nvSpPr>
          <p:spPr bwMode="auto">
            <a:xfrm>
              <a:off x="876" y="2453"/>
              <a:ext cx="2030" cy="1105"/>
            </a:xfrm>
            <a:prstGeom prst="line">
              <a:avLst/>
            </a:prstGeom>
            <a:noFill/>
            <a:ln w="50800">
              <a:solidFill>
                <a:srgbClr val="333399"/>
              </a:solidFill>
              <a:round/>
              <a:headEnd/>
              <a:tailEnd/>
            </a:ln>
          </p:spPr>
          <p:txBody>
            <a:bodyPr>
              <a:prstTxWarp prst="textNoShape">
                <a:avLst/>
              </a:prstTxWarp>
            </a:bodyPr>
            <a:lstStyle/>
            <a:p>
              <a:endParaRPr lang="en-US"/>
            </a:p>
          </p:txBody>
        </p:sp>
        <p:sp>
          <p:nvSpPr>
            <p:cNvPr id="36875" name="Oval 30"/>
            <p:cNvSpPr>
              <a:spLocks noChangeArrowheads="1"/>
            </p:cNvSpPr>
            <p:nvPr/>
          </p:nvSpPr>
          <p:spPr bwMode="auto">
            <a:xfrm>
              <a:off x="831" y="2413"/>
              <a:ext cx="89" cy="87"/>
            </a:xfrm>
            <a:prstGeom prst="ellipse">
              <a:avLst/>
            </a:prstGeom>
            <a:solidFill>
              <a:srgbClr val="333399"/>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36876" name="Oval 31"/>
            <p:cNvSpPr>
              <a:spLocks noChangeArrowheads="1"/>
            </p:cNvSpPr>
            <p:nvPr/>
          </p:nvSpPr>
          <p:spPr bwMode="auto">
            <a:xfrm>
              <a:off x="2838" y="3513"/>
              <a:ext cx="89" cy="87"/>
            </a:xfrm>
            <a:prstGeom prst="ellipse">
              <a:avLst/>
            </a:prstGeom>
            <a:solidFill>
              <a:srgbClr val="333399"/>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85024" name="Oval 32"/>
          <p:cNvSpPr>
            <a:spLocks noChangeArrowheads="1"/>
          </p:cNvSpPr>
          <p:nvPr/>
        </p:nvSpPr>
        <p:spPr bwMode="auto">
          <a:xfrm>
            <a:off x="4506913" y="5576888"/>
            <a:ext cx="141287" cy="138112"/>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85025" name="Text Box 33"/>
          <p:cNvSpPr txBox="1">
            <a:spLocks noChangeArrowheads="1"/>
          </p:cNvSpPr>
          <p:nvPr/>
        </p:nvSpPr>
        <p:spPr bwMode="auto">
          <a:xfrm>
            <a:off x="3816350" y="2908300"/>
            <a:ext cx="4578350" cy="927100"/>
          </a:xfrm>
          <a:prstGeom prst="rect">
            <a:avLst/>
          </a:prstGeom>
          <a:noFill/>
          <a:ln w="9525">
            <a:noFill/>
            <a:miter lim="800000"/>
            <a:headEnd/>
            <a:tailEnd/>
          </a:ln>
        </p:spPr>
        <p:txBody>
          <a:bodyPr>
            <a:prstTxWarp prst="textNoShape">
              <a:avLst/>
            </a:prstTxWarp>
            <a:spAutoFit/>
          </a:bodyPr>
          <a:lstStyle/>
          <a:p>
            <a:pPr>
              <a:lnSpc>
                <a:spcPct val="105000"/>
              </a:lnSpc>
              <a:spcBef>
                <a:spcPct val="50000"/>
              </a:spcBef>
            </a:pPr>
            <a:r>
              <a:rPr lang="en-US" sz="2600">
                <a:ea typeface="Arial" charset="0"/>
                <a:cs typeface="Arial" charset="0"/>
              </a:rPr>
              <a:t>So, Japan would produce </a:t>
            </a:r>
            <a:br>
              <a:rPr lang="en-US" sz="2600">
                <a:ea typeface="Arial" charset="0"/>
                <a:cs typeface="Arial" charset="0"/>
              </a:rPr>
            </a:br>
            <a:r>
              <a:rPr lang="en-US" sz="2600">
                <a:ea typeface="Arial" charset="0"/>
                <a:cs typeface="Arial" charset="0"/>
              </a:rPr>
              <a:t>0 tons of wheat.  </a:t>
            </a:r>
          </a:p>
        </p:txBody>
      </p:sp>
      <p:sp>
        <p:nvSpPr>
          <p:cNvPr id="36872" name="TextBox 33"/>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36873" name="TextBox 34"/>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6DBA0219-BE5B-44CF-B4A2-B9EABA8147D4}" type="slidenum">
              <a:rPr lang="en-US" sz="1700">
                <a:solidFill>
                  <a:srgbClr val="B2B2B2"/>
                </a:solidFill>
                <a:latin typeface="Times New Roman" charset="0"/>
                <a:ea typeface="Verdana" charset="0"/>
                <a:cs typeface="Verdana" charset="0"/>
              </a:rPr>
              <a:pPr algn="r"/>
              <a:t>14</a:t>
            </a:fld>
            <a:endParaRPr lang="en-US" sz="1700">
              <a:solidFill>
                <a:srgbClr val="B2B2B2"/>
              </a:solidFill>
              <a:latin typeface="Times New Roman" charset="0"/>
              <a:ea typeface="Verdana" charset="0"/>
              <a:cs typeface="Verdana"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wipe(left)">
                                      <p:cBhvr>
                                        <p:cTn id="7" dur="500"/>
                                        <p:tgtEl>
                                          <p:spTgt spid="849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5025"/>
                                        </p:tgtEl>
                                        <p:attrNameLst>
                                          <p:attrName>style.visibility</p:attrName>
                                        </p:attrNameLst>
                                      </p:cBhvr>
                                      <p:to>
                                        <p:strVal val="visible"/>
                                      </p:to>
                                    </p:set>
                                    <p:animEffect transition="in" filter="wipe(left)">
                                      <p:cBhvr>
                                        <p:cTn id="12" dur="500"/>
                                        <p:tgtEl>
                                          <p:spTgt spid="85025"/>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85024"/>
                                        </p:tgtEl>
                                        <p:attrNameLst>
                                          <p:attrName>style.visibility</p:attrName>
                                        </p:attrNameLst>
                                      </p:cBhvr>
                                      <p:to>
                                        <p:strVal val="visible"/>
                                      </p:to>
                                    </p:set>
                                    <p:anim calcmode="lin" valueType="num">
                                      <p:cBhvr>
                                        <p:cTn id="16" dur="500" fill="hold"/>
                                        <p:tgtEl>
                                          <p:spTgt spid="85024"/>
                                        </p:tgtEl>
                                        <p:attrNameLst>
                                          <p:attrName>ppt_w</p:attrName>
                                        </p:attrNameLst>
                                      </p:cBhvr>
                                      <p:tavLst>
                                        <p:tav tm="0">
                                          <p:val>
                                            <p:strVal val="4*#ppt_w"/>
                                          </p:val>
                                        </p:tav>
                                        <p:tav tm="100000">
                                          <p:val>
                                            <p:strVal val="#ppt_w"/>
                                          </p:val>
                                        </p:tav>
                                      </p:tavLst>
                                    </p:anim>
                                    <p:anim calcmode="lin" valueType="num">
                                      <p:cBhvr>
                                        <p:cTn id="17" dur="500" fill="hold"/>
                                        <p:tgtEl>
                                          <p:spTgt spid="8502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P spid="85024" grpId="0" animBg="1"/>
      <p:bldP spid="850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6"/>
          <p:cNvSpPr>
            <a:spLocks noGrp="1" noChangeArrowheads="1"/>
          </p:cNvSpPr>
          <p:nvPr>
            <p:ph type="title"/>
          </p:nvPr>
        </p:nvSpPr>
        <p:spPr/>
        <p:txBody>
          <a:bodyPr/>
          <a:lstStyle/>
          <a:p>
            <a:pPr eaLnBrk="1" hangingPunct="1"/>
            <a:r>
              <a:rPr lang="en-US" smtClean="0">
                <a:latin typeface="Tahoma" charset="0"/>
                <a:ea typeface="Tahoma" charset="0"/>
                <a:cs typeface="Tahoma" charset="0"/>
              </a:rPr>
              <a:t>Exports &amp; Imports</a:t>
            </a:r>
          </a:p>
        </p:txBody>
      </p:sp>
      <p:sp>
        <p:nvSpPr>
          <p:cNvPr id="22533" name="Rectangle 7"/>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smtClean="0">
                <a:solidFill>
                  <a:srgbClr val="FF0000"/>
                </a:solidFill>
                <a:latin typeface="Arial" charset="0"/>
                <a:cs typeface="ＭＳ Ｐゴシック" charset="-128"/>
              </a:rPr>
              <a:t>Exports</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goods produced domestically and sold abroad</a:t>
            </a:r>
          </a:p>
          <a:p>
            <a:pPr eaLnBrk="1" hangingPunct="1">
              <a:buFont typeface="Wingdings" charset="2"/>
              <a:buNone/>
            </a:pPr>
            <a:r>
              <a:rPr lang="en-US" smtClean="0">
                <a:latin typeface="Arial" charset="0"/>
                <a:cs typeface="ＭＳ Ｐゴシック" charset="-128"/>
              </a:rPr>
              <a:t>	</a:t>
            </a:r>
            <a:r>
              <a:rPr lang="en-US" b="1" smtClean="0">
                <a:solidFill>
                  <a:srgbClr val="0000FF"/>
                </a:solidFill>
                <a:latin typeface="Arial" charset="0"/>
                <a:cs typeface="ＭＳ Ｐゴシック" charset="-128"/>
              </a:rPr>
              <a:t>To export </a:t>
            </a:r>
            <a:r>
              <a:rPr lang="en-US" smtClean="0">
                <a:latin typeface="Arial" charset="0"/>
                <a:cs typeface="ＭＳ Ｐゴシック" charset="-128"/>
              </a:rPr>
              <a:t>means to sell domestically produced goods abroad.</a:t>
            </a:r>
          </a:p>
          <a:p>
            <a:pPr eaLnBrk="1" hangingPunct="1">
              <a:buFont typeface="Wingdings" charset="2"/>
              <a:buChar char="§"/>
            </a:pPr>
            <a:r>
              <a:rPr lang="en-US" b="1" smtClean="0">
                <a:solidFill>
                  <a:srgbClr val="FF0000"/>
                </a:solidFill>
                <a:latin typeface="Arial" charset="0"/>
                <a:cs typeface="ＭＳ Ｐゴシック" charset="-128"/>
              </a:rPr>
              <a:t>Imports</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goods produced abroad and sold domestically</a:t>
            </a:r>
          </a:p>
          <a:p>
            <a:pPr eaLnBrk="1" hangingPunct="1">
              <a:buFont typeface="Wingdings" charset="2"/>
              <a:buNone/>
            </a:pPr>
            <a:r>
              <a:rPr lang="en-US" smtClean="0">
                <a:latin typeface="Arial" charset="0"/>
                <a:cs typeface="ＭＳ Ｐゴシック" charset="-128"/>
              </a:rPr>
              <a:t>	</a:t>
            </a:r>
            <a:r>
              <a:rPr lang="en-US" b="1" smtClean="0">
                <a:solidFill>
                  <a:srgbClr val="0000FF"/>
                </a:solidFill>
                <a:latin typeface="Arial" charset="0"/>
                <a:cs typeface="ＭＳ Ｐゴシック" charset="-128"/>
              </a:rPr>
              <a:t>To import </a:t>
            </a:r>
            <a:r>
              <a:rPr lang="en-US" smtClean="0">
                <a:latin typeface="Arial" charset="0"/>
                <a:cs typeface="ＭＳ Ｐゴシック" charset="-128"/>
              </a:rPr>
              <a:t>means to purchase goods produced in other countries.  </a:t>
            </a:r>
          </a:p>
        </p:txBody>
      </p:sp>
      <p:sp>
        <p:nvSpPr>
          <p:cNvPr id="38915"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4096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Consumption under trade</a:t>
            </a:r>
          </a:p>
        </p:txBody>
      </p:sp>
      <p:sp>
        <p:nvSpPr>
          <p:cNvPr id="40964" name="Content Placeholder 2"/>
          <p:cNvSpPr>
            <a:spLocks noGrp="1"/>
          </p:cNvSpPr>
          <p:nvPr>
            <p:ph idx="1"/>
          </p:nvPr>
        </p:nvSpPr>
        <p:spPr>
          <a:xfrm>
            <a:off x="457200" y="1447800"/>
            <a:ext cx="8229600" cy="4876800"/>
          </a:xfrm>
        </p:spPr>
        <p:txBody>
          <a:bodyPr/>
          <a:lstStyle/>
          <a:p>
            <a:pPr marL="0" indent="0" eaLnBrk="1" hangingPunct="1">
              <a:buClr>
                <a:srgbClr val="CC0000"/>
              </a:buClr>
              <a:buFont typeface="Wingdings" charset="2"/>
              <a:buNone/>
            </a:pPr>
            <a:r>
              <a:rPr lang="en-US" smtClean="0">
                <a:latin typeface="Arial" charset="0"/>
                <a:cs typeface="ＭＳ Ｐゴシック" charset="-128"/>
              </a:rPr>
              <a:t>Suppose Saudi Arabia exports 700 tons of wheat to Japan, and imports 110 computers from Japan.</a:t>
            </a:r>
          </a:p>
          <a:p>
            <a:pPr marL="0" indent="0" eaLnBrk="1" hangingPunct="1">
              <a:buClr>
                <a:srgbClr val="CC0000"/>
              </a:buClr>
              <a:buFont typeface="Wingdings" charset="2"/>
              <a:buNone/>
            </a:pPr>
            <a:r>
              <a:rPr lang="en-US" smtClean="0">
                <a:latin typeface="Arial" charset="0"/>
                <a:cs typeface="ＭＳ Ｐゴシック" charset="-128"/>
              </a:rPr>
              <a:t>(So, Japan imports 700 tons wheat and exports 110 computers.)</a:t>
            </a:r>
          </a:p>
          <a:p>
            <a:pPr marL="511175" lvl="1" indent="-349250" eaLnBrk="1" hangingPunct="1">
              <a:spcBef>
                <a:spcPts val="1400"/>
              </a:spcBef>
              <a:buClr>
                <a:srgbClr val="CC0000"/>
              </a:buClr>
              <a:buFont typeface="Wingdings" charset="2"/>
              <a:buChar char="§"/>
            </a:pPr>
            <a:r>
              <a:rPr lang="en-US" sz="2800" smtClean="0">
                <a:latin typeface="Arial" charset="0"/>
                <a:ea typeface="Arial" charset="0"/>
                <a:cs typeface="Arial" charset="0"/>
              </a:rPr>
              <a:t>How much of each good is consumed in Saudi Arabia?  Plot this combination on the Saudi Arabian PPF. </a:t>
            </a:r>
          </a:p>
          <a:p>
            <a:pPr marL="511175" lvl="1" indent="-349250" eaLnBrk="1" hangingPunct="1">
              <a:spcBef>
                <a:spcPts val="1400"/>
              </a:spcBef>
              <a:buClr>
                <a:srgbClr val="CC0000"/>
              </a:buClr>
              <a:buFont typeface="Wingdings" charset="2"/>
              <a:buChar char="§"/>
            </a:pPr>
            <a:r>
              <a:rPr lang="en-US" sz="2800" smtClean="0">
                <a:latin typeface="Arial" charset="0"/>
                <a:ea typeface="Arial" charset="0"/>
                <a:cs typeface="Arial" charset="0"/>
              </a:rPr>
              <a:t>How much of each good is consumed in Japan?  Plot this combination on Japan’s PPF.</a:t>
            </a:r>
            <a:endParaRPr lang="en-US" smtClean="0">
              <a:latin typeface="Arial" charset="0"/>
              <a:ea typeface="Arial" charset="0"/>
              <a:cs typeface="Arial" charset="0"/>
            </a:endParaRPr>
          </a:p>
        </p:txBody>
      </p:sp>
      <p:sp>
        <p:nvSpPr>
          <p:cNvPr id="40965"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09" name="Group 2"/>
          <p:cNvGrpSpPr>
            <a:grpSpLocks/>
          </p:cNvGrpSpPr>
          <p:nvPr/>
        </p:nvGrpSpPr>
        <p:grpSpPr bwMode="auto">
          <a:xfrm>
            <a:off x="322263" y="1543050"/>
            <a:ext cx="5514975" cy="4529138"/>
            <a:chOff x="212" y="1350"/>
            <a:chExt cx="3474" cy="2853"/>
          </a:xfrm>
        </p:grpSpPr>
        <p:grpSp>
          <p:nvGrpSpPr>
            <p:cNvPr id="43070" name="Group 3"/>
            <p:cNvGrpSpPr>
              <a:grpSpLocks/>
            </p:cNvGrpSpPr>
            <p:nvPr/>
          </p:nvGrpSpPr>
          <p:grpSpPr bwMode="auto">
            <a:xfrm>
              <a:off x="868" y="1350"/>
              <a:ext cx="2818" cy="2480"/>
              <a:chOff x="2416" y="1770"/>
              <a:chExt cx="610" cy="548"/>
            </a:xfrm>
          </p:grpSpPr>
          <p:sp>
            <p:nvSpPr>
              <p:cNvPr id="43102" name="Line 4"/>
              <p:cNvSpPr>
                <a:spLocks noChangeShapeType="1"/>
              </p:cNvSpPr>
              <p:nvPr/>
            </p:nvSpPr>
            <p:spPr bwMode="auto">
              <a:xfrm>
                <a:off x="2416" y="1770"/>
                <a:ext cx="0" cy="548"/>
              </a:xfrm>
              <a:prstGeom prst="line">
                <a:avLst/>
              </a:prstGeom>
              <a:noFill/>
              <a:ln w="9525">
                <a:solidFill>
                  <a:schemeClr val="tx1"/>
                </a:solidFill>
                <a:round/>
                <a:headEnd/>
                <a:tailEnd/>
              </a:ln>
            </p:spPr>
            <p:txBody>
              <a:bodyPr>
                <a:prstTxWarp prst="textNoShape">
                  <a:avLst/>
                </a:prstTxWarp>
              </a:bodyPr>
              <a:lstStyle/>
              <a:p>
                <a:endParaRPr lang="en-US"/>
              </a:p>
            </p:txBody>
          </p:sp>
          <p:sp>
            <p:nvSpPr>
              <p:cNvPr id="43103" name="Line 5"/>
              <p:cNvSpPr>
                <a:spLocks noChangeShapeType="1"/>
              </p:cNvSpPr>
              <p:nvPr/>
            </p:nvSpPr>
            <p:spPr bwMode="auto">
              <a:xfrm>
                <a:off x="2416" y="2318"/>
                <a:ext cx="610"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43071" name="Group 6"/>
            <p:cNvGrpSpPr>
              <a:grpSpLocks/>
            </p:cNvGrpSpPr>
            <p:nvPr/>
          </p:nvGrpSpPr>
          <p:grpSpPr bwMode="auto">
            <a:xfrm>
              <a:off x="214" y="1834"/>
              <a:ext cx="654" cy="288"/>
              <a:chOff x="212" y="1834"/>
              <a:chExt cx="654" cy="288"/>
            </a:xfrm>
          </p:grpSpPr>
          <p:sp>
            <p:nvSpPr>
              <p:cNvPr id="43100" name="Line 7"/>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43101" name="Text Box 8"/>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4,000</a:t>
                </a:r>
              </a:p>
            </p:txBody>
          </p:sp>
        </p:grpSp>
        <p:grpSp>
          <p:nvGrpSpPr>
            <p:cNvPr id="43072" name="Group 9"/>
            <p:cNvGrpSpPr>
              <a:grpSpLocks/>
            </p:cNvGrpSpPr>
            <p:nvPr/>
          </p:nvGrpSpPr>
          <p:grpSpPr bwMode="auto">
            <a:xfrm>
              <a:off x="1144" y="3828"/>
              <a:ext cx="464" cy="374"/>
              <a:chOff x="1142" y="3830"/>
              <a:chExt cx="464" cy="374"/>
            </a:xfrm>
          </p:grpSpPr>
          <p:sp>
            <p:nvSpPr>
              <p:cNvPr id="43098" name="Line 10"/>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43099" name="Text Box 11"/>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a:t>
                </a:r>
              </a:p>
            </p:txBody>
          </p:sp>
        </p:grpSp>
        <p:grpSp>
          <p:nvGrpSpPr>
            <p:cNvPr id="43073" name="Group 12"/>
            <p:cNvGrpSpPr>
              <a:grpSpLocks/>
            </p:cNvGrpSpPr>
            <p:nvPr/>
          </p:nvGrpSpPr>
          <p:grpSpPr bwMode="auto">
            <a:xfrm>
              <a:off x="212" y="1374"/>
              <a:ext cx="654" cy="288"/>
              <a:chOff x="212" y="1834"/>
              <a:chExt cx="654" cy="288"/>
            </a:xfrm>
          </p:grpSpPr>
          <p:sp>
            <p:nvSpPr>
              <p:cNvPr id="43096" name="Line 13"/>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43097" name="Text Box 14"/>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5,000</a:t>
                </a:r>
              </a:p>
            </p:txBody>
          </p:sp>
        </p:grpSp>
        <p:grpSp>
          <p:nvGrpSpPr>
            <p:cNvPr id="43074" name="Group 15"/>
            <p:cNvGrpSpPr>
              <a:grpSpLocks/>
            </p:cNvGrpSpPr>
            <p:nvPr/>
          </p:nvGrpSpPr>
          <p:grpSpPr bwMode="auto">
            <a:xfrm>
              <a:off x="214" y="2756"/>
              <a:ext cx="654" cy="288"/>
              <a:chOff x="212" y="1834"/>
              <a:chExt cx="654" cy="288"/>
            </a:xfrm>
          </p:grpSpPr>
          <p:sp>
            <p:nvSpPr>
              <p:cNvPr id="43094" name="Line 16"/>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43095" name="Text Box 17"/>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2,000</a:t>
                </a:r>
              </a:p>
            </p:txBody>
          </p:sp>
        </p:grpSp>
        <p:grpSp>
          <p:nvGrpSpPr>
            <p:cNvPr id="43075" name="Group 18"/>
            <p:cNvGrpSpPr>
              <a:grpSpLocks/>
            </p:cNvGrpSpPr>
            <p:nvPr/>
          </p:nvGrpSpPr>
          <p:grpSpPr bwMode="auto">
            <a:xfrm>
              <a:off x="214" y="3216"/>
              <a:ext cx="654" cy="288"/>
              <a:chOff x="212" y="1834"/>
              <a:chExt cx="654" cy="288"/>
            </a:xfrm>
          </p:grpSpPr>
          <p:sp>
            <p:nvSpPr>
              <p:cNvPr id="43092" name="Line 19"/>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43093" name="Text Box 20"/>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1,000</a:t>
                </a:r>
              </a:p>
            </p:txBody>
          </p:sp>
        </p:grpSp>
        <p:grpSp>
          <p:nvGrpSpPr>
            <p:cNvPr id="43076" name="Group 21"/>
            <p:cNvGrpSpPr>
              <a:grpSpLocks/>
            </p:cNvGrpSpPr>
            <p:nvPr/>
          </p:nvGrpSpPr>
          <p:grpSpPr bwMode="auto">
            <a:xfrm>
              <a:off x="212" y="2292"/>
              <a:ext cx="654" cy="288"/>
              <a:chOff x="212" y="1834"/>
              <a:chExt cx="654" cy="288"/>
            </a:xfrm>
          </p:grpSpPr>
          <p:sp>
            <p:nvSpPr>
              <p:cNvPr id="43090" name="Line 22"/>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43091" name="Text Box 23"/>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3,000</a:t>
                </a:r>
              </a:p>
            </p:txBody>
          </p:sp>
        </p:grpSp>
        <p:grpSp>
          <p:nvGrpSpPr>
            <p:cNvPr id="43077" name="Group 24"/>
            <p:cNvGrpSpPr>
              <a:grpSpLocks/>
            </p:cNvGrpSpPr>
            <p:nvPr/>
          </p:nvGrpSpPr>
          <p:grpSpPr bwMode="auto">
            <a:xfrm>
              <a:off x="3188" y="3828"/>
              <a:ext cx="464" cy="374"/>
              <a:chOff x="1142" y="3830"/>
              <a:chExt cx="464" cy="374"/>
            </a:xfrm>
          </p:grpSpPr>
          <p:sp>
            <p:nvSpPr>
              <p:cNvPr id="43088" name="Line 25"/>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43089" name="Text Box 26"/>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500</a:t>
                </a:r>
              </a:p>
            </p:txBody>
          </p:sp>
        </p:grpSp>
        <p:grpSp>
          <p:nvGrpSpPr>
            <p:cNvPr id="43078" name="Group 27"/>
            <p:cNvGrpSpPr>
              <a:grpSpLocks/>
            </p:cNvGrpSpPr>
            <p:nvPr/>
          </p:nvGrpSpPr>
          <p:grpSpPr bwMode="auto">
            <a:xfrm>
              <a:off x="1659" y="3828"/>
              <a:ext cx="464" cy="374"/>
              <a:chOff x="1142" y="3830"/>
              <a:chExt cx="464" cy="374"/>
            </a:xfrm>
          </p:grpSpPr>
          <p:sp>
            <p:nvSpPr>
              <p:cNvPr id="43086" name="Line 28"/>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43087" name="Text Box 29"/>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200</a:t>
                </a:r>
              </a:p>
            </p:txBody>
          </p:sp>
        </p:grpSp>
        <p:grpSp>
          <p:nvGrpSpPr>
            <p:cNvPr id="43079" name="Group 30"/>
            <p:cNvGrpSpPr>
              <a:grpSpLocks/>
            </p:cNvGrpSpPr>
            <p:nvPr/>
          </p:nvGrpSpPr>
          <p:grpSpPr bwMode="auto">
            <a:xfrm>
              <a:off x="2164" y="3829"/>
              <a:ext cx="464" cy="374"/>
              <a:chOff x="1142" y="3830"/>
              <a:chExt cx="464" cy="374"/>
            </a:xfrm>
          </p:grpSpPr>
          <p:sp>
            <p:nvSpPr>
              <p:cNvPr id="43084" name="Line 31"/>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43085" name="Text Box 32"/>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300</a:t>
                </a:r>
              </a:p>
            </p:txBody>
          </p:sp>
        </p:grpSp>
        <p:grpSp>
          <p:nvGrpSpPr>
            <p:cNvPr id="43080" name="Group 33"/>
            <p:cNvGrpSpPr>
              <a:grpSpLocks/>
            </p:cNvGrpSpPr>
            <p:nvPr/>
          </p:nvGrpSpPr>
          <p:grpSpPr bwMode="auto">
            <a:xfrm>
              <a:off x="2673" y="3829"/>
              <a:ext cx="464" cy="374"/>
              <a:chOff x="1142" y="3830"/>
              <a:chExt cx="464" cy="374"/>
            </a:xfrm>
          </p:grpSpPr>
          <p:sp>
            <p:nvSpPr>
              <p:cNvPr id="43082" name="Line 34"/>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43083" name="Text Box 35"/>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400</a:t>
                </a:r>
              </a:p>
            </p:txBody>
          </p:sp>
        </p:grpSp>
        <p:sp>
          <p:nvSpPr>
            <p:cNvPr id="43081" name="Text Box 36"/>
            <p:cNvSpPr txBox="1">
              <a:spLocks noChangeArrowheads="1"/>
            </p:cNvSpPr>
            <p:nvPr/>
          </p:nvSpPr>
          <p:spPr bwMode="auto">
            <a:xfrm>
              <a:off x="621" y="3798"/>
              <a:ext cx="266"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0</a:t>
              </a:r>
            </a:p>
          </p:txBody>
        </p:sp>
      </p:grpSp>
      <p:grpSp>
        <p:nvGrpSpPr>
          <p:cNvPr id="43010" name="Group 37"/>
          <p:cNvGrpSpPr>
            <a:grpSpLocks/>
          </p:cNvGrpSpPr>
          <p:nvPr/>
        </p:nvGrpSpPr>
        <p:grpSpPr bwMode="auto">
          <a:xfrm>
            <a:off x="484188" y="742950"/>
            <a:ext cx="7153275" cy="4970463"/>
            <a:chOff x="305" y="468"/>
            <a:chExt cx="4506" cy="3131"/>
          </a:xfrm>
        </p:grpSpPr>
        <p:sp>
          <p:nvSpPr>
            <p:cNvPr id="43068" name="Text Box 38"/>
            <p:cNvSpPr txBox="1">
              <a:spLocks noChangeArrowheads="1"/>
            </p:cNvSpPr>
            <p:nvPr/>
          </p:nvSpPr>
          <p:spPr bwMode="auto">
            <a:xfrm>
              <a:off x="3604" y="3311"/>
              <a:ext cx="1207"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Computers</a:t>
              </a:r>
            </a:p>
          </p:txBody>
        </p:sp>
        <p:sp>
          <p:nvSpPr>
            <p:cNvPr id="43069" name="Text Box 39"/>
            <p:cNvSpPr txBox="1">
              <a:spLocks noChangeArrowheads="1"/>
            </p:cNvSpPr>
            <p:nvPr/>
          </p:nvSpPr>
          <p:spPr bwMode="auto">
            <a:xfrm>
              <a:off x="305" y="468"/>
              <a:ext cx="700" cy="51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Wheat (tons)</a:t>
              </a:r>
            </a:p>
          </p:txBody>
        </p:sp>
      </p:grpSp>
      <p:sp>
        <p:nvSpPr>
          <p:cNvPr id="43011" name="Rectangle 40"/>
          <p:cNvSpPr>
            <a:spLocks noGrp="1" noChangeArrowheads="1"/>
          </p:cNvSpPr>
          <p:nvPr>
            <p:ph type="title" idx="4294967295"/>
          </p:nvPr>
        </p:nvSpPr>
        <p:spPr>
          <a:xfrm>
            <a:off x="473075" y="204788"/>
            <a:ext cx="8229600" cy="649287"/>
          </a:xfrm>
        </p:spPr>
        <p:txBody>
          <a:bodyPr/>
          <a:lstStyle/>
          <a:p>
            <a:pPr algn="ctr" eaLnBrk="1" hangingPunct="1"/>
            <a:r>
              <a:rPr lang="en-US" sz="3200" smtClean="0">
                <a:latin typeface="Tahoma" charset="0"/>
                <a:ea typeface="Tahoma" charset="0"/>
                <a:cs typeface="Tahoma" charset="0"/>
              </a:rPr>
              <a:t>Saudi Arabian Consumption With Trade</a:t>
            </a:r>
          </a:p>
        </p:txBody>
      </p:sp>
      <p:sp>
        <p:nvSpPr>
          <p:cNvPr id="43012" name="Line 41"/>
          <p:cNvSpPr>
            <a:spLocks noChangeShapeType="1"/>
          </p:cNvSpPr>
          <p:nvPr/>
        </p:nvSpPr>
        <p:spPr bwMode="auto">
          <a:xfrm>
            <a:off x="1355725" y="1828800"/>
            <a:ext cx="4056063" cy="3649663"/>
          </a:xfrm>
          <a:prstGeom prst="line">
            <a:avLst/>
          </a:prstGeom>
          <a:noFill/>
          <a:ln w="50800">
            <a:solidFill>
              <a:srgbClr val="333399"/>
            </a:solidFill>
            <a:round/>
            <a:headEnd/>
            <a:tailEnd/>
          </a:ln>
        </p:spPr>
        <p:txBody>
          <a:bodyPr>
            <a:prstTxWarp prst="textNoShape">
              <a:avLst/>
            </a:prstTxWarp>
          </a:bodyPr>
          <a:lstStyle/>
          <a:p>
            <a:endParaRPr lang="en-US"/>
          </a:p>
        </p:txBody>
      </p:sp>
      <p:sp>
        <p:nvSpPr>
          <p:cNvPr id="43013" name="Oval 42"/>
          <p:cNvSpPr>
            <a:spLocks noChangeArrowheads="1"/>
          </p:cNvSpPr>
          <p:nvPr/>
        </p:nvSpPr>
        <p:spPr bwMode="auto">
          <a:xfrm>
            <a:off x="5338763" y="5411788"/>
            <a:ext cx="141287" cy="138112"/>
          </a:xfrm>
          <a:prstGeom prst="ellipse">
            <a:avLst/>
          </a:prstGeom>
          <a:solidFill>
            <a:srgbClr val="333399"/>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43014" name="Oval 43"/>
          <p:cNvSpPr>
            <a:spLocks noChangeArrowheads="1"/>
          </p:cNvSpPr>
          <p:nvPr/>
        </p:nvSpPr>
        <p:spPr bwMode="auto">
          <a:xfrm>
            <a:off x="1292225" y="1765300"/>
            <a:ext cx="141288" cy="138113"/>
          </a:xfrm>
          <a:prstGeom prst="ellipse">
            <a:avLst/>
          </a:prstGeom>
          <a:solidFill>
            <a:srgbClr val="333399"/>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43015"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grpSp>
        <p:nvGrpSpPr>
          <p:cNvPr id="15" name="Group 45"/>
          <p:cNvGrpSpPr>
            <a:grpSpLocks/>
          </p:cNvGrpSpPr>
          <p:nvPr/>
        </p:nvGrpSpPr>
        <p:grpSpPr bwMode="auto">
          <a:xfrm>
            <a:off x="1365250" y="3389313"/>
            <a:ext cx="2306638" cy="2087562"/>
            <a:chOff x="860" y="2135"/>
            <a:chExt cx="1453" cy="1315"/>
          </a:xfrm>
        </p:grpSpPr>
        <p:grpSp>
          <p:nvGrpSpPr>
            <p:cNvPr id="43064" name="Group 46"/>
            <p:cNvGrpSpPr>
              <a:grpSpLocks/>
            </p:cNvGrpSpPr>
            <p:nvPr/>
          </p:nvGrpSpPr>
          <p:grpSpPr bwMode="auto">
            <a:xfrm>
              <a:off x="860" y="2182"/>
              <a:ext cx="1411" cy="1268"/>
              <a:chOff x="357" y="2450"/>
              <a:chExt cx="795" cy="646"/>
            </a:xfrm>
          </p:grpSpPr>
          <p:sp>
            <p:nvSpPr>
              <p:cNvPr id="43066" name="Line 4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43067" name="Line 4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43065" name="Oval 49"/>
            <p:cNvSpPr>
              <a:spLocks noChangeArrowheads="1"/>
            </p:cNvSpPr>
            <p:nvPr/>
          </p:nvSpPr>
          <p:spPr bwMode="auto">
            <a:xfrm>
              <a:off x="2224" y="2135"/>
              <a:ext cx="89" cy="87"/>
            </a:xfrm>
            <a:prstGeom prst="ellipse">
              <a:avLst/>
            </a:prstGeom>
            <a:solidFill>
              <a:srgbClr val="3366FF"/>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7" name="Group 90"/>
          <p:cNvGrpSpPr>
            <a:grpSpLocks/>
          </p:cNvGrpSpPr>
          <p:nvPr/>
        </p:nvGrpSpPr>
        <p:grpSpPr bwMode="auto">
          <a:xfrm>
            <a:off x="4217988" y="2838450"/>
            <a:ext cx="4513262" cy="820738"/>
            <a:chOff x="2657" y="1788"/>
            <a:chExt cx="2843" cy="517"/>
          </a:xfrm>
        </p:grpSpPr>
        <p:sp>
          <p:nvSpPr>
            <p:cNvPr id="43061" name="Rectangle 54"/>
            <p:cNvSpPr>
              <a:spLocks noChangeArrowheads="1"/>
            </p:cNvSpPr>
            <p:nvPr/>
          </p:nvSpPr>
          <p:spPr bwMode="auto">
            <a:xfrm>
              <a:off x="4726" y="1788"/>
              <a:ext cx="774" cy="51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2700</a:t>
              </a:r>
            </a:p>
          </p:txBody>
        </p:sp>
        <p:sp>
          <p:nvSpPr>
            <p:cNvPr id="43062" name="Rectangle 55"/>
            <p:cNvSpPr>
              <a:spLocks noChangeArrowheads="1"/>
            </p:cNvSpPr>
            <p:nvPr/>
          </p:nvSpPr>
          <p:spPr bwMode="auto">
            <a:xfrm>
              <a:off x="3703" y="1788"/>
              <a:ext cx="1023" cy="51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270</a:t>
              </a:r>
            </a:p>
          </p:txBody>
        </p:sp>
        <p:sp>
          <p:nvSpPr>
            <p:cNvPr id="43063" name="Rectangle 56"/>
            <p:cNvSpPr>
              <a:spLocks noChangeArrowheads="1"/>
            </p:cNvSpPr>
            <p:nvPr/>
          </p:nvSpPr>
          <p:spPr bwMode="auto">
            <a:xfrm>
              <a:off x="2657" y="1788"/>
              <a:ext cx="1046" cy="517"/>
            </a:xfrm>
            <a:prstGeom prst="rect">
              <a:avLst/>
            </a:prstGeom>
            <a:solidFill>
              <a:schemeClr val="bg1"/>
            </a:solidFill>
            <a:ln w="9525">
              <a:noFill/>
              <a:miter lim="800000"/>
              <a:headEnd/>
              <a:tailEnd/>
            </a:ln>
          </p:spPr>
          <p:txBody>
            <a:bodyPr anchor="ctr">
              <a:prstTxWarp prst="textNoShape">
                <a:avLst/>
              </a:prstTxWarp>
            </a:bodyPr>
            <a:lstStyle/>
            <a:p>
              <a:pPr>
                <a:spcBef>
                  <a:spcPct val="45000"/>
                </a:spcBef>
                <a:buClr>
                  <a:srgbClr val="00B85C"/>
                </a:buClr>
                <a:buSzPct val="120000"/>
                <a:buFont typeface="Wingdings" charset="2"/>
                <a:buNone/>
              </a:pPr>
              <a:r>
                <a:rPr lang="en-US">
                  <a:ea typeface="Arial" charset="0"/>
                  <a:cs typeface="Arial" charset="0"/>
                </a:rPr>
                <a:t>= amount consumed</a:t>
              </a:r>
            </a:p>
          </p:txBody>
        </p:sp>
      </p:grpSp>
      <p:grpSp>
        <p:nvGrpSpPr>
          <p:cNvPr id="18" name="Group 91"/>
          <p:cNvGrpSpPr>
            <a:grpSpLocks/>
          </p:cNvGrpSpPr>
          <p:nvPr/>
        </p:nvGrpSpPr>
        <p:grpSpPr bwMode="auto">
          <a:xfrm>
            <a:off x="4217988" y="1905000"/>
            <a:ext cx="4513262" cy="455613"/>
            <a:chOff x="2657" y="1200"/>
            <a:chExt cx="2843" cy="287"/>
          </a:xfrm>
        </p:grpSpPr>
        <p:sp>
          <p:nvSpPr>
            <p:cNvPr id="43058" name="Rectangle 51"/>
            <p:cNvSpPr>
              <a:spLocks noChangeArrowheads="1"/>
            </p:cNvSpPr>
            <p:nvPr/>
          </p:nvSpPr>
          <p:spPr bwMode="auto">
            <a:xfrm>
              <a:off x="4726" y="1200"/>
              <a:ext cx="774"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0</a:t>
              </a:r>
            </a:p>
          </p:txBody>
        </p:sp>
        <p:sp>
          <p:nvSpPr>
            <p:cNvPr id="43059" name="Rectangle 52"/>
            <p:cNvSpPr>
              <a:spLocks noChangeArrowheads="1"/>
            </p:cNvSpPr>
            <p:nvPr/>
          </p:nvSpPr>
          <p:spPr bwMode="auto">
            <a:xfrm>
              <a:off x="3703" y="1200"/>
              <a:ext cx="1023"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110</a:t>
              </a:r>
            </a:p>
          </p:txBody>
        </p:sp>
        <p:sp>
          <p:nvSpPr>
            <p:cNvPr id="43060" name="Rectangle 53"/>
            <p:cNvSpPr>
              <a:spLocks noChangeArrowheads="1"/>
            </p:cNvSpPr>
            <p:nvPr/>
          </p:nvSpPr>
          <p:spPr bwMode="auto">
            <a:xfrm>
              <a:off x="2657" y="1200"/>
              <a:ext cx="1046" cy="287"/>
            </a:xfrm>
            <a:prstGeom prst="rect">
              <a:avLst/>
            </a:prstGeom>
            <a:solidFill>
              <a:schemeClr val="bg1"/>
            </a:solidFill>
            <a:ln w="9525">
              <a:noFill/>
              <a:miter lim="800000"/>
              <a:headEnd/>
              <a:tailEnd/>
            </a:ln>
          </p:spPr>
          <p:txBody>
            <a:bodyPr anchor="ctr">
              <a:prstTxWarp prst="textNoShape">
                <a:avLst/>
              </a:prstTxWarp>
            </a:bodyPr>
            <a:lstStyle/>
            <a:p>
              <a:pPr>
                <a:spcBef>
                  <a:spcPct val="45000"/>
                </a:spcBef>
                <a:buClr>
                  <a:srgbClr val="00B85C"/>
                </a:buClr>
                <a:buSzPct val="120000"/>
                <a:buFont typeface="Wingdings" charset="2"/>
                <a:buNone/>
              </a:pPr>
              <a:r>
                <a:rPr lang="en-US">
                  <a:ea typeface="Arial" charset="0"/>
                  <a:cs typeface="Arial" charset="0"/>
                </a:rPr>
                <a:t>+ imported</a:t>
              </a:r>
            </a:p>
          </p:txBody>
        </p:sp>
      </p:grpSp>
      <p:grpSp>
        <p:nvGrpSpPr>
          <p:cNvPr id="19" name="Group 92"/>
          <p:cNvGrpSpPr>
            <a:grpSpLocks/>
          </p:cNvGrpSpPr>
          <p:nvPr/>
        </p:nvGrpSpPr>
        <p:grpSpPr bwMode="auto">
          <a:xfrm>
            <a:off x="4217988" y="2360613"/>
            <a:ext cx="4513262" cy="477837"/>
            <a:chOff x="2657" y="1487"/>
            <a:chExt cx="2843" cy="301"/>
          </a:xfrm>
        </p:grpSpPr>
        <p:sp>
          <p:nvSpPr>
            <p:cNvPr id="43055" name="Rectangle 57"/>
            <p:cNvSpPr>
              <a:spLocks noChangeArrowheads="1"/>
            </p:cNvSpPr>
            <p:nvPr/>
          </p:nvSpPr>
          <p:spPr bwMode="auto">
            <a:xfrm>
              <a:off x="4726" y="1487"/>
              <a:ext cx="774" cy="301"/>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700</a:t>
              </a:r>
            </a:p>
          </p:txBody>
        </p:sp>
        <p:sp>
          <p:nvSpPr>
            <p:cNvPr id="43056" name="Rectangle 58"/>
            <p:cNvSpPr>
              <a:spLocks noChangeArrowheads="1"/>
            </p:cNvSpPr>
            <p:nvPr/>
          </p:nvSpPr>
          <p:spPr bwMode="auto">
            <a:xfrm>
              <a:off x="3703" y="1487"/>
              <a:ext cx="1023" cy="301"/>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0</a:t>
              </a:r>
            </a:p>
          </p:txBody>
        </p:sp>
        <p:sp>
          <p:nvSpPr>
            <p:cNvPr id="43057" name="Rectangle 59"/>
            <p:cNvSpPr>
              <a:spLocks noChangeArrowheads="1"/>
            </p:cNvSpPr>
            <p:nvPr/>
          </p:nvSpPr>
          <p:spPr bwMode="auto">
            <a:xfrm>
              <a:off x="2657" y="1487"/>
              <a:ext cx="1046" cy="301"/>
            </a:xfrm>
            <a:prstGeom prst="rect">
              <a:avLst/>
            </a:prstGeom>
            <a:solidFill>
              <a:schemeClr val="bg1"/>
            </a:solidFill>
            <a:ln w="9525">
              <a:noFill/>
              <a:miter lim="800000"/>
              <a:headEnd/>
              <a:tailEnd/>
            </a:ln>
          </p:spPr>
          <p:txBody>
            <a:bodyPr anchor="ctr">
              <a:prstTxWarp prst="textNoShape">
                <a:avLst/>
              </a:prstTxWarp>
            </a:bodyPr>
            <a:lstStyle/>
            <a:p>
              <a:pPr>
                <a:spcBef>
                  <a:spcPct val="45000"/>
                </a:spcBef>
                <a:buClr>
                  <a:srgbClr val="00B85C"/>
                </a:buClr>
                <a:buSzPct val="120000"/>
                <a:buFont typeface="Wingdings" charset="2"/>
                <a:buNone/>
              </a:pPr>
              <a:r>
                <a:rPr lang="en-US">
                  <a:ea typeface="Arial" charset="0"/>
                  <a:cs typeface="Arial" charset="0"/>
                </a:rPr>
                <a:t>– exported</a:t>
              </a:r>
            </a:p>
          </p:txBody>
        </p:sp>
      </p:grpSp>
      <p:grpSp>
        <p:nvGrpSpPr>
          <p:cNvPr id="20" name="Group 88"/>
          <p:cNvGrpSpPr>
            <a:grpSpLocks/>
          </p:cNvGrpSpPr>
          <p:nvPr/>
        </p:nvGrpSpPr>
        <p:grpSpPr bwMode="auto">
          <a:xfrm>
            <a:off x="4217988" y="1449388"/>
            <a:ext cx="4513262" cy="455612"/>
            <a:chOff x="2657" y="913"/>
            <a:chExt cx="2843" cy="287"/>
          </a:xfrm>
        </p:grpSpPr>
        <p:sp>
          <p:nvSpPr>
            <p:cNvPr id="43052" name="Rectangle 60"/>
            <p:cNvSpPr>
              <a:spLocks noChangeArrowheads="1"/>
            </p:cNvSpPr>
            <p:nvPr/>
          </p:nvSpPr>
          <p:spPr bwMode="auto">
            <a:xfrm>
              <a:off x="4726" y="913"/>
              <a:ext cx="774"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3400</a:t>
              </a:r>
            </a:p>
          </p:txBody>
        </p:sp>
        <p:sp>
          <p:nvSpPr>
            <p:cNvPr id="43053" name="Rectangle 61"/>
            <p:cNvSpPr>
              <a:spLocks noChangeArrowheads="1"/>
            </p:cNvSpPr>
            <p:nvPr/>
          </p:nvSpPr>
          <p:spPr bwMode="auto">
            <a:xfrm>
              <a:off x="3703" y="913"/>
              <a:ext cx="1023"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160</a:t>
              </a:r>
            </a:p>
          </p:txBody>
        </p:sp>
        <p:sp>
          <p:nvSpPr>
            <p:cNvPr id="43054" name="Rectangle 62"/>
            <p:cNvSpPr>
              <a:spLocks noChangeArrowheads="1"/>
            </p:cNvSpPr>
            <p:nvPr/>
          </p:nvSpPr>
          <p:spPr bwMode="auto">
            <a:xfrm>
              <a:off x="2657" y="913"/>
              <a:ext cx="1046" cy="287"/>
            </a:xfrm>
            <a:prstGeom prst="rect">
              <a:avLst/>
            </a:prstGeom>
            <a:solidFill>
              <a:schemeClr val="bg1"/>
            </a:solidFill>
            <a:ln w="9525">
              <a:noFill/>
              <a:miter lim="800000"/>
              <a:headEnd/>
              <a:tailEnd/>
            </a:ln>
          </p:spPr>
          <p:txBody>
            <a:bodyPr anchor="ctr">
              <a:prstTxWarp prst="textNoShape">
                <a:avLst/>
              </a:prstTxWarp>
            </a:bodyPr>
            <a:lstStyle/>
            <a:p>
              <a:pPr>
                <a:spcBef>
                  <a:spcPct val="45000"/>
                </a:spcBef>
                <a:buClr>
                  <a:srgbClr val="00B85C"/>
                </a:buClr>
                <a:buSzPct val="120000"/>
                <a:buFont typeface="Wingdings" charset="2"/>
                <a:buNone/>
              </a:pPr>
              <a:r>
                <a:rPr lang="en-US">
                  <a:ea typeface="Arial" charset="0"/>
                  <a:cs typeface="Arial" charset="0"/>
                </a:rPr>
                <a:t>produced</a:t>
              </a:r>
            </a:p>
          </p:txBody>
        </p:sp>
      </p:grpSp>
      <p:sp>
        <p:nvSpPr>
          <p:cNvPr id="43021" name="Rectangle 65"/>
          <p:cNvSpPr>
            <a:spLocks noChangeArrowheads="1"/>
          </p:cNvSpPr>
          <p:nvPr/>
        </p:nvSpPr>
        <p:spPr bwMode="auto">
          <a:xfrm>
            <a:off x="4217988" y="993775"/>
            <a:ext cx="1660525" cy="455613"/>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endParaRPr lang="en-US">
              <a:ea typeface="Arial" charset="0"/>
              <a:cs typeface="Arial" charset="0"/>
            </a:endParaRPr>
          </a:p>
        </p:txBody>
      </p:sp>
      <p:sp>
        <p:nvSpPr>
          <p:cNvPr id="43022" name="Line 66"/>
          <p:cNvSpPr>
            <a:spLocks noChangeShapeType="1"/>
          </p:cNvSpPr>
          <p:nvPr/>
        </p:nvSpPr>
        <p:spPr bwMode="auto">
          <a:xfrm>
            <a:off x="4217988" y="993775"/>
            <a:ext cx="1660525" cy="0"/>
          </a:xfrm>
          <a:prstGeom prst="line">
            <a:avLst/>
          </a:prstGeom>
          <a:noFill/>
          <a:ln w="28575" cap="sq">
            <a:noFill/>
            <a:round/>
            <a:headEnd/>
            <a:tailEnd/>
          </a:ln>
        </p:spPr>
        <p:txBody>
          <a:bodyPr>
            <a:prstTxWarp prst="textNoShape">
              <a:avLst/>
            </a:prstTxWarp>
          </a:bodyPr>
          <a:lstStyle/>
          <a:p>
            <a:endParaRPr lang="en-US"/>
          </a:p>
        </p:txBody>
      </p:sp>
      <p:sp>
        <p:nvSpPr>
          <p:cNvPr id="89156" name="Line 68"/>
          <p:cNvSpPr>
            <a:spLocks noChangeShapeType="1"/>
          </p:cNvSpPr>
          <p:nvPr/>
        </p:nvSpPr>
        <p:spPr bwMode="auto">
          <a:xfrm>
            <a:off x="4217988" y="2838450"/>
            <a:ext cx="451326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4" name="Line 69"/>
          <p:cNvSpPr>
            <a:spLocks noChangeShapeType="1"/>
          </p:cNvSpPr>
          <p:nvPr/>
        </p:nvSpPr>
        <p:spPr bwMode="auto">
          <a:xfrm>
            <a:off x="4217988" y="3659188"/>
            <a:ext cx="1660525" cy="0"/>
          </a:xfrm>
          <a:prstGeom prst="line">
            <a:avLst/>
          </a:prstGeom>
          <a:noFill/>
          <a:ln w="28575" cap="sq">
            <a:noFill/>
            <a:round/>
            <a:headEnd/>
            <a:tailEnd/>
          </a:ln>
        </p:spPr>
        <p:txBody>
          <a:bodyPr>
            <a:prstTxWarp prst="textNoShape">
              <a:avLst/>
            </a:prstTxWarp>
          </a:bodyPr>
          <a:lstStyle/>
          <a:p>
            <a:endParaRPr lang="en-US"/>
          </a:p>
        </p:txBody>
      </p:sp>
      <p:sp>
        <p:nvSpPr>
          <p:cNvPr id="43025" name="Line 70"/>
          <p:cNvSpPr>
            <a:spLocks noChangeShapeType="1"/>
          </p:cNvSpPr>
          <p:nvPr/>
        </p:nvSpPr>
        <p:spPr bwMode="auto">
          <a:xfrm>
            <a:off x="4217988" y="993775"/>
            <a:ext cx="0" cy="455613"/>
          </a:xfrm>
          <a:prstGeom prst="line">
            <a:avLst/>
          </a:prstGeom>
          <a:noFill/>
          <a:ln w="28575" cap="sq">
            <a:noFill/>
            <a:round/>
            <a:headEnd/>
            <a:tailEnd/>
          </a:ln>
        </p:spPr>
        <p:txBody>
          <a:bodyPr>
            <a:prstTxWarp prst="textNoShape">
              <a:avLst/>
            </a:prstTxWarp>
          </a:bodyPr>
          <a:lstStyle/>
          <a:p>
            <a:endParaRPr lang="en-US"/>
          </a:p>
        </p:txBody>
      </p:sp>
      <p:grpSp>
        <p:nvGrpSpPr>
          <p:cNvPr id="43026" name="Group 87"/>
          <p:cNvGrpSpPr>
            <a:grpSpLocks/>
          </p:cNvGrpSpPr>
          <p:nvPr/>
        </p:nvGrpSpPr>
        <p:grpSpPr bwMode="auto">
          <a:xfrm>
            <a:off x="4217988" y="993775"/>
            <a:ext cx="4513262" cy="2665413"/>
            <a:chOff x="2657" y="626"/>
            <a:chExt cx="2843" cy="1679"/>
          </a:xfrm>
        </p:grpSpPr>
        <p:sp>
          <p:nvSpPr>
            <p:cNvPr id="43047" name="Rectangle 63"/>
            <p:cNvSpPr>
              <a:spLocks noChangeArrowheads="1"/>
            </p:cNvSpPr>
            <p:nvPr/>
          </p:nvSpPr>
          <p:spPr bwMode="auto">
            <a:xfrm>
              <a:off x="4726" y="626"/>
              <a:ext cx="774"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wheat</a:t>
              </a:r>
            </a:p>
          </p:txBody>
        </p:sp>
        <p:sp>
          <p:nvSpPr>
            <p:cNvPr id="43048" name="Rectangle 64"/>
            <p:cNvSpPr>
              <a:spLocks noChangeArrowheads="1"/>
            </p:cNvSpPr>
            <p:nvPr/>
          </p:nvSpPr>
          <p:spPr bwMode="auto">
            <a:xfrm>
              <a:off x="3703" y="626"/>
              <a:ext cx="1023"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computers</a:t>
              </a:r>
            </a:p>
          </p:txBody>
        </p:sp>
        <p:sp>
          <p:nvSpPr>
            <p:cNvPr id="43049" name="Line 67"/>
            <p:cNvSpPr>
              <a:spLocks noChangeShapeType="1"/>
            </p:cNvSpPr>
            <p:nvPr/>
          </p:nvSpPr>
          <p:spPr bwMode="auto">
            <a:xfrm>
              <a:off x="2657" y="913"/>
              <a:ext cx="2843"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50" name="Line 71"/>
            <p:cNvSpPr>
              <a:spLocks noChangeShapeType="1"/>
            </p:cNvSpPr>
            <p:nvPr/>
          </p:nvSpPr>
          <p:spPr bwMode="auto">
            <a:xfrm>
              <a:off x="3703" y="626"/>
              <a:ext cx="0" cy="1679"/>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51" name="Line 72"/>
            <p:cNvSpPr>
              <a:spLocks noChangeShapeType="1"/>
            </p:cNvSpPr>
            <p:nvPr/>
          </p:nvSpPr>
          <p:spPr bwMode="auto">
            <a:xfrm>
              <a:off x="4726" y="626"/>
              <a:ext cx="0" cy="1679"/>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43027" name="Line 73"/>
          <p:cNvSpPr>
            <a:spLocks noChangeShapeType="1"/>
          </p:cNvSpPr>
          <p:nvPr/>
        </p:nvSpPr>
        <p:spPr bwMode="auto">
          <a:xfrm>
            <a:off x="8731250" y="993775"/>
            <a:ext cx="0" cy="455613"/>
          </a:xfrm>
          <a:prstGeom prst="line">
            <a:avLst/>
          </a:prstGeom>
          <a:noFill/>
          <a:ln w="28575" cap="sq">
            <a:noFill/>
            <a:round/>
            <a:headEnd/>
            <a:tailEnd/>
          </a:ln>
        </p:spPr>
        <p:txBody>
          <a:bodyPr>
            <a:prstTxWarp prst="textNoShape">
              <a:avLst/>
            </a:prstTxWarp>
          </a:bodyPr>
          <a:lstStyle/>
          <a:p>
            <a:endParaRPr lang="en-US"/>
          </a:p>
        </p:txBody>
      </p:sp>
      <p:sp>
        <p:nvSpPr>
          <p:cNvPr id="43028" name="Line 74"/>
          <p:cNvSpPr>
            <a:spLocks noChangeShapeType="1"/>
          </p:cNvSpPr>
          <p:nvPr/>
        </p:nvSpPr>
        <p:spPr bwMode="auto">
          <a:xfrm>
            <a:off x="5878513" y="993775"/>
            <a:ext cx="1624012" cy="0"/>
          </a:xfrm>
          <a:prstGeom prst="line">
            <a:avLst/>
          </a:prstGeom>
          <a:noFill/>
          <a:ln w="28575" cap="sq">
            <a:noFill/>
            <a:round/>
            <a:headEnd/>
            <a:tailEnd/>
          </a:ln>
        </p:spPr>
        <p:txBody>
          <a:bodyPr>
            <a:prstTxWarp prst="textNoShape">
              <a:avLst/>
            </a:prstTxWarp>
          </a:bodyPr>
          <a:lstStyle/>
          <a:p>
            <a:endParaRPr lang="en-US"/>
          </a:p>
        </p:txBody>
      </p:sp>
      <p:sp>
        <p:nvSpPr>
          <p:cNvPr id="43029" name="Line 75"/>
          <p:cNvSpPr>
            <a:spLocks noChangeShapeType="1"/>
          </p:cNvSpPr>
          <p:nvPr/>
        </p:nvSpPr>
        <p:spPr bwMode="auto">
          <a:xfrm>
            <a:off x="4217988" y="1449388"/>
            <a:ext cx="0" cy="455612"/>
          </a:xfrm>
          <a:prstGeom prst="line">
            <a:avLst/>
          </a:prstGeom>
          <a:noFill/>
          <a:ln w="28575" cap="sq">
            <a:noFill/>
            <a:round/>
            <a:headEnd/>
            <a:tailEnd/>
          </a:ln>
        </p:spPr>
        <p:txBody>
          <a:bodyPr>
            <a:prstTxWarp prst="textNoShape">
              <a:avLst/>
            </a:prstTxWarp>
          </a:bodyPr>
          <a:lstStyle/>
          <a:p>
            <a:endParaRPr lang="en-US"/>
          </a:p>
        </p:txBody>
      </p:sp>
      <p:sp>
        <p:nvSpPr>
          <p:cNvPr id="43030" name="Line 76"/>
          <p:cNvSpPr>
            <a:spLocks noChangeShapeType="1"/>
          </p:cNvSpPr>
          <p:nvPr/>
        </p:nvSpPr>
        <p:spPr bwMode="auto">
          <a:xfrm>
            <a:off x="7502525" y="993775"/>
            <a:ext cx="1228725" cy="0"/>
          </a:xfrm>
          <a:prstGeom prst="line">
            <a:avLst/>
          </a:prstGeom>
          <a:noFill/>
          <a:ln w="28575" cap="sq">
            <a:noFill/>
            <a:round/>
            <a:headEnd/>
            <a:tailEnd/>
          </a:ln>
        </p:spPr>
        <p:txBody>
          <a:bodyPr>
            <a:prstTxWarp prst="textNoShape">
              <a:avLst/>
            </a:prstTxWarp>
          </a:bodyPr>
          <a:lstStyle/>
          <a:p>
            <a:endParaRPr lang="en-US"/>
          </a:p>
        </p:txBody>
      </p:sp>
      <p:sp>
        <p:nvSpPr>
          <p:cNvPr id="43031" name="Line 77"/>
          <p:cNvSpPr>
            <a:spLocks noChangeShapeType="1"/>
          </p:cNvSpPr>
          <p:nvPr/>
        </p:nvSpPr>
        <p:spPr bwMode="auto">
          <a:xfrm>
            <a:off x="8731250" y="1449388"/>
            <a:ext cx="0" cy="455612"/>
          </a:xfrm>
          <a:prstGeom prst="line">
            <a:avLst/>
          </a:prstGeom>
          <a:noFill/>
          <a:ln w="28575" cap="sq">
            <a:noFill/>
            <a:round/>
            <a:headEnd/>
            <a:tailEnd/>
          </a:ln>
        </p:spPr>
        <p:txBody>
          <a:bodyPr>
            <a:prstTxWarp prst="textNoShape">
              <a:avLst/>
            </a:prstTxWarp>
          </a:bodyPr>
          <a:lstStyle/>
          <a:p>
            <a:endParaRPr lang="en-US"/>
          </a:p>
        </p:txBody>
      </p:sp>
      <p:sp>
        <p:nvSpPr>
          <p:cNvPr id="43032" name="Line 78"/>
          <p:cNvSpPr>
            <a:spLocks noChangeShapeType="1"/>
          </p:cNvSpPr>
          <p:nvPr/>
        </p:nvSpPr>
        <p:spPr bwMode="auto">
          <a:xfrm>
            <a:off x="4217988" y="1905000"/>
            <a:ext cx="0" cy="455613"/>
          </a:xfrm>
          <a:prstGeom prst="line">
            <a:avLst/>
          </a:prstGeom>
          <a:noFill/>
          <a:ln w="28575" cap="sq">
            <a:noFill/>
            <a:round/>
            <a:headEnd/>
            <a:tailEnd/>
          </a:ln>
        </p:spPr>
        <p:txBody>
          <a:bodyPr>
            <a:prstTxWarp prst="textNoShape">
              <a:avLst/>
            </a:prstTxWarp>
          </a:bodyPr>
          <a:lstStyle/>
          <a:p>
            <a:endParaRPr lang="en-US"/>
          </a:p>
        </p:txBody>
      </p:sp>
      <p:sp>
        <p:nvSpPr>
          <p:cNvPr id="43033" name="Line 79"/>
          <p:cNvSpPr>
            <a:spLocks noChangeShapeType="1"/>
          </p:cNvSpPr>
          <p:nvPr/>
        </p:nvSpPr>
        <p:spPr bwMode="auto">
          <a:xfrm>
            <a:off x="8731250" y="1905000"/>
            <a:ext cx="0" cy="455613"/>
          </a:xfrm>
          <a:prstGeom prst="line">
            <a:avLst/>
          </a:prstGeom>
          <a:noFill/>
          <a:ln w="28575" cap="sq">
            <a:noFill/>
            <a:round/>
            <a:headEnd/>
            <a:tailEnd/>
          </a:ln>
        </p:spPr>
        <p:txBody>
          <a:bodyPr>
            <a:prstTxWarp prst="textNoShape">
              <a:avLst/>
            </a:prstTxWarp>
          </a:bodyPr>
          <a:lstStyle/>
          <a:p>
            <a:endParaRPr lang="en-US"/>
          </a:p>
        </p:txBody>
      </p:sp>
      <p:sp>
        <p:nvSpPr>
          <p:cNvPr id="43034" name="Line 80"/>
          <p:cNvSpPr>
            <a:spLocks noChangeShapeType="1"/>
          </p:cNvSpPr>
          <p:nvPr/>
        </p:nvSpPr>
        <p:spPr bwMode="auto">
          <a:xfrm>
            <a:off x="4217988" y="2360613"/>
            <a:ext cx="0" cy="477837"/>
          </a:xfrm>
          <a:prstGeom prst="line">
            <a:avLst/>
          </a:prstGeom>
          <a:noFill/>
          <a:ln w="28575" cap="sq">
            <a:noFill/>
            <a:round/>
            <a:headEnd/>
            <a:tailEnd/>
          </a:ln>
        </p:spPr>
        <p:txBody>
          <a:bodyPr>
            <a:prstTxWarp prst="textNoShape">
              <a:avLst/>
            </a:prstTxWarp>
          </a:bodyPr>
          <a:lstStyle/>
          <a:p>
            <a:endParaRPr lang="en-US"/>
          </a:p>
        </p:txBody>
      </p:sp>
      <p:sp>
        <p:nvSpPr>
          <p:cNvPr id="43035" name="Line 81"/>
          <p:cNvSpPr>
            <a:spLocks noChangeShapeType="1"/>
          </p:cNvSpPr>
          <p:nvPr/>
        </p:nvSpPr>
        <p:spPr bwMode="auto">
          <a:xfrm>
            <a:off x="8731250" y="2360613"/>
            <a:ext cx="0" cy="477837"/>
          </a:xfrm>
          <a:prstGeom prst="line">
            <a:avLst/>
          </a:prstGeom>
          <a:noFill/>
          <a:ln w="28575" cap="sq">
            <a:noFill/>
            <a:round/>
            <a:headEnd/>
            <a:tailEnd/>
          </a:ln>
        </p:spPr>
        <p:txBody>
          <a:bodyPr>
            <a:prstTxWarp prst="textNoShape">
              <a:avLst/>
            </a:prstTxWarp>
          </a:bodyPr>
          <a:lstStyle/>
          <a:p>
            <a:endParaRPr lang="en-US"/>
          </a:p>
        </p:txBody>
      </p:sp>
      <p:sp>
        <p:nvSpPr>
          <p:cNvPr id="43036" name="Line 82"/>
          <p:cNvSpPr>
            <a:spLocks noChangeShapeType="1"/>
          </p:cNvSpPr>
          <p:nvPr/>
        </p:nvSpPr>
        <p:spPr bwMode="auto">
          <a:xfrm>
            <a:off x="4217988" y="2838450"/>
            <a:ext cx="0" cy="820738"/>
          </a:xfrm>
          <a:prstGeom prst="line">
            <a:avLst/>
          </a:prstGeom>
          <a:noFill/>
          <a:ln w="28575" cap="sq">
            <a:noFill/>
            <a:round/>
            <a:headEnd/>
            <a:tailEnd/>
          </a:ln>
        </p:spPr>
        <p:txBody>
          <a:bodyPr>
            <a:prstTxWarp prst="textNoShape">
              <a:avLst/>
            </a:prstTxWarp>
          </a:bodyPr>
          <a:lstStyle/>
          <a:p>
            <a:endParaRPr lang="en-US"/>
          </a:p>
        </p:txBody>
      </p:sp>
      <p:sp>
        <p:nvSpPr>
          <p:cNvPr id="43037" name="Line 83"/>
          <p:cNvSpPr>
            <a:spLocks noChangeShapeType="1"/>
          </p:cNvSpPr>
          <p:nvPr/>
        </p:nvSpPr>
        <p:spPr bwMode="auto">
          <a:xfrm>
            <a:off x="8731250" y="2838450"/>
            <a:ext cx="0" cy="820738"/>
          </a:xfrm>
          <a:prstGeom prst="line">
            <a:avLst/>
          </a:prstGeom>
          <a:noFill/>
          <a:ln w="28575" cap="sq">
            <a:noFill/>
            <a:round/>
            <a:headEnd/>
            <a:tailEnd/>
          </a:ln>
        </p:spPr>
        <p:txBody>
          <a:bodyPr>
            <a:prstTxWarp prst="textNoShape">
              <a:avLst/>
            </a:prstTxWarp>
          </a:bodyPr>
          <a:lstStyle/>
          <a:p>
            <a:endParaRPr lang="en-US"/>
          </a:p>
        </p:txBody>
      </p:sp>
      <p:sp>
        <p:nvSpPr>
          <p:cNvPr id="43038" name="Line 84"/>
          <p:cNvSpPr>
            <a:spLocks noChangeShapeType="1"/>
          </p:cNvSpPr>
          <p:nvPr/>
        </p:nvSpPr>
        <p:spPr bwMode="auto">
          <a:xfrm>
            <a:off x="5878513" y="3659188"/>
            <a:ext cx="1624012" cy="0"/>
          </a:xfrm>
          <a:prstGeom prst="line">
            <a:avLst/>
          </a:prstGeom>
          <a:noFill/>
          <a:ln w="28575" cap="sq">
            <a:noFill/>
            <a:round/>
            <a:headEnd/>
            <a:tailEnd/>
          </a:ln>
        </p:spPr>
        <p:txBody>
          <a:bodyPr>
            <a:prstTxWarp prst="textNoShape">
              <a:avLst/>
            </a:prstTxWarp>
          </a:bodyPr>
          <a:lstStyle/>
          <a:p>
            <a:endParaRPr lang="en-US"/>
          </a:p>
        </p:txBody>
      </p:sp>
      <p:sp>
        <p:nvSpPr>
          <p:cNvPr id="43039" name="Line 85"/>
          <p:cNvSpPr>
            <a:spLocks noChangeShapeType="1"/>
          </p:cNvSpPr>
          <p:nvPr/>
        </p:nvSpPr>
        <p:spPr bwMode="auto">
          <a:xfrm>
            <a:off x="7502525" y="3659188"/>
            <a:ext cx="1228725" cy="0"/>
          </a:xfrm>
          <a:prstGeom prst="line">
            <a:avLst/>
          </a:prstGeom>
          <a:noFill/>
          <a:ln w="28575" cap="sq">
            <a:noFill/>
            <a:round/>
            <a:headEnd/>
            <a:tailEnd/>
          </a:ln>
        </p:spPr>
        <p:txBody>
          <a:bodyPr>
            <a:prstTxWarp prst="textNoShape">
              <a:avLst/>
            </a:prstTxWarp>
          </a:bodyPr>
          <a:lstStyle/>
          <a:p>
            <a:endParaRPr lang="en-US"/>
          </a:p>
        </p:txBody>
      </p:sp>
      <p:grpSp>
        <p:nvGrpSpPr>
          <p:cNvPr id="22" name="Group 98"/>
          <p:cNvGrpSpPr>
            <a:grpSpLocks/>
          </p:cNvGrpSpPr>
          <p:nvPr/>
        </p:nvGrpSpPr>
        <p:grpSpPr bwMode="auto">
          <a:xfrm>
            <a:off x="1365250" y="2897188"/>
            <a:ext cx="1323975" cy="2586037"/>
            <a:chOff x="860" y="1825"/>
            <a:chExt cx="834" cy="1629"/>
          </a:xfrm>
        </p:grpSpPr>
        <p:grpSp>
          <p:nvGrpSpPr>
            <p:cNvPr id="43043" name="Group 94"/>
            <p:cNvGrpSpPr>
              <a:grpSpLocks/>
            </p:cNvGrpSpPr>
            <p:nvPr/>
          </p:nvGrpSpPr>
          <p:grpSpPr bwMode="auto">
            <a:xfrm>
              <a:off x="860" y="1870"/>
              <a:ext cx="793" cy="1584"/>
              <a:chOff x="357" y="2450"/>
              <a:chExt cx="795" cy="646"/>
            </a:xfrm>
          </p:grpSpPr>
          <p:sp>
            <p:nvSpPr>
              <p:cNvPr id="43045" name="Line 95"/>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43046" name="Line 96"/>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43044" name="Oval 97"/>
            <p:cNvSpPr>
              <a:spLocks noChangeArrowheads="1"/>
            </p:cNvSpPr>
            <p:nvPr/>
          </p:nvSpPr>
          <p:spPr bwMode="auto">
            <a:xfrm>
              <a:off x="1605" y="1825"/>
              <a:ext cx="89"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43041" name="TextBox 94"/>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43042" name="TextBox 95"/>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0B260DB7-C51E-4CB0-BE34-7B1FBE5BD0F8}" type="slidenum">
              <a:rPr lang="en-US" sz="1700">
                <a:solidFill>
                  <a:srgbClr val="B2B2B2"/>
                </a:solidFill>
                <a:latin typeface="Times New Roman" charset="0"/>
                <a:ea typeface="Verdana" charset="0"/>
                <a:cs typeface="Verdana" charset="0"/>
              </a:rPr>
              <a:pPr algn="r"/>
              <a:t>17</a:t>
            </a:fld>
            <a:endParaRPr lang="en-US" sz="1700">
              <a:solidFill>
                <a:srgbClr val="B2B2B2"/>
              </a:solidFill>
              <a:latin typeface="Times New Roman" charset="0"/>
              <a:ea typeface="Verdana" charset="0"/>
              <a:cs typeface="Verdana"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18" presetClass="entr" presetSubtype="3"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strips(upRight)">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9156"/>
                                        </p:tgtEl>
                                        <p:attrNameLst>
                                          <p:attrName>style.visibility</p:attrName>
                                        </p:attrNameLst>
                                      </p:cBhvr>
                                      <p:to>
                                        <p:strVal val="visible"/>
                                      </p:to>
                                    </p:set>
                                    <p:animEffect transition="in" filter="wipe(left)">
                                      <p:cBhvr>
                                        <p:cTn id="25" dur="500"/>
                                        <p:tgtEl>
                                          <p:spTgt spid="89156"/>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par>
                                <p:cTn id="30" presetID="18" presetClass="entr" presetSubtype="3"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strips(upRight)">
                                      <p:cBhvr>
                                        <p:cTn id="3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5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a:xfrm>
            <a:off x="473075" y="236538"/>
            <a:ext cx="8229600" cy="649287"/>
          </a:xfrm>
        </p:spPr>
        <p:txBody>
          <a:bodyPr/>
          <a:lstStyle/>
          <a:p>
            <a:pPr algn="ctr" eaLnBrk="1" hangingPunct="1"/>
            <a:r>
              <a:rPr lang="en-US" sz="3200" smtClean="0">
                <a:latin typeface="Tahoma" charset="0"/>
                <a:ea typeface="Tahoma" charset="0"/>
                <a:cs typeface="Tahoma" charset="0"/>
              </a:rPr>
              <a:t>Japan’s Consumption With Trade</a:t>
            </a:r>
          </a:p>
        </p:txBody>
      </p:sp>
      <p:sp>
        <p:nvSpPr>
          <p:cNvPr id="45058"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grpSp>
        <p:nvGrpSpPr>
          <p:cNvPr id="45059" name="Group 4"/>
          <p:cNvGrpSpPr>
            <a:grpSpLocks/>
          </p:cNvGrpSpPr>
          <p:nvPr/>
        </p:nvGrpSpPr>
        <p:grpSpPr bwMode="auto">
          <a:xfrm>
            <a:off x="288925" y="1531938"/>
            <a:ext cx="7348538" cy="4759325"/>
            <a:chOff x="559" y="955"/>
            <a:chExt cx="4629" cy="2998"/>
          </a:xfrm>
        </p:grpSpPr>
        <p:sp>
          <p:nvSpPr>
            <p:cNvPr id="45112" name="Text Box 5"/>
            <p:cNvSpPr txBox="1">
              <a:spLocks noChangeArrowheads="1"/>
            </p:cNvSpPr>
            <p:nvPr/>
          </p:nvSpPr>
          <p:spPr bwMode="auto">
            <a:xfrm>
              <a:off x="3981" y="3420"/>
              <a:ext cx="1207"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Computers</a:t>
              </a:r>
            </a:p>
          </p:txBody>
        </p:sp>
        <p:sp>
          <p:nvSpPr>
            <p:cNvPr id="45113" name="Text Box 6"/>
            <p:cNvSpPr txBox="1">
              <a:spLocks noChangeArrowheads="1"/>
            </p:cNvSpPr>
            <p:nvPr/>
          </p:nvSpPr>
          <p:spPr bwMode="auto">
            <a:xfrm>
              <a:off x="633" y="955"/>
              <a:ext cx="700" cy="51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Wheat (tons)</a:t>
              </a:r>
            </a:p>
          </p:txBody>
        </p:sp>
        <p:grpSp>
          <p:nvGrpSpPr>
            <p:cNvPr id="45114" name="Group 7"/>
            <p:cNvGrpSpPr>
              <a:grpSpLocks/>
            </p:cNvGrpSpPr>
            <p:nvPr/>
          </p:nvGrpSpPr>
          <p:grpSpPr bwMode="auto">
            <a:xfrm>
              <a:off x="559" y="1379"/>
              <a:ext cx="3521" cy="2574"/>
              <a:chOff x="559" y="1379"/>
              <a:chExt cx="3521" cy="2574"/>
            </a:xfrm>
          </p:grpSpPr>
          <p:grpSp>
            <p:nvGrpSpPr>
              <p:cNvPr id="45115" name="Group 8"/>
              <p:cNvGrpSpPr>
                <a:grpSpLocks/>
              </p:cNvGrpSpPr>
              <p:nvPr/>
            </p:nvGrpSpPr>
            <p:grpSpPr bwMode="auto">
              <a:xfrm>
                <a:off x="1259" y="1379"/>
                <a:ext cx="2780" cy="2170"/>
                <a:chOff x="2416" y="1770"/>
                <a:chExt cx="610" cy="548"/>
              </a:xfrm>
            </p:grpSpPr>
            <p:sp>
              <p:nvSpPr>
                <p:cNvPr id="45132" name="Line 9"/>
                <p:cNvSpPr>
                  <a:spLocks noChangeShapeType="1"/>
                </p:cNvSpPr>
                <p:nvPr/>
              </p:nvSpPr>
              <p:spPr bwMode="auto">
                <a:xfrm>
                  <a:off x="2416" y="1770"/>
                  <a:ext cx="0" cy="548"/>
                </a:xfrm>
                <a:prstGeom prst="line">
                  <a:avLst/>
                </a:prstGeom>
                <a:noFill/>
                <a:ln w="9525">
                  <a:solidFill>
                    <a:schemeClr val="tx1"/>
                  </a:solidFill>
                  <a:round/>
                  <a:headEnd/>
                  <a:tailEnd/>
                </a:ln>
              </p:spPr>
              <p:txBody>
                <a:bodyPr>
                  <a:prstTxWarp prst="textNoShape">
                    <a:avLst/>
                  </a:prstTxWarp>
                </a:bodyPr>
                <a:lstStyle/>
                <a:p>
                  <a:endParaRPr lang="en-US"/>
                </a:p>
              </p:txBody>
            </p:sp>
            <p:sp>
              <p:nvSpPr>
                <p:cNvPr id="45133" name="Line 10"/>
                <p:cNvSpPr>
                  <a:spLocks noChangeShapeType="1"/>
                </p:cNvSpPr>
                <p:nvPr/>
              </p:nvSpPr>
              <p:spPr bwMode="auto">
                <a:xfrm>
                  <a:off x="2416" y="2318"/>
                  <a:ext cx="610"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45116" name="Group 11"/>
              <p:cNvGrpSpPr>
                <a:grpSpLocks/>
              </p:cNvGrpSpPr>
              <p:nvPr/>
            </p:nvGrpSpPr>
            <p:grpSpPr bwMode="auto">
              <a:xfrm>
                <a:off x="559" y="1659"/>
                <a:ext cx="700" cy="288"/>
                <a:chOff x="559" y="1659"/>
                <a:chExt cx="700" cy="288"/>
              </a:xfrm>
            </p:grpSpPr>
            <p:sp>
              <p:nvSpPr>
                <p:cNvPr id="45130" name="Line 12"/>
                <p:cNvSpPr>
                  <a:spLocks noChangeShapeType="1"/>
                </p:cNvSpPr>
                <p:nvPr/>
              </p:nvSpPr>
              <p:spPr bwMode="auto">
                <a:xfrm flipH="1">
                  <a:off x="1153" y="1819"/>
                  <a:ext cx="10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45131" name="Text Box 13"/>
                <p:cNvSpPr txBox="1">
                  <a:spLocks noChangeArrowheads="1"/>
                </p:cNvSpPr>
                <p:nvPr/>
              </p:nvSpPr>
              <p:spPr bwMode="auto">
                <a:xfrm>
                  <a:off x="559" y="1659"/>
                  <a:ext cx="607"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2,000</a:t>
                  </a:r>
                </a:p>
              </p:txBody>
            </p:sp>
          </p:grpSp>
          <p:grpSp>
            <p:nvGrpSpPr>
              <p:cNvPr id="45117" name="Group 14"/>
              <p:cNvGrpSpPr>
                <a:grpSpLocks/>
              </p:cNvGrpSpPr>
              <p:nvPr/>
            </p:nvGrpSpPr>
            <p:grpSpPr bwMode="auto">
              <a:xfrm>
                <a:off x="559" y="2528"/>
                <a:ext cx="700" cy="288"/>
                <a:chOff x="559" y="2528"/>
                <a:chExt cx="700" cy="288"/>
              </a:xfrm>
            </p:grpSpPr>
            <p:sp>
              <p:nvSpPr>
                <p:cNvPr id="45128" name="Line 15"/>
                <p:cNvSpPr>
                  <a:spLocks noChangeShapeType="1"/>
                </p:cNvSpPr>
                <p:nvPr/>
              </p:nvSpPr>
              <p:spPr bwMode="auto">
                <a:xfrm flipH="1">
                  <a:off x="1153" y="2688"/>
                  <a:ext cx="10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45129" name="Text Box 16"/>
                <p:cNvSpPr txBox="1">
                  <a:spLocks noChangeArrowheads="1"/>
                </p:cNvSpPr>
                <p:nvPr/>
              </p:nvSpPr>
              <p:spPr bwMode="auto">
                <a:xfrm>
                  <a:off x="559" y="2528"/>
                  <a:ext cx="607"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1,000</a:t>
                  </a:r>
                </a:p>
              </p:txBody>
            </p:sp>
          </p:grpSp>
          <p:grpSp>
            <p:nvGrpSpPr>
              <p:cNvPr id="45118" name="Group 17"/>
              <p:cNvGrpSpPr>
                <a:grpSpLocks/>
              </p:cNvGrpSpPr>
              <p:nvPr/>
            </p:nvGrpSpPr>
            <p:grpSpPr bwMode="auto">
              <a:xfrm>
                <a:off x="2527" y="3549"/>
                <a:ext cx="743" cy="402"/>
                <a:chOff x="2527" y="3549"/>
                <a:chExt cx="743" cy="402"/>
              </a:xfrm>
            </p:grpSpPr>
            <p:sp>
              <p:nvSpPr>
                <p:cNvPr id="45126" name="Line 18"/>
                <p:cNvSpPr>
                  <a:spLocks noChangeShapeType="1"/>
                </p:cNvSpPr>
                <p:nvPr/>
              </p:nvSpPr>
              <p:spPr bwMode="auto">
                <a:xfrm flipV="1">
                  <a:off x="2892" y="3549"/>
                  <a:ext cx="0" cy="102"/>
                </a:xfrm>
                <a:prstGeom prst="line">
                  <a:avLst/>
                </a:prstGeom>
                <a:noFill/>
                <a:ln w="3175">
                  <a:solidFill>
                    <a:schemeClr val="tx1"/>
                  </a:solidFill>
                  <a:round/>
                  <a:headEnd/>
                  <a:tailEnd/>
                </a:ln>
              </p:spPr>
              <p:txBody>
                <a:bodyPr>
                  <a:prstTxWarp prst="textNoShape">
                    <a:avLst/>
                  </a:prstTxWarp>
                </a:bodyPr>
                <a:lstStyle/>
                <a:p>
                  <a:endParaRPr lang="en-US"/>
                </a:p>
              </p:txBody>
            </p:sp>
            <p:sp>
              <p:nvSpPr>
                <p:cNvPr id="45127" name="Text Box 19"/>
                <p:cNvSpPr txBox="1">
                  <a:spLocks noChangeArrowheads="1"/>
                </p:cNvSpPr>
                <p:nvPr/>
              </p:nvSpPr>
              <p:spPr bwMode="auto">
                <a:xfrm>
                  <a:off x="2527" y="3663"/>
                  <a:ext cx="74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200</a:t>
                  </a:r>
                </a:p>
              </p:txBody>
            </p:sp>
          </p:grpSp>
          <p:sp>
            <p:nvSpPr>
              <p:cNvPr id="45119" name="Text Box 20"/>
              <p:cNvSpPr txBox="1">
                <a:spLocks noChangeArrowheads="1"/>
              </p:cNvSpPr>
              <p:nvPr/>
            </p:nvSpPr>
            <p:spPr bwMode="auto">
              <a:xfrm>
                <a:off x="863" y="3489"/>
                <a:ext cx="427"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0</a:t>
                </a:r>
              </a:p>
            </p:txBody>
          </p:sp>
          <p:grpSp>
            <p:nvGrpSpPr>
              <p:cNvPr id="45120" name="Group 21"/>
              <p:cNvGrpSpPr>
                <a:grpSpLocks/>
              </p:cNvGrpSpPr>
              <p:nvPr/>
            </p:nvGrpSpPr>
            <p:grpSpPr bwMode="auto">
              <a:xfrm>
                <a:off x="1702" y="3546"/>
                <a:ext cx="743" cy="405"/>
                <a:chOff x="1702" y="3546"/>
                <a:chExt cx="743" cy="405"/>
              </a:xfrm>
            </p:grpSpPr>
            <p:sp>
              <p:nvSpPr>
                <p:cNvPr id="45124" name="Text Box 22"/>
                <p:cNvSpPr txBox="1">
                  <a:spLocks noChangeArrowheads="1"/>
                </p:cNvSpPr>
                <p:nvPr/>
              </p:nvSpPr>
              <p:spPr bwMode="auto">
                <a:xfrm>
                  <a:off x="1702" y="3663"/>
                  <a:ext cx="743"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a:t>
                  </a:r>
                </a:p>
              </p:txBody>
            </p:sp>
            <p:sp>
              <p:nvSpPr>
                <p:cNvPr id="45125" name="Line 23"/>
                <p:cNvSpPr>
                  <a:spLocks noChangeShapeType="1"/>
                </p:cNvSpPr>
                <p:nvPr/>
              </p:nvSpPr>
              <p:spPr bwMode="auto">
                <a:xfrm flipV="1">
                  <a:off x="2067" y="3546"/>
                  <a:ext cx="0" cy="102"/>
                </a:xfrm>
                <a:prstGeom prst="line">
                  <a:avLst/>
                </a:prstGeom>
                <a:noFill/>
                <a:ln w="3175">
                  <a:solidFill>
                    <a:schemeClr val="tx1"/>
                  </a:solidFill>
                  <a:round/>
                  <a:headEnd/>
                  <a:tailEnd/>
                </a:ln>
              </p:spPr>
              <p:txBody>
                <a:bodyPr>
                  <a:prstTxWarp prst="textNoShape">
                    <a:avLst/>
                  </a:prstTxWarp>
                </a:bodyPr>
                <a:lstStyle/>
                <a:p>
                  <a:endParaRPr lang="en-US"/>
                </a:p>
              </p:txBody>
            </p:sp>
          </p:grpSp>
          <p:grpSp>
            <p:nvGrpSpPr>
              <p:cNvPr id="45121" name="Group 24"/>
              <p:cNvGrpSpPr>
                <a:grpSpLocks/>
              </p:cNvGrpSpPr>
              <p:nvPr/>
            </p:nvGrpSpPr>
            <p:grpSpPr bwMode="auto">
              <a:xfrm>
                <a:off x="3336" y="3546"/>
                <a:ext cx="744" cy="407"/>
                <a:chOff x="3336" y="3546"/>
                <a:chExt cx="744" cy="407"/>
              </a:xfrm>
            </p:grpSpPr>
            <p:sp>
              <p:nvSpPr>
                <p:cNvPr id="45122" name="Text Box 25"/>
                <p:cNvSpPr txBox="1">
                  <a:spLocks noChangeArrowheads="1"/>
                </p:cNvSpPr>
                <p:nvPr/>
              </p:nvSpPr>
              <p:spPr bwMode="auto">
                <a:xfrm>
                  <a:off x="3336" y="3665"/>
                  <a:ext cx="7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300</a:t>
                  </a:r>
                </a:p>
              </p:txBody>
            </p:sp>
            <p:sp>
              <p:nvSpPr>
                <p:cNvPr id="45123" name="Line 26"/>
                <p:cNvSpPr>
                  <a:spLocks noChangeShapeType="1"/>
                </p:cNvSpPr>
                <p:nvPr/>
              </p:nvSpPr>
              <p:spPr bwMode="auto">
                <a:xfrm flipV="1">
                  <a:off x="3702" y="3546"/>
                  <a:ext cx="0" cy="102"/>
                </a:xfrm>
                <a:prstGeom prst="line">
                  <a:avLst/>
                </a:prstGeom>
                <a:noFill/>
                <a:ln w="3175">
                  <a:solidFill>
                    <a:schemeClr val="tx1"/>
                  </a:solidFill>
                  <a:round/>
                  <a:headEnd/>
                  <a:tailEnd/>
                </a:ln>
              </p:spPr>
              <p:txBody>
                <a:bodyPr>
                  <a:prstTxWarp prst="textNoShape">
                    <a:avLst/>
                  </a:prstTxWarp>
                </a:bodyPr>
                <a:lstStyle/>
                <a:p>
                  <a:endParaRPr lang="en-US"/>
                </a:p>
              </p:txBody>
            </p:sp>
          </p:grpSp>
        </p:grpSp>
      </p:grpSp>
      <p:grpSp>
        <p:nvGrpSpPr>
          <p:cNvPr id="45060" name="Group 27"/>
          <p:cNvGrpSpPr>
            <a:grpSpLocks/>
          </p:cNvGrpSpPr>
          <p:nvPr/>
        </p:nvGrpSpPr>
        <p:grpSpPr bwMode="auto">
          <a:xfrm>
            <a:off x="1319213" y="3830638"/>
            <a:ext cx="3327400" cy="1884362"/>
            <a:chOff x="831" y="2413"/>
            <a:chExt cx="2096" cy="1187"/>
          </a:xfrm>
        </p:grpSpPr>
        <p:sp>
          <p:nvSpPr>
            <p:cNvPr id="45109" name="Line 28"/>
            <p:cNvSpPr>
              <a:spLocks noChangeShapeType="1"/>
            </p:cNvSpPr>
            <p:nvPr/>
          </p:nvSpPr>
          <p:spPr bwMode="auto">
            <a:xfrm>
              <a:off x="876" y="2453"/>
              <a:ext cx="2030" cy="1105"/>
            </a:xfrm>
            <a:prstGeom prst="line">
              <a:avLst/>
            </a:prstGeom>
            <a:noFill/>
            <a:ln w="50800">
              <a:solidFill>
                <a:srgbClr val="333399"/>
              </a:solidFill>
              <a:round/>
              <a:headEnd/>
              <a:tailEnd/>
            </a:ln>
          </p:spPr>
          <p:txBody>
            <a:bodyPr>
              <a:prstTxWarp prst="textNoShape">
                <a:avLst/>
              </a:prstTxWarp>
            </a:bodyPr>
            <a:lstStyle/>
            <a:p>
              <a:endParaRPr lang="en-US"/>
            </a:p>
          </p:txBody>
        </p:sp>
        <p:sp>
          <p:nvSpPr>
            <p:cNvPr id="45110" name="Oval 29"/>
            <p:cNvSpPr>
              <a:spLocks noChangeArrowheads="1"/>
            </p:cNvSpPr>
            <p:nvPr/>
          </p:nvSpPr>
          <p:spPr bwMode="auto">
            <a:xfrm>
              <a:off x="831" y="2413"/>
              <a:ext cx="89" cy="87"/>
            </a:xfrm>
            <a:prstGeom prst="ellipse">
              <a:avLst/>
            </a:prstGeom>
            <a:solidFill>
              <a:srgbClr val="333399"/>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45111" name="Oval 30"/>
            <p:cNvSpPr>
              <a:spLocks noChangeArrowheads="1"/>
            </p:cNvSpPr>
            <p:nvPr/>
          </p:nvSpPr>
          <p:spPr bwMode="auto">
            <a:xfrm>
              <a:off x="2838" y="3513"/>
              <a:ext cx="89" cy="87"/>
            </a:xfrm>
            <a:prstGeom prst="ellipse">
              <a:avLst/>
            </a:prstGeom>
            <a:solidFill>
              <a:srgbClr val="333399"/>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1" name="Group 31"/>
          <p:cNvGrpSpPr>
            <a:grpSpLocks/>
          </p:cNvGrpSpPr>
          <p:nvPr/>
        </p:nvGrpSpPr>
        <p:grpSpPr bwMode="auto">
          <a:xfrm>
            <a:off x="1392238" y="4540250"/>
            <a:ext cx="1889125" cy="1109663"/>
            <a:chOff x="877" y="2860"/>
            <a:chExt cx="1190" cy="699"/>
          </a:xfrm>
        </p:grpSpPr>
        <p:grpSp>
          <p:nvGrpSpPr>
            <p:cNvPr id="45105" name="Group 32"/>
            <p:cNvGrpSpPr>
              <a:grpSpLocks/>
            </p:cNvGrpSpPr>
            <p:nvPr/>
          </p:nvGrpSpPr>
          <p:grpSpPr bwMode="auto">
            <a:xfrm>
              <a:off x="877" y="2903"/>
              <a:ext cx="1147" cy="656"/>
              <a:chOff x="357" y="2450"/>
              <a:chExt cx="795" cy="646"/>
            </a:xfrm>
          </p:grpSpPr>
          <p:sp>
            <p:nvSpPr>
              <p:cNvPr id="45107" name="Line 33"/>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45108" name="Line 34"/>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45106" name="Oval 35"/>
            <p:cNvSpPr>
              <a:spLocks noChangeArrowheads="1"/>
            </p:cNvSpPr>
            <p:nvPr/>
          </p:nvSpPr>
          <p:spPr bwMode="auto">
            <a:xfrm>
              <a:off x="1978" y="2860"/>
              <a:ext cx="89" cy="87"/>
            </a:xfrm>
            <a:prstGeom prst="ellipse">
              <a:avLst/>
            </a:prstGeom>
            <a:solidFill>
              <a:srgbClr val="3366FF"/>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3" name="Group 75"/>
          <p:cNvGrpSpPr>
            <a:grpSpLocks/>
          </p:cNvGrpSpPr>
          <p:nvPr/>
        </p:nvGrpSpPr>
        <p:grpSpPr bwMode="auto">
          <a:xfrm>
            <a:off x="3811588" y="3048000"/>
            <a:ext cx="4672012" cy="820738"/>
            <a:chOff x="2401" y="1920"/>
            <a:chExt cx="2943" cy="517"/>
          </a:xfrm>
        </p:grpSpPr>
        <p:sp>
          <p:nvSpPr>
            <p:cNvPr id="45102" name="Rectangle 40"/>
            <p:cNvSpPr>
              <a:spLocks noChangeArrowheads="1"/>
            </p:cNvSpPr>
            <p:nvPr/>
          </p:nvSpPr>
          <p:spPr bwMode="auto">
            <a:xfrm>
              <a:off x="4543" y="1920"/>
              <a:ext cx="801" cy="51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700</a:t>
              </a:r>
            </a:p>
          </p:txBody>
        </p:sp>
        <p:sp>
          <p:nvSpPr>
            <p:cNvPr id="45103" name="Rectangle 41"/>
            <p:cNvSpPr>
              <a:spLocks noChangeArrowheads="1"/>
            </p:cNvSpPr>
            <p:nvPr/>
          </p:nvSpPr>
          <p:spPr bwMode="auto">
            <a:xfrm>
              <a:off x="3484" y="1920"/>
              <a:ext cx="1059" cy="51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130</a:t>
              </a:r>
            </a:p>
          </p:txBody>
        </p:sp>
        <p:sp>
          <p:nvSpPr>
            <p:cNvPr id="45104" name="Rectangle 42"/>
            <p:cNvSpPr>
              <a:spLocks noChangeArrowheads="1"/>
            </p:cNvSpPr>
            <p:nvPr/>
          </p:nvSpPr>
          <p:spPr bwMode="auto">
            <a:xfrm>
              <a:off x="2401" y="1920"/>
              <a:ext cx="1083" cy="517"/>
            </a:xfrm>
            <a:prstGeom prst="rect">
              <a:avLst/>
            </a:prstGeom>
            <a:solidFill>
              <a:schemeClr val="bg1"/>
            </a:solidFill>
            <a:ln w="9525">
              <a:noFill/>
              <a:miter lim="800000"/>
              <a:headEnd/>
              <a:tailEnd/>
            </a:ln>
          </p:spPr>
          <p:txBody>
            <a:bodyPr anchor="ctr">
              <a:prstTxWarp prst="textNoShape">
                <a:avLst/>
              </a:prstTxWarp>
            </a:bodyPr>
            <a:lstStyle/>
            <a:p>
              <a:pPr>
                <a:spcBef>
                  <a:spcPct val="45000"/>
                </a:spcBef>
                <a:buClr>
                  <a:srgbClr val="00B85C"/>
                </a:buClr>
                <a:buSzPct val="120000"/>
                <a:buFont typeface="Wingdings" charset="2"/>
                <a:buNone/>
              </a:pPr>
              <a:r>
                <a:rPr lang="en-US">
                  <a:ea typeface="Arial" charset="0"/>
                  <a:cs typeface="Arial" charset="0"/>
                </a:rPr>
                <a:t>= amount consumed</a:t>
              </a:r>
            </a:p>
          </p:txBody>
        </p:sp>
      </p:grpSp>
      <p:grpSp>
        <p:nvGrpSpPr>
          <p:cNvPr id="14" name="Group 76"/>
          <p:cNvGrpSpPr>
            <a:grpSpLocks/>
          </p:cNvGrpSpPr>
          <p:nvPr/>
        </p:nvGrpSpPr>
        <p:grpSpPr bwMode="auto">
          <a:xfrm>
            <a:off x="3811588" y="2136775"/>
            <a:ext cx="4672012" cy="455613"/>
            <a:chOff x="2401" y="1346"/>
            <a:chExt cx="2943" cy="287"/>
          </a:xfrm>
        </p:grpSpPr>
        <p:sp>
          <p:nvSpPr>
            <p:cNvPr id="45099" name="Rectangle 37"/>
            <p:cNvSpPr>
              <a:spLocks noChangeArrowheads="1"/>
            </p:cNvSpPr>
            <p:nvPr/>
          </p:nvSpPr>
          <p:spPr bwMode="auto">
            <a:xfrm>
              <a:off x="4543" y="1346"/>
              <a:ext cx="801"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700</a:t>
              </a:r>
            </a:p>
          </p:txBody>
        </p:sp>
        <p:sp>
          <p:nvSpPr>
            <p:cNvPr id="45100" name="Rectangle 38"/>
            <p:cNvSpPr>
              <a:spLocks noChangeArrowheads="1"/>
            </p:cNvSpPr>
            <p:nvPr/>
          </p:nvSpPr>
          <p:spPr bwMode="auto">
            <a:xfrm>
              <a:off x="3484" y="1346"/>
              <a:ext cx="1059"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0</a:t>
              </a:r>
            </a:p>
          </p:txBody>
        </p:sp>
        <p:sp>
          <p:nvSpPr>
            <p:cNvPr id="45101" name="Rectangle 39"/>
            <p:cNvSpPr>
              <a:spLocks noChangeArrowheads="1"/>
            </p:cNvSpPr>
            <p:nvPr/>
          </p:nvSpPr>
          <p:spPr bwMode="auto">
            <a:xfrm>
              <a:off x="2401" y="1346"/>
              <a:ext cx="1083" cy="287"/>
            </a:xfrm>
            <a:prstGeom prst="rect">
              <a:avLst/>
            </a:prstGeom>
            <a:solidFill>
              <a:schemeClr val="bg1"/>
            </a:solidFill>
            <a:ln w="9525">
              <a:noFill/>
              <a:miter lim="800000"/>
              <a:headEnd/>
              <a:tailEnd/>
            </a:ln>
          </p:spPr>
          <p:txBody>
            <a:bodyPr anchor="ctr">
              <a:prstTxWarp prst="textNoShape">
                <a:avLst/>
              </a:prstTxWarp>
            </a:bodyPr>
            <a:lstStyle/>
            <a:p>
              <a:pPr>
                <a:spcBef>
                  <a:spcPct val="45000"/>
                </a:spcBef>
                <a:buClr>
                  <a:srgbClr val="00B85C"/>
                </a:buClr>
                <a:buSzPct val="120000"/>
                <a:buFont typeface="Wingdings" charset="2"/>
                <a:buNone/>
              </a:pPr>
              <a:r>
                <a:rPr lang="en-US">
                  <a:ea typeface="Arial" charset="0"/>
                  <a:cs typeface="Arial" charset="0"/>
                </a:rPr>
                <a:t>+ imported</a:t>
              </a:r>
            </a:p>
          </p:txBody>
        </p:sp>
      </p:grpSp>
      <p:grpSp>
        <p:nvGrpSpPr>
          <p:cNvPr id="15" name="Group 77"/>
          <p:cNvGrpSpPr>
            <a:grpSpLocks/>
          </p:cNvGrpSpPr>
          <p:nvPr/>
        </p:nvGrpSpPr>
        <p:grpSpPr bwMode="auto">
          <a:xfrm>
            <a:off x="3811588" y="2592388"/>
            <a:ext cx="4672012" cy="455612"/>
            <a:chOff x="2401" y="1633"/>
            <a:chExt cx="2943" cy="287"/>
          </a:xfrm>
        </p:grpSpPr>
        <p:sp>
          <p:nvSpPr>
            <p:cNvPr id="45096" name="Rectangle 43"/>
            <p:cNvSpPr>
              <a:spLocks noChangeArrowheads="1"/>
            </p:cNvSpPr>
            <p:nvPr/>
          </p:nvSpPr>
          <p:spPr bwMode="auto">
            <a:xfrm>
              <a:off x="4543" y="1633"/>
              <a:ext cx="801"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0</a:t>
              </a:r>
            </a:p>
          </p:txBody>
        </p:sp>
        <p:sp>
          <p:nvSpPr>
            <p:cNvPr id="45097" name="Rectangle 44"/>
            <p:cNvSpPr>
              <a:spLocks noChangeArrowheads="1"/>
            </p:cNvSpPr>
            <p:nvPr/>
          </p:nvSpPr>
          <p:spPr bwMode="auto">
            <a:xfrm>
              <a:off x="3484" y="1633"/>
              <a:ext cx="1059"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110</a:t>
              </a:r>
            </a:p>
          </p:txBody>
        </p:sp>
        <p:sp>
          <p:nvSpPr>
            <p:cNvPr id="45098" name="Rectangle 45"/>
            <p:cNvSpPr>
              <a:spLocks noChangeArrowheads="1"/>
            </p:cNvSpPr>
            <p:nvPr/>
          </p:nvSpPr>
          <p:spPr bwMode="auto">
            <a:xfrm>
              <a:off x="2401" y="1633"/>
              <a:ext cx="1083" cy="287"/>
            </a:xfrm>
            <a:prstGeom prst="rect">
              <a:avLst/>
            </a:prstGeom>
            <a:solidFill>
              <a:schemeClr val="bg1"/>
            </a:solidFill>
            <a:ln w="9525">
              <a:noFill/>
              <a:miter lim="800000"/>
              <a:headEnd/>
              <a:tailEnd/>
            </a:ln>
          </p:spPr>
          <p:txBody>
            <a:bodyPr anchor="ctr">
              <a:prstTxWarp prst="textNoShape">
                <a:avLst/>
              </a:prstTxWarp>
            </a:bodyPr>
            <a:lstStyle/>
            <a:p>
              <a:pPr>
                <a:spcBef>
                  <a:spcPct val="45000"/>
                </a:spcBef>
                <a:buClr>
                  <a:srgbClr val="00B85C"/>
                </a:buClr>
                <a:buSzPct val="120000"/>
                <a:buFont typeface="Wingdings" charset="2"/>
                <a:buNone/>
              </a:pPr>
              <a:r>
                <a:rPr lang="en-US">
                  <a:ea typeface="Arial" charset="0"/>
                  <a:cs typeface="Arial" charset="0"/>
                </a:rPr>
                <a:t>– exported</a:t>
              </a:r>
            </a:p>
          </p:txBody>
        </p:sp>
      </p:grpSp>
      <p:grpSp>
        <p:nvGrpSpPr>
          <p:cNvPr id="16" name="Group 73"/>
          <p:cNvGrpSpPr>
            <a:grpSpLocks/>
          </p:cNvGrpSpPr>
          <p:nvPr/>
        </p:nvGrpSpPr>
        <p:grpSpPr bwMode="auto">
          <a:xfrm>
            <a:off x="3811588" y="1681163"/>
            <a:ext cx="4672012" cy="455612"/>
            <a:chOff x="2401" y="1059"/>
            <a:chExt cx="2943" cy="287"/>
          </a:xfrm>
        </p:grpSpPr>
        <p:sp>
          <p:nvSpPr>
            <p:cNvPr id="45093" name="Rectangle 46"/>
            <p:cNvSpPr>
              <a:spLocks noChangeArrowheads="1"/>
            </p:cNvSpPr>
            <p:nvPr/>
          </p:nvSpPr>
          <p:spPr bwMode="auto">
            <a:xfrm>
              <a:off x="4543" y="1059"/>
              <a:ext cx="801"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0</a:t>
              </a:r>
            </a:p>
          </p:txBody>
        </p:sp>
        <p:sp>
          <p:nvSpPr>
            <p:cNvPr id="45094" name="Rectangle 47"/>
            <p:cNvSpPr>
              <a:spLocks noChangeArrowheads="1"/>
            </p:cNvSpPr>
            <p:nvPr/>
          </p:nvSpPr>
          <p:spPr bwMode="auto">
            <a:xfrm>
              <a:off x="3484" y="1059"/>
              <a:ext cx="1059"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240</a:t>
              </a:r>
            </a:p>
          </p:txBody>
        </p:sp>
        <p:sp>
          <p:nvSpPr>
            <p:cNvPr id="45095" name="Rectangle 48"/>
            <p:cNvSpPr>
              <a:spLocks noChangeArrowheads="1"/>
            </p:cNvSpPr>
            <p:nvPr/>
          </p:nvSpPr>
          <p:spPr bwMode="auto">
            <a:xfrm>
              <a:off x="2401" y="1059"/>
              <a:ext cx="1083" cy="287"/>
            </a:xfrm>
            <a:prstGeom prst="rect">
              <a:avLst/>
            </a:prstGeom>
            <a:solidFill>
              <a:schemeClr val="bg1"/>
            </a:solidFill>
            <a:ln w="9525">
              <a:noFill/>
              <a:miter lim="800000"/>
              <a:headEnd/>
              <a:tailEnd/>
            </a:ln>
          </p:spPr>
          <p:txBody>
            <a:bodyPr anchor="ctr">
              <a:prstTxWarp prst="textNoShape">
                <a:avLst/>
              </a:prstTxWarp>
            </a:bodyPr>
            <a:lstStyle/>
            <a:p>
              <a:pPr>
                <a:spcBef>
                  <a:spcPct val="45000"/>
                </a:spcBef>
                <a:buClr>
                  <a:srgbClr val="00B85C"/>
                </a:buClr>
                <a:buSzPct val="120000"/>
                <a:buFont typeface="Wingdings" charset="2"/>
                <a:buNone/>
              </a:pPr>
              <a:r>
                <a:rPr lang="en-US">
                  <a:ea typeface="Arial" charset="0"/>
                  <a:cs typeface="Arial" charset="0"/>
                </a:rPr>
                <a:t>produced</a:t>
              </a:r>
            </a:p>
          </p:txBody>
        </p:sp>
      </p:grpSp>
      <p:sp>
        <p:nvSpPr>
          <p:cNvPr id="45066" name="Rectangle 51"/>
          <p:cNvSpPr>
            <a:spLocks noChangeArrowheads="1"/>
          </p:cNvSpPr>
          <p:nvPr/>
        </p:nvSpPr>
        <p:spPr bwMode="auto">
          <a:xfrm>
            <a:off x="3811588" y="1225550"/>
            <a:ext cx="1719262" cy="455613"/>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endParaRPr lang="en-US">
              <a:ea typeface="Arial" charset="0"/>
              <a:cs typeface="Arial" charset="0"/>
            </a:endParaRPr>
          </a:p>
        </p:txBody>
      </p:sp>
      <p:sp>
        <p:nvSpPr>
          <p:cNvPr id="45067" name="Line 52"/>
          <p:cNvSpPr>
            <a:spLocks noChangeShapeType="1"/>
          </p:cNvSpPr>
          <p:nvPr/>
        </p:nvSpPr>
        <p:spPr bwMode="auto">
          <a:xfrm>
            <a:off x="3811588" y="1225550"/>
            <a:ext cx="1719262" cy="0"/>
          </a:xfrm>
          <a:prstGeom prst="line">
            <a:avLst/>
          </a:prstGeom>
          <a:noFill/>
          <a:ln w="28575" cap="sq">
            <a:noFill/>
            <a:round/>
            <a:headEnd/>
            <a:tailEnd/>
          </a:ln>
        </p:spPr>
        <p:txBody>
          <a:bodyPr>
            <a:prstTxWarp prst="textNoShape">
              <a:avLst/>
            </a:prstTxWarp>
          </a:bodyPr>
          <a:lstStyle/>
          <a:p>
            <a:endParaRPr lang="en-US"/>
          </a:p>
        </p:txBody>
      </p:sp>
      <p:sp>
        <p:nvSpPr>
          <p:cNvPr id="91190" name="Line 54"/>
          <p:cNvSpPr>
            <a:spLocks noChangeShapeType="1"/>
          </p:cNvSpPr>
          <p:nvPr/>
        </p:nvSpPr>
        <p:spPr bwMode="auto">
          <a:xfrm>
            <a:off x="3811588" y="3048000"/>
            <a:ext cx="467201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69" name="Line 55"/>
          <p:cNvSpPr>
            <a:spLocks noChangeShapeType="1"/>
          </p:cNvSpPr>
          <p:nvPr/>
        </p:nvSpPr>
        <p:spPr bwMode="auto">
          <a:xfrm>
            <a:off x="3811588" y="3868738"/>
            <a:ext cx="1719262" cy="0"/>
          </a:xfrm>
          <a:prstGeom prst="line">
            <a:avLst/>
          </a:prstGeom>
          <a:noFill/>
          <a:ln w="28575" cap="sq">
            <a:noFill/>
            <a:round/>
            <a:headEnd/>
            <a:tailEnd/>
          </a:ln>
        </p:spPr>
        <p:txBody>
          <a:bodyPr>
            <a:prstTxWarp prst="textNoShape">
              <a:avLst/>
            </a:prstTxWarp>
          </a:bodyPr>
          <a:lstStyle/>
          <a:p>
            <a:endParaRPr lang="en-US"/>
          </a:p>
        </p:txBody>
      </p:sp>
      <p:sp>
        <p:nvSpPr>
          <p:cNvPr id="45070" name="Line 56"/>
          <p:cNvSpPr>
            <a:spLocks noChangeShapeType="1"/>
          </p:cNvSpPr>
          <p:nvPr/>
        </p:nvSpPr>
        <p:spPr bwMode="auto">
          <a:xfrm>
            <a:off x="3811588" y="1225550"/>
            <a:ext cx="0" cy="455613"/>
          </a:xfrm>
          <a:prstGeom prst="line">
            <a:avLst/>
          </a:prstGeom>
          <a:noFill/>
          <a:ln w="28575" cap="sq">
            <a:noFill/>
            <a:round/>
            <a:headEnd/>
            <a:tailEnd/>
          </a:ln>
        </p:spPr>
        <p:txBody>
          <a:bodyPr>
            <a:prstTxWarp prst="textNoShape">
              <a:avLst/>
            </a:prstTxWarp>
          </a:bodyPr>
          <a:lstStyle/>
          <a:p>
            <a:endParaRPr lang="en-US"/>
          </a:p>
        </p:txBody>
      </p:sp>
      <p:grpSp>
        <p:nvGrpSpPr>
          <p:cNvPr id="45071" name="Group 72"/>
          <p:cNvGrpSpPr>
            <a:grpSpLocks/>
          </p:cNvGrpSpPr>
          <p:nvPr/>
        </p:nvGrpSpPr>
        <p:grpSpPr bwMode="auto">
          <a:xfrm>
            <a:off x="3811588" y="1225550"/>
            <a:ext cx="4672012" cy="2643188"/>
            <a:chOff x="2401" y="772"/>
            <a:chExt cx="2943" cy="1665"/>
          </a:xfrm>
        </p:grpSpPr>
        <p:sp>
          <p:nvSpPr>
            <p:cNvPr id="45088" name="Rectangle 49"/>
            <p:cNvSpPr>
              <a:spLocks noChangeArrowheads="1"/>
            </p:cNvSpPr>
            <p:nvPr/>
          </p:nvSpPr>
          <p:spPr bwMode="auto">
            <a:xfrm>
              <a:off x="4543" y="772"/>
              <a:ext cx="801"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wheat</a:t>
              </a:r>
            </a:p>
          </p:txBody>
        </p:sp>
        <p:sp>
          <p:nvSpPr>
            <p:cNvPr id="45089" name="Rectangle 50"/>
            <p:cNvSpPr>
              <a:spLocks noChangeArrowheads="1"/>
            </p:cNvSpPr>
            <p:nvPr/>
          </p:nvSpPr>
          <p:spPr bwMode="auto">
            <a:xfrm>
              <a:off x="3484" y="772"/>
              <a:ext cx="1059" cy="287"/>
            </a:xfrm>
            <a:prstGeom prst="rect">
              <a:avLst/>
            </a:prstGeom>
            <a:solidFill>
              <a:schemeClr val="bg1"/>
            </a:solidFill>
            <a:ln w="9525">
              <a:noFill/>
              <a:miter lim="800000"/>
              <a:headEnd/>
              <a:tailEnd/>
            </a:ln>
          </p:spPr>
          <p:txBody>
            <a:bodyPr anchor="ctr" anchorCtr="1">
              <a:prstTxWarp prst="textNoShape">
                <a:avLst/>
              </a:prstTxWarp>
            </a:bodyPr>
            <a:lstStyle/>
            <a:p>
              <a:pPr algn="ctr">
                <a:spcBef>
                  <a:spcPct val="45000"/>
                </a:spcBef>
                <a:buClr>
                  <a:srgbClr val="00B85C"/>
                </a:buClr>
                <a:buSzPct val="120000"/>
                <a:buFont typeface="Wingdings" charset="2"/>
                <a:buNone/>
              </a:pPr>
              <a:r>
                <a:rPr lang="en-US">
                  <a:ea typeface="Arial" charset="0"/>
                  <a:cs typeface="Arial" charset="0"/>
                </a:rPr>
                <a:t>computers</a:t>
              </a:r>
            </a:p>
          </p:txBody>
        </p:sp>
        <p:sp>
          <p:nvSpPr>
            <p:cNvPr id="45090" name="Line 53"/>
            <p:cNvSpPr>
              <a:spLocks noChangeShapeType="1"/>
            </p:cNvSpPr>
            <p:nvPr/>
          </p:nvSpPr>
          <p:spPr bwMode="auto">
            <a:xfrm>
              <a:off x="2401" y="1059"/>
              <a:ext cx="2943"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91" name="Line 57"/>
            <p:cNvSpPr>
              <a:spLocks noChangeShapeType="1"/>
            </p:cNvSpPr>
            <p:nvPr/>
          </p:nvSpPr>
          <p:spPr bwMode="auto">
            <a:xfrm>
              <a:off x="3484" y="772"/>
              <a:ext cx="0" cy="1665"/>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92" name="Line 58"/>
            <p:cNvSpPr>
              <a:spLocks noChangeShapeType="1"/>
            </p:cNvSpPr>
            <p:nvPr/>
          </p:nvSpPr>
          <p:spPr bwMode="auto">
            <a:xfrm>
              <a:off x="4543" y="772"/>
              <a:ext cx="0" cy="1665"/>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45072" name="Line 59"/>
          <p:cNvSpPr>
            <a:spLocks noChangeShapeType="1"/>
          </p:cNvSpPr>
          <p:nvPr/>
        </p:nvSpPr>
        <p:spPr bwMode="auto">
          <a:xfrm>
            <a:off x="8483600" y="1225550"/>
            <a:ext cx="0" cy="455613"/>
          </a:xfrm>
          <a:prstGeom prst="line">
            <a:avLst/>
          </a:prstGeom>
          <a:noFill/>
          <a:ln w="28575" cap="sq">
            <a:noFill/>
            <a:round/>
            <a:headEnd/>
            <a:tailEnd/>
          </a:ln>
        </p:spPr>
        <p:txBody>
          <a:bodyPr>
            <a:prstTxWarp prst="textNoShape">
              <a:avLst/>
            </a:prstTxWarp>
          </a:bodyPr>
          <a:lstStyle/>
          <a:p>
            <a:endParaRPr lang="en-US"/>
          </a:p>
        </p:txBody>
      </p:sp>
      <p:sp>
        <p:nvSpPr>
          <p:cNvPr id="45073" name="Line 60"/>
          <p:cNvSpPr>
            <a:spLocks noChangeShapeType="1"/>
          </p:cNvSpPr>
          <p:nvPr/>
        </p:nvSpPr>
        <p:spPr bwMode="auto">
          <a:xfrm>
            <a:off x="5530850" y="1225550"/>
            <a:ext cx="1681163" cy="0"/>
          </a:xfrm>
          <a:prstGeom prst="line">
            <a:avLst/>
          </a:prstGeom>
          <a:noFill/>
          <a:ln w="28575" cap="sq">
            <a:noFill/>
            <a:round/>
            <a:headEnd/>
            <a:tailEnd/>
          </a:ln>
        </p:spPr>
        <p:txBody>
          <a:bodyPr>
            <a:prstTxWarp prst="textNoShape">
              <a:avLst/>
            </a:prstTxWarp>
          </a:bodyPr>
          <a:lstStyle/>
          <a:p>
            <a:endParaRPr lang="en-US"/>
          </a:p>
        </p:txBody>
      </p:sp>
      <p:sp>
        <p:nvSpPr>
          <p:cNvPr id="45074" name="Line 61"/>
          <p:cNvSpPr>
            <a:spLocks noChangeShapeType="1"/>
          </p:cNvSpPr>
          <p:nvPr/>
        </p:nvSpPr>
        <p:spPr bwMode="auto">
          <a:xfrm>
            <a:off x="3811588" y="1681163"/>
            <a:ext cx="0" cy="455612"/>
          </a:xfrm>
          <a:prstGeom prst="line">
            <a:avLst/>
          </a:prstGeom>
          <a:noFill/>
          <a:ln w="28575" cap="sq">
            <a:noFill/>
            <a:round/>
            <a:headEnd/>
            <a:tailEnd/>
          </a:ln>
        </p:spPr>
        <p:txBody>
          <a:bodyPr>
            <a:prstTxWarp prst="textNoShape">
              <a:avLst/>
            </a:prstTxWarp>
          </a:bodyPr>
          <a:lstStyle/>
          <a:p>
            <a:endParaRPr lang="en-US"/>
          </a:p>
        </p:txBody>
      </p:sp>
      <p:sp>
        <p:nvSpPr>
          <p:cNvPr id="45075" name="Line 62"/>
          <p:cNvSpPr>
            <a:spLocks noChangeShapeType="1"/>
          </p:cNvSpPr>
          <p:nvPr/>
        </p:nvSpPr>
        <p:spPr bwMode="auto">
          <a:xfrm>
            <a:off x="7212013" y="1225550"/>
            <a:ext cx="1271587" cy="0"/>
          </a:xfrm>
          <a:prstGeom prst="line">
            <a:avLst/>
          </a:prstGeom>
          <a:noFill/>
          <a:ln w="28575" cap="sq">
            <a:noFill/>
            <a:round/>
            <a:headEnd/>
            <a:tailEnd/>
          </a:ln>
        </p:spPr>
        <p:txBody>
          <a:bodyPr>
            <a:prstTxWarp prst="textNoShape">
              <a:avLst/>
            </a:prstTxWarp>
          </a:bodyPr>
          <a:lstStyle/>
          <a:p>
            <a:endParaRPr lang="en-US"/>
          </a:p>
        </p:txBody>
      </p:sp>
      <p:sp>
        <p:nvSpPr>
          <p:cNvPr id="45076" name="Line 63"/>
          <p:cNvSpPr>
            <a:spLocks noChangeShapeType="1"/>
          </p:cNvSpPr>
          <p:nvPr/>
        </p:nvSpPr>
        <p:spPr bwMode="auto">
          <a:xfrm>
            <a:off x="8483600" y="1681163"/>
            <a:ext cx="0" cy="455612"/>
          </a:xfrm>
          <a:prstGeom prst="line">
            <a:avLst/>
          </a:prstGeom>
          <a:noFill/>
          <a:ln w="28575" cap="sq">
            <a:noFill/>
            <a:round/>
            <a:headEnd/>
            <a:tailEnd/>
          </a:ln>
        </p:spPr>
        <p:txBody>
          <a:bodyPr>
            <a:prstTxWarp prst="textNoShape">
              <a:avLst/>
            </a:prstTxWarp>
          </a:bodyPr>
          <a:lstStyle/>
          <a:p>
            <a:endParaRPr lang="en-US"/>
          </a:p>
        </p:txBody>
      </p:sp>
      <p:sp>
        <p:nvSpPr>
          <p:cNvPr id="45077" name="Line 64"/>
          <p:cNvSpPr>
            <a:spLocks noChangeShapeType="1"/>
          </p:cNvSpPr>
          <p:nvPr/>
        </p:nvSpPr>
        <p:spPr bwMode="auto">
          <a:xfrm>
            <a:off x="3811588" y="2136775"/>
            <a:ext cx="0" cy="455613"/>
          </a:xfrm>
          <a:prstGeom prst="line">
            <a:avLst/>
          </a:prstGeom>
          <a:noFill/>
          <a:ln w="28575" cap="sq">
            <a:noFill/>
            <a:round/>
            <a:headEnd/>
            <a:tailEnd/>
          </a:ln>
        </p:spPr>
        <p:txBody>
          <a:bodyPr>
            <a:prstTxWarp prst="textNoShape">
              <a:avLst/>
            </a:prstTxWarp>
          </a:bodyPr>
          <a:lstStyle/>
          <a:p>
            <a:endParaRPr lang="en-US"/>
          </a:p>
        </p:txBody>
      </p:sp>
      <p:sp>
        <p:nvSpPr>
          <p:cNvPr id="45078" name="Line 65"/>
          <p:cNvSpPr>
            <a:spLocks noChangeShapeType="1"/>
          </p:cNvSpPr>
          <p:nvPr/>
        </p:nvSpPr>
        <p:spPr bwMode="auto">
          <a:xfrm>
            <a:off x="8483600" y="2136775"/>
            <a:ext cx="0" cy="455613"/>
          </a:xfrm>
          <a:prstGeom prst="line">
            <a:avLst/>
          </a:prstGeom>
          <a:noFill/>
          <a:ln w="28575" cap="sq">
            <a:noFill/>
            <a:round/>
            <a:headEnd/>
            <a:tailEnd/>
          </a:ln>
        </p:spPr>
        <p:txBody>
          <a:bodyPr>
            <a:prstTxWarp prst="textNoShape">
              <a:avLst/>
            </a:prstTxWarp>
          </a:bodyPr>
          <a:lstStyle/>
          <a:p>
            <a:endParaRPr lang="en-US"/>
          </a:p>
        </p:txBody>
      </p:sp>
      <p:sp>
        <p:nvSpPr>
          <p:cNvPr id="45079" name="Line 66"/>
          <p:cNvSpPr>
            <a:spLocks noChangeShapeType="1"/>
          </p:cNvSpPr>
          <p:nvPr/>
        </p:nvSpPr>
        <p:spPr bwMode="auto">
          <a:xfrm>
            <a:off x="3811588" y="2592388"/>
            <a:ext cx="0" cy="455612"/>
          </a:xfrm>
          <a:prstGeom prst="line">
            <a:avLst/>
          </a:prstGeom>
          <a:noFill/>
          <a:ln w="28575" cap="sq">
            <a:noFill/>
            <a:round/>
            <a:headEnd/>
            <a:tailEnd/>
          </a:ln>
        </p:spPr>
        <p:txBody>
          <a:bodyPr>
            <a:prstTxWarp prst="textNoShape">
              <a:avLst/>
            </a:prstTxWarp>
          </a:bodyPr>
          <a:lstStyle/>
          <a:p>
            <a:endParaRPr lang="en-US"/>
          </a:p>
        </p:txBody>
      </p:sp>
      <p:sp>
        <p:nvSpPr>
          <p:cNvPr id="45080" name="Line 67"/>
          <p:cNvSpPr>
            <a:spLocks noChangeShapeType="1"/>
          </p:cNvSpPr>
          <p:nvPr/>
        </p:nvSpPr>
        <p:spPr bwMode="auto">
          <a:xfrm>
            <a:off x="8483600" y="2592388"/>
            <a:ext cx="0" cy="455612"/>
          </a:xfrm>
          <a:prstGeom prst="line">
            <a:avLst/>
          </a:prstGeom>
          <a:noFill/>
          <a:ln w="28575" cap="sq">
            <a:noFill/>
            <a:round/>
            <a:headEnd/>
            <a:tailEnd/>
          </a:ln>
        </p:spPr>
        <p:txBody>
          <a:bodyPr>
            <a:prstTxWarp prst="textNoShape">
              <a:avLst/>
            </a:prstTxWarp>
          </a:bodyPr>
          <a:lstStyle/>
          <a:p>
            <a:endParaRPr lang="en-US"/>
          </a:p>
        </p:txBody>
      </p:sp>
      <p:sp>
        <p:nvSpPr>
          <p:cNvPr id="45081" name="Line 68"/>
          <p:cNvSpPr>
            <a:spLocks noChangeShapeType="1"/>
          </p:cNvSpPr>
          <p:nvPr/>
        </p:nvSpPr>
        <p:spPr bwMode="auto">
          <a:xfrm>
            <a:off x="3811588" y="3048000"/>
            <a:ext cx="0" cy="820738"/>
          </a:xfrm>
          <a:prstGeom prst="line">
            <a:avLst/>
          </a:prstGeom>
          <a:noFill/>
          <a:ln w="28575" cap="sq">
            <a:noFill/>
            <a:round/>
            <a:headEnd/>
            <a:tailEnd/>
          </a:ln>
        </p:spPr>
        <p:txBody>
          <a:bodyPr>
            <a:prstTxWarp prst="textNoShape">
              <a:avLst/>
            </a:prstTxWarp>
          </a:bodyPr>
          <a:lstStyle/>
          <a:p>
            <a:endParaRPr lang="en-US"/>
          </a:p>
        </p:txBody>
      </p:sp>
      <p:sp>
        <p:nvSpPr>
          <p:cNvPr id="45082" name="Line 69"/>
          <p:cNvSpPr>
            <a:spLocks noChangeShapeType="1"/>
          </p:cNvSpPr>
          <p:nvPr/>
        </p:nvSpPr>
        <p:spPr bwMode="auto">
          <a:xfrm>
            <a:off x="8483600" y="3048000"/>
            <a:ext cx="0" cy="820738"/>
          </a:xfrm>
          <a:prstGeom prst="line">
            <a:avLst/>
          </a:prstGeom>
          <a:noFill/>
          <a:ln w="28575" cap="sq">
            <a:noFill/>
            <a:round/>
            <a:headEnd/>
            <a:tailEnd/>
          </a:ln>
        </p:spPr>
        <p:txBody>
          <a:bodyPr>
            <a:prstTxWarp prst="textNoShape">
              <a:avLst/>
            </a:prstTxWarp>
          </a:bodyPr>
          <a:lstStyle/>
          <a:p>
            <a:endParaRPr lang="en-US"/>
          </a:p>
        </p:txBody>
      </p:sp>
      <p:sp>
        <p:nvSpPr>
          <p:cNvPr id="45083" name="Line 70"/>
          <p:cNvSpPr>
            <a:spLocks noChangeShapeType="1"/>
          </p:cNvSpPr>
          <p:nvPr/>
        </p:nvSpPr>
        <p:spPr bwMode="auto">
          <a:xfrm>
            <a:off x="5530850" y="3868738"/>
            <a:ext cx="1681163" cy="0"/>
          </a:xfrm>
          <a:prstGeom prst="line">
            <a:avLst/>
          </a:prstGeom>
          <a:noFill/>
          <a:ln w="28575" cap="sq">
            <a:noFill/>
            <a:round/>
            <a:headEnd/>
            <a:tailEnd/>
          </a:ln>
        </p:spPr>
        <p:txBody>
          <a:bodyPr>
            <a:prstTxWarp prst="textNoShape">
              <a:avLst/>
            </a:prstTxWarp>
          </a:bodyPr>
          <a:lstStyle/>
          <a:p>
            <a:endParaRPr lang="en-US"/>
          </a:p>
        </p:txBody>
      </p:sp>
      <p:sp>
        <p:nvSpPr>
          <p:cNvPr id="45084" name="Line 71"/>
          <p:cNvSpPr>
            <a:spLocks noChangeShapeType="1"/>
          </p:cNvSpPr>
          <p:nvPr/>
        </p:nvSpPr>
        <p:spPr bwMode="auto">
          <a:xfrm>
            <a:off x="7212013" y="3868738"/>
            <a:ext cx="1271587" cy="0"/>
          </a:xfrm>
          <a:prstGeom prst="line">
            <a:avLst/>
          </a:prstGeom>
          <a:noFill/>
          <a:ln w="28575" cap="sq">
            <a:noFill/>
            <a:round/>
            <a:headEnd/>
            <a:tailEnd/>
          </a:ln>
        </p:spPr>
        <p:txBody>
          <a:bodyPr>
            <a:prstTxWarp prst="textNoShape">
              <a:avLst/>
            </a:prstTxWarp>
          </a:bodyPr>
          <a:lstStyle/>
          <a:p>
            <a:endParaRPr lang="en-US"/>
          </a:p>
        </p:txBody>
      </p:sp>
      <p:sp>
        <p:nvSpPr>
          <p:cNvPr id="91218" name="Oval 82"/>
          <p:cNvSpPr>
            <a:spLocks noChangeArrowheads="1"/>
          </p:cNvSpPr>
          <p:nvPr/>
        </p:nvSpPr>
        <p:spPr bwMode="auto">
          <a:xfrm>
            <a:off x="4505325" y="5578475"/>
            <a:ext cx="141288" cy="138113"/>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45086" name="TextBox 76"/>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45087" name="TextBox 77"/>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FEB22B8C-E550-4D4E-A4E5-5B0667643FCC}" type="slidenum">
              <a:rPr lang="en-US" sz="1700">
                <a:solidFill>
                  <a:srgbClr val="B2B2B2"/>
                </a:solidFill>
                <a:latin typeface="Times New Roman" charset="0"/>
                <a:ea typeface="Verdana" charset="0"/>
                <a:cs typeface="Verdana" charset="0"/>
              </a:rPr>
              <a:pPr algn="r"/>
              <a:t>18</a:t>
            </a:fld>
            <a:endParaRPr lang="en-US" sz="1700">
              <a:solidFill>
                <a:srgbClr val="B2B2B2"/>
              </a:solidFill>
              <a:latin typeface="Times New Roman" charset="0"/>
              <a:ea typeface="Verdana" charset="0"/>
              <a:cs typeface="Verdana"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3" presetClass="entr" presetSubtype="32" fill="hold" grpId="0" nodeType="withEffect">
                                  <p:stCondLst>
                                    <p:cond delay="0"/>
                                  </p:stCondLst>
                                  <p:childTnLst>
                                    <p:set>
                                      <p:cBhvr>
                                        <p:cTn id="9" dur="1" fill="hold">
                                          <p:stCondLst>
                                            <p:cond delay="0"/>
                                          </p:stCondLst>
                                        </p:cTn>
                                        <p:tgtEl>
                                          <p:spTgt spid="91218"/>
                                        </p:tgtEl>
                                        <p:attrNameLst>
                                          <p:attrName>style.visibility</p:attrName>
                                        </p:attrNameLst>
                                      </p:cBhvr>
                                      <p:to>
                                        <p:strVal val="visible"/>
                                      </p:to>
                                    </p:set>
                                    <p:anim calcmode="lin" valueType="num">
                                      <p:cBhvr>
                                        <p:cTn id="10" dur="1000" fill="hold"/>
                                        <p:tgtEl>
                                          <p:spTgt spid="91218"/>
                                        </p:tgtEl>
                                        <p:attrNameLst>
                                          <p:attrName>ppt_w</p:attrName>
                                        </p:attrNameLst>
                                      </p:cBhvr>
                                      <p:tavLst>
                                        <p:tav tm="0">
                                          <p:val>
                                            <p:strVal val="4*#ppt_w"/>
                                          </p:val>
                                        </p:tav>
                                        <p:tav tm="100000">
                                          <p:val>
                                            <p:strVal val="#ppt_w"/>
                                          </p:val>
                                        </p:tav>
                                      </p:tavLst>
                                    </p:anim>
                                    <p:anim calcmode="lin" valueType="num">
                                      <p:cBhvr>
                                        <p:cTn id="11" dur="1000" fill="hold"/>
                                        <p:tgtEl>
                                          <p:spTgt spid="91218"/>
                                        </p:tgtEl>
                                        <p:attrNameLst>
                                          <p:attrName>ppt_h</p:attrName>
                                        </p:attrNameLst>
                                      </p:cBhvr>
                                      <p:tavLst>
                                        <p:tav tm="0">
                                          <p:val>
                                            <p:strVal val="4*#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1190"/>
                                        </p:tgtEl>
                                        <p:attrNameLst>
                                          <p:attrName>style.visibility</p:attrName>
                                        </p:attrNameLst>
                                      </p:cBhvr>
                                      <p:to>
                                        <p:strVal val="visible"/>
                                      </p:to>
                                    </p:set>
                                    <p:animEffect transition="in" filter="wipe(left)">
                                      <p:cBhvr>
                                        <p:cTn id="26" dur="500"/>
                                        <p:tgtEl>
                                          <p:spTgt spid="91190"/>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par>
                                <p:cTn id="31" presetID="18" presetClass="entr" presetSubtype="3"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strips(upRight)">
                                      <p:cBhvr>
                                        <p:cTn id="3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90" grpId="0" animBg="1"/>
      <p:bldP spid="912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10243"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cs typeface="ＭＳ Ｐゴシック" charset="-128"/>
              </a:rPr>
              <a:t>Why do people—and nations—choose to be economically interdependent?</a:t>
            </a:r>
          </a:p>
          <a:p>
            <a:pPr marL="285750" indent="-285750" eaLnBrk="1" hangingPunct="1">
              <a:spcBef>
                <a:spcPts val="1800"/>
              </a:spcBef>
              <a:buClr>
                <a:srgbClr val="6C45BB"/>
              </a:buClr>
              <a:buSzPct val="120000"/>
              <a:buFont typeface="Arial" charset="0"/>
              <a:buChar char="•"/>
            </a:pPr>
            <a:r>
              <a:rPr lang="en-US" u="sng" smtClean="0">
                <a:latin typeface="Arial" charset="0"/>
                <a:cs typeface="ＭＳ Ｐゴシック" charset="-128"/>
              </a:rPr>
              <a:t>How</a:t>
            </a:r>
            <a:r>
              <a:rPr lang="en-US" smtClean="0">
                <a:latin typeface="Arial" charset="0"/>
                <a:cs typeface="ＭＳ Ｐゴシック" charset="-128"/>
              </a:rPr>
              <a:t> can trade make everyone better off?</a:t>
            </a:r>
          </a:p>
          <a:p>
            <a:pPr marL="285750" indent="-285750" eaLnBrk="1" hangingPunct="1">
              <a:spcBef>
                <a:spcPts val="1800"/>
              </a:spcBef>
              <a:buClr>
                <a:srgbClr val="6C45BB"/>
              </a:buClr>
              <a:buSzPct val="120000"/>
              <a:buFont typeface="Arial" charset="0"/>
              <a:buChar char="•"/>
            </a:pPr>
            <a:r>
              <a:rPr lang="en-US" smtClean="0">
                <a:latin typeface="Arial" charset="0"/>
                <a:cs typeface="ＭＳ Ｐゴシック" charset="-128"/>
              </a:rPr>
              <a:t>What is absolute advantage?  </a:t>
            </a:r>
            <a:br>
              <a:rPr lang="en-US" smtClean="0">
                <a:latin typeface="Arial" charset="0"/>
                <a:cs typeface="ＭＳ Ｐゴシック" charset="-128"/>
              </a:rPr>
            </a:br>
            <a:r>
              <a:rPr lang="en-US" smtClean="0">
                <a:latin typeface="Arial" charset="0"/>
                <a:cs typeface="ＭＳ Ｐゴシック" charset="-128"/>
              </a:rPr>
              <a:t>What is comparative advantage?  </a:t>
            </a:r>
            <a:br>
              <a:rPr lang="en-US" smtClean="0">
                <a:latin typeface="Arial" charset="0"/>
                <a:cs typeface="ＭＳ Ｐゴシック" charset="-128"/>
              </a:rPr>
            </a:br>
            <a:r>
              <a:rPr lang="en-US" smtClean="0">
                <a:latin typeface="Arial" charset="0"/>
                <a:cs typeface="ＭＳ Ｐゴシック" charset="-128"/>
              </a:rPr>
              <a:t>How are these concepts similar?  </a:t>
            </a:r>
            <a:br>
              <a:rPr lang="en-US" smtClean="0">
                <a:latin typeface="Arial" charset="0"/>
                <a:cs typeface="ＭＳ Ｐゴシック" charset="-128"/>
              </a:rPr>
            </a:br>
            <a:r>
              <a:rPr lang="en-US" smtClean="0">
                <a:latin typeface="Arial" charset="0"/>
                <a:cs typeface="ＭＳ Ｐゴシック" charset="-128"/>
              </a:rPr>
              <a:t>How are they different?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71" name="Rectangle 59"/>
          <p:cNvSpPr>
            <a:spLocks noChangeArrowheads="1"/>
          </p:cNvSpPr>
          <p:nvPr/>
        </p:nvSpPr>
        <p:spPr bwMode="auto">
          <a:xfrm>
            <a:off x="615950" y="3706813"/>
            <a:ext cx="7904163" cy="2570162"/>
          </a:xfrm>
          <a:prstGeom prst="rect">
            <a:avLst/>
          </a:prstGeom>
          <a:solidFill>
            <a:srgbClr val="CCFFCC"/>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47106" name="Rectangle 58"/>
          <p:cNvSpPr>
            <a:spLocks noChangeArrowheads="1"/>
          </p:cNvSpPr>
          <p:nvPr/>
        </p:nvSpPr>
        <p:spPr bwMode="auto">
          <a:xfrm>
            <a:off x="609600" y="1066800"/>
            <a:ext cx="7904163" cy="2617788"/>
          </a:xfrm>
          <a:prstGeom prst="rect">
            <a:avLst/>
          </a:prstGeom>
          <a:solidFill>
            <a:srgbClr val="FFFF99"/>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6630" name="Rectangle 2"/>
          <p:cNvSpPr>
            <a:spLocks noGrp="1" noChangeArrowheads="1"/>
          </p:cNvSpPr>
          <p:nvPr>
            <p:ph type="title" idx="4294967295"/>
          </p:nvPr>
        </p:nvSpPr>
        <p:spPr>
          <a:xfrm>
            <a:off x="347663" y="268288"/>
            <a:ext cx="8482012" cy="649287"/>
          </a:xfrm>
        </p:spPr>
        <p:txBody>
          <a:bodyPr rtlCol="0">
            <a:normAutofit fontScale="90000"/>
          </a:bodyPr>
          <a:lstStyle/>
          <a:p>
            <a:pPr eaLnBrk="1" fontAlgn="auto" hangingPunct="1">
              <a:spcAft>
                <a:spcPts val="0"/>
              </a:spcAft>
              <a:defRPr/>
            </a:pPr>
            <a:r>
              <a:rPr lang="en-US" sz="3600" smtClean="0"/>
              <a:t>Trade Makes Both Countries Better Off</a:t>
            </a:r>
          </a:p>
        </p:txBody>
      </p:sp>
      <p:grpSp>
        <p:nvGrpSpPr>
          <p:cNvPr id="2" name="Group 52"/>
          <p:cNvGrpSpPr>
            <a:grpSpLocks/>
          </p:cNvGrpSpPr>
          <p:nvPr/>
        </p:nvGrpSpPr>
        <p:grpSpPr bwMode="auto">
          <a:xfrm>
            <a:off x="600075" y="3152775"/>
            <a:ext cx="7913688" cy="552450"/>
            <a:chOff x="378" y="1986"/>
            <a:chExt cx="4985" cy="348"/>
          </a:xfrm>
        </p:grpSpPr>
        <p:sp>
          <p:nvSpPr>
            <p:cNvPr id="47159" name="Rectangle 4"/>
            <p:cNvSpPr>
              <a:spLocks noChangeArrowheads="1"/>
            </p:cNvSpPr>
            <p:nvPr/>
          </p:nvSpPr>
          <p:spPr bwMode="auto">
            <a:xfrm>
              <a:off x="4231" y="1986"/>
              <a:ext cx="1132" cy="34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b="1">
                  <a:solidFill>
                    <a:srgbClr val="0000FF"/>
                  </a:solidFill>
                  <a:ea typeface="Arial" charset="0"/>
                  <a:cs typeface="Arial" charset="0"/>
                </a:rPr>
                <a:t>200</a:t>
              </a:r>
            </a:p>
          </p:txBody>
        </p:sp>
        <p:sp>
          <p:nvSpPr>
            <p:cNvPr id="47160" name="Rectangle 5"/>
            <p:cNvSpPr>
              <a:spLocks noChangeArrowheads="1"/>
            </p:cNvSpPr>
            <p:nvPr/>
          </p:nvSpPr>
          <p:spPr bwMode="auto">
            <a:xfrm>
              <a:off x="2910" y="1986"/>
              <a:ext cx="1321" cy="34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2700</a:t>
              </a:r>
            </a:p>
          </p:txBody>
        </p:sp>
        <p:sp>
          <p:nvSpPr>
            <p:cNvPr id="47161" name="Rectangle 6"/>
            <p:cNvSpPr>
              <a:spLocks noChangeArrowheads="1"/>
            </p:cNvSpPr>
            <p:nvPr/>
          </p:nvSpPr>
          <p:spPr bwMode="auto">
            <a:xfrm>
              <a:off x="1534" y="1986"/>
              <a:ext cx="1376" cy="34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2500</a:t>
              </a:r>
            </a:p>
          </p:txBody>
        </p:sp>
        <p:sp>
          <p:nvSpPr>
            <p:cNvPr id="47162" name="Rectangle 7"/>
            <p:cNvSpPr>
              <a:spLocks noChangeArrowheads="1"/>
            </p:cNvSpPr>
            <p:nvPr/>
          </p:nvSpPr>
          <p:spPr bwMode="auto">
            <a:xfrm>
              <a:off x="378" y="1986"/>
              <a:ext cx="1156" cy="34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wheat</a:t>
              </a:r>
            </a:p>
          </p:txBody>
        </p:sp>
      </p:grpSp>
      <p:grpSp>
        <p:nvGrpSpPr>
          <p:cNvPr id="3" name="Group 53"/>
          <p:cNvGrpSpPr>
            <a:grpSpLocks/>
          </p:cNvGrpSpPr>
          <p:nvPr/>
        </p:nvGrpSpPr>
        <p:grpSpPr bwMode="auto">
          <a:xfrm>
            <a:off x="600075" y="2592388"/>
            <a:ext cx="7913688" cy="560387"/>
            <a:chOff x="378" y="1633"/>
            <a:chExt cx="4985" cy="353"/>
          </a:xfrm>
        </p:grpSpPr>
        <p:sp>
          <p:nvSpPr>
            <p:cNvPr id="47155" name="Rectangle 8"/>
            <p:cNvSpPr>
              <a:spLocks noChangeArrowheads="1"/>
            </p:cNvSpPr>
            <p:nvPr/>
          </p:nvSpPr>
          <p:spPr bwMode="auto">
            <a:xfrm>
              <a:off x="4231" y="1633"/>
              <a:ext cx="1132" cy="35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b="1">
                  <a:solidFill>
                    <a:srgbClr val="0000FF"/>
                  </a:solidFill>
                  <a:ea typeface="Arial" charset="0"/>
                  <a:cs typeface="Arial" charset="0"/>
                </a:rPr>
                <a:t>20</a:t>
              </a:r>
            </a:p>
          </p:txBody>
        </p:sp>
        <p:sp>
          <p:nvSpPr>
            <p:cNvPr id="47156" name="Rectangle 9"/>
            <p:cNvSpPr>
              <a:spLocks noChangeArrowheads="1"/>
            </p:cNvSpPr>
            <p:nvPr/>
          </p:nvSpPr>
          <p:spPr bwMode="auto">
            <a:xfrm>
              <a:off x="2910" y="1633"/>
              <a:ext cx="1321" cy="35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270</a:t>
              </a:r>
            </a:p>
          </p:txBody>
        </p:sp>
        <p:sp>
          <p:nvSpPr>
            <p:cNvPr id="47157" name="Rectangle 10"/>
            <p:cNvSpPr>
              <a:spLocks noChangeArrowheads="1"/>
            </p:cNvSpPr>
            <p:nvPr/>
          </p:nvSpPr>
          <p:spPr bwMode="auto">
            <a:xfrm>
              <a:off x="1534" y="1633"/>
              <a:ext cx="1376" cy="35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250</a:t>
              </a:r>
            </a:p>
          </p:txBody>
        </p:sp>
        <p:sp>
          <p:nvSpPr>
            <p:cNvPr id="47158" name="Rectangle 11"/>
            <p:cNvSpPr>
              <a:spLocks noChangeArrowheads="1"/>
            </p:cNvSpPr>
            <p:nvPr/>
          </p:nvSpPr>
          <p:spPr bwMode="auto">
            <a:xfrm>
              <a:off x="378" y="1633"/>
              <a:ext cx="1156" cy="35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computers</a:t>
              </a:r>
            </a:p>
          </p:txBody>
        </p:sp>
      </p:grpSp>
      <p:sp>
        <p:nvSpPr>
          <p:cNvPr id="47110" name="Rectangle 12"/>
          <p:cNvSpPr>
            <a:spLocks noChangeArrowheads="1"/>
          </p:cNvSpPr>
          <p:nvPr/>
        </p:nvSpPr>
        <p:spPr bwMode="auto">
          <a:xfrm>
            <a:off x="6716713" y="1701800"/>
            <a:ext cx="1797050" cy="89058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gains from trade</a:t>
            </a:r>
          </a:p>
        </p:txBody>
      </p:sp>
      <p:sp>
        <p:nvSpPr>
          <p:cNvPr id="47111" name="Rectangle 13"/>
          <p:cNvSpPr>
            <a:spLocks noChangeArrowheads="1"/>
          </p:cNvSpPr>
          <p:nvPr/>
        </p:nvSpPr>
        <p:spPr bwMode="auto">
          <a:xfrm>
            <a:off x="4619625" y="1701800"/>
            <a:ext cx="2097088" cy="89058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consumption with trade</a:t>
            </a:r>
          </a:p>
        </p:txBody>
      </p:sp>
      <p:sp>
        <p:nvSpPr>
          <p:cNvPr id="47112" name="Rectangle 14"/>
          <p:cNvSpPr>
            <a:spLocks noChangeArrowheads="1"/>
          </p:cNvSpPr>
          <p:nvPr/>
        </p:nvSpPr>
        <p:spPr bwMode="auto">
          <a:xfrm>
            <a:off x="2435225" y="1701800"/>
            <a:ext cx="2184400" cy="89058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consumption without trade</a:t>
            </a:r>
          </a:p>
        </p:txBody>
      </p:sp>
      <p:sp>
        <p:nvSpPr>
          <p:cNvPr id="47113" name="Rectangle 15"/>
          <p:cNvSpPr>
            <a:spLocks noChangeArrowheads="1"/>
          </p:cNvSpPr>
          <p:nvPr/>
        </p:nvSpPr>
        <p:spPr bwMode="auto">
          <a:xfrm>
            <a:off x="600075" y="1701800"/>
            <a:ext cx="1835150" cy="890588"/>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endParaRPr lang="en-US" sz="2500">
              <a:ea typeface="Arial" charset="0"/>
              <a:cs typeface="Arial" charset="0"/>
            </a:endParaRPr>
          </a:p>
        </p:txBody>
      </p:sp>
      <p:sp>
        <p:nvSpPr>
          <p:cNvPr id="47114" name="Rectangle 16"/>
          <p:cNvSpPr>
            <a:spLocks noChangeArrowheads="1"/>
          </p:cNvSpPr>
          <p:nvPr/>
        </p:nvSpPr>
        <p:spPr bwMode="auto">
          <a:xfrm>
            <a:off x="600075" y="1087438"/>
            <a:ext cx="7913688" cy="614362"/>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sz="2800" b="1">
                <a:ea typeface="Arial" charset="0"/>
                <a:cs typeface="Arial" charset="0"/>
              </a:rPr>
              <a:t>Saudi Arabia</a:t>
            </a:r>
          </a:p>
        </p:txBody>
      </p:sp>
      <p:sp>
        <p:nvSpPr>
          <p:cNvPr id="47115" name="Line 17"/>
          <p:cNvSpPr>
            <a:spLocks noChangeShapeType="1"/>
          </p:cNvSpPr>
          <p:nvPr/>
        </p:nvSpPr>
        <p:spPr bwMode="auto">
          <a:xfrm>
            <a:off x="600075" y="1087438"/>
            <a:ext cx="7913688" cy="0"/>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47116" name="Line 18"/>
          <p:cNvSpPr>
            <a:spLocks noChangeShapeType="1"/>
          </p:cNvSpPr>
          <p:nvPr/>
        </p:nvSpPr>
        <p:spPr bwMode="auto">
          <a:xfrm>
            <a:off x="600075" y="1701800"/>
            <a:ext cx="7913688"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17" name="Line 19"/>
          <p:cNvSpPr>
            <a:spLocks noChangeShapeType="1"/>
          </p:cNvSpPr>
          <p:nvPr/>
        </p:nvSpPr>
        <p:spPr bwMode="auto">
          <a:xfrm>
            <a:off x="600075" y="2592388"/>
            <a:ext cx="7913688"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18" name="Line 20"/>
          <p:cNvSpPr>
            <a:spLocks noChangeShapeType="1"/>
          </p:cNvSpPr>
          <p:nvPr/>
        </p:nvSpPr>
        <p:spPr bwMode="auto">
          <a:xfrm>
            <a:off x="600075" y="3152775"/>
            <a:ext cx="7913688"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19" name="Line 21"/>
          <p:cNvSpPr>
            <a:spLocks noChangeShapeType="1"/>
          </p:cNvSpPr>
          <p:nvPr/>
        </p:nvSpPr>
        <p:spPr bwMode="auto">
          <a:xfrm>
            <a:off x="600075" y="3705225"/>
            <a:ext cx="7913688" cy="0"/>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47120" name="Line 22"/>
          <p:cNvSpPr>
            <a:spLocks noChangeShapeType="1"/>
          </p:cNvSpPr>
          <p:nvPr/>
        </p:nvSpPr>
        <p:spPr bwMode="auto">
          <a:xfrm>
            <a:off x="600075" y="1087438"/>
            <a:ext cx="0" cy="2617787"/>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47121" name="Line 23"/>
          <p:cNvSpPr>
            <a:spLocks noChangeShapeType="1"/>
          </p:cNvSpPr>
          <p:nvPr/>
        </p:nvSpPr>
        <p:spPr bwMode="auto">
          <a:xfrm>
            <a:off x="8513763" y="1087438"/>
            <a:ext cx="0" cy="2617787"/>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47122" name="Line 24"/>
          <p:cNvSpPr>
            <a:spLocks noChangeShapeType="1"/>
          </p:cNvSpPr>
          <p:nvPr/>
        </p:nvSpPr>
        <p:spPr bwMode="auto">
          <a:xfrm>
            <a:off x="2435225" y="1701800"/>
            <a:ext cx="0" cy="20034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23" name="Line 25"/>
          <p:cNvSpPr>
            <a:spLocks noChangeShapeType="1"/>
          </p:cNvSpPr>
          <p:nvPr/>
        </p:nvSpPr>
        <p:spPr bwMode="auto">
          <a:xfrm>
            <a:off x="4619625" y="1701800"/>
            <a:ext cx="0" cy="20034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24" name="Line 26"/>
          <p:cNvSpPr>
            <a:spLocks noChangeShapeType="1"/>
          </p:cNvSpPr>
          <p:nvPr/>
        </p:nvSpPr>
        <p:spPr bwMode="auto">
          <a:xfrm>
            <a:off x="6716713" y="1701800"/>
            <a:ext cx="0" cy="2003425"/>
          </a:xfrm>
          <a:prstGeom prst="line">
            <a:avLst/>
          </a:prstGeom>
          <a:noFill/>
          <a:ln w="12700">
            <a:solidFill>
              <a:schemeClr val="tx1"/>
            </a:solidFill>
            <a:round/>
            <a:headEnd/>
            <a:tailEnd/>
          </a:ln>
        </p:spPr>
        <p:txBody>
          <a:bodyPr>
            <a:prstTxWarp prst="textNoShape">
              <a:avLst/>
            </a:prstTxWarp>
          </a:bodyPr>
          <a:lstStyle/>
          <a:p>
            <a:endParaRPr lang="en-US"/>
          </a:p>
        </p:txBody>
      </p:sp>
      <p:grpSp>
        <p:nvGrpSpPr>
          <p:cNvPr id="4" name="Group 57"/>
          <p:cNvGrpSpPr>
            <a:grpSpLocks/>
          </p:cNvGrpSpPr>
          <p:nvPr/>
        </p:nvGrpSpPr>
        <p:grpSpPr bwMode="auto">
          <a:xfrm>
            <a:off x="604838" y="5738813"/>
            <a:ext cx="7913687" cy="552450"/>
            <a:chOff x="381" y="3615"/>
            <a:chExt cx="4985" cy="348"/>
          </a:xfrm>
        </p:grpSpPr>
        <p:sp>
          <p:nvSpPr>
            <p:cNvPr id="47151" name="Rectangle 28"/>
            <p:cNvSpPr>
              <a:spLocks noChangeArrowheads="1"/>
            </p:cNvSpPr>
            <p:nvPr/>
          </p:nvSpPr>
          <p:spPr bwMode="auto">
            <a:xfrm>
              <a:off x="4234" y="3615"/>
              <a:ext cx="1132" cy="34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b="1">
                  <a:solidFill>
                    <a:srgbClr val="0000FF"/>
                  </a:solidFill>
                  <a:ea typeface="Arial" charset="0"/>
                  <a:cs typeface="Arial" charset="0"/>
                </a:rPr>
                <a:t>100</a:t>
              </a:r>
            </a:p>
          </p:txBody>
        </p:sp>
        <p:sp>
          <p:nvSpPr>
            <p:cNvPr id="47152" name="Rectangle 29"/>
            <p:cNvSpPr>
              <a:spLocks noChangeArrowheads="1"/>
            </p:cNvSpPr>
            <p:nvPr/>
          </p:nvSpPr>
          <p:spPr bwMode="auto">
            <a:xfrm>
              <a:off x="2913" y="3615"/>
              <a:ext cx="1321" cy="34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700</a:t>
              </a:r>
            </a:p>
          </p:txBody>
        </p:sp>
        <p:sp>
          <p:nvSpPr>
            <p:cNvPr id="47153" name="Rectangle 30"/>
            <p:cNvSpPr>
              <a:spLocks noChangeArrowheads="1"/>
            </p:cNvSpPr>
            <p:nvPr/>
          </p:nvSpPr>
          <p:spPr bwMode="auto">
            <a:xfrm>
              <a:off x="1537" y="3615"/>
              <a:ext cx="1376" cy="34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600</a:t>
              </a:r>
            </a:p>
          </p:txBody>
        </p:sp>
        <p:sp>
          <p:nvSpPr>
            <p:cNvPr id="47154" name="Rectangle 31"/>
            <p:cNvSpPr>
              <a:spLocks noChangeArrowheads="1"/>
            </p:cNvSpPr>
            <p:nvPr/>
          </p:nvSpPr>
          <p:spPr bwMode="auto">
            <a:xfrm>
              <a:off x="381" y="3615"/>
              <a:ext cx="1156" cy="348"/>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wheat</a:t>
              </a:r>
            </a:p>
          </p:txBody>
        </p:sp>
      </p:grpSp>
      <p:grpSp>
        <p:nvGrpSpPr>
          <p:cNvPr id="5" name="Group 56"/>
          <p:cNvGrpSpPr>
            <a:grpSpLocks/>
          </p:cNvGrpSpPr>
          <p:nvPr/>
        </p:nvGrpSpPr>
        <p:grpSpPr bwMode="auto">
          <a:xfrm>
            <a:off x="604838" y="5178425"/>
            <a:ext cx="7913687" cy="560388"/>
            <a:chOff x="381" y="3262"/>
            <a:chExt cx="4985" cy="353"/>
          </a:xfrm>
        </p:grpSpPr>
        <p:sp>
          <p:nvSpPr>
            <p:cNvPr id="47147" name="Rectangle 32"/>
            <p:cNvSpPr>
              <a:spLocks noChangeArrowheads="1"/>
            </p:cNvSpPr>
            <p:nvPr/>
          </p:nvSpPr>
          <p:spPr bwMode="auto">
            <a:xfrm>
              <a:off x="4234" y="3262"/>
              <a:ext cx="1132" cy="35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b="1">
                  <a:solidFill>
                    <a:srgbClr val="0000FF"/>
                  </a:solidFill>
                  <a:ea typeface="Arial" charset="0"/>
                  <a:cs typeface="Arial" charset="0"/>
                </a:rPr>
                <a:t>10</a:t>
              </a:r>
            </a:p>
          </p:txBody>
        </p:sp>
        <p:sp>
          <p:nvSpPr>
            <p:cNvPr id="47148" name="Rectangle 33"/>
            <p:cNvSpPr>
              <a:spLocks noChangeArrowheads="1"/>
            </p:cNvSpPr>
            <p:nvPr/>
          </p:nvSpPr>
          <p:spPr bwMode="auto">
            <a:xfrm>
              <a:off x="2913" y="3262"/>
              <a:ext cx="1321" cy="35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130</a:t>
              </a:r>
            </a:p>
          </p:txBody>
        </p:sp>
        <p:sp>
          <p:nvSpPr>
            <p:cNvPr id="47149" name="Rectangle 34"/>
            <p:cNvSpPr>
              <a:spLocks noChangeArrowheads="1"/>
            </p:cNvSpPr>
            <p:nvPr/>
          </p:nvSpPr>
          <p:spPr bwMode="auto">
            <a:xfrm>
              <a:off x="1537" y="3262"/>
              <a:ext cx="1376" cy="35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120</a:t>
              </a:r>
            </a:p>
          </p:txBody>
        </p:sp>
        <p:sp>
          <p:nvSpPr>
            <p:cNvPr id="47150" name="Rectangle 35"/>
            <p:cNvSpPr>
              <a:spLocks noChangeArrowheads="1"/>
            </p:cNvSpPr>
            <p:nvPr/>
          </p:nvSpPr>
          <p:spPr bwMode="auto">
            <a:xfrm>
              <a:off x="381" y="3262"/>
              <a:ext cx="1156" cy="35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computers</a:t>
              </a:r>
            </a:p>
          </p:txBody>
        </p:sp>
      </p:grpSp>
      <p:sp>
        <p:nvSpPr>
          <p:cNvPr id="47127" name="Rectangle 39"/>
          <p:cNvSpPr>
            <a:spLocks noChangeArrowheads="1"/>
          </p:cNvSpPr>
          <p:nvPr/>
        </p:nvSpPr>
        <p:spPr bwMode="auto">
          <a:xfrm>
            <a:off x="604838" y="4287838"/>
            <a:ext cx="1835150" cy="89058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endParaRPr lang="en-US" sz="2500">
              <a:ea typeface="Arial" charset="0"/>
              <a:cs typeface="Arial" charset="0"/>
            </a:endParaRPr>
          </a:p>
        </p:txBody>
      </p:sp>
      <p:sp>
        <p:nvSpPr>
          <p:cNvPr id="47128" name="Line 41"/>
          <p:cNvSpPr>
            <a:spLocks noChangeShapeType="1"/>
          </p:cNvSpPr>
          <p:nvPr/>
        </p:nvSpPr>
        <p:spPr bwMode="auto">
          <a:xfrm>
            <a:off x="604838" y="3703638"/>
            <a:ext cx="7913687" cy="0"/>
          </a:xfrm>
          <a:prstGeom prst="line">
            <a:avLst/>
          </a:prstGeom>
          <a:noFill/>
          <a:ln w="28575" cap="sq">
            <a:solidFill>
              <a:schemeClr val="tx1"/>
            </a:solidFill>
            <a:round/>
            <a:headEnd/>
            <a:tailEnd/>
          </a:ln>
        </p:spPr>
        <p:txBody>
          <a:bodyPr>
            <a:prstTxWarp prst="textNoShape">
              <a:avLst/>
            </a:prstTxWarp>
          </a:bodyPr>
          <a:lstStyle/>
          <a:p>
            <a:endParaRPr lang="en-US"/>
          </a:p>
        </p:txBody>
      </p:sp>
      <p:grpSp>
        <p:nvGrpSpPr>
          <p:cNvPr id="6" name="Group 55"/>
          <p:cNvGrpSpPr>
            <a:grpSpLocks/>
          </p:cNvGrpSpPr>
          <p:nvPr/>
        </p:nvGrpSpPr>
        <p:grpSpPr bwMode="auto">
          <a:xfrm>
            <a:off x="604838" y="3703638"/>
            <a:ext cx="7913687" cy="2587625"/>
            <a:chOff x="381" y="2333"/>
            <a:chExt cx="4985" cy="1630"/>
          </a:xfrm>
        </p:grpSpPr>
        <p:sp>
          <p:nvSpPr>
            <p:cNvPr id="47133" name="Line 45"/>
            <p:cNvSpPr>
              <a:spLocks noChangeShapeType="1"/>
            </p:cNvSpPr>
            <p:nvPr/>
          </p:nvSpPr>
          <p:spPr bwMode="auto">
            <a:xfrm>
              <a:off x="381" y="3963"/>
              <a:ext cx="4985" cy="0"/>
            </a:xfrm>
            <a:prstGeom prst="line">
              <a:avLst/>
            </a:prstGeom>
            <a:noFill/>
            <a:ln w="28575" cap="sq">
              <a:solidFill>
                <a:schemeClr val="tx1"/>
              </a:solidFill>
              <a:round/>
              <a:headEnd/>
              <a:tailEnd/>
            </a:ln>
          </p:spPr>
          <p:txBody>
            <a:bodyPr>
              <a:prstTxWarp prst="textNoShape">
                <a:avLst/>
              </a:prstTxWarp>
            </a:bodyPr>
            <a:lstStyle/>
            <a:p>
              <a:endParaRPr lang="en-US"/>
            </a:p>
          </p:txBody>
        </p:sp>
        <p:grpSp>
          <p:nvGrpSpPr>
            <p:cNvPr id="47134" name="Group 54"/>
            <p:cNvGrpSpPr>
              <a:grpSpLocks/>
            </p:cNvGrpSpPr>
            <p:nvPr/>
          </p:nvGrpSpPr>
          <p:grpSpPr bwMode="auto">
            <a:xfrm>
              <a:off x="381" y="2333"/>
              <a:ext cx="4985" cy="1630"/>
              <a:chOff x="381" y="2333"/>
              <a:chExt cx="4985" cy="1630"/>
            </a:xfrm>
          </p:grpSpPr>
          <p:sp>
            <p:nvSpPr>
              <p:cNvPr id="47135" name="Rectangle 36"/>
              <p:cNvSpPr>
                <a:spLocks noChangeArrowheads="1"/>
              </p:cNvSpPr>
              <p:nvPr/>
            </p:nvSpPr>
            <p:spPr bwMode="auto">
              <a:xfrm>
                <a:off x="4234" y="2701"/>
                <a:ext cx="1132" cy="561"/>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gains from trade</a:t>
                </a:r>
              </a:p>
            </p:txBody>
          </p:sp>
          <p:sp>
            <p:nvSpPr>
              <p:cNvPr id="47136" name="Rectangle 37"/>
              <p:cNvSpPr>
                <a:spLocks noChangeArrowheads="1"/>
              </p:cNvSpPr>
              <p:nvPr/>
            </p:nvSpPr>
            <p:spPr bwMode="auto">
              <a:xfrm>
                <a:off x="2913" y="2701"/>
                <a:ext cx="1321" cy="561"/>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consumption with trade</a:t>
                </a:r>
              </a:p>
            </p:txBody>
          </p:sp>
          <p:sp>
            <p:nvSpPr>
              <p:cNvPr id="47137" name="Rectangle 38"/>
              <p:cNvSpPr>
                <a:spLocks noChangeArrowheads="1"/>
              </p:cNvSpPr>
              <p:nvPr/>
            </p:nvSpPr>
            <p:spPr bwMode="auto">
              <a:xfrm>
                <a:off x="1537" y="2701"/>
                <a:ext cx="1376" cy="561"/>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sz="2500">
                    <a:ea typeface="Arial" charset="0"/>
                    <a:cs typeface="Arial" charset="0"/>
                  </a:rPr>
                  <a:t>consumption without trade</a:t>
                </a:r>
              </a:p>
            </p:txBody>
          </p:sp>
          <p:sp>
            <p:nvSpPr>
              <p:cNvPr id="47138" name="Rectangle 40"/>
              <p:cNvSpPr>
                <a:spLocks noChangeArrowheads="1"/>
              </p:cNvSpPr>
              <p:nvPr/>
            </p:nvSpPr>
            <p:spPr bwMode="auto">
              <a:xfrm>
                <a:off x="381" y="2333"/>
                <a:ext cx="4985" cy="368"/>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sz="2800" b="1">
                    <a:ea typeface="Arial" charset="0"/>
                    <a:cs typeface="Arial" charset="0"/>
                  </a:rPr>
                  <a:t>Japan</a:t>
                </a:r>
              </a:p>
            </p:txBody>
          </p:sp>
          <p:sp>
            <p:nvSpPr>
              <p:cNvPr id="47139" name="Line 42"/>
              <p:cNvSpPr>
                <a:spLocks noChangeShapeType="1"/>
              </p:cNvSpPr>
              <p:nvPr/>
            </p:nvSpPr>
            <p:spPr bwMode="auto">
              <a:xfrm>
                <a:off x="381" y="2701"/>
                <a:ext cx="4985"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40" name="Line 43"/>
              <p:cNvSpPr>
                <a:spLocks noChangeShapeType="1"/>
              </p:cNvSpPr>
              <p:nvPr/>
            </p:nvSpPr>
            <p:spPr bwMode="auto">
              <a:xfrm>
                <a:off x="381" y="3262"/>
                <a:ext cx="4985"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41" name="Line 44"/>
              <p:cNvSpPr>
                <a:spLocks noChangeShapeType="1"/>
              </p:cNvSpPr>
              <p:nvPr/>
            </p:nvSpPr>
            <p:spPr bwMode="auto">
              <a:xfrm>
                <a:off x="381" y="3615"/>
                <a:ext cx="4985"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42" name="Line 46"/>
              <p:cNvSpPr>
                <a:spLocks noChangeShapeType="1"/>
              </p:cNvSpPr>
              <p:nvPr/>
            </p:nvSpPr>
            <p:spPr bwMode="auto">
              <a:xfrm>
                <a:off x="381" y="2333"/>
                <a:ext cx="0" cy="1630"/>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47143" name="Line 47"/>
              <p:cNvSpPr>
                <a:spLocks noChangeShapeType="1"/>
              </p:cNvSpPr>
              <p:nvPr/>
            </p:nvSpPr>
            <p:spPr bwMode="auto">
              <a:xfrm>
                <a:off x="5366" y="2333"/>
                <a:ext cx="0" cy="1630"/>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47144" name="Line 48"/>
              <p:cNvSpPr>
                <a:spLocks noChangeShapeType="1"/>
              </p:cNvSpPr>
              <p:nvPr/>
            </p:nvSpPr>
            <p:spPr bwMode="auto">
              <a:xfrm>
                <a:off x="1537" y="2701"/>
                <a:ext cx="0" cy="126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45" name="Line 49"/>
              <p:cNvSpPr>
                <a:spLocks noChangeShapeType="1"/>
              </p:cNvSpPr>
              <p:nvPr/>
            </p:nvSpPr>
            <p:spPr bwMode="auto">
              <a:xfrm>
                <a:off x="2913" y="2701"/>
                <a:ext cx="0" cy="126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46" name="Line 50"/>
              <p:cNvSpPr>
                <a:spLocks noChangeShapeType="1"/>
              </p:cNvSpPr>
              <p:nvPr/>
            </p:nvSpPr>
            <p:spPr bwMode="auto">
              <a:xfrm>
                <a:off x="4234" y="2701"/>
                <a:ext cx="0" cy="1262"/>
              </a:xfrm>
              <a:prstGeom prst="line">
                <a:avLst/>
              </a:prstGeom>
              <a:noFill/>
              <a:ln w="12700">
                <a:solidFill>
                  <a:schemeClr val="tx1"/>
                </a:solidFill>
                <a:round/>
                <a:headEnd/>
                <a:tailEnd/>
              </a:ln>
            </p:spPr>
            <p:txBody>
              <a:bodyPr>
                <a:prstTxWarp prst="textNoShape">
                  <a:avLst/>
                </a:prstTxWarp>
              </a:bodyPr>
              <a:lstStyle/>
              <a:p>
                <a:endParaRPr lang="en-US"/>
              </a:p>
            </p:txBody>
          </p:sp>
        </p:grpSp>
      </p:grpSp>
      <p:sp>
        <p:nvSpPr>
          <p:cNvPr id="4713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47131" name="TextBox 57"/>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47132" name="TextBox 58"/>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9D1AF764-EEB3-46B6-BA06-8D70E06F03B0}" type="slidenum">
              <a:rPr lang="en-US" sz="1700">
                <a:solidFill>
                  <a:srgbClr val="B2B2B2"/>
                </a:solidFill>
                <a:latin typeface="Times New Roman" charset="0"/>
                <a:ea typeface="Verdana" charset="0"/>
                <a:cs typeface="Verdana" charset="0"/>
              </a:rPr>
              <a:pPr algn="r"/>
              <a:t>19</a:t>
            </a:fld>
            <a:endParaRPr lang="en-US" sz="1700">
              <a:solidFill>
                <a:srgbClr val="B2B2B2"/>
              </a:solidFill>
              <a:latin typeface="Times New Roman" charset="0"/>
              <a:ea typeface="Verdana" charset="0"/>
              <a:cs typeface="Verdana"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92571"/>
                                        </p:tgtEl>
                                        <p:attrNameLst>
                                          <p:attrName>style.visibility</p:attrName>
                                        </p:attrNameLst>
                                      </p:cBhvr>
                                      <p:to>
                                        <p:strVal val="visible"/>
                                      </p:to>
                                    </p:set>
                                    <p:animEffect transition="in" filter="dissolve">
                                      <p:cBhvr>
                                        <p:cTn id="20" dur="500"/>
                                        <p:tgtEl>
                                          <p:spTgt spid="19257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7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Where Do These Gains Come From?</a:t>
            </a:r>
          </a:p>
        </p:txBody>
      </p:sp>
      <p:sp>
        <p:nvSpPr>
          <p:cNvPr id="27653" name="Rectangle 3"/>
          <p:cNvSpPr>
            <a:spLocks noGrp="1" noChangeArrowheads="1"/>
          </p:cNvSpPr>
          <p:nvPr>
            <p:ph idx="1"/>
          </p:nvPr>
        </p:nvSpPr>
        <p:spPr>
          <a:xfrm>
            <a:off x="457200" y="1219200"/>
            <a:ext cx="8229600" cy="4979988"/>
          </a:xfrm>
        </p:spPr>
        <p:txBody>
          <a:bodyPr/>
          <a:lstStyle/>
          <a:p>
            <a:pPr eaLnBrk="1" hangingPunct="1">
              <a:spcBef>
                <a:spcPct val="50000"/>
              </a:spcBef>
              <a:buFont typeface="Wingdings" charset="2"/>
              <a:buChar char="§"/>
            </a:pPr>
            <a:r>
              <a:rPr lang="en-US" b="1" smtClean="0">
                <a:solidFill>
                  <a:srgbClr val="FF0000"/>
                </a:solidFill>
                <a:latin typeface="Arial" charset="0"/>
                <a:cs typeface="ＭＳ Ｐゴシック" charset="-128"/>
              </a:rPr>
              <a:t>Absolute advantage</a:t>
            </a:r>
            <a:r>
              <a:rPr lang="en-US" smtClean="0">
                <a:latin typeface="Arial" charset="0"/>
                <a:cs typeface="ＭＳ Ｐゴシック" charset="-128"/>
              </a:rPr>
              <a:t>:  the ability to produce a good using fewer inputs than another producer  </a:t>
            </a:r>
          </a:p>
          <a:p>
            <a:pPr eaLnBrk="1" hangingPunct="1">
              <a:spcBef>
                <a:spcPct val="50000"/>
              </a:spcBef>
              <a:buFont typeface="Wingdings" charset="2"/>
              <a:buChar char="§"/>
            </a:pPr>
            <a:r>
              <a:rPr lang="en-US" smtClean="0">
                <a:latin typeface="Arial" charset="0"/>
                <a:cs typeface="ＭＳ Ｐゴシック" charset="-128"/>
              </a:rPr>
              <a:t>Saudi Arabia has an absolute advantage in wheat: producing a ton of wheat uses 10 labor hours in Saudi Arabia vs. 25 in Japan.  </a:t>
            </a:r>
          </a:p>
          <a:p>
            <a:pPr eaLnBrk="1" hangingPunct="1">
              <a:spcBef>
                <a:spcPct val="50000"/>
              </a:spcBef>
              <a:buFont typeface="Wingdings" charset="2"/>
              <a:buChar char="§"/>
            </a:pPr>
            <a:r>
              <a:rPr lang="en-US" smtClean="0">
                <a:latin typeface="Arial" charset="0"/>
                <a:cs typeface="ＭＳ Ｐゴシック" charset="-128"/>
              </a:rPr>
              <a:t>If each country has an absolute advantage </a:t>
            </a:r>
            <a:br>
              <a:rPr lang="en-US" smtClean="0">
                <a:latin typeface="Arial" charset="0"/>
                <a:cs typeface="ＭＳ Ｐゴシック" charset="-128"/>
              </a:rPr>
            </a:br>
            <a:r>
              <a:rPr lang="en-US" smtClean="0">
                <a:latin typeface="Arial" charset="0"/>
                <a:cs typeface="ＭＳ Ｐゴシック" charset="-128"/>
              </a:rPr>
              <a:t>in one good and specializes in that good, </a:t>
            </a:r>
            <a:br>
              <a:rPr lang="en-US" smtClean="0">
                <a:latin typeface="Arial" charset="0"/>
                <a:cs typeface="ＭＳ Ｐゴシック" charset="-128"/>
              </a:rPr>
            </a:br>
            <a:r>
              <a:rPr lang="en-US" smtClean="0">
                <a:latin typeface="Arial" charset="0"/>
                <a:cs typeface="ＭＳ Ｐゴシック" charset="-128"/>
              </a:rPr>
              <a:t>then both countries can gain from trade.  </a:t>
            </a:r>
          </a:p>
        </p:txBody>
      </p:sp>
      <p:sp>
        <p:nvSpPr>
          <p:cNvPr id="491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left)">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left)">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left)">
                                      <p:cBhvr>
                                        <p:cTn id="17"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Where Do These Gains Come From?</a:t>
            </a:r>
          </a:p>
        </p:txBody>
      </p:sp>
      <p:sp>
        <p:nvSpPr>
          <p:cNvPr id="2867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Which country has an absolute advantage in computers?  </a:t>
            </a:r>
          </a:p>
          <a:p>
            <a:pPr eaLnBrk="1" hangingPunct="1">
              <a:buFont typeface="Wingdings" charset="2"/>
              <a:buChar char="§"/>
            </a:pPr>
            <a:r>
              <a:rPr lang="en-US" smtClean="0">
                <a:latin typeface="Arial" charset="0"/>
                <a:cs typeface="ＭＳ Ｐゴシック" charset="-128"/>
              </a:rPr>
              <a:t>Producing one computer requires </a:t>
            </a:r>
            <a:br>
              <a:rPr lang="en-US" smtClean="0">
                <a:latin typeface="Arial" charset="0"/>
                <a:cs typeface="ＭＳ Ｐゴシック" charset="-128"/>
              </a:rPr>
            </a:br>
            <a:r>
              <a:rPr lang="en-US" smtClean="0">
                <a:latin typeface="Arial" charset="0"/>
                <a:cs typeface="ＭＳ Ｐゴシック" charset="-128"/>
              </a:rPr>
              <a:t>	125 labor hours in Japan, </a:t>
            </a:r>
            <a:br>
              <a:rPr lang="en-US" smtClean="0">
                <a:latin typeface="Arial" charset="0"/>
                <a:cs typeface="ＭＳ Ｐゴシック" charset="-128"/>
              </a:rPr>
            </a:br>
            <a:r>
              <a:rPr lang="en-US" smtClean="0">
                <a:latin typeface="Arial" charset="0"/>
                <a:cs typeface="ＭＳ Ｐゴシック" charset="-128"/>
              </a:rPr>
              <a:t>	but only 100 in Saudi Arabia.</a:t>
            </a:r>
          </a:p>
          <a:p>
            <a:pPr eaLnBrk="1" hangingPunct="1">
              <a:buFont typeface="Wingdings" charset="2"/>
              <a:buChar char="§"/>
            </a:pPr>
            <a:r>
              <a:rPr lang="en-US" smtClean="0">
                <a:latin typeface="Arial" charset="0"/>
                <a:cs typeface="ＭＳ Ｐゴシック" charset="-128"/>
              </a:rPr>
              <a:t>Saudi Arabia has an absolute advantage in </a:t>
            </a:r>
            <a:r>
              <a:rPr lang="en-US" u="sng" smtClean="0">
                <a:latin typeface="Arial" charset="0"/>
                <a:cs typeface="ＭＳ Ｐゴシック" charset="-128"/>
              </a:rPr>
              <a:t>both</a:t>
            </a:r>
            <a:r>
              <a:rPr lang="en-US" smtClean="0">
                <a:latin typeface="Arial" charset="0"/>
                <a:cs typeface="ＭＳ Ｐゴシック" charset="-128"/>
              </a:rPr>
              <a:t> goods!</a:t>
            </a:r>
          </a:p>
        </p:txBody>
      </p:sp>
      <p:sp>
        <p:nvSpPr>
          <p:cNvPr id="5120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95237" name="Text Box 5"/>
          <p:cNvSpPr txBox="1">
            <a:spLocks noChangeArrowheads="1"/>
          </p:cNvSpPr>
          <p:nvPr/>
        </p:nvSpPr>
        <p:spPr bwMode="auto">
          <a:xfrm>
            <a:off x="558800" y="4970463"/>
            <a:ext cx="8094663" cy="1073150"/>
          </a:xfrm>
          <a:prstGeom prst="rect">
            <a:avLst/>
          </a:prstGeom>
          <a:solidFill>
            <a:srgbClr val="FFCCCC"/>
          </a:solidFill>
          <a:ln w="9525">
            <a:noFill/>
            <a:miter lim="800000"/>
            <a:headEnd/>
            <a:tailEnd/>
          </a:ln>
          <a:effectLst>
            <a:outerShdw blurRad="50800" dist="50800" dir="2700000" algn="tl" rotWithShape="0">
              <a:prstClr val="black">
                <a:alpha val="40000"/>
              </a:prstClr>
            </a:outerShdw>
          </a:effectLst>
        </p:spPr>
        <p:txBody>
          <a:bodyPr>
            <a:spAutoFit/>
          </a:bodyPr>
          <a:lstStyle/>
          <a:p>
            <a:pPr algn="ctr" fontAlgn="auto">
              <a:lnSpc>
                <a:spcPct val="115000"/>
              </a:lnSpc>
              <a:spcBef>
                <a:spcPct val="45000"/>
              </a:spcBef>
              <a:spcAft>
                <a:spcPts val="0"/>
              </a:spcAft>
              <a:buClr>
                <a:srgbClr val="00B85C"/>
              </a:buClr>
              <a:buSzPct val="120000"/>
              <a:buFont typeface="Wingdings" pitchFamily="2" charset="2"/>
              <a:buNone/>
              <a:defRPr/>
            </a:pPr>
            <a:r>
              <a:rPr lang="en-US" sz="2800" b="1" i="1" dirty="0">
                <a:latin typeface="+mn-lt"/>
                <a:ea typeface="+mn-ea"/>
                <a:cs typeface="Arial" charset="0"/>
              </a:rPr>
              <a:t>So why does Japan specialize in computers?  Why do </a:t>
            </a:r>
            <a:r>
              <a:rPr lang="en-US" sz="2800" b="1" i="1" u="sng" dirty="0">
                <a:latin typeface="+mn-lt"/>
                <a:ea typeface="+mn-ea"/>
                <a:cs typeface="Arial" charset="0"/>
              </a:rPr>
              <a:t>both</a:t>
            </a:r>
            <a:r>
              <a:rPr lang="en-US" sz="2800" b="1" i="1" dirty="0">
                <a:latin typeface="+mn-lt"/>
                <a:ea typeface="+mn-ea"/>
                <a:cs typeface="Arial" charset="0"/>
              </a:rPr>
              <a:t> countries gain from trade?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animEffect transition="in" filter="wipe(left)">
                                      <p:cBhvr>
                                        <p:cTn id="7" dur="500"/>
                                        <p:tgtEl>
                                          <p:spTgt spid="28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7">
                                            <p:txEl>
                                              <p:pRg st="1" end="1"/>
                                            </p:txEl>
                                          </p:spTgt>
                                        </p:tgtEl>
                                        <p:attrNameLst>
                                          <p:attrName>style.visibility</p:attrName>
                                        </p:attrNameLst>
                                      </p:cBhvr>
                                      <p:to>
                                        <p:strVal val="visible"/>
                                      </p:to>
                                    </p:set>
                                    <p:animEffect transition="in" filter="wipe(left)">
                                      <p:cBhvr>
                                        <p:cTn id="12" dur="500"/>
                                        <p:tgtEl>
                                          <p:spTgt spid="28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7">
                                            <p:txEl>
                                              <p:pRg st="2" end="2"/>
                                            </p:txEl>
                                          </p:spTgt>
                                        </p:tgtEl>
                                        <p:attrNameLst>
                                          <p:attrName>style.visibility</p:attrName>
                                        </p:attrNameLst>
                                      </p:cBhvr>
                                      <p:to>
                                        <p:strVal val="visible"/>
                                      </p:to>
                                    </p:set>
                                    <p:animEffect transition="in" filter="wipe(left)">
                                      <p:cBhvr>
                                        <p:cTn id="17" dur="500"/>
                                        <p:tgtEl>
                                          <p:spTgt spid="286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5237"/>
                                        </p:tgtEl>
                                        <p:attrNameLst>
                                          <p:attrName>style.visibility</p:attrName>
                                        </p:attrNameLst>
                                      </p:cBhvr>
                                      <p:to>
                                        <p:strVal val="visible"/>
                                      </p:to>
                                    </p:set>
                                    <p:animEffect transition="in" filter="dissolve">
                                      <p:cBhvr>
                                        <p:cTn id="22" dur="500"/>
                                        <p:tgtEl>
                                          <p:spTgt spid="95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bldLvl="4"/>
      <p:bldP spid="952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0"/>
          <p:cNvSpPr>
            <a:spLocks noGrp="1" noChangeArrowheads="1"/>
          </p:cNvSpPr>
          <p:nvPr>
            <p:ph type="title"/>
          </p:nvPr>
        </p:nvSpPr>
        <p:spPr/>
        <p:txBody>
          <a:bodyPr/>
          <a:lstStyle/>
          <a:p>
            <a:pPr eaLnBrk="1" hangingPunct="1"/>
            <a:r>
              <a:rPr lang="en-US" smtClean="0">
                <a:latin typeface="Tahoma" charset="0"/>
                <a:ea typeface="Tahoma" charset="0"/>
                <a:cs typeface="Tahoma" charset="0"/>
              </a:rPr>
              <a:t>Two Measures of the Cost of a Good</a:t>
            </a:r>
          </a:p>
        </p:txBody>
      </p:sp>
      <p:sp>
        <p:nvSpPr>
          <p:cNvPr id="96267" name="Rectangle 11"/>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smtClean="0">
                <a:latin typeface="Arial" charset="0"/>
                <a:cs typeface="ＭＳ Ｐゴシック" charset="-128"/>
              </a:rPr>
              <a:t>Two countries can gain from trade when each specializes in the good it produces at lowest cost. </a:t>
            </a:r>
          </a:p>
          <a:p>
            <a:pPr eaLnBrk="1" hangingPunct="1">
              <a:buFont typeface="Wingdings" charset="2"/>
              <a:buChar char="§"/>
            </a:pPr>
            <a:r>
              <a:rPr lang="en-US" sz="2700" smtClean="0">
                <a:latin typeface="Arial" charset="0"/>
                <a:cs typeface="ＭＳ Ｐゴシック" charset="-128"/>
              </a:rPr>
              <a:t>Absolute advantage measures the cost of a good in terms of the inputs required to produce it. </a:t>
            </a:r>
          </a:p>
          <a:p>
            <a:pPr eaLnBrk="1" hangingPunct="1">
              <a:buFont typeface="Wingdings" charset="2"/>
              <a:buChar char="§"/>
            </a:pPr>
            <a:r>
              <a:rPr lang="en-US" sz="2700" smtClean="0">
                <a:latin typeface="Arial" charset="0"/>
                <a:cs typeface="ＭＳ Ｐゴシック" charset="-128"/>
              </a:rPr>
              <a:t>Recall:  </a:t>
            </a:r>
            <a:br>
              <a:rPr lang="en-US" sz="2700" smtClean="0">
                <a:latin typeface="Arial" charset="0"/>
                <a:cs typeface="ＭＳ Ｐゴシック" charset="-128"/>
              </a:rPr>
            </a:br>
            <a:r>
              <a:rPr lang="en-US" sz="2700" smtClean="0">
                <a:latin typeface="Arial" charset="0"/>
                <a:cs typeface="ＭＳ Ｐゴシック" charset="-128"/>
              </a:rPr>
              <a:t>Another measure of cost is </a:t>
            </a:r>
            <a:r>
              <a:rPr lang="en-US" sz="2700" i="1" smtClean="0">
                <a:latin typeface="Arial" charset="0"/>
                <a:cs typeface="ＭＳ Ｐゴシック" charset="-128"/>
              </a:rPr>
              <a:t>opportunity cost.</a:t>
            </a:r>
            <a:r>
              <a:rPr lang="en-US" sz="2700" smtClean="0">
                <a:latin typeface="Arial" charset="0"/>
                <a:cs typeface="ＭＳ Ｐゴシック" charset="-128"/>
              </a:rPr>
              <a:t> </a:t>
            </a:r>
          </a:p>
          <a:p>
            <a:pPr eaLnBrk="1" hangingPunct="1">
              <a:buFont typeface="Wingdings" charset="2"/>
              <a:buChar char="§"/>
            </a:pPr>
            <a:r>
              <a:rPr lang="en-US" sz="2700" smtClean="0">
                <a:latin typeface="Arial" charset="0"/>
                <a:cs typeface="ＭＳ Ｐゴシック" charset="-128"/>
              </a:rPr>
              <a:t>In our example, the opportunity cost of a computer is the amount of wheat that could be produced using the labor needed to produce one computer. </a:t>
            </a:r>
          </a:p>
        </p:txBody>
      </p:sp>
      <p:sp>
        <p:nvSpPr>
          <p:cNvPr id="5325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67">
                                            <p:txEl>
                                              <p:pRg st="0" end="0"/>
                                            </p:txEl>
                                          </p:spTgt>
                                        </p:tgtEl>
                                        <p:attrNameLst>
                                          <p:attrName>style.visibility</p:attrName>
                                        </p:attrNameLst>
                                      </p:cBhvr>
                                      <p:to>
                                        <p:strVal val="visible"/>
                                      </p:to>
                                    </p:set>
                                    <p:animEffect transition="in" filter="wipe(left)">
                                      <p:cBhvr>
                                        <p:cTn id="7" dur="500"/>
                                        <p:tgtEl>
                                          <p:spTgt spid="96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67">
                                            <p:txEl>
                                              <p:pRg st="1" end="1"/>
                                            </p:txEl>
                                          </p:spTgt>
                                        </p:tgtEl>
                                        <p:attrNameLst>
                                          <p:attrName>style.visibility</p:attrName>
                                        </p:attrNameLst>
                                      </p:cBhvr>
                                      <p:to>
                                        <p:strVal val="visible"/>
                                      </p:to>
                                    </p:set>
                                    <p:animEffect transition="in" filter="wipe(left)">
                                      <p:cBhvr>
                                        <p:cTn id="12" dur="500"/>
                                        <p:tgtEl>
                                          <p:spTgt spid="96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6267">
                                            <p:txEl>
                                              <p:pRg st="2" end="2"/>
                                            </p:txEl>
                                          </p:spTgt>
                                        </p:tgtEl>
                                        <p:attrNameLst>
                                          <p:attrName>style.visibility</p:attrName>
                                        </p:attrNameLst>
                                      </p:cBhvr>
                                      <p:to>
                                        <p:strVal val="visible"/>
                                      </p:to>
                                    </p:set>
                                    <p:animEffect transition="in" filter="wipe(left)">
                                      <p:cBhvr>
                                        <p:cTn id="17" dur="500"/>
                                        <p:tgtEl>
                                          <p:spTgt spid="96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6267">
                                            <p:txEl>
                                              <p:pRg st="3" end="3"/>
                                            </p:txEl>
                                          </p:spTgt>
                                        </p:tgtEl>
                                        <p:attrNameLst>
                                          <p:attrName>style.visibility</p:attrName>
                                        </p:attrNameLst>
                                      </p:cBhvr>
                                      <p:to>
                                        <p:strVal val="visible"/>
                                      </p:to>
                                    </p:set>
                                    <p:animEffect transition="in" filter="wipe(left)">
                                      <p:cBhvr>
                                        <p:cTn id="22" dur="500"/>
                                        <p:tgtEl>
                                          <p:spTgt spid="96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7" grpId="0" build="p" bldLvl="5"/>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rtlCol="0">
            <a:normAutofit fontScale="90000"/>
          </a:bodyPr>
          <a:lstStyle/>
          <a:p>
            <a:pPr algn="ctr" eaLnBrk="1" fontAlgn="auto" hangingPunct="1">
              <a:spcAft>
                <a:spcPts val="0"/>
              </a:spcAft>
              <a:defRPr/>
            </a:pPr>
            <a:r>
              <a:rPr lang="en-US" dirty="0" smtClean="0"/>
              <a:t>Opportunity Cost and </a:t>
            </a:r>
            <a:br>
              <a:rPr lang="en-US" dirty="0" smtClean="0"/>
            </a:br>
            <a:r>
              <a:rPr lang="en-US" dirty="0" smtClean="0"/>
              <a:t>Comparative Advantage</a:t>
            </a:r>
          </a:p>
        </p:txBody>
      </p:sp>
      <p:sp>
        <p:nvSpPr>
          <p:cNvPr id="137219" name="Rectangle 3"/>
          <p:cNvSpPr>
            <a:spLocks noGrp="1" noChangeArrowheads="1"/>
          </p:cNvSpPr>
          <p:nvPr>
            <p:ph idx="1"/>
          </p:nvPr>
        </p:nvSpPr>
        <p:spPr>
          <a:xfrm>
            <a:off x="457200" y="1420813"/>
            <a:ext cx="8229600" cy="4979987"/>
          </a:xfrm>
        </p:spPr>
        <p:txBody>
          <a:bodyPr/>
          <a:lstStyle/>
          <a:p>
            <a:pPr eaLnBrk="1" hangingPunct="1">
              <a:buFont typeface="Wingdings" charset="2"/>
              <a:buChar char="§"/>
            </a:pPr>
            <a:r>
              <a:rPr lang="en-US" b="1" smtClean="0">
                <a:solidFill>
                  <a:srgbClr val="FF0000"/>
                </a:solidFill>
                <a:latin typeface="Arial" charset="0"/>
                <a:cs typeface="ＭＳ Ｐゴシック" charset="-128"/>
              </a:rPr>
              <a:t>Comparative advantage</a:t>
            </a:r>
            <a:r>
              <a:rPr lang="en-US" smtClean="0">
                <a:latin typeface="Arial" charset="0"/>
                <a:cs typeface="ＭＳ Ｐゴシック" charset="-128"/>
              </a:rPr>
              <a:t>:  the ability to produce </a:t>
            </a:r>
            <a:br>
              <a:rPr lang="en-US" smtClean="0">
                <a:latin typeface="Arial" charset="0"/>
                <a:cs typeface="ＭＳ Ｐゴシック" charset="-128"/>
              </a:rPr>
            </a:br>
            <a:r>
              <a:rPr lang="en-US" smtClean="0">
                <a:latin typeface="Arial" charset="0"/>
                <a:cs typeface="ＭＳ Ｐゴシック" charset="-128"/>
              </a:rPr>
              <a:t>a good at a lower opportunity cost than another producer  </a:t>
            </a:r>
          </a:p>
          <a:p>
            <a:pPr eaLnBrk="1" hangingPunct="1">
              <a:buFont typeface="Wingdings" charset="2"/>
              <a:buChar char="§"/>
            </a:pPr>
            <a:r>
              <a:rPr lang="en-US" smtClean="0">
                <a:latin typeface="Arial" charset="0"/>
                <a:cs typeface="ＭＳ Ｐゴシック" charset="-128"/>
              </a:rPr>
              <a:t>Which country has the comparative advantage in computers?  </a:t>
            </a:r>
          </a:p>
          <a:p>
            <a:pPr eaLnBrk="1" hangingPunct="1">
              <a:buFont typeface="Wingdings" charset="2"/>
              <a:buChar char="§"/>
            </a:pPr>
            <a:r>
              <a:rPr lang="en-US" smtClean="0">
                <a:latin typeface="Arial" charset="0"/>
                <a:cs typeface="ＭＳ Ｐゴシック" charset="-128"/>
              </a:rPr>
              <a:t>To answer this, must determine the opportunity cost of a computer in each country.  </a:t>
            </a:r>
          </a:p>
        </p:txBody>
      </p:sp>
      <p:sp>
        <p:nvSpPr>
          <p:cNvPr id="5529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wipe(left)">
                                      <p:cBhvr>
                                        <p:cTn id="12" dur="500"/>
                                        <p:tgtEl>
                                          <p:spTgt spid="137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7219">
                                            <p:txEl>
                                              <p:pRg st="2" end="2"/>
                                            </p:txEl>
                                          </p:spTgt>
                                        </p:tgtEl>
                                        <p:attrNameLst>
                                          <p:attrName>style.visibility</p:attrName>
                                        </p:attrNameLst>
                                      </p:cBhvr>
                                      <p:to>
                                        <p:strVal val="visible"/>
                                      </p:to>
                                    </p:set>
                                    <p:animEffect transition="in" filter="wipe(left)">
                                      <p:cBhvr>
                                        <p:cTn id="17" dur="500"/>
                                        <p:tgtEl>
                                          <p:spTgt spid="137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normAutofit fontScale="90000"/>
          </a:bodyPr>
          <a:lstStyle/>
          <a:p>
            <a:pPr algn="ctr" eaLnBrk="1" hangingPunct="1"/>
            <a:r>
              <a:rPr lang="en-US" sz="3100" smtClean="0">
                <a:latin typeface="Tahoma" charset="0"/>
                <a:ea typeface="Tahoma" charset="0"/>
                <a:cs typeface="Tahoma" charset="0"/>
              </a:rPr>
              <a:t>Opportunity Cost and </a:t>
            </a:r>
            <a:br>
              <a:rPr lang="en-US" sz="3100" smtClean="0">
                <a:latin typeface="Tahoma" charset="0"/>
                <a:ea typeface="Tahoma" charset="0"/>
                <a:cs typeface="Tahoma" charset="0"/>
              </a:rPr>
            </a:br>
            <a:r>
              <a:rPr lang="en-US" sz="3100" smtClean="0">
                <a:latin typeface="Tahoma" charset="0"/>
                <a:ea typeface="Tahoma" charset="0"/>
                <a:cs typeface="Tahoma" charset="0"/>
              </a:rPr>
              <a:t>Comparative Advantage</a:t>
            </a:r>
          </a:p>
        </p:txBody>
      </p:sp>
      <p:sp>
        <p:nvSpPr>
          <p:cNvPr id="148483" name="Rectangle 3"/>
          <p:cNvSpPr>
            <a:spLocks noGrp="1" noChangeArrowheads="1"/>
          </p:cNvSpPr>
          <p:nvPr>
            <p:ph idx="1"/>
          </p:nvPr>
        </p:nvSpPr>
        <p:spPr>
          <a:xfrm>
            <a:off x="457200" y="1344613"/>
            <a:ext cx="8229600" cy="4979987"/>
          </a:xfrm>
        </p:spPr>
        <p:txBody>
          <a:bodyPr/>
          <a:lstStyle/>
          <a:p>
            <a:pPr eaLnBrk="1" hangingPunct="1">
              <a:lnSpc>
                <a:spcPct val="103000"/>
              </a:lnSpc>
              <a:buFont typeface="Wingdings" charset="2"/>
              <a:buChar char="§"/>
            </a:pPr>
            <a:r>
              <a:rPr lang="en-US" sz="2600" smtClean="0">
                <a:latin typeface="Arial" charset="0"/>
                <a:cs typeface="ＭＳ Ｐゴシック" charset="-128"/>
              </a:rPr>
              <a:t>The opportunity cost of a computer is</a:t>
            </a:r>
          </a:p>
          <a:p>
            <a:pPr lvl="1" eaLnBrk="1" hangingPunct="1">
              <a:lnSpc>
                <a:spcPct val="103000"/>
              </a:lnSpc>
              <a:spcBef>
                <a:spcPts val="900"/>
              </a:spcBef>
              <a:buClr>
                <a:srgbClr val="996633"/>
              </a:buClr>
              <a:buFont typeface="Wingdings" charset="2"/>
              <a:buChar char="§"/>
            </a:pPr>
            <a:r>
              <a:rPr lang="en-US" sz="2600" smtClean="0">
                <a:latin typeface="Arial" charset="0"/>
                <a:ea typeface="Arial" charset="0"/>
                <a:cs typeface="Arial" charset="0"/>
              </a:rPr>
              <a:t>10 tons of wheat in Saudi Arabia because producing one computer requires 100 labor hours, which instead could produce 10 tons of wheat.</a:t>
            </a:r>
          </a:p>
          <a:p>
            <a:pPr lvl="1" eaLnBrk="1" hangingPunct="1">
              <a:lnSpc>
                <a:spcPct val="103000"/>
              </a:lnSpc>
              <a:spcBef>
                <a:spcPts val="900"/>
              </a:spcBef>
              <a:buClr>
                <a:srgbClr val="996633"/>
              </a:buClr>
              <a:buFont typeface="Wingdings" charset="2"/>
              <a:buChar char="§"/>
            </a:pPr>
            <a:r>
              <a:rPr lang="en-US" sz="2600" smtClean="0">
                <a:latin typeface="Arial" charset="0"/>
                <a:ea typeface="Arial" charset="0"/>
                <a:cs typeface="Arial" charset="0"/>
              </a:rPr>
              <a:t>5 tons of wheat in Japan, because producing one computer requires 125 labor hours, </a:t>
            </a:r>
            <a:br>
              <a:rPr lang="en-US" sz="2600" smtClean="0">
                <a:latin typeface="Arial" charset="0"/>
                <a:ea typeface="Arial" charset="0"/>
                <a:cs typeface="Arial" charset="0"/>
              </a:rPr>
            </a:br>
            <a:r>
              <a:rPr lang="en-US" sz="2600" smtClean="0">
                <a:latin typeface="Arial" charset="0"/>
                <a:ea typeface="Arial" charset="0"/>
                <a:cs typeface="Arial" charset="0"/>
              </a:rPr>
              <a:t>which instead could produce 5 tons of wheat. </a:t>
            </a:r>
          </a:p>
          <a:p>
            <a:pPr eaLnBrk="1" hangingPunct="1">
              <a:lnSpc>
                <a:spcPct val="103000"/>
              </a:lnSpc>
              <a:spcBef>
                <a:spcPct val="50000"/>
              </a:spcBef>
              <a:buFont typeface="Wingdings" charset="2"/>
              <a:buChar char="§"/>
            </a:pPr>
            <a:r>
              <a:rPr lang="en-US" sz="2600" smtClean="0">
                <a:latin typeface="Arial" charset="0"/>
                <a:cs typeface="ＭＳ Ｐゴシック" charset="-128"/>
              </a:rPr>
              <a:t>So, Japan has a comparative advantage in computers.  </a:t>
            </a:r>
            <a:r>
              <a:rPr lang="en-US" sz="2600" i="1" smtClean="0">
                <a:solidFill>
                  <a:srgbClr val="0000FF"/>
                </a:solidFill>
                <a:latin typeface="Arial" charset="0"/>
                <a:cs typeface="ＭＳ Ｐゴシック" charset="-128"/>
              </a:rPr>
              <a:t>Lesson:  Absolute advantage is not necessary for comparative advantage!</a:t>
            </a:r>
          </a:p>
        </p:txBody>
      </p:sp>
      <p:sp>
        <p:nvSpPr>
          <p:cNvPr id="573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Effect transition="in" filter="wipe(left)">
                                      <p:cBhvr>
                                        <p:cTn id="7" dur="500"/>
                                        <p:tgtEl>
                                          <p:spTgt spid="148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3">
                                            <p:txEl>
                                              <p:pRg st="1" end="1"/>
                                            </p:txEl>
                                          </p:spTgt>
                                        </p:tgtEl>
                                        <p:attrNameLst>
                                          <p:attrName>style.visibility</p:attrName>
                                        </p:attrNameLst>
                                      </p:cBhvr>
                                      <p:to>
                                        <p:strVal val="visible"/>
                                      </p:to>
                                    </p:set>
                                    <p:animEffect transition="in" filter="wipe(left)">
                                      <p:cBhvr>
                                        <p:cTn id="12" dur="500"/>
                                        <p:tgtEl>
                                          <p:spTgt spid="148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8483">
                                            <p:txEl>
                                              <p:pRg st="2" end="2"/>
                                            </p:txEl>
                                          </p:spTgt>
                                        </p:tgtEl>
                                        <p:attrNameLst>
                                          <p:attrName>style.visibility</p:attrName>
                                        </p:attrNameLst>
                                      </p:cBhvr>
                                      <p:to>
                                        <p:strVal val="visible"/>
                                      </p:to>
                                    </p:set>
                                    <p:animEffect transition="in" filter="wipe(left)">
                                      <p:cBhvr>
                                        <p:cTn id="17" dur="500"/>
                                        <p:tgtEl>
                                          <p:spTgt spid="148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8483">
                                            <p:txEl>
                                              <p:pRg st="3" end="3"/>
                                            </p:txEl>
                                          </p:spTgt>
                                        </p:tgtEl>
                                        <p:attrNameLst>
                                          <p:attrName>style.visibility</p:attrName>
                                        </p:attrNameLst>
                                      </p:cBhvr>
                                      <p:to>
                                        <p:strVal val="visible"/>
                                      </p:to>
                                    </p:set>
                                    <p:animEffect transition="in" filter="wipe(left)">
                                      <p:cBhvr>
                                        <p:cTn id="22" dur="500"/>
                                        <p:tgtEl>
                                          <p:spTgt spid="148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bldLvl="5"/>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Comparative Advantage and Trade</a:t>
            </a:r>
          </a:p>
        </p:txBody>
      </p:sp>
      <p:sp>
        <p:nvSpPr>
          <p:cNvPr id="3277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Gains from trade arise from comparative advantage (differences in opportunity costs). </a:t>
            </a:r>
          </a:p>
          <a:p>
            <a:pPr eaLnBrk="1" hangingPunct="1">
              <a:buFont typeface="Wingdings" charset="2"/>
              <a:buChar char="§"/>
            </a:pPr>
            <a:r>
              <a:rPr lang="en-US" smtClean="0">
                <a:latin typeface="Arial" charset="0"/>
                <a:cs typeface="ＭＳ Ｐゴシック" charset="-128"/>
              </a:rPr>
              <a:t>When each country specializes in the good(s) </a:t>
            </a:r>
            <a:br>
              <a:rPr lang="en-US" smtClean="0">
                <a:latin typeface="Arial" charset="0"/>
                <a:cs typeface="ＭＳ Ｐゴシック" charset="-128"/>
              </a:rPr>
            </a:br>
            <a:r>
              <a:rPr lang="en-US" smtClean="0">
                <a:latin typeface="Arial" charset="0"/>
                <a:cs typeface="ＭＳ Ｐゴシック" charset="-128"/>
              </a:rPr>
              <a:t>in which it has a comparative advantage, </a:t>
            </a:r>
            <a:br>
              <a:rPr lang="en-US" smtClean="0">
                <a:latin typeface="Arial" charset="0"/>
                <a:cs typeface="ＭＳ Ｐゴシック" charset="-128"/>
              </a:rPr>
            </a:br>
            <a:r>
              <a:rPr lang="en-US" smtClean="0">
                <a:latin typeface="Arial" charset="0"/>
                <a:cs typeface="ＭＳ Ｐゴシック" charset="-128"/>
              </a:rPr>
              <a:t>total production in all countries is higher, </a:t>
            </a:r>
            <a:br>
              <a:rPr lang="en-US" smtClean="0">
                <a:latin typeface="Arial" charset="0"/>
                <a:cs typeface="ＭＳ Ｐゴシック" charset="-128"/>
              </a:rPr>
            </a:br>
            <a:r>
              <a:rPr lang="en-US" smtClean="0">
                <a:latin typeface="Arial" charset="0"/>
                <a:cs typeface="ＭＳ Ｐゴシック" charset="-128"/>
              </a:rPr>
              <a:t>the world’s “economic pie” is bigger, </a:t>
            </a:r>
            <a:br>
              <a:rPr lang="en-US" smtClean="0">
                <a:latin typeface="Arial" charset="0"/>
                <a:cs typeface="ＭＳ Ｐゴシック" charset="-128"/>
              </a:rPr>
            </a:br>
            <a:r>
              <a:rPr lang="en-US" smtClean="0">
                <a:latin typeface="Arial" charset="0"/>
                <a:cs typeface="ＭＳ Ｐゴシック" charset="-128"/>
              </a:rPr>
              <a:t>and all countries can gain from trade.  </a:t>
            </a:r>
          </a:p>
          <a:p>
            <a:pPr eaLnBrk="1" hangingPunct="1">
              <a:buFont typeface="Wingdings" charset="2"/>
              <a:buChar char="§"/>
            </a:pPr>
            <a:r>
              <a:rPr lang="en-US" smtClean="0">
                <a:latin typeface="Arial" charset="0"/>
                <a:cs typeface="ＭＳ Ｐゴシック" charset="-128"/>
              </a:rPr>
              <a:t>The same applies to individual producers </a:t>
            </a:r>
            <a:br>
              <a:rPr lang="en-US" smtClean="0">
                <a:latin typeface="Arial" charset="0"/>
                <a:cs typeface="ＭＳ Ｐゴシック" charset="-128"/>
              </a:rPr>
            </a:br>
            <a:r>
              <a:rPr lang="en-US" smtClean="0">
                <a:latin typeface="Arial" charset="0"/>
                <a:cs typeface="ＭＳ Ｐゴシック" charset="-128"/>
              </a:rPr>
              <a:t>(like the rice and sheep farmers) specializing </a:t>
            </a:r>
            <a:br>
              <a:rPr lang="en-US" smtClean="0">
                <a:latin typeface="Arial" charset="0"/>
                <a:cs typeface="ＭＳ Ｐゴシック" charset="-128"/>
              </a:rPr>
            </a:br>
            <a:r>
              <a:rPr lang="en-US" smtClean="0">
                <a:latin typeface="Arial" charset="0"/>
                <a:cs typeface="ＭＳ Ｐゴシック" charset="-128"/>
              </a:rPr>
              <a:t>in different goods and trading with each other.  </a:t>
            </a:r>
          </a:p>
        </p:txBody>
      </p:sp>
      <p:sp>
        <p:nvSpPr>
          <p:cNvPr id="593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144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4</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Absolute and comparative advantage</a:t>
            </a:r>
          </a:p>
        </p:txBody>
      </p:sp>
      <p:sp>
        <p:nvSpPr>
          <p:cNvPr id="61444" name="Content Placeholder 2"/>
          <p:cNvSpPr>
            <a:spLocks noGrp="1"/>
          </p:cNvSpPr>
          <p:nvPr>
            <p:ph idx="1"/>
          </p:nvPr>
        </p:nvSpPr>
        <p:spPr>
          <a:xfrm>
            <a:off x="457200" y="1447800"/>
            <a:ext cx="8229600" cy="4953000"/>
          </a:xfrm>
        </p:spPr>
        <p:txBody>
          <a:bodyPr/>
          <a:lstStyle/>
          <a:p>
            <a:pPr marL="0" indent="0" eaLnBrk="1" hangingPunct="1">
              <a:lnSpc>
                <a:spcPct val="95000"/>
              </a:lnSpc>
              <a:spcBef>
                <a:spcPct val="5000"/>
              </a:spcBef>
              <a:buFont typeface="Wingdings" charset="2"/>
              <a:buNone/>
            </a:pPr>
            <a:r>
              <a:rPr lang="en-US" sz="2700" smtClean="0">
                <a:latin typeface="Arial" charset="0"/>
                <a:ea typeface="Arial" charset="0"/>
                <a:cs typeface="Arial" charset="0"/>
              </a:rPr>
              <a:t>Argentina and Brazil each have 10,000 hours of labor per month. </a:t>
            </a:r>
          </a:p>
          <a:p>
            <a:pPr marL="0" indent="0" eaLnBrk="1" hangingPunct="1">
              <a:lnSpc>
                <a:spcPct val="95000"/>
              </a:lnSpc>
              <a:spcBef>
                <a:spcPct val="20000"/>
              </a:spcBef>
              <a:buFont typeface="Wingdings" charset="2"/>
              <a:buNone/>
            </a:pPr>
            <a:r>
              <a:rPr lang="en-US" sz="2700" smtClean="0">
                <a:latin typeface="Arial" charset="0"/>
                <a:ea typeface="Arial" charset="0"/>
                <a:cs typeface="Arial" charset="0"/>
              </a:rPr>
              <a:t>In Argentina,</a:t>
            </a:r>
          </a:p>
          <a:p>
            <a:pPr lvl="1" eaLnBrk="1" hangingPunct="1">
              <a:lnSpc>
                <a:spcPct val="95000"/>
              </a:lnSpc>
              <a:spcBef>
                <a:spcPct val="5000"/>
              </a:spcBef>
              <a:buClr>
                <a:srgbClr val="AE1237"/>
              </a:buClr>
              <a:buFont typeface="Wingdings" charset="2"/>
              <a:buChar char="§"/>
            </a:pPr>
            <a:r>
              <a:rPr lang="en-US" sz="2600" smtClean="0">
                <a:latin typeface="Arial" charset="0"/>
                <a:ea typeface="Arial" charset="0"/>
                <a:cs typeface="Arial" charset="0"/>
              </a:rPr>
              <a:t>producing one pound coffee requires 2 hours</a:t>
            </a:r>
          </a:p>
          <a:p>
            <a:pPr lvl="1" eaLnBrk="1" hangingPunct="1">
              <a:lnSpc>
                <a:spcPct val="95000"/>
              </a:lnSpc>
              <a:spcBef>
                <a:spcPct val="5000"/>
              </a:spcBef>
              <a:buClr>
                <a:srgbClr val="AE1237"/>
              </a:buClr>
              <a:buFont typeface="Wingdings" charset="2"/>
              <a:buChar char="§"/>
            </a:pPr>
            <a:r>
              <a:rPr lang="en-US" sz="2600" smtClean="0">
                <a:latin typeface="Arial" charset="0"/>
                <a:ea typeface="Arial" charset="0"/>
                <a:cs typeface="Arial" charset="0"/>
              </a:rPr>
              <a:t>producing one pound of nuts requires 4 hours</a:t>
            </a:r>
          </a:p>
          <a:p>
            <a:pPr marL="0" indent="0" eaLnBrk="1" hangingPunct="1">
              <a:lnSpc>
                <a:spcPct val="95000"/>
              </a:lnSpc>
              <a:spcBef>
                <a:spcPct val="20000"/>
              </a:spcBef>
              <a:buFont typeface="Wingdings" charset="2"/>
              <a:buNone/>
            </a:pPr>
            <a:r>
              <a:rPr lang="en-US" sz="2700" smtClean="0">
                <a:latin typeface="Arial" charset="0"/>
                <a:ea typeface="Arial" charset="0"/>
                <a:cs typeface="Arial" charset="0"/>
              </a:rPr>
              <a:t>In Brazil,</a:t>
            </a:r>
          </a:p>
          <a:p>
            <a:pPr lvl="1" eaLnBrk="1" hangingPunct="1">
              <a:lnSpc>
                <a:spcPct val="95000"/>
              </a:lnSpc>
              <a:spcBef>
                <a:spcPct val="5000"/>
              </a:spcBef>
              <a:buClr>
                <a:srgbClr val="AE1237"/>
              </a:buClr>
              <a:buFont typeface="Wingdings" charset="2"/>
              <a:buChar char="§"/>
            </a:pPr>
            <a:r>
              <a:rPr lang="en-US" sz="2600" smtClean="0">
                <a:latin typeface="Arial" charset="0"/>
                <a:ea typeface="Arial" charset="0"/>
                <a:cs typeface="Arial" charset="0"/>
              </a:rPr>
              <a:t>producing one pound coffee requires 1 hour</a:t>
            </a:r>
          </a:p>
          <a:p>
            <a:pPr lvl="1" eaLnBrk="1" hangingPunct="1">
              <a:lnSpc>
                <a:spcPct val="95000"/>
              </a:lnSpc>
              <a:spcBef>
                <a:spcPct val="5000"/>
              </a:spcBef>
              <a:buClr>
                <a:srgbClr val="AE1237"/>
              </a:buClr>
              <a:buFont typeface="Wingdings" charset="2"/>
              <a:buChar char="§"/>
            </a:pPr>
            <a:r>
              <a:rPr lang="en-US" sz="2600" smtClean="0">
                <a:latin typeface="Arial" charset="0"/>
                <a:ea typeface="Arial" charset="0"/>
                <a:cs typeface="Arial" charset="0"/>
              </a:rPr>
              <a:t>producing one pound of nuts requires 5 hours</a:t>
            </a:r>
          </a:p>
          <a:p>
            <a:pPr marL="0" indent="0" eaLnBrk="1" hangingPunct="1">
              <a:lnSpc>
                <a:spcPct val="95000"/>
              </a:lnSpc>
              <a:spcBef>
                <a:spcPct val="40000"/>
              </a:spcBef>
              <a:buFont typeface="Wingdings" charset="2"/>
              <a:buNone/>
            </a:pPr>
            <a:r>
              <a:rPr lang="en-US" sz="2700" smtClean="0">
                <a:latin typeface="Arial" charset="0"/>
                <a:ea typeface="Arial" charset="0"/>
                <a:cs typeface="Arial" charset="0"/>
              </a:rPr>
              <a:t>Which country has an absolute advantage in the production of coffee?  Which country has a comparative advantage in the production of nuts?</a:t>
            </a:r>
            <a:endParaRPr lang="en-US" smtClean="0">
              <a:latin typeface="Arial" charset="0"/>
              <a:ea typeface="Arial" charset="0"/>
              <a:cs typeface="Arial" charset="0"/>
            </a:endParaRPr>
          </a:p>
        </p:txBody>
      </p:sp>
      <p:sp>
        <p:nvSpPr>
          <p:cNvPr id="61445"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349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4</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63492" name="Content Placeholder 2"/>
          <p:cNvSpPr>
            <a:spLocks noGrp="1"/>
          </p:cNvSpPr>
          <p:nvPr>
            <p:ph idx="1"/>
          </p:nvPr>
        </p:nvSpPr>
        <p:spPr>
          <a:xfrm>
            <a:off x="457200" y="1371600"/>
            <a:ext cx="8229600" cy="5105400"/>
          </a:xfrm>
        </p:spPr>
        <p:txBody>
          <a:bodyPr/>
          <a:lstStyle/>
          <a:p>
            <a:pPr eaLnBrk="1" hangingPunct="1">
              <a:spcBef>
                <a:spcPct val="25000"/>
              </a:spcBef>
              <a:buFont typeface="Wingdings" charset="2"/>
              <a:buNone/>
            </a:pPr>
            <a:r>
              <a:rPr lang="en-US" sz="2700" smtClean="0">
                <a:latin typeface="Arial" charset="0"/>
                <a:cs typeface="ＭＳ Ｐゴシック" charset="-128"/>
              </a:rPr>
              <a:t>Brazil has an absolute advantage in coffee:</a:t>
            </a:r>
          </a:p>
          <a:p>
            <a:pPr lvl="1" eaLnBrk="1" hangingPunct="1">
              <a:spcBef>
                <a:spcPct val="25000"/>
              </a:spcBef>
              <a:buClr>
                <a:srgbClr val="AE1237"/>
              </a:buClr>
              <a:buFont typeface="Wingdings" charset="2"/>
              <a:buChar char="§"/>
            </a:pPr>
            <a:r>
              <a:rPr lang="en-US" smtClean="0">
                <a:latin typeface="Arial" charset="0"/>
                <a:ea typeface="Arial" charset="0"/>
                <a:cs typeface="Arial" charset="0"/>
              </a:rPr>
              <a:t>Producing a pound of coffee requires only one </a:t>
            </a:r>
            <a:br>
              <a:rPr lang="en-US" smtClean="0">
                <a:latin typeface="Arial" charset="0"/>
                <a:ea typeface="Arial" charset="0"/>
                <a:cs typeface="Arial" charset="0"/>
              </a:rPr>
            </a:br>
            <a:r>
              <a:rPr lang="en-US" smtClean="0">
                <a:latin typeface="Arial" charset="0"/>
                <a:ea typeface="Arial" charset="0"/>
                <a:cs typeface="Arial" charset="0"/>
              </a:rPr>
              <a:t>labor-hour in Brazil, but two in Argentina. </a:t>
            </a:r>
          </a:p>
          <a:p>
            <a:pPr eaLnBrk="1" hangingPunct="1">
              <a:spcBef>
                <a:spcPts val="1800"/>
              </a:spcBef>
              <a:buFont typeface="Wingdings" charset="2"/>
              <a:buNone/>
            </a:pPr>
            <a:r>
              <a:rPr lang="en-US" sz="2700" smtClean="0">
                <a:latin typeface="Arial" charset="0"/>
                <a:cs typeface="ＭＳ Ｐゴシック" charset="-128"/>
              </a:rPr>
              <a:t>Argentina has a comparative advantage in nuts:</a:t>
            </a:r>
          </a:p>
          <a:p>
            <a:pPr lvl="1" eaLnBrk="1" hangingPunct="1">
              <a:spcBef>
                <a:spcPct val="25000"/>
              </a:spcBef>
              <a:buClr>
                <a:srgbClr val="AE1237"/>
              </a:buClr>
              <a:buFont typeface="Wingdings" charset="2"/>
              <a:buChar char="§"/>
            </a:pPr>
            <a:r>
              <a:rPr lang="en-US" smtClean="0">
                <a:latin typeface="Arial" charset="0"/>
                <a:ea typeface="Arial" charset="0"/>
                <a:cs typeface="Arial" charset="0"/>
              </a:rPr>
              <a:t>Argentina’s opp. cost of nuts is two pounds of coffee, because the four labor-hours required </a:t>
            </a:r>
            <a:br>
              <a:rPr lang="en-US" smtClean="0">
                <a:latin typeface="Arial" charset="0"/>
                <a:ea typeface="Arial" charset="0"/>
                <a:cs typeface="Arial" charset="0"/>
              </a:rPr>
            </a:br>
            <a:r>
              <a:rPr lang="en-US" smtClean="0">
                <a:latin typeface="Arial" charset="0"/>
                <a:ea typeface="Arial" charset="0"/>
                <a:cs typeface="Arial" charset="0"/>
              </a:rPr>
              <a:t>to produce a pound of nuts could instead produce two pounds of coffee. </a:t>
            </a:r>
          </a:p>
          <a:p>
            <a:pPr lvl="1" eaLnBrk="1" hangingPunct="1">
              <a:spcBef>
                <a:spcPct val="25000"/>
              </a:spcBef>
              <a:buClr>
                <a:srgbClr val="AE1237"/>
              </a:buClr>
              <a:buFont typeface="Wingdings" charset="2"/>
              <a:buChar char="§"/>
            </a:pPr>
            <a:r>
              <a:rPr lang="en-US" smtClean="0">
                <a:latin typeface="Arial" charset="0"/>
                <a:ea typeface="Arial" charset="0"/>
                <a:cs typeface="Arial" charset="0"/>
              </a:rPr>
              <a:t>Brazil’s opp. cost of nuts is five pounds of coffee.</a:t>
            </a:r>
          </a:p>
        </p:txBody>
      </p:sp>
      <p:sp>
        <p:nvSpPr>
          <p:cNvPr id="63493"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Unanswered Questions…</a:t>
            </a:r>
          </a:p>
        </p:txBody>
      </p:sp>
      <p:sp>
        <p:nvSpPr>
          <p:cNvPr id="35845" name="Rectangle 3"/>
          <p:cNvSpPr>
            <a:spLocks noGrp="1" noChangeArrowheads="1"/>
          </p:cNvSpPr>
          <p:nvPr>
            <p:ph idx="1"/>
          </p:nvPr>
        </p:nvSpPr>
        <p:spPr>
          <a:xfrm>
            <a:off x="381000" y="1143000"/>
            <a:ext cx="8458200" cy="5181600"/>
          </a:xfrm>
        </p:spPr>
        <p:txBody>
          <a:bodyPr/>
          <a:lstStyle/>
          <a:p>
            <a:pPr eaLnBrk="1" hangingPunct="1">
              <a:spcBef>
                <a:spcPts val="1000"/>
              </a:spcBef>
              <a:buFont typeface="Wingdings" charset="2"/>
              <a:buChar char="§"/>
            </a:pPr>
            <a:r>
              <a:rPr lang="en-US" sz="2700" smtClean="0">
                <a:latin typeface="Arial" charset="0"/>
                <a:cs typeface="ＭＳ Ｐゴシック" charset="-128"/>
              </a:rPr>
              <a:t>We made a lot of assumptions about the quantities of each good that each country produces, trades, and consumes, and the price at which the countries trade wheat for computers.  </a:t>
            </a:r>
          </a:p>
          <a:p>
            <a:pPr eaLnBrk="1" hangingPunct="1">
              <a:spcBef>
                <a:spcPts val="1000"/>
              </a:spcBef>
              <a:buFont typeface="Wingdings" charset="2"/>
              <a:buChar char="§"/>
            </a:pPr>
            <a:r>
              <a:rPr lang="en-US" sz="2700" smtClean="0">
                <a:latin typeface="Arial" charset="0"/>
                <a:cs typeface="ＭＳ Ｐゴシック" charset="-128"/>
              </a:rPr>
              <a:t>In the real world, these quantities and prices would be determined by the preferences of consumers and the technology and resources in both countries.  </a:t>
            </a:r>
          </a:p>
          <a:p>
            <a:pPr eaLnBrk="1" hangingPunct="1">
              <a:spcBef>
                <a:spcPts val="1000"/>
              </a:spcBef>
              <a:buFont typeface="Wingdings" charset="2"/>
              <a:buChar char="§"/>
            </a:pPr>
            <a:r>
              <a:rPr lang="en-US" sz="2700" smtClean="0">
                <a:latin typeface="Arial" charset="0"/>
                <a:cs typeface="ＭＳ Ｐゴシック" charset="-128"/>
              </a:rPr>
              <a:t>We will begin to study this in the next chapter.</a:t>
            </a:r>
          </a:p>
          <a:p>
            <a:pPr eaLnBrk="1" hangingPunct="1">
              <a:spcBef>
                <a:spcPts val="1000"/>
              </a:spcBef>
              <a:buFont typeface="Wingdings" charset="2"/>
              <a:buChar char="§"/>
            </a:pPr>
            <a:r>
              <a:rPr lang="en-US" sz="2700" smtClean="0">
                <a:latin typeface="Arial" charset="0"/>
                <a:cs typeface="ＭＳ Ｐゴシック" charset="-128"/>
              </a:rPr>
              <a:t>For now, though, our goal was merely to see how </a:t>
            </a:r>
            <a:r>
              <a:rPr lang="en-US" b="1" i="1" smtClean="0">
                <a:solidFill>
                  <a:srgbClr val="996633"/>
                </a:solidFill>
                <a:latin typeface="Arial" charset="0"/>
                <a:cs typeface="ＭＳ Ｐゴシック" charset="-128"/>
              </a:rPr>
              <a:t>trade can make everyone better off</a:t>
            </a:r>
            <a:r>
              <a:rPr lang="en-US" sz="2700" smtClean="0">
                <a:latin typeface="Arial" charset="0"/>
                <a:cs typeface="ＭＳ Ｐゴシック" charset="-128"/>
              </a:rPr>
              <a:t>. </a:t>
            </a:r>
          </a:p>
        </p:txBody>
      </p:sp>
      <p:sp>
        <p:nvSpPr>
          <p:cNvPr id="65539"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5">
                                            <p:txEl>
                                              <p:pRg st="2" end="2"/>
                                            </p:txEl>
                                          </p:spTgt>
                                        </p:tgtEl>
                                        <p:attrNameLst>
                                          <p:attrName>style.visibility</p:attrName>
                                        </p:attrNameLst>
                                      </p:cBhvr>
                                      <p:to>
                                        <p:strVal val="visible"/>
                                      </p:to>
                                    </p:set>
                                    <p:animEffect transition="in" filter="wipe(left)">
                                      <p:cBhvr>
                                        <p:cTn id="17" dur="500"/>
                                        <p:tgtEl>
                                          <p:spTgt spid="358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845">
                                            <p:txEl>
                                              <p:pRg st="3" end="3"/>
                                            </p:txEl>
                                          </p:spTgt>
                                        </p:tgtEl>
                                        <p:attrNameLst>
                                          <p:attrName>style.visibility</p:attrName>
                                        </p:attrNameLst>
                                      </p:cBhvr>
                                      <p:to>
                                        <p:strVal val="visible"/>
                                      </p:to>
                                    </p:set>
                                    <p:animEffect transition="in" filter="wipe(left)">
                                      <p:cBhvr>
                                        <p:cTn id="22" dur="500"/>
                                        <p:tgtEl>
                                          <p:spTgt spid="358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a:xfrm>
            <a:off x="457200" y="195263"/>
            <a:ext cx="8229600" cy="649287"/>
          </a:xfrm>
        </p:spPr>
        <p:txBody>
          <a:bodyPr/>
          <a:lstStyle/>
          <a:p>
            <a:pPr eaLnBrk="1" hangingPunct="1"/>
            <a:r>
              <a:rPr lang="en-US" smtClean="0">
                <a:latin typeface="Tahoma" charset="0"/>
                <a:ea typeface="Tahoma" charset="0"/>
                <a:cs typeface="Tahoma" charset="0"/>
              </a:rPr>
              <a:t>Interdependence</a:t>
            </a:r>
          </a:p>
        </p:txBody>
      </p:sp>
      <p:sp>
        <p:nvSpPr>
          <p:cNvPr id="63491" name="Rectangle 3"/>
          <p:cNvSpPr>
            <a:spLocks noGrp="1" noChangeArrowheads="1"/>
          </p:cNvSpPr>
          <p:nvPr>
            <p:ph type="body" idx="4294967295"/>
          </p:nvPr>
        </p:nvSpPr>
        <p:spPr>
          <a:xfrm>
            <a:off x="611560" y="1124744"/>
            <a:ext cx="4142804" cy="5095875"/>
          </a:xfrm>
        </p:spPr>
        <p:txBody>
          <a:bodyPr/>
          <a:lstStyle/>
          <a:p>
            <a:pPr marL="0" indent="0" algn="ctr" eaLnBrk="1" hangingPunct="1">
              <a:buFont typeface="Wingdings" charset="2"/>
              <a:buNone/>
            </a:pPr>
            <a:r>
              <a:rPr lang="en-US" sz="2700" i="1" dirty="0" smtClean="0">
                <a:latin typeface="Arial" charset="0"/>
              </a:rPr>
              <a:t>Every day </a:t>
            </a:r>
            <a:br>
              <a:rPr lang="en-US" sz="2700" i="1" dirty="0" smtClean="0">
                <a:latin typeface="Arial" charset="0"/>
              </a:rPr>
            </a:br>
            <a:r>
              <a:rPr lang="en-US" sz="2700" i="1" dirty="0" smtClean="0">
                <a:latin typeface="Arial" charset="0"/>
              </a:rPr>
              <a:t>you rely on </a:t>
            </a:r>
            <a:br>
              <a:rPr lang="en-US" sz="2700" i="1" dirty="0" smtClean="0">
                <a:latin typeface="Arial" charset="0"/>
              </a:rPr>
            </a:br>
            <a:r>
              <a:rPr lang="en-US" sz="2700" i="1" dirty="0" smtClean="0">
                <a:latin typeface="Arial" charset="0"/>
              </a:rPr>
              <a:t>many people </a:t>
            </a:r>
            <a:br>
              <a:rPr lang="en-US" sz="2700" i="1" dirty="0" smtClean="0">
                <a:latin typeface="Arial" charset="0"/>
              </a:rPr>
            </a:br>
            <a:r>
              <a:rPr lang="en-US" sz="2700" i="1" dirty="0" smtClean="0">
                <a:latin typeface="Arial" charset="0"/>
              </a:rPr>
              <a:t>from around </a:t>
            </a:r>
            <a:br>
              <a:rPr lang="en-US" sz="2700" i="1" dirty="0" smtClean="0">
                <a:latin typeface="Arial" charset="0"/>
              </a:rPr>
            </a:br>
            <a:r>
              <a:rPr lang="en-US" sz="2700" i="1" dirty="0" smtClean="0">
                <a:latin typeface="Arial" charset="0"/>
              </a:rPr>
              <a:t>the world, </a:t>
            </a:r>
            <a:br>
              <a:rPr lang="en-US" sz="2700" i="1" dirty="0" smtClean="0">
                <a:latin typeface="Arial" charset="0"/>
              </a:rPr>
            </a:br>
            <a:r>
              <a:rPr lang="en-US" sz="2700" i="1" dirty="0" smtClean="0">
                <a:latin typeface="Arial" charset="0"/>
              </a:rPr>
              <a:t>most of whom </a:t>
            </a:r>
            <a:br>
              <a:rPr lang="en-US" sz="2700" i="1" dirty="0" smtClean="0">
                <a:latin typeface="Arial" charset="0"/>
              </a:rPr>
            </a:br>
            <a:r>
              <a:rPr lang="en-US" sz="2700" i="1" dirty="0" smtClean="0">
                <a:latin typeface="Arial" charset="0"/>
              </a:rPr>
              <a:t>you’ve never met, </a:t>
            </a:r>
            <a:br>
              <a:rPr lang="en-US" sz="2700" i="1" dirty="0" smtClean="0">
                <a:latin typeface="Arial" charset="0"/>
              </a:rPr>
            </a:br>
            <a:r>
              <a:rPr lang="en-US" sz="2700" i="1" dirty="0" smtClean="0">
                <a:latin typeface="Arial" charset="0"/>
              </a:rPr>
              <a:t>to provide you </a:t>
            </a:r>
            <a:br>
              <a:rPr lang="en-US" sz="2700" i="1" dirty="0" smtClean="0">
                <a:latin typeface="Arial" charset="0"/>
              </a:rPr>
            </a:br>
            <a:r>
              <a:rPr lang="en-US" sz="2700" i="1" dirty="0" smtClean="0">
                <a:latin typeface="Arial" charset="0"/>
              </a:rPr>
              <a:t>with the goods </a:t>
            </a:r>
            <a:br>
              <a:rPr lang="en-US" sz="2700" i="1" dirty="0" smtClean="0">
                <a:latin typeface="Arial" charset="0"/>
              </a:rPr>
            </a:br>
            <a:r>
              <a:rPr lang="en-US" sz="2700" i="1" dirty="0" smtClean="0">
                <a:latin typeface="Arial" charset="0"/>
              </a:rPr>
              <a:t>and services </a:t>
            </a:r>
            <a:br>
              <a:rPr lang="en-US" sz="2700" i="1" dirty="0" smtClean="0">
                <a:latin typeface="Arial" charset="0"/>
              </a:rPr>
            </a:br>
            <a:r>
              <a:rPr lang="en-US" sz="2700" i="1" dirty="0" smtClean="0">
                <a:latin typeface="Arial" charset="0"/>
              </a:rPr>
              <a:t>you enjoy.</a:t>
            </a:r>
          </a:p>
        </p:txBody>
      </p:sp>
      <p:sp>
        <p:nvSpPr>
          <p:cNvPr id="1229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12301" name="Text Box 9"/>
          <p:cNvSpPr txBox="1">
            <a:spLocks noChangeArrowheads="1"/>
          </p:cNvSpPr>
          <p:nvPr/>
        </p:nvSpPr>
        <p:spPr bwMode="auto">
          <a:xfrm>
            <a:off x="6300192" y="4591109"/>
            <a:ext cx="1814512" cy="831850"/>
          </a:xfrm>
          <a:prstGeom prst="rect">
            <a:avLst/>
          </a:prstGeom>
          <a:solidFill>
            <a:srgbClr val="FFFFCC"/>
          </a:solidFill>
          <a:ln w="9525">
            <a:solidFill>
              <a:srgbClr val="FF9900"/>
            </a:solidFill>
            <a:miter lim="800000"/>
            <a:headEnd/>
            <a:tailEnd/>
          </a:ln>
        </p:spPr>
        <p:txBody>
          <a:bodyPr>
            <a:prstTxWarp prst="textNoShape">
              <a:avLst/>
            </a:prstTxWarp>
            <a:spAutoFit/>
          </a:bodyPr>
          <a:lstStyle/>
          <a:p>
            <a:pPr algn="ctr">
              <a:spcBef>
                <a:spcPct val="50000"/>
              </a:spcBef>
            </a:pPr>
            <a:r>
              <a:rPr lang="en-US" dirty="0">
                <a:ea typeface="Arial" charset="0"/>
                <a:cs typeface="Arial" charset="0"/>
              </a:rPr>
              <a:t>coffee from Kenya</a:t>
            </a:r>
          </a:p>
        </p:txBody>
      </p:sp>
      <p:sp>
        <p:nvSpPr>
          <p:cNvPr id="12299" name="Text Box 12"/>
          <p:cNvSpPr txBox="1">
            <a:spLocks noChangeArrowheads="1"/>
          </p:cNvSpPr>
          <p:nvPr/>
        </p:nvSpPr>
        <p:spPr bwMode="auto">
          <a:xfrm>
            <a:off x="5076056" y="2714977"/>
            <a:ext cx="1990725" cy="831850"/>
          </a:xfrm>
          <a:prstGeom prst="rect">
            <a:avLst/>
          </a:prstGeom>
          <a:solidFill>
            <a:srgbClr val="FFFFCC"/>
          </a:solidFill>
          <a:ln w="9525">
            <a:solidFill>
              <a:srgbClr val="FF9900"/>
            </a:solidFill>
            <a:miter lim="800000"/>
            <a:headEnd/>
            <a:tailEnd/>
          </a:ln>
        </p:spPr>
        <p:txBody>
          <a:bodyPr>
            <a:prstTxWarp prst="textNoShape">
              <a:avLst/>
            </a:prstTxWarp>
            <a:spAutoFit/>
          </a:bodyPr>
          <a:lstStyle/>
          <a:p>
            <a:pPr algn="ctr">
              <a:spcBef>
                <a:spcPct val="50000"/>
              </a:spcBef>
            </a:pPr>
            <a:r>
              <a:rPr lang="en-US" dirty="0">
                <a:ea typeface="Arial" charset="0"/>
                <a:cs typeface="Arial" charset="0"/>
              </a:rPr>
              <a:t>Cotton shirt from China</a:t>
            </a:r>
          </a:p>
        </p:txBody>
      </p:sp>
      <p:sp>
        <p:nvSpPr>
          <p:cNvPr id="12297" name="Text Box 15"/>
          <p:cNvSpPr txBox="1">
            <a:spLocks noChangeArrowheads="1"/>
          </p:cNvSpPr>
          <p:nvPr/>
        </p:nvSpPr>
        <p:spPr bwMode="auto">
          <a:xfrm>
            <a:off x="5787255" y="1045987"/>
            <a:ext cx="1990725" cy="831850"/>
          </a:xfrm>
          <a:prstGeom prst="rect">
            <a:avLst/>
          </a:prstGeom>
          <a:solidFill>
            <a:srgbClr val="FFFFCC"/>
          </a:solidFill>
          <a:ln w="9525">
            <a:solidFill>
              <a:srgbClr val="FF9900"/>
            </a:solidFill>
            <a:miter lim="800000"/>
            <a:headEnd/>
            <a:tailEnd/>
          </a:ln>
        </p:spPr>
        <p:txBody>
          <a:bodyPr>
            <a:prstTxWarp prst="textNoShape">
              <a:avLst/>
            </a:prstTxWarp>
            <a:spAutoFit/>
          </a:bodyPr>
          <a:lstStyle/>
          <a:p>
            <a:pPr algn="ctr">
              <a:spcBef>
                <a:spcPct val="50000"/>
              </a:spcBef>
            </a:pPr>
            <a:r>
              <a:rPr lang="en-US" dirty="0">
                <a:ea typeface="Arial" charset="0"/>
                <a:cs typeface="Arial" charset="0"/>
              </a:rPr>
              <a:t>cell phone from Taiwan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dissolve">
                                      <p:cBhvr>
                                        <p:cTn id="7" dur="500"/>
                                        <p:tgtEl>
                                          <p:spTgt spid="634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5"/>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6758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67588" name="Content Placeholder 2"/>
          <p:cNvSpPr>
            <a:spLocks noGrp="1"/>
          </p:cNvSpPr>
          <p:nvPr>
            <p:ph idx="1"/>
          </p:nvPr>
        </p:nvSpPr>
        <p:spPr>
          <a:xfrm>
            <a:off x="457200" y="1295400"/>
            <a:ext cx="8229600" cy="5334000"/>
          </a:xfrm>
        </p:spPr>
        <p:txBody>
          <a:bodyPr/>
          <a:lstStyle/>
          <a:p>
            <a:pPr eaLnBrk="1" hangingPunct="1">
              <a:buClrTx/>
              <a:buSzPct val="120000"/>
              <a:buFont typeface="Arial" charset="0"/>
              <a:buChar char="•"/>
            </a:pPr>
            <a:r>
              <a:rPr lang="en-US" sz="2700" smtClean="0">
                <a:latin typeface="Arial" charset="0"/>
                <a:cs typeface="ＭＳ Ｐゴシック" charset="-128"/>
              </a:rPr>
              <a:t>Interdependence and trade allow everyone to enjoy a greater quantity and variety of goods &amp; services.  </a:t>
            </a:r>
          </a:p>
          <a:p>
            <a:pPr eaLnBrk="1" hangingPunct="1">
              <a:buClrTx/>
              <a:buSzPct val="120000"/>
              <a:buFont typeface="Arial" charset="0"/>
              <a:buChar char="•"/>
            </a:pPr>
            <a:r>
              <a:rPr lang="en-US" sz="2700" smtClean="0">
                <a:latin typeface="Arial" charset="0"/>
                <a:cs typeface="ＭＳ Ｐゴシック" charset="-128"/>
              </a:rPr>
              <a:t>Comparative advantage means being able to produce a good at a lower opportunity cost.  Absolute advantage means being able to produce a good with fewer inputs.  </a:t>
            </a:r>
          </a:p>
          <a:p>
            <a:pPr eaLnBrk="1" hangingPunct="1">
              <a:buClrTx/>
              <a:buSzPct val="120000"/>
              <a:buFont typeface="Arial" charset="0"/>
              <a:buChar char="•"/>
            </a:pPr>
            <a:r>
              <a:rPr lang="en-US" sz="2700" smtClean="0">
                <a:latin typeface="Arial" charset="0"/>
                <a:cs typeface="ＭＳ Ｐゴシック" charset="-128"/>
              </a:rPr>
              <a:t>When people</a:t>
            </a:r>
            <a:r>
              <a:rPr lang="en-US" sz="2400" smtClean="0">
                <a:latin typeface="Arial" charset="0"/>
                <a:cs typeface="ＭＳ Ｐゴシック" charset="-128"/>
              </a:rPr>
              <a:t>—</a:t>
            </a:r>
            <a:r>
              <a:rPr lang="en-US" sz="2700" smtClean="0">
                <a:latin typeface="Arial" charset="0"/>
                <a:cs typeface="ＭＳ Ｐゴシック" charset="-128"/>
              </a:rPr>
              <a:t>or countries</a:t>
            </a:r>
            <a:r>
              <a:rPr lang="en-US" sz="2400" smtClean="0">
                <a:latin typeface="Arial" charset="0"/>
                <a:cs typeface="ＭＳ Ｐゴシック" charset="-128"/>
              </a:rPr>
              <a:t>—</a:t>
            </a:r>
            <a:r>
              <a:rPr lang="en-US" sz="2700" smtClean="0">
                <a:latin typeface="Arial" charset="0"/>
                <a:cs typeface="ＭＳ Ｐゴシック" charset="-128"/>
              </a:rPr>
              <a:t>specialize in the goods in which they have a comparative advantage, the economic “pie” grows and trade can make everyone better off.</a:t>
            </a:r>
          </a:p>
        </p:txBody>
      </p:sp>
      <p:sp>
        <p:nvSpPr>
          <p:cNvPr id="67589"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Interdependence</a:t>
            </a:r>
          </a:p>
        </p:txBody>
      </p:sp>
      <p:sp>
        <p:nvSpPr>
          <p:cNvPr id="14338" name="Rectangle 3"/>
          <p:cNvSpPr>
            <a:spLocks noGrp="1" noChangeArrowheads="1"/>
          </p:cNvSpPr>
          <p:nvPr>
            <p:ph type="body"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One of the Ten Principles from Chapter 1:</a:t>
            </a:r>
            <a:br>
              <a:rPr lang="en-US" smtClean="0">
                <a:latin typeface="Arial" charset="0"/>
                <a:cs typeface="ＭＳ Ｐゴシック" charset="-128"/>
              </a:rPr>
            </a:br>
            <a:r>
              <a:rPr lang="en-US" smtClean="0">
                <a:latin typeface="Arial" charset="0"/>
                <a:cs typeface="ＭＳ Ｐゴシック" charset="-128"/>
              </a:rPr>
              <a:t>	</a:t>
            </a:r>
            <a:r>
              <a:rPr lang="en-US" b="1" i="1" smtClean="0">
                <a:solidFill>
                  <a:srgbClr val="996633"/>
                </a:solidFill>
                <a:latin typeface="Arial" charset="0"/>
                <a:cs typeface="ＭＳ Ｐゴシック" charset="-128"/>
              </a:rPr>
              <a:t>Trade can make everyone better off.</a:t>
            </a:r>
          </a:p>
          <a:p>
            <a:pPr eaLnBrk="1" hangingPunct="1">
              <a:buFont typeface="Wingdings" charset="2"/>
              <a:buChar char="§"/>
            </a:pPr>
            <a:r>
              <a:rPr lang="en-US" smtClean="0">
                <a:latin typeface="Arial" charset="0"/>
                <a:cs typeface="ＭＳ Ｐゴシック" charset="-128"/>
              </a:rPr>
              <a:t>We now learn why people—and nations—choose to be interdependent, </a:t>
            </a:r>
            <a:br>
              <a:rPr lang="en-US" smtClean="0">
                <a:latin typeface="Arial" charset="0"/>
                <a:cs typeface="ＭＳ Ｐゴシック" charset="-128"/>
              </a:rPr>
            </a:br>
            <a:r>
              <a:rPr lang="en-US" smtClean="0">
                <a:latin typeface="Arial" charset="0"/>
                <a:cs typeface="ＭＳ Ｐゴシック" charset="-128"/>
              </a:rPr>
              <a:t>and how they can gain from trade.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Our Example</a:t>
            </a:r>
          </a:p>
        </p:txBody>
      </p:sp>
      <p:sp>
        <p:nvSpPr>
          <p:cNvPr id="11269" name="Rectangle 3"/>
          <p:cNvSpPr>
            <a:spLocks noGrp="1" noChangeArrowheads="1"/>
          </p:cNvSpPr>
          <p:nvPr>
            <p:ph type="body" idx="4294967295"/>
          </p:nvPr>
        </p:nvSpPr>
        <p:spPr/>
        <p:txBody>
          <a:bodyPr/>
          <a:lstStyle/>
          <a:p>
            <a:pPr eaLnBrk="1" hangingPunct="1">
              <a:spcBef>
                <a:spcPct val="50000"/>
              </a:spcBef>
            </a:pPr>
            <a:r>
              <a:rPr lang="en-US" dirty="0" smtClean="0">
                <a:latin typeface="Arial" charset="0"/>
              </a:rPr>
              <a:t>Two countries:  Saudi Arabia and Japan</a:t>
            </a:r>
          </a:p>
          <a:p>
            <a:pPr eaLnBrk="1" hangingPunct="1">
              <a:spcBef>
                <a:spcPct val="50000"/>
              </a:spcBef>
            </a:pPr>
            <a:r>
              <a:rPr lang="en-US" dirty="0" smtClean="0">
                <a:latin typeface="Arial" charset="0"/>
              </a:rPr>
              <a:t>Two goods:  computers and wheat</a:t>
            </a:r>
          </a:p>
          <a:p>
            <a:pPr eaLnBrk="1" hangingPunct="1">
              <a:spcBef>
                <a:spcPct val="50000"/>
              </a:spcBef>
            </a:pPr>
            <a:r>
              <a:rPr lang="en-US" dirty="0" smtClean="0">
                <a:latin typeface="Arial" charset="0"/>
              </a:rPr>
              <a:t>One resource:  labor, measured in hours </a:t>
            </a:r>
          </a:p>
          <a:p>
            <a:pPr eaLnBrk="1" hangingPunct="1">
              <a:spcBef>
                <a:spcPct val="50000"/>
              </a:spcBef>
            </a:pPr>
            <a:r>
              <a:rPr lang="en-US" dirty="0" smtClean="0">
                <a:latin typeface="Arial" charset="0"/>
              </a:rPr>
              <a:t>We will look at how much of both goods </a:t>
            </a:r>
            <a:br>
              <a:rPr lang="en-US" dirty="0" smtClean="0">
                <a:latin typeface="Arial" charset="0"/>
              </a:rPr>
            </a:br>
            <a:r>
              <a:rPr lang="en-US" dirty="0" smtClean="0">
                <a:latin typeface="Arial" charset="0"/>
              </a:rPr>
              <a:t>each country produces and consumes</a:t>
            </a:r>
          </a:p>
          <a:p>
            <a:pPr lvl="1" eaLnBrk="1" hangingPunct="1">
              <a:spcBef>
                <a:spcPct val="25000"/>
              </a:spcBef>
              <a:buClr>
                <a:srgbClr val="996633"/>
              </a:buClr>
            </a:pPr>
            <a:r>
              <a:rPr lang="en-US" sz="2800" dirty="0" smtClean="0">
                <a:latin typeface="Arial" charset="0"/>
              </a:rPr>
              <a:t>if the country chooses to be self-sufficient</a:t>
            </a:r>
          </a:p>
          <a:p>
            <a:pPr lvl="1" eaLnBrk="1" hangingPunct="1">
              <a:spcBef>
                <a:spcPct val="25000"/>
              </a:spcBef>
              <a:buClr>
                <a:srgbClr val="996633"/>
              </a:buClr>
            </a:pPr>
            <a:r>
              <a:rPr lang="en-US" sz="2800" dirty="0" smtClean="0">
                <a:latin typeface="Arial" charset="0"/>
              </a:rPr>
              <a:t>if it trades with the other country</a:t>
            </a:r>
          </a:p>
        </p:txBody>
      </p:sp>
      <p:sp>
        <p:nvSpPr>
          <p:cNvPr id="163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16388" name="TextBox 4"/>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16389" name="TextBox 5"/>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D0AE296D-2FCD-4F39-B1D8-8997CD106AFE}" type="slidenum">
              <a:rPr lang="en-US" sz="1700">
                <a:solidFill>
                  <a:srgbClr val="B2B2B2"/>
                </a:solidFill>
                <a:latin typeface="Times New Roman" charset="0"/>
                <a:ea typeface="Verdana" charset="0"/>
                <a:cs typeface="Verdana" charset="0"/>
              </a:rPr>
              <a:pPr algn="r"/>
              <a:t>4</a:t>
            </a:fld>
            <a:endParaRPr lang="en-US" sz="1700">
              <a:solidFill>
                <a:srgbClr val="B2B2B2"/>
              </a:solidFill>
              <a:latin typeface="Times New Roman" charset="0"/>
              <a:ea typeface="Verdana" charset="0"/>
              <a:cs typeface="Verdana"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wipe(left)">
                                      <p:cBhvr>
                                        <p:cTn id="17" dur="500"/>
                                        <p:tgtEl>
                                          <p:spTgt spid="112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wipe(left)">
                                      <p:cBhvr>
                                        <p:cTn id="22" dur="500"/>
                                        <p:tgtEl>
                                          <p:spTgt spid="112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269">
                                            <p:txEl>
                                              <p:pRg st="4" end="4"/>
                                            </p:txEl>
                                          </p:spTgt>
                                        </p:tgtEl>
                                        <p:attrNameLst>
                                          <p:attrName>style.visibility</p:attrName>
                                        </p:attrNameLst>
                                      </p:cBhvr>
                                      <p:to>
                                        <p:strVal val="visible"/>
                                      </p:to>
                                    </p:set>
                                    <p:animEffect transition="in" filter="wipe(left)">
                                      <p:cBhvr>
                                        <p:cTn id="27" dur="500"/>
                                        <p:tgtEl>
                                          <p:spTgt spid="1126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269">
                                            <p:txEl>
                                              <p:pRg st="5" end="5"/>
                                            </p:txEl>
                                          </p:spTgt>
                                        </p:tgtEl>
                                        <p:attrNameLst>
                                          <p:attrName>style.visibility</p:attrName>
                                        </p:attrNameLst>
                                      </p:cBhvr>
                                      <p:to>
                                        <p:strVal val="visible"/>
                                      </p:to>
                                    </p:set>
                                    <p:animEffect transition="in" filter="wipe(left)">
                                      <p:cBhvr>
                                        <p:cTn id="32" dur="500"/>
                                        <p:tgtEl>
                                          <p:spTgt spid="112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normAutofit fontScale="90000"/>
          </a:bodyPr>
          <a:lstStyle/>
          <a:p>
            <a:pPr eaLnBrk="1" hangingPunct="1"/>
            <a:r>
              <a:rPr lang="en-US" smtClean="0">
                <a:latin typeface="Tahoma" charset="0"/>
                <a:ea typeface="Tahoma" charset="0"/>
                <a:cs typeface="Tahoma" charset="0"/>
              </a:rPr>
              <a:t>Production Possibilities in Saudi Arabia </a:t>
            </a:r>
          </a:p>
        </p:txBody>
      </p:sp>
      <p:sp>
        <p:nvSpPr>
          <p:cNvPr id="12293" name="Rectangle 3"/>
          <p:cNvSpPr>
            <a:spLocks noGrp="1" noChangeArrowheads="1"/>
          </p:cNvSpPr>
          <p:nvPr>
            <p:ph idx="1"/>
          </p:nvPr>
        </p:nvSpPr>
        <p:spPr>
          <a:xfrm>
            <a:off x="457200" y="1219200"/>
            <a:ext cx="8229600" cy="4979988"/>
          </a:xfrm>
        </p:spPr>
        <p:txBody>
          <a:bodyPr/>
          <a:lstStyle/>
          <a:p>
            <a:pPr eaLnBrk="1" hangingPunct="1">
              <a:spcBef>
                <a:spcPct val="55000"/>
              </a:spcBef>
              <a:buFont typeface="Wingdings" charset="2"/>
              <a:buChar char="§"/>
            </a:pPr>
            <a:r>
              <a:rPr lang="en-US" smtClean="0">
                <a:latin typeface="Arial" charset="0"/>
                <a:cs typeface="ＭＳ Ｐゴシック" charset="-128"/>
              </a:rPr>
              <a:t>Saudi Arabia has 50,000 hours of labor </a:t>
            </a:r>
            <a:br>
              <a:rPr lang="en-US" smtClean="0">
                <a:latin typeface="Arial" charset="0"/>
                <a:cs typeface="ＭＳ Ｐゴシック" charset="-128"/>
              </a:rPr>
            </a:br>
            <a:r>
              <a:rPr lang="en-US" smtClean="0">
                <a:latin typeface="Arial" charset="0"/>
                <a:cs typeface="ＭＳ Ｐゴシック" charset="-128"/>
              </a:rPr>
              <a:t>available for production, per month.  </a:t>
            </a:r>
          </a:p>
          <a:p>
            <a:pPr eaLnBrk="1" hangingPunct="1">
              <a:spcBef>
                <a:spcPct val="55000"/>
              </a:spcBef>
              <a:buFont typeface="Wingdings" charset="2"/>
              <a:buChar char="§"/>
            </a:pPr>
            <a:r>
              <a:rPr lang="en-US" smtClean="0">
                <a:latin typeface="Arial" charset="0"/>
                <a:cs typeface="ＭＳ Ｐゴシック" charset="-128"/>
              </a:rPr>
              <a:t>Producing one computer </a:t>
            </a:r>
            <a:br>
              <a:rPr lang="en-US" smtClean="0">
                <a:latin typeface="Arial" charset="0"/>
                <a:cs typeface="ＭＳ Ｐゴシック" charset="-128"/>
              </a:rPr>
            </a:br>
            <a:r>
              <a:rPr lang="en-US" smtClean="0">
                <a:latin typeface="Arial" charset="0"/>
                <a:cs typeface="ＭＳ Ｐゴシック" charset="-128"/>
              </a:rPr>
              <a:t>requires 100 hours of labor. </a:t>
            </a:r>
          </a:p>
          <a:p>
            <a:pPr eaLnBrk="1" hangingPunct="1">
              <a:spcBef>
                <a:spcPct val="55000"/>
              </a:spcBef>
              <a:buFont typeface="Wingdings" charset="2"/>
              <a:buChar char="§"/>
            </a:pPr>
            <a:r>
              <a:rPr lang="en-US" smtClean="0">
                <a:latin typeface="Arial" charset="0"/>
                <a:cs typeface="ＭＳ Ｐゴシック" charset="-128"/>
              </a:rPr>
              <a:t>Producing one ton of wheat </a:t>
            </a:r>
            <a:br>
              <a:rPr lang="en-US" smtClean="0">
                <a:latin typeface="Arial" charset="0"/>
                <a:cs typeface="ＭＳ Ｐゴシック" charset="-128"/>
              </a:rPr>
            </a:br>
            <a:r>
              <a:rPr lang="en-US" smtClean="0">
                <a:latin typeface="Arial" charset="0"/>
                <a:cs typeface="ＭＳ Ｐゴシック" charset="-128"/>
              </a:rPr>
              <a:t>requires 10 hours of labor.  </a:t>
            </a:r>
          </a:p>
        </p:txBody>
      </p:sp>
      <p:sp>
        <p:nvSpPr>
          <p:cNvPr id="18435"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22263" y="742950"/>
            <a:ext cx="7315200" cy="5329238"/>
            <a:chOff x="203" y="468"/>
            <a:chExt cx="4608" cy="3357"/>
          </a:xfrm>
        </p:grpSpPr>
        <p:grpSp>
          <p:nvGrpSpPr>
            <p:cNvPr id="20492" name="Group 3"/>
            <p:cNvGrpSpPr>
              <a:grpSpLocks/>
            </p:cNvGrpSpPr>
            <p:nvPr/>
          </p:nvGrpSpPr>
          <p:grpSpPr bwMode="auto">
            <a:xfrm>
              <a:off x="203" y="972"/>
              <a:ext cx="3474" cy="2853"/>
              <a:chOff x="212" y="1350"/>
              <a:chExt cx="3474" cy="2853"/>
            </a:xfrm>
          </p:grpSpPr>
          <p:grpSp>
            <p:nvGrpSpPr>
              <p:cNvPr id="20495" name="Group 4"/>
              <p:cNvGrpSpPr>
                <a:grpSpLocks/>
              </p:cNvGrpSpPr>
              <p:nvPr/>
            </p:nvGrpSpPr>
            <p:grpSpPr bwMode="auto">
              <a:xfrm>
                <a:off x="868" y="1350"/>
                <a:ext cx="2818" cy="2480"/>
                <a:chOff x="2416" y="1770"/>
                <a:chExt cx="610" cy="548"/>
              </a:xfrm>
            </p:grpSpPr>
            <p:sp>
              <p:nvSpPr>
                <p:cNvPr id="20527" name="Line 5"/>
                <p:cNvSpPr>
                  <a:spLocks noChangeShapeType="1"/>
                </p:cNvSpPr>
                <p:nvPr/>
              </p:nvSpPr>
              <p:spPr bwMode="auto">
                <a:xfrm>
                  <a:off x="2416" y="1770"/>
                  <a:ext cx="0" cy="548"/>
                </a:xfrm>
                <a:prstGeom prst="line">
                  <a:avLst/>
                </a:prstGeom>
                <a:noFill/>
                <a:ln w="9525">
                  <a:solidFill>
                    <a:schemeClr val="tx1"/>
                  </a:solidFill>
                  <a:round/>
                  <a:headEnd/>
                  <a:tailEnd/>
                </a:ln>
              </p:spPr>
              <p:txBody>
                <a:bodyPr>
                  <a:prstTxWarp prst="textNoShape">
                    <a:avLst/>
                  </a:prstTxWarp>
                </a:bodyPr>
                <a:lstStyle/>
                <a:p>
                  <a:endParaRPr lang="en-US"/>
                </a:p>
              </p:txBody>
            </p:sp>
            <p:sp>
              <p:nvSpPr>
                <p:cNvPr id="20528" name="Line 6"/>
                <p:cNvSpPr>
                  <a:spLocks noChangeShapeType="1"/>
                </p:cNvSpPr>
                <p:nvPr/>
              </p:nvSpPr>
              <p:spPr bwMode="auto">
                <a:xfrm>
                  <a:off x="2416" y="2318"/>
                  <a:ext cx="610"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0496" name="Group 7"/>
              <p:cNvGrpSpPr>
                <a:grpSpLocks/>
              </p:cNvGrpSpPr>
              <p:nvPr/>
            </p:nvGrpSpPr>
            <p:grpSpPr bwMode="auto">
              <a:xfrm>
                <a:off x="214" y="1834"/>
                <a:ext cx="654" cy="288"/>
                <a:chOff x="212" y="1834"/>
                <a:chExt cx="654" cy="288"/>
              </a:xfrm>
            </p:grpSpPr>
            <p:sp>
              <p:nvSpPr>
                <p:cNvPr id="20525" name="Line 8"/>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26" name="Text Box 9"/>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4,000</a:t>
                  </a:r>
                </a:p>
              </p:txBody>
            </p:sp>
          </p:grpSp>
          <p:grpSp>
            <p:nvGrpSpPr>
              <p:cNvPr id="20497" name="Group 10"/>
              <p:cNvGrpSpPr>
                <a:grpSpLocks/>
              </p:cNvGrpSpPr>
              <p:nvPr/>
            </p:nvGrpSpPr>
            <p:grpSpPr bwMode="auto">
              <a:xfrm>
                <a:off x="1144" y="3828"/>
                <a:ext cx="464" cy="374"/>
                <a:chOff x="1142" y="3830"/>
                <a:chExt cx="464" cy="374"/>
              </a:xfrm>
            </p:grpSpPr>
            <p:sp>
              <p:nvSpPr>
                <p:cNvPr id="20523" name="Line 11"/>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24" name="Text Box 12"/>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a:t>
                  </a:r>
                </a:p>
              </p:txBody>
            </p:sp>
          </p:grpSp>
          <p:grpSp>
            <p:nvGrpSpPr>
              <p:cNvPr id="20498" name="Group 13"/>
              <p:cNvGrpSpPr>
                <a:grpSpLocks/>
              </p:cNvGrpSpPr>
              <p:nvPr/>
            </p:nvGrpSpPr>
            <p:grpSpPr bwMode="auto">
              <a:xfrm>
                <a:off x="212" y="1374"/>
                <a:ext cx="654" cy="288"/>
                <a:chOff x="212" y="1834"/>
                <a:chExt cx="654" cy="288"/>
              </a:xfrm>
            </p:grpSpPr>
            <p:sp>
              <p:nvSpPr>
                <p:cNvPr id="20521" name="Line 14"/>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22" name="Text Box 15"/>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5,000</a:t>
                  </a:r>
                </a:p>
              </p:txBody>
            </p:sp>
          </p:grpSp>
          <p:grpSp>
            <p:nvGrpSpPr>
              <p:cNvPr id="20499" name="Group 16"/>
              <p:cNvGrpSpPr>
                <a:grpSpLocks/>
              </p:cNvGrpSpPr>
              <p:nvPr/>
            </p:nvGrpSpPr>
            <p:grpSpPr bwMode="auto">
              <a:xfrm>
                <a:off x="214" y="2756"/>
                <a:ext cx="654" cy="288"/>
                <a:chOff x="212" y="1834"/>
                <a:chExt cx="654" cy="288"/>
              </a:xfrm>
            </p:grpSpPr>
            <p:sp>
              <p:nvSpPr>
                <p:cNvPr id="20519" name="Line 17"/>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20" name="Text Box 18"/>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2,000</a:t>
                  </a:r>
                </a:p>
              </p:txBody>
            </p:sp>
          </p:grpSp>
          <p:grpSp>
            <p:nvGrpSpPr>
              <p:cNvPr id="20500" name="Group 19"/>
              <p:cNvGrpSpPr>
                <a:grpSpLocks/>
              </p:cNvGrpSpPr>
              <p:nvPr/>
            </p:nvGrpSpPr>
            <p:grpSpPr bwMode="auto">
              <a:xfrm>
                <a:off x="214" y="3216"/>
                <a:ext cx="654" cy="288"/>
                <a:chOff x="212" y="1834"/>
                <a:chExt cx="654" cy="288"/>
              </a:xfrm>
            </p:grpSpPr>
            <p:sp>
              <p:nvSpPr>
                <p:cNvPr id="20517" name="Line 20"/>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18" name="Text Box 21"/>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1,000</a:t>
                  </a:r>
                </a:p>
              </p:txBody>
            </p:sp>
          </p:grpSp>
          <p:grpSp>
            <p:nvGrpSpPr>
              <p:cNvPr id="20501" name="Group 22"/>
              <p:cNvGrpSpPr>
                <a:grpSpLocks/>
              </p:cNvGrpSpPr>
              <p:nvPr/>
            </p:nvGrpSpPr>
            <p:grpSpPr bwMode="auto">
              <a:xfrm>
                <a:off x="212" y="2292"/>
                <a:ext cx="654" cy="288"/>
                <a:chOff x="212" y="1834"/>
                <a:chExt cx="654" cy="288"/>
              </a:xfrm>
            </p:grpSpPr>
            <p:sp>
              <p:nvSpPr>
                <p:cNvPr id="20515" name="Line 23"/>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16" name="Text Box 24"/>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3,000</a:t>
                  </a:r>
                </a:p>
              </p:txBody>
            </p:sp>
          </p:grpSp>
          <p:grpSp>
            <p:nvGrpSpPr>
              <p:cNvPr id="20502" name="Group 25"/>
              <p:cNvGrpSpPr>
                <a:grpSpLocks/>
              </p:cNvGrpSpPr>
              <p:nvPr/>
            </p:nvGrpSpPr>
            <p:grpSpPr bwMode="auto">
              <a:xfrm>
                <a:off x="3188" y="3828"/>
                <a:ext cx="464" cy="374"/>
                <a:chOff x="1142" y="3830"/>
                <a:chExt cx="464" cy="374"/>
              </a:xfrm>
            </p:grpSpPr>
            <p:sp>
              <p:nvSpPr>
                <p:cNvPr id="20513" name="Line 26"/>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14" name="Text Box 27"/>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500</a:t>
                  </a:r>
                </a:p>
              </p:txBody>
            </p:sp>
          </p:grpSp>
          <p:grpSp>
            <p:nvGrpSpPr>
              <p:cNvPr id="20503" name="Group 28"/>
              <p:cNvGrpSpPr>
                <a:grpSpLocks/>
              </p:cNvGrpSpPr>
              <p:nvPr/>
            </p:nvGrpSpPr>
            <p:grpSpPr bwMode="auto">
              <a:xfrm>
                <a:off x="1659" y="3828"/>
                <a:ext cx="464" cy="374"/>
                <a:chOff x="1142" y="3830"/>
                <a:chExt cx="464" cy="374"/>
              </a:xfrm>
            </p:grpSpPr>
            <p:sp>
              <p:nvSpPr>
                <p:cNvPr id="20511" name="Line 29"/>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12" name="Text Box 30"/>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200</a:t>
                  </a:r>
                </a:p>
              </p:txBody>
            </p:sp>
          </p:grpSp>
          <p:grpSp>
            <p:nvGrpSpPr>
              <p:cNvPr id="20504" name="Group 31"/>
              <p:cNvGrpSpPr>
                <a:grpSpLocks/>
              </p:cNvGrpSpPr>
              <p:nvPr/>
            </p:nvGrpSpPr>
            <p:grpSpPr bwMode="auto">
              <a:xfrm>
                <a:off x="2164" y="3829"/>
                <a:ext cx="464" cy="374"/>
                <a:chOff x="1142" y="3830"/>
                <a:chExt cx="464" cy="374"/>
              </a:xfrm>
            </p:grpSpPr>
            <p:sp>
              <p:nvSpPr>
                <p:cNvPr id="20509" name="Line 32"/>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10" name="Text Box 33"/>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300</a:t>
                  </a:r>
                </a:p>
              </p:txBody>
            </p:sp>
          </p:grpSp>
          <p:grpSp>
            <p:nvGrpSpPr>
              <p:cNvPr id="20505" name="Group 34"/>
              <p:cNvGrpSpPr>
                <a:grpSpLocks/>
              </p:cNvGrpSpPr>
              <p:nvPr/>
            </p:nvGrpSpPr>
            <p:grpSpPr bwMode="auto">
              <a:xfrm>
                <a:off x="2673" y="3829"/>
                <a:ext cx="464" cy="374"/>
                <a:chOff x="1142" y="3830"/>
                <a:chExt cx="464" cy="374"/>
              </a:xfrm>
            </p:grpSpPr>
            <p:sp>
              <p:nvSpPr>
                <p:cNvPr id="20507" name="Line 35"/>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0508" name="Text Box 36"/>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400</a:t>
                  </a:r>
                </a:p>
              </p:txBody>
            </p:sp>
          </p:grpSp>
          <p:sp>
            <p:nvSpPr>
              <p:cNvPr id="20506" name="Text Box 37"/>
              <p:cNvSpPr txBox="1">
                <a:spLocks noChangeArrowheads="1"/>
              </p:cNvSpPr>
              <p:nvPr/>
            </p:nvSpPr>
            <p:spPr bwMode="auto">
              <a:xfrm>
                <a:off x="621" y="3798"/>
                <a:ext cx="266"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0</a:t>
                </a:r>
              </a:p>
            </p:txBody>
          </p:sp>
        </p:grpSp>
        <p:sp>
          <p:nvSpPr>
            <p:cNvPr id="20493" name="Text Box 38"/>
            <p:cNvSpPr txBox="1">
              <a:spLocks noChangeArrowheads="1"/>
            </p:cNvSpPr>
            <p:nvPr/>
          </p:nvSpPr>
          <p:spPr bwMode="auto">
            <a:xfrm>
              <a:off x="3604" y="3311"/>
              <a:ext cx="1207"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Computers</a:t>
              </a:r>
            </a:p>
          </p:txBody>
        </p:sp>
        <p:sp>
          <p:nvSpPr>
            <p:cNvPr id="20494" name="Text Box 39"/>
            <p:cNvSpPr txBox="1">
              <a:spLocks noChangeArrowheads="1"/>
            </p:cNvSpPr>
            <p:nvPr/>
          </p:nvSpPr>
          <p:spPr bwMode="auto">
            <a:xfrm>
              <a:off x="305" y="468"/>
              <a:ext cx="700" cy="51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Wheat (tons)</a:t>
              </a:r>
            </a:p>
          </p:txBody>
        </p:sp>
      </p:grpSp>
      <p:sp>
        <p:nvSpPr>
          <p:cNvPr id="20482" name="Rectangle 40"/>
          <p:cNvSpPr>
            <a:spLocks noGrp="1" noChangeArrowheads="1"/>
          </p:cNvSpPr>
          <p:nvPr>
            <p:ph type="title" idx="4294967295"/>
          </p:nvPr>
        </p:nvSpPr>
        <p:spPr>
          <a:xfrm>
            <a:off x="457200" y="152400"/>
            <a:ext cx="8229600" cy="914400"/>
          </a:xfrm>
        </p:spPr>
        <p:txBody>
          <a:bodyPr/>
          <a:lstStyle/>
          <a:p>
            <a:pPr algn="ctr" eaLnBrk="1" hangingPunct="1"/>
            <a:r>
              <a:rPr lang="en-US" sz="3200" smtClean="0">
                <a:latin typeface="Tahoma" charset="0"/>
                <a:ea typeface="Tahoma" charset="0"/>
                <a:cs typeface="Tahoma" charset="0"/>
              </a:rPr>
              <a:t>Saudi Arabia PPF</a:t>
            </a:r>
          </a:p>
        </p:txBody>
      </p:sp>
      <p:grpSp>
        <p:nvGrpSpPr>
          <p:cNvPr id="15" name="Group 41"/>
          <p:cNvGrpSpPr>
            <a:grpSpLocks/>
          </p:cNvGrpSpPr>
          <p:nvPr/>
        </p:nvGrpSpPr>
        <p:grpSpPr bwMode="auto">
          <a:xfrm>
            <a:off x="4038600" y="1143000"/>
            <a:ext cx="4578350" cy="3395663"/>
            <a:chOff x="2711" y="834"/>
            <a:chExt cx="2779" cy="2140"/>
          </a:xfrm>
        </p:grpSpPr>
        <p:sp>
          <p:nvSpPr>
            <p:cNvPr id="20490" name="Rectangle 42"/>
            <p:cNvSpPr>
              <a:spLocks noChangeArrowheads="1"/>
            </p:cNvSpPr>
            <p:nvPr/>
          </p:nvSpPr>
          <p:spPr bwMode="auto">
            <a:xfrm>
              <a:off x="2711" y="834"/>
              <a:ext cx="2711" cy="1460"/>
            </a:xfrm>
            <a:prstGeom prst="rect">
              <a:avLst/>
            </a:prstGeom>
            <a:solidFill>
              <a:srgbClr val="CCFFCC"/>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0491" name="Text Box 43"/>
            <p:cNvSpPr txBox="1">
              <a:spLocks noChangeArrowheads="1"/>
            </p:cNvSpPr>
            <p:nvPr/>
          </p:nvSpPr>
          <p:spPr bwMode="auto">
            <a:xfrm>
              <a:off x="2754" y="842"/>
              <a:ext cx="2736" cy="2132"/>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Saudi Arabia has enough labor to produce 500 computers, or 5000 tons of wheat, or any combination along the PPF.</a:t>
              </a:r>
            </a:p>
            <a:p>
              <a:pPr>
                <a:spcBef>
                  <a:spcPct val="50000"/>
                </a:spcBef>
              </a:pPr>
              <a:endParaRPr lang="en-US" sz="2700">
                <a:ea typeface="Arial" charset="0"/>
                <a:cs typeface="Arial" charset="0"/>
              </a:endParaRPr>
            </a:p>
            <a:p>
              <a:pPr>
                <a:spcBef>
                  <a:spcPct val="50000"/>
                </a:spcBef>
              </a:pPr>
              <a:endParaRPr lang="en-US" sz="2700">
                <a:ea typeface="Arial" charset="0"/>
                <a:cs typeface="Arial" charset="0"/>
              </a:endParaRPr>
            </a:p>
          </p:txBody>
        </p:sp>
      </p:grpSp>
      <p:sp>
        <p:nvSpPr>
          <p:cNvPr id="69676" name="Line 44"/>
          <p:cNvSpPr>
            <a:spLocks noChangeShapeType="1"/>
          </p:cNvSpPr>
          <p:nvPr/>
        </p:nvSpPr>
        <p:spPr bwMode="auto">
          <a:xfrm>
            <a:off x="1355725" y="1828800"/>
            <a:ext cx="4056063" cy="3649663"/>
          </a:xfrm>
          <a:prstGeom prst="line">
            <a:avLst/>
          </a:prstGeom>
          <a:noFill/>
          <a:ln w="50800">
            <a:solidFill>
              <a:srgbClr val="0033CC"/>
            </a:solidFill>
            <a:round/>
            <a:headEnd/>
            <a:tailEnd/>
          </a:ln>
        </p:spPr>
        <p:txBody>
          <a:bodyPr>
            <a:prstTxWarp prst="textNoShape">
              <a:avLst/>
            </a:prstTxWarp>
          </a:bodyPr>
          <a:lstStyle/>
          <a:p>
            <a:endParaRPr lang="en-US"/>
          </a:p>
        </p:txBody>
      </p:sp>
      <p:sp>
        <p:nvSpPr>
          <p:cNvPr id="69678" name="Oval 46"/>
          <p:cNvSpPr>
            <a:spLocks noChangeArrowheads="1"/>
          </p:cNvSpPr>
          <p:nvPr/>
        </p:nvSpPr>
        <p:spPr bwMode="auto">
          <a:xfrm>
            <a:off x="1292225" y="1765300"/>
            <a:ext cx="141288" cy="138113"/>
          </a:xfrm>
          <a:prstGeom prst="ellipse">
            <a:avLst/>
          </a:prstGeom>
          <a:solidFill>
            <a:srgbClr val="0033CC"/>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0486"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69677" name="Oval 45"/>
          <p:cNvSpPr>
            <a:spLocks noChangeArrowheads="1"/>
          </p:cNvSpPr>
          <p:nvPr/>
        </p:nvSpPr>
        <p:spPr bwMode="auto">
          <a:xfrm>
            <a:off x="5338763" y="5411788"/>
            <a:ext cx="141287" cy="138112"/>
          </a:xfrm>
          <a:prstGeom prst="ellipse">
            <a:avLst/>
          </a:prstGeom>
          <a:solidFill>
            <a:srgbClr val="0033CC"/>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0488" name="TextBox 49"/>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20489" name="TextBox 50"/>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872BF791-0C5F-40C6-AD0E-2DC46893677C}" type="slidenum">
              <a:rPr lang="en-US" sz="1700">
                <a:solidFill>
                  <a:srgbClr val="B2B2B2"/>
                </a:solidFill>
                <a:latin typeface="Times New Roman" charset="0"/>
                <a:ea typeface="Verdana" charset="0"/>
                <a:cs typeface="Verdana" charset="0"/>
              </a:rPr>
              <a:pPr algn="r"/>
              <a:t>6</a:t>
            </a:fld>
            <a:endParaRPr lang="en-US" sz="1700">
              <a:solidFill>
                <a:srgbClr val="B2B2B2"/>
              </a:solidFill>
              <a:latin typeface="Times New Roman" charset="0"/>
              <a:ea typeface="Verdana" charset="0"/>
              <a:cs typeface="Verdana"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69677"/>
                                        </p:tgtEl>
                                        <p:attrNameLst>
                                          <p:attrName>style.visibility</p:attrName>
                                        </p:attrNameLst>
                                      </p:cBhvr>
                                      <p:to>
                                        <p:strVal val="visible"/>
                                      </p:to>
                                    </p:set>
                                    <p:anim calcmode="lin" valueType="num">
                                      <p:cBhvr>
                                        <p:cTn id="16" dur="500" fill="hold"/>
                                        <p:tgtEl>
                                          <p:spTgt spid="69677"/>
                                        </p:tgtEl>
                                        <p:attrNameLst>
                                          <p:attrName>ppt_w</p:attrName>
                                        </p:attrNameLst>
                                      </p:cBhvr>
                                      <p:tavLst>
                                        <p:tav tm="0">
                                          <p:val>
                                            <p:strVal val="4*#ppt_w"/>
                                          </p:val>
                                        </p:tav>
                                        <p:tav tm="100000">
                                          <p:val>
                                            <p:strVal val="#ppt_w"/>
                                          </p:val>
                                        </p:tav>
                                      </p:tavLst>
                                    </p:anim>
                                    <p:anim calcmode="lin" valueType="num">
                                      <p:cBhvr>
                                        <p:cTn id="17" dur="500" fill="hold"/>
                                        <p:tgtEl>
                                          <p:spTgt spid="69677"/>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69678"/>
                                        </p:tgtEl>
                                        <p:attrNameLst>
                                          <p:attrName>style.visibility</p:attrName>
                                        </p:attrNameLst>
                                      </p:cBhvr>
                                      <p:to>
                                        <p:strVal val="visible"/>
                                      </p:to>
                                    </p:set>
                                    <p:anim calcmode="lin" valueType="num">
                                      <p:cBhvr>
                                        <p:cTn id="21" dur="500" fill="hold"/>
                                        <p:tgtEl>
                                          <p:spTgt spid="69678"/>
                                        </p:tgtEl>
                                        <p:attrNameLst>
                                          <p:attrName>ppt_w</p:attrName>
                                        </p:attrNameLst>
                                      </p:cBhvr>
                                      <p:tavLst>
                                        <p:tav tm="0">
                                          <p:val>
                                            <p:strVal val="4*#ppt_w"/>
                                          </p:val>
                                        </p:tav>
                                        <p:tav tm="100000">
                                          <p:val>
                                            <p:strVal val="#ppt_w"/>
                                          </p:val>
                                        </p:tav>
                                      </p:tavLst>
                                    </p:anim>
                                    <p:anim calcmode="lin" valueType="num">
                                      <p:cBhvr>
                                        <p:cTn id="22" dur="500" fill="hold"/>
                                        <p:tgtEl>
                                          <p:spTgt spid="69678"/>
                                        </p:tgtEl>
                                        <p:attrNameLst>
                                          <p:attrName>ppt_h</p:attrName>
                                        </p:attrNameLst>
                                      </p:cBhvr>
                                      <p:tavLst>
                                        <p:tav tm="0">
                                          <p:val>
                                            <p:strVal val="4*#ppt_h"/>
                                          </p:val>
                                        </p:tav>
                                        <p:tav tm="100000">
                                          <p:val>
                                            <p:strVal val="#ppt_h"/>
                                          </p:val>
                                        </p:tav>
                                      </p:tavLst>
                                    </p:anim>
                                  </p:childTnLst>
                                </p:cTn>
                              </p:par>
                            </p:childTnLst>
                          </p:cTn>
                        </p:par>
                        <p:par>
                          <p:cTn id="23" fill="hold">
                            <p:stCondLst>
                              <p:cond delay="1500"/>
                            </p:stCondLst>
                            <p:childTnLst>
                              <p:par>
                                <p:cTn id="24" presetID="18" presetClass="entr" presetSubtype="6" fill="hold" grpId="0" nodeType="afterEffect">
                                  <p:stCondLst>
                                    <p:cond delay="0"/>
                                  </p:stCondLst>
                                  <p:childTnLst>
                                    <p:set>
                                      <p:cBhvr>
                                        <p:cTn id="25" dur="1" fill="hold">
                                          <p:stCondLst>
                                            <p:cond delay="0"/>
                                          </p:stCondLst>
                                        </p:cTn>
                                        <p:tgtEl>
                                          <p:spTgt spid="69676"/>
                                        </p:tgtEl>
                                        <p:attrNameLst>
                                          <p:attrName>style.visibility</p:attrName>
                                        </p:attrNameLst>
                                      </p:cBhvr>
                                      <p:to>
                                        <p:strVal val="visible"/>
                                      </p:to>
                                    </p:set>
                                    <p:animEffect transition="in" filter="strips(downRight)">
                                      <p:cBhvr>
                                        <p:cTn id="26" dur="500"/>
                                        <p:tgtEl>
                                          <p:spTgt spid="69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6" grpId="0" animBg="1"/>
      <p:bldP spid="69678" grpId="0" animBg="1"/>
      <p:bldP spid="6967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Group 2"/>
          <p:cNvGrpSpPr>
            <a:grpSpLocks/>
          </p:cNvGrpSpPr>
          <p:nvPr/>
        </p:nvGrpSpPr>
        <p:grpSpPr bwMode="auto">
          <a:xfrm>
            <a:off x="322263" y="742950"/>
            <a:ext cx="7315200" cy="5329238"/>
            <a:chOff x="203" y="468"/>
            <a:chExt cx="4608" cy="3357"/>
          </a:xfrm>
        </p:grpSpPr>
        <p:grpSp>
          <p:nvGrpSpPr>
            <p:cNvPr id="22544" name="Group 3"/>
            <p:cNvGrpSpPr>
              <a:grpSpLocks/>
            </p:cNvGrpSpPr>
            <p:nvPr/>
          </p:nvGrpSpPr>
          <p:grpSpPr bwMode="auto">
            <a:xfrm>
              <a:off x="203" y="972"/>
              <a:ext cx="3474" cy="2853"/>
              <a:chOff x="212" y="1350"/>
              <a:chExt cx="3474" cy="2853"/>
            </a:xfrm>
          </p:grpSpPr>
          <p:grpSp>
            <p:nvGrpSpPr>
              <p:cNvPr id="22547" name="Group 4"/>
              <p:cNvGrpSpPr>
                <a:grpSpLocks/>
              </p:cNvGrpSpPr>
              <p:nvPr/>
            </p:nvGrpSpPr>
            <p:grpSpPr bwMode="auto">
              <a:xfrm>
                <a:off x="868" y="1350"/>
                <a:ext cx="2818" cy="2480"/>
                <a:chOff x="2416" y="1770"/>
                <a:chExt cx="610" cy="548"/>
              </a:xfrm>
            </p:grpSpPr>
            <p:sp>
              <p:nvSpPr>
                <p:cNvPr id="22579" name="Line 5"/>
                <p:cNvSpPr>
                  <a:spLocks noChangeShapeType="1"/>
                </p:cNvSpPr>
                <p:nvPr/>
              </p:nvSpPr>
              <p:spPr bwMode="auto">
                <a:xfrm>
                  <a:off x="2416" y="1770"/>
                  <a:ext cx="0" cy="548"/>
                </a:xfrm>
                <a:prstGeom prst="line">
                  <a:avLst/>
                </a:prstGeom>
                <a:noFill/>
                <a:ln w="9525">
                  <a:solidFill>
                    <a:schemeClr val="tx1"/>
                  </a:solidFill>
                  <a:round/>
                  <a:headEnd/>
                  <a:tailEnd/>
                </a:ln>
              </p:spPr>
              <p:txBody>
                <a:bodyPr>
                  <a:prstTxWarp prst="textNoShape">
                    <a:avLst/>
                  </a:prstTxWarp>
                </a:bodyPr>
                <a:lstStyle/>
                <a:p>
                  <a:endParaRPr lang="en-US"/>
                </a:p>
              </p:txBody>
            </p:sp>
            <p:sp>
              <p:nvSpPr>
                <p:cNvPr id="22580" name="Line 6"/>
                <p:cNvSpPr>
                  <a:spLocks noChangeShapeType="1"/>
                </p:cNvSpPr>
                <p:nvPr/>
              </p:nvSpPr>
              <p:spPr bwMode="auto">
                <a:xfrm>
                  <a:off x="2416" y="2318"/>
                  <a:ext cx="610"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2548" name="Group 7"/>
              <p:cNvGrpSpPr>
                <a:grpSpLocks/>
              </p:cNvGrpSpPr>
              <p:nvPr/>
            </p:nvGrpSpPr>
            <p:grpSpPr bwMode="auto">
              <a:xfrm>
                <a:off x="214" y="1834"/>
                <a:ext cx="654" cy="288"/>
                <a:chOff x="212" y="1834"/>
                <a:chExt cx="654" cy="288"/>
              </a:xfrm>
            </p:grpSpPr>
            <p:sp>
              <p:nvSpPr>
                <p:cNvPr id="22577" name="Line 8"/>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78" name="Text Box 9"/>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4,000</a:t>
                  </a:r>
                </a:p>
              </p:txBody>
            </p:sp>
          </p:grpSp>
          <p:grpSp>
            <p:nvGrpSpPr>
              <p:cNvPr id="22549" name="Group 10"/>
              <p:cNvGrpSpPr>
                <a:grpSpLocks/>
              </p:cNvGrpSpPr>
              <p:nvPr/>
            </p:nvGrpSpPr>
            <p:grpSpPr bwMode="auto">
              <a:xfrm>
                <a:off x="1144" y="3828"/>
                <a:ext cx="464" cy="374"/>
                <a:chOff x="1142" y="3830"/>
                <a:chExt cx="464" cy="374"/>
              </a:xfrm>
            </p:grpSpPr>
            <p:sp>
              <p:nvSpPr>
                <p:cNvPr id="22575" name="Line 11"/>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76" name="Text Box 12"/>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a:t>
                  </a:r>
                </a:p>
              </p:txBody>
            </p:sp>
          </p:grpSp>
          <p:grpSp>
            <p:nvGrpSpPr>
              <p:cNvPr id="22550" name="Group 13"/>
              <p:cNvGrpSpPr>
                <a:grpSpLocks/>
              </p:cNvGrpSpPr>
              <p:nvPr/>
            </p:nvGrpSpPr>
            <p:grpSpPr bwMode="auto">
              <a:xfrm>
                <a:off x="212" y="1374"/>
                <a:ext cx="654" cy="288"/>
                <a:chOff x="212" y="1834"/>
                <a:chExt cx="654" cy="288"/>
              </a:xfrm>
            </p:grpSpPr>
            <p:sp>
              <p:nvSpPr>
                <p:cNvPr id="22573" name="Line 14"/>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74" name="Text Box 15"/>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5,000</a:t>
                  </a:r>
                </a:p>
              </p:txBody>
            </p:sp>
          </p:grpSp>
          <p:grpSp>
            <p:nvGrpSpPr>
              <p:cNvPr id="22551" name="Group 16"/>
              <p:cNvGrpSpPr>
                <a:grpSpLocks/>
              </p:cNvGrpSpPr>
              <p:nvPr/>
            </p:nvGrpSpPr>
            <p:grpSpPr bwMode="auto">
              <a:xfrm>
                <a:off x="214" y="2756"/>
                <a:ext cx="654" cy="288"/>
                <a:chOff x="212" y="1834"/>
                <a:chExt cx="654" cy="288"/>
              </a:xfrm>
            </p:grpSpPr>
            <p:sp>
              <p:nvSpPr>
                <p:cNvPr id="22571" name="Line 17"/>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72" name="Text Box 18"/>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2,000</a:t>
                  </a:r>
                </a:p>
              </p:txBody>
            </p:sp>
          </p:grpSp>
          <p:grpSp>
            <p:nvGrpSpPr>
              <p:cNvPr id="22552" name="Group 19"/>
              <p:cNvGrpSpPr>
                <a:grpSpLocks/>
              </p:cNvGrpSpPr>
              <p:nvPr/>
            </p:nvGrpSpPr>
            <p:grpSpPr bwMode="auto">
              <a:xfrm>
                <a:off x="214" y="3216"/>
                <a:ext cx="654" cy="288"/>
                <a:chOff x="212" y="1834"/>
                <a:chExt cx="654" cy="288"/>
              </a:xfrm>
            </p:grpSpPr>
            <p:sp>
              <p:nvSpPr>
                <p:cNvPr id="22569" name="Line 20"/>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70" name="Text Box 21"/>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1,000</a:t>
                  </a:r>
                </a:p>
              </p:txBody>
            </p:sp>
          </p:grpSp>
          <p:grpSp>
            <p:nvGrpSpPr>
              <p:cNvPr id="22553" name="Group 22"/>
              <p:cNvGrpSpPr>
                <a:grpSpLocks/>
              </p:cNvGrpSpPr>
              <p:nvPr/>
            </p:nvGrpSpPr>
            <p:grpSpPr bwMode="auto">
              <a:xfrm>
                <a:off x="212" y="2292"/>
                <a:ext cx="654" cy="288"/>
                <a:chOff x="212" y="1834"/>
                <a:chExt cx="654" cy="288"/>
              </a:xfrm>
            </p:grpSpPr>
            <p:sp>
              <p:nvSpPr>
                <p:cNvPr id="22567" name="Line 23"/>
                <p:cNvSpPr>
                  <a:spLocks noChangeShapeType="1"/>
                </p:cNvSpPr>
                <p:nvPr/>
              </p:nvSpPr>
              <p:spPr bwMode="auto">
                <a:xfrm flipH="1">
                  <a:off x="800" y="1992"/>
                  <a:ext cx="66" cy="0"/>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68" name="Text Box 24"/>
                <p:cNvSpPr txBox="1">
                  <a:spLocks noChangeArrowheads="1"/>
                </p:cNvSpPr>
                <p:nvPr/>
              </p:nvSpPr>
              <p:spPr bwMode="auto">
                <a:xfrm>
                  <a:off x="212" y="1834"/>
                  <a:ext cx="602"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3,000</a:t>
                  </a:r>
                </a:p>
              </p:txBody>
            </p:sp>
          </p:grpSp>
          <p:grpSp>
            <p:nvGrpSpPr>
              <p:cNvPr id="22554" name="Group 25"/>
              <p:cNvGrpSpPr>
                <a:grpSpLocks/>
              </p:cNvGrpSpPr>
              <p:nvPr/>
            </p:nvGrpSpPr>
            <p:grpSpPr bwMode="auto">
              <a:xfrm>
                <a:off x="3188" y="3828"/>
                <a:ext cx="464" cy="374"/>
                <a:chOff x="1142" y="3830"/>
                <a:chExt cx="464" cy="374"/>
              </a:xfrm>
            </p:grpSpPr>
            <p:sp>
              <p:nvSpPr>
                <p:cNvPr id="22565" name="Line 26"/>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66" name="Text Box 27"/>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500</a:t>
                  </a:r>
                </a:p>
              </p:txBody>
            </p:sp>
          </p:grpSp>
          <p:grpSp>
            <p:nvGrpSpPr>
              <p:cNvPr id="22555" name="Group 28"/>
              <p:cNvGrpSpPr>
                <a:grpSpLocks/>
              </p:cNvGrpSpPr>
              <p:nvPr/>
            </p:nvGrpSpPr>
            <p:grpSpPr bwMode="auto">
              <a:xfrm>
                <a:off x="1659" y="3828"/>
                <a:ext cx="464" cy="374"/>
                <a:chOff x="1142" y="3830"/>
                <a:chExt cx="464" cy="374"/>
              </a:xfrm>
            </p:grpSpPr>
            <p:sp>
              <p:nvSpPr>
                <p:cNvPr id="22563" name="Line 29"/>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64" name="Text Box 30"/>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200</a:t>
                  </a:r>
                </a:p>
              </p:txBody>
            </p:sp>
          </p:grpSp>
          <p:grpSp>
            <p:nvGrpSpPr>
              <p:cNvPr id="22556" name="Group 31"/>
              <p:cNvGrpSpPr>
                <a:grpSpLocks/>
              </p:cNvGrpSpPr>
              <p:nvPr/>
            </p:nvGrpSpPr>
            <p:grpSpPr bwMode="auto">
              <a:xfrm>
                <a:off x="2164" y="3829"/>
                <a:ext cx="464" cy="374"/>
                <a:chOff x="1142" y="3830"/>
                <a:chExt cx="464" cy="374"/>
              </a:xfrm>
            </p:grpSpPr>
            <p:sp>
              <p:nvSpPr>
                <p:cNvPr id="22561" name="Line 32"/>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62" name="Text Box 33"/>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300</a:t>
                  </a:r>
                </a:p>
              </p:txBody>
            </p:sp>
          </p:grpSp>
          <p:grpSp>
            <p:nvGrpSpPr>
              <p:cNvPr id="22557" name="Group 34"/>
              <p:cNvGrpSpPr>
                <a:grpSpLocks/>
              </p:cNvGrpSpPr>
              <p:nvPr/>
            </p:nvGrpSpPr>
            <p:grpSpPr bwMode="auto">
              <a:xfrm>
                <a:off x="2673" y="3829"/>
                <a:ext cx="464" cy="374"/>
                <a:chOff x="1142" y="3830"/>
                <a:chExt cx="464" cy="374"/>
              </a:xfrm>
            </p:grpSpPr>
            <p:sp>
              <p:nvSpPr>
                <p:cNvPr id="22559" name="Line 35"/>
                <p:cNvSpPr>
                  <a:spLocks noChangeShapeType="1"/>
                </p:cNvSpPr>
                <p:nvPr/>
              </p:nvSpPr>
              <p:spPr bwMode="auto">
                <a:xfrm flipV="1">
                  <a:off x="1370" y="3830"/>
                  <a:ext cx="0" cy="64"/>
                </a:xfrm>
                <a:prstGeom prst="line">
                  <a:avLst/>
                </a:prstGeom>
                <a:noFill/>
                <a:ln w="3175">
                  <a:solidFill>
                    <a:schemeClr val="tx1"/>
                  </a:solidFill>
                  <a:round/>
                  <a:headEnd/>
                  <a:tailEnd/>
                </a:ln>
              </p:spPr>
              <p:txBody>
                <a:bodyPr>
                  <a:prstTxWarp prst="textNoShape">
                    <a:avLst/>
                  </a:prstTxWarp>
                </a:bodyPr>
                <a:lstStyle/>
                <a:p>
                  <a:endParaRPr lang="en-US"/>
                </a:p>
              </p:txBody>
            </p:sp>
            <p:sp>
              <p:nvSpPr>
                <p:cNvPr id="22560" name="Text Box 36"/>
                <p:cNvSpPr txBox="1">
                  <a:spLocks noChangeArrowheads="1"/>
                </p:cNvSpPr>
                <p:nvPr/>
              </p:nvSpPr>
              <p:spPr bwMode="auto">
                <a:xfrm>
                  <a:off x="1142" y="3916"/>
                  <a:ext cx="4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400</a:t>
                  </a:r>
                </a:p>
              </p:txBody>
            </p:sp>
          </p:grpSp>
          <p:sp>
            <p:nvSpPr>
              <p:cNvPr id="22558" name="Text Box 37"/>
              <p:cNvSpPr txBox="1">
                <a:spLocks noChangeArrowheads="1"/>
              </p:cNvSpPr>
              <p:nvPr/>
            </p:nvSpPr>
            <p:spPr bwMode="auto">
              <a:xfrm>
                <a:off x="621" y="3798"/>
                <a:ext cx="266"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0</a:t>
                </a:r>
              </a:p>
            </p:txBody>
          </p:sp>
        </p:grpSp>
        <p:sp>
          <p:nvSpPr>
            <p:cNvPr id="22545" name="Text Box 38"/>
            <p:cNvSpPr txBox="1">
              <a:spLocks noChangeArrowheads="1"/>
            </p:cNvSpPr>
            <p:nvPr/>
          </p:nvSpPr>
          <p:spPr bwMode="auto">
            <a:xfrm>
              <a:off x="3604" y="3311"/>
              <a:ext cx="1207"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Computers</a:t>
              </a:r>
            </a:p>
          </p:txBody>
        </p:sp>
        <p:sp>
          <p:nvSpPr>
            <p:cNvPr id="22546" name="Text Box 39"/>
            <p:cNvSpPr txBox="1">
              <a:spLocks noChangeArrowheads="1"/>
            </p:cNvSpPr>
            <p:nvPr/>
          </p:nvSpPr>
          <p:spPr bwMode="auto">
            <a:xfrm>
              <a:off x="305" y="468"/>
              <a:ext cx="700" cy="51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Wheat (tons)</a:t>
              </a:r>
            </a:p>
          </p:txBody>
        </p:sp>
      </p:grpSp>
      <p:sp>
        <p:nvSpPr>
          <p:cNvPr id="22530" name="Rectangle 40"/>
          <p:cNvSpPr>
            <a:spLocks noGrp="1" noChangeArrowheads="1"/>
          </p:cNvSpPr>
          <p:nvPr>
            <p:ph type="title" idx="4294967295"/>
          </p:nvPr>
        </p:nvSpPr>
        <p:spPr>
          <a:xfrm>
            <a:off x="457200" y="152400"/>
            <a:ext cx="8229600" cy="914400"/>
          </a:xfrm>
        </p:spPr>
        <p:txBody>
          <a:bodyPr/>
          <a:lstStyle/>
          <a:p>
            <a:pPr algn="ctr" eaLnBrk="1" hangingPunct="1"/>
            <a:r>
              <a:rPr lang="en-US" sz="3200" smtClean="0">
                <a:latin typeface="Tahoma" charset="0"/>
                <a:ea typeface="Tahoma" charset="0"/>
                <a:cs typeface="Tahoma" charset="0"/>
              </a:rPr>
              <a:t>Saudi Arabia Without Trade</a:t>
            </a:r>
          </a:p>
        </p:txBody>
      </p:sp>
      <p:sp>
        <p:nvSpPr>
          <p:cNvPr id="71721" name="Text Box 41"/>
          <p:cNvSpPr txBox="1">
            <a:spLocks noChangeArrowheads="1"/>
          </p:cNvSpPr>
          <p:nvPr/>
        </p:nvSpPr>
        <p:spPr bwMode="auto">
          <a:xfrm>
            <a:off x="2692400" y="1341438"/>
            <a:ext cx="5646738" cy="1344612"/>
          </a:xfrm>
          <a:prstGeom prst="rect">
            <a:avLst/>
          </a:prstGeom>
          <a:noFill/>
          <a:ln w="9525">
            <a:noFill/>
            <a:miter lim="800000"/>
            <a:headEnd/>
            <a:tailEnd/>
          </a:ln>
        </p:spPr>
        <p:txBody>
          <a:bodyPr>
            <a:prstTxWarp prst="textNoShape">
              <a:avLst/>
            </a:prstTxWarp>
            <a:spAutoFit/>
          </a:bodyPr>
          <a:lstStyle/>
          <a:p>
            <a:pPr marL="403225" indent="-403225">
              <a:lnSpc>
                <a:spcPct val="105000"/>
              </a:lnSpc>
              <a:spcBef>
                <a:spcPct val="50000"/>
              </a:spcBef>
            </a:pPr>
            <a:r>
              <a:rPr lang="en-US" sz="2600">
                <a:ea typeface="Arial" charset="0"/>
                <a:cs typeface="Arial" charset="0"/>
              </a:rPr>
              <a:t>Suppose the Saudi Arabia uses half its labor to produce each of the two goods. </a:t>
            </a:r>
          </a:p>
        </p:txBody>
      </p:sp>
      <p:sp>
        <p:nvSpPr>
          <p:cNvPr id="22532" name="Line 42"/>
          <p:cNvSpPr>
            <a:spLocks noChangeShapeType="1"/>
          </p:cNvSpPr>
          <p:nvPr/>
        </p:nvSpPr>
        <p:spPr bwMode="auto">
          <a:xfrm>
            <a:off x="1355725" y="1828800"/>
            <a:ext cx="4056063" cy="3649663"/>
          </a:xfrm>
          <a:prstGeom prst="line">
            <a:avLst/>
          </a:prstGeom>
          <a:noFill/>
          <a:ln w="50800">
            <a:solidFill>
              <a:srgbClr val="0033CC"/>
            </a:solidFill>
            <a:round/>
            <a:headEnd/>
            <a:tailEnd/>
          </a:ln>
        </p:spPr>
        <p:txBody>
          <a:bodyPr>
            <a:prstTxWarp prst="textNoShape">
              <a:avLst/>
            </a:prstTxWarp>
          </a:bodyPr>
          <a:lstStyle/>
          <a:p>
            <a:endParaRPr lang="en-US"/>
          </a:p>
        </p:txBody>
      </p:sp>
      <p:sp>
        <p:nvSpPr>
          <p:cNvPr id="22533" name="Oval 43"/>
          <p:cNvSpPr>
            <a:spLocks noChangeArrowheads="1"/>
          </p:cNvSpPr>
          <p:nvPr/>
        </p:nvSpPr>
        <p:spPr bwMode="auto">
          <a:xfrm>
            <a:off x="5338763" y="5411788"/>
            <a:ext cx="141287" cy="138112"/>
          </a:xfrm>
          <a:prstGeom prst="ellipse">
            <a:avLst/>
          </a:prstGeom>
          <a:solidFill>
            <a:srgbClr val="0033CC"/>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2534" name="Oval 44"/>
          <p:cNvSpPr>
            <a:spLocks noChangeArrowheads="1"/>
          </p:cNvSpPr>
          <p:nvPr/>
        </p:nvSpPr>
        <p:spPr bwMode="auto">
          <a:xfrm>
            <a:off x="1292225" y="1765300"/>
            <a:ext cx="141288" cy="138113"/>
          </a:xfrm>
          <a:prstGeom prst="ellipse">
            <a:avLst/>
          </a:prstGeom>
          <a:solidFill>
            <a:srgbClr val="0033CC"/>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2535"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71726" name="Text Box 46"/>
          <p:cNvSpPr txBox="1">
            <a:spLocks noChangeArrowheads="1"/>
          </p:cNvSpPr>
          <p:nvPr/>
        </p:nvSpPr>
        <p:spPr bwMode="auto">
          <a:xfrm>
            <a:off x="3657600" y="2743200"/>
            <a:ext cx="5154613" cy="1344613"/>
          </a:xfrm>
          <a:prstGeom prst="rect">
            <a:avLst/>
          </a:prstGeom>
          <a:noFill/>
          <a:ln w="9525">
            <a:noFill/>
            <a:miter lim="800000"/>
            <a:headEnd/>
            <a:tailEnd/>
          </a:ln>
        </p:spPr>
        <p:txBody>
          <a:bodyPr>
            <a:prstTxWarp prst="textNoShape">
              <a:avLst/>
            </a:prstTxWarp>
            <a:spAutoFit/>
          </a:bodyPr>
          <a:lstStyle/>
          <a:p>
            <a:pPr>
              <a:lnSpc>
                <a:spcPct val="105000"/>
              </a:lnSpc>
              <a:tabLst>
                <a:tab pos="463550" algn="l"/>
                <a:tab pos="914400" algn="l"/>
              </a:tabLst>
            </a:pPr>
            <a:r>
              <a:rPr lang="en-US" sz="2600">
                <a:ea typeface="Arial" charset="0"/>
                <a:cs typeface="Arial" charset="0"/>
              </a:rPr>
              <a:t>Then it will produce and consume</a:t>
            </a:r>
          </a:p>
          <a:p>
            <a:pPr>
              <a:lnSpc>
                <a:spcPct val="105000"/>
              </a:lnSpc>
              <a:tabLst>
                <a:tab pos="463550" algn="l"/>
                <a:tab pos="914400" algn="l"/>
              </a:tabLst>
            </a:pPr>
            <a:r>
              <a:rPr lang="en-US" sz="2600">
                <a:ea typeface="Arial" charset="0"/>
                <a:cs typeface="Arial" charset="0"/>
              </a:rPr>
              <a:t>	250 computers  and</a:t>
            </a:r>
          </a:p>
          <a:p>
            <a:pPr>
              <a:lnSpc>
                <a:spcPct val="105000"/>
              </a:lnSpc>
              <a:tabLst>
                <a:tab pos="463550" algn="l"/>
                <a:tab pos="914400" algn="l"/>
              </a:tabLst>
            </a:pPr>
            <a:r>
              <a:rPr lang="en-US" sz="2600">
                <a:ea typeface="Arial" charset="0"/>
                <a:cs typeface="Arial" charset="0"/>
              </a:rPr>
              <a:t>		2500 tons of wheat.</a:t>
            </a:r>
          </a:p>
        </p:txBody>
      </p:sp>
      <p:grpSp>
        <p:nvGrpSpPr>
          <p:cNvPr id="15" name="Group 47"/>
          <p:cNvGrpSpPr>
            <a:grpSpLocks/>
          </p:cNvGrpSpPr>
          <p:nvPr/>
        </p:nvGrpSpPr>
        <p:grpSpPr bwMode="auto">
          <a:xfrm>
            <a:off x="1368425" y="3576638"/>
            <a:ext cx="2062163" cy="1898650"/>
            <a:chOff x="862" y="2253"/>
            <a:chExt cx="1299" cy="1196"/>
          </a:xfrm>
        </p:grpSpPr>
        <p:grpSp>
          <p:nvGrpSpPr>
            <p:cNvPr id="22540" name="Group 48"/>
            <p:cNvGrpSpPr>
              <a:grpSpLocks/>
            </p:cNvGrpSpPr>
            <p:nvPr/>
          </p:nvGrpSpPr>
          <p:grpSpPr bwMode="auto">
            <a:xfrm>
              <a:off x="862" y="2300"/>
              <a:ext cx="1249" cy="1149"/>
              <a:chOff x="357" y="2450"/>
              <a:chExt cx="795" cy="646"/>
            </a:xfrm>
          </p:grpSpPr>
          <p:sp>
            <p:nvSpPr>
              <p:cNvPr id="22542" name="Line 49"/>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2543" name="Line 50"/>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22541" name="Oval 51"/>
            <p:cNvSpPr>
              <a:spLocks noChangeArrowheads="1"/>
            </p:cNvSpPr>
            <p:nvPr/>
          </p:nvSpPr>
          <p:spPr bwMode="auto">
            <a:xfrm>
              <a:off x="2073" y="2253"/>
              <a:ext cx="88" cy="86"/>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22538" name="TextBox 51"/>
          <p:cNvSpPr txBox="1">
            <a:spLocks noChangeArrowheads="1"/>
          </p:cNvSpPr>
          <p:nvPr/>
        </p:nvSpPr>
        <p:spPr bwMode="auto">
          <a:xfrm>
            <a:off x="-11113"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22539" name="TextBox 52"/>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9D72083E-24CE-4798-BAC5-263CDD63CBFB}" type="slidenum">
              <a:rPr lang="en-US" sz="1700">
                <a:solidFill>
                  <a:srgbClr val="B2B2B2"/>
                </a:solidFill>
                <a:latin typeface="Times New Roman" charset="0"/>
                <a:ea typeface="Verdana" charset="0"/>
                <a:cs typeface="Verdana" charset="0"/>
              </a:rPr>
              <a:pPr algn="r"/>
              <a:t>7</a:t>
            </a:fld>
            <a:endParaRPr lang="en-US" sz="1700">
              <a:solidFill>
                <a:srgbClr val="B2B2B2"/>
              </a:solidFill>
              <a:latin typeface="Times New Roman" charset="0"/>
              <a:ea typeface="Verdana" charset="0"/>
              <a:cs typeface="Verdana"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21"/>
                                        </p:tgtEl>
                                        <p:attrNameLst>
                                          <p:attrName>style.visibility</p:attrName>
                                        </p:attrNameLst>
                                      </p:cBhvr>
                                      <p:to>
                                        <p:strVal val="visible"/>
                                      </p:to>
                                    </p:set>
                                    <p:animEffect transition="in" filter="wipe(left)">
                                      <p:cBhvr>
                                        <p:cTn id="7" dur="500"/>
                                        <p:tgtEl>
                                          <p:spTgt spid="717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26"/>
                                        </p:tgtEl>
                                        <p:attrNameLst>
                                          <p:attrName>style.visibility</p:attrName>
                                        </p:attrNameLst>
                                      </p:cBhvr>
                                      <p:to>
                                        <p:strVal val="visible"/>
                                      </p:to>
                                    </p:set>
                                    <p:animEffect transition="in" filter="wipe(left)">
                                      <p:cBhvr>
                                        <p:cTn id="12" dur="500"/>
                                        <p:tgtEl>
                                          <p:spTgt spid="7172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trips(upRight)">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1" grpId="0"/>
      <p:bldP spid="7172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457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Derive Japan’s PPF</a:t>
            </a:r>
          </a:p>
        </p:txBody>
      </p:sp>
      <p:sp>
        <p:nvSpPr>
          <p:cNvPr id="36" name="Content Placeholder 2"/>
          <p:cNvSpPr>
            <a:spLocks noGrp="1"/>
          </p:cNvSpPr>
          <p:nvPr>
            <p:ph idx="1"/>
          </p:nvPr>
        </p:nvSpPr>
        <p:spPr>
          <a:xfrm>
            <a:off x="457200" y="1447800"/>
            <a:ext cx="8229600" cy="5105400"/>
          </a:xfrm>
        </p:spPr>
        <p:txBody>
          <a:bodyPr rtlCol="0">
            <a:normAutofit/>
          </a:bodyPr>
          <a:lstStyle/>
          <a:p>
            <a:pPr eaLnBrk="1" fontAlgn="auto" hangingPunct="1">
              <a:spcAft>
                <a:spcPts val="0"/>
              </a:spcAft>
              <a:buClr>
                <a:srgbClr val="CC0000"/>
              </a:buClr>
              <a:buFont typeface="Wingdings" pitchFamily="2" charset="2"/>
              <a:buNone/>
              <a:defRPr/>
            </a:pPr>
            <a:r>
              <a:rPr lang="en-US" dirty="0" smtClean="0">
                <a:ea typeface="+mn-ea"/>
              </a:rPr>
              <a:t>Use the following information to draw Japan’s PPF.</a:t>
            </a:r>
          </a:p>
          <a:p>
            <a:pPr lvl="1" eaLnBrk="1" fontAlgn="auto" hangingPunct="1">
              <a:spcBef>
                <a:spcPts val="600"/>
              </a:spcBef>
              <a:spcAft>
                <a:spcPts val="0"/>
              </a:spcAft>
              <a:buClr>
                <a:srgbClr val="CC0000"/>
              </a:buClr>
              <a:defRPr/>
            </a:pPr>
            <a:r>
              <a:rPr lang="en-US" dirty="0" smtClean="0">
                <a:ea typeface="+mn-ea"/>
              </a:rPr>
              <a:t>Japan has 30,000 hours of labor available for production, per month.</a:t>
            </a:r>
          </a:p>
          <a:p>
            <a:pPr lvl="1" eaLnBrk="1" fontAlgn="auto" hangingPunct="1">
              <a:spcBef>
                <a:spcPts val="600"/>
              </a:spcBef>
              <a:spcAft>
                <a:spcPts val="0"/>
              </a:spcAft>
              <a:buClr>
                <a:srgbClr val="CC0000"/>
              </a:buClr>
              <a:defRPr/>
            </a:pPr>
            <a:r>
              <a:rPr lang="en-US" dirty="0" smtClean="0">
                <a:ea typeface="+mn-ea"/>
              </a:rPr>
              <a:t>Producing one computer requires 125 hours of labor.  </a:t>
            </a:r>
          </a:p>
          <a:p>
            <a:pPr lvl="1" eaLnBrk="1" fontAlgn="auto" hangingPunct="1">
              <a:spcBef>
                <a:spcPts val="600"/>
              </a:spcBef>
              <a:spcAft>
                <a:spcPts val="0"/>
              </a:spcAft>
              <a:buClr>
                <a:srgbClr val="CC0000"/>
              </a:buClr>
              <a:defRPr/>
            </a:pPr>
            <a:r>
              <a:rPr lang="en-US" dirty="0" smtClean="0">
                <a:ea typeface="+mn-ea"/>
              </a:rPr>
              <a:t>Producing one ton of wheat requires 25 hours of labor.</a:t>
            </a:r>
          </a:p>
          <a:p>
            <a:pPr marL="0" indent="0" eaLnBrk="1" fontAlgn="auto" hangingPunct="1">
              <a:spcAft>
                <a:spcPts val="0"/>
              </a:spcAft>
              <a:buClr>
                <a:srgbClr val="CC0000"/>
              </a:buClr>
              <a:buFont typeface="Wingdings" pitchFamily="2" charset="2"/>
              <a:buNone/>
              <a:defRPr/>
            </a:pPr>
            <a:r>
              <a:rPr lang="en-US" dirty="0" smtClean="0">
                <a:ea typeface="+mn-ea"/>
              </a:rPr>
              <a:t>Your graph should measure computers on the horizontal axis.</a:t>
            </a:r>
          </a:p>
        </p:txBody>
      </p:sp>
      <p:sp>
        <p:nvSpPr>
          <p:cNvPr id="24581"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BTEXT" val=""/>
  <p:tag name="VALUES" val=" "/>
  <p:tag name="TITLE" val=""/>
  <p:tag name="CHARTLABELS" val=""/>
</p:tagLst>
</file>

<file path=ppt/tags/tag10.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11.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2.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3.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4.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5.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6.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7.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8.xml><?xml version="1.0" encoding="utf-8"?>
<p:tagLst xmlns:a="http://schemas.openxmlformats.org/drawingml/2006/main" xmlns:r="http://schemas.openxmlformats.org/officeDocument/2006/relationships" xmlns:p="http://schemas.openxmlformats.org/presentationml/2006/main">
  <p:tag name="TITLE" val=""/>
  <p:tag name="CHARTLABELS" val=""/>
  <p:tag name="VALUES" val=" "/>
</p:tagLst>
</file>

<file path=ppt/tags/tag9.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TotalTime>
  <Words>1965</Words>
  <Application>Microsoft Office PowerPoint</Application>
  <PresentationFormat>On-screen Show (4:3)</PresentationFormat>
  <Paragraphs>362</Paragraphs>
  <Slides>30</Slides>
  <Notes>30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ＭＳ Ｐゴシック</vt:lpstr>
      <vt:lpstr>Arial</vt:lpstr>
      <vt:lpstr>Book Antiqua</vt:lpstr>
      <vt:lpstr>Calibri</vt:lpstr>
      <vt:lpstr>Century</vt:lpstr>
      <vt:lpstr>Tahoma</vt:lpstr>
      <vt:lpstr>Times New Roman</vt:lpstr>
      <vt:lpstr>Verdana</vt:lpstr>
      <vt:lpstr>Wingdings</vt:lpstr>
      <vt:lpstr>Office Theme</vt:lpstr>
      <vt:lpstr>PowerPoint Presentation</vt:lpstr>
      <vt:lpstr>In this chapter,  look for the answers to these questions:</vt:lpstr>
      <vt:lpstr>Interdependence</vt:lpstr>
      <vt:lpstr>Interdependence</vt:lpstr>
      <vt:lpstr>Our Example</vt:lpstr>
      <vt:lpstr>Production Possibilities in Saudi Arabia </vt:lpstr>
      <vt:lpstr>Saudi Arabia PPF</vt:lpstr>
      <vt:lpstr>Saudi Arabia Without Trade</vt:lpstr>
      <vt:lpstr>ACTIVE LEARNING   1    Derive Japan’s PPF</vt:lpstr>
      <vt:lpstr>Japan’s PPF</vt:lpstr>
      <vt:lpstr>Japan Without Trade</vt:lpstr>
      <vt:lpstr>Consumption With and Without Trade</vt:lpstr>
      <vt:lpstr>ACTIVE LEARNING   2    Production under trade</vt:lpstr>
      <vt:lpstr>Saudi Arabian Production With Trade</vt:lpstr>
      <vt:lpstr>Japan’s Production With Trade</vt:lpstr>
      <vt:lpstr>Exports &amp; Imports</vt:lpstr>
      <vt:lpstr>ACTIVE LEARNING   3    Consumption under trade</vt:lpstr>
      <vt:lpstr>Saudi Arabian Consumption With Trade</vt:lpstr>
      <vt:lpstr>Japan’s Consumption With Trade</vt:lpstr>
      <vt:lpstr>Trade Makes Both Countries Better Off</vt:lpstr>
      <vt:lpstr>Where Do These Gains Come From?</vt:lpstr>
      <vt:lpstr>Where Do These Gains Come From?</vt:lpstr>
      <vt:lpstr>Two Measures of the Cost of a Good</vt:lpstr>
      <vt:lpstr>Opportunity Cost and  Comparative Advantage</vt:lpstr>
      <vt:lpstr>Opportunity Cost and  Comparative Advantage</vt:lpstr>
      <vt:lpstr>Comparative Advantage and Trade</vt:lpstr>
      <vt:lpstr>ACTIVE LEARNING   4    Absolute and comparative advantage</vt:lpstr>
      <vt:lpstr>ACTIVE LEARNING   4    Answers</vt:lpstr>
      <vt:lpstr>Unanswered Questions…</vt:lpstr>
      <vt:lpstr>SUMMARY</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subject/>
  <dc:creator>Ron</dc:creator>
  <cp:keywords/>
  <dc:description/>
  <cp:lastModifiedBy>NAZIA HASHMI</cp:lastModifiedBy>
  <cp:revision>121</cp:revision>
  <dcterms:created xsi:type="dcterms:W3CDTF">2014-11-24T12:20:42Z</dcterms:created>
  <dcterms:modified xsi:type="dcterms:W3CDTF">2015-09-21T20:28:07Z</dcterms:modified>
  <cp:category/>
</cp:coreProperties>
</file>