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29.xml" ContentType="application/vnd.openxmlformats-officedocument.presentationml.slid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30.xml" ContentType="application/vnd.openxmlformats-officedocument.presentationml.slide+xml"/>
  <Override PartName="/ppt/slides/slide12.xml" ContentType="application/vnd.openxmlformats-officedocument.presentationml.slide+xml"/>
  <Override PartName="/ppt/slides/slide26.xml" ContentType="application/vnd.openxmlformats-officedocument.presentationml.slide+xml"/>
  <Override PartName="/ppt/slides/slide13.xml" ContentType="application/vnd.openxmlformats-officedocument.presentationml.slide+xml"/>
  <Override PartName="/ppt/slides/slide18.xml" ContentType="application/vnd.openxmlformats-officedocument.presentationml.slide+xml"/>
  <Override PartName="/ppt/slides/slide16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9.xml" ContentType="application/vnd.openxmlformats-officedocument.presentationml.slide+xml"/>
  <Override PartName="/ppt/slides/slide8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slides/slide24.xml" ContentType="application/vnd.openxmlformats-officedocument.presentationml.slide+xml"/>
  <Override PartName="/ppt/slides/slide1.xml" ContentType="application/vnd.openxmlformats-officedocument.presentationml.slide+xml"/>
  <Override PartName="/ppt/slides/slide25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7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4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684" r:id="rId2"/>
  </p:sldMasterIdLst>
  <p:notesMasterIdLst>
    <p:notesMasterId r:id="rId35"/>
  </p:notesMasterIdLst>
  <p:handoutMasterIdLst>
    <p:handoutMasterId r:id="rId36"/>
  </p:handoutMasterIdLst>
  <p:sldIdLst>
    <p:sldId id="604" r:id="rId3"/>
    <p:sldId id="257" r:id="rId4"/>
    <p:sldId id="585" r:id="rId5"/>
    <p:sldId id="808" r:id="rId6"/>
    <p:sldId id="684" r:id="rId7"/>
    <p:sldId id="587" r:id="rId8"/>
    <p:sldId id="649" r:id="rId9"/>
    <p:sldId id="588" r:id="rId10"/>
    <p:sldId id="609" r:id="rId11"/>
    <p:sldId id="397" r:id="rId12"/>
    <p:sldId id="672" r:id="rId13"/>
    <p:sldId id="732" r:id="rId14"/>
    <p:sldId id="746" r:id="rId15"/>
    <p:sldId id="674" r:id="rId16"/>
    <p:sldId id="810" r:id="rId17"/>
    <p:sldId id="475" r:id="rId18"/>
    <p:sldId id="618" r:id="rId19"/>
    <p:sldId id="651" r:id="rId20"/>
    <p:sldId id="771" r:id="rId21"/>
    <p:sldId id="739" r:id="rId22"/>
    <p:sldId id="712" r:id="rId23"/>
    <p:sldId id="740" r:id="rId24"/>
    <p:sldId id="659" r:id="rId25"/>
    <p:sldId id="752" r:id="rId26"/>
    <p:sldId id="756" r:id="rId27"/>
    <p:sldId id="757" r:id="rId28"/>
    <p:sldId id="762" r:id="rId29"/>
    <p:sldId id="764" r:id="rId30"/>
    <p:sldId id="816" r:id="rId31"/>
    <p:sldId id="821" r:id="rId32"/>
    <p:sldId id="822" r:id="rId33"/>
    <p:sldId id="818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00"/>
    <a:srgbClr val="FF3300"/>
    <a:srgbClr val="222222"/>
    <a:srgbClr val="FFFFFF"/>
    <a:srgbClr val="18B2B6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43" autoAdjust="0"/>
    <p:restoredTop sz="94531" autoAdjust="0"/>
  </p:normalViewPr>
  <p:slideViewPr>
    <p:cSldViewPr>
      <p:cViewPr varScale="1">
        <p:scale>
          <a:sx n="73" d="100"/>
          <a:sy n="73" d="100"/>
        </p:scale>
        <p:origin x="-6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1422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ustomXml" Target="../customXml/item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43" Type="http://schemas.openxmlformats.org/officeDocument/2006/relationships/customXml" Target="../customXml/item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F275C9AA-1759-4738-8FE5-B5648FE587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45B8439B-6F29-4209-8FF3-5AC943C726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F51009-CAB5-4A67-BEAC-17C62C2A94C8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B2536E-5BE4-48A1-AF19-BF67CF161404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EDC9D1-49AE-4A9A-A358-31DE57542823}" type="slidenum">
              <a:rPr lang="en-US" smtClean="0"/>
              <a:pPr>
                <a:defRPr/>
              </a:pPr>
              <a:t>11</a:t>
            </a:fld>
            <a:endParaRPr lang="en-US" dirty="0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04371D-D55A-4CFA-9E2E-FB3D02AE184D}" type="slidenum">
              <a:rPr lang="en-US" smtClean="0"/>
              <a:pPr>
                <a:defRPr/>
              </a:pPr>
              <a:t>12</a:t>
            </a:fld>
            <a:endParaRPr lang="en-US" dirty="0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E5D0D4-86F1-41CD-964F-8364E0ABA7D2}" type="slidenum">
              <a:rPr lang="en-US" smtClean="0"/>
              <a:pPr>
                <a:defRPr/>
              </a:pPr>
              <a:t>13</a:t>
            </a:fld>
            <a:endParaRPr lang="en-US" dirty="0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A5B29B-E451-4F1C-8B31-38EE0B813AAD}" type="slidenum">
              <a:rPr lang="en-US" smtClean="0"/>
              <a:pPr>
                <a:defRPr/>
              </a:pPr>
              <a:t>14</a:t>
            </a:fld>
            <a:endParaRPr lang="en-US" dirty="0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33B25A-59B4-4A70-ADE9-A73798821732}" type="slidenum">
              <a:rPr lang="en-US" smtClean="0"/>
              <a:pPr>
                <a:defRPr/>
              </a:pPr>
              <a:t>15</a:t>
            </a:fld>
            <a:endParaRPr lang="en-US" dirty="0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EEAFA6-1FF7-4C05-9C9B-5A2382D7B74E}" type="slidenum">
              <a:rPr lang="en-US" smtClean="0"/>
              <a:pPr>
                <a:defRPr/>
              </a:pPr>
              <a:t>16</a:t>
            </a:fld>
            <a:endParaRPr lang="en-US" dirty="0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43FED6-81D2-4570-A849-1A60BD93B886}" type="slidenum">
              <a:rPr lang="en-US" smtClean="0"/>
              <a:pPr>
                <a:defRPr/>
              </a:pPr>
              <a:t>17</a:t>
            </a:fld>
            <a:endParaRPr lang="en-US" dirty="0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201082-2F49-440F-B73A-058DF6AC31A5}" type="slidenum">
              <a:rPr lang="en-US" smtClean="0"/>
              <a:pPr>
                <a:defRPr/>
              </a:pPr>
              <a:t>18</a:t>
            </a:fld>
            <a:endParaRPr lang="en-US" dirty="0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0FF6238-2623-4082-8BFD-47C7E6286202}" type="slidenum">
              <a:rPr lang="en-US" smtClean="0"/>
              <a:pPr>
                <a:defRPr/>
              </a:pPr>
              <a:t>19</a:t>
            </a:fld>
            <a:endParaRPr lang="en-US" dirty="0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4D94B2-11E4-4CB6-8CD4-E9DCAFEDA8D5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28E564-22D8-476C-BA02-8029165B138F}" type="slidenum">
              <a:rPr lang="en-US" smtClean="0"/>
              <a:pPr>
                <a:defRPr/>
              </a:pPr>
              <a:t>20</a:t>
            </a:fld>
            <a:endParaRPr lang="en-US" dirty="0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45261D-2951-4738-9C31-7B386AE6C35D}" type="slidenum">
              <a:rPr lang="en-US" smtClean="0"/>
              <a:pPr>
                <a:defRPr/>
              </a:pPr>
              <a:t>21</a:t>
            </a:fld>
            <a:endParaRPr lang="en-US" dirty="0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C2296D-69D2-47A3-A43C-73CF9CD75EF7}" type="slidenum">
              <a:rPr lang="en-US" smtClean="0"/>
              <a:pPr>
                <a:defRPr/>
              </a:pPr>
              <a:t>22</a:t>
            </a:fld>
            <a:endParaRPr lang="en-US" dirty="0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3DFDFBF-FDAA-42DF-967A-CD1271A533CC}" type="slidenum">
              <a:rPr lang="en-US" smtClean="0"/>
              <a:pPr>
                <a:defRPr/>
              </a:pPr>
              <a:t>23</a:t>
            </a:fld>
            <a:endParaRPr lang="en-US" dirty="0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997FD2-E347-4EB7-B62E-56AC08867E7F}" type="slidenum">
              <a:rPr lang="en-US" smtClean="0"/>
              <a:pPr>
                <a:defRPr/>
              </a:pPr>
              <a:t>24</a:t>
            </a:fld>
            <a:endParaRPr lang="en-US" dirty="0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6D75844-D75C-4356-92CE-646CF00C231A}" type="slidenum">
              <a:rPr lang="en-US" smtClean="0"/>
              <a:pPr>
                <a:defRPr/>
              </a:pPr>
              <a:t>25</a:t>
            </a:fld>
            <a:endParaRPr lang="en-US" dirty="0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AE2DBF-FD58-4340-8816-FB1BDD54DB1E}" type="slidenum">
              <a:rPr lang="en-US" smtClean="0"/>
              <a:pPr>
                <a:defRPr/>
              </a:pPr>
              <a:t>26</a:t>
            </a:fld>
            <a:endParaRPr lang="en-US" dirty="0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2B08F1-0348-4062-AFEE-2F055A60D5DD}" type="slidenum">
              <a:rPr lang="en-US" smtClean="0"/>
              <a:pPr>
                <a:defRPr/>
              </a:pPr>
              <a:t>27</a:t>
            </a:fld>
            <a:endParaRPr lang="en-US" dirty="0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A43D17-4CE4-44F4-973F-1FE62568CF9A}" type="slidenum">
              <a:rPr lang="en-US" smtClean="0"/>
              <a:pPr>
                <a:defRPr/>
              </a:pPr>
              <a:t>28</a:t>
            </a:fld>
            <a:endParaRPr lang="en-US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7CC877-45BD-4704-BB6F-2ABA79EC0722}" type="slidenum">
              <a:rPr lang="en-US" smtClean="0"/>
              <a:pPr>
                <a:defRPr/>
              </a:pPr>
              <a:t>29</a:t>
            </a:fld>
            <a:endParaRPr lang="en-US" dirty="0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CA9312-7CE0-4AC5-8A08-645E8E40C133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2EF840-86C3-499B-A4C8-560010C1A7D9}" type="slidenum">
              <a:rPr lang="en-US" smtClean="0"/>
              <a:pPr>
                <a:defRPr/>
              </a:pPr>
              <a:t>30</a:t>
            </a:fld>
            <a:endParaRPr lang="en-US" dirty="0" smtClean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8C2E27-B32D-4A35-81FE-66B5FF9D56BB}" type="slidenum">
              <a:rPr lang="en-US" smtClean="0"/>
              <a:pPr>
                <a:defRPr/>
              </a:pPr>
              <a:t>31</a:t>
            </a:fld>
            <a:endParaRPr lang="en-US" dirty="0" smtClean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7520A7-CA98-4944-9183-A8BB6974F72A}" type="slidenum">
              <a:rPr lang="en-US" smtClean="0"/>
              <a:pPr>
                <a:defRPr/>
              </a:pPr>
              <a:t>32</a:t>
            </a:fld>
            <a:endParaRPr lang="en-US" dirty="0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EFABE4-2B5B-4C49-B8CD-29F03489A5B6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EAB64D-2F0A-4EC3-A2C2-3297DFD3CD99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394D4E-F6DE-4EB4-8F5E-47233D892623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A6AA9A-8B99-4AA7-85CE-DBD30EDFF6F3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968222-58A1-485C-BED2-0B4BC936468F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D4C4ED-9356-4120-8C79-6AEE41448347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24200"/>
            <a:ext cx="7772400" cy="8382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248400" cy="990600"/>
          </a:xfrm>
        </p:spPr>
        <p:txBody>
          <a:bodyPr/>
          <a:lstStyle>
            <a:lvl1pPr marL="0" indent="0" algn="ctr">
              <a:buFontTx/>
              <a:buNone/>
              <a:defRPr sz="4300"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solidFill>
                  <a:srgbClr val="222222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 dirty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955EF686-2D9E-4D0D-B4D9-92B94F35DE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71F2F-3C16-4F08-8B29-BF334A8A23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21C26-8741-4A9D-8FF0-DD9470C8D8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04CE4-8005-4AC7-8207-FF1C3D2583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474E6-B916-4383-9127-D8D48854FC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C2CA1-7725-4D9F-B196-75A2EF2BD0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3F5DD-895D-46CD-A3D4-694BE0B8CA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F1380-F40A-4AA1-8D02-9F13212D63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6648A-F3F7-43C5-B880-7240B317C9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88540-F0F3-4404-B0BD-86CF0C4A05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C1ABE-A328-42A0-AA70-A4BF3AC9F6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93C1F-2F46-4B0F-B2D3-C92D58A3D5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CB88E-B66F-4C46-8618-D2EA4D9246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0D57B-CAD2-4F53-8DFE-6AB99F499E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42920-0DB3-461C-AF44-1EA06866D8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882FE-4599-48A9-BE50-BA1C5AC28E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B5C94-C24A-45C4-88CE-CA2A0DECE6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07C6E-D0AB-4883-899C-74E34AE63A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7245D-F2F0-4C63-831E-A6F1E3FB56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2E52C-BE05-4F13-8495-96A40AC8A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3E9D8-6545-42B0-BCAD-B2CFC65F20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85CF8-FD01-4DC0-A77D-D9DC00D3D3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324600"/>
            <a:ext cx="586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solidFill>
                  <a:srgbClr val="22222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205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4DBEB7-0256-42C6-B08F-45A824BF72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1" r:id="rId1"/>
    <p:sldLayoutId id="2147484419" r:id="rId2"/>
    <p:sldLayoutId id="2147484418" r:id="rId3"/>
    <p:sldLayoutId id="2147484417" r:id="rId4"/>
    <p:sldLayoutId id="2147484416" r:id="rId5"/>
    <p:sldLayoutId id="2147484415" r:id="rId6"/>
    <p:sldLayoutId id="2147484414" r:id="rId7"/>
    <p:sldLayoutId id="2147484413" r:id="rId8"/>
    <p:sldLayoutId id="2147484412" r:id="rId9"/>
    <p:sldLayoutId id="2147484411" r:id="rId10"/>
    <p:sldLayoutId id="214748441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2222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885B76B-B6D7-458F-9FC3-706AE62025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0" r:id="rId1"/>
    <p:sldLayoutId id="2147484429" r:id="rId2"/>
    <p:sldLayoutId id="2147484428" r:id="rId3"/>
    <p:sldLayoutId id="2147484427" r:id="rId4"/>
    <p:sldLayoutId id="2147484426" r:id="rId5"/>
    <p:sldLayoutId id="2147484425" r:id="rId6"/>
    <p:sldLayoutId id="2147484424" r:id="rId7"/>
    <p:sldLayoutId id="2147484423" r:id="rId8"/>
    <p:sldLayoutId id="2147484422" r:id="rId9"/>
    <p:sldLayoutId id="2147484421" r:id="rId10"/>
    <p:sldLayoutId id="214748442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2222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22222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22222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2222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2222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8001000" cy="2209800"/>
          </a:xfrm>
        </p:spPr>
        <p:txBody>
          <a:bodyPr/>
          <a:lstStyle/>
          <a:p>
            <a:pPr eaLnBrk="1" hangingPunct="1"/>
            <a:r>
              <a:rPr lang="en-US" sz="4400" smtClean="0"/>
              <a:t>Hands-On Microsoft Windows Server 2008</a:t>
            </a:r>
            <a:endParaRPr lang="en-US" sz="3200" i="1" smtClean="0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419600"/>
            <a:ext cx="8077200" cy="144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400" i="1" smtClean="0"/>
              <a:t>Chapter 3</a:t>
            </a:r>
          </a:p>
          <a:p>
            <a:pPr eaLnBrk="1" hangingPunct="1">
              <a:lnSpc>
                <a:spcPct val="90000"/>
              </a:lnSpc>
            </a:pPr>
            <a:r>
              <a:rPr lang="en-US" sz="3400" i="1" smtClean="0"/>
              <a:t>Configuring the Windows Server 2008 Environment</a:t>
            </a:r>
          </a:p>
        </p:txBody>
      </p:sp>
      <p:pic>
        <p:nvPicPr>
          <p:cNvPr id="4100" name="Picture 3" descr="Cengage_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67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00D9E42-BF27-4674-8165-E4261A8C87BC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Configuring Server Hardware Devices</a:t>
            </a:r>
          </a:p>
        </p:txBody>
      </p:sp>
      <p:sp>
        <p:nvSpPr>
          <p:cNvPr id="17413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572000"/>
          </a:xfrm>
        </p:spPr>
        <p:txBody>
          <a:bodyPr/>
          <a:lstStyle/>
          <a:p>
            <a:r>
              <a:rPr lang="en-US" smtClean="0"/>
              <a:t>Hardware devices can include the following:</a:t>
            </a:r>
          </a:p>
          <a:p>
            <a:pPr lvl="1"/>
            <a:r>
              <a:rPr lang="en-US" smtClean="0"/>
              <a:t>Disk drives</a:t>
            </a:r>
          </a:p>
          <a:p>
            <a:pPr lvl="1"/>
            <a:r>
              <a:rPr lang="en-US" smtClean="0"/>
              <a:t>Disk controllers</a:t>
            </a:r>
          </a:p>
          <a:p>
            <a:pPr lvl="1"/>
            <a:r>
              <a:rPr lang="en-US" smtClean="0"/>
              <a:t>Network adapters</a:t>
            </a:r>
          </a:p>
          <a:p>
            <a:pPr lvl="1"/>
            <a:r>
              <a:rPr lang="en-US" smtClean="0"/>
              <a:t>CD/DVD drives</a:t>
            </a:r>
          </a:p>
          <a:p>
            <a:pPr lvl="1"/>
            <a:r>
              <a:rPr lang="en-US" smtClean="0"/>
              <a:t>Keyboard</a:t>
            </a:r>
          </a:p>
          <a:p>
            <a:pPr lvl="1"/>
            <a:r>
              <a:rPr lang="en-US" smtClean="0"/>
              <a:t>Pointing devices</a:t>
            </a:r>
          </a:p>
          <a:p>
            <a:pPr lvl="1"/>
            <a:r>
              <a:rPr lang="en-US" smtClean="0"/>
              <a:t>Monitor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94F20B-A5AB-47B0-A6E5-8EF4B80360C8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Plug and Play</a:t>
            </a:r>
          </a:p>
        </p:txBody>
      </p:sp>
      <p:sp>
        <p:nvSpPr>
          <p:cNvPr id="18437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229600" cy="4572000"/>
          </a:xfrm>
        </p:spPr>
        <p:txBody>
          <a:bodyPr/>
          <a:lstStyle/>
          <a:p>
            <a:r>
              <a:rPr lang="en-US" b="1" dirty="0" smtClean="0"/>
              <a:t>Plug and Play (PnP)</a:t>
            </a:r>
          </a:p>
          <a:p>
            <a:pPr lvl="1"/>
            <a:r>
              <a:rPr lang="en-US" dirty="0" smtClean="0"/>
              <a:t>The ability to automatically detect and configure newly installed hardware devices</a:t>
            </a:r>
          </a:p>
          <a:p>
            <a:r>
              <a:rPr lang="en-US" dirty="0" smtClean="0"/>
              <a:t>For this capability to work, PnP must be:</a:t>
            </a:r>
          </a:p>
          <a:p>
            <a:pPr lvl="1"/>
            <a:r>
              <a:rPr lang="en-US" dirty="0" smtClean="0"/>
              <a:t>Built into the device</a:t>
            </a:r>
          </a:p>
          <a:p>
            <a:pPr lvl="1"/>
            <a:r>
              <a:rPr lang="en-US" dirty="0" smtClean="0"/>
              <a:t>Enabled in the target computer’s BIOS</a:t>
            </a:r>
          </a:p>
          <a:p>
            <a:pPr lvl="1"/>
            <a:r>
              <a:rPr lang="en-US" dirty="0" smtClean="0"/>
              <a:t>Built into the computer operating system kernel</a:t>
            </a:r>
          </a:p>
          <a:p>
            <a:r>
              <a:rPr lang="en-US" dirty="0" smtClean="0"/>
              <a:t>PnP eliminates hours of time that server administrators and computer users once spent installing and configuring hardware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DE90E8-2118-4F96-827E-CED4D8770A1F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Control Panel and the Add Hardware Wizard</a:t>
            </a:r>
          </a:p>
        </p:txBody>
      </p:sp>
      <p:sp>
        <p:nvSpPr>
          <p:cNvPr id="19461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572000"/>
          </a:xfrm>
        </p:spPr>
        <p:txBody>
          <a:bodyPr/>
          <a:lstStyle/>
          <a:p>
            <a:r>
              <a:rPr lang="en-US" dirty="0" smtClean="0"/>
              <a:t>The Add Hardware Wizard is used for the following tasks:</a:t>
            </a:r>
          </a:p>
          <a:p>
            <a:pPr lvl="1"/>
            <a:r>
              <a:rPr lang="en-US" dirty="0" smtClean="0"/>
              <a:t>Invoke the operating system to use PnP to detect new hardware</a:t>
            </a:r>
          </a:p>
          <a:p>
            <a:pPr lvl="1"/>
            <a:r>
              <a:rPr lang="en-US" dirty="0" smtClean="0"/>
              <a:t>Install new non-PnP hardware and hardware drivers</a:t>
            </a:r>
          </a:p>
          <a:p>
            <a:pPr lvl="1"/>
            <a:r>
              <a:rPr lang="en-US" dirty="0" smtClean="0"/>
              <a:t>Troubleshoot problems you might be having with existing hardware</a:t>
            </a:r>
          </a:p>
          <a:p>
            <a:r>
              <a:rPr lang="en-US" dirty="0" smtClean="0"/>
              <a:t>The Add Hardware Wizard is started from Control Panel</a:t>
            </a:r>
          </a:p>
          <a:p>
            <a:r>
              <a:rPr lang="en-US" dirty="0" smtClean="0"/>
              <a:t>Windows Server 2008 provides two Control Panel view options: Control Panel Home and Classic 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ABC7B6D-B98A-4B4F-846E-8E6639CED29B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725" y="265113"/>
            <a:ext cx="7940675" cy="597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BE41D4-44B2-48FA-A0C1-E859FF3004D5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pPr eaLnBrk="1" hangingPunct="1"/>
            <a:r>
              <a:rPr lang="en-US" smtClean="0"/>
              <a:t>Using Control Panel and the Add Hardware Wizard (continued)</a:t>
            </a:r>
          </a:p>
        </p:txBody>
      </p:sp>
      <p:sp>
        <p:nvSpPr>
          <p:cNvPr id="2150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572000"/>
          </a:xfrm>
        </p:spPr>
        <p:txBody>
          <a:bodyPr/>
          <a:lstStyle/>
          <a:p>
            <a:r>
              <a:rPr lang="en-US" smtClean="0"/>
              <a:t>Device Manager</a:t>
            </a:r>
          </a:p>
          <a:p>
            <a:pPr lvl="1"/>
            <a:r>
              <a:rPr lang="en-US" smtClean="0"/>
              <a:t>Used to check for a resource conflict and to examine other properties associated with a device</a:t>
            </a:r>
          </a:p>
          <a:p>
            <a:pPr lvl="1"/>
            <a:r>
              <a:rPr lang="en-US" smtClean="0"/>
              <a:t>Provides a graphical view of all hardware currently installed on your computer</a:t>
            </a:r>
          </a:p>
          <a:p>
            <a:pPr lvl="1"/>
            <a:r>
              <a:rPr lang="en-US" smtClean="0"/>
              <a:t>Can also be used to:</a:t>
            </a:r>
          </a:p>
          <a:p>
            <a:pPr lvl="2"/>
            <a:r>
              <a:rPr lang="en-US" smtClean="0"/>
              <a:t>Verify if hardware installed is working properly</a:t>
            </a:r>
          </a:p>
          <a:p>
            <a:pPr lvl="2"/>
            <a:r>
              <a:rPr lang="en-US" smtClean="0"/>
              <a:t>Update device drivers</a:t>
            </a:r>
          </a:p>
          <a:p>
            <a:pPr lvl="2"/>
            <a:r>
              <a:rPr lang="en-US" smtClean="0"/>
              <a:t>Disable a device</a:t>
            </a:r>
          </a:p>
          <a:p>
            <a:pPr lvl="2"/>
            <a:r>
              <a:rPr lang="en-US" smtClean="0"/>
              <a:t>Uninstall a device</a:t>
            </a:r>
          </a:p>
          <a:p>
            <a:pPr lvl="2"/>
            <a:r>
              <a:rPr lang="en-US" smtClean="0"/>
              <a:t>Configure the settings for a device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C5E031-273D-4D01-B100-955A52454CC3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pPr eaLnBrk="1" hangingPunct="1"/>
            <a:r>
              <a:rPr lang="en-US" smtClean="0"/>
              <a:t>Using Control Panel and the Add Hardware Wizard (continued)</a:t>
            </a:r>
          </a:p>
        </p:txBody>
      </p:sp>
      <p:sp>
        <p:nvSpPr>
          <p:cNvPr id="22533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572000"/>
          </a:xfrm>
        </p:spPr>
        <p:txBody>
          <a:bodyPr/>
          <a:lstStyle/>
          <a:p>
            <a:r>
              <a:rPr lang="en-US" smtClean="0"/>
              <a:t>Activity 3-4: Resolving a Resource Conflict</a:t>
            </a:r>
          </a:p>
          <a:p>
            <a:pPr lvl="1"/>
            <a:r>
              <a:rPr lang="en-US" smtClean="0"/>
              <a:t>Time Required: Approximately 10 minutes</a:t>
            </a:r>
          </a:p>
          <a:p>
            <a:pPr lvl="1"/>
            <a:r>
              <a:rPr lang="en-US" smtClean="0"/>
              <a:t>Objective: Use Device Manager to resolve a resource conflict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6BDE45-CA1D-4637-8843-366B7D1DCC39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Control Panel and the Add Hardware Wizard (continued)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077200" cy="4572000"/>
          </a:xfrm>
        </p:spPr>
        <p:txBody>
          <a:bodyPr/>
          <a:lstStyle/>
          <a:p>
            <a:r>
              <a:rPr lang="en-US" dirty="0" smtClean="0"/>
              <a:t>Driver signing</a:t>
            </a:r>
          </a:p>
          <a:p>
            <a:pPr lvl="1"/>
            <a:r>
              <a:rPr lang="en-US" dirty="0" smtClean="0"/>
              <a:t>When a driver is verified, a unique digital signature is incorporated into it</a:t>
            </a:r>
          </a:p>
          <a:p>
            <a:pPr lvl="1"/>
            <a:r>
              <a:rPr lang="en-US" dirty="0" smtClean="0"/>
              <a:t>When Windows Server 2008 determines that a device driver is not signed, it gives you a warning</a:t>
            </a:r>
          </a:p>
          <a:p>
            <a:pPr lvl="1"/>
            <a:r>
              <a:rPr lang="en-US" dirty="0" smtClean="0"/>
              <a:t>Device drivers that are unsigned cannot be loaded in x64 versions of Windows Server 2008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4181526-67E3-41FC-90E7-0E0775AB5782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Control Panel and the Add Hardware Wizard (continued)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Use the System File Checker</a:t>
            </a:r>
          </a:p>
          <a:p>
            <a:pPr lvl="1"/>
            <a:r>
              <a:rPr lang="en-US" dirty="0" smtClean="0"/>
              <a:t>Scan </a:t>
            </a:r>
            <a:r>
              <a:rPr lang="en-US" dirty="0" smtClean="0"/>
              <a:t>all system files to verify integrity</a:t>
            </a:r>
          </a:p>
          <a:p>
            <a:pPr lvl="1"/>
            <a:r>
              <a:rPr lang="en-US" dirty="0" smtClean="0"/>
              <a:t>Scan and replace files as needed</a:t>
            </a:r>
          </a:p>
          <a:p>
            <a:pPr lvl="1"/>
            <a:r>
              <a:rPr lang="en-US" dirty="0" smtClean="0"/>
              <a:t>Scan only certain files</a:t>
            </a:r>
          </a:p>
          <a:p>
            <a:r>
              <a:rPr lang="en-US" dirty="0" smtClean="0"/>
              <a:t>The System File Checker can be manually run from the Command Prompt window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6E5F067-E7A7-4B37-959F-FE1E9122B77A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Control Panel and the Add Hardware Wizard (continued)</a:t>
            </a:r>
          </a:p>
        </p:txBody>
      </p:sp>
      <p:sp>
        <p:nvSpPr>
          <p:cNvPr id="2560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Activity 3-5: Manually Running the System File Checker</a:t>
            </a:r>
          </a:p>
          <a:p>
            <a:pPr lvl="1"/>
            <a:r>
              <a:rPr lang="en-US" smtClean="0"/>
              <a:t>Time Required: Approximately 5 minutes to learn about the command options and 10–30 minutes to run the test</a:t>
            </a:r>
          </a:p>
          <a:p>
            <a:pPr lvl="1"/>
            <a:r>
              <a:rPr lang="en-US" smtClean="0"/>
              <a:t>Objective: Use the System File Checker to verify system files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82CFB6-3D42-4F17-9147-41F8453D6A94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Configuring the Operating System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smtClean="0"/>
              <a:t>After the operating system has been installed</a:t>
            </a:r>
          </a:p>
          <a:p>
            <a:pPr lvl="1"/>
            <a:r>
              <a:rPr lang="en-US" smtClean="0"/>
              <a:t>It can be configured to optimize performance and meet very specific requirements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4052F5-8401-4617-9CCC-BA4E5000B8BB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Use Server Manager and ServerManagerCmd.exe to manage a server</a:t>
            </a:r>
          </a:p>
          <a:p>
            <a:r>
              <a:rPr lang="en-US" dirty="0" smtClean="0"/>
              <a:t>Install and remove server roles</a:t>
            </a:r>
          </a:p>
          <a:p>
            <a:r>
              <a:rPr lang="en-US" dirty="0" smtClean="0"/>
              <a:t>Configure server hardware</a:t>
            </a:r>
          </a:p>
          <a:p>
            <a:r>
              <a:rPr lang="en-US" dirty="0" smtClean="0"/>
              <a:t>Configure the operating </a:t>
            </a:r>
            <a:r>
              <a:rPr lang="en-US" dirty="0" smtClean="0"/>
              <a:t>system</a:t>
            </a:r>
          </a:p>
          <a:p>
            <a:r>
              <a:rPr lang="en-US" dirty="0" smtClean="0"/>
              <a:t>Use the Security Configuration Wizard to harden a server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8C7D43-6494-46D1-91F3-87627C55AC5D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Configuring Performance Options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smtClean="0"/>
              <a:t>Configuring processor scheduling and Data Execution Prevention</a:t>
            </a:r>
          </a:p>
          <a:p>
            <a:pPr lvl="1"/>
            <a:r>
              <a:rPr lang="en-US" smtClean="0"/>
              <a:t>Processor scheduling</a:t>
            </a:r>
          </a:p>
          <a:p>
            <a:pPr lvl="2"/>
            <a:r>
              <a:rPr lang="en-US" smtClean="0"/>
              <a:t>Allows you to configure how processor resources are allocated to programs</a:t>
            </a:r>
          </a:p>
          <a:p>
            <a:pPr lvl="1"/>
            <a:r>
              <a:rPr lang="en-US" b="1" smtClean="0"/>
              <a:t>Data Execution Prevention (DEP)</a:t>
            </a:r>
            <a:endParaRPr lang="en-US" smtClean="0"/>
          </a:p>
          <a:p>
            <a:pPr lvl="2"/>
            <a:r>
              <a:rPr lang="en-US" smtClean="0"/>
              <a:t>Monitors how programs use memory to ensure they are not causing memory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7680CE-A01A-42B2-9D16-C8836F5DC7AF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Configuring Performance Options (continued)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smtClean="0"/>
              <a:t>Activity 3-7: Configuring Processor Scheduling and DEP</a:t>
            </a:r>
          </a:p>
          <a:p>
            <a:pPr lvl="1"/>
            <a:r>
              <a:rPr lang="en-US" smtClean="0"/>
              <a:t>Time Required: Approximately 10 minutes</a:t>
            </a:r>
          </a:p>
          <a:p>
            <a:pPr lvl="1"/>
            <a:r>
              <a:rPr lang="en-US" smtClean="0"/>
              <a:t>Objective: Learn where to set up processor scheduling and system memory protection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2C6E6A-3865-4BD5-8E25-829DA9D265AD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Configuring Performance Options (continued)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72000"/>
          </a:xfrm>
        </p:spPr>
        <p:txBody>
          <a:bodyPr/>
          <a:lstStyle/>
          <a:p>
            <a:r>
              <a:rPr lang="en-US" dirty="0" smtClean="0"/>
              <a:t>Configuring virtual memory</a:t>
            </a:r>
          </a:p>
          <a:p>
            <a:pPr lvl="1"/>
            <a:r>
              <a:rPr lang="en-US" b="1" dirty="0" smtClean="0"/>
              <a:t>Virtual memory</a:t>
            </a:r>
          </a:p>
          <a:p>
            <a:pPr lvl="2"/>
            <a:r>
              <a:rPr lang="en-US" dirty="0" smtClean="0"/>
              <a:t>Disk storage used to expand the capacity of the physical RAM installed in the </a:t>
            </a:r>
            <a:r>
              <a:rPr lang="en-US" dirty="0" smtClean="0"/>
              <a:t>computer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area of disk that is allocated for this purpose is called the </a:t>
            </a:r>
            <a:r>
              <a:rPr lang="en-US" b="1" dirty="0" smtClean="0"/>
              <a:t>paging </a:t>
            </a:r>
            <a:r>
              <a:rPr lang="en-US" b="1" dirty="0" smtClean="0"/>
              <a:t>file</a:t>
            </a:r>
            <a:endParaRPr lang="en-US" b="1" dirty="0" smtClean="0"/>
          </a:p>
          <a:p>
            <a:pPr lvl="1"/>
            <a:r>
              <a:rPr lang="en-US" b="1" dirty="0" smtClean="0"/>
              <a:t>Example:</a:t>
            </a:r>
            <a:endParaRPr lang="en-US" dirty="0" smtClean="0"/>
          </a:p>
        </p:txBody>
      </p:sp>
      <p:pic>
        <p:nvPicPr>
          <p:cNvPr id="7" name="Picture 6" descr="harddisk_clip_art_99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3962400"/>
            <a:ext cx="2448000" cy="2633930"/>
          </a:xfrm>
          <a:prstGeom prst="rect">
            <a:avLst/>
          </a:prstGeom>
        </p:spPr>
      </p:pic>
      <p:sp>
        <p:nvSpPr>
          <p:cNvPr id="8" name="Right Brace 7"/>
          <p:cNvSpPr/>
          <p:nvPr/>
        </p:nvSpPr>
        <p:spPr bwMode="auto">
          <a:xfrm rot="19905933">
            <a:off x="6202463" y="3574246"/>
            <a:ext cx="851580" cy="2225339"/>
          </a:xfrm>
          <a:prstGeom prst="rightBrac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34200" y="4191000"/>
            <a:ext cx="17526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accent2"/>
                </a:solidFill>
                <a:latin typeface="+mj-lt"/>
              </a:rPr>
              <a:t>Your Hard disk</a:t>
            </a:r>
            <a:endParaRPr lang="ar-SA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" name="Pie 9"/>
          <p:cNvSpPr/>
          <p:nvPr/>
        </p:nvSpPr>
        <p:spPr bwMode="auto">
          <a:xfrm rot="20831387">
            <a:off x="4485120" y="4209480"/>
            <a:ext cx="1440000" cy="1440000"/>
          </a:xfrm>
          <a:prstGeom prst="pie">
            <a:avLst>
              <a:gd name="adj1" fmla="val 8420020"/>
              <a:gd name="adj2" fmla="val 15011648"/>
            </a:avLst>
          </a:prstGeom>
          <a:solidFill>
            <a:srgbClr val="FFFF99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0520560">
            <a:off x="4446858" y="4666209"/>
            <a:ext cx="914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Paging</a:t>
            </a:r>
          </a:p>
          <a:p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File</a:t>
            </a:r>
            <a:endParaRPr lang="ar-SA" sz="12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4953000"/>
            <a:ext cx="2286000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This portion in the hard disk creates Virtual Memory</a:t>
            </a:r>
            <a:endParaRPr lang="ar-SA" sz="16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4" name="Straight Arrow Connector 13"/>
          <p:cNvCxnSpPr>
            <a:stCxn id="12" idx="3"/>
            <a:endCxn id="11" idx="1"/>
          </p:cNvCxnSpPr>
          <p:nvPr/>
        </p:nvCxnSpPr>
        <p:spPr bwMode="auto">
          <a:xfrm flipV="1">
            <a:off x="3886200" y="5038254"/>
            <a:ext cx="583012" cy="33024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A6B380F-C123-4A30-8661-95F81EB96248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Configuring Performance Options (continued)</a:t>
            </a:r>
          </a:p>
        </p:txBody>
      </p:sp>
      <p:sp>
        <p:nvSpPr>
          <p:cNvPr id="3277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Tips for placement of the paging file:</a:t>
            </a:r>
          </a:p>
          <a:p>
            <a:pPr lvl="1"/>
            <a:r>
              <a:rPr lang="en-US" dirty="0" smtClean="0"/>
              <a:t>Server performance is better if the paging file is not placed on the boot </a:t>
            </a:r>
            <a:r>
              <a:rPr lang="en-US" dirty="0" smtClean="0"/>
              <a:t>partition </a:t>
            </a:r>
            <a:endParaRPr lang="en-US" dirty="0" smtClean="0"/>
          </a:p>
          <a:p>
            <a:pPr lvl="2"/>
            <a:r>
              <a:rPr lang="en-US" b="1" u="sng" dirty="0" smtClean="0"/>
              <a:t>B</a:t>
            </a:r>
            <a:r>
              <a:rPr lang="en-US" b="1" u="sng" dirty="0" smtClean="0"/>
              <a:t>oot </a:t>
            </a:r>
            <a:r>
              <a:rPr lang="en-US" b="1" u="sng" dirty="0" smtClean="0"/>
              <a:t>partition </a:t>
            </a:r>
            <a:r>
              <a:rPr lang="en-US" dirty="0" smtClean="0"/>
              <a:t>The </a:t>
            </a:r>
            <a:r>
              <a:rPr lang="en-US" dirty="0" smtClean="0"/>
              <a:t>partition that contains the default </a:t>
            </a:r>
            <a:r>
              <a:rPr lang="en-US" dirty="0" smtClean="0"/>
              <a:t>operating system (</a:t>
            </a:r>
            <a:r>
              <a:rPr lang="en-US" i="1" dirty="0" smtClean="0"/>
              <a:t>the default </a:t>
            </a:r>
            <a:r>
              <a:rPr lang="en-US" i="1" dirty="0" smtClean="0"/>
              <a:t>operating system </a:t>
            </a:r>
            <a:r>
              <a:rPr lang="en-US" i="1" dirty="0" smtClean="0"/>
              <a:t>is the one that </a:t>
            </a:r>
            <a:r>
              <a:rPr lang="en-US" i="1" dirty="0" smtClean="0"/>
              <a:t>directly </a:t>
            </a:r>
            <a:r>
              <a:rPr lang="en-US" i="1" dirty="0" smtClean="0"/>
              <a:t>appears to you after you turn </a:t>
            </a:r>
            <a:r>
              <a:rPr lang="en-US" i="1" dirty="0" smtClean="0"/>
              <a:t>on your computer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If there are multiple disks, performance can be improved by placing a paging file on each </a:t>
            </a:r>
            <a:r>
              <a:rPr lang="en-US" dirty="0" smtClean="0"/>
              <a:t>disk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5457E4-2DC3-4736-A68A-15645FD0961F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Configuring Startup and Recovery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You can configure the following system startup options:</a:t>
            </a:r>
          </a:p>
          <a:p>
            <a:pPr lvl="1"/>
            <a:r>
              <a:rPr lang="en-US" dirty="0" smtClean="0"/>
              <a:t>Which operating system to boot by default, if more than one operating system is installed</a:t>
            </a:r>
          </a:p>
          <a:p>
            <a:pPr lvl="1"/>
            <a:r>
              <a:rPr lang="en-US" dirty="0" smtClean="0"/>
              <a:t>How long to display a list of operating systems from which to boot</a:t>
            </a:r>
          </a:p>
          <a:p>
            <a:pPr lvl="1"/>
            <a:r>
              <a:rPr lang="en-US" dirty="0" smtClean="0"/>
              <a:t>How long to display a list of recovery options, if the computer needs to go into recovery mode after a system failure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6BD765-DFBF-4F80-B1E0-CBD313A5F3C5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Configuring Startup and Recovery (continued)</a:t>
            </a:r>
          </a:p>
        </p:txBody>
      </p:sp>
      <p:sp>
        <p:nvSpPr>
          <p:cNvPr id="3994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In the event of a system failure, you can configure these options:</a:t>
            </a:r>
          </a:p>
          <a:p>
            <a:pPr lvl="1"/>
            <a:r>
              <a:rPr lang="en-US" dirty="0" smtClean="0"/>
              <a:t>Writing information to the system </a:t>
            </a:r>
            <a:r>
              <a:rPr lang="en-US" dirty="0" smtClean="0"/>
              <a:t>log</a:t>
            </a:r>
            <a:endParaRPr lang="en-US" dirty="0" smtClean="0"/>
          </a:p>
          <a:p>
            <a:pPr lvl="1"/>
            <a:r>
              <a:rPr lang="en-US" dirty="0" smtClean="0"/>
              <a:t>Whether to start automatically after a system failure</a:t>
            </a:r>
          </a:p>
          <a:p>
            <a:pPr lvl="1"/>
            <a:r>
              <a:rPr lang="en-US" dirty="0" smtClean="0"/>
              <a:t>How and where to write debugging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F76E8C-89E1-42D4-89A3-6A01AA20076A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Configuring Startup and Recovery (continued)</a:t>
            </a:r>
          </a:p>
        </p:txBody>
      </p:sp>
      <p:sp>
        <p:nvSpPr>
          <p:cNvPr id="4096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Activity 3-11: Configuring Startup and Recovery</a:t>
            </a:r>
          </a:p>
          <a:p>
            <a:pPr lvl="1"/>
            <a:r>
              <a:rPr lang="en-US" smtClean="0"/>
              <a:t>Time Required: Approximately 5 minutes</a:t>
            </a:r>
          </a:p>
          <a:p>
            <a:pPr lvl="1"/>
            <a:r>
              <a:rPr lang="en-US" smtClean="0"/>
              <a:t>Objective: Configure startup and recovery options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449F0F-036C-496F-A3B5-E2EC8F4C89A7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Configuring Power Options</a:t>
            </a:r>
          </a:p>
        </p:txBody>
      </p:sp>
      <p:sp>
        <p:nvSpPr>
          <p:cNvPr id="4198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The Power Options that you can set are as follows:</a:t>
            </a:r>
          </a:p>
          <a:p>
            <a:pPr lvl="1"/>
            <a:r>
              <a:rPr lang="en-US" smtClean="0"/>
              <a:t>Select a power plan</a:t>
            </a:r>
          </a:p>
          <a:p>
            <a:pPr lvl="1"/>
            <a:r>
              <a:rPr lang="en-US" smtClean="0"/>
              <a:t>Require a password on wakeup</a:t>
            </a:r>
          </a:p>
          <a:p>
            <a:pPr lvl="1"/>
            <a:r>
              <a:rPr lang="en-US" smtClean="0"/>
              <a:t>Choose what the power button does</a:t>
            </a:r>
          </a:p>
          <a:p>
            <a:pPr lvl="1"/>
            <a:r>
              <a:rPr lang="en-US" smtClean="0"/>
              <a:t>Create a power plan</a:t>
            </a:r>
          </a:p>
          <a:p>
            <a:pPr lvl="1"/>
            <a:r>
              <a:rPr lang="en-US" smtClean="0"/>
              <a:t>Choose when to turn off the display</a:t>
            </a:r>
          </a:p>
          <a:p>
            <a:r>
              <a:rPr lang="en-US" smtClean="0"/>
              <a:t>Three power plans are already created: balanced, power saver, and high performance</a:t>
            </a:r>
          </a:p>
          <a:p>
            <a:r>
              <a:rPr lang="en-US" smtClean="0"/>
              <a:t>The option to create a power plan enables you to customize a power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69D607-CD28-4840-BCA3-1E64305C63BA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Configuring Power Options (continued)</a:t>
            </a:r>
          </a:p>
        </p:txBody>
      </p:sp>
      <p:sp>
        <p:nvSpPr>
          <p:cNvPr id="4301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Activity 3-12: Configuring Power Options</a:t>
            </a:r>
          </a:p>
          <a:p>
            <a:pPr lvl="1"/>
            <a:r>
              <a:rPr lang="en-US" smtClean="0"/>
              <a:t>Time Required: Approximately 5 minutes</a:t>
            </a:r>
          </a:p>
          <a:p>
            <a:pPr lvl="1"/>
            <a:r>
              <a:rPr lang="en-US" smtClean="0"/>
              <a:t>Objective: Configure the balanced power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FE81D3-BFE4-45E6-A321-FED7C5D19E3C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the Security Configuration Wizard</a:t>
            </a:r>
          </a:p>
        </p:txBody>
      </p:sp>
      <p:sp>
        <p:nvSpPr>
          <p:cNvPr id="6042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b="1" dirty="0" smtClean="0"/>
              <a:t>Security Configuration Wizard (SCW)</a:t>
            </a:r>
          </a:p>
          <a:p>
            <a:pPr lvl="1"/>
            <a:r>
              <a:rPr lang="en-US" dirty="0" smtClean="0"/>
              <a:t>Used for</a:t>
            </a:r>
            <a:r>
              <a:rPr lang="en-US" dirty="0" smtClean="0"/>
              <a:t> </a:t>
            </a:r>
            <a:r>
              <a:rPr lang="en-US" dirty="0" smtClean="0"/>
              <a:t>analyzing and configuring security settings on a server</a:t>
            </a:r>
          </a:p>
          <a:p>
            <a:r>
              <a:rPr lang="en-US" dirty="0" smtClean="0"/>
              <a:t>SCW examines the roles a server plays</a:t>
            </a:r>
          </a:p>
          <a:p>
            <a:pPr lvl="1"/>
            <a:r>
              <a:rPr lang="en-US" dirty="0" smtClean="0"/>
              <a:t>And then tries to adjust security to match these roles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32B6FA-2DDE-4E55-AB65-5D323FE1DCD3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Using Server Manager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Server Manager</a:t>
            </a:r>
          </a:p>
          <a:p>
            <a:pPr lvl="1"/>
            <a:r>
              <a:rPr lang="en-US" dirty="0" smtClean="0"/>
              <a:t>Groups </a:t>
            </a:r>
            <a:r>
              <a:rPr lang="en-US" dirty="0" smtClean="0"/>
              <a:t>administrative functions to make a server easier to manage</a:t>
            </a:r>
          </a:p>
          <a:p>
            <a:r>
              <a:rPr lang="en-US" dirty="0" smtClean="0"/>
              <a:t>Roles Summary feature</a:t>
            </a:r>
          </a:p>
          <a:p>
            <a:pPr lvl="1"/>
            <a:r>
              <a:rPr lang="en-US" dirty="0" smtClean="0"/>
              <a:t>Displays log information to alert you to warnings or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A1E8CE9-248E-4641-9465-94F6A09972DB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the Security Configuration Wizard (continued)</a:t>
            </a:r>
          </a:p>
        </p:txBody>
      </p:sp>
      <p:sp>
        <p:nvSpPr>
          <p:cNvPr id="6144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smtClean="0"/>
              <a:t>Through the SCW, you can:</a:t>
            </a:r>
          </a:p>
          <a:p>
            <a:pPr lvl="1"/>
            <a:r>
              <a:rPr lang="en-US" smtClean="0"/>
              <a:t>Disable unnecessary services and software</a:t>
            </a:r>
          </a:p>
          <a:p>
            <a:pPr lvl="1"/>
            <a:r>
              <a:rPr lang="en-US" smtClean="0"/>
              <a:t>Close network communication ports and other communication resources that aren’t in use</a:t>
            </a:r>
          </a:p>
          <a:p>
            <a:pPr lvl="1"/>
            <a:r>
              <a:rPr lang="en-US" smtClean="0"/>
              <a:t>Examine shared files and folders to help manage network access through access protocols</a:t>
            </a:r>
          </a:p>
          <a:p>
            <a:pPr lvl="1"/>
            <a:r>
              <a:rPr lang="en-US" smtClean="0"/>
              <a:t>Configure firewall rules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78ACF0-0CD3-437F-9BBD-DA8F055EBB2B}" type="slidenum">
              <a:rPr lang="en-US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52400"/>
            <a:ext cx="7010400" cy="608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7C60DDF-FE82-47B9-B253-96AA03FB07C0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Using the Security Configuration Wizard (continued)</a:t>
            </a:r>
          </a:p>
        </p:txBody>
      </p:sp>
      <p:sp>
        <p:nvSpPr>
          <p:cNvPr id="6554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572000"/>
          </a:xfrm>
        </p:spPr>
        <p:txBody>
          <a:bodyPr/>
          <a:lstStyle/>
          <a:p>
            <a:r>
              <a:rPr lang="en-US" dirty="0" smtClean="0"/>
              <a:t>Activity 3-15: Using SCW to Configure a Security Policy</a:t>
            </a:r>
          </a:p>
          <a:p>
            <a:pPr lvl="1"/>
            <a:r>
              <a:rPr lang="en-US" dirty="0" smtClean="0"/>
              <a:t>Time Required: Approximately 20–30 minutes</a:t>
            </a:r>
          </a:p>
          <a:p>
            <a:pPr lvl="1"/>
            <a:r>
              <a:rPr lang="en-US" dirty="0" smtClean="0"/>
              <a:t>Objective: Create a new security </a:t>
            </a:r>
            <a:r>
              <a:rPr lang="en-US" dirty="0" smtClean="0"/>
              <a:t>policy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07009-03DE-4B6F-8E2F-D2E2CED20120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819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" y="304800"/>
            <a:ext cx="7823200" cy="589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8CB18C4-9CE8-43EC-B7D9-7E80D82E8D56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Using Server Manager (continued)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r>
              <a:rPr lang="en-US" smtClean="0"/>
              <a:t>Activity 3-1: Getting to Know Server Manager</a:t>
            </a:r>
          </a:p>
          <a:p>
            <a:pPr lvl="1"/>
            <a:r>
              <a:rPr lang="en-US" smtClean="0"/>
              <a:t>Time Required: Approximately 15 minutes</a:t>
            </a:r>
          </a:p>
          <a:p>
            <a:pPr lvl="1"/>
            <a:r>
              <a:rPr lang="en-US" smtClean="0"/>
              <a:t>Objective: Learn how to start and use Server Manager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713395B-AA27-40FE-9350-62009DAEF24A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 smtClean="0"/>
              <a:t>Installing and Removing Server Roles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05800" cy="4572000"/>
          </a:xfrm>
        </p:spPr>
        <p:txBody>
          <a:bodyPr/>
          <a:lstStyle/>
          <a:p>
            <a:r>
              <a:rPr lang="en-US" smtClean="0"/>
              <a:t>Two common roles for a Windows Server 2008 server</a:t>
            </a:r>
          </a:p>
          <a:p>
            <a:pPr lvl="1"/>
            <a:r>
              <a:rPr lang="en-US" smtClean="0"/>
              <a:t>File Services role</a:t>
            </a:r>
          </a:p>
          <a:p>
            <a:pPr lvl="2"/>
            <a:r>
              <a:rPr lang="en-US" smtClean="0"/>
              <a:t>Focuses on sharing files from the server or using the server to coordinate and simplify file sharing through Distributed File System (DFS)</a:t>
            </a:r>
          </a:p>
          <a:p>
            <a:pPr lvl="1"/>
            <a:r>
              <a:rPr lang="en-US" smtClean="0"/>
              <a:t>Print Services role</a:t>
            </a:r>
          </a:p>
          <a:p>
            <a:pPr lvl="2"/>
            <a:r>
              <a:rPr lang="en-US" smtClean="0"/>
              <a:t>Used to manage network printing services and it can offer one or more network printers connected to the network through the server itself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BFE699B-F4AF-4176-A399-F18ABD7BF5A9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r>
              <a:rPr lang="en-US" smtClean="0"/>
              <a:t>Installing and Removing Server Roles (continued)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4343400"/>
          </a:xfrm>
        </p:spPr>
        <p:txBody>
          <a:bodyPr/>
          <a:lstStyle/>
          <a:p>
            <a:r>
              <a:rPr lang="en-US" smtClean="0"/>
              <a:t>Activity 3-2: Installing and Removing Two Server Roles</a:t>
            </a:r>
          </a:p>
          <a:p>
            <a:pPr lvl="1"/>
            <a:r>
              <a:rPr lang="en-US" smtClean="0"/>
              <a:t>Time Required: Approximately 20 minutes</a:t>
            </a:r>
          </a:p>
          <a:p>
            <a:pPr lvl="1"/>
            <a:r>
              <a:rPr lang="en-US" smtClean="0"/>
              <a:t>Objective: Install and then remove the File Services and Print Services roles in Windows Server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CE4FC4D-4692-41E4-99EF-4144BC1F2709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pPr eaLnBrk="1" hangingPunct="1"/>
            <a:r>
              <a:rPr lang="en-US" smtClean="0"/>
              <a:t>Using ServerManagerCmd.exe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343400"/>
          </a:xfrm>
        </p:spPr>
        <p:txBody>
          <a:bodyPr/>
          <a:lstStyle/>
          <a:p>
            <a:r>
              <a:rPr lang="en-US" dirty="0" smtClean="0"/>
              <a:t>ServerManagerCmd.exe</a:t>
            </a:r>
          </a:p>
          <a:p>
            <a:pPr lvl="1"/>
            <a:r>
              <a:rPr lang="en-US" dirty="0" smtClean="0"/>
              <a:t>It is </a:t>
            </a:r>
            <a:r>
              <a:rPr lang="en-US" dirty="0" smtClean="0"/>
              <a:t>the Command-line </a:t>
            </a:r>
            <a:r>
              <a:rPr lang="en-US" dirty="0" smtClean="0"/>
              <a:t>version of server manager</a:t>
            </a:r>
            <a:endParaRPr lang="en-US" dirty="0" smtClean="0"/>
          </a:p>
          <a:p>
            <a:pPr lvl="1"/>
            <a:r>
              <a:rPr lang="en-US" dirty="0" smtClean="0"/>
              <a:t>Used for:</a:t>
            </a:r>
          </a:p>
          <a:p>
            <a:pPr lvl="2"/>
            <a:r>
              <a:rPr lang="en-US" dirty="0" smtClean="0"/>
              <a:t>M</a:t>
            </a:r>
            <a:r>
              <a:rPr lang="en-US" dirty="0" smtClean="0"/>
              <a:t>anaging </a:t>
            </a:r>
            <a:r>
              <a:rPr lang="en-US" dirty="0" smtClean="0"/>
              <a:t>server roles</a:t>
            </a:r>
          </a:p>
          <a:p>
            <a:pPr lvl="2"/>
            <a:r>
              <a:rPr lang="en-US" dirty="0" smtClean="0"/>
              <a:t>M</a:t>
            </a:r>
            <a:r>
              <a:rPr lang="en-US" dirty="0" smtClean="0"/>
              <a:t>anage </a:t>
            </a:r>
            <a:r>
              <a:rPr lang="en-US" dirty="0" smtClean="0"/>
              <a:t>features that are to be added or </a:t>
            </a:r>
            <a:r>
              <a:rPr lang="en-US" dirty="0" smtClean="0"/>
              <a:t>removed</a:t>
            </a:r>
            <a:endParaRPr lang="en-US" dirty="0" smtClean="0"/>
          </a:p>
          <a:p>
            <a:r>
              <a:rPr lang="en-US" dirty="0" smtClean="0"/>
              <a:t>Management activities</a:t>
            </a:r>
          </a:p>
          <a:p>
            <a:pPr lvl="1"/>
            <a:r>
              <a:rPr lang="en-US" dirty="0" smtClean="0"/>
              <a:t>Install a role or feature</a:t>
            </a:r>
          </a:p>
          <a:p>
            <a:pPr lvl="1"/>
            <a:r>
              <a:rPr lang="en-US" dirty="0" smtClean="0"/>
              <a:t>Remove a role or feature</a:t>
            </a:r>
          </a:p>
          <a:p>
            <a:pPr lvl="1"/>
            <a:r>
              <a:rPr lang="en-US" dirty="0" smtClean="0"/>
              <a:t>Query to determine what roles and features are installed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Hands-On Microsoft Windows Server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F5A034-EC22-4EA5-8F0D-20EA87BD91D8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295400"/>
          </a:xfrm>
        </p:spPr>
        <p:txBody>
          <a:bodyPr/>
          <a:lstStyle/>
          <a:p>
            <a:pPr eaLnBrk="1" hangingPunct="1"/>
            <a:r>
              <a:rPr lang="en-US" smtClean="0"/>
              <a:t>Using ServerManagerCmd.exe (continued)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343400"/>
          </a:xfrm>
        </p:spPr>
        <p:txBody>
          <a:bodyPr/>
          <a:lstStyle/>
          <a:p>
            <a:r>
              <a:rPr lang="en-US" dirty="0" smtClean="0"/>
              <a:t>Management activities (continued)</a:t>
            </a:r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etermine </a:t>
            </a:r>
            <a:r>
              <a:rPr lang="en-US" dirty="0" smtClean="0"/>
              <a:t>which features and services will be installed by a specific role, before actually installing that role</a:t>
            </a:r>
          </a:p>
          <a:p>
            <a:pPr lvl="1"/>
            <a:r>
              <a:rPr lang="en-US" dirty="0" smtClean="0"/>
              <a:t>Restart the computer after installing or removing a role or feature</a:t>
            </a:r>
          </a:p>
          <a:p>
            <a:pPr lvl="1"/>
            <a:r>
              <a:rPr lang="en-US" dirty="0" smtClean="0"/>
              <a:t>Specify particular features or services to install with a </a:t>
            </a:r>
            <a:r>
              <a:rPr lang="en-US" dirty="0" smtClean="0"/>
              <a:t>role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3_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B9"/>
      </a:accent6>
      <a:hlink>
        <a:srgbClr val="FFFFFF"/>
      </a:hlink>
      <a:folHlink>
        <a:srgbClr val="B2B2B2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FFFF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9DAFEF545AB24FA94FD4321F2457AF" ma:contentTypeVersion="0" ma:contentTypeDescription="Create a new document." ma:contentTypeScope="" ma:versionID="8407ccf4a0f42bb3d78bed96c46f0d4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9E8AB27-272B-4872-9997-D01C5CC07F35}"/>
</file>

<file path=customXml/itemProps2.xml><?xml version="1.0" encoding="utf-8"?>
<ds:datastoreItem xmlns:ds="http://schemas.openxmlformats.org/officeDocument/2006/customXml" ds:itemID="{AA023251-7BB3-42A1-98FB-CC76B11769B7}"/>
</file>

<file path=customXml/itemProps3.xml><?xml version="1.0" encoding="utf-8"?>
<ds:datastoreItem xmlns:ds="http://schemas.openxmlformats.org/officeDocument/2006/customXml" ds:itemID="{BEA5F561-219E-4488-9D68-127F09F2E9A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1517</Words>
  <Application>Microsoft Office PowerPoint</Application>
  <PresentationFormat>On-screen Show (4:3)</PresentationFormat>
  <Paragraphs>261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Default Design</vt:lpstr>
      <vt:lpstr>3_Default Design</vt:lpstr>
      <vt:lpstr>Hands-On Microsoft Windows Server 2008</vt:lpstr>
      <vt:lpstr>Objectives</vt:lpstr>
      <vt:lpstr>Using Server Manager</vt:lpstr>
      <vt:lpstr>Slide 4</vt:lpstr>
      <vt:lpstr>Using Server Manager (continued)</vt:lpstr>
      <vt:lpstr>Installing and Removing Server Roles</vt:lpstr>
      <vt:lpstr>Installing and Removing Server Roles (continued)</vt:lpstr>
      <vt:lpstr>Using ServerManagerCmd.exe</vt:lpstr>
      <vt:lpstr>Using ServerManagerCmd.exe (continued)</vt:lpstr>
      <vt:lpstr>Configuring Server Hardware Devices</vt:lpstr>
      <vt:lpstr>Plug and Play</vt:lpstr>
      <vt:lpstr>Using Control Panel and the Add Hardware Wizard</vt:lpstr>
      <vt:lpstr>Slide 13</vt:lpstr>
      <vt:lpstr>Using Control Panel and the Add Hardware Wizard (continued)</vt:lpstr>
      <vt:lpstr>Using Control Panel and the Add Hardware Wizard (continued)</vt:lpstr>
      <vt:lpstr>Using Control Panel and the Add Hardware Wizard (continued)</vt:lpstr>
      <vt:lpstr>Using Control Panel and the Add Hardware Wizard (continued)</vt:lpstr>
      <vt:lpstr>Using Control Panel and the Add Hardware Wizard (continued)</vt:lpstr>
      <vt:lpstr>Configuring the Operating System</vt:lpstr>
      <vt:lpstr>Configuring Performance Options</vt:lpstr>
      <vt:lpstr>Configuring Performance Options (continued)</vt:lpstr>
      <vt:lpstr>Configuring Performance Options (continued)</vt:lpstr>
      <vt:lpstr>Configuring Performance Options (continued)</vt:lpstr>
      <vt:lpstr>Configuring Startup and Recovery</vt:lpstr>
      <vt:lpstr>Configuring Startup and Recovery (continued)</vt:lpstr>
      <vt:lpstr>Configuring Startup and Recovery (continued)</vt:lpstr>
      <vt:lpstr>Configuring Power Options</vt:lpstr>
      <vt:lpstr>Configuring Power Options (continued)</vt:lpstr>
      <vt:lpstr>Using the Security Configuration Wizard</vt:lpstr>
      <vt:lpstr>Using the Security Configuration Wizard (continued)</vt:lpstr>
      <vt:lpstr>Slide 31</vt:lpstr>
      <vt:lpstr>Using the Security Configuration Wizard (continued)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/>
  <cp:lastModifiedBy/>
  <cp:revision>694</cp:revision>
  <dcterms:created xsi:type="dcterms:W3CDTF">2002-09-27T23:29:22Z</dcterms:created>
  <dcterms:modified xsi:type="dcterms:W3CDTF">2012-02-20T19:18:41Z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0x0101006D9DAFEF545AB24FA94FD4321F2457AF</vt:lpwstr>
  </property>
</Properties>
</file>