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notesSlides/notesSlide68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684" r:id="rId2"/>
  </p:sldMasterIdLst>
  <p:notesMasterIdLst>
    <p:notesMasterId r:id="rId74"/>
  </p:notesMasterIdLst>
  <p:handoutMasterIdLst>
    <p:handoutMasterId r:id="rId75"/>
  </p:handoutMasterIdLst>
  <p:sldIdLst>
    <p:sldId id="604" r:id="rId3"/>
    <p:sldId id="257" r:id="rId4"/>
    <p:sldId id="807" r:id="rId5"/>
    <p:sldId id="585" r:id="rId6"/>
    <p:sldId id="684" r:id="rId7"/>
    <p:sldId id="587" r:id="rId8"/>
    <p:sldId id="725" r:id="rId9"/>
    <p:sldId id="649" r:id="rId10"/>
    <p:sldId id="588" r:id="rId11"/>
    <p:sldId id="809" r:id="rId12"/>
    <p:sldId id="609" r:id="rId13"/>
    <p:sldId id="670" r:id="rId14"/>
    <p:sldId id="397" r:id="rId15"/>
    <p:sldId id="672" r:id="rId16"/>
    <p:sldId id="746" r:id="rId17"/>
    <p:sldId id="732" r:id="rId18"/>
    <p:sldId id="674" r:id="rId19"/>
    <p:sldId id="810" r:id="rId20"/>
    <p:sldId id="475" r:id="rId21"/>
    <p:sldId id="618" r:id="rId22"/>
    <p:sldId id="651" r:id="rId23"/>
    <p:sldId id="700" r:id="rId24"/>
    <p:sldId id="648" r:id="rId25"/>
    <p:sldId id="771" r:id="rId26"/>
    <p:sldId id="739" r:id="rId27"/>
    <p:sldId id="712" r:id="rId28"/>
    <p:sldId id="740" r:id="rId29"/>
    <p:sldId id="659" r:id="rId30"/>
    <p:sldId id="660" r:id="rId31"/>
    <p:sldId id="748" r:id="rId32"/>
    <p:sldId id="750" r:id="rId33"/>
    <p:sldId id="772" r:id="rId34"/>
    <p:sldId id="751" r:id="rId35"/>
    <p:sldId id="752" r:id="rId36"/>
    <p:sldId id="756" r:id="rId37"/>
    <p:sldId id="757" r:id="rId38"/>
    <p:sldId id="762" r:id="rId39"/>
    <p:sldId id="825" r:id="rId40"/>
    <p:sldId id="764" r:id="rId41"/>
    <p:sldId id="765" r:id="rId42"/>
    <p:sldId id="766" r:id="rId43"/>
    <p:sldId id="773" r:id="rId44"/>
    <p:sldId id="774" r:id="rId45"/>
    <p:sldId id="813" r:id="rId46"/>
    <p:sldId id="814" r:id="rId47"/>
    <p:sldId id="777" r:id="rId48"/>
    <p:sldId id="778" r:id="rId49"/>
    <p:sldId id="779" r:id="rId50"/>
    <p:sldId id="811" r:id="rId51"/>
    <p:sldId id="781" r:id="rId52"/>
    <p:sldId id="822" r:id="rId53"/>
    <p:sldId id="782" r:id="rId54"/>
    <p:sldId id="823" r:id="rId55"/>
    <p:sldId id="815" r:id="rId56"/>
    <p:sldId id="816" r:id="rId57"/>
    <p:sldId id="821" r:id="rId58"/>
    <p:sldId id="826" r:id="rId59"/>
    <p:sldId id="817" r:id="rId60"/>
    <p:sldId id="818" r:id="rId61"/>
    <p:sldId id="827" r:id="rId62"/>
    <p:sldId id="819" r:id="rId63"/>
    <p:sldId id="828" r:id="rId64"/>
    <p:sldId id="820" r:id="rId65"/>
    <p:sldId id="824" r:id="rId66"/>
    <p:sldId id="829" r:id="rId67"/>
    <p:sldId id="831" r:id="rId68"/>
    <p:sldId id="832" r:id="rId69"/>
    <p:sldId id="834" r:id="rId70"/>
    <p:sldId id="580" r:id="rId71"/>
    <p:sldId id="716" r:id="rId72"/>
    <p:sldId id="812" r:id="rId7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222222"/>
    <a:srgbClr val="FFFFFF"/>
    <a:srgbClr val="18B2B6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0440" autoAdjust="0"/>
    <p:restoredTop sz="94531" autoAdjust="0"/>
  </p:normalViewPr>
  <p:slideViewPr>
    <p:cSldViewPr>
      <p:cViewPr varScale="1">
        <p:scale>
          <a:sx n="91" d="100"/>
          <a:sy n="91" d="100"/>
        </p:scale>
        <p:origin x="-119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1422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notesMaster" Target="notesMasters/notesMaster1.xml"/><Relationship Id="rId79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0B9003E1-D2E8-4265-94F6-F090996ECA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E93B5BFB-0328-403A-9C0D-58B8E32E0A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344862-3A31-4264-996F-BAB703496DE5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14D869-8924-477C-B44E-A18E04C672FF}" type="slidenum">
              <a:rPr lang="en-US" smtClean="0"/>
              <a:pPr>
                <a:defRPr/>
              </a:pPr>
              <a:t>10</a:t>
            </a:fld>
            <a:endParaRPr lang="en-US" dirty="0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7DFA3A-BB28-4ADD-A08F-223A3700C5E8}" type="slidenum">
              <a:rPr lang="en-US" smtClean="0"/>
              <a:pPr>
                <a:defRPr/>
              </a:pPr>
              <a:t>11</a:t>
            </a:fld>
            <a:endParaRPr lang="en-US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5441AC-7071-491F-BCC6-C9A7C772FC38}" type="slidenum">
              <a:rPr lang="en-US" smtClean="0"/>
              <a:pPr>
                <a:defRPr/>
              </a:pPr>
              <a:t>12</a:t>
            </a:fld>
            <a:endParaRPr lang="en-US" dirty="0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76C1C8-15CC-4130-B070-C9B68836652E}" type="slidenum">
              <a:rPr lang="en-US" smtClean="0"/>
              <a:pPr>
                <a:defRPr/>
              </a:pPr>
              <a:t>13</a:t>
            </a:fld>
            <a:endParaRPr lang="en-US" dirty="0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A7D566-81BA-4289-94D9-3102FCC7FBF5}" type="slidenum">
              <a:rPr lang="en-US" smtClean="0"/>
              <a:pPr>
                <a:defRPr/>
              </a:pPr>
              <a:t>14</a:t>
            </a:fld>
            <a:endParaRPr lang="en-US" dirty="0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6D9919-CD3C-4BA9-8C5A-AF2EBFABC193}" type="slidenum">
              <a:rPr lang="en-US" smtClean="0"/>
              <a:pPr>
                <a:defRPr/>
              </a:pPr>
              <a:t>15</a:t>
            </a:fld>
            <a:endParaRPr lang="en-US" dirty="0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16A760-3FE7-481D-8FF7-15E70118C749}" type="slidenum">
              <a:rPr lang="en-US" smtClean="0"/>
              <a:pPr>
                <a:defRPr/>
              </a:pPr>
              <a:t>16</a:t>
            </a:fld>
            <a:endParaRPr lang="en-US" dirty="0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35D9F5-CB10-417E-AE2A-996CE5CDB1B6}" type="slidenum">
              <a:rPr lang="en-US" smtClean="0"/>
              <a:pPr>
                <a:defRPr/>
              </a:pPr>
              <a:t>17</a:t>
            </a:fld>
            <a:endParaRPr lang="en-US" dirty="0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C12E9E-4813-4B62-94E0-5AB94C5FB1A5}" type="slidenum">
              <a:rPr lang="en-US" smtClean="0"/>
              <a:pPr>
                <a:defRPr/>
              </a:pPr>
              <a:t>18</a:t>
            </a:fld>
            <a:endParaRPr lang="en-US" dirty="0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E63D03-DCD9-43DD-B9EA-4E89849237B7}" type="slidenum">
              <a:rPr lang="en-US" smtClean="0"/>
              <a:pPr>
                <a:defRPr/>
              </a:pPr>
              <a:t>19</a:t>
            </a:fld>
            <a:endParaRPr lang="en-US" dirty="0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0F8F01-FABC-4F11-BBF2-EF10C57526BD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997EFB-0E9F-4C6A-9C60-9F903D7F0C70}" type="slidenum">
              <a:rPr lang="en-US" smtClean="0"/>
              <a:pPr>
                <a:defRPr/>
              </a:pPr>
              <a:t>20</a:t>
            </a:fld>
            <a:endParaRPr lang="en-US" dirty="0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684BEB-766B-4F43-BB7E-F7EF67E61983}" type="slidenum">
              <a:rPr lang="en-US" smtClean="0"/>
              <a:pPr>
                <a:defRPr/>
              </a:pPr>
              <a:t>21</a:t>
            </a:fld>
            <a:endParaRPr lang="en-US" dirty="0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4B945D-6EA4-41DD-98C7-305399A787D1}" type="slidenum">
              <a:rPr lang="en-US" smtClean="0"/>
              <a:pPr>
                <a:defRPr/>
              </a:pPr>
              <a:t>22</a:t>
            </a:fld>
            <a:endParaRPr lang="en-US" dirty="0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B48F33-538E-4D4B-9B7A-82C079880B80}" type="slidenum">
              <a:rPr lang="en-US" smtClean="0"/>
              <a:pPr>
                <a:defRPr/>
              </a:pPr>
              <a:t>23</a:t>
            </a:fld>
            <a:endParaRPr lang="en-US" dirty="0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8C3226-1D02-481B-9648-7B98C0CA50A9}" type="slidenum">
              <a:rPr lang="en-US" smtClean="0"/>
              <a:pPr>
                <a:defRPr/>
              </a:pPr>
              <a:t>24</a:t>
            </a:fld>
            <a:endParaRPr lang="en-US" dirty="0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D857E2-00DC-40C3-94FF-6A89F09B2484}" type="slidenum">
              <a:rPr lang="en-US" smtClean="0"/>
              <a:pPr>
                <a:defRPr/>
              </a:pPr>
              <a:t>25</a:t>
            </a:fld>
            <a:endParaRPr lang="en-US" dirty="0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E7AEDB-3AFE-4F56-9281-CAF508CDB8CC}" type="slidenum">
              <a:rPr lang="en-US" smtClean="0"/>
              <a:pPr>
                <a:defRPr/>
              </a:pPr>
              <a:t>26</a:t>
            </a:fld>
            <a:endParaRPr lang="en-US" dirty="0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4585A94-662B-4760-8A4B-ECC5E5D94E25}" type="slidenum">
              <a:rPr lang="en-US" smtClean="0"/>
              <a:pPr>
                <a:defRPr/>
              </a:pPr>
              <a:t>27</a:t>
            </a:fld>
            <a:endParaRPr lang="en-US" dirty="0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B584AD-350D-487E-9541-766158DD1A45}" type="slidenum">
              <a:rPr lang="en-US" smtClean="0"/>
              <a:pPr>
                <a:defRPr/>
              </a:pPr>
              <a:t>28</a:t>
            </a:fld>
            <a:endParaRPr lang="en-US" dirty="0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281159-BE4B-4D86-908D-B2A5BCC27BDB}" type="slidenum">
              <a:rPr lang="en-US" smtClean="0"/>
              <a:pPr>
                <a:defRPr/>
              </a:pPr>
              <a:t>29</a:t>
            </a:fld>
            <a:endParaRPr lang="en-US" dirty="0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667260-AECC-484C-86F9-2066E3291132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4B1157-021A-4AC7-991B-87227B7E61E7}" type="slidenum">
              <a:rPr lang="en-US" smtClean="0"/>
              <a:pPr>
                <a:defRPr/>
              </a:pPr>
              <a:t>30</a:t>
            </a:fld>
            <a:endParaRPr lang="en-US" dirty="0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57B340C-EB32-486B-9337-2D0FC15733EA}" type="slidenum">
              <a:rPr lang="en-US" smtClean="0"/>
              <a:pPr>
                <a:defRPr/>
              </a:pPr>
              <a:t>31</a:t>
            </a:fld>
            <a:endParaRPr lang="en-US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F0B5C9-34AC-4FAD-8281-C076EB1F054D}" type="slidenum">
              <a:rPr lang="en-US" smtClean="0"/>
              <a:pPr>
                <a:defRPr/>
              </a:pPr>
              <a:t>32</a:t>
            </a:fld>
            <a:endParaRPr lang="en-US" dirty="0" smtClean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525738-8D80-49D4-BDAE-346A541BC1AB}" type="slidenum">
              <a:rPr lang="en-US" smtClean="0"/>
              <a:pPr>
                <a:defRPr/>
              </a:pPr>
              <a:t>33</a:t>
            </a:fld>
            <a:endParaRPr lang="en-US" dirty="0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18F4AA-ECDA-44AD-B3F4-1C6B6C5D03EE}" type="slidenum">
              <a:rPr lang="en-US" smtClean="0"/>
              <a:pPr>
                <a:defRPr/>
              </a:pPr>
              <a:t>34</a:t>
            </a:fld>
            <a:endParaRPr lang="en-US" dirty="0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D65AD7-ADAE-4625-9752-7DBE1337688B}" type="slidenum">
              <a:rPr lang="en-US" smtClean="0"/>
              <a:pPr>
                <a:defRPr/>
              </a:pPr>
              <a:t>35</a:t>
            </a:fld>
            <a:endParaRPr lang="en-US" dirty="0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788709-21CF-44CB-836C-72EA31CB02EE}" type="slidenum">
              <a:rPr lang="en-US" smtClean="0"/>
              <a:pPr>
                <a:defRPr/>
              </a:pPr>
              <a:t>36</a:t>
            </a:fld>
            <a:endParaRPr lang="en-US" dirty="0" smtClean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7F40820-B94E-4C20-AC9C-FB3082818E86}" type="slidenum">
              <a:rPr lang="en-US" smtClean="0"/>
              <a:pPr>
                <a:defRPr/>
              </a:pPr>
              <a:t>37</a:t>
            </a:fld>
            <a:endParaRPr lang="en-US" dirty="0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E99117-9061-46D0-BB9A-A6299B144451}" type="slidenum">
              <a:rPr lang="en-US" smtClean="0"/>
              <a:pPr>
                <a:defRPr/>
              </a:pPr>
              <a:t>38</a:t>
            </a:fld>
            <a:endParaRPr lang="en-US" dirty="0" smtClean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24953-BB3D-423E-923F-1B90FA57006F}" type="slidenum">
              <a:rPr lang="en-US" smtClean="0"/>
              <a:pPr>
                <a:defRPr/>
              </a:pPr>
              <a:t>39</a:t>
            </a:fld>
            <a:endParaRPr lang="en-US" dirty="0" smtClean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DC0F7F-B161-4073-BDF3-72226D7EE007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11A1BA-C72B-4102-B344-C406E25CA422}" type="slidenum">
              <a:rPr lang="en-US" smtClean="0"/>
              <a:pPr>
                <a:defRPr/>
              </a:pPr>
              <a:t>40</a:t>
            </a:fld>
            <a:endParaRPr lang="en-US" dirty="0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88D0C9-54EA-4B80-86CD-957E2F910E97}" type="slidenum">
              <a:rPr lang="en-US" smtClean="0"/>
              <a:pPr>
                <a:defRPr/>
              </a:pPr>
              <a:t>41</a:t>
            </a:fld>
            <a:endParaRPr lang="en-US" dirty="0" smtClean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3C1E724-6977-4EA5-802E-F80DAB75BFEB}" type="slidenum">
              <a:rPr lang="en-US" smtClean="0"/>
              <a:pPr>
                <a:defRPr/>
              </a:pPr>
              <a:t>42</a:t>
            </a:fld>
            <a:endParaRPr lang="en-US" dirty="0" smtClean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DEB8C7-011F-4664-9B1E-FD5AF3CC18D7}" type="slidenum">
              <a:rPr lang="en-US" smtClean="0"/>
              <a:pPr>
                <a:defRPr/>
              </a:pPr>
              <a:t>43</a:t>
            </a:fld>
            <a:endParaRPr lang="en-US" dirty="0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B76311-B566-46BF-B69F-AC6B73E943CC}" type="slidenum">
              <a:rPr lang="en-US" smtClean="0"/>
              <a:pPr>
                <a:defRPr/>
              </a:pPr>
              <a:t>44</a:t>
            </a:fld>
            <a:endParaRPr lang="en-US" dirty="0" smtClean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E93ECE-9D13-4AF3-992F-1A1C019AFC55}" type="slidenum">
              <a:rPr lang="en-US" smtClean="0"/>
              <a:pPr>
                <a:defRPr/>
              </a:pPr>
              <a:t>45</a:t>
            </a:fld>
            <a:endParaRPr lang="en-US" dirty="0" smtClean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A9109B4-241E-471C-8ECF-328B1A72F74E}" type="slidenum">
              <a:rPr lang="en-US" smtClean="0"/>
              <a:pPr>
                <a:defRPr/>
              </a:pPr>
              <a:t>46</a:t>
            </a:fld>
            <a:endParaRPr lang="en-US" dirty="0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52714D-2998-403C-A0BE-7B6B19A286F7}" type="slidenum">
              <a:rPr lang="en-US" smtClean="0"/>
              <a:pPr>
                <a:defRPr/>
              </a:pPr>
              <a:t>47</a:t>
            </a:fld>
            <a:endParaRPr lang="en-US" dirty="0" smtClean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037194-8446-4357-ABA5-E3963714ACE0}" type="slidenum">
              <a:rPr lang="en-US" smtClean="0"/>
              <a:pPr>
                <a:defRPr/>
              </a:pPr>
              <a:t>48</a:t>
            </a:fld>
            <a:endParaRPr lang="en-US" dirty="0" smtClean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D0EA4DA-94BE-47F2-8B9C-FB2D4209E6AD}" type="slidenum">
              <a:rPr lang="en-US" smtClean="0"/>
              <a:pPr>
                <a:defRPr/>
              </a:pPr>
              <a:t>49</a:t>
            </a:fld>
            <a:endParaRPr lang="en-US" dirty="0" smtClean="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E804AD-A22E-4C07-B928-57856EBD74F1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32D4C54-F6BC-42D1-A922-3ADD27E68E57}" type="slidenum">
              <a:rPr lang="en-US" smtClean="0"/>
              <a:pPr>
                <a:defRPr/>
              </a:pPr>
              <a:t>50</a:t>
            </a:fld>
            <a:endParaRPr lang="en-US" dirty="0" smtClean="0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747B0A-CAAA-44C1-B87D-9A87CD6A13F7}" type="slidenum">
              <a:rPr lang="en-US" smtClean="0"/>
              <a:pPr>
                <a:defRPr/>
              </a:pPr>
              <a:t>51</a:t>
            </a:fld>
            <a:endParaRPr lang="en-US" dirty="0" smtClean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35AC05-E10A-4B79-A4BD-13A366BBE6A3}" type="slidenum">
              <a:rPr lang="en-US" smtClean="0"/>
              <a:pPr>
                <a:defRPr/>
              </a:pPr>
              <a:t>52</a:t>
            </a:fld>
            <a:endParaRPr lang="en-US" dirty="0" smtClean="0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C2162C-0B03-4205-B80A-A5C84EC4AE70}" type="slidenum">
              <a:rPr lang="en-US" smtClean="0"/>
              <a:pPr>
                <a:defRPr/>
              </a:pPr>
              <a:t>53</a:t>
            </a:fld>
            <a:endParaRPr lang="en-US" dirty="0" smtClean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BC21B5-FB7C-4D52-88B0-D8145D2ED36F}" type="slidenum">
              <a:rPr lang="en-US" smtClean="0"/>
              <a:pPr>
                <a:defRPr/>
              </a:pPr>
              <a:t>54</a:t>
            </a:fld>
            <a:endParaRPr lang="en-US" dirty="0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E7FAD6-D2D9-44D1-B9CE-1EB852A5B1D6}" type="slidenum">
              <a:rPr lang="en-US" smtClean="0"/>
              <a:pPr>
                <a:defRPr/>
              </a:pPr>
              <a:t>55</a:t>
            </a:fld>
            <a:endParaRPr lang="en-US" dirty="0" smtClean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4EFC266-38C4-4543-BB1F-BAE20A92F171}" type="slidenum">
              <a:rPr lang="en-US" smtClean="0"/>
              <a:pPr>
                <a:defRPr/>
              </a:pPr>
              <a:t>56</a:t>
            </a:fld>
            <a:endParaRPr lang="en-US" dirty="0" smtClean="0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3FB3F56-96C3-43DB-8DB3-3E9870C12795}" type="slidenum">
              <a:rPr lang="en-US" smtClean="0"/>
              <a:pPr>
                <a:defRPr/>
              </a:pPr>
              <a:t>57</a:t>
            </a:fld>
            <a:endParaRPr lang="en-US" dirty="0" smtClean="0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81F37D6-F128-4DE9-905E-98888A267DAC}" type="slidenum">
              <a:rPr lang="en-US" smtClean="0"/>
              <a:pPr>
                <a:defRPr/>
              </a:pPr>
              <a:t>58</a:t>
            </a:fld>
            <a:endParaRPr lang="en-US" dirty="0" smtClean="0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4A1F6E-6B65-40F3-B504-5058B2363016}" type="slidenum">
              <a:rPr lang="en-US" smtClean="0"/>
              <a:pPr>
                <a:defRPr/>
              </a:pPr>
              <a:t>59</a:t>
            </a:fld>
            <a:endParaRPr lang="en-US" dirty="0" smtClean="0"/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571B7F-357E-439B-8B1A-573A4258A515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E796F3-06F7-4D66-B643-285E6DAC9657}" type="slidenum">
              <a:rPr lang="en-US" smtClean="0"/>
              <a:pPr>
                <a:defRPr/>
              </a:pPr>
              <a:t>60</a:t>
            </a:fld>
            <a:endParaRPr lang="en-US" dirty="0" smtClean="0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C3760F-E641-43EB-8DE8-2899D516BD0B}" type="slidenum">
              <a:rPr lang="en-US" smtClean="0"/>
              <a:pPr>
                <a:defRPr/>
              </a:pPr>
              <a:t>61</a:t>
            </a:fld>
            <a:endParaRPr lang="en-US" dirty="0" smtClean="0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86928F-23FD-4814-80A8-6959FD4309F7}" type="slidenum">
              <a:rPr lang="en-US" smtClean="0"/>
              <a:pPr>
                <a:defRPr/>
              </a:pPr>
              <a:t>62</a:t>
            </a:fld>
            <a:endParaRPr lang="en-US" dirty="0" smtClean="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89C96BD-5C02-469B-8A09-8F94EEB62210}" type="slidenum">
              <a:rPr lang="en-US" smtClean="0"/>
              <a:pPr>
                <a:defRPr/>
              </a:pPr>
              <a:t>63</a:t>
            </a:fld>
            <a:endParaRPr lang="en-US" dirty="0" smtClean="0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0D4DF2-5039-49AF-B768-75E57649FF8F}" type="slidenum">
              <a:rPr lang="en-US" smtClean="0"/>
              <a:pPr>
                <a:defRPr/>
              </a:pPr>
              <a:t>64</a:t>
            </a:fld>
            <a:endParaRPr lang="en-US" dirty="0" smtClean="0"/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529083-F366-429A-A45F-F8316438657B}" type="slidenum">
              <a:rPr lang="en-US" smtClean="0"/>
              <a:pPr>
                <a:defRPr/>
              </a:pPr>
              <a:t>65</a:t>
            </a:fld>
            <a:endParaRPr lang="en-US" dirty="0" smtClean="0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1BFEB6-EC89-4B4B-9B20-15ED2AA072F1}" type="slidenum">
              <a:rPr lang="en-US" smtClean="0"/>
              <a:pPr>
                <a:defRPr/>
              </a:pPr>
              <a:t>66</a:t>
            </a:fld>
            <a:endParaRPr lang="en-US" dirty="0" smtClean="0"/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420B46-9DAB-4A5C-8E53-50DD5777133D}" type="slidenum">
              <a:rPr lang="en-US" smtClean="0"/>
              <a:pPr>
                <a:defRPr/>
              </a:pPr>
              <a:t>67</a:t>
            </a:fld>
            <a:endParaRPr lang="en-US" dirty="0" smtClean="0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B5E491-934B-4C7D-B5EC-256E1EF55DF3}" type="slidenum">
              <a:rPr lang="en-US" smtClean="0"/>
              <a:pPr>
                <a:defRPr/>
              </a:pPr>
              <a:t>68</a:t>
            </a:fld>
            <a:endParaRPr lang="en-US" dirty="0" smtClean="0"/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C1618D-650D-440D-B9D3-EE8835EBFAAB}" type="slidenum">
              <a:rPr lang="en-US" smtClean="0"/>
              <a:pPr>
                <a:defRPr/>
              </a:pPr>
              <a:t>69</a:t>
            </a:fld>
            <a:endParaRPr lang="en-US" dirty="0" smtClean="0"/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3D3067-D876-4E39-83FF-73E86AC60F21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495C94-81CF-41A9-B6E8-E8BD07387B1D}" type="slidenum">
              <a:rPr lang="en-US" smtClean="0"/>
              <a:pPr>
                <a:defRPr/>
              </a:pPr>
              <a:t>70</a:t>
            </a:fld>
            <a:endParaRPr lang="en-US" dirty="0" smtClean="0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6A94A5-FCB2-4EC0-8441-D717FB7EC991}" type="slidenum">
              <a:rPr lang="en-US" smtClean="0"/>
              <a:pPr>
                <a:defRPr/>
              </a:pPr>
              <a:t>71</a:t>
            </a:fld>
            <a:endParaRPr lang="en-US" dirty="0" smtClean="0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8A12CA-007D-4E01-8BCD-A1FEC6E25C5B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8C89E2-B8D6-404B-A3CF-8837FC512F59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24200"/>
            <a:ext cx="7772400" cy="8382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248400" cy="990600"/>
          </a:xfrm>
        </p:spPr>
        <p:txBody>
          <a:bodyPr/>
          <a:lstStyle>
            <a:lvl1pPr marL="0" indent="0" algn="ctr">
              <a:buFontTx/>
              <a:buNone/>
              <a:defRPr sz="4300"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solidFill>
                  <a:srgbClr val="222222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 dirty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D5BDE7B7-A800-4F0B-8DA1-FBFE7CAF97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8CEDA-9D20-487D-8259-4D92224FD8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2FDF7-9322-4CC8-ADE1-3E940C8273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CB624-6DD5-4484-86E1-A0F23C7A38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7F785-75E0-4A2D-BF4D-E9866061CD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228BB-ED3D-4493-B2D6-6D806DB96B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D4DB4-F2AB-4840-B9AC-C96997CB27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389FD-9D30-49B7-8B9B-AA6A25A352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B4A53-33A0-40F9-8133-2C6CAFD7DB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C41E5-B8F7-4B5D-B822-E02F6B3E57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E71AF-2428-486B-B927-B4B04028CD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808FC-8A02-44E6-B427-5903AAFE27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503DD-30C7-4C81-95E6-973FDDE03E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30DD4-54F8-49D1-BDE9-678F600D8D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F53F7-A3CF-44E9-9017-EDDDBC8E96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778E6-8135-47A3-A795-2C9337D656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298CE-5A15-4740-A703-29B5F646F0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33039-A09B-4485-A464-738D7F2C4E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3A0C6-545C-4C48-8BC3-278F31963D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AE24F-656F-4C0B-BF8B-28023E96A7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3A699-B14F-41A3-96B5-5C1DFB4690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0D324-795F-45C5-B444-C41A5042EE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324600"/>
            <a:ext cx="586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solidFill>
                  <a:srgbClr val="22222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205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A28411-BB67-4D21-A14B-BD52127B50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4" r:id="rId1"/>
    <p:sldLayoutId id="2147484442" r:id="rId2"/>
    <p:sldLayoutId id="2147484441" r:id="rId3"/>
    <p:sldLayoutId id="2147484440" r:id="rId4"/>
    <p:sldLayoutId id="2147484439" r:id="rId5"/>
    <p:sldLayoutId id="2147484438" r:id="rId6"/>
    <p:sldLayoutId id="2147484437" r:id="rId7"/>
    <p:sldLayoutId id="2147484436" r:id="rId8"/>
    <p:sldLayoutId id="2147484435" r:id="rId9"/>
    <p:sldLayoutId id="2147484434" r:id="rId10"/>
    <p:sldLayoutId id="214748443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91990532-47A1-44A7-89AC-3B30E12EFB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3" r:id="rId1"/>
    <p:sldLayoutId id="2147484452" r:id="rId2"/>
    <p:sldLayoutId id="2147484451" r:id="rId3"/>
    <p:sldLayoutId id="2147484450" r:id="rId4"/>
    <p:sldLayoutId id="2147484449" r:id="rId5"/>
    <p:sldLayoutId id="2147484448" r:id="rId6"/>
    <p:sldLayoutId id="2147484447" r:id="rId7"/>
    <p:sldLayoutId id="2147484446" r:id="rId8"/>
    <p:sldLayoutId id="2147484445" r:id="rId9"/>
    <p:sldLayoutId id="2147484444" r:id="rId10"/>
    <p:sldLayoutId id="214748444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8001000" cy="2209800"/>
          </a:xfrm>
        </p:spPr>
        <p:txBody>
          <a:bodyPr/>
          <a:lstStyle/>
          <a:p>
            <a:pPr eaLnBrk="1" hangingPunct="1"/>
            <a:r>
              <a:rPr lang="en-US" sz="4400" smtClean="0"/>
              <a:t>Hands-On Microsoft Windows Server 2008</a:t>
            </a:r>
            <a:endParaRPr lang="en-US" sz="3200" i="1" smtClean="0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419600"/>
            <a:ext cx="8077200" cy="144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400" i="1" smtClean="0"/>
              <a:t>Chapter 4</a:t>
            </a:r>
          </a:p>
          <a:p>
            <a:pPr eaLnBrk="1" hangingPunct="1">
              <a:lnSpc>
                <a:spcPct val="90000"/>
              </a:lnSpc>
            </a:pPr>
            <a:r>
              <a:rPr lang="en-US" sz="3400" i="1" smtClean="0"/>
              <a:t>Introduction to Active Directory and Account Manager</a:t>
            </a:r>
          </a:p>
        </p:txBody>
      </p:sp>
      <p:pic>
        <p:nvPicPr>
          <p:cNvPr id="4100" name="Picture 3" descr="Cengage_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67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F448A80-DEC1-4FA5-825F-96FF80549E8F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1331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82575"/>
            <a:ext cx="6096000" cy="59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33400" y="6324600"/>
            <a:ext cx="6553200" cy="381000"/>
          </a:xfrm>
        </p:spPr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3B9E1D-ADB3-4B14-9F2B-6F1B9B630FAD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295400"/>
          </a:xfrm>
        </p:spPr>
        <p:txBody>
          <a:bodyPr/>
          <a:lstStyle/>
          <a:p>
            <a:pPr eaLnBrk="1" hangingPunct="1"/>
            <a:r>
              <a:rPr lang="en-US" smtClean="0"/>
              <a:t>Global Catalog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343400"/>
          </a:xfrm>
        </p:spPr>
        <p:txBody>
          <a:bodyPr/>
          <a:lstStyle/>
          <a:p>
            <a:r>
              <a:rPr lang="en-US" b="1" smtClean="0"/>
              <a:t>Global catalog</a:t>
            </a:r>
            <a:endParaRPr lang="en-US" smtClean="0"/>
          </a:p>
          <a:p>
            <a:pPr lvl="1"/>
            <a:r>
              <a:rPr lang="en-US" smtClean="0"/>
              <a:t>Stores information about every object within a forest</a:t>
            </a:r>
          </a:p>
          <a:p>
            <a:pPr lvl="1"/>
            <a:r>
              <a:rPr lang="en-US" smtClean="0"/>
              <a:t>Store a full replica of every object within its own domain and a partial replica of each object within every domain in the forest</a:t>
            </a:r>
          </a:p>
          <a:p>
            <a:r>
              <a:rPr lang="en-US" smtClean="0"/>
              <a:t>The first DC configured in a forest becomes the global catalog server</a:t>
            </a:r>
          </a:p>
          <a:p>
            <a:r>
              <a:rPr lang="en-US" smtClean="0"/>
              <a:t>The global catalog server enables forest-wide searches of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C1AA43-6A1E-4C13-B191-03E9D7A46024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295400"/>
          </a:xfrm>
        </p:spPr>
        <p:txBody>
          <a:bodyPr/>
          <a:lstStyle/>
          <a:p>
            <a:r>
              <a:rPr lang="en-US" smtClean="0"/>
              <a:t>Global Catalog (continued)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343400"/>
          </a:xfrm>
        </p:spPr>
        <p:txBody>
          <a:bodyPr/>
          <a:lstStyle/>
          <a:p>
            <a:r>
              <a:rPr lang="en-US" smtClean="0"/>
              <a:t>The global catalog serves the following purposes:</a:t>
            </a:r>
          </a:p>
          <a:p>
            <a:pPr lvl="1"/>
            <a:r>
              <a:rPr lang="en-US" smtClean="0"/>
              <a:t>Authenticating users when they log on</a:t>
            </a:r>
          </a:p>
          <a:p>
            <a:pPr lvl="1"/>
            <a:r>
              <a:rPr lang="en-US" smtClean="0"/>
              <a:t>Providing lookup and access to all resources in all domains</a:t>
            </a:r>
          </a:p>
          <a:p>
            <a:pPr lvl="1"/>
            <a:r>
              <a:rPr lang="en-US" smtClean="0"/>
              <a:t>Providing replication of key Active Directory elements</a:t>
            </a:r>
          </a:p>
          <a:p>
            <a:pPr lvl="1"/>
            <a:r>
              <a:rPr lang="en-US" smtClean="0"/>
              <a:t>Keeping a copy of the most used attributes for each object for quick access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6940BD-5D65-4C35-878C-7D0307DCD4A1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Namespace</a:t>
            </a:r>
          </a:p>
        </p:txBody>
      </p:sp>
      <p:sp>
        <p:nvSpPr>
          <p:cNvPr id="1638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4572000"/>
          </a:xfrm>
        </p:spPr>
        <p:txBody>
          <a:bodyPr/>
          <a:lstStyle/>
          <a:p>
            <a:r>
              <a:rPr lang="en-US" smtClean="0"/>
              <a:t>Active Directory uses Domain Name System (DNS)</a:t>
            </a:r>
          </a:p>
          <a:p>
            <a:pPr lvl="1"/>
            <a:r>
              <a:rPr lang="en-US" smtClean="0"/>
              <a:t>There must be a DNS server on the network that Active Directory can access</a:t>
            </a:r>
          </a:p>
          <a:p>
            <a:r>
              <a:rPr lang="en-US" b="1" smtClean="0"/>
              <a:t>Namespace</a:t>
            </a:r>
            <a:r>
              <a:rPr lang="en-US" smtClean="0"/>
              <a:t> </a:t>
            </a:r>
          </a:p>
          <a:p>
            <a:pPr lvl="1"/>
            <a:r>
              <a:rPr lang="en-US" smtClean="0"/>
              <a:t>A logical area on a network that contains directory services and named objects</a:t>
            </a:r>
          </a:p>
          <a:p>
            <a:pPr lvl="1"/>
            <a:r>
              <a:rPr lang="en-US" smtClean="0"/>
              <a:t>Has the ability to perform name resolution</a:t>
            </a:r>
          </a:p>
          <a:p>
            <a:r>
              <a:rPr lang="en-US" smtClean="0"/>
              <a:t>Active Directory depends on one or more DNS servers</a:t>
            </a:r>
          </a:p>
          <a:p>
            <a:r>
              <a:rPr lang="en-US" smtClean="0"/>
              <a:t>Active Directory employs two kinds of namespaces: contiguous and disjointed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F56A03-5130-4B90-8B44-6B638D1668F2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Containers in Active Directory</a:t>
            </a:r>
          </a:p>
        </p:txBody>
      </p:sp>
      <p:sp>
        <p:nvSpPr>
          <p:cNvPr id="17413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572000"/>
          </a:xfrm>
        </p:spPr>
        <p:txBody>
          <a:bodyPr/>
          <a:lstStyle/>
          <a:p>
            <a:r>
              <a:rPr lang="en-US" smtClean="0"/>
              <a:t>Active Directory has a treelike structure</a:t>
            </a:r>
          </a:p>
          <a:p>
            <a:r>
              <a:rPr lang="en-US" smtClean="0"/>
              <a:t>The hierarchical elements, or </a:t>
            </a:r>
            <a:r>
              <a:rPr lang="en-US" b="1" smtClean="0"/>
              <a:t>containers</a:t>
            </a:r>
            <a:r>
              <a:rPr lang="en-US" smtClean="0"/>
              <a:t>, of Active Directory include forests, trees, domains, organizational units (OUs), and sites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F1506A0-F67F-437F-A01C-C0C399698EED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41288"/>
            <a:ext cx="7162800" cy="616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Hands-On Microsoft Windows Server 2008 - edited  by Nada </a:t>
            </a:r>
            <a:r>
              <a:rPr lang="en-US" dirty="0" err="1" smtClean="0"/>
              <a:t>Almohaimeed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778FC8-89D6-4AB1-80C4-0F55D89C689F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Forest</a:t>
            </a:r>
          </a:p>
        </p:txBody>
      </p:sp>
      <p:sp>
        <p:nvSpPr>
          <p:cNvPr id="19461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229600" cy="4572000"/>
          </a:xfrm>
        </p:spPr>
        <p:txBody>
          <a:bodyPr/>
          <a:lstStyle/>
          <a:p>
            <a:r>
              <a:rPr lang="en-US" b="1" dirty="0" smtClean="0"/>
              <a:t>Forest</a:t>
            </a:r>
          </a:p>
          <a:p>
            <a:pPr lvl="1"/>
            <a:r>
              <a:rPr lang="en-US" dirty="0" smtClean="0"/>
              <a:t>Consists of one or more Active Directory trees that are in a common relationship</a:t>
            </a:r>
          </a:p>
          <a:p>
            <a:r>
              <a:rPr lang="en-US" dirty="0" smtClean="0"/>
              <a:t>Forests have the following characteristics:</a:t>
            </a:r>
          </a:p>
          <a:p>
            <a:pPr lvl="1"/>
            <a:r>
              <a:rPr lang="en-US" dirty="0" smtClean="0"/>
              <a:t>The trees can use a disjointed namespace</a:t>
            </a:r>
          </a:p>
          <a:p>
            <a:pPr lvl="1"/>
            <a:r>
              <a:rPr lang="en-US" dirty="0" smtClean="0"/>
              <a:t>All trees use the same global catalog</a:t>
            </a:r>
          </a:p>
          <a:p>
            <a:pPr lvl="1"/>
            <a:r>
              <a:rPr lang="en-US" dirty="0" smtClean="0"/>
              <a:t>Domains enable administration of commonly associated objects, such as accounts and other resources, within a forest</a:t>
            </a:r>
          </a:p>
          <a:p>
            <a:pPr lvl="1"/>
            <a:r>
              <a:rPr lang="en-US" dirty="0" smtClean="0"/>
              <a:t>Two-way transitive trusts are automatically configured between domains within a single forest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43DD3E-192F-4B9A-8248-39443ED930CF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pPr eaLnBrk="1" hangingPunct="1"/>
            <a:r>
              <a:rPr lang="en-US" smtClean="0"/>
              <a:t>Forest (continued)</a:t>
            </a:r>
          </a:p>
        </p:txBody>
      </p:sp>
      <p:sp>
        <p:nvSpPr>
          <p:cNvPr id="20485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4572000"/>
          </a:xfrm>
        </p:spPr>
        <p:txBody>
          <a:bodyPr/>
          <a:lstStyle/>
          <a:p>
            <a:r>
              <a:rPr lang="en-US" dirty="0" smtClean="0"/>
              <a:t>Forest provides a means to relate trees that use a contiguous namespace in domains within each tree </a:t>
            </a:r>
          </a:p>
          <a:p>
            <a:pPr lvl="1"/>
            <a:r>
              <a:rPr lang="en-US" dirty="0" smtClean="0"/>
              <a:t>But that have disjointed namespaces in relationship to each other</a:t>
            </a:r>
          </a:p>
          <a:p>
            <a:r>
              <a:rPr lang="en-US" dirty="0" smtClean="0"/>
              <a:t>The advantage of joining trees into a forest is that all domains share the same global catalog</a:t>
            </a:r>
          </a:p>
          <a:p>
            <a:r>
              <a:rPr lang="en-US" b="1" dirty="0" smtClean="0"/>
              <a:t>Forest functional level</a:t>
            </a:r>
          </a:p>
          <a:p>
            <a:pPr lvl="1"/>
            <a:r>
              <a:rPr lang="en-US" dirty="0" smtClean="0"/>
              <a:t>Refers to the Active Directory functions supported forest-wide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7FD096-FDEF-4BF5-8F20-E3853B64F2F3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2150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487488"/>
            <a:ext cx="7620000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pPr eaLnBrk="1" hangingPunct="1"/>
            <a:r>
              <a:rPr lang="en-US" smtClean="0"/>
              <a:t>Forest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1E3FFC-0A6F-4220-9F4F-3BEC2F09EC9A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Forest (continued)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077200" cy="4572000"/>
          </a:xfrm>
        </p:spPr>
        <p:txBody>
          <a:bodyPr/>
          <a:lstStyle/>
          <a:p>
            <a:r>
              <a:rPr lang="en-US" smtClean="0"/>
              <a:t>Windows Server 2008 Active Directory recognizes three types of forest functional levels</a:t>
            </a:r>
          </a:p>
          <a:p>
            <a:pPr lvl="1"/>
            <a:r>
              <a:rPr lang="en-US" smtClean="0"/>
              <a:t>Windows 2000 Native forest functional level</a:t>
            </a:r>
          </a:p>
          <a:p>
            <a:pPr lvl="1"/>
            <a:r>
              <a:rPr lang="en-US" smtClean="0"/>
              <a:t>Windows Server 2003 forest functional level</a:t>
            </a:r>
          </a:p>
          <a:p>
            <a:pPr lvl="1"/>
            <a:r>
              <a:rPr lang="en-US" smtClean="0"/>
              <a:t>Windows Server 2008 forest functional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FAC4CD-B4FA-4FBF-9183-DA87D4DB561C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smtClean="0"/>
              <a:t>Understand Active Directory basic concepts</a:t>
            </a:r>
          </a:p>
          <a:p>
            <a:r>
              <a:rPr lang="en-US" smtClean="0"/>
              <a:t>Install and configure Active Directory</a:t>
            </a:r>
          </a:p>
          <a:p>
            <a:r>
              <a:rPr lang="en-US" smtClean="0"/>
              <a:t>Implement Active Directory containers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04CB6DD-52F7-469E-8189-5649B183A7CC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Tree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b="1" dirty="0" smtClean="0"/>
              <a:t>Tree</a:t>
            </a:r>
          </a:p>
          <a:p>
            <a:pPr lvl="1"/>
            <a:r>
              <a:rPr lang="en-US" dirty="0" smtClean="0"/>
              <a:t>Contains one or more domains that are in a common relationship</a:t>
            </a:r>
          </a:p>
          <a:p>
            <a:r>
              <a:rPr lang="en-US" dirty="0" smtClean="0"/>
              <a:t>Tree has the following characteristics:</a:t>
            </a:r>
          </a:p>
          <a:p>
            <a:pPr lvl="1"/>
            <a:r>
              <a:rPr lang="en-US" dirty="0" smtClean="0"/>
              <a:t>Domains are represented in a contiguous namespace and can be in a hierarchy</a:t>
            </a:r>
          </a:p>
          <a:p>
            <a:pPr lvl="1"/>
            <a:r>
              <a:rPr lang="en-US" dirty="0" smtClean="0"/>
              <a:t>Two-way trust relationships exist between parent domains and child domains</a:t>
            </a:r>
          </a:p>
          <a:p>
            <a:pPr lvl="1"/>
            <a:r>
              <a:rPr lang="en-US" dirty="0" smtClean="0"/>
              <a:t>All domains use the same global catalog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FEE4252-0632-4237-B610-3261F02D27CA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Tree (continued)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The domains in a tree typically have a hierarchical structure</a:t>
            </a:r>
          </a:p>
          <a:p>
            <a:pPr lvl="1"/>
            <a:r>
              <a:rPr lang="en-US" dirty="0" smtClean="0"/>
              <a:t>Such as a root domain at the top and other domains under the root</a:t>
            </a:r>
          </a:p>
          <a:p>
            <a:r>
              <a:rPr lang="en-US" dirty="0" smtClean="0"/>
              <a:t>There are </a:t>
            </a:r>
            <a:r>
              <a:rPr lang="en-US" b="1" dirty="0" smtClean="0"/>
              <a:t>two-way trusts</a:t>
            </a:r>
            <a:r>
              <a:rPr lang="en-US" dirty="0" smtClean="0"/>
              <a:t> between parent domains and child domains</a:t>
            </a:r>
          </a:p>
          <a:p>
            <a:r>
              <a:rPr lang="en-US" dirty="0" smtClean="0"/>
              <a:t>Because of the trust relationship between parent and child domains, any one domain can have access to the resources of all 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6B0ED6-96B5-44E5-89F6-26F7C3D5B86E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Tree (continued)</a:t>
            </a:r>
          </a:p>
        </p:txBody>
      </p:sp>
      <p:pic>
        <p:nvPicPr>
          <p:cNvPr id="2560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50" y="2109788"/>
            <a:ext cx="70485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BA7C3BE-B248-460D-8298-4BA52DEC3BD6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Domain</a:t>
            </a:r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dirty="0" smtClean="0"/>
              <a:t>Microsoft views a domain as a logical partition within an Active Directory forest</a:t>
            </a:r>
          </a:p>
          <a:p>
            <a:pPr lvl="1"/>
            <a:r>
              <a:rPr lang="en-US" dirty="0" smtClean="0"/>
              <a:t>A domain is a grouping of objects that typically exists as a primary container within Active Directory</a:t>
            </a:r>
          </a:p>
          <a:p>
            <a:r>
              <a:rPr lang="en-US" dirty="0" smtClean="0"/>
              <a:t>The basic functions of a domain are as follows:</a:t>
            </a:r>
          </a:p>
          <a:p>
            <a:pPr lvl="1"/>
            <a:r>
              <a:rPr lang="en-US" dirty="0" smtClean="0"/>
              <a:t>To provide an Active Directory ‘‘partition’’ in which to house objects that have a common relationship, particularly in terms of management and security</a:t>
            </a:r>
          </a:p>
          <a:p>
            <a:pPr lvl="1"/>
            <a:r>
              <a:rPr lang="en-US" dirty="0" smtClean="0"/>
              <a:t>To establish a set of information to be replicated from one DC to another</a:t>
            </a:r>
          </a:p>
          <a:p>
            <a:pPr lvl="1"/>
            <a:r>
              <a:rPr lang="en-US" dirty="0" smtClean="0"/>
              <a:t>To expedite management of a set of objects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354A2E-8B61-40A0-BF86-3DE6282B0444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2765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23838"/>
            <a:ext cx="5334000" cy="609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84CCE4C-D9C5-4EB7-BB71-36CDFA2AE8E3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Domain (continued)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b="1" smtClean="0"/>
              <a:t>Domain functional levels</a:t>
            </a:r>
          </a:p>
          <a:p>
            <a:pPr lvl="1"/>
            <a:r>
              <a:rPr lang="en-US" smtClean="0"/>
              <a:t>Refers to the Windows Server operating systems on domain controllers and the domain-specific functions they support</a:t>
            </a:r>
          </a:p>
          <a:p>
            <a:r>
              <a:rPr lang="en-US" smtClean="0"/>
              <a:t>Windows Server 2008 Active Directory recognizes three domain functional levels</a:t>
            </a:r>
          </a:p>
          <a:p>
            <a:pPr lvl="1"/>
            <a:r>
              <a:rPr lang="en-US" smtClean="0"/>
              <a:t>Windows 2000 domain functional level</a:t>
            </a:r>
          </a:p>
          <a:p>
            <a:pPr lvl="1"/>
            <a:r>
              <a:rPr lang="en-US" smtClean="0"/>
              <a:t>Windows Server 2003 domain functional level</a:t>
            </a:r>
          </a:p>
          <a:p>
            <a:pPr lvl="1"/>
            <a:r>
              <a:rPr lang="en-US" smtClean="0"/>
              <a:t>Windows Server 2008 domain functional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318AF2-30D2-46AB-9412-41082720A658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Domain (continued)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smtClean="0"/>
              <a:t>Activity 4-2: Managing Domains</a:t>
            </a:r>
          </a:p>
          <a:p>
            <a:pPr lvl="1"/>
            <a:r>
              <a:rPr lang="en-US" smtClean="0"/>
              <a:t>Time Required: Approximately 10 minutes</a:t>
            </a:r>
          </a:p>
          <a:p>
            <a:pPr lvl="1"/>
            <a:r>
              <a:rPr lang="en-US" smtClean="0"/>
              <a:t>Objective: Learn where to manage domains and domain trust relationships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766CB2F-4828-4E79-B99E-D6DFCE464148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Organizational Unit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b="1" smtClean="0"/>
              <a:t>Organizational unit (OU)</a:t>
            </a:r>
          </a:p>
          <a:p>
            <a:pPr lvl="1"/>
            <a:r>
              <a:rPr lang="en-US" smtClean="0"/>
              <a:t>Offers a way to achieve more flexibility in managing the resources associated with a business unit, department, or division</a:t>
            </a:r>
          </a:p>
          <a:p>
            <a:pPr lvl="2"/>
            <a:r>
              <a:rPr lang="en-US" smtClean="0"/>
              <a:t>Than is possible through domain administration alone</a:t>
            </a:r>
          </a:p>
          <a:p>
            <a:r>
              <a:rPr lang="en-US" smtClean="0"/>
              <a:t>An OU is a grouping of related objects within a domain</a:t>
            </a:r>
          </a:p>
          <a:p>
            <a:pPr lvl="1"/>
            <a:r>
              <a:rPr lang="en-US" smtClean="0"/>
              <a:t>OUs allow the grouping of objects so that they can be administered using the same group policies</a:t>
            </a:r>
          </a:p>
          <a:p>
            <a:r>
              <a:rPr lang="en-US" smtClean="0"/>
              <a:t>OUs can be nested within 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A4132D-154C-4205-9EC4-1822C7F22923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Organizational Unit (continued)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When you plan to create OUs, keep three concerns in mind:</a:t>
            </a:r>
          </a:p>
          <a:p>
            <a:pPr lvl="1"/>
            <a:r>
              <a:rPr lang="en-US" smtClean="0"/>
              <a:t>Microsoft recommends that you limit OUs to 10 levels or fewer</a:t>
            </a:r>
          </a:p>
          <a:p>
            <a:pPr lvl="1"/>
            <a:r>
              <a:rPr lang="en-US" smtClean="0"/>
              <a:t>Active Directory works more efficiently when OUs are set up horizontally instead of vertically</a:t>
            </a:r>
          </a:p>
          <a:p>
            <a:pPr lvl="1"/>
            <a:r>
              <a:rPr lang="en-US" smtClean="0"/>
              <a:t>The creation of OUs involves more processing resources because each request through an OU requires CPU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2EC1A2-EB63-4D88-A8EA-8DAB2AB63DE5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Organizational Unit (continued)</a:t>
            </a:r>
          </a:p>
        </p:txBody>
      </p:sp>
      <p:sp>
        <p:nvSpPr>
          <p:cNvPr id="3277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Activity 4-3: Managing OUs</a:t>
            </a:r>
          </a:p>
          <a:p>
            <a:pPr lvl="1"/>
            <a:r>
              <a:rPr lang="en-US" smtClean="0"/>
              <a:t>Time Required: Approximately 10 minutes</a:t>
            </a:r>
          </a:p>
          <a:p>
            <a:pPr lvl="1"/>
            <a:r>
              <a:rPr lang="en-US" smtClean="0"/>
              <a:t>Objective: Create an OU and delegate control over 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B62C0B-4120-4F06-BB04-691852B8ABF7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 (continued)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smtClean="0"/>
              <a:t>Create and manage user accounts</a:t>
            </a:r>
          </a:p>
          <a:p>
            <a:r>
              <a:rPr lang="en-US" smtClean="0"/>
              <a:t>Configure and use security groups</a:t>
            </a:r>
          </a:p>
          <a:p>
            <a:r>
              <a:rPr lang="en-US" smtClean="0"/>
              <a:t>Describe and implement new Active Directory features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FACF9A-FDB4-414D-8306-02CD4055FB5B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Site</a:t>
            </a:r>
          </a:p>
        </p:txBody>
      </p:sp>
      <p:sp>
        <p:nvSpPr>
          <p:cNvPr id="3379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610600" cy="5029200"/>
          </a:xfrm>
        </p:spPr>
        <p:txBody>
          <a:bodyPr/>
          <a:lstStyle/>
          <a:p>
            <a:r>
              <a:rPr lang="en-US" b="1" dirty="0" smtClean="0"/>
              <a:t>Site</a:t>
            </a:r>
          </a:p>
          <a:p>
            <a:pPr lvl="1"/>
            <a:r>
              <a:rPr lang="en-US" dirty="0" smtClean="0"/>
              <a:t>Sites in Active Directory forest represent the physical structure of the network</a:t>
            </a:r>
          </a:p>
          <a:p>
            <a:pPr lvl="1"/>
            <a:r>
              <a:rPr lang="en-US" dirty="0" smtClean="0"/>
              <a:t>When you establish sites, domain controllers within a single site communicate frequently.</a:t>
            </a:r>
          </a:p>
          <a:p>
            <a:pPr lvl="1"/>
            <a:r>
              <a:rPr lang="en-US" dirty="0" smtClean="0"/>
              <a:t>A site has the following functions:</a:t>
            </a:r>
          </a:p>
          <a:p>
            <a:pPr lvl="2"/>
            <a:r>
              <a:rPr lang="en-US" dirty="0" smtClean="0"/>
              <a:t>Reflects one or more interconnected subnets</a:t>
            </a:r>
          </a:p>
          <a:p>
            <a:pPr lvl="2"/>
            <a:r>
              <a:rPr lang="en-US" dirty="0" smtClean="0"/>
              <a:t>Reflects the physical aspect of the network</a:t>
            </a:r>
          </a:p>
          <a:p>
            <a:pPr lvl="2"/>
            <a:r>
              <a:rPr lang="en-US" dirty="0" smtClean="0"/>
              <a:t>Is used for faster DC replication</a:t>
            </a:r>
          </a:p>
          <a:p>
            <a:pPr lvl="2"/>
            <a:r>
              <a:rPr lang="en-US" dirty="0" smtClean="0"/>
              <a:t>Is used to enable a client to access the DC that is physically closest</a:t>
            </a:r>
          </a:p>
          <a:p>
            <a:pPr lvl="2"/>
            <a:r>
              <a:rPr lang="en-US" dirty="0" smtClean="0"/>
              <a:t>Is used to optimize use of the bandwidth between domain controllers in different locations.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D0AC16-5E4B-4ADB-AC46-961F18BA0AC4}" type="slidenum">
              <a:rPr lang="en-US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Site (continued)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dirty="0" smtClean="0"/>
              <a:t>Sites are based on connectivity and replication functions</a:t>
            </a:r>
          </a:p>
          <a:p>
            <a:r>
              <a:rPr lang="en-US" dirty="0" smtClean="0"/>
              <a:t>Reasons to define a site</a:t>
            </a:r>
          </a:p>
          <a:p>
            <a:pPr lvl="1"/>
            <a:r>
              <a:rPr lang="en-US" dirty="0" smtClean="0"/>
              <a:t>Enable a client to access network servers using the most efficient physical route</a:t>
            </a:r>
          </a:p>
          <a:p>
            <a:pPr lvl="1"/>
            <a:r>
              <a:rPr lang="en-US" dirty="0" smtClean="0"/>
              <a:t>DC replication is most efficient when Active Directory has information about which DCs are in which locations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9564FDD-4964-42EC-9F27-81E4519DF9D6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Site (continued)</a:t>
            </a:r>
          </a:p>
        </p:txBody>
      </p:sp>
      <p:sp>
        <p:nvSpPr>
          <p:cNvPr id="3584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b="1" smtClean="0"/>
              <a:t>Bridgehead server</a:t>
            </a:r>
          </a:p>
          <a:p>
            <a:pPr lvl="1"/>
            <a:r>
              <a:rPr lang="en-US" smtClean="0"/>
              <a:t>A DC that is designated to have the role of exchanging replication information</a:t>
            </a:r>
          </a:p>
          <a:p>
            <a:r>
              <a:rPr lang="en-US" smtClean="0"/>
              <a:t>Only one bridgehead server is set up per site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BE7C3E-7B52-4FE9-AC01-A7E110DE9431}" type="slidenum">
              <a:rPr lang="en-US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3686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52400"/>
            <a:ext cx="5029200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FC290B4-F4C2-447B-9E04-D4C85AF5716F}" type="slidenum">
              <a:rPr lang="en-US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Active Directory Guidelines</a:t>
            </a:r>
          </a:p>
        </p:txBody>
      </p:sp>
      <p:sp>
        <p:nvSpPr>
          <p:cNvPr id="3789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Above all, keep Active Directory as simple as possible</a:t>
            </a:r>
          </a:p>
          <a:p>
            <a:pPr lvl="1"/>
            <a:r>
              <a:rPr lang="en-US" smtClean="0"/>
              <a:t>Plan its structure before you implement it</a:t>
            </a:r>
          </a:p>
          <a:p>
            <a:r>
              <a:rPr lang="en-US" smtClean="0"/>
              <a:t>Implement the least number of domains possible</a:t>
            </a:r>
          </a:p>
          <a:p>
            <a:pPr lvl="1"/>
            <a:r>
              <a:rPr lang="en-US" smtClean="0"/>
              <a:t>With one domain being the ideal and building from there</a:t>
            </a:r>
          </a:p>
          <a:p>
            <a:r>
              <a:rPr lang="en-US" smtClean="0"/>
              <a:t>Implement only one domain on most small networks</a:t>
            </a:r>
          </a:p>
          <a:p>
            <a:r>
              <a:rPr lang="en-US" smtClean="0"/>
              <a:t>Use OUs to reflect the organization’s structure</a:t>
            </a:r>
          </a:p>
          <a:p>
            <a:r>
              <a:rPr lang="en-US" smtClean="0"/>
              <a:t>Create only the number of OUs that are absolutely necessary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5ECD8B-C898-4AC0-B879-A8C15C859941}" type="slidenum">
              <a:rPr lang="en-US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Active Directory Guidelines (continued)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Do not build an Active Directory with more than 10 levels of OUs</a:t>
            </a:r>
          </a:p>
          <a:p>
            <a:r>
              <a:rPr lang="en-US" dirty="0" smtClean="0"/>
              <a:t>Implement multiple trees and forests only as necessary</a:t>
            </a:r>
          </a:p>
          <a:p>
            <a:r>
              <a:rPr lang="en-US" dirty="0" smtClean="0"/>
              <a:t>Use sites in situations where there are multiple IP subnets and multiple geographic locations</a:t>
            </a:r>
          </a:p>
          <a:p>
            <a:pPr lvl="1"/>
            <a:r>
              <a:rPr lang="en-US" dirty="0" smtClean="0"/>
              <a:t>As a means to improve logon and DC replication performance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310A11-1ECD-4766-A4B4-D35DA445815F}" type="slidenum">
              <a:rPr lang="en-US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User Account Management</a:t>
            </a:r>
          </a:p>
        </p:txBody>
      </p:sp>
      <p:sp>
        <p:nvSpPr>
          <p:cNvPr id="3994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Default accounts:</a:t>
            </a:r>
          </a:p>
          <a:p>
            <a:pPr lvl="1"/>
            <a:r>
              <a:rPr lang="en-US" smtClean="0"/>
              <a:t>Administrator and Guest</a:t>
            </a:r>
          </a:p>
          <a:p>
            <a:r>
              <a:rPr lang="en-US" smtClean="0"/>
              <a:t>Accounts can be set up in two general environments:</a:t>
            </a:r>
          </a:p>
          <a:p>
            <a:pPr lvl="1"/>
            <a:r>
              <a:rPr lang="en-US" smtClean="0"/>
              <a:t>Accounts that are set up through a stand-alone server that does not have Active Directory installed</a:t>
            </a:r>
          </a:p>
          <a:p>
            <a:pPr lvl="1"/>
            <a:r>
              <a:rPr lang="en-US" smtClean="0"/>
              <a:t>Accounts that are set up in a domain when Active Directory is installed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A2CF73-9BD2-4BBF-B4AE-EE457C20A04A}" type="slidenum">
              <a:rPr lang="en-US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Creating Accounts When Active Directory Is Not Installed</a:t>
            </a:r>
          </a:p>
        </p:txBody>
      </p:sp>
      <p:pic>
        <p:nvPicPr>
          <p:cNvPr id="4096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4138" y="1524000"/>
            <a:ext cx="6403975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740686-25C9-4345-A86C-4C1E6163F958}" type="slidenum">
              <a:rPr lang="en-US"/>
              <a:pPr>
                <a:defRPr/>
              </a:pPr>
              <a:t>38</a:t>
            </a:fld>
            <a:endParaRPr lang="en-US" dirty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3988" y="685800"/>
            <a:ext cx="6296025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7F0A3C-95AC-4449-BAE4-D934AB228D6A}" type="slidenum">
              <a:rPr lang="en-US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Creating Accounts When Active Directory Is Installed</a:t>
            </a:r>
          </a:p>
        </p:txBody>
      </p:sp>
      <p:sp>
        <p:nvSpPr>
          <p:cNvPr id="4301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Activity 4-4: Creating User Accounts in Active Directory</a:t>
            </a:r>
          </a:p>
          <a:p>
            <a:pPr lvl="1"/>
            <a:r>
              <a:rPr lang="en-US" smtClean="0"/>
              <a:t>Time Required: Approximately 15 minutes</a:t>
            </a:r>
          </a:p>
          <a:p>
            <a:pPr lvl="1"/>
            <a:r>
              <a:rPr lang="en-US" smtClean="0"/>
              <a:t>Objective: Learn how to create a user account in Active Directory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8C3DE01-76A3-4B1F-BAD1-19FF8F6F93D7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Active Directory Basics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smtClean="0"/>
              <a:t>Active Directory</a:t>
            </a:r>
          </a:p>
          <a:p>
            <a:pPr lvl="1"/>
            <a:r>
              <a:rPr lang="en-US" smtClean="0"/>
              <a:t>Directory service that houses information about all network resources such as servers, printers, user accounts, groups of user accounts, security policies, and other information</a:t>
            </a:r>
          </a:p>
          <a:p>
            <a:r>
              <a:rPr lang="en-US" b="1" smtClean="0"/>
              <a:t>Directory service</a:t>
            </a:r>
          </a:p>
          <a:p>
            <a:pPr lvl="1"/>
            <a:r>
              <a:rPr lang="en-US" smtClean="0"/>
              <a:t>Responsible for providing a central listing of resources and ways to quickly find and access specific resources and for providing a way to manage network resources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33400" y="6324600"/>
            <a:ext cx="6400800" cy="381000"/>
          </a:xfrm>
        </p:spPr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422DD6-9249-4CAE-B771-FECFA0B1C16C}" type="slidenum">
              <a:rPr lang="en-US"/>
              <a:pPr>
                <a:defRPr/>
              </a:pPr>
              <a:t>40</a:t>
            </a:fld>
            <a:endParaRPr lang="en-US" dirty="0"/>
          </a:p>
        </p:txBody>
      </p:sp>
      <p:pic>
        <p:nvPicPr>
          <p:cNvPr id="4403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3463" y="152400"/>
            <a:ext cx="4537075" cy="610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280D5B-5E09-40B8-A298-62E8DBFB52BD}" type="slidenum">
              <a:rPr lang="en-US"/>
              <a:pPr>
                <a:defRPr/>
              </a:pPr>
              <a:t>41</a:t>
            </a:fld>
            <a:endParaRPr lang="en-US" dirty="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Disabling, Enabling, and Renaming Accounts</a:t>
            </a:r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Activity 4-5: Disabling, Renaming, and Enabling an Account</a:t>
            </a:r>
          </a:p>
          <a:p>
            <a:pPr lvl="1"/>
            <a:r>
              <a:rPr lang="en-US" smtClean="0"/>
              <a:t>Time Required: Approximately 5 minutes</a:t>
            </a:r>
          </a:p>
          <a:p>
            <a:pPr lvl="1"/>
            <a:r>
              <a:rPr lang="en-US" smtClean="0"/>
              <a:t>Objective: Practice disabling, renaming, and then enabling an account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D92F31-D356-4A92-8B72-E8DE93DE2A9A}" type="slidenum">
              <a:rPr lang="en-US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Moving an Account</a:t>
            </a:r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Activity 4-6: Moving an Account</a:t>
            </a:r>
          </a:p>
          <a:p>
            <a:pPr lvl="1"/>
            <a:r>
              <a:rPr lang="en-US" smtClean="0"/>
              <a:t>Time Required: Approximately 5 minutes</a:t>
            </a:r>
          </a:p>
          <a:p>
            <a:pPr lvl="1"/>
            <a:r>
              <a:rPr lang="en-US" smtClean="0"/>
              <a:t>Objective: Practice moving an account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23814C-398E-4DC3-B0C7-44FEACEF0851}" type="slidenum">
              <a:rPr lang="en-US"/>
              <a:pPr>
                <a:defRPr/>
              </a:pPr>
              <a:t>43</a:t>
            </a:fld>
            <a:endParaRPr lang="en-US" dirty="0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Resetting a Password</a:t>
            </a:r>
          </a:p>
        </p:txBody>
      </p:sp>
      <p:sp>
        <p:nvSpPr>
          <p:cNvPr id="4710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Activity 4-7: Changing an Account’s Password</a:t>
            </a:r>
          </a:p>
          <a:p>
            <a:pPr lvl="1"/>
            <a:r>
              <a:rPr lang="en-US" smtClean="0"/>
              <a:t>Time Required: Approximately 5 minutes</a:t>
            </a:r>
          </a:p>
          <a:p>
            <a:pPr lvl="1"/>
            <a:r>
              <a:rPr lang="en-US" smtClean="0"/>
              <a:t>Objective: Practice changing an account’s password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2492A-8C0E-4ED8-993F-B88314B62CC1}" type="slidenum">
              <a:rPr lang="en-US"/>
              <a:pPr>
                <a:defRPr/>
              </a:pPr>
              <a:t>44</a:t>
            </a:fld>
            <a:endParaRPr lang="en-US" dirty="0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Deleting an Account</a:t>
            </a:r>
          </a:p>
        </p:txBody>
      </p:sp>
      <p:sp>
        <p:nvSpPr>
          <p:cNvPr id="4813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Activity 4-8: Deleting an Account</a:t>
            </a:r>
          </a:p>
          <a:p>
            <a:pPr lvl="1"/>
            <a:r>
              <a:rPr lang="en-US" smtClean="0"/>
              <a:t>Time Required: Approximately 5 minutes</a:t>
            </a:r>
          </a:p>
          <a:p>
            <a:pPr lvl="1"/>
            <a:r>
              <a:rPr lang="en-US" smtClean="0"/>
              <a:t>Objective: Practice deleting an account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0AD791-7822-4861-8902-A719ABEF253D}" type="slidenum">
              <a:rPr lang="en-US"/>
              <a:pPr>
                <a:defRPr/>
              </a:pPr>
              <a:t>45</a:t>
            </a:fld>
            <a:endParaRPr lang="en-US" dirty="0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Security Group Management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One of the best ways to manage accounts is by grouping accounts that have similar characteristics</a:t>
            </a:r>
          </a:p>
          <a:p>
            <a:r>
              <a:rPr lang="en-US" b="1" smtClean="0"/>
              <a:t>Scope of influence</a:t>
            </a:r>
            <a:r>
              <a:rPr lang="en-US" smtClean="0"/>
              <a:t> (or </a:t>
            </a:r>
            <a:r>
              <a:rPr lang="en-US" b="1" smtClean="0"/>
              <a:t>scope</a:t>
            </a:r>
            <a:r>
              <a:rPr lang="en-US" smtClean="0"/>
              <a:t>)</a:t>
            </a:r>
          </a:p>
          <a:p>
            <a:pPr lvl="1"/>
            <a:r>
              <a:rPr lang="en-US" smtClean="0"/>
              <a:t>The reach of a group for gaining access to resources in Active Directory</a:t>
            </a:r>
          </a:p>
          <a:p>
            <a:r>
              <a:rPr lang="en-US" smtClean="0"/>
              <a:t>Types of groups:</a:t>
            </a:r>
          </a:p>
          <a:p>
            <a:pPr lvl="1"/>
            <a:r>
              <a:rPr lang="en-US" smtClean="0"/>
              <a:t>Local</a:t>
            </a:r>
          </a:p>
          <a:p>
            <a:pPr lvl="1"/>
            <a:r>
              <a:rPr lang="en-US" smtClean="0"/>
              <a:t>Domain local</a:t>
            </a:r>
          </a:p>
          <a:p>
            <a:pPr lvl="1"/>
            <a:r>
              <a:rPr lang="en-US" smtClean="0"/>
              <a:t>Global</a:t>
            </a:r>
          </a:p>
          <a:p>
            <a:pPr lvl="1"/>
            <a:r>
              <a:rPr lang="en-US" smtClean="0"/>
              <a:t>Universal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A42AB8-59FC-4598-A341-E1074D79730A}" type="slidenum">
              <a:rPr lang="en-US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Security Group Management (continued)</a:t>
            </a:r>
          </a:p>
        </p:txBody>
      </p:sp>
      <p:sp>
        <p:nvSpPr>
          <p:cNvPr id="5018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All of these groups can be used for security or distribution groups</a:t>
            </a:r>
            <a:endParaRPr lang="en-US" b="1" smtClean="0"/>
          </a:p>
          <a:p>
            <a:r>
              <a:rPr lang="en-US" b="1" smtClean="0"/>
              <a:t>Security groups</a:t>
            </a:r>
            <a:endParaRPr lang="en-US" smtClean="0"/>
          </a:p>
          <a:p>
            <a:pPr lvl="1"/>
            <a:r>
              <a:rPr lang="en-US" smtClean="0"/>
              <a:t>Used to enable access to resources on a stand-alone server or in Active Directory</a:t>
            </a:r>
          </a:p>
          <a:p>
            <a:r>
              <a:rPr lang="en-US" b="1" smtClean="0"/>
              <a:t>Distribution groups</a:t>
            </a:r>
          </a:p>
          <a:p>
            <a:pPr lvl="1"/>
            <a:r>
              <a:rPr lang="en-US" smtClean="0"/>
              <a:t>Used for e-mail or telephone lists, to provide quick, mass distribution of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BD7CC8-948C-4F18-B36C-C0DCA9953218}" type="slidenum">
              <a:rPr lang="en-US"/>
              <a:pPr>
                <a:defRPr/>
              </a:pPr>
              <a:t>47</a:t>
            </a:fld>
            <a:endParaRPr lang="en-US" dirty="0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Local Groups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b="1" smtClean="0"/>
              <a:t>Local security group</a:t>
            </a:r>
            <a:endParaRPr lang="en-US" smtClean="0"/>
          </a:p>
          <a:p>
            <a:pPr lvl="1"/>
            <a:r>
              <a:rPr lang="en-US" smtClean="0"/>
              <a:t>Used to manage resources on a stand-alone computer that is not part of a domain and on member servers in a domain</a:t>
            </a:r>
          </a:p>
          <a:p>
            <a:r>
              <a:rPr lang="en-US" smtClean="0"/>
              <a:t>Instead of installing Active Directory, you can divide accounts into local groups</a:t>
            </a:r>
          </a:p>
          <a:p>
            <a:pPr lvl="1"/>
            <a:r>
              <a:rPr lang="en-US" smtClean="0"/>
              <a:t>Each group would be given different security access based on the resources at the server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3AFA60-A042-428A-879E-D7E61E874D6C}" type="slidenum">
              <a:rPr lang="en-US"/>
              <a:pPr>
                <a:defRPr/>
              </a:pPr>
              <a:t>48</a:t>
            </a:fld>
            <a:endParaRPr lang="en-US" dirty="0"/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Domain Local Groups</a:t>
            </a:r>
          </a:p>
        </p:txBody>
      </p:sp>
      <p:sp>
        <p:nvSpPr>
          <p:cNvPr id="5222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b="1" smtClean="0"/>
              <a:t>Domain local security group</a:t>
            </a:r>
          </a:p>
          <a:p>
            <a:pPr lvl="1"/>
            <a:r>
              <a:rPr lang="en-US" smtClean="0"/>
              <a:t>Used when Active Directory is deployed</a:t>
            </a:r>
          </a:p>
          <a:p>
            <a:pPr lvl="1"/>
            <a:r>
              <a:rPr lang="en-US" smtClean="0"/>
              <a:t>Typically used to manage resources in a domain and to give global groups from the same and other domains access to those resources</a:t>
            </a:r>
          </a:p>
          <a:p>
            <a:r>
              <a:rPr lang="en-US" smtClean="0"/>
              <a:t>The scope of a domain local group is the domain in which the group exists</a:t>
            </a:r>
          </a:p>
          <a:p>
            <a:r>
              <a:rPr lang="en-US" smtClean="0"/>
              <a:t>The typical purpose of a domain local group is to provide access to resources</a:t>
            </a:r>
          </a:p>
          <a:p>
            <a:pPr lvl="1"/>
            <a:r>
              <a:rPr lang="en-US" smtClean="0"/>
              <a:t>You grant access to servers, folders, shared folders, and printers to a domain local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CCC0C8-B006-41B9-B074-2B4AF030CD85}" type="slidenum">
              <a:rPr lang="en-US"/>
              <a:pPr>
                <a:defRPr/>
              </a:pPr>
              <a:t>49</a:t>
            </a:fld>
            <a:endParaRPr lang="en-US" dirty="0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Domain Local Groups (continued)</a:t>
            </a:r>
          </a:p>
        </p:txBody>
      </p:sp>
      <p:pic>
        <p:nvPicPr>
          <p:cNvPr id="5325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325" y="2133600"/>
            <a:ext cx="7483475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053C02D-93D5-4E72-9638-04EE2674B02C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Active Directory Basics (continued)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smtClean="0"/>
              <a:t>Windows Server 2008 uses Active Directory to manage accounts, groups, and many more network management services</a:t>
            </a:r>
          </a:p>
          <a:p>
            <a:r>
              <a:rPr lang="en-US" b="1" smtClean="0"/>
              <a:t>Domain controllers (DCs)</a:t>
            </a:r>
          </a:p>
          <a:p>
            <a:pPr lvl="1"/>
            <a:r>
              <a:rPr lang="en-US" smtClean="0"/>
              <a:t>Servers that have the AD DS server role installed</a:t>
            </a:r>
          </a:p>
          <a:p>
            <a:pPr lvl="1"/>
            <a:r>
              <a:rPr lang="en-US" smtClean="0"/>
              <a:t>Contain writable copies of information in Active Directory</a:t>
            </a:r>
          </a:p>
          <a:p>
            <a:r>
              <a:rPr lang="en-US" b="1" smtClean="0"/>
              <a:t>Member servers</a:t>
            </a:r>
          </a:p>
          <a:p>
            <a:pPr lvl="1"/>
            <a:r>
              <a:rPr lang="en-US" smtClean="0"/>
              <a:t>Servers on a network managed by Active Directory that do not have Active Directory installed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9C1B91-82A7-4D0A-90BB-290FBF32CCD3}" type="slidenum">
              <a:rPr lang="en-US"/>
              <a:pPr>
                <a:defRPr/>
              </a:pPr>
              <a:t>50</a:t>
            </a:fld>
            <a:endParaRPr lang="en-US" dirty="0"/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Global Groups</a:t>
            </a:r>
          </a:p>
        </p:txBody>
      </p:sp>
      <p:sp>
        <p:nvSpPr>
          <p:cNvPr id="5427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b="1" smtClean="0"/>
              <a:t>Global security group</a:t>
            </a:r>
            <a:endParaRPr lang="en-US" smtClean="0"/>
          </a:p>
          <a:p>
            <a:pPr lvl="1"/>
            <a:r>
              <a:rPr lang="en-US" smtClean="0"/>
              <a:t>Intended to contain user accounts from a single domain</a:t>
            </a:r>
          </a:p>
          <a:p>
            <a:pPr lvl="1"/>
            <a:r>
              <a:rPr lang="en-US" smtClean="0"/>
              <a:t>Can also be set up as a member of a domain local group in the same or another domain</a:t>
            </a:r>
          </a:p>
          <a:p>
            <a:r>
              <a:rPr lang="en-US" smtClean="0"/>
              <a:t>A global group can contain user accounts and other global groups from the domain in which it was created</a:t>
            </a:r>
          </a:p>
          <a:p>
            <a:r>
              <a:rPr lang="en-US" smtClean="0"/>
              <a:t>A global group can be converted to a universal group </a:t>
            </a:r>
          </a:p>
          <a:p>
            <a:pPr lvl="1"/>
            <a:r>
              <a:rPr lang="en-US" smtClean="0"/>
              <a:t>As long as it is not nested in another global group or in a universal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C89579-F121-4262-877E-7B53A1C131EF}" type="slidenum">
              <a:rPr lang="en-US"/>
              <a:pPr>
                <a:defRPr/>
              </a:pPr>
              <a:t>51</a:t>
            </a:fld>
            <a:endParaRPr lang="en-US" dirty="0"/>
          </a:p>
        </p:txBody>
      </p:sp>
      <p:pic>
        <p:nvPicPr>
          <p:cNvPr id="5530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365250"/>
            <a:ext cx="8229600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Global Groups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0F65851-EDA3-4924-BC2C-B8089B344999}" type="slidenum">
              <a:rPr lang="en-US"/>
              <a:pPr>
                <a:defRPr/>
              </a:pPr>
              <a:t>52</a:t>
            </a:fld>
            <a:endParaRPr lang="en-US" dirty="0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Global Groups (continued)</a:t>
            </a:r>
          </a:p>
        </p:txBody>
      </p:sp>
      <p:sp>
        <p:nvSpPr>
          <p:cNvPr id="5632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A typical use for a global group is to build it with accounts that need access to resources in the same or in another domain</a:t>
            </a:r>
          </a:p>
          <a:p>
            <a:pPr lvl="1"/>
            <a:r>
              <a:rPr lang="en-US" smtClean="0"/>
              <a:t>And then to make the global group in one domain a member of a domain local group in the same or another domain</a:t>
            </a:r>
          </a:p>
          <a:p>
            <a:r>
              <a:rPr lang="en-US" smtClean="0"/>
              <a:t>This model enables you to manage user accounts and their access to resources through one or more global groups</a:t>
            </a:r>
          </a:p>
          <a:p>
            <a:pPr lvl="1"/>
            <a:r>
              <a:rPr lang="en-US" smtClean="0"/>
              <a:t>While reducing the complexity of managing accounts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F24480-5833-4E9C-B5C1-9A865C8DA9A2}" type="slidenum">
              <a:rPr lang="en-US"/>
              <a:pPr>
                <a:defRPr/>
              </a:pPr>
              <a:t>53</a:t>
            </a:fld>
            <a:endParaRPr lang="en-US" dirty="0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Global Groups (continued)</a:t>
            </a:r>
          </a:p>
        </p:txBody>
      </p:sp>
      <p:pic>
        <p:nvPicPr>
          <p:cNvPr id="5734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775" y="1341438"/>
            <a:ext cx="7642225" cy="495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BCB1378-11FD-415F-9A3D-DAEF83DB77B7}" type="slidenum">
              <a:rPr lang="en-US"/>
              <a:pPr>
                <a:defRPr/>
              </a:pPr>
              <a:t>54</a:t>
            </a:fld>
            <a:endParaRPr lang="en-US" dirty="0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Global Groups (continued)</a:t>
            </a:r>
          </a:p>
        </p:txBody>
      </p:sp>
      <p:sp>
        <p:nvSpPr>
          <p:cNvPr id="5837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Activity 4-9: Creating Domain Local and Global Security Groups</a:t>
            </a:r>
          </a:p>
          <a:p>
            <a:pPr lvl="1"/>
            <a:r>
              <a:rPr lang="en-US" smtClean="0"/>
              <a:t>Time Required: Approximately 15 minutes</a:t>
            </a:r>
          </a:p>
          <a:p>
            <a:pPr lvl="1"/>
            <a:r>
              <a:rPr lang="en-US" smtClean="0"/>
              <a:t>Objective: Create a domain local and a global security group and make the global group a member of the domain local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A0DCB54-4BD5-42D6-B153-E78D85F8DB1B}" type="slidenum">
              <a:rPr lang="en-US"/>
              <a:pPr>
                <a:defRPr/>
              </a:pPr>
              <a:t>55</a:t>
            </a:fld>
            <a:endParaRPr lang="en-US" dirty="0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Universal Groups</a:t>
            </a:r>
          </a:p>
        </p:txBody>
      </p:sp>
      <p:sp>
        <p:nvSpPr>
          <p:cNvPr id="5939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b="1" smtClean="0"/>
              <a:t>Universal security groups</a:t>
            </a:r>
          </a:p>
          <a:p>
            <a:pPr lvl="1"/>
            <a:r>
              <a:rPr lang="en-US" smtClean="0"/>
              <a:t>Provide a means to span domains and trees</a:t>
            </a:r>
          </a:p>
          <a:p>
            <a:r>
              <a:rPr lang="en-US" smtClean="0"/>
              <a:t>Universal group membership can include user accounts from any domain, global groups from any domain, and other universal groups from any domain</a:t>
            </a:r>
          </a:p>
          <a:p>
            <a:r>
              <a:rPr lang="en-US" smtClean="0"/>
              <a:t>Universal groups are offered to provide an easy means to access any resource in a tree</a:t>
            </a:r>
          </a:p>
          <a:p>
            <a:pPr lvl="1"/>
            <a:r>
              <a:rPr lang="en-US" smtClean="0"/>
              <a:t>Or among trees in a forest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289C1B-2835-4FD5-86AD-8C1AAFFF95A8}" type="slidenum">
              <a:rPr lang="en-US"/>
              <a:pPr>
                <a:defRPr/>
              </a:pPr>
              <a:t>56</a:t>
            </a:fld>
            <a:endParaRPr lang="en-US" dirty="0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Universal Groups (continued)</a:t>
            </a:r>
          </a:p>
        </p:txBody>
      </p:sp>
      <p:sp>
        <p:nvSpPr>
          <p:cNvPr id="6042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Guidelines to help simplify how you plan to use groups:</a:t>
            </a:r>
          </a:p>
          <a:p>
            <a:pPr lvl="1"/>
            <a:r>
              <a:rPr lang="en-US" smtClean="0"/>
              <a:t>Use global groups to hold accounts as members</a:t>
            </a:r>
          </a:p>
          <a:p>
            <a:pPr lvl="1"/>
            <a:r>
              <a:rPr lang="en-US" smtClean="0"/>
              <a:t>Use domain local groups to provide access to resources in a specific domain</a:t>
            </a:r>
          </a:p>
          <a:p>
            <a:pPr lvl="1"/>
            <a:r>
              <a:rPr lang="en-US" smtClean="0"/>
              <a:t>Use universal groups to provide extensive access to resources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2F52A21-7A63-4289-B7B9-CF72395B959D}" type="slidenum">
              <a:rPr lang="en-US"/>
              <a:pPr>
                <a:defRPr/>
              </a:pPr>
              <a:t>57</a:t>
            </a:fld>
            <a:endParaRPr lang="en-US" dirty="0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Universal Groups (continued)</a:t>
            </a:r>
          </a:p>
        </p:txBody>
      </p:sp>
      <p:pic>
        <p:nvPicPr>
          <p:cNvPr id="6144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414463"/>
            <a:ext cx="7467600" cy="483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5254BC-6022-45F9-8240-BFD82E4C117E}" type="slidenum">
              <a:rPr lang="en-US"/>
              <a:pPr>
                <a:defRPr/>
              </a:pPr>
              <a:t>58</a:t>
            </a:fld>
            <a:endParaRPr lang="en-US" dirty="0"/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Properties of Groups</a:t>
            </a:r>
          </a:p>
        </p:txBody>
      </p:sp>
      <p:sp>
        <p:nvSpPr>
          <p:cNvPr id="6246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You can configure the properties of a specific group </a:t>
            </a:r>
          </a:p>
          <a:p>
            <a:pPr lvl="1"/>
            <a:r>
              <a:rPr lang="en-US" smtClean="0"/>
              <a:t>By double-clicking that group in the Local Users and Groups tool for a stand-alone (nondomain) or member server</a:t>
            </a:r>
          </a:p>
          <a:p>
            <a:pPr lvl="1"/>
            <a:r>
              <a:rPr lang="en-US" smtClean="0"/>
              <a:t>Or in the Active Directory Users and Computers tool for DC servers in a domain</a:t>
            </a:r>
          </a:p>
          <a:p>
            <a:r>
              <a:rPr lang="en-US" smtClean="0"/>
              <a:t>Properties are configured using the following tabs:</a:t>
            </a:r>
          </a:p>
          <a:p>
            <a:pPr lvl="1"/>
            <a:r>
              <a:rPr lang="en-US" smtClean="0"/>
              <a:t>General</a:t>
            </a:r>
          </a:p>
          <a:p>
            <a:pPr lvl="1"/>
            <a:r>
              <a:rPr lang="en-US" smtClean="0"/>
              <a:t>Members</a:t>
            </a:r>
          </a:p>
          <a:p>
            <a:pPr lvl="1"/>
            <a:r>
              <a:rPr lang="en-US" smtClean="0"/>
              <a:t>Member Of</a:t>
            </a:r>
          </a:p>
          <a:p>
            <a:pPr lvl="1"/>
            <a:r>
              <a:rPr lang="en-US" smtClean="0"/>
              <a:t>Managed By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DA1113A-63F1-48A2-AF23-D8E5B1FF11BD}" type="slidenum">
              <a:rPr lang="en-US"/>
              <a:pPr>
                <a:defRPr/>
              </a:pPr>
              <a:t>59</a:t>
            </a:fld>
            <a:endParaRPr lang="en-US" dirty="0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User Profiles</a:t>
            </a:r>
          </a:p>
        </p:txBody>
      </p:sp>
      <p:sp>
        <p:nvSpPr>
          <p:cNvPr id="6349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A </a:t>
            </a:r>
            <a:r>
              <a:rPr lang="en-US" b="1" smtClean="0"/>
              <a:t>local user profile </a:t>
            </a:r>
            <a:r>
              <a:rPr lang="en-US" smtClean="0"/>
              <a:t>is automatically created at the local computer when you log on with an account for the first time</a:t>
            </a:r>
          </a:p>
          <a:p>
            <a:pPr lvl="1"/>
            <a:r>
              <a:rPr lang="en-US" smtClean="0"/>
              <a:t>The profile can be modified to consist of desktop settings that are customized for one or more clients who log on locally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44E433-1DB4-43C8-A4D2-1A886E3614B7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Active Directory Basics (continued)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572000"/>
          </a:xfrm>
        </p:spPr>
        <p:txBody>
          <a:bodyPr/>
          <a:lstStyle/>
          <a:p>
            <a:r>
              <a:rPr lang="en-US" dirty="0" smtClean="0"/>
              <a:t>Domain</a:t>
            </a:r>
          </a:p>
          <a:p>
            <a:pPr lvl="1"/>
            <a:r>
              <a:rPr lang="en-US" dirty="0" smtClean="0"/>
              <a:t>Container that holds information about all network resources that are grouped within it</a:t>
            </a:r>
          </a:p>
          <a:p>
            <a:pPr lvl="1"/>
            <a:r>
              <a:rPr lang="en-US" dirty="0" smtClean="0"/>
              <a:t>Every resource is called an </a:t>
            </a:r>
            <a:r>
              <a:rPr lang="en-US" b="1" dirty="0" smtClean="0"/>
              <a:t>object</a:t>
            </a:r>
          </a:p>
          <a:p>
            <a:r>
              <a:rPr lang="en-US" b="1" dirty="0" err="1" smtClean="0"/>
              <a:t>Multimaster</a:t>
            </a:r>
            <a:r>
              <a:rPr lang="en-US" b="1" dirty="0" smtClean="0"/>
              <a:t> replication</a:t>
            </a:r>
            <a:endParaRPr lang="en-US" dirty="0" smtClean="0"/>
          </a:p>
          <a:p>
            <a:pPr lvl="1"/>
            <a:r>
              <a:rPr lang="en-US" dirty="0" smtClean="0"/>
              <a:t>Each DC is equal to every other DC in that it contains the full range of information that composes Active Directory</a:t>
            </a:r>
          </a:p>
          <a:p>
            <a:r>
              <a:rPr lang="en-US" dirty="0" smtClean="0"/>
              <a:t>Active Directory is built to make replication efficient</a:t>
            </a:r>
          </a:p>
          <a:p>
            <a:r>
              <a:rPr lang="en-US" dirty="0" smtClean="0"/>
              <a:t>In case of DC failure, users can still access resources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2458272-FB8C-428D-9443-C59AF28D0A59}" type="slidenum">
              <a:rPr lang="en-US"/>
              <a:pPr>
                <a:defRPr/>
              </a:pPr>
              <a:t>60</a:t>
            </a:fld>
            <a:endParaRPr lang="en-US" dirty="0"/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User Profiles (continued)</a:t>
            </a:r>
          </a:p>
        </p:txBody>
      </p:sp>
      <p:sp>
        <p:nvSpPr>
          <p:cNvPr id="645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User profiles advantages</a:t>
            </a:r>
          </a:p>
          <a:p>
            <a:pPr lvl="1"/>
            <a:r>
              <a:rPr lang="en-US" smtClean="0"/>
              <a:t>Multiple users can use the same computer and maintain their own customized setting</a:t>
            </a:r>
          </a:p>
          <a:p>
            <a:pPr lvl="1"/>
            <a:r>
              <a:rPr lang="en-US" smtClean="0"/>
              <a:t>Profiles can be stored on a network server so they are available to users regardless of the computer they use to log on (</a:t>
            </a:r>
            <a:r>
              <a:rPr lang="en-US" b="1" smtClean="0"/>
              <a:t>roaming profile)</a:t>
            </a:r>
            <a:endParaRPr lang="en-US" smtClean="0"/>
          </a:p>
          <a:p>
            <a:pPr lvl="1"/>
            <a:r>
              <a:rPr lang="en-US" smtClean="0"/>
              <a:t>Profiles can be made mandatory so users have the same settings each time they log on (</a:t>
            </a:r>
            <a:r>
              <a:rPr lang="en-US" b="1" smtClean="0"/>
              <a:t>mandatory profile</a:t>
            </a:r>
            <a:r>
              <a:rPr lang="en-US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A5029B1-7956-474A-AC67-F942479F74E3}" type="slidenum">
              <a:rPr lang="en-US"/>
              <a:pPr>
                <a:defRPr/>
              </a:pPr>
              <a:t>61</a:t>
            </a:fld>
            <a:endParaRPr lang="en-US" dirty="0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User Profiles (continued)</a:t>
            </a:r>
          </a:p>
        </p:txBody>
      </p:sp>
      <p:sp>
        <p:nvSpPr>
          <p:cNvPr id="6554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One way to set up a profile is to first set up a generic account on the server with the desired desktop configuration</a:t>
            </a:r>
          </a:p>
          <a:p>
            <a:pPr lvl="1"/>
            <a:r>
              <a:rPr lang="en-US" smtClean="0"/>
              <a:t>Then copy the Ntuser.dat file to the \Users\Default folder in Windows Server 2008</a:t>
            </a:r>
          </a:p>
          <a:p>
            <a:r>
              <a:rPr lang="en-US" smtClean="0"/>
              <a:t>To create the roaming profile, set up a generic account and customize the desktop</a:t>
            </a:r>
          </a:p>
          <a:p>
            <a:pPr lvl="1"/>
            <a:r>
              <a:rPr lang="en-US" smtClean="0"/>
              <a:t>Set up those users to access a profile by opening the Profile tab in each user’s account properties and entering the path to that profile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AE15C1-5ED0-4394-9C47-8634F8A1BB8E}" type="slidenum">
              <a:rPr lang="en-US"/>
              <a:pPr>
                <a:defRPr/>
              </a:pPr>
              <a:t>62</a:t>
            </a:fld>
            <a:endParaRPr lang="en-US" dirty="0"/>
          </a:p>
        </p:txBody>
      </p:sp>
      <p:pic>
        <p:nvPicPr>
          <p:cNvPr id="6656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0913" y="152400"/>
            <a:ext cx="470217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B5540AF-74B8-4F03-B6EB-3F6152CBCC45}" type="slidenum">
              <a:rPr lang="en-US"/>
              <a:pPr>
                <a:defRPr/>
              </a:pPr>
              <a:t>63</a:t>
            </a:fld>
            <a:endParaRPr lang="en-US" dirty="0"/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What’s New in Windows Server 2008 Active Directory</a:t>
            </a:r>
          </a:p>
        </p:txBody>
      </p:sp>
      <p:sp>
        <p:nvSpPr>
          <p:cNvPr id="6758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305800" cy="4572000"/>
          </a:xfrm>
        </p:spPr>
        <p:txBody>
          <a:bodyPr/>
          <a:lstStyle/>
          <a:p>
            <a:r>
              <a:rPr lang="en-US" smtClean="0"/>
              <a:t>Five new features deserve particular mention:</a:t>
            </a:r>
          </a:p>
          <a:p>
            <a:pPr lvl="1"/>
            <a:r>
              <a:rPr lang="en-US" smtClean="0"/>
              <a:t>Restart capability</a:t>
            </a:r>
          </a:p>
          <a:p>
            <a:pPr lvl="1"/>
            <a:r>
              <a:rPr lang="en-US" smtClean="0"/>
              <a:t>Read-Only Domain Controller</a:t>
            </a:r>
          </a:p>
          <a:p>
            <a:pPr lvl="1"/>
            <a:r>
              <a:rPr lang="en-US" smtClean="0"/>
              <a:t>Auditing improvements</a:t>
            </a:r>
          </a:p>
          <a:p>
            <a:pPr lvl="1"/>
            <a:r>
              <a:rPr lang="en-US" smtClean="0"/>
              <a:t>Multiple password and account lockout policies in a single domain</a:t>
            </a:r>
          </a:p>
          <a:p>
            <a:pPr lvl="1"/>
            <a:r>
              <a:rPr lang="en-US" smtClean="0"/>
              <a:t>Active Directory Lightweight Directory Services role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44C2F90-C902-47AC-9255-08DBDE984309}" type="slidenum">
              <a:rPr lang="en-US"/>
              <a:pPr>
                <a:defRPr/>
              </a:pPr>
              <a:t>64</a:t>
            </a:fld>
            <a:endParaRPr lang="en-US" dirty="0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Restart Capability</a:t>
            </a:r>
          </a:p>
        </p:txBody>
      </p:sp>
      <p:sp>
        <p:nvSpPr>
          <p:cNvPr id="6861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smtClean="0"/>
              <a:t>Windows Server 2008 provides the option to stop Active Directory Domain Services</a:t>
            </a:r>
          </a:p>
          <a:p>
            <a:pPr lvl="1"/>
            <a:r>
              <a:rPr lang="en-US" smtClean="0"/>
              <a:t>Without taking down the computer</a:t>
            </a:r>
          </a:p>
          <a:p>
            <a:r>
              <a:rPr lang="en-US" smtClean="0"/>
              <a:t>After your work is done on Active Directory, you simply restart Active Directory Domain Services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741EFE-90F0-4092-91D2-F4B5148675A0}" type="slidenum">
              <a:rPr lang="en-US"/>
              <a:pPr>
                <a:defRPr/>
              </a:pPr>
              <a:t>65</a:t>
            </a:fld>
            <a:endParaRPr lang="en-US" dirty="0"/>
          </a:p>
        </p:txBody>
      </p:sp>
      <p:pic>
        <p:nvPicPr>
          <p:cNvPr id="6963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800" y="228600"/>
            <a:ext cx="8018463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919391-951F-4C8B-800A-A4943C9920FF}" type="slidenum">
              <a:rPr lang="en-US"/>
              <a:pPr>
                <a:defRPr/>
              </a:pPr>
              <a:t>66</a:t>
            </a:fld>
            <a:endParaRPr lang="en-US" dirty="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Auditing Improvements</a:t>
            </a:r>
          </a:p>
        </p:txBody>
      </p:sp>
      <p:sp>
        <p:nvSpPr>
          <p:cNvPr id="7168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Server administrators can now create an audit trail of many types of changes that might be made in Active Directory, including when:</a:t>
            </a:r>
          </a:p>
          <a:p>
            <a:pPr lvl="1"/>
            <a:r>
              <a:rPr lang="en-US" smtClean="0"/>
              <a:t>There are attribute changes to the schema</a:t>
            </a:r>
          </a:p>
          <a:p>
            <a:pPr lvl="1"/>
            <a:r>
              <a:rPr lang="en-US" smtClean="0"/>
              <a:t>Objects are moved, such as user accounts moved from one OU to a different one</a:t>
            </a:r>
          </a:p>
          <a:p>
            <a:pPr lvl="1"/>
            <a:r>
              <a:rPr lang="en-US" smtClean="0"/>
              <a:t>New objects are created, such as a new OU</a:t>
            </a:r>
          </a:p>
          <a:p>
            <a:pPr lvl="1"/>
            <a:r>
              <a:rPr lang="en-US" smtClean="0"/>
              <a:t>A container or object is deleted and then brought back, even if it is moved to a different location than where it was originally located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8591C9F-FBD5-4683-9335-9378FAB4242A}" type="slidenum">
              <a:rPr lang="en-US"/>
              <a:pPr>
                <a:defRPr/>
              </a:pPr>
              <a:t>67</a:t>
            </a:fld>
            <a:endParaRPr lang="en-US" dirty="0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Auditing Improvements (continued)</a:t>
            </a:r>
          </a:p>
        </p:txBody>
      </p:sp>
      <p:sp>
        <p:nvSpPr>
          <p:cNvPr id="7270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You must set up Active Directory auditing in two places:</a:t>
            </a:r>
          </a:p>
          <a:p>
            <a:pPr lvl="1"/>
            <a:r>
              <a:rPr lang="en-US" smtClean="0"/>
              <a:t>Enable a Domain Controllers (global) Policy to audit successful or failed Active Directory change actions</a:t>
            </a:r>
          </a:p>
          <a:p>
            <a:pPr lvl="1"/>
            <a:r>
              <a:rPr lang="en-US" smtClean="0"/>
              <a:t>Configure successful or failed change actions on specific Active Directory objects or containers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30EE43-D0A7-4952-851A-F403ACD6C034}" type="slidenum">
              <a:rPr lang="en-US"/>
              <a:pPr>
                <a:defRPr/>
              </a:pPr>
              <a:t>68</a:t>
            </a:fld>
            <a:endParaRPr lang="en-US" dirty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Multiple Password and Account Lockout Policies in a Single Domain</a:t>
            </a:r>
          </a:p>
        </p:txBody>
      </p:sp>
      <p:sp>
        <p:nvSpPr>
          <p:cNvPr id="7578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305800" cy="4572000"/>
          </a:xfrm>
        </p:spPr>
        <p:txBody>
          <a:bodyPr/>
          <a:lstStyle/>
          <a:p>
            <a:r>
              <a:rPr lang="en-US" smtClean="0"/>
              <a:t>You can set up multiple password and account lockout security requirements</a:t>
            </a:r>
          </a:p>
          <a:p>
            <a:pPr lvl="1"/>
            <a:r>
              <a:rPr lang="en-US" smtClean="0"/>
              <a:t>And associate them with a security group or user</a:t>
            </a:r>
          </a:p>
          <a:p>
            <a:r>
              <a:rPr lang="en-US" smtClean="0"/>
              <a:t>You can also associate them with an OU by creating a ‘‘global shadow security group’’</a:t>
            </a:r>
          </a:p>
          <a:p>
            <a:pPr lvl="1"/>
            <a:r>
              <a:rPr lang="en-US" smtClean="0"/>
              <a:t>A group that can be mapped to an OU</a:t>
            </a:r>
          </a:p>
          <a:p>
            <a:pPr lvl="1"/>
            <a:r>
              <a:rPr lang="en-US" smtClean="0"/>
              <a:t>This process is called setting up ‘‘fine-grained password policies’’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EE55708-2E8F-42D8-945E-F461260D985E}" type="slidenum">
              <a:rPr lang="en-US"/>
              <a:pPr>
                <a:defRPr/>
              </a:pPr>
              <a:t>69</a:t>
            </a:fld>
            <a:endParaRPr lang="en-US" dirty="0"/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077200" cy="4572000"/>
          </a:xfrm>
        </p:spPr>
        <p:txBody>
          <a:bodyPr/>
          <a:lstStyle/>
          <a:p>
            <a:r>
              <a:rPr lang="en-US" smtClean="0"/>
              <a:t>Active Directory (or AD DS) is a directory service to house information about network resources</a:t>
            </a:r>
          </a:p>
          <a:p>
            <a:r>
              <a:rPr lang="en-US" smtClean="0"/>
              <a:t>Servers housing Active Directory are called domain controllers (DCs)</a:t>
            </a:r>
          </a:p>
          <a:p>
            <a:r>
              <a:rPr lang="en-US" smtClean="0"/>
              <a:t>The most basic component of Active Directory is an object</a:t>
            </a:r>
          </a:p>
          <a:p>
            <a:r>
              <a:rPr lang="en-US" smtClean="0"/>
              <a:t>The global catalog stores information about every object, replicates key Active Directory elements, and is used to authenticate user accounts when they log 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14AD7C8-5370-41AE-91BA-56B54D48E337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1700" y="411163"/>
            <a:ext cx="7327900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044CB95-7A2B-4470-95E8-73C46232D8AC}" type="slidenum">
              <a:rPr lang="en-US"/>
              <a:pPr>
                <a:defRPr/>
              </a:pPr>
              <a:t>70</a:t>
            </a:fld>
            <a:endParaRPr lang="en-US" dirty="0"/>
          </a:p>
        </p:txBody>
      </p:sp>
      <p:sp>
        <p:nvSpPr>
          <p:cNvPr id="7885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pPr eaLnBrk="1" hangingPunct="1"/>
            <a:r>
              <a:rPr lang="en-US" smtClean="0"/>
              <a:t>Summary (continued)</a:t>
            </a:r>
          </a:p>
        </p:txBody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077200" cy="4572000"/>
          </a:xfrm>
        </p:spPr>
        <p:txBody>
          <a:bodyPr/>
          <a:lstStyle/>
          <a:p>
            <a:r>
              <a:rPr lang="en-US" smtClean="0"/>
              <a:t>A namespace consists of using the Domain Name System for resolving computer and domain names to IP addresses and vice versa</a:t>
            </a:r>
          </a:p>
          <a:p>
            <a:r>
              <a:rPr lang="en-US" smtClean="0"/>
              <a:t>Active Directory is a hierarchy of logical containers: forests, trees, domains, and organizational units</a:t>
            </a:r>
          </a:p>
          <a:p>
            <a:r>
              <a:rPr lang="en-US" smtClean="0"/>
              <a:t>You can delegate management of many Active Directory containers to specific types of administrators</a:t>
            </a:r>
          </a:p>
          <a:p>
            <a:r>
              <a:rPr lang="en-US" smtClean="0"/>
              <a:t>User accounts enable individual users to access specific resources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63CB77B-9955-44BC-97C6-FC2A6DD790BE}" type="slidenum">
              <a:rPr lang="en-US"/>
              <a:pPr>
                <a:defRPr/>
              </a:pPr>
              <a:t>71</a:t>
            </a:fld>
            <a:endParaRPr lang="en-US" dirty="0"/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pPr eaLnBrk="1" hangingPunct="1"/>
            <a:r>
              <a:rPr lang="en-US" smtClean="0"/>
              <a:t>Summary (continued)</a:t>
            </a:r>
          </a:p>
        </p:txBody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077200" cy="4572000"/>
          </a:xfrm>
        </p:spPr>
        <p:txBody>
          <a:bodyPr/>
          <a:lstStyle/>
          <a:p>
            <a:r>
              <a:rPr lang="en-US" smtClean="0"/>
              <a:t>On a stand-alone or member server, you can create local security groups to help manage user accounts</a:t>
            </a:r>
          </a:p>
          <a:p>
            <a:r>
              <a:rPr lang="en-US" smtClean="0"/>
              <a:t>User profiles are tools for customizing accounts</a:t>
            </a:r>
          </a:p>
          <a:p>
            <a:r>
              <a:rPr lang="en-US" smtClean="0"/>
              <a:t>The ability to stop and restart Active Directory without taking down a DC is new to Windows Server 2008</a:t>
            </a:r>
          </a:p>
          <a:p>
            <a:r>
              <a:rPr lang="en-US" smtClean="0"/>
              <a:t>Three additional new features include new Active Directory auditing capabilities, fine-grained password policies, and the Active Directory Lightweight Directory Services role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3C04F7-3C32-4518-8A32-DD67DE8DF446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295400"/>
          </a:xfrm>
        </p:spPr>
        <p:txBody>
          <a:bodyPr/>
          <a:lstStyle/>
          <a:p>
            <a:r>
              <a:rPr lang="en-US" smtClean="0"/>
              <a:t>Active Directory Basics (continued)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343400"/>
          </a:xfrm>
        </p:spPr>
        <p:txBody>
          <a:bodyPr/>
          <a:lstStyle/>
          <a:p>
            <a:r>
              <a:rPr lang="en-US" smtClean="0"/>
              <a:t>Activity 4-1: Installing Active Directory</a:t>
            </a:r>
          </a:p>
          <a:p>
            <a:pPr lvl="1"/>
            <a:r>
              <a:rPr lang="en-US" smtClean="0"/>
              <a:t>Time Required: Approximately 20–30 minutes</a:t>
            </a:r>
          </a:p>
          <a:p>
            <a:pPr lvl="1"/>
            <a:r>
              <a:rPr lang="en-US" smtClean="0"/>
              <a:t>Objective: Install Active Directory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 by Nada Almohaimeed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C3419D3-7445-4D3E-8E2A-A158C0F5D20D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295400"/>
          </a:xfrm>
        </p:spPr>
        <p:txBody>
          <a:bodyPr/>
          <a:lstStyle/>
          <a:p>
            <a:pPr eaLnBrk="1" hangingPunct="1"/>
            <a:r>
              <a:rPr lang="en-US" smtClean="0"/>
              <a:t>Schema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343400"/>
          </a:xfrm>
        </p:spPr>
        <p:txBody>
          <a:bodyPr/>
          <a:lstStyle/>
          <a:p>
            <a:r>
              <a:rPr lang="en-US" dirty="0" smtClean="0"/>
              <a:t>Active Directory </a:t>
            </a:r>
            <a:r>
              <a:rPr lang="en-US" b="1" dirty="0" smtClean="0"/>
              <a:t>schema</a:t>
            </a:r>
          </a:p>
          <a:p>
            <a:pPr lvl="1"/>
            <a:r>
              <a:rPr lang="en-US" dirty="0" smtClean="0"/>
              <a:t>Defines the objects and the information pertaining to those objects that can be stored in Active Directory</a:t>
            </a:r>
          </a:p>
          <a:p>
            <a:r>
              <a:rPr lang="en-US" dirty="0" smtClean="0"/>
              <a:t>User account</a:t>
            </a:r>
          </a:p>
          <a:p>
            <a:pPr lvl="1"/>
            <a:r>
              <a:rPr lang="en-US" dirty="0" smtClean="0"/>
              <a:t>One class of object in Active Directory that is defined through schema elements unique to that class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3_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3720</Words>
  <Application>Microsoft Office PowerPoint</Application>
  <PresentationFormat>عرض على الشاشة (3:4)‏</PresentationFormat>
  <Paragraphs>522</Paragraphs>
  <Slides>71</Slides>
  <Notes>71</Notes>
  <HiddenSlides>5</HiddenSlides>
  <MMClips>0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71</vt:i4>
      </vt:variant>
    </vt:vector>
  </HeadingPairs>
  <TitlesOfParts>
    <vt:vector size="73" baseType="lpstr">
      <vt:lpstr>Default Design</vt:lpstr>
      <vt:lpstr>3_Default Design</vt:lpstr>
      <vt:lpstr>Hands-On Microsoft Windows Server 2008</vt:lpstr>
      <vt:lpstr>Objectives</vt:lpstr>
      <vt:lpstr>Objectives (continued)</vt:lpstr>
      <vt:lpstr>Active Directory Basics</vt:lpstr>
      <vt:lpstr>Active Directory Basics (continued)</vt:lpstr>
      <vt:lpstr>Active Directory Basics (continued)</vt:lpstr>
      <vt:lpstr>الشريحة 7</vt:lpstr>
      <vt:lpstr>Active Directory Basics (continued)</vt:lpstr>
      <vt:lpstr>Schema</vt:lpstr>
      <vt:lpstr>الشريحة 10</vt:lpstr>
      <vt:lpstr>Global Catalog</vt:lpstr>
      <vt:lpstr>Global Catalog (continued)</vt:lpstr>
      <vt:lpstr>Namespace</vt:lpstr>
      <vt:lpstr>Containers in Active Directory</vt:lpstr>
      <vt:lpstr>الشريحة 15</vt:lpstr>
      <vt:lpstr>Forest</vt:lpstr>
      <vt:lpstr>Forest (continued)</vt:lpstr>
      <vt:lpstr>Forest (continued)</vt:lpstr>
      <vt:lpstr>Forest (continued)</vt:lpstr>
      <vt:lpstr>Tree</vt:lpstr>
      <vt:lpstr>Tree (continued)</vt:lpstr>
      <vt:lpstr>Tree (continued)</vt:lpstr>
      <vt:lpstr>Domain</vt:lpstr>
      <vt:lpstr>الشريحة 24</vt:lpstr>
      <vt:lpstr>Domain (continued)</vt:lpstr>
      <vt:lpstr>Domain (continued)</vt:lpstr>
      <vt:lpstr>Organizational Unit</vt:lpstr>
      <vt:lpstr>Organizational Unit (continued)</vt:lpstr>
      <vt:lpstr>Organizational Unit (continued)</vt:lpstr>
      <vt:lpstr>Site</vt:lpstr>
      <vt:lpstr>Site (continued)</vt:lpstr>
      <vt:lpstr>Site (continued)</vt:lpstr>
      <vt:lpstr>الشريحة 33</vt:lpstr>
      <vt:lpstr>Active Directory Guidelines</vt:lpstr>
      <vt:lpstr>Active Directory Guidelines (continued)</vt:lpstr>
      <vt:lpstr>User Account Management</vt:lpstr>
      <vt:lpstr>Creating Accounts When Active Directory Is Not Installed</vt:lpstr>
      <vt:lpstr>الشريحة 38</vt:lpstr>
      <vt:lpstr>Creating Accounts When Active Directory Is Installed</vt:lpstr>
      <vt:lpstr>الشريحة 40</vt:lpstr>
      <vt:lpstr>Disabling, Enabling, and Renaming Accounts</vt:lpstr>
      <vt:lpstr>Moving an Account</vt:lpstr>
      <vt:lpstr>Resetting a Password</vt:lpstr>
      <vt:lpstr>Deleting an Account</vt:lpstr>
      <vt:lpstr>Security Group Management</vt:lpstr>
      <vt:lpstr>Security Group Management (continued)</vt:lpstr>
      <vt:lpstr>Implementing Local Groups</vt:lpstr>
      <vt:lpstr>Implementing Domain Local Groups</vt:lpstr>
      <vt:lpstr>Implementing Domain Local Groups (continued)</vt:lpstr>
      <vt:lpstr>Implementing Global Groups</vt:lpstr>
      <vt:lpstr>Implementing Global Groups (continued)</vt:lpstr>
      <vt:lpstr>Implementing Global Groups (continued)</vt:lpstr>
      <vt:lpstr>Implementing Global Groups (continued)</vt:lpstr>
      <vt:lpstr>Implementing Global Groups (continued)</vt:lpstr>
      <vt:lpstr>Implementing Universal Groups</vt:lpstr>
      <vt:lpstr>Implementing Universal Groups (continued)</vt:lpstr>
      <vt:lpstr>Implementing Universal Groups (continued)</vt:lpstr>
      <vt:lpstr>Properties of Groups</vt:lpstr>
      <vt:lpstr>Implementing User Profiles</vt:lpstr>
      <vt:lpstr>Implementing User Profiles (continued)</vt:lpstr>
      <vt:lpstr>Implementing User Profiles (continued)</vt:lpstr>
      <vt:lpstr>الشريحة 62</vt:lpstr>
      <vt:lpstr>What’s New in Windows Server 2008 Active Directory</vt:lpstr>
      <vt:lpstr>Restart Capability</vt:lpstr>
      <vt:lpstr>الشريحة 65</vt:lpstr>
      <vt:lpstr>Auditing Improvements</vt:lpstr>
      <vt:lpstr>Auditing Improvements (continued)</vt:lpstr>
      <vt:lpstr>Multiple Password and Account Lockout Policies in a Single Domain</vt:lpstr>
      <vt:lpstr>Summary</vt:lpstr>
      <vt:lpstr>Summary (continued)</vt:lpstr>
      <vt:lpstr>Summary (continued)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/>
  <cp:lastModifiedBy/>
  <cp:revision>694</cp:revision>
  <dcterms:created xsi:type="dcterms:W3CDTF">2002-09-27T23:29:22Z</dcterms:created>
  <dcterms:modified xsi:type="dcterms:W3CDTF">2013-03-04T05:46:35Z</dcterms:modified>
</cp:coreProperties>
</file>