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66" r:id="rId2"/>
    <p:sldId id="280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49" r:id="rId13"/>
    <p:sldId id="350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55" r:id="rId27"/>
    <p:sldId id="318" r:id="rId28"/>
    <p:sldId id="319" r:id="rId29"/>
    <p:sldId id="320" r:id="rId30"/>
    <p:sldId id="321" r:id="rId31"/>
    <p:sldId id="322" r:id="rId32"/>
    <p:sldId id="323" r:id="rId33"/>
    <p:sldId id="351" r:id="rId34"/>
    <p:sldId id="352" r:id="rId35"/>
    <p:sldId id="353" r:id="rId36"/>
    <p:sldId id="327" r:id="rId37"/>
    <p:sldId id="328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54" r:id="rId49"/>
    <p:sldId id="340" r:id="rId50"/>
    <p:sldId id="341" r:id="rId51"/>
    <p:sldId id="342" r:id="rId52"/>
    <p:sldId id="343" r:id="rId53"/>
    <p:sldId id="344" r:id="rId54"/>
    <p:sldId id="345" r:id="rId55"/>
    <p:sldId id="291" r:id="rId56"/>
    <p:sldId id="292" r:id="rId57"/>
    <p:sldId id="289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8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  <a:srgbClr val="FFCCFF"/>
    <a:srgbClr val="CCCCFF"/>
    <a:srgbClr val="FFF2CD"/>
    <a:srgbClr val="777777"/>
    <a:srgbClr val="5F5F5F"/>
    <a:srgbClr val="006699"/>
    <a:srgbClr val="AE12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02" autoAdjust="0"/>
    <p:restoredTop sz="91711" autoAdjust="0"/>
  </p:normalViewPr>
  <p:slideViewPr>
    <p:cSldViewPr>
      <p:cViewPr varScale="1">
        <p:scale>
          <a:sx n="106" d="100"/>
          <a:sy n="106" d="100"/>
        </p:scale>
        <p:origin x="-1764" y="-102"/>
      </p:cViewPr>
      <p:guideLst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288"/>
    </p:cViewPr>
  </p:sorter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600075-675A-4ED2-87B0-83AAE8EDC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2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ABC6F3-6B22-48A7-BBF2-D820D7602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7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2349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4572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6921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9144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46A2DA-D37B-4161-A960-52C66A6BEA0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815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16BC1A-D24E-419E-A50C-F9A278D6140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2BDF32A-333F-45B8-A59E-A643B79A9156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686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DF661F-3979-48D2-BD63-36F7554B6BD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DC1FCB9-A923-4D40-8B79-515FDF38F06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877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A80045-F4B5-48CA-B269-A5D1BD7BAF2B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4717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8C37F6-530C-4505-B569-6EE55B175702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978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FAA060-3AFD-4225-88F1-22C761BE3FC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324890-A2F1-49D3-B2A8-9AB25CF9530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072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7E88A9-36AA-4587-A9E7-644013AD38D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8FC6148-6B7D-48C2-82D7-EE88C0D7FBA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386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61639-8371-4F97-AE3A-6BB921C886B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E9C118F-7355-42A6-BF26-47D00AAEED6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775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3AB3C-70FE-4CD8-9510-A25C8EC6F11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4BB8C9-A776-423C-90AE-C9AC195BB71C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828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BB686-4C9D-490E-8A1F-CC2FE8AA8BD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0311D51-7397-49DD-A917-ECCEABCECC66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965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D71EC9-ADCE-4303-8026-21DEAFAAAB6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9D7BA32-58DD-44BE-9017-FF4ACB1886F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55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60C1AB-EDAC-4DAD-984C-8812A857E0F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960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6731F7-5C85-4999-B9A1-F1E0F2D9B6F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2B5A30F-C926-4EF7-B41E-DBE60C6D48C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665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664D5-1ACF-456E-9949-71F0A280989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751D830-852C-4006-A6EB-390EE8D4549C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431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F77654-0C33-4FAA-8153-B0EE83547B8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09B6BC8-0CEC-42A4-B401-801E11A4ED3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791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87F56-EA4F-45F7-B4E6-0B75876D61D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D052E1F-447A-44AF-92A5-F80E7E52CDBA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9077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060447-B096-4896-947C-F702E9FF8245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AE612E1-44ED-413C-A0C2-7F41C1F7C69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4613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97B4D7-31EC-44FC-88DD-F08315C08C4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565816A-3836-4294-AB55-E8098AC9A46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6350" y="685800"/>
            <a:ext cx="3859213" cy="2894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08413"/>
            <a:ext cx="5486400" cy="46497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0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2003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D46ED9-AC4D-4B36-8492-278491CA70E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091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D38AFF-2782-4F4E-82A0-CA934B86E6F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0163520-2FDE-406F-87B3-DB58DB7DDBD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6176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8206B5-91BF-4C14-8BC9-741955F56A4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3E378EA-D410-4931-AF08-7A9C618495AA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4779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648272-266E-479C-B306-49DD3E64718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BD0FD7C-F89D-4EA7-A5CE-28003C52631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50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847584-DD2F-4A1A-B354-F4E4205166A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8C99031-6082-46FC-880A-E5F179F2FA1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0149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684A43-4E02-47DB-9208-D7C928CB749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EF62874-05C4-4F57-8868-0939A51BB5A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996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31C65-7AB5-469A-A7AE-E2AC92E23AA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7B88136-AD28-4952-9CD7-AC604BDDF6AC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6844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F20CB1-C23F-484C-9A22-6C4EB26BC33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1851948-BB76-4D15-B328-A7CAF108B0D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2708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D6EC14-0B58-4F4D-A4E8-743A521BE440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06379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B7C48-E31C-4D16-A6A8-841A496F4780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6750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1DAA0-783F-4EC9-9F61-9B2CA9C56130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81463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617678-ED14-407B-911F-CABDC672B2D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B083B27-583A-491E-B0A2-9CD8B82DDBF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3672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20D27-B845-405A-A397-2282B9C5FC8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B89E560-0D3B-4B12-9709-B344CAACE15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10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0CF701-8FDB-4CD4-B729-7881DAFCE85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16ACC39-2998-4F85-92AC-0A05FF389456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3725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2D326D-5745-4105-BE5C-585154BADB8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0FF5B6-6537-4A08-BBF8-14A02F84914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57414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2A9A89-DE1E-4F75-AFCF-944B2B7667B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E4E2072-92C4-4B64-B2C7-5F70E5F95B06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6879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395A8-E841-4830-8BA4-BEA81C6EE93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86DA0C7-9979-4771-A7FC-1309E30C84FC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0234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1BE931-D898-4F57-99A0-16DB70F056D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50A619E-3F9A-4499-96C5-4F6DBFF7177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0797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F558E-4491-4DAA-ABF7-62EB7286DC4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621D192-F2FE-4C07-990E-6B6E0DD8F2D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35628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5CDBE-D762-4783-9BAF-EE1C701C4AC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9E84BE9-47D2-404D-AC66-98EDF3A9014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1444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00BE35-E6C5-4A04-BA6C-B64B84FB7C1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02877EF-48BD-43F7-88CE-4B91005058F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0569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A33600-A356-4F70-B256-D56B6C4DE07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977A3CF-DBC5-4D17-A8FC-DC160DD332A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2922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10A0CE-DDF3-42AF-A76B-E8DC2EC0D30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84930E2-2C90-447B-88C3-32AF029BC0E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6879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EE6C3F-4B6E-4E9E-9F92-6F5D584CCBF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E120CAA-F5B1-437C-8E87-69715DCD927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61455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36C2E7-227A-43ED-9672-B1DDEA21EED3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168973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AF1787-B010-4F74-B91D-89F7A398E8B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61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8609DB-F871-4F23-B652-94A5E4D13F0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8F98663-C6C6-4683-AAE5-A8FA5B96780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5155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209B7-F803-44AA-B34D-323C7E82618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72859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F4C1DD-7FEB-4354-88EF-F876BF6DF8F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54026C9-7AA0-4F31-AE72-2B63EBF894B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50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38288" y="622300"/>
            <a:ext cx="3727450" cy="2795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138" y="3489325"/>
            <a:ext cx="5986462" cy="51593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0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3616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611F3-CB79-4753-A230-6587B73AEB0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C1EEAB5-200E-4F53-B5A0-075A622F659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51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74829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FD9984-A1EC-4EC5-9E8D-6E58E9F3768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83BBC9F-35C5-4798-8AE5-8B107B64EFD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52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55154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74B45E-F50B-4B37-8655-C03FC7BAB16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charset="0"/>
              </a:rPr>
              <a:t>I found all of these at Greg </a:t>
            </a:r>
            <a:r>
              <a:rPr lang="en-US" dirty="0" err="1" smtClean="0">
                <a:latin typeface="Times New Roman" charset="0"/>
              </a:rPr>
              <a:t>Mankiw’s</a:t>
            </a:r>
            <a:r>
              <a:rPr lang="en-US" dirty="0" smtClean="0">
                <a:latin typeface="Times New Roman" charset="0"/>
              </a:rPr>
              <a:t> blog, at http://gregmankiw.blogspot.com during 2008, when gas prices were high.  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charset="0"/>
              </a:rPr>
              <a:t>Gas prices came down for a while and are back up again in early 2011.  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charset="0"/>
              </a:rPr>
              <a:t>If you’d like to see the actual articles from which these headlines came, start at </a:t>
            </a:r>
            <a:r>
              <a:rPr lang="en-US" dirty="0" err="1" smtClean="0">
                <a:latin typeface="Times New Roman" charset="0"/>
              </a:rPr>
              <a:t>Mankiw’s</a:t>
            </a:r>
            <a:r>
              <a:rPr lang="en-US" dirty="0" smtClean="0">
                <a:latin typeface="Times New Roman" charset="0"/>
              </a:rPr>
              <a:t> blog and search on “cross-price elasticity”.  You’ll get a list of all of his posts on this topic, with links to the articles.  (If any of the links are broken, try </a:t>
            </a:r>
            <a:r>
              <a:rPr lang="en-US" dirty="0" err="1" smtClean="0">
                <a:latin typeface="Times New Roman" charset="0"/>
              </a:rPr>
              <a:t>Googling</a:t>
            </a:r>
            <a:r>
              <a:rPr lang="en-US" dirty="0" smtClean="0">
                <a:latin typeface="Times New Roman" charset="0"/>
              </a:rPr>
              <a:t> the article’s title/headline.)</a:t>
            </a:r>
          </a:p>
        </p:txBody>
      </p:sp>
    </p:spTree>
    <p:extLst>
      <p:ext uri="{BB962C8B-B14F-4D97-AF65-F5344CB8AC3E}">
        <p14:creationId xmlns:p14="http://schemas.microsoft.com/office/powerpoint/2010/main" xmlns="" val="285286663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57C60-AB6E-4EEF-8726-B64B6F2E287B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78375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F56DD3-8E04-4C65-A5CF-CA05FBF9D2D9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85386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12455-1BE7-4114-944D-1C26FB838F04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369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05AFF7-6F9D-4B2D-AF87-92D44419500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D1D6A73-CF4B-4C41-8B9D-84485687011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667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9F477D-B83D-4F74-9AA6-E7A849713E8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2A009C7-97B2-459C-AAFF-AFFB44BA846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94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0E6D82-B690-465F-96D6-97B1E7B6EEC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5F81592-E4FB-4DB1-A73A-CDB969D593F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64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C635EE-B060-45AA-BB99-3A9E6FBC043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42612A8-7233-4E56-8C4A-4DF499E5ED7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479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52400" y="4138613"/>
            <a:ext cx="6858000" cy="22082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Chapter 5</a:t>
            </a:r>
          </a:p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Elasticity </a:t>
            </a:r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and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its</a:t>
            </a:r>
            <a:r>
              <a:rPr lang="en-US" sz="48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Application</a:t>
            </a:r>
            <a:endParaRPr lang="en-US" sz="48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1113" y="6500813"/>
            <a:ext cx="77073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11113" y="6500813"/>
            <a:ext cx="7021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53777B6B-2622-4CD5-AFC6-09452FD8700E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-11113" y="6500813"/>
            <a:ext cx="68691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29D3A8EF-6F6E-4E5B-B9FC-1DE66D8405E7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006699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ts val="1200"/>
        </a:spcBef>
        <a:spcAft>
          <a:spcPct val="0"/>
        </a:spcAft>
        <a:buClr>
          <a:srgbClr val="A3C167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CC9900"/>
        </a:buClr>
        <a:buFont typeface="Wingdings" charset="2"/>
        <a:buChar char="§"/>
        <a:defRPr sz="27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marL="11430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B3A2C7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marL="20574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../../../../Program%20Files/TurningPoint/2003/Questions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hyperlink" Target="../../../../Program%20Files/TurningPoint/2003/Questions.html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hyperlink" Target="../../../../Program%20Files/TurningPoint/2003/Questions.html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hyperlink" Target="../../../../Program%20Files/TurningPoint/2003/Questions.html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../../../../Program%20Files/TurningPoint/2003/Questions.html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549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N. Gregory </a:t>
            </a:r>
            <a:r>
              <a:rPr lang="en-US" sz="3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Mankiw</a:t>
            </a: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&amp; Mohamed H. </a:t>
            </a:r>
            <a:r>
              <a:rPr lang="en-US" sz="30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Rashwan</a:t>
            </a:r>
            <a:endParaRPr lang="en-US" sz="3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2" name="Group 12"/>
          <p:cNvGrpSpPr>
            <a:grpSpLocks/>
          </p:cNvGrpSpPr>
          <p:nvPr/>
        </p:nvGrpSpPr>
        <p:grpSpPr bwMode="auto">
          <a:xfrm>
            <a:off x="251520" y="908721"/>
            <a:ext cx="6707188" cy="2206026"/>
            <a:chOff x="403920" y="1471584"/>
            <a:chExt cx="6707187" cy="3090647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03920" y="1759459"/>
              <a:ext cx="6707187" cy="2802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Economics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Arial" charset="0"/>
              </a:endParaRPr>
            </a:p>
          </p:txBody>
        </p:sp>
        <p:sp>
          <p:nvSpPr>
            <p:cNvPr id="7174" name="TextBox 6"/>
            <p:cNvSpPr txBox="1">
              <a:spLocks noChangeArrowheads="1"/>
            </p:cNvSpPr>
            <p:nvPr/>
          </p:nvSpPr>
          <p:spPr bwMode="auto">
            <a:xfrm>
              <a:off x="547936" y="1471584"/>
              <a:ext cx="4681538" cy="8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rgbClr val="5F5F5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Principles of</a:t>
              </a:r>
            </a:p>
          </p:txBody>
        </p:sp>
        <p:sp>
          <p:nvSpPr>
            <p:cNvPr id="7175" name="TextBox 16"/>
            <p:cNvSpPr txBox="1">
              <a:spLocks noChangeArrowheads="1"/>
            </p:cNvSpPr>
            <p:nvPr/>
          </p:nvSpPr>
          <p:spPr bwMode="auto">
            <a:xfrm>
              <a:off x="3788295" y="2982930"/>
              <a:ext cx="2667000" cy="646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Arab World Edition</a:t>
              </a:r>
              <a:endPara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71616" y="308154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9900" y="252413"/>
            <a:ext cx="82296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Calculating Percentage Changes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7838" y="928688"/>
            <a:ext cx="7483475" cy="611187"/>
          </a:xfrm>
        </p:spPr>
        <p:txBody>
          <a:bodyPr/>
          <a:lstStyle/>
          <a:p>
            <a:pPr marL="341313" indent="-341313" eaLnBrk="1" hangingPunct="1">
              <a:lnSpc>
                <a:spcPct val="110000"/>
              </a:lnSpc>
            </a:pPr>
            <a:r>
              <a:rPr lang="en-US" sz="2700" smtClean="0">
                <a:latin typeface="Arial" charset="0"/>
              </a:rPr>
              <a:t>So, we instead use the </a:t>
            </a:r>
            <a:r>
              <a:rPr lang="en-US" sz="2700" b="1" smtClean="0">
                <a:solidFill>
                  <a:srgbClr val="CC0000"/>
                </a:solidFill>
                <a:latin typeface="Arial" charset="0"/>
              </a:rPr>
              <a:t>midpoint method</a:t>
            </a:r>
            <a:r>
              <a:rPr lang="en-US" sz="2700" smtClean="0">
                <a:latin typeface="Arial" charset="0"/>
              </a:rPr>
              <a:t>: </a:t>
            </a:r>
          </a:p>
        </p:txBody>
      </p:sp>
      <p:sp>
        <p:nvSpPr>
          <p:cNvPr id="2560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57363" y="1635125"/>
            <a:ext cx="5191125" cy="1025525"/>
            <a:chOff x="1081" y="1755"/>
            <a:chExt cx="3270" cy="646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1081" y="1755"/>
              <a:ext cx="3270" cy="643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25607" name="Group 7"/>
            <p:cNvGrpSpPr>
              <a:grpSpLocks/>
            </p:cNvGrpSpPr>
            <p:nvPr/>
          </p:nvGrpSpPr>
          <p:grpSpPr bwMode="auto">
            <a:xfrm>
              <a:off x="1109" y="1785"/>
              <a:ext cx="3221" cy="616"/>
              <a:chOff x="1299" y="2129"/>
              <a:chExt cx="3221" cy="616"/>
            </a:xfrm>
          </p:grpSpPr>
          <p:sp>
            <p:nvSpPr>
              <p:cNvPr id="25608" name="Text Box 8"/>
              <p:cNvSpPr txBox="1">
                <a:spLocks noChangeArrowheads="1"/>
              </p:cNvSpPr>
              <p:nvPr/>
            </p:nvSpPr>
            <p:spPr bwMode="auto">
              <a:xfrm>
                <a:off x="1299" y="2129"/>
                <a:ext cx="243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>
                    <a:ea typeface="Arial" charset="0"/>
                    <a:cs typeface="Arial" charset="0"/>
                  </a:rPr>
                  <a:t>end value – start value</a:t>
                </a:r>
              </a:p>
            </p:txBody>
          </p:sp>
          <p:sp>
            <p:nvSpPr>
              <p:cNvPr id="25609" name="Text Box 9"/>
              <p:cNvSpPr txBox="1">
                <a:spLocks noChangeArrowheads="1"/>
              </p:cNvSpPr>
              <p:nvPr/>
            </p:nvSpPr>
            <p:spPr bwMode="auto">
              <a:xfrm>
                <a:off x="1937" y="2418"/>
                <a:ext cx="120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>
                    <a:ea typeface="Arial" charset="0"/>
                    <a:cs typeface="Arial" charset="0"/>
                  </a:rPr>
                  <a:t>midpoint</a:t>
                </a:r>
              </a:p>
            </p:txBody>
          </p:sp>
          <p:sp>
            <p:nvSpPr>
              <p:cNvPr id="25610" name="Text Box 10"/>
              <p:cNvSpPr txBox="1">
                <a:spLocks noChangeArrowheads="1"/>
              </p:cNvSpPr>
              <p:nvPr/>
            </p:nvSpPr>
            <p:spPr bwMode="auto">
              <a:xfrm>
                <a:off x="3656" y="2256"/>
                <a:ext cx="8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>
                    <a:ea typeface="Arial" charset="0"/>
                    <a:cs typeface="Arial" charset="0"/>
                  </a:rPr>
                  <a:t>x 100%</a:t>
                </a:r>
              </a:p>
            </p:txBody>
          </p:sp>
          <p:sp>
            <p:nvSpPr>
              <p:cNvPr id="25611" name="Line 11"/>
              <p:cNvSpPr>
                <a:spLocks noChangeShapeType="1"/>
              </p:cNvSpPr>
              <p:nvPr/>
            </p:nvSpPr>
            <p:spPr bwMode="auto">
              <a:xfrm>
                <a:off x="1363" y="2439"/>
                <a:ext cx="227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384175" y="2713038"/>
            <a:ext cx="7793038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137160" rIns="182880" bIns="137160">
            <a:prstTxWarp prst="textNoShape">
              <a:avLst/>
            </a:prstTxWarp>
          </a:bodyPr>
          <a:lstStyle/>
          <a:p>
            <a:pPr marL="341313" indent="-341313">
              <a:lnSpc>
                <a:spcPct val="110000"/>
              </a:lnSpc>
              <a:spcBef>
                <a:spcPct val="40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The midpoint is the number halfway between the start and end values, the average of those values.  </a:t>
            </a:r>
          </a:p>
          <a:p>
            <a:pPr marL="341313" indent="-341313">
              <a:lnSpc>
                <a:spcPct val="110000"/>
              </a:lnSpc>
              <a:spcBef>
                <a:spcPct val="40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It doesn’t matter which value you use as the start and which as the end</a:t>
            </a:r>
            <a:r>
              <a:rPr lang="en-US" sz="2800"/>
              <a:t>—</a:t>
            </a:r>
            <a:r>
              <a:rPr lang="en-US" sz="2700">
                <a:ea typeface="Arial" charset="0"/>
                <a:cs typeface="Arial" charset="0"/>
              </a:rPr>
              <a:t>you get the same answer either way!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4"/>
      <p:bldP spid="7476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9900" y="252413"/>
            <a:ext cx="82296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Calculating Percentage Changes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944563"/>
            <a:ext cx="8213725" cy="1181100"/>
          </a:xfrm>
        </p:spPr>
        <p:txBody>
          <a:bodyPr/>
          <a:lstStyle/>
          <a:p>
            <a:pPr eaLnBrk="1" hangingPunct="1"/>
            <a:r>
              <a:rPr lang="en-US" sz="2700" smtClean="0">
                <a:latin typeface="Arial" charset="0"/>
              </a:rPr>
              <a:t>Using the midpoint method, the % change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in </a:t>
            </a:r>
            <a:r>
              <a:rPr lang="en-US" sz="2700" b="1" i="1" smtClean="0">
                <a:latin typeface="Arial" charset="0"/>
              </a:rPr>
              <a:t>P</a:t>
            </a:r>
            <a:r>
              <a:rPr lang="en-US" sz="2700" smtClean="0">
                <a:latin typeface="Arial" charset="0"/>
              </a:rPr>
              <a:t> equals</a:t>
            </a:r>
          </a:p>
        </p:txBody>
      </p:sp>
      <p:sp>
        <p:nvSpPr>
          <p:cNvPr id="2765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27200" y="1978025"/>
            <a:ext cx="5364163" cy="1003300"/>
            <a:chOff x="655" y="2631"/>
            <a:chExt cx="3379" cy="632"/>
          </a:xfrm>
        </p:grpSpPr>
        <p:grpSp>
          <p:nvGrpSpPr>
            <p:cNvPr id="27668" name="Group 6"/>
            <p:cNvGrpSpPr>
              <a:grpSpLocks/>
            </p:cNvGrpSpPr>
            <p:nvPr/>
          </p:nvGrpSpPr>
          <p:grpSpPr bwMode="auto">
            <a:xfrm>
              <a:off x="655" y="2631"/>
              <a:ext cx="2252" cy="632"/>
              <a:chOff x="655" y="2631"/>
              <a:chExt cx="2252" cy="632"/>
            </a:xfrm>
          </p:grpSpPr>
          <p:grpSp>
            <p:nvGrpSpPr>
              <p:cNvPr id="27671" name="Group 7"/>
              <p:cNvGrpSpPr>
                <a:grpSpLocks/>
              </p:cNvGrpSpPr>
              <p:nvPr/>
            </p:nvGrpSpPr>
            <p:grpSpPr bwMode="auto">
              <a:xfrm>
                <a:off x="655" y="2631"/>
                <a:ext cx="1408" cy="632"/>
                <a:chOff x="655" y="2631"/>
                <a:chExt cx="1408" cy="632"/>
              </a:xfrm>
            </p:grpSpPr>
            <p:sp>
              <p:nvSpPr>
                <p:cNvPr id="27673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713" y="2949"/>
                  <a:ext cx="1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7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55" y="2631"/>
                  <a:ext cx="140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Arial" charset="0"/>
                      <a:cs typeface="Arial" charset="0"/>
                    </a:rPr>
                    <a:t>$250 – $200</a:t>
                  </a:r>
                </a:p>
              </p:txBody>
            </p:sp>
            <p:sp>
              <p:nvSpPr>
                <p:cNvPr id="2767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002" y="2936"/>
                  <a:ext cx="65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Arial" charset="0"/>
                      <a:cs typeface="Arial" charset="0"/>
                    </a:rPr>
                    <a:t>$225</a:t>
                  </a:r>
                </a:p>
              </p:txBody>
            </p:sp>
          </p:grpSp>
          <p:sp>
            <p:nvSpPr>
              <p:cNvPr id="27672" name="Text Box 11"/>
              <p:cNvSpPr txBox="1">
                <a:spLocks noChangeArrowheads="1"/>
              </p:cNvSpPr>
              <p:nvPr/>
            </p:nvSpPr>
            <p:spPr bwMode="auto">
              <a:xfrm>
                <a:off x="2043" y="2780"/>
                <a:ext cx="8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>
                    <a:ea typeface="Arial" charset="0"/>
                    <a:cs typeface="Arial" charset="0"/>
                  </a:rPr>
                  <a:t>x 100%</a:t>
                </a:r>
              </a:p>
            </p:txBody>
          </p:sp>
        </p:grpSp>
        <p:sp>
          <p:nvSpPr>
            <p:cNvPr id="27669" name="Rectangle 12"/>
            <p:cNvSpPr>
              <a:spLocks noChangeArrowheads="1"/>
            </p:cNvSpPr>
            <p:nvPr/>
          </p:nvSpPr>
          <p:spPr bwMode="auto">
            <a:xfrm>
              <a:off x="3186" y="2743"/>
              <a:ext cx="746" cy="37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7670" name="Text Box 13"/>
            <p:cNvSpPr txBox="1">
              <a:spLocks noChangeArrowheads="1"/>
            </p:cNvSpPr>
            <p:nvPr/>
          </p:nvSpPr>
          <p:spPr bwMode="auto">
            <a:xfrm>
              <a:off x="2863" y="2776"/>
              <a:ext cx="117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ea typeface="Arial" charset="0"/>
                  <a:cs typeface="Arial" charset="0"/>
                </a:rPr>
                <a:t>=  22.2%</a:t>
              </a:r>
            </a:p>
          </p:txBody>
        </p:sp>
      </p:grp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468313" y="3098800"/>
            <a:ext cx="73675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The % change in </a:t>
            </a:r>
            <a:r>
              <a:rPr lang="en-US" sz="2700" b="1" i="1">
                <a:ea typeface="Arial" charset="0"/>
                <a:cs typeface="Arial" charset="0"/>
              </a:rPr>
              <a:t>Q</a:t>
            </a:r>
            <a:r>
              <a:rPr lang="en-US" sz="2700">
                <a:ea typeface="Arial" charset="0"/>
                <a:cs typeface="Arial" charset="0"/>
              </a:rPr>
              <a:t> equals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001838" y="3646488"/>
            <a:ext cx="4268787" cy="1014412"/>
            <a:chOff x="1261" y="2297"/>
            <a:chExt cx="2689" cy="639"/>
          </a:xfrm>
        </p:grpSpPr>
        <p:grpSp>
          <p:nvGrpSpPr>
            <p:cNvPr id="27659" name="Group 16"/>
            <p:cNvGrpSpPr>
              <a:grpSpLocks/>
            </p:cNvGrpSpPr>
            <p:nvPr/>
          </p:nvGrpSpPr>
          <p:grpSpPr bwMode="auto">
            <a:xfrm>
              <a:off x="1261" y="2297"/>
              <a:ext cx="1654" cy="639"/>
              <a:chOff x="1261" y="2297"/>
              <a:chExt cx="1654" cy="639"/>
            </a:xfrm>
          </p:grpSpPr>
          <p:grpSp>
            <p:nvGrpSpPr>
              <p:cNvPr id="27663" name="Group 17"/>
              <p:cNvGrpSpPr>
                <a:grpSpLocks/>
              </p:cNvGrpSpPr>
              <p:nvPr/>
            </p:nvGrpSpPr>
            <p:grpSpPr bwMode="auto">
              <a:xfrm>
                <a:off x="1261" y="2297"/>
                <a:ext cx="858" cy="639"/>
                <a:chOff x="1013" y="2449"/>
                <a:chExt cx="858" cy="639"/>
              </a:xfrm>
            </p:grpSpPr>
            <p:sp>
              <p:nvSpPr>
                <p:cNvPr id="2766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104" y="2764"/>
                  <a:ext cx="68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6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13" y="2449"/>
                  <a:ext cx="85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Arial" charset="0"/>
                      <a:cs typeface="Arial" charset="0"/>
                    </a:rPr>
                    <a:t>12 – 8</a:t>
                  </a:r>
                </a:p>
              </p:txBody>
            </p:sp>
            <p:sp>
              <p:nvSpPr>
                <p:cNvPr id="2766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96" y="2761"/>
                  <a:ext cx="47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Arial" charset="0"/>
                      <a:cs typeface="Arial" charset="0"/>
                    </a:rPr>
                    <a:t>10</a:t>
                  </a:r>
                </a:p>
              </p:txBody>
            </p:sp>
          </p:grpSp>
          <p:sp>
            <p:nvSpPr>
              <p:cNvPr id="27664" name="Text Box 21"/>
              <p:cNvSpPr txBox="1">
                <a:spLocks noChangeArrowheads="1"/>
              </p:cNvSpPr>
              <p:nvPr/>
            </p:nvSpPr>
            <p:spPr bwMode="auto">
              <a:xfrm>
                <a:off x="2051" y="2446"/>
                <a:ext cx="86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>
                    <a:ea typeface="Arial" charset="0"/>
                    <a:cs typeface="Arial" charset="0"/>
                  </a:rPr>
                  <a:t>x 100%</a:t>
                </a:r>
              </a:p>
            </p:txBody>
          </p:sp>
        </p:grpSp>
        <p:grpSp>
          <p:nvGrpSpPr>
            <p:cNvPr id="27660" name="Group 22"/>
            <p:cNvGrpSpPr>
              <a:grpSpLocks/>
            </p:cNvGrpSpPr>
            <p:nvPr/>
          </p:nvGrpSpPr>
          <p:grpSpPr bwMode="auto">
            <a:xfrm>
              <a:off x="2913" y="2409"/>
              <a:ext cx="1037" cy="378"/>
              <a:chOff x="2913" y="2409"/>
              <a:chExt cx="1037" cy="378"/>
            </a:xfrm>
          </p:grpSpPr>
          <p:sp>
            <p:nvSpPr>
              <p:cNvPr id="27661" name="Rectangle 23"/>
              <p:cNvSpPr>
                <a:spLocks noChangeArrowheads="1"/>
              </p:cNvSpPr>
              <p:nvPr/>
            </p:nvSpPr>
            <p:spPr bwMode="auto">
              <a:xfrm>
                <a:off x="3183" y="2409"/>
                <a:ext cx="746" cy="37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  <p:sp>
            <p:nvSpPr>
              <p:cNvPr id="27662" name="Text Box 24"/>
              <p:cNvSpPr txBox="1">
                <a:spLocks noChangeArrowheads="1"/>
              </p:cNvSpPr>
              <p:nvPr/>
            </p:nvSpPr>
            <p:spPr bwMode="auto">
              <a:xfrm>
                <a:off x="2913" y="2434"/>
                <a:ext cx="1037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>
                    <a:ea typeface="Arial" charset="0"/>
                    <a:cs typeface="Arial" charset="0"/>
                  </a:rPr>
                  <a:t>=  40.0%</a:t>
                </a:r>
              </a:p>
            </p:txBody>
          </p:sp>
        </p:grpSp>
      </p:grpSp>
      <p:sp>
        <p:nvSpPr>
          <p:cNvPr id="75801" name="Rectangle 25"/>
          <p:cNvSpPr>
            <a:spLocks noChangeArrowheads="1"/>
          </p:cNvSpPr>
          <p:nvPr/>
        </p:nvSpPr>
        <p:spPr bwMode="auto">
          <a:xfrm>
            <a:off x="468313" y="4813300"/>
            <a:ext cx="7367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The price elasticity of demand equals</a:t>
            </a: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2705100" y="5448300"/>
            <a:ext cx="2616200" cy="519113"/>
            <a:chOff x="928" y="3408"/>
            <a:chExt cx="1648" cy="327"/>
          </a:xfrm>
        </p:grpSpPr>
        <p:sp>
          <p:nvSpPr>
            <p:cNvPr id="27657" name="Text Box 27"/>
            <p:cNvSpPr txBox="1">
              <a:spLocks noChangeArrowheads="1"/>
            </p:cNvSpPr>
            <p:nvPr/>
          </p:nvSpPr>
          <p:spPr bwMode="auto">
            <a:xfrm>
              <a:off x="928" y="3408"/>
              <a:ext cx="16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ea typeface="Arial" charset="0"/>
                  <a:cs typeface="Arial" charset="0"/>
                </a:rPr>
                <a:t>40/22.2  =  1.8</a:t>
              </a:r>
            </a:p>
          </p:txBody>
        </p:sp>
        <p:sp>
          <p:nvSpPr>
            <p:cNvPr id="27658" name="Rectangle 28"/>
            <p:cNvSpPr>
              <a:spLocks noChangeArrowheads="1"/>
            </p:cNvSpPr>
            <p:nvPr/>
          </p:nvSpPr>
          <p:spPr bwMode="auto">
            <a:xfrm>
              <a:off x="2079" y="3425"/>
              <a:ext cx="402" cy="289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5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4"/>
      <p:bldP spid="75790" grpId="0"/>
      <p:bldP spid="758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Calculate an elasticity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Clr>
                <a:srgbClr val="339966"/>
              </a:buClr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Use the following information to calculate the price elasticity of demand for hotel rooms:</a:t>
            </a:r>
          </a:p>
          <a:p>
            <a:pPr eaLnBrk="1" hangingPunct="1">
              <a:spcBef>
                <a:spcPct val="60000"/>
              </a:spcBef>
              <a:buClr>
                <a:srgbClr val="339966"/>
              </a:buClr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if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P</a:t>
            </a:r>
            <a:r>
              <a:rPr lang="en-US" dirty="0" smtClean="0">
                <a:latin typeface="Arial" charset="0"/>
                <a:cs typeface="ＭＳ Ｐゴシック" charset="-128"/>
              </a:rPr>
              <a:t> = $70,  </a:t>
            </a:r>
            <a:r>
              <a:rPr lang="en-US" b="1" i="1" dirty="0" err="1" smtClean="0">
                <a:latin typeface="Arial" charset="0"/>
                <a:cs typeface="ＭＳ Ｐゴシック" charset="-128"/>
              </a:rPr>
              <a:t>Q</a:t>
            </a:r>
            <a:r>
              <a:rPr lang="en-US" b="1" baseline="30000" dirty="0" err="1" smtClean="0">
                <a:latin typeface="Arial" charset="0"/>
                <a:cs typeface="ＭＳ Ｐゴシック" charset="-128"/>
              </a:rPr>
              <a:t>d</a:t>
            </a:r>
            <a:r>
              <a:rPr lang="en-US" dirty="0" smtClean="0">
                <a:latin typeface="Arial" charset="0"/>
                <a:cs typeface="ＭＳ Ｐゴシック" charset="-128"/>
              </a:rPr>
              <a:t> = 5000</a:t>
            </a:r>
          </a:p>
          <a:p>
            <a:pPr eaLnBrk="1" hangingPunct="1">
              <a:spcBef>
                <a:spcPct val="60000"/>
              </a:spcBef>
              <a:buClr>
                <a:srgbClr val="339966"/>
              </a:buClr>
              <a:buSzPct val="120000"/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if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P</a:t>
            </a:r>
            <a:r>
              <a:rPr lang="en-US" dirty="0" smtClean="0">
                <a:latin typeface="Arial" charset="0"/>
                <a:cs typeface="ＭＳ Ｐゴシック" charset="-128"/>
              </a:rPr>
              <a:t> = $90,  </a:t>
            </a:r>
            <a:r>
              <a:rPr lang="en-US" b="1" i="1" dirty="0" err="1" smtClean="0">
                <a:latin typeface="Arial" charset="0"/>
                <a:cs typeface="ＭＳ Ｐゴシック" charset="-128"/>
              </a:rPr>
              <a:t>Q</a:t>
            </a:r>
            <a:r>
              <a:rPr lang="en-US" b="1" baseline="30000" dirty="0" err="1" smtClean="0">
                <a:latin typeface="Arial" charset="0"/>
                <a:cs typeface="ＭＳ Ｐゴシック" charset="-128"/>
              </a:rPr>
              <a:t>d</a:t>
            </a:r>
            <a:r>
              <a:rPr lang="en-US" dirty="0" smtClean="0">
                <a:latin typeface="Arial" charset="0"/>
                <a:cs typeface="ＭＳ Ｐゴシック" charset="-128"/>
              </a:rPr>
              <a:t> = 3000</a:t>
            </a: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105400"/>
          </a:xfrm>
        </p:spPr>
        <p:txBody>
          <a:bodyPr/>
          <a:lstStyle/>
          <a:p>
            <a:pPr eaLnBrk="1" hangingPunct="1">
              <a:spcBef>
                <a:spcPct val="65000"/>
              </a:spcBef>
              <a:buClr>
                <a:srgbClr val="339966"/>
              </a:buClr>
              <a:buSzPct val="120000"/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Use midpoint method to calculate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% change in </a:t>
            </a:r>
            <a:r>
              <a:rPr lang="en-US" b="1" i="1" dirty="0" err="1" smtClean="0">
                <a:latin typeface="Arial" charset="0"/>
                <a:cs typeface="ＭＳ Ｐゴシック" charset="-128"/>
              </a:rPr>
              <a:t>Q</a:t>
            </a:r>
            <a:r>
              <a:rPr lang="en-US" b="1" baseline="30000" dirty="0" err="1" smtClean="0">
                <a:latin typeface="Arial" charset="0"/>
                <a:cs typeface="ＭＳ Ｐゴシック" charset="-128"/>
              </a:rPr>
              <a:t>d</a:t>
            </a:r>
            <a:endParaRPr lang="en-US" dirty="0" smtClean="0">
              <a:latin typeface="Arial" charset="0"/>
              <a:cs typeface="ＭＳ Ｐゴシック" charset="-128"/>
            </a:endParaRPr>
          </a:p>
          <a:p>
            <a:pPr eaLnBrk="1" hangingPunct="1">
              <a:spcBef>
                <a:spcPct val="40000"/>
              </a:spcBef>
              <a:buClr>
                <a:srgbClr val="339966"/>
              </a:buClr>
              <a:buSzPct val="120000"/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	(5000 – 3000)/4000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ＭＳ Ｐゴシック" charset="-128"/>
              </a:rPr>
              <a:t>50%</a:t>
            </a:r>
          </a:p>
          <a:p>
            <a:pPr eaLnBrk="1" hangingPunct="1">
              <a:spcBef>
                <a:spcPct val="65000"/>
              </a:spcBef>
              <a:buClr>
                <a:srgbClr val="339966"/>
              </a:buClr>
              <a:buSzPct val="120000"/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% change in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P</a:t>
            </a:r>
            <a:endParaRPr lang="en-US" dirty="0" smtClean="0">
              <a:latin typeface="Arial" charset="0"/>
              <a:cs typeface="ＭＳ Ｐゴシック" charset="-128"/>
            </a:endParaRPr>
          </a:p>
          <a:p>
            <a:pPr eaLnBrk="1" hangingPunct="1">
              <a:spcBef>
                <a:spcPct val="40000"/>
              </a:spcBef>
              <a:buClr>
                <a:srgbClr val="339966"/>
              </a:buClr>
              <a:buSzPct val="120000"/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	($90 – $70)/$80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ＭＳ Ｐゴシック" charset="-128"/>
              </a:rPr>
              <a:t>25%</a:t>
            </a:r>
          </a:p>
          <a:p>
            <a:pPr eaLnBrk="1" hangingPunct="1">
              <a:spcBef>
                <a:spcPct val="65000"/>
              </a:spcBef>
              <a:buClr>
                <a:srgbClr val="339966"/>
              </a:buClr>
              <a:buSzPct val="120000"/>
              <a:buFont typeface="Wingdings" charset="2"/>
              <a:buNone/>
            </a:pPr>
            <a:r>
              <a:rPr lang="en-US" dirty="0" smtClean="0">
                <a:latin typeface="Arial" charset="0"/>
                <a:cs typeface="ＭＳ Ｐゴシック" charset="-128"/>
              </a:rPr>
              <a:t>The price elasticity of demand equals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543050" y="5151438"/>
            <a:ext cx="2106613" cy="992187"/>
            <a:chOff x="927" y="3173"/>
            <a:chExt cx="1327" cy="625"/>
          </a:xfrm>
        </p:grpSpPr>
        <p:grpSp>
          <p:nvGrpSpPr>
            <p:cNvPr id="31751" name="Group 8"/>
            <p:cNvGrpSpPr>
              <a:grpSpLocks/>
            </p:cNvGrpSpPr>
            <p:nvPr/>
          </p:nvGrpSpPr>
          <p:grpSpPr bwMode="auto">
            <a:xfrm>
              <a:off x="927" y="3173"/>
              <a:ext cx="592" cy="625"/>
              <a:chOff x="829" y="3082"/>
              <a:chExt cx="592" cy="625"/>
            </a:xfrm>
          </p:grpSpPr>
          <p:sp>
            <p:nvSpPr>
              <p:cNvPr id="31753" name="Text Box 9"/>
              <p:cNvSpPr txBox="1">
                <a:spLocks noChangeArrowheads="1"/>
              </p:cNvSpPr>
              <p:nvPr/>
            </p:nvSpPr>
            <p:spPr bwMode="auto">
              <a:xfrm>
                <a:off x="835" y="3082"/>
                <a:ext cx="58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>
                    <a:ea typeface="Arial" charset="0"/>
                    <a:cs typeface="Arial" charset="0"/>
                  </a:rPr>
                  <a:t>50%</a:t>
                </a:r>
              </a:p>
            </p:txBody>
          </p:sp>
          <p:sp>
            <p:nvSpPr>
              <p:cNvPr id="31754" name="Text Box 10"/>
              <p:cNvSpPr txBox="1">
                <a:spLocks noChangeArrowheads="1"/>
              </p:cNvSpPr>
              <p:nvPr/>
            </p:nvSpPr>
            <p:spPr bwMode="auto">
              <a:xfrm>
                <a:off x="829" y="3380"/>
                <a:ext cx="58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>
                    <a:ea typeface="Arial" charset="0"/>
                    <a:cs typeface="Arial" charset="0"/>
                  </a:rPr>
                  <a:t>25%</a:t>
                </a:r>
              </a:p>
            </p:txBody>
          </p:sp>
          <p:sp>
            <p:nvSpPr>
              <p:cNvPr id="31755" name="Line 11"/>
              <p:cNvSpPr>
                <a:spLocks noChangeShapeType="1"/>
              </p:cNvSpPr>
              <p:nvPr/>
            </p:nvSpPr>
            <p:spPr bwMode="auto">
              <a:xfrm flipV="1">
                <a:off x="902" y="3392"/>
                <a:ext cx="4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752" name="Text Box 13"/>
            <p:cNvSpPr txBox="1">
              <a:spLocks noChangeArrowheads="1"/>
            </p:cNvSpPr>
            <p:nvPr/>
          </p:nvSpPr>
          <p:spPr bwMode="auto">
            <a:xfrm>
              <a:off x="1515" y="3314"/>
              <a:ext cx="7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ea typeface="Arial" charset="0"/>
                  <a:cs typeface="Arial" charset="0"/>
                </a:rPr>
                <a:t>=  </a:t>
              </a:r>
              <a:r>
                <a:rPr lang="en-US" sz="2800">
                  <a:solidFill>
                    <a:srgbClr val="FF0000"/>
                  </a:solidFill>
                  <a:ea typeface="Arial" charset="0"/>
                  <a:cs typeface="Arial" charset="0"/>
                </a:rPr>
                <a:t>2.0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What determines price elasticity?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25780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To learn the determinants of price elasticity,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we look at a series of examples.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Each compares two common goods. 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In each example:</a:t>
            </a:r>
          </a:p>
          <a:p>
            <a:pPr marL="522288" lvl="1" eaLnBrk="1" hangingPunct="1">
              <a:spcBef>
                <a:spcPct val="25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Suppose the prices of both goods rise by 20%. </a:t>
            </a:r>
          </a:p>
          <a:p>
            <a:pPr marL="522288" lvl="1" eaLnBrk="1" hangingPunct="1">
              <a:spcBef>
                <a:spcPct val="25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The good for which </a:t>
            </a:r>
            <a:r>
              <a:rPr lang="en-US" b="1" i="1" smtClean="0">
                <a:latin typeface="Arial" charset="0"/>
              </a:rPr>
              <a:t>Q</a:t>
            </a:r>
            <a:r>
              <a:rPr lang="en-US" b="1" baseline="30000" smtClean="0">
                <a:latin typeface="Arial" charset="0"/>
              </a:rPr>
              <a:t>d</a:t>
            </a:r>
            <a:r>
              <a:rPr lang="en-US" smtClean="0">
                <a:latin typeface="Arial" charset="0"/>
              </a:rPr>
              <a:t> falls the most (in percent) has the highest price elasticity of demand. 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Which good is it?  Why?  </a:t>
            </a:r>
          </a:p>
          <a:p>
            <a:pPr marL="522288" lvl="1" eaLnBrk="1" hangingPunct="1">
              <a:spcBef>
                <a:spcPct val="25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What lesson does the example teach us about the determinants of the price elasticity of demand?  </a:t>
            </a:r>
          </a:p>
        </p:txBody>
      </p:sp>
      <p:sp>
        <p:nvSpPr>
          <p:cNvPr id="33795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252413"/>
            <a:ext cx="8529638" cy="977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mtClean="0"/>
              <a:t>EXAMPLE 1:</a:t>
            </a:r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>Breakfast Cereal  vs.  Sunscreen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08100"/>
            <a:ext cx="8229600" cy="5124450"/>
          </a:xfrm>
        </p:spPr>
        <p:txBody>
          <a:bodyPr/>
          <a:lstStyle/>
          <a:p>
            <a:pPr marL="344488" indent="-344488" eaLnBrk="1" hangingPunct="1"/>
            <a:r>
              <a:rPr lang="en-US" sz="2700" smtClean="0">
                <a:latin typeface="Arial" charset="0"/>
              </a:rPr>
              <a:t>The prices of both of these goods rise by 20%. 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For which good does</a:t>
            </a:r>
            <a:r>
              <a:rPr lang="en-US" smtClean="0">
                <a:latin typeface="Arial" charset="0"/>
              </a:rPr>
              <a:t> </a:t>
            </a:r>
            <a:r>
              <a:rPr lang="en-US" b="1" i="1" smtClean="0">
                <a:latin typeface="Arial" charset="0"/>
              </a:rPr>
              <a:t>Q</a:t>
            </a:r>
            <a:r>
              <a:rPr lang="en-US" b="1" baseline="30000" smtClean="0">
                <a:latin typeface="Arial" charset="0"/>
              </a:rPr>
              <a:t>d</a:t>
            </a:r>
            <a:r>
              <a:rPr lang="en-US" sz="2700" smtClean="0">
                <a:latin typeface="Arial" charset="0"/>
              </a:rPr>
              <a:t> drop the most?  Why?</a:t>
            </a:r>
          </a:p>
          <a:p>
            <a:pPr marL="744538" lvl="1" eaLnBrk="1" hangingPunct="1">
              <a:spcBef>
                <a:spcPct val="30000"/>
              </a:spcBef>
            </a:pPr>
            <a:r>
              <a:rPr lang="en-US" smtClean="0">
                <a:latin typeface="Arial" charset="0"/>
              </a:rPr>
              <a:t>Breakfast cereal has close substitutes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(</a:t>
            </a:r>
            <a:r>
              <a:rPr lang="en-US" i="1" smtClean="0">
                <a:latin typeface="Arial" charset="0"/>
              </a:rPr>
              <a:t>e.g</a:t>
            </a:r>
            <a:r>
              <a:rPr lang="en-US" smtClean="0">
                <a:latin typeface="Arial" charset="0"/>
              </a:rPr>
              <a:t>., bread, eggs, cheeses),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so buyers can easily switch if the price rises.   </a:t>
            </a:r>
          </a:p>
          <a:p>
            <a:pPr marL="744538" lvl="1" eaLnBrk="1" hangingPunct="1">
              <a:spcBef>
                <a:spcPct val="30000"/>
              </a:spcBef>
            </a:pPr>
            <a:r>
              <a:rPr lang="en-US" smtClean="0">
                <a:latin typeface="Arial" charset="0"/>
              </a:rPr>
              <a:t>Sunscreen has no close substitutes,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so consumers would probably not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buy much less if its price rises. </a:t>
            </a:r>
          </a:p>
          <a:p>
            <a:pPr marL="344488" indent="-344488" eaLnBrk="1" hangingPunct="1">
              <a:spcBef>
                <a:spcPct val="40000"/>
              </a:spcBef>
            </a:pPr>
            <a:r>
              <a:rPr lang="en-US" sz="2700" smtClean="0">
                <a:latin typeface="Arial" charset="0"/>
              </a:rPr>
              <a:t>Lesson:  </a:t>
            </a: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Price elasticity is higher when close substitutes are available.</a:t>
            </a:r>
            <a:r>
              <a:rPr lang="en-US" sz="2700" smtClean="0">
                <a:latin typeface="Arial" charset="0"/>
              </a:rPr>
              <a:t>  </a:t>
            </a:r>
          </a:p>
        </p:txBody>
      </p:sp>
      <p:sp>
        <p:nvSpPr>
          <p:cNvPr id="3584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252413"/>
            <a:ext cx="8401050" cy="9779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700" smtClean="0">
                <a:latin typeface="Tahoma" charset="0"/>
                <a:ea typeface="Tahoma" charset="0"/>
                <a:cs typeface="Tahoma" charset="0"/>
              </a:rPr>
              <a:t>EXAMPLE 2:</a:t>
            </a:r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/>
            </a:r>
            <a:br>
              <a:rPr lang="en-US" sz="3200" smtClean="0">
                <a:latin typeface="Tahoma" charset="0"/>
                <a:ea typeface="Tahoma" charset="0"/>
                <a:cs typeface="Tahoma" charset="0"/>
              </a:rPr>
            </a:br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“Coffee</a:t>
            </a:r>
            <a:r>
              <a:rPr lang="en-US" b="0" i="1" smtClean="0">
                <a:solidFill>
                  <a:srgbClr val="000000"/>
                </a:solidFill>
                <a:latin typeface="Times New Roman" charset="0"/>
                <a:ea typeface="Tahoma" charset="0"/>
                <a:cs typeface="Tahoma" charset="0"/>
              </a:rPr>
              <a:t> </a:t>
            </a:r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”  vs.  “Drink”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27138"/>
            <a:ext cx="8229600" cy="5210175"/>
          </a:xfrm>
        </p:spPr>
        <p:txBody>
          <a:bodyPr/>
          <a:lstStyle/>
          <a:p>
            <a:pPr marL="344488" indent="-344488" eaLnBrk="1" hangingPunct="1"/>
            <a:r>
              <a:rPr lang="en-US" sz="2700" smtClean="0">
                <a:latin typeface="Arial" charset="0"/>
              </a:rPr>
              <a:t>The prices of both goods rise by 20%. 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For which good does</a:t>
            </a:r>
            <a:r>
              <a:rPr lang="en-US" smtClean="0">
                <a:latin typeface="Arial" charset="0"/>
              </a:rPr>
              <a:t> </a:t>
            </a:r>
            <a:r>
              <a:rPr lang="en-US" b="1" i="1" smtClean="0">
                <a:latin typeface="Arial" charset="0"/>
              </a:rPr>
              <a:t>Q</a:t>
            </a:r>
            <a:r>
              <a:rPr lang="en-US" b="1" baseline="30000" smtClean="0">
                <a:latin typeface="Arial" charset="0"/>
              </a:rPr>
              <a:t>d</a:t>
            </a:r>
            <a:r>
              <a:rPr lang="en-US" sz="2700" smtClean="0">
                <a:latin typeface="Arial" charset="0"/>
              </a:rPr>
              <a:t> drop the most?  Why?</a:t>
            </a:r>
          </a:p>
          <a:p>
            <a:pPr marL="744538" lvl="1" eaLnBrk="1" hangingPunct="1"/>
            <a:r>
              <a:rPr lang="en-US" smtClean="0">
                <a:latin typeface="Arial" charset="0"/>
              </a:rPr>
              <a:t>For a narrowly defined good such as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Coffee, there are many substitutes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(tea, water, juice). </a:t>
            </a:r>
          </a:p>
          <a:p>
            <a:pPr marL="744538" lvl="1" eaLnBrk="1" hangingPunct="1"/>
            <a:r>
              <a:rPr lang="en-US" smtClean="0">
                <a:latin typeface="Arial" charset="0"/>
              </a:rPr>
              <a:t>There are fewer substitutes available for broadly defined goods. 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(There aren’t too many substitutes for drink!)</a:t>
            </a:r>
          </a:p>
          <a:p>
            <a:pPr marL="344488" indent="-344488" eaLnBrk="1" hangingPunct="1">
              <a:spcBef>
                <a:spcPct val="25000"/>
              </a:spcBef>
            </a:pPr>
            <a:r>
              <a:rPr lang="en-US" sz="2700" smtClean="0">
                <a:latin typeface="Arial" charset="0"/>
              </a:rPr>
              <a:t>Lesson:  </a:t>
            </a: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Price elasticity is higher for narrowly defined goods than broadly defined ones.</a:t>
            </a:r>
            <a:r>
              <a:rPr lang="en-US" sz="2700" b="1" i="1" smtClean="0">
                <a:solidFill>
                  <a:srgbClr val="800080"/>
                </a:solidFill>
                <a:latin typeface="Arial" charset="0"/>
              </a:rPr>
              <a:t> </a:t>
            </a:r>
          </a:p>
        </p:txBody>
      </p:sp>
      <p:sp>
        <p:nvSpPr>
          <p:cNvPr id="3789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252413"/>
            <a:ext cx="8529638" cy="977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mtClean="0"/>
              <a:t>EXAMPLE 3:</a:t>
            </a:r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>Insulin  vs.  Caribbean Cruises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08100"/>
            <a:ext cx="8229600" cy="5010150"/>
          </a:xfrm>
        </p:spPr>
        <p:txBody>
          <a:bodyPr/>
          <a:lstStyle/>
          <a:p>
            <a:pPr marL="344488" indent="-344488" eaLnBrk="1" hangingPunct="1"/>
            <a:r>
              <a:rPr lang="en-US" sz="2700" smtClean="0">
                <a:latin typeface="Arial" charset="0"/>
              </a:rPr>
              <a:t>The prices of both of these goods rise by 20%. 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For which good does</a:t>
            </a:r>
            <a:r>
              <a:rPr lang="en-US" smtClean="0">
                <a:latin typeface="Arial" charset="0"/>
              </a:rPr>
              <a:t> </a:t>
            </a:r>
            <a:r>
              <a:rPr lang="en-US" b="1" i="1" smtClean="0">
                <a:latin typeface="Arial" charset="0"/>
              </a:rPr>
              <a:t>Q</a:t>
            </a:r>
            <a:r>
              <a:rPr lang="en-US" b="1" baseline="30000" smtClean="0">
                <a:latin typeface="Arial" charset="0"/>
              </a:rPr>
              <a:t>d</a:t>
            </a:r>
            <a:r>
              <a:rPr lang="en-US" sz="2700" smtClean="0">
                <a:latin typeface="Arial" charset="0"/>
              </a:rPr>
              <a:t> drop the most?  Why?</a:t>
            </a:r>
          </a:p>
          <a:p>
            <a:pPr marL="744538" lvl="1" eaLnBrk="1" hangingPunct="1">
              <a:spcBef>
                <a:spcPct val="30000"/>
              </a:spcBef>
            </a:pPr>
            <a:r>
              <a:rPr lang="en-US" smtClean="0">
                <a:latin typeface="Arial" charset="0"/>
              </a:rPr>
              <a:t>To millions of diabetics, insulin is a necessity. 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A rise in its price would cause little or no decrease in demand. </a:t>
            </a:r>
          </a:p>
          <a:p>
            <a:pPr marL="744538" lvl="1" eaLnBrk="1" hangingPunct="1">
              <a:spcBef>
                <a:spcPct val="30000"/>
              </a:spcBef>
            </a:pPr>
            <a:r>
              <a:rPr lang="en-US" smtClean="0">
                <a:latin typeface="Arial" charset="0"/>
              </a:rPr>
              <a:t>A cruise is a luxury.  If the price rises,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some people will forego it.  </a:t>
            </a:r>
          </a:p>
          <a:p>
            <a:pPr marL="344488" indent="-344488" eaLnBrk="1" hangingPunct="1"/>
            <a:r>
              <a:rPr lang="en-US" sz="2700" smtClean="0">
                <a:latin typeface="Arial" charset="0"/>
              </a:rPr>
              <a:t>Lesson:  </a:t>
            </a: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Price elasticity is higher for luxuries than for necessities.</a:t>
            </a:r>
            <a:r>
              <a:rPr lang="en-US" sz="2700" b="1" i="1" smtClean="0">
                <a:solidFill>
                  <a:srgbClr val="800080"/>
                </a:solidFill>
                <a:latin typeface="Arial" charset="0"/>
              </a:rPr>
              <a:t> </a:t>
            </a:r>
          </a:p>
        </p:txBody>
      </p:sp>
      <p:sp>
        <p:nvSpPr>
          <p:cNvPr id="3993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184150"/>
            <a:ext cx="8458200" cy="1606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dirty="0" smtClean="0"/>
              <a:t>EXAMPLE 4:</a:t>
            </a:r>
            <a:br>
              <a:rPr lang="en-US" sz="3000" dirty="0" smtClean="0"/>
            </a:br>
            <a:r>
              <a:rPr lang="en-US" sz="3500" dirty="0" smtClean="0"/>
              <a:t>Gasoline in the Short Run vs. </a:t>
            </a:r>
            <a:br>
              <a:rPr lang="en-US" sz="3500" dirty="0" smtClean="0"/>
            </a:br>
            <a:r>
              <a:rPr lang="en-US" sz="3500" dirty="0" smtClean="0"/>
              <a:t>Gasoline in the Long Run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1475" y="1919288"/>
            <a:ext cx="8315325" cy="4405312"/>
          </a:xfrm>
        </p:spPr>
        <p:txBody>
          <a:bodyPr/>
          <a:lstStyle/>
          <a:p>
            <a:pPr marL="344488" indent="-344488" eaLnBrk="1" hangingPunct="1"/>
            <a:r>
              <a:rPr lang="en-US" sz="2700" smtClean="0">
                <a:latin typeface="Arial" charset="0"/>
              </a:rPr>
              <a:t>The price of gasoline rises 20%.  Does </a:t>
            </a:r>
            <a:r>
              <a:rPr lang="en-US" sz="2700" b="1" i="1" smtClean="0">
                <a:latin typeface="Arial" charset="0"/>
              </a:rPr>
              <a:t>Q</a:t>
            </a:r>
            <a:r>
              <a:rPr lang="en-US" sz="2700" b="1" baseline="30000" smtClean="0">
                <a:latin typeface="Arial" charset="0"/>
              </a:rPr>
              <a:t>d</a:t>
            </a:r>
            <a:r>
              <a:rPr lang="en-US" sz="2700" smtClean="0">
                <a:latin typeface="Arial" charset="0"/>
              </a:rPr>
              <a:t> drop more in the short run or the long run?  Why?</a:t>
            </a:r>
          </a:p>
          <a:p>
            <a:pPr marL="744538" lvl="1" eaLnBrk="1" hangingPunct="1">
              <a:spcBef>
                <a:spcPct val="30000"/>
              </a:spcBef>
            </a:pPr>
            <a:r>
              <a:rPr lang="en-US" smtClean="0">
                <a:latin typeface="Arial" charset="0"/>
              </a:rPr>
              <a:t>There’s not much people can do in the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short run, other than ride the bus or train.  </a:t>
            </a:r>
          </a:p>
          <a:p>
            <a:pPr marL="744538" lvl="1" eaLnBrk="1" hangingPunct="1">
              <a:spcBef>
                <a:spcPct val="30000"/>
              </a:spcBef>
            </a:pPr>
            <a:r>
              <a:rPr lang="en-US" smtClean="0">
                <a:latin typeface="Arial" charset="0"/>
              </a:rPr>
              <a:t>In the long run, people can buy smaller cars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or live closer to where they work.   </a:t>
            </a:r>
          </a:p>
          <a:p>
            <a:pPr marL="344488" indent="-344488" eaLnBrk="1" hangingPunct="1"/>
            <a:r>
              <a:rPr lang="en-US" sz="2700" smtClean="0">
                <a:latin typeface="Arial" charset="0"/>
              </a:rPr>
              <a:t>Lesson:  </a:t>
            </a: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Price elasticity is higher in the </a:t>
            </a:r>
            <a:br>
              <a:rPr lang="en-US" sz="2700" b="1" i="1" smtClean="0">
                <a:solidFill>
                  <a:srgbClr val="FF0000"/>
                </a:solidFill>
                <a:latin typeface="Arial" charset="0"/>
              </a:rPr>
            </a:b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long run than the short run.</a:t>
            </a:r>
            <a:r>
              <a:rPr lang="en-US" sz="2700" b="1" i="1" smtClean="0">
                <a:solidFill>
                  <a:srgbClr val="800080"/>
                </a:solidFill>
                <a:latin typeface="Arial" charset="0"/>
              </a:rPr>
              <a:t> </a:t>
            </a:r>
          </a:p>
        </p:txBody>
      </p:sp>
      <p:sp>
        <p:nvSpPr>
          <p:cNvPr id="4198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5750"/>
            <a:ext cx="8280400" cy="890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Determinants of Price Elasticity:  </a:t>
            </a:r>
            <a:br>
              <a:rPr lang="en-US" smtClean="0"/>
            </a:br>
            <a:r>
              <a:rPr lang="en-US" smtClean="0"/>
              <a:t>A Summary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497013"/>
            <a:ext cx="8045450" cy="4092575"/>
          </a:xfrm>
          <a:solidFill>
            <a:srgbClr val="CC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0" tIns="137160" rIns="182880" bIns="137160" rtlCol="0">
            <a:normAutofit/>
          </a:bodyPr>
          <a:lstStyle/>
          <a:p>
            <a:pPr marL="0" indent="0" eaLnBrk="1" fontAlgn="auto" hangingPunct="1">
              <a:spcBef>
                <a:spcPct val="3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The price elasticity of demand depends on:</a:t>
            </a:r>
          </a:p>
          <a:p>
            <a:pPr marL="463550" lvl="1" indent="-342900" eaLnBrk="1" fontAlgn="auto" hangingPunct="1">
              <a:spcBef>
                <a:spcPct val="30000"/>
              </a:spcBef>
              <a:spcAft>
                <a:spcPts val="0"/>
              </a:spcAft>
              <a:buClr>
                <a:srgbClr val="00808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ea typeface="+mn-ea"/>
                <a:cs typeface="Arial" pitchFamily="34" charset="0"/>
              </a:rPr>
              <a:t>the extent to which close substitutes are available</a:t>
            </a:r>
          </a:p>
          <a:p>
            <a:pPr marL="463550" lvl="1" indent="-342900" eaLnBrk="1" fontAlgn="auto" hangingPunct="1">
              <a:spcBef>
                <a:spcPct val="30000"/>
              </a:spcBef>
              <a:spcAft>
                <a:spcPts val="0"/>
              </a:spcAft>
              <a:buClr>
                <a:srgbClr val="00808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ea typeface="+mn-ea"/>
                <a:cs typeface="Arial" pitchFamily="34" charset="0"/>
              </a:rPr>
              <a:t>whether the good is a necessity or a luxury</a:t>
            </a:r>
          </a:p>
          <a:p>
            <a:pPr marL="463550" lvl="1" indent="-342900" eaLnBrk="1" fontAlgn="auto" hangingPunct="1">
              <a:spcBef>
                <a:spcPct val="30000"/>
              </a:spcBef>
              <a:spcAft>
                <a:spcPts val="0"/>
              </a:spcAft>
              <a:buClr>
                <a:srgbClr val="00808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ea typeface="+mn-ea"/>
                <a:cs typeface="Arial" pitchFamily="34" charset="0"/>
              </a:rPr>
              <a:t>how broadly or narrowly the good is defined</a:t>
            </a:r>
          </a:p>
          <a:p>
            <a:pPr marL="463550" lvl="1" indent="-342900" eaLnBrk="1" fontAlgn="auto" hangingPunct="1">
              <a:spcBef>
                <a:spcPct val="30000"/>
              </a:spcBef>
              <a:spcAft>
                <a:spcPts val="0"/>
              </a:spcAft>
              <a:buClr>
                <a:srgbClr val="00808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ea typeface="+mn-ea"/>
                <a:cs typeface="Arial" pitchFamily="34" charset="0"/>
              </a:rPr>
              <a:t>the time horizon—elasticity is higher in the long run than the short run </a:t>
            </a:r>
          </a:p>
        </p:txBody>
      </p:sp>
      <p:sp>
        <p:nvSpPr>
          <p:cNvPr id="4403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5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In this chapter, </a:t>
            </a:r>
            <a:b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look for the answers to these questions: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1388"/>
          </a:xfrm>
        </p:spPr>
        <p:txBody>
          <a:bodyPr/>
          <a:lstStyle/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is elasticity?  What kinds of issues can elasticity help us understand?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is the price elasticity of demand?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How is it related to the demand curve?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How is it related to revenue &amp; expenditure?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is the price elasticity of supply?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How is it related to the supply curve?  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are the income and cross-price elasticities of demand?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Variety of Demand Curves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spcBef>
                <a:spcPct val="55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The price elasticity of demand is closely related to the slope of the demand curve. </a:t>
            </a:r>
          </a:p>
          <a:p>
            <a:pPr eaLnBrk="1" hangingPunct="1">
              <a:spcBef>
                <a:spcPct val="55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Rule of thumb: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The flatter the curve, the bigger the elasticity.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The steeper the curve, the smaller the elasticity. </a:t>
            </a:r>
          </a:p>
          <a:p>
            <a:pPr eaLnBrk="1" hangingPunct="1">
              <a:spcBef>
                <a:spcPct val="55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Five different classifications of </a:t>
            </a:r>
            <a:r>
              <a:rPr lang="en-US" b="1" i="1" smtClean="0">
                <a:latin typeface="Arial" charset="0"/>
                <a:cs typeface="ＭＳ Ｐゴシック" charset="-128"/>
              </a:rPr>
              <a:t>D</a:t>
            </a:r>
            <a:r>
              <a:rPr lang="en-US" smtClean="0">
                <a:latin typeface="Arial" charset="0"/>
                <a:cs typeface="ＭＳ Ｐゴシック" charset="-128"/>
              </a:rPr>
              <a:t> curves.…</a:t>
            </a:r>
          </a:p>
        </p:txBody>
      </p:sp>
      <p:sp>
        <p:nvSpPr>
          <p:cNvPr id="4608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29" name="Group 2"/>
          <p:cNvGrpSpPr>
            <a:grpSpLocks/>
          </p:cNvGrpSpPr>
          <p:nvPr/>
        </p:nvGrpSpPr>
        <p:grpSpPr bwMode="auto">
          <a:xfrm>
            <a:off x="4567238" y="3019425"/>
            <a:ext cx="1943100" cy="2386013"/>
            <a:chOff x="2877" y="1902"/>
            <a:chExt cx="1224" cy="1503"/>
          </a:xfrm>
        </p:grpSpPr>
        <p:sp>
          <p:nvSpPr>
            <p:cNvPr id="48166" name="Text Box 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8167" name="Text Box 4"/>
            <p:cNvSpPr txBox="1">
              <a:spLocks noChangeArrowheads="1"/>
            </p:cNvSpPr>
            <p:nvPr/>
          </p:nvSpPr>
          <p:spPr bwMode="auto">
            <a:xfrm>
              <a:off x="2877" y="1902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48168" name="Group 5"/>
            <p:cNvGrpSpPr>
              <a:grpSpLocks/>
            </p:cNvGrpSpPr>
            <p:nvPr/>
          </p:nvGrpSpPr>
          <p:grpSpPr bwMode="auto">
            <a:xfrm>
              <a:off x="3265" y="2047"/>
              <a:ext cx="662" cy="1079"/>
              <a:chOff x="3265" y="2047"/>
              <a:chExt cx="662" cy="1178"/>
            </a:xfrm>
          </p:grpSpPr>
          <p:sp>
            <p:nvSpPr>
              <p:cNvPr id="48169" name="Line 6"/>
              <p:cNvSpPr>
                <a:spLocks noChangeShapeType="1"/>
              </p:cNvSpPr>
              <p:nvPr/>
            </p:nvSpPr>
            <p:spPr bwMode="auto">
              <a:xfrm>
                <a:off x="3920" y="2049"/>
                <a:ext cx="0" cy="1176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70" name="Line 7"/>
              <p:cNvSpPr>
                <a:spLocks noChangeShapeType="1"/>
              </p:cNvSpPr>
              <p:nvPr/>
            </p:nvSpPr>
            <p:spPr bwMode="auto">
              <a:xfrm>
                <a:off x="3265" y="2047"/>
                <a:ext cx="662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8130" name="Group 8"/>
          <p:cNvGrpSpPr>
            <a:grpSpLocks/>
          </p:cNvGrpSpPr>
          <p:nvPr/>
        </p:nvGrpSpPr>
        <p:grpSpPr bwMode="auto">
          <a:xfrm>
            <a:off x="5935663" y="2287588"/>
            <a:ext cx="614362" cy="2676525"/>
            <a:chOff x="3739" y="1441"/>
            <a:chExt cx="387" cy="1686"/>
          </a:xfrm>
        </p:grpSpPr>
        <p:sp>
          <p:nvSpPr>
            <p:cNvPr id="48164" name="Text Box 9"/>
            <p:cNvSpPr txBox="1">
              <a:spLocks noChangeArrowheads="1"/>
            </p:cNvSpPr>
            <p:nvPr/>
          </p:nvSpPr>
          <p:spPr bwMode="auto">
            <a:xfrm>
              <a:off x="3739" y="1441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48165" name="Line 10"/>
            <p:cNvSpPr>
              <a:spLocks noChangeShapeType="1"/>
            </p:cNvSpPr>
            <p:nvPr/>
          </p:nvSpPr>
          <p:spPr bwMode="auto">
            <a:xfrm flipH="1">
              <a:off x="3917" y="1692"/>
              <a:ext cx="0" cy="143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3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8494712" cy="619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rgbClr val="CC0000"/>
                </a:solidFill>
              </a:rPr>
              <a:t>“Perfectly inelastic demand”</a:t>
            </a:r>
            <a:r>
              <a:rPr lang="en-US" sz="2700" smtClean="0">
                <a:solidFill>
                  <a:srgbClr val="CC0000"/>
                </a:solidFill>
              </a:rPr>
              <a:t>  </a:t>
            </a:r>
            <a:r>
              <a:rPr lang="en-US" sz="2700" b="0" smtClean="0">
                <a:solidFill>
                  <a:srgbClr val="CC0000"/>
                </a:solidFill>
              </a:rPr>
              <a:t>(one extreme case)</a:t>
            </a:r>
          </a:p>
        </p:txBody>
      </p:sp>
      <p:grpSp>
        <p:nvGrpSpPr>
          <p:cNvPr id="48132" name="Group 12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48159" name="Group 13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48162" name="Line 14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63" name="Line 15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160" name="Text Box 16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48161" name="Text Box 17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560888" y="3706813"/>
            <a:ext cx="1727200" cy="457200"/>
            <a:chOff x="2873" y="2335"/>
            <a:chExt cx="1088" cy="288"/>
          </a:xfrm>
        </p:grpSpPr>
        <p:sp>
          <p:nvSpPr>
            <p:cNvPr id="48156" name="Text Box 19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8157" name="Line 20"/>
            <p:cNvSpPr>
              <a:spLocks noChangeShapeType="1"/>
            </p:cNvSpPr>
            <p:nvPr/>
          </p:nvSpPr>
          <p:spPr bwMode="auto">
            <a:xfrm>
              <a:off x="3264" y="2463"/>
              <a:ext cx="647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8" name="Oval 21"/>
            <p:cNvSpPr>
              <a:spLocks noChangeArrowheads="1"/>
            </p:cNvSpPr>
            <p:nvPr/>
          </p:nvSpPr>
          <p:spPr bwMode="auto">
            <a:xfrm>
              <a:off x="3873" y="241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392214" name="Line 22"/>
          <p:cNvSpPr>
            <a:spLocks noChangeShapeType="1"/>
          </p:cNvSpPr>
          <p:nvPr/>
        </p:nvSpPr>
        <p:spPr bwMode="auto">
          <a:xfrm rot="10800000" flipH="1" flipV="1">
            <a:off x="5313363" y="3252788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15" name="Text Box 23"/>
          <p:cNvSpPr txBox="1">
            <a:spLocks noChangeArrowheads="1"/>
          </p:cNvSpPr>
          <p:nvPr/>
        </p:nvSpPr>
        <p:spPr bwMode="auto">
          <a:xfrm>
            <a:off x="3579813" y="4633913"/>
            <a:ext cx="1203325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falls by 10%</a:t>
            </a:r>
          </a:p>
        </p:txBody>
      </p:sp>
      <p:sp>
        <p:nvSpPr>
          <p:cNvPr id="392216" name="Text Box 24"/>
          <p:cNvSpPr txBox="1">
            <a:spLocks noChangeArrowheads="1"/>
          </p:cNvSpPr>
          <p:nvPr/>
        </p:nvSpPr>
        <p:spPr bwMode="auto">
          <a:xfrm>
            <a:off x="5957888" y="5486400"/>
            <a:ext cx="1836737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changes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by  0%</a:t>
            </a:r>
          </a:p>
        </p:txBody>
      </p:sp>
      <p:sp>
        <p:nvSpPr>
          <p:cNvPr id="4813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92218" name="Text Box 26"/>
          <p:cNvSpPr txBox="1">
            <a:spLocks noChangeArrowheads="1"/>
          </p:cNvSpPr>
          <p:nvPr/>
        </p:nvSpPr>
        <p:spPr bwMode="auto">
          <a:xfrm>
            <a:off x="6057900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0%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392219" name="Text Box 27"/>
          <p:cNvSpPr txBox="1">
            <a:spLocks noChangeArrowheads="1"/>
          </p:cNvSpPr>
          <p:nvPr/>
        </p:nvSpPr>
        <p:spPr bwMode="auto">
          <a:xfrm>
            <a:off x="6064250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392220" name="Text Box 28"/>
          <p:cNvSpPr txBox="1">
            <a:spLocks noChangeArrowheads="1"/>
          </p:cNvSpPr>
          <p:nvPr/>
        </p:nvSpPr>
        <p:spPr bwMode="auto">
          <a:xfrm>
            <a:off x="7202488" y="1111250"/>
            <a:ext cx="682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= 0</a:t>
            </a:r>
          </a:p>
        </p:txBody>
      </p:sp>
      <p:grpSp>
        <p:nvGrpSpPr>
          <p:cNvPr id="48141" name="Group 29"/>
          <p:cNvGrpSpPr>
            <a:grpSpLocks/>
          </p:cNvGrpSpPr>
          <p:nvPr/>
        </p:nvGrpSpPr>
        <p:grpSpPr bwMode="auto">
          <a:xfrm>
            <a:off x="725488" y="874713"/>
            <a:ext cx="6413500" cy="981075"/>
            <a:chOff x="747" y="551"/>
            <a:chExt cx="4040" cy="618"/>
          </a:xfrm>
        </p:grpSpPr>
        <p:sp>
          <p:nvSpPr>
            <p:cNvPr id="48149" name="Text Box 30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demand</a:t>
              </a:r>
            </a:p>
          </p:txBody>
        </p:sp>
        <p:sp>
          <p:nvSpPr>
            <p:cNvPr id="48150" name="Text Box 31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48151" name="Text Box 32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48152" name="Text Box 33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48153" name="Line 34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54" name="Text Box 35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48155" name="Line 36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42" name="Oval 37"/>
          <p:cNvSpPr>
            <a:spLocks noChangeArrowheads="1"/>
          </p:cNvSpPr>
          <p:nvPr/>
        </p:nvSpPr>
        <p:spPr bwMode="auto">
          <a:xfrm>
            <a:off x="6148388" y="317976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48143" name="Rectangle 38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Consumers’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48144" name="Rectangle 39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D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48145" name="Rectangle 40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48146" name="Rectangle 41"/>
          <p:cNvSpPr>
            <a:spLocks noChangeArrowheads="1"/>
          </p:cNvSpPr>
          <p:nvPr/>
        </p:nvSpPr>
        <p:spPr bwMode="auto">
          <a:xfrm>
            <a:off x="565150" y="2581275"/>
            <a:ext cx="2895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vertical</a:t>
            </a:r>
          </a:p>
        </p:txBody>
      </p:sp>
      <p:sp>
        <p:nvSpPr>
          <p:cNvPr id="48147" name="Rectangle 42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none</a:t>
            </a:r>
          </a:p>
        </p:txBody>
      </p:sp>
      <p:sp>
        <p:nvSpPr>
          <p:cNvPr id="392235" name="Rectangle 43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14" grpId="0" animBg="1"/>
      <p:bldP spid="392215" grpId="0" animBg="1"/>
      <p:bldP spid="392216" grpId="0" animBg="1"/>
      <p:bldP spid="392218" grpId="0"/>
      <p:bldP spid="392219" grpId="0"/>
      <p:bldP spid="392220" grpId="0"/>
      <p:bldP spid="3922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7" name="Group 2"/>
          <p:cNvGrpSpPr>
            <a:grpSpLocks/>
          </p:cNvGrpSpPr>
          <p:nvPr/>
        </p:nvGrpSpPr>
        <p:grpSpPr bwMode="auto">
          <a:xfrm>
            <a:off x="5984875" y="1900238"/>
            <a:ext cx="2193925" cy="2708275"/>
            <a:chOff x="3770" y="1197"/>
            <a:chExt cx="1388" cy="1706"/>
          </a:xfrm>
        </p:grpSpPr>
        <p:sp>
          <p:nvSpPr>
            <p:cNvPr id="50221" name="Arc 3"/>
            <p:cNvSpPr>
              <a:spLocks/>
            </p:cNvSpPr>
            <p:nvPr/>
          </p:nvSpPr>
          <p:spPr bwMode="auto">
            <a:xfrm flipH="1" flipV="1">
              <a:off x="3770" y="1197"/>
              <a:ext cx="1388" cy="1565"/>
            </a:xfrm>
            <a:custGeom>
              <a:avLst/>
              <a:gdLst>
                <a:gd name="T0" fmla="*/ 0 w 21334"/>
                <a:gd name="T1" fmla="*/ 0 h 18670"/>
                <a:gd name="T2" fmla="*/ 0 w 21334"/>
                <a:gd name="T3" fmla="*/ 0 h 18670"/>
                <a:gd name="T4" fmla="*/ 0 w 21334"/>
                <a:gd name="T5" fmla="*/ 0 h 18670"/>
                <a:gd name="T6" fmla="*/ 0 60000 65536"/>
                <a:gd name="T7" fmla="*/ 0 60000 65536"/>
                <a:gd name="T8" fmla="*/ 0 60000 65536"/>
                <a:gd name="T9" fmla="*/ 0 w 21334"/>
                <a:gd name="T10" fmla="*/ 0 h 18670"/>
                <a:gd name="T11" fmla="*/ 21334 w 21334"/>
                <a:gd name="T12" fmla="*/ 18670 h 18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4" h="18670" fill="none" extrusionOk="0">
                  <a:moveTo>
                    <a:pt x="10862" y="0"/>
                  </a:moveTo>
                  <a:cubicBezTo>
                    <a:pt x="16474" y="3265"/>
                    <a:pt x="20319" y="8880"/>
                    <a:pt x="21334" y="15292"/>
                  </a:cubicBezTo>
                </a:path>
                <a:path w="21334" h="18670" stroke="0" extrusionOk="0">
                  <a:moveTo>
                    <a:pt x="10862" y="0"/>
                  </a:moveTo>
                  <a:cubicBezTo>
                    <a:pt x="16474" y="3265"/>
                    <a:pt x="20319" y="8880"/>
                    <a:pt x="21334" y="15292"/>
                  </a:cubicBezTo>
                  <a:lnTo>
                    <a:pt x="0" y="1867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0222" name="Text Box 4"/>
            <p:cNvSpPr txBox="1">
              <a:spLocks noChangeArrowheads="1"/>
            </p:cNvSpPr>
            <p:nvPr/>
          </p:nvSpPr>
          <p:spPr bwMode="auto">
            <a:xfrm>
              <a:off x="4372" y="2615"/>
              <a:ext cx="3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5017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8335962" cy="619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“Inelastic demand”</a:t>
            </a:r>
          </a:p>
        </p:txBody>
      </p:sp>
      <p:grpSp>
        <p:nvGrpSpPr>
          <p:cNvPr id="50179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50216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50219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20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217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50218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50180" name="Group 12"/>
          <p:cNvGrpSpPr>
            <a:grpSpLocks/>
          </p:cNvGrpSpPr>
          <p:nvPr/>
        </p:nvGrpSpPr>
        <p:grpSpPr bwMode="auto">
          <a:xfrm>
            <a:off x="4567238" y="3019425"/>
            <a:ext cx="1943100" cy="2386013"/>
            <a:chOff x="2877" y="1902"/>
            <a:chExt cx="1224" cy="1503"/>
          </a:xfrm>
        </p:grpSpPr>
        <p:sp>
          <p:nvSpPr>
            <p:cNvPr id="50210" name="Text Box 1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0211" name="Text Box 14"/>
            <p:cNvSpPr txBox="1">
              <a:spLocks noChangeArrowheads="1"/>
            </p:cNvSpPr>
            <p:nvPr/>
          </p:nvSpPr>
          <p:spPr bwMode="auto">
            <a:xfrm>
              <a:off x="2877" y="1902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50212" name="Group 15"/>
            <p:cNvGrpSpPr>
              <a:grpSpLocks/>
            </p:cNvGrpSpPr>
            <p:nvPr/>
          </p:nvGrpSpPr>
          <p:grpSpPr bwMode="auto">
            <a:xfrm>
              <a:off x="3265" y="2047"/>
              <a:ext cx="662" cy="1079"/>
              <a:chOff x="3265" y="2047"/>
              <a:chExt cx="662" cy="1178"/>
            </a:xfrm>
          </p:grpSpPr>
          <p:sp>
            <p:nvSpPr>
              <p:cNvPr id="50214" name="Line 16"/>
              <p:cNvSpPr>
                <a:spLocks noChangeShapeType="1"/>
              </p:cNvSpPr>
              <p:nvPr/>
            </p:nvSpPr>
            <p:spPr bwMode="auto">
              <a:xfrm>
                <a:off x="3920" y="2049"/>
                <a:ext cx="0" cy="1176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15" name="Line 17"/>
              <p:cNvSpPr>
                <a:spLocks noChangeShapeType="1"/>
              </p:cNvSpPr>
              <p:nvPr/>
            </p:nvSpPr>
            <p:spPr bwMode="auto">
              <a:xfrm>
                <a:off x="3265" y="2047"/>
                <a:ext cx="662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0213" name="Oval 18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357938" y="3916363"/>
            <a:ext cx="547687" cy="1492250"/>
            <a:chOff x="4005" y="2467"/>
            <a:chExt cx="345" cy="940"/>
          </a:xfrm>
        </p:grpSpPr>
        <p:sp>
          <p:nvSpPr>
            <p:cNvPr id="50208" name="Text Box 20"/>
            <p:cNvSpPr txBox="1">
              <a:spLocks noChangeArrowheads="1"/>
            </p:cNvSpPr>
            <p:nvPr/>
          </p:nvSpPr>
          <p:spPr bwMode="auto">
            <a:xfrm>
              <a:off x="4005" y="3119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0209" name="Line 21"/>
            <p:cNvSpPr>
              <a:spLocks noChangeShapeType="1"/>
            </p:cNvSpPr>
            <p:nvPr/>
          </p:nvSpPr>
          <p:spPr bwMode="auto">
            <a:xfrm>
              <a:off x="4148" y="2467"/>
              <a:ext cx="0" cy="65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560888" y="3706813"/>
            <a:ext cx="2093912" cy="457200"/>
            <a:chOff x="2873" y="2335"/>
            <a:chExt cx="1319" cy="288"/>
          </a:xfrm>
        </p:grpSpPr>
        <p:sp>
          <p:nvSpPr>
            <p:cNvPr id="50205" name="Text Box 23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0206" name="Line 24"/>
            <p:cNvSpPr>
              <a:spLocks noChangeShapeType="1"/>
            </p:cNvSpPr>
            <p:nvPr/>
          </p:nvSpPr>
          <p:spPr bwMode="auto">
            <a:xfrm flipV="1">
              <a:off x="3264" y="2463"/>
              <a:ext cx="878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7" name="Oval 25"/>
            <p:cNvSpPr>
              <a:spLocks noChangeArrowheads="1"/>
            </p:cNvSpPr>
            <p:nvPr/>
          </p:nvSpPr>
          <p:spPr bwMode="auto">
            <a:xfrm>
              <a:off x="4104" y="241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394266" name="Line 26"/>
          <p:cNvSpPr>
            <a:spLocks noChangeShapeType="1"/>
          </p:cNvSpPr>
          <p:nvPr/>
        </p:nvSpPr>
        <p:spPr bwMode="auto">
          <a:xfrm rot="10800000" flipH="1" flipV="1">
            <a:off x="5313363" y="3252788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67" name="Line 27"/>
          <p:cNvSpPr>
            <a:spLocks noChangeShapeType="1"/>
          </p:cNvSpPr>
          <p:nvPr/>
        </p:nvSpPr>
        <p:spPr bwMode="auto">
          <a:xfrm rot="5400000" flipV="1">
            <a:off x="6406357" y="4656931"/>
            <a:ext cx="0" cy="34766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68" name="Text Box 28"/>
          <p:cNvSpPr txBox="1">
            <a:spLocks noChangeArrowheads="1"/>
          </p:cNvSpPr>
          <p:nvPr/>
        </p:nvSpPr>
        <p:spPr bwMode="auto">
          <a:xfrm>
            <a:off x="5972175" y="5603875"/>
            <a:ext cx="1954213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rises less than 10%</a:t>
            </a:r>
          </a:p>
        </p:txBody>
      </p:sp>
      <p:sp>
        <p:nvSpPr>
          <p:cNvPr id="5018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94270" name="Text Box 30"/>
          <p:cNvSpPr txBox="1">
            <a:spLocks noChangeArrowheads="1"/>
          </p:cNvSpPr>
          <p:nvPr/>
        </p:nvSpPr>
        <p:spPr bwMode="auto">
          <a:xfrm>
            <a:off x="6057900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&lt; 10%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394271" name="Text Box 31"/>
          <p:cNvSpPr txBox="1">
            <a:spLocks noChangeArrowheads="1"/>
          </p:cNvSpPr>
          <p:nvPr/>
        </p:nvSpPr>
        <p:spPr bwMode="auto">
          <a:xfrm>
            <a:off x="6064250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394272" name="Text Box 32"/>
          <p:cNvSpPr txBox="1">
            <a:spLocks noChangeArrowheads="1"/>
          </p:cNvSpPr>
          <p:nvPr/>
        </p:nvSpPr>
        <p:spPr bwMode="auto">
          <a:xfrm>
            <a:off x="7202488" y="1111250"/>
            <a:ext cx="682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&lt; 1</a:t>
            </a:r>
          </a:p>
        </p:txBody>
      </p:sp>
      <p:grpSp>
        <p:nvGrpSpPr>
          <p:cNvPr id="50190" name="Group 33"/>
          <p:cNvGrpSpPr>
            <a:grpSpLocks/>
          </p:cNvGrpSpPr>
          <p:nvPr/>
        </p:nvGrpSpPr>
        <p:grpSpPr bwMode="auto">
          <a:xfrm>
            <a:off x="725488" y="874713"/>
            <a:ext cx="6413500" cy="981075"/>
            <a:chOff x="747" y="551"/>
            <a:chExt cx="4040" cy="618"/>
          </a:xfrm>
        </p:grpSpPr>
        <p:sp>
          <p:nvSpPr>
            <p:cNvPr id="50198" name="Text Box 34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demand</a:t>
              </a:r>
            </a:p>
          </p:txBody>
        </p:sp>
        <p:sp>
          <p:nvSpPr>
            <p:cNvPr id="50199" name="Text Box 35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50200" name="Text Box 36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50201" name="Text Box 37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50202" name="Line 38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3" name="Text Box 39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50204" name="Line 40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4281" name="Text Box 41"/>
          <p:cNvSpPr txBox="1">
            <a:spLocks noChangeArrowheads="1"/>
          </p:cNvSpPr>
          <p:nvPr/>
        </p:nvSpPr>
        <p:spPr bwMode="auto">
          <a:xfrm>
            <a:off x="3579813" y="4633913"/>
            <a:ext cx="1203325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falls by 10%</a:t>
            </a:r>
          </a:p>
        </p:txBody>
      </p:sp>
      <p:sp>
        <p:nvSpPr>
          <p:cNvPr id="50192" name="Rectangle 42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Consumers’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0193" name="Rectangle 43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D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0194" name="Rectangle 44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0195" name="Rectangle 45"/>
          <p:cNvSpPr>
            <a:spLocks noChangeArrowheads="1"/>
          </p:cNvSpPr>
          <p:nvPr/>
        </p:nvSpPr>
        <p:spPr bwMode="auto">
          <a:xfrm>
            <a:off x="565150" y="2581275"/>
            <a:ext cx="2895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relatively steep</a:t>
            </a:r>
          </a:p>
        </p:txBody>
      </p:sp>
      <p:sp>
        <p:nvSpPr>
          <p:cNvPr id="50196" name="Rectangle 46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relatively low</a:t>
            </a:r>
          </a:p>
        </p:txBody>
      </p:sp>
      <p:sp>
        <p:nvSpPr>
          <p:cNvPr id="394287" name="Rectangle 47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&lt;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66" grpId="0" animBg="1"/>
      <p:bldP spid="394267" grpId="0" animBg="1"/>
      <p:bldP spid="394268" grpId="0" animBg="1"/>
      <p:bldP spid="394270" grpId="0"/>
      <p:bldP spid="394271" grpId="0"/>
      <p:bldP spid="394272" grpId="0"/>
      <p:bldP spid="394281" grpId="0" animBg="1"/>
      <p:bldP spid="39428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5" name="Group 2"/>
          <p:cNvGrpSpPr>
            <a:grpSpLocks/>
          </p:cNvGrpSpPr>
          <p:nvPr/>
        </p:nvGrpSpPr>
        <p:grpSpPr bwMode="auto">
          <a:xfrm>
            <a:off x="5900738" y="2038350"/>
            <a:ext cx="2128837" cy="2389188"/>
            <a:chOff x="4020" y="949"/>
            <a:chExt cx="1477" cy="1505"/>
          </a:xfrm>
        </p:grpSpPr>
        <p:sp>
          <p:nvSpPr>
            <p:cNvPr id="52269" name="Arc 3"/>
            <p:cNvSpPr>
              <a:spLocks/>
            </p:cNvSpPr>
            <p:nvPr/>
          </p:nvSpPr>
          <p:spPr bwMode="auto">
            <a:xfrm flipH="1" flipV="1">
              <a:off x="4020" y="949"/>
              <a:ext cx="1477" cy="1344"/>
            </a:xfrm>
            <a:custGeom>
              <a:avLst/>
              <a:gdLst>
                <a:gd name="T0" fmla="*/ 0 w 21121"/>
                <a:gd name="T1" fmla="*/ 0 h 21063"/>
                <a:gd name="T2" fmla="*/ 0 w 21121"/>
                <a:gd name="T3" fmla="*/ 0 h 21063"/>
                <a:gd name="T4" fmla="*/ 0 w 21121"/>
                <a:gd name="T5" fmla="*/ 0 h 21063"/>
                <a:gd name="T6" fmla="*/ 0 60000 65536"/>
                <a:gd name="T7" fmla="*/ 0 60000 65536"/>
                <a:gd name="T8" fmla="*/ 0 60000 65536"/>
                <a:gd name="T9" fmla="*/ 0 w 21121"/>
                <a:gd name="T10" fmla="*/ 0 h 21063"/>
                <a:gd name="T11" fmla="*/ 21121 w 21121"/>
                <a:gd name="T12" fmla="*/ 21063 h 210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1" h="21063" fill="none" extrusionOk="0">
                  <a:moveTo>
                    <a:pt x="4785" y="-1"/>
                  </a:moveTo>
                  <a:cubicBezTo>
                    <a:pt x="12985" y="1862"/>
                    <a:pt x="19359" y="8315"/>
                    <a:pt x="21120" y="16539"/>
                  </a:cubicBezTo>
                </a:path>
                <a:path w="21121" h="21063" stroke="0" extrusionOk="0">
                  <a:moveTo>
                    <a:pt x="4785" y="-1"/>
                  </a:moveTo>
                  <a:cubicBezTo>
                    <a:pt x="12985" y="1862"/>
                    <a:pt x="19359" y="8315"/>
                    <a:pt x="21120" y="16539"/>
                  </a:cubicBezTo>
                  <a:lnTo>
                    <a:pt x="0" y="21063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2270" name="Text Box 4"/>
            <p:cNvSpPr txBox="1">
              <a:spLocks noChangeArrowheads="1"/>
            </p:cNvSpPr>
            <p:nvPr/>
          </p:nvSpPr>
          <p:spPr bwMode="auto">
            <a:xfrm>
              <a:off x="5060" y="2166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5222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5103812" cy="619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“Unit elastic demand”</a:t>
            </a:r>
          </a:p>
        </p:txBody>
      </p:sp>
      <p:grpSp>
        <p:nvGrpSpPr>
          <p:cNvPr id="52227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52264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52267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68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265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52266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52228" name="Group 12"/>
          <p:cNvGrpSpPr>
            <a:grpSpLocks/>
          </p:cNvGrpSpPr>
          <p:nvPr/>
        </p:nvGrpSpPr>
        <p:grpSpPr bwMode="auto">
          <a:xfrm>
            <a:off x="4567238" y="3019425"/>
            <a:ext cx="1943100" cy="2386013"/>
            <a:chOff x="2877" y="1902"/>
            <a:chExt cx="1224" cy="1503"/>
          </a:xfrm>
        </p:grpSpPr>
        <p:sp>
          <p:nvSpPr>
            <p:cNvPr id="52258" name="Text Box 1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2259" name="Text Box 14"/>
            <p:cNvSpPr txBox="1">
              <a:spLocks noChangeArrowheads="1"/>
            </p:cNvSpPr>
            <p:nvPr/>
          </p:nvSpPr>
          <p:spPr bwMode="auto">
            <a:xfrm>
              <a:off x="2877" y="1902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52260" name="Group 15"/>
            <p:cNvGrpSpPr>
              <a:grpSpLocks/>
            </p:cNvGrpSpPr>
            <p:nvPr/>
          </p:nvGrpSpPr>
          <p:grpSpPr bwMode="auto">
            <a:xfrm>
              <a:off x="3265" y="2047"/>
              <a:ext cx="662" cy="1079"/>
              <a:chOff x="3265" y="2047"/>
              <a:chExt cx="662" cy="1178"/>
            </a:xfrm>
          </p:grpSpPr>
          <p:sp>
            <p:nvSpPr>
              <p:cNvPr id="52262" name="Line 16"/>
              <p:cNvSpPr>
                <a:spLocks noChangeShapeType="1"/>
              </p:cNvSpPr>
              <p:nvPr/>
            </p:nvSpPr>
            <p:spPr bwMode="auto">
              <a:xfrm>
                <a:off x="3920" y="2049"/>
                <a:ext cx="0" cy="1176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63" name="Line 17"/>
              <p:cNvSpPr>
                <a:spLocks noChangeShapeType="1"/>
              </p:cNvSpPr>
              <p:nvPr/>
            </p:nvSpPr>
            <p:spPr bwMode="auto">
              <a:xfrm>
                <a:off x="3265" y="2047"/>
                <a:ext cx="662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2261" name="Oval 18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635750" y="3916363"/>
            <a:ext cx="547688" cy="1492250"/>
            <a:chOff x="4452" y="2467"/>
            <a:chExt cx="345" cy="940"/>
          </a:xfrm>
        </p:grpSpPr>
        <p:sp>
          <p:nvSpPr>
            <p:cNvPr id="52256" name="Text Box 20"/>
            <p:cNvSpPr txBox="1">
              <a:spLocks noChangeArrowheads="1"/>
            </p:cNvSpPr>
            <p:nvPr/>
          </p:nvSpPr>
          <p:spPr bwMode="auto">
            <a:xfrm>
              <a:off x="4452" y="3119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2257" name="Line 21"/>
            <p:cNvSpPr>
              <a:spLocks noChangeShapeType="1"/>
            </p:cNvSpPr>
            <p:nvPr/>
          </p:nvSpPr>
          <p:spPr bwMode="auto">
            <a:xfrm>
              <a:off x="4623" y="2467"/>
              <a:ext cx="0" cy="65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560888" y="3706813"/>
            <a:ext cx="2411412" cy="457200"/>
            <a:chOff x="2873" y="2335"/>
            <a:chExt cx="1519" cy="288"/>
          </a:xfrm>
        </p:grpSpPr>
        <p:sp>
          <p:nvSpPr>
            <p:cNvPr id="52253" name="Text Box 23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2254" name="Line 24"/>
            <p:cNvSpPr>
              <a:spLocks noChangeShapeType="1"/>
            </p:cNvSpPr>
            <p:nvPr/>
          </p:nvSpPr>
          <p:spPr bwMode="auto">
            <a:xfrm flipV="1">
              <a:off x="3264" y="2463"/>
              <a:ext cx="1087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5" name="Oval 25"/>
            <p:cNvSpPr>
              <a:spLocks noChangeArrowheads="1"/>
            </p:cNvSpPr>
            <p:nvPr/>
          </p:nvSpPr>
          <p:spPr bwMode="auto">
            <a:xfrm>
              <a:off x="4304" y="241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396314" name="Line 26"/>
          <p:cNvSpPr>
            <a:spLocks noChangeShapeType="1"/>
          </p:cNvSpPr>
          <p:nvPr/>
        </p:nvSpPr>
        <p:spPr bwMode="auto">
          <a:xfrm rot="10800000" flipH="1" flipV="1">
            <a:off x="5313363" y="3263900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315" name="Text Box 27"/>
          <p:cNvSpPr txBox="1">
            <a:spLocks noChangeArrowheads="1"/>
          </p:cNvSpPr>
          <p:nvPr/>
        </p:nvSpPr>
        <p:spPr bwMode="auto">
          <a:xfrm>
            <a:off x="6381750" y="5581650"/>
            <a:ext cx="2251075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rises by 10%</a:t>
            </a:r>
          </a:p>
        </p:txBody>
      </p:sp>
      <p:sp>
        <p:nvSpPr>
          <p:cNvPr id="5223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96317" name="Text Box 29"/>
          <p:cNvSpPr txBox="1">
            <a:spLocks noChangeArrowheads="1"/>
          </p:cNvSpPr>
          <p:nvPr/>
        </p:nvSpPr>
        <p:spPr bwMode="auto">
          <a:xfrm>
            <a:off x="6057900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396318" name="Text Box 30"/>
          <p:cNvSpPr txBox="1">
            <a:spLocks noChangeArrowheads="1"/>
          </p:cNvSpPr>
          <p:nvPr/>
        </p:nvSpPr>
        <p:spPr bwMode="auto">
          <a:xfrm>
            <a:off x="6064250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396319" name="Text Box 31"/>
          <p:cNvSpPr txBox="1">
            <a:spLocks noChangeArrowheads="1"/>
          </p:cNvSpPr>
          <p:nvPr/>
        </p:nvSpPr>
        <p:spPr bwMode="auto">
          <a:xfrm>
            <a:off x="7202488" y="1111250"/>
            <a:ext cx="682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= 1</a:t>
            </a:r>
          </a:p>
        </p:txBody>
      </p:sp>
      <p:grpSp>
        <p:nvGrpSpPr>
          <p:cNvPr id="52237" name="Group 32"/>
          <p:cNvGrpSpPr>
            <a:grpSpLocks/>
          </p:cNvGrpSpPr>
          <p:nvPr/>
        </p:nvGrpSpPr>
        <p:grpSpPr bwMode="auto">
          <a:xfrm>
            <a:off x="725488" y="874713"/>
            <a:ext cx="6413500" cy="981075"/>
            <a:chOff x="747" y="551"/>
            <a:chExt cx="4040" cy="618"/>
          </a:xfrm>
        </p:grpSpPr>
        <p:sp>
          <p:nvSpPr>
            <p:cNvPr id="52246" name="Text Box 33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demand</a:t>
              </a:r>
            </a:p>
          </p:txBody>
        </p:sp>
        <p:sp>
          <p:nvSpPr>
            <p:cNvPr id="52247" name="Text Box 34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52248" name="Text Box 35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52249" name="Text Box 36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52250" name="Line 37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1" name="Text Box 38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52252" name="Line 39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6328" name="Line 40"/>
          <p:cNvSpPr>
            <a:spLocks noChangeShapeType="1"/>
          </p:cNvSpPr>
          <p:nvPr/>
        </p:nvSpPr>
        <p:spPr bwMode="auto">
          <a:xfrm rot="5400000" flipH="1" flipV="1">
            <a:off x="6569076" y="4503737"/>
            <a:ext cx="0" cy="657225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329" name="Text Box 41"/>
          <p:cNvSpPr txBox="1">
            <a:spLocks noChangeArrowheads="1"/>
          </p:cNvSpPr>
          <p:nvPr/>
        </p:nvSpPr>
        <p:spPr bwMode="auto">
          <a:xfrm>
            <a:off x="3579813" y="4633913"/>
            <a:ext cx="1203325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falls by 10%</a:t>
            </a:r>
          </a:p>
        </p:txBody>
      </p:sp>
      <p:sp>
        <p:nvSpPr>
          <p:cNvPr id="52240" name="Rectangle 42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Consumers’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2241" name="Rectangle 43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2242" name="Rectangle 44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intermediate</a:t>
            </a:r>
          </a:p>
        </p:txBody>
      </p:sp>
      <p:sp>
        <p:nvSpPr>
          <p:cNvPr id="396333" name="Rectangle 45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2244" name="Rectangle 46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D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2245" name="Rectangle 47"/>
          <p:cNvSpPr>
            <a:spLocks noChangeArrowheads="1"/>
          </p:cNvSpPr>
          <p:nvPr/>
        </p:nvSpPr>
        <p:spPr bwMode="auto">
          <a:xfrm>
            <a:off x="565150" y="2581275"/>
            <a:ext cx="350043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intermediate slope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9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314" grpId="0" animBg="1"/>
      <p:bldP spid="396315" grpId="0" animBg="1"/>
      <p:bldP spid="396317" grpId="0"/>
      <p:bldP spid="396318" grpId="0"/>
      <p:bldP spid="396319" grpId="0"/>
      <p:bldP spid="396328" grpId="0" animBg="1"/>
      <p:bldP spid="396329" grpId="0" animBg="1"/>
      <p:bldP spid="3963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3" name="Group 2"/>
          <p:cNvGrpSpPr>
            <a:grpSpLocks/>
          </p:cNvGrpSpPr>
          <p:nvPr/>
        </p:nvGrpSpPr>
        <p:grpSpPr bwMode="auto">
          <a:xfrm>
            <a:off x="5726113" y="1814513"/>
            <a:ext cx="2686050" cy="2390775"/>
            <a:chOff x="3710" y="836"/>
            <a:chExt cx="1713" cy="1506"/>
          </a:xfrm>
        </p:grpSpPr>
        <p:sp>
          <p:nvSpPr>
            <p:cNvPr id="54317" name="Arc 3"/>
            <p:cNvSpPr>
              <a:spLocks/>
            </p:cNvSpPr>
            <p:nvPr/>
          </p:nvSpPr>
          <p:spPr bwMode="auto">
            <a:xfrm flipH="1" flipV="1">
              <a:off x="3710" y="836"/>
              <a:ext cx="1713" cy="1355"/>
            </a:xfrm>
            <a:custGeom>
              <a:avLst/>
              <a:gdLst>
                <a:gd name="T0" fmla="*/ 0 w 19777"/>
                <a:gd name="T1" fmla="*/ 0 h 21238"/>
                <a:gd name="T2" fmla="*/ 0 w 19777"/>
                <a:gd name="T3" fmla="*/ 0 h 21238"/>
                <a:gd name="T4" fmla="*/ 0 w 19777"/>
                <a:gd name="T5" fmla="*/ 0 h 21238"/>
                <a:gd name="T6" fmla="*/ 0 60000 65536"/>
                <a:gd name="T7" fmla="*/ 0 60000 65536"/>
                <a:gd name="T8" fmla="*/ 0 60000 65536"/>
                <a:gd name="T9" fmla="*/ 0 w 19777"/>
                <a:gd name="T10" fmla="*/ 0 h 21238"/>
                <a:gd name="T11" fmla="*/ 19777 w 19777"/>
                <a:gd name="T12" fmla="*/ 21238 h 212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77" h="21238" fill="none" extrusionOk="0">
                  <a:moveTo>
                    <a:pt x="3937" y="0"/>
                  </a:moveTo>
                  <a:cubicBezTo>
                    <a:pt x="10970" y="1303"/>
                    <a:pt x="16901" y="6004"/>
                    <a:pt x="19777" y="12552"/>
                  </a:cubicBezTo>
                </a:path>
                <a:path w="19777" h="21238" stroke="0" extrusionOk="0">
                  <a:moveTo>
                    <a:pt x="3937" y="0"/>
                  </a:moveTo>
                  <a:cubicBezTo>
                    <a:pt x="10970" y="1303"/>
                    <a:pt x="16901" y="6004"/>
                    <a:pt x="19777" y="12552"/>
                  </a:cubicBezTo>
                  <a:lnTo>
                    <a:pt x="0" y="21238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4318" name="Text Box 4"/>
            <p:cNvSpPr txBox="1">
              <a:spLocks noChangeArrowheads="1"/>
            </p:cNvSpPr>
            <p:nvPr/>
          </p:nvSpPr>
          <p:spPr bwMode="auto">
            <a:xfrm>
              <a:off x="4976" y="2054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5427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8494712" cy="619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“Elastic demand”</a:t>
            </a:r>
          </a:p>
        </p:txBody>
      </p:sp>
      <p:grpSp>
        <p:nvGrpSpPr>
          <p:cNvPr id="54275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54312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54315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6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313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54314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54276" name="Group 12"/>
          <p:cNvGrpSpPr>
            <a:grpSpLocks/>
          </p:cNvGrpSpPr>
          <p:nvPr/>
        </p:nvGrpSpPr>
        <p:grpSpPr bwMode="auto">
          <a:xfrm>
            <a:off x="4567238" y="3019425"/>
            <a:ext cx="1943100" cy="2386013"/>
            <a:chOff x="2877" y="1902"/>
            <a:chExt cx="1224" cy="1503"/>
          </a:xfrm>
        </p:grpSpPr>
        <p:sp>
          <p:nvSpPr>
            <p:cNvPr id="54306" name="Text Box 1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4307" name="Text Box 14"/>
            <p:cNvSpPr txBox="1">
              <a:spLocks noChangeArrowheads="1"/>
            </p:cNvSpPr>
            <p:nvPr/>
          </p:nvSpPr>
          <p:spPr bwMode="auto">
            <a:xfrm>
              <a:off x="2877" y="1902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54308" name="Group 15"/>
            <p:cNvGrpSpPr>
              <a:grpSpLocks/>
            </p:cNvGrpSpPr>
            <p:nvPr/>
          </p:nvGrpSpPr>
          <p:grpSpPr bwMode="auto">
            <a:xfrm>
              <a:off x="3265" y="2047"/>
              <a:ext cx="662" cy="1079"/>
              <a:chOff x="3265" y="2047"/>
              <a:chExt cx="662" cy="1178"/>
            </a:xfrm>
          </p:grpSpPr>
          <p:sp>
            <p:nvSpPr>
              <p:cNvPr id="54310" name="Line 16"/>
              <p:cNvSpPr>
                <a:spLocks noChangeShapeType="1"/>
              </p:cNvSpPr>
              <p:nvPr/>
            </p:nvSpPr>
            <p:spPr bwMode="auto">
              <a:xfrm>
                <a:off x="3920" y="2049"/>
                <a:ext cx="0" cy="1176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11" name="Line 17"/>
              <p:cNvSpPr>
                <a:spLocks noChangeShapeType="1"/>
              </p:cNvSpPr>
              <p:nvPr/>
            </p:nvSpPr>
            <p:spPr bwMode="auto">
              <a:xfrm>
                <a:off x="3265" y="2047"/>
                <a:ext cx="662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309" name="Oval 18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280275" y="3916363"/>
            <a:ext cx="547688" cy="1492250"/>
            <a:chOff x="4452" y="2467"/>
            <a:chExt cx="345" cy="940"/>
          </a:xfrm>
        </p:grpSpPr>
        <p:sp>
          <p:nvSpPr>
            <p:cNvPr id="54304" name="Text Box 20"/>
            <p:cNvSpPr txBox="1">
              <a:spLocks noChangeArrowheads="1"/>
            </p:cNvSpPr>
            <p:nvPr/>
          </p:nvSpPr>
          <p:spPr bwMode="auto">
            <a:xfrm>
              <a:off x="4452" y="3119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4305" name="Line 21"/>
            <p:cNvSpPr>
              <a:spLocks noChangeShapeType="1"/>
            </p:cNvSpPr>
            <p:nvPr/>
          </p:nvSpPr>
          <p:spPr bwMode="auto">
            <a:xfrm>
              <a:off x="4623" y="2467"/>
              <a:ext cx="0" cy="65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560888" y="3706813"/>
            <a:ext cx="3060700" cy="457200"/>
            <a:chOff x="2873" y="2335"/>
            <a:chExt cx="1928" cy="288"/>
          </a:xfrm>
        </p:grpSpPr>
        <p:sp>
          <p:nvSpPr>
            <p:cNvPr id="54301" name="Text Box 23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4302" name="Line 24"/>
            <p:cNvSpPr>
              <a:spLocks noChangeShapeType="1"/>
            </p:cNvSpPr>
            <p:nvPr/>
          </p:nvSpPr>
          <p:spPr bwMode="auto">
            <a:xfrm>
              <a:off x="3264" y="2463"/>
              <a:ext cx="1490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3" name="Oval 25"/>
            <p:cNvSpPr>
              <a:spLocks noChangeArrowheads="1"/>
            </p:cNvSpPr>
            <p:nvPr/>
          </p:nvSpPr>
          <p:spPr bwMode="auto">
            <a:xfrm>
              <a:off x="4713" y="241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398362" name="Line 26"/>
          <p:cNvSpPr>
            <a:spLocks noChangeShapeType="1"/>
          </p:cNvSpPr>
          <p:nvPr/>
        </p:nvSpPr>
        <p:spPr bwMode="auto">
          <a:xfrm rot="10800000" flipH="1" flipV="1">
            <a:off x="5313363" y="3252788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363" name="Line 27"/>
          <p:cNvSpPr>
            <a:spLocks noChangeShapeType="1"/>
          </p:cNvSpPr>
          <p:nvPr/>
        </p:nvSpPr>
        <p:spPr bwMode="auto">
          <a:xfrm rot="-5400000">
            <a:off x="6892132" y="4180681"/>
            <a:ext cx="0" cy="130016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364" name="Text Box 28"/>
          <p:cNvSpPr txBox="1">
            <a:spLocks noChangeArrowheads="1"/>
          </p:cNvSpPr>
          <p:nvPr/>
        </p:nvSpPr>
        <p:spPr bwMode="auto">
          <a:xfrm>
            <a:off x="5849938" y="5548313"/>
            <a:ext cx="2166937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rises more than 10%</a:t>
            </a:r>
          </a:p>
        </p:txBody>
      </p:sp>
      <p:sp>
        <p:nvSpPr>
          <p:cNvPr id="5428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398366" name="Text Box 30"/>
          <p:cNvSpPr txBox="1">
            <a:spLocks noChangeArrowheads="1"/>
          </p:cNvSpPr>
          <p:nvPr/>
        </p:nvSpPr>
        <p:spPr bwMode="auto">
          <a:xfrm>
            <a:off x="6057900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&gt; 10%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398367" name="Text Box 31"/>
          <p:cNvSpPr txBox="1">
            <a:spLocks noChangeArrowheads="1"/>
          </p:cNvSpPr>
          <p:nvPr/>
        </p:nvSpPr>
        <p:spPr bwMode="auto">
          <a:xfrm>
            <a:off x="6064250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398368" name="Text Box 32"/>
          <p:cNvSpPr txBox="1">
            <a:spLocks noChangeArrowheads="1"/>
          </p:cNvSpPr>
          <p:nvPr/>
        </p:nvSpPr>
        <p:spPr bwMode="auto">
          <a:xfrm>
            <a:off x="7202488" y="1111250"/>
            <a:ext cx="682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&gt; 1</a:t>
            </a:r>
          </a:p>
        </p:txBody>
      </p:sp>
      <p:grpSp>
        <p:nvGrpSpPr>
          <p:cNvPr id="54286" name="Group 33"/>
          <p:cNvGrpSpPr>
            <a:grpSpLocks/>
          </p:cNvGrpSpPr>
          <p:nvPr/>
        </p:nvGrpSpPr>
        <p:grpSpPr bwMode="auto">
          <a:xfrm>
            <a:off x="725488" y="874713"/>
            <a:ext cx="6413500" cy="981075"/>
            <a:chOff x="747" y="551"/>
            <a:chExt cx="4040" cy="618"/>
          </a:xfrm>
        </p:grpSpPr>
        <p:sp>
          <p:nvSpPr>
            <p:cNvPr id="54294" name="Text Box 34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demand</a:t>
              </a:r>
            </a:p>
          </p:txBody>
        </p:sp>
        <p:sp>
          <p:nvSpPr>
            <p:cNvPr id="54295" name="Text Box 35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54296" name="Text Box 36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54297" name="Text Box 37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54298" name="Line 38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9" name="Text Box 39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54300" name="Line 40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8377" name="Text Box 41"/>
          <p:cNvSpPr txBox="1">
            <a:spLocks noChangeArrowheads="1"/>
          </p:cNvSpPr>
          <p:nvPr/>
        </p:nvSpPr>
        <p:spPr bwMode="auto">
          <a:xfrm>
            <a:off x="3579813" y="4633913"/>
            <a:ext cx="1203325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falls by 10%</a:t>
            </a:r>
          </a:p>
        </p:txBody>
      </p:sp>
      <p:sp>
        <p:nvSpPr>
          <p:cNvPr id="54288" name="Rectangle 42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Consumers’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4289" name="Rectangle 43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D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4290" name="Rectangle 44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4291" name="Rectangle 45"/>
          <p:cNvSpPr>
            <a:spLocks noChangeArrowheads="1"/>
          </p:cNvSpPr>
          <p:nvPr/>
        </p:nvSpPr>
        <p:spPr bwMode="auto">
          <a:xfrm>
            <a:off x="565150" y="2581275"/>
            <a:ext cx="2895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relatively flat</a:t>
            </a:r>
          </a:p>
        </p:txBody>
      </p:sp>
      <p:sp>
        <p:nvSpPr>
          <p:cNvPr id="54292" name="Rectangle 46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relatively high</a:t>
            </a:r>
          </a:p>
        </p:txBody>
      </p:sp>
      <p:sp>
        <p:nvSpPr>
          <p:cNvPr id="398383" name="Rectangle 47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&gt;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9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62" grpId="0" animBg="1"/>
      <p:bldP spid="398363" grpId="0" animBg="1"/>
      <p:bldP spid="398364" grpId="0" animBg="1"/>
      <p:bldP spid="398366" grpId="0"/>
      <p:bldP spid="398367" grpId="0"/>
      <p:bldP spid="398368" grpId="0"/>
      <p:bldP spid="398377" grpId="0" animBg="1"/>
      <p:bldP spid="3983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1" name="Group 2"/>
          <p:cNvGrpSpPr>
            <a:grpSpLocks/>
          </p:cNvGrpSpPr>
          <p:nvPr/>
        </p:nvGrpSpPr>
        <p:grpSpPr bwMode="auto">
          <a:xfrm>
            <a:off x="5178425" y="3016250"/>
            <a:ext cx="3270250" cy="457200"/>
            <a:chOff x="3262" y="1900"/>
            <a:chExt cx="2060" cy="288"/>
          </a:xfrm>
        </p:grpSpPr>
        <p:sp>
          <p:nvSpPr>
            <p:cNvPr id="56360" name="Line 3"/>
            <p:cNvSpPr>
              <a:spLocks noChangeShapeType="1"/>
            </p:cNvSpPr>
            <p:nvPr/>
          </p:nvSpPr>
          <p:spPr bwMode="auto">
            <a:xfrm>
              <a:off x="3262" y="2045"/>
              <a:ext cx="1765" cy="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1" name="Text Box 4"/>
            <p:cNvSpPr txBox="1">
              <a:spLocks noChangeArrowheads="1"/>
            </p:cNvSpPr>
            <p:nvPr/>
          </p:nvSpPr>
          <p:spPr bwMode="auto">
            <a:xfrm>
              <a:off x="4948" y="1900"/>
              <a:ext cx="3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307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8477250" cy="619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rgbClr val="CC0000"/>
                </a:solidFill>
              </a:rPr>
              <a:t>“Perfectly elastic demand”</a:t>
            </a:r>
            <a:r>
              <a:rPr lang="en-US" sz="2700" smtClean="0">
                <a:solidFill>
                  <a:srgbClr val="CC0000"/>
                </a:solidFill>
              </a:rPr>
              <a:t>  </a:t>
            </a:r>
            <a:r>
              <a:rPr lang="en-US" sz="2700" b="0" smtClean="0">
                <a:solidFill>
                  <a:srgbClr val="CC0000"/>
                </a:solidFill>
              </a:rPr>
              <a:t>(the other extreme)</a:t>
            </a:r>
          </a:p>
        </p:txBody>
      </p:sp>
      <p:grpSp>
        <p:nvGrpSpPr>
          <p:cNvPr id="56323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56355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56358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59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356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56357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6324" name="Text Box 12"/>
          <p:cNvSpPr txBox="1">
            <a:spLocks noChangeArrowheads="1"/>
          </p:cNvSpPr>
          <p:nvPr/>
        </p:nvSpPr>
        <p:spPr bwMode="auto">
          <a:xfrm>
            <a:off x="4513263" y="3019425"/>
            <a:ext cx="65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56325" name="Group 13"/>
          <p:cNvGrpSpPr>
            <a:grpSpLocks/>
          </p:cNvGrpSpPr>
          <p:nvPr/>
        </p:nvGrpSpPr>
        <p:grpSpPr bwMode="auto">
          <a:xfrm>
            <a:off x="5922963" y="3179763"/>
            <a:ext cx="587375" cy="2225675"/>
            <a:chOff x="3731" y="2003"/>
            <a:chExt cx="370" cy="1402"/>
          </a:xfrm>
        </p:grpSpPr>
        <p:sp>
          <p:nvSpPr>
            <p:cNvPr id="56352" name="Text Box 14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6353" name="Line 15"/>
            <p:cNvSpPr>
              <a:spLocks noChangeShapeType="1"/>
            </p:cNvSpPr>
            <p:nvPr/>
          </p:nvSpPr>
          <p:spPr bwMode="auto">
            <a:xfrm>
              <a:off x="3920" y="2049"/>
              <a:ext cx="0" cy="107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Oval 16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400401" name="Line 17"/>
          <p:cNvSpPr>
            <a:spLocks noChangeShapeType="1"/>
          </p:cNvSpPr>
          <p:nvPr/>
        </p:nvSpPr>
        <p:spPr bwMode="auto">
          <a:xfrm rot="5400000" flipV="1">
            <a:off x="6787357" y="4285456"/>
            <a:ext cx="0" cy="109061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0402" name="Text Box 18"/>
          <p:cNvSpPr txBox="1">
            <a:spLocks noChangeArrowheads="1"/>
          </p:cNvSpPr>
          <p:nvPr/>
        </p:nvSpPr>
        <p:spPr bwMode="auto">
          <a:xfrm>
            <a:off x="3074988" y="4637088"/>
            <a:ext cx="1725612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changes by 0%</a:t>
            </a:r>
          </a:p>
        </p:txBody>
      </p:sp>
      <p:sp>
        <p:nvSpPr>
          <p:cNvPr id="400403" name="Text Box 19"/>
          <p:cNvSpPr txBox="1">
            <a:spLocks noChangeArrowheads="1"/>
          </p:cNvSpPr>
          <p:nvPr/>
        </p:nvSpPr>
        <p:spPr bwMode="auto">
          <a:xfrm>
            <a:off x="6142038" y="5559425"/>
            <a:ext cx="184785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changes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by any %</a:t>
            </a:r>
          </a:p>
        </p:txBody>
      </p:sp>
      <p:sp>
        <p:nvSpPr>
          <p:cNvPr id="5632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00405" name="Text Box 21"/>
          <p:cNvSpPr txBox="1">
            <a:spLocks noChangeArrowheads="1"/>
          </p:cNvSpPr>
          <p:nvPr/>
        </p:nvSpPr>
        <p:spPr bwMode="auto">
          <a:xfrm>
            <a:off x="6056313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any 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400406" name="Text Box 22"/>
          <p:cNvSpPr txBox="1">
            <a:spLocks noChangeArrowheads="1"/>
          </p:cNvSpPr>
          <p:nvPr/>
        </p:nvSpPr>
        <p:spPr bwMode="auto">
          <a:xfrm>
            <a:off x="6062663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400407" name="Text Box 23"/>
          <p:cNvSpPr txBox="1">
            <a:spLocks noChangeArrowheads="1"/>
          </p:cNvSpPr>
          <p:nvPr/>
        </p:nvSpPr>
        <p:spPr bwMode="auto">
          <a:xfrm>
            <a:off x="7112000" y="1111250"/>
            <a:ext cx="1481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= infinity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7031038" y="3176588"/>
            <a:ext cx="587375" cy="2225675"/>
            <a:chOff x="3731" y="2003"/>
            <a:chExt cx="370" cy="1402"/>
          </a:xfrm>
        </p:grpSpPr>
        <p:sp>
          <p:nvSpPr>
            <p:cNvPr id="56349" name="Text Box 25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56350" name="Line 26"/>
            <p:cNvSpPr>
              <a:spLocks noChangeShapeType="1"/>
            </p:cNvSpPr>
            <p:nvPr/>
          </p:nvSpPr>
          <p:spPr bwMode="auto">
            <a:xfrm>
              <a:off x="3920" y="2049"/>
              <a:ext cx="0" cy="107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Oval 27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400412" name="Text Box 28"/>
          <p:cNvSpPr txBox="1">
            <a:spLocks noChangeArrowheads="1"/>
          </p:cNvSpPr>
          <p:nvPr/>
        </p:nvSpPr>
        <p:spPr bwMode="auto">
          <a:xfrm>
            <a:off x="3948113" y="30226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 b="1" baseline="-25000">
                <a:ea typeface="Arial" charset="0"/>
                <a:cs typeface="Arial" charset="0"/>
              </a:rPr>
              <a:t>2</a:t>
            </a:r>
            <a:r>
              <a:rPr lang="en-US">
                <a:ea typeface="Arial" charset="0"/>
                <a:cs typeface="Arial" charset="0"/>
              </a:rPr>
              <a:t> =</a:t>
            </a:r>
            <a:endParaRPr lang="en-US" b="1" baseline="-25000">
              <a:ea typeface="Arial" charset="0"/>
              <a:cs typeface="Arial" charset="0"/>
            </a:endParaRPr>
          </a:p>
        </p:txBody>
      </p:sp>
      <p:sp>
        <p:nvSpPr>
          <p:cNvPr id="56335" name="Rectangle 29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Consumers’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6336" name="Rectangle 30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D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56337" name="Rectangle 31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400416" name="Rectangle 32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infinity</a:t>
            </a:r>
          </a:p>
        </p:txBody>
      </p:sp>
      <p:sp>
        <p:nvSpPr>
          <p:cNvPr id="56339" name="Rectangle 33"/>
          <p:cNvSpPr>
            <a:spLocks noChangeArrowheads="1"/>
          </p:cNvSpPr>
          <p:nvPr/>
        </p:nvSpPr>
        <p:spPr bwMode="auto">
          <a:xfrm>
            <a:off x="565150" y="2581275"/>
            <a:ext cx="2895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horizontal</a:t>
            </a:r>
          </a:p>
        </p:txBody>
      </p:sp>
      <p:sp>
        <p:nvSpPr>
          <p:cNvPr id="56340" name="Rectangle 34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extreme</a:t>
            </a:r>
          </a:p>
        </p:txBody>
      </p:sp>
      <p:grpSp>
        <p:nvGrpSpPr>
          <p:cNvPr id="56341" name="Group 35"/>
          <p:cNvGrpSpPr>
            <a:grpSpLocks/>
          </p:cNvGrpSpPr>
          <p:nvPr/>
        </p:nvGrpSpPr>
        <p:grpSpPr bwMode="auto">
          <a:xfrm>
            <a:off x="725488" y="874713"/>
            <a:ext cx="6413500" cy="981075"/>
            <a:chOff x="747" y="551"/>
            <a:chExt cx="4040" cy="618"/>
          </a:xfrm>
        </p:grpSpPr>
        <p:sp>
          <p:nvSpPr>
            <p:cNvPr id="56342" name="Text Box 36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demand</a:t>
              </a:r>
            </a:p>
          </p:txBody>
        </p:sp>
        <p:sp>
          <p:nvSpPr>
            <p:cNvPr id="56343" name="Text Box 37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56344" name="Text Box 38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56345" name="Text Box 39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56346" name="Line 40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7" name="Text Box 41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56348" name="Line 42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0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1" grpId="0" animBg="1"/>
      <p:bldP spid="400402" grpId="0" animBg="1"/>
      <p:bldP spid="400403" grpId="0" animBg="1"/>
      <p:bldP spid="400405" grpId="0"/>
      <p:bldP spid="400406" grpId="0"/>
      <p:bldP spid="400407" grpId="0"/>
      <p:bldP spid="400412" grpId="0"/>
      <p:bldP spid="4004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A few elasticities from the real world</a:t>
            </a:r>
          </a:p>
        </p:txBody>
      </p:sp>
      <p:graphicFrame>
        <p:nvGraphicFramePr>
          <p:cNvPr id="58401" name="Group 33"/>
          <p:cNvGraphicFramePr>
            <a:graphicFrameLocks noGrp="1"/>
          </p:cNvGraphicFramePr>
          <p:nvPr>
            <p:ph idx="1"/>
          </p:nvPr>
        </p:nvGraphicFramePr>
        <p:xfrm>
          <a:off x="1371600" y="1447800"/>
          <a:ext cx="6324600" cy="3821748"/>
        </p:xfrm>
        <a:graphic>
          <a:graphicData uri="http://schemas.openxmlformats.org/drawingml/2006/table">
            <a:tbl>
              <a:tblPr/>
              <a:tblGrid>
                <a:gridCol w="4953000"/>
                <a:gridCol w="13716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Eggs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Healthcare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Housing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Beef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Restaurant meals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Mountain Dew (a fizzy drink made by PepsiCo)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19075"/>
            <a:ext cx="8153400" cy="649288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Elasticity of a Linear Demand Curve</a:t>
            </a:r>
          </a:p>
        </p:txBody>
      </p:sp>
      <p:sp>
        <p:nvSpPr>
          <p:cNvPr id="6041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08738" y="1363663"/>
            <a:ext cx="2039937" cy="3703637"/>
          </a:xfrm>
          <a:solidFill>
            <a:srgbClr val="CC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0" tIns="91440" rIns="182880" bIns="91440" rtlCol="0">
            <a:normAutofit/>
          </a:bodyPr>
          <a:lstStyle/>
          <a:p>
            <a:pPr marL="0" indent="0" eaLnBrk="1" fontAlgn="auto" hangingPunct="1"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700" dirty="0" smtClean="0">
                <a:ea typeface="+mn-ea"/>
                <a:cs typeface="Arial" pitchFamily="34" charset="0"/>
              </a:rPr>
              <a:t>The slope </a:t>
            </a:r>
            <a:br>
              <a:rPr lang="en-US" sz="2700" dirty="0" smtClean="0">
                <a:ea typeface="+mn-ea"/>
                <a:cs typeface="Arial" pitchFamily="34" charset="0"/>
              </a:rPr>
            </a:br>
            <a:r>
              <a:rPr lang="en-US" sz="2700" dirty="0" smtClean="0">
                <a:ea typeface="+mn-ea"/>
                <a:cs typeface="Arial" pitchFamily="34" charset="0"/>
              </a:rPr>
              <a:t>of a linear demand curve is constant, </a:t>
            </a:r>
            <a:br>
              <a:rPr lang="en-US" sz="2700" dirty="0" smtClean="0">
                <a:ea typeface="+mn-ea"/>
                <a:cs typeface="Arial" pitchFamily="34" charset="0"/>
              </a:rPr>
            </a:br>
            <a:r>
              <a:rPr lang="en-US" sz="2700" dirty="0" smtClean="0">
                <a:ea typeface="+mn-ea"/>
                <a:cs typeface="Arial" pitchFamily="34" charset="0"/>
              </a:rPr>
              <a:t>but its elasticity </a:t>
            </a:r>
            <a:br>
              <a:rPr lang="en-US" sz="2700" dirty="0" smtClean="0">
                <a:ea typeface="+mn-ea"/>
                <a:cs typeface="Arial" pitchFamily="34" charset="0"/>
              </a:rPr>
            </a:br>
            <a:r>
              <a:rPr lang="en-US" sz="2700" dirty="0" smtClean="0">
                <a:ea typeface="+mn-ea"/>
                <a:cs typeface="Arial" pitchFamily="34" charset="0"/>
              </a:rPr>
              <a:t>is not. </a:t>
            </a:r>
          </a:p>
        </p:txBody>
      </p:sp>
      <p:grpSp>
        <p:nvGrpSpPr>
          <p:cNvPr id="60420" name="Group 5"/>
          <p:cNvGrpSpPr>
            <a:grpSpLocks/>
          </p:cNvGrpSpPr>
          <p:nvPr/>
        </p:nvGrpSpPr>
        <p:grpSpPr bwMode="auto">
          <a:xfrm>
            <a:off x="414338" y="1412875"/>
            <a:ext cx="4486275" cy="4341813"/>
            <a:chOff x="261" y="890"/>
            <a:chExt cx="2826" cy="2735"/>
          </a:xfrm>
        </p:grpSpPr>
        <p:grpSp>
          <p:nvGrpSpPr>
            <p:cNvPr id="60459" name="Group 6"/>
            <p:cNvGrpSpPr>
              <a:grpSpLocks/>
            </p:cNvGrpSpPr>
            <p:nvPr/>
          </p:nvGrpSpPr>
          <p:grpSpPr bwMode="auto">
            <a:xfrm>
              <a:off x="575" y="890"/>
              <a:ext cx="2512" cy="2570"/>
              <a:chOff x="432" y="911"/>
              <a:chExt cx="2986" cy="2570"/>
            </a:xfrm>
          </p:grpSpPr>
          <p:grpSp>
            <p:nvGrpSpPr>
              <p:cNvPr id="60468" name="Group 7"/>
              <p:cNvGrpSpPr>
                <a:grpSpLocks/>
              </p:cNvGrpSpPr>
              <p:nvPr/>
            </p:nvGrpSpPr>
            <p:grpSpPr bwMode="auto">
              <a:xfrm>
                <a:off x="607" y="1177"/>
                <a:ext cx="2502" cy="2164"/>
                <a:chOff x="1098" y="1361"/>
                <a:chExt cx="2116" cy="2027"/>
              </a:xfrm>
            </p:grpSpPr>
            <p:sp>
              <p:nvSpPr>
                <p:cNvPr id="60471" name="Line 8"/>
                <p:cNvSpPr>
                  <a:spLocks noChangeShapeType="1"/>
                </p:cNvSpPr>
                <p:nvPr/>
              </p:nvSpPr>
              <p:spPr bwMode="auto">
                <a:xfrm>
                  <a:off x="1102" y="1361"/>
                  <a:ext cx="0" cy="20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472" name="Line 9"/>
                <p:cNvSpPr>
                  <a:spLocks noChangeShapeType="1"/>
                </p:cNvSpPr>
                <p:nvPr/>
              </p:nvSpPr>
              <p:spPr bwMode="auto">
                <a:xfrm>
                  <a:off x="1098" y="3388"/>
                  <a:ext cx="21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0469" name="Text Box 10"/>
              <p:cNvSpPr txBox="1">
                <a:spLocks noChangeArrowheads="1"/>
              </p:cNvSpPr>
              <p:nvPr/>
            </p:nvSpPr>
            <p:spPr bwMode="auto">
              <a:xfrm>
                <a:off x="432" y="911"/>
                <a:ext cx="39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i="1">
                    <a:ea typeface="Arial" charset="0"/>
                    <a:cs typeface="Arial" charset="0"/>
                  </a:rPr>
                  <a:t>P</a:t>
                </a:r>
              </a:p>
            </p:txBody>
          </p:sp>
          <p:sp>
            <p:nvSpPr>
              <p:cNvPr id="60470" name="Text Box 11"/>
              <p:cNvSpPr txBox="1">
                <a:spLocks noChangeArrowheads="1"/>
              </p:cNvSpPr>
              <p:nvPr/>
            </p:nvSpPr>
            <p:spPr bwMode="auto">
              <a:xfrm>
                <a:off x="3051" y="3193"/>
                <a:ext cx="36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</p:grpSp>
        <p:sp>
          <p:nvSpPr>
            <p:cNvPr id="60460" name="Text Box 12"/>
            <p:cNvSpPr txBox="1">
              <a:spLocks noChangeArrowheads="1"/>
            </p:cNvSpPr>
            <p:nvPr/>
          </p:nvSpPr>
          <p:spPr bwMode="auto">
            <a:xfrm>
              <a:off x="261" y="1251"/>
              <a:ext cx="45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$30</a:t>
              </a:r>
            </a:p>
          </p:txBody>
        </p:sp>
        <p:sp>
          <p:nvSpPr>
            <p:cNvPr id="60461" name="Text Box 13"/>
            <p:cNvSpPr txBox="1">
              <a:spLocks noChangeArrowheads="1"/>
            </p:cNvSpPr>
            <p:nvPr/>
          </p:nvSpPr>
          <p:spPr bwMode="auto">
            <a:xfrm>
              <a:off x="261" y="1896"/>
              <a:ext cx="45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20</a:t>
              </a:r>
            </a:p>
          </p:txBody>
        </p:sp>
        <p:sp>
          <p:nvSpPr>
            <p:cNvPr id="60462" name="Text Box 14"/>
            <p:cNvSpPr txBox="1">
              <a:spLocks noChangeArrowheads="1"/>
            </p:cNvSpPr>
            <p:nvPr/>
          </p:nvSpPr>
          <p:spPr bwMode="auto">
            <a:xfrm>
              <a:off x="261" y="2532"/>
              <a:ext cx="45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60463" name="Text Box 15"/>
            <p:cNvSpPr txBox="1">
              <a:spLocks noChangeArrowheads="1"/>
            </p:cNvSpPr>
            <p:nvPr/>
          </p:nvSpPr>
          <p:spPr bwMode="auto">
            <a:xfrm>
              <a:off x="261" y="3165"/>
              <a:ext cx="45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$0</a:t>
              </a:r>
            </a:p>
          </p:txBody>
        </p:sp>
        <p:sp>
          <p:nvSpPr>
            <p:cNvPr id="60464" name="Text Box 16"/>
            <p:cNvSpPr txBox="1">
              <a:spLocks noChangeArrowheads="1"/>
            </p:cNvSpPr>
            <p:nvPr/>
          </p:nvSpPr>
          <p:spPr bwMode="auto">
            <a:xfrm>
              <a:off x="594" y="3327"/>
              <a:ext cx="26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60465" name="Text Box 17"/>
            <p:cNvSpPr txBox="1">
              <a:spLocks noChangeArrowheads="1"/>
            </p:cNvSpPr>
            <p:nvPr/>
          </p:nvSpPr>
          <p:spPr bwMode="auto">
            <a:xfrm>
              <a:off x="1086" y="3327"/>
              <a:ext cx="39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20</a:t>
              </a:r>
            </a:p>
          </p:txBody>
        </p:sp>
        <p:sp>
          <p:nvSpPr>
            <p:cNvPr id="60466" name="Text Box 18"/>
            <p:cNvSpPr txBox="1">
              <a:spLocks noChangeArrowheads="1"/>
            </p:cNvSpPr>
            <p:nvPr/>
          </p:nvSpPr>
          <p:spPr bwMode="auto">
            <a:xfrm>
              <a:off x="1650" y="3327"/>
              <a:ext cx="39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40</a:t>
              </a:r>
            </a:p>
          </p:txBody>
        </p:sp>
        <p:sp>
          <p:nvSpPr>
            <p:cNvPr id="60467" name="Text Box 19"/>
            <p:cNvSpPr txBox="1">
              <a:spLocks noChangeArrowheads="1"/>
            </p:cNvSpPr>
            <p:nvPr/>
          </p:nvSpPr>
          <p:spPr bwMode="auto">
            <a:xfrm>
              <a:off x="2202" y="3327"/>
              <a:ext cx="39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60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076325" y="2154238"/>
            <a:ext cx="2801938" cy="3181350"/>
            <a:chOff x="678" y="1357"/>
            <a:chExt cx="1765" cy="2004"/>
          </a:xfrm>
        </p:grpSpPr>
        <p:sp>
          <p:nvSpPr>
            <p:cNvPr id="60456" name="Line 22"/>
            <p:cNvSpPr>
              <a:spLocks noChangeShapeType="1"/>
            </p:cNvSpPr>
            <p:nvPr/>
          </p:nvSpPr>
          <p:spPr bwMode="auto">
            <a:xfrm>
              <a:off x="728" y="1401"/>
              <a:ext cx="1682" cy="1921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57" name="Oval 23"/>
            <p:cNvSpPr>
              <a:spLocks noChangeArrowheads="1"/>
            </p:cNvSpPr>
            <p:nvPr/>
          </p:nvSpPr>
          <p:spPr bwMode="auto">
            <a:xfrm>
              <a:off x="678" y="1357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60458" name="Oval 24"/>
            <p:cNvSpPr>
              <a:spLocks noChangeArrowheads="1"/>
            </p:cNvSpPr>
            <p:nvPr/>
          </p:nvSpPr>
          <p:spPr bwMode="auto">
            <a:xfrm>
              <a:off x="2355" y="3274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152525" y="3178175"/>
            <a:ext cx="954088" cy="2090738"/>
            <a:chOff x="726" y="2002"/>
            <a:chExt cx="601" cy="1317"/>
          </a:xfrm>
        </p:grpSpPr>
        <p:sp>
          <p:nvSpPr>
            <p:cNvPr id="60452" name="Oval 26"/>
            <p:cNvSpPr>
              <a:spLocks noChangeArrowheads="1"/>
            </p:cNvSpPr>
            <p:nvPr/>
          </p:nvSpPr>
          <p:spPr bwMode="auto">
            <a:xfrm>
              <a:off x="1239" y="2002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60453" name="Group 27"/>
            <p:cNvGrpSpPr>
              <a:grpSpLocks/>
            </p:cNvGrpSpPr>
            <p:nvPr/>
          </p:nvGrpSpPr>
          <p:grpSpPr bwMode="auto">
            <a:xfrm>
              <a:off x="726" y="2049"/>
              <a:ext cx="558" cy="1270"/>
              <a:chOff x="357" y="2450"/>
              <a:chExt cx="795" cy="646"/>
            </a:xfrm>
          </p:grpSpPr>
          <p:sp>
            <p:nvSpPr>
              <p:cNvPr id="60454" name="Line 2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5" name="Line 2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149350" y="4187825"/>
            <a:ext cx="1852613" cy="1079500"/>
            <a:chOff x="724" y="2638"/>
            <a:chExt cx="1167" cy="680"/>
          </a:xfrm>
        </p:grpSpPr>
        <p:sp>
          <p:nvSpPr>
            <p:cNvPr id="60448" name="Oval 31"/>
            <p:cNvSpPr>
              <a:spLocks noChangeArrowheads="1"/>
            </p:cNvSpPr>
            <p:nvPr/>
          </p:nvSpPr>
          <p:spPr bwMode="auto">
            <a:xfrm>
              <a:off x="1803" y="2638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60449" name="Group 32"/>
            <p:cNvGrpSpPr>
              <a:grpSpLocks/>
            </p:cNvGrpSpPr>
            <p:nvPr/>
          </p:nvGrpSpPr>
          <p:grpSpPr bwMode="auto">
            <a:xfrm>
              <a:off x="724" y="2685"/>
              <a:ext cx="1124" cy="633"/>
              <a:chOff x="357" y="2450"/>
              <a:chExt cx="795" cy="646"/>
            </a:xfrm>
          </p:grpSpPr>
          <p:sp>
            <p:nvSpPr>
              <p:cNvPr id="60450" name="Line 33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51" name="Line 34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3443" name="AutoShape 35"/>
          <p:cNvSpPr>
            <a:spLocks/>
          </p:cNvSpPr>
          <p:nvPr/>
        </p:nvSpPr>
        <p:spPr bwMode="auto">
          <a:xfrm rot="-2471049">
            <a:off x="2520950" y="2881313"/>
            <a:ext cx="404813" cy="1319212"/>
          </a:xfrm>
          <a:prstGeom prst="rightBrace">
            <a:avLst>
              <a:gd name="adj1" fmla="val 81470"/>
              <a:gd name="adj2" fmla="val 50000"/>
            </a:avLst>
          </a:prstGeom>
          <a:noFill/>
          <a:ln w="12700">
            <a:solidFill>
              <a:srgbClr val="008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273444" name="AutoShape 36"/>
          <p:cNvSpPr>
            <a:spLocks/>
          </p:cNvSpPr>
          <p:nvPr/>
        </p:nvSpPr>
        <p:spPr bwMode="auto">
          <a:xfrm rot="-2471049">
            <a:off x="3406775" y="3895725"/>
            <a:ext cx="404813" cy="1319213"/>
          </a:xfrm>
          <a:prstGeom prst="rightBrace">
            <a:avLst>
              <a:gd name="adj1" fmla="val 81471"/>
              <a:gd name="adj2" fmla="val 50000"/>
            </a:avLst>
          </a:prstGeom>
          <a:noFill/>
          <a:ln w="12700">
            <a:solidFill>
              <a:srgbClr val="9933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273448" name="AutoShape 40"/>
          <p:cNvSpPr>
            <a:spLocks/>
          </p:cNvSpPr>
          <p:nvPr/>
        </p:nvSpPr>
        <p:spPr bwMode="auto">
          <a:xfrm rot="-2471049">
            <a:off x="1639888" y="1857375"/>
            <a:ext cx="404812" cy="1319213"/>
          </a:xfrm>
          <a:prstGeom prst="rightBrace">
            <a:avLst>
              <a:gd name="adj1" fmla="val 81471"/>
              <a:gd name="adj2" fmla="val 50000"/>
            </a:avLst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1858963" y="1776413"/>
            <a:ext cx="2727325" cy="906462"/>
            <a:chOff x="1298" y="707"/>
            <a:chExt cx="1718" cy="571"/>
          </a:xfrm>
        </p:grpSpPr>
        <p:grpSp>
          <p:nvGrpSpPr>
            <p:cNvPr id="60442" name="Group 48"/>
            <p:cNvGrpSpPr>
              <a:grpSpLocks/>
            </p:cNvGrpSpPr>
            <p:nvPr/>
          </p:nvGrpSpPr>
          <p:grpSpPr bwMode="auto">
            <a:xfrm>
              <a:off x="1747" y="707"/>
              <a:ext cx="662" cy="571"/>
              <a:chOff x="1747" y="707"/>
              <a:chExt cx="662" cy="571"/>
            </a:xfrm>
          </p:grpSpPr>
          <p:sp>
            <p:nvSpPr>
              <p:cNvPr id="60445" name="Text Box 43"/>
              <p:cNvSpPr txBox="1">
                <a:spLocks noChangeArrowheads="1"/>
              </p:cNvSpPr>
              <p:nvPr/>
            </p:nvSpPr>
            <p:spPr bwMode="auto">
              <a:xfrm>
                <a:off x="1758" y="707"/>
                <a:ext cx="642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>
                    <a:solidFill>
                      <a:srgbClr val="800080"/>
                    </a:solidFill>
                    <a:ea typeface="Arial" charset="0"/>
                    <a:cs typeface="Arial" charset="0"/>
                  </a:rPr>
                  <a:t>200%</a:t>
                </a:r>
                <a:endParaRPr lang="en-US" sz="2500" b="1" i="1" baseline="30000">
                  <a:solidFill>
                    <a:srgbClr val="80008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60446" name="Text Box 44"/>
              <p:cNvSpPr txBox="1">
                <a:spLocks noChangeArrowheads="1"/>
              </p:cNvSpPr>
              <p:nvPr/>
            </p:nvSpPr>
            <p:spPr bwMode="auto">
              <a:xfrm>
                <a:off x="1747" y="980"/>
                <a:ext cx="662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>
                    <a:solidFill>
                      <a:srgbClr val="800080"/>
                    </a:solidFill>
                    <a:ea typeface="Arial" charset="0"/>
                    <a:cs typeface="Arial" charset="0"/>
                  </a:rPr>
                  <a:t>40%</a:t>
                </a:r>
                <a:endParaRPr lang="en-US" sz="2500" b="1" i="1" baseline="30000">
                  <a:solidFill>
                    <a:srgbClr val="80008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60447" name="Line 45"/>
              <p:cNvSpPr>
                <a:spLocks noChangeShapeType="1"/>
              </p:cNvSpPr>
              <p:nvPr/>
            </p:nvSpPr>
            <p:spPr bwMode="auto">
              <a:xfrm flipV="1">
                <a:off x="1814" y="998"/>
                <a:ext cx="520" cy="0"/>
              </a:xfrm>
              <a:prstGeom prst="line">
                <a:avLst/>
              </a:prstGeom>
              <a:noFill/>
              <a:ln w="1270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43" name="Text Box 46"/>
            <p:cNvSpPr txBox="1">
              <a:spLocks noChangeArrowheads="1"/>
            </p:cNvSpPr>
            <p:nvPr/>
          </p:nvSpPr>
          <p:spPr bwMode="auto">
            <a:xfrm>
              <a:off x="2348" y="845"/>
              <a:ext cx="66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>
                  <a:solidFill>
                    <a:srgbClr val="800080"/>
                  </a:solidFill>
                  <a:ea typeface="Arial" charset="0"/>
                  <a:cs typeface="Arial" charset="0"/>
                </a:rPr>
                <a:t>= 5.0</a:t>
              </a:r>
            </a:p>
          </p:txBody>
        </p:sp>
        <p:sp>
          <p:nvSpPr>
            <p:cNvPr id="60444" name="Text Box 47"/>
            <p:cNvSpPr txBox="1">
              <a:spLocks noChangeArrowheads="1"/>
            </p:cNvSpPr>
            <p:nvPr/>
          </p:nvSpPr>
          <p:spPr bwMode="auto">
            <a:xfrm>
              <a:off x="1298" y="840"/>
              <a:ext cx="50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solidFill>
                    <a:srgbClr val="800080"/>
                  </a:solidFill>
                  <a:ea typeface="Arial" charset="0"/>
                  <a:cs typeface="Arial" charset="0"/>
                </a:rPr>
                <a:t>E</a:t>
              </a:r>
              <a:r>
                <a:rPr lang="en-US" sz="2500">
                  <a:solidFill>
                    <a:srgbClr val="800080"/>
                  </a:solidFill>
                  <a:ea typeface="Arial" charset="0"/>
                  <a:cs typeface="Arial" charset="0"/>
                </a:rPr>
                <a:t> </a:t>
              </a:r>
              <a:r>
                <a:rPr lang="en-US" sz="1200">
                  <a:solidFill>
                    <a:srgbClr val="800080"/>
                  </a:solidFill>
                  <a:ea typeface="Arial" charset="0"/>
                  <a:cs typeface="Arial" charset="0"/>
                </a:rPr>
                <a:t> </a:t>
              </a:r>
              <a:r>
                <a:rPr lang="en-US" sz="2500">
                  <a:solidFill>
                    <a:srgbClr val="800080"/>
                  </a:solidFill>
                  <a:ea typeface="Arial" charset="0"/>
                  <a:cs typeface="Arial" charset="0"/>
                </a:rPr>
                <a:t>=</a:t>
              </a: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2725738" y="2805113"/>
            <a:ext cx="2727325" cy="906462"/>
            <a:chOff x="1298" y="707"/>
            <a:chExt cx="1718" cy="571"/>
          </a:xfrm>
        </p:grpSpPr>
        <p:grpSp>
          <p:nvGrpSpPr>
            <p:cNvPr id="60436" name="Group 51"/>
            <p:cNvGrpSpPr>
              <a:grpSpLocks/>
            </p:cNvGrpSpPr>
            <p:nvPr/>
          </p:nvGrpSpPr>
          <p:grpSpPr bwMode="auto">
            <a:xfrm>
              <a:off x="1747" y="707"/>
              <a:ext cx="662" cy="571"/>
              <a:chOff x="1747" y="707"/>
              <a:chExt cx="662" cy="571"/>
            </a:xfrm>
          </p:grpSpPr>
          <p:sp>
            <p:nvSpPr>
              <p:cNvPr id="60439" name="Text Box 52"/>
              <p:cNvSpPr txBox="1">
                <a:spLocks noChangeArrowheads="1"/>
              </p:cNvSpPr>
              <p:nvPr/>
            </p:nvSpPr>
            <p:spPr bwMode="auto">
              <a:xfrm>
                <a:off x="1758" y="707"/>
                <a:ext cx="642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>
                    <a:solidFill>
                      <a:srgbClr val="009900"/>
                    </a:solidFill>
                    <a:ea typeface="Arial" charset="0"/>
                    <a:cs typeface="Arial" charset="0"/>
                  </a:rPr>
                  <a:t>67%</a:t>
                </a:r>
                <a:endParaRPr lang="en-US" sz="2500" b="1" i="1" baseline="30000">
                  <a:solidFill>
                    <a:srgbClr val="00990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60440" name="Text Box 53"/>
              <p:cNvSpPr txBox="1">
                <a:spLocks noChangeArrowheads="1"/>
              </p:cNvSpPr>
              <p:nvPr/>
            </p:nvSpPr>
            <p:spPr bwMode="auto">
              <a:xfrm>
                <a:off x="1747" y="980"/>
                <a:ext cx="662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>
                    <a:solidFill>
                      <a:srgbClr val="009900"/>
                    </a:solidFill>
                    <a:ea typeface="Arial" charset="0"/>
                    <a:cs typeface="Arial" charset="0"/>
                  </a:rPr>
                  <a:t>67%</a:t>
                </a:r>
                <a:endParaRPr lang="en-US" sz="2500" b="1" i="1" baseline="30000">
                  <a:solidFill>
                    <a:srgbClr val="009900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60441" name="Line 54"/>
              <p:cNvSpPr>
                <a:spLocks noChangeShapeType="1"/>
              </p:cNvSpPr>
              <p:nvPr/>
            </p:nvSpPr>
            <p:spPr bwMode="auto">
              <a:xfrm flipV="1">
                <a:off x="1814" y="998"/>
                <a:ext cx="520" cy="0"/>
              </a:xfrm>
              <a:prstGeom prst="line">
                <a:avLst/>
              </a:prstGeom>
              <a:noFill/>
              <a:ln w="1270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37" name="Text Box 55"/>
            <p:cNvSpPr txBox="1">
              <a:spLocks noChangeArrowheads="1"/>
            </p:cNvSpPr>
            <p:nvPr/>
          </p:nvSpPr>
          <p:spPr bwMode="auto">
            <a:xfrm>
              <a:off x="2348" y="845"/>
              <a:ext cx="66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>
                  <a:solidFill>
                    <a:srgbClr val="009900"/>
                  </a:solidFill>
                  <a:ea typeface="Arial" charset="0"/>
                  <a:cs typeface="Arial" charset="0"/>
                </a:rPr>
                <a:t>= 1.0</a:t>
              </a:r>
            </a:p>
          </p:txBody>
        </p:sp>
        <p:sp>
          <p:nvSpPr>
            <p:cNvPr id="60438" name="Text Box 56"/>
            <p:cNvSpPr txBox="1">
              <a:spLocks noChangeArrowheads="1"/>
            </p:cNvSpPr>
            <p:nvPr/>
          </p:nvSpPr>
          <p:spPr bwMode="auto">
            <a:xfrm>
              <a:off x="1298" y="840"/>
              <a:ext cx="50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solidFill>
                    <a:srgbClr val="009900"/>
                  </a:solidFill>
                  <a:ea typeface="Arial" charset="0"/>
                  <a:cs typeface="Arial" charset="0"/>
                </a:rPr>
                <a:t>E</a:t>
              </a:r>
              <a:r>
                <a:rPr lang="en-US" sz="2500">
                  <a:solidFill>
                    <a:srgbClr val="009900"/>
                  </a:solidFill>
                  <a:ea typeface="Arial" charset="0"/>
                  <a:cs typeface="Arial" charset="0"/>
                </a:rPr>
                <a:t> </a:t>
              </a:r>
              <a:r>
                <a:rPr lang="en-US" sz="1200">
                  <a:solidFill>
                    <a:srgbClr val="009900"/>
                  </a:solidFill>
                  <a:ea typeface="Arial" charset="0"/>
                  <a:cs typeface="Arial" charset="0"/>
                </a:rPr>
                <a:t> </a:t>
              </a:r>
              <a:r>
                <a:rPr lang="en-US" sz="2500">
                  <a:solidFill>
                    <a:srgbClr val="009900"/>
                  </a:solidFill>
                  <a:ea typeface="Arial" charset="0"/>
                  <a:cs typeface="Arial" charset="0"/>
                </a:rPr>
                <a:t>=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3614738" y="3811588"/>
            <a:ext cx="2727325" cy="906462"/>
            <a:chOff x="1298" y="707"/>
            <a:chExt cx="1718" cy="571"/>
          </a:xfrm>
        </p:grpSpPr>
        <p:grpSp>
          <p:nvGrpSpPr>
            <p:cNvPr id="60430" name="Group 58"/>
            <p:cNvGrpSpPr>
              <a:grpSpLocks/>
            </p:cNvGrpSpPr>
            <p:nvPr/>
          </p:nvGrpSpPr>
          <p:grpSpPr bwMode="auto">
            <a:xfrm>
              <a:off x="1747" y="707"/>
              <a:ext cx="662" cy="571"/>
              <a:chOff x="1747" y="707"/>
              <a:chExt cx="662" cy="571"/>
            </a:xfrm>
          </p:grpSpPr>
          <p:sp>
            <p:nvSpPr>
              <p:cNvPr id="60433" name="Text Box 59"/>
              <p:cNvSpPr txBox="1">
                <a:spLocks noChangeArrowheads="1"/>
              </p:cNvSpPr>
              <p:nvPr/>
            </p:nvSpPr>
            <p:spPr bwMode="auto">
              <a:xfrm>
                <a:off x="1758" y="707"/>
                <a:ext cx="642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>
                    <a:solidFill>
                      <a:srgbClr val="996633"/>
                    </a:solidFill>
                    <a:ea typeface="Arial" charset="0"/>
                    <a:cs typeface="Arial" charset="0"/>
                  </a:rPr>
                  <a:t>40%</a:t>
                </a:r>
                <a:endParaRPr lang="en-US" sz="2500" b="1" i="1" baseline="30000">
                  <a:solidFill>
                    <a:srgbClr val="996633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60434" name="Text Box 60"/>
              <p:cNvSpPr txBox="1">
                <a:spLocks noChangeArrowheads="1"/>
              </p:cNvSpPr>
              <p:nvPr/>
            </p:nvSpPr>
            <p:spPr bwMode="auto">
              <a:xfrm>
                <a:off x="1747" y="980"/>
                <a:ext cx="662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>
                    <a:solidFill>
                      <a:srgbClr val="996633"/>
                    </a:solidFill>
                    <a:ea typeface="Arial" charset="0"/>
                    <a:cs typeface="Arial" charset="0"/>
                  </a:rPr>
                  <a:t>200%</a:t>
                </a:r>
                <a:endParaRPr lang="en-US" sz="2500" b="1" i="1" baseline="30000">
                  <a:solidFill>
                    <a:srgbClr val="996633"/>
                  </a:solidFill>
                  <a:ea typeface="Arial" charset="0"/>
                  <a:cs typeface="Arial" charset="0"/>
                </a:endParaRPr>
              </a:p>
            </p:txBody>
          </p:sp>
          <p:sp>
            <p:nvSpPr>
              <p:cNvPr id="60435" name="Line 61"/>
              <p:cNvSpPr>
                <a:spLocks noChangeShapeType="1"/>
              </p:cNvSpPr>
              <p:nvPr/>
            </p:nvSpPr>
            <p:spPr bwMode="auto">
              <a:xfrm flipV="1">
                <a:off x="1814" y="998"/>
                <a:ext cx="52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431" name="Text Box 62"/>
            <p:cNvSpPr txBox="1">
              <a:spLocks noChangeArrowheads="1"/>
            </p:cNvSpPr>
            <p:nvPr/>
          </p:nvSpPr>
          <p:spPr bwMode="auto">
            <a:xfrm>
              <a:off x="2348" y="845"/>
              <a:ext cx="66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>
                  <a:solidFill>
                    <a:srgbClr val="996633"/>
                  </a:solidFill>
                  <a:ea typeface="Arial" charset="0"/>
                  <a:cs typeface="Arial" charset="0"/>
                </a:rPr>
                <a:t>= 0.2</a:t>
              </a:r>
            </a:p>
          </p:txBody>
        </p:sp>
        <p:sp>
          <p:nvSpPr>
            <p:cNvPr id="60432" name="Text Box 63"/>
            <p:cNvSpPr txBox="1">
              <a:spLocks noChangeArrowheads="1"/>
            </p:cNvSpPr>
            <p:nvPr/>
          </p:nvSpPr>
          <p:spPr bwMode="auto">
            <a:xfrm>
              <a:off x="1298" y="840"/>
              <a:ext cx="50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solidFill>
                    <a:srgbClr val="996633"/>
                  </a:solidFill>
                  <a:ea typeface="Arial" charset="0"/>
                  <a:cs typeface="Arial" charset="0"/>
                </a:rPr>
                <a:t>E</a:t>
              </a:r>
              <a:r>
                <a:rPr lang="en-US" sz="2500">
                  <a:solidFill>
                    <a:srgbClr val="996633"/>
                  </a:solidFill>
                  <a:ea typeface="Arial" charset="0"/>
                  <a:cs typeface="Arial" charset="0"/>
                </a:rPr>
                <a:t> </a:t>
              </a:r>
              <a:r>
                <a:rPr lang="en-US" sz="1200">
                  <a:solidFill>
                    <a:srgbClr val="996633"/>
                  </a:solidFill>
                  <a:ea typeface="Arial" charset="0"/>
                  <a:cs typeface="Arial" charset="0"/>
                </a:rPr>
                <a:t> </a:t>
              </a:r>
              <a:r>
                <a:rPr lang="en-US" sz="2500">
                  <a:solidFill>
                    <a:srgbClr val="996633"/>
                  </a:solidFill>
                  <a:ea typeface="Arial" charset="0"/>
                  <a:cs typeface="Arial" charset="0"/>
                </a:rPr>
                <a:t>=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7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 animBg="1"/>
      <p:bldP spid="273443" grpId="0" animBg="1"/>
      <p:bldP spid="273444" grpId="0" animBg="1"/>
      <p:bldP spid="2734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and Total Revenue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Continuing our scenario, if you raise your price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from $200 to $250, would your revenue rise or fall?</a:t>
            </a:r>
          </a:p>
          <a:p>
            <a:pPr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				Revenue = </a:t>
            </a:r>
            <a:r>
              <a:rPr lang="en-US" sz="2700" b="1" i="1" smtClean="0">
                <a:latin typeface="Arial" charset="0"/>
                <a:cs typeface="ＭＳ Ｐゴシック" charset="-128"/>
              </a:rPr>
              <a:t>P</a:t>
            </a:r>
            <a:r>
              <a:rPr lang="en-US" sz="2700" smtClean="0">
                <a:latin typeface="Arial" charset="0"/>
                <a:cs typeface="ＭＳ Ｐゴシック" charset="-128"/>
              </a:rPr>
              <a:t> x </a:t>
            </a:r>
            <a:r>
              <a:rPr lang="en-US" sz="2700" b="1" i="1" smtClean="0">
                <a:latin typeface="Arial" charset="0"/>
                <a:cs typeface="ＭＳ Ｐゴシック" charset="-128"/>
              </a:rPr>
              <a:t>Q</a:t>
            </a:r>
            <a:r>
              <a:rPr lang="en-US" sz="2700" smtClean="0">
                <a:latin typeface="Arial" charset="0"/>
                <a:cs typeface="ＭＳ Ｐゴシック" charset="-128"/>
              </a:rPr>
              <a:t>  </a:t>
            </a:r>
          </a:p>
          <a:p>
            <a:pPr eaLnBrk="1" hangingPunct="1">
              <a:spcBef>
                <a:spcPct val="35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A price increase has two effects on revenue:</a:t>
            </a:r>
          </a:p>
          <a:p>
            <a:pPr lvl="1" eaLnBrk="1" hangingPunct="1">
              <a:spcBef>
                <a:spcPct val="1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Higher </a:t>
            </a:r>
            <a:r>
              <a:rPr lang="en-US" b="1" i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 means more revenue on each unit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you sell. </a:t>
            </a:r>
          </a:p>
          <a:p>
            <a:pPr lvl="1" eaLnBrk="1" hangingPunct="1">
              <a:spcBef>
                <a:spcPct val="10000"/>
              </a:spcBef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But you sell fewer units (lower </a:t>
            </a:r>
            <a:r>
              <a:rPr lang="en-US" b="1" i="1" smtClean="0">
                <a:latin typeface="Arial" charset="0"/>
              </a:rPr>
              <a:t>Q</a:t>
            </a:r>
            <a:r>
              <a:rPr lang="en-US" smtClean="0">
                <a:latin typeface="Arial" charset="0"/>
              </a:rPr>
              <a:t>),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due to law of demand.</a:t>
            </a:r>
          </a:p>
          <a:p>
            <a:pPr eaLnBrk="1" hangingPunct="1">
              <a:spcBef>
                <a:spcPct val="35000"/>
              </a:spcBef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Which of these two effects is bigger? 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It depends on the price elasticity of demand.  </a:t>
            </a:r>
          </a:p>
        </p:txBody>
      </p:sp>
      <p:sp>
        <p:nvSpPr>
          <p:cNvPr id="6246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and Total Revenue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1475" y="3073400"/>
            <a:ext cx="8335963" cy="3340100"/>
          </a:xfrm>
        </p:spPr>
        <p:txBody>
          <a:bodyPr/>
          <a:lstStyle/>
          <a:p>
            <a:pPr eaLnBrk="1" hangingPunct="1">
              <a:tabLst>
                <a:tab pos="4121150" algn="ctr"/>
              </a:tabLst>
            </a:pPr>
            <a:r>
              <a:rPr lang="en-US" smtClean="0">
                <a:latin typeface="Arial" charset="0"/>
              </a:rPr>
              <a:t>If demand is elastic, then </a:t>
            </a:r>
          </a:p>
          <a:p>
            <a:pPr marL="457200" lvl="1" indent="0" eaLnBrk="1" hangingPunct="1">
              <a:buFont typeface="Wingdings" charset="2"/>
              <a:buNone/>
              <a:tabLst>
                <a:tab pos="4121150" algn="ctr"/>
              </a:tabLst>
            </a:pPr>
            <a:r>
              <a:rPr lang="en-US" sz="2800" smtClean="0">
                <a:latin typeface="Arial" charset="0"/>
              </a:rPr>
              <a:t>price elast. of demand  &gt;  1</a:t>
            </a:r>
          </a:p>
          <a:p>
            <a:pPr marL="457200" lvl="1" indent="0" eaLnBrk="1" hangingPunct="1">
              <a:buFont typeface="Wingdings" charset="2"/>
              <a:buNone/>
              <a:tabLst>
                <a:tab pos="4121150" algn="ctr"/>
              </a:tabLst>
            </a:pPr>
            <a:r>
              <a:rPr lang="en-US" sz="2800" smtClean="0">
                <a:latin typeface="Arial" charset="0"/>
              </a:rPr>
              <a:t>            % change in </a:t>
            </a:r>
            <a:r>
              <a:rPr lang="en-US" sz="2800" b="1" i="1" smtClean="0">
                <a:latin typeface="Arial" charset="0"/>
              </a:rPr>
              <a:t>Q</a:t>
            </a:r>
            <a:r>
              <a:rPr lang="en-US" sz="2800" smtClean="0">
                <a:latin typeface="Arial" charset="0"/>
              </a:rPr>
              <a:t>  &gt;  % change in </a:t>
            </a:r>
            <a:r>
              <a:rPr lang="en-US" sz="2800" b="1" i="1" smtClean="0">
                <a:latin typeface="Arial" charset="0"/>
              </a:rPr>
              <a:t>P</a:t>
            </a:r>
            <a:endParaRPr lang="en-US" sz="2800" smtClean="0">
              <a:latin typeface="Arial" charset="0"/>
            </a:endParaRPr>
          </a:p>
          <a:p>
            <a:pPr eaLnBrk="1" hangingPunct="1">
              <a:spcBef>
                <a:spcPct val="55000"/>
              </a:spcBef>
              <a:tabLst>
                <a:tab pos="4121150" algn="ctr"/>
              </a:tabLst>
            </a:pPr>
            <a:r>
              <a:rPr lang="en-US" smtClean="0">
                <a:latin typeface="Arial" charset="0"/>
              </a:rPr>
              <a:t>The fall in revenue from lower </a:t>
            </a:r>
            <a:r>
              <a:rPr lang="en-US" b="1" i="1" smtClean="0">
                <a:latin typeface="Arial" charset="0"/>
              </a:rPr>
              <a:t>Q </a:t>
            </a:r>
            <a:r>
              <a:rPr lang="en-US" smtClean="0">
                <a:latin typeface="Arial" charset="0"/>
              </a:rPr>
              <a:t>is greater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than the increase in revenue from higher </a:t>
            </a:r>
            <a:r>
              <a:rPr lang="en-US" b="1" i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so revenue falls.  </a:t>
            </a: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2957513" y="2400300"/>
            <a:ext cx="3086100" cy="523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Revenue = </a:t>
            </a:r>
            <a:r>
              <a:rPr lang="en-US" sz="2700" b="1" i="1">
                <a:ea typeface="Arial" charset="0"/>
                <a:cs typeface="Arial" charset="0"/>
              </a:rPr>
              <a:t>P</a:t>
            </a:r>
            <a:r>
              <a:rPr lang="en-US" sz="2700">
                <a:ea typeface="Arial" charset="0"/>
                <a:cs typeface="Arial" charset="0"/>
              </a:rPr>
              <a:t> x </a:t>
            </a:r>
            <a:r>
              <a:rPr lang="en-US" sz="2700" b="1" i="1">
                <a:ea typeface="Arial" charset="0"/>
                <a:cs typeface="Arial" charset="0"/>
              </a:rPr>
              <a:t>Q</a:t>
            </a:r>
            <a:r>
              <a:rPr lang="en-US" sz="2700">
                <a:ea typeface="Arial" charset="0"/>
                <a:cs typeface="Arial" charset="0"/>
              </a:rPr>
              <a:t> </a:t>
            </a:r>
          </a:p>
        </p:txBody>
      </p:sp>
      <p:grpSp>
        <p:nvGrpSpPr>
          <p:cNvPr id="64516" name="Group 5"/>
          <p:cNvGrpSpPr>
            <a:grpSpLocks/>
          </p:cNvGrpSpPr>
          <p:nvPr/>
        </p:nvGrpSpPr>
        <p:grpSpPr bwMode="auto">
          <a:xfrm>
            <a:off x="915988" y="1027113"/>
            <a:ext cx="7346950" cy="1055687"/>
            <a:chOff x="486" y="1450"/>
            <a:chExt cx="4817" cy="764"/>
          </a:xfrm>
        </p:grpSpPr>
        <p:sp>
          <p:nvSpPr>
            <p:cNvPr id="64518" name="Rectangle 6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64519" name="Group 7"/>
            <p:cNvGrpSpPr>
              <a:grpSpLocks/>
            </p:cNvGrpSpPr>
            <p:nvPr/>
          </p:nvGrpSpPr>
          <p:grpSpPr bwMode="auto">
            <a:xfrm>
              <a:off x="538" y="1473"/>
              <a:ext cx="4683" cy="740"/>
              <a:chOff x="508" y="1743"/>
              <a:chExt cx="4683" cy="740"/>
            </a:xfrm>
          </p:grpSpPr>
          <p:sp>
            <p:nvSpPr>
              <p:cNvPr id="64520" name="Text Box 8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662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Price elasticity of demand</a:t>
                </a:r>
              </a:p>
            </p:txBody>
          </p:sp>
          <p:sp>
            <p:nvSpPr>
              <p:cNvPr id="64521" name="Text Box 9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5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=</a:t>
                </a:r>
              </a:p>
            </p:txBody>
          </p:sp>
          <p:sp>
            <p:nvSpPr>
              <p:cNvPr id="64522" name="Text Box 10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6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64523" name="Text Box 11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6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P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64524" name="Line 12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451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66713"/>
            <a:ext cx="8229600" cy="6019800"/>
          </a:xfrm>
          <a:solidFill>
            <a:srgbClr val="FFCCCC"/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lIns="182880" tIns="137160" rIns="182880"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You design websites for local businesses.  </a:t>
            </a:r>
            <a:br>
              <a:rPr lang="en-US" dirty="0" smtClean="0">
                <a:ea typeface="+mn-ea"/>
                <a:cs typeface="Arial" pitchFamily="34" charset="0"/>
              </a:rPr>
            </a:br>
            <a:r>
              <a:rPr lang="en-US" dirty="0" smtClean="0">
                <a:ea typeface="+mn-ea"/>
                <a:cs typeface="Arial" pitchFamily="34" charset="0"/>
              </a:rPr>
              <a:t>You charge $200 per website, </a:t>
            </a:r>
            <a:br>
              <a:rPr lang="en-US" dirty="0" smtClean="0">
                <a:ea typeface="+mn-ea"/>
                <a:cs typeface="Arial" pitchFamily="34" charset="0"/>
              </a:rPr>
            </a:br>
            <a:r>
              <a:rPr lang="en-US" dirty="0" smtClean="0">
                <a:ea typeface="+mn-ea"/>
                <a:cs typeface="Arial" pitchFamily="34" charset="0"/>
              </a:rPr>
              <a:t>and currently sell 12 websites per month. 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Your costs are rising </a:t>
            </a:r>
            <a:br>
              <a:rPr lang="en-US" dirty="0" smtClean="0">
                <a:ea typeface="+mn-ea"/>
                <a:cs typeface="Arial" pitchFamily="34" charset="0"/>
              </a:rPr>
            </a:br>
            <a:r>
              <a:rPr lang="en-US" dirty="0" smtClean="0">
                <a:ea typeface="+mn-ea"/>
                <a:cs typeface="Arial" pitchFamily="34" charset="0"/>
              </a:rPr>
              <a:t>(including the opportunity cost of your time), </a:t>
            </a:r>
            <a:br>
              <a:rPr lang="en-US" dirty="0" smtClean="0">
                <a:ea typeface="+mn-ea"/>
                <a:cs typeface="Arial" pitchFamily="34" charset="0"/>
              </a:rPr>
            </a:br>
            <a:r>
              <a:rPr lang="en-US" dirty="0" smtClean="0">
                <a:ea typeface="+mn-ea"/>
                <a:cs typeface="Arial" pitchFamily="34" charset="0"/>
              </a:rPr>
              <a:t>so you consider raising the price to $250. 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The law of demand says that you won’t sell as many websites if you raise your price.  </a:t>
            </a:r>
            <a:br>
              <a:rPr lang="en-US" dirty="0" smtClean="0">
                <a:ea typeface="+mn-ea"/>
                <a:cs typeface="Arial" pitchFamily="34" charset="0"/>
              </a:rPr>
            </a:br>
            <a:r>
              <a:rPr lang="en-US" dirty="0" smtClean="0">
                <a:ea typeface="+mn-ea"/>
                <a:cs typeface="Arial" pitchFamily="34" charset="0"/>
              </a:rPr>
              <a:t>How many fewer websites?  How much will your revenue fall, or might it increase?  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41313"/>
            <a:ext cx="8229600" cy="649287"/>
          </a:xfrm>
        </p:spPr>
        <p:txBody>
          <a:bodyPr/>
          <a:lstStyle/>
          <a:p>
            <a:pPr algn="ctr" eaLnBrk="1" hangingPunct="1"/>
            <a:r>
              <a:rPr lang="en-US" i="1" smtClean="0">
                <a:latin typeface="Tahoma" charset="0"/>
                <a:ea typeface="Tahoma" charset="0"/>
                <a:cs typeface="Tahoma" charset="0"/>
              </a:rPr>
              <a:t>A scenario…</a:t>
            </a:r>
          </a:p>
        </p:txBody>
      </p:sp>
      <p:sp>
        <p:nvSpPr>
          <p:cNvPr id="11267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7543800" y="6324600"/>
            <a:ext cx="1143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F2E98120-6D53-4FDC-B7B1-C1E739A6564B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2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bldLvl="4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and Total Revenue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001713"/>
            <a:ext cx="2971800" cy="1001712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Elastic demand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(elasticity = 1.8)</a:t>
            </a:r>
          </a:p>
        </p:txBody>
      </p:sp>
      <p:grpSp>
        <p:nvGrpSpPr>
          <p:cNvPr id="66563" name="Group 4"/>
          <p:cNvGrpSpPr>
            <a:grpSpLocks/>
          </p:cNvGrpSpPr>
          <p:nvPr/>
        </p:nvGrpSpPr>
        <p:grpSpPr bwMode="auto">
          <a:xfrm>
            <a:off x="4179888" y="1543050"/>
            <a:ext cx="4449762" cy="3863975"/>
            <a:chOff x="2444" y="900"/>
            <a:chExt cx="2803" cy="2434"/>
          </a:xfrm>
        </p:grpSpPr>
        <p:grpSp>
          <p:nvGrpSpPr>
            <p:cNvPr id="66592" name="Group 5"/>
            <p:cNvGrpSpPr>
              <a:grpSpLocks/>
            </p:cNvGrpSpPr>
            <p:nvPr/>
          </p:nvGrpSpPr>
          <p:grpSpPr bwMode="auto">
            <a:xfrm>
              <a:off x="2591" y="1175"/>
              <a:ext cx="2350" cy="2015"/>
              <a:chOff x="1098" y="1361"/>
              <a:chExt cx="2116" cy="2027"/>
            </a:xfrm>
          </p:grpSpPr>
          <p:sp>
            <p:nvSpPr>
              <p:cNvPr id="66595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96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6593" name="Text Box 8"/>
            <p:cNvSpPr txBox="1">
              <a:spLocks noChangeArrowheads="1"/>
            </p:cNvSpPr>
            <p:nvPr/>
          </p:nvSpPr>
          <p:spPr bwMode="auto">
            <a:xfrm>
              <a:off x="2444" y="900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66594" name="Text Box 9"/>
            <p:cNvSpPr txBox="1">
              <a:spLocks noChangeArrowheads="1"/>
            </p:cNvSpPr>
            <p:nvPr/>
          </p:nvSpPr>
          <p:spPr bwMode="auto">
            <a:xfrm>
              <a:off x="4886" y="3046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66564" name="Group 39"/>
          <p:cNvGrpSpPr>
            <a:grpSpLocks/>
          </p:cNvGrpSpPr>
          <p:nvPr/>
        </p:nvGrpSpPr>
        <p:grpSpPr bwMode="auto">
          <a:xfrm>
            <a:off x="4756150" y="2414588"/>
            <a:ext cx="3905250" cy="1722437"/>
            <a:chOff x="2996" y="1521"/>
            <a:chExt cx="2460" cy="1085"/>
          </a:xfrm>
        </p:grpSpPr>
        <p:sp>
          <p:nvSpPr>
            <p:cNvPr id="66590" name="Line 11"/>
            <p:cNvSpPr>
              <a:spLocks noChangeShapeType="1"/>
            </p:cNvSpPr>
            <p:nvPr/>
          </p:nvSpPr>
          <p:spPr bwMode="auto">
            <a:xfrm>
              <a:off x="2996" y="1521"/>
              <a:ext cx="2045" cy="9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91" name="Text Box 12"/>
            <p:cNvSpPr txBox="1">
              <a:spLocks noChangeArrowheads="1"/>
            </p:cNvSpPr>
            <p:nvPr/>
          </p:nvSpPr>
          <p:spPr bwMode="auto">
            <a:xfrm>
              <a:off x="4882" y="2318"/>
              <a:ext cx="5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28625" y="2108200"/>
            <a:ext cx="7100888" cy="3516313"/>
            <a:chOff x="270" y="1328"/>
            <a:chExt cx="4473" cy="2215"/>
          </a:xfrm>
        </p:grpSpPr>
        <p:sp>
          <p:nvSpPr>
            <p:cNvPr id="66582" name="Rectangle 15"/>
            <p:cNvSpPr>
              <a:spLocks noChangeArrowheads="1"/>
            </p:cNvSpPr>
            <p:nvPr/>
          </p:nvSpPr>
          <p:spPr bwMode="auto">
            <a:xfrm>
              <a:off x="2787" y="2238"/>
              <a:ext cx="1779" cy="1020"/>
            </a:xfrm>
            <a:prstGeom prst="rect">
              <a:avLst/>
            </a:prstGeom>
            <a:solidFill>
              <a:srgbClr val="0066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66583" name="Group 16"/>
            <p:cNvGrpSpPr>
              <a:grpSpLocks/>
            </p:cNvGrpSpPr>
            <p:nvPr/>
          </p:nvGrpSpPr>
          <p:grpSpPr bwMode="auto">
            <a:xfrm>
              <a:off x="2229" y="2086"/>
              <a:ext cx="2514" cy="1457"/>
              <a:chOff x="2040" y="2014"/>
              <a:chExt cx="2514" cy="1457"/>
            </a:xfrm>
          </p:grpSpPr>
          <p:sp>
            <p:nvSpPr>
              <p:cNvPr id="66585" name="Text Box 17"/>
              <p:cNvSpPr txBox="1">
                <a:spLocks noChangeArrowheads="1"/>
              </p:cNvSpPr>
              <p:nvPr/>
            </p:nvSpPr>
            <p:spPr bwMode="auto">
              <a:xfrm>
                <a:off x="2040" y="2014"/>
                <a:ext cx="54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$200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sp>
            <p:nvSpPr>
              <p:cNvPr id="66586" name="Text Box 18"/>
              <p:cNvSpPr txBox="1">
                <a:spLocks noChangeArrowheads="1"/>
              </p:cNvSpPr>
              <p:nvPr/>
            </p:nvSpPr>
            <p:spPr bwMode="auto">
              <a:xfrm>
                <a:off x="4209" y="3183"/>
                <a:ext cx="3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12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66587" name="Group 19"/>
              <p:cNvGrpSpPr>
                <a:grpSpLocks/>
              </p:cNvGrpSpPr>
              <p:nvPr/>
            </p:nvGrpSpPr>
            <p:grpSpPr bwMode="auto">
              <a:xfrm>
                <a:off x="2605" y="2161"/>
                <a:ext cx="1773" cy="1013"/>
                <a:chOff x="357" y="2450"/>
                <a:chExt cx="795" cy="646"/>
              </a:xfrm>
            </p:grpSpPr>
            <p:sp>
              <p:nvSpPr>
                <p:cNvPr id="66588" name="Line 20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89" name="Line 21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6584" name="Rectangle 22"/>
            <p:cNvSpPr>
              <a:spLocks noChangeArrowheads="1"/>
            </p:cNvSpPr>
            <p:nvPr/>
          </p:nvSpPr>
          <p:spPr bwMode="auto">
            <a:xfrm>
              <a:off x="270" y="1328"/>
              <a:ext cx="1806" cy="863"/>
            </a:xfrm>
            <a:prstGeom prst="rect">
              <a:avLst/>
            </a:prstGeom>
            <a:solidFill>
              <a:srgbClr val="0066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600">
                  <a:ea typeface="Arial" charset="0"/>
                  <a:cs typeface="Arial" charset="0"/>
                </a:rPr>
                <a:t>If </a:t>
              </a:r>
              <a:r>
                <a:rPr lang="en-US" sz="2600" b="1" i="1">
                  <a:ea typeface="Arial" charset="0"/>
                  <a:cs typeface="Arial" charset="0"/>
                </a:rPr>
                <a:t>P</a:t>
              </a:r>
              <a:r>
                <a:rPr lang="en-US" sz="2600">
                  <a:ea typeface="Arial" charset="0"/>
                  <a:cs typeface="Arial" charset="0"/>
                </a:rPr>
                <a:t> = $200, </a:t>
              </a:r>
              <a:br>
                <a:rPr lang="en-US" sz="2600">
                  <a:ea typeface="Arial" charset="0"/>
                  <a:cs typeface="Arial" charset="0"/>
                </a:rPr>
              </a:br>
              <a:r>
                <a:rPr lang="en-US" sz="2600" b="1" i="1">
                  <a:ea typeface="Arial" charset="0"/>
                  <a:cs typeface="Arial" charset="0"/>
                </a:rPr>
                <a:t>Q</a:t>
              </a:r>
              <a:r>
                <a:rPr lang="en-US" sz="2600">
                  <a:ea typeface="Arial" charset="0"/>
                  <a:cs typeface="Arial" charset="0"/>
                </a:rPr>
                <a:t> = 12 and revenue = $2400. </a:t>
              </a:r>
            </a:p>
          </p:txBody>
        </p:sp>
      </p:grpSp>
      <p:sp>
        <p:nvSpPr>
          <p:cNvPr id="103447" name="Rectangle 23"/>
          <p:cNvSpPr>
            <a:spLocks noChangeArrowheads="1"/>
          </p:cNvSpPr>
          <p:nvPr/>
        </p:nvSpPr>
        <p:spPr bwMode="auto">
          <a:xfrm>
            <a:off x="431800" y="4992688"/>
            <a:ext cx="3548063" cy="1339850"/>
          </a:xfrm>
          <a:prstGeom prst="rect">
            <a:avLst/>
          </a:prstGeom>
          <a:noFill/>
          <a:ln w="44450" cmpd="dbl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When </a:t>
            </a:r>
            <a:r>
              <a:rPr lang="en-US" sz="2600" b="1" i="1">
                <a:ea typeface="Arial" charset="0"/>
                <a:cs typeface="Arial" charset="0"/>
              </a:rPr>
              <a:t>D</a:t>
            </a:r>
            <a:r>
              <a:rPr lang="en-US" sz="2600">
                <a:ea typeface="Arial" charset="0"/>
                <a:cs typeface="Arial" charset="0"/>
              </a:rPr>
              <a:t> is elastic,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 price increase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causes revenue to fall. </a:t>
            </a:r>
          </a:p>
        </p:txBody>
      </p:sp>
      <p:sp>
        <p:nvSpPr>
          <p:cNvPr id="66567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428625" y="2706688"/>
            <a:ext cx="5754688" cy="2943225"/>
            <a:chOff x="270" y="1705"/>
            <a:chExt cx="3625" cy="1854"/>
          </a:xfrm>
        </p:grpSpPr>
        <p:grpSp>
          <p:nvGrpSpPr>
            <p:cNvPr id="66574" name="Group 26"/>
            <p:cNvGrpSpPr>
              <a:grpSpLocks/>
            </p:cNvGrpSpPr>
            <p:nvPr/>
          </p:nvGrpSpPr>
          <p:grpSpPr bwMode="auto">
            <a:xfrm>
              <a:off x="2222" y="1705"/>
              <a:ext cx="1673" cy="1854"/>
              <a:chOff x="2033" y="1633"/>
              <a:chExt cx="1673" cy="1854"/>
            </a:xfrm>
          </p:grpSpPr>
          <p:sp>
            <p:nvSpPr>
              <p:cNvPr id="66577" name="Text Box 27"/>
              <p:cNvSpPr txBox="1">
                <a:spLocks noChangeArrowheads="1"/>
              </p:cNvSpPr>
              <p:nvPr/>
            </p:nvSpPr>
            <p:spPr bwMode="auto">
              <a:xfrm>
                <a:off x="2033" y="1633"/>
                <a:ext cx="5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$250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sp>
            <p:nvSpPr>
              <p:cNvPr id="66578" name="Text Box 28"/>
              <p:cNvSpPr txBox="1">
                <a:spLocks noChangeArrowheads="1"/>
              </p:cNvSpPr>
              <p:nvPr/>
            </p:nvSpPr>
            <p:spPr bwMode="auto">
              <a:xfrm>
                <a:off x="3336" y="3199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8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66579" name="Group 29"/>
              <p:cNvGrpSpPr>
                <a:grpSpLocks/>
              </p:cNvGrpSpPr>
              <p:nvPr/>
            </p:nvGrpSpPr>
            <p:grpSpPr bwMode="auto">
              <a:xfrm>
                <a:off x="2595" y="1775"/>
                <a:ext cx="929" cy="1402"/>
                <a:chOff x="357" y="2450"/>
                <a:chExt cx="795" cy="646"/>
              </a:xfrm>
            </p:grpSpPr>
            <p:sp>
              <p:nvSpPr>
                <p:cNvPr id="66580" name="Line 30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81" name="Line 31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66575" name="Rectangle 32"/>
            <p:cNvSpPr>
              <a:spLocks noChangeArrowheads="1"/>
            </p:cNvSpPr>
            <p:nvPr/>
          </p:nvSpPr>
          <p:spPr bwMode="auto">
            <a:xfrm>
              <a:off x="270" y="2239"/>
              <a:ext cx="1770" cy="854"/>
            </a:xfrm>
            <a:prstGeom prst="rect">
              <a:avLst/>
            </a:prstGeom>
            <a:solidFill>
              <a:srgbClr val="FFFF66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600">
                  <a:ea typeface="Arial" charset="0"/>
                  <a:cs typeface="Arial" charset="0"/>
                </a:rPr>
                <a:t>If </a:t>
              </a:r>
              <a:r>
                <a:rPr lang="en-US" sz="2600" b="1" i="1">
                  <a:ea typeface="Arial" charset="0"/>
                  <a:cs typeface="Arial" charset="0"/>
                </a:rPr>
                <a:t>P</a:t>
              </a:r>
              <a:r>
                <a:rPr lang="en-US" sz="2600">
                  <a:ea typeface="Arial" charset="0"/>
                  <a:cs typeface="Arial" charset="0"/>
                </a:rPr>
                <a:t> = $250, </a:t>
              </a:r>
              <a:br>
                <a:rPr lang="en-US" sz="2600">
                  <a:ea typeface="Arial" charset="0"/>
                  <a:cs typeface="Arial" charset="0"/>
                </a:rPr>
              </a:br>
              <a:r>
                <a:rPr lang="en-US" sz="2600" b="1" i="1">
                  <a:ea typeface="Arial" charset="0"/>
                  <a:cs typeface="Arial" charset="0"/>
                </a:rPr>
                <a:t>Q</a:t>
              </a:r>
              <a:r>
                <a:rPr lang="en-US" sz="2600">
                  <a:ea typeface="Arial" charset="0"/>
                  <a:cs typeface="Arial" charset="0"/>
                </a:rPr>
                <a:t> = 8 and </a:t>
              </a:r>
              <a:br>
                <a:rPr lang="en-US" sz="2600">
                  <a:ea typeface="Arial" charset="0"/>
                  <a:cs typeface="Arial" charset="0"/>
                </a:rPr>
              </a:br>
              <a:r>
                <a:rPr lang="en-US" sz="2600">
                  <a:ea typeface="Arial" charset="0"/>
                  <a:cs typeface="Arial" charset="0"/>
                </a:rPr>
                <a:t>revenue = $2000.</a:t>
              </a:r>
            </a:p>
          </p:txBody>
        </p:sp>
        <p:sp>
          <p:nvSpPr>
            <p:cNvPr id="66576" name="Rectangle 33"/>
            <p:cNvSpPr>
              <a:spLocks noChangeArrowheads="1"/>
            </p:cNvSpPr>
            <p:nvPr/>
          </p:nvSpPr>
          <p:spPr bwMode="auto">
            <a:xfrm>
              <a:off x="2790" y="1851"/>
              <a:ext cx="918" cy="1407"/>
            </a:xfrm>
            <a:prstGeom prst="rect">
              <a:avLst/>
            </a:prstGeom>
            <a:solidFill>
              <a:srgbClr val="FFFF66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03459" name="Rectangle 35"/>
          <p:cNvSpPr>
            <a:spLocks noChangeArrowheads="1"/>
          </p:cNvSpPr>
          <p:nvPr/>
        </p:nvSpPr>
        <p:spPr bwMode="auto">
          <a:xfrm>
            <a:off x="5915025" y="3567113"/>
            <a:ext cx="1314450" cy="1600200"/>
          </a:xfrm>
          <a:prstGeom prst="rect">
            <a:avLst/>
          </a:prstGeom>
          <a:pattFill prst="wdDnDiag">
            <a:fgClr>
              <a:srgbClr val="0000FF">
                <a:alpha val="50195"/>
              </a:srgbClr>
            </a:fgClr>
            <a:bgClr>
              <a:srgbClr val="33CCFF">
                <a:alpha val="50195"/>
              </a:srgbClr>
            </a:bgClr>
          </a:patt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03460" name="Rectangle 36"/>
          <p:cNvSpPr>
            <a:spLocks noChangeArrowheads="1"/>
          </p:cNvSpPr>
          <p:nvPr/>
        </p:nvSpPr>
        <p:spPr bwMode="auto">
          <a:xfrm>
            <a:off x="4443413" y="2952750"/>
            <a:ext cx="1428750" cy="571500"/>
          </a:xfrm>
          <a:prstGeom prst="rect">
            <a:avLst/>
          </a:prstGeom>
          <a:pattFill prst="wdUpDiag">
            <a:fgClr>
              <a:srgbClr val="FF9900">
                <a:alpha val="50195"/>
              </a:srgbClr>
            </a:fgClr>
            <a:bgClr>
              <a:srgbClr val="FFFF99">
                <a:alpha val="50195"/>
              </a:srgbClr>
            </a:bgClr>
          </a:patt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03461" name="Text Box 37"/>
          <p:cNvSpPr txBox="1">
            <a:spLocks noChangeArrowheads="1"/>
          </p:cNvSpPr>
          <p:nvPr/>
        </p:nvSpPr>
        <p:spPr bwMode="auto">
          <a:xfrm>
            <a:off x="7250113" y="1606550"/>
            <a:ext cx="1390650" cy="157162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lost revenue due to lower </a:t>
            </a: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03462" name="Text Box 38"/>
          <p:cNvSpPr txBox="1">
            <a:spLocks noChangeArrowheads="1"/>
          </p:cNvSpPr>
          <p:nvPr/>
        </p:nvSpPr>
        <p:spPr bwMode="auto">
          <a:xfrm>
            <a:off x="4845050" y="1066800"/>
            <a:ext cx="1919288" cy="12065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increased revenue due to higher </a:t>
            </a:r>
            <a:r>
              <a:rPr lang="en-US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03464" name="Text Box 40"/>
          <p:cNvSpPr txBox="1">
            <a:spLocks noChangeArrowheads="1"/>
          </p:cNvSpPr>
          <p:nvPr/>
        </p:nvSpPr>
        <p:spPr bwMode="auto">
          <a:xfrm>
            <a:off x="5295900" y="1184275"/>
            <a:ext cx="22796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Demand for your websites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3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7" grpId="0" animBg="1"/>
      <p:bldP spid="103459" grpId="0" animBg="1"/>
      <p:bldP spid="103460" grpId="0" animBg="1"/>
      <p:bldP spid="103461" grpId="0" animBg="1"/>
      <p:bldP spid="103462" grpId="0" animBg="1"/>
      <p:bldP spid="10346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and Total Revenue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675" y="2487613"/>
            <a:ext cx="8210550" cy="4133850"/>
          </a:xfrm>
        </p:spPr>
        <p:txBody>
          <a:bodyPr/>
          <a:lstStyle/>
          <a:p>
            <a:pPr eaLnBrk="1" hangingPunct="1">
              <a:spcBef>
                <a:spcPct val="20000"/>
              </a:spcBef>
              <a:tabLst>
                <a:tab pos="4121150" algn="ctr"/>
              </a:tabLst>
            </a:pPr>
            <a:r>
              <a:rPr lang="en-US" sz="2700" smtClean="0">
                <a:latin typeface="Arial" charset="0"/>
              </a:rPr>
              <a:t>If demand is inelastic, then </a:t>
            </a:r>
          </a:p>
          <a:p>
            <a:pPr marL="457200" lvl="1" indent="0" eaLnBrk="1" hangingPunct="1">
              <a:spcBef>
                <a:spcPct val="10000"/>
              </a:spcBef>
              <a:buFont typeface="Wingdings" charset="2"/>
              <a:buNone/>
              <a:tabLst>
                <a:tab pos="4121150" algn="ctr"/>
              </a:tabLst>
            </a:pPr>
            <a:r>
              <a:rPr lang="en-US" smtClean="0">
                <a:latin typeface="Arial" charset="0"/>
              </a:rPr>
              <a:t>price elast. of demand  &lt;  1 </a:t>
            </a:r>
          </a:p>
          <a:p>
            <a:pPr marL="457200" lvl="1" indent="0" eaLnBrk="1" hangingPunct="1">
              <a:spcBef>
                <a:spcPct val="10000"/>
              </a:spcBef>
              <a:buFont typeface="Wingdings" charset="2"/>
              <a:buNone/>
              <a:tabLst>
                <a:tab pos="4121150" algn="ctr"/>
              </a:tabLst>
            </a:pPr>
            <a:r>
              <a:rPr lang="en-US" smtClean="0">
                <a:latin typeface="Arial" charset="0"/>
              </a:rPr>
              <a:t>            % change in </a:t>
            </a:r>
            <a:r>
              <a:rPr lang="en-US" b="1" i="1" smtClean="0">
                <a:latin typeface="Arial" charset="0"/>
              </a:rPr>
              <a:t>Q</a:t>
            </a:r>
            <a:r>
              <a:rPr lang="en-US" smtClean="0">
                <a:latin typeface="Arial" charset="0"/>
              </a:rPr>
              <a:t>  &lt;  % change in </a:t>
            </a:r>
            <a:r>
              <a:rPr lang="en-US" b="1" i="1" smtClean="0">
                <a:latin typeface="Arial" charset="0"/>
              </a:rPr>
              <a:t>P</a:t>
            </a:r>
            <a:endParaRPr lang="en-US" smtClean="0">
              <a:latin typeface="Arial" charset="0"/>
            </a:endParaRPr>
          </a:p>
          <a:p>
            <a:pPr eaLnBrk="1" hangingPunct="1">
              <a:spcBef>
                <a:spcPct val="30000"/>
              </a:spcBef>
              <a:tabLst>
                <a:tab pos="4121150" algn="ctr"/>
              </a:tabLst>
            </a:pPr>
            <a:r>
              <a:rPr lang="en-US" sz="2700" smtClean="0">
                <a:latin typeface="Arial" charset="0"/>
              </a:rPr>
              <a:t>The fall in revenue from lower </a:t>
            </a:r>
            <a:r>
              <a:rPr lang="en-US" sz="2700" b="1" i="1" smtClean="0">
                <a:latin typeface="Arial" charset="0"/>
              </a:rPr>
              <a:t>Q</a:t>
            </a:r>
            <a:r>
              <a:rPr lang="en-US" sz="2700" smtClean="0">
                <a:latin typeface="Arial" charset="0"/>
              </a:rPr>
              <a:t> is smaller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than the increase in revenue from higher </a:t>
            </a:r>
            <a:r>
              <a:rPr lang="en-US" sz="2700" b="1" i="1" smtClean="0">
                <a:latin typeface="Arial" charset="0"/>
              </a:rPr>
              <a:t>P</a:t>
            </a:r>
            <a:r>
              <a:rPr lang="en-US" sz="2700" smtClean="0">
                <a:latin typeface="Arial" charset="0"/>
              </a:rPr>
              <a:t>,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so revenue rises. </a:t>
            </a:r>
          </a:p>
          <a:p>
            <a:pPr eaLnBrk="1" hangingPunct="1">
              <a:spcBef>
                <a:spcPct val="30000"/>
              </a:spcBef>
              <a:tabLst>
                <a:tab pos="4121150" algn="ctr"/>
              </a:tabLst>
            </a:pPr>
            <a:r>
              <a:rPr lang="en-US" sz="2700" smtClean="0">
                <a:latin typeface="Arial" charset="0"/>
              </a:rPr>
              <a:t>In our example, suppose that </a:t>
            </a:r>
            <a:r>
              <a:rPr lang="en-US" sz="2700" b="1" i="1" smtClean="0">
                <a:latin typeface="Arial" charset="0"/>
              </a:rPr>
              <a:t>Q</a:t>
            </a:r>
            <a:r>
              <a:rPr lang="en-US" sz="2700" smtClean="0">
                <a:latin typeface="Arial" charset="0"/>
              </a:rPr>
              <a:t> only falls to 10 (instead of 8) when you raise your price to $250. 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5305425" y="2232025"/>
            <a:ext cx="3086100" cy="523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Revenue = </a:t>
            </a:r>
            <a:r>
              <a:rPr lang="en-US" sz="2700" b="1" i="1">
                <a:ea typeface="Arial" charset="0"/>
                <a:cs typeface="Arial" charset="0"/>
              </a:rPr>
              <a:t>P</a:t>
            </a:r>
            <a:r>
              <a:rPr lang="en-US" sz="2700">
                <a:ea typeface="Arial" charset="0"/>
                <a:cs typeface="Arial" charset="0"/>
              </a:rPr>
              <a:t> x </a:t>
            </a:r>
            <a:r>
              <a:rPr lang="en-US" sz="2700" b="1" i="1">
                <a:ea typeface="Arial" charset="0"/>
                <a:cs typeface="Arial" charset="0"/>
              </a:rPr>
              <a:t>Q</a:t>
            </a:r>
            <a:r>
              <a:rPr lang="en-US" sz="2700">
                <a:ea typeface="Arial" charset="0"/>
                <a:cs typeface="Arial" charset="0"/>
              </a:rPr>
              <a:t> </a:t>
            </a:r>
          </a:p>
        </p:txBody>
      </p:sp>
      <p:grpSp>
        <p:nvGrpSpPr>
          <p:cNvPr id="68612" name="Group 5"/>
          <p:cNvGrpSpPr>
            <a:grpSpLocks/>
          </p:cNvGrpSpPr>
          <p:nvPr/>
        </p:nvGrpSpPr>
        <p:grpSpPr bwMode="auto">
          <a:xfrm>
            <a:off x="915988" y="941388"/>
            <a:ext cx="7346950" cy="1055687"/>
            <a:chOff x="486" y="1450"/>
            <a:chExt cx="4817" cy="764"/>
          </a:xfrm>
        </p:grpSpPr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68615" name="Group 7"/>
            <p:cNvGrpSpPr>
              <a:grpSpLocks/>
            </p:cNvGrpSpPr>
            <p:nvPr/>
          </p:nvGrpSpPr>
          <p:grpSpPr bwMode="auto">
            <a:xfrm>
              <a:off x="538" y="1473"/>
              <a:ext cx="4683" cy="740"/>
              <a:chOff x="508" y="1743"/>
              <a:chExt cx="4683" cy="740"/>
            </a:xfrm>
          </p:grpSpPr>
          <p:sp>
            <p:nvSpPr>
              <p:cNvPr id="68616" name="Text Box 8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662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Price elasticity of demand</a:t>
                </a:r>
              </a:p>
            </p:txBody>
          </p:sp>
          <p:sp>
            <p:nvSpPr>
              <p:cNvPr id="68617" name="Text Box 9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5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=</a:t>
                </a:r>
              </a:p>
            </p:txBody>
          </p:sp>
          <p:sp>
            <p:nvSpPr>
              <p:cNvPr id="68618" name="Text Box 10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6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68619" name="Text Box 11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64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P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68620" name="Line 12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861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4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and Total Revenue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885825"/>
            <a:ext cx="2986088" cy="14001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Now, demand is inelastic: 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    elasticity = 0.82</a:t>
            </a:r>
          </a:p>
        </p:txBody>
      </p:sp>
      <p:grpSp>
        <p:nvGrpSpPr>
          <p:cNvPr id="70659" name="Group 4"/>
          <p:cNvGrpSpPr>
            <a:grpSpLocks/>
          </p:cNvGrpSpPr>
          <p:nvPr/>
        </p:nvGrpSpPr>
        <p:grpSpPr bwMode="auto">
          <a:xfrm>
            <a:off x="4208463" y="1771650"/>
            <a:ext cx="4449762" cy="3863975"/>
            <a:chOff x="2444" y="900"/>
            <a:chExt cx="2803" cy="2434"/>
          </a:xfrm>
        </p:grpSpPr>
        <p:grpSp>
          <p:nvGrpSpPr>
            <p:cNvPr id="70688" name="Group 5"/>
            <p:cNvGrpSpPr>
              <a:grpSpLocks/>
            </p:cNvGrpSpPr>
            <p:nvPr/>
          </p:nvGrpSpPr>
          <p:grpSpPr bwMode="auto">
            <a:xfrm>
              <a:off x="2591" y="1175"/>
              <a:ext cx="2350" cy="2015"/>
              <a:chOff x="1098" y="1361"/>
              <a:chExt cx="2116" cy="2027"/>
            </a:xfrm>
          </p:grpSpPr>
          <p:sp>
            <p:nvSpPr>
              <p:cNvPr id="70691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92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0689" name="Text Box 8"/>
            <p:cNvSpPr txBox="1">
              <a:spLocks noChangeArrowheads="1"/>
            </p:cNvSpPr>
            <p:nvPr/>
          </p:nvSpPr>
          <p:spPr bwMode="auto">
            <a:xfrm>
              <a:off x="2444" y="900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70690" name="Text Box 9"/>
            <p:cNvSpPr txBox="1">
              <a:spLocks noChangeArrowheads="1"/>
            </p:cNvSpPr>
            <p:nvPr/>
          </p:nvSpPr>
          <p:spPr bwMode="auto">
            <a:xfrm>
              <a:off x="4886" y="3046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70660" name="Group 10"/>
          <p:cNvGrpSpPr>
            <a:grpSpLocks/>
          </p:cNvGrpSpPr>
          <p:nvPr/>
        </p:nvGrpSpPr>
        <p:grpSpPr bwMode="auto">
          <a:xfrm>
            <a:off x="5635625" y="2219325"/>
            <a:ext cx="2813050" cy="2373313"/>
            <a:chOff x="3643" y="1410"/>
            <a:chExt cx="1659" cy="987"/>
          </a:xfrm>
        </p:grpSpPr>
        <p:sp>
          <p:nvSpPr>
            <p:cNvPr id="70686" name="Line 11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7" name="Text Box 12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442913" y="2225675"/>
            <a:ext cx="7115175" cy="3627438"/>
            <a:chOff x="279" y="1402"/>
            <a:chExt cx="4482" cy="2285"/>
          </a:xfrm>
        </p:grpSpPr>
        <p:sp>
          <p:nvSpPr>
            <p:cNvPr id="70678" name="Rectangle 15"/>
            <p:cNvSpPr>
              <a:spLocks noChangeArrowheads="1"/>
            </p:cNvSpPr>
            <p:nvPr/>
          </p:nvSpPr>
          <p:spPr bwMode="auto">
            <a:xfrm>
              <a:off x="2805" y="2382"/>
              <a:ext cx="1779" cy="1020"/>
            </a:xfrm>
            <a:prstGeom prst="rect">
              <a:avLst/>
            </a:prstGeom>
            <a:solidFill>
              <a:srgbClr val="0066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70679" name="Group 16"/>
            <p:cNvGrpSpPr>
              <a:grpSpLocks/>
            </p:cNvGrpSpPr>
            <p:nvPr/>
          </p:nvGrpSpPr>
          <p:grpSpPr bwMode="auto">
            <a:xfrm>
              <a:off x="2247" y="2230"/>
              <a:ext cx="2514" cy="1457"/>
              <a:chOff x="2040" y="2014"/>
              <a:chExt cx="2514" cy="1457"/>
            </a:xfrm>
          </p:grpSpPr>
          <p:sp>
            <p:nvSpPr>
              <p:cNvPr id="70681" name="Text Box 17"/>
              <p:cNvSpPr txBox="1">
                <a:spLocks noChangeArrowheads="1"/>
              </p:cNvSpPr>
              <p:nvPr/>
            </p:nvSpPr>
            <p:spPr bwMode="auto">
              <a:xfrm>
                <a:off x="2040" y="2014"/>
                <a:ext cx="54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$200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82" name="Text Box 18"/>
              <p:cNvSpPr txBox="1">
                <a:spLocks noChangeArrowheads="1"/>
              </p:cNvSpPr>
              <p:nvPr/>
            </p:nvSpPr>
            <p:spPr bwMode="auto">
              <a:xfrm>
                <a:off x="4209" y="3183"/>
                <a:ext cx="3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12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70683" name="Group 19"/>
              <p:cNvGrpSpPr>
                <a:grpSpLocks/>
              </p:cNvGrpSpPr>
              <p:nvPr/>
            </p:nvGrpSpPr>
            <p:grpSpPr bwMode="auto">
              <a:xfrm>
                <a:off x="2605" y="2161"/>
                <a:ext cx="1773" cy="1013"/>
                <a:chOff x="357" y="2450"/>
                <a:chExt cx="795" cy="646"/>
              </a:xfrm>
            </p:grpSpPr>
            <p:sp>
              <p:nvSpPr>
                <p:cNvPr id="70684" name="Line 20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85" name="Line 21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0680" name="Rectangle 22"/>
            <p:cNvSpPr>
              <a:spLocks noChangeArrowheads="1"/>
            </p:cNvSpPr>
            <p:nvPr/>
          </p:nvSpPr>
          <p:spPr bwMode="auto">
            <a:xfrm>
              <a:off x="279" y="1402"/>
              <a:ext cx="1806" cy="863"/>
            </a:xfrm>
            <a:prstGeom prst="rect">
              <a:avLst/>
            </a:prstGeom>
            <a:solidFill>
              <a:srgbClr val="0066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600">
                  <a:ea typeface="Arial" charset="0"/>
                  <a:cs typeface="Arial" charset="0"/>
                </a:rPr>
                <a:t>If </a:t>
              </a:r>
              <a:r>
                <a:rPr lang="en-US" sz="2600" b="1" i="1">
                  <a:ea typeface="Arial" charset="0"/>
                  <a:cs typeface="Arial" charset="0"/>
                </a:rPr>
                <a:t>P</a:t>
              </a:r>
              <a:r>
                <a:rPr lang="en-US" sz="2600">
                  <a:ea typeface="Arial" charset="0"/>
                  <a:cs typeface="Arial" charset="0"/>
                </a:rPr>
                <a:t> = $200, </a:t>
              </a:r>
              <a:br>
                <a:rPr lang="en-US" sz="2600">
                  <a:ea typeface="Arial" charset="0"/>
                  <a:cs typeface="Arial" charset="0"/>
                </a:rPr>
              </a:br>
              <a:r>
                <a:rPr lang="en-US" sz="2600" b="1" i="1">
                  <a:ea typeface="Arial" charset="0"/>
                  <a:cs typeface="Arial" charset="0"/>
                </a:rPr>
                <a:t>Q</a:t>
              </a:r>
              <a:r>
                <a:rPr lang="en-US" sz="2600">
                  <a:ea typeface="Arial" charset="0"/>
                  <a:cs typeface="Arial" charset="0"/>
                </a:rPr>
                <a:t> = 12 and revenue = $2400. </a:t>
              </a: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42913" y="2935288"/>
            <a:ext cx="6491287" cy="2943225"/>
            <a:chOff x="279" y="1849"/>
            <a:chExt cx="4089" cy="1854"/>
          </a:xfrm>
        </p:grpSpPr>
        <p:grpSp>
          <p:nvGrpSpPr>
            <p:cNvPr id="70670" name="Group 24"/>
            <p:cNvGrpSpPr>
              <a:grpSpLocks/>
            </p:cNvGrpSpPr>
            <p:nvPr/>
          </p:nvGrpSpPr>
          <p:grpSpPr bwMode="auto">
            <a:xfrm>
              <a:off x="2240" y="1849"/>
              <a:ext cx="2128" cy="1854"/>
              <a:chOff x="2222" y="1705"/>
              <a:chExt cx="2128" cy="1854"/>
            </a:xfrm>
          </p:grpSpPr>
          <p:sp>
            <p:nvSpPr>
              <p:cNvPr id="70673" name="Text Box 25"/>
              <p:cNvSpPr txBox="1">
                <a:spLocks noChangeArrowheads="1"/>
              </p:cNvSpPr>
              <p:nvPr/>
            </p:nvSpPr>
            <p:spPr bwMode="auto">
              <a:xfrm>
                <a:off x="2222" y="1705"/>
                <a:ext cx="5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$250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sp>
            <p:nvSpPr>
              <p:cNvPr id="70674" name="Text Box 26"/>
              <p:cNvSpPr txBox="1">
                <a:spLocks noChangeArrowheads="1"/>
              </p:cNvSpPr>
              <p:nvPr/>
            </p:nvSpPr>
            <p:spPr bwMode="auto">
              <a:xfrm>
                <a:off x="3980" y="3271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10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70675" name="Group 27"/>
              <p:cNvGrpSpPr>
                <a:grpSpLocks/>
              </p:cNvGrpSpPr>
              <p:nvPr/>
            </p:nvGrpSpPr>
            <p:grpSpPr bwMode="auto">
              <a:xfrm>
                <a:off x="2784" y="1847"/>
                <a:ext cx="1382" cy="1402"/>
                <a:chOff x="357" y="2450"/>
                <a:chExt cx="795" cy="646"/>
              </a:xfrm>
            </p:grpSpPr>
            <p:sp>
              <p:nvSpPr>
                <p:cNvPr id="70676" name="Line 2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677" name="Line 2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70671" name="Rectangle 30"/>
            <p:cNvSpPr>
              <a:spLocks noChangeArrowheads="1"/>
            </p:cNvSpPr>
            <p:nvPr/>
          </p:nvSpPr>
          <p:spPr bwMode="auto">
            <a:xfrm>
              <a:off x="2808" y="1995"/>
              <a:ext cx="1366" cy="1407"/>
            </a:xfrm>
            <a:prstGeom prst="rect">
              <a:avLst/>
            </a:prstGeom>
            <a:solidFill>
              <a:srgbClr val="FFFF66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0672" name="Rectangle 31"/>
            <p:cNvSpPr>
              <a:spLocks noChangeArrowheads="1"/>
            </p:cNvSpPr>
            <p:nvPr/>
          </p:nvSpPr>
          <p:spPr bwMode="auto">
            <a:xfrm>
              <a:off x="279" y="2313"/>
              <a:ext cx="1807" cy="854"/>
            </a:xfrm>
            <a:prstGeom prst="rect">
              <a:avLst/>
            </a:prstGeom>
            <a:solidFill>
              <a:srgbClr val="FFFF66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600">
                  <a:ea typeface="Arial" charset="0"/>
                  <a:cs typeface="Arial" charset="0"/>
                </a:rPr>
                <a:t>If </a:t>
              </a:r>
              <a:r>
                <a:rPr lang="en-US" sz="2600" b="1" i="1">
                  <a:ea typeface="Arial" charset="0"/>
                  <a:cs typeface="Arial" charset="0"/>
                </a:rPr>
                <a:t>P</a:t>
              </a:r>
              <a:r>
                <a:rPr lang="en-US" sz="2600">
                  <a:ea typeface="Arial" charset="0"/>
                  <a:cs typeface="Arial" charset="0"/>
                </a:rPr>
                <a:t> = $250, </a:t>
              </a:r>
              <a:br>
                <a:rPr lang="en-US" sz="2600">
                  <a:ea typeface="Arial" charset="0"/>
                  <a:cs typeface="Arial" charset="0"/>
                </a:rPr>
              </a:br>
              <a:r>
                <a:rPr lang="en-US" sz="2600" b="1" i="1">
                  <a:ea typeface="Arial" charset="0"/>
                  <a:cs typeface="Arial" charset="0"/>
                </a:rPr>
                <a:t>Q</a:t>
              </a:r>
              <a:r>
                <a:rPr lang="en-US" sz="2600">
                  <a:ea typeface="Arial" charset="0"/>
                  <a:cs typeface="Arial" charset="0"/>
                </a:rPr>
                <a:t> = 10 and </a:t>
              </a:r>
              <a:br>
                <a:rPr lang="en-US" sz="2600">
                  <a:ea typeface="Arial" charset="0"/>
                  <a:cs typeface="Arial" charset="0"/>
                </a:rPr>
              </a:br>
              <a:r>
                <a:rPr lang="en-US" sz="2600">
                  <a:ea typeface="Arial" charset="0"/>
                  <a:cs typeface="Arial" charset="0"/>
                </a:rPr>
                <a:t>revenue = $2500.</a:t>
              </a:r>
            </a:p>
          </p:txBody>
        </p:sp>
      </p:grpSp>
      <p:sp>
        <p:nvSpPr>
          <p:cNvPr id="106528" name="Rectangle 32"/>
          <p:cNvSpPr>
            <a:spLocks noChangeArrowheads="1"/>
          </p:cNvSpPr>
          <p:nvPr/>
        </p:nvSpPr>
        <p:spPr bwMode="auto">
          <a:xfrm>
            <a:off x="442913" y="5087938"/>
            <a:ext cx="3668712" cy="1373187"/>
          </a:xfrm>
          <a:prstGeom prst="rect">
            <a:avLst/>
          </a:prstGeom>
          <a:noFill/>
          <a:ln w="44450" cmpd="dbl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When </a:t>
            </a:r>
            <a:r>
              <a:rPr lang="en-US" sz="2600" b="1" i="1">
                <a:ea typeface="Arial" charset="0"/>
                <a:cs typeface="Arial" charset="0"/>
              </a:rPr>
              <a:t>D</a:t>
            </a:r>
            <a:r>
              <a:rPr lang="en-US" sz="2600">
                <a:ea typeface="Arial" charset="0"/>
                <a:cs typeface="Arial" charset="0"/>
              </a:rPr>
              <a:t> is inelastic,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 price increase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causes revenue to rise.  </a:t>
            </a:r>
          </a:p>
        </p:txBody>
      </p:sp>
      <p:sp>
        <p:nvSpPr>
          <p:cNvPr id="70664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06534" name="Rectangle 38"/>
          <p:cNvSpPr>
            <a:spLocks noChangeArrowheads="1"/>
          </p:cNvSpPr>
          <p:nvPr/>
        </p:nvSpPr>
        <p:spPr bwMode="auto">
          <a:xfrm>
            <a:off x="6653213" y="3792538"/>
            <a:ext cx="603250" cy="1600200"/>
          </a:xfrm>
          <a:prstGeom prst="rect">
            <a:avLst/>
          </a:prstGeom>
          <a:pattFill prst="wdDnDiag">
            <a:fgClr>
              <a:srgbClr val="0000FF">
                <a:alpha val="50195"/>
              </a:srgbClr>
            </a:fgClr>
            <a:bgClr>
              <a:srgbClr val="33CCFF">
                <a:alpha val="50195"/>
              </a:srgbClr>
            </a:bgClr>
          </a:pattFill>
          <a:ln w="381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06535" name="Rectangle 39"/>
          <p:cNvSpPr>
            <a:spLocks noChangeArrowheads="1"/>
          </p:cNvSpPr>
          <p:nvPr/>
        </p:nvSpPr>
        <p:spPr bwMode="auto">
          <a:xfrm>
            <a:off x="4468813" y="3181350"/>
            <a:ext cx="2157412" cy="571500"/>
          </a:xfrm>
          <a:prstGeom prst="rect">
            <a:avLst/>
          </a:prstGeom>
          <a:pattFill prst="wdUpDiag">
            <a:fgClr>
              <a:srgbClr val="FF9900">
                <a:alpha val="50195"/>
              </a:srgbClr>
            </a:fgClr>
            <a:bgClr>
              <a:srgbClr val="FFFF99">
                <a:alpha val="50195"/>
              </a:srgbClr>
            </a:bgClr>
          </a:patt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06536" name="Text Box 40"/>
          <p:cNvSpPr txBox="1">
            <a:spLocks noChangeArrowheads="1"/>
          </p:cNvSpPr>
          <p:nvPr/>
        </p:nvSpPr>
        <p:spPr bwMode="auto">
          <a:xfrm>
            <a:off x="7261225" y="1773238"/>
            <a:ext cx="1390650" cy="157162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lost revenue due to lower </a:t>
            </a:r>
            <a:r>
              <a:rPr lang="en-US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06537" name="Text Box 41"/>
          <p:cNvSpPr txBox="1">
            <a:spLocks noChangeArrowheads="1"/>
          </p:cNvSpPr>
          <p:nvPr/>
        </p:nvSpPr>
        <p:spPr bwMode="auto">
          <a:xfrm>
            <a:off x="4908550" y="1114425"/>
            <a:ext cx="1919288" cy="12065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increased revenue due to higher </a:t>
            </a:r>
            <a:r>
              <a:rPr lang="en-US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06540" name="Text Box 44"/>
          <p:cNvSpPr txBox="1">
            <a:spLocks noChangeArrowheads="1"/>
          </p:cNvSpPr>
          <p:nvPr/>
        </p:nvSpPr>
        <p:spPr bwMode="auto">
          <a:xfrm>
            <a:off x="5295900" y="1184275"/>
            <a:ext cx="22796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Demand for your websites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6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6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8" grpId="0" animBg="1"/>
      <p:bldP spid="106534" grpId="0" animBg="1"/>
      <p:bldP spid="106535" grpId="0" animBg="1"/>
      <p:bldP spid="106536" grpId="0" animBg="1"/>
      <p:bldP spid="106537" grpId="0" animBg="1"/>
      <p:bldP spid="10654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Elasticity and expenditure/revenue</a:t>
            </a:r>
          </a:p>
        </p:txBody>
      </p:sp>
      <p:sp>
        <p:nvSpPr>
          <p:cNvPr id="7270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465138" indent="-465138" eaLnBrk="1" hangingPunct="1">
              <a:spcBef>
                <a:spcPct val="60000"/>
              </a:spcBef>
              <a:buSzPct val="115000"/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A.	</a:t>
            </a:r>
            <a:r>
              <a:rPr lang="en-US" smtClean="0">
                <a:latin typeface="Arial" charset="0"/>
                <a:cs typeface="ＭＳ Ｐゴシック" charset="-128"/>
              </a:rPr>
              <a:t>Pharmacies raise the price of insulin by 10%.  Does total expenditure on insulin rise or fall?  </a:t>
            </a:r>
          </a:p>
          <a:p>
            <a:pPr marL="465138" indent="-465138" eaLnBrk="1" hangingPunct="1">
              <a:spcBef>
                <a:spcPct val="60000"/>
              </a:spcBef>
              <a:buSzPct val="115000"/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B.	</a:t>
            </a:r>
            <a:r>
              <a:rPr lang="en-US" smtClean="0">
                <a:latin typeface="Arial" charset="0"/>
                <a:cs typeface="ＭＳ Ｐゴシック" charset="-128"/>
              </a:rPr>
              <a:t>As a result of a fare war, the price of a luxury cruise falls 20%.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Does luxury cruise companies’ total revenue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rise or fall? </a:t>
            </a:r>
          </a:p>
        </p:txBody>
      </p:sp>
      <p:sp>
        <p:nvSpPr>
          <p:cNvPr id="72709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7475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511175" indent="-511175" eaLnBrk="1" hangingPunct="1"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A.	</a:t>
            </a:r>
            <a:r>
              <a:rPr lang="en-US" smtClean="0">
                <a:latin typeface="Arial" charset="0"/>
                <a:cs typeface="ＭＳ Ｐゴシック" charset="-128"/>
              </a:rPr>
              <a:t>Pharmacies raise the price of insulin by 10%.  Does total expenditure on insulin rise or fall?  </a:t>
            </a:r>
          </a:p>
          <a:p>
            <a:pPr marL="511175" indent="-511175" eaLnBrk="1" hangingPunct="1"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	Expenditure =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x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</a:t>
            </a:r>
          </a:p>
          <a:p>
            <a:pPr marL="511175" indent="-511175" eaLnBrk="1" hangingPunct="1"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	Since demand is inelastic,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will fall less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than 10%, so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ＭＳ Ｐゴシック" charset="-128"/>
              </a:rPr>
              <a:t>expenditure rises</a:t>
            </a:r>
            <a:r>
              <a:rPr lang="en-US" smtClean="0">
                <a:latin typeface="Arial" charset="0"/>
                <a:cs typeface="ＭＳ Ｐゴシック" charset="-128"/>
              </a:rPr>
              <a:t>.</a:t>
            </a:r>
          </a:p>
        </p:txBody>
      </p:sp>
      <p:sp>
        <p:nvSpPr>
          <p:cNvPr id="7475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7680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511175" indent="-511175" eaLnBrk="1" hangingPunct="1"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b="1" smtClean="0">
                <a:solidFill>
                  <a:srgbClr val="C00000"/>
                </a:solidFill>
                <a:latin typeface="Arial" charset="0"/>
                <a:cs typeface="ＭＳ Ｐゴシック" charset="-128"/>
              </a:rPr>
              <a:t>B.	</a:t>
            </a:r>
            <a:r>
              <a:rPr lang="en-US" smtClean="0">
                <a:latin typeface="Arial" charset="0"/>
                <a:cs typeface="ＭＳ Ｐゴシック" charset="-128"/>
              </a:rPr>
              <a:t>As a result of a fare war, the price of a luxury cruise falls 20%.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Does luxury cruise companies’ total revenue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rise or fall? </a:t>
            </a:r>
          </a:p>
          <a:p>
            <a:pPr marL="511175" indent="-511175" eaLnBrk="1" hangingPunct="1"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	Revenue =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x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</a:p>
          <a:p>
            <a:pPr marL="511175" indent="-511175" eaLnBrk="1" hangingPunct="1">
              <a:spcBef>
                <a:spcPct val="4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b="1" i="1" smtClean="0">
                <a:latin typeface="Arial" charset="0"/>
                <a:cs typeface="ＭＳ Ｐゴシック" charset="-128"/>
              </a:rPr>
              <a:t>	</a:t>
            </a:r>
            <a:r>
              <a:rPr lang="en-US" smtClean="0">
                <a:latin typeface="Arial" charset="0"/>
                <a:cs typeface="ＭＳ Ｐゴシック" charset="-128"/>
              </a:rPr>
              <a:t>The fall in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reduces revenue,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but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increases, which increases revenue.  Which effect is bigger? </a:t>
            </a:r>
          </a:p>
          <a:p>
            <a:pPr marL="511175" indent="-511175" eaLnBrk="1" hangingPunct="1">
              <a:spcBef>
                <a:spcPct val="40000"/>
              </a:spcBef>
              <a:buClr>
                <a:srgbClr val="339966"/>
              </a:buClr>
              <a:buFont typeface="Wingdings" charset="2"/>
              <a:buNone/>
            </a:pPr>
            <a:r>
              <a:rPr lang="en-US" smtClean="0">
                <a:latin typeface="Arial" charset="0"/>
                <a:cs typeface="ＭＳ Ｐゴシック" charset="-128"/>
              </a:rPr>
              <a:t>	Since demand is elastic,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will increase more than 20%, so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ＭＳ Ｐゴシック" charset="-128"/>
              </a:rPr>
              <a:t>revenue rises</a:t>
            </a:r>
            <a:r>
              <a:rPr lang="en-US" smtClean="0">
                <a:latin typeface="Arial" charset="0"/>
                <a:cs typeface="ＭＳ Ｐゴシック" charset="-128"/>
              </a:rPr>
              <a:t>.</a:t>
            </a:r>
          </a:p>
        </p:txBody>
      </p:sp>
      <p:sp>
        <p:nvSpPr>
          <p:cNvPr id="76805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2413" y="211138"/>
            <a:ext cx="8524875" cy="927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2600" smtClean="0"/>
              <a:t>APPLICATION:  </a:t>
            </a:r>
            <a:r>
              <a:rPr lang="en-US" sz="3000" smtClean="0"/>
              <a:t>Does Drug Interdiction Increase or Decrease Drug-Related Crime?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73175"/>
            <a:ext cx="8229600" cy="5153025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latin typeface="Arial" charset="0"/>
              </a:rPr>
              <a:t>One side effect of illegal drug use is crime:  Users often turn to crime to finance their habit.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latin typeface="Arial" charset="0"/>
              </a:rPr>
              <a:t>We examine two policies designed to reduce illegal drug use and see what effects they have on drug-related crime. 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latin typeface="Arial" charset="0"/>
              </a:rPr>
              <a:t>For simplicity, we assume the total dollar value of drug-related crime equals total expenditure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on drugs. 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latin typeface="Arial" charset="0"/>
              </a:rPr>
              <a:t>Demand for illegal drugs is inelastic, due to addiction issues.  </a:t>
            </a:r>
          </a:p>
        </p:txBody>
      </p:sp>
      <p:sp>
        <p:nvSpPr>
          <p:cNvPr id="7885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bldLvl="4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7" name="Group 16"/>
          <p:cNvGrpSpPr>
            <a:grpSpLocks/>
          </p:cNvGrpSpPr>
          <p:nvPr/>
        </p:nvGrpSpPr>
        <p:grpSpPr bwMode="auto">
          <a:xfrm>
            <a:off x="5359400" y="1595438"/>
            <a:ext cx="1490663" cy="3128962"/>
            <a:chOff x="3446" y="1165"/>
            <a:chExt cx="939" cy="1971"/>
          </a:xfrm>
        </p:grpSpPr>
        <p:sp>
          <p:nvSpPr>
            <p:cNvPr id="80941" name="Line 17"/>
            <p:cNvSpPr>
              <a:spLocks noChangeShapeType="1"/>
            </p:cNvSpPr>
            <p:nvPr/>
          </p:nvSpPr>
          <p:spPr bwMode="auto">
            <a:xfrm>
              <a:off x="3624" y="1417"/>
              <a:ext cx="761" cy="171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2" name="Text Box 18"/>
            <p:cNvSpPr txBox="1">
              <a:spLocks noChangeArrowheads="1"/>
            </p:cNvSpPr>
            <p:nvPr/>
          </p:nvSpPr>
          <p:spPr bwMode="auto">
            <a:xfrm>
              <a:off x="3446" y="1165"/>
              <a:ext cx="4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8113"/>
            <a:ext cx="8229600" cy="649287"/>
          </a:xfrm>
        </p:spPr>
        <p:txBody>
          <a:bodyPr/>
          <a:lstStyle/>
          <a:p>
            <a:pPr eaLnBrk="1" hangingPunct="1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Policy 1:  Interdiction</a:t>
            </a:r>
          </a:p>
        </p:txBody>
      </p:sp>
      <p:sp>
        <p:nvSpPr>
          <p:cNvPr id="8089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2767013" y="1158875"/>
            <a:ext cx="5857875" cy="4773613"/>
            <a:chOff x="1743" y="730"/>
            <a:chExt cx="3690" cy="3007"/>
          </a:xfrm>
        </p:grpSpPr>
        <p:grpSp>
          <p:nvGrpSpPr>
            <p:cNvPr id="80936" name="Group 5"/>
            <p:cNvGrpSpPr>
              <a:grpSpLocks/>
            </p:cNvGrpSpPr>
            <p:nvPr/>
          </p:nvGrpSpPr>
          <p:grpSpPr bwMode="auto">
            <a:xfrm>
              <a:off x="2613" y="792"/>
              <a:ext cx="2750" cy="2433"/>
              <a:chOff x="1098" y="1361"/>
              <a:chExt cx="2116" cy="2027"/>
            </a:xfrm>
          </p:grpSpPr>
          <p:sp>
            <p:nvSpPr>
              <p:cNvPr id="80939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0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37" name="Text Box 8"/>
            <p:cNvSpPr txBox="1">
              <a:spLocks noChangeArrowheads="1"/>
            </p:cNvSpPr>
            <p:nvPr/>
          </p:nvSpPr>
          <p:spPr bwMode="auto">
            <a:xfrm>
              <a:off x="1743" y="730"/>
              <a:ext cx="85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Price of Drugs</a:t>
              </a:r>
            </a:p>
          </p:txBody>
        </p:sp>
        <p:sp>
          <p:nvSpPr>
            <p:cNvPr id="80938" name="Text Box 9"/>
            <p:cNvSpPr txBox="1">
              <a:spLocks noChangeArrowheads="1"/>
            </p:cNvSpPr>
            <p:nvPr/>
          </p:nvSpPr>
          <p:spPr bwMode="auto">
            <a:xfrm>
              <a:off x="4498" y="3219"/>
              <a:ext cx="93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Quantity </a:t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of Drugs</a:t>
              </a:r>
            </a:p>
          </p:txBody>
        </p:sp>
      </p:grpSp>
      <p:grpSp>
        <p:nvGrpSpPr>
          <p:cNvPr id="80901" name="Group 10"/>
          <p:cNvGrpSpPr>
            <a:grpSpLocks/>
          </p:cNvGrpSpPr>
          <p:nvPr/>
        </p:nvGrpSpPr>
        <p:grpSpPr bwMode="auto">
          <a:xfrm>
            <a:off x="5830888" y="1908175"/>
            <a:ext cx="2371725" cy="2224088"/>
            <a:chOff x="3459" y="1417"/>
            <a:chExt cx="1494" cy="1401"/>
          </a:xfrm>
        </p:grpSpPr>
        <p:sp>
          <p:nvSpPr>
            <p:cNvPr id="80934" name="Line 11"/>
            <p:cNvSpPr>
              <a:spLocks noChangeShapeType="1"/>
            </p:cNvSpPr>
            <p:nvPr/>
          </p:nvSpPr>
          <p:spPr bwMode="auto">
            <a:xfrm flipV="1">
              <a:off x="3459" y="1611"/>
              <a:ext cx="1198" cy="120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5" name="Text Box 12"/>
            <p:cNvSpPr txBox="1">
              <a:spLocks noChangeArrowheads="1"/>
            </p:cNvSpPr>
            <p:nvPr/>
          </p:nvSpPr>
          <p:spPr bwMode="auto">
            <a:xfrm>
              <a:off x="4596" y="1417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4776788" y="1425575"/>
            <a:ext cx="2362200" cy="2297113"/>
            <a:chOff x="2979" y="938"/>
            <a:chExt cx="1488" cy="1447"/>
          </a:xfrm>
        </p:grpSpPr>
        <p:sp>
          <p:nvSpPr>
            <p:cNvPr id="80932" name="Line 14"/>
            <p:cNvSpPr>
              <a:spLocks noChangeShapeType="1"/>
            </p:cNvSpPr>
            <p:nvPr/>
          </p:nvSpPr>
          <p:spPr bwMode="auto">
            <a:xfrm flipV="1">
              <a:off x="2979" y="1178"/>
              <a:ext cx="1198" cy="120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3" name="Text Box 15"/>
            <p:cNvSpPr txBox="1">
              <a:spLocks noChangeArrowheads="1"/>
            </p:cNvSpPr>
            <p:nvPr/>
          </p:nvSpPr>
          <p:spPr bwMode="auto">
            <a:xfrm>
              <a:off x="4054" y="938"/>
              <a:ext cx="4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80903" name="Group 19"/>
          <p:cNvGrpSpPr>
            <a:grpSpLocks/>
          </p:cNvGrpSpPr>
          <p:nvPr/>
        </p:nvGrpSpPr>
        <p:grpSpPr bwMode="auto">
          <a:xfrm>
            <a:off x="3543300" y="3371850"/>
            <a:ext cx="3084513" cy="2201863"/>
            <a:chOff x="2232" y="2124"/>
            <a:chExt cx="1943" cy="1387"/>
          </a:xfrm>
        </p:grpSpPr>
        <p:sp>
          <p:nvSpPr>
            <p:cNvPr id="80926" name="Text Box 20"/>
            <p:cNvSpPr txBox="1">
              <a:spLocks noChangeArrowheads="1"/>
            </p:cNvSpPr>
            <p:nvPr/>
          </p:nvSpPr>
          <p:spPr bwMode="auto">
            <a:xfrm>
              <a:off x="2232" y="2124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80927" name="Text Box 21"/>
            <p:cNvSpPr txBox="1">
              <a:spLocks noChangeArrowheads="1"/>
            </p:cNvSpPr>
            <p:nvPr/>
          </p:nvSpPr>
          <p:spPr bwMode="auto">
            <a:xfrm>
              <a:off x="3830" y="3223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80928" name="Group 22"/>
            <p:cNvGrpSpPr>
              <a:grpSpLocks/>
            </p:cNvGrpSpPr>
            <p:nvPr/>
          </p:nvGrpSpPr>
          <p:grpSpPr bwMode="auto">
            <a:xfrm>
              <a:off x="2617" y="2270"/>
              <a:ext cx="1387" cy="955"/>
              <a:chOff x="357" y="2450"/>
              <a:chExt cx="795" cy="646"/>
            </a:xfrm>
          </p:grpSpPr>
          <p:sp>
            <p:nvSpPr>
              <p:cNvPr id="80930" name="Line 23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1" name="Line 24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29" name="Oval 25"/>
            <p:cNvSpPr>
              <a:spLocks noChangeArrowheads="1"/>
            </p:cNvSpPr>
            <p:nvPr/>
          </p:nvSpPr>
          <p:spPr bwMode="auto">
            <a:xfrm>
              <a:off x="3963" y="2226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3567113" y="2360613"/>
            <a:ext cx="2627312" cy="3216275"/>
            <a:chOff x="2247" y="1487"/>
            <a:chExt cx="1655" cy="2026"/>
          </a:xfrm>
        </p:grpSpPr>
        <p:sp>
          <p:nvSpPr>
            <p:cNvPr id="80920" name="Text Box 27"/>
            <p:cNvSpPr txBox="1">
              <a:spLocks noChangeArrowheads="1"/>
            </p:cNvSpPr>
            <p:nvPr/>
          </p:nvSpPr>
          <p:spPr bwMode="auto">
            <a:xfrm>
              <a:off x="2247" y="1487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80921" name="Text Box 28"/>
            <p:cNvSpPr txBox="1">
              <a:spLocks noChangeArrowheads="1"/>
            </p:cNvSpPr>
            <p:nvPr/>
          </p:nvSpPr>
          <p:spPr bwMode="auto">
            <a:xfrm>
              <a:off x="3532" y="3225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grpSp>
          <p:nvGrpSpPr>
            <p:cNvPr id="80922" name="Group 29"/>
            <p:cNvGrpSpPr>
              <a:grpSpLocks/>
            </p:cNvGrpSpPr>
            <p:nvPr/>
          </p:nvGrpSpPr>
          <p:grpSpPr bwMode="auto">
            <a:xfrm>
              <a:off x="2618" y="1632"/>
              <a:ext cx="1100" cy="1589"/>
              <a:chOff x="357" y="2450"/>
              <a:chExt cx="795" cy="646"/>
            </a:xfrm>
          </p:grpSpPr>
          <p:sp>
            <p:nvSpPr>
              <p:cNvPr id="80924" name="Line 3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25" name="Line 3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23" name="Oval 32"/>
            <p:cNvSpPr>
              <a:spLocks noChangeArrowheads="1"/>
            </p:cNvSpPr>
            <p:nvPr/>
          </p:nvSpPr>
          <p:spPr bwMode="auto">
            <a:xfrm>
              <a:off x="3678" y="158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13697" name="Line 33"/>
          <p:cNvSpPr>
            <a:spLocks noChangeShapeType="1"/>
          </p:cNvSpPr>
          <p:nvPr/>
        </p:nvSpPr>
        <p:spPr bwMode="auto">
          <a:xfrm flipH="1">
            <a:off x="6334125" y="2255838"/>
            <a:ext cx="120332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8" name="Line 34"/>
          <p:cNvSpPr>
            <a:spLocks noChangeShapeType="1"/>
          </p:cNvSpPr>
          <p:nvPr/>
        </p:nvSpPr>
        <p:spPr bwMode="auto">
          <a:xfrm flipH="1">
            <a:off x="5902325" y="5118100"/>
            <a:ext cx="447675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699" name="Line 35"/>
          <p:cNvSpPr>
            <a:spLocks noChangeShapeType="1"/>
          </p:cNvSpPr>
          <p:nvPr/>
        </p:nvSpPr>
        <p:spPr bwMode="auto">
          <a:xfrm rot="5400000" flipH="1">
            <a:off x="3654425" y="3092451"/>
            <a:ext cx="1004887" cy="4762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700" name="Text Box 36"/>
          <p:cNvSpPr txBox="1">
            <a:spLocks noChangeArrowheads="1"/>
          </p:cNvSpPr>
          <p:nvPr/>
        </p:nvSpPr>
        <p:spPr bwMode="auto">
          <a:xfrm>
            <a:off x="503238" y="708025"/>
            <a:ext cx="19081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Interdiction reduces the supply of drugs.</a:t>
            </a:r>
          </a:p>
        </p:txBody>
      </p:sp>
      <p:sp>
        <p:nvSpPr>
          <p:cNvPr id="113701" name="Text Box 37"/>
          <p:cNvSpPr txBox="1">
            <a:spLocks noChangeArrowheads="1"/>
          </p:cNvSpPr>
          <p:nvPr/>
        </p:nvSpPr>
        <p:spPr bwMode="auto">
          <a:xfrm>
            <a:off x="512763" y="2387600"/>
            <a:ext cx="2490787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Since demand for drugs is inelastic,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rises propor-tionally more than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 falls.</a:t>
            </a:r>
          </a:p>
        </p:txBody>
      </p:sp>
      <p:sp>
        <p:nvSpPr>
          <p:cNvPr id="113702" name="Text Box 38"/>
          <p:cNvSpPr txBox="1">
            <a:spLocks noChangeArrowheads="1"/>
          </p:cNvSpPr>
          <p:nvPr/>
        </p:nvSpPr>
        <p:spPr bwMode="auto">
          <a:xfrm>
            <a:off x="504825" y="4941888"/>
            <a:ext cx="409575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Result: an increase in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total spending on drugs, and in drug-related crime</a:t>
            </a:r>
          </a:p>
        </p:txBody>
      </p:sp>
      <p:sp>
        <p:nvSpPr>
          <p:cNvPr id="113703" name="Rectangle 39"/>
          <p:cNvSpPr>
            <a:spLocks noChangeArrowheads="1"/>
          </p:cNvSpPr>
          <p:nvPr/>
        </p:nvSpPr>
        <p:spPr bwMode="auto">
          <a:xfrm>
            <a:off x="4157663" y="3606800"/>
            <a:ext cx="2190750" cy="1500188"/>
          </a:xfrm>
          <a:prstGeom prst="rect">
            <a:avLst/>
          </a:prstGeom>
          <a:solidFill>
            <a:srgbClr val="FF0000">
              <a:alpha val="3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4167188" y="777875"/>
            <a:ext cx="2951162" cy="4329113"/>
            <a:chOff x="2625" y="490"/>
            <a:chExt cx="1859" cy="2727"/>
          </a:xfrm>
        </p:grpSpPr>
        <p:sp>
          <p:nvSpPr>
            <p:cNvPr id="80916" name="Rectangle 40"/>
            <p:cNvSpPr>
              <a:spLocks noChangeArrowheads="1"/>
            </p:cNvSpPr>
            <p:nvPr/>
          </p:nvSpPr>
          <p:spPr bwMode="auto">
            <a:xfrm>
              <a:off x="2625" y="1641"/>
              <a:ext cx="1092" cy="1576"/>
            </a:xfrm>
            <a:prstGeom prst="rect">
              <a:avLst/>
            </a:prstGeom>
            <a:solidFill>
              <a:srgbClr val="FFFF00">
                <a:alpha val="36078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80917" name="Group 46"/>
            <p:cNvGrpSpPr>
              <a:grpSpLocks/>
            </p:cNvGrpSpPr>
            <p:nvPr/>
          </p:nvGrpSpPr>
          <p:grpSpPr bwMode="auto">
            <a:xfrm>
              <a:off x="2768" y="490"/>
              <a:ext cx="1716" cy="1231"/>
              <a:chOff x="2768" y="490"/>
              <a:chExt cx="1716" cy="1231"/>
            </a:xfrm>
          </p:grpSpPr>
          <p:sp>
            <p:nvSpPr>
              <p:cNvPr id="80918" name="Text Box 42"/>
              <p:cNvSpPr txBox="1">
                <a:spLocks noChangeArrowheads="1"/>
              </p:cNvSpPr>
              <p:nvPr/>
            </p:nvSpPr>
            <p:spPr bwMode="auto">
              <a:xfrm>
                <a:off x="2768" y="490"/>
                <a:ext cx="1716" cy="518"/>
              </a:xfrm>
              <a:prstGeom prst="rect">
                <a:avLst/>
              </a:prstGeom>
              <a:solidFill>
                <a:srgbClr val="FFFF00">
                  <a:alpha val="36078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new value of drug-related crime</a:t>
                </a:r>
              </a:p>
            </p:txBody>
          </p:sp>
          <p:sp>
            <p:nvSpPr>
              <p:cNvPr id="80919" name="Line 43"/>
              <p:cNvSpPr>
                <a:spLocks noChangeShapeType="1"/>
              </p:cNvSpPr>
              <p:nvPr/>
            </p:nvSpPr>
            <p:spPr bwMode="auto">
              <a:xfrm flipH="1">
                <a:off x="3081" y="1018"/>
                <a:ext cx="74" cy="7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6273800" y="3241675"/>
            <a:ext cx="2541588" cy="1552575"/>
            <a:chOff x="3952" y="2042"/>
            <a:chExt cx="1601" cy="978"/>
          </a:xfrm>
        </p:grpSpPr>
        <p:sp>
          <p:nvSpPr>
            <p:cNvPr id="80914" name="Text Box 41"/>
            <p:cNvSpPr txBox="1">
              <a:spLocks noChangeArrowheads="1"/>
            </p:cNvSpPr>
            <p:nvPr/>
          </p:nvSpPr>
          <p:spPr bwMode="auto">
            <a:xfrm>
              <a:off x="4467" y="2042"/>
              <a:ext cx="1086" cy="978"/>
            </a:xfrm>
            <a:prstGeom prst="rect">
              <a:avLst/>
            </a:prstGeom>
            <a:solidFill>
              <a:srgbClr val="FF0000">
                <a:alpha val="36078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initial value of drug-related crime</a:t>
              </a:r>
            </a:p>
          </p:txBody>
        </p:sp>
        <p:sp>
          <p:nvSpPr>
            <p:cNvPr id="80915" name="Line 44"/>
            <p:cNvSpPr>
              <a:spLocks noChangeShapeType="1"/>
            </p:cNvSpPr>
            <p:nvPr/>
          </p:nvSpPr>
          <p:spPr bwMode="auto">
            <a:xfrm flipV="1">
              <a:off x="3952" y="2498"/>
              <a:ext cx="5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3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3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3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97" grpId="0" animBg="1"/>
      <p:bldP spid="113698" grpId="0" animBg="1"/>
      <p:bldP spid="113699" grpId="0" animBg="1"/>
      <p:bldP spid="113700" grpId="0"/>
      <p:bldP spid="113701" grpId="0"/>
      <p:bldP spid="113702" grpId="0"/>
      <p:bldP spid="11370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8113"/>
            <a:ext cx="8229600" cy="649287"/>
          </a:xfrm>
        </p:spPr>
        <p:txBody>
          <a:bodyPr/>
          <a:lstStyle/>
          <a:p>
            <a:pPr eaLnBrk="1" hangingPunct="1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Policy 2:  Education</a:t>
            </a:r>
          </a:p>
        </p:txBody>
      </p:sp>
      <p:sp>
        <p:nvSpPr>
          <p:cNvPr id="8294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82947" name="Group 4"/>
          <p:cNvGrpSpPr>
            <a:grpSpLocks/>
          </p:cNvGrpSpPr>
          <p:nvPr/>
        </p:nvGrpSpPr>
        <p:grpSpPr bwMode="auto">
          <a:xfrm>
            <a:off x="2767013" y="1158875"/>
            <a:ext cx="5857875" cy="4773613"/>
            <a:chOff x="1743" y="730"/>
            <a:chExt cx="3690" cy="3007"/>
          </a:xfrm>
        </p:grpSpPr>
        <p:grpSp>
          <p:nvGrpSpPr>
            <p:cNvPr id="82985" name="Group 5"/>
            <p:cNvGrpSpPr>
              <a:grpSpLocks/>
            </p:cNvGrpSpPr>
            <p:nvPr/>
          </p:nvGrpSpPr>
          <p:grpSpPr bwMode="auto">
            <a:xfrm>
              <a:off x="2613" y="792"/>
              <a:ext cx="2750" cy="2433"/>
              <a:chOff x="1098" y="1361"/>
              <a:chExt cx="2116" cy="2027"/>
            </a:xfrm>
          </p:grpSpPr>
          <p:sp>
            <p:nvSpPr>
              <p:cNvPr id="82988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89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986" name="Text Box 8"/>
            <p:cNvSpPr txBox="1">
              <a:spLocks noChangeArrowheads="1"/>
            </p:cNvSpPr>
            <p:nvPr/>
          </p:nvSpPr>
          <p:spPr bwMode="auto">
            <a:xfrm>
              <a:off x="1743" y="730"/>
              <a:ext cx="85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Price of Drugs</a:t>
              </a:r>
            </a:p>
          </p:txBody>
        </p:sp>
        <p:sp>
          <p:nvSpPr>
            <p:cNvPr id="82987" name="Text Box 9"/>
            <p:cNvSpPr txBox="1">
              <a:spLocks noChangeArrowheads="1"/>
            </p:cNvSpPr>
            <p:nvPr/>
          </p:nvSpPr>
          <p:spPr bwMode="auto">
            <a:xfrm>
              <a:off x="4498" y="3219"/>
              <a:ext cx="93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Quantity </a:t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of Drugs</a:t>
              </a:r>
            </a:p>
          </p:txBody>
        </p:sp>
      </p:grpSp>
      <p:grpSp>
        <p:nvGrpSpPr>
          <p:cNvPr id="82948" name="Group 10"/>
          <p:cNvGrpSpPr>
            <a:grpSpLocks/>
          </p:cNvGrpSpPr>
          <p:nvPr/>
        </p:nvGrpSpPr>
        <p:grpSpPr bwMode="auto">
          <a:xfrm>
            <a:off x="5470525" y="1849438"/>
            <a:ext cx="1490663" cy="3128962"/>
            <a:chOff x="3446" y="1165"/>
            <a:chExt cx="939" cy="1971"/>
          </a:xfrm>
        </p:grpSpPr>
        <p:sp>
          <p:nvSpPr>
            <p:cNvPr id="82983" name="Line 11"/>
            <p:cNvSpPr>
              <a:spLocks noChangeShapeType="1"/>
            </p:cNvSpPr>
            <p:nvPr/>
          </p:nvSpPr>
          <p:spPr bwMode="auto">
            <a:xfrm>
              <a:off x="3624" y="1417"/>
              <a:ext cx="761" cy="1719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84" name="Text Box 12"/>
            <p:cNvSpPr txBox="1">
              <a:spLocks noChangeArrowheads="1"/>
            </p:cNvSpPr>
            <p:nvPr/>
          </p:nvSpPr>
          <p:spPr bwMode="auto">
            <a:xfrm>
              <a:off x="3446" y="1165"/>
              <a:ext cx="4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82949" name="Group 13"/>
          <p:cNvGrpSpPr>
            <a:grpSpLocks/>
          </p:cNvGrpSpPr>
          <p:nvPr/>
        </p:nvGrpSpPr>
        <p:grpSpPr bwMode="auto">
          <a:xfrm>
            <a:off x="5491163" y="2249488"/>
            <a:ext cx="2371725" cy="2224087"/>
            <a:chOff x="3459" y="1417"/>
            <a:chExt cx="1494" cy="1401"/>
          </a:xfrm>
        </p:grpSpPr>
        <p:sp>
          <p:nvSpPr>
            <p:cNvPr id="82981" name="Line 14"/>
            <p:cNvSpPr>
              <a:spLocks noChangeShapeType="1"/>
            </p:cNvSpPr>
            <p:nvPr/>
          </p:nvSpPr>
          <p:spPr bwMode="auto">
            <a:xfrm flipV="1">
              <a:off x="3459" y="1611"/>
              <a:ext cx="1198" cy="120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82" name="Text Box 15"/>
            <p:cNvSpPr txBox="1">
              <a:spLocks noChangeArrowheads="1"/>
            </p:cNvSpPr>
            <p:nvPr/>
          </p:nvSpPr>
          <p:spPr bwMode="auto">
            <a:xfrm>
              <a:off x="4596" y="1417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  <a:endParaRPr lang="en-US" b="1" baseline="-25000">
                <a:ea typeface="Arial" charset="0"/>
                <a:cs typeface="Arial" charset="0"/>
              </a:endParaRPr>
            </a:p>
          </p:txBody>
        </p:sp>
      </p:grpSp>
      <p:grpSp>
        <p:nvGrpSpPr>
          <p:cNvPr id="82950" name="Group 16"/>
          <p:cNvGrpSpPr>
            <a:grpSpLocks/>
          </p:cNvGrpSpPr>
          <p:nvPr/>
        </p:nvGrpSpPr>
        <p:grpSpPr bwMode="auto">
          <a:xfrm>
            <a:off x="3543300" y="3371850"/>
            <a:ext cx="3084513" cy="2201863"/>
            <a:chOff x="2232" y="2124"/>
            <a:chExt cx="1943" cy="1387"/>
          </a:xfrm>
        </p:grpSpPr>
        <p:sp>
          <p:nvSpPr>
            <p:cNvPr id="82975" name="Text Box 17"/>
            <p:cNvSpPr txBox="1">
              <a:spLocks noChangeArrowheads="1"/>
            </p:cNvSpPr>
            <p:nvPr/>
          </p:nvSpPr>
          <p:spPr bwMode="auto">
            <a:xfrm>
              <a:off x="2232" y="2124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82976" name="Text Box 18"/>
            <p:cNvSpPr txBox="1">
              <a:spLocks noChangeArrowheads="1"/>
            </p:cNvSpPr>
            <p:nvPr/>
          </p:nvSpPr>
          <p:spPr bwMode="auto">
            <a:xfrm>
              <a:off x="3830" y="3223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82977" name="Group 19"/>
            <p:cNvGrpSpPr>
              <a:grpSpLocks/>
            </p:cNvGrpSpPr>
            <p:nvPr/>
          </p:nvGrpSpPr>
          <p:grpSpPr bwMode="auto">
            <a:xfrm>
              <a:off x="2617" y="2270"/>
              <a:ext cx="1387" cy="955"/>
              <a:chOff x="357" y="2450"/>
              <a:chExt cx="795" cy="646"/>
            </a:xfrm>
          </p:grpSpPr>
          <p:sp>
            <p:nvSpPr>
              <p:cNvPr id="82979" name="Line 2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80" name="Line 2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978" name="Oval 22"/>
            <p:cNvSpPr>
              <a:spLocks noChangeArrowheads="1"/>
            </p:cNvSpPr>
            <p:nvPr/>
          </p:nvSpPr>
          <p:spPr bwMode="auto">
            <a:xfrm>
              <a:off x="3963" y="2226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4613275" y="1846263"/>
            <a:ext cx="1474788" cy="3125787"/>
            <a:chOff x="2906" y="1163"/>
            <a:chExt cx="929" cy="1969"/>
          </a:xfrm>
        </p:grpSpPr>
        <p:sp>
          <p:nvSpPr>
            <p:cNvPr id="82973" name="Line 24"/>
            <p:cNvSpPr>
              <a:spLocks noChangeShapeType="1"/>
            </p:cNvSpPr>
            <p:nvPr/>
          </p:nvSpPr>
          <p:spPr bwMode="auto">
            <a:xfrm>
              <a:off x="3074" y="1413"/>
              <a:ext cx="761" cy="171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74" name="Text Box 25"/>
            <p:cNvSpPr txBox="1">
              <a:spLocks noChangeArrowheads="1"/>
            </p:cNvSpPr>
            <p:nvPr/>
          </p:nvSpPr>
          <p:spPr bwMode="auto">
            <a:xfrm>
              <a:off x="2906" y="1163"/>
              <a:ext cx="4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3548063" y="3965575"/>
            <a:ext cx="2492375" cy="1603375"/>
            <a:chOff x="2235" y="2498"/>
            <a:chExt cx="1570" cy="1010"/>
          </a:xfrm>
        </p:grpSpPr>
        <p:sp>
          <p:nvSpPr>
            <p:cNvPr id="82967" name="Text Box 27"/>
            <p:cNvSpPr txBox="1">
              <a:spLocks noChangeArrowheads="1"/>
            </p:cNvSpPr>
            <p:nvPr/>
          </p:nvSpPr>
          <p:spPr bwMode="auto">
            <a:xfrm>
              <a:off x="2235" y="2498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82968" name="Text Box 28"/>
            <p:cNvSpPr txBox="1">
              <a:spLocks noChangeArrowheads="1"/>
            </p:cNvSpPr>
            <p:nvPr/>
          </p:nvSpPr>
          <p:spPr bwMode="auto">
            <a:xfrm>
              <a:off x="3435" y="3220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grpSp>
          <p:nvGrpSpPr>
            <p:cNvPr id="82969" name="Group 29"/>
            <p:cNvGrpSpPr>
              <a:grpSpLocks/>
            </p:cNvGrpSpPr>
            <p:nvPr/>
          </p:nvGrpSpPr>
          <p:grpSpPr bwMode="auto">
            <a:xfrm>
              <a:off x="2616" y="2645"/>
              <a:ext cx="1006" cy="583"/>
              <a:chOff x="357" y="2450"/>
              <a:chExt cx="795" cy="646"/>
            </a:xfrm>
          </p:grpSpPr>
          <p:sp>
            <p:nvSpPr>
              <p:cNvPr id="82971" name="Line 3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2" name="Line 3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2970" name="Oval 32"/>
            <p:cNvSpPr>
              <a:spLocks noChangeArrowheads="1"/>
            </p:cNvSpPr>
            <p:nvPr/>
          </p:nvSpPr>
          <p:spPr bwMode="auto">
            <a:xfrm>
              <a:off x="3579" y="2598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14721" name="Line 33"/>
          <p:cNvSpPr>
            <a:spLocks noChangeShapeType="1"/>
          </p:cNvSpPr>
          <p:nvPr/>
        </p:nvSpPr>
        <p:spPr bwMode="auto">
          <a:xfrm flipH="1">
            <a:off x="5068888" y="2570163"/>
            <a:ext cx="75565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H="1">
            <a:off x="5754688" y="5118100"/>
            <a:ext cx="595312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 rot="16200000" flipH="1">
            <a:off x="3861594" y="3909219"/>
            <a:ext cx="595312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4" name="Text Box 36"/>
          <p:cNvSpPr txBox="1">
            <a:spLocks noChangeArrowheads="1"/>
          </p:cNvSpPr>
          <p:nvPr/>
        </p:nvSpPr>
        <p:spPr bwMode="auto">
          <a:xfrm>
            <a:off x="534988" y="1144588"/>
            <a:ext cx="20193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Education reduces the demand for drugs.</a:t>
            </a:r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574675" y="2936875"/>
            <a:ext cx="24907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and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 fall. 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617538" y="3613150"/>
            <a:ext cx="2490787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Result: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 decrease in total spending on drugs, and in drug-related crime. </a:t>
            </a:r>
          </a:p>
        </p:txBody>
      </p:sp>
      <p:sp>
        <p:nvSpPr>
          <p:cNvPr id="82959" name="Rectangle 39"/>
          <p:cNvSpPr>
            <a:spLocks noChangeArrowheads="1"/>
          </p:cNvSpPr>
          <p:nvPr/>
        </p:nvSpPr>
        <p:spPr bwMode="auto">
          <a:xfrm>
            <a:off x="4157663" y="3606800"/>
            <a:ext cx="2190750" cy="1500188"/>
          </a:xfrm>
          <a:prstGeom prst="rect">
            <a:avLst/>
          </a:prstGeom>
          <a:solidFill>
            <a:srgbClr val="FF0000">
              <a:alpha val="3607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82960" name="Group 40"/>
          <p:cNvGrpSpPr>
            <a:grpSpLocks/>
          </p:cNvGrpSpPr>
          <p:nvPr/>
        </p:nvGrpSpPr>
        <p:grpSpPr bwMode="auto">
          <a:xfrm>
            <a:off x="6273800" y="3241675"/>
            <a:ext cx="2541588" cy="1552575"/>
            <a:chOff x="3952" y="2042"/>
            <a:chExt cx="1601" cy="978"/>
          </a:xfrm>
        </p:grpSpPr>
        <p:sp>
          <p:nvSpPr>
            <p:cNvPr id="82965" name="Text Box 41"/>
            <p:cNvSpPr txBox="1">
              <a:spLocks noChangeArrowheads="1"/>
            </p:cNvSpPr>
            <p:nvPr/>
          </p:nvSpPr>
          <p:spPr bwMode="auto">
            <a:xfrm>
              <a:off x="4467" y="2042"/>
              <a:ext cx="1086" cy="978"/>
            </a:xfrm>
            <a:prstGeom prst="rect">
              <a:avLst/>
            </a:prstGeom>
            <a:solidFill>
              <a:srgbClr val="FF0000">
                <a:alpha val="36078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initial value of drug-related crime</a:t>
              </a:r>
            </a:p>
          </p:txBody>
        </p:sp>
        <p:sp>
          <p:nvSpPr>
            <p:cNvPr id="82966" name="Line 42"/>
            <p:cNvSpPr>
              <a:spLocks noChangeShapeType="1"/>
            </p:cNvSpPr>
            <p:nvPr/>
          </p:nvSpPr>
          <p:spPr bwMode="auto">
            <a:xfrm flipV="1">
              <a:off x="3952" y="2498"/>
              <a:ext cx="5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32" name="Rectangle 44"/>
          <p:cNvSpPr>
            <a:spLocks noChangeArrowheads="1"/>
          </p:cNvSpPr>
          <p:nvPr/>
        </p:nvSpPr>
        <p:spPr bwMode="auto">
          <a:xfrm>
            <a:off x="4167188" y="4208463"/>
            <a:ext cx="1573212" cy="8985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4394200" y="777875"/>
            <a:ext cx="2724150" cy="3516313"/>
            <a:chOff x="2768" y="490"/>
            <a:chExt cx="1716" cy="2215"/>
          </a:xfrm>
        </p:grpSpPr>
        <p:sp>
          <p:nvSpPr>
            <p:cNvPr id="82963" name="Text Box 46"/>
            <p:cNvSpPr txBox="1">
              <a:spLocks noChangeArrowheads="1"/>
            </p:cNvSpPr>
            <p:nvPr/>
          </p:nvSpPr>
          <p:spPr bwMode="auto">
            <a:xfrm>
              <a:off x="2768" y="490"/>
              <a:ext cx="1716" cy="518"/>
            </a:xfrm>
            <a:prstGeom prst="rect">
              <a:avLst/>
            </a:prstGeom>
            <a:solidFill>
              <a:srgbClr val="FFFF00">
                <a:alpha val="36078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new value of drug-related crime</a:t>
              </a:r>
            </a:p>
          </p:txBody>
        </p:sp>
        <p:sp>
          <p:nvSpPr>
            <p:cNvPr id="82964" name="Line 47"/>
            <p:cNvSpPr>
              <a:spLocks noChangeShapeType="1"/>
            </p:cNvSpPr>
            <p:nvPr/>
          </p:nvSpPr>
          <p:spPr bwMode="auto">
            <a:xfrm flipH="1">
              <a:off x="3120" y="1004"/>
              <a:ext cx="376" cy="17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4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4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21" grpId="0" animBg="1"/>
      <p:bldP spid="114722" grpId="0" animBg="1"/>
      <p:bldP spid="114723" grpId="0" animBg="1"/>
      <p:bldP spid="114724" grpId="0"/>
      <p:bldP spid="114725" grpId="0"/>
      <p:bldP spid="114726" grpId="0"/>
      <p:bldP spid="11473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of Supply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3225" y="2373313"/>
            <a:ext cx="8185150" cy="11271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Price elasticity of supply</a:t>
            </a:r>
            <a:r>
              <a:rPr lang="en-US" smtClean="0">
                <a:latin typeface="Arial" charset="0"/>
              </a:rPr>
              <a:t> measures how much </a:t>
            </a:r>
            <a:r>
              <a:rPr lang="en-US" b="1" i="1" smtClean="0">
                <a:latin typeface="Arial" charset="0"/>
              </a:rPr>
              <a:t>Q</a:t>
            </a:r>
            <a:r>
              <a:rPr lang="en-US" b="1" i="1" baseline="30000" smtClean="0">
                <a:latin typeface="Arial" charset="0"/>
              </a:rPr>
              <a:t>s</a:t>
            </a:r>
            <a:r>
              <a:rPr lang="en-US" smtClean="0">
                <a:latin typeface="Arial" charset="0"/>
              </a:rPr>
              <a:t> responds to a change in </a:t>
            </a:r>
            <a:r>
              <a:rPr lang="en-US" b="1" i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8825" y="1027113"/>
            <a:ext cx="7646988" cy="1212850"/>
            <a:chOff x="486" y="1450"/>
            <a:chExt cx="4817" cy="764"/>
          </a:xfrm>
        </p:grpSpPr>
        <p:sp>
          <p:nvSpPr>
            <p:cNvPr id="84998" name="Rectangle 5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84999" name="Group 6"/>
            <p:cNvGrpSpPr>
              <a:grpSpLocks/>
            </p:cNvGrpSpPr>
            <p:nvPr/>
          </p:nvGrpSpPr>
          <p:grpSpPr bwMode="auto">
            <a:xfrm>
              <a:off x="538" y="1473"/>
              <a:ext cx="4683" cy="693"/>
              <a:chOff x="508" y="1743"/>
              <a:chExt cx="4683" cy="693"/>
            </a:xfrm>
          </p:grpSpPr>
          <p:sp>
            <p:nvSpPr>
              <p:cNvPr id="85000" name="Text Box 7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57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Price elasticity of supply</a:t>
                </a:r>
              </a:p>
            </p:txBody>
          </p:sp>
          <p:sp>
            <p:nvSpPr>
              <p:cNvPr id="85001" name="Text Box 8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0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=</a:t>
                </a:r>
              </a:p>
            </p:txBody>
          </p:sp>
          <p:sp>
            <p:nvSpPr>
              <p:cNvPr id="85002" name="Text Box 9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r>
                  <a:rPr lang="en-US" sz="2700" b="1" i="1" baseline="30000">
                    <a:ea typeface="Arial" charset="0"/>
                    <a:cs typeface="Arial" charset="0"/>
                  </a:rPr>
                  <a:t>s</a:t>
                </a:r>
              </a:p>
            </p:txBody>
          </p:sp>
          <p:sp>
            <p:nvSpPr>
              <p:cNvPr id="85003" name="Text Box 10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P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85004" name="Line 11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431800" y="3486150"/>
            <a:ext cx="8229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800">
                <a:ea typeface="Arial" charset="0"/>
                <a:cs typeface="Arial" charset="0"/>
              </a:rPr>
              <a:t>Loosely speaking, it measures sellers’ </a:t>
            </a:r>
            <a:br>
              <a:rPr lang="en-US" sz="2800">
                <a:ea typeface="Arial" charset="0"/>
                <a:cs typeface="Arial" charset="0"/>
              </a:rPr>
            </a:br>
            <a:r>
              <a:rPr lang="en-US" sz="2800">
                <a:ea typeface="Arial" charset="0"/>
                <a:cs typeface="Arial" charset="0"/>
              </a:rPr>
              <a:t>price-sensitivity.  </a:t>
            </a:r>
          </a:p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800">
                <a:ea typeface="Arial" charset="0"/>
                <a:cs typeface="Arial" charset="0"/>
              </a:rPr>
              <a:t>Again, use the midpoint method to compute the percentage changes.  </a:t>
            </a:r>
          </a:p>
        </p:txBody>
      </p:sp>
      <p:sp>
        <p:nvSpPr>
          <p:cNvPr id="8499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bldLvl="4"/>
      <p:bldP spid="12596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Elasticity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Basic idea: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Elasticity measures how much one variable responds to changes in another variable.  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</a:rPr>
              <a:t>One type of elasticity measures how much demand for your websites will fall if you raise your price.  </a:t>
            </a:r>
          </a:p>
          <a:p>
            <a:pPr eaLnBrk="1" hangingPunct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Definition: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Elasticity</a:t>
            </a:r>
            <a:r>
              <a:rPr lang="en-US" smtClean="0">
                <a:latin typeface="Arial" charset="0"/>
                <a:cs typeface="ＭＳ Ｐゴシック" charset="-128"/>
              </a:rPr>
              <a:t> is a numerical measure of the responsiveness of 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b="1" i="1" baseline="30000" smtClean="0">
                <a:latin typeface="Arial" charset="0"/>
                <a:cs typeface="ＭＳ Ｐゴシック" charset="-128"/>
              </a:rPr>
              <a:t>d</a:t>
            </a:r>
            <a:r>
              <a:rPr lang="en-US" smtClean="0">
                <a:latin typeface="Arial" charset="0"/>
                <a:cs typeface="ＭＳ Ｐゴシック" charset="-128"/>
              </a:rPr>
              <a:t>  or 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b="1" i="1" baseline="30000" smtClean="0">
                <a:latin typeface="Arial" charset="0"/>
                <a:cs typeface="ＭＳ Ｐゴシック" charset="-128"/>
              </a:rPr>
              <a:t>s</a:t>
            </a:r>
            <a:r>
              <a:rPr lang="en-US" smtClean="0">
                <a:latin typeface="Arial" charset="0"/>
                <a:cs typeface="ＭＳ Ｐゴシック" charset="-128"/>
              </a:rPr>
              <a:t>  to one of its determinants.  </a:t>
            </a:r>
          </a:p>
        </p:txBody>
      </p:sp>
      <p:sp>
        <p:nvSpPr>
          <p:cNvPr id="13315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bldLvl="4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7202488" y="3375025"/>
            <a:ext cx="547687" cy="2081213"/>
            <a:chOff x="4537" y="2126"/>
            <a:chExt cx="345" cy="1311"/>
          </a:xfrm>
        </p:grpSpPr>
        <p:sp>
          <p:nvSpPr>
            <p:cNvPr id="87084" name="Line 20"/>
            <p:cNvSpPr>
              <a:spLocks noChangeShapeType="1"/>
            </p:cNvSpPr>
            <p:nvPr/>
          </p:nvSpPr>
          <p:spPr bwMode="auto">
            <a:xfrm>
              <a:off x="4709" y="2126"/>
              <a:ext cx="0" cy="102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85" name="Text Box 27"/>
            <p:cNvSpPr txBox="1">
              <a:spLocks noChangeArrowheads="1"/>
            </p:cNvSpPr>
            <p:nvPr/>
          </p:nvSpPr>
          <p:spPr bwMode="auto">
            <a:xfrm>
              <a:off x="4537" y="3149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of Supply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3136900"/>
            <a:ext cx="2132013" cy="180498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700" smtClean="0">
                <a:ea typeface="+mn-ea"/>
                <a:cs typeface="Arial" pitchFamily="34" charset="0"/>
              </a:rPr>
              <a:t>Price </a:t>
            </a:r>
            <a:br>
              <a:rPr lang="en-US" sz="2700" smtClean="0">
                <a:ea typeface="+mn-ea"/>
                <a:cs typeface="Arial" pitchFamily="34" charset="0"/>
              </a:rPr>
            </a:br>
            <a:r>
              <a:rPr lang="en-US" sz="2700" smtClean="0">
                <a:ea typeface="+mn-ea"/>
                <a:cs typeface="Arial" pitchFamily="34" charset="0"/>
              </a:rPr>
              <a:t>elasticity </a:t>
            </a:r>
            <a:br>
              <a:rPr lang="en-US" sz="2700" smtClean="0">
                <a:ea typeface="+mn-ea"/>
                <a:cs typeface="Arial" pitchFamily="34" charset="0"/>
              </a:rPr>
            </a:br>
            <a:r>
              <a:rPr lang="en-US" sz="2700" smtClean="0">
                <a:ea typeface="+mn-ea"/>
                <a:cs typeface="Arial" pitchFamily="34" charset="0"/>
              </a:rPr>
              <a:t>of supply equals  </a:t>
            </a:r>
          </a:p>
        </p:txBody>
      </p:sp>
      <p:sp>
        <p:nvSpPr>
          <p:cNvPr id="8704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87045" name="Group 5"/>
          <p:cNvGrpSpPr>
            <a:grpSpLocks/>
          </p:cNvGrpSpPr>
          <p:nvPr/>
        </p:nvGrpSpPr>
        <p:grpSpPr bwMode="auto">
          <a:xfrm>
            <a:off x="5343525" y="2346325"/>
            <a:ext cx="3406775" cy="2876550"/>
            <a:chOff x="3226" y="1041"/>
            <a:chExt cx="2146" cy="1812"/>
          </a:xfrm>
        </p:grpSpPr>
        <p:grpSp>
          <p:nvGrpSpPr>
            <p:cNvPr id="87079" name="Group 6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87082" name="Line 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83" name="Line 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080" name="Text Box 9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87081" name="Text Box 10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87046" name="Group 54"/>
          <p:cNvGrpSpPr>
            <a:grpSpLocks/>
          </p:cNvGrpSpPr>
          <p:nvPr/>
        </p:nvGrpSpPr>
        <p:grpSpPr bwMode="auto">
          <a:xfrm>
            <a:off x="6370638" y="2566988"/>
            <a:ext cx="2190750" cy="2189162"/>
            <a:chOff x="4013" y="1617"/>
            <a:chExt cx="1380" cy="1379"/>
          </a:xfrm>
        </p:grpSpPr>
        <p:sp>
          <p:nvSpPr>
            <p:cNvPr id="87077" name="Line 12"/>
            <p:cNvSpPr>
              <a:spLocks noChangeShapeType="1"/>
            </p:cNvSpPr>
            <p:nvPr/>
          </p:nvSpPr>
          <p:spPr bwMode="auto">
            <a:xfrm rot="6600000">
              <a:off x="3783" y="1847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Text Box 13"/>
            <p:cNvSpPr txBox="1">
              <a:spLocks noChangeArrowheads="1"/>
            </p:cNvSpPr>
            <p:nvPr/>
          </p:nvSpPr>
          <p:spPr bwMode="auto">
            <a:xfrm>
              <a:off x="5073" y="163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5062538" y="3167063"/>
            <a:ext cx="2479675" cy="457200"/>
            <a:chOff x="3189" y="1995"/>
            <a:chExt cx="1562" cy="288"/>
          </a:xfrm>
        </p:grpSpPr>
        <p:sp>
          <p:nvSpPr>
            <p:cNvPr id="87074" name="Text Box 16"/>
            <p:cNvSpPr txBox="1">
              <a:spLocks noChangeArrowheads="1"/>
            </p:cNvSpPr>
            <p:nvPr/>
          </p:nvSpPr>
          <p:spPr bwMode="auto">
            <a:xfrm>
              <a:off x="3189" y="1995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87075" name="Line 19"/>
            <p:cNvSpPr>
              <a:spLocks noChangeShapeType="1"/>
            </p:cNvSpPr>
            <p:nvPr/>
          </p:nvSpPr>
          <p:spPr bwMode="auto">
            <a:xfrm>
              <a:off x="3570" y="2124"/>
              <a:ext cx="1139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Oval 23"/>
            <p:cNvSpPr>
              <a:spLocks noChangeArrowheads="1"/>
            </p:cNvSpPr>
            <p:nvPr/>
          </p:nvSpPr>
          <p:spPr bwMode="auto">
            <a:xfrm>
              <a:off x="4663" y="208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87048" name="Group 58"/>
          <p:cNvGrpSpPr>
            <a:grpSpLocks/>
          </p:cNvGrpSpPr>
          <p:nvPr/>
        </p:nvGrpSpPr>
        <p:grpSpPr bwMode="auto">
          <a:xfrm>
            <a:off x="5045075" y="3686175"/>
            <a:ext cx="1958975" cy="1766888"/>
            <a:chOff x="3178" y="2322"/>
            <a:chExt cx="1234" cy="1113"/>
          </a:xfrm>
        </p:grpSpPr>
        <p:sp>
          <p:nvSpPr>
            <p:cNvPr id="87068" name="Text Box 17"/>
            <p:cNvSpPr txBox="1">
              <a:spLocks noChangeArrowheads="1"/>
            </p:cNvSpPr>
            <p:nvPr/>
          </p:nvSpPr>
          <p:spPr bwMode="auto">
            <a:xfrm>
              <a:off x="4042" y="314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87069" name="Text Box 26"/>
            <p:cNvSpPr txBox="1">
              <a:spLocks noChangeArrowheads="1"/>
            </p:cNvSpPr>
            <p:nvPr/>
          </p:nvSpPr>
          <p:spPr bwMode="auto">
            <a:xfrm>
              <a:off x="3178" y="2322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87070" name="Group 28"/>
            <p:cNvGrpSpPr>
              <a:grpSpLocks/>
            </p:cNvGrpSpPr>
            <p:nvPr/>
          </p:nvGrpSpPr>
          <p:grpSpPr bwMode="auto">
            <a:xfrm>
              <a:off x="3563" y="2469"/>
              <a:ext cx="680" cy="680"/>
              <a:chOff x="357" y="2450"/>
              <a:chExt cx="795" cy="646"/>
            </a:xfrm>
          </p:grpSpPr>
          <p:sp>
            <p:nvSpPr>
              <p:cNvPr id="87072" name="Line 29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73" name="Line 30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071" name="Oval 33"/>
            <p:cNvSpPr>
              <a:spLocks noChangeArrowheads="1"/>
            </p:cNvSpPr>
            <p:nvPr/>
          </p:nvSpPr>
          <p:spPr bwMode="auto">
            <a:xfrm>
              <a:off x="4198" y="242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27010" name="Line 34"/>
          <p:cNvSpPr>
            <a:spLocks noChangeShapeType="1"/>
          </p:cNvSpPr>
          <p:nvPr/>
        </p:nvSpPr>
        <p:spPr bwMode="auto">
          <a:xfrm flipH="1" flipV="1">
            <a:off x="5810250" y="3387725"/>
            <a:ext cx="0" cy="508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11" name="Line 35"/>
          <p:cNvSpPr>
            <a:spLocks noChangeShapeType="1"/>
          </p:cNvSpPr>
          <p:nvPr/>
        </p:nvSpPr>
        <p:spPr bwMode="auto">
          <a:xfrm rot="5400000" flipV="1">
            <a:off x="7104063" y="4475162"/>
            <a:ext cx="0" cy="7334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3878263" y="2997200"/>
            <a:ext cx="1203325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rises by 8%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5213350" y="5456238"/>
            <a:ext cx="1281113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rises by 16%</a:t>
            </a: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1239838" y="5010150"/>
            <a:ext cx="2146300" cy="984250"/>
            <a:chOff x="781" y="3156"/>
            <a:chExt cx="1352" cy="620"/>
          </a:xfrm>
        </p:grpSpPr>
        <p:grpSp>
          <p:nvGrpSpPr>
            <p:cNvPr id="87063" name="Group 38"/>
            <p:cNvGrpSpPr>
              <a:grpSpLocks/>
            </p:cNvGrpSpPr>
            <p:nvPr/>
          </p:nvGrpSpPr>
          <p:grpSpPr bwMode="auto">
            <a:xfrm>
              <a:off x="781" y="3156"/>
              <a:ext cx="642" cy="620"/>
              <a:chOff x="3422" y="3211"/>
              <a:chExt cx="642" cy="620"/>
            </a:xfrm>
          </p:grpSpPr>
          <p:sp>
            <p:nvSpPr>
              <p:cNvPr id="87065" name="Text Box 39"/>
              <p:cNvSpPr txBox="1">
                <a:spLocks noChangeArrowheads="1"/>
              </p:cNvSpPr>
              <p:nvPr/>
            </p:nvSpPr>
            <p:spPr bwMode="auto">
              <a:xfrm>
                <a:off x="3422" y="3211"/>
                <a:ext cx="64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16%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87066" name="Text Box 40"/>
              <p:cNvSpPr txBox="1">
                <a:spLocks noChangeArrowheads="1"/>
              </p:cNvSpPr>
              <p:nvPr/>
            </p:nvSpPr>
            <p:spPr bwMode="auto">
              <a:xfrm>
                <a:off x="3430" y="3514"/>
                <a:ext cx="62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8%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87067" name="Line 41"/>
              <p:cNvSpPr>
                <a:spLocks noChangeShapeType="1"/>
              </p:cNvSpPr>
              <p:nvPr/>
            </p:nvSpPr>
            <p:spPr bwMode="auto">
              <a:xfrm flipV="1">
                <a:off x="3484" y="3522"/>
                <a:ext cx="5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7064" name="Text Box 42"/>
            <p:cNvSpPr txBox="1">
              <a:spLocks noChangeArrowheads="1"/>
            </p:cNvSpPr>
            <p:nvPr/>
          </p:nvSpPr>
          <p:spPr bwMode="auto">
            <a:xfrm>
              <a:off x="1347" y="3308"/>
              <a:ext cx="78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  2.0</a:t>
              </a:r>
            </a:p>
          </p:txBody>
        </p:sp>
      </p:grpSp>
      <p:grpSp>
        <p:nvGrpSpPr>
          <p:cNvPr id="87054" name="Group 43"/>
          <p:cNvGrpSpPr>
            <a:grpSpLocks/>
          </p:cNvGrpSpPr>
          <p:nvPr/>
        </p:nvGrpSpPr>
        <p:grpSpPr bwMode="auto">
          <a:xfrm>
            <a:off x="758825" y="1027113"/>
            <a:ext cx="7646988" cy="1212850"/>
            <a:chOff x="486" y="1450"/>
            <a:chExt cx="4817" cy="764"/>
          </a:xfrm>
        </p:grpSpPr>
        <p:sp>
          <p:nvSpPr>
            <p:cNvPr id="87056" name="Rectangle 44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87057" name="Group 45"/>
            <p:cNvGrpSpPr>
              <a:grpSpLocks/>
            </p:cNvGrpSpPr>
            <p:nvPr/>
          </p:nvGrpSpPr>
          <p:grpSpPr bwMode="auto">
            <a:xfrm>
              <a:off x="538" y="1473"/>
              <a:ext cx="4683" cy="693"/>
              <a:chOff x="508" y="1743"/>
              <a:chExt cx="4683" cy="693"/>
            </a:xfrm>
          </p:grpSpPr>
          <p:sp>
            <p:nvSpPr>
              <p:cNvPr id="87058" name="Text Box 46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57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Price elasticity of supply</a:t>
                </a:r>
              </a:p>
            </p:txBody>
          </p:sp>
          <p:sp>
            <p:nvSpPr>
              <p:cNvPr id="87059" name="Text Box 47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0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=</a:t>
                </a:r>
              </a:p>
            </p:txBody>
          </p:sp>
          <p:sp>
            <p:nvSpPr>
              <p:cNvPr id="87060" name="Text Box 48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r>
                  <a:rPr lang="en-US" sz="2700" b="1" i="1" baseline="30000">
                    <a:ea typeface="Arial" charset="0"/>
                    <a:cs typeface="Arial" charset="0"/>
                  </a:rPr>
                  <a:t>s</a:t>
                </a:r>
              </a:p>
            </p:txBody>
          </p:sp>
          <p:sp>
            <p:nvSpPr>
              <p:cNvPr id="87061" name="Text Box 49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P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87062" name="Line 50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7055" name="Text Box 51"/>
          <p:cNvSpPr txBox="1">
            <a:spLocks noChangeArrowheads="1"/>
          </p:cNvSpPr>
          <p:nvPr/>
        </p:nvSpPr>
        <p:spPr bwMode="auto">
          <a:xfrm>
            <a:off x="555625" y="2574925"/>
            <a:ext cx="2005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ea typeface="Arial" charset="0"/>
                <a:cs typeface="Arial" charset="0"/>
              </a:rPr>
              <a:t>Example: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7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bldLvl="5"/>
      <p:bldP spid="127010" grpId="0" animBg="1"/>
      <p:bldP spid="127011" grpId="0" animBg="1"/>
      <p:bldP spid="127012" grpId="0" animBg="1"/>
      <p:bldP spid="1270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Variety of Supply Curves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The slope of the supply curve is closely related to price elasticity of supply.  </a:t>
            </a:r>
          </a:p>
          <a:p>
            <a:pPr eaLnBrk="1" hangingPunct="1"/>
            <a:r>
              <a:rPr lang="en-US" smtClean="0">
                <a:latin typeface="Arial" charset="0"/>
              </a:rPr>
              <a:t>Rule of thumb:   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The flatter the curve, the bigger the elasticity. 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The steeper the curve, the smaller the elasticity.</a:t>
            </a:r>
          </a:p>
          <a:p>
            <a:pPr eaLnBrk="1" hangingPunct="1"/>
            <a:r>
              <a:rPr lang="en-US" smtClean="0">
                <a:latin typeface="Arial" charset="0"/>
              </a:rPr>
              <a:t>Five different classifications…</a:t>
            </a:r>
          </a:p>
        </p:txBody>
      </p:sp>
      <p:sp>
        <p:nvSpPr>
          <p:cNvPr id="8909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build="p" bldLvl="4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7" name="Group 2"/>
          <p:cNvGrpSpPr>
            <a:grpSpLocks/>
          </p:cNvGrpSpPr>
          <p:nvPr/>
        </p:nvGrpSpPr>
        <p:grpSpPr bwMode="auto">
          <a:xfrm>
            <a:off x="5913438" y="2301875"/>
            <a:ext cx="614362" cy="2671763"/>
            <a:chOff x="3725" y="1450"/>
            <a:chExt cx="387" cy="1683"/>
          </a:xfrm>
        </p:grpSpPr>
        <p:sp>
          <p:nvSpPr>
            <p:cNvPr id="91174" name="Text Box 3"/>
            <p:cNvSpPr txBox="1">
              <a:spLocks noChangeArrowheads="1"/>
            </p:cNvSpPr>
            <p:nvPr/>
          </p:nvSpPr>
          <p:spPr bwMode="auto">
            <a:xfrm>
              <a:off x="3725" y="1450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91175" name="Line 4"/>
            <p:cNvSpPr>
              <a:spLocks noChangeShapeType="1"/>
            </p:cNvSpPr>
            <p:nvPr/>
          </p:nvSpPr>
          <p:spPr bwMode="auto">
            <a:xfrm flipH="1">
              <a:off x="3918" y="1698"/>
              <a:ext cx="0" cy="143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113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8494712" cy="619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“Perfectly inelastic” </a:t>
            </a:r>
            <a:r>
              <a:rPr lang="en-US" sz="3000" b="0" smtClean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(one extreme)</a:t>
            </a:r>
          </a:p>
        </p:txBody>
      </p:sp>
      <p:grpSp>
        <p:nvGrpSpPr>
          <p:cNvPr id="91139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91169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91172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73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1170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91171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91140" name="Text Box 12"/>
          <p:cNvSpPr txBox="1">
            <a:spLocks noChangeArrowheads="1"/>
          </p:cNvSpPr>
          <p:nvPr/>
        </p:nvSpPr>
        <p:spPr bwMode="auto">
          <a:xfrm>
            <a:off x="5922963" y="4948238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1141" name="Text Box 13"/>
          <p:cNvSpPr txBox="1">
            <a:spLocks noChangeArrowheads="1"/>
          </p:cNvSpPr>
          <p:nvPr/>
        </p:nvSpPr>
        <p:spPr bwMode="auto">
          <a:xfrm>
            <a:off x="4567238" y="3686175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1142" name="Line 14"/>
          <p:cNvSpPr>
            <a:spLocks noChangeShapeType="1"/>
          </p:cNvSpPr>
          <p:nvPr/>
        </p:nvSpPr>
        <p:spPr bwMode="auto">
          <a:xfrm>
            <a:off x="5183188" y="3916363"/>
            <a:ext cx="1050925" cy="0"/>
          </a:xfrm>
          <a:prstGeom prst="line">
            <a:avLst/>
          </a:prstGeom>
          <a:noFill/>
          <a:ln w="9525">
            <a:solidFill>
              <a:srgbClr val="777777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3" name="Oval 15"/>
          <p:cNvSpPr>
            <a:spLocks noChangeArrowheads="1"/>
          </p:cNvSpPr>
          <p:nvPr/>
        </p:nvSpPr>
        <p:spPr bwMode="auto">
          <a:xfrm>
            <a:off x="6148388" y="384651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560888" y="3040063"/>
            <a:ext cx="1731962" cy="457200"/>
            <a:chOff x="2873" y="1915"/>
            <a:chExt cx="1091" cy="288"/>
          </a:xfrm>
        </p:grpSpPr>
        <p:sp>
          <p:nvSpPr>
            <p:cNvPr id="91166" name="Text Box 17"/>
            <p:cNvSpPr txBox="1">
              <a:spLocks noChangeArrowheads="1"/>
            </p:cNvSpPr>
            <p:nvPr/>
          </p:nvSpPr>
          <p:spPr bwMode="auto">
            <a:xfrm>
              <a:off x="2873" y="191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1167" name="Line 18"/>
            <p:cNvSpPr>
              <a:spLocks noChangeShapeType="1"/>
            </p:cNvSpPr>
            <p:nvPr/>
          </p:nvSpPr>
          <p:spPr bwMode="auto">
            <a:xfrm flipV="1">
              <a:off x="3264" y="2043"/>
              <a:ext cx="656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8" name="Oval 19"/>
            <p:cNvSpPr>
              <a:spLocks noChangeArrowheads="1"/>
            </p:cNvSpPr>
            <p:nvPr/>
          </p:nvSpPr>
          <p:spPr bwMode="auto">
            <a:xfrm>
              <a:off x="3876" y="19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412692" name="Line 20"/>
          <p:cNvSpPr>
            <a:spLocks noChangeShapeType="1"/>
          </p:cNvSpPr>
          <p:nvPr/>
        </p:nvSpPr>
        <p:spPr bwMode="auto">
          <a:xfrm flipH="1" flipV="1">
            <a:off x="5313363" y="3252788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693" name="Text Box 21"/>
          <p:cNvSpPr txBox="1">
            <a:spLocks noChangeArrowheads="1"/>
          </p:cNvSpPr>
          <p:nvPr/>
        </p:nvSpPr>
        <p:spPr bwMode="auto">
          <a:xfrm>
            <a:off x="5849938" y="5548313"/>
            <a:ext cx="183515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changes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by 0%</a:t>
            </a:r>
          </a:p>
        </p:txBody>
      </p:sp>
      <p:sp>
        <p:nvSpPr>
          <p:cNvPr id="9114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12695" name="Text Box 23"/>
          <p:cNvSpPr txBox="1">
            <a:spLocks noChangeArrowheads="1"/>
          </p:cNvSpPr>
          <p:nvPr/>
        </p:nvSpPr>
        <p:spPr bwMode="auto">
          <a:xfrm>
            <a:off x="6073775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0%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412696" name="Text Box 24"/>
          <p:cNvSpPr txBox="1">
            <a:spLocks noChangeArrowheads="1"/>
          </p:cNvSpPr>
          <p:nvPr/>
        </p:nvSpPr>
        <p:spPr bwMode="auto">
          <a:xfrm>
            <a:off x="6080125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412697" name="Text Box 25"/>
          <p:cNvSpPr txBox="1">
            <a:spLocks noChangeArrowheads="1"/>
          </p:cNvSpPr>
          <p:nvPr/>
        </p:nvSpPr>
        <p:spPr bwMode="auto">
          <a:xfrm>
            <a:off x="7218363" y="1111250"/>
            <a:ext cx="682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= 0</a:t>
            </a:r>
          </a:p>
        </p:txBody>
      </p:sp>
      <p:grpSp>
        <p:nvGrpSpPr>
          <p:cNvPr id="91151" name="Group 26"/>
          <p:cNvGrpSpPr>
            <a:grpSpLocks/>
          </p:cNvGrpSpPr>
          <p:nvPr/>
        </p:nvGrpSpPr>
        <p:grpSpPr bwMode="auto">
          <a:xfrm>
            <a:off x="741363" y="874713"/>
            <a:ext cx="6413500" cy="981075"/>
            <a:chOff x="747" y="551"/>
            <a:chExt cx="4040" cy="618"/>
          </a:xfrm>
        </p:grpSpPr>
        <p:sp>
          <p:nvSpPr>
            <p:cNvPr id="91159" name="Text Box 27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supply</a:t>
              </a:r>
            </a:p>
          </p:txBody>
        </p:sp>
        <p:sp>
          <p:nvSpPr>
            <p:cNvPr id="91160" name="Text Box 28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1161" name="Text Box 29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1162" name="Text Box 30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1163" name="Line 31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64" name="Text Box 32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1165" name="Line 33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2706" name="Text Box 34"/>
          <p:cNvSpPr txBox="1">
            <a:spLocks noChangeArrowheads="1"/>
          </p:cNvSpPr>
          <p:nvPr/>
        </p:nvSpPr>
        <p:spPr bwMode="auto">
          <a:xfrm>
            <a:off x="3517900" y="4633913"/>
            <a:ext cx="1265238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rises by 10%</a:t>
            </a:r>
          </a:p>
        </p:txBody>
      </p:sp>
      <p:sp>
        <p:nvSpPr>
          <p:cNvPr id="91153" name="Rectangle 35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Sellers’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1154" name="Rectangle 36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S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1155" name="Rectangle 37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1156" name="Rectangle 38"/>
          <p:cNvSpPr>
            <a:spLocks noChangeArrowheads="1"/>
          </p:cNvSpPr>
          <p:nvPr/>
        </p:nvSpPr>
        <p:spPr bwMode="auto">
          <a:xfrm>
            <a:off x="565150" y="2581275"/>
            <a:ext cx="2895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vertical</a:t>
            </a:r>
          </a:p>
        </p:txBody>
      </p:sp>
      <p:sp>
        <p:nvSpPr>
          <p:cNvPr id="91157" name="Rectangle 39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none</a:t>
            </a:r>
          </a:p>
        </p:txBody>
      </p:sp>
      <p:sp>
        <p:nvSpPr>
          <p:cNvPr id="412712" name="Rectangle 40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92" grpId="0" animBg="1"/>
      <p:bldP spid="412693" grpId="0" animBg="1"/>
      <p:bldP spid="412695" grpId="0"/>
      <p:bldP spid="412696" grpId="0"/>
      <p:bldP spid="412697" grpId="0"/>
      <p:bldP spid="412706" grpId="0" animBg="1"/>
      <p:bldP spid="4127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5" name="Group 2"/>
          <p:cNvGrpSpPr>
            <a:grpSpLocks/>
          </p:cNvGrpSpPr>
          <p:nvPr/>
        </p:nvGrpSpPr>
        <p:grpSpPr bwMode="auto">
          <a:xfrm>
            <a:off x="5051425" y="1095375"/>
            <a:ext cx="2151063" cy="3219450"/>
            <a:chOff x="3182" y="687"/>
            <a:chExt cx="1364" cy="2028"/>
          </a:xfrm>
        </p:grpSpPr>
        <p:sp>
          <p:nvSpPr>
            <p:cNvPr id="93227" name="Arc 3"/>
            <p:cNvSpPr>
              <a:spLocks/>
            </p:cNvSpPr>
            <p:nvPr/>
          </p:nvSpPr>
          <p:spPr bwMode="auto">
            <a:xfrm rot="5400000">
              <a:off x="2739" y="1130"/>
              <a:ext cx="2028" cy="1142"/>
            </a:xfrm>
            <a:custGeom>
              <a:avLst/>
              <a:gdLst>
                <a:gd name="T0" fmla="*/ 0 w 20429"/>
                <a:gd name="T1" fmla="*/ 0 h 18670"/>
                <a:gd name="T2" fmla="*/ 0 w 20429"/>
                <a:gd name="T3" fmla="*/ 0 h 18670"/>
                <a:gd name="T4" fmla="*/ 0 w 20429"/>
                <a:gd name="T5" fmla="*/ 0 h 18670"/>
                <a:gd name="T6" fmla="*/ 0 60000 65536"/>
                <a:gd name="T7" fmla="*/ 0 60000 65536"/>
                <a:gd name="T8" fmla="*/ 0 60000 65536"/>
                <a:gd name="T9" fmla="*/ 0 w 20429"/>
                <a:gd name="T10" fmla="*/ 0 h 18670"/>
                <a:gd name="T11" fmla="*/ 20429 w 20429"/>
                <a:gd name="T12" fmla="*/ 18670 h 18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29" h="18670" fill="none" extrusionOk="0">
                  <a:moveTo>
                    <a:pt x="10862" y="0"/>
                  </a:moveTo>
                  <a:cubicBezTo>
                    <a:pt x="15347" y="2609"/>
                    <a:pt x="18743" y="6746"/>
                    <a:pt x="20428" y="11653"/>
                  </a:cubicBezTo>
                </a:path>
                <a:path w="20429" h="18670" stroke="0" extrusionOk="0">
                  <a:moveTo>
                    <a:pt x="10862" y="0"/>
                  </a:moveTo>
                  <a:cubicBezTo>
                    <a:pt x="15347" y="2609"/>
                    <a:pt x="18743" y="6746"/>
                    <a:pt x="20428" y="11653"/>
                  </a:cubicBezTo>
                  <a:lnTo>
                    <a:pt x="0" y="1867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3228" name="Text Box 4"/>
            <p:cNvSpPr txBox="1">
              <a:spLocks noChangeArrowheads="1"/>
            </p:cNvSpPr>
            <p:nvPr/>
          </p:nvSpPr>
          <p:spPr bwMode="auto">
            <a:xfrm>
              <a:off x="4159" y="151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9318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8494712" cy="619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“Inelastic”</a:t>
            </a:r>
          </a:p>
        </p:txBody>
      </p:sp>
      <p:grpSp>
        <p:nvGrpSpPr>
          <p:cNvPr id="93187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93222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93225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26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3223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93224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93188" name="Text Box 12"/>
          <p:cNvSpPr txBox="1">
            <a:spLocks noChangeArrowheads="1"/>
          </p:cNvSpPr>
          <p:nvPr/>
        </p:nvSpPr>
        <p:spPr bwMode="auto">
          <a:xfrm>
            <a:off x="5922963" y="4948238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3189" name="Text Box 13"/>
          <p:cNvSpPr txBox="1">
            <a:spLocks noChangeArrowheads="1"/>
          </p:cNvSpPr>
          <p:nvPr/>
        </p:nvSpPr>
        <p:spPr bwMode="auto">
          <a:xfrm>
            <a:off x="4567238" y="3686175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3190" name="Line 14"/>
          <p:cNvSpPr>
            <a:spLocks noChangeShapeType="1"/>
          </p:cNvSpPr>
          <p:nvPr/>
        </p:nvSpPr>
        <p:spPr bwMode="auto">
          <a:xfrm>
            <a:off x="6223000" y="3922713"/>
            <a:ext cx="0" cy="1044575"/>
          </a:xfrm>
          <a:prstGeom prst="line">
            <a:avLst/>
          </a:prstGeom>
          <a:noFill/>
          <a:ln w="9525">
            <a:solidFill>
              <a:srgbClr val="777777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1" name="Line 15"/>
          <p:cNvSpPr>
            <a:spLocks noChangeShapeType="1"/>
          </p:cNvSpPr>
          <p:nvPr/>
        </p:nvSpPr>
        <p:spPr bwMode="auto">
          <a:xfrm>
            <a:off x="5183188" y="3916363"/>
            <a:ext cx="1050925" cy="0"/>
          </a:xfrm>
          <a:prstGeom prst="line">
            <a:avLst/>
          </a:prstGeom>
          <a:noFill/>
          <a:ln w="9525">
            <a:solidFill>
              <a:srgbClr val="777777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92" name="Oval 16"/>
          <p:cNvSpPr>
            <a:spLocks noChangeArrowheads="1"/>
          </p:cNvSpPr>
          <p:nvPr/>
        </p:nvSpPr>
        <p:spPr bwMode="auto">
          <a:xfrm>
            <a:off x="6148388" y="384651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457950" y="3243263"/>
            <a:ext cx="547688" cy="2165350"/>
            <a:chOff x="4068" y="2043"/>
            <a:chExt cx="345" cy="1364"/>
          </a:xfrm>
        </p:grpSpPr>
        <p:sp>
          <p:nvSpPr>
            <p:cNvPr id="93220" name="Text Box 18"/>
            <p:cNvSpPr txBox="1">
              <a:spLocks noChangeArrowheads="1"/>
            </p:cNvSpPr>
            <p:nvPr/>
          </p:nvSpPr>
          <p:spPr bwMode="auto">
            <a:xfrm>
              <a:off x="4068" y="3119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3221" name="Line 19"/>
            <p:cNvSpPr>
              <a:spLocks noChangeShapeType="1"/>
            </p:cNvSpPr>
            <p:nvPr/>
          </p:nvSpPr>
          <p:spPr bwMode="auto">
            <a:xfrm>
              <a:off x="4202" y="2043"/>
              <a:ext cx="2" cy="108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560888" y="3040063"/>
            <a:ext cx="2174875" cy="457200"/>
            <a:chOff x="2873" y="1915"/>
            <a:chExt cx="1370" cy="288"/>
          </a:xfrm>
        </p:grpSpPr>
        <p:sp>
          <p:nvSpPr>
            <p:cNvPr id="93217" name="Text Box 21"/>
            <p:cNvSpPr txBox="1">
              <a:spLocks noChangeArrowheads="1"/>
            </p:cNvSpPr>
            <p:nvPr/>
          </p:nvSpPr>
          <p:spPr bwMode="auto">
            <a:xfrm>
              <a:off x="2873" y="191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3218" name="Line 22"/>
            <p:cNvSpPr>
              <a:spLocks noChangeShapeType="1"/>
            </p:cNvSpPr>
            <p:nvPr/>
          </p:nvSpPr>
          <p:spPr bwMode="auto">
            <a:xfrm>
              <a:off x="3264" y="2043"/>
              <a:ext cx="935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9" name="Oval 23"/>
            <p:cNvSpPr>
              <a:spLocks noChangeArrowheads="1"/>
            </p:cNvSpPr>
            <p:nvPr/>
          </p:nvSpPr>
          <p:spPr bwMode="auto">
            <a:xfrm>
              <a:off x="4155" y="199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414744" name="Line 24"/>
          <p:cNvSpPr>
            <a:spLocks noChangeShapeType="1"/>
          </p:cNvSpPr>
          <p:nvPr/>
        </p:nvSpPr>
        <p:spPr bwMode="auto">
          <a:xfrm flipH="1" flipV="1">
            <a:off x="5313363" y="3252788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745" name="Line 25"/>
          <p:cNvSpPr>
            <a:spLocks noChangeShapeType="1"/>
          </p:cNvSpPr>
          <p:nvPr/>
        </p:nvSpPr>
        <p:spPr bwMode="auto">
          <a:xfrm rot="-5400000">
            <a:off x="6453982" y="4618831"/>
            <a:ext cx="0" cy="42386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746" name="Text Box 26"/>
          <p:cNvSpPr txBox="1">
            <a:spLocks noChangeArrowheads="1"/>
          </p:cNvSpPr>
          <p:nvPr/>
        </p:nvSpPr>
        <p:spPr bwMode="auto">
          <a:xfrm>
            <a:off x="5849938" y="5548313"/>
            <a:ext cx="2166937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rises less than 10%</a:t>
            </a:r>
          </a:p>
        </p:txBody>
      </p:sp>
      <p:sp>
        <p:nvSpPr>
          <p:cNvPr id="9319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14748" name="Text Box 28"/>
          <p:cNvSpPr txBox="1">
            <a:spLocks noChangeArrowheads="1"/>
          </p:cNvSpPr>
          <p:nvPr/>
        </p:nvSpPr>
        <p:spPr bwMode="auto">
          <a:xfrm>
            <a:off x="6073775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&lt; 10%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414749" name="Text Box 29"/>
          <p:cNvSpPr txBox="1">
            <a:spLocks noChangeArrowheads="1"/>
          </p:cNvSpPr>
          <p:nvPr/>
        </p:nvSpPr>
        <p:spPr bwMode="auto">
          <a:xfrm>
            <a:off x="6080125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414750" name="Text Box 30"/>
          <p:cNvSpPr txBox="1">
            <a:spLocks noChangeArrowheads="1"/>
          </p:cNvSpPr>
          <p:nvPr/>
        </p:nvSpPr>
        <p:spPr bwMode="auto">
          <a:xfrm>
            <a:off x="7218363" y="1111250"/>
            <a:ext cx="682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&lt; 1</a:t>
            </a:r>
          </a:p>
        </p:txBody>
      </p:sp>
      <p:grpSp>
        <p:nvGrpSpPr>
          <p:cNvPr id="93202" name="Group 31"/>
          <p:cNvGrpSpPr>
            <a:grpSpLocks/>
          </p:cNvGrpSpPr>
          <p:nvPr/>
        </p:nvGrpSpPr>
        <p:grpSpPr bwMode="auto">
          <a:xfrm>
            <a:off x="741363" y="874713"/>
            <a:ext cx="6413500" cy="981075"/>
            <a:chOff x="747" y="551"/>
            <a:chExt cx="4040" cy="618"/>
          </a:xfrm>
        </p:grpSpPr>
        <p:sp>
          <p:nvSpPr>
            <p:cNvPr id="93210" name="Text Box 32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supply</a:t>
              </a:r>
            </a:p>
          </p:txBody>
        </p:sp>
        <p:sp>
          <p:nvSpPr>
            <p:cNvPr id="93211" name="Text Box 33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3212" name="Text Box 34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3213" name="Text Box 35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3214" name="Line 36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5" name="Text Box 37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3216" name="Line 38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4759" name="Text Box 39"/>
          <p:cNvSpPr txBox="1">
            <a:spLocks noChangeArrowheads="1"/>
          </p:cNvSpPr>
          <p:nvPr/>
        </p:nvSpPr>
        <p:spPr bwMode="auto">
          <a:xfrm>
            <a:off x="3517900" y="4633913"/>
            <a:ext cx="1265238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rises by 10%</a:t>
            </a:r>
          </a:p>
        </p:txBody>
      </p:sp>
      <p:sp>
        <p:nvSpPr>
          <p:cNvPr id="93204" name="Rectangle 40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Sellers’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3205" name="Rectangle 41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S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3206" name="Rectangle 42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3207" name="Rectangle 43"/>
          <p:cNvSpPr>
            <a:spLocks noChangeArrowheads="1"/>
          </p:cNvSpPr>
          <p:nvPr/>
        </p:nvSpPr>
        <p:spPr bwMode="auto">
          <a:xfrm>
            <a:off x="565150" y="2581275"/>
            <a:ext cx="2895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relatively steep</a:t>
            </a:r>
          </a:p>
        </p:txBody>
      </p:sp>
      <p:sp>
        <p:nvSpPr>
          <p:cNvPr id="93208" name="Rectangle 44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relatively low</a:t>
            </a:r>
          </a:p>
        </p:txBody>
      </p:sp>
      <p:sp>
        <p:nvSpPr>
          <p:cNvPr id="414765" name="Rectangle 45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&lt;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44" grpId="0" animBg="1"/>
      <p:bldP spid="414745" grpId="0" animBg="1"/>
      <p:bldP spid="414746" grpId="0" animBg="1"/>
      <p:bldP spid="414748" grpId="0"/>
      <p:bldP spid="414749" grpId="0"/>
      <p:bldP spid="414750" grpId="0"/>
      <p:bldP spid="414759" grpId="0" animBg="1"/>
      <p:bldP spid="41476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3" name="Group 2"/>
          <p:cNvGrpSpPr>
            <a:grpSpLocks/>
          </p:cNvGrpSpPr>
          <p:nvPr/>
        </p:nvGrpSpPr>
        <p:grpSpPr bwMode="auto">
          <a:xfrm>
            <a:off x="5189538" y="2490788"/>
            <a:ext cx="2505075" cy="2473325"/>
            <a:chOff x="3269" y="1569"/>
            <a:chExt cx="1578" cy="1558"/>
          </a:xfrm>
        </p:grpSpPr>
        <p:sp>
          <p:nvSpPr>
            <p:cNvPr id="95275" name="Line 3"/>
            <p:cNvSpPr>
              <a:spLocks noChangeShapeType="1"/>
            </p:cNvSpPr>
            <p:nvPr/>
          </p:nvSpPr>
          <p:spPr bwMode="auto">
            <a:xfrm flipV="1">
              <a:off x="3269" y="1802"/>
              <a:ext cx="1305" cy="1325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6" name="Text Box 4"/>
            <p:cNvSpPr txBox="1">
              <a:spLocks noChangeArrowheads="1"/>
            </p:cNvSpPr>
            <p:nvPr/>
          </p:nvSpPr>
          <p:spPr bwMode="auto">
            <a:xfrm>
              <a:off x="4447" y="1569"/>
              <a:ext cx="4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9523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8494712" cy="619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“Unit elastic”</a:t>
            </a:r>
          </a:p>
        </p:txBody>
      </p:sp>
      <p:grpSp>
        <p:nvGrpSpPr>
          <p:cNvPr id="95235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95270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95273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74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5271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95272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95236" name="Text Box 12"/>
          <p:cNvSpPr txBox="1">
            <a:spLocks noChangeArrowheads="1"/>
          </p:cNvSpPr>
          <p:nvPr/>
        </p:nvSpPr>
        <p:spPr bwMode="auto">
          <a:xfrm>
            <a:off x="5922963" y="4948238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5237" name="Text Box 13"/>
          <p:cNvSpPr txBox="1">
            <a:spLocks noChangeArrowheads="1"/>
          </p:cNvSpPr>
          <p:nvPr/>
        </p:nvSpPr>
        <p:spPr bwMode="auto">
          <a:xfrm>
            <a:off x="4567238" y="3686175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5238" name="Line 14"/>
          <p:cNvSpPr>
            <a:spLocks noChangeShapeType="1"/>
          </p:cNvSpPr>
          <p:nvPr/>
        </p:nvSpPr>
        <p:spPr bwMode="auto">
          <a:xfrm>
            <a:off x="6223000" y="3922713"/>
            <a:ext cx="0" cy="1044575"/>
          </a:xfrm>
          <a:prstGeom prst="line">
            <a:avLst/>
          </a:prstGeom>
          <a:noFill/>
          <a:ln w="9525">
            <a:solidFill>
              <a:srgbClr val="777777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9" name="Line 15"/>
          <p:cNvSpPr>
            <a:spLocks noChangeShapeType="1"/>
          </p:cNvSpPr>
          <p:nvPr/>
        </p:nvSpPr>
        <p:spPr bwMode="auto">
          <a:xfrm>
            <a:off x="5183188" y="3916363"/>
            <a:ext cx="1050925" cy="0"/>
          </a:xfrm>
          <a:prstGeom prst="line">
            <a:avLst/>
          </a:prstGeom>
          <a:noFill/>
          <a:ln w="9525">
            <a:solidFill>
              <a:srgbClr val="777777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40" name="Oval 16"/>
          <p:cNvSpPr>
            <a:spLocks noChangeArrowheads="1"/>
          </p:cNvSpPr>
          <p:nvPr/>
        </p:nvSpPr>
        <p:spPr bwMode="auto">
          <a:xfrm>
            <a:off x="6148388" y="384651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618288" y="3243263"/>
            <a:ext cx="547687" cy="2165350"/>
            <a:chOff x="4586" y="2043"/>
            <a:chExt cx="345" cy="1364"/>
          </a:xfrm>
        </p:grpSpPr>
        <p:sp>
          <p:nvSpPr>
            <p:cNvPr id="95268" name="Text Box 18"/>
            <p:cNvSpPr txBox="1">
              <a:spLocks noChangeArrowheads="1"/>
            </p:cNvSpPr>
            <p:nvPr/>
          </p:nvSpPr>
          <p:spPr bwMode="auto">
            <a:xfrm>
              <a:off x="4586" y="3119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5269" name="Line 19"/>
            <p:cNvSpPr>
              <a:spLocks noChangeShapeType="1"/>
            </p:cNvSpPr>
            <p:nvPr/>
          </p:nvSpPr>
          <p:spPr bwMode="auto">
            <a:xfrm>
              <a:off x="4755" y="2043"/>
              <a:ext cx="2" cy="108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560888" y="3040063"/>
            <a:ext cx="2395537" cy="457200"/>
            <a:chOff x="2873" y="1915"/>
            <a:chExt cx="1509" cy="288"/>
          </a:xfrm>
        </p:grpSpPr>
        <p:sp>
          <p:nvSpPr>
            <p:cNvPr id="95265" name="Text Box 21"/>
            <p:cNvSpPr txBox="1">
              <a:spLocks noChangeArrowheads="1"/>
            </p:cNvSpPr>
            <p:nvPr/>
          </p:nvSpPr>
          <p:spPr bwMode="auto">
            <a:xfrm>
              <a:off x="2873" y="191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5266" name="Line 22"/>
            <p:cNvSpPr>
              <a:spLocks noChangeShapeType="1"/>
            </p:cNvSpPr>
            <p:nvPr/>
          </p:nvSpPr>
          <p:spPr bwMode="auto">
            <a:xfrm>
              <a:off x="3264" y="2043"/>
              <a:ext cx="1069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67" name="Oval 23"/>
            <p:cNvSpPr>
              <a:spLocks noChangeArrowheads="1"/>
            </p:cNvSpPr>
            <p:nvPr/>
          </p:nvSpPr>
          <p:spPr bwMode="auto">
            <a:xfrm>
              <a:off x="4294" y="200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416792" name="Line 24"/>
          <p:cNvSpPr>
            <a:spLocks noChangeShapeType="1"/>
          </p:cNvSpPr>
          <p:nvPr/>
        </p:nvSpPr>
        <p:spPr bwMode="auto">
          <a:xfrm flipH="1" flipV="1">
            <a:off x="5313363" y="3252788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6793" name="Line 25"/>
          <p:cNvSpPr>
            <a:spLocks noChangeShapeType="1"/>
          </p:cNvSpPr>
          <p:nvPr/>
        </p:nvSpPr>
        <p:spPr bwMode="auto">
          <a:xfrm rot="-5400000">
            <a:off x="6558757" y="4509294"/>
            <a:ext cx="0" cy="642937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6794" name="Text Box 26"/>
          <p:cNvSpPr txBox="1">
            <a:spLocks noChangeArrowheads="1"/>
          </p:cNvSpPr>
          <p:nvPr/>
        </p:nvSpPr>
        <p:spPr bwMode="auto">
          <a:xfrm>
            <a:off x="5849938" y="5548313"/>
            <a:ext cx="142875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rises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by 10%</a:t>
            </a:r>
          </a:p>
        </p:txBody>
      </p:sp>
      <p:sp>
        <p:nvSpPr>
          <p:cNvPr id="9524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16796" name="Text Box 28"/>
          <p:cNvSpPr txBox="1">
            <a:spLocks noChangeArrowheads="1"/>
          </p:cNvSpPr>
          <p:nvPr/>
        </p:nvSpPr>
        <p:spPr bwMode="auto">
          <a:xfrm>
            <a:off x="6073775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416797" name="Text Box 29"/>
          <p:cNvSpPr txBox="1">
            <a:spLocks noChangeArrowheads="1"/>
          </p:cNvSpPr>
          <p:nvPr/>
        </p:nvSpPr>
        <p:spPr bwMode="auto">
          <a:xfrm>
            <a:off x="6080125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416798" name="Text Box 30"/>
          <p:cNvSpPr txBox="1">
            <a:spLocks noChangeArrowheads="1"/>
          </p:cNvSpPr>
          <p:nvPr/>
        </p:nvSpPr>
        <p:spPr bwMode="auto">
          <a:xfrm>
            <a:off x="7218363" y="1111250"/>
            <a:ext cx="682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= 1</a:t>
            </a:r>
          </a:p>
        </p:txBody>
      </p:sp>
      <p:grpSp>
        <p:nvGrpSpPr>
          <p:cNvPr id="95250" name="Group 31"/>
          <p:cNvGrpSpPr>
            <a:grpSpLocks/>
          </p:cNvGrpSpPr>
          <p:nvPr/>
        </p:nvGrpSpPr>
        <p:grpSpPr bwMode="auto">
          <a:xfrm>
            <a:off x="741363" y="874713"/>
            <a:ext cx="6413500" cy="981075"/>
            <a:chOff x="747" y="551"/>
            <a:chExt cx="4040" cy="618"/>
          </a:xfrm>
        </p:grpSpPr>
        <p:sp>
          <p:nvSpPr>
            <p:cNvPr id="95258" name="Text Box 32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supply</a:t>
              </a:r>
            </a:p>
          </p:txBody>
        </p:sp>
        <p:sp>
          <p:nvSpPr>
            <p:cNvPr id="95259" name="Text Box 33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5260" name="Text Box 34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5261" name="Text Box 35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5262" name="Line 36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63" name="Text Box 37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5264" name="Line 38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6807" name="Text Box 39"/>
          <p:cNvSpPr txBox="1">
            <a:spLocks noChangeArrowheads="1"/>
          </p:cNvSpPr>
          <p:nvPr/>
        </p:nvSpPr>
        <p:spPr bwMode="auto">
          <a:xfrm>
            <a:off x="3517900" y="4633913"/>
            <a:ext cx="1265238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rises by 10%</a:t>
            </a:r>
          </a:p>
        </p:txBody>
      </p:sp>
      <p:sp>
        <p:nvSpPr>
          <p:cNvPr id="95252" name="Rectangle 40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Sellers’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5253" name="Rectangle 41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S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5254" name="Rectangle 42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5255" name="Rectangle 43"/>
          <p:cNvSpPr>
            <a:spLocks noChangeArrowheads="1"/>
          </p:cNvSpPr>
          <p:nvPr/>
        </p:nvSpPr>
        <p:spPr bwMode="auto">
          <a:xfrm>
            <a:off x="565150" y="2581275"/>
            <a:ext cx="3171825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intermediate slope</a:t>
            </a:r>
          </a:p>
        </p:txBody>
      </p:sp>
      <p:sp>
        <p:nvSpPr>
          <p:cNvPr id="95256" name="Rectangle 44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intermediate</a:t>
            </a:r>
          </a:p>
        </p:txBody>
      </p:sp>
      <p:sp>
        <p:nvSpPr>
          <p:cNvPr id="416813" name="Rectangle 45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=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6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92" grpId="0" animBg="1"/>
      <p:bldP spid="416793" grpId="0" animBg="1"/>
      <p:bldP spid="416794" grpId="0" animBg="1"/>
      <p:bldP spid="416796" grpId="0"/>
      <p:bldP spid="416797" grpId="0"/>
      <p:bldP spid="416798" grpId="0"/>
      <p:bldP spid="416807" grpId="0" animBg="1"/>
      <p:bldP spid="4168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1" name="Group 2"/>
          <p:cNvGrpSpPr>
            <a:grpSpLocks/>
          </p:cNvGrpSpPr>
          <p:nvPr/>
        </p:nvGrpSpPr>
        <p:grpSpPr bwMode="auto">
          <a:xfrm>
            <a:off x="5310188" y="1854200"/>
            <a:ext cx="2933700" cy="2162175"/>
            <a:chOff x="3361" y="945"/>
            <a:chExt cx="1788" cy="1362"/>
          </a:xfrm>
        </p:grpSpPr>
        <p:sp>
          <p:nvSpPr>
            <p:cNvPr id="97323" name="Arc 3"/>
            <p:cNvSpPr>
              <a:spLocks/>
            </p:cNvSpPr>
            <p:nvPr/>
          </p:nvSpPr>
          <p:spPr bwMode="auto">
            <a:xfrm flipH="1" flipV="1">
              <a:off x="3361" y="945"/>
              <a:ext cx="1532" cy="1362"/>
            </a:xfrm>
            <a:custGeom>
              <a:avLst/>
              <a:gdLst>
                <a:gd name="T0" fmla="*/ 0 w 18663"/>
                <a:gd name="T1" fmla="*/ 0 h 21465"/>
                <a:gd name="T2" fmla="*/ 0 w 18663"/>
                <a:gd name="T3" fmla="*/ 0 h 21465"/>
                <a:gd name="T4" fmla="*/ 0 w 18663"/>
                <a:gd name="T5" fmla="*/ 0 h 21465"/>
                <a:gd name="T6" fmla="*/ 0 60000 65536"/>
                <a:gd name="T7" fmla="*/ 0 60000 65536"/>
                <a:gd name="T8" fmla="*/ 0 60000 65536"/>
                <a:gd name="T9" fmla="*/ 0 w 18663"/>
                <a:gd name="T10" fmla="*/ 0 h 21465"/>
                <a:gd name="T11" fmla="*/ 18663 w 18663"/>
                <a:gd name="T12" fmla="*/ 21465 h 21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63" h="21465" fill="none" extrusionOk="0">
                  <a:moveTo>
                    <a:pt x="0" y="10590"/>
                  </a:moveTo>
                  <a:cubicBezTo>
                    <a:pt x="3437" y="4690"/>
                    <a:pt x="9462" y="763"/>
                    <a:pt x="16248" y="0"/>
                  </a:cubicBezTo>
                </a:path>
                <a:path w="18663" h="21465" stroke="0" extrusionOk="0">
                  <a:moveTo>
                    <a:pt x="0" y="10590"/>
                  </a:moveTo>
                  <a:cubicBezTo>
                    <a:pt x="3437" y="4690"/>
                    <a:pt x="9462" y="763"/>
                    <a:pt x="16248" y="0"/>
                  </a:cubicBezTo>
                  <a:lnTo>
                    <a:pt x="18663" y="21465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7324" name="Text Box 4"/>
            <p:cNvSpPr txBox="1">
              <a:spLocks noChangeArrowheads="1"/>
            </p:cNvSpPr>
            <p:nvPr/>
          </p:nvSpPr>
          <p:spPr bwMode="auto">
            <a:xfrm>
              <a:off x="4762" y="136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9728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8494712" cy="6191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CC0000"/>
                </a:solidFill>
                <a:latin typeface="Tahoma" charset="0"/>
                <a:ea typeface="Tahoma" charset="0"/>
                <a:cs typeface="Tahoma" charset="0"/>
              </a:rPr>
              <a:t>“Elastic”</a:t>
            </a:r>
          </a:p>
        </p:txBody>
      </p:sp>
      <p:grpSp>
        <p:nvGrpSpPr>
          <p:cNvPr id="97283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97318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97321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322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7319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97320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97284" name="Text Box 12"/>
          <p:cNvSpPr txBox="1">
            <a:spLocks noChangeArrowheads="1"/>
          </p:cNvSpPr>
          <p:nvPr/>
        </p:nvSpPr>
        <p:spPr bwMode="auto">
          <a:xfrm>
            <a:off x="5922963" y="4948238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7285" name="Text Box 13"/>
          <p:cNvSpPr txBox="1">
            <a:spLocks noChangeArrowheads="1"/>
          </p:cNvSpPr>
          <p:nvPr/>
        </p:nvSpPr>
        <p:spPr bwMode="auto">
          <a:xfrm>
            <a:off x="4567238" y="3686175"/>
            <a:ext cx="59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97286" name="Line 14"/>
          <p:cNvSpPr>
            <a:spLocks noChangeShapeType="1"/>
          </p:cNvSpPr>
          <p:nvPr/>
        </p:nvSpPr>
        <p:spPr bwMode="auto">
          <a:xfrm>
            <a:off x="6223000" y="3922713"/>
            <a:ext cx="0" cy="1044575"/>
          </a:xfrm>
          <a:prstGeom prst="line">
            <a:avLst/>
          </a:prstGeom>
          <a:noFill/>
          <a:ln w="9525">
            <a:solidFill>
              <a:srgbClr val="777777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7" name="Line 15"/>
          <p:cNvSpPr>
            <a:spLocks noChangeShapeType="1"/>
          </p:cNvSpPr>
          <p:nvPr/>
        </p:nvSpPr>
        <p:spPr bwMode="auto">
          <a:xfrm>
            <a:off x="5183188" y="3916363"/>
            <a:ext cx="1050925" cy="0"/>
          </a:xfrm>
          <a:prstGeom prst="line">
            <a:avLst/>
          </a:prstGeom>
          <a:noFill/>
          <a:ln w="9525">
            <a:solidFill>
              <a:srgbClr val="777777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Oval 16"/>
          <p:cNvSpPr>
            <a:spLocks noChangeArrowheads="1"/>
          </p:cNvSpPr>
          <p:nvPr/>
        </p:nvSpPr>
        <p:spPr bwMode="auto">
          <a:xfrm>
            <a:off x="6148388" y="3846513"/>
            <a:ext cx="139700" cy="138112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280275" y="3243263"/>
            <a:ext cx="547688" cy="2165350"/>
            <a:chOff x="4586" y="2043"/>
            <a:chExt cx="345" cy="1364"/>
          </a:xfrm>
        </p:grpSpPr>
        <p:sp>
          <p:nvSpPr>
            <p:cNvPr id="97316" name="Text Box 18"/>
            <p:cNvSpPr txBox="1">
              <a:spLocks noChangeArrowheads="1"/>
            </p:cNvSpPr>
            <p:nvPr/>
          </p:nvSpPr>
          <p:spPr bwMode="auto">
            <a:xfrm>
              <a:off x="4586" y="3119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7317" name="Line 19"/>
            <p:cNvSpPr>
              <a:spLocks noChangeShapeType="1"/>
            </p:cNvSpPr>
            <p:nvPr/>
          </p:nvSpPr>
          <p:spPr bwMode="auto">
            <a:xfrm>
              <a:off x="4755" y="2043"/>
              <a:ext cx="2" cy="108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4560888" y="3040063"/>
            <a:ext cx="3060700" cy="457200"/>
            <a:chOff x="2873" y="2335"/>
            <a:chExt cx="1928" cy="288"/>
          </a:xfrm>
        </p:grpSpPr>
        <p:sp>
          <p:nvSpPr>
            <p:cNvPr id="97313" name="Text Box 21"/>
            <p:cNvSpPr txBox="1">
              <a:spLocks noChangeArrowheads="1"/>
            </p:cNvSpPr>
            <p:nvPr/>
          </p:nvSpPr>
          <p:spPr bwMode="auto">
            <a:xfrm>
              <a:off x="2873" y="233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7314" name="Line 22"/>
            <p:cNvSpPr>
              <a:spLocks noChangeShapeType="1"/>
            </p:cNvSpPr>
            <p:nvPr/>
          </p:nvSpPr>
          <p:spPr bwMode="auto">
            <a:xfrm>
              <a:off x="3264" y="2463"/>
              <a:ext cx="1490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15" name="Oval 23"/>
            <p:cNvSpPr>
              <a:spLocks noChangeArrowheads="1"/>
            </p:cNvSpPr>
            <p:nvPr/>
          </p:nvSpPr>
          <p:spPr bwMode="auto">
            <a:xfrm>
              <a:off x="4713" y="241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418840" name="Line 24"/>
          <p:cNvSpPr>
            <a:spLocks noChangeShapeType="1"/>
          </p:cNvSpPr>
          <p:nvPr/>
        </p:nvSpPr>
        <p:spPr bwMode="auto">
          <a:xfrm flipH="1" flipV="1">
            <a:off x="5313363" y="3252788"/>
            <a:ext cx="0" cy="657225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8841" name="Line 25"/>
          <p:cNvSpPr>
            <a:spLocks noChangeShapeType="1"/>
          </p:cNvSpPr>
          <p:nvPr/>
        </p:nvSpPr>
        <p:spPr bwMode="auto">
          <a:xfrm rot="-5400000">
            <a:off x="6892132" y="4180681"/>
            <a:ext cx="0" cy="130016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8842" name="Text Box 26"/>
          <p:cNvSpPr txBox="1">
            <a:spLocks noChangeArrowheads="1"/>
          </p:cNvSpPr>
          <p:nvPr/>
        </p:nvSpPr>
        <p:spPr bwMode="auto">
          <a:xfrm>
            <a:off x="5849938" y="5548313"/>
            <a:ext cx="2166937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rises more than 10%</a:t>
            </a:r>
          </a:p>
        </p:txBody>
      </p:sp>
      <p:sp>
        <p:nvSpPr>
          <p:cNvPr id="9729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18844" name="Text Box 28"/>
          <p:cNvSpPr txBox="1">
            <a:spLocks noChangeArrowheads="1"/>
          </p:cNvSpPr>
          <p:nvPr/>
        </p:nvSpPr>
        <p:spPr bwMode="auto">
          <a:xfrm>
            <a:off x="6073775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&gt; 10%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418845" name="Text Box 29"/>
          <p:cNvSpPr txBox="1">
            <a:spLocks noChangeArrowheads="1"/>
          </p:cNvSpPr>
          <p:nvPr/>
        </p:nvSpPr>
        <p:spPr bwMode="auto">
          <a:xfrm>
            <a:off x="6080125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10%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418846" name="Text Box 30"/>
          <p:cNvSpPr txBox="1">
            <a:spLocks noChangeArrowheads="1"/>
          </p:cNvSpPr>
          <p:nvPr/>
        </p:nvSpPr>
        <p:spPr bwMode="auto">
          <a:xfrm>
            <a:off x="7218363" y="1111250"/>
            <a:ext cx="682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&gt; 1</a:t>
            </a:r>
          </a:p>
        </p:txBody>
      </p:sp>
      <p:grpSp>
        <p:nvGrpSpPr>
          <p:cNvPr id="97298" name="Group 31"/>
          <p:cNvGrpSpPr>
            <a:grpSpLocks/>
          </p:cNvGrpSpPr>
          <p:nvPr/>
        </p:nvGrpSpPr>
        <p:grpSpPr bwMode="auto">
          <a:xfrm>
            <a:off x="741363" y="874713"/>
            <a:ext cx="6413500" cy="981075"/>
            <a:chOff x="747" y="551"/>
            <a:chExt cx="4040" cy="618"/>
          </a:xfrm>
        </p:grpSpPr>
        <p:sp>
          <p:nvSpPr>
            <p:cNvPr id="97306" name="Text Box 32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supply</a:t>
              </a:r>
            </a:p>
          </p:txBody>
        </p:sp>
        <p:sp>
          <p:nvSpPr>
            <p:cNvPr id="97307" name="Text Box 33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7308" name="Text Box 34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7309" name="Text Box 35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7310" name="Line 36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11" name="Text Box 37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7312" name="Line 38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8855" name="Text Box 39"/>
          <p:cNvSpPr txBox="1">
            <a:spLocks noChangeArrowheads="1"/>
          </p:cNvSpPr>
          <p:nvPr/>
        </p:nvSpPr>
        <p:spPr bwMode="auto">
          <a:xfrm>
            <a:off x="3517900" y="4633913"/>
            <a:ext cx="1265238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rises by 10%</a:t>
            </a:r>
          </a:p>
        </p:txBody>
      </p:sp>
      <p:sp>
        <p:nvSpPr>
          <p:cNvPr id="97300" name="Rectangle 40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Sellers’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7301" name="Rectangle 41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S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7302" name="Rectangle 42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7303" name="Rectangle 43"/>
          <p:cNvSpPr>
            <a:spLocks noChangeArrowheads="1"/>
          </p:cNvSpPr>
          <p:nvPr/>
        </p:nvSpPr>
        <p:spPr bwMode="auto">
          <a:xfrm>
            <a:off x="565150" y="2581275"/>
            <a:ext cx="2895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relatively flat</a:t>
            </a:r>
          </a:p>
        </p:txBody>
      </p:sp>
      <p:sp>
        <p:nvSpPr>
          <p:cNvPr id="97304" name="Rectangle 44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relatively high</a:t>
            </a:r>
          </a:p>
        </p:txBody>
      </p:sp>
      <p:sp>
        <p:nvSpPr>
          <p:cNvPr id="418861" name="Rectangle 45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&gt;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40" grpId="0" animBg="1"/>
      <p:bldP spid="418841" grpId="0" animBg="1"/>
      <p:bldP spid="418842" grpId="0" animBg="1"/>
      <p:bldP spid="418844" grpId="0"/>
      <p:bldP spid="418845" grpId="0"/>
      <p:bldP spid="418846" grpId="0"/>
      <p:bldP spid="418855" grpId="0" animBg="1"/>
      <p:bldP spid="41886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29" name="Group 2"/>
          <p:cNvGrpSpPr>
            <a:grpSpLocks/>
          </p:cNvGrpSpPr>
          <p:nvPr/>
        </p:nvGrpSpPr>
        <p:grpSpPr bwMode="auto">
          <a:xfrm>
            <a:off x="5178425" y="3016250"/>
            <a:ext cx="3270250" cy="457200"/>
            <a:chOff x="3262" y="1900"/>
            <a:chExt cx="2060" cy="288"/>
          </a:xfrm>
        </p:grpSpPr>
        <p:sp>
          <p:nvSpPr>
            <p:cNvPr id="99368" name="Line 3"/>
            <p:cNvSpPr>
              <a:spLocks noChangeShapeType="1"/>
            </p:cNvSpPr>
            <p:nvPr/>
          </p:nvSpPr>
          <p:spPr bwMode="auto">
            <a:xfrm>
              <a:off x="3262" y="2045"/>
              <a:ext cx="1765" cy="0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9" name="Text Box 4"/>
            <p:cNvSpPr txBox="1">
              <a:spLocks noChangeArrowheads="1"/>
            </p:cNvSpPr>
            <p:nvPr/>
          </p:nvSpPr>
          <p:spPr bwMode="auto">
            <a:xfrm>
              <a:off x="4948" y="1900"/>
              <a:ext cx="3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512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7988" y="249238"/>
            <a:ext cx="7380287" cy="619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rgbClr val="CC0000"/>
                </a:solidFill>
              </a:rPr>
              <a:t>“Perfectly elastic”</a:t>
            </a:r>
            <a:r>
              <a:rPr lang="en-US" sz="3000" smtClean="0">
                <a:solidFill>
                  <a:srgbClr val="CC0000"/>
                </a:solidFill>
              </a:rPr>
              <a:t>  </a:t>
            </a:r>
            <a:r>
              <a:rPr lang="en-US" sz="3000" b="0" smtClean="0">
                <a:solidFill>
                  <a:srgbClr val="CC0000"/>
                </a:solidFill>
              </a:rPr>
              <a:t>(the other extreme)</a:t>
            </a:r>
          </a:p>
        </p:txBody>
      </p:sp>
      <p:grpSp>
        <p:nvGrpSpPr>
          <p:cNvPr id="99331" name="Group 6"/>
          <p:cNvGrpSpPr>
            <a:grpSpLocks/>
          </p:cNvGrpSpPr>
          <p:nvPr/>
        </p:nvGrpSpPr>
        <p:grpSpPr bwMode="auto">
          <a:xfrm>
            <a:off x="4826000" y="2114550"/>
            <a:ext cx="3870325" cy="3060700"/>
            <a:chOff x="3226" y="1041"/>
            <a:chExt cx="2146" cy="1792"/>
          </a:xfrm>
        </p:grpSpPr>
        <p:grpSp>
          <p:nvGrpSpPr>
            <p:cNvPr id="99363" name="Group 7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99366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367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9364" name="Text Box 10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99365" name="Text Box 11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99332" name="Text Box 12"/>
          <p:cNvSpPr txBox="1">
            <a:spLocks noChangeArrowheads="1"/>
          </p:cNvSpPr>
          <p:nvPr/>
        </p:nvSpPr>
        <p:spPr bwMode="auto">
          <a:xfrm>
            <a:off x="4513263" y="3019425"/>
            <a:ext cx="65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 b="1" baseline="-25000">
                <a:ea typeface="Arial" charset="0"/>
                <a:cs typeface="Arial" charset="0"/>
              </a:rPr>
              <a:t>1</a:t>
            </a:r>
          </a:p>
        </p:txBody>
      </p:sp>
      <p:grpSp>
        <p:nvGrpSpPr>
          <p:cNvPr id="99333" name="Group 13"/>
          <p:cNvGrpSpPr>
            <a:grpSpLocks/>
          </p:cNvGrpSpPr>
          <p:nvPr/>
        </p:nvGrpSpPr>
        <p:grpSpPr bwMode="auto">
          <a:xfrm>
            <a:off x="5922963" y="3179763"/>
            <a:ext cx="587375" cy="2225675"/>
            <a:chOff x="3731" y="2003"/>
            <a:chExt cx="370" cy="1402"/>
          </a:xfrm>
        </p:grpSpPr>
        <p:sp>
          <p:nvSpPr>
            <p:cNvPr id="99360" name="Text Box 14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99361" name="Line 15"/>
            <p:cNvSpPr>
              <a:spLocks noChangeShapeType="1"/>
            </p:cNvSpPr>
            <p:nvPr/>
          </p:nvSpPr>
          <p:spPr bwMode="auto">
            <a:xfrm>
              <a:off x="3920" y="2049"/>
              <a:ext cx="0" cy="107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62" name="Oval 16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420881" name="Line 17"/>
          <p:cNvSpPr>
            <a:spLocks noChangeShapeType="1"/>
          </p:cNvSpPr>
          <p:nvPr/>
        </p:nvSpPr>
        <p:spPr bwMode="auto">
          <a:xfrm rot="5400000" flipV="1">
            <a:off x="6787357" y="4285456"/>
            <a:ext cx="0" cy="1090613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3074988" y="4637088"/>
            <a:ext cx="1725612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changes by 0%</a:t>
            </a:r>
          </a:p>
        </p:txBody>
      </p:sp>
      <p:sp>
        <p:nvSpPr>
          <p:cNvPr id="420883" name="Text Box 19"/>
          <p:cNvSpPr txBox="1">
            <a:spLocks noChangeArrowheads="1"/>
          </p:cNvSpPr>
          <p:nvPr/>
        </p:nvSpPr>
        <p:spPr bwMode="auto">
          <a:xfrm>
            <a:off x="6375400" y="5581650"/>
            <a:ext cx="184785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changes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by any %</a:t>
            </a:r>
          </a:p>
        </p:txBody>
      </p:sp>
      <p:sp>
        <p:nvSpPr>
          <p:cNvPr id="9933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6073775" y="871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009900"/>
                </a:solidFill>
                <a:ea typeface="Arial" charset="0"/>
                <a:cs typeface="Arial" charset="0"/>
              </a:rPr>
              <a:t>any %</a:t>
            </a:r>
            <a:endParaRPr lang="en-US" sz="2500" b="1" i="1" baseline="30000">
              <a:solidFill>
                <a:srgbClr val="009900"/>
              </a:solidFill>
              <a:ea typeface="Arial" charset="0"/>
              <a:cs typeface="Arial" charset="0"/>
            </a:endParaRPr>
          </a:p>
        </p:txBody>
      </p:sp>
      <p:sp>
        <p:nvSpPr>
          <p:cNvPr id="420886" name="Text Box 22"/>
          <p:cNvSpPr txBox="1">
            <a:spLocks noChangeArrowheads="1"/>
          </p:cNvSpPr>
          <p:nvPr/>
        </p:nvSpPr>
        <p:spPr bwMode="auto">
          <a:xfrm>
            <a:off x="6080125" y="1379538"/>
            <a:ext cx="1171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solidFill>
                  <a:srgbClr val="FF6600"/>
                </a:solidFill>
                <a:ea typeface="Arial" charset="0"/>
                <a:cs typeface="Arial" charset="0"/>
              </a:rPr>
              <a:t>0%</a:t>
            </a:r>
            <a:endParaRPr lang="en-US" sz="2500" b="1" i="1" baseline="30000">
              <a:solidFill>
                <a:srgbClr val="FF6600"/>
              </a:solidFill>
              <a:ea typeface="Arial" charset="0"/>
              <a:cs typeface="Arial" charset="0"/>
            </a:endParaRPr>
          </a:p>
        </p:txBody>
      </p:sp>
      <p:sp>
        <p:nvSpPr>
          <p:cNvPr id="420887" name="Text Box 23"/>
          <p:cNvSpPr txBox="1">
            <a:spLocks noChangeArrowheads="1"/>
          </p:cNvSpPr>
          <p:nvPr/>
        </p:nvSpPr>
        <p:spPr bwMode="auto">
          <a:xfrm>
            <a:off x="7129463" y="1111250"/>
            <a:ext cx="1481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= infinity</a:t>
            </a:r>
          </a:p>
        </p:txBody>
      </p:sp>
      <p:grpSp>
        <p:nvGrpSpPr>
          <p:cNvPr id="99341" name="Group 24"/>
          <p:cNvGrpSpPr>
            <a:grpSpLocks/>
          </p:cNvGrpSpPr>
          <p:nvPr/>
        </p:nvGrpSpPr>
        <p:grpSpPr bwMode="auto">
          <a:xfrm>
            <a:off x="741363" y="874713"/>
            <a:ext cx="6413500" cy="981075"/>
            <a:chOff x="747" y="551"/>
            <a:chExt cx="4040" cy="618"/>
          </a:xfrm>
        </p:grpSpPr>
        <p:sp>
          <p:nvSpPr>
            <p:cNvPr id="99353" name="Text Box 25"/>
            <p:cNvSpPr txBox="1">
              <a:spLocks noChangeArrowheads="1"/>
            </p:cNvSpPr>
            <p:nvPr/>
          </p:nvSpPr>
          <p:spPr bwMode="auto">
            <a:xfrm>
              <a:off x="747" y="603"/>
              <a:ext cx="1436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elasticity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of supply</a:t>
              </a:r>
            </a:p>
          </p:txBody>
        </p:sp>
        <p:sp>
          <p:nvSpPr>
            <p:cNvPr id="99354" name="Text Box 26"/>
            <p:cNvSpPr txBox="1">
              <a:spLocks noChangeArrowheads="1"/>
            </p:cNvSpPr>
            <p:nvPr/>
          </p:nvSpPr>
          <p:spPr bwMode="auto">
            <a:xfrm>
              <a:off x="2091" y="704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9355" name="Text Box 27"/>
            <p:cNvSpPr txBox="1">
              <a:spLocks noChangeArrowheads="1"/>
            </p:cNvSpPr>
            <p:nvPr/>
          </p:nvSpPr>
          <p:spPr bwMode="auto">
            <a:xfrm>
              <a:off x="2358" y="55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Q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9356" name="Text Box 28"/>
            <p:cNvSpPr txBox="1">
              <a:spLocks noChangeArrowheads="1"/>
            </p:cNvSpPr>
            <p:nvPr/>
          </p:nvSpPr>
          <p:spPr bwMode="auto">
            <a:xfrm>
              <a:off x="2362" y="871"/>
              <a:ext cx="150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% change in </a:t>
              </a:r>
              <a:r>
                <a:rPr lang="en-US" sz="2500" b="1" i="1">
                  <a:ea typeface="Arial" charset="0"/>
                  <a:cs typeface="Arial" charset="0"/>
                </a:rPr>
                <a:t>P</a:t>
              </a:r>
              <a:endParaRPr lang="en-US" sz="2500" b="1" i="1" baseline="30000">
                <a:ea typeface="Arial" charset="0"/>
                <a:cs typeface="Arial" charset="0"/>
              </a:endParaRPr>
            </a:p>
          </p:txBody>
        </p:sp>
        <p:sp>
          <p:nvSpPr>
            <p:cNvPr id="99357" name="Line 29"/>
            <p:cNvSpPr>
              <a:spLocks noChangeShapeType="1"/>
            </p:cNvSpPr>
            <p:nvPr/>
          </p:nvSpPr>
          <p:spPr bwMode="auto">
            <a:xfrm>
              <a:off x="2417" y="859"/>
              <a:ext cx="1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8" name="Text Box 30"/>
            <p:cNvSpPr txBox="1">
              <a:spLocks noChangeArrowheads="1"/>
            </p:cNvSpPr>
            <p:nvPr/>
          </p:nvSpPr>
          <p:spPr bwMode="auto">
            <a:xfrm>
              <a:off x="3839" y="702"/>
              <a:ext cx="289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sp>
          <p:nvSpPr>
            <p:cNvPr id="99359" name="Line 31"/>
            <p:cNvSpPr>
              <a:spLocks noChangeShapeType="1"/>
            </p:cNvSpPr>
            <p:nvPr/>
          </p:nvSpPr>
          <p:spPr bwMode="auto">
            <a:xfrm>
              <a:off x="4171" y="860"/>
              <a:ext cx="6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7031038" y="3176588"/>
            <a:ext cx="587375" cy="2225675"/>
            <a:chOff x="3731" y="2003"/>
            <a:chExt cx="370" cy="1402"/>
          </a:xfrm>
        </p:grpSpPr>
        <p:sp>
          <p:nvSpPr>
            <p:cNvPr id="99350" name="Text Box 33"/>
            <p:cNvSpPr txBox="1">
              <a:spLocks noChangeArrowheads="1"/>
            </p:cNvSpPr>
            <p:nvPr/>
          </p:nvSpPr>
          <p:spPr bwMode="auto">
            <a:xfrm>
              <a:off x="3731" y="311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99351" name="Line 34"/>
            <p:cNvSpPr>
              <a:spLocks noChangeShapeType="1"/>
            </p:cNvSpPr>
            <p:nvPr/>
          </p:nvSpPr>
          <p:spPr bwMode="auto">
            <a:xfrm>
              <a:off x="3920" y="2049"/>
              <a:ext cx="0" cy="107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52" name="Oval 35"/>
            <p:cNvSpPr>
              <a:spLocks noChangeArrowheads="1"/>
            </p:cNvSpPr>
            <p:nvPr/>
          </p:nvSpPr>
          <p:spPr bwMode="auto">
            <a:xfrm>
              <a:off x="3873" y="200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420900" name="Text Box 36"/>
          <p:cNvSpPr txBox="1">
            <a:spLocks noChangeArrowheads="1"/>
          </p:cNvSpPr>
          <p:nvPr/>
        </p:nvSpPr>
        <p:spPr bwMode="auto">
          <a:xfrm>
            <a:off x="3948113" y="30226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 b="1" baseline="-25000">
                <a:ea typeface="Arial" charset="0"/>
                <a:cs typeface="Arial" charset="0"/>
              </a:rPr>
              <a:t>2</a:t>
            </a:r>
            <a:r>
              <a:rPr lang="en-US">
                <a:ea typeface="Arial" charset="0"/>
                <a:cs typeface="Arial" charset="0"/>
              </a:rPr>
              <a:t> =</a:t>
            </a:r>
            <a:endParaRPr lang="en-US" b="1" baseline="-25000">
              <a:ea typeface="Arial" charset="0"/>
              <a:cs typeface="Arial" charset="0"/>
            </a:endParaRPr>
          </a:p>
        </p:txBody>
      </p:sp>
      <p:sp>
        <p:nvSpPr>
          <p:cNvPr id="99344" name="Rectangle 37"/>
          <p:cNvSpPr>
            <a:spLocks noChangeArrowheads="1"/>
          </p:cNvSpPr>
          <p:nvPr/>
        </p:nvSpPr>
        <p:spPr bwMode="auto">
          <a:xfrm>
            <a:off x="366713" y="3221038"/>
            <a:ext cx="33909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Sellers’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price sensitivity: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9345" name="Rectangle 38"/>
          <p:cNvSpPr>
            <a:spLocks noChangeArrowheads="1"/>
          </p:cNvSpPr>
          <p:nvPr/>
        </p:nvSpPr>
        <p:spPr bwMode="auto">
          <a:xfrm>
            <a:off x="365125" y="2144713"/>
            <a:ext cx="14922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S</a:t>
            </a:r>
            <a:r>
              <a:rPr lang="en-US" sz="2600">
                <a:ea typeface="Arial" charset="0"/>
                <a:cs typeface="Arial" charset="0"/>
              </a:rPr>
              <a:t> curve: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9346" name="Rectangle 39"/>
          <p:cNvSpPr>
            <a:spLocks noChangeArrowheads="1"/>
          </p:cNvSpPr>
          <p:nvPr/>
        </p:nvSpPr>
        <p:spPr bwMode="auto">
          <a:xfrm>
            <a:off x="338138" y="4859338"/>
            <a:ext cx="16176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Elasticity:</a:t>
            </a:r>
            <a:endParaRPr lang="en-US" sz="2600">
              <a:solidFill>
                <a:srgbClr val="0000FF"/>
              </a:solidFill>
              <a:ea typeface="Arial" charset="0"/>
              <a:cs typeface="Arial" charset="0"/>
            </a:endParaRPr>
          </a:p>
        </p:txBody>
      </p:sp>
      <p:sp>
        <p:nvSpPr>
          <p:cNvPr id="99347" name="Rectangle 40"/>
          <p:cNvSpPr>
            <a:spLocks noChangeArrowheads="1"/>
          </p:cNvSpPr>
          <p:nvPr/>
        </p:nvSpPr>
        <p:spPr bwMode="auto">
          <a:xfrm>
            <a:off x="565150" y="2581275"/>
            <a:ext cx="28956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horizontal</a:t>
            </a:r>
          </a:p>
        </p:txBody>
      </p:sp>
      <p:sp>
        <p:nvSpPr>
          <p:cNvPr id="99348" name="Rectangle 41"/>
          <p:cNvSpPr>
            <a:spLocks noChangeArrowheads="1"/>
          </p:cNvSpPr>
          <p:nvPr/>
        </p:nvSpPr>
        <p:spPr bwMode="auto">
          <a:xfrm>
            <a:off x="582613" y="4079875"/>
            <a:ext cx="26241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extreme</a:t>
            </a:r>
          </a:p>
        </p:txBody>
      </p:sp>
      <p:sp>
        <p:nvSpPr>
          <p:cNvPr id="420906" name="Rectangle 42"/>
          <p:cNvSpPr>
            <a:spLocks noChangeArrowheads="1"/>
          </p:cNvSpPr>
          <p:nvPr/>
        </p:nvSpPr>
        <p:spPr bwMode="auto">
          <a:xfrm>
            <a:off x="579438" y="5316538"/>
            <a:ext cx="18319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infinity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0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2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81" grpId="0" animBg="1"/>
      <p:bldP spid="420882" grpId="0" animBg="1"/>
      <p:bldP spid="420883" grpId="0" animBg="1"/>
      <p:bldP spid="420885" grpId="0"/>
      <p:bldP spid="420886" grpId="0"/>
      <p:bldP spid="420887" grpId="0"/>
      <p:bldP spid="420900" grpId="0"/>
      <p:bldP spid="42090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Determinants of Supply Elasticity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22350"/>
            <a:ext cx="8313737" cy="5037138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The more easily sellers can change the quantity they produce, the greater the price elasticity of supply.  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Example:  Supply of beachfront property is harder to vary and thus less elastic than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supply of new cars. </a:t>
            </a:r>
          </a:p>
          <a:p>
            <a:pPr eaLnBrk="1" hangingPunct="1"/>
            <a:r>
              <a:rPr lang="en-US" smtClean="0">
                <a:latin typeface="Arial" charset="0"/>
              </a:rPr>
              <a:t>For many goods, price elasticity of supply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is greater in the long run than in the short run,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because firms can build new factories,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or new firms may be able to enter the market.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build="p" bldLvl="4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Elasticity and changes in equilibrium</a:t>
            </a:r>
          </a:p>
        </p:txBody>
      </p:sp>
      <p:sp>
        <p:nvSpPr>
          <p:cNvPr id="10342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The supply of beachfront property is inelastic.  The supply of new cars is elastic.  </a:t>
            </a:r>
          </a:p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Suppose population growth causes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demand for both goods to double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(at each price,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b="1" baseline="30000" smtClean="0">
                <a:latin typeface="Arial" charset="0"/>
                <a:cs typeface="ＭＳ Ｐゴシック" charset="-128"/>
              </a:rPr>
              <a:t>d</a:t>
            </a:r>
            <a:r>
              <a:rPr lang="en-US" smtClean="0">
                <a:latin typeface="Arial" charset="0"/>
                <a:cs typeface="ＭＳ Ｐゴシック" charset="-128"/>
              </a:rPr>
              <a:t> doubles). </a:t>
            </a:r>
          </a:p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For which product will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change the most? </a:t>
            </a:r>
          </a:p>
          <a:p>
            <a:pPr eaLnBrk="1" hangingPunct="1">
              <a:buClr>
                <a:srgbClr val="CC0000"/>
              </a:buCl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For which product will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change the most?</a:t>
            </a:r>
          </a:p>
        </p:txBody>
      </p:sp>
      <p:sp>
        <p:nvSpPr>
          <p:cNvPr id="103429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9"/>
          <p:cNvSpPr>
            <a:spLocks noChangeArrowheads="1"/>
          </p:cNvSpPr>
          <p:nvPr/>
        </p:nvSpPr>
        <p:spPr bwMode="auto">
          <a:xfrm>
            <a:off x="4545013" y="1438275"/>
            <a:ext cx="351313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800"/>
              <a:t>Beachfront property (inelastic supply):</a:t>
            </a:r>
          </a:p>
        </p:txBody>
      </p:sp>
      <p:grpSp>
        <p:nvGrpSpPr>
          <p:cNvPr id="105475" name="Group 10"/>
          <p:cNvGrpSpPr>
            <a:grpSpLocks/>
          </p:cNvGrpSpPr>
          <p:nvPr/>
        </p:nvGrpSpPr>
        <p:grpSpPr bwMode="auto">
          <a:xfrm>
            <a:off x="3754438" y="2347913"/>
            <a:ext cx="4800600" cy="3841750"/>
            <a:chOff x="2305" y="942"/>
            <a:chExt cx="2712" cy="2736"/>
          </a:xfrm>
        </p:grpSpPr>
        <p:grpSp>
          <p:nvGrpSpPr>
            <p:cNvPr id="105507" name="Group 11"/>
            <p:cNvGrpSpPr>
              <a:grpSpLocks/>
            </p:cNvGrpSpPr>
            <p:nvPr/>
          </p:nvGrpSpPr>
          <p:grpSpPr bwMode="auto">
            <a:xfrm>
              <a:off x="2424" y="1167"/>
              <a:ext cx="2382" cy="2331"/>
              <a:chOff x="2424" y="1167"/>
              <a:chExt cx="2400" cy="2079"/>
            </a:xfrm>
          </p:grpSpPr>
          <p:sp>
            <p:nvSpPr>
              <p:cNvPr id="105510" name="Line 12"/>
              <p:cNvSpPr>
                <a:spLocks noChangeShapeType="1"/>
              </p:cNvSpPr>
              <p:nvPr/>
            </p:nvSpPr>
            <p:spPr bwMode="auto">
              <a:xfrm>
                <a:off x="2424" y="1167"/>
                <a:ext cx="0" cy="2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11" name="Line 13"/>
              <p:cNvSpPr>
                <a:spLocks noChangeShapeType="1"/>
              </p:cNvSpPr>
              <p:nvPr/>
            </p:nvSpPr>
            <p:spPr bwMode="auto">
              <a:xfrm>
                <a:off x="2424" y="32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5508" name="Text Box 14"/>
            <p:cNvSpPr txBox="1">
              <a:spLocks noChangeArrowheads="1"/>
            </p:cNvSpPr>
            <p:nvPr/>
          </p:nvSpPr>
          <p:spPr bwMode="auto">
            <a:xfrm>
              <a:off x="2305" y="942"/>
              <a:ext cx="23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05509" name="Text Box 15"/>
            <p:cNvSpPr txBox="1">
              <a:spLocks noChangeArrowheads="1"/>
            </p:cNvSpPr>
            <p:nvPr/>
          </p:nvSpPr>
          <p:spPr bwMode="auto">
            <a:xfrm>
              <a:off x="4784" y="3363"/>
              <a:ext cx="23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05476" name="Group 16"/>
          <p:cNvGrpSpPr>
            <a:grpSpLocks/>
          </p:cNvGrpSpPr>
          <p:nvPr/>
        </p:nvGrpSpPr>
        <p:grpSpPr bwMode="auto">
          <a:xfrm>
            <a:off x="3990975" y="2998788"/>
            <a:ext cx="1906588" cy="2914650"/>
            <a:chOff x="2598" y="1682"/>
            <a:chExt cx="1201" cy="1836"/>
          </a:xfrm>
        </p:grpSpPr>
        <p:sp>
          <p:nvSpPr>
            <p:cNvPr id="105505" name="Text Box 17"/>
            <p:cNvSpPr txBox="1">
              <a:spLocks noChangeArrowheads="1"/>
            </p:cNvSpPr>
            <p:nvPr/>
          </p:nvSpPr>
          <p:spPr bwMode="auto">
            <a:xfrm>
              <a:off x="2598" y="1682"/>
              <a:ext cx="38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Tahoma" charset="0"/>
                  <a:ea typeface="Arial" charset="0"/>
                  <a:cs typeface="Arial" charset="0"/>
                </a:rPr>
                <a:t>D</a:t>
              </a:r>
              <a:r>
                <a:rPr lang="en-US" sz="2300" b="1" baseline="-25000">
                  <a:latin typeface="Tahoma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05506" name="Line 18"/>
            <p:cNvSpPr>
              <a:spLocks noChangeShapeType="1"/>
            </p:cNvSpPr>
            <p:nvPr/>
          </p:nvSpPr>
          <p:spPr bwMode="auto">
            <a:xfrm>
              <a:off x="2798" y="1965"/>
              <a:ext cx="1001" cy="1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5477" name="Group 22"/>
          <p:cNvGrpSpPr>
            <a:grpSpLocks/>
          </p:cNvGrpSpPr>
          <p:nvPr/>
        </p:nvGrpSpPr>
        <p:grpSpPr bwMode="auto">
          <a:xfrm>
            <a:off x="3856038" y="2863850"/>
            <a:ext cx="2503487" cy="2717800"/>
            <a:chOff x="2429" y="1597"/>
            <a:chExt cx="1577" cy="1712"/>
          </a:xfrm>
        </p:grpSpPr>
        <p:sp>
          <p:nvSpPr>
            <p:cNvPr id="105503" name="Arc 23"/>
            <p:cNvSpPr>
              <a:spLocks/>
            </p:cNvSpPr>
            <p:nvPr/>
          </p:nvSpPr>
          <p:spPr bwMode="auto">
            <a:xfrm flipV="1">
              <a:off x="2429" y="1597"/>
              <a:ext cx="1369" cy="1712"/>
            </a:xfrm>
            <a:custGeom>
              <a:avLst/>
              <a:gdLst>
                <a:gd name="T0" fmla="*/ 0 w 21334"/>
                <a:gd name="T1" fmla="*/ 0 h 18670"/>
                <a:gd name="T2" fmla="*/ 0 w 21334"/>
                <a:gd name="T3" fmla="*/ 0 h 18670"/>
                <a:gd name="T4" fmla="*/ 0 w 21334"/>
                <a:gd name="T5" fmla="*/ 0 h 18670"/>
                <a:gd name="T6" fmla="*/ 0 60000 65536"/>
                <a:gd name="T7" fmla="*/ 0 60000 65536"/>
                <a:gd name="T8" fmla="*/ 0 60000 65536"/>
                <a:gd name="T9" fmla="*/ 0 w 21334"/>
                <a:gd name="T10" fmla="*/ 0 h 18670"/>
                <a:gd name="T11" fmla="*/ 21334 w 21334"/>
                <a:gd name="T12" fmla="*/ 18670 h 186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4" h="18670" fill="none" extrusionOk="0">
                  <a:moveTo>
                    <a:pt x="10862" y="0"/>
                  </a:moveTo>
                  <a:cubicBezTo>
                    <a:pt x="16474" y="3265"/>
                    <a:pt x="20319" y="8880"/>
                    <a:pt x="21334" y="15292"/>
                  </a:cubicBezTo>
                </a:path>
                <a:path w="21334" h="18670" stroke="0" extrusionOk="0">
                  <a:moveTo>
                    <a:pt x="10862" y="0"/>
                  </a:moveTo>
                  <a:cubicBezTo>
                    <a:pt x="16474" y="3265"/>
                    <a:pt x="20319" y="8880"/>
                    <a:pt x="21334" y="15292"/>
                  </a:cubicBezTo>
                  <a:lnTo>
                    <a:pt x="0" y="18670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5504" name="Text Box 24"/>
            <p:cNvSpPr txBox="1">
              <a:spLocks noChangeArrowheads="1"/>
            </p:cNvSpPr>
            <p:nvPr/>
          </p:nvSpPr>
          <p:spPr bwMode="auto">
            <a:xfrm>
              <a:off x="3619" y="1640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105478" name="Group 25"/>
          <p:cNvGrpSpPr>
            <a:grpSpLocks/>
          </p:cNvGrpSpPr>
          <p:nvPr/>
        </p:nvGrpSpPr>
        <p:grpSpPr bwMode="auto">
          <a:xfrm>
            <a:off x="3346450" y="4857750"/>
            <a:ext cx="2339975" cy="1538288"/>
            <a:chOff x="2108" y="2853"/>
            <a:chExt cx="1474" cy="969"/>
          </a:xfrm>
        </p:grpSpPr>
        <p:sp>
          <p:nvSpPr>
            <p:cNvPr id="105498" name="Text Box 26"/>
            <p:cNvSpPr txBox="1">
              <a:spLocks noChangeArrowheads="1"/>
            </p:cNvSpPr>
            <p:nvPr/>
          </p:nvSpPr>
          <p:spPr bwMode="auto">
            <a:xfrm>
              <a:off x="3212" y="3534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aseline="-25000">
                  <a:latin typeface="Tahoma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05499" name="Text Box 27"/>
            <p:cNvSpPr txBox="1">
              <a:spLocks noChangeArrowheads="1"/>
            </p:cNvSpPr>
            <p:nvPr/>
          </p:nvSpPr>
          <p:spPr bwMode="auto">
            <a:xfrm>
              <a:off x="2108" y="2853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aseline="-25000">
                  <a:latin typeface="Tahoma" charset="0"/>
                  <a:ea typeface="Arial" charset="0"/>
                  <a:cs typeface="Arial" charset="0"/>
                </a:rPr>
                <a:t>1</a:t>
              </a:r>
            </a:p>
          </p:txBody>
        </p:sp>
        <p:grpSp>
          <p:nvGrpSpPr>
            <p:cNvPr id="105500" name="Group 28"/>
            <p:cNvGrpSpPr>
              <a:grpSpLocks/>
            </p:cNvGrpSpPr>
            <p:nvPr/>
          </p:nvGrpSpPr>
          <p:grpSpPr bwMode="auto">
            <a:xfrm>
              <a:off x="2501" y="3000"/>
              <a:ext cx="896" cy="536"/>
              <a:chOff x="357" y="2450"/>
              <a:chExt cx="795" cy="646"/>
            </a:xfrm>
          </p:grpSpPr>
          <p:sp>
            <p:nvSpPr>
              <p:cNvPr id="105501" name="Line 29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502" name="Line 30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5479" name="Group 31"/>
          <p:cNvGrpSpPr>
            <a:grpSpLocks/>
          </p:cNvGrpSpPr>
          <p:nvPr/>
        </p:nvGrpSpPr>
        <p:grpSpPr bwMode="auto">
          <a:xfrm>
            <a:off x="5327650" y="4873625"/>
            <a:ext cx="506413" cy="457200"/>
            <a:chOff x="3356" y="2863"/>
            <a:chExt cx="319" cy="288"/>
          </a:xfrm>
        </p:grpSpPr>
        <p:sp>
          <p:nvSpPr>
            <p:cNvPr id="105496" name="Text Box 32"/>
            <p:cNvSpPr txBox="1">
              <a:spLocks noChangeArrowheads="1"/>
            </p:cNvSpPr>
            <p:nvPr/>
          </p:nvSpPr>
          <p:spPr bwMode="auto">
            <a:xfrm>
              <a:off x="3428" y="2863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105497" name="Oval 33"/>
            <p:cNvSpPr>
              <a:spLocks noChangeArrowheads="1"/>
            </p:cNvSpPr>
            <p:nvPr/>
          </p:nvSpPr>
          <p:spPr bwMode="auto">
            <a:xfrm>
              <a:off x="3356" y="2964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326699" name="Text Box 43"/>
          <p:cNvSpPr txBox="1">
            <a:spLocks noChangeArrowheads="1"/>
          </p:cNvSpPr>
          <p:nvPr/>
        </p:nvSpPr>
        <p:spPr bwMode="auto">
          <a:xfrm>
            <a:off x="820738" y="1781175"/>
            <a:ext cx="2390775" cy="309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When supply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is </a:t>
            </a:r>
            <a:r>
              <a:rPr lang="en-US" sz="2600" i="1">
                <a:ea typeface="Arial" charset="0"/>
                <a:cs typeface="Arial" charset="0"/>
              </a:rPr>
              <a:t>inelastic</a:t>
            </a:r>
            <a:r>
              <a:rPr lang="en-US" sz="2600">
                <a:ea typeface="Arial" charset="0"/>
                <a:cs typeface="Arial" charset="0"/>
              </a:rPr>
              <a:t>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an increase in demand has a bigger impact on price than on quantity. </a:t>
            </a:r>
          </a:p>
        </p:txBody>
      </p: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4543425" y="2998788"/>
            <a:ext cx="3343275" cy="2914650"/>
            <a:chOff x="2946" y="1682"/>
            <a:chExt cx="2106" cy="1836"/>
          </a:xfrm>
        </p:grpSpPr>
        <p:sp>
          <p:nvSpPr>
            <p:cNvPr id="105494" name="Line 20"/>
            <p:cNvSpPr>
              <a:spLocks noChangeShapeType="1"/>
            </p:cNvSpPr>
            <p:nvPr/>
          </p:nvSpPr>
          <p:spPr bwMode="auto">
            <a:xfrm>
              <a:off x="3133" y="1988"/>
              <a:ext cx="1919" cy="153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95" name="Text Box 21"/>
            <p:cNvSpPr txBox="1">
              <a:spLocks noChangeArrowheads="1"/>
            </p:cNvSpPr>
            <p:nvPr/>
          </p:nvSpPr>
          <p:spPr bwMode="auto">
            <a:xfrm>
              <a:off x="2946" y="1682"/>
              <a:ext cx="38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solidFill>
                    <a:srgbClr val="A50021"/>
                  </a:solidFill>
                  <a:latin typeface="Tahoma" charset="0"/>
                  <a:ea typeface="Arial" charset="0"/>
                  <a:cs typeface="Arial" charset="0"/>
                </a:rPr>
                <a:t>D</a:t>
              </a:r>
              <a:r>
                <a:rPr lang="en-US" sz="2300" b="1" baseline="-25000">
                  <a:solidFill>
                    <a:srgbClr val="A50021"/>
                  </a:solidFill>
                  <a:latin typeface="Tahoma" charset="0"/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3348038" y="3959225"/>
            <a:ext cx="2924175" cy="2438400"/>
            <a:chOff x="2109" y="2287"/>
            <a:chExt cx="1842" cy="1536"/>
          </a:xfrm>
        </p:grpSpPr>
        <p:grpSp>
          <p:nvGrpSpPr>
            <p:cNvPr id="105486" name="Group 35"/>
            <p:cNvGrpSpPr>
              <a:grpSpLocks/>
            </p:cNvGrpSpPr>
            <p:nvPr/>
          </p:nvGrpSpPr>
          <p:grpSpPr bwMode="auto">
            <a:xfrm>
              <a:off x="2497" y="2475"/>
              <a:ext cx="1177" cy="1062"/>
              <a:chOff x="357" y="2450"/>
              <a:chExt cx="795" cy="646"/>
            </a:xfrm>
          </p:grpSpPr>
          <p:sp>
            <p:nvSpPr>
              <p:cNvPr id="105492" name="Line 3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493" name="Line 3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5487" name="Group 38"/>
            <p:cNvGrpSpPr>
              <a:grpSpLocks/>
            </p:cNvGrpSpPr>
            <p:nvPr/>
          </p:nvGrpSpPr>
          <p:grpSpPr bwMode="auto">
            <a:xfrm>
              <a:off x="3628" y="2287"/>
              <a:ext cx="323" cy="288"/>
              <a:chOff x="3628" y="2287"/>
              <a:chExt cx="323" cy="288"/>
            </a:xfrm>
          </p:grpSpPr>
          <p:sp>
            <p:nvSpPr>
              <p:cNvPr id="105490" name="Text Box 39"/>
              <p:cNvSpPr txBox="1">
                <a:spLocks noChangeArrowheads="1"/>
              </p:cNvSpPr>
              <p:nvPr/>
            </p:nvSpPr>
            <p:spPr bwMode="auto">
              <a:xfrm>
                <a:off x="3704" y="2287"/>
                <a:ext cx="2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105491" name="Oval 40"/>
              <p:cNvSpPr>
                <a:spLocks noChangeArrowheads="1"/>
              </p:cNvSpPr>
              <p:nvPr/>
            </p:nvSpPr>
            <p:spPr bwMode="auto">
              <a:xfrm>
                <a:off x="3628" y="2432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105488" name="Text Box 41"/>
            <p:cNvSpPr txBox="1">
              <a:spLocks noChangeArrowheads="1"/>
            </p:cNvSpPr>
            <p:nvPr/>
          </p:nvSpPr>
          <p:spPr bwMode="auto">
            <a:xfrm>
              <a:off x="3509" y="3535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aseline="-25000">
                  <a:latin typeface="Tahoma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05489" name="Text Box 42"/>
            <p:cNvSpPr txBox="1">
              <a:spLocks noChangeArrowheads="1"/>
            </p:cNvSpPr>
            <p:nvPr/>
          </p:nvSpPr>
          <p:spPr bwMode="auto">
            <a:xfrm>
              <a:off x="2109" y="232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aseline="-25000">
                  <a:latin typeface="Tahoma" charset="0"/>
                  <a:ea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05483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105484" name="TextBox 43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4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of Demand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3225" y="2584450"/>
            <a:ext cx="8137525" cy="1150938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Price elasticity of demand</a:t>
            </a:r>
            <a:r>
              <a:rPr lang="en-US" smtClean="0">
                <a:latin typeface="Arial" charset="0"/>
              </a:rPr>
              <a:t> measures how much </a:t>
            </a:r>
            <a:r>
              <a:rPr lang="en-US" b="1" i="1" smtClean="0">
                <a:latin typeface="Arial" charset="0"/>
              </a:rPr>
              <a:t>Q</a:t>
            </a:r>
            <a:r>
              <a:rPr lang="en-US" b="1" i="1" baseline="30000" smtClean="0">
                <a:latin typeface="Arial" charset="0"/>
              </a:rPr>
              <a:t>d</a:t>
            </a:r>
            <a:r>
              <a:rPr lang="en-US" smtClean="0">
                <a:latin typeface="Arial" charset="0"/>
              </a:rPr>
              <a:t> responds to a change in </a:t>
            </a:r>
            <a:r>
              <a:rPr lang="en-US" b="1" i="1" smtClean="0">
                <a:latin typeface="Arial" charset="0"/>
              </a:rPr>
              <a:t>P</a:t>
            </a:r>
            <a:r>
              <a:rPr lang="en-US" smtClean="0">
                <a:latin typeface="Arial" charset="0"/>
              </a:rPr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8825" y="1027113"/>
            <a:ext cx="7646988" cy="1212850"/>
            <a:chOff x="486" y="1450"/>
            <a:chExt cx="4817" cy="764"/>
          </a:xfrm>
        </p:grpSpPr>
        <p:sp>
          <p:nvSpPr>
            <p:cNvPr id="15366" name="Rectangle 5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15367" name="Group 6"/>
            <p:cNvGrpSpPr>
              <a:grpSpLocks/>
            </p:cNvGrpSpPr>
            <p:nvPr/>
          </p:nvGrpSpPr>
          <p:grpSpPr bwMode="auto">
            <a:xfrm>
              <a:off x="538" y="1473"/>
              <a:ext cx="4683" cy="693"/>
              <a:chOff x="508" y="1743"/>
              <a:chExt cx="4683" cy="693"/>
            </a:xfrm>
          </p:grpSpPr>
          <p:sp>
            <p:nvSpPr>
              <p:cNvPr id="15368" name="Text Box 7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57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Price elasticity of demand</a:t>
                </a:r>
              </a:p>
            </p:txBody>
          </p:sp>
          <p:sp>
            <p:nvSpPr>
              <p:cNvPr id="15369" name="Text Box 8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0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=</a:t>
                </a:r>
              </a:p>
            </p:txBody>
          </p:sp>
          <p:sp>
            <p:nvSpPr>
              <p:cNvPr id="15370" name="Text Box 9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r>
                  <a:rPr lang="en-US" sz="2700" b="1" i="1" baseline="30000">
                    <a:ea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5371" name="Text Box 10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P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15372" name="Line 11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20688" y="3751263"/>
            <a:ext cx="8229600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800">
                <a:ea typeface="Arial" charset="0"/>
                <a:cs typeface="Arial" charset="0"/>
              </a:rPr>
              <a:t>Loosely speaking, it measures the price-sensitivity of buyers’ demand.  </a:t>
            </a:r>
          </a:p>
        </p:txBody>
      </p:sp>
      <p:sp>
        <p:nvSpPr>
          <p:cNvPr id="1536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4"/>
      <p:bldP spid="6964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"/>
          <p:cNvSpPr>
            <a:spLocks noChangeArrowheads="1"/>
          </p:cNvSpPr>
          <p:nvPr/>
        </p:nvSpPr>
        <p:spPr bwMode="auto">
          <a:xfrm>
            <a:off x="4706938" y="1452563"/>
            <a:ext cx="3332162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800"/>
              <a:t>New cars</a:t>
            </a:r>
            <a:br>
              <a:rPr lang="en-US" sz="2800"/>
            </a:br>
            <a:r>
              <a:rPr lang="en-US" sz="2800"/>
              <a:t>(elastic supply):</a:t>
            </a:r>
          </a:p>
        </p:txBody>
      </p:sp>
      <p:grpSp>
        <p:nvGrpSpPr>
          <p:cNvPr id="107523" name="Group 11"/>
          <p:cNvGrpSpPr>
            <a:grpSpLocks/>
          </p:cNvGrpSpPr>
          <p:nvPr/>
        </p:nvGrpSpPr>
        <p:grpSpPr bwMode="auto">
          <a:xfrm>
            <a:off x="3754438" y="2347913"/>
            <a:ext cx="4800600" cy="3841750"/>
            <a:chOff x="2305" y="942"/>
            <a:chExt cx="2712" cy="2736"/>
          </a:xfrm>
        </p:grpSpPr>
        <p:grpSp>
          <p:nvGrpSpPr>
            <p:cNvPr id="107555" name="Group 12"/>
            <p:cNvGrpSpPr>
              <a:grpSpLocks/>
            </p:cNvGrpSpPr>
            <p:nvPr/>
          </p:nvGrpSpPr>
          <p:grpSpPr bwMode="auto">
            <a:xfrm>
              <a:off x="2424" y="1167"/>
              <a:ext cx="2382" cy="2331"/>
              <a:chOff x="2424" y="1167"/>
              <a:chExt cx="2400" cy="2079"/>
            </a:xfrm>
          </p:grpSpPr>
          <p:sp>
            <p:nvSpPr>
              <p:cNvPr id="107558" name="Line 13"/>
              <p:cNvSpPr>
                <a:spLocks noChangeShapeType="1"/>
              </p:cNvSpPr>
              <p:nvPr/>
            </p:nvSpPr>
            <p:spPr bwMode="auto">
              <a:xfrm>
                <a:off x="2424" y="1167"/>
                <a:ext cx="0" cy="20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59" name="Line 14"/>
              <p:cNvSpPr>
                <a:spLocks noChangeShapeType="1"/>
              </p:cNvSpPr>
              <p:nvPr/>
            </p:nvSpPr>
            <p:spPr bwMode="auto">
              <a:xfrm>
                <a:off x="2424" y="3246"/>
                <a:ext cx="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7556" name="Text Box 15"/>
            <p:cNvSpPr txBox="1">
              <a:spLocks noChangeArrowheads="1"/>
            </p:cNvSpPr>
            <p:nvPr/>
          </p:nvSpPr>
          <p:spPr bwMode="auto">
            <a:xfrm>
              <a:off x="2305" y="942"/>
              <a:ext cx="23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07557" name="Text Box 16"/>
            <p:cNvSpPr txBox="1">
              <a:spLocks noChangeArrowheads="1"/>
            </p:cNvSpPr>
            <p:nvPr/>
          </p:nvSpPr>
          <p:spPr bwMode="auto">
            <a:xfrm>
              <a:off x="4784" y="3363"/>
              <a:ext cx="233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07524" name="Group 17"/>
          <p:cNvGrpSpPr>
            <a:grpSpLocks/>
          </p:cNvGrpSpPr>
          <p:nvPr/>
        </p:nvGrpSpPr>
        <p:grpSpPr bwMode="auto">
          <a:xfrm>
            <a:off x="3990975" y="2998788"/>
            <a:ext cx="1906588" cy="2914650"/>
            <a:chOff x="2598" y="1682"/>
            <a:chExt cx="1201" cy="1836"/>
          </a:xfrm>
        </p:grpSpPr>
        <p:sp>
          <p:nvSpPr>
            <p:cNvPr id="107553" name="Text Box 18"/>
            <p:cNvSpPr txBox="1">
              <a:spLocks noChangeArrowheads="1"/>
            </p:cNvSpPr>
            <p:nvPr/>
          </p:nvSpPr>
          <p:spPr bwMode="auto">
            <a:xfrm>
              <a:off x="2598" y="1682"/>
              <a:ext cx="38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latin typeface="Tahoma" charset="0"/>
                  <a:ea typeface="Arial" charset="0"/>
                  <a:cs typeface="Arial" charset="0"/>
                </a:rPr>
                <a:t>D</a:t>
              </a:r>
              <a:r>
                <a:rPr lang="en-US" sz="2300" b="1" baseline="-25000">
                  <a:latin typeface="Tahoma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107554" name="Line 19"/>
            <p:cNvSpPr>
              <a:spLocks noChangeShapeType="1"/>
            </p:cNvSpPr>
            <p:nvPr/>
          </p:nvSpPr>
          <p:spPr bwMode="auto">
            <a:xfrm>
              <a:off x="2798" y="1965"/>
              <a:ext cx="1001" cy="15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7525" name="Group 23"/>
          <p:cNvGrpSpPr>
            <a:grpSpLocks/>
          </p:cNvGrpSpPr>
          <p:nvPr/>
        </p:nvGrpSpPr>
        <p:grpSpPr bwMode="auto">
          <a:xfrm>
            <a:off x="3895725" y="3113088"/>
            <a:ext cx="3763963" cy="2151062"/>
            <a:chOff x="2454" y="1764"/>
            <a:chExt cx="2371" cy="1355"/>
          </a:xfrm>
        </p:grpSpPr>
        <p:sp>
          <p:nvSpPr>
            <p:cNvPr id="107551" name="Text Box 24"/>
            <p:cNvSpPr txBox="1">
              <a:spLocks noChangeArrowheads="1"/>
            </p:cNvSpPr>
            <p:nvPr/>
          </p:nvSpPr>
          <p:spPr bwMode="auto">
            <a:xfrm>
              <a:off x="4438" y="2084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07552" name="Arc 25"/>
            <p:cNvSpPr>
              <a:spLocks/>
            </p:cNvSpPr>
            <p:nvPr/>
          </p:nvSpPr>
          <p:spPr bwMode="auto">
            <a:xfrm flipV="1">
              <a:off x="2454" y="1764"/>
              <a:ext cx="2110" cy="1355"/>
            </a:xfrm>
            <a:custGeom>
              <a:avLst/>
              <a:gdLst>
                <a:gd name="T0" fmla="*/ 0 w 19777"/>
                <a:gd name="T1" fmla="*/ 0 h 21238"/>
                <a:gd name="T2" fmla="*/ 0 w 19777"/>
                <a:gd name="T3" fmla="*/ 0 h 21238"/>
                <a:gd name="T4" fmla="*/ 0 w 19777"/>
                <a:gd name="T5" fmla="*/ 0 h 21238"/>
                <a:gd name="T6" fmla="*/ 0 60000 65536"/>
                <a:gd name="T7" fmla="*/ 0 60000 65536"/>
                <a:gd name="T8" fmla="*/ 0 60000 65536"/>
                <a:gd name="T9" fmla="*/ 0 w 19777"/>
                <a:gd name="T10" fmla="*/ 0 h 21238"/>
                <a:gd name="T11" fmla="*/ 19777 w 19777"/>
                <a:gd name="T12" fmla="*/ 21238 h 212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77" h="21238" fill="none" extrusionOk="0">
                  <a:moveTo>
                    <a:pt x="3937" y="0"/>
                  </a:moveTo>
                  <a:cubicBezTo>
                    <a:pt x="10970" y="1303"/>
                    <a:pt x="16901" y="6004"/>
                    <a:pt x="19777" y="12552"/>
                  </a:cubicBezTo>
                </a:path>
                <a:path w="19777" h="21238" stroke="0" extrusionOk="0">
                  <a:moveTo>
                    <a:pt x="3937" y="0"/>
                  </a:moveTo>
                  <a:cubicBezTo>
                    <a:pt x="10970" y="1303"/>
                    <a:pt x="16901" y="6004"/>
                    <a:pt x="19777" y="12552"/>
                  </a:cubicBezTo>
                  <a:lnTo>
                    <a:pt x="0" y="21238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grpSp>
        <p:nvGrpSpPr>
          <p:cNvPr id="107526" name="Group 26"/>
          <p:cNvGrpSpPr>
            <a:grpSpLocks/>
          </p:cNvGrpSpPr>
          <p:nvPr/>
        </p:nvGrpSpPr>
        <p:grpSpPr bwMode="auto">
          <a:xfrm>
            <a:off x="3346450" y="4625975"/>
            <a:ext cx="2339975" cy="1770063"/>
            <a:chOff x="2108" y="2707"/>
            <a:chExt cx="1474" cy="1115"/>
          </a:xfrm>
        </p:grpSpPr>
        <p:grpSp>
          <p:nvGrpSpPr>
            <p:cNvPr id="107542" name="Group 27"/>
            <p:cNvGrpSpPr>
              <a:grpSpLocks/>
            </p:cNvGrpSpPr>
            <p:nvPr/>
          </p:nvGrpSpPr>
          <p:grpSpPr bwMode="auto">
            <a:xfrm>
              <a:off x="2108" y="2853"/>
              <a:ext cx="1474" cy="969"/>
              <a:chOff x="2108" y="2853"/>
              <a:chExt cx="1474" cy="969"/>
            </a:xfrm>
          </p:grpSpPr>
          <p:sp>
            <p:nvSpPr>
              <p:cNvPr id="107546" name="Text Box 28"/>
              <p:cNvSpPr txBox="1">
                <a:spLocks noChangeArrowheads="1"/>
              </p:cNvSpPr>
              <p:nvPr/>
            </p:nvSpPr>
            <p:spPr bwMode="auto">
              <a:xfrm>
                <a:off x="3212" y="3534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i="1">
                    <a:ea typeface="Arial" charset="0"/>
                    <a:cs typeface="Arial" charset="0"/>
                  </a:rPr>
                  <a:t>Q</a:t>
                </a:r>
                <a:r>
                  <a:rPr lang="en-US" baseline="-25000">
                    <a:latin typeface="Tahoma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07547" name="Text Box 29"/>
              <p:cNvSpPr txBox="1">
                <a:spLocks noChangeArrowheads="1"/>
              </p:cNvSpPr>
              <p:nvPr/>
            </p:nvSpPr>
            <p:spPr bwMode="auto">
              <a:xfrm>
                <a:off x="2108" y="2853"/>
                <a:ext cx="3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b="1" i="1">
                    <a:ea typeface="Arial" charset="0"/>
                    <a:cs typeface="Arial" charset="0"/>
                  </a:rPr>
                  <a:t>P</a:t>
                </a:r>
                <a:r>
                  <a:rPr lang="en-US" baseline="-25000">
                    <a:latin typeface="Tahoma" charset="0"/>
                    <a:ea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107548" name="Group 30"/>
              <p:cNvGrpSpPr>
                <a:grpSpLocks/>
              </p:cNvGrpSpPr>
              <p:nvPr/>
            </p:nvGrpSpPr>
            <p:grpSpPr bwMode="auto">
              <a:xfrm>
                <a:off x="2501" y="3000"/>
                <a:ext cx="896" cy="536"/>
                <a:chOff x="357" y="2450"/>
                <a:chExt cx="795" cy="646"/>
              </a:xfrm>
            </p:grpSpPr>
            <p:sp>
              <p:nvSpPr>
                <p:cNvPr id="107549" name="Line 31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4D4D4D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550" name="Line 32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543" name="Group 33"/>
            <p:cNvGrpSpPr>
              <a:grpSpLocks/>
            </p:cNvGrpSpPr>
            <p:nvPr/>
          </p:nvGrpSpPr>
          <p:grpSpPr bwMode="auto">
            <a:xfrm>
              <a:off x="3333" y="2707"/>
              <a:ext cx="247" cy="344"/>
              <a:chOff x="3333" y="2707"/>
              <a:chExt cx="247" cy="344"/>
            </a:xfrm>
          </p:grpSpPr>
          <p:sp>
            <p:nvSpPr>
              <p:cNvPr id="107544" name="Text Box 34"/>
              <p:cNvSpPr txBox="1">
                <a:spLocks noChangeArrowheads="1"/>
              </p:cNvSpPr>
              <p:nvPr/>
            </p:nvSpPr>
            <p:spPr bwMode="auto">
              <a:xfrm>
                <a:off x="3333" y="2707"/>
                <a:ext cx="2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107545" name="Oval 35"/>
              <p:cNvSpPr>
                <a:spLocks noChangeArrowheads="1"/>
              </p:cNvSpPr>
              <p:nvPr/>
            </p:nvSpPr>
            <p:spPr bwMode="auto">
              <a:xfrm>
                <a:off x="3356" y="2964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327724" name="Text Box 44"/>
          <p:cNvSpPr txBox="1">
            <a:spLocks noChangeArrowheads="1"/>
          </p:cNvSpPr>
          <p:nvPr/>
        </p:nvSpPr>
        <p:spPr bwMode="auto">
          <a:xfrm>
            <a:off x="746125" y="1778000"/>
            <a:ext cx="2438400" cy="3086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When supply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is </a:t>
            </a:r>
            <a:r>
              <a:rPr lang="en-US" sz="2600" i="1">
                <a:ea typeface="Arial" charset="0"/>
                <a:cs typeface="Arial" charset="0"/>
              </a:rPr>
              <a:t>elastic</a:t>
            </a:r>
            <a:r>
              <a:rPr lang="en-US" sz="2600">
                <a:ea typeface="Arial" charset="0"/>
                <a:cs typeface="Arial" charset="0"/>
              </a:rPr>
              <a:t>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an increase in demand has a bigger impact on quantity than on price. </a:t>
            </a:r>
          </a:p>
        </p:txBody>
      </p: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4543425" y="2998788"/>
            <a:ext cx="3343275" cy="2914650"/>
            <a:chOff x="2946" y="1682"/>
            <a:chExt cx="2106" cy="1836"/>
          </a:xfrm>
        </p:grpSpPr>
        <p:sp>
          <p:nvSpPr>
            <p:cNvPr id="107540" name="Line 21"/>
            <p:cNvSpPr>
              <a:spLocks noChangeShapeType="1"/>
            </p:cNvSpPr>
            <p:nvPr/>
          </p:nvSpPr>
          <p:spPr bwMode="auto">
            <a:xfrm>
              <a:off x="3133" y="1988"/>
              <a:ext cx="1919" cy="153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41" name="Text Box 22"/>
            <p:cNvSpPr txBox="1">
              <a:spLocks noChangeArrowheads="1"/>
            </p:cNvSpPr>
            <p:nvPr/>
          </p:nvSpPr>
          <p:spPr bwMode="auto">
            <a:xfrm>
              <a:off x="2946" y="1682"/>
              <a:ext cx="38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b="1" i="1">
                  <a:solidFill>
                    <a:srgbClr val="A50021"/>
                  </a:solidFill>
                  <a:latin typeface="Tahoma" charset="0"/>
                  <a:ea typeface="Arial" charset="0"/>
                  <a:cs typeface="Arial" charset="0"/>
                </a:rPr>
                <a:t>D</a:t>
              </a:r>
              <a:r>
                <a:rPr lang="en-US" sz="2300" b="1" baseline="-25000">
                  <a:solidFill>
                    <a:srgbClr val="A50021"/>
                  </a:solidFill>
                  <a:latin typeface="Tahoma" charset="0"/>
                  <a:ea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3333750" y="4230688"/>
            <a:ext cx="3333750" cy="2160587"/>
            <a:chOff x="2100" y="2458"/>
            <a:chExt cx="2100" cy="1361"/>
          </a:xfrm>
        </p:grpSpPr>
        <p:grpSp>
          <p:nvGrpSpPr>
            <p:cNvPr id="107533" name="Group 37"/>
            <p:cNvGrpSpPr>
              <a:grpSpLocks/>
            </p:cNvGrpSpPr>
            <p:nvPr/>
          </p:nvGrpSpPr>
          <p:grpSpPr bwMode="auto">
            <a:xfrm>
              <a:off x="2492" y="2761"/>
              <a:ext cx="1528" cy="771"/>
              <a:chOff x="357" y="2450"/>
              <a:chExt cx="795" cy="646"/>
            </a:xfrm>
          </p:grpSpPr>
          <p:sp>
            <p:nvSpPr>
              <p:cNvPr id="107538" name="Line 38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39" name="Line 39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7534" name="Text Box 40"/>
            <p:cNvSpPr txBox="1">
              <a:spLocks noChangeArrowheads="1"/>
            </p:cNvSpPr>
            <p:nvPr/>
          </p:nvSpPr>
          <p:spPr bwMode="auto">
            <a:xfrm>
              <a:off x="3830" y="3531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aseline="-25000">
                  <a:latin typeface="Tahoma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07535" name="Text Box 41"/>
            <p:cNvSpPr txBox="1">
              <a:spLocks noChangeArrowheads="1"/>
            </p:cNvSpPr>
            <p:nvPr/>
          </p:nvSpPr>
          <p:spPr bwMode="auto">
            <a:xfrm>
              <a:off x="2100" y="2604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aseline="-25000">
                  <a:latin typeface="Tahoma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07536" name="Text Box 42"/>
            <p:cNvSpPr txBox="1">
              <a:spLocks noChangeArrowheads="1"/>
            </p:cNvSpPr>
            <p:nvPr/>
          </p:nvSpPr>
          <p:spPr bwMode="auto">
            <a:xfrm>
              <a:off x="3915" y="2458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107537" name="Oval 43"/>
            <p:cNvSpPr>
              <a:spLocks noChangeArrowheads="1"/>
            </p:cNvSpPr>
            <p:nvPr/>
          </p:nvSpPr>
          <p:spPr bwMode="auto">
            <a:xfrm>
              <a:off x="3979" y="2718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0753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107531" name="TextBox 43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4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69" name="Group 2"/>
          <p:cNvGrpSpPr>
            <a:grpSpLocks/>
          </p:cNvGrpSpPr>
          <p:nvPr/>
        </p:nvGrpSpPr>
        <p:grpSpPr bwMode="auto">
          <a:xfrm>
            <a:off x="1041400" y="1674813"/>
            <a:ext cx="4319588" cy="3397250"/>
            <a:chOff x="457" y="1044"/>
            <a:chExt cx="2721" cy="2140"/>
          </a:xfrm>
        </p:grpSpPr>
        <p:sp>
          <p:nvSpPr>
            <p:cNvPr id="109613" name="Arc 3"/>
            <p:cNvSpPr>
              <a:spLocks/>
            </p:cNvSpPr>
            <p:nvPr/>
          </p:nvSpPr>
          <p:spPr bwMode="auto">
            <a:xfrm flipH="1" flipV="1">
              <a:off x="457" y="1096"/>
              <a:ext cx="2517" cy="2088"/>
            </a:xfrm>
            <a:custGeom>
              <a:avLst/>
              <a:gdLst>
                <a:gd name="T0" fmla="*/ 0 w 21471"/>
                <a:gd name="T1" fmla="*/ 0 h 21465"/>
                <a:gd name="T2" fmla="*/ 0 w 21471"/>
                <a:gd name="T3" fmla="*/ 0 h 21465"/>
                <a:gd name="T4" fmla="*/ 0 w 21471"/>
                <a:gd name="T5" fmla="*/ 0 h 21465"/>
                <a:gd name="T6" fmla="*/ 0 60000 65536"/>
                <a:gd name="T7" fmla="*/ 0 60000 65536"/>
                <a:gd name="T8" fmla="*/ 0 60000 65536"/>
                <a:gd name="T9" fmla="*/ 0 w 21471"/>
                <a:gd name="T10" fmla="*/ 0 h 21465"/>
                <a:gd name="T11" fmla="*/ 21471 w 21471"/>
                <a:gd name="T12" fmla="*/ 21465 h 21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71" h="21465" fill="none" extrusionOk="0">
                  <a:moveTo>
                    <a:pt x="-1" y="19107"/>
                  </a:moveTo>
                  <a:cubicBezTo>
                    <a:pt x="1102" y="9066"/>
                    <a:pt x="9017" y="1129"/>
                    <a:pt x="19056" y="0"/>
                  </a:cubicBezTo>
                </a:path>
                <a:path w="21471" h="21465" stroke="0" extrusionOk="0">
                  <a:moveTo>
                    <a:pt x="-1" y="19107"/>
                  </a:moveTo>
                  <a:cubicBezTo>
                    <a:pt x="1102" y="9066"/>
                    <a:pt x="9017" y="1129"/>
                    <a:pt x="19056" y="0"/>
                  </a:cubicBezTo>
                  <a:lnTo>
                    <a:pt x="21471" y="21465"/>
                  </a:lnTo>
                  <a:close/>
                </a:path>
              </a:pathLst>
            </a:cu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9614" name="Text Box 4"/>
            <p:cNvSpPr txBox="1">
              <a:spLocks noChangeArrowheads="1"/>
            </p:cNvSpPr>
            <p:nvPr/>
          </p:nvSpPr>
          <p:spPr bwMode="auto">
            <a:xfrm>
              <a:off x="2791" y="1044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563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19075"/>
            <a:ext cx="8763000" cy="6492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dirty="0" smtClean="0"/>
              <a:t>How the Price Elasticity of Supply Can Vary</a:t>
            </a:r>
          </a:p>
        </p:txBody>
      </p:sp>
      <p:grpSp>
        <p:nvGrpSpPr>
          <p:cNvPr id="109571" name="Group 6"/>
          <p:cNvGrpSpPr>
            <a:grpSpLocks/>
          </p:cNvGrpSpPr>
          <p:nvPr/>
        </p:nvGrpSpPr>
        <p:grpSpPr bwMode="auto">
          <a:xfrm>
            <a:off x="1001713" y="1463675"/>
            <a:ext cx="4740275" cy="4079875"/>
            <a:chOff x="432" y="911"/>
            <a:chExt cx="2986" cy="2570"/>
          </a:xfrm>
        </p:grpSpPr>
        <p:grpSp>
          <p:nvGrpSpPr>
            <p:cNvPr id="109608" name="Group 7"/>
            <p:cNvGrpSpPr>
              <a:grpSpLocks/>
            </p:cNvGrpSpPr>
            <p:nvPr/>
          </p:nvGrpSpPr>
          <p:grpSpPr bwMode="auto">
            <a:xfrm>
              <a:off x="607" y="1177"/>
              <a:ext cx="2502" cy="2164"/>
              <a:chOff x="1098" y="1361"/>
              <a:chExt cx="2116" cy="2027"/>
            </a:xfrm>
          </p:grpSpPr>
          <p:sp>
            <p:nvSpPr>
              <p:cNvPr id="109611" name="Line 8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12" name="Line 9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609" name="Text Box 10"/>
            <p:cNvSpPr txBox="1">
              <a:spLocks noChangeArrowheads="1"/>
            </p:cNvSpPr>
            <p:nvPr/>
          </p:nvSpPr>
          <p:spPr bwMode="auto">
            <a:xfrm>
              <a:off x="432" y="911"/>
              <a:ext cx="3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09610" name="Text Box 11"/>
            <p:cNvSpPr txBox="1">
              <a:spLocks noChangeArrowheads="1"/>
            </p:cNvSpPr>
            <p:nvPr/>
          </p:nvSpPr>
          <p:spPr bwMode="auto">
            <a:xfrm>
              <a:off x="3051" y="3193"/>
              <a:ext cx="3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0957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382000" y="3048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6070600" y="1400175"/>
            <a:ext cx="2386013" cy="3265488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0" tIns="91440" rIns="182880" bIns="91440" rtlCol="0">
            <a:normAutofit/>
          </a:bodyPr>
          <a:lstStyle/>
          <a:p>
            <a:pPr marL="0" indent="0" eaLnBrk="1" fontAlgn="auto" hangingPunct="1">
              <a:spcBef>
                <a:spcPct val="4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700" smtClean="0">
                <a:ea typeface="+mn-ea"/>
                <a:cs typeface="Arial" pitchFamily="34" charset="0"/>
              </a:rPr>
              <a:t>Supply often becomes </a:t>
            </a:r>
            <a:br>
              <a:rPr lang="en-US" sz="2700" smtClean="0">
                <a:ea typeface="+mn-ea"/>
                <a:cs typeface="Arial" pitchFamily="34" charset="0"/>
              </a:rPr>
            </a:br>
            <a:r>
              <a:rPr lang="en-US" sz="2700" smtClean="0">
                <a:ea typeface="+mn-ea"/>
                <a:cs typeface="Arial" pitchFamily="34" charset="0"/>
              </a:rPr>
              <a:t>less elastic </a:t>
            </a:r>
            <a:br>
              <a:rPr lang="en-US" sz="2700" smtClean="0">
                <a:ea typeface="+mn-ea"/>
                <a:cs typeface="Arial" pitchFamily="34" charset="0"/>
              </a:rPr>
            </a:br>
            <a:r>
              <a:rPr lang="en-US" sz="2700" smtClean="0">
                <a:ea typeface="+mn-ea"/>
                <a:cs typeface="Arial" pitchFamily="34" charset="0"/>
              </a:rPr>
              <a:t>as </a:t>
            </a:r>
            <a:r>
              <a:rPr lang="en-US" sz="2700" b="1" i="1" smtClean="0">
                <a:ea typeface="+mn-ea"/>
                <a:cs typeface="Arial" pitchFamily="34" charset="0"/>
              </a:rPr>
              <a:t>Q</a:t>
            </a:r>
            <a:r>
              <a:rPr lang="en-US" sz="2700" smtClean="0">
                <a:ea typeface="+mn-ea"/>
                <a:cs typeface="Arial" pitchFamily="34" charset="0"/>
              </a:rPr>
              <a:t> rises, </a:t>
            </a:r>
            <a:br>
              <a:rPr lang="en-US" sz="2700" smtClean="0">
                <a:ea typeface="+mn-ea"/>
                <a:cs typeface="Arial" pitchFamily="34" charset="0"/>
              </a:rPr>
            </a:br>
            <a:r>
              <a:rPr lang="en-US" sz="2700" smtClean="0">
                <a:ea typeface="+mn-ea"/>
                <a:cs typeface="Arial" pitchFamily="34" charset="0"/>
              </a:rPr>
              <a:t>due to capacity limits.  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88963" y="2312988"/>
            <a:ext cx="4776787" cy="3714750"/>
            <a:chOff x="172" y="1446"/>
            <a:chExt cx="3009" cy="2340"/>
          </a:xfrm>
        </p:grpSpPr>
        <p:grpSp>
          <p:nvGrpSpPr>
            <p:cNvPr id="109601" name="Group 15"/>
            <p:cNvGrpSpPr>
              <a:grpSpLocks/>
            </p:cNvGrpSpPr>
            <p:nvPr/>
          </p:nvGrpSpPr>
          <p:grpSpPr bwMode="auto">
            <a:xfrm>
              <a:off x="611" y="1590"/>
              <a:ext cx="2306" cy="1747"/>
              <a:chOff x="357" y="2450"/>
              <a:chExt cx="795" cy="646"/>
            </a:xfrm>
          </p:grpSpPr>
          <p:sp>
            <p:nvSpPr>
              <p:cNvPr id="109606" name="Line 1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07" name="Line 1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602" name="Oval 18"/>
            <p:cNvSpPr>
              <a:spLocks noChangeArrowheads="1"/>
            </p:cNvSpPr>
            <p:nvPr/>
          </p:nvSpPr>
          <p:spPr bwMode="auto">
            <a:xfrm>
              <a:off x="2878" y="1554"/>
              <a:ext cx="70" cy="7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9603" name="Text Box 19"/>
            <p:cNvSpPr txBox="1">
              <a:spLocks noChangeArrowheads="1"/>
            </p:cNvSpPr>
            <p:nvPr/>
          </p:nvSpPr>
          <p:spPr bwMode="auto">
            <a:xfrm>
              <a:off x="172" y="1446"/>
              <a:ext cx="44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300">
                  <a:ea typeface="Arial" charset="0"/>
                  <a:cs typeface="Arial" charset="0"/>
                </a:rPr>
                <a:t>$15</a:t>
              </a:r>
            </a:p>
          </p:txBody>
        </p:sp>
        <p:sp>
          <p:nvSpPr>
            <p:cNvPr id="109604" name="Text Box 20"/>
            <p:cNvSpPr txBox="1">
              <a:spLocks noChangeArrowheads="1"/>
            </p:cNvSpPr>
            <p:nvPr/>
          </p:nvSpPr>
          <p:spPr bwMode="auto">
            <a:xfrm>
              <a:off x="2754" y="3507"/>
              <a:ext cx="42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>
                  <a:ea typeface="Arial" charset="0"/>
                  <a:cs typeface="Arial" charset="0"/>
                </a:rPr>
                <a:t>525</a:t>
              </a:r>
            </a:p>
          </p:txBody>
        </p:sp>
        <p:sp>
          <p:nvSpPr>
            <p:cNvPr id="109605" name="Line 21"/>
            <p:cNvSpPr>
              <a:spLocks noChangeShapeType="1"/>
            </p:cNvSpPr>
            <p:nvPr/>
          </p:nvSpPr>
          <p:spPr bwMode="auto">
            <a:xfrm flipH="1" flipV="1">
              <a:off x="2918" y="3364"/>
              <a:ext cx="37" cy="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750888" y="3079750"/>
            <a:ext cx="3902075" cy="2941638"/>
            <a:chOff x="274" y="1929"/>
            <a:chExt cx="2458" cy="1853"/>
          </a:xfrm>
        </p:grpSpPr>
        <p:grpSp>
          <p:nvGrpSpPr>
            <p:cNvPr id="109594" name="Group 23"/>
            <p:cNvGrpSpPr>
              <a:grpSpLocks/>
            </p:cNvGrpSpPr>
            <p:nvPr/>
          </p:nvGrpSpPr>
          <p:grpSpPr bwMode="auto">
            <a:xfrm>
              <a:off x="612" y="2070"/>
              <a:ext cx="2087" cy="1273"/>
              <a:chOff x="357" y="2450"/>
              <a:chExt cx="795" cy="646"/>
            </a:xfrm>
          </p:grpSpPr>
          <p:sp>
            <p:nvSpPr>
              <p:cNvPr id="109599" name="Line 24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00" name="Line 25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595" name="Text Box 26"/>
            <p:cNvSpPr txBox="1">
              <a:spLocks noChangeArrowheads="1"/>
            </p:cNvSpPr>
            <p:nvPr/>
          </p:nvSpPr>
          <p:spPr bwMode="auto">
            <a:xfrm>
              <a:off x="274" y="1929"/>
              <a:ext cx="33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300">
                  <a:ea typeface="Arial" charset="0"/>
                  <a:cs typeface="Arial" charset="0"/>
                </a:rPr>
                <a:t>12</a:t>
              </a:r>
            </a:p>
          </p:txBody>
        </p:sp>
        <p:sp>
          <p:nvSpPr>
            <p:cNvPr id="109596" name="Text Box 27"/>
            <p:cNvSpPr txBox="1">
              <a:spLocks noChangeArrowheads="1"/>
            </p:cNvSpPr>
            <p:nvPr/>
          </p:nvSpPr>
          <p:spPr bwMode="auto">
            <a:xfrm>
              <a:off x="2287" y="3503"/>
              <a:ext cx="42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>
                  <a:ea typeface="Arial" charset="0"/>
                  <a:cs typeface="Arial" charset="0"/>
                </a:rPr>
                <a:t>500</a:t>
              </a:r>
            </a:p>
          </p:txBody>
        </p:sp>
        <p:sp>
          <p:nvSpPr>
            <p:cNvPr id="109597" name="Line 28"/>
            <p:cNvSpPr>
              <a:spLocks noChangeShapeType="1"/>
            </p:cNvSpPr>
            <p:nvPr/>
          </p:nvSpPr>
          <p:spPr bwMode="auto">
            <a:xfrm flipV="1">
              <a:off x="2513" y="3365"/>
              <a:ext cx="182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98" name="Oval 29"/>
            <p:cNvSpPr>
              <a:spLocks noChangeArrowheads="1"/>
            </p:cNvSpPr>
            <p:nvPr/>
          </p:nvSpPr>
          <p:spPr bwMode="auto">
            <a:xfrm>
              <a:off x="2662" y="2042"/>
              <a:ext cx="70" cy="7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469900" y="4884738"/>
            <a:ext cx="2001838" cy="885825"/>
            <a:chOff x="216" y="3045"/>
            <a:chExt cx="1261" cy="558"/>
          </a:xfrm>
        </p:grpSpPr>
        <p:grpSp>
          <p:nvGrpSpPr>
            <p:cNvPr id="109587" name="Group 31"/>
            <p:cNvGrpSpPr>
              <a:grpSpLocks/>
            </p:cNvGrpSpPr>
            <p:nvPr/>
          </p:nvGrpSpPr>
          <p:grpSpPr bwMode="auto">
            <a:xfrm>
              <a:off x="731" y="3097"/>
              <a:ext cx="533" cy="222"/>
              <a:chOff x="357" y="2450"/>
              <a:chExt cx="795" cy="646"/>
            </a:xfrm>
          </p:grpSpPr>
          <p:sp>
            <p:nvSpPr>
              <p:cNvPr id="109592" name="Line 32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93" name="Line 33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588" name="Text Box 34"/>
            <p:cNvSpPr txBox="1">
              <a:spLocks noChangeArrowheads="1"/>
            </p:cNvSpPr>
            <p:nvPr/>
          </p:nvSpPr>
          <p:spPr bwMode="auto">
            <a:xfrm>
              <a:off x="216" y="3045"/>
              <a:ext cx="38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>
                  <a:ea typeface="Arial" charset="0"/>
                  <a:cs typeface="Arial" charset="0"/>
                </a:rPr>
                <a:t>$3</a:t>
              </a:r>
            </a:p>
          </p:txBody>
        </p:sp>
        <p:sp>
          <p:nvSpPr>
            <p:cNvPr id="109589" name="Text Box 35"/>
            <p:cNvSpPr txBox="1">
              <a:spLocks noChangeArrowheads="1"/>
            </p:cNvSpPr>
            <p:nvPr/>
          </p:nvSpPr>
          <p:spPr bwMode="auto">
            <a:xfrm>
              <a:off x="1050" y="3324"/>
              <a:ext cx="42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109590" name="Line 36"/>
            <p:cNvSpPr>
              <a:spLocks noChangeShapeType="1"/>
            </p:cNvSpPr>
            <p:nvPr/>
          </p:nvSpPr>
          <p:spPr bwMode="auto">
            <a:xfrm flipV="1">
              <a:off x="520" y="3100"/>
              <a:ext cx="188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91" name="Oval 37"/>
            <p:cNvSpPr>
              <a:spLocks noChangeArrowheads="1"/>
            </p:cNvSpPr>
            <p:nvPr/>
          </p:nvSpPr>
          <p:spPr bwMode="auto">
            <a:xfrm>
              <a:off x="1225" y="3061"/>
              <a:ext cx="70" cy="7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665163" y="4387850"/>
            <a:ext cx="2525712" cy="1379538"/>
            <a:chOff x="220" y="2753"/>
            <a:chExt cx="1591" cy="869"/>
          </a:xfrm>
        </p:grpSpPr>
        <p:grpSp>
          <p:nvGrpSpPr>
            <p:cNvPr id="109580" name="Group 39"/>
            <p:cNvGrpSpPr>
              <a:grpSpLocks/>
            </p:cNvGrpSpPr>
            <p:nvPr/>
          </p:nvGrpSpPr>
          <p:grpSpPr bwMode="auto">
            <a:xfrm>
              <a:off x="613" y="2974"/>
              <a:ext cx="977" cy="365"/>
              <a:chOff x="357" y="2450"/>
              <a:chExt cx="795" cy="646"/>
            </a:xfrm>
          </p:grpSpPr>
          <p:sp>
            <p:nvSpPr>
              <p:cNvPr id="109585" name="Line 4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86" name="Line 4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777777"/>
                </a:solidFill>
                <a:prstDash val="lg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581" name="Text Box 42"/>
            <p:cNvSpPr txBox="1">
              <a:spLocks noChangeArrowheads="1"/>
            </p:cNvSpPr>
            <p:nvPr/>
          </p:nvSpPr>
          <p:spPr bwMode="auto">
            <a:xfrm>
              <a:off x="220" y="2753"/>
              <a:ext cx="25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>
                  <a:ea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109582" name="Text Box 43"/>
            <p:cNvSpPr txBox="1">
              <a:spLocks noChangeArrowheads="1"/>
            </p:cNvSpPr>
            <p:nvPr/>
          </p:nvSpPr>
          <p:spPr bwMode="auto">
            <a:xfrm>
              <a:off x="1384" y="3343"/>
              <a:ext cx="42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>
                  <a:ea typeface="Arial" charset="0"/>
                  <a:cs typeface="Arial" charset="0"/>
                </a:rPr>
                <a:t>200</a:t>
              </a:r>
            </a:p>
          </p:txBody>
        </p:sp>
        <p:sp>
          <p:nvSpPr>
            <p:cNvPr id="109583" name="Line 44"/>
            <p:cNvSpPr>
              <a:spLocks noChangeShapeType="1"/>
            </p:cNvSpPr>
            <p:nvPr/>
          </p:nvSpPr>
          <p:spPr bwMode="auto">
            <a:xfrm>
              <a:off x="413" y="2909"/>
              <a:ext cx="179" cy="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84" name="Oval 45"/>
            <p:cNvSpPr>
              <a:spLocks noChangeArrowheads="1"/>
            </p:cNvSpPr>
            <p:nvPr/>
          </p:nvSpPr>
          <p:spPr bwMode="auto">
            <a:xfrm>
              <a:off x="1552" y="2938"/>
              <a:ext cx="70" cy="71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95630" name="Text Box 46"/>
          <p:cNvSpPr txBox="1">
            <a:spLocks noChangeArrowheads="1"/>
          </p:cNvSpPr>
          <p:nvPr/>
        </p:nvSpPr>
        <p:spPr bwMode="auto">
          <a:xfrm>
            <a:off x="1463675" y="3725863"/>
            <a:ext cx="143510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elasticity &gt; 1</a:t>
            </a:r>
          </a:p>
        </p:txBody>
      </p:sp>
      <p:sp>
        <p:nvSpPr>
          <p:cNvPr id="195631" name="Text Box 47"/>
          <p:cNvSpPr txBox="1">
            <a:spLocks noChangeArrowheads="1"/>
          </p:cNvSpPr>
          <p:nvPr/>
        </p:nvSpPr>
        <p:spPr bwMode="auto">
          <a:xfrm>
            <a:off x="3213100" y="2006600"/>
            <a:ext cx="1435100" cy="8223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ea typeface="Arial" charset="0"/>
                <a:cs typeface="Arial" charset="0"/>
              </a:rPr>
              <a:t>elasticity &lt; 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7" grpId="0" animBg="1"/>
      <p:bldP spid="195630" grpId="0" animBg="1"/>
      <p:bldP spid="19563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Other Elasticities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41400"/>
            <a:ext cx="8313737" cy="1087438"/>
          </a:xfrm>
        </p:spPr>
        <p:txBody>
          <a:bodyPr/>
          <a:lstStyle/>
          <a:p>
            <a:pPr eaLnBrk="1" hangingPunct="1"/>
            <a:r>
              <a:rPr lang="en-US" sz="2700" b="1" smtClean="0">
                <a:solidFill>
                  <a:srgbClr val="CC0000"/>
                </a:solidFill>
                <a:latin typeface="Arial" charset="0"/>
              </a:rPr>
              <a:t>Income elasticity of demand</a:t>
            </a:r>
            <a:r>
              <a:rPr lang="en-US" sz="2700" smtClean="0">
                <a:latin typeface="Arial" charset="0"/>
              </a:rPr>
              <a:t>:  measures the response of </a:t>
            </a:r>
            <a:r>
              <a:rPr lang="en-US" sz="2700" b="1" i="1" smtClean="0">
                <a:latin typeface="Arial" charset="0"/>
              </a:rPr>
              <a:t>Q</a:t>
            </a:r>
            <a:r>
              <a:rPr lang="en-US" sz="2700" b="1" baseline="30000" smtClean="0">
                <a:latin typeface="Arial" charset="0"/>
              </a:rPr>
              <a:t>d</a:t>
            </a:r>
            <a:r>
              <a:rPr lang="en-US" sz="2700" smtClean="0">
                <a:latin typeface="Arial" charset="0"/>
              </a:rPr>
              <a:t> to a change in consumer income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19138" y="2212975"/>
            <a:ext cx="7667625" cy="1212850"/>
            <a:chOff x="372" y="1605"/>
            <a:chExt cx="4830" cy="764"/>
          </a:xfrm>
        </p:grpSpPr>
        <p:sp>
          <p:nvSpPr>
            <p:cNvPr id="111621" name="Rectangle 6"/>
            <p:cNvSpPr>
              <a:spLocks noChangeArrowheads="1"/>
            </p:cNvSpPr>
            <p:nvPr/>
          </p:nvSpPr>
          <p:spPr bwMode="auto">
            <a:xfrm>
              <a:off x="372" y="1605"/>
              <a:ext cx="4830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11622" name="Text Box 8"/>
            <p:cNvSpPr txBox="1">
              <a:spLocks noChangeArrowheads="1"/>
            </p:cNvSpPr>
            <p:nvPr/>
          </p:nvSpPr>
          <p:spPr bwMode="auto">
            <a:xfrm>
              <a:off x="382" y="1696"/>
              <a:ext cx="1768" cy="576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700">
                  <a:ea typeface="Arial" charset="0"/>
                  <a:cs typeface="Arial" charset="0"/>
                </a:rPr>
                <a:t>Income elasticity of demand</a:t>
              </a:r>
            </a:p>
          </p:txBody>
        </p:sp>
        <p:sp>
          <p:nvSpPr>
            <p:cNvPr id="111623" name="Text Box 9"/>
            <p:cNvSpPr txBox="1">
              <a:spLocks noChangeArrowheads="1"/>
            </p:cNvSpPr>
            <p:nvPr/>
          </p:nvSpPr>
          <p:spPr bwMode="auto">
            <a:xfrm>
              <a:off x="2135" y="1834"/>
              <a:ext cx="321" cy="30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grpSp>
          <p:nvGrpSpPr>
            <p:cNvPr id="111624" name="Group 13"/>
            <p:cNvGrpSpPr>
              <a:grpSpLocks/>
            </p:cNvGrpSpPr>
            <p:nvPr/>
          </p:nvGrpSpPr>
          <p:grpSpPr bwMode="auto">
            <a:xfrm>
              <a:off x="2495" y="1628"/>
              <a:ext cx="2643" cy="693"/>
              <a:chOff x="2495" y="1628"/>
              <a:chExt cx="2951" cy="693"/>
            </a:xfrm>
          </p:grpSpPr>
          <p:sp>
            <p:nvSpPr>
              <p:cNvPr id="111625" name="Text Box 10"/>
              <p:cNvSpPr txBox="1">
                <a:spLocks noChangeArrowheads="1"/>
              </p:cNvSpPr>
              <p:nvPr/>
            </p:nvSpPr>
            <p:spPr bwMode="auto">
              <a:xfrm>
                <a:off x="2495" y="1628"/>
                <a:ext cx="2947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r>
                  <a:rPr lang="en-US" sz="2700" b="1" i="1" baseline="30000">
                    <a:ea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11626" name="Text Box 11"/>
              <p:cNvSpPr txBox="1">
                <a:spLocks noChangeArrowheads="1"/>
              </p:cNvSpPr>
              <p:nvPr/>
            </p:nvSpPr>
            <p:spPr bwMode="auto">
              <a:xfrm>
                <a:off x="2499" y="2004"/>
                <a:ext cx="2947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 change in income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111627" name="Line 12"/>
              <p:cNvSpPr>
                <a:spLocks noChangeShapeType="1"/>
              </p:cNvSpPr>
              <p:nvPr/>
            </p:nvSpPr>
            <p:spPr bwMode="auto">
              <a:xfrm>
                <a:off x="2562" y="1986"/>
                <a:ext cx="28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398463" y="3687763"/>
            <a:ext cx="83137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Recall from Chapter 4:  An increase in income causes an increase in demand for a </a:t>
            </a:r>
            <a:r>
              <a:rPr lang="en-US" sz="2700" i="1">
                <a:ea typeface="Arial" charset="0"/>
                <a:cs typeface="Arial" charset="0"/>
              </a:rPr>
              <a:t>normal</a:t>
            </a:r>
            <a:r>
              <a:rPr lang="en-US" sz="2700">
                <a:ea typeface="Arial" charset="0"/>
                <a:cs typeface="Arial" charset="0"/>
              </a:rPr>
              <a:t> good.  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Hence, for normal goods, income elasticity &gt; 0.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For </a:t>
            </a:r>
            <a:r>
              <a:rPr lang="en-US" sz="2700" i="1">
                <a:ea typeface="Arial" charset="0"/>
                <a:cs typeface="Arial" charset="0"/>
              </a:rPr>
              <a:t>inferior</a:t>
            </a:r>
            <a:r>
              <a:rPr lang="en-US" sz="2700">
                <a:ea typeface="Arial" charset="0"/>
                <a:cs typeface="Arial" charset="0"/>
              </a:rPr>
              <a:t> goods, income elasticity &lt; 0.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6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6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build="p" bldLvl="4"/>
      <p:bldP spid="13620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Other Elasticities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68363"/>
            <a:ext cx="8313738" cy="1397000"/>
          </a:xfrm>
        </p:spPr>
        <p:txBody>
          <a:bodyPr/>
          <a:lstStyle/>
          <a:p>
            <a:pPr eaLnBrk="1" hangingPunct="1"/>
            <a:r>
              <a:rPr lang="en-US" sz="2700" b="1" smtClean="0">
                <a:solidFill>
                  <a:srgbClr val="CC0000"/>
                </a:solidFill>
                <a:latin typeface="Arial" charset="0"/>
              </a:rPr>
              <a:t>Cross-price elasticity of demand</a:t>
            </a:r>
            <a:r>
              <a:rPr lang="en-US" sz="2700" smtClean="0">
                <a:latin typeface="Arial" charset="0"/>
              </a:rPr>
              <a:t>: 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measures the response of demand for one good to changes in the price of another good 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9900" y="2322513"/>
            <a:ext cx="8156575" cy="1212850"/>
            <a:chOff x="110" y="3299"/>
            <a:chExt cx="5138" cy="764"/>
          </a:xfrm>
        </p:grpSpPr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110" y="3299"/>
              <a:ext cx="5138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13670" name="Text Box 6"/>
            <p:cNvSpPr txBox="1">
              <a:spLocks noChangeArrowheads="1"/>
            </p:cNvSpPr>
            <p:nvPr/>
          </p:nvSpPr>
          <p:spPr bwMode="auto">
            <a:xfrm>
              <a:off x="157" y="3404"/>
              <a:ext cx="1869" cy="576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700">
                  <a:ea typeface="Arial" charset="0"/>
                  <a:cs typeface="Arial" charset="0"/>
                </a:rPr>
                <a:t>Cross-price elast. </a:t>
              </a:r>
              <a:br>
                <a:rPr lang="en-US" sz="2700">
                  <a:ea typeface="Arial" charset="0"/>
                  <a:cs typeface="Arial" charset="0"/>
                </a:rPr>
              </a:br>
              <a:r>
                <a:rPr lang="en-US" sz="2700">
                  <a:ea typeface="Arial" charset="0"/>
                  <a:cs typeface="Arial" charset="0"/>
                </a:rPr>
                <a:t>of demand</a:t>
              </a:r>
            </a:p>
          </p:txBody>
        </p:sp>
        <p:sp>
          <p:nvSpPr>
            <p:cNvPr id="113671" name="Text Box 7"/>
            <p:cNvSpPr txBox="1">
              <a:spLocks noChangeArrowheads="1"/>
            </p:cNvSpPr>
            <p:nvPr/>
          </p:nvSpPr>
          <p:spPr bwMode="auto">
            <a:xfrm>
              <a:off x="1987" y="3528"/>
              <a:ext cx="321" cy="30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</a:t>
              </a:r>
            </a:p>
          </p:txBody>
        </p:sp>
        <p:grpSp>
          <p:nvGrpSpPr>
            <p:cNvPr id="113672" name="Group 14"/>
            <p:cNvGrpSpPr>
              <a:grpSpLocks/>
            </p:cNvGrpSpPr>
            <p:nvPr/>
          </p:nvGrpSpPr>
          <p:grpSpPr bwMode="auto">
            <a:xfrm>
              <a:off x="2325" y="3329"/>
              <a:ext cx="2826" cy="693"/>
              <a:chOff x="2346" y="3329"/>
              <a:chExt cx="2826" cy="693"/>
            </a:xfrm>
          </p:grpSpPr>
          <p:sp>
            <p:nvSpPr>
              <p:cNvPr id="113673" name="Text Box 9"/>
              <p:cNvSpPr txBox="1">
                <a:spLocks noChangeArrowheads="1"/>
              </p:cNvSpPr>
              <p:nvPr/>
            </p:nvSpPr>
            <p:spPr bwMode="auto">
              <a:xfrm>
                <a:off x="2382" y="3329"/>
                <a:ext cx="2760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%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r>
                  <a:rPr lang="en-US" sz="2700" b="1" i="1" baseline="30000">
                    <a:ea typeface="Arial" charset="0"/>
                    <a:cs typeface="Arial" charset="0"/>
                  </a:rPr>
                  <a:t>d  </a:t>
                </a:r>
                <a:r>
                  <a:rPr lang="en-US" sz="2700">
                    <a:ea typeface="Arial" charset="0"/>
                    <a:cs typeface="Arial" charset="0"/>
                  </a:rPr>
                  <a:t>for good 1 </a:t>
                </a:r>
              </a:p>
            </p:txBody>
          </p:sp>
          <p:sp>
            <p:nvSpPr>
              <p:cNvPr id="113674" name="Text Box 10"/>
              <p:cNvSpPr txBox="1">
                <a:spLocks noChangeArrowheads="1"/>
              </p:cNvSpPr>
              <p:nvPr/>
            </p:nvSpPr>
            <p:spPr bwMode="auto">
              <a:xfrm>
                <a:off x="2346" y="3705"/>
                <a:ext cx="2826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% change in price of good 2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113675" name="Line 11"/>
              <p:cNvSpPr>
                <a:spLocks noChangeShapeType="1"/>
              </p:cNvSpPr>
              <p:nvPr/>
            </p:nvSpPr>
            <p:spPr bwMode="auto">
              <a:xfrm>
                <a:off x="2428" y="3687"/>
                <a:ext cx="267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67276" name="Rectangle 12"/>
          <p:cNvSpPr>
            <a:spLocks noChangeArrowheads="1"/>
          </p:cNvSpPr>
          <p:nvPr/>
        </p:nvSpPr>
        <p:spPr bwMode="auto">
          <a:xfrm>
            <a:off x="460375" y="3629025"/>
            <a:ext cx="804862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35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For substitutes, cross-price elasticity &gt; 0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(e</a:t>
            </a:r>
            <a:r>
              <a:rPr lang="en-US" sz="2700" i="1">
                <a:ea typeface="Arial" charset="0"/>
                <a:cs typeface="Arial" charset="0"/>
              </a:rPr>
              <a:t>.g</a:t>
            </a:r>
            <a:r>
              <a:rPr lang="en-US" sz="2700">
                <a:ea typeface="Arial" charset="0"/>
                <a:cs typeface="Arial" charset="0"/>
              </a:rPr>
              <a:t>., an increase in price of beef causes an increase in demand for chicken) </a:t>
            </a:r>
          </a:p>
          <a:p>
            <a:pPr marL="342900" indent="-342900">
              <a:lnSpc>
                <a:spcPct val="105000"/>
              </a:lnSpc>
              <a:spcBef>
                <a:spcPct val="30000"/>
              </a:spcBef>
              <a:buClr>
                <a:srgbClr val="A3C167"/>
              </a:buClr>
              <a:buSzPct val="100000"/>
              <a:buFont typeface="Wingdings" charset="2"/>
              <a:buChar char="§"/>
            </a:pPr>
            <a:r>
              <a:rPr lang="en-US" sz="2700">
                <a:ea typeface="Arial" charset="0"/>
                <a:cs typeface="Arial" charset="0"/>
              </a:rPr>
              <a:t>For complements, cross-price elasticity &lt; 0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(</a:t>
            </a:r>
            <a:r>
              <a:rPr lang="en-US" sz="2700" i="1">
                <a:ea typeface="Arial" charset="0"/>
                <a:cs typeface="Arial" charset="0"/>
              </a:rPr>
              <a:t>e.g</a:t>
            </a:r>
            <a:r>
              <a:rPr lang="en-US" sz="2700">
                <a:ea typeface="Arial" charset="0"/>
                <a:cs typeface="Arial" charset="0"/>
              </a:rPr>
              <a:t>., an increase in price of computers causes decrease in demand for software)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7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7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 bldLvl="4"/>
      <p:bldP spid="26727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52413"/>
            <a:ext cx="8578850" cy="68103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Cross-Price Elasticities in the News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995363"/>
            <a:ext cx="8510587" cy="5405437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“As Gas Costs Soar, Buyers Flock to Small Cars”</a:t>
            </a:r>
            <a:b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</a:b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    -</a:t>
            </a:r>
            <a:r>
              <a:rPr lang="en-US" sz="2500" i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New York Times</a:t>
            </a: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,</a:t>
            </a:r>
            <a:r>
              <a:rPr lang="en-US" sz="24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5/2/2008</a:t>
            </a:r>
          </a:p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“Gas Prices Drive Students to Online Courses”</a:t>
            </a:r>
            <a:b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</a:b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    -</a:t>
            </a:r>
            <a:r>
              <a:rPr lang="en-US" sz="2500" i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Chronicle of Higher Education</a:t>
            </a: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, </a:t>
            </a:r>
            <a:r>
              <a:rPr lang="en-US" sz="24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7/8/2008</a:t>
            </a:r>
          </a:p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“Gas prices knock bicycle sales, repairs into higher gear”   </a:t>
            </a:r>
            <a:b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</a:b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    -</a:t>
            </a:r>
            <a:r>
              <a:rPr lang="en-US" sz="2500" i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Associated Press</a:t>
            </a: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, </a:t>
            </a:r>
            <a:r>
              <a:rPr lang="en-US" sz="24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5/11/2008</a:t>
            </a:r>
          </a:p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“Camel demand soars in India” </a:t>
            </a:r>
            <a:b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</a:br>
            <a: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(as a substitute for “gas-guzzling tractors”)   </a:t>
            </a:r>
            <a:b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</a:b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    -</a:t>
            </a:r>
            <a:r>
              <a:rPr lang="en-US" sz="2500" i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Financial Times</a:t>
            </a: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, </a:t>
            </a:r>
            <a:r>
              <a:rPr lang="en-US" sz="24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5/2/2008</a:t>
            </a:r>
          </a:p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“High gas prices drive farmer to switch to mules”</a:t>
            </a:r>
            <a:br>
              <a:rPr lang="en-US" sz="26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</a:b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     -</a:t>
            </a:r>
            <a:r>
              <a:rPr lang="en-US" sz="2500" i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Associated Press</a:t>
            </a:r>
            <a:r>
              <a:rPr lang="en-US" sz="25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, </a:t>
            </a:r>
            <a:r>
              <a:rPr lang="en-US" sz="240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5/21/2008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bldLvl="4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11776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Elasticity measures the responsiveness of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b="1" i="1" smtClean="0">
                <a:latin typeface="Arial" charset="0"/>
                <a:cs typeface="ＭＳ Ｐゴシック" charset="-128"/>
              </a:rPr>
              <a:t> Q</a:t>
            </a:r>
            <a:r>
              <a:rPr lang="en-US" b="1" baseline="30000" smtClean="0">
                <a:latin typeface="Arial" charset="0"/>
                <a:cs typeface="ＭＳ Ｐゴシック" charset="-128"/>
              </a:rPr>
              <a:t>d</a:t>
            </a:r>
            <a:r>
              <a:rPr lang="en-US" smtClean="0">
                <a:latin typeface="Arial" charset="0"/>
                <a:cs typeface="ＭＳ Ｐゴシック" charset="-128"/>
              </a:rPr>
              <a:t> or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b="1" baseline="30000" smtClean="0">
                <a:latin typeface="Arial" charset="0"/>
                <a:cs typeface="ＭＳ Ｐゴシック" charset="-128"/>
              </a:rPr>
              <a:t>s</a:t>
            </a:r>
            <a:r>
              <a:rPr lang="en-US" smtClean="0">
                <a:latin typeface="Arial" charset="0"/>
                <a:cs typeface="ＭＳ Ｐゴシック" charset="-128"/>
              </a:rPr>
              <a:t> to one of its determinants.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Price elasticity of demand equals percentage change in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b="1" baseline="30000" smtClean="0">
                <a:latin typeface="Arial" charset="0"/>
                <a:cs typeface="ＭＳ Ｐゴシック" charset="-128"/>
              </a:rPr>
              <a:t>d</a:t>
            </a:r>
            <a:r>
              <a:rPr lang="en-US" smtClean="0">
                <a:latin typeface="Arial" charset="0"/>
                <a:cs typeface="ＭＳ Ｐゴシック" charset="-128"/>
              </a:rPr>
              <a:t> divided by percentage change in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.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When it’s less than one, demand is “inelastic.”  When greater than one, demand is “elastic.”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When demand is inelastic, total revenue rises when price rises.  When demand is elastic, total revenue falls when price rises.</a:t>
            </a:r>
          </a:p>
        </p:txBody>
      </p:sp>
      <p:sp>
        <p:nvSpPr>
          <p:cNvPr id="117765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11981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Demand is less elastic: in the short run;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for necessities; for broadly defined goods;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and for goods with few close substitutes.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Price elasticity of supply equals percentage change in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b="1" baseline="30000" smtClean="0">
                <a:latin typeface="Arial" charset="0"/>
                <a:cs typeface="ＭＳ Ｐゴシック" charset="-128"/>
              </a:rPr>
              <a:t>s</a:t>
            </a:r>
            <a:r>
              <a:rPr lang="en-US" smtClean="0">
                <a:latin typeface="Arial" charset="0"/>
                <a:cs typeface="ＭＳ Ｐゴシック" charset="-128"/>
              </a:rPr>
              <a:t> divided by percentage change in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.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When it’s less than one, supply is “inelastic.”  When greater than one, supply is “elastic.”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Price elasticity of supply is greater in the long run than in the short run.</a:t>
            </a:r>
          </a:p>
        </p:txBody>
      </p:sp>
      <p:sp>
        <p:nvSpPr>
          <p:cNvPr id="119813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20125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12186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income elasticity of demand measures how much quantity demanded responds to changes in buyers’ incomes.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cross-price elasticity of demand measures how much demand for one good responds to changes in the price of another good.</a:t>
            </a:r>
          </a:p>
        </p:txBody>
      </p:sp>
      <p:sp>
        <p:nvSpPr>
          <p:cNvPr id="121861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2052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of Demand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3750" y="3170238"/>
            <a:ext cx="2470150" cy="1804987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</a:rPr>
              <a:t>Price elasticity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of demand equals  </a:t>
            </a:r>
          </a:p>
        </p:txBody>
      </p:sp>
      <p:sp>
        <p:nvSpPr>
          <p:cNvPr id="174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17412" name="Group 5"/>
          <p:cNvGrpSpPr>
            <a:grpSpLocks/>
          </p:cNvGrpSpPr>
          <p:nvPr/>
        </p:nvGrpSpPr>
        <p:grpSpPr bwMode="auto">
          <a:xfrm>
            <a:off x="5343525" y="2346325"/>
            <a:ext cx="3406775" cy="2876550"/>
            <a:chOff x="3226" y="1041"/>
            <a:chExt cx="2146" cy="1812"/>
          </a:xfrm>
        </p:grpSpPr>
        <p:grpSp>
          <p:nvGrpSpPr>
            <p:cNvPr id="17450" name="Group 6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17453" name="Line 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54" name="Line 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451" name="Text Box 9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7452" name="Text Box 10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7413" name="Group 11"/>
          <p:cNvGrpSpPr>
            <a:grpSpLocks/>
          </p:cNvGrpSpPr>
          <p:nvPr/>
        </p:nvGrpSpPr>
        <p:grpSpPr bwMode="auto">
          <a:xfrm>
            <a:off x="6005513" y="2932113"/>
            <a:ext cx="2633662" cy="1722437"/>
            <a:chOff x="3643" y="1410"/>
            <a:chExt cx="1659" cy="1085"/>
          </a:xfrm>
        </p:grpSpPr>
        <p:sp>
          <p:nvSpPr>
            <p:cNvPr id="17448" name="Line 12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9" name="Text Box 13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6416675" y="3409950"/>
            <a:ext cx="587375" cy="2043113"/>
            <a:chOff x="4042" y="2148"/>
            <a:chExt cx="370" cy="1287"/>
          </a:xfrm>
        </p:grpSpPr>
        <p:sp>
          <p:nvSpPr>
            <p:cNvPr id="17446" name="Text Box 17"/>
            <p:cNvSpPr txBox="1">
              <a:spLocks noChangeArrowheads="1"/>
            </p:cNvSpPr>
            <p:nvPr/>
          </p:nvSpPr>
          <p:spPr bwMode="auto">
            <a:xfrm>
              <a:off x="4042" y="314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7447" name="Line 20"/>
            <p:cNvSpPr>
              <a:spLocks noChangeShapeType="1"/>
            </p:cNvSpPr>
            <p:nvPr/>
          </p:nvSpPr>
          <p:spPr bwMode="auto">
            <a:xfrm>
              <a:off x="4230" y="2148"/>
              <a:ext cx="0" cy="100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5062538" y="3167063"/>
            <a:ext cx="1720850" cy="457200"/>
            <a:chOff x="3189" y="1995"/>
            <a:chExt cx="1084" cy="288"/>
          </a:xfrm>
        </p:grpSpPr>
        <p:sp>
          <p:nvSpPr>
            <p:cNvPr id="17443" name="Text Box 16"/>
            <p:cNvSpPr txBox="1">
              <a:spLocks noChangeArrowheads="1"/>
            </p:cNvSpPr>
            <p:nvPr/>
          </p:nvSpPr>
          <p:spPr bwMode="auto">
            <a:xfrm>
              <a:off x="3189" y="1995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>
              <a:off x="3562" y="2146"/>
              <a:ext cx="668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5" name="Oval 23"/>
            <p:cNvSpPr>
              <a:spLocks noChangeArrowheads="1"/>
            </p:cNvSpPr>
            <p:nvPr/>
          </p:nvSpPr>
          <p:spPr bwMode="auto">
            <a:xfrm>
              <a:off x="4185" y="210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17416" name="Group 53"/>
          <p:cNvGrpSpPr>
            <a:grpSpLocks/>
          </p:cNvGrpSpPr>
          <p:nvPr/>
        </p:nvGrpSpPr>
        <p:grpSpPr bwMode="auto">
          <a:xfrm>
            <a:off x="5045075" y="3686175"/>
            <a:ext cx="2705100" cy="1770063"/>
            <a:chOff x="3178" y="2322"/>
            <a:chExt cx="1704" cy="1115"/>
          </a:xfrm>
        </p:grpSpPr>
        <p:grpSp>
          <p:nvGrpSpPr>
            <p:cNvPr id="17436" name="Group 25"/>
            <p:cNvGrpSpPr>
              <a:grpSpLocks/>
            </p:cNvGrpSpPr>
            <p:nvPr/>
          </p:nvGrpSpPr>
          <p:grpSpPr bwMode="auto">
            <a:xfrm>
              <a:off x="3178" y="2322"/>
              <a:ext cx="1704" cy="1115"/>
              <a:chOff x="3038" y="1885"/>
              <a:chExt cx="1704" cy="1115"/>
            </a:xfrm>
          </p:grpSpPr>
          <p:sp>
            <p:nvSpPr>
              <p:cNvPr id="17438" name="Text Box 26"/>
              <p:cNvSpPr txBox="1">
                <a:spLocks noChangeArrowheads="1"/>
              </p:cNvSpPr>
              <p:nvPr/>
            </p:nvSpPr>
            <p:spPr bwMode="auto">
              <a:xfrm>
                <a:off x="3038" y="1885"/>
                <a:ext cx="3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b="1" i="1">
                    <a:ea typeface="Arial" charset="0"/>
                    <a:cs typeface="Arial" charset="0"/>
                  </a:rPr>
                  <a:t>P</a:t>
                </a:r>
                <a:r>
                  <a:rPr lang="en-US" b="1" baseline="-25000"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7439" name="Text Box 27"/>
              <p:cNvSpPr txBox="1">
                <a:spLocks noChangeArrowheads="1"/>
              </p:cNvSpPr>
              <p:nvPr/>
            </p:nvSpPr>
            <p:spPr bwMode="auto">
              <a:xfrm>
                <a:off x="4397" y="2712"/>
                <a:ext cx="3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i="1">
                    <a:ea typeface="Arial" charset="0"/>
                    <a:cs typeface="Arial" charset="0"/>
                  </a:rPr>
                  <a:t>Q</a:t>
                </a:r>
                <a:r>
                  <a:rPr lang="en-US" b="1" baseline="-25000">
                    <a:ea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17440" name="Group 28"/>
              <p:cNvGrpSpPr>
                <a:grpSpLocks/>
              </p:cNvGrpSpPr>
              <p:nvPr/>
            </p:nvGrpSpPr>
            <p:grpSpPr bwMode="auto">
              <a:xfrm>
                <a:off x="3423" y="2032"/>
                <a:ext cx="1152" cy="680"/>
                <a:chOff x="357" y="2450"/>
                <a:chExt cx="795" cy="646"/>
              </a:xfrm>
            </p:grpSpPr>
            <p:sp>
              <p:nvSpPr>
                <p:cNvPr id="17441" name="Line 29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42" name="Line 30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7437" name="Oval 33"/>
            <p:cNvSpPr>
              <a:spLocks noChangeArrowheads="1"/>
            </p:cNvSpPr>
            <p:nvPr/>
          </p:nvSpPr>
          <p:spPr bwMode="auto">
            <a:xfrm>
              <a:off x="4668" y="242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70690" name="Line 34"/>
          <p:cNvSpPr>
            <a:spLocks noChangeShapeType="1"/>
          </p:cNvSpPr>
          <p:nvPr/>
        </p:nvSpPr>
        <p:spPr bwMode="auto">
          <a:xfrm flipH="1" flipV="1">
            <a:off x="5810250" y="3409950"/>
            <a:ext cx="0" cy="508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 rot="16200000" flipV="1">
            <a:off x="7097713" y="4460875"/>
            <a:ext cx="0" cy="762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3878263" y="2997200"/>
            <a:ext cx="1203325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P</a:t>
            </a:r>
            <a:r>
              <a:rPr lang="en-US">
                <a:ea typeface="Arial" charset="0"/>
                <a:cs typeface="Arial" charset="0"/>
              </a:rPr>
              <a:t>  rises by 10%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5213350" y="5456238"/>
            <a:ext cx="1281113" cy="822325"/>
          </a:xfrm>
          <a:prstGeom prst="rect">
            <a:avLst/>
          </a:prstGeom>
          <a:solidFill>
            <a:srgbClr val="FF99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ea typeface="Arial" charset="0"/>
                <a:cs typeface="Arial" charset="0"/>
              </a:rPr>
              <a:t>Q</a:t>
            </a:r>
            <a:r>
              <a:rPr lang="en-US">
                <a:ea typeface="Arial" charset="0"/>
                <a:cs typeface="Arial" charset="0"/>
              </a:rPr>
              <a:t>  falls by 15%</a:t>
            </a:r>
          </a:p>
        </p:txBody>
      </p: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1195388" y="4660900"/>
            <a:ext cx="2179637" cy="984250"/>
            <a:chOff x="781" y="3261"/>
            <a:chExt cx="1373" cy="620"/>
          </a:xfrm>
        </p:grpSpPr>
        <p:grpSp>
          <p:nvGrpSpPr>
            <p:cNvPr id="17431" name="Group 38"/>
            <p:cNvGrpSpPr>
              <a:grpSpLocks/>
            </p:cNvGrpSpPr>
            <p:nvPr/>
          </p:nvGrpSpPr>
          <p:grpSpPr bwMode="auto">
            <a:xfrm>
              <a:off x="781" y="3261"/>
              <a:ext cx="642" cy="620"/>
              <a:chOff x="3422" y="3211"/>
              <a:chExt cx="642" cy="620"/>
            </a:xfrm>
          </p:grpSpPr>
          <p:sp>
            <p:nvSpPr>
              <p:cNvPr id="17433" name="Text Box 39"/>
              <p:cNvSpPr txBox="1">
                <a:spLocks noChangeArrowheads="1"/>
              </p:cNvSpPr>
              <p:nvPr/>
            </p:nvSpPr>
            <p:spPr bwMode="auto">
              <a:xfrm>
                <a:off x="3422" y="3211"/>
                <a:ext cx="64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15%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17434" name="Text Box 40"/>
              <p:cNvSpPr txBox="1">
                <a:spLocks noChangeArrowheads="1"/>
              </p:cNvSpPr>
              <p:nvPr/>
            </p:nvSpPr>
            <p:spPr bwMode="auto">
              <a:xfrm>
                <a:off x="3430" y="3514"/>
                <a:ext cx="62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10%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17435" name="Line 41"/>
              <p:cNvSpPr>
                <a:spLocks noChangeShapeType="1"/>
              </p:cNvSpPr>
              <p:nvPr/>
            </p:nvSpPr>
            <p:spPr bwMode="auto">
              <a:xfrm flipV="1">
                <a:off x="3484" y="3522"/>
                <a:ext cx="50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432" name="Text Box 42"/>
            <p:cNvSpPr txBox="1">
              <a:spLocks noChangeArrowheads="1"/>
            </p:cNvSpPr>
            <p:nvPr/>
          </p:nvSpPr>
          <p:spPr bwMode="auto">
            <a:xfrm>
              <a:off x="1368" y="3413"/>
              <a:ext cx="78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>
                  <a:ea typeface="Arial" charset="0"/>
                  <a:cs typeface="Arial" charset="0"/>
                </a:rPr>
                <a:t>=  1.5</a:t>
              </a:r>
            </a:p>
          </p:txBody>
        </p:sp>
      </p:grpSp>
      <p:grpSp>
        <p:nvGrpSpPr>
          <p:cNvPr id="17422" name="Group 43"/>
          <p:cNvGrpSpPr>
            <a:grpSpLocks/>
          </p:cNvGrpSpPr>
          <p:nvPr/>
        </p:nvGrpSpPr>
        <p:grpSpPr bwMode="auto">
          <a:xfrm>
            <a:off x="758825" y="1027113"/>
            <a:ext cx="7646988" cy="1212850"/>
            <a:chOff x="486" y="1450"/>
            <a:chExt cx="4817" cy="764"/>
          </a:xfrm>
        </p:grpSpPr>
        <p:sp>
          <p:nvSpPr>
            <p:cNvPr id="17424" name="Rectangle 44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17425" name="Group 45"/>
            <p:cNvGrpSpPr>
              <a:grpSpLocks/>
            </p:cNvGrpSpPr>
            <p:nvPr/>
          </p:nvGrpSpPr>
          <p:grpSpPr bwMode="auto">
            <a:xfrm>
              <a:off x="538" y="1473"/>
              <a:ext cx="4683" cy="693"/>
              <a:chOff x="508" y="1743"/>
              <a:chExt cx="4683" cy="693"/>
            </a:xfrm>
          </p:grpSpPr>
          <p:sp>
            <p:nvSpPr>
              <p:cNvPr id="17426" name="Text Box 46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57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Price elasticity of demand</a:t>
                </a:r>
              </a:p>
            </p:txBody>
          </p:sp>
          <p:sp>
            <p:nvSpPr>
              <p:cNvPr id="17427" name="Text Box 47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0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=</a:t>
                </a:r>
              </a:p>
            </p:txBody>
          </p:sp>
          <p:sp>
            <p:nvSpPr>
              <p:cNvPr id="17428" name="Text Box 48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r>
                  <a:rPr lang="en-US" sz="2700" b="1" i="1" baseline="30000">
                    <a:ea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7429" name="Text Box 49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P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17430" name="Line 50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423" name="Text Box 51"/>
          <p:cNvSpPr txBox="1">
            <a:spLocks noChangeArrowheads="1"/>
          </p:cNvSpPr>
          <p:nvPr/>
        </p:nvSpPr>
        <p:spPr bwMode="auto">
          <a:xfrm>
            <a:off x="522288" y="2519363"/>
            <a:ext cx="2005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ea typeface="Arial" charset="0"/>
                <a:cs typeface="Arial" charset="0"/>
              </a:rPr>
              <a:t>Example: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5"/>
      <p:bldP spid="70690" grpId="0" animBg="1"/>
      <p:bldP spid="70691" grpId="0" animBg="1"/>
      <p:bldP spid="70692" grpId="0" animBg="1"/>
      <p:bldP spid="706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Price Elasticity of Demand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2595563"/>
            <a:ext cx="4464050" cy="3424237"/>
          </a:xfrm>
          <a:solidFill>
            <a:srgbClr val="CC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 smtClean="0">
                <a:ea typeface="+mn-ea"/>
                <a:cs typeface="Arial" pitchFamily="34" charset="0"/>
              </a:rPr>
              <a:t>Along a </a:t>
            </a:r>
            <a:r>
              <a:rPr lang="en-US" sz="2600" b="1" i="1" dirty="0" smtClean="0">
                <a:ea typeface="+mn-ea"/>
                <a:cs typeface="Arial" pitchFamily="34" charset="0"/>
              </a:rPr>
              <a:t>D</a:t>
            </a:r>
            <a:r>
              <a:rPr lang="en-US" sz="2600" dirty="0" smtClean="0">
                <a:ea typeface="+mn-ea"/>
                <a:cs typeface="Arial" pitchFamily="34" charset="0"/>
              </a:rPr>
              <a:t> curve, </a:t>
            </a:r>
            <a:r>
              <a:rPr lang="en-US" sz="2600" b="1" i="1" dirty="0" smtClean="0">
                <a:ea typeface="+mn-ea"/>
                <a:cs typeface="Arial" pitchFamily="34" charset="0"/>
              </a:rPr>
              <a:t>P</a:t>
            </a:r>
            <a:r>
              <a:rPr lang="en-US" sz="2600" dirty="0" smtClean="0">
                <a:ea typeface="+mn-ea"/>
                <a:cs typeface="Arial" pitchFamily="34" charset="0"/>
              </a:rPr>
              <a:t> and </a:t>
            </a:r>
            <a:r>
              <a:rPr lang="en-US" sz="2600" b="1" i="1" dirty="0" smtClean="0">
                <a:ea typeface="+mn-ea"/>
                <a:cs typeface="Arial" pitchFamily="34" charset="0"/>
              </a:rPr>
              <a:t>Q</a:t>
            </a:r>
            <a:r>
              <a:rPr lang="en-US" sz="2600" dirty="0" smtClean="0">
                <a:ea typeface="+mn-ea"/>
                <a:cs typeface="Arial" pitchFamily="34" charset="0"/>
              </a:rPr>
              <a:t> move in opposite directions, which would make price elasticity negative. </a:t>
            </a:r>
          </a:p>
          <a:p>
            <a:pPr marL="0" indent="0" eaLnBrk="1" fontAlgn="auto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600" dirty="0" smtClean="0">
                <a:ea typeface="+mn-ea"/>
                <a:cs typeface="Arial" pitchFamily="34" charset="0"/>
              </a:rPr>
              <a:t>We will drop the minus sign and report all price </a:t>
            </a:r>
            <a:r>
              <a:rPr lang="en-US" sz="2600" dirty="0" err="1" smtClean="0">
                <a:ea typeface="+mn-ea"/>
                <a:cs typeface="Arial" pitchFamily="34" charset="0"/>
              </a:rPr>
              <a:t>elasticities</a:t>
            </a:r>
            <a:r>
              <a:rPr lang="en-US" sz="2600" dirty="0" smtClean="0">
                <a:ea typeface="+mn-ea"/>
                <a:cs typeface="Arial" pitchFamily="34" charset="0"/>
              </a:rPr>
              <a:t> as </a:t>
            </a:r>
            <a:br>
              <a:rPr lang="en-US" sz="2600" dirty="0" smtClean="0">
                <a:ea typeface="+mn-ea"/>
                <a:cs typeface="Arial" pitchFamily="34" charset="0"/>
              </a:rPr>
            </a:br>
            <a:r>
              <a:rPr lang="en-US" sz="2600" dirty="0" smtClean="0">
                <a:ea typeface="+mn-ea"/>
                <a:cs typeface="Arial" pitchFamily="34" charset="0"/>
              </a:rPr>
              <a:t>positive numbers. </a:t>
            </a:r>
          </a:p>
        </p:txBody>
      </p:sp>
      <p:sp>
        <p:nvSpPr>
          <p:cNvPr id="1945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5343525" y="2346325"/>
            <a:ext cx="3406775" cy="2876550"/>
            <a:chOff x="3226" y="1041"/>
            <a:chExt cx="2146" cy="1812"/>
          </a:xfrm>
        </p:grpSpPr>
        <p:grpSp>
          <p:nvGrpSpPr>
            <p:cNvPr id="19489" name="Group 6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19492" name="Line 7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Line 8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90" name="Text Box 9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9491" name="Text Box 10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9461" name="Group 11"/>
          <p:cNvGrpSpPr>
            <a:grpSpLocks/>
          </p:cNvGrpSpPr>
          <p:nvPr/>
        </p:nvGrpSpPr>
        <p:grpSpPr bwMode="auto">
          <a:xfrm>
            <a:off x="6005513" y="2932113"/>
            <a:ext cx="2633662" cy="1722437"/>
            <a:chOff x="3643" y="1410"/>
            <a:chExt cx="1659" cy="1085"/>
          </a:xfrm>
        </p:grpSpPr>
        <p:sp>
          <p:nvSpPr>
            <p:cNvPr id="19487" name="Line 12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8" name="Text Box 13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6416675" y="3409950"/>
            <a:ext cx="587375" cy="2043113"/>
            <a:chOff x="4042" y="2148"/>
            <a:chExt cx="370" cy="1287"/>
          </a:xfrm>
        </p:grpSpPr>
        <p:sp>
          <p:nvSpPr>
            <p:cNvPr id="19485" name="Text Box 15"/>
            <p:cNvSpPr txBox="1">
              <a:spLocks noChangeArrowheads="1"/>
            </p:cNvSpPr>
            <p:nvPr/>
          </p:nvSpPr>
          <p:spPr bwMode="auto">
            <a:xfrm>
              <a:off x="4042" y="3147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9486" name="Line 16"/>
            <p:cNvSpPr>
              <a:spLocks noChangeShapeType="1"/>
            </p:cNvSpPr>
            <p:nvPr/>
          </p:nvSpPr>
          <p:spPr bwMode="auto">
            <a:xfrm>
              <a:off x="4230" y="2148"/>
              <a:ext cx="0" cy="100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463" name="Group 17"/>
          <p:cNvGrpSpPr>
            <a:grpSpLocks/>
          </p:cNvGrpSpPr>
          <p:nvPr/>
        </p:nvGrpSpPr>
        <p:grpSpPr bwMode="auto">
          <a:xfrm>
            <a:off x="5062538" y="3167063"/>
            <a:ext cx="1720850" cy="457200"/>
            <a:chOff x="3189" y="1995"/>
            <a:chExt cx="1084" cy="288"/>
          </a:xfrm>
        </p:grpSpPr>
        <p:sp>
          <p:nvSpPr>
            <p:cNvPr id="19482" name="Text Box 18"/>
            <p:cNvSpPr txBox="1">
              <a:spLocks noChangeArrowheads="1"/>
            </p:cNvSpPr>
            <p:nvPr/>
          </p:nvSpPr>
          <p:spPr bwMode="auto">
            <a:xfrm>
              <a:off x="3189" y="1995"/>
              <a:ext cx="3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  <a:r>
                <a:rPr lang="en-US" b="1" baseline="-25000"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19483" name="Line 19"/>
            <p:cNvSpPr>
              <a:spLocks noChangeShapeType="1"/>
            </p:cNvSpPr>
            <p:nvPr/>
          </p:nvSpPr>
          <p:spPr bwMode="auto">
            <a:xfrm>
              <a:off x="3562" y="2146"/>
              <a:ext cx="668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4" name="Oval 20"/>
            <p:cNvSpPr>
              <a:spLocks noChangeArrowheads="1"/>
            </p:cNvSpPr>
            <p:nvPr/>
          </p:nvSpPr>
          <p:spPr bwMode="auto">
            <a:xfrm>
              <a:off x="4185" y="210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19464" name="Group 21"/>
          <p:cNvGrpSpPr>
            <a:grpSpLocks/>
          </p:cNvGrpSpPr>
          <p:nvPr/>
        </p:nvGrpSpPr>
        <p:grpSpPr bwMode="auto">
          <a:xfrm>
            <a:off x="5045075" y="3686175"/>
            <a:ext cx="2705100" cy="1770063"/>
            <a:chOff x="3178" y="2322"/>
            <a:chExt cx="1704" cy="1115"/>
          </a:xfrm>
        </p:grpSpPr>
        <p:grpSp>
          <p:nvGrpSpPr>
            <p:cNvPr id="19475" name="Group 22"/>
            <p:cNvGrpSpPr>
              <a:grpSpLocks/>
            </p:cNvGrpSpPr>
            <p:nvPr/>
          </p:nvGrpSpPr>
          <p:grpSpPr bwMode="auto">
            <a:xfrm>
              <a:off x="3178" y="2322"/>
              <a:ext cx="1704" cy="1115"/>
              <a:chOff x="3038" y="1885"/>
              <a:chExt cx="1704" cy="1115"/>
            </a:xfrm>
          </p:grpSpPr>
          <p:sp>
            <p:nvSpPr>
              <p:cNvPr id="19477" name="Text Box 23"/>
              <p:cNvSpPr txBox="1">
                <a:spLocks noChangeArrowheads="1"/>
              </p:cNvSpPr>
              <p:nvPr/>
            </p:nvSpPr>
            <p:spPr bwMode="auto">
              <a:xfrm>
                <a:off x="3038" y="1885"/>
                <a:ext cx="38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b="1" i="1">
                    <a:ea typeface="Arial" charset="0"/>
                    <a:cs typeface="Arial" charset="0"/>
                  </a:rPr>
                  <a:t>P</a:t>
                </a:r>
                <a:r>
                  <a:rPr lang="en-US" b="1" baseline="-25000">
                    <a:ea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19478" name="Text Box 24"/>
              <p:cNvSpPr txBox="1">
                <a:spLocks noChangeArrowheads="1"/>
              </p:cNvSpPr>
              <p:nvPr/>
            </p:nvSpPr>
            <p:spPr bwMode="auto">
              <a:xfrm>
                <a:off x="4397" y="2712"/>
                <a:ext cx="3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i="1">
                    <a:ea typeface="Arial" charset="0"/>
                    <a:cs typeface="Arial" charset="0"/>
                  </a:rPr>
                  <a:t>Q</a:t>
                </a:r>
                <a:r>
                  <a:rPr lang="en-US" b="1" baseline="-25000">
                    <a:ea typeface="Arial" charset="0"/>
                    <a:cs typeface="Arial" charset="0"/>
                  </a:rPr>
                  <a:t>1</a:t>
                </a:r>
              </a:p>
            </p:txBody>
          </p:sp>
          <p:grpSp>
            <p:nvGrpSpPr>
              <p:cNvPr id="19479" name="Group 25"/>
              <p:cNvGrpSpPr>
                <a:grpSpLocks/>
              </p:cNvGrpSpPr>
              <p:nvPr/>
            </p:nvGrpSpPr>
            <p:grpSpPr bwMode="auto">
              <a:xfrm>
                <a:off x="3423" y="2032"/>
                <a:ext cx="1152" cy="680"/>
                <a:chOff x="357" y="2450"/>
                <a:chExt cx="795" cy="646"/>
              </a:xfrm>
            </p:grpSpPr>
            <p:sp>
              <p:nvSpPr>
                <p:cNvPr id="19480" name="Line 26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81" name="Line 27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9476" name="Oval 28"/>
            <p:cNvSpPr>
              <a:spLocks noChangeArrowheads="1"/>
            </p:cNvSpPr>
            <p:nvPr/>
          </p:nvSpPr>
          <p:spPr bwMode="auto">
            <a:xfrm>
              <a:off x="4668" y="242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9465" name="Line 29"/>
          <p:cNvSpPr>
            <a:spLocks noChangeShapeType="1"/>
          </p:cNvSpPr>
          <p:nvPr/>
        </p:nvSpPr>
        <p:spPr bwMode="auto">
          <a:xfrm flipH="1" flipV="1">
            <a:off x="5810250" y="3409950"/>
            <a:ext cx="0" cy="508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Line 30"/>
          <p:cNvSpPr>
            <a:spLocks noChangeShapeType="1"/>
          </p:cNvSpPr>
          <p:nvPr/>
        </p:nvSpPr>
        <p:spPr bwMode="auto">
          <a:xfrm rot="16200000" flipV="1">
            <a:off x="7097713" y="4460875"/>
            <a:ext cx="0" cy="7620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467" name="Group 39"/>
          <p:cNvGrpSpPr>
            <a:grpSpLocks/>
          </p:cNvGrpSpPr>
          <p:nvPr/>
        </p:nvGrpSpPr>
        <p:grpSpPr bwMode="auto">
          <a:xfrm>
            <a:off x="758825" y="1027113"/>
            <a:ext cx="7646988" cy="1212850"/>
            <a:chOff x="486" y="1450"/>
            <a:chExt cx="4817" cy="764"/>
          </a:xfrm>
        </p:grpSpPr>
        <p:sp>
          <p:nvSpPr>
            <p:cNvPr id="19468" name="Rectangle 40"/>
            <p:cNvSpPr>
              <a:spLocks noChangeArrowheads="1"/>
            </p:cNvSpPr>
            <p:nvPr/>
          </p:nvSpPr>
          <p:spPr bwMode="auto">
            <a:xfrm>
              <a:off x="486" y="1450"/>
              <a:ext cx="4817" cy="76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19469" name="Group 41"/>
            <p:cNvGrpSpPr>
              <a:grpSpLocks/>
            </p:cNvGrpSpPr>
            <p:nvPr/>
          </p:nvGrpSpPr>
          <p:grpSpPr bwMode="auto">
            <a:xfrm>
              <a:off x="538" y="1473"/>
              <a:ext cx="4683" cy="693"/>
              <a:chOff x="508" y="1743"/>
              <a:chExt cx="4683" cy="693"/>
            </a:xfrm>
          </p:grpSpPr>
          <p:sp>
            <p:nvSpPr>
              <p:cNvPr id="19470" name="Text Box 42"/>
              <p:cNvSpPr txBox="1">
                <a:spLocks noChangeArrowheads="1"/>
              </p:cNvSpPr>
              <p:nvPr/>
            </p:nvSpPr>
            <p:spPr bwMode="auto">
              <a:xfrm>
                <a:off x="508" y="1811"/>
                <a:ext cx="1589" cy="576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Price elasticity of demand</a:t>
                </a:r>
              </a:p>
            </p:txBody>
          </p:sp>
          <p:sp>
            <p:nvSpPr>
              <p:cNvPr id="19471" name="Text Box 43"/>
              <p:cNvSpPr txBox="1">
                <a:spLocks noChangeArrowheads="1"/>
              </p:cNvSpPr>
              <p:nvPr/>
            </p:nvSpPr>
            <p:spPr bwMode="auto">
              <a:xfrm>
                <a:off x="2146" y="1949"/>
                <a:ext cx="289" cy="30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=</a:t>
                </a:r>
              </a:p>
            </p:txBody>
          </p:sp>
          <p:sp>
            <p:nvSpPr>
              <p:cNvPr id="19472" name="Text Box 44"/>
              <p:cNvSpPr txBox="1">
                <a:spLocks noChangeArrowheads="1"/>
              </p:cNvSpPr>
              <p:nvPr/>
            </p:nvSpPr>
            <p:spPr bwMode="auto">
              <a:xfrm>
                <a:off x="2539" y="1743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  <a:r>
                  <a:rPr lang="en-US" sz="2700" b="1" i="1" baseline="30000">
                    <a:ea typeface="Arial" charset="0"/>
                    <a:cs typeface="Arial" charset="0"/>
                  </a:rPr>
                  <a:t>d</a:t>
                </a:r>
              </a:p>
            </p:txBody>
          </p:sp>
          <p:sp>
            <p:nvSpPr>
              <p:cNvPr id="19473" name="Text Box 45"/>
              <p:cNvSpPr txBox="1">
                <a:spLocks noChangeArrowheads="1"/>
              </p:cNvSpPr>
              <p:nvPr/>
            </p:nvSpPr>
            <p:spPr bwMode="auto">
              <a:xfrm>
                <a:off x="2543" y="2119"/>
                <a:ext cx="2648" cy="317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700">
                    <a:ea typeface="Arial" charset="0"/>
                    <a:cs typeface="Arial" charset="0"/>
                  </a:rPr>
                  <a:t>Percentage change in </a:t>
                </a:r>
                <a:r>
                  <a:rPr lang="en-US" sz="2700" b="1" i="1">
                    <a:ea typeface="Arial" charset="0"/>
                    <a:cs typeface="Arial" charset="0"/>
                  </a:rPr>
                  <a:t>P</a:t>
                </a:r>
                <a:endParaRPr lang="en-US" sz="2700" b="1" i="1" baseline="30000">
                  <a:ea typeface="Arial" charset="0"/>
                  <a:cs typeface="Arial" charset="0"/>
                </a:endParaRPr>
              </a:p>
            </p:txBody>
          </p:sp>
          <p:sp>
            <p:nvSpPr>
              <p:cNvPr id="19474" name="Line 46"/>
              <p:cNvSpPr>
                <a:spLocks noChangeShapeType="1"/>
              </p:cNvSpPr>
              <p:nvPr/>
            </p:nvSpPr>
            <p:spPr bwMode="auto">
              <a:xfrm>
                <a:off x="2599" y="2101"/>
                <a:ext cx="254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bldLvl="5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125" y="252413"/>
            <a:ext cx="86868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Calculating Percentage Changes</a:t>
            </a:r>
          </a:p>
        </p:txBody>
      </p:sp>
      <p:sp>
        <p:nvSpPr>
          <p:cNvPr id="2150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693738" y="2728913"/>
            <a:ext cx="3406775" cy="2876550"/>
            <a:chOff x="3226" y="1041"/>
            <a:chExt cx="2146" cy="1812"/>
          </a:xfrm>
        </p:grpSpPr>
        <p:grpSp>
          <p:nvGrpSpPr>
            <p:cNvPr id="21542" name="Group 5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21545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46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43" name="Text Box 8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21544" name="Text Box 9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508" name="Group 10"/>
          <p:cNvGrpSpPr>
            <a:grpSpLocks/>
          </p:cNvGrpSpPr>
          <p:nvPr/>
        </p:nvGrpSpPr>
        <p:grpSpPr bwMode="auto">
          <a:xfrm>
            <a:off x="1355725" y="3314700"/>
            <a:ext cx="2633663" cy="1722438"/>
            <a:chOff x="3643" y="1410"/>
            <a:chExt cx="1659" cy="1085"/>
          </a:xfrm>
        </p:grpSpPr>
        <p:sp>
          <p:nvSpPr>
            <p:cNvPr id="21540" name="Line 11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1" name="Text Box 12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1509" name="Group 13"/>
          <p:cNvGrpSpPr>
            <a:grpSpLocks/>
          </p:cNvGrpSpPr>
          <p:nvPr/>
        </p:nvGrpSpPr>
        <p:grpSpPr bwMode="auto">
          <a:xfrm>
            <a:off x="127000" y="3325813"/>
            <a:ext cx="2251075" cy="2509837"/>
            <a:chOff x="139" y="2152"/>
            <a:chExt cx="1418" cy="1581"/>
          </a:xfrm>
        </p:grpSpPr>
        <p:grpSp>
          <p:nvGrpSpPr>
            <p:cNvPr id="21531" name="Group 14"/>
            <p:cNvGrpSpPr>
              <a:grpSpLocks/>
            </p:cNvGrpSpPr>
            <p:nvPr/>
          </p:nvGrpSpPr>
          <p:grpSpPr bwMode="auto">
            <a:xfrm>
              <a:off x="139" y="2293"/>
              <a:ext cx="1403" cy="1440"/>
              <a:chOff x="139" y="2293"/>
              <a:chExt cx="1403" cy="1440"/>
            </a:xfrm>
          </p:grpSpPr>
          <p:sp>
            <p:nvSpPr>
              <p:cNvPr id="21535" name="Text Box 15"/>
              <p:cNvSpPr txBox="1">
                <a:spLocks noChangeArrowheads="1"/>
              </p:cNvSpPr>
              <p:nvPr/>
            </p:nvSpPr>
            <p:spPr bwMode="auto">
              <a:xfrm>
                <a:off x="139" y="2293"/>
                <a:ext cx="5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$250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sp>
            <p:nvSpPr>
              <p:cNvPr id="21536" name="Text Box 16"/>
              <p:cNvSpPr txBox="1">
                <a:spLocks noChangeArrowheads="1"/>
              </p:cNvSpPr>
              <p:nvPr/>
            </p:nvSpPr>
            <p:spPr bwMode="auto">
              <a:xfrm>
                <a:off x="1172" y="3445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8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21537" name="Group 17"/>
              <p:cNvGrpSpPr>
                <a:grpSpLocks/>
              </p:cNvGrpSpPr>
              <p:nvPr/>
            </p:nvGrpSpPr>
            <p:grpSpPr bwMode="auto">
              <a:xfrm>
                <a:off x="692" y="2444"/>
                <a:ext cx="668" cy="1006"/>
                <a:chOff x="357" y="2450"/>
                <a:chExt cx="795" cy="646"/>
              </a:xfrm>
            </p:grpSpPr>
            <p:sp>
              <p:nvSpPr>
                <p:cNvPr id="21538" name="Line 1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39" name="Line 1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32" name="Group 20"/>
            <p:cNvGrpSpPr>
              <a:grpSpLocks/>
            </p:cNvGrpSpPr>
            <p:nvPr/>
          </p:nvGrpSpPr>
          <p:grpSpPr bwMode="auto">
            <a:xfrm>
              <a:off x="1315" y="2152"/>
              <a:ext cx="242" cy="333"/>
              <a:chOff x="1315" y="2152"/>
              <a:chExt cx="242" cy="333"/>
            </a:xfrm>
          </p:grpSpPr>
          <p:sp>
            <p:nvSpPr>
              <p:cNvPr id="21533" name="Text Box 21"/>
              <p:cNvSpPr txBox="1">
                <a:spLocks noChangeArrowheads="1"/>
              </p:cNvSpPr>
              <p:nvPr/>
            </p:nvSpPr>
            <p:spPr bwMode="auto">
              <a:xfrm>
                <a:off x="1319" y="2152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1534" name="Oval 22"/>
              <p:cNvSpPr>
                <a:spLocks noChangeArrowheads="1"/>
              </p:cNvSpPr>
              <p:nvPr/>
            </p:nvSpPr>
            <p:spPr bwMode="auto">
              <a:xfrm>
                <a:off x="1315" y="239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1510" name="Group 23"/>
          <p:cNvGrpSpPr>
            <a:grpSpLocks/>
          </p:cNvGrpSpPr>
          <p:nvPr/>
        </p:nvGrpSpPr>
        <p:grpSpPr bwMode="auto">
          <a:xfrm>
            <a:off x="95250" y="3883025"/>
            <a:ext cx="3141663" cy="1955800"/>
            <a:chOff x="119" y="2503"/>
            <a:chExt cx="1979" cy="1232"/>
          </a:xfrm>
        </p:grpSpPr>
        <p:grpSp>
          <p:nvGrpSpPr>
            <p:cNvPr id="21522" name="Group 24"/>
            <p:cNvGrpSpPr>
              <a:grpSpLocks/>
            </p:cNvGrpSpPr>
            <p:nvPr/>
          </p:nvGrpSpPr>
          <p:grpSpPr bwMode="auto">
            <a:xfrm>
              <a:off x="119" y="2620"/>
              <a:ext cx="1893" cy="1115"/>
              <a:chOff x="119" y="2620"/>
              <a:chExt cx="1893" cy="1115"/>
            </a:xfrm>
          </p:grpSpPr>
          <p:sp>
            <p:nvSpPr>
              <p:cNvPr id="21526" name="Text Box 25"/>
              <p:cNvSpPr txBox="1">
                <a:spLocks noChangeArrowheads="1"/>
              </p:cNvSpPr>
              <p:nvPr/>
            </p:nvSpPr>
            <p:spPr bwMode="auto">
              <a:xfrm>
                <a:off x="119" y="2620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$200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sp>
            <p:nvSpPr>
              <p:cNvPr id="21527" name="Text Box 26"/>
              <p:cNvSpPr txBox="1">
                <a:spLocks noChangeArrowheads="1"/>
              </p:cNvSpPr>
              <p:nvPr/>
            </p:nvSpPr>
            <p:spPr bwMode="auto">
              <a:xfrm>
                <a:off x="1667" y="3447"/>
                <a:ext cx="3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12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21528" name="Group 27"/>
              <p:cNvGrpSpPr>
                <a:grpSpLocks/>
              </p:cNvGrpSpPr>
              <p:nvPr/>
            </p:nvGrpSpPr>
            <p:grpSpPr bwMode="auto">
              <a:xfrm>
                <a:off x="693" y="2767"/>
                <a:ext cx="1152" cy="680"/>
                <a:chOff x="357" y="2450"/>
                <a:chExt cx="795" cy="646"/>
              </a:xfrm>
            </p:grpSpPr>
            <p:sp>
              <p:nvSpPr>
                <p:cNvPr id="21529" name="Line 2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530" name="Line 2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30"/>
            <p:cNvGrpSpPr>
              <a:grpSpLocks/>
            </p:cNvGrpSpPr>
            <p:nvPr/>
          </p:nvGrpSpPr>
          <p:grpSpPr bwMode="auto">
            <a:xfrm>
              <a:off x="1798" y="2503"/>
              <a:ext cx="300" cy="303"/>
              <a:chOff x="1798" y="2503"/>
              <a:chExt cx="300" cy="303"/>
            </a:xfrm>
          </p:grpSpPr>
          <p:sp>
            <p:nvSpPr>
              <p:cNvPr id="21524" name="Text Box 31"/>
              <p:cNvSpPr txBox="1">
                <a:spLocks noChangeArrowheads="1"/>
              </p:cNvSpPr>
              <p:nvPr/>
            </p:nvSpPr>
            <p:spPr bwMode="auto">
              <a:xfrm>
                <a:off x="1851" y="2503"/>
                <a:ext cx="2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21525" name="Oval 32"/>
              <p:cNvSpPr>
                <a:spLocks noChangeArrowheads="1"/>
              </p:cNvSpPr>
              <p:nvPr/>
            </p:nvSpPr>
            <p:spPr bwMode="auto">
              <a:xfrm>
                <a:off x="1798" y="2719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21511" name="Text Box 33"/>
          <p:cNvSpPr txBox="1">
            <a:spLocks noChangeArrowheads="1"/>
          </p:cNvSpPr>
          <p:nvPr/>
        </p:nvSpPr>
        <p:spPr bwMode="auto">
          <a:xfrm>
            <a:off x="1328738" y="1885950"/>
            <a:ext cx="2279650" cy="8858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Demand for your websites</a:t>
            </a:r>
          </a:p>
        </p:txBody>
      </p:sp>
      <p:sp>
        <p:nvSpPr>
          <p:cNvPr id="72738" name="Rectangle 34"/>
          <p:cNvSpPr>
            <a:spLocks noChangeArrowheads="1"/>
          </p:cNvSpPr>
          <p:nvPr/>
        </p:nvSpPr>
        <p:spPr bwMode="auto">
          <a:xfrm>
            <a:off x="4251325" y="1076325"/>
            <a:ext cx="394335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Standard method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of computing the percentage (%) change:</a:t>
            </a:r>
          </a:p>
        </p:txBody>
      </p: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3811588" y="2563813"/>
            <a:ext cx="5006975" cy="976312"/>
            <a:chOff x="2387" y="1832"/>
            <a:chExt cx="3154" cy="615"/>
          </a:xfrm>
        </p:grpSpPr>
        <p:sp>
          <p:nvSpPr>
            <p:cNvPr id="21516" name="Rectangle 36"/>
            <p:cNvSpPr>
              <a:spLocks noChangeArrowheads="1"/>
            </p:cNvSpPr>
            <p:nvPr/>
          </p:nvSpPr>
          <p:spPr bwMode="auto">
            <a:xfrm>
              <a:off x="2456" y="1832"/>
              <a:ext cx="3056" cy="608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21517" name="Group 37"/>
            <p:cNvGrpSpPr>
              <a:grpSpLocks/>
            </p:cNvGrpSpPr>
            <p:nvPr/>
          </p:nvGrpSpPr>
          <p:grpSpPr bwMode="auto">
            <a:xfrm>
              <a:off x="2387" y="1841"/>
              <a:ext cx="3154" cy="606"/>
              <a:chOff x="2436" y="1904"/>
              <a:chExt cx="3154" cy="606"/>
            </a:xfrm>
          </p:grpSpPr>
          <p:sp>
            <p:nvSpPr>
              <p:cNvPr id="21518" name="Text Box 38"/>
              <p:cNvSpPr txBox="1">
                <a:spLocks noChangeArrowheads="1"/>
              </p:cNvSpPr>
              <p:nvPr/>
            </p:nvSpPr>
            <p:spPr bwMode="auto">
              <a:xfrm>
                <a:off x="2436" y="1904"/>
                <a:ext cx="2432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end value – start value</a:t>
                </a:r>
              </a:p>
            </p:txBody>
          </p:sp>
          <p:sp>
            <p:nvSpPr>
              <p:cNvPr id="21519" name="Text Box 39"/>
              <p:cNvSpPr txBox="1">
                <a:spLocks noChangeArrowheads="1"/>
              </p:cNvSpPr>
              <p:nvPr/>
            </p:nvSpPr>
            <p:spPr bwMode="auto">
              <a:xfrm>
                <a:off x="3065" y="2202"/>
                <a:ext cx="1203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start value</a:t>
                </a:r>
              </a:p>
            </p:txBody>
          </p:sp>
          <p:sp>
            <p:nvSpPr>
              <p:cNvPr id="21520" name="Text Box 40"/>
              <p:cNvSpPr txBox="1">
                <a:spLocks noChangeArrowheads="1"/>
              </p:cNvSpPr>
              <p:nvPr/>
            </p:nvSpPr>
            <p:spPr bwMode="auto">
              <a:xfrm>
                <a:off x="4726" y="2031"/>
                <a:ext cx="864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>
                    <a:ea typeface="Arial" charset="0"/>
                    <a:cs typeface="Arial" charset="0"/>
                  </a:rPr>
                  <a:t>x 100%</a:t>
                </a:r>
              </a:p>
            </p:txBody>
          </p:sp>
          <p:sp>
            <p:nvSpPr>
              <p:cNvPr id="21521" name="Line 41"/>
              <p:cNvSpPr>
                <a:spLocks noChangeShapeType="1"/>
              </p:cNvSpPr>
              <p:nvPr/>
            </p:nvSpPr>
            <p:spPr bwMode="auto">
              <a:xfrm>
                <a:off x="2566" y="2223"/>
                <a:ext cx="2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4494213" y="3783013"/>
            <a:ext cx="394335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Going from A to B,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the % change in </a:t>
            </a: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equals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4424363" y="4760913"/>
            <a:ext cx="4111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($250–$200)/$200 = 25%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8" grpId="0"/>
      <p:bldP spid="72746" grpId="0"/>
      <p:bldP spid="727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8125" y="252413"/>
            <a:ext cx="86868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Calculating Percentage Changes</a:t>
            </a:r>
          </a:p>
        </p:txBody>
      </p:sp>
      <p:sp>
        <p:nvSpPr>
          <p:cNvPr id="2355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693738" y="2728913"/>
            <a:ext cx="3406775" cy="2876550"/>
            <a:chOff x="3226" y="1041"/>
            <a:chExt cx="2146" cy="1812"/>
          </a:xfrm>
        </p:grpSpPr>
        <p:grpSp>
          <p:nvGrpSpPr>
            <p:cNvPr id="23582" name="Group 5"/>
            <p:cNvGrpSpPr>
              <a:grpSpLocks/>
            </p:cNvGrpSpPr>
            <p:nvPr/>
          </p:nvGrpSpPr>
          <p:grpSpPr bwMode="auto">
            <a:xfrm>
              <a:off x="3421" y="1302"/>
              <a:ext cx="1661" cy="1413"/>
              <a:chOff x="1098" y="1361"/>
              <a:chExt cx="2116" cy="2027"/>
            </a:xfrm>
          </p:grpSpPr>
          <p:sp>
            <p:nvSpPr>
              <p:cNvPr id="23585" name="Line 6"/>
              <p:cNvSpPr>
                <a:spLocks noChangeShapeType="1"/>
              </p:cNvSpPr>
              <p:nvPr/>
            </p:nvSpPr>
            <p:spPr bwMode="auto">
              <a:xfrm>
                <a:off x="1102" y="1361"/>
                <a:ext cx="0" cy="202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6" name="Line 7"/>
              <p:cNvSpPr>
                <a:spLocks noChangeShapeType="1"/>
              </p:cNvSpPr>
              <p:nvPr/>
            </p:nvSpPr>
            <p:spPr bwMode="auto">
              <a:xfrm>
                <a:off x="1098" y="3388"/>
                <a:ext cx="21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583" name="Text Box 8"/>
            <p:cNvSpPr txBox="1">
              <a:spLocks noChangeArrowheads="1"/>
            </p:cNvSpPr>
            <p:nvPr/>
          </p:nvSpPr>
          <p:spPr bwMode="auto">
            <a:xfrm>
              <a:off x="3226" y="1041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23584" name="Text Box 9"/>
            <p:cNvSpPr txBox="1">
              <a:spLocks noChangeArrowheads="1"/>
            </p:cNvSpPr>
            <p:nvPr/>
          </p:nvSpPr>
          <p:spPr bwMode="auto">
            <a:xfrm>
              <a:off x="4985" y="25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3556" name="Group 10"/>
          <p:cNvGrpSpPr>
            <a:grpSpLocks/>
          </p:cNvGrpSpPr>
          <p:nvPr/>
        </p:nvGrpSpPr>
        <p:grpSpPr bwMode="auto">
          <a:xfrm>
            <a:off x="1355725" y="3314700"/>
            <a:ext cx="2633663" cy="1722438"/>
            <a:chOff x="3643" y="1410"/>
            <a:chExt cx="1659" cy="1085"/>
          </a:xfrm>
        </p:grpSpPr>
        <p:sp>
          <p:nvSpPr>
            <p:cNvPr id="23580" name="Line 11"/>
            <p:cNvSpPr>
              <a:spLocks noChangeShapeType="1"/>
            </p:cNvSpPr>
            <p:nvPr/>
          </p:nvSpPr>
          <p:spPr bwMode="auto">
            <a:xfrm>
              <a:off x="3643" y="1410"/>
              <a:ext cx="1379" cy="919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1" name="Text Box 12"/>
            <p:cNvSpPr txBox="1">
              <a:spLocks noChangeArrowheads="1"/>
            </p:cNvSpPr>
            <p:nvPr/>
          </p:nvSpPr>
          <p:spPr bwMode="auto">
            <a:xfrm>
              <a:off x="4915" y="2207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3557" name="Group 13"/>
          <p:cNvGrpSpPr>
            <a:grpSpLocks/>
          </p:cNvGrpSpPr>
          <p:nvPr/>
        </p:nvGrpSpPr>
        <p:grpSpPr bwMode="auto">
          <a:xfrm>
            <a:off x="127000" y="3325813"/>
            <a:ext cx="2251075" cy="2509837"/>
            <a:chOff x="139" y="2152"/>
            <a:chExt cx="1418" cy="1581"/>
          </a:xfrm>
        </p:grpSpPr>
        <p:grpSp>
          <p:nvGrpSpPr>
            <p:cNvPr id="23571" name="Group 14"/>
            <p:cNvGrpSpPr>
              <a:grpSpLocks/>
            </p:cNvGrpSpPr>
            <p:nvPr/>
          </p:nvGrpSpPr>
          <p:grpSpPr bwMode="auto">
            <a:xfrm>
              <a:off x="139" y="2293"/>
              <a:ext cx="1403" cy="1440"/>
              <a:chOff x="139" y="2293"/>
              <a:chExt cx="1403" cy="1440"/>
            </a:xfrm>
          </p:grpSpPr>
          <p:sp>
            <p:nvSpPr>
              <p:cNvPr id="23575" name="Text Box 15"/>
              <p:cNvSpPr txBox="1">
                <a:spLocks noChangeArrowheads="1"/>
              </p:cNvSpPr>
              <p:nvPr/>
            </p:nvSpPr>
            <p:spPr bwMode="auto">
              <a:xfrm>
                <a:off x="139" y="2293"/>
                <a:ext cx="55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$250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sp>
            <p:nvSpPr>
              <p:cNvPr id="23576" name="Text Box 16"/>
              <p:cNvSpPr txBox="1">
                <a:spLocks noChangeArrowheads="1"/>
              </p:cNvSpPr>
              <p:nvPr/>
            </p:nvSpPr>
            <p:spPr bwMode="auto">
              <a:xfrm>
                <a:off x="1172" y="3445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8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23577" name="Group 17"/>
              <p:cNvGrpSpPr>
                <a:grpSpLocks/>
              </p:cNvGrpSpPr>
              <p:nvPr/>
            </p:nvGrpSpPr>
            <p:grpSpPr bwMode="auto">
              <a:xfrm>
                <a:off x="692" y="2444"/>
                <a:ext cx="668" cy="1006"/>
                <a:chOff x="357" y="2450"/>
                <a:chExt cx="795" cy="646"/>
              </a:xfrm>
            </p:grpSpPr>
            <p:sp>
              <p:nvSpPr>
                <p:cNvPr id="23578" name="Line 1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9" name="Line 1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2" name="Group 20"/>
            <p:cNvGrpSpPr>
              <a:grpSpLocks/>
            </p:cNvGrpSpPr>
            <p:nvPr/>
          </p:nvGrpSpPr>
          <p:grpSpPr bwMode="auto">
            <a:xfrm>
              <a:off x="1315" y="2152"/>
              <a:ext cx="242" cy="333"/>
              <a:chOff x="1315" y="2152"/>
              <a:chExt cx="242" cy="333"/>
            </a:xfrm>
          </p:grpSpPr>
          <p:sp>
            <p:nvSpPr>
              <p:cNvPr id="23573" name="Text Box 21"/>
              <p:cNvSpPr txBox="1">
                <a:spLocks noChangeArrowheads="1"/>
              </p:cNvSpPr>
              <p:nvPr/>
            </p:nvSpPr>
            <p:spPr bwMode="auto">
              <a:xfrm>
                <a:off x="1319" y="2152"/>
                <a:ext cx="23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3574" name="Oval 22"/>
              <p:cNvSpPr>
                <a:spLocks noChangeArrowheads="1"/>
              </p:cNvSpPr>
              <p:nvPr/>
            </p:nvSpPr>
            <p:spPr bwMode="auto">
              <a:xfrm>
                <a:off x="1315" y="2398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3558" name="Group 23"/>
          <p:cNvGrpSpPr>
            <a:grpSpLocks/>
          </p:cNvGrpSpPr>
          <p:nvPr/>
        </p:nvGrpSpPr>
        <p:grpSpPr bwMode="auto">
          <a:xfrm>
            <a:off x="95250" y="3883025"/>
            <a:ext cx="3141663" cy="1955800"/>
            <a:chOff x="119" y="2503"/>
            <a:chExt cx="1979" cy="1232"/>
          </a:xfrm>
        </p:grpSpPr>
        <p:grpSp>
          <p:nvGrpSpPr>
            <p:cNvPr id="23562" name="Group 24"/>
            <p:cNvGrpSpPr>
              <a:grpSpLocks/>
            </p:cNvGrpSpPr>
            <p:nvPr/>
          </p:nvGrpSpPr>
          <p:grpSpPr bwMode="auto">
            <a:xfrm>
              <a:off x="119" y="2620"/>
              <a:ext cx="1893" cy="1115"/>
              <a:chOff x="119" y="2620"/>
              <a:chExt cx="1893" cy="1115"/>
            </a:xfrm>
          </p:grpSpPr>
          <p:sp>
            <p:nvSpPr>
              <p:cNvPr id="23566" name="Text Box 25"/>
              <p:cNvSpPr txBox="1">
                <a:spLocks noChangeArrowheads="1"/>
              </p:cNvSpPr>
              <p:nvPr/>
            </p:nvSpPr>
            <p:spPr bwMode="auto">
              <a:xfrm>
                <a:off x="119" y="2620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$200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sp>
            <p:nvSpPr>
              <p:cNvPr id="23567" name="Text Box 26"/>
              <p:cNvSpPr txBox="1">
                <a:spLocks noChangeArrowheads="1"/>
              </p:cNvSpPr>
              <p:nvPr/>
            </p:nvSpPr>
            <p:spPr bwMode="auto">
              <a:xfrm>
                <a:off x="1667" y="3447"/>
                <a:ext cx="3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12</a:t>
                </a:r>
                <a:endParaRPr lang="en-US" baseline="-25000"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23568" name="Group 27"/>
              <p:cNvGrpSpPr>
                <a:grpSpLocks/>
              </p:cNvGrpSpPr>
              <p:nvPr/>
            </p:nvGrpSpPr>
            <p:grpSpPr bwMode="auto">
              <a:xfrm>
                <a:off x="693" y="2767"/>
                <a:ext cx="1152" cy="680"/>
                <a:chOff x="357" y="2450"/>
                <a:chExt cx="795" cy="646"/>
              </a:xfrm>
            </p:grpSpPr>
            <p:sp>
              <p:nvSpPr>
                <p:cNvPr id="23569" name="Line 28"/>
                <p:cNvSpPr>
                  <a:spLocks noChangeShapeType="1"/>
                </p:cNvSpPr>
                <p:nvPr/>
              </p:nvSpPr>
              <p:spPr bwMode="auto">
                <a:xfrm>
                  <a:off x="357" y="2450"/>
                  <a:ext cx="795" cy="0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70" name="Line 29"/>
                <p:cNvSpPr>
                  <a:spLocks noChangeShapeType="1"/>
                </p:cNvSpPr>
                <p:nvPr/>
              </p:nvSpPr>
              <p:spPr bwMode="auto">
                <a:xfrm>
                  <a:off x="1152" y="2451"/>
                  <a:ext cx="0" cy="645"/>
                </a:xfrm>
                <a:prstGeom prst="line">
                  <a:avLst/>
                </a:prstGeom>
                <a:noFill/>
                <a:ln w="9525">
                  <a:solidFill>
                    <a:srgbClr val="777777"/>
                  </a:solidFill>
                  <a:prstDash val="lgDash"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3" name="Group 30"/>
            <p:cNvGrpSpPr>
              <a:grpSpLocks/>
            </p:cNvGrpSpPr>
            <p:nvPr/>
          </p:nvGrpSpPr>
          <p:grpSpPr bwMode="auto">
            <a:xfrm>
              <a:off x="1798" y="2503"/>
              <a:ext cx="300" cy="303"/>
              <a:chOff x="1798" y="2503"/>
              <a:chExt cx="300" cy="303"/>
            </a:xfrm>
          </p:grpSpPr>
          <p:sp>
            <p:nvSpPr>
              <p:cNvPr id="23564" name="Text Box 31"/>
              <p:cNvSpPr txBox="1">
                <a:spLocks noChangeArrowheads="1"/>
              </p:cNvSpPr>
              <p:nvPr/>
            </p:nvSpPr>
            <p:spPr bwMode="auto">
              <a:xfrm>
                <a:off x="1851" y="2503"/>
                <a:ext cx="24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ea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23565" name="Oval 32"/>
              <p:cNvSpPr>
                <a:spLocks noChangeArrowheads="1"/>
              </p:cNvSpPr>
              <p:nvPr/>
            </p:nvSpPr>
            <p:spPr bwMode="auto">
              <a:xfrm>
                <a:off x="1798" y="2719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prstDash val="dash"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23559" name="Text Box 33"/>
          <p:cNvSpPr txBox="1">
            <a:spLocks noChangeArrowheads="1"/>
          </p:cNvSpPr>
          <p:nvPr/>
        </p:nvSpPr>
        <p:spPr bwMode="auto">
          <a:xfrm>
            <a:off x="1328738" y="1885950"/>
            <a:ext cx="2279650" cy="8858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Demand for your websites</a:t>
            </a: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4105275" y="984250"/>
            <a:ext cx="459105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1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i="1">
                <a:solidFill>
                  <a:srgbClr val="FF0000"/>
                </a:solidFill>
                <a:ea typeface="Arial" charset="0"/>
                <a:cs typeface="Arial" charset="0"/>
              </a:rPr>
              <a:t>Problem</a:t>
            </a:r>
            <a:r>
              <a:rPr lang="en-US" sz="2600" i="1">
                <a:ea typeface="Arial" charset="0"/>
                <a:cs typeface="Arial" charset="0"/>
              </a:rPr>
              <a:t>:</a:t>
            </a:r>
            <a:r>
              <a:rPr lang="en-US" sz="2600">
                <a:ea typeface="Arial" charset="0"/>
                <a:cs typeface="Arial" charset="0"/>
              </a:rPr>
              <a:t>  </a:t>
            </a:r>
          </a:p>
          <a:p>
            <a:pPr>
              <a:lnSpc>
                <a:spcPct val="105000"/>
              </a:lnSpc>
              <a:spcBef>
                <a:spcPct val="1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The standard method gives different answers depending on where you start. </a:t>
            </a:r>
            <a:r>
              <a:rPr lang="en-US" sz="3000">
                <a:ea typeface="Arial" charset="0"/>
                <a:cs typeface="Arial" charset="0"/>
              </a:rPr>
              <a:t>  </a:t>
            </a:r>
          </a:p>
        </p:txBody>
      </p:sp>
      <p:sp>
        <p:nvSpPr>
          <p:cNvPr id="73763" name="Rectangle 35"/>
          <p:cNvSpPr>
            <a:spLocks noChangeArrowheads="1"/>
          </p:cNvSpPr>
          <p:nvPr/>
        </p:nvSpPr>
        <p:spPr bwMode="auto">
          <a:xfrm>
            <a:off x="4130675" y="2886075"/>
            <a:ext cx="4545013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92100" indent="-292100">
              <a:lnSpc>
                <a:spcPct val="110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From A to B,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rises 25%,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 falls 33%,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elasticity = 33/25 = 1.33</a:t>
            </a:r>
          </a:p>
          <a:p>
            <a:pPr marL="292100" indent="-292100">
              <a:lnSpc>
                <a:spcPct val="110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From B to A,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falls 20%,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 rises 50%, elasticity = 50/20 = 2.50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2" grpId="0"/>
      <p:bldP spid="7376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LUES" val=" "/>
  <p:tag name="TITLE" val=""/>
  <p:tag name="CHARTLABELS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2791</Words>
  <Application>Microsoft Office PowerPoint</Application>
  <PresentationFormat>On-screen Show (4:3)</PresentationFormat>
  <Paragraphs>814</Paragraphs>
  <Slides>57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Slide 0</vt:lpstr>
      <vt:lpstr>In this chapter,  look for the answers to these questions:</vt:lpstr>
      <vt:lpstr>A scenario…</vt:lpstr>
      <vt:lpstr>Elasticity</vt:lpstr>
      <vt:lpstr>Price Elasticity of Demand</vt:lpstr>
      <vt:lpstr>Price Elasticity of Demand</vt:lpstr>
      <vt:lpstr>Price Elasticity of Demand</vt:lpstr>
      <vt:lpstr>Calculating Percentage Changes</vt:lpstr>
      <vt:lpstr>Calculating Percentage Changes</vt:lpstr>
      <vt:lpstr>Calculating Percentage Changes</vt:lpstr>
      <vt:lpstr>Calculating Percentage Changes</vt:lpstr>
      <vt:lpstr>ACTIVE LEARNING   1    Calculate an elasticity</vt:lpstr>
      <vt:lpstr>ACTIVE LEARNING   1    Answers</vt:lpstr>
      <vt:lpstr>What determines price elasticity?</vt:lpstr>
      <vt:lpstr>EXAMPLE 1: Breakfast Cereal  vs.  Sunscreen</vt:lpstr>
      <vt:lpstr>EXAMPLE 2: “Coffee ”  vs.  “Drink”</vt:lpstr>
      <vt:lpstr>EXAMPLE 3: Insulin  vs.  Caribbean Cruises</vt:lpstr>
      <vt:lpstr>EXAMPLE 4: Gasoline in the Short Run vs.  Gasoline in the Long Run</vt:lpstr>
      <vt:lpstr>The Determinants of Price Elasticity:   A Summary</vt:lpstr>
      <vt:lpstr>The Variety of Demand Curves</vt:lpstr>
      <vt:lpstr>“Perfectly inelastic demand”  (one extreme case)</vt:lpstr>
      <vt:lpstr>“Inelastic demand”</vt:lpstr>
      <vt:lpstr>“Unit elastic demand”</vt:lpstr>
      <vt:lpstr>“Elastic demand”</vt:lpstr>
      <vt:lpstr>“Perfectly elastic demand”  (the other extreme)</vt:lpstr>
      <vt:lpstr>A few elasticities from the real world</vt:lpstr>
      <vt:lpstr>Elasticity of a Linear Demand Curve</vt:lpstr>
      <vt:lpstr>Price Elasticity and Total Revenue</vt:lpstr>
      <vt:lpstr>Price Elasticity and Total Revenue</vt:lpstr>
      <vt:lpstr>Price Elasticity and Total Revenue</vt:lpstr>
      <vt:lpstr>Price Elasticity and Total Revenue</vt:lpstr>
      <vt:lpstr>Price Elasticity and Total Revenue</vt:lpstr>
      <vt:lpstr>ACTIVE LEARNING   2    Elasticity and expenditure/revenue</vt:lpstr>
      <vt:lpstr>ACTIVE LEARNING   2    Answers</vt:lpstr>
      <vt:lpstr>ACTIVE LEARNING   2    Answers</vt:lpstr>
      <vt:lpstr>APPLICATION:  Does Drug Interdiction Increase or Decrease Drug-Related Crime?</vt:lpstr>
      <vt:lpstr>Policy 1:  Interdiction</vt:lpstr>
      <vt:lpstr>Policy 2:  Education</vt:lpstr>
      <vt:lpstr>Price Elasticity of Supply</vt:lpstr>
      <vt:lpstr>Price Elasticity of Supply</vt:lpstr>
      <vt:lpstr>The Variety of Supply Curves</vt:lpstr>
      <vt:lpstr>“Perfectly inelastic” (one extreme)</vt:lpstr>
      <vt:lpstr>“Inelastic”</vt:lpstr>
      <vt:lpstr>“Unit elastic”</vt:lpstr>
      <vt:lpstr>“Elastic”</vt:lpstr>
      <vt:lpstr>“Perfectly elastic”  (the other extreme)</vt:lpstr>
      <vt:lpstr>The Determinants of Supply Elasticity</vt:lpstr>
      <vt:lpstr>ACTIVE LEARNING   3    Elasticity and changes in equilibrium</vt:lpstr>
      <vt:lpstr>ACTIVE LEARNING   3    Answers</vt:lpstr>
      <vt:lpstr>ACTIVE LEARNING   3    Answers</vt:lpstr>
      <vt:lpstr>How the Price Elasticity of Supply Can Vary</vt:lpstr>
      <vt:lpstr>Other Elasticities</vt:lpstr>
      <vt:lpstr>Other Elasticities</vt:lpstr>
      <vt:lpstr>Cross-Price Elasticities in the News</vt:lpstr>
      <vt:lpstr>SUMMARY</vt:lpstr>
      <vt:lpstr>SUMMARY</vt:lpstr>
      <vt:lpstr>SUMMARY</vt:lpstr>
    </vt:vector>
  </TitlesOfParts>
  <Manager/>
  <Company>Carthage College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subject/>
  <dc:creator>Ron</dc:creator>
  <cp:keywords/>
  <dc:description/>
  <cp:lastModifiedBy>nhashmi</cp:lastModifiedBy>
  <cp:revision>136</cp:revision>
  <dcterms:created xsi:type="dcterms:W3CDTF">2014-11-25T09:23:04Z</dcterms:created>
  <dcterms:modified xsi:type="dcterms:W3CDTF">2016-11-03T06:53:52Z</dcterms:modified>
  <cp:category/>
</cp:coreProperties>
</file>