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6"/>
  </p:notesMasterIdLst>
  <p:handoutMasterIdLst>
    <p:handoutMasterId r:id="rId47"/>
  </p:handoutMasterIdLst>
  <p:sldIdLst>
    <p:sldId id="256" r:id="rId2"/>
    <p:sldId id="327" r:id="rId3"/>
    <p:sldId id="403" r:id="rId4"/>
    <p:sldId id="329" r:id="rId5"/>
    <p:sldId id="330" r:id="rId6"/>
    <p:sldId id="402" r:id="rId7"/>
    <p:sldId id="334" r:id="rId8"/>
    <p:sldId id="335" r:id="rId9"/>
    <p:sldId id="336" r:id="rId10"/>
    <p:sldId id="337" r:id="rId11"/>
    <p:sldId id="339" r:id="rId12"/>
    <p:sldId id="404" r:id="rId13"/>
    <p:sldId id="390" r:id="rId14"/>
    <p:sldId id="391" r:id="rId15"/>
    <p:sldId id="341" r:id="rId16"/>
    <p:sldId id="397" r:id="rId17"/>
    <p:sldId id="344" r:id="rId18"/>
    <p:sldId id="345" r:id="rId19"/>
    <p:sldId id="392" r:id="rId20"/>
    <p:sldId id="350" r:id="rId21"/>
    <p:sldId id="353" r:id="rId22"/>
    <p:sldId id="354" r:id="rId23"/>
    <p:sldId id="356" r:id="rId24"/>
    <p:sldId id="357" r:id="rId25"/>
    <p:sldId id="358" r:id="rId26"/>
    <p:sldId id="359" r:id="rId27"/>
    <p:sldId id="360" r:id="rId28"/>
    <p:sldId id="361" r:id="rId29"/>
    <p:sldId id="398" r:id="rId30"/>
    <p:sldId id="362" r:id="rId31"/>
    <p:sldId id="367" r:id="rId32"/>
    <p:sldId id="399" r:id="rId33"/>
    <p:sldId id="369" r:id="rId34"/>
    <p:sldId id="370" r:id="rId35"/>
    <p:sldId id="372" r:id="rId36"/>
    <p:sldId id="373" r:id="rId37"/>
    <p:sldId id="374" r:id="rId38"/>
    <p:sldId id="375" r:id="rId39"/>
    <p:sldId id="377" r:id="rId40"/>
    <p:sldId id="400" r:id="rId41"/>
    <p:sldId id="378" r:id="rId42"/>
    <p:sldId id="401" r:id="rId43"/>
    <p:sldId id="393" r:id="rId44"/>
    <p:sldId id="396" r:id="rId4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ヒラギノ角ゴ Pro W3"/>
        <a:cs typeface="Arial" charset="0"/>
      </a:defRPr>
    </a:lvl1pPr>
    <a:lvl2pPr marL="457200" algn="l" rtl="0" fontAlgn="base">
      <a:spcBef>
        <a:spcPct val="0"/>
      </a:spcBef>
      <a:spcAft>
        <a:spcPct val="0"/>
      </a:spcAft>
      <a:defRPr kern="1200">
        <a:solidFill>
          <a:schemeClr val="tx1"/>
        </a:solidFill>
        <a:latin typeface="Arial" charset="0"/>
        <a:ea typeface="ヒラギノ角ゴ Pro W3"/>
        <a:cs typeface="Arial" charset="0"/>
      </a:defRPr>
    </a:lvl2pPr>
    <a:lvl3pPr marL="914400" algn="l" rtl="0" fontAlgn="base">
      <a:spcBef>
        <a:spcPct val="0"/>
      </a:spcBef>
      <a:spcAft>
        <a:spcPct val="0"/>
      </a:spcAft>
      <a:defRPr kern="1200">
        <a:solidFill>
          <a:schemeClr val="tx1"/>
        </a:solidFill>
        <a:latin typeface="Arial" charset="0"/>
        <a:ea typeface="ヒラギノ角ゴ Pro W3"/>
        <a:cs typeface="Arial" charset="0"/>
      </a:defRPr>
    </a:lvl3pPr>
    <a:lvl4pPr marL="1371600" algn="l" rtl="0" fontAlgn="base">
      <a:spcBef>
        <a:spcPct val="0"/>
      </a:spcBef>
      <a:spcAft>
        <a:spcPct val="0"/>
      </a:spcAft>
      <a:defRPr kern="1200">
        <a:solidFill>
          <a:schemeClr val="tx1"/>
        </a:solidFill>
        <a:latin typeface="Arial" charset="0"/>
        <a:ea typeface="ヒラギノ角ゴ Pro W3"/>
        <a:cs typeface="Arial" charset="0"/>
      </a:defRPr>
    </a:lvl4pPr>
    <a:lvl5pPr marL="1828800" algn="l" rtl="0" fontAlgn="base">
      <a:spcBef>
        <a:spcPct val="0"/>
      </a:spcBef>
      <a:spcAft>
        <a:spcPct val="0"/>
      </a:spcAft>
      <a:defRPr kern="1200">
        <a:solidFill>
          <a:schemeClr val="tx1"/>
        </a:solidFill>
        <a:latin typeface="Arial" charset="0"/>
        <a:ea typeface="ヒラギノ角ゴ Pro W3"/>
        <a:cs typeface="Arial" charset="0"/>
      </a:defRPr>
    </a:lvl5pPr>
    <a:lvl6pPr marL="2286000" algn="l" defTabSz="914400" rtl="0" eaLnBrk="1" latinLnBrk="0" hangingPunct="1">
      <a:defRPr kern="1200">
        <a:solidFill>
          <a:schemeClr val="tx1"/>
        </a:solidFill>
        <a:latin typeface="Arial" charset="0"/>
        <a:ea typeface="ヒラギノ角ゴ Pro W3"/>
        <a:cs typeface="Arial" charset="0"/>
      </a:defRPr>
    </a:lvl6pPr>
    <a:lvl7pPr marL="2743200" algn="l" defTabSz="914400" rtl="0" eaLnBrk="1" latinLnBrk="0" hangingPunct="1">
      <a:defRPr kern="1200">
        <a:solidFill>
          <a:schemeClr val="tx1"/>
        </a:solidFill>
        <a:latin typeface="Arial" charset="0"/>
        <a:ea typeface="ヒラギノ角ゴ Pro W3"/>
        <a:cs typeface="Arial" charset="0"/>
      </a:defRPr>
    </a:lvl7pPr>
    <a:lvl8pPr marL="3200400" algn="l" defTabSz="914400" rtl="0" eaLnBrk="1" latinLnBrk="0" hangingPunct="1">
      <a:defRPr kern="1200">
        <a:solidFill>
          <a:schemeClr val="tx1"/>
        </a:solidFill>
        <a:latin typeface="Arial" charset="0"/>
        <a:ea typeface="ヒラギノ角ゴ Pro W3"/>
        <a:cs typeface="Arial" charset="0"/>
      </a:defRPr>
    </a:lvl8pPr>
    <a:lvl9pPr marL="3657600" algn="l" defTabSz="914400" rtl="0" eaLnBrk="1" latinLnBrk="0" hangingPunct="1">
      <a:defRPr kern="1200">
        <a:solidFill>
          <a:schemeClr val="tx1"/>
        </a:solidFill>
        <a:latin typeface="Arial" charset="0"/>
        <a:ea typeface="ヒラギノ角ゴ Pro W3"/>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738" autoAdjust="0"/>
    <p:restoredTop sz="79032" autoAdjust="0"/>
  </p:normalViewPr>
  <p:slideViewPr>
    <p:cSldViewPr>
      <p:cViewPr>
        <p:scale>
          <a:sx n="77" d="100"/>
          <a:sy n="77" d="100"/>
        </p:scale>
        <p:origin x="-1950" y="-87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0" d="100"/>
        <a:sy n="30" d="100"/>
      </p:scale>
      <p:origin x="0" y="0"/>
    </p:cViewPr>
  </p:sorterViewPr>
  <p:notesViewPr>
    <p:cSldViewPr>
      <p:cViewPr>
        <p:scale>
          <a:sx n="80" d="100"/>
          <a:sy n="80" d="100"/>
        </p:scale>
        <p:origin x="-2208" y="16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6B9EEE-DBD4-4EE8-ADF4-A00D70105AB3}" type="doc">
      <dgm:prSet loTypeId="urn:microsoft.com/office/officeart/2005/8/layout/default#1" loCatId="list" qsTypeId="urn:microsoft.com/office/officeart/2005/8/quickstyle/simple1#20" qsCatId="simple" csTypeId="urn:microsoft.com/office/officeart/2005/8/colors/colorful4" csCatId="colorful" phldr="1"/>
      <dgm:spPr/>
      <dgm:t>
        <a:bodyPr/>
        <a:lstStyle/>
        <a:p>
          <a:endParaRPr lang="en-US"/>
        </a:p>
      </dgm:t>
    </dgm:pt>
    <dgm:pt modelId="{9AD57C9D-BEA6-4594-B296-702E4B52F900}">
      <dgm:prSet phldrT="[Text]"/>
      <dgm:spPr/>
      <dgm:t>
        <a:bodyPr/>
        <a:lstStyle/>
        <a:p>
          <a:r>
            <a:rPr lang="en-US" dirty="0" smtClean="0"/>
            <a:t>Personal income</a:t>
          </a:r>
          <a:endParaRPr lang="en-US" dirty="0"/>
        </a:p>
      </dgm:t>
    </dgm:pt>
    <dgm:pt modelId="{405EDC3A-96FD-4A70-B440-46F193DD6E98}" type="parTrans" cxnId="{3081068C-266F-4BBA-98E8-7E2EBEDEE74A}">
      <dgm:prSet/>
      <dgm:spPr/>
      <dgm:t>
        <a:bodyPr/>
        <a:lstStyle/>
        <a:p>
          <a:endParaRPr lang="en-US"/>
        </a:p>
      </dgm:t>
    </dgm:pt>
    <dgm:pt modelId="{FAA3E365-DD7F-45A5-9650-58B4A516307C}" type="sibTrans" cxnId="{3081068C-266F-4BBA-98E8-7E2EBEDEE74A}">
      <dgm:prSet/>
      <dgm:spPr/>
      <dgm:t>
        <a:bodyPr/>
        <a:lstStyle/>
        <a:p>
          <a:endParaRPr lang="en-US"/>
        </a:p>
      </dgm:t>
    </dgm:pt>
    <dgm:pt modelId="{1CC35565-A630-4E5C-A0D7-F54A05CB058E}">
      <dgm:prSet/>
      <dgm:spPr/>
      <dgm:t>
        <a:bodyPr/>
        <a:lstStyle/>
        <a:p>
          <a:r>
            <a:rPr lang="en-US" dirty="0" smtClean="0"/>
            <a:t>Savings</a:t>
          </a:r>
        </a:p>
      </dgm:t>
    </dgm:pt>
    <dgm:pt modelId="{116B88AB-C2C8-48C7-B90C-CCD097D7DB49}" type="parTrans" cxnId="{1FB1E634-1DDA-4CC5-8F79-BC6706CD357C}">
      <dgm:prSet/>
      <dgm:spPr/>
      <dgm:t>
        <a:bodyPr/>
        <a:lstStyle/>
        <a:p>
          <a:endParaRPr lang="en-US"/>
        </a:p>
      </dgm:t>
    </dgm:pt>
    <dgm:pt modelId="{83A1D34E-F7D3-4C52-BC25-55C54BB8BD05}" type="sibTrans" cxnId="{1FB1E634-1DDA-4CC5-8F79-BC6706CD357C}">
      <dgm:prSet/>
      <dgm:spPr/>
      <dgm:t>
        <a:bodyPr/>
        <a:lstStyle/>
        <a:p>
          <a:endParaRPr lang="en-US"/>
        </a:p>
      </dgm:t>
    </dgm:pt>
    <dgm:pt modelId="{B53DC152-E46D-4588-A431-050A2BDC5524}">
      <dgm:prSet/>
      <dgm:spPr/>
      <dgm:t>
        <a:bodyPr/>
        <a:lstStyle/>
        <a:p>
          <a:r>
            <a:rPr lang="en-US" dirty="0" smtClean="0"/>
            <a:t>Interest rates</a:t>
          </a:r>
        </a:p>
      </dgm:t>
    </dgm:pt>
    <dgm:pt modelId="{737ABBB9-2F18-4B04-9EDB-0ECE0F957987}" type="parTrans" cxnId="{0CAB2BA5-8E12-43E2-8558-3C6FA6D3248F}">
      <dgm:prSet/>
      <dgm:spPr/>
      <dgm:t>
        <a:bodyPr/>
        <a:lstStyle/>
        <a:p>
          <a:endParaRPr lang="en-US"/>
        </a:p>
      </dgm:t>
    </dgm:pt>
    <dgm:pt modelId="{C4103390-D1FD-400C-A2B6-2B265D85FF34}" type="sibTrans" cxnId="{0CAB2BA5-8E12-43E2-8558-3C6FA6D3248F}">
      <dgm:prSet/>
      <dgm:spPr/>
      <dgm:t>
        <a:bodyPr/>
        <a:lstStyle/>
        <a:p>
          <a:endParaRPr lang="en-US"/>
        </a:p>
      </dgm:t>
    </dgm:pt>
    <dgm:pt modelId="{18357B89-4D05-47D2-B4E7-A3CF42D5ACE1}" type="pres">
      <dgm:prSet presAssocID="{526B9EEE-DBD4-4EE8-ADF4-A00D70105AB3}" presName="diagram" presStyleCnt="0">
        <dgm:presLayoutVars>
          <dgm:dir/>
          <dgm:resizeHandles val="exact"/>
        </dgm:presLayoutVars>
      </dgm:prSet>
      <dgm:spPr/>
      <dgm:t>
        <a:bodyPr/>
        <a:lstStyle/>
        <a:p>
          <a:endParaRPr lang="en-US"/>
        </a:p>
      </dgm:t>
    </dgm:pt>
    <dgm:pt modelId="{9304F38D-3790-4900-B123-3F3DA016D38B}" type="pres">
      <dgm:prSet presAssocID="{9AD57C9D-BEA6-4594-B296-702E4B52F900}" presName="node" presStyleLbl="node1" presStyleIdx="0" presStyleCnt="3">
        <dgm:presLayoutVars>
          <dgm:bulletEnabled val="1"/>
        </dgm:presLayoutVars>
      </dgm:prSet>
      <dgm:spPr/>
      <dgm:t>
        <a:bodyPr/>
        <a:lstStyle/>
        <a:p>
          <a:endParaRPr lang="en-US"/>
        </a:p>
      </dgm:t>
    </dgm:pt>
    <dgm:pt modelId="{A8681249-1344-44C2-B4CF-8A0E7B7987CD}" type="pres">
      <dgm:prSet presAssocID="{FAA3E365-DD7F-45A5-9650-58B4A516307C}" presName="sibTrans" presStyleCnt="0"/>
      <dgm:spPr/>
    </dgm:pt>
    <dgm:pt modelId="{FF154D3D-A225-4A93-A817-1341775D04EC}" type="pres">
      <dgm:prSet presAssocID="{1CC35565-A630-4E5C-A0D7-F54A05CB058E}" presName="node" presStyleLbl="node1" presStyleIdx="1" presStyleCnt="3">
        <dgm:presLayoutVars>
          <dgm:bulletEnabled val="1"/>
        </dgm:presLayoutVars>
      </dgm:prSet>
      <dgm:spPr/>
      <dgm:t>
        <a:bodyPr/>
        <a:lstStyle/>
        <a:p>
          <a:endParaRPr lang="en-US"/>
        </a:p>
      </dgm:t>
    </dgm:pt>
    <dgm:pt modelId="{ADE31F4A-1008-49A9-A4D6-27B044533BF4}" type="pres">
      <dgm:prSet presAssocID="{83A1D34E-F7D3-4C52-BC25-55C54BB8BD05}" presName="sibTrans" presStyleCnt="0"/>
      <dgm:spPr/>
    </dgm:pt>
    <dgm:pt modelId="{B5FC5A2D-CDAC-406E-A046-8CF31B89B6BD}" type="pres">
      <dgm:prSet presAssocID="{B53DC152-E46D-4588-A431-050A2BDC5524}" presName="node" presStyleLbl="node1" presStyleIdx="2" presStyleCnt="3">
        <dgm:presLayoutVars>
          <dgm:bulletEnabled val="1"/>
        </dgm:presLayoutVars>
      </dgm:prSet>
      <dgm:spPr/>
      <dgm:t>
        <a:bodyPr/>
        <a:lstStyle/>
        <a:p>
          <a:endParaRPr lang="en-US"/>
        </a:p>
      </dgm:t>
    </dgm:pt>
  </dgm:ptLst>
  <dgm:cxnLst>
    <dgm:cxn modelId="{3081068C-266F-4BBA-98E8-7E2EBEDEE74A}" srcId="{526B9EEE-DBD4-4EE8-ADF4-A00D70105AB3}" destId="{9AD57C9D-BEA6-4594-B296-702E4B52F900}" srcOrd="0" destOrd="0" parTransId="{405EDC3A-96FD-4A70-B440-46F193DD6E98}" sibTransId="{FAA3E365-DD7F-45A5-9650-58B4A516307C}"/>
    <dgm:cxn modelId="{1FB1E634-1DDA-4CC5-8F79-BC6706CD357C}" srcId="{526B9EEE-DBD4-4EE8-ADF4-A00D70105AB3}" destId="{1CC35565-A630-4E5C-A0D7-F54A05CB058E}" srcOrd="1" destOrd="0" parTransId="{116B88AB-C2C8-48C7-B90C-CCD097D7DB49}" sibTransId="{83A1D34E-F7D3-4C52-BC25-55C54BB8BD05}"/>
    <dgm:cxn modelId="{E3318990-39D8-DF4E-81E8-5058A4D85C70}" type="presOf" srcId="{9AD57C9D-BEA6-4594-B296-702E4B52F900}" destId="{9304F38D-3790-4900-B123-3F3DA016D38B}" srcOrd="0" destOrd="0" presId="urn:microsoft.com/office/officeart/2005/8/layout/default#1"/>
    <dgm:cxn modelId="{1B718E78-BB1B-1A45-B948-342C06CF297E}" type="presOf" srcId="{1CC35565-A630-4E5C-A0D7-F54A05CB058E}" destId="{FF154D3D-A225-4A93-A817-1341775D04EC}" srcOrd="0" destOrd="0" presId="urn:microsoft.com/office/officeart/2005/8/layout/default#1"/>
    <dgm:cxn modelId="{DF605DB7-6717-C247-841B-1E494E4037EC}" type="presOf" srcId="{526B9EEE-DBD4-4EE8-ADF4-A00D70105AB3}" destId="{18357B89-4D05-47D2-B4E7-A3CF42D5ACE1}" srcOrd="0" destOrd="0" presId="urn:microsoft.com/office/officeart/2005/8/layout/default#1"/>
    <dgm:cxn modelId="{46934348-CA5B-074C-A876-BA8CB9586CCF}" type="presOf" srcId="{B53DC152-E46D-4588-A431-050A2BDC5524}" destId="{B5FC5A2D-CDAC-406E-A046-8CF31B89B6BD}" srcOrd="0" destOrd="0" presId="urn:microsoft.com/office/officeart/2005/8/layout/default#1"/>
    <dgm:cxn modelId="{0CAB2BA5-8E12-43E2-8558-3C6FA6D3248F}" srcId="{526B9EEE-DBD4-4EE8-ADF4-A00D70105AB3}" destId="{B53DC152-E46D-4588-A431-050A2BDC5524}" srcOrd="2" destOrd="0" parTransId="{737ABBB9-2F18-4B04-9EDB-0ECE0F957987}" sibTransId="{C4103390-D1FD-400C-A2B6-2B265D85FF34}"/>
    <dgm:cxn modelId="{CD59452D-6FBF-6E46-9E98-195749DED410}" type="presParOf" srcId="{18357B89-4D05-47D2-B4E7-A3CF42D5ACE1}" destId="{9304F38D-3790-4900-B123-3F3DA016D38B}" srcOrd="0" destOrd="0" presId="urn:microsoft.com/office/officeart/2005/8/layout/default#1"/>
    <dgm:cxn modelId="{71071451-3859-7B4C-AB9E-14B82B5C6C42}" type="presParOf" srcId="{18357B89-4D05-47D2-B4E7-A3CF42D5ACE1}" destId="{A8681249-1344-44C2-B4CF-8A0E7B7987CD}" srcOrd="1" destOrd="0" presId="urn:microsoft.com/office/officeart/2005/8/layout/default#1"/>
    <dgm:cxn modelId="{BA976E36-6187-8A44-A8FC-9C71EA2573FF}" type="presParOf" srcId="{18357B89-4D05-47D2-B4E7-A3CF42D5ACE1}" destId="{FF154D3D-A225-4A93-A817-1341775D04EC}" srcOrd="2" destOrd="0" presId="urn:microsoft.com/office/officeart/2005/8/layout/default#1"/>
    <dgm:cxn modelId="{B553350C-B123-034E-AB81-F399BA9F0B48}" type="presParOf" srcId="{18357B89-4D05-47D2-B4E7-A3CF42D5ACE1}" destId="{ADE31F4A-1008-49A9-A4D6-27B044533BF4}" srcOrd="3" destOrd="0" presId="urn:microsoft.com/office/officeart/2005/8/layout/default#1"/>
    <dgm:cxn modelId="{BEFDD2F5-31BF-8141-AE21-185838216478}" type="presParOf" srcId="{18357B89-4D05-47D2-B4E7-A3CF42D5ACE1}" destId="{B5FC5A2D-CDAC-406E-A046-8CF31B89B6BD}" srcOrd="4"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34F62E4-757C-4D8D-8099-B4D103C8A4C6}" type="doc">
      <dgm:prSet loTypeId="urn:microsoft.com/office/officeart/2005/8/layout/default#2" loCatId="list" qsTypeId="urn:microsoft.com/office/officeart/2005/8/quickstyle/simple1#21" qsCatId="simple" csTypeId="urn:microsoft.com/office/officeart/2005/8/colors/colorful4" csCatId="colorful" phldr="1"/>
      <dgm:spPr/>
      <dgm:t>
        <a:bodyPr/>
        <a:lstStyle/>
        <a:p>
          <a:endParaRPr lang="en-US"/>
        </a:p>
      </dgm:t>
    </dgm:pt>
    <dgm:pt modelId="{40F6CB99-9B57-43F7-A75D-A76495157382}">
      <dgm:prSet/>
      <dgm:spPr/>
      <dgm:t>
        <a:bodyPr/>
        <a:lstStyle/>
        <a:p>
          <a:pPr rtl="0"/>
          <a:r>
            <a:rPr lang="en-US" b="1" dirty="0" smtClean="0">
              <a:solidFill>
                <a:schemeClr val="tx1"/>
              </a:solidFill>
            </a:rPr>
            <a:t>Dominance</a:t>
          </a:r>
          <a:endParaRPr lang="en-US" b="1" dirty="0">
            <a:solidFill>
              <a:schemeClr val="tx1"/>
            </a:solidFill>
          </a:endParaRPr>
        </a:p>
      </dgm:t>
    </dgm:pt>
    <dgm:pt modelId="{B8A87778-DBC8-4859-9537-328955EDCBDE}" type="parTrans" cxnId="{D2E66104-3886-434E-B398-A1DECA96C1CC}">
      <dgm:prSet/>
      <dgm:spPr/>
      <dgm:t>
        <a:bodyPr/>
        <a:lstStyle/>
        <a:p>
          <a:endParaRPr lang="en-US" b="1">
            <a:solidFill>
              <a:schemeClr val="tx1"/>
            </a:solidFill>
          </a:endParaRPr>
        </a:p>
      </dgm:t>
    </dgm:pt>
    <dgm:pt modelId="{0EEC62B3-F600-4CC6-BBA9-ED9278AA13FB}" type="sibTrans" cxnId="{D2E66104-3886-434E-B398-A1DECA96C1CC}">
      <dgm:prSet/>
      <dgm:spPr/>
      <dgm:t>
        <a:bodyPr/>
        <a:lstStyle/>
        <a:p>
          <a:endParaRPr lang="en-US" b="1">
            <a:solidFill>
              <a:schemeClr val="tx1"/>
            </a:solidFill>
          </a:endParaRPr>
        </a:p>
      </dgm:t>
    </dgm:pt>
    <dgm:pt modelId="{6845C37E-CDE0-4E18-97D6-FE441773E074}">
      <dgm:prSet/>
      <dgm:spPr/>
      <dgm:t>
        <a:bodyPr/>
        <a:lstStyle/>
        <a:p>
          <a:pPr rtl="0"/>
          <a:r>
            <a:rPr lang="en-US" b="1" dirty="0" smtClean="0">
              <a:solidFill>
                <a:schemeClr val="tx1"/>
              </a:solidFill>
            </a:rPr>
            <a:t>Aggressiveness</a:t>
          </a:r>
          <a:endParaRPr lang="en-US" b="1" dirty="0">
            <a:solidFill>
              <a:schemeClr val="tx1"/>
            </a:solidFill>
          </a:endParaRPr>
        </a:p>
      </dgm:t>
    </dgm:pt>
    <dgm:pt modelId="{97CADDB1-FC95-4EBD-82BC-2645DE5DAA80}" type="parTrans" cxnId="{C12BE05B-C473-4A61-BD9B-3E9C3E46E10B}">
      <dgm:prSet/>
      <dgm:spPr/>
      <dgm:t>
        <a:bodyPr/>
        <a:lstStyle/>
        <a:p>
          <a:endParaRPr lang="en-US" b="1">
            <a:solidFill>
              <a:schemeClr val="tx1"/>
            </a:solidFill>
          </a:endParaRPr>
        </a:p>
      </dgm:t>
    </dgm:pt>
    <dgm:pt modelId="{6EE8B331-C980-4198-B3F0-E86C7E378311}" type="sibTrans" cxnId="{C12BE05B-C473-4A61-BD9B-3E9C3E46E10B}">
      <dgm:prSet/>
      <dgm:spPr/>
      <dgm:t>
        <a:bodyPr/>
        <a:lstStyle/>
        <a:p>
          <a:endParaRPr lang="en-US" b="1">
            <a:solidFill>
              <a:schemeClr val="tx1"/>
            </a:solidFill>
          </a:endParaRPr>
        </a:p>
      </dgm:t>
    </dgm:pt>
    <dgm:pt modelId="{C2A278D6-59C3-42C0-A004-27ADFA56819B}">
      <dgm:prSet/>
      <dgm:spPr/>
      <dgm:t>
        <a:bodyPr/>
        <a:lstStyle/>
        <a:p>
          <a:pPr rtl="0"/>
          <a:r>
            <a:rPr lang="en-US" b="1" dirty="0" smtClean="0">
              <a:solidFill>
                <a:schemeClr val="tx1"/>
              </a:solidFill>
            </a:rPr>
            <a:t>Autonomy</a:t>
          </a:r>
          <a:endParaRPr lang="en-US" b="1" dirty="0">
            <a:solidFill>
              <a:schemeClr val="tx1"/>
            </a:solidFill>
          </a:endParaRPr>
        </a:p>
      </dgm:t>
    </dgm:pt>
    <dgm:pt modelId="{B7F22208-014E-4862-8876-26B80D3EBF36}" type="parTrans" cxnId="{0CC15717-0AE4-484F-9B67-EEC8BBF56C31}">
      <dgm:prSet/>
      <dgm:spPr/>
      <dgm:t>
        <a:bodyPr/>
        <a:lstStyle/>
        <a:p>
          <a:endParaRPr lang="en-US" b="1">
            <a:solidFill>
              <a:schemeClr val="tx1"/>
            </a:solidFill>
          </a:endParaRPr>
        </a:p>
      </dgm:t>
    </dgm:pt>
    <dgm:pt modelId="{0F13D10C-4FEB-48DC-BE59-74ECAA808D97}" type="sibTrans" cxnId="{0CC15717-0AE4-484F-9B67-EEC8BBF56C31}">
      <dgm:prSet/>
      <dgm:spPr/>
      <dgm:t>
        <a:bodyPr/>
        <a:lstStyle/>
        <a:p>
          <a:endParaRPr lang="en-US" b="1">
            <a:solidFill>
              <a:schemeClr val="tx1"/>
            </a:solidFill>
          </a:endParaRPr>
        </a:p>
      </dgm:t>
    </dgm:pt>
    <dgm:pt modelId="{0D680F71-B555-4A88-8C50-FB116A67240E}">
      <dgm:prSet/>
      <dgm:spPr/>
      <dgm:t>
        <a:bodyPr/>
        <a:lstStyle/>
        <a:p>
          <a:pPr rtl="0"/>
          <a:r>
            <a:rPr lang="en-US" b="1" dirty="0" smtClean="0">
              <a:solidFill>
                <a:schemeClr val="tx1"/>
              </a:solidFill>
            </a:rPr>
            <a:t>Defensiveness</a:t>
          </a:r>
          <a:endParaRPr lang="en-US" b="1" dirty="0">
            <a:solidFill>
              <a:schemeClr val="tx1"/>
            </a:solidFill>
          </a:endParaRPr>
        </a:p>
      </dgm:t>
    </dgm:pt>
    <dgm:pt modelId="{6CB98EEA-2248-4C28-9744-9C91AD580E03}" type="parTrans" cxnId="{5BA9A516-A98D-4516-9CD4-5149CFF1B56E}">
      <dgm:prSet/>
      <dgm:spPr/>
      <dgm:t>
        <a:bodyPr/>
        <a:lstStyle/>
        <a:p>
          <a:endParaRPr lang="en-US" b="1">
            <a:solidFill>
              <a:schemeClr val="tx1"/>
            </a:solidFill>
          </a:endParaRPr>
        </a:p>
      </dgm:t>
    </dgm:pt>
    <dgm:pt modelId="{96781B17-FC66-4990-A96E-442ECDBBCA94}" type="sibTrans" cxnId="{5BA9A516-A98D-4516-9CD4-5149CFF1B56E}">
      <dgm:prSet/>
      <dgm:spPr/>
      <dgm:t>
        <a:bodyPr/>
        <a:lstStyle/>
        <a:p>
          <a:endParaRPr lang="en-US" b="1">
            <a:solidFill>
              <a:schemeClr val="tx1"/>
            </a:solidFill>
          </a:endParaRPr>
        </a:p>
      </dgm:t>
    </dgm:pt>
    <dgm:pt modelId="{15793462-5F03-48C3-B727-5AF98E771926}">
      <dgm:prSet/>
      <dgm:spPr/>
      <dgm:t>
        <a:bodyPr/>
        <a:lstStyle/>
        <a:p>
          <a:pPr rtl="0"/>
          <a:r>
            <a:rPr lang="en-US" b="1" dirty="0" smtClean="0">
              <a:solidFill>
                <a:schemeClr val="tx1"/>
              </a:solidFill>
            </a:rPr>
            <a:t>Adaptability</a:t>
          </a:r>
          <a:endParaRPr lang="en-US" b="1" dirty="0">
            <a:solidFill>
              <a:schemeClr val="tx1"/>
            </a:solidFill>
          </a:endParaRPr>
        </a:p>
      </dgm:t>
    </dgm:pt>
    <dgm:pt modelId="{0EBE230A-B41D-44C4-BE59-E2B0C43D9ED9}" type="parTrans" cxnId="{8AB72BC2-DFD4-4F1C-B1CD-0E92A7BAE392}">
      <dgm:prSet/>
      <dgm:spPr/>
      <dgm:t>
        <a:bodyPr/>
        <a:lstStyle/>
        <a:p>
          <a:endParaRPr lang="en-US" b="1">
            <a:solidFill>
              <a:schemeClr val="tx1"/>
            </a:solidFill>
          </a:endParaRPr>
        </a:p>
      </dgm:t>
    </dgm:pt>
    <dgm:pt modelId="{58407527-4869-4824-A15C-5503B477C98C}" type="sibTrans" cxnId="{8AB72BC2-DFD4-4F1C-B1CD-0E92A7BAE392}">
      <dgm:prSet/>
      <dgm:spPr/>
      <dgm:t>
        <a:bodyPr/>
        <a:lstStyle/>
        <a:p>
          <a:endParaRPr lang="en-US" b="1">
            <a:solidFill>
              <a:schemeClr val="tx1"/>
            </a:solidFill>
          </a:endParaRPr>
        </a:p>
      </dgm:t>
    </dgm:pt>
    <dgm:pt modelId="{D88D64A7-EB02-40BC-B723-8044D4707D58}">
      <dgm:prSet/>
      <dgm:spPr/>
      <dgm:t>
        <a:bodyPr/>
        <a:lstStyle/>
        <a:p>
          <a:pPr rtl="0"/>
          <a:r>
            <a:rPr lang="en-US" b="1" dirty="0" smtClean="0">
              <a:solidFill>
                <a:schemeClr val="tx1"/>
              </a:solidFill>
            </a:rPr>
            <a:t>others</a:t>
          </a:r>
          <a:endParaRPr lang="en-US" b="1" dirty="0">
            <a:solidFill>
              <a:schemeClr val="tx1"/>
            </a:solidFill>
          </a:endParaRPr>
        </a:p>
      </dgm:t>
    </dgm:pt>
    <dgm:pt modelId="{950A5AE3-EC3A-48C3-919E-E8129D1DC474}" type="parTrans" cxnId="{8A6BC04E-EB9F-4D48-845C-78C595D29981}">
      <dgm:prSet/>
      <dgm:spPr/>
      <dgm:t>
        <a:bodyPr/>
        <a:lstStyle/>
        <a:p>
          <a:endParaRPr lang="en-US" b="1">
            <a:solidFill>
              <a:schemeClr val="tx1"/>
            </a:solidFill>
          </a:endParaRPr>
        </a:p>
      </dgm:t>
    </dgm:pt>
    <dgm:pt modelId="{879A3113-C762-4F11-B209-D04FEE058590}" type="sibTrans" cxnId="{8A6BC04E-EB9F-4D48-845C-78C595D29981}">
      <dgm:prSet/>
      <dgm:spPr/>
      <dgm:t>
        <a:bodyPr/>
        <a:lstStyle/>
        <a:p>
          <a:endParaRPr lang="en-US" b="1">
            <a:solidFill>
              <a:schemeClr val="tx1"/>
            </a:solidFill>
          </a:endParaRPr>
        </a:p>
      </dgm:t>
    </dgm:pt>
    <dgm:pt modelId="{AB5D6893-1003-4391-B8FC-ED2ECF159F45}" type="pres">
      <dgm:prSet presAssocID="{F34F62E4-757C-4D8D-8099-B4D103C8A4C6}" presName="diagram" presStyleCnt="0">
        <dgm:presLayoutVars>
          <dgm:dir/>
          <dgm:resizeHandles val="exact"/>
        </dgm:presLayoutVars>
      </dgm:prSet>
      <dgm:spPr/>
      <dgm:t>
        <a:bodyPr/>
        <a:lstStyle/>
        <a:p>
          <a:endParaRPr lang="en-US"/>
        </a:p>
      </dgm:t>
    </dgm:pt>
    <dgm:pt modelId="{28A7C616-F24E-4495-BA11-0D86B5DF0069}" type="pres">
      <dgm:prSet presAssocID="{40F6CB99-9B57-43F7-A75D-A76495157382}" presName="node" presStyleLbl="node1" presStyleIdx="0" presStyleCnt="6">
        <dgm:presLayoutVars>
          <dgm:bulletEnabled val="1"/>
        </dgm:presLayoutVars>
      </dgm:prSet>
      <dgm:spPr/>
      <dgm:t>
        <a:bodyPr/>
        <a:lstStyle/>
        <a:p>
          <a:endParaRPr lang="en-US"/>
        </a:p>
      </dgm:t>
    </dgm:pt>
    <dgm:pt modelId="{21BB8DE9-BD06-4EE7-988D-FE5EC22060C8}" type="pres">
      <dgm:prSet presAssocID="{0EEC62B3-F600-4CC6-BBA9-ED9278AA13FB}" presName="sibTrans" presStyleCnt="0"/>
      <dgm:spPr/>
      <dgm:t>
        <a:bodyPr/>
        <a:lstStyle/>
        <a:p>
          <a:endParaRPr lang="en-US"/>
        </a:p>
      </dgm:t>
    </dgm:pt>
    <dgm:pt modelId="{3E6A1A0F-98A5-4C8E-89A5-5DB000729BAE}" type="pres">
      <dgm:prSet presAssocID="{6845C37E-CDE0-4E18-97D6-FE441773E074}" presName="node" presStyleLbl="node1" presStyleIdx="1" presStyleCnt="6">
        <dgm:presLayoutVars>
          <dgm:bulletEnabled val="1"/>
        </dgm:presLayoutVars>
      </dgm:prSet>
      <dgm:spPr/>
      <dgm:t>
        <a:bodyPr/>
        <a:lstStyle/>
        <a:p>
          <a:endParaRPr lang="en-US"/>
        </a:p>
      </dgm:t>
    </dgm:pt>
    <dgm:pt modelId="{3B3A907D-9B09-45DE-8935-45BB69C5A3DC}" type="pres">
      <dgm:prSet presAssocID="{6EE8B331-C980-4198-B3F0-E86C7E378311}" presName="sibTrans" presStyleCnt="0"/>
      <dgm:spPr/>
      <dgm:t>
        <a:bodyPr/>
        <a:lstStyle/>
        <a:p>
          <a:endParaRPr lang="en-US"/>
        </a:p>
      </dgm:t>
    </dgm:pt>
    <dgm:pt modelId="{3603A864-57C4-4D1E-A421-71FD6063889F}" type="pres">
      <dgm:prSet presAssocID="{C2A278D6-59C3-42C0-A004-27ADFA56819B}" presName="node" presStyleLbl="node1" presStyleIdx="2" presStyleCnt="6">
        <dgm:presLayoutVars>
          <dgm:bulletEnabled val="1"/>
        </dgm:presLayoutVars>
      </dgm:prSet>
      <dgm:spPr/>
      <dgm:t>
        <a:bodyPr/>
        <a:lstStyle/>
        <a:p>
          <a:endParaRPr lang="en-US"/>
        </a:p>
      </dgm:t>
    </dgm:pt>
    <dgm:pt modelId="{BA85217E-D675-48CE-B0CB-E47B436F26C4}" type="pres">
      <dgm:prSet presAssocID="{0F13D10C-4FEB-48DC-BE59-74ECAA808D97}" presName="sibTrans" presStyleCnt="0"/>
      <dgm:spPr/>
      <dgm:t>
        <a:bodyPr/>
        <a:lstStyle/>
        <a:p>
          <a:endParaRPr lang="en-US"/>
        </a:p>
      </dgm:t>
    </dgm:pt>
    <dgm:pt modelId="{A0F1BADC-37AC-4019-9E36-658C960CCF93}" type="pres">
      <dgm:prSet presAssocID="{0D680F71-B555-4A88-8C50-FB116A67240E}" presName="node" presStyleLbl="node1" presStyleIdx="3" presStyleCnt="6">
        <dgm:presLayoutVars>
          <dgm:bulletEnabled val="1"/>
        </dgm:presLayoutVars>
      </dgm:prSet>
      <dgm:spPr/>
      <dgm:t>
        <a:bodyPr/>
        <a:lstStyle/>
        <a:p>
          <a:endParaRPr lang="en-US"/>
        </a:p>
      </dgm:t>
    </dgm:pt>
    <dgm:pt modelId="{56A03048-301D-4A2E-960D-CE30CE13C1AF}" type="pres">
      <dgm:prSet presAssocID="{96781B17-FC66-4990-A96E-442ECDBBCA94}" presName="sibTrans" presStyleCnt="0"/>
      <dgm:spPr/>
      <dgm:t>
        <a:bodyPr/>
        <a:lstStyle/>
        <a:p>
          <a:endParaRPr lang="en-US"/>
        </a:p>
      </dgm:t>
    </dgm:pt>
    <dgm:pt modelId="{27EAAEA5-7C7E-464D-8F65-EB5CA09D60D6}" type="pres">
      <dgm:prSet presAssocID="{15793462-5F03-48C3-B727-5AF98E771926}" presName="node" presStyleLbl="node1" presStyleIdx="4" presStyleCnt="6">
        <dgm:presLayoutVars>
          <dgm:bulletEnabled val="1"/>
        </dgm:presLayoutVars>
      </dgm:prSet>
      <dgm:spPr/>
      <dgm:t>
        <a:bodyPr/>
        <a:lstStyle/>
        <a:p>
          <a:endParaRPr lang="en-US"/>
        </a:p>
      </dgm:t>
    </dgm:pt>
    <dgm:pt modelId="{63486668-CB0D-4FCA-A9B9-DBE9FF92F379}" type="pres">
      <dgm:prSet presAssocID="{58407527-4869-4824-A15C-5503B477C98C}" presName="sibTrans" presStyleCnt="0"/>
      <dgm:spPr/>
      <dgm:t>
        <a:bodyPr/>
        <a:lstStyle/>
        <a:p>
          <a:endParaRPr lang="en-US"/>
        </a:p>
      </dgm:t>
    </dgm:pt>
    <dgm:pt modelId="{F0CE1308-3E6D-4C9C-A533-07A145CC45C0}" type="pres">
      <dgm:prSet presAssocID="{D88D64A7-EB02-40BC-B723-8044D4707D58}" presName="node" presStyleLbl="node1" presStyleIdx="5" presStyleCnt="6">
        <dgm:presLayoutVars>
          <dgm:bulletEnabled val="1"/>
        </dgm:presLayoutVars>
      </dgm:prSet>
      <dgm:spPr/>
      <dgm:t>
        <a:bodyPr/>
        <a:lstStyle/>
        <a:p>
          <a:endParaRPr lang="en-US"/>
        </a:p>
      </dgm:t>
    </dgm:pt>
  </dgm:ptLst>
  <dgm:cxnLst>
    <dgm:cxn modelId="{EE94434C-C722-3146-9C3D-E6D9EC3D5DDF}" type="presOf" srcId="{40F6CB99-9B57-43F7-A75D-A76495157382}" destId="{28A7C616-F24E-4495-BA11-0D86B5DF0069}" srcOrd="0" destOrd="0" presId="urn:microsoft.com/office/officeart/2005/8/layout/default#2"/>
    <dgm:cxn modelId="{8A6BC04E-EB9F-4D48-845C-78C595D29981}" srcId="{F34F62E4-757C-4D8D-8099-B4D103C8A4C6}" destId="{D88D64A7-EB02-40BC-B723-8044D4707D58}" srcOrd="5" destOrd="0" parTransId="{950A5AE3-EC3A-48C3-919E-E8129D1DC474}" sibTransId="{879A3113-C762-4F11-B209-D04FEE058590}"/>
    <dgm:cxn modelId="{52ECACEC-2E95-2C4F-8B45-D0AAF115E19A}" type="presOf" srcId="{0D680F71-B555-4A88-8C50-FB116A67240E}" destId="{A0F1BADC-37AC-4019-9E36-658C960CCF93}" srcOrd="0" destOrd="0" presId="urn:microsoft.com/office/officeart/2005/8/layout/default#2"/>
    <dgm:cxn modelId="{0CC15717-0AE4-484F-9B67-EEC8BBF56C31}" srcId="{F34F62E4-757C-4D8D-8099-B4D103C8A4C6}" destId="{C2A278D6-59C3-42C0-A004-27ADFA56819B}" srcOrd="2" destOrd="0" parTransId="{B7F22208-014E-4862-8876-26B80D3EBF36}" sibTransId="{0F13D10C-4FEB-48DC-BE59-74ECAA808D97}"/>
    <dgm:cxn modelId="{3F96766E-27E2-A044-B1D8-166A6B18E658}" type="presOf" srcId="{C2A278D6-59C3-42C0-A004-27ADFA56819B}" destId="{3603A864-57C4-4D1E-A421-71FD6063889F}" srcOrd="0" destOrd="0" presId="urn:microsoft.com/office/officeart/2005/8/layout/default#2"/>
    <dgm:cxn modelId="{E3B304B1-33C8-8143-809A-2EFF99F747FB}" type="presOf" srcId="{6845C37E-CDE0-4E18-97D6-FE441773E074}" destId="{3E6A1A0F-98A5-4C8E-89A5-5DB000729BAE}" srcOrd="0" destOrd="0" presId="urn:microsoft.com/office/officeart/2005/8/layout/default#2"/>
    <dgm:cxn modelId="{5BA9A516-A98D-4516-9CD4-5149CFF1B56E}" srcId="{F34F62E4-757C-4D8D-8099-B4D103C8A4C6}" destId="{0D680F71-B555-4A88-8C50-FB116A67240E}" srcOrd="3" destOrd="0" parTransId="{6CB98EEA-2248-4C28-9744-9C91AD580E03}" sibTransId="{96781B17-FC66-4990-A96E-442ECDBBCA94}"/>
    <dgm:cxn modelId="{C12BE05B-C473-4A61-BD9B-3E9C3E46E10B}" srcId="{F34F62E4-757C-4D8D-8099-B4D103C8A4C6}" destId="{6845C37E-CDE0-4E18-97D6-FE441773E074}" srcOrd="1" destOrd="0" parTransId="{97CADDB1-FC95-4EBD-82BC-2645DE5DAA80}" sibTransId="{6EE8B331-C980-4198-B3F0-E86C7E378311}"/>
    <dgm:cxn modelId="{F7A116A5-FB9C-6549-9B91-7256FA9C5494}" type="presOf" srcId="{D88D64A7-EB02-40BC-B723-8044D4707D58}" destId="{F0CE1308-3E6D-4C9C-A533-07A145CC45C0}" srcOrd="0" destOrd="0" presId="urn:microsoft.com/office/officeart/2005/8/layout/default#2"/>
    <dgm:cxn modelId="{8AB72BC2-DFD4-4F1C-B1CD-0E92A7BAE392}" srcId="{F34F62E4-757C-4D8D-8099-B4D103C8A4C6}" destId="{15793462-5F03-48C3-B727-5AF98E771926}" srcOrd="4" destOrd="0" parTransId="{0EBE230A-B41D-44C4-BE59-E2B0C43D9ED9}" sibTransId="{58407527-4869-4824-A15C-5503B477C98C}"/>
    <dgm:cxn modelId="{F8293D83-1368-A444-AA68-E9B39CA50C89}" type="presOf" srcId="{15793462-5F03-48C3-B727-5AF98E771926}" destId="{27EAAEA5-7C7E-464D-8F65-EB5CA09D60D6}" srcOrd="0" destOrd="0" presId="urn:microsoft.com/office/officeart/2005/8/layout/default#2"/>
    <dgm:cxn modelId="{D2E66104-3886-434E-B398-A1DECA96C1CC}" srcId="{F34F62E4-757C-4D8D-8099-B4D103C8A4C6}" destId="{40F6CB99-9B57-43F7-A75D-A76495157382}" srcOrd="0" destOrd="0" parTransId="{B8A87778-DBC8-4859-9537-328955EDCBDE}" sibTransId="{0EEC62B3-F600-4CC6-BBA9-ED9278AA13FB}"/>
    <dgm:cxn modelId="{F345E899-BB11-6F45-A23E-696DBED69F90}" type="presOf" srcId="{F34F62E4-757C-4D8D-8099-B4D103C8A4C6}" destId="{AB5D6893-1003-4391-B8FC-ED2ECF159F45}" srcOrd="0" destOrd="0" presId="urn:microsoft.com/office/officeart/2005/8/layout/default#2"/>
    <dgm:cxn modelId="{81840F3D-4B92-464B-8A32-9D72ED6285EB}" type="presParOf" srcId="{AB5D6893-1003-4391-B8FC-ED2ECF159F45}" destId="{28A7C616-F24E-4495-BA11-0D86B5DF0069}" srcOrd="0" destOrd="0" presId="urn:microsoft.com/office/officeart/2005/8/layout/default#2"/>
    <dgm:cxn modelId="{04FEF8B9-2D22-3A45-A23B-F85942B9E8C5}" type="presParOf" srcId="{AB5D6893-1003-4391-B8FC-ED2ECF159F45}" destId="{21BB8DE9-BD06-4EE7-988D-FE5EC22060C8}" srcOrd="1" destOrd="0" presId="urn:microsoft.com/office/officeart/2005/8/layout/default#2"/>
    <dgm:cxn modelId="{6A7BEF70-BFAF-9246-9711-047AE166C0B8}" type="presParOf" srcId="{AB5D6893-1003-4391-B8FC-ED2ECF159F45}" destId="{3E6A1A0F-98A5-4C8E-89A5-5DB000729BAE}" srcOrd="2" destOrd="0" presId="urn:microsoft.com/office/officeart/2005/8/layout/default#2"/>
    <dgm:cxn modelId="{8CF88CDF-73D9-7A49-A43B-70268F1FF1D3}" type="presParOf" srcId="{AB5D6893-1003-4391-B8FC-ED2ECF159F45}" destId="{3B3A907D-9B09-45DE-8935-45BB69C5A3DC}" srcOrd="3" destOrd="0" presId="urn:microsoft.com/office/officeart/2005/8/layout/default#2"/>
    <dgm:cxn modelId="{0D5C2C23-D8A5-2748-992A-7D3657FD6BFF}" type="presParOf" srcId="{AB5D6893-1003-4391-B8FC-ED2ECF159F45}" destId="{3603A864-57C4-4D1E-A421-71FD6063889F}" srcOrd="4" destOrd="0" presId="urn:microsoft.com/office/officeart/2005/8/layout/default#2"/>
    <dgm:cxn modelId="{92FE5E44-3A9A-FC46-B544-1F028F23E74B}" type="presParOf" srcId="{AB5D6893-1003-4391-B8FC-ED2ECF159F45}" destId="{BA85217E-D675-48CE-B0CB-E47B436F26C4}" srcOrd="5" destOrd="0" presId="urn:microsoft.com/office/officeart/2005/8/layout/default#2"/>
    <dgm:cxn modelId="{3EE9781C-61F1-354C-B026-3470A0F3AFC7}" type="presParOf" srcId="{AB5D6893-1003-4391-B8FC-ED2ECF159F45}" destId="{A0F1BADC-37AC-4019-9E36-658C960CCF93}" srcOrd="6" destOrd="0" presId="urn:microsoft.com/office/officeart/2005/8/layout/default#2"/>
    <dgm:cxn modelId="{3510DE05-DA0B-6044-8B61-AEC415144E0E}" type="presParOf" srcId="{AB5D6893-1003-4391-B8FC-ED2ECF159F45}" destId="{56A03048-301D-4A2E-960D-CE30CE13C1AF}" srcOrd="7" destOrd="0" presId="urn:microsoft.com/office/officeart/2005/8/layout/default#2"/>
    <dgm:cxn modelId="{BFE7FAE5-B969-4245-A03E-A58C2F34325D}" type="presParOf" srcId="{AB5D6893-1003-4391-B8FC-ED2ECF159F45}" destId="{27EAAEA5-7C7E-464D-8F65-EB5CA09D60D6}" srcOrd="8" destOrd="0" presId="urn:microsoft.com/office/officeart/2005/8/layout/default#2"/>
    <dgm:cxn modelId="{4AAE23F2-6765-E044-87E5-F4FCC0167943}" type="presParOf" srcId="{AB5D6893-1003-4391-B8FC-ED2ECF159F45}" destId="{63486668-CB0D-4FCA-A9B9-DBE9FF92F379}" srcOrd="9" destOrd="0" presId="urn:microsoft.com/office/officeart/2005/8/layout/default#2"/>
    <dgm:cxn modelId="{4574952D-57BB-DD40-A827-1F45707473FC}" type="presParOf" srcId="{AB5D6893-1003-4391-B8FC-ED2ECF159F45}" destId="{F0CE1308-3E6D-4C9C-A533-07A145CC45C0}" srcOrd="10" destOrd="0" presId="urn:microsoft.com/office/officeart/2005/8/layout/defaul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42D26E4-B110-4E2A-B87D-E291BBA564F4}" type="doc">
      <dgm:prSet loTypeId="urn:microsoft.com/office/officeart/2005/8/layout/vList2" loCatId="list" qsTypeId="urn:microsoft.com/office/officeart/2005/8/quickstyle/simple1#22" qsCatId="simple" csTypeId="urn:microsoft.com/office/officeart/2005/8/colors/colorful5" csCatId="colorful" phldr="1"/>
      <dgm:spPr/>
      <dgm:t>
        <a:bodyPr/>
        <a:lstStyle/>
        <a:p>
          <a:endParaRPr lang="en-US"/>
        </a:p>
      </dgm:t>
    </dgm:pt>
    <dgm:pt modelId="{D9166C53-1851-4933-A3A4-F43521E341D8}">
      <dgm:prSet/>
      <dgm:spPr/>
      <dgm:t>
        <a:bodyPr/>
        <a:lstStyle/>
        <a:p>
          <a:pPr rtl="0"/>
          <a:r>
            <a:rPr lang="en-US" dirty="0" smtClean="0"/>
            <a:t>Motivation</a:t>
          </a:r>
          <a:endParaRPr lang="en-US" dirty="0"/>
        </a:p>
      </dgm:t>
    </dgm:pt>
    <dgm:pt modelId="{CDFC6038-38AE-461B-9EBA-77DE622C5C7A}" type="parTrans" cxnId="{BB99F095-4168-45F3-A418-0452D0F3CF76}">
      <dgm:prSet/>
      <dgm:spPr/>
      <dgm:t>
        <a:bodyPr/>
        <a:lstStyle/>
        <a:p>
          <a:endParaRPr lang="en-US"/>
        </a:p>
      </dgm:t>
    </dgm:pt>
    <dgm:pt modelId="{B6C100EC-AE57-4264-970B-DFE1771BFDFA}" type="sibTrans" cxnId="{BB99F095-4168-45F3-A418-0452D0F3CF76}">
      <dgm:prSet/>
      <dgm:spPr/>
      <dgm:t>
        <a:bodyPr/>
        <a:lstStyle/>
        <a:p>
          <a:endParaRPr lang="en-US"/>
        </a:p>
      </dgm:t>
    </dgm:pt>
    <dgm:pt modelId="{AB87ABB5-26E4-4029-9A3B-20F366476DC4}">
      <dgm:prSet/>
      <dgm:spPr/>
      <dgm:t>
        <a:bodyPr/>
        <a:lstStyle/>
        <a:p>
          <a:pPr rtl="0"/>
          <a:r>
            <a:rPr lang="en-US" dirty="0" smtClean="0"/>
            <a:t>Perception</a:t>
          </a:r>
          <a:endParaRPr lang="en-US" dirty="0"/>
        </a:p>
      </dgm:t>
    </dgm:pt>
    <dgm:pt modelId="{C0540CA7-13A3-4894-84A7-4DB2C2272521}" type="parTrans" cxnId="{DFD6D6D4-E71A-47D8-B1CD-54540851A8B4}">
      <dgm:prSet/>
      <dgm:spPr/>
      <dgm:t>
        <a:bodyPr/>
        <a:lstStyle/>
        <a:p>
          <a:endParaRPr lang="en-US"/>
        </a:p>
      </dgm:t>
    </dgm:pt>
    <dgm:pt modelId="{E7185F43-BE7A-46B4-8C68-1B5C01B13567}" type="sibTrans" cxnId="{DFD6D6D4-E71A-47D8-B1CD-54540851A8B4}">
      <dgm:prSet/>
      <dgm:spPr/>
      <dgm:t>
        <a:bodyPr/>
        <a:lstStyle/>
        <a:p>
          <a:endParaRPr lang="en-US"/>
        </a:p>
      </dgm:t>
    </dgm:pt>
    <dgm:pt modelId="{0B509B10-D5A5-4A69-AB19-30DD7BEB2826}">
      <dgm:prSet/>
      <dgm:spPr/>
      <dgm:t>
        <a:bodyPr/>
        <a:lstStyle/>
        <a:p>
          <a:pPr rtl="0"/>
          <a:r>
            <a:rPr lang="en-US" dirty="0" smtClean="0"/>
            <a:t>Learning</a:t>
          </a:r>
          <a:endParaRPr lang="en-US" dirty="0"/>
        </a:p>
      </dgm:t>
    </dgm:pt>
    <dgm:pt modelId="{EFA4914B-AF12-4168-886F-5F90A9EF711B}" type="parTrans" cxnId="{26E3FEE5-F315-4F6F-B24C-BA5C4DF81595}">
      <dgm:prSet/>
      <dgm:spPr/>
      <dgm:t>
        <a:bodyPr/>
        <a:lstStyle/>
        <a:p>
          <a:endParaRPr lang="en-US"/>
        </a:p>
      </dgm:t>
    </dgm:pt>
    <dgm:pt modelId="{9F418D31-3724-47FA-93E0-9780E78C8B7D}" type="sibTrans" cxnId="{26E3FEE5-F315-4F6F-B24C-BA5C4DF81595}">
      <dgm:prSet/>
      <dgm:spPr/>
      <dgm:t>
        <a:bodyPr/>
        <a:lstStyle/>
        <a:p>
          <a:endParaRPr lang="en-US"/>
        </a:p>
      </dgm:t>
    </dgm:pt>
    <dgm:pt modelId="{3FFB3B33-1DF0-4DCB-B47D-C50553754874}">
      <dgm:prSet/>
      <dgm:spPr/>
      <dgm:t>
        <a:bodyPr/>
        <a:lstStyle/>
        <a:p>
          <a:pPr rtl="0"/>
          <a:r>
            <a:rPr lang="en-US" dirty="0" smtClean="0"/>
            <a:t>Beliefs and attitudes</a:t>
          </a:r>
          <a:endParaRPr lang="en-US" dirty="0"/>
        </a:p>
      </dgm:t>
    </dgm:pt>
    <dgm:pt modelId="{D603945F-94E0-4D46-9BF2-3777F9598EA1}" type="parTrans" cxnId="{EA231B33-60C2-4C95-B481-222C064DD2E6}">
      <dgm:prSet/>
      <dgm:spPr/>
      <dgm:t>
        <a:bodyPr/>
        <a:lstStyle/>
        <a:p>
          <a:endParaRPr lang="en-US"/>
        </a:p>
      </dgm:t>
    </dgm:pt>
    <dgm:pt modelId="{1B7D374D-F2B6-41A7-9668-1BD1E308CEBA}" type="sibTrans" cxnId="{EA231B33-60C2-4C95-B481-222C064DD2E6}">
      <dgm:prSet/>
      <dgm:spPr/>
      <dgm:t>
        <a:bodyPr/>
        <a:lstStyle/>
        <a:p>
          <a:endParaRPr lang="en-US"/>
        </a:p>
      </dgm:t>
    </dgm:pt>
    <dgm:pt modelId="{E71416ED-0651-4188-94C0-D1C67DE0F18A}" type="pres">
      <dgm:prSet presAssocID="{E42D26E4-B110-4E2A-B87D-E291BBA564F4}" presName="linear" presStyleCnt="0">
        <dgm:presLayoutVars>
          <dgm:animLvl val="lvl"/>
          <dgm:resizeHandles val="exact"/>
        </dgm:presLayoutVars>
      </dgm:prSet>
      <dgm:spPr/>
      <dgm:t>
        <a:bodyPr/>
        <a:lstStyle/>
        <a:p>
          <a:endParaRPr lang="en-US"/>
        </a:p>
      </dgm:t>
    </dgm:pt>
    <dgm:pt modelId="{C5D4AC03-48D6-4A99-8DD3-916455986B25}" type="pres">
      <dgm:prSet presAssocID="{D9166C53-1851-4933-A3A4-F43521E341D8}" presName="parentText" presStyleLbl="node1" presStyleIdx="0" presStyleCnt="4">
        <dgm:presLayoutVars>
          <dgm:chMax val="0"/>
          <dgm:bulletEnabled val="1"/>
        </dgm:presLayoutVars>
      </dgm:prSet>
      <dgm:spPr/>
      <dgm:t>
        <a:bodyPr/>
        <a:lstStyle/>
        <a:p>
          <a:endParaRPr lang="en-US"/>
        </a:p>
      </dgm:t>
    </dgm:pt>
    <dgm:pt modelId="{733A3FFF-4041-4180-94D6-3E584ED2639B}" type="pres">
      <dgm:prSet presAssocID="{B6C100EC-AE57-4264-970B-DFE1771BFDFA}" presName="spacer" presStyleCnt="0"/>
      <dgm:spPr/>
    </dgm:pt>
    <dgm:pt modelId="{9746DCFA-E61B-465F-ADB8-D0A69B9611C5}" type="pres">
      <dgm:prSet presAssocID="{AB87ABB5-26E4-4029-9A3B-20F366476DC4}" presName="parentText" presStyleLbl="node1" presStyleIdx="1" presStyleCnt="4">
        <dgm:presLayoutVars>
          <dgm:chMax val="0"/>
          <dgm:bulletEnabled val="1"/>
        </dgm:presLayoutVars>
      </dgm:prSet>
      <dgm:spPr/>
      <dgm:t>
        <a:bodyPr/>
        <a:lstStyle/>
        <a:p>
          <a:endParaRPr lang="en-US"/>
        </a:p>
      </dgm:t>
    </dgm:pt>
    <dgm:pt modelId="{755184B0-189D-42A5-B847-A37EB61C542B}" type="pres">
      <dgm:prSet presAssocID="{E7185F43-BE7A-46B4-8C68-1B5C01B13567}" presName="spacer" presStyleCnt="0"/>
      <dgm:spPr/>
    </dgm:pt>
    <dgm:pt modelId="{10B4D608-A894-4ACB-8F45-9E35927F945A}" type="pres">
      <dgm:prSet presAssocID="{0B509B10-D5A5-4A69-AB19-30DD7BEB2826}" presName="parentText" presStyleLbl="node1" presStyleIdx="2" presStyleCnt="4">
        <dgm:presLayoutVars>
          <dgm:chMax val="0"/>
          <dgm:bulletEnabled val="1"/>
        </dgm:presLayoutVars>
      </dgm:prSet>
      <dgm:spPr/>
      <dgm:t>
        <a:bodyPr/>
        <a:lstStyle/>
        <a:p>
          <a:endParaRPr lang="en-US"/>
        </a:p>
      </dgm:t>
    </dgm:pt>
    <dgm:pt modelId="{A4D9C949-EB19-4110-9AA0-4A3F9FD441A2}" type="pres">
      <dgm:prSet presAssocID="{9F418D31-3724-47FA-93E0-9780E78C8B7D}" presName="spacer" presStyleCnt="0"/>
      <dgm:spPr/>
    </dgm:pt>
    <dgm:pt modelId="{5FBEFD17-88D3-429B-903D-782779D24E2F}" type="pres">
      <dgm:prSet presAssocID="{3FFB3B33-1DF0-4DCB-B47D-C50553754874}" presName="parentText" presStyleLbl="node1" presStyleIdx="3" presStyleCnt="4">
        <dgm:presLayoutVars>
          <dgm:chMax val="0"/>
          <dgm:bulletEnabled val="1"/>
        </dgm:presLayoutVars>
      </dgm:prSet>
      <dgm:spPr/>
      <dgm:t>
        <a:bodyPr/>
        <a:lstStyle/>
        <a:p>
          <a:endParaRPr lang="en-US"/>
        </a:p>
      </dgm:t>
    </dgm:pt>
  </dgm:ptLst>
  <dgm:cxnLst>
    <dgm:cxn modelId="{26E3FEE5-F315-4F6F-B24C-BA5C4DF81595}" srcId="{E42D26E4-B110-4E2A-B87D-E291BBA564F4}" destId="{0B509B10-D5A5-4A69-AB19-30DD7BEB2826}" srcOrd="2" destOrd="0" parTransId="{EFA4914B-AF12-4168-886F-5F90A9EF711B}" sibTransId="{9F418D31-3724-47FA-93E0-9780E78C8B7D}"/>
    <dgm:cxn modelId="{D1A0FDA4-7AF4-A347-834D-649E62501E88}" type="presOf" srcId="{E42D26E4-B110-4E2A-B87D-E291BBA564F4}" destId="{E71416ED-0651-4188-94C0-D1C67DE0F18A}" srcOrd="0" destOrd="0" presId="urn:microsoft.com/office/officeart/2005/8/layout/vList2"/>
    <dgm:cxn modelId="{B550E24D-57F5-1547-AF11-E9E0B4DB0FB7}" type="presOf" srcId="{0B509B10-D5A5-4A69-AB19-30DD7BEB2826}" destId="{10B4D608-A894-4ACB-8F45-9E35927F945A}" srcOrd="0" destOrd="0" presId="urn:microsoft.com/office/officeart/2005/8/layout/vList2"/>
    <dgm:cxn modelId="{BB99F095-4168-45F3-A418-0452D0F3CF76}" srcId="{E42D26E4-B110-4E2A-B87D-E291BBA564F4}" destId="{D9166C53-1851-4933-A3A4-F43521E341D8}" srcOrd="0" destOrd="0" parTransId="{CDFC6038-38AE-461B-9EBA-77DE622C5C7A}" sibTransId="{B6C100EC-AE57-4264-970B-DFE1771BFDFA}"/>
    <dgm:cxn modelId="{EA231B33-60C2-4C95-B481-222C064DD2E6}" srcId="{E42D26E4-B110-4E2A-B87D-E291BBA564F4}" destId="{3FFB3B33-1DF0-4DCB-B47D-C50553754874}" srcOrd="3" destOrd="0" parTransId="{D603945F-94E0-4D46-9BF2-3777F9598EA1}" sibTransId="{1B7D374D-F2B6-41A7-9668-1BD1E308CEBA}"/>
    <dgm:cxn modelId="{DFD6D6D4-E71A-47D8-B1CD-54540851A8B4}" srcId="{E42D26E4-B110-4E2A-B87D-E291BBA564F4}" destId="{AB87ABB5-26E4-4029-9A3B-20F366476DC4}" srcOrd="1" destOrd="0" parTransId="{C0540CA7-13A3-4894-84A7-4DB2C2272521}" sibTransId="{E7185F43-BE7A-46B4-8C68-1B5C01B13567}"/>
    <dgm:cxn modelId="{271A07DD-45F1-1F49-A8C0-A9ED59846099}" type="presOf" srcId="{D9166C53-1851-4933-A3A4-F43521E341D8}" destId="{C5D4AC03-48D6-4A99-8DD3-916455986B25}" srcOrd="0" destOrd="0" presId="urn:microsoft.com/office/officeart/2005/8/layout/vList2"/>
    <dgm:cxn modelId="{290361C3-0820-BA4B-9371-6874EA8772BE}" type="presOf" srcId="{AB87ABB5-26E4-4029-9A3B-20F366476DC4}" destId="{9746DCFA-E61B-465F-ADB8-D0A69B9611C5}" srcOrd="0" destOrd="0" presId="urn:microsoft.com/office/officeart/2005/8/layout/vList2"/>
    <dgm:cxn modelId="{EB8FBB35-E478-FA44-860E-35CF890DAFB1}" type="presOf" srcId="{3FFB3B33-1DF0-4DCB-B47D-C50553754874}" destId="{5FBEFD17-88D3-429B-903D-782779D24E2F}" srcOrd="0" destOrd="0" presId="urn:microsoft.com/office/officeart/2005/8/layout/vList2"/>
    <dgm:cxn modelId="{8FCD41E1-D479-B54F-9F66-EA271E868D49}" type="presParOf" srcId="{E71416ED-0651-4188-94C0-D1C67DE0F18A}" destId="{C5D4AC03-48D6-4A99-8DD3-916455986B25}" srcOrd="0" destOrd="0" presId="urn:microsoft.com/office/officeart/2005/8/layout/vList2"/>
    <dgm:cxn modelId="{E06BE317-B792-C848-BB09-9F1A51D20E73}" type="presParOf" srcId="{E71416ED-0651-4188-94C0-D1C67DE0F18A}" destId="{733A3FFF-4041-4180-94D6-3E584ED2639B}" srcOrd="1" destOrd="0" presId="urn:microsoft.com/office/officeart/2005/8/layout/vList2"/>
    <dgm:cxn modelId="{E85DE2B2-AEC2-8348-9A4B-456733FECA35}" type="presParOf" srcId="{E71416ED-0651-4188-94C0-D1C67DE0F18A}" destId="{9746DCFA-E61B-465F-ADB8-D0A69B9611C5}" srcOrd="2" destOrd="0" presId="urn:microsoft.com/office/officeart/2005/8/layout/vList2"/>
    <dgm:cxn modelId="{E4B584CA-AA5B-FE47-8C40-427A9934F4AB}" type="presParOf" srcId="{E71416ED-0651-4188-94C0-D1C67DE0F18A}" destId="{755184B0-189D-42A5-B847-A37EB61C542B}" srcOrd="3" destOrd="0" presId="urn:microsoft.com/office/officeart/2005/8/layout/vList2"/>
    <dgm:cxn modelId="{4F9DB6A7-B8AC-E54D-8C68-711E6B0E518A}" type="presParOf" srcId="{E71416ED-0651-4188-94C0-D1C67DE0F18A}" destId="{10B4D608-A894-4ACB-8F45-9E35927F945A}" srcOrd="4" destOrd="0" presId="urn:microsoft.com/office/officeart/2005/8/layout/vList2"/>
    <dgm:cxn modelId="{5E7BF32D-5A65-6545-866E-76AE9B0C4F19}" type="presParOf" srcId="{E71416ED-0651-4188-94C0-D1C67DE0F18A}" destId="{A4D9C949-EB19-4110-9AA0-4A3F9FD441A2}" srcOrd="5" destOrd="0" presId="urn:microsoft.com/office/officeart/2005/8/layout/vList2"/>
    <dgm:cxn modelId="{B9E26FA2-0FC7-D14D-A89D-1D87529DBBA7}" type="presParOf" srcId="{E71416ED-0651-4188-94C0-D1C67DE0F18A}" destId="{5FBEFD17-88D3-429B-903D-782779D24E2F}"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06851A3-345D-409B-B064-3FF65F1F36FF}" type="doc">
      <dgm:prSet loTypeId="urn:microsoft.com/office/officeart/2005/8/layout/default#3" loCatId="list" qsTypeId="urn:microsoft.com/office/officeart/2005/8/quickstyle/simple1#23" qsCatId="simple" csTypeId="urn:microsoft.com/office/officeart/2005/8/colors/colorful3" csCatId="colorful" phldr="1"/>
      <dgm:spPr/>
      <dgm:t>
        <a:bodyPr/>
        <a:lstStyle/>
        <a:p>
          <a:endParaRPr lang="en-US"/>
        </a:p>
      </dgm:t>
    </dgm:pt>
    <dgm:pt modelId="{AE5DFE79-46A2-43D4-ACC4-6C9088C26008}">
      <dgm:prSet phldrT="[Text]" custT="1"/>
      <dgm:spPr/>
      <dgm:t>
        <a:bodyPr/>
        <a:lstStyle/>
        <a:p>
          <a:r>
            <a:rPr lang="en-US" sz="2800" b="1" dirty="0" smtClean="0">
              <a:solidFill>
                <a:schemeClr val="tx1"/>
              </a:solidFill>
            </a:rPr>
            <a:t>Drives</a:t>
          </a:r>
          <a:endParaRPr lang="en-US" sz="2800" b="1" dirty="0">
            <a:solidFill>
              <a:schemeClr val="tx1"/>
            </a:solidFill>
          </a:endParaRPr>
        </a:p>
      </dgm:t>
    </dgm:pt>
    <dgm:pt modelId="{A5CC4700-8B9F-4536-9465-0F9646114FAC}" type="parTrans" cxnId="{27AE7F4C-C443-4A1A-8082-1B86AF5F1E06}">
      <dgm:prSet/>
      <dgm:spPr/>
      <dgm:t>
        <a:bodyPr/>
        <a:lstStyle/>
        <a:p>
          <a:endParaRPr lang="en-US" sz="2800" b="1">
            <a:solidFill>
              <a:schemeClr val="tx1"/>
            </a:solidFill>
          </a:endParaRPr>
        </a:p>
      </dgm:t>
    </dgm:pt>
    <dgm:pt modelId="{F2E212D6-94E3-45FB-91D0-AF7EA72F9AEC}" type="sibTrans" cxnId="{27AE7F4C-C443-4A1A-8082-1B86AF5F1E06}">
      <dgm:prSet/>
      <dgm:spPr/>
      <dgm:t>
        <a:bodyPr/>
        <a:lstStyle/>
        <a:p>
          <a:endParaRPr lang="en-US" sz="2800" b="1">
            <a:solidFill>
              <a:schemeClr val="tx1"/>
            </a:solidFill>
          </a:endParaRPr>
        </a:p>
      </dgm:t>
    </dgm:pt>
    <dgm:pt modelId="{7C49CBC4-FB2D-4510-9BAB-B82B4FAE886A}">
      <dgm:prSet custT="1"/>
      <dgm:spPr/>
      <dgm:t>
        <a:bodyPr/>
        <a:lstStyle/>
        <a:p>
          <a:r>
            <a:rPr lang="en-US" sz="2800" b="1" dirty="0" smtClean="0">
              <a:solidFill>
                <a:schemeClr val="tx1"/>
              </a:solidFill>
            </a:rPr>
            <a:t>motive</a:t>
          </a:r>
        </a:p>
      </dgm:t>
    </dgm:pt>
    <dgm:pt modelId="{FE0FA091-F252-4A11-BAA0-1CCB4CE9D493}" type="parTrans" cxnId="{06E9F082-DF8F-4692-956E-88358871A7D5}">
      <dgm:prSet/>
      <dgm:spPr/>
      <dgm:t>
        <a:bodyPr/>
        <a:lstStyle/>
        <a:p>
          <a:endParaRPr lang="en-US" sz="2800" b="1">
            <a:solidFill>
              <a:schemeClr val="tx1"/>
            </a:solidFill>
          </a:endParaRPr>
        </a:p>
      </dgm:t>
    </dgm:pt>
    <dgm:pt modelId="{95DD8D26-E246-43C2-8216-096FAA576957}" type="sibTrans" cxnId="{06E9F082-DF8F-4692-956E-88358871A7D5}">
      <dgm:prSet/>
      <dgm:spPr/>
      <dgm:t>
        <a:bodyPr/>
        <a:lstStyle/>
        <a:p>
          <a:endParaRPr lang="en-US" sz="2800" b="1">
            <a:solidFill>
              <a:schemeClr val="tx1"/>
            </a:solidFill>
          </a:endParaRPr>
        </a:p>
      </dgm:t>
    </dgm:pt>
    <dgm:pt modelId="{0DA29035-C69B-4217-B19A-9C2F6841B6DC}">
      <dgm:prSet custT="1"/>
      <dgm:spPr/>
      <dgm:t>
        <a:bodyPr/>
        <a:lstStyle/>
        <a:p>
          <a:r>
            <a:rPr lang="en-US" sz="2800" b="1" dirty="0" smtClean="0">
              <a:solidFill>
                <a:schemeClr val="tx1"/>
              </a:solidFill>
            </a:rPr>
            <a:t>Cues</a:t>
          </a:r>
        </a:p>
      </dgm:t>
    </dgm:pt>
    <dgm:pt modelId="{A7772B20-0B9C-4C03-93AC-3AEBFAE0402C}" type="parTrans" cxnId="{240A6B3C-88C2-4B68-AA8A-26D05FB2B7EC}">
      <dgm:prSet/>
      <dgm:spPr/>
      <dgm:t>
        <a:bodyPr/>
        <a:lstStyle/>
        <a:p>
          <a:endParaRPr lang="en-US" sz="2800" b="1">
            <a:solidFill>
              <a:schemeClr val="tx1"/>
            </a:solidFill>
          </a:endParaRPr>
        </a:p>
      </dgm:t>
    </dgm:pt>
    <dgm:pt modelId="{F41C0DFB-336D-4AD3-ADE2-1862D950A0EB}" type="sibTrans" cxnId="{240A6B3C-88C2-4B68-AA8A-26D05FB2B7EC}">
      <dgm:prSet/>
      <dgm:spPr/>
      <dgm:t>
        <a:bodyPr/>
        <a:lstStyle/>
        <a:p>
          <a:endParaRPr lang="en-US" sz="2800" b="1">
            <a:solidFill>
              <a:schemeClr val="tx1"/>
            </a:solidFill>
          </a:endParaRPr>
        </a:p>
      </dgm:t>
    </dgm:pt>
    <dgm:pt modelId="{66904DB2-4985-4387-BD43-5D60311641E7}">
      <dgm:prSet custT="1"/>
      <dgm:spPr/>
      <dgm:t>
        <a:bodyPr/>
        <a:lstStyle/>
        <a:p>
          <a:r>
            <a:rPr lang="en-US" sz="2800" b="1" dirty="0" smtClean="0">
              <a:solidFill>
                <a:schemeClr val="tx1"/>
              </a:solidFill>
            </a:rPr>
            <a:t>Responses</a:t>
          </a:r>
        </a:p>
      </dgm:t>
    </dgm:pt>
    <dgm:pt modelId="{04605F0D-5E5C-4B1C-AA42-362077C71B4A}" type="parTrans" cxnId="{BCFA6126-12EB-48FC-A979-9F889686A946}">
      <dgm:prSet/>
      <dgm:spPr/>
      <dgm:t>
        <a:bodyPr/>
        <a:lstStyle/>
        <a:p>
          <a:endParaRPr lang="en-US" sz="2800" b="1">
            <a:solidFill>
              <a:schemeClr val="tx1"/>
            </a:solidFill>
          </a:endParaRPr>
        </a:p>
      </dgm:t>
    </dgm:pt>
    <dgm:pt modelId="{E393EDC9-016E-4579-9ACF-F55920064799}" type="sibTrans" cxnId="{BCFA6126-12EB-48FC-A979-9F889686A946}">
      <dgm:prSet/>
      <dgm:spPr/>
      <dgm:t>
        <a:bodyPr/>
        <a:lstStyle/>
        <a:p>
          <a:endParaRPr lang="en-US" sz="2800" b="1">
            <a:solidFill>
              <a:schemeClr val="tx1"/>
            </a:solidFill>
          </a:endParaRPr>
        </a:p>
      </dgm:t>
    </dgm:pt>
    <dgm:pt modelId="{84319CD8-6FAC-4609-A42C-7B25D232A6A3}">
      <dgm:prSet custT="1"/>
      <dgm:spPr/>
      <dgm:t>
        <a:bodyPr/>
        <a:lstStyle/>
        <a:p>
          <a:r>
            <a:rPr lang="en-US" sz="2800" b="1" dirty="0" smtClean="0">
              <a:solidFill>
                <a:schemeClr val="tx1"/>
              </a:solidFill>
            </a:rPr>
            <a:t>Reinforcement</a:t>
          </a:r>
        </a:p>
      </dgm:t>
    </dgm:pt>
    <dgm:pt modelId="{8E798807-09BD-4F6C-98AE-8CA0438BE564}" type="parTrans" cxnId="{01168033-AAB7-4D81-9C89-9045BEE28143}">
      <dgm:prSet/>
      <dgm:spPr/>
      <dgm:t>
        <a:bodyPr/>
        <a:lstStyle/>
        <a:p>
          <a:endParaRPr lang="en-US" sz="2800" b="1">
            <a:solidFill>
              <a:schemeClr val="tx1"/>
            </a:solidFill>
          </a:endParaRPr>
        </a:p>
      </dgm:t>
    </dgm:pt>
    <dgm:pt modelId="{A0F8D967-7EE9-4C5D-ACBA-E3A649FC47DE}" type="sibTrans" cxnId="{01168033-AAB7-4D81-9C89-9045BEE28143}">
      <dgm:prSet/>
      <dgm:spPr/>
      <dgm:t>
        <a:bodyPr/>
        <a:lstStyle/>
        <a:p>
          <a:endParaRPr lang="en-US" sz="2800" b="1">
            <a:solidFill>
              <a:schemeClr val="tx1"/>
            </a:solidFill>
          </a:endParaRPr>
        </a:p>
      </dgm:t>
    </dgm:pt>
    <dgm:pt modelId="{52267391-6F3A-4765-A1D5-ACFE429C1040}" type="pres">
      <dgm:prSet presAssocID="{306851A3-345D-409B-B064-3FF65F1F36FF}" presName="diagram" presStyleCnt="0">
        <dgm:presLayoutVars>
          <dgm:dir/>
          <dgm:resizeHandles val="exact"/>
        </dgm:presLayoutVars>
      </dgm:prSet>
      <dgm:spPr/>
      <dgm:t>
        <a:bodyPr/>
        <a:lstStyle/>
        <a:p>
          <a:endParaRPr lang="en-US"/>
        </a:p>
      </dgm:t>
    </dgm:pt>
    <dgm:pt modelId="{2CB33DE3-FDC6-48DE-A37A-DCC9995E8F02}" type="pres">
      <dgm:prSet presAssocID="{AE5DFE79-46A2-43D4-ACC4-6C9088C26008}" presName="node" presStyleLbl="node1" presStyleIdx="0" presStyleCnt="5">
        <dgm:presLayoutVars>
          <dgm:bulletEnabled val="1"/>
        </dgm:presLayoutVars>
      </dgm:prSet>
      <dgm:spPr/>
      <dgm:t>
        <a:bodyPr/>
        <a:lstStyle/>
        <a:p>
          <a:endParaRPr lang="en-US"/>
        </a:p>
      </dgm:t>
    </dgm:pt>
    <dgm:pt modelId="{F3E510A6-2A28-4BEA-BEE0-3260757FD6D1}" type="pres">
      <dgm:prSet presAssocID="{F2E212D6-94E3-45FB-91D0-AF7EA72F9AEC}" presName="sibTrans" presStyleCnt="0"/>
      <dgm:spPr/>
    </dgm:pt>
    <dgm:pt modelId="{55F6C242-27F5-4749-8FFB-85127E8D6BE4}" type="pres">
      <dgm:prSet presAssocID="{7C49CBC4-FB2D-4510-9BAB-B82B4FAE886A}" presName="node" presStyleLbl="node1" presStyleIdx="1" presStyleCnt="5" custLinFactNeighborX="-4939">
        <dgm:presLayoutVars>
          <dgm:bulletEnabled val="1"/>
        </dgm:presLayoutVars>
      </dgm:prSet>
      <dgm:spPr/>
      <dgm:t>
        <a:bodyPr/>
        <a:lstStyle/>
        <a:p>
          <a:endParaRPr lang="en-US"/>
        </a:p>
      </dgm:t>
    </dgm:pt>
    <dgm:pt modelId="{95DBE03E-072E-406C-B533-EE05363B4C64}" type="pres">
      <dgm:prSet presAssocID="{95DD8D26-E246-43C2-8216-096FAA576957}" presName="sibTrans" presStyleCnt="0"/>
      <dgm:spPr/>
    </dgm:pt>
    <dgm:pt modelId="{412C2AC5-AF50-44B1-B0F4-16CE6BB120CF}" type="pres">
      <dgm:prSet presAssocID="{0DA29035-C69B-4217-B19A-9C2F6841B6DC}" presName="node" presStyleLbl="node1" presStyleIdx="2" presStyleCnt="5" custLinFactNeighborX="-8976">
        <dgm:presLayoutVars>
          <dgm:bulletEnabled val="1"/>
        </dgm:presLayoutVars>
      </dgm:prSet>
      <dgm:spPr/>
      <dgm:t>
        <a:bodyPr/>
        <a:lstStyle/>
        <a:p>
          <a:endParaRPr lang="en-US"/>
        </a:p>
      </dgm:t>
    </dgm:pt>
    <dgm:pt modelId="{610D45DE-736B-4D8B-9E85-1653659AE4F0}" type="pres">
      <dgm:prSet presAssocID="{F41C0DFB-336D-4AD3-ADE2-1862D950A0EB}" presName="sibTrans" presStyleCnt="0"/>
      <dgm:spPr/>
    </dgm:pt>
    <dgm:pt modelId="{AB3C6CB8-078A-4C74-9321-9E34A6627C4C}" type="pres">
      <dgm:prSet presAssocID="{66904DB2-4985-4387-BD43-5D60311641E7}" presName="node" presStyleLbl="node1" presStyleIdx="3" presStyleCnt="5" custScaleX="134192" custLinFactNeighborX="-12343" custLinFactNeighborY="-38">
        <dgm:presLayoutVars>
          <dgm:bulletEnabled val="1"/>
        </dgm:presLayoutVars>
      </dgm:prSet>
      <dgm:spPr/>
      <dgm:t>
        <a:bodyPr/>
        <a:lstStyle/>
        <a:p>
          <a:endParaRPr lang="en-US"/>
        </a:p>
      </dgm:t>
    </dgm:pt>
    <dgm:pt modelId="{E2BC3299-C159-4A88-BF02-709B16192C5F}" type="pres">
      <dgm:prSet presAssocID="{E393EDC9-016E-4579-9ACF-F55920064799}" presName="sibTrans" presStyleCnt="0"/>
      <dgm:spPr/>
    </dgm:pt>
    <dgm:pt modelId="{7F59B442-7E6C-458C-B713-8BA62BC48A05}" type="pres">
      <dgm:prSet presAssocID="{84319CD8-6FAC-4609-A42C-7B25D232A6A3}" presName="node" presStyleLbl="node1" presStyleIdx="4" presStyleCnt="5" custScaleX="186639">
        <dgm:presLayoutVars>
          <dgm:bulletEnabled val="1"/>
        </dgm:presLayoutVars>
      </dgm:prSet>
      <dgm:spPr/>
      <dgm:t>
        <a:bodyPr/>
        <a:lstStyle/>
        <a:p>
          <a:endParaRPr lang="en-US"/>
        </a:p>
      </dgm:t>
    </dgm:pt>
  </dgm:ptLst>
  <dgm:cxnLst>
    <dgm:cxn modelId="{240A6B3C-88C2-4B68-AA8A-26D05FB2B7EC}" srcId="{306851A3-345D-409B-B064-3FF65F1F36FF}" destId="{0DA29035-C69B-4217-B19A-9C2F6841B6DC}" srcOrd="2" destOrd="0" parTransId="{A7772B20-0B9C-4C03-93AC-3AEBFAE0402C}" sibTransId="{F41C0DFB-336D-4AD3-ADE2-1862D950A0EB}"/>
    <dgm:cxn modelId="{01168033-AAB7-4D81-9C89-9045BEE28143}" srcId="{306851A3-345D-409B-B064-3FF65F1F36FF}" destId="{84319CD8-6FAC-4609-A42C-7B25D232A6A3}" srcOrd="4" destOrd="0" parTransId="{8E798807-09BD-4F6C-98AE-8CA0438BE564}" sibTransId="{A0F8D967-7EE9-4C5D-ACBA-E3A649FC47DE}"/>
    <dgm:cxn modelId="{A7BD61CF-9989-FE42-9691-EB548A1EA859}" type="presOf" srcId="{84319CD8-6FAC-4609-A42C-7B25D232A6A3}" destId="{7F59B442-7E6C-458C-B713-8BA62BC48A05}" srcOrd="0" destOrd="0" presId="urn:microsoft.com/office/officeart/2005/8/layout/default#3"/>
    <dgm:cxn modelId="{06E9F082-DF8F-4692-956E-88358871A7D5}" srcId="{306851A3-345D-409B-B064-3FF65F1F36FF}" destId="{7C49CBC4-FB2D-4510-9BAB-B82B4FAE886A}" srcOrd="1" destOrd="0" parTransId="{FE0FA091-F252-4A11-BAA0-1CCB4CE9D493}" sibTransId="{95DD8D26-E246-43C2-8216-096FAA576957}"/>
    <dgm:cxn modelId="{E7244546-1815-1547-9A2E-D467D29F64A9}" type="presOf" srcId="{306851A3-345D-409B-B064-3FF65F1F36FF}" destId="{52267391-6F3A-4765-A1D5-ACFE429C1040}" srcOrd="0" destOrd="0" presId="urn:microsoft.com/office/officeart/2005/8/layout/default#3"/>
    <dgm:cxn modelId="{27AE7F4C-C443-4A1A-8082-1B86AF5F1E06}" srcId="{306851A3-345D-409B-B064-3FF65F1F36FF}" destId="{AE5DFE79-46A2-43D4-ACC4-6C9088C26008}" srcOrd="0" destOrd="0" parTransId="{A5CC4700-8B9F-4536-9465-0F9646114FAC}" sibTransId="{F2E212D6-94E3-45FB-91D0-AF7EA72F9AEC}"/>
    <dgm:cxn modelId="{BCFA6126-12EB-48FC-A979-9F889686A946}" srcId="{306851A3-345D-409B-B064-3FF65F1F36FF}" destId="{66904DB2-4985-4387-BD43-5D60311641E7}" srcOrd="3" destOrd="0" parTransId="{04605F0D-5E5C-4B1C-AA42-362077C71B4A}" sibTransId="{E393EDC9-016E-4579-9ACF-F55920064799}"/>
    <dgm:cxn modelId="{1E139446-11D8-EF4A-87F0-2B02144D253D}" type="presOf" srcId="{0DA29035-C69B-4217-B19A-9C2F6841B6DC}" destId="{412C2AC5-AF50-44B1-B0F4-16CE6BB120CF}" srcOrd="0" destOrd="0" presId="urn:microsoft.com/office/officeart/2005/8/layout/default#3"/>
    <dgm:cxn modelId="{FDD573BC-9073-8D40-9A80-25C94073118D}" type="presOf" srcId="{AE5DFE79-46A2-43D4-ACC4-6C9088C26008}" destId="{2CB33DE3-FDC6-48DE-A37A-DCC9995E8F02}" srcOrd="0" destOrd="0" presId="urn:microsoft.com/office/officeart/2005/8/layout/default#3"/>
    <dgm:cxn modelId="{ACFC8C71-C2F3-DE49-9242-8ABB47230D2A}" type="presOf" srcId="{7C49CBC4-FB2D-4510-9BAB-B82B4FAE886A}" destId="{55F6C242-27F5-4749-8FFB-85127E8D6BE4}" srcOrd="0" destOrd="0" presId="urn:microsoft.com/office/officeart/2005/8/layout/default#3"/>
    <dgm:cxn modelId="{206DC5CC-BBC4-FA42-8E9F-6704A076199A}" type="presOf" srcId="{66904DB2-4985-4387-BD43-5D60311641E7}" destId="{AB3C6CB8-078A-4C74-9321-9E34A6627C4C}" srcOrd="0" destOrd="0" presId="urn:microsoft.com/office/officeart/2005/8/layout/default#3"/>
    <dgm:cxn modelId="{BF80104A-E228-054D-A70D-292EA2890828}" type="presParOf" srcId="{52267391-6F3A-4765-A1D5-ACFE429C1040}" destId="{2CB33DE3-FDC6-48DE-A37A-DCC9995E8F02}" srcOrd="0" destOrd="0" presId="urn:microsoft.com/office/officeart/2005/8/layout/default#3"/>
    <dgm:cxn modelId="{571B5E51-540E-5640-9F44-E121DC9A10AF}" type="presParOf" srcId="{52267391-6F3A-4765-A1D5-ACFE429C1040}" destId="{F3E510A6-2A28-4BEA-BEE0-3260757FD6D1}" srcOrd="1" destOrd="0" presId="urn:microsoft.com/office/officeart/2005/8/layout/default#3"/>
    <dgm:cxn modelId="{EB4FAA60-9D96-4A4C-A4B1-6E3CAEB2004C}" type="presParOf" srcId="{52267391-6F3A-4765-A1D5-ACFE429C1040}" destId="{55F6C242-27F5-4749-8FFB-85127E8D6BE4}" srcOrd="2" destOrd="0" presId="urn:microsoft.com/office/officeart/2005/8/layout/default#3"/>
    <dgm:cxn modelId="{F53C93A2-FDD6-BA4B-A898-8856D9DBBB9A}" type="presParOf" srcId="{52267391-6F3A-4765-A1D5-ACFE429C1040}" destId="{95DBE03E-072E-406C-B533-EE05363B4C64}" srcOrd="3" destOrd="0" presId="urn:microsoft.com/office/officeart/2005/8/layout/default#3"/>
    <dgm:cxn modelId="{345530EF-2836-FF40-BD0E-42566ECB66C5}" type="presParOf" srcId="{52267391-6F3A-4765-A1D5-ACFE429C1040}" destId="{412C2AC5-AF50-44B1-B0F4-16CE6BB120CF}" srcOrd="4" destOrd="0" presId="urn:microsoft.com/office/officeart/2005/8/layout/default#3"/>
    <dgm:cxn modelId="{1575BDEE-AE1F-6843-A712-60D772D3CB0B}" type="presParOf" srcId="{52267391-6F3A-4765-A1D5-ACFE429C1040}" destId="{610D45DE-736B-4D8B-9E85-1653659AE4F0}" srcOrd="5" destOrd="0" presId="urn:microsoft.com/office/officeart/2005/8/layout/default#3"/>
    <dgm:cxn modelId="{896831BD-F2CA-EB4A-9232-8F8DC315D47E}" type="presParOf" srcId="{52267391-6F3A-4765-A1D5-ACFE429C1040}" destId="{AB3C6CB8-078A-4C74-9321-9E34A6627C4C}" srcOrd="6" destOrd="0" presId="urn:microsoft.com/office/officeart/2005/8/layout/default#3"/>
    <dgm:cxn modelId="{1A630715-C424-9240-AABA-4F9677F749F5}" type="presParOf" srcId="{52267391-6F3A-4765-A1D5-ACFE429C1040}" destId="{E2BC3299-C159-4A88-BF02-709B16192C5F}" srcOrd="7" destOrd="0" presId="urn:microsoft.com/office/officeart/2005/8/layout/default#3"/>
    <dgm:cxn modelId="{4DB4D83E-75A5-6C42-BF15-AB4DD84A323A}" type="presParOf" srcId="{52267391-6F3A-4765-A1D5-ACFE429C1040}" destId="{7F59B442-7E6C-458C-B713-8BA62BC48A05}" srcOrd="8" destOrd="0" presId="urn:microsoft.com/office/officeart/2005/8/layout/defaul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1D6FCAA-7625-4BFF-838C-947BFFC7A671}" type="doc">
      <dgm:prSet loTypeId="urn:microsoft.com/office/officeart/2005/8/layout/vList2" loCatId="list" qsTypeId="urn:microsoft.com/office/officeart/2005/8/quickstyle/simple1#24" qsCatId="simple" csTypeId="urn:microsoft.com/office/officeart/2005/8/colors/colorful4" csCatId="colorful"/>
      <dgm:spPr/>
      <dgm:t>
        <a:bodyPr/>
        <a:lstStyle/>
        <a:p>
          <a:endParaRPr lang="en-US"/>
        </a:p>
      </dgm:t>
    </dgm:pt>
    <dgm:pt modelId="{C0271923-29E4-416C-8B62-8E5CAAA8BEF6}">
      <dgm:prSet/>
      <dgm:spPr/>
      <dgm:t>
        <a:bodyPr/>
        <a:lstStyle/>
        <a:p>
          <a:pPr algn="ctr" rtl="0"/>
          <a:r>
            <a:rPr lang="en-US" dirty="0" smtClean="0"/>
            <a:t>Complex buying behavior</a:t>
          </a:r>
          <a:endParaRPr lang="en-US" dirty="0"/>
        </a:p>
      </dgm:t>
    </dgm:pt>
    <dgm:pt modelId="{A41C8403-A274-4AD4-86E8-768D10A49EE4}" type="parTrans" cxnId="{7CC5564D-AE89-45A2-AE10-544A42141DA5}">
      <dgm:prSet/>
      <dgm:spPr/>
      <dgm:t>
        <a:bodyPr/>
        <a:lstStyle/>
        <a:p>
          <a:pPr algn="ctr"/>
          <a:endParaRPr lang="en-US"/>
        </a:p>
      </dgm:t>
    </dgm:pt>
    <dgm:pt modelId="{85127804-A673-4351-A289-A8D41D92BFF7}" type="sibTrans" cxnId="{7CC5564D-AE89-45A2-AE10-544A42141DA5}">
      <dgm:prSet/>
      <dgm:spPr/>
      <dgm:t>
        <a:bodyPr/>
        <a:lstStyle/>
        <a:p>
          <a:pPr algn="ctr"/>
          <a:endParaRPr lang="en-US"/>
        </a:p>
      </dgm:t>
    </dgm:pt>
    <dgm:pt modelId="{91C75786-FCFA-4955-8616-96C62DB81328}">
      <dgm:prSet/>
      <dgm:spPr/>
      <dgm:t>
        <a:bodyPr/>
        <a:lstStyle/>
        <a:p>
          <a:pPr algn="ctr" rtl="0"/>
          <a:r>
            <a:rPr lang="en-US" dirty="0" smtClean="0"/>
            <a:t>Dissonance-reducing buying behavior</a:t>
          </a:r>
          <a:endParaRPr lang="en-US" dirty="0"/>
        </a:p>
      </dgm:t>
    </dgm:pt>
    <dgm:pt modelId="{07315B0E-7C20-4F83-83C1-725421D519B4}" type="parTrans" cxnId="{B6E35F99-DFE8-4A84-8528-5EE2693A774F}">
      <dgm:prSet/>
      <dgm:spPr/>
      <dgm:t>
        <a:bodyPr/>
        <a:lstStyle/>
        <a:p>
          <a:pPr algn="ctr"/>
          <a:endParaRPr lang="en-US"/>
        </a:p>
      </dgm:t>
    </dgm:pt>
    <dgm:pt modelId="{ECE08A68-B651-4790-8B90-285D312ECE8C}" type="sibTrans" cxnId="{B6E35F99-DFE8-4A84-8528-5EE2693A774F}">
      <dgm:prSet/>
      <dgm:spPr/>
      <dgm:t>
        <a:bodyPr/>
        <a:lstStyle/>
        <a:p>
          <a:pPr algn="ctr"/>
          <a:endParaRPr lang="en-US"/>
        </a:p>
      </dgm:t>
    </dgm:pt>
    <dgm:pt modelId="{68F1E131-B923-4DDF-816C-73A924F13D2A}">
      <dgm:prSet/>
      <dgm:spPr/>
      <dgm:t>
        <a:bodyPr/>
        <a:lstStyle/>
        <a:p>
          <a:pPr algn="ctr" rtl="0"/>
          <a:r>
            <a:rPr lang="en-US" dirty="0" smtClean="0"/>
            <a:t>Habitual buying behavior</a:t>
          </a:r>
          <a:endParaRPr lang="en-US" dirty="0"/>
        </a:p>
      </dgm:t>
    </dgm:pt>
    <dgm:pt modelId="{FDEDCA28-9B85-4E5C-A50C-B5E767661BD0}" type="parTrans" cxnId="{57F1DADF-77DE-4968-90AB-161BBBEAFF67}">
      <dgm:prSet/>
      <dgm:spPr/>
      <dgm:t>
        <a:bodyPr/>
        <a:lstStyle/>
        <a:p>
          <a:pPr algn="ctr"/>
          <a:endParaRPr lang="en-US"/>
        </a:p>
      </dgm:t>
    </dgm:pt>
    <dgm:pt modelId="{F2688D9F-2775-43CB-AED8-EF6C8264A0D5}" type="sibTrans" cxnId="{57F1DADF-77DE-4968-90AB-161BBBEAFF67}">
      <dgm:prSet/>
      <dgm:spPr/>
      <dgm:t>
        <a:bodyPr/>
        <a:lstStyle/>
        <a:p>
          <a:pPr algn="ctr"/>
          <a:endParaRPr lang="en-US"/>
        </a:p>
      </dgm:t>
    </dgm:pt>
    <dgm:pt modelId="{5218F78E-1F1D-4E80-B52E-18810C3E5059}">
      <dgm:prSet/>
      <dgm:spPr/>
      <dgm:t>
        <a:bodyPr/>
        <a:lstStyle/>
        <a:p>
          <a:pPr algn="ctr" rtl="0"/>
          <a:r>
            <a:rPr lang="en-US" dirty="0" smtClean="0"/>
            <a:t>Variety-seeking buying behavior</a:t>
          </a:r>
          <a:endParaRPr lang="en-US" dirty="0"/>
        </a:p>
      </dgm:t>
    </dgm:pt>
    <dgm:pt modelId="{2D16C0A6-6A24-49AA-BC59-F6B782F3CD08}" type="parTrans" cxnId="{DB235C56-53BB-4C61-96C4-E6329A056B57}">
      <dgm:prSet/>
      <dgm:spPr/>
      <dgm:t>
        <a:bodyPr/>
        <a:lstStyle/>
        <a:p>
          <a:pPr algn="ctr"/>
          <a:endParaRPr lang="en-US"/>
        </a:p>
      </dgm:t>
    </dgm:pt>
    <dgm:pt modelId="{2ADF7AF1-B719-46F4-B36D-5BC008ED900C}" type="sibTrans" cxnId="{DB235C56-53BB-4C61-96C4-E6329A056B57}">
      <dgm:prSet/>
      <dgm:spPr/>
      <dgm:t>
        <a:bodyPr/>
        <a:lstStyle/>
        <a:p>
          <a:pPr algn="ctr"/>
          <a:endParaRPr lang="en-US"/>
        </a:p>
      </dgm:t>
    </dgm:pt>
    <dgm:pt modelId="{0D2C8AE0-E7A6-4B6F-9259-007B921CA3A8}" type="pres">
      <dgm:prSet presAssocID="{B1D6FCAA-7625-4BFF-838C-947BFFC7A671}" presName="linear" presStyleCnt="0">
        <dgm:presLayoutVars>
          <dgm:animLvl val="lvl"/>
          <dgm:resizeHandles val="exact"/>
        </dgm:presLayoutVars>
      </dgm:prSet>
      <dgm:spPr/>
      <dgm:t>
        <a:bodyPr/>
        <a:lstStyle/>
        <a:p>
          <a:endParaRPr lang="en-US"/>
        </a:p>
      </dgm:t>
    </dgm:pt>
    <dgm:pt modelId="{3D19A122-826E-4E0F-BD5C-BE56947F6C76}" type="pres">
      <dgm:prSet presAssocID="{C0271923-29E4-416C-8B62-8E5CAAA8BEF6}" presName="parentText" presStyleLbl="node1" presStyleIdx="0" presStyleCnt="4">
        <dgm:presLayoutVars>
          <dgm:chMax val="0"/>
          <dgm:bulletEnabled val="1"/>
        </dgm:presLayoutVars>
      </dgm:prSet>
      <dgm:spPr/>
      <dgm:t>
        <a:bodyPr/>
        <a:lstStyle/>
        <a:p>
          <a:endParaRPr lang="en-US"/>
        </a:p>
      </dgm:t>
    </dgm:pt>
    <dgm:pt modelId="{4A27624A-1CA8-4728-924F-F06ACCEFFDFF}" type="pres">
      <dgm:prSet presAssocID="{85127804-A673-4351-A289-A8D41D92BFF7}" presName="spacer" presStyleCnt="0"/>
      <dgm:spPr/>
      <dgm:t>
        <a:bodyPr/>
        <a:lstStyle/>
        <a:p>
          <a:endParaRPr lang="en-US"/>
        </a:p>
      </dgm:t>
    </dgm:pt>
    <dgm:pt modelId="{784BC4F4-AE23-4FC4-9FA8-772D6BBFA290}" type="pres">
      <dgm:prSet presAssocID="{91C75786-FCFA-4955-8616-96C62DB81328}" presName="parentText" presStyleLbl="node1" presStyleIdx="1" presStyleCnt="4">
        <dgm:presLayoutVars>
          <dgm:chMax val="0"/>
          <dgm:bulletEnabled val="1"/>
        </dgm:presLayoutVars>
      </dgm:prSet>
      <dgm:spPr/>
      <dgm:t>
        <a:bodyPr/>
        <a:lstStyle/>
        <a:p>
          <a:endParaRPr lang="en-US"/>
        </a:p>
      </dgm:t>
    </dgm:pt>
    <dgm:pt modelId="{B538D187-CD83-4015-8735-0679711A723E}" type="pres">
      <dgm:prSet presAssocID="{ECE08A68-B651-4790-8B90-285D312ECE8C}" presName="spacer" presStyleCnt="0"/>
      <dgm:spPr/>
      <dgm:t>
        <a:bodyPr/>
        <a:lstStyle/>
        <a:p>
          <a:endParaRPr lang="en-US"/>
        </a:p>
      </dgm:t>
    </dgm:pt>
    <dgm:pt modelId="{52F2FEBE-EA07-4E06-AA92-4DFC4745A1AC}" type="pres">
      <dgm:prSet presAssocID="{68F1E131-B923-4DDF-816C-73A924F13D2A}" presName="parentText" presStyleLbl="node1" presStyleIdx="2" presStyleCnt="4">
        <dgm:presLayoutVars>
          <dgm:chMax val="0"/>
          <dgm:bulletEnabled val="1"/>
        </dgm:presLayoutVars>
      </dgm:prSet>
      <dgm:spPr/>
      <dgm:t>
        <a:bodyPr/>
        <a:lstStyle/>
        <a:p>
          <a:endParaRPr lang="en-US"/>
        </a:p>
      </dgm:t>
    </dgm:pt>
    <dgm:pt modelId="{33BBD7D3-6474-493B-AF08-46CAA2C62B15}" type="pres">
      <dgm:prSet presAssocID="{F2688D9F-2775-43CB-AED8-EF6C8264A0D5}" presName="spacer" presStyleCnt="0"/>
      <dgm:spPr/>
      <dgm:t>
        <a:bodyPr/>
        <a:lstStyle/>
        <a:p>
          <a:endParaRPr lang="en-US"/>
        </a:p>
      </dgm:t>
    </dgm:pt>
    <dgm:pt modelId="{00F8E4BF-B9F1-486D-AD19-1C1412A8FEB2}" type="pres">
      <dgm:prSet presAssocID="{5218F78E-1F1D-4E80-B52E-18810C3E5059}" presName="parentText" presStyleLbl="node1" presStyleIdx="3" presStyleCnt="4">
        <dgm:presLayoutVars>
          <dgm:chMax val="0"/>
          <dgm:bulletEnabled val="1"/>
        </dgm:presLayoutVars>
      </dgm:prSet>
      <dgm:spPr/>
      <dgm:t>
        <a:bodyPr/>
        <a:lstStyle/>
        <a:p>
          <a:endParaRPr lang="en-US"/>
        </a:p>
      </dgm:t>
    </dgm:pt>
  </dgm:ptLst>
  <dgm:cxnLst>
    <dgm:cxn modelId="{7CC5564D-AE89-45A2-AE10-544A42141DA5}" srcId="{B1D6FCAA-7625-4BFF-838C-947BFFC7A671}" destId="{C0271923-29E4-416C-8B62-8E5CAAA8BEF6}" srcOrd="0" destOrd="0" parTransId="{A41C8403-A274-4AD4-86E8-768D10A49EE4}" sibTransId="{85127804-A673-4351-A289-A8D41D92BFF7}"/>
    <dgm:cxn modelId="{0A986C50-1F2B-F147-B370-416EC1A7C579}" type="presOf" srcId="{B1D6FCAA-7625-4BFF-838C-947BFFC7A671}" destId="{0D2C8AE0-E7A6-4B6F-9259-007B921CA3A8}" srcOrd="0" destOrd="0" presId="urn:microsoft.com/office/officeart/2005/8/layout/vList2"/>
    <dgm:cxn modelId="{87CD267F-A203-4D40-9072-8DA5C496C6D5}" type="presOf" srcId="{5218F78E-1F1D-4E80-B52E-18810C3E5059}" destId="{00F8E4BF-B9F1-486D-AD19-1C1412A8FEB2}" srcOrd="0" destOrd="0" presId="urn:microsoft.com/office/officeart/2005/8/layout/vList2"/>
    <dgm:cxn modelId="{0F2C3CC7-2F55-2949-8885-DD6E2AB1A59B}" type="presOf" srcId="{C0271923-29E4-416C-8B62-8E5CAAA8BEF6}" destId="{3D19A122-826E-4E0F-BD5C-BE56947F6C76}" srcOrd="0" destOrd="0" presId="urn:microsoft.com/office/officeart/2005/8/layout/vList2"/>
    <dgm:cxn modelId="{DB235C56-53BB-4C61-96C4-E6329A056B57}" srcId="{B1D6FCAA-7625-4BFF-838C-947BFFC7A671}" destId="{5218F78E-1F1D-4E80-B52E-18810C3E5059}" srcOrd="3" destOrd="0" parTransId="{2D16C0A6-6A24-49AA-BC59-F6B782F3CD08}" sibTransId="{2ADF7AF1-B719-46F4-B36D-5BC008ED900C}"/>
    <dgm:cxn modelId="{57F1DADF-77DE-4968-90AB-161BBBEAFF67}" srcId="{B1D6FCAA-7625-4BFF-838C-947BFFC7A671}" destId="{68F1E131-B923-4DDF-816C-73A924F13D2A}" srcOrd="2" destOrd="0" parTransId="{FDEDCA28-9B85-4E5C-A50C-B5E767661BD0}" sibTransId="{F2688D9F-2775-43CB-AED8-EF6C8264A0D5}"/>
    <dgm:cxn modelId="{B6E35F99-DFE8-4A84-8528-5EE2693A774F}" srcId="{B1D6FCAA-7625-4BFF-838C-947BFFC7A671}" destId="{91C75786-FCFA-4955-8616-96C62DB81328}" srcOrd="1" destOrd="0" parTransId="{07315B0E-7C20-4F83-83C1-725421D519B4}" sibTransId="{ECE08A68-B651-4790-8B90-285D312ECE8C}"/>
    <dgm:cxn modelId="{9806F3C5-B3B2-5346-B7F3-91018BE2EB5C}" type="presOf" srcId="{91C75786-FCFA-4955-8616-96C62DB81328}" destId="{784BC4F4-AE23-4FC4-9FA8-772D6BBFA290}" srcOrd="0" destOrd="0" presId="urn:microsoft.com/office/officeart/2005/8/layout/vList2"/>
    <dgm:cxn modelId="{40BD896D-AE79-D94D-82C1-0536D5CB049A}" type="presOf" srcId="{68F1E131-B923-4DDF-816C-73A924F13D2A}" destId="{52F2FEBE-EA07-4E06-AA92-4DFC4745A1AC}" srcOrd="0" destOrd="0" presId="urn:microsoft.com/office/officeart/2005/8/layout/vList2"/>
    <dgm:cxn modelId="{FD0CA051-4D12-334C-9B41-C20286230165}" type="presParOf" srcId="{0D2C8AE0-E7A6-4B6F-9259-007B921CA3A8}" destId="{3D19A122-826E-4E0F-BD5C-BE56947F6C76}" srcOrd="0" destOrd="0" presId="urn:microsoft.com/office/officeart/2005/8/layout/vList2"/>
    <dgm:cxn modelId="{0C5B1F92-9C0D-D340-82D4-850FA09A7B55}" type="presParOf" srcId="{0D2C8AE0-E7A6-4B6F-9259-007B921CA3A8}" destId="{4A27624A-1CA8-4728-924F-F06ACCEFFDFF}" srcOrd="1" destOrd="0" presId="urn:microsoft.com/office/officeart/2005/8/layout/vList2"/>
    <dgm:cxn modelId="{93FC0BF1-505C-2847-B6F8-239340FF775B}" type="presParOf" srcId="{0D2C8AE0-E7A6-4B6F-9259-007B921CA3A8}" destId="{784BC4F4-AE23-4FC4-9FA8-772D6BBFA290}" srcOrd="2" destOrd="0" presId="urn:microsoft.com/office/officeart/2005/8/layout/vList2"/>
    <dgm:cxn modelId="{A128BEFB-7438-9149-BF25-76979BBB33F3}" type="presParOf" srcId="{0D2C8AE0-E7A6-4B6F-9259-007B921CA3A8}" destId="{B538D187-CD83-4015-8735-0679711A723E}" srcOrd="3" destOrd="0" presId="urn:microsoft.com/office/officeart/2005/8/layout/vList2"/>
    <dgm:cxn modelId="{D9B11BDC-7F9F-F34C-8366-BA1089E2A468}" type="presParOf" srcId="{0D2C8AE0-E7A6-4B6F-9259-007B921CA3A8}" destId="{52F2FEBE-EA07-4E06-AA92-4DFC4745A1AC}" srcOrd="4" destOrd="0" presId="urn:microsoft.com/office/officeart/2005/8/layout/vList2"/>
    <dgm:cxn modelId="{C0080B25-28EF-2240-937F-B5B3412FDA42}" type="presParOf" srcId="{0D2C8AE0-E7A6-4B6F-9259-007B921CA3A8}" destId="{33BBD7D3-6474-493B-AF08-46CAA2C62B15}" srcOrd="5" destOrd="0" presId="urn:microsoft.com/office/officeart/2005/8/layout/vList2"/>
    <dgm:cxn modelId="{A635B6B6-0DCD-5343-B8C6-7CED931D191A}" type="presParOf" srcId="{0D2C8AE0-E7A6-4B6F-9259-007B921CA3A8}" destId="{00F8E4BF-B9F1-486D-AD19-1C1412A8FEB2}"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BF29FC3-47B5-4AFC-AE93-A51998B3FFC6}" type="doc">
      <dgm:prSet loTypeId="urn:microsoft.com/office/officeart/2005/8/layout/process1" loCatId="process" qsTypeId="urn:microsoft.com/office/officeart/2005/8/quickstyle/simple1#25" qsCatId="simple" csTypeId="urn:microsoft.com/office/officeart/2005/8/colors/colorful5" csCatId="colorful" phldr="1"/>
      <dgm:spPr/>
    </dgm:pt>
    <dgm:pt modelId="{FEED0771-E7E0-4B2D-AE9B-6B326DBEF429}">
      <dgm:prSet phldrT="[Text]" custT="1"/>
      <dgm:spPr/>
      <dgm:t>
        <a:bodyPr/>
        <a:lstStyle/>
        <a:p>
          <a:r>
            <a:rPr lang="en-US" sz="2000" b="1" dirty="0" smtClean="0">
              <a:solidFill>
                <a:schemeClr val="tx1"/>
              </a:solidFill>
            </a:rPr>
            <a:t>Awareness </a:t>
          </a:r>
          <a:endParaRPr lang="en-US" sz="2000" b="1" dirty="0">
            <a:solidFill>
              <a:schemeClr val="tx1"/>
            </a:solidFill>
          </a:endParaRPr>
        </a:p>
      </dgm:t>
    </dgm:pt>
    <dgm:pt modelId="{155FC9A0-7809-45E7-A9FD-345AEBD08503}" type="parTrans" cxnId="{02F6300B-02F9-4D8C-9EFD-37D1180949FE}">
      <dgm:prSet/>
      <dgm:spPr/>
      <dgm:t>
        <a:bodyPr/>
        <a:lstStyle/>
        <a:p>
          <a:endParaRPr lang="en-US" sz="2800" b="1">
            <a:solidFill>
              <a:schemeClr val="tx1"/>
            </a:solidFill>
          </a:endParaRPr>
        </a:p>
      </dgm:t>
    </dgm:pt>
    <dgm:pt modelId="{A8CB1857-81E4-4F3B-8241-282BE24433D0}" type="sibTrans" cxnId="{02F6300B-02F9-4D8C-9EFD-37D1180949FE}">
      <dgm:prSet custT="1"/>
      <dgm:spPr/>
      <dgm:t>
        <a:bodyPr/>
        <a:lstStyle/>
        <a:p>
          <a:endParaRPr lang="en-US" sz="1800" b="1" dirty="0">
            <a:solidFill>
              <a:schemeClr val="tx1"/>
            </a:solidFill>
          </a:endParaRPr>
        </a:p>
      </dgm:t>
    </dgm:pt>
    <dgm:pt modelId="{03195555-46BD-4A54-A4DF-CF83681EC12D}">
      <dgm:prSet custT="1"/>
      <dgm:spPr/>
      <dgm:t>
        <a:bodyPr/>
        <a:lstStyle/>
        <a:p>
          <a:r>
            <a:rPr lang="en-US" sz="2000" b="1" dirty="0" smtClean="0">
              <a:solidFill>
                <a:schemeClr val="tx1"/>
              </a:solidFill>
            </a:rPr>
            <a:t>Interest</a:t>
          </a:r>
        </a:p>
      </dgm:t>
    </dgm:pt>
    <dgm:pt modelId="{C728D58F-59B5-4E38-ABC6-9A8A1E6733EB}" type="parTrans" cxnId="{7195B078-CB23-4D52-9564-4F716A002B52}">
      <dgm:prSet/>
      <dgm:spPr/>
      <dgm:t>
        <a:bodyPr/>
        <a:lstStyle/>
        <a:p>
          <a:endParaRPr lang="en-US" sz="2800" b="1">
            <a:solidFill>
              <a:schemeClr val="tx1"/>
            </a:solidFill>
          </a:endParaRPr>
        </a:p>
      </dgm:t>
    </dgm:pt>
    <dgm:pt modelId="{55AD4BA5-E649-4BC1-8C1D-5A15F2FB2E01}" type="sibTrans" cxnId="{7195B078-CB23-4D52-9564-4F716A002B52}">
      <dgm:prSet custT="1"/>
      <dgm:spPr/>
      <dgm:t>
        <a:bodyPr/>
        <a:lstStyle/>
        <a:p>
          <a:endParaRPr lang="en-US" sz="1800" b="1" dirty="0">
            <a:solidFill>
              <a:schemeClr val="tx1"/>
            </a:solidFill>
          </a:endParaRPr>
        </a:p>
      </dgm:t>
    </dgm:pt>
    <dgm:pt modelId="{7CC97A35-F124-4271-A4F9-EB1920FAAB1B}">
      <dgm:prSet custT="1"/>
      <dgm:spPr/>
      <dgm:t>
        <a:bodyPr/>
        <a:lstStyle/>
        <a:p>
          <a:r>
            <a:rPr lang="en-US" sz="2000" b="1" dirty="0" smtClean="0">
              <a:solidFill>
                <a:schemeClr val="tx1"/>
              </a:solidFill>
            </a:rPr>
            <a:t>Evaluation</a:t>
          </a:r>
        </a:p>
      </dgm:t>
    </dgm:pt>
    <dgm:pt modelId="{00B7793A-A265-4CF7-B561-4F706DE24006}" type="parTrans" cxnId="{3A79B949-9F04-4528-91D5-1B45A9C2707F}">
      <dgm:prSet/>
      <dgm:spPr/>
      <dgm:t>
        <a:bodyPr/>
        <a:lstStyle/>
        <a:p>
          <a:endParaRPr lang="en-US" sz="2800" b="1">
            <a:solidFill>
              <a:schemeClr val="tx1"/>
            </a:solidFill>
          </a:endParaRPr>
        </a:p>
      </dgm:t>
    </dgm:pt>
    <dgm:pt modelId="{D0865ADD-6495-46B9-A8D3-AD104F46B8C5}" type="sibTrans" cxnId="{3A79B949-9F04-4528-91D5-1B45A9C2707F}">
      <dgm:prSet custT="1"/>
      <dgm:spPr/>
      <dgm:t>
        <a:bodyPr/>
        <a:lstStyle/>
        <a:p>
          <a:endParaRPr lang="en-US" sz="1800" b="1" dirty="0">
            <a:solidFill>
              <a:schemeClr val="tx1"/>
            </a:solidFill>
          </a:endParaRPr>
        </a:p>
      </dgm:t>
    </dgm:pt>
    <dgm:pt modelId="{A1060467-59A7-4D94-A9FD-AC86DD8989FD}">
      <dgm:prSet custT="1"/>
      <dgm:spPr/>
      <dgm:t>
        <a:bodyPr/>
        <a:lstStyle/>
        <a:p>
          <a:r>
            <a:rPr lang="en-US" sz="2000" b="1" dirty="0" smtClean="0">
              <a:solidFill>
                <a:schemeClr val="tx1"/>
              </a:solidFill>
            </a:rPr>
            <a:t>Trial</a:t>
          </a:r>
        </a:p>
      </dgm:t>
    </dgm:pt>
    <dgm:pt modelId="{8AE0138A-F525-4F2B-A392-CCDB4943BF00}" type="parTrans" cxnId="{9D1D1026-28A1-4312-914F-FB074E880AF3}">
      <dgm:prSet/>
      <dgm:spPr/>
      <dgm:t>
        <a:bodyPr/>
        <a:lstStyle/>
        <a:p>
          <a:endParaRPr lang="en-US" sz="2800" b="1">
            <a:solidFill>
              <a:schemeClr val="tx1"/>
            </a:solidFill>
          </a:endParaRPr>
        </a:p>
      </dgm:t>
    </dgm:pt>
    <dgm:pt modelId="{65A22D79-5180-4FD9-A2D3-1E6EC6A46A8D}" type="sibTrans" cxnId="{9D1D1026-28A1-4312-914F-FB074E880AF3}">
      <dgm:prSet custT="1"/>
      <dgm:spPr/>
      <dgm:t>
        <a:bodyPr/>
        <a:lstStyle/>
        <a:p>
          <a:endParaRPr lang="en-US" sz="1800" b="1" dirty="0">
            <a:solidFill>
              <a:schemeClr val="tx1"/>
            </a:solidFill>
          </a:endParaRPr>
        </a:p>
      </dgm:t>
    </dgm:pt>
    <dgm:pt modelId="{CC2C90FB-B80D-40A1-9053-98CA348D2A1B}">
      <dgm:prSet custT="1"/>
      <dgm:spPr/>
      <dgm:t>
        <a:bodyPr/>
        <a:lstStyle/>
        <a:p>
          <a:r>
            <a:rPr lang="en-US" sz="2000" b="1" dirty="0" smtClean="0">
              <a:solidFill>
                <a:schemeClr val="tx1"/>
              </a:solidFill>
            </a:rPr>
            <a:t>Adoption</a:t>
          </a:r>
        </a:p>
      </dgm:t>
    </dgm:pt>
    <dgm:pt modelId="{DEE52866-3ACF-4122-92B5-D97EF5B138A8}" type="parTrans" cxnId="{EB19F13E-9D65-4FD8-AEF0-257F34F10F5D}">
      <dgm:prSet/>
      <dgm:spPr/>
      <dgm:t>
        <a:bodyPr/>
        <a:lstStyle/>
        <a:p>
          <a:endParaRPr lang="en-US" sz="2800" b="1">
            <a:solidFill>
              <a:schemeClr val="tx1"/>
            </a:solidFill>
          </a:endParaRPr>
        </a:p>
      </dgm:t>
    </dgm:pt>
    <dgm:pt modelId="{4E1931C2-847C-44D2-AFDD-A6A27E5E03C7}" type="sibTrans" cxnId="{EB19F13E-9D65-4FD8-AEF0-257F34F10F5D}">
      <dgm:prSet/>
      <dgm:spPr/>
      <dgm:t>
        <a:bodyPr/>
        <a:lstStyle/>
        <a:p>
          <a:endParaRPr lang="en-US" sz="2800" b="1">
            <a:solidFill>
              <a:schemeClr val="tx1"/>
            </a:solidFill>
          </a:endParaRPr>
        </a:p>
      </dgm:t>
    </dgm:pt>
    <dgm:pt modelId="{BE88F0DB-B381-47C3-B507-4715086E8ABC}" type="pres">
      <dgm:prSet presAssocID="{DBF29FC3-47B5-4AFC-AE93-A51998B3FFC6}" presName="Name0" presStyleCnt="0">
        <dgm:presLayoutVars>
          <dgm:dir/>
          <dgm:resizeHandles val="exact"/>
        </dgm:presLayoutVars>
      </dgm:prSet>
      <dgm:spPr/>
    </dgm:pt>
    <dgm:pt modelId="{3A5FA3E6-0C12-48B3-8A03-E7CC2055218E}" type="pres">
      <dgm:prSet presAssocID="{FEED0771-E7E0-4B2D-AE9B-6B326DBEF429}" presName="node" presStyleLbl="node1" presStyleIdx="0" presStyleCnt="5" custScaleX="157153" custScaleY="109077">
        <dgm:presLayoutVars>
          <dgm:bulletEnabled val="1"/>
        </dgm:presLayoutVars>
      </dgm:prSet>
      <dgm:spPr/>
      <dgm:t>
        <a:bodyPr/>
        <a:lstStyle/>
        <a:p>
          <a:endParaRPr lang="en-US"/>
        </a:p>
      </dgm:t>
    </dgm:pt>
    <dgm:pt modelId="{909F5FD2-F476-45E3-A772-D21A58383A76}" type="pres">
      <dgm:prSet presAssocID="{A8CB1857-81E4-4F3B-8241-282BE24433D0}" presName="sibTrans" presStyleLbl="sibTrans2D1" presStyleIdx="0" presStyleCnt="4"/>
      <dgm:spPr/>
      <dgm:t>
        <a:bodyPr/>
        <a:lstStyle/>
        <a:p>
          <a:endParaRPr lang="en-US"/>
        </a:p>
      </dgm:t>
    </dgm:pt>
    <dgm:pt modelId="{0A5907B9-B809-4026-B9FD-91F58C7C07B6}" type="pres">
      <dgm:prSet presAssocID="{A8CB1857-81E4-4F3B-8241-282BE24433D0}" presName="connectorText" presStyleLbl="sibTrans2D1" presStyleIdx="0" presStyleCnt="4"/>
      <dgm:spPr/>
      <dgm:t>
        <a:bodyPr/>
        <a:lstStyle/>
        <a:p>
          <a:endParaRPr lang="en-US"/>
        </a:p>
      </dgm:t>
    </dgm:pt>
    <dgm:pt modelId="{A884C394-D2A0-4F48-9969-6B2F5E76CEDE}" type="pres">
      <dgm:prSet presAssocID="{03195555-46BD-4A54-A4DF-CF83681EC12D}" presName="node" presStyleLbl="node1" presStyleIdx="1" presStyleCnt="5" custScaleX="122584" custScaleY="104567">
        <dgm:presLayoutVars>
          <dgm:bulletEnabled val="1"/>
        </dgm:presLayoutVars>
      </dgm:prSet>
      <dgm:spPr/>
      <dgm:t>
        <a:bodyPr/>
        <a:lstStyle/>
        <a:p>
          <a:endParaRPr lang="en-US"/>
        </a:p>
      </dgm:t>
    </dgm:pt>
    <dgm:pt modelId="{E381A78E-867E-43E1-BD92-30C6DB2AF4D5}" type="pres">
      <dgm:prSet presAssocID="{55AD4BA5-E649-4BC1-8C1D-5A15F2FB2E01}" presName="sibTrans" presStyleLbl="sibTrans2D1" presStyleIdx="1" presStyleCnt="4"/>
      <dgm:spPr/>
      <dgm:t>
        <a:bodyPr/>
        <a:lstStyle/>
        <a:p>
          <a:endParaRPr lang="en-US"/>
        </a:p>
      </dgm:t>
    </dgm:pt>
    <dgm:pt modelId="{35146EC8-6F80-4170-B704-6385AA59972A}" type="pres">
      <dgm:prSet presAssocID="{55AD4BA5-E649-4BC1-8C1D-5A15F2FB2E01}" presName="connectorText" presStyleLbl="sibTrans2D1" presStyleIdx="1" presStyleCnt="4"/>
      <dgm:spPr/>
      <dgm:t>
        <a:bodyPr/>
        <a:lstStyle/>
        <a:p>
          <a:endParaRPr lang="en-US"/>
        </a:p>
      </dgm:t>
    </dgm:pt>
    <dgm:pt modelId="{8E9B6257-8C68-477C-AC98-A60E5BBE9FED}" type="pres">
      <dgm:prSet presAssocID="{7CC97A35-F124-4271-A4F9-EB1920FAAB1B}" presName="node" presStyleLbl="node1" presStyleIdx="2" presStyleCnt="5" custScaleX="155927" custScaleY="109072">
        <dgm:presLayoutVars>
          <dgm:bulletEnabled val="1"/>
        </dgm:presLayoutVars>
      </dgm:prSet>
      <dgm:spPr/>
      <dgm:t>
        <a:bodyPr/>
        <a:lstStyle/>
        <a:p>
          <a:endParaRPr lang="en-US"/>
        </a:p>
      </dgm:t>
    </dgm:pt>
    <dgm:pt modelId="{3027865A-F5B8-423B-B3AB-8C856C8C6C93}" type="pres">
      <dgm:prSet presAssocID="{D0865ADD-6495-46B9-A8D3-AD104F46B8C5}" presName="sibTrans" presStyleLbl="sibTrans2D1" presStyleIdx="2" presStyleCnt="4"/>
      <dgm:spPr/>
      <dgm:t>
        <a:bodyPr/>
        <a:lstStyle/>
        <a:p>
          <a:endParaRPr lang="en-US"/>
        </a:p>
      </dgm:t>
    </dgm:pt>
    <dgm:pt modelId="{45CB9EA7-216F-44FB-AAC1-217E07AACE3B}" type="pres">
      <dgm:prSet presAssocID="{D0865ADD-6495-46B9-A8D3-AD104F46B8C5}" presName="connectorText" presStyleLbl="sibTrans2D1" presStyleIdx="2" presStyleCnt="4"/>
      <dgm:spPr/>
      <dgm:t>
        <a:bodyPr/>
        <a:lstStyle/>
        <a:p>
          <a:endParaRPr lang="en-US"/>
        </a:p>
      </dgm:t>
    </dgm:pt>
    <dgm:pt modelId="{D4E1AF49-FE61-437B-8797-E23E0967D8EB}" type="pres">
      <dgm:prSet presAssocID="{A1060467-59A7-4D94-A9FD-AC86DD8989FD}" presName="node" presStyleLbl="node1" presStyleIdx="3" presStyleCnt="5">
        <dgm:presLayoutVars>
          <dgm:bulletEnabled val="1"/>
        </dgm:presLayoutVars>
      </dgm:prSet>
      <dgm:spPr/>
      <dgm:t>
        <a:bodyPr/>
        <a:lstStyle/>
        <a:p>
          <a:endParaRPr lang="en-US"/>
        </a:p>
      </dgm:t>
    </dgm:pt>
    <dgm:pt modelId="{BCC64161-1623-4D29-949D-5C1CD873D4B3}" type="pres">
      <dgm:prSet presAssocID="{65A22D79-5180-4FD9-A2D3-1E6EC6A46A8D}" presName="sibTrans" presStyleLbl="sibTrans2D1" presStyleIdx="3" presStyleCnt="4"/>
      <dgm:spPr/>
      <dgm:t>
        <a:bodyPr/>
        <a:lstStyle/>
        <a:p>
          <a:endParaRPr lang="en-US"/>
        </a:p>
      </dgm:t>
    </dgm:pt>
    <dgm:pt modelId="{AA4062D1-8B24-44A4-90E2-061A613D413F}" type="pres">
      <dgm:prSet presAssocID="{65A22D79-5180-4FD9-A2D3-1E6EC6A46A8D}" presName="connectorText" presStyleLbl="sibTrans2D1" presStyleIdx="3" presStyleCnt="4"/>
      <dgm:spPr/>
      <dgm:t>
        <a:bodyPr/>
        <a:lstStyle/>
        <a:p>
          <a:endParaRPr lang="en-US"/>
        </a:p>
      </dgm:t>
    </dgm:pt>
    <dgm:pt modelId="{A4851837-6FAE-4F8F-8C17-5C01A533F828}" type="pres">
      <dgm:prSet presAssocID="{CC2C90FB-B80D-40A1-9053-98CA348D2A1B}" presName="node" presStyleLbl="node1" presStyleIdx="4" presStyleCnt="5" custScaleX="153283" custScaleY="110430">
        <dgm:presLayoutVars>
          <dgm:bulletEnabled val="1"/>
        </dgm:presLayoutVars>
      </dgm:prSet>
      <dgm:spPr/>
      <dgm:t>
        <a:bodyPr/>
        <a:lstStyle/>
        <a:p>
          <a:endParaRPr lang="en-US"/>
        </a:p>
      </dgm:t>
    </dgm:pt>
  </dgm:ptLst>
  <dgm:cxnLst>
    <dgm:cxn modelId="{7E021361-7703-FD43-A09C-D424C61F1662}" type="presOf" srcId="{A1060467-59A7-4D94-A9FD-AC86DD8989FD}" destId="{D4E1AF49-FE61-437B-8797-E23E0967D8EB}" srcOrd="0" destOrd="0" presId="urn:microsoft.com/office/officeart/2005/8/layout/process1"/>
    <dgm:cxn modelId="{EF25980A-C7F1-BF4B-9057-15DE3524B6C8}" type="presOf" srcId="{55AD4BA5-E649-4BC1-8C1D-5A15F2FB2E01}" destId="{E381A78E-867E-43E1-BD92-30C6DB2AF4D5}" srcOrd="0" destOrd="0" presId="urn:microsoft.com/office/officeart/2005/8/layout/process1"/>
    <dgm:cxn modelId="{5D24ABB0-A22F-D443-97BF-CD3C0BB62865}" type="presOf" srcId="{7CC97A35-F124-4271-A4F9-EB1920FAAB1B}" destId="{8E9B6257-8C68-477C-AC98-A60E5BBE9FED}" srcOrd="0" destOrd="0" presId="urn:microsoft.com/office/officeart/2005/8/layout/process1"/>
    <dgm:cxn modelId="{E927842E-1C5B-FA49-B09A-4F1AC561C942}" type="presOf" srcId="{03195555-46BD-4A54-A4DF-CF83681EC12D}" destId="{A884C394-D2A0-4F48-9969-6B2F5E76CEDE}" srcOrd="0" destOrd="0" presId="urn:microsoft.com/office/officeart/2005/8/layout/process1"/>
    <dgm:cxn modelId="{3F3ECDF8-9FC6-3F4C-B506-9A6858518E85}" type="presOf" srcId="{65A22D79-5180-4FD9-A2D3-1E6EC6A46A8D}" destId="{AA4062D1-8B24-44A4-90E2-061A613D413F}" srcOrd="1" destOrd="0" presId="urn:microsoft.com/office/officeart/2005/8/layout/process1"/>
    <dgm:cxn modelId="{BBFB0E6A-D55E-9344-B409-5854A8B3FCFF}" type="presOf" srcId="{55AD4BA5-E649-4BC1-8C1D-5A15F2FB2E01}" destId="{35146EC8-6F80-4170-B704-6385AA59972A}" srcOrd="1" destOrd="0" presId="urn:microsoft.com/office/officeart/2005/8/layout/process1"/>
    <dgm:cxn modelId="{0CF32679-9815-0B4B-843A-2256C638222B}" type="presOf" srcId="{FEED0771-E7E0-4B2D-AE9B-6B326DBEF429}" destId="{3A5FA3E6-0C12-48B3-8A03-E7CC2055218E}" srcOrd="0" destOrd="0" presId="urn:microsoft.com/office/officeart/2005/8/layout/process1"/>
    <dgm:cxn modelId="{8A1F5DC3-B94E-0C4F-8AD3-086AE6D6FA8E}" type="presOf" srcId="{D0865ADD-6495-46B9-A8D3-AD104F46B8C5}" destId="{45CB9EA7-216F-44FB-AAC1-217E07AACE3B}" srcOrd="1" destOrd="0" presId="urn:microsoft.com/office/officeart/2005/8/layout/process1"/>
    <dgm:cxn modelId="{7195B078-CB23-4D52-9564-4F716A002B52}" srcId="{DBF29FC3-47B5-4AFC-AE93-A51998B3FFC6}" destId="{03195555-46BD-4A54-A4DF-CF83681EC12D}" srcOrd="1" destOrd="0" parTransId="{C728D58F-59B5-4E38-ABC6-9A8A1E6733EB}" sibTransId="{55AD4BA5-E649-4BC1-8C1D-5A15F2FB2E01}"/>
    <dgm:cxn modelId="{763713B5-447A-3545-B80A-8192073FDD43}" type="presOf" srcId="{D0865ADD-6495-46B9-A8D3-AD104F46B8C5}" destId="{3027865A-F5B8-423B-B3AB-8C856C8C6C93}" srcOrd="0" destOrd="0" presId="urn:microsoft.com/office/officeart/2005/8/layout/process1"/>
    <dgm:cxn modelId="{02F6300B-02F9-4D8C-9EFD-37D1180949FE}" srcId="{DBF29FC3-47B5-4AFC-AE93-A51998B3FFC6}" destId="{FEED0771-E7E0-4B2D-AE9B-6B326DBEF429}" srcOrd="0" destOrd="0" parTransId="{155FC9A0-7809-45E7-A9FD-345AEBD08503}" sibTransId="{A8CB1857-81E4-4F3B-8241-282BE24433D0}"/>
    <dgm:cxn modelId="{3A79B949-9F04-4528-91D5-1B45A9C2707F}" srcId="{DBF29FC3-47B5-4AFC-AE93-A51998B3FFC6}" destId="{7CC97A35-F124-4271-A4F9-EB1920FAAB1B}" srcOrd="2" destOrd="0" parTransId="{00B7793A-A265-4CF7-B561-4F706DE24006}" sibTransId="{D0865ADD-6495-46B9-A8D3-AD104F46B8C5}"/>
    <dgm:cxn modelId="{67894D1B-FD66-814B-98A7-BF51CCA001D1}" type="presOf" srcId="{A8CB1857-81E4-4F3B-8241-282BE24433D0}" destId="{909F5FD2-F476-45E3-A772-D21A58383A76}" srcOrd="0" destOrd="0" presId="urn:microsoft.com/office/officeart/2005/8/layout/process1"/>
    <dgm:cxn modelId="{9D1D1026-28A1-4312-914F-FB074E880AF3}" srcId="{DBF29FC3-47B5-4AFC-AE93-A51998B3FFC6}" destId="{A1060467-59A7-4D94-A9FD-AC86DD8989FD}" srcOrd="3" destOrd="0" parTransId="{8AE0138A-F525-4F2B-A392-CCDB4943BF00}" sibTransId="{65A22D79-5180-4FD9-A2D3-1E6EC6A46A8D}"/>
    <dgm:cxn modelId="{64468EBD-F2A4-2A47-BDAB-91DE36FF43CF}" type="presOf" srcId="{65A22D79-5180-4FD9-A2D3-1E6EC6A46A8D}" destId="{BCC64161-1623-4D29-949D-5C1CD873D4B3}" srcOrd="0" destOrd="0" presId="urn:microsoft.com/office/officeart/2005/8/layout/process1"/>
    <dgm:cxn modelId="{4AF25D0E-EBB3-5B4C-940F-68133FE95546}" type="presOf" srcId="{CC2C90FB-B80D-40A1-9053-98CA348D2A1B}" destId="{A4851837-6FAE-4F8F-8C17-5C01A533F828}" srcOrd="0" destOrd="0" presId="urn:microsoft.com/office/officeart/2005/8/layout/process1"/>
    <dgm:cxn modelId="{79291CA2-A644-0F40-A2F3-212CF411CAD4}" type="presOf" srcId="{DBF29FC3-47B5-4AFC-AE93-A51998B3FFC6}" destId="{BE88F0DB-B381-47C3-B507-4715086E8ABC}" srcOrd="0" destOrd="0" presId="urn:microsoft.com/office/officeart/2005/8/layout/process1"/>
    <dgm:cxn modelId="{EB19F13E-9D65-4FD8-AEF0-257F34F10F5D}" srcId="{DBF29FC3-47B5-4AFC-AE93-A51998B3FFC6}" destId="{CC2C90FB-B80D-40A1-9053-98CA348D2A1B}" srcOrd="4" destOrd="0" parTransId="{DEE52866-3ACF-4122-92B5-D97EF5B138A8}" sibTransId="{4E1931C2-847C-44D2-AFDD-A6A27E5E03C7}"/>
    <dgm:cxn modelId="{DA213650-5EFA-C34A-B89C-5BDAC3941B2F}" type="presOf" srcId="{A8CB1857-81E4-4F3B-8241-282BE24433D0}" destId="{0A5907B9-B809-4026-B9FD-91F58C7C07B6}" srcOrd="1" destOrd="0" presId="urn:microsoft.com/office/officeart/2005/8/layout/process1"/>
    <dgm:cxn modelId="{76D5BB17-56B9-F14B-AABF-66DE460B78C2}" type="presParOf" srcId="{BE88F0DB-B381-47C3-B507-4715086E8ABC}" destId="{3A5FA3E6-0C12-48B3-8A03-E7CC2055218E}" srcOrd="0" destOrd="0" presId="urn:microsoft.com/office/officeart/2005/8/layout/process1"/>
    <dgm:cxn modelId="{6588855E-767A-9144-A3D7-B71B6D729388}" type="presParOf" srcId="{BE88F0DB-B381-47C3-B507-4715086E8ABC}" destId="{909F5FD2-F476-45E3-A772-D21A58383A76}" srcOrd="1" destOrd="0" presId="urn:microsoft.com/office/officeart/2005/8/layout/process1"/>
    <dgm:cxn modelId="{EB944090-2014-A543-B21B-55A8B70C6083}" type="presParOf" srcId="{909F5FD2-F476-45E3-A772-D21A58383A76}" destId="{0A5907B9-B809-4026-B9FD-91F58C7C07B6}" srcOrd="0" destOrd="0" presId="urn:microsoft.com/office/officeart/2005/8/layout/process1"/>
    <dgm:cxn modelId="{F5976A19-3E7C-A946-9595-9606299AA951}" type="presParOf" srcId="{BE88F0DB-B381-47C3-B507-4715086E8ABC}" destId="{A884C394-D2A0-4F48-9969-6B2F5E76CEDE}" srcOrd="2" destOrd="0" presId="urn:microsoft.com/office/officeart/2005/8/layout/process1"/>
    <dgm:cxn modelId="{98F67728-A366-BA45-A8CB-16BFDD7F0912}" type="presParOf" srcId="{BE88F0DB-B381-47C3-B507-4715086E8ABC}" destId="{E381A78E-867E-43E1-BD92-30C6DB2AF4D5}" srcOrd="3" destOrd="0" presId="urn:microsoft.com/office/officeart/2005/8/layout/process1"/>
    <dgm:cxn modelId="{88923B36-A859-2042-817A-5328C259CA78}" type="presParOf" srcId="{E381A78E-867E-43E1-BD92-30C6DB2AF4D5}" destId="{35146EC8-6F80-4170-B704-6385AA59972A}" srcOrd="0" destOrd="0" presId="urn:microsoft.com/office/officeart/2005/8/layout/process1"/>
    <dgm:cxn modelId="{C840A78C-12FE-2D4E-BCA8-5EF44F72C11E}" type="presParOf" srcId="{BE88F0DB-B381-47C3-B507-4715086E8ABC}" destId="{8E9B6257-8C68-477C-AC98-A60E5BBE9FED}" srcOrd="4" destOrd="0" presId="urn:microsoft.com/office/officeart/2005/8/layout/process1"/>
    <dgm:cxn modelId="{BA18AE7E-6E3C-1243-AFCE-D4F1E99A0F22}" type="presParOf" srcId="{BE88F0DB-B381-47C3-B507-4715086E8ABC}" destId="{3027865A-F5B8-423B-B3AB-8C856C8C6C93}" srcOrd="5" destOrd="0" presId="urn:microsoft.com/office/officeart/2005/8/layout/process1"/>
    <dgm:cxn modelId="{74C45488-BBCF-274B-8456-AA073DD1EB80}" type="presParOf" srcId="{3027865A-F5B8-423B-B3AB-8C856C8C6C93}" destId="{45CB9EA7-216F-44FB-AAC1-217E07AACE3B}" srcOrd="0" destOrd="0" presId="urn:microsoft.com/office/officeart/2005/8/layout/process1"/>
    <dgm:cxn modelId="{A814FAD4-7CD7-B54C-8388-64169B708566}" type="presParOf" srcId="{BE88F0DB-B381-47C3-B507-4715086E8ABC}" destId="{D4E1AF49-FE61-437B-8797-E23E0967D8EB}" srcOrd="6" destOrd="0" presId="urn:microsoft.com/office/officeart/2005/8/layout/process1"/>
    <dgm:cxn modelId="{8BEB830E-9421-DD4C-B55C-06610292280E}" type="presParOf" srcId="{BE88F0DB-B381-47C3-B507-4715086E8ABC}" destId="{BCC64161-1623-4D29-949D-5C1CD873D4B3}" srcOrd="7" destOrd="0" presId="urn:microsoft.com/office/officeart/2005/8/layout/process1"/>
    <dgm:cxn modelId="{B906CB1D-D857-DC49-B698-11DDD5467EDB}" type="presParOf" srcId="{BCC64161-1623-4D29-949D-5C1CD873D4B3}" destId="{AA4062D1-8B24-44A4-90E2-061A613D413F}" srcOrd="0" destOrd="0" presId="urn:microsoft.com/office/officeart/2005/8/layout/process1"/>
    <dgm:cxn modelId="{D2FA52E6-907F-A345-AC4C-52FA2B3ECAF2}" type="presParOf" srcId="{BE88F0DB-B381-47C3-B507-4715086E8ABC}" destId="{A4851837-6FAE-4F8F-8C17-5C01A533F828}"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04F38D-3790-4900-B123-3F3DA016D38B}">
      <dsp:nvSpPr>
        <dsp:cNvPr id="0" name=""/>
        <dsp:cNvSpPr/>
      </dsp:nvSpPr>
      <dsp:spPr>
        <a:xfrm>
          <a:off x="0" y="388143"/>
          <a:ext cx="1881187" cy="1128712"/>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Personal income</a:t>
          </a:r>
          <a:endParaRPr lang="en-US" sz="3200" kern="1200" dirty="0"/>
        </a:p>
      </dsp:txBody>
      <dsp:txXfrm>
        <a:off x="0" y="388143"/>
        <a:ext cx="1881187" cy="1128712"/>
      </dsp:txXfrm>
    </dsp:sp>
    <dsp:sp modelId="{FF154D3D-A225-4A93-A817-1341775D04EC}">
      <dsp:nvSpPr>
        <dsp:cNvPr id="0" name=""/>
        <dsp:cNvSpPr/>
      </dsp:nvSpPr>
      <dsp:spPr>
        <a:xfrm>
          <a:off x="2069306" y="388143"/>
          <a:ext cx="1881187" cy="1128712"/>
        </a:xfrm>
        <a:prstGeom prst="rect">
          <a:avLst/>
        </a:prstGeom>
        <a:solidFill>
          <a:schemeClr val="accent4">
            <a:hueOff val="-4026779"/>
            <a:satOff val="6699"/>
            <a:lumOff val="30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Savings</a:t>
          </a:r>
        </a:p>
      </dsp:txBody>
      <dsp:txXfrm>
        <a:off x="2069306" y="388143"/>
        <a:ext cx="1881187" cy="1128712"/>
      </dsp:txXfrm>
    </dsp:sp>
    <dsp:sp modelId="{B5FC5A2D-CDAC-406E-A046-8CF31B89B6BD}">
      <dsp:nvSpPr>
        <dsp:cNvPr id="0" name=""/>
        <dsp:cNvSpPr/>
      </dsp:nvSpPr>
      <dsp:spPr>
        <a:xfrm>
          <a:off x="4138612" y="388143"/>
          <a:ext cx="1881187" cy="1128712"/>
        </a:xfrm>
        <a:prstGeom prst="rect">
          <a:avLst/>
        </a:prstGeom>
        <a:solidFill>
          <a:schemeClr val="accent4">
            <a:hueOff val="-8053559"/>
            <a:satOff val="13399"/>
            <a:lumOff val="60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Interest rates</a:t>
          </a:r>
        </a:p>
      </dsp:txBody>
      <dsp:txXfrm>
        <a:off x="4138612" y="388143"/>
        <a:ext cx="1881187" cy="11287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A7C616-F24E-4495-BA11-0D86B5DF0069}">
      <dsp:nvSpPr>
        <dsp:cNvPr id="0" name=""/>
        <dsp:cNvSpPr/>
      </dsp:nvSpPr>
      <dsp:spPr>
        <a:xfrm>
          <a:off x="281701" y="1332"/>
          <a:ext cx="1990873" cy="1194524"/>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Dominance</a:t>
          </a:r>
          <a:endParaRPr lang="en-US" sz="1800" b="1" kern="1200" dirty="0">
            <a:solidFill>
              <a:schemeClr val="tx1"/>
            </a:solidFill>
          </a:endParaRPr>
        </a:p>
      </dsp:txBody>
      <dsp:txXfrm>
        <a:off x="281701" y="1332"/>
        <a:ext cx="1990873" cy="1194524"/>
      </dsp:txXfrm>
    </dsp:sp>
    <dsp:sp modelId="{3E6A1A0F-98A5-4C8E-89A5-5DB000729BAE}">
      <dsp:nvSpPr>
        <dsp:cNvPr id="0" name=""/>
        <dsp:cNvSpPr/>
      </dsp:nvSpPr>
      <dsp:spPr>
        <a:xfrm>
          <a:off x="2471663" y="1332"/>
          <a:ext cx="1990873" cy="1194524"/>
        </a:xfrm>
        <a:prstGeom prst="rect">
          <a:avLst/>
        </a:prstGeom>
        <a:solidFill>
          <a:schemeClr val="accent4">
            <a:hueOff val="-1610712"/>
            <a:satOff val="2680"/>
            <a:lumOff val="12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Aggressiveness</a:t>
          </a:r>
          <a:endParaRPr lang="en-US" sz="1800" b="1" kern="1200" dirty="0">
            <a:solidFill>
              <a:schemeClr val="tx1"/>
            </a:solidFill>
          </a:endParaRPr>
        </a:p>
      </dsp:txBody>
      <dsp:txXfrm>
        <a:off x="2471663" y="1332"/>
        <a:ext cx="1990873" cy="1194524"/>
      </dsp:txXfrm>
    </dsp:sp>
    <dsp:sp modelId="{3603A864-57C4-4D1E-A421-71FD6063889F}">
      <dsp:nvSpPr>
        <dsp:cNvPr id="0" name=""/>
        <dsp:cNvSpPr/>
      </dsp:nvSpPr>
      <dsp:spPr>
        <a:xfrm>
          <a:off x="4661624" y="1332"/>
          <a:ext cx="1990873" cy="1194524"/>
        </a:xfrm>
        <a:prstGeom prst="rect">
          <a:avLst/>
        </a:prstGeom>
        <a:solidFill>
          <a:schemeClr val="accent4">
            <a:hueOff val="-3221424"/>
            <a:satOff val="5360"/>
            <a:lumOff val="243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Autonomy</a:t>
          </a:r>
          <a:endParaRPr lang="en-US" sz="1800" b="1" kern="1200" dirty="0">
            <a:solidFill>
              <a:schemeClr val="tx1"/>
            </a:solidFill>
          </a:endParaRPr>
        </a:p>
      </dsp:txBody>
      <dsp:txXfrm>
        <a:off x="4661624" y="1332"/>
        <a:ext cx="1990873" cy="1194524"/>
      </dsp:txXfrm>
    </dsp:sp>
    <dsp:sp modelId="{A0F1BADC-37AC-4019-9E36-658C960CCF93}">
      <dsp:nvSpPr>
        <dsp:cNvPr id="0" name=""/>
        <dsp:cNvSpPr/>
      </dsp:nvSpPr>
      <dsp:spPr>
        <a:xfrm>
          <a:off x="281701" y="1394943"/>
          <a:ext cx="1990873" cy="1194524"/>
        </a:xfrm>
        <a:prstGeom prst="rect">
          <a:avLst/>
        </a:prstGeom>
        <a:solidFill>
          <a:schemeClr val="accent4">
            <a:hueOff val="-4832135"/>
            <a:satOff val="8039"/>
            <a:lumOff val="364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Defensiveness</a:t>
          </a:r>
          <a:endParaRPr lang="en-US" sz="1800" b="1" kern="1200" dirty="0">
            <a:solidFill>
              <a:schemeClr val="tx1"/>
            </a:solidFill>
          </a:endParaRPr>
        </a:p>
      </dsp:txBody>
      <dsp:txXfrm>
        <a:off x="281701" y="1394943"/>
        <a:ext cx="1990873" cy="1194524"/>
      </dsp:txXfrm>
    </dsp:sp>
    <dsp:sp modelId="{27EAAEA5-7C7E-464D-8F65-EB5CA09D60D6}">
      <dsp:nvSpPr>
        <dsp:cNvPr id="0" name=""/>
        <dsp:cNvSpPr/>
      </dsp:nvSpPr>
      <dsp:spPr>
        <a:xfrm>
          <a:off x="2471663" y="1394943"/>
          <a:ext cx="1990873" cy="1194524"/>
        </a:xfrm>
        <a:prstGeom prst="rect">
          <a:avLst/>
        </a:prstGeom>
        <a:solidFill>
          <a:schemeClr val="accent4">
            <a:hueOff val="-6442847"/>
            <a:satOff val="10719"/>
            <a:lumOff val="486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Adaptability</a:t>
          </a:r>
          <a:endParaRPr lang="en-US" sz="1800" b="1" kern="1200" dirty="0">
            <a:solidFill>
              <a:schemeClr val="tx1"/>
            </a:solidFill>
          </a:endParaRPr>
        </a:p>
      </dsp:txBody>
      <dsp:txXfrm>
        <a:off x="2471663" y="1394943"/>
        <a:ext cx="1990873" cy="1194524"/>
      </dsp:txXfrm>
    </dsp:sp>
    <dsp:sp modelId="{F0CE1308-3E6D-4C9C-A533-07A145CC45C0}">
      <dsp:nvSpPr>
        <dsp:cNvPr id="0" name=""/>
        <dsp:cNvSpPr/>
      </dsp:nvSpPr>
      <dsp:spPr>
        <a:xfrm>
          <a:off x="4661624" y="1394943"/>
          <a:ext cx="1990873" cy="1194524"/>
        </a:xfrm>
        <a:prstGeom prst="rect">
          <a:avLst/>
        </a:prstGeom>
        <a:solidFill>
          <a:schemeClr val="accent4">
            <a:hueOff val="-8053559"/>
            <a:satOff val="13399"/>
            <a:lumOff val="60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en-US" sz="1800" b="1" kern="1200" dirty="0" smtClean="0">
              <a:solidFill>
                <a:schemeClr val="tx1"/>
              </a:solidFill>
            </a:rPr>
            <a:t>others</a:t>
          </a:r>
          <a:endParaRPr lang="en-US" sz="1800" b="1" kern="1200" dirty="0">
            <a:solidFill>
              <a:schemeClr val="tx1"/>
            </a:solidFill>
          </a:endParaRPr>
        </a:p>
      </dsp:txBody>
      <dsp:txXfrm>
        <a:off x="4661624" y="1394943"/>
        <a:ext cx="1990873" cy="119452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D4AC03-48D6-4A99-8DD3-916455986B25}">
      <dsp:nvSpPr>
        <dsp:cNvPr id="0" name=""/>
        <dsp:cNvSpPr/>
      </dsp:nvSpPr>
      <dsp:spPr>
        <a:xfrm>
          <a:off x="0" y="29459"/>
          <a:ext cx="5334000" cy="63180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kern="1200" dirty="0" smtClean="0"/>
            <a:t>Motivation</a:t>
          </a:r>
          <a:endParaRPr lang="en-US" sz="2700" kern="1200" dirty="0"/>
        </a:p>
      </dsp:txBody>
      <dsp:txXfrm>
        <a:off x="30842" y="60301"/>
        <a:ext cx="5272316" cy="570116"/>
      </dsp:txXfrm>
    </dsp:sp>
    <dsp:sp modelId="{9746DCFA-E61B-465F-ADB8-D0A69B9611C5}">
      <dsp:nvSpPr>
        <dsp:cNvPr id="0" name=""/>
        <dsp:cNvSpPr/>
      </dsp:nvSpPr>
      <dsp:spPr>
        <a:xfrm>
          <a:off x="0" y="739019"/>
          <a:ext cx="5334000" cy="631800"/>
        </a:xfrm>
        <a:prstGeom prst="roundRect">
          <a:avLst/>
        </a:prstGeom>
        <a:solidFill>
          <a:schemeClr val="accent5">
            <a:hueOff val="2684520"/>
            <a:satOff val="-4466"/>
            <a:lumOff val="-20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kern="1200" dirty="0" smtClean="0"/>
            <a:t>Perception</a:t>
          </a:r>
          <a:endParaRPr lang="en-US" sz="2700" kern="1200" dirty="0"/>
        </a:p>
      </dsp:txBody>
      <dsp:txXfrm>
        <a:off x="30842" y="769861"/>
        <a:ext cx="5272316" cy="570116"/>
      </dsp:txXfrm>
    </dsp:sp>
    <dsp:sp modelId="{10B4D608-A894-4ACB-8F45-9E35927F945A}">
      <dsp:nvSpPr>
        <dsp:cNvPr id="0" name=""/>
        <dsp:cNvSpPr/>
      </dsp:nvSpPr>
      <dsp:spPr>
        <a:xfrm>
          <a:off x="0" y="1448579"/>
          <a:ext cx="5334000" cy="631800"/>
        </a:xfrm>
        <a:prstGeom prst="roundRect">
          <a:avLst/>
        </a:prstGeom>
        <a:solidFill>
          <a:schemeClr val="accent5">
            <a:hueOff val="5369040"/>
            <a:satOff val="-8933"/>
            <a:lumOff val="-40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kern="1200" dirty="0" smtClean="0"/>
            <a:t>Learning</a:t>
          </a:r>
          <a:endParaRPr lang="en-US" sz="2700" kern="1200" dirty="0"/>
        </a:p>
      </dsp:txBody>
      <dsp:txXfrm>
        <a:off x="30842" y="1479421"/>
        <a:ext cx="5272316" cy="570116"/>
      </dsp:txXfrm>
    </dsp:sp>
    <dsp:sp modelId="{5FBEFD17-88D3-429B-903D-782779D24E2F}">
      <dsp:nvSpPr>
        <dsp:cNvPr id="0" name=""/>
        <dsp:cNvSpPr/>
      </dsp:nvSpPr>
      <dsp:spPr>
        <a:xfrm>
          <a:off x="0" y="2158140"/>
          <a:ext cx="5334000" cy="631800"/>
        </a:xfrm>
        <a:prstGeom prst="roundRect">
          <a:avLst/>
        </a:prstGeom>
        <a:solidFill>
          <a:schemeClr val="accent5">
            <a:hueOff val="8053559"/>
            <a:satOff val="-13399"/>
            <a:lumOff val="-60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kern="1200" dirty="0" smtClean="0"/>
            <a:t>Beliefs and attitudes</a:t>
          </a:r>
          <a:endParaRPr lang="en-US" sz="2700" kern="1200" dirty="0"/>
        </a:p>
      </dsp:txBody>
      <dsp:txXfrm>
        <a:off x="30842" y="2188982"/>
        <a:ext cx="5272316" cy="57011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B33DE3-FDC6-48DE-A37A-DCC9995E8F02}">
      <dsp:nvSpPr>
        <dsp:cNvPr id="0" name=""/>
        <dsp:cNvSpPr/>
      </dsp:nvSpPr>
      <dsp:spPr>
        <a:xfrm>
          <a:off x="99998" y="359"/>
          <a:ext cx="1582061" cy="949236"/>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solidFill>
                <a:schemeClr val="tx1"/>
              </a:solidFill>
            </a:rPr>
            <a:t>Drives</a:t>
          </a:r>
          <a:endParaRPr lang="en-US" sz="2800" b="1" kern="1200" dirty="0">
            <a:solidFill>
              <a:schemeClr val="tx1"/>
            </a:solidFill>
          </a:endParaRPr>
        </a:p>
      </dsp:txBody>
      <dsp:txXfrm>
        <a:off x="99998" y="359"/>
        <a:ext cx="1582061" cy="949236"/>
      </dsp:txXfrm>
    </dsp:sp>
    <dsp:sp modelId="{55F6C242-27F5-4749-8FFB-85127E8D6BE4}">
      <dsp:nvSpPr>
        <dsp:cNvPr id="0" name=""/>
        <dsp:cNvSpPr/>
      </dsp:nvSpPr>
      <dsp:spPr>
        <a:xfrm>
          <a:off x="1762128" y="359"/>
          <a:ext cx="1582061" cy="949236"/>
        </a:xfrm>
        <a:prstGeom prst="rect">
          <a:avLst/>
        </a:prstGeom>
        <a:solidFill>
          <a:schemeClr val="accent3">
            <a:hueOff val="-725930"/>
            <a:satOff val="-935"/>
            <a:lumOff val="-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solidFill>
                <a:schemeClr val="tx1"/>
              </a:solidFill>
            </a:rPr>
            <a:t>motive</a:t>
          </a:r>
        </a:p>
      </dsp:txBody>
      <dsp:txXfrm>
        <a:off x="1762128" y="359"/>
        <a:ext cx="1582061" cy="949236"/>
      </dsp:txXfrm>
    </dsp:sp>
    <dsp:sp modelId="{412C2AC5-AF50-44B1-B0F4-16CE6BB120CF}">
      <dsp:nvSpPr>
        <dsp:cNvPr id="0" name=""/>
        <dsp:cNvSpPr/>
      </dsp:nvSpPr>
      <dsp:spPr>
        <a:xfrm>
          <a:off x="3438527" y="359"/>
          <a:ext cx="1582061" cy="949236"/>
        </a:xfrm>
        <a:prstGeom prst="rect">
          <a:avLst/>
        </a:prstGeom>
        <a:solidFill>
          <a:schemeClr val="accent3">
            <a:hueOff val="-1451860"/>
            <a:satOff val="-1870"/>
            <a:lumOff val="-39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solidFill>
                <a:schemeClr val="tx1"/>
              </a:solidFill>
            </a:rPr>
            <a:t>Cues</a:t>
          </a:r>
        </a:p>
      </dsp:txBody>
      <dsp:txXfrm>
        <a:off x="3438527" y="359"/>
        <a:ext cx="1582061" cy="949236"/>
      </dsp:txXfrm>
    </dsp:sp>
    <dsp:sp modelId="{AB3C6CB8-078A-4C74-9321-9E34A6627C4C}">
      <dsp:nvSpPr>
        <dsp:cNvPr id="0" name=""/>
        <dsp:cNvSpPr/>
      </dsp:nvSpPr>
      <dsp:spPr>
        <a:xfrm>
          <a:off x="5125527" y="0"/>
          <a:ext cx="2123000" cy="949236"/>
        </a:xfrm>
        <a:prstGeom prst="rect">
          <a:avLst/>
        </a:prstGeom>
        <a:solidFill>
          <a:schemeClr val="accent3">
            <a:hueOff val="-2177790"/>
            <a:satOff val="-2806"/>
            <a:lumOff val="-58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solidFill>
                <a:schemeClr val="tx1"/>
              </a:solidFill>
            </a:rPr>
            <a:t>Responses</a:t>
          </a:r>
        </a:p>
      </dsp:txBody>
      <dsp:txXfrm>
        <a:off x="5125527" y="0"/>
        <a:ext cx="2123000" cy="949236"/>
      </dsp:txXfrm>
    </dsp:sp>
    <dsp:sp modelId="{7F59B442-7E6C-458C-B713-8BA62BC48A05}">
      <dsp:nvSpPr>
        <dsp:cNvPr id="0" name=""/>
        <dsp:cNvSpPr/>
      </dsp:nvSpPr>
      <dsp:spPr>
        <a:xfrm>
          <a:off x="2295528" y="1107803"/>
          <a:ext cx="2952743" cy="949236"/>
        </a:xfrm>
        <a:prstGeom prst="rect">
          <a:avLst/>
        </a:prstGeom>
        <a:solidFill>
          <a:schemeClr val="accent3">
            <a:hueOff val="-2903719"/>
            <a:satOff val="-3741"/>
            <a:lumOff val="-78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solidFill>
                <a:schemeClr val="tx1"/>
              </a:solidFill>
            </a:rPr>
            <a:t>Reinforcement</a:t>
          </a:r>
        </a:p>
      </dsp:txBody>
      <dsp:txXfrm>
        <a:off x="2295528" y="1107803"/>
        <a:ext cx="2952743" cy="94923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19A122-826E-4E0F-BD5C-BE56947F6C76}">
      <dsp:nvSpPr>
        <dsp:cNvPr id="0" name=""/>
        <dsp:cNvSpPr/>
      </dsp:nvSpPr>
      <dsp:spPr>
        <a:xfrm>
          <a:off x="0" y="765419"/>
          <a:ext cx="6629400" cy="67860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US" sz="2900" kern="1200" dirty="0" smtClean="0"/>
            <a:t>Complex buying behavior</a:t>
          </a:r>
          <a:endParaRPr lang="en-US" sz="2900" kern="1200" dirty="0"/>
        </a:p>
      </dsp:txBody>
      <dsp:txXfrm>
        <a:off x="33127" y="798546"/>
        <a:ext cx="6563146" cy="612346"/>
      </dsp:txXfrm>
    </dsp:sp>
    <dsp:sp modelId="{784BC4F4-AE23-4FC4-9FA8-772D6BBFA290}">
      <dsp:nvSpPr>
        <dsp:cNvPr id="0" name=""/>
        <dsp:cNvSpPr/>
      </dsp:nvSpPr>
      <dsp:spPr>
        <a:xfrm>
          <a:off x="0" y="1527540"/>
          <a:ext cx="6629400" cy="678600"/>
        </a:xfrm>
        <a:prstGeom prst="roundRect">
          <a:avLst/>
        </a:prstGeom>
        <a:solidFill>
          <a:schemeClr val="accent4">
            <a:hueOff val="-2684520"/>
            <a:satOff val="4466"/>
            <a:lumOff val="20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US" sz="2900" kern="1200" dirty="0" smtClean="0"/>
            <a:t>Dissonance-reducing buying behavior</a:t>
          </a:r>
          <a:endParaRPr lang="en-US" sz="2900" kern="1200" dirty="0"/>
        </a:p>
      </dsp:txBody>
      <dsp:txXfrm>
        <a:off x="33127" y="1560667"/>
        <a:ext cx="6563146" cy="612346"/>
      </dsp:txXfrm>
    </dsp:sp>
    <dsp:sp modelId="{52F2FEBE-EA07-4E06-AA92-4DFC4745A1AC}">
      <dsp:nvSpPr>
        <dsp:cNvPr id="0" name=""/>
        <dsp:cNvSpPr/>
      </dsp:nvSpPr>
      <dsp:spPr>
        <a:xfrm>
          <a:off x="0" y="2289660"/>
          <a:ext cx="6629400" cy="678600"/>
        </a:xfrm>
        <a:prstGeom prst="roundRect">
          <a:avLst/>
        </a:prstGeom>
        <a:solidFill>
          <a:schemeClr val="accent4">
            <a:hueOff val="-5369040"/>
            <a:satOff val="8933"/>
            <a:lumOff val="40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US" sz="2900" kern="1200" dirty="0" smtClean="0"/>
            <a:t>Habitual buying behavior</a:t>
          </a:r>
          <a:endParaRPr lang="en-US" sz="2900" kern="1200" dirty="0"/>
        </a:p>
      </dsp:txBody>
      <dsp:txXfrm>
        <a:off x="33127" y="2322787"/>
        <a:ext cx="6563146" cy="612346"/>
      </dsp:txXfrm>
    </dsp:sp>
    <dsp:sp modelId="{00F8E4BF-B9F1-486D-AD19-1C1412A8FEB2}">
      <dsp:nvSpPr>
        <dsp:cNvPr id="0" name=""/>
        <dsp:cNvSpPr/>
      </dsp:nvSpPr>
      <dsp:spPr>
        <a:xfrm>
          <a:off x="0" y="3051780"/>
          <a:ext cx="6629400" cy="678600"/>
        </a:xfrm>
        <a:prstGeom prst="roundRect">
          <a:avLst/>
        </a:prstGeom>
        <a:solidFill>
          <a:schemeClr val="accent4">
            <a:hueOff val="-8053559"/>
            <a:satOff val="13399"/>
            <a:lumOff val="60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en-US" sz="2900" kern="1200" dirty="0" smtClean="0"/>
            <a:t>Variety-seeking buying behavior</a:t>
          </a:r>
          <a:endParaRPr lang="en-US" sz="2900" kern="1200" dirty="0"/>
        </a:p>
      </dsp:txBody>
      <dsp:txXfrm>
        <a:off x="33127" y="3084907"/>
        <a:ext cx="6563146" cy="61234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2">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3">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20">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2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2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2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2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 W3" charset="-128"/>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ea typeface="ヒラギノ角ゴ Pro W3" charset="-128"/>
                <a:cs typeface="+mn-cs"/>
              </a:defRPr>
            </a:lvl1pPr>
          </a:lstStyle>
          <a:p>
            <a:pPr>
              <a:defRPr/>
            </a:pPr>
            <a:fld id="{ED67E97D-7507-4ED1-956A-BB83D8296DA6}" type="datetimeFigureOut">
              <a:rPr lang="en-US"/>
              <a:pPr>
                <a:defRPr/>
              </a:pPr>
              <a:t>30/10/2014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ea typeface="ヒラギノ角ゴ Pro W3" charset="-128"/>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ea typeface="ヒラギノ角ゴ Pro W3" charset="-128"/>
                <a:cs typeface="+mn-cs"/>
              </a:defRPr>
            </a:lvl1pPr>
          </a:lstStyle>
          <a:p>
            <a:pPr>
              <a:defRPr/>
            </a:pPr>
            <a:fld id="{4718BEFE-6F44-4986-A089-13415C161F49}" type="slidenum">
              <a:rPr lang="en-US"/>
              <a:pPr>
                <a:defRPr/>
              </a:pPr>
              <a:t>‹#›</a:t>
            </a:fld>
            <a:endParaRPr lang="en-US"/>
          </a:p>
        </p:txBody>
      </p:sp>
    </p:spTree>
    <p:extLst>
      <p:ext uri="{BB962C8B-B14F-4D97-AF65-F5344CB8AC3E}">
        <p14:creationId xmlns:p14="http://schemas.microsoft.com/office/powerpoint/2010/main" val="2621836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dirty="0">
                <a:latin typeface="Calibri" charset="0"/>
                <a:ea typeface="ヒラギノ角ゴ Pro W3" charset="-128"/>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ヒラギノ角ゴ Pro W3" charset="-128"/>
                <a:cs typeface="+mn-cs"/>
              </a:defRPr>
            </a:lvl1pPr>
          </a:lstStyle>
          <a:p>
            <a:pPr>
              <a:defRPr/>
            </a:pPr>
            <a:fld id="{AC1CB8A0-3762-4C85-89B8-08E1030ABB32}" type="datetime1">
              <a:rPr lang="en-US"/>
              <a:pPr>
                <a:defRPr/>
              </a:pPr>
              <a:t>30/10/2014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dirty="0">
                <a:latin typeface="Calibri" charset="0"/>
                <a:ea typeface="ヒラギノ角ゴ Pro W3" charset="-128"/>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ea typeface="ヒラギノ角ゴ Pro W3" charset="-128"/>
                <a:cs typeface="+mn-cs"/>
              </a:defRPr>
            </a:lvl1pPr>
          </a:lstStyle>
          <a:p>
            <a:pPr>
              <a:defRPr/>
            </a:pPr>
            <a:fld id="{300CA723-561A-4489-8689-A00281607E88}" type="slidenum">
              <a:rPr lang="en-US"/>
              <a:pPr>
                <a:defRPr/>
              </a:pPr>
              <a:t>‹#›</a:t>
            </a:fld>
            <a:endParaRPr lang="en-US" dirty="0"/>
          </a:p>
        </p:txBody>
      </p:sp>
    </p:spTree>
    <p:extLst>
      <p:ext uri="{BB962C8B-B14F-4D97-AF65-F5344CB8AC3E}">
        <p14:creationId xmlns:p14="http://schemas.microsoft.com/office/powerpoint/2010/main" val="2313116279"/>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MS PGothic" pitchFamily="34" charset="-128"/>
        <a:cs typeface="+mn-cs"/>
      </a:defRPr>
    </a:lvl1pPr>
    <a:lvl2pPr marL="693738" indent="-236538" algn="l" rtl="0" eaLnBrk="0" fontAlgn="base" hangingPunct="0">
      <a:spcBef>
        <a:spcPct val="0"/>
      </a:spcBef>
      <a:spcAft>
        <a:spcPct val="0"/>
      </a:spcAft>
      <a:buFont typeface="Arial" charset="0"/>
      <a:buChar char="•"/>
      <a:defRPr sz="1200" kern="1200">
        <a:solidFill>
          <a:schemeClr val="tx1"/>
        </a:solidFill>
        <a:latin typeface="+mn-lt"/>
        <a:ea typeface="MS PGothic" pitchFamily="34" charset="-128"/>
        <a:cs typeface="+mn-cs"/>
      </a:defRPr>
    </a:lvl2pPr>
    <a:lvl3pPr marL="1143000" indent="-228600" algn="l"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600200" indent="-228600" algn="l"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2057400" indent="-228600" algn="l"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noTextEdi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a:lstStyle/>
          <a:p>
            <a:endParaRPr lang="en-US" dirty="0" smtClean="0"/>
          </a:p>
        </p:txBody>
      </p:sp>
      <p:sp>
        <p:nvSpPr>
          <p:cNvPr id="13315" name="Slide Number Placeholder 3"/>
          <p:cNvSpPr>
            <a:spLocks noGrp="1"/>
          </p:cNvSpPr>
          <p:nvPr>
            <p:ph type="sldNum" sz="quarter" idx="5"/>
          </p:nvPr>
        </p:nvSpPr>
        <p:spPr bwMode="auto">
          <a:noFill/>
          <a:ln>
            <a:miter lim="800000"/>
            <a:headEnd/>
            <a:tailEnd/>
          </a:ln>
        </p:spPr>
        <p:txBody>
          <a:bodyPr/>
          <a:lstStyle/>
          <a:p>
            <a:fld id="{8D262DAB-78EB-491E-BD73-E05B59B293CB}" type="slidenum">
              <a:rPr lang="en-US" smtClean="0">
                <a:latin typeface="Calibri" pitchFamily="34" charset="0"/>
                <a:ea typeface="ヒラギノ角ゴ Pro W3"/>
                <a:cs typeface="ヒラギノ角ゴ Pro W3"/>
              </a:rPr>
              <a:pPr/>
              <a:t>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a:lstStyle/>
          <a:p>
            <a:endParaRPr lang="en-US" dirty="0" smtClean="0"/>
          </a:p>
        </p:txBody>
      </p:sp>
      <p:sp>
        <p:nvSpPr>
          <p:cNvPr id="27651" name="Slide Number Placeholder 3"/>
          <p:cNvSpPr>
            <a:spLocks noGrp="1"/>
          </p:cNvSpPr>
          <p:nvPr>
            <p:ph type="sldNum" sz="quarter" idx="5"/>
          </p:nvPr>
        </p:nvSpPr>
        <p:spPr bwMode="auto">
          <a:noFill/>
          <a:ln>
            <a:miter lim="800000"/>
            <a:headEnd/>
            <a:tailEnd/>
          </a:ln>
        </p:spPr>
        <p:txBody>
          <a:bodyPr/>
          <a:lstStyle/>
          <a:p>
            <a:fld id="{121E75D8-4FCA-4C14-9665-EE89E6769E05}" type="slidenum">
              <a:rPr lang="en-US" smtClean="0">
                <a:latin typeface="Calibri" pitchFamily="34" charset="0"/>
                <a:ea typeface="ヒラギノ角ゴ Pro W3"/>
                <a:cs typeface="ヒラギノ角ゴ Pro W3"/>
              </a:rPr>
              <a:pPr/>
              <a:t>10</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a:lstStyle/>
          <a:p>
            <a:r>
              <a:rPr lang="en-US" b="1" dirty="0" smtClean="0"/>
              <a:t>Note to Instructor</a:t>
            </a:r>
          </a:p>
          <a:p>
            <a:endParaRPr lang="en-US" b="1" dirty="0" smtClean="0"/>
          </a:p>
          <a:p>
            <a:r>
              <a:rPr lang="en-US" dirty="0" smtClean="0"/>
              <a:t>Groups that have a direct influence and to which a person belongs are called</a:t>
            </a:r>
          </a:p>
          <a:p>
            <a:r>
              <a:rPr lang="en-US" dirty="0" smtClean="0"/>
              <a:t>membership groups. </a:t>
            </a:r>
          </a:p>
          <a:p>
            <a:r>
              <a:rPr lang="en-US" dirty="0" smtClean="0"/>
              <a:t>Reference groups serve as direct (face-to-face) or indirect points of comparison or reference in forming a person’s attitudes or behavior. </a:t>
            </a:r>
          </a:p>
          <a:p>
            <a:r>
              <a:rPr lang="en-US" dirty="0" err="1" smtClean="0"/>
              <a:t>Aspirational</a:t>
            </a:r>
            <a:r>
              <a:rPr lang="en-US" dirty="0" smtClean="0"/>
              <a:t>: People often are influenced by reference groups to which they do not belong.</a:t>
            </a:r>
            <a:endParaRPr lang="en-US" b="1" dirty="0" smtClean="0"/>
          </a:p>
          <a:p>
            <a:endParaRPr lang="en-US" b="1" dirty="0" smtClean="0"/>
          </a:p>
          <a:p>
            <a:r>
              <a:rPr lang="en-US" b="1" dirty="0" smtClean="0"/>
              <a:t>Discussion Question</a:t>
            </a:r>
          </a:p>
          <a:p>
            <a:r>
              <a:rPr lang="en-US" i="1" dirty="0" smtClean="0"/>
              <a:t>What groups are you a member of and what are your </a:t>
            </a:r>
            <a:r>
              <a:rPr lang="en-US" i="1" dirty="0" err="1" smtClean="0"/>
              <a:t>aspirational</a:t>
            </a:r>
            <a:r>
              <a:rPr lang="en-US" i="1" dirty="0" smtClean="0"/>
              <a:t> groups. How does this influence you as a consumers?</a:t>
            </a:r>
          </a:p>
        </p:txBody>
      </p:sp>
      <p:sp>
        <p:nvSpPr>
          <p:cNvPr id="31747" name="Slide Number Placeholder 3"/>
          <p:cNvSpPr>
            <a:spLocks noGrp="1"/>
          </p:cNvSpPr>
          <p:nvPr>
            <p:ph type="sldNum" sz="quarter" idx="5"/>
          </p:nvPr>
        </p:nvSpPr>
        <p:spPr bwMode="auto">
          <a:noFill/>
          <a:ln>
            <a:miter lim="800000"/>
            <a:headEnd/>
            <a:tailEnd/>
          </a:ln>
        </p:spPr>
        <p:txBody>
          <a:bodyPr/>
          <a:lstStyle/>
          <a:p>
            <a:fld id="{3DDCE44F-19D2-4B7E-AD50-5CBB6AED3281}" type="slidenum">
              <a:rPr lang="en-US" smtClean="0">
                <a:latin typeface="Calibri" pitchFamily="34" charset="0"/>
                <a:ea typeface="ヒラギノ角ゴ Pro W3"/>
                <a:cs typeface="ヒラギノ角ゴ Pro W3"/>
              </a:rPr>
              <a:pPr/>
              <a:t>11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a:lstStyle/>
          <a:p>
            <a:r>
              <a:rPr lang="en-US" b="1" dirty="0" smtClean="0"/>
              <a:t>Note to Instructor</a:t>
            </a:r>
          </a:p>
          <a:p>
            <a:endParaRPr lang="en-US" b="1" dirty="0" smtClean="0"/>
          </a:p>
          <a:p>
            <a:r>
              <a:rPr lang="en-US" dirty="0" smtClean="0"/>
              <a:t>Groups that have a direct influence and to which a person belongs are called</a:t>
            </a:r>
          </a:p>
          <a:p>
            <a:r>
              <a:rPr lang="en-US" dirty="0" smtClean="0"/>
              <a:t>membership groups. </a:t>
            </a:r>
          </a:p>
          <a:p>
            <a:r>
              <a:rPr lang="en-US" dirty="0" smtClean="0"/>
              <a:t>Reference groups serve as direct (face-to-face) or indirect points of comparison or reference in forming a person’s attitudes or behavior. </a:t>
            </a:r>
          </a:p>
          <a:p>
            <a:r>
              <a:rPr lang="en-US" dirty="0" err="1" smtClean="0"/>
              <a:t>Aspirational</a:t>
            </a:r>
            <a:r>
              <a:rPr lang="en-US" dirty="0" smtClean="0"/>
              <a:t>: People often are influenced by reference groups to which they do not belong.</a:t>
            </a:r>
            <a:endParaRPr lang="en-US" b="1" dirty="0" smtClean="0"/>
          </a:p>
          <a:p>
            <a:endParaRPr lang="en-US" b="1" dirty="0" smtClean="0"/>
          </a:p>
          <a:p>
            <a:r>
              <a:rPr lang="en-US" b="1" dirty="0" smtClean="0"/>
              <a:t>Discussion Question</a:t>
            </a:r>
          </a:p>
          <a:p>
            <a:r>
              <a:rPr lang="en-US" i="1" dirty="0" smtClean="0"/>
              <a:t>What groups are you a member of and what are your </a:t>
            </a:r>
            <a:r>
              <a:rPr lang="en-US" i="1" dirty="0" err="1" smtClean="0"/>
              <a:t>aspirational</a:t>
            </a:r>
            <a:r>
              <a:rPr lang="en-US" i="1" dirty="0" smtClean="0"/>
              <a:t> groups. How does this influence you as a consumers?</a:t>
            </a:r>
          </a:p>
        </p:txBody>
      </p:sp>
      <p:sp>
        <p:nvSpPr>
          <p:cNvPr id="31747" name="Slide Number Placeholder 3"/>
          <p:cNvSpPr>
            <a:spLocks noGrp="1"/>
          </p:cNvSpPr>
          <p:nvPr>
            <p:ph type="sldNum" sz="quarter" idx="5"/>
          </p:nvPr>
        </p:nvSpPr>
        <p:spPr bwMode="auto">
          <a:noFill/>
          <a:ln>
            <a:miter lim="800000"/>
            <a:headEnd/>
            <a:tailEnd/>
          </a:ln>
        </p:spPr>
        <p:txBody>
          <a:bodyPr/>
          <a:lstStyle/>
          <a:p>
            <a:fld id="{3DDCE44F-19D2-4B7E-AD50-5CBB6AED3281}" type="slidenum">
              <a:rPr lang="en-US" smtClean="0">
                <a:latin typeface="Calibri" pitchFamily="34" charset="0"/>
                <a:ea typeface="ヒラギノ角ゴ Pro W3"/>
                <a:cs typeface="ヒラギノ角ゴ Pro W3"/>
              </a:rPr>
              <a:pPr/>
              <a:t>12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a:lstStyle/>
          <a:p>
            <a:r>
              <a:rPr lang="en-US" b="1" smtClean="0"/>
              <a:t>Note to Instructor</a:t>
            </a:r>
          </a:p>
          <a:p>
            <a:r>
              <a:rPr lang="en-US" smtClean="0"/>
              <a:t>It is a great idea to click through to the Tremor Web site. It is an excellent example of Buzz marketing. Ask students if they tend to have a “go to” person when they want to purchase. Would they consider themselves opinion leaders? A great group to ask about is middle school aged kids. Who are the opinion leaders here? What qualities do they possess?</a:t>
            </a:r>
          </a:p>
          <a:p>
            <a:endParaRPr lang="en-US" smtClean="0"/>
          </a:p>
          <a:p>
            <a:endParaRPr lang="en-US" smtClean="0"/>
          </a:p>
        </p:txBody>
      </p:sp>
      <p:sp>
        <p:nvSpPr>
          <p:cNvPr id="33795" name="Slide Number Placeholder 3"/>
          <p:cNvSpPr>
            <a:spLocks noGrp="1"/>
          </p:cNvSpPr>
          <p:nvPr>
            <p:ph type="sldNum" sz="quarter" idx="5"/>
          </p:nvPr>
        </p:nvSpPr>
        <p:spPr bwMode="auto">
          <a:noFill/>
          <a:ln>
            <a:miter lim="800000"/>
            <a:headEnd/>
            <a:tailEnd/>
          </a:ln>
        </p:spPr>
        <p:txBody>
          <a:bodyPr/>
          <a:lstStyle/>
          <a:p>
            <a:fld id="{5419EE81-B5E0-4C09-9C7F-1AC5C4FDC389}" type="slidenum">
              <a:rPr lang="en-US" smtClean="0">
                <a:latin typeface="Calibri" pitchFamily="34" charset="0"/>
                <a:ea typeface="ヒラギノ角ゴ Pro W3"/>
                <a:cs typeface="ヒラギノ角ゴ Pro W3"/>
              </a:rPr>
              <a:pPr/>
              <a:t>13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a:lstStyle/>
          <a:p>
            <a:r>
              <a:rPr lang="en-US" b="1" smtClean="0"/>
              <a:t>Note to Instructor:</a:t>
            </a:r>
          </a:p>
          <a:p>
            <a:endParaRPr lang="en-US" b="1" smtClean="0"/>
          </a:p>
          <a:p>
            <a:r>
              <a:rPr lang="en-US" b="1" smtClean="0"/>
              <a:t>Discussion Question</a:t>
            </a:r>
          </a:p>
          <a:p>
            <a:r>
              <a:rPr lang="en-US" b="1" i="1" smtClean="0"/>
              <a:t>How can marketers use these networks?</a:t>
            </a:r>
            <a:endParaRPr lang="en-US" i="1" smtClean="0"/>
          </a:p>
          <a:p>
            <a:r>
              <a:rPr lang="en-US" smtClean="0"/>
              <a:t>This slide should provide a lively discussion for students because they all are users of social networks. Ask students for examples they have seen or experienced. Then be sure to ask if they think the marketing efforts were effective for the marketer and why? The text gives many examples .</a:t>
            </a:r>
          </a:p>
          <a:p>
            <a:endParaRPr lang="en-US" smtClean="0"/>
          </a:p>
        </p:txBody>
      </p:sp>
      <p:sp>
        <p:nvSpPr>
          <p:cNvPr id="35843" name="Slide Number Placeholder 3"/>
          <p:cNvSpPr>
            <a:spLocks noGrp="1"/>
          </p:cNvSpPr>
          <p:nvPr>
            <p:ph type="sldNum" sz="quarter" idx="5"/>
          </p:nvPr>
        </p:nvSpPr>
        <p:spPr bwMode="auto">
          <a:noFill/>
          <a:ln>
            <a:miter lim="800000"/>
            <a:headEnd/>
            <a:tailEnd/>
          </a:ln>
        </p:spPr>
        <p:txBody>
          <a:bodyPr/>
          <a:lstStyle/>
          <a:p>
            <a:fld id="{BA825171-8C5A-4FC6-9E0B-55258E3BD9FF}" type="slidenum">
              <a:rPr lang="en-US" smtClean="0">
                <a:latin typeface="Calibri" pitchFamily="34" charset="0"/>
                <a:ea typeface="ヒラギノ角ゴ Pro W3"/>
                <a:cs typeface="ヒラギノ角ゴ Pro W3"/>
              </a:rPr>
              <a:pPr/>
              <a:t>14</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a:lstStyle/>
          <a:p>
            <a:r>
              <a:rPr lang="en-US" b="1" smtClean="0"/>
              <a:t>Note to Instructor</a:t>
            </a:r>
          </a:p>
          <a:p>
            <a:endParaRPr lang="en-US" b="1" smtClean="0"/>
          </a:p>
          <a:p>
            <a:r>
              <a:rPr lang="en-US" b="1" smtClean="0"/>
              <a:t>Discussion Question</a:t>
            </a:r>
          </a:p>
          <a:p>
            <a:r>
              <a:rPr lang="en-US" i="1" smtClean="0"/>
              <a:t>What brands do you purchase because it is what their parents used? Why do you think this occurs?</a:t>
            </a:r>
          </a:p>
          <a:p>
            <a:endParaRPr lang="en-US" i="1" smtClean="0"/>
          </a:p>
        </p:txBody>
      </p:sp>
      <p:sp>
        <p:nvSpPr>
          <p:cNvPr id="37891" name="Slide Number Placeholder 3"/>
          <p:cNvSpPr>
            <a:spLocks noGrp="1"/>
          </p:cNvSpPr>
          <p:nvPr>
            <p:ph type="sldNum" sz="quarter" idx="5"/>
          </p:nvPr>
        </p:nvSpPr>
        <p:spPr bwMode="auto">
          <a:noFill/>
          <a:ln>
            <a:miter lim="800000"/>
            <a:headEnd/>
            <a:tailEnd/>
          </a:ln>
        </p:spPr>
        <p:txBody>
          <a:bodyPr/>
          <a:lstStyle/>
          <a:p>
            <a:fld id="{2815C3A7-607B-487C-8CDC-AE18BA6C2BDF}" type="slidenum">
              <a:rPr lang="en-US" smtClean="0">
                <a:latin typeface="Calibri" pitchFamily="34" charset="0"/>
                <a:ea typeface="ヒラギノ角ゴ Pro W3"/>
                <a:cs typeface="ヒラギノ角ゴ Pro W3"/>
              </a:rPr>
              <a:pPr/>
              <a:t>15</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a:lstStyle/>
          <a:p>
            <a:r>
              <a:rPr lang="en-US" b="1" smtClean="0"/>
              <a:t>Note to Instructor</a:t>
            </a:r>
          </a:p>
          <a:p>
            <a:endParaRPr lang="en-US" b="1" smtClean="0"/>
          </a:p>
          <a:p>
            <a:r>
              <a:rPr lang="en-US" b="1" smtClean="0"/>
              <a:t>Discussion Question</a:t>
            </a:r>
          </a:p>
          <a:p>
            <a:r>
              <a:rPr lang="en-US" i="1" smtClean="0"/>
              <a:t>What brands do you purchase because it is what their parents used? Why do you think this occurs?</a:t>
            </a:r>
          </a:p>
          <a:p>
            <a:endParaRPr lang="en-US" i="1" smtClean="0"/>
          </a:p>
        </p:txBody>
      </p:sp>
      <p:sp>
        <p:nvSpPr>
          <p:cNvPr id="37891" name="Slide Number Placeholder 3"/>
          <p:cNvSpPr>
            <a:spLocks noGrp="1"/>
          </p:cNvSpPr>
          <p:nvPr>
            <p:ph type="sldNum" sz="quarter" idx="5"/>
          </p:nvPr>
        </p:nvSpPr>
        <p:spPr bwMode="auto">
          <a:noFill/>
          <a:ln>
            <a:miter lim="800000"/>
            <a:headEnd/>
            <a:tailEnd/>
          </a:ln>
        </p:spPr>
        <p:txBody>
          <a:bodyPr/>
          <a:lstStyle/>
          <a:p>
            <a:fld id="{2815C3A7-607B-487C-8CDC-AE18BA6C2BDF}" type="slidenum">
              <a:rPr lang="en-US" smtClean="0">
                <a:latin typeface="Calibri" pitchFamily="34" charset="0"/>
                <a:ea typeface="ヒラギノ角ゴ Pro W3"/>
                <a:cs typeface="ヒラギノ角ゴ Pro W3"/>
              </a:rPr>
              <a:pPr/>
              <a:t>16</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a:lstStyle/>
          <a:p>
            <a:endParaRPr lang="en-US" smtClean="0"/>
          </a:p>
        </p:txBody>
      </p:sp>
      <p:sp>
        <p:nvSpPr>
          <p:cNvPr id="41987" name="Slide Number Placeholder 3"/>
          <p:cNvSpPr>
            <a:spLocks noGrp="1"/>
          </p:cNvSpPr>
          <p:nvPr>
            <p:ph type="sldNum" sz="quarter" idx="5"/>
          </p:nvPr>
        </p:nvSpPr>
        <p:spPr bwMode="auto">
          <a:noFill/>
          <a:ln>
            <a:miter lim="800000"/>
            <a:headEnd/>
            <a:tailEnd/>
          </a:ln>
        </p:spPr>
        <p:txBody>
          <a:bodyPr/>
          <a:lstStyle/>
          <a:p>
            <a:fld id="{6A199573-FBDC-45AC-8375-98E07A92ACE0}" type="slidenum">
              <a:rPr lang="en-US" smtClean="0">
                <a:latin typeface="Calibri" pitchFamily="34" charset="0"/>
                <a:ea typeface="ヒラギノ角ゴ Pro W3"/>
                <a:cs typeface="ヒラギノ角ゴ Pro W3"/>
              </a:rPr>
              <a:pPr/>
              <a:t>17</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a:lstStyle/>
          <a:p>
            <a:r>
              <a:rPr lang="en-US" b="1" smtClean="0"/>
              <a:t>Note to Instructor</a:t>
            </a:r>
          </a:p>
          <a:p>
            <a:endParaRPr lang="en-US" b="1" smtClean="0"/>
          </a:p>
          <a:p>
            <a:r>
              <a:rPr lang="en-US" b="1" smtClean="0"/>
              <a:t>Discussion Question</a:t>
            </a:r>
          </a:p>
          <a:p>
            <a:r>
              <a:rPr lang="en-US" i="1" smtClean="0"/>
              <a:t>What categories of products seem to be targeted to consumer’s lifestyles?</a:t>
            </a:r>
            <a:endParaRPr lang="en-US" smtClean="0"/>
          </a:p>
          <a:p>
            <a:r>
              <a:rPr lang="en-US" smtClean="0"/>
              <a:t>They will realize many products in addition to cars including food, cosmetics, shampoo also appeal to a consumer’s lifestyles.</a:t>
            </a:r>
          </a:p>
        </p:txBody>
      </p:sp>
      <p:sp>
        <p:nvSpPr>
          <p:cNvPr id="44035" name="Slide Number Placeholder 3"/>
          <p:cNvSpPr>
            <a:spLocks noGrp="1"/>
          </p:cNvSpPr>
          <p:nvPr>
            <p:ph type="sldNum" sz="quarter" idx="5"/>
          </p:nvPr>
        </p:nvSpPr>
        <p:spPr bwMode="auto">
          <a:noFill/>
          <a:ln>
            <a:miter lim="800000"/>
            <a:headEnd/>
            <a:tailEnd/>
          </a:ln>
        </p:spPr>
        <p:txBody>
          <a:bodyPr/>
          <a:lstStyle/>
          <a:p>
            <a:fld id="{451D5BF6-AB25-43E4-A541-976A9C8C472A}" type="slidenum">
              <a:rPr lang="en-US" smtClean="0">
                <a:latin typeface="Calibri" pitchFamily="34" charset="0"/>
                <a:ea typeface="ヒラギノ角ゴ Pro W3"/>
                <a:cs typeface="ヒラギノ角ゴ Pro W3"/>
              </a:rPr>
              <a:pPr/>
              <a:t>18</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noTextEdi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a:lstStyle/>
          <a:p>
            <a:r>
              <a:rPr lang="en-US" b="1" smtClean="0"/>
              <a:t>Note to Instructor</a:t>
            </a:r>
          </a:p>
          <a:p>
            <a:r>
              <a:rPr lang="en-US" smtClean="0"/>
              <a:t>This PC ad from Fall of 2008 shows how PC’s are a fit for many personalities even though Mac has run ads which stereotype the user.</a:t>
            </a:r>
          </a:p>
          <a:p>
            <a:endParaRPr lang="en-US" smtClean="0"/>
          </a:p>
        </p:txBody>
      </p:sp>
      <p:sp>
        <p:nvSpPr>
          <p:cNvPr id="46083" name="Slide Number Placeholder 3"/>
          <p:cNvSpPr>
            <a:spLocks noGrp="1"/>
          </p:cNvSpPr>
          <p:nvPr>
            <p:ph type="sldNum" sz="quarter" idx="5"/>
          </p:nvPr>
        </p:nvSpPr>
        <p:spPr bwMode="auto">
          <a:noFill/>
          <a:ln>
            <a:miter lim="800000"/>
            <a:headEnd/>
            <a:tailEnd/>
          </a:ln>
        </p:spPr>
        <p:txBody>
          <a:bodyPr/>
          <a:lstStyle/>
          <a:p>
            <a:fld id="{B79DB491-0DBE-447D-A27D-F2D632E34018}" type="slidenum">
              <a:rPr lang="en-US" smtClean="0">
                <a:latin typeface="Calibri" pitchFamily="34" charset="0"/>
                <a:ea typeface="ヒラギノ角ゴ Pro W3"/>
                <a:cs typeface="ヒラギノ角ゴ Pro W3"/>
              </a:rPr>
              <a:pPr/>
              <a:t>19</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a:lstStyle/>
          <a:p>
            <a:endParaRPr lang="en-US" smtClean="0"/>
          </a:p>
        </p:txBody>
      </p:sp>
      <p:sp>
        <p:nvSpPr>
          <p:cNvPr id="15363" name="Slide Number Placeholder 3"/>
          <p:cNvSpPr>
            <a:spLocks noGrp="1"/>
          </p:cNvSpPr>
          <p:nvPr>
            <p:ph type="sldNum" sz="quarter" idx="5"/>
          </p:nvPr>
        </p:nvSpPr>
        <p:spPr bwMode="auto">
          <a:noFill/>
          <a:ln>
            <a:miter lim="800000"/>
            <a:headEnd/>
            <a:tailEnd/>
          </a:ln>
        </p:spPr>
        <p:txBody>
          <a:bodyPr/>
          <a:lstStyle/>
          <a:p>
            <a:fld id="{834255AA-8F94-4B44-94ED-915987A3A795}" type="slidenum">
              <a:rPr lang="en-US" smtClean="0">
                <a:latin typeface="Calibri" pitchFamily="34" charset="0"/>
                <a:ea typeface="ヒラギノ角ゴ Pro W3"/>
                <a:cs typeface="ヒラギノ角ゴ Pro W3"/>
              </a:rPr>
              <a:pPr/>
              <a:t>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noTextEdi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a:lstStyle/>
          <a:p>
            <a:r>
              <a:rPr lang="en-US" b="1" dirty="0" smtClean="0"/>
              <a:t>Note to Instructor</a:t>
            </a:r>
          </a:p>
          <a:p>
            <a:r>
              <a:rPr lang="en-US" dirty="0" smtClean="0"/>
              <a:t>It is interesting to talk about brand personalities and ask students the personality of several brands:</a:t>
            </a:r>
          </a:p>
          <a:p>
            <a:r>
              <a:rPr lang="en-US" dirty="0" smtClean="0"/>
              <a:t>A brand personality is the specific mix of human traits that may be attributed to a particular brand. </a:t>
            </a:r>
          </a:p>
          <a:p>
            <a:r>
              <a:rPr lang="en-US" dirty="0" smtClean="0"/>
              <a:t>One researcher identified five brand personality traits</a:t>
            </a:r>
          </a:p>
          <a:p>
            <a:pPr lvl="1">
              <a:buFont typeface="Arial" charset="0"/>
              <a:buNone/>
            </a:pPr>
            <a:r>
              <a:rPr lang="en-US" dirty="0" smtClean="0"/>
              <a:t>1. Sincerity (down-to-earth, honest, wholesome, and cheerful)</a:t>
            </a:r>
          </a:p>
          <a:p>
            <a:pPr lvl="1">
              <a:buFont typeface="Arial" charset="0"/>
              <a:buNone/>
            </a:pPr>
            <a:r>
              <a:rPr lang="en-US" dirty="0" smtClean="0"/>
              <a:t>2. Excitement (daring, spirited, imaginative, and up-to-date)</a:t>
            </a:r>
          </a:p>
          <a:p>
            <a:pPr lvl="1">
              <a:buFont typeface="Arial" charset="0"/>
              <a:buNone/>
            </a:pPr>
            <a:r>
              <a:rPr lang="en-US" dirty="0" smtClean="0"/>
              <a:t>3. Competence (reliable, intelligent, and successful)</a:t>
            </a:r>
          </a:p>
          <a:p>
            <a:pPr lvl="1">
              <a:buFont typeface="Arial" charset="0"/>
              <a:buNone/>
            </a:pPr>
            <a:r>
              <a:rPr lang="en-US" dirty="0" smtClean="0"/>
              <a:t>4. Sophistication (upper class and charming)</a:t>
            </a:r>
          </a:p>
          <a:p>
            <a:pPr lvl="1">
              <a:buFont typeface="Arial" charset="0"/>
              <a:buNone/>
            </a:pPr>
            <a:r>
              <a:rPr lang="en-US" dirty="0" smtClean="0"/>
              <a:t>5. Ruggedness (outdoorsy and tough)</a:t>
            </a:r>
          </a:p>
          <a:p>
            <a:endParaRPr lang="en-US" dirty="0" smtClean="0"/>
          </a:p>
          <a:p>
            <a:r>
              <a:rPr lang="en-US" sz="1200" kern="1200" baseline="0" dirty="0" smtClean="0">
                <a:solidFill>
                  <a:schemeClr val="tx1"/>
                </a:solidFill>
                <a:latin typeface="+mn-lt"/>
                <a:ea typeface="MS PGothic" pitchFamily="34" charset="-128"/>
                <a:cs typeface="+mn-cs"/>
              </a:rPr>
              <a:t>The idea is that brands also have personalities, and consumers are likely to choose</a:t>
            </a:r>
          </a:p>
          <a:p>
            <a:r>
              <a:rPr lang="en-US" sz="1200" kern="1200" baseline="0" dirty="0" smtClean="0">
                <a:solidFill>
                  <a:schemeClr val="tx1"/>
                </a:solidFill>
                <a:latin typeface="+mn-lt"/>
                <a:ea typeface="MS PGothic" pitchFamily="34" charset="-128"/>
                <a:cs typeface="+mn-cs"/>
              </a:rPr>
              <a:t>brands with personalities that match their own</a:t>
            </a:r>
          </a:p>
          <a:p>
            <a:r>
              <a:rPr lang="en-US" sz="1200" kern="1200" baseline="0" dirty="0" smtClean="0">
                <a:solidFill>
                  <a:schemeClr val="tx1"/>
                </a:solidFill>
                <a:latin typeface="+mn-lt"/>
                <a:ea typeface="MS PGothic" pitchFamily="34" charset="-128"/>
                <a:cs typeface="+mn-cs"/>
              </a:rPr>
              <a:t>Most well-known brands are strongly associated with one particular trait: Jeep with</a:t>
            </a:r>
          </a:p>
          <a:p>
            <a:r>
              <a:rPr lang="en-US" sz="1200" kern="1200" baseline="0" dirty="0" smtClean="0">
                <a:solidFill>
                  <a:schemeClr val="tx1"/>
                </a:solidFill>
                <a:latin typeface="+mn-lt"/>
                <a:ea typeface="MS PGothic" pitchFamily="34" charset="-128"/>
                <a:cs typeface="+mn-cs"/>
              </a:rPr>
              <a:t>“ruggedness,” Apple with “excitement,” CNN with “competence,” and Dove with “sincerity.”</a:t>
            </a:r>
          </a:p>
          <a:p>
            <a:r>
              <a:rPr lang="en-US" sz="1200" kern="1200" baseline="0" smtClean="0">
                <a:solidFill>
                  <a:schemeClr val="tx1"/>
                </a:solidFill>
                <a:latin typeface="+mn-lt"/>
                <a:ea typeface="MS PGothic" pitchFamily="34" charset="-128"/>
                <a:cs typeface="+mn-cs"/>
              </a:rPr>
              <a:t>Hence, these brands will attract persons who are high on the same personality traits.</a:t>
            </a:r>
            <a:endParaRPr lang="en-US" dirty="0" smtClean="0"/>
          </a:p>
          <a:p>
            <a:endParaRPr lang="en-US" dirty="0" smtClean="0"/>
          </a:p>
        </p:txBody>
      </p:sp>
      <p:sp>
        <p:nvSpPr>
          <p:cNvPr id="48131" name="Slide Number Placeholder 3"/>
          <p:cNvSpPr>
            <a:spLocks noGrp="1"/>
          </p:cNvSpPr>
          <p:nvPr>
            <p:ph type="sldNum" sz="quarter" idx="5"/>
          </p:nvPr>
        </p:nvSpPr>
        <p:spPr bwMode="auto">
          <a:noFill/>
          <a:ln>
            <a:miter lim="800000"/>
            <a:headEnd/>
            <a:tailEnd/>
          </a:ln>
        </p:spPr>
        <p:txBody>
          <a:bodyPr/>
          <a:lstStyle/>
          <a:p>
            <a:fld id="{689BF747-A90D-4D07-9FB1-15A2D3F0C84B}" type="slidenum">
              <a:rPr lang="en-US" smtClean="0">
                <a:latin typeface="Calibri" pitchFamily="34" charset="0"/>
                <a:ea typeface="ヒラギノ角ゴ Pro W3"/>
                <a:cs typeface="ヒラギノ角ゴ Pro W3"/>
              </a:rPr>
              <a:pPr/>
              <a:t>20</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a:lstStyle/>
          <a:p>
            <a:endParaRPr lang="en-US" smtClean="0"/>
          </a:p>
        </p:txBody>
      </p:sp>
      <p:sp>
        <p:nvSpPr>
          <p:cNvPr id="50179" name="Slide Number Placeholder 3"/>
          <p:cNvSpPr>
            <a:spLocks noGrp="1"/>
          </p:cNvSpPr>
          <p:nvPr>
            <p:ph type="sldNum" sz="quarter" idx="5"/>
          </p:nvPr>
        </p:nvSpPr>
        <p:spPr bwMode="auto">
          <a:noFill/>
          <a:ln>
            <a:miter lim="800000"/>
            <a:headEnd/>
            <a:tailEnd/>
          </a:ln>
        </p:spPr>
        <p:txBody>
          <a:bodyPr/>
          <a:lstStyle/>
          <a:p>
            <a:fld id="{07893DFC-2E9C-4C01-9614-89CF2C8EC1A8}" type="slidenum">
              <a:rPr lang="en-US" smtClean="0">
                <a:latin typeface="Calibri" pitchFamily="34" charset="0"/>
                <a:ea typeface="ヒラギノ角ゴ Pro W3"/>
                <a:cs typeface="ヒラギノ角ゴ Pro W3"/>
              </a:rPr>
              <a:pPr/>
              <a:t>21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noTextEdi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a:lstStyle/>
          <a:p>
            <a:endParaRPr lang="en-US" smtClean="0"/>
          </a:p>
        </p:txBody>
      </p:sp>
      <p:sp>
        <p:nvSpPr>
          <p:cNvPr id="52227" name="Slide Number Placeholder 3"/>
          <p:cNvSpPr>
            <a:spLocks noGrp="1"/>
          </p:cNvSpPr>
          <p:nvPr>
            <p:ph type="sldNum" sz="quarter" idx="5"/>
          </p:nvPr>
        </p:nvSpPr>
        <p:spPr bwMode="auto">
          <a:noFill/>
          <a:ln>
            <a:miter lim="800000"/>
            <a:headEnd/>
            <a:tailEnd/>
          </a:ln>
        </p:spPr>
        <p:txBody>
          <a:bodyPr/>
          <a:lstStyle/>
          <a:p>
            <a:fld id="{8B0E46FC-0573-4F2B-B698-58853D033C57}" type="slidenum">
              <a:rPr lang="en-US" smtClean="0">
                <a:latin typeface="Calibri" pitchFamily="34" charset="0"/>
                <a:ea typeface="ヒラギノ角ゴ Pro W3"/>
                <a:cs typeface="ヒラギノ角ゴ Pro W3"/>
              </a:rPr>
              <a:pPr/>
              <a:t>22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bwMode="auto">
          <a:noFill/>
        </p:spPr>
        <p:txBody>
          <a:bodyPr/>
          <a:lstStyle/>
          <a:p>
            <a:endParaRPr lang="en-US" smtClean="0"/>
          </a:p>
        </p:txBody>
      </p:sp>
      <p:sp>
        <p:nvSpPr>
          <p:cNvPr id="54275" name="Slide Number Placeholder 3"/>
          <p:cNvSpPr>
            <a:spLocks noGrp="1"/>
          </p:cNvSpPr>
          <p:nvPr>
            <p:ph type="sldNum" sz="quarter" idx="5"/>
          </p:nvPr>
        </p:nvSpPr>
        <p:spPr bwMode="auto">
          <a:noFill/>
          <a:ln>
            <a:miter lim="800000"/>
            <a:headEnd/>
            <a:tailEnd/>
          </a:ln>
        </p:spPr>
        <p:txBody>
          <a:bodyPr/>
          <a:lstStyle/>
          <a:p>
            <a:fld id="{14CB5655-06E9-41D3-A373-C50836165946}" type="slidenum">
              <a:rPr lang="en-US" smtClean="0">
                <a:latin typeface="Calibri" pitchFamily="34" charset="0"/>
                <a:ea typeface="ヒラギノ角ゴ Pro W3"/>
                <a:cs typeface="ヒラギノ角ゴ Pro W3"/>
              </a:rPr>
              <a:pPr/>
              <a:t>23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noTextEdi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a:lstStyle/>
          <a:p>
            <a:r>
              <a:rPr lang="en-US" b="1" smtClean="0"/>
              <a:t>Note to Instructor</a:t>
            </a:r>
          </a:p>
          <a:p>
            <a:endParaRPr lang="en-US" b="1" smtClean="0"/>
          </a:p>
          <a:p>
            <a:r>
              <a:rPr lang="en-US" b="1" smtClean="0"/>
              <a:t>Discussion Question</a:t>
            </a:r>
          </a:p>
          <a:p>
            <a:r>
              <a:rPr lang="en-US" i="1" smtClean="0"/>
              <a:t>If you watched television last night, what ads do you remember seeing?</a:t>
            </a:r>
          </a:p>
          <a:p>
            <a:r>
              <a:rPr lang="en-US" smtClean="0"/>
              <a:t>Probe to find out why they remember certain ads—was it that they broke through the clutter, that they saw them many times, or that they are in the market for that certain product?</a:t>
            </a:r>
          </a:p>
        </p:txBody>
      </p:sp>
      <p:sp>
        <p:nvSpPr>
          <p:cNvPr id="56323" name="Slide Number Placeholder 3"/>
          <p:cNvSpPr>
            <a:spLocks noGrp="1"/>
          </p:cNvSpPr>
          <p:nvPr>
            <p:ph type="sldNum" sz="quarter" idx="5"/>
          </p:nvPr>
        </p:nvSpPr>
        <p:spPr bwMode="auto">
          <a:noFill/>
          <a:ln>
            <a:miter lim="800000"/>
            <a:headEnd/>
            <a:tailEnd/>
          </a:ln>
        </p:spPr>
        <p:txBody>
          <a:bodyPr/>
          <a:lstStyle/>
          <a:p>
            <a:fld id="{45652851-4EDE-4569-BAE9-EBC0ED991080}" type="slidenum">
              <a:rPr lang="en-US" smtClean="0">
                <a:latin typeface="Calibri" pitchFamily="34" charset="0"/>
                <a:ea typeface="ヒラギノ角ゴ Pro W3"/>
                <a:cs typeface="ヒラギノ角ゴ Pro W3"/>
              </a:rPr>
              <a:pPr/>
              <a:t>24</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noTextEdit="1"/>
          </p:cNvSpPr>
          <p:nvPr>
            <p:ph type="sldImg"/>
          </p:nvPr>
        </p:nvSpPr>
        <p:spPr bwMode="auto">
          <a:noFill/>
          <a:ln>
            <a:solidFill>
              <a:srgbClr val="000000"/>
            </a:solidFill>
            <a:miter lim="800000"/>
            <a:headEnd/>
            <a:tailEnd/>
          </a:ln>
        </p:spPr>
      </p:sp>
      <p:sp>
        <p:nvSpPr>
          <p:cNvPr id="58370" name="Notes Placeholder 2"/>
          <p:cNvSpPr>
            <a:spLocks noGrp="1"/>
          </p:cNvSpPr>
          <p:nvPr>
            <p:ph type="body" idx="1"/>
          </p:nvPr>
        </p:nvSpPr>
        <p:spPr bwMode="auto">
          <a:noFill/>
        </p:spPr>
        <p:txBody>
          <a:bodyPr/>
          <a:lstStyle/>
          <a:p>
            <a:endParaRPr lang="en-US" smtClean="0"/>
          </a:p>
        </p:txBody>
      </p:sp>
      <p:sp>
        <p:nvSpPr>
          <p:cNvPr id="58371" name="Slide Number Placeholder 3"/>
          <p:cNvSpPr>
            <a:spLocks noGrp="1"/>
          </p:cNvSpPr>
          <p:nvPr>
            <p:ph type="sldNum" sz="quarter" idx="5"/>
          </p:nvPr>
        </p:nvSpPr>
        <p:spPr bwMode="auto">
          <a:noFill/>
          <a:ln>
            <a:miter lim="800000"/>
            <a:headEnd/>
            <a:tailEnd/>
          </a:ln>
        </p:spPr>
        <p:txBody>
          <a:bodyPr/>
          <a:lstStyle/>
          <a:p>
            <a:fld id="{F798D62A-6CED-4A95-B64D-CA1442AC66FC}" type="slidenum">
              <a:rPr lang="en-US" smtClean="0">
                <a:latin typeface="Calibri" pitchFamily="34" charset="0"/>
                <a:ea typeface="ヒラギノ角ゴ Pro W3"/>
                <a:cs typeface="ヒラギノ角ゴ Pro W3"/>
              </a:rPr>
              <a:pPr/>
              <a:t>25</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bwMode="auto">
          <a:noFill/>
        </p:spPr>
        <p:txBody>
          <a:bodyPr/>
          <a:lstStyle/>
          <a:p>
            <a:r>
              <a:rPr lang="en-US" sz="1200" kern="1200" baseline="0" dirty="0" smtClean="0">
                <a:solidFill>
                  <a:schemeClr val="tx1"/>
                </a:solidFill>
                <a:latin typeface="+mn-lt"/>
                <a:ea typeface="MS PGothic" pitchFamily="34" charset="-128"/>
                <a:cs typeface="+mn-cs"/>
              </a:rPr>
              <a:t>A </a:t>
            </a:r>
            <a:r>
              <a:rPr lang="en-US" sz="1200" i="1" kern="1200" baseline="0" dirty="0" smtClean="0">
                <a:solidFill>
                  <a:srgbClr val="FF0000"/>
                </a:solidFill>
                <a:latin typeface="+mn-lt"/>
                <a:ea typeface="MS PGothic" pitchFamily="34" charset="-128"/>
                <a:cs typeface="+mn-cs"/>
              </a:rPr>
              <a:t>drive </a:t>
            </a:r>
            <a:r>
              <a:rPr lang="en-US" sz="1200" i="1" kern="1200" baseline="0" dirty="0" smtClean="0">
                <a:solidFill>
                  <a:schemeClr val="tx1"/>
                </a:solidFill>
                <a:latin typeface="+mn-lt"/>
                <a:ea typeface="MS PGothic" pitchFamily="34" charset="-128"/>
                <a:cs typeface="+mn-cs"/>
              </a:rPr>
              <a:t>is a strong internal stimulus that calls for action. A drive becomes a motive when</a:t>
            </a:r>
          </a:p>
          <a:p>
            <a:r>
              <a:rPr lang="en-US" sz="1200" kern="1200" baseline="0" dirty="0" smtClean="0">
                <a:solidFill>
                  <a:schemeClr val="tx1"/>
                </a:solidFill>
                <a:latin typeface="+mn-lt"/>
                <a:ea typeface="MS PGothic" pitchFamily="34" charset="-128"/>
                <a:cs typeface="+mn-cs"/>
              </a:rPr>
              <a:t>it is directed toward a particular </a:t>
            </a:r>
            <a:r>
              <a:rPr lang="en-US" sz="1200" i="1" kern="1200" baseline="0" dirty="0" smtClean="0">
                <a:solidFill>
                  <a:schemeClr val="tx1"/>
                </a:solidFill>
                <a:latin typeface="+mn-lt"/>
                <a:ea typeface="MS PGothic" pitchFamily="34" charset="-128"/>
                <a:cs typeface="+mn-cs"/>
              </a:rPr>
              <a:t>stimulus object. For example, a person’s drive for </a:t>
            </a:r>
            <a:r>
              <a:rPr lang="en-US" sz="1200" i="1" kern="1200" baseline="0" dirty="0" err="1" smtClean="0">
                <a:solidFill>
                  <a:schemeClr val="tx1"/>
                </a:solidFill>
                <a:latin typeface="+mn-lt"/>
                <a:ea typeface="MS PGothic" pitchFamily="34" charset="-128"/>
                <a:cs typeface="+mn-cs"/>
              </a:rPr>
              <a:t>selfactualization</a:t>
            </a:r>
            <a:endParaRPr lang="en-US" sz="1200" i="1" kern="1200" baseline="0" dirty="0" smtClean="0">
              <a:solidFill>
                <a:schemeClr val="tx1"/>
              </a:solidFill>
              <a:latin typeface="+mn-lt"/>
              <a:ea typeface="MS PGothic" pitchFamily="34" charset="-128"/>
              <a:cs typeface="+mn-cs"/>
            </a:endParaRPr>
          </a:p>
          <a:p>
            <a:r>
              <a:rPr lang="en-US" sz="1200" kern="1200" baseline="0" dirty="0" smtClean="0">
                <a:solidFill>
                  <a:schemeClr val="tx1"/>
                </a:solidFill>
                <a:latin typeface="+mn-lt"/>
                <a:ea typeface="MS PGothic" pitchFamily="34" charset="-128"/>
                <a:cs typeface="+mn-cs"/>
              </a:rPr>
              <a:t>might motivate him or her to look into buying a camera. The consumer’s</a:t>
            </a:r>
          </a:p>
          <a:p>
            <a:r>
              <a:rPr lang="en-US" sz="1200" kern="1200" baseline="0" dirty="0" smtClean="0">
                <a:solidFill>
                  <a:schemeClr val="tx1"/>
                </a:solidFill>
                <a:latin typeface="+mn-lt"/>
                <a:ea typeface="MS PGothic" pitchFamily="34" charset="-128"/>
                <a:cs typeface="+mn-cs"/>
              </a:rPr>
              <a:t>response to the idea of buying a camera is conditioned by the surrounding cues. </a:t>
            </a:r>
            <a:r>
              <a:rPr lang="en-US" sz="1200" i="1" kern="1200" baseline="0" dirty="0" smtClean="0">
                <a:solidFill>
                  <a:schemeClr val="tx1"/>
                </a:solidFill>
                <a:latin typeface="+mn-lt"/>
                <a:ea typeface="MS PGothic" pitchFamily="34" charset="-128"/>
                <a:cs typeface="+mn-cs"/>
              </a:rPr>
              <a:t>Cues are</a:t>
            </a:r>
          </a:p>
          <a:p>
            <a:r>
              <a:rPr lang="en-US" sz="1200" kern="1200" baseline="0" dirty="0" smtClean="0">
                <a:solidFill>
                  <a:schemeClr val="tx1"/>
                </a:solidFill>
                <a:latin typeface="+mn-lt"/>
                <a:ea typeface="MS PGothic" pitchFamily="34" charset="-128"/>
                <a:cs typeface="+mn-cs"/>
              </a:rPr>
              <a:t>minor stimuli that determine when, where, and how the person responds. For example, the</a:t>
            </a:r>
          </a:p>
          <a:p>
            <a:r>
              <a:rPr lang="en-US" sz="1200" kern="1200" baseline="0" dirty="0" smtClean="0">
                <a:solidFill>
                  <a:schemeClr val="tx1"/>
                </a:solidFill>
                <a:latin typeface="+mn-lt"/>
                <a:ea typeface="MS PGothic" pitchFamily="34" charset="-128"/>
                <a:cs typeface="+mn-cs"/>
              </a:rPr>
              <a:t>person might spot several camera brands in a shop window, hear of a special sale price, or</a:t>
            </a:r>
          </a:p>
          <a:p>
            <a:r>
              <a:rPr lang="en-US" sz="1200" kern="1200" baseline="0" dirty="0" smtClean="0">
                <a:solidFill>
                  <a:schemeClr val="tx1"/>
                </a:solidFill>
                <a:latin typeface="+mn-lt"/>
                <a:ea typeface="MS PGothic" pitchFamily="34" charset="-128"/>
                <a:cs typeface="+mn-cs"/>
              </a:rPr>
              <a:t>discuss cameras with a friend. These are all cues that might influence a consumer’s </a:t>
            </a:r>
            <a:r>
              <a:rPr lang="en-US" sz="1200" i="1" kern="1200" baseline="0" dirty="0" smtClean="0">
                <a:solidFill>
                  <a:schemeClr val="tx1"/>
                </a:solidFill>
                <a:latin typeface="+mn-lt"/>
                <a:ea typeface="MS PGothic" pitchFamily="34" charset="-128"/>
                <a:cs typeface="+mn-cs"/>
              </a:rPr>
              <a:t>response</a:t>
            </a:r>
          </a:p>
          <a:p>
            <a:r>
              <a:rPr lang="en-US" sz="1200" kern="1200" baseline="0" dirty="0" smtClean="0">
                <a:solidFill>
                  <a:schemeClr val="tx1"/>
                </a:solidFill>
                <a:latin typeface="+mn-lt"/>
                <a:ea typeface="MS PGothic" pitchFamily="34" charset="-128"/>
                <a:cs typeface="+mn-cs"/>
              </a:rPr>
              <a:t>to his or her interest in buying the product.</a:t>
            </a:r>
          </a:p>
          <a:p>
            <a:r>
              <a:rPr lang="en-US" sz="1200" kern="1200" baseline="0" dirty="0" smtClean="0">
                <a:solidFill>
                  <a:schemeClr val="tx1"/>
                </a:solidFill>
                <a:latin typeface="+mn-lt"/>
                <a:ea typeface="MS PGothic" pitchFamily="34" charset="-128"/>
                <a:cs typeface="+mn-cs"/>
              </a:rPr>
              <a:t>Suppose the consumer buys a Nikon camera. If the experience is rewarding, the consumer</a:t>
            </a:r>
          </a:p>
          <a:p>
            <a:r>
              <a:rPr lang="en-US" sz="1200" kern="1200" baseline="0" dirty="0" smtClean="0">
                <a:solidFill>
                  <a:schemeClr val="tx1"/>
                </a:solidFill>
                <a:latin typeface="+mn-lt"/>
                <a:ea typeface="MS PGothic" pitchFamily="34" charset="-128"/>
                <a:cs typeface="+mn-cs"/>
              </a:rPr>
              <a:t>will probably use the camera more and more, and his or her response will be</a:t>
            </a:r>
          </a:p>
          <a:p>
            <a:r>
              <a:rPr lang="en-US" sz="1200" i="1" kern="1200" baseline="0" dirty="0" smtClean="0">
                <a:solidFill>
                  <a:schemeClr val="tx1"/>
                </a:solidFill>
                <a:latin typeface="+mn-lt"/>
                <a:ea typeface="MS PGothic" pitchFamily="34" charset="-128"/>
                <a:cs typeface="+mn-cs"/>
              </a:rPr>
              <a:t>reinforced. Then the next time he or she shops for a camera, or for binoculars or some similar</a:t>
            </a:r>
          </a:p>
          <a:p>
            <a:r>
              <a:rPr lang="en-US" sz="1200" kern="1200" baseline="0" dirty="0" smtClean="0">
                <a:solidFill>
                  <a:schemeClr val="tx1"/>
                </a:solidFill>
                <a:latin typeface="+mn-lt"/>
                <a:ea typeface="MS PGothic" pitchFamily="34" charset="-128"/>
                <a:cs typeface="+mn-cs"/>
              </a:rPr>
              <a:t>product, the probability is greater that he or she will buy a Nikon product. The practical</a:t>
            </a:r>
          </a:p>
          <a:p>
            <a:r>
              <a:rPr lang="en-US" sz="1200" kern="1200" baseline="0" dirty="0" smtClean="0">
                <a:solidFill>
                  <a:schemeClr val="tx1"/>
                </a:solidFill>
                <a:latin typeface="+mn-lt"/>
                <a:ea typeface="MS PGothic" pitchFamily="34" charset="-128"/>
                <a:cs typeface="+mn-cs"/>
              </a:rPr>
              <a:t>significance of learning theory for marketers is that they can build up demand for a</a:t>
            </a:r>
          </a:p>
          <a:p>
            <a:r>
              <a:rPr lang="en-US" sz="1200" kern="1200" baseline="0" dirty="0" smtClean="0">
                <a:solidFill>
                  <a:schemeClr val="tx1"/>
                </a:solidFill>
                <a:latin typeface="+mn-lt"/>
                <a:ea typeface="MS PGothic" pitchFamily="34" charset="-128"/>
                <a:cs typeface="+mn-cs"/>
              </a:rPr>
              <a:t>product by associating it with strong drives, using motivating cues, and providing positive</a:t>
            </a:r>
          </a:p>
          <a:p>
            <a:r>
              <a:rPr lang="en-US" sz="1200" kern="1200" baseline="0" dirty="0" smtClean="0">
                <a:solidFill>
                  <a:schemeClr val="tx1"/>
                </a:solidFill>
                <a:latin typeface="+mn-lt"/>
                <a:ea typeface="MS PGothic" pitchFamily="34" charset="-128"/>
                <a:cs typeface="+mn-cs"/>
              </a:rPr>
              <a:t>reinforcement.</a:t>
            </a:r>
            <a:endParaRPr lang="en-US" dirty="0" smtClean="0"/>
          </a:p>
        </p:txBody>
      </p:sp>
      <p:sp>
        <p:nvSpPr>
          <p:cNvPr id="60419" name="Slide Number Placeholder 3"/>
          <p:cNvSpPr>
            <a:spLocks noGrp="1"/>
          </p:cNvSpPr>
          <p:nvPr>
            <p:ph type="sldNum" sz="quarter" idx="5"/>
          </p:nvPr>
        </p:nvSpPr>
        <p:spPr bwMode="auto">
          <a:noFill/>
          <a:ln>
            <a:miter lim="800000"/>
            <a:headEnd/>
            <a:tailEnd/>
          </a:ln>
        </p:spPr>
        <p:txBody>
          <a:bodyPr/>
          <a:lstStyle/>
          <a:p>
            <a:fld id="{5EFE10FF-60C8-4145-B169-12DAFE363426}" type="slidenum">
              <a:rPr lang="en-US" smtClean="0">
                <a:latin typeface="Calibri" pitchFamily="34" charset="0"/>
                <a:ea typeface="ヒラギノ角ゴ Pro W3"/>
                <a:cs typeface="ヒラギノ角ゴ Pro W3"/>
              </a:rPr>
              <a:pPr/>
              <a:t>26</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bwMode="auto">
          <a:noFill/>
          <a:ln>
            <a:solidFill>
              <a:srgbClr val="000000"/>
            </a:solidFill>
            <a:miter lim="800000"/>
            <a:headEnd/>
            <a:tailEnd/>
          </a:ln>
        </p:spPr>
      </p:sp>
      <p:sp>
        <p:nvSpPr>
          <p:cNvPr id="62466" name="Notes Placeholder 2"/>
          <p:cNvSpPr>
            <a:spLocks noGrp="1"/>
          </p:cNvSpPr>
          <p:nvPr>
            <p:ph type="body" idx="1"/>
          </p:nvPr>
        </p:nvSpPr>
        <p:spPr bwMode="auto">
          <a:noFill/>
        </p:spPr>
        <p:txBody>
          <a:bodyPr/>
          <a:lstStyle/>
          <a:p>
            <a:endParaRPr lang="en-US" smtClean="0"/>
          </a:p>
        </p:txBody>
      </p:sp>
      <p:sp>
        <p:nvSpPr>
          <p:cNvPr id="62467" name="Slide Number Placeholder 3"/>
          <p:cNvSpPr>
            <a:spLocks noGrp="1"/>
          </p:cNvSpPr>
          <p:nvPr>
            <p:ph type="sldNum" sz="quarter" idx="5"/>
          </p:nvPr>
        </p:nvSpPr>
        <p:spPr bwMode="auto">
          <a:noFill/>
          <a:ln>
            <a:miter lim="800000"/>
            <a:headEnd/>
            <a:tailEnd/>
          </a:ln>
        </p:spPr>
        <p:txBody>
          <a:bodyPr/>
          <a:lstStyle/>
          <a:p>
            <a:fld id="{539B58DF-4A7D-4B63-BB60-4D3AAD531F68}" type="slidenum">
              <a:rPr lang="en-US" smtClean="0">
                <a:latin typeface="Calibri" pitchFamily="34" charset="0"/>
                <a:ea typeface="ヒラギノ角ゴ Pro W3"/>
                <a:cs typeface="ヒラギノ角ゴ Pro W3"/>
              </a:rPr>
              <a:pPr/>
              <a:t>27</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noTextEdit="1"/>
          </p:cNvSpPr>
          <p:nvPr>
            <p:ph type="sldImg"/>
          </p:nvPr>
        </p:nvSpPr>
        <p:spPr bwMode="auto">
          <a:noFill/>
          <a:ln>
            <a:solidFill>
              <a:srgbClr val="000000"/>
            </a:solidFill>
            <a:miter lim="800000"/>
            <a:headEnd/>
            <a:tailEnd/>
          </a:ln>
        </p:spPr>
      </p:sp>
      <p:sp>
        <p:nvSpPr>
          <p:cNvPr id="64514" name="Notes Placeholder 2"/>
          <p:cNvSpPr>
            <a:spLocks noGrp="1"/>
          </p:cNvSpPr>
          <p:nvPr>
            <p:ph type="body" idx="1"/>
          </p:nvPr>
        </p:nvSpPr>
        <p:spPr bwMode="auto">
          <a:noFill/>
        </p:spPr>
        <p:txBody>
          <a:bodyPr/>
          <a:lstStyle/>
          <a:p>
            <a:endParaRPr lang="en-US" smtClean="0"/>
          </a:p>
        </p:txBody>
      </p:sp>
      <p:sp>
        <p:nvSpPr>
          <p:cNvPr id="64515" name="Slide Number Placeholder 3"/>
          <p:cNvSpPr>
            <a:spLocks noGrp="1"/>
          </p:cNvSpPr>
          <p:nvPr>
            <p:ph type="sldNum" sz="quarter" idx="5"/>
          </p:nvPr>
        </p:nvSpPr>
        <p:spPr bwMode="auto">
          <a:noFill/>
          <a:ln>
            <a:miter lim="800000"/>
            <a:headEnd/>
            <a:tailEnd/>
          </a:ln>
        </p:spPr>
        <p:txBody>
          <a:bodyPr/>
          <a:lstStyle/>
          <a:p>
            <a:fld id="{87BE59E0-DB04-4FA8-B309-A0377094A6C8}" type="slidenum">
              <a:rPr lang="en-US" smtClean="0">
                <a:latin typeface="Calibri" pitchFamily="34" charset="0"/>
                <a:ea typeface="ヒラギノ角ゴ Pro W3"/>
                <a:cs typeface="ヒラギノ角ゴ Pro W3"/>
              </a:rPr>
              <a:pPr/>
              <a:t>28</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noTextEdit="1"/>
          </p:cNvSpPr>
          <p:nvPr>
            <p:ph type="sldImg"/>
          </p:nvPr>
        </p:nvSpPr>
        <p:spPr bwMode="auto">
          <a:noFill/>
          <a:ln>
            <a:solidFill>
              <a:srgbClr val="000000"/>
            </a:solidFill>
            <a:miter lim="800000"/>
            <a:headEnd/>
            <a:tailEnd/>
          </a:ln>
        </p:spPr>
      </p:sp>
      <p:sp>
        <p:nvSpPr>
          <p:cNvPr id="66562" name="Notes Placeholder 2"/>
          <p:cNvSpPr>
            <a:spLocks noGrp="1"/>
          </p:cNvSpPr>
          <p:nvPr>
            <p:ph type="body" idx="1"/>
          </p:nvPr>
        </p:nvSpPr>
        <p:spPr bwMode="auto">
          <a:noFill/>
        </p:spPr>
        <p:txBody>
          <a:bodyPr/>
          <a:lstStyle/>
          <a:p>
            <a:r>
              <a:rPr lang="en-US" smtClean="0"/>
              <a:t>Some purchases are</a:t>
            </a:r>
          </a:p>
          <a:p>
            <a:r>
              <a:rPr lang="en-US" smtClean="0"/>
              <a:t>simple and routine, even</a:t>
            </a:r>
          </a:p>
          <a:p>
            <a:r>
              <a:rPr lang="en-US" smtClean="0"/>
              <a:t>habitual. Others are far more</a:t>
            </a:r>
          </a:p>
          <a:p>
            <a:r>
              <a:rPr lang="en-US" smtClean="0"/>
              <a:t>complex—involving extensive</a:t>
            </a:r>
          </a:p>
          <a:p>
            <a:r>
              <a:rPr lang="en-US" smtClean="0"/>
              <a:t>information gathering and</a:t>
            </a:r>
          </a:p>
          <a:p>
            <a:r>
              <a:rPr lang="en-US" smtClean="0"/>
              <a:t>evaluation—and are subject to</a:t>
            </a:r>
          </a:p>
          <a:p>
            <a:r>
              <a:rPr lang="en-US" smtClean="0"/>
              <a:t>sometimes subtle influences. For</a:t>
            </a:r>
          </a:p>
          <a:p>
            <a:r>
              <a:rPr lang="en-US" smtClean="0"/>
              <a:t>example, think of all that goes into a</a:t>
            </a:r>
          </a:p>
          <a:p>
            <a:r>
              <a:rPr lang="en-US" smtClean="0"/>
              <a:t>new car buying decision.</a:t>
            </a:r>
          </a:p>
        </p:txBody>
      </p:sp>
      <p:sp>
        <p:nvSpPr>
          <p:cNvPr id="66563" name="Slide Number Placeholder 3"/>
          <p:cNvSpPr>
            <a:spLocks noGrp="1"/>
          </p:cNvSpPr>
          <p:nvPr>
            <p:ph type="sldNum" sz="quarter" idx="5"/>
          </p:nvPr>
        </p:nvSpPr>
        <p:spPr bwMode="auto">
          <a:noFill/>
          <a:ln>
            <a:miter lim="800000"/>
            <a:headEnd/>
            <a:tailEnd/>
          </a:ln>
        </p:spPr>
        <p:txBody>
          <a:bodyPr/>
          <a:lstStyle/>
          <a:p>
            <a:fld id="{D724E5FC-0228-4FDB-8C5F-D5468FF5B7E5}" type="slidenum">
              <a:rPr lang="en-US" smtClean="0">
                <a:latin typeface="Calibri" pitchFamily="34" charset="0"/>
                <a:ea typeface="ヒラギノ角ゴ Pro W3"/>
                <a:cs typeface="ヒラギノ角ゴ Pro W3"/>
              </a:rPr>
              <a:pPr/>
              <a:t>29</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a:lstStyle/>
          <a:p>
            <a:r>
              <a:rPr lang="en-US" b="1" smtClean="0"/>
              <a:t>Note to Instructor</a:t>
            </a:r>
          </a:p>
          <a:p>
            <a:endParaRPr lang="en-US" b="1" smtClean="0"/>
          </a:p>
          <a:p>
            <a:r>
              <a:rPr lang="en-US" b="1" smtClean="0"/>
              <a:t>Discussion Question</a:t>
            </a:r>
          </a:p>
          <a:p>
            <a:r>
              <a:rPr lang="en-US" i="1" smtClean="0"/>
              <a:t>What have you recently purchased that cost over $100? Write down all the reasons you purchased this particular item.</a:t>
            </a:r>
          </a:p>
          <a:p>
            <a:endParaRPr lang="en-US" i="1" smtClean="0"/>
          </a:p>
          <a:p>
            <a:r>
              <a:rPr lang="en-US" smtClean="0"/>
              <a:t>Because students are all consumers—it is interesting to start the class with a discussion of products they have recently purchased. When you ask them why they purchased a particular item or product, you can bring them through many topics in this chapter including the characteristics that affect consumer behavior (cultural, social, personal, and psychological). You can also try to determine the process they went through including how and where they searched for information and how they evaluated their alternatives. Finally, ask them how they feel about their purchase (postpurchase behavior). This discussion will lead nicely to the next slide which is the Model of Buyer Behavior.</a:t>
            </a:r>
          </a:p>
        </p:txBody>
      </p:sp>
      <p:sp>
        <p:nvSpPr>
          <p:cNvPr id="17411" name="Slide Number Placeholder 3"/>
          <p:cNvSpPr>
            <a:spLocks noGrp="1"/>
          </p:cNvSpPr>
          <p:nvPr>
            <p:ph type="sldNum" sz="quarter" idx="5"/>
          </p:nvPr>
        </p:nvSpPr>
        <p:spPr bwMode="auto">
          <a:noFill/>
          <a:ln>
            <a:miter lim="800000"/>
            <a:headEnd/>
            <a:tailEnd/>
          </a:ln>
        </p:spPr>
        <p:txBody>
          <a:bodyPr/>
          <a:lstStyle/>
          <a:p>
            <a:fld id="{787B760B-A39D-4BE1-9B14-4BE3B22789FB}" type="slidenum">
              <a:rPr lang="en-US" smtClean="0">
                <a:latin typeface="Calibri" pitchFamily="34" charset="0"/>
                <a:ea typeface="ヒラギノ角ゴ Pro W3"/>
                <a:cs typeface="ヒラギノ角ゴ Pro W3"/>
              </a:rPr>
              <a:pPr/>
              <a:t>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noTextEdit="1"/>
          </p:cNvSpPr>
          <p:nvPr>
            <p:ph type="sldImg"/>
          </p:nvPr>
        </p:nvSpPr>
        <p:spPr bwMode="auto">
          <a:noFill/>
          <a:ln>
            <a:solidFill>
              <a:srgbClr val="000000"/>
            </a:solidFill>
            <a:miter lim="800000"/>
            <a:headEnd/>
            <a:tailEnd/>
          </a:ln>
        </p:spPr>
      </p:sp>
      <p:sp>
        <p:nvSpPr>
          <p:cNvPr id="66562" name="Notes Placeholder 2"/>
          <p:cNvSpPr>
            <a:spLocks noGrp="1"/>
          </p:cNvSpPr>
          <p:nvPr>
            <p:ph type="body" idx="1"/>
          </p:nvPr>
        </p:nvSpPr>
        <p:spPr bwMode="auto">
          <a:noFill/>
        </p:spPr>
        <p:txBody>
          <a:bodyPr/>
          <a:lstStyle/>
          <a:p>
            <a:r>
              <a:rPr lang="en-US" smtClean="0"/>
              <a:t>Some purchases are</a:t>
            </a:r>
          </a:p>
          <a:p>
            <a:r>
              <a:rPr lang="en-US" smtClean="0"/>
              <a:t>simple and routine, even</a:t>
            </a:r>
          </a:p>
          <a:p>
            <a:r>
              <a:rPr lang="en-US" smtClean="0"/>
              <a:t>habitual. Others are far more</a:t>
            </a:r>
          </a:p>
          <a:p>
            <a:r>
              <a:rPr lang="en-US" smtClean="0"/>
              <a:t>complex—involving extensive</a:t>
            </a:r>
          </a:p>
          <a:p>
            <a:r>
              <a:rPr lang="en-US" smtClean="0"/>
              <a:t>information gathering and</a:t>
            </a:r>
          </a:p>
          <a:p>
            <a:r>
              <a:rPr lang="en-US" smtClean="0"/>
              <a:t>evaluation—and are subject to</a:t>
            </a:r>
          </a:p>
          <a:p>
            <a:r>
              <a:rPr lang="en-US" smtClean="0"/>
              <a:t>sometimes subtle influences. For</a:t>
            </a:r>
          </a:p>
          <a:p>
            <a:r>
              <a:rPr lang="en-US" smtClean="0"/>
              <a:t>example, think of all that goes into a</a:t>
            </a:r>
          </a:p>
          <a:p>
            <a:r>
              <a:rPr lang="en-US" smtClean="0"/>
              <a:t>new car buying decision.</a:t>
            </a:r>
          </a:p>
        </p:txBody>
      </p:sp>
      <p:sp>
        <p:nvSpPr>
          <p:cNvPr id="66563" name="Slide Number Placeholder 3"/>
          <p:cNvSpPr>
            <a:spLocks noGrp="1"/>
          </p:cNvSpPr>
          <p:nvPr>
            <p:ph type="sldNum" sz="quarter" idx="5"/>
          </p:nvPr>
        </p:nvSpPr>
        <p:spPr bwMode="auto">
          <a:noFill/>
          <a:ln>
            <a:miter lim="800000"/>
            <a:headEnd/>
            <a:tailEnd/>
          </a:ln>
        </p:spPr>
        <p:txBody>
          <a:bodyPr/>
          <a:lstStyle/>
          <a:p>
            <a:fld id="{D724E5FC-0228-4FDB-8C5F-D5468FF5B7E5}" type="slidenum">
              <a:rPr lang="en-US" smtClean="0">
                <a:latin typeface="Calibri" pitchFamily="34" charset="0"/>
                <a:ea typeface="ヒラギノ角ゴ Pro W3"/>
                <a:cs typeface="ヒラギノ角ゴ Pro W3"/>
              </a:rPr>
              <a:pPr/>
              <a:t>30</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noTextEdit="1"/>
          </p:cNvSpPr>
          <p:nvPr>
            <p:ph type="sldImg"/>
          </p:nvPr>
        </p:nvSpPr>
        <p:spPr bwMode="auto">
          <a:noFill/>
          <a:ln>
            <a:solidFill>
              <a:srgbClr val="000000"/>
            </a:solidFill>
            <a:miter lim="800000"/>
            <a:headEnd/>
            <a:tailEnd/>
          </a:ln>
        </p:spPr>
      </p:sp>
      <p:sp>
        <p:nvSpPr>
          <p:cNvPr id="68610" name="Notes Placeholder 2"/>
          <p:cNvSpPr>
            <a:spLocks noGrp="1"/>
          </p:cNvSpPr>
          <p:nvPr>
            <p:ph type="body" idx="1"/>
          </p:nvPr>
        </p:nvSpPr>
        <p:spPr bwMode="auto">
          <a:noFill/>
        </p:spPr>
        <p:txBody>
          <a:bodyPr/>
          <a:lstStyle/>
          <a:p>
            <a:r>
              <a:rPr lang="en-US" dirty="0" smtClean="0"/>
              <a:t>Buying behavior varies greatly for</a:t>
            </a:r>
          </a:p>
          <a:p>
            <a:r>
              <a:rPr lang="en-US" dirty="0" smtClean="0"/>
              <a:t>different types of products. For example,</a:t>
            </a:r>
          </a:p>
          <a:p>
            <a:r>
              <a:rPr lang="en-US" dirty="0" smtClean="0"/>
              <a:t>someone buying an expensive new PC</a:t>
            </a:r>
          </a:p>
          <a:p>
            <a:r>
              <a:rPr lang="en-US" dirty="0" smtClean="0"/>
              <a:t>might undertake a full information gathering</a:t>
            </a:r>
          </a:p>
          <a:p>
            <a:r>
              <a:rPr lang="en-US" dirty="0" smtClean="0"/>
              <a:t>and brand evaluation process.</a:t>
            </a:r>
          </a:p>
        </p:txBody>
      </p:sp>
      <p:sp>
        <p:nvSpPr>
          <p:cNvPr id="68611" name="Slide Number Placeholder 3"/>
          <p:cNvSpPr>
            <a:spLocks noGrp="1"/>
          </p:cNvSpPr>
          <p:nvPr>
            <p:ph type="sldNum" sz="quarter" idx="5"/>
          </p:nvPr>
        </p:nvSpPr>
        <p:spPr bwMode="auto">
          <a:noFill/>
          <a:ln>
            <a:miter lim="800000"/>
            <a:headEnd/>
            <a:tailEnd/>
          </a:ln>
        </p:spPr>
        <p:txBody>
          <a:bodyPr/>
          <a:lstStyle/>
          <a:p>
            <a:fld id="{7BC2C35B-3C54-48EB-B318-D7F0729E3DF8}" type="slidenum">
              <a:rPr lang="en-US" smtClean="0">
                <a:latin typeface="Calibri" pitchFamily="34" charset="0"/>
                <a:ea typeface="ヒラギノ角ゴ Pro W3"/>
                <a:cs typeface="ヒラギノ角ゴ Pro W3"/>
              </a:rPr>
              <a:pPr/>
              <a:t>31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noTextEdit="1"/>
          </p:cNvSpPr>
          <p:nvPr>
            <p:ph type="sldImg"/>
          </p:nvPr>
        </p:nvSpPr>
        <p:spPr bwMode="auto">
          <a:noFill/>
          <a:ln>
            <a:solidFill>
              <a:srgbClr val="000000"/>
            </a:solidFill>
            <a:miter lim="800000"/>
            <a:headEnd/>
            <a:tailEnd/>
          </a:ln>
        </p:spPr>
      </p:sp>
      <p:sp>
        <p:nvSpPr>
          <p:cNvPr id="70658" name="Notes Placeholder 2"/>
          <p:cNvSpPr>
            <a:spLocks noGrp="1"/>
          </p:cNvSpPr>
          <p:nvPr>
            <p:ph type="body" idx="1"/>
          </p:nvPr>
        </p:nvSpPr>
        <p:spPr bwMode="auto">
          <a:noFill/>
        </p:spPr>
        <p:txBody>
          <a:bodyPr/>
          <a:lstStyle/>
          <a:p>
            <a:r>
              <a:rPr lang="en-US" smtClean="0"/>
              <a:t>The actual purchase</a:t>
            </a:r>
          </a:p>
          <a:p>
            <a:r>
              <a:rPr lang="en-US" smtClean="0"/>
              <a:t>decision is part of a much</a:t>
            </a:r>
          </a:p>
          <a:p>
            <a:r>
              <a:rPr lang="en-US" smtClean="0"/>
              <a:t>larger buying process—starting with</a:t>
            </a:r>
          </a:p>
          <a:p>
            <a:r>
              <a:rPr lang="en-US" smtClean="0"/>
              <a:t>need recognition through how you feel</a:t>
            </a:r>
          </a:p>
          <a:p>
            <a:r>
              <a:rPr lang="en-US" smtClean="0"/>
              <a:t>after making the purchase. Marketers</a:t>
            </a:r>
          </a:p>
          <a:p>
            <a:r>
              <a:rPr lang="en-US" smtClean="0"/>
              <a:t>want to be involved throughout the</a:t>
            </a:r>
          </a:p>
          <a:p>
            <a:r>
              <a:rPr lang="en-US" smtClean="0"/>
              <a:t>entire buyer decision process.</a:t>
            </a:r>
          </a:p>
        </p:txBody>
      </p:sp>
      <p:sp>
        <p:nvSpPr>
          <p:cNvPr id="70659" name="Slide Number Placeholder 3"/>
          <p:cNvSpPr>
            <a:spLocks noGrp="1"/>
          </p:cNvSpPr>
          <p:nvPr>
            <p:ph type="sldNum" sz="quarter" idx="5"/>
          </p:nvPr>
        </p:nvSpPr>
        <p:spPr bwMode="auto">
          <a:noFill/>
          <a:ln>
            <a:miter lim="800000"/>
            <a:headEnd/>
            <a:tailEnd/>
          </a:ln>
        </p:spPr>
        <p:txBody>
          <a:bodyPr/>
          <a:lstStyle/>
          <a:p>
            <a:fld id="{10A8699E-4353-4BCC-ACD1-10271DCFED4B}" type="slidenum">
              <a:rPr lang="en-US" smtClean="0">
                <a:latin typeface="Calibri" pitchFamily="34" charset="0"/>
                <a:ea typeface="ヒラギノ角ゴ Pro W3"/>
                <a:cs typeface="ヒラギノ角ゴ Pro W3"/>
              </a:rPr>
              <a:pPr/>
              <a:t>32</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noTextEdit="1"/>
          </p:cNvSpPr>
          <p:nvPr>
            <p:ph type="sldImg"/>
          </p:nvPr>
        </p:nvSpPr>
        <p:spPr bwMode="auto">
          <a:noFill/>
          <a:ln>
            <a:solidFill>
              <a:srgbClr val="000000"/>
            </a:solidFill>
            <a:miter lim="800000"/>
            <a:headEnd/>
            <a:tailEnd/>
          </a:ln>
        </p:spPr>
      </p:sp>
      <p:sp>
        <p:nvSpPr>
          <p:cNvPr id="70658" name="Notes Placeholder 2"/>
          <p:cNvSpPr>
            <a:spLocks noGrp="1"/>
          </p:cNvSpPr>
          <p:nvPr>
            <p:ph type="body" idx="1"/>
          </p:nvPr>
        </p:nvSpPr>
        <p:spPr bwMode="auto">
          <a:noFill/>
        </p:spPr>
        <p:txBody>
          <a:bodyPr/>
          <a:lstStyle/>
          <a:p>
            <a:r>
              <a:rPr lang="en-US" dirty="0" smtClean="0"/>
              <a:t>The actual purchase</a:t>
            </a:r>
          </a:p>
          <a:p>
            <a:r>
              <a:rPr lang="en-US" dirty="0" smtClean="0"/>
              <a:t>decision is part of a much</a:t>
            </a:r>
          </a:p>
          <a:p>
            <a:r>
              <a:rPr lang="en-US" dirty="0" smtClean="0"/>
              <a:t>larger buying process—starting with</a:t>
            </a:r>
          </a:p>
          <a:p>
            <a:r>
              <a:rPr lang="en-US" dirty="0" smtClean="0"/>
              <a:t>need recognition through how you feel</a:t>
            </a:r>
          </a:p>
          <a:p>
            <a:r>
              <a:rPr lang="en-US" dirty="0" smtClean="0"/>
              <a:t>after making the purchase. Marketers</a:t>
            </a:r>
          </a:p>
          <a:p>
            <a:r>
              <a:rPr lang="en-US" dirty="0" smtClean="0"/>
              <a:t>want to be involved throughout the</a:t>
            </a:r>
          </a:p>
          <a:p>
            <a:r>
              <a:rPr lang="en-US" dirty="0" smtClean="0"/>
              <a:t>entire buyer decision process.</a:t>
            </a:r>
          </a:p>
        </p:txBody>
      </p:sp>
      <p:sp>
        <p:nvSpPr>
          <p:cNvPr id="70659" name="Slide Number Placeholder 3"/>
          <p:cNvSpPr>
            <a:spLocks noGrp="1"/>
          </p:cNvSpPr>
          <p:nvPr>
            <p:ph type="sldNum" sz="quarter" idx="5"/>
          </p:nvPr>
        </p:nvSpPr>
        <p:spPr bwMode="auto">
          <a:noFill/>
          <a:ln>
            <a:miter lim="800000"/>
            <a:headEnd/>
            <a:tailEnd/>
          </a:ln>
        </p:spPr>
        <p:txBody>
          <a:bodyPr/>
          <a:lstStyle/>
          <a:p>
            <a:fld id="{10A8699E-4353-4BCC-ACD1-10271DCFED4B}" type="slidenum">
              <a:rPr lang="en-US" smtClean="0">
                <a:latin typeface="Calibri" pitchFamily="34" charset="0"/>
                <a:ea typeface="ヒラギノ角ゴ Pro W3"/>
                <a:cs typeface="ヒラギノ角ゴ Pro W3"/>
              </a:rPr>
              <a:pPr/>
              <a:t>33</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noTextEdit="1"/>
          </p:cNvSpPr>
          <p:nvPr>
            <p:ph type="sldImg"/>
          </p:nvPr>
        </p:nvSpPr>
        <p:spPr bwMode="auto">
          <a:noFill/>
          <a:ln>
            <a:solidFill>
              <a:srgbClr val="000000"/>
            </a:solidFill>
            <a:miter lim="800000"/>
            <a:headEnd/>
            <a:tailEnd/>
          </a:ln>
        </p:spPr>
      </p:sp>
      <p:sp>
        <p:nvSpPr>
          <p:cNvPr id="72706" name="Notes Placeholder 2"/>
          <p:cNvSpPr>
            <a:spLocks noGrp="1"/>
          </p:cNvSpPr>
          <p:nvPr>
            <p:ph type="body" idx="1"/>
          </p:nvPr>
        </p:nvSpPr>
        <p:spPr bwMode="auto">
          <a:noFill/>
        </p:spPr>
        <p:txBody>
          <a:bodyPr/>
          <a:lstStyle/>
          <a:p>
            <a:r>
              <a:rPr lang="en-US" smtClean="0"/>
              <a:t>The buying process starts long</a:t>
            </a:r>
          </a:p>
          <a:p>
            <a:r>
              <a:rPr lang="en-US" smtClean="0"/>
              <a:t>before the actual purchase and</a:t>
            </a:r>
          </a:p>
          <a:p>
            <a:r>
              <a:rPr lang="en-US" smtClean="0"/>
              <a:t>continues long after. In fact, it</a:t>
            </a:r>
          </a:p>
          <a:p>
            <a:r>
              <a:rPr lang="en-US" smtClean="0"/>
              <a:t>might result in a decision </a:t>
            </a:r>
            <a:r>
              <a:rPr lang="en-US" i="1" smtClean="0"/>
              <a:t>not to</a:t>
            </a:r>
          </a:p>
          <a:p>
            <a:r>
              <a:rPr lang="en-US" smtClean="0"/>
              <a:t>buy. Therefore, marketers must</a:t>
            </a:r>
          </a:p>
          <a:p>
            <a:r>
              <a:rPr lang="en-US" smtClean="0"/>
              <a:t>focus on the entire buying process,</a:t>
            </a:r>
          </a:p>
          <a:p>
            <a:r>
              <a:rPr lang="en-US" smtClean="0"/>
              <a:t>not just the purchase decision.</a:t>
            </a:r>
          </a:p>
          <a:p>
            <a:endParaRPr lang="en-US" smtClean="0"/>
          </a:p>
          <a:p>
            <a:r>
              <a:rPr lang="en-US" smtClean="0"/>
              <a:t>Internal stimuli when one of the person’s normal needs—for example,</a:t>
            </a:r>
          </a:p>
          <a:p>
            <a:r>
              <a:rPr lang="en-US" smtClean="0"/>
              <a:t>hunger or thirst—rises to a level high enough to become a drive</a:t>
            </a:r>
          </a:p>
          <a:p>
            <a:r>
              <a:rPr lang="en-US" smtClean="0"/>
              <a:t>External stimuli. For example, an advertisement or a discussion with a friend</a:t>
            </a:r>
          </a:p>
          <a:p>
            <a:r>
              <a:rPr lang="en-US" smtClean="0"/>
              <a:t>might get you thinking about buying a new car.</a:t>
            </a:r>
          </a:p>
        </p:txBody>
      </p:sp>
      <p:sp>
        <p:nvSpPr>
          <p:cNvPr id="72707" name="Slide Number Placeholder 3"/>
          <p:cNvSpPr>
            <a:spLocks noGrp="1"/>
          </p:cNvSpPr>
          <p:nvPr>
            <p:ph type="sldNum" sz="quarter" idx="5"/>
          </p:nvPr>
        </p:nvSpPr>
        <p:spPr bwMode="auto">
          <a:noFill/>
          <a:ln>
            <a:miter lim="800000"/>
            <a:headEnd/>
            <a:tailEnd/>
          </a:ln>
        </p:spPr>
        <p:txBody>
          <a:bodyPr/>
          <a:lstStyle/>
          <a:p>
            <a:fld id="{BFD8E5F8-1812-4BF7-B1F6-EDF5F17C6D33}" type="slidenum">
              <a:rPr lang="en-US" smtClean="0">
                <a:latin typeface="Calibri" pitchFamily="34" charset="0"/>
                <a:ea typeface="ヒラギノ角ゴ Pro W3"/>
                <a:cs typeface="ヒラギノ角ゴ Pro W3"/>
              </a:rPr>
              <a:pPr/>
              <a:t>34</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noTextEdit="1"/>
          </p:cNvSpPr>
          <p:nvPr>
            <p:ph type="sldImg"/>
          </p:nvPr>
        </p:nvSpPr>
        <p:spPr bwMode="auto">
          <a:noFill/>
          <a:ln>
            <a:solidFill>
              <a:srgbClr val="000000"/>
            </a:solidFill>
            <a:miter lim="800000"/>
            <a:headEnd/>
            <a:tailEnd/>
          </a:ln>
        </p:spPr>
      </p:sp>
      <p:sp>
        <p:nvSpPr>
          <p:cNvPr id="74754" name="Notes Placeholder 2"/>
          <p:cNvSpPr>
            <a:spLocks noGrp="1"/>
          </p:cNvSpPr>
          <p:nvPr>
            <p:ph type="body" idx="1"/>
          </p:nvPr>
        </p:nvSpPr>
        <p:spPr bwMode="auto">
          <a:noFill/>
        </p:spPr>
        <p:txBody>
          <a:bodyPr/>
          <a:lstStyle/>
          <a:p>
            <a:endParaRPr lang="en-US" smtClean="0"/>
          </a:p>
        </p:txBody>
      </p:sp>
      <p:sp>
        <p:nvSpPr>
          <p:cNvPr id="74755" name="Slide Number Placeholder 3"/>
          <p:cNvSpPr>
            <a:spLocks noGrp="1"/>
          </p:cNvSpPr>
          <p:nvPr>
            <p:ph type="sldNum" sz="quarter" idx="5"/>
          </p:nvPr>
        </p:nvSpPr>
        <p:spPr bwMode="auto">
          <a:noFill/>
          <a:ln>
            <a:miter lim="800000"/>
            <a:headEnd/>
            <a:tailEnd/>
          </a:ln>
        </p:spPr>
        <p:txBody>
          <a:bodyPr/>
          <a:lstStyle/>
          <a:p>
            <a:fld id="{8ABF1690-118A-4A9B-898A-9516FD1DDE3A}" type="slidenum">
              <a:rPr lang="en-US" smtClean="0">
                <a:latin typeface="Calibri" pitchFamily="34" charset="0"/>
                <a:ea typeface="ヒラギノ角ゴ Pro W3"/>
                <a:cs typeface="ヒラギノ角ゴ Pro W3"/>
              </a:rPr>
              <a:pPr/>
              <a:t>35</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noTextEdit="1"/>
          </p:cNvSpPr>
          <p:nvPr>
            <p:ph type="sldImg"/>
          </p:nvPr>
        </p:nvSpPr>
        <p:spPr bwMode="auto">
          <a:noFill/>
          <a:ln>
            <a:solidFill>
              <a:srgbClr val="000000"/>
            </a:solidFill>
            <a:miter lim="800000"/>
            <a:headEnd/>
            <a:tailEnd/>
          </a:ln>
        </p:spPr>
      </p:sp>
      <p:sp>
        <p:nvSpPr>
          <p:cNvPr id="76802" name="Notes Placeholder 2"/>
          <p:cNvSpPr>
            <a:spLocks noGrp="1"/>
          </p:cNvSpPr>
          <p:nvPr>
            <p:ph type="body" idx="1"/>
          </p:nvPr>
        </p:nvSpPr>
        <p:spPr bwMode="auto">
          <a:noFill/>
        </p:spPr>
        <p:txBody>
          <a:bodyPr/>
          <a:lstStyle/>
          <a:p>
            <a:r>
              <a:rPr lang="en-US" b="1" smtClean="0"/>
              <a:t>Note to Instructor</a:t>
            </a:r>
          </a:p>
          <a:p>
            <a:r>
              <a:rPr lang="en-US" smtClean="0"/>
              <a:t>This Web link brings you to PriceGrabber—an online comparison shopping site. What is interesting on this site is on the left hand side, you can search by features. These features help a consumer know how to evaluate a product. For instance, this example is laptop computers and one can search by processing speed, processor type, screen size, etc.</a:t>
            </a:r>
          </a:p>
        </p:txBody>
      </p:sp>
      <p:sp>
        <p:nvSpPr>
          <p:cNvPr id="76803" name="Slide Number Placeholder 3"/>
          <p:cNvSpPr>
            <a:spLocks noGrp="1"/>
          </p:cNvSpPr>
          <p:nvPr>
            <p:ph type="sldNum" sz="quarter" idx="5"/>
          </p:nvPr>
        </p:nvSpPr>
        <p:spPr bwMode="auto">
          <a:noFill/>
          <a:ln>
            <a:miter lim="800000"/>
            <a:headEnd/>
            <a:tailEnd/>
          </a:ln>
        </p:spPr>
        <p:txBody>
          <a:bodyPr/>
          <a:lstStyle/>
          <a:p>
            <a:fld id="{D3BA4037-35A9-4803-A331-E40B8C46299F}" type="slidenum">
              <a:rPr lang="en-US" smtClean="0">
                <a:latin typeface="Calibri" pitchFamily="34" charset="0"/>
                <a:ea typeface="ヒラギノ角ゴ Pro W3"/>
                <a:cs typeface="ヒラギノ角ゴ Pro W3"/>
              </a:rPr>
              <a:pPr/>
              <a:t>36</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noTextEdit="1"/>
          </p:cNvSpPr>
          <p:nvPr>
            <p:ph type="sldImg"/>
          </p:nvPr>
        </p:nvSpPr>
        <p:spPr bwMode="auto">
          <a:noFill/>
          <a:ln>
            <a:solidFill>
              <a:srgbClr val="000000"/>
            </a:solidFill>
            <a:miter lim="800000"/>
            <a:headEnd/>
            <a:tailEnd/>
          </a:ln>
        </p:spPr>
      </p:sp>
      <p:sp>
        <p:nvSpPr>
          <p:cNvPr id="78850" name="Notes Placeholder 2"/>
          <p:cNvSpPr>
            <a:spLocks noGrp="1"/>
          </p:cNvSpPr>
          <p:nvPr>
            <p:ph type="body" idx="1"/>
          </p:nvPr>
        </p:nvSpPr>
        <p:spPr bwMode="auto">
          <a:noFill/>
        </p:spPr>
        <p:txBody>
          <a:bodyPr/>
          <a:lstStyle/>
          <a:p>
            <a:endParaRPr lang="en-US" smtClean="0"/>
          </a:p>
        </p:txBody>
      </p:sp>
      <p:sp>
        <p:nvSpPr>
          <p:cNvPr id="78851" name="Slide Number Placeholder 3"/>
          <p:cNvSpPr>
            <a:spLocks noGrp="1"/>
          </p:cNvSpPr>
          <p:nvPr>
            <p:ph type="sldNum" sz="quarter" idx="5"/>
          </p:nvPr>
        </p:nvSpPr>
        <p:spPr bwMode="auto">
          <a:noFill/>
          <a:ln>
            <a:miter lim="800000"/>
            <a:headEnd/>
            <a:tailEnd/>
          </a:ln>
        </p:spPr>
        <p:txBody>
          <a:bodyPr/>
          <a:lstStyle/>
          <a:p>
            <a:fld id="{0B4392DD-7ECB-473A-9338-042B91BF8A3F}" type="slidenum">
              <a:rPr lang="en-US" smtClean="0">
                <a:latin typeface="Calibri" pitchFamily="34" charset="0"/>
                <a:ea typeface="ヒラギノ角ゴ Pro W3"/>
                <a:cs typeface="ヒラギノ角ゴ Pro W3"/>
              </a:rPr>
              <a:pPr/>
              <a:t>37</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p:cNvSpPr>
            <a:spLocks noGrp="1" noRot="1" noChangeAspect="1" noTextEdit="1"/>
          </p:cNvSpPr>
          <p:nvPr>
            <p:ph type="sldImg"/>
          </p:nvPr>
        </p:nvSpPr>
        <p:spPr bwMode="auto">
          <a:noFill/>
          <a:ln>
            <a:solidFill>
              <a:srgbClr val="000000"/>
            </a:solidFill>
            <a:miter lim="800000"/>
            <a:headEnd/>
            <a:tailEnd/>
          </a:ln>
        </p:spPr>
      </p:sp>
      <p:sp>
        <p:nvSpPr>
          <p:cNvPr id="80898" name="Notes Placeholder 2"/>
          <p:cNvSpPr>
            <a:spLocks noGrp="1"/>
          </p:cNvSpPr>
          <p:nvPr>
            <p:ph type="body" idx="1"/>
          </p:nvPr>
        </p:nvSpPr>
        <p:spPr bwMode="auto">
          <a:noFill/>
        </p:spPr>
        <p:txBody>
          <a:bodyPr/>
          <a:lstStyle/>
          <a:p>
            <a:endParaRPr lang="en-US" dirty="0" smtClean="0"/>
          </a:p>
        </p:txBody>
      </p:sp>
      <p:sp>
        <p:nvSpPr>
          <p:cNvPr id="80899" name="Slide Number Placeholder 3"/>
          <p:cNvSpPr>
            <a:spLocks noGrp="1"/>
          </p:cNvSpPr>
          <p:nvPr>
            <p:ph type="sldNum" sz="quarter" idx="5"/>
          </p:nvPr>
        </p:nvSpPr>
        <p:spPr bwMode="auto">
          <a:noFill/>
          <a:ln>
            <a:miter lim="800000"/>
            <a:headEnd/>
            <a:tailEnd/>
          </a:ln>
        </p:spPr>
        <p:txBody>
          <a:bodyPr/>
          <a:lstStyle/>
          <a:p>
            <a:fld id="{FB0A12AA-CD88-4EB2-B525-A068E11DE279}" type="slidenum">
              <a:rPr lang="en-US" smtClean="0">
                <a:latin typeface="Calibri" pitchFamily="34" charset="0"/>
                <a:ea typeface="ヒラギノ角ゴ Pro W3"/>
                <a:cs typeface="ヒラギノ角ゴ Pro W3"/>
              </a:rPr>
              <a:pPr/>
              <a:t>38</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noTextEdit="1"/>
          </p:cNvSpPr>
          <p:nvPr>
            <p:ph type="sldImg"/>
          </p:nvPr>
        </p:nvSpPr>
        <p:spPr bwMode="auto">
          <a:noFill/>
          <a:ln>
            <a:solidFill>
              <a:srgbClr val="000000"/>
            </a:solidFill>
            <a:miter lim="800000"/>
            <a:headEnd/>
            <a:tailEnd/>
          </a:ln>
        </p:spPr>
      </p:sp>
      <p:sp>
        <p:nvSpPr>
          <p:cNvPr id="82946" name="Notes Placeholder 2"/>
          <p:cNvSpPr>
            <a:spLocks noGrp="1"/>
          </p:cNvSpPr>
          <p:nvPr>
            <p:ph type="body" idx="1"/>
          </p:nvPr>
        </p:nvSpPr>
        <p:spPr bwMode="auto">
          <a:noFill/>
        </p:spPr>
        <p:txBody>
          <a:bodyPr/>
          <a:lstStyle/>
          <a:p>
            <a:endParaRPr lang="en-US" smtClean="0"/>
          </a:p>
        </p:txBody>
      </p:sp>
      <p:sp>
        <p:nvSpPr>
          <p:cNvPr id="82947" name="Slide Number Placeholder 3"/>
          <p:cNvSpPr>
            <a:spLocks noGrp="1"/>
          </p:cNvSpPr>
          <p:nvPr>
            <p:ph type="sldNum" sz="quarter" idx="5"/>
          </p:nvPr>
        </p:nvSpPr>
        <p:spPr bwMode="auto">
          <a:noFill/>
          <a:ln>
            <a:miter lim="800000"/>
            <a:headEnd/>
            <a:tailEnd/>
          </a:ln>
        </p:spPr>
        <p:txBody>
          <a:bodyPr/>
          <a:lstStyle/>
          <a:p>
            <a:fld id="{06785D5C-C64A-4F36-9471-B1D006D6342D}" type="slidenum">
              <a:rPr lang="en-US" smtClean="0">
                <a:latin typeface="Calibri" pitchFamily="34" charset="0"/>
                <a:ea typeface="ヒラギノ角ゴ Pro W3"/>
                <a:cs typeface="ヒラギノ角ゴ Pro W3"/>
              </a:rPr>
              <a:pPr/>
              <a:t>39</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a:lstStyle/>
          <a:p>
            <a:r>
              <a:rPr lang="en-US" b="1" smtClean="0"/>
              <a:t>Note to Instructor</a:t>
            </a:r>
          </a:p>
          <a:p>
            <a:endParaRPr lang="en-US" b="1" smtClean="0"/>
          </a:p>
          <a:p>
            <a:r>
              <a:rPr lang="en-US" b="1" smtClean="0"/>
              <a:t>Discussion Question</a:t>
            </a:r>
          </a:p>
          <a:p>
            <a:r>
              <a:rPr lang="en-US" i="1" smtClean="0"/>
              <a:t>What have you recently purchased that cost over $100? Write down all the reasons you purchased this particular item.</a:t>
            </a:r>
          </a:p>
          <a:p>
            <a:endParaRPr lang="en-US" i="1" smtClean="0"/>
          </a:p>
          <a:p>
            <a:r>
              <a:rPr lang="en-US" smtClean="0"/>
              <a:t>Because students are all consumers—it is interesting to start the class with a discussion of products they have recently purchased. When you ask them why they purchased a particular item or product, you can bring them through many topics in this chapter including the characteristics that affect consumer behavior (cultural, social, personal, and psychological). You can also try to determine the process they went through including how and where they searched for information and how they evaluated their alternatives. Finally, ask them how they feel about their purchase (postpurchase behavior). This discussion will lead nicely to the next slide which is the Model of Buyer Behavior.</a:t>
            </a:r>
          </a:p>
        </p:txBody>
      </p:sp>
      <p:sp>
        <p:nvSpPr>
          <p:cNvPr id="17411" name="Slide Number Placeholder 3"/>
          <p:cNvSpPr>
            <a:spLocks noGrp="1"/>
          </p:cNvSpPr>
          <p:nvPr>
            <p:ph type="sldNum" sz="quarter" idx="5"/>
          </p:nvPr>
        </p:nvSpPr>
        <p:spPr bwMode="auto">
          <a:noFill/>
          <a:ln>
            <a:miter lim="800000"/>
            <a:headEnd/>
            <a:tailEnd/>
          </a:ln>
        </p:spPr>
        <p:txBody>
          <a:bodyPr/>
          <a:lstStyle/>
          <a:p>
            <a:fld id="{787B760B-A39D-4BE1-9B14-4BE3B22789FB}" type="slidenum">
              <a:rPr lang="en-US" smtClean="0">
                <a:latin typeface="Calibri" pitchFamily="34" charset="0"/>
                <a:ea typeface="ヒラギノ角ゴ Pro W3"/>
                <a:cs typeface="ヒラギノ角ゴ Pro W3"/>
              </a:rPr>
              <a:pPr/>
              <a:t>4</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noTextEdit="1"/>
          </p:cNvSpPr>
          <p:nvPr>
            <p:ph type="sldImg"/>
          </p:nvPr>
        </p:nvSpPr>
        <p:spPr bwMode="auto">
          <a:noFill/>
          <a:ln>
            <a:solidFill>
              <a:srgbClr val="000000"/>
            </a:solidFill>
            <a:miter lim="800000"/>
            <a:headEnd/>
            <a:tailEnd/>
          </a:ln>
        </p:spPr>
      </p:sp>
      <p:sp>
        <p:nvSpPr>
          <p:cNvPr id="84994" name="Notes Placeholder 2"/>
          <p:cNvSpPr>
            <a:spLocks noGrp="1"/>
          </p:cNvSpPr>
          <p:nvPr>
            <p:ph type="body" idx="1"/>
          </p:nvPr>
        </p:nvSpPr>
        <p:spPr bwMode="auto">
          <a:noFill/>
        </p:spPr>
        <p:txBody>
          <a:bodyPr/>
          <a:lstStyle/>
          <a:p>
            <a:endParaRPr lang="en-US" smtClean="0"/>
          </a:p>
        </p:txBody>
      </p:sp>
      <p:sp>
        <p:nvSpPr>
          <p:cNvPr id="84995" name="Slide Number Placeholder 3"/>
          <p:cNvSpPr>
            <a:spLocks noGrp="1"/>
          </p:cNvSpPr>
          <p:nvPr>
            <p:ph type="sldNum" sz="quarter" idx="5"/>
          </p:nvPr>
        </p:nvSpPr>
        <p:spPr bwMode="auto">
          <a:noFill/>
          <a:ln>
            <a:miter lim="800000"/>
            <a:headEnd/>
            <a:tailEnd/>
          </a:ln>
        </p:spPr>
        <p:txBody>
          <a:bodyPr/>
          <a:lstStyle/>
          <a:p>
            <a:fld id="{9E017445-3DAC-4B54-83E2-973288DC8B45}" type="slidenum">
              <a:rPr lang="en-US" smtClean="0">
                <a:latin typeface="Calibri" pitchFamily="34" charset="0"/>
                <a:ea typeface="ヒラギノ角ゴ Pro W3"/>
                <a:cs typeface="ヒラギノ角ゴ Pro W3"/>
              </a:rPr>
              <a:pPr/>
              <a:t>40</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noTextEdit="1"/>
          </p:cNvSpPr>
          <p:nvPr>
            <p:ph type="sldImg"/>
          </p:nvPr>
        </p:nvSpPr>
        <p:spPr bwMode="auto">
          <a:noFill/>
          <a:ln>
            <a:solidFill>
              <a:srgbClr val="000000"/>
            </a:solidFill>
            <a:miter lim="800000"/>
            <a:headEnd/>
            <a:tailEnd/>
          </a:ln>
        </p:spPr>
      </p:sp>
      <p:sp>
        <p:nvSpPr>
          <p:cNvPr id="84994" name="Notes Placeholder 2"/>
          <p:cNvSpPr>
            <a:spLocks noGrp="1"/>
          </p:cNvSpPr>
          <p:nvPr>
            <p:ph type="body" idx="1"/>
          </p:nvPr>
        </p:nvSpPr>
        <p:spPr bwMode="auto">
          <a:noFill/>
        </p:spPr>
        <p:txBody>
          <a:bodyPr/>
          <a:lstStyle/>
          <a:p>
            <a:endParaRPr lang="en-US" smtClean="0"/>
          </a:p>
        </p:txBody>
      </p:sp>
      <p:sp>
        <p:nvSpPr>
          <p:cNvPr id="84995" name="Slide Number Placeholder 3"/>
          <p:cNvSpPr>
            <a:spLocks noGrp="1"/>
          </p:cNvSpPr>
          <p:nvPr>
            <p:ph type="sldNum" sz="quarter" idx="5"/>
          </p:nvPr>
        </p:nvSpPr>
        <p:spPr bwMode="auto">
          <a:noFill/>
          <a:ln>
            <a:miter lim="800000"/>
            <a:headEnd/>
            <a:tailEnd/>
          </a:ln>
        </p:spPr>
        <p:txBody>
          <a:bodyPr/>
          <a:lstStyle/>
          <a:p>
            <a:fld id="{9E017445-3DAC-4B54-83E2-973288DC8B45}" type="slidenum">
              <a:rPr lang="en-US" smtClean="0">
                <a:latin typeface="Calibri" pitchFamily="34" charset="0"/>
                <a:ea typeface="ヒラギノ角ゴ Pro W3"/>
                <a:cs typeface="ヒラギノ角ゴ Pro W3"/>
              </a:rPr>
              <a:pPr/>
              <a:t>41</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a:lstStyle/>
          <a:p>
            <a:r>
              <a:rPr lang="en-US" b="1" smtClean="0"/>
              <a:t>Note to Instructor</a:t>
            </a:r>
          </a:p>
          <a:p>
            <a:r>
              <a:rPr lang="en-US" smtClean="0"/>
              <a:t>Figure 5.1   Understanding the </a:t>
            </a:r>
            <a:r>
              <a:rPr lang="en-US" i="1" smtClean="0"/>
              <a:t>whys of buying </a:t>
            </a:r>
            <a:r>
              <a:rPr lang="en-US" smtClean="0"/>
              <a:t>behavior is very difficult. Says one expert, “The mind is a whirling, swirling, jumbled mass of neurons</a:t>
            </a:r>
          </a:p>
          <a:p>
            <a:r>
              <a:rPr lang="en-US" smtClean="0"/>
              <a:t>bouncing around…”</a:t>
            </a:r>
          </a:p>
          <a:p>
            <a:endParaRPr lang="en-US" smtClean="0"/>
          </a:p>
          <a:p>
            <a:endParaRPr lang="en-US" smtClean="0"/>
          </a:p>
          <a:p>
            <a:r>
              <a:rPr lang="en-US" smtClean="0"/>
              <a:t>It is interesting to talk about the buyer’s black box and one of the largest challenges in marketing is to understand what happens in this black box. Students will enjoy this video by Derren Brown. It is unclear how he obtains his results and how scientific this is, but it will certainly have students realize the mystery of the consumer’s brain.</a:t>
            </a:r>
          </a:p>
        </p:txBody>
      </p:sp>
      <p:sp>
        <p:nvSpPr>
          <p:cNvPr id="19459" name="Slide Number Placeholder 3"/>
          <p:cNvSpPr>
            <a:spLocks noGrp="1"/>
          </p:cNvSpPr>
          <p:nvPr>
            <p:ph type="sldNum" sz="quarter" idx="5"/>
          </p:nvPr>
        </p:nvSpPr>
        <p:spPr bwMode="auto">
          <a:noFill/>
          <a:ln>
            <a:miter lim="800000"/>
            <a:headEnd/>
            <a:tailEnd/>
          </a:ln>
        </p:spPr>
        <p:txBody>
          <a:bodyPr/>
          <a:lstStyle/>
          <a:p>
            <a:fld id="{44FBDE31-0FB2-470E-B44A-F01EF3E9FA39}" type="slidenum">
              <a:rPr lang="en-US" smtClean="0">
                <a:latin typeface="Calibri" pitchFamily="34" charset="0"/>
                <a:ea typeface="ヒラギノ角ゴ Pro W3"/>
                <a:cs typeface="ヒラギノ角ゴ Pro W3"/>
              </a:rPr>
              <a:pPr/>
              <a:t>5</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a:lstStyle/>
          <a:p>
            <a:r>
              <a:rPr lang="en-US" smtClean="0"/>
              <a:t>Many levels of factors</a:t>
            </a:r>
          </a:p>
          <a:p>
            <a:r>
              <a:rPr lang="en-US" smtClean="0"/>
              <a:t>affect our buying</a:t>
            </a:r>
          </a:p>
          <a:p>
            <a:r>
              <a:rPr lang="en-US" smtClean="0"/>
              <a:t>behavior—from broad cultural and</a:t>
            </a:r>
          </a:p>
          <a:p>
            <a:r>
              <a:rPr lang="en-US" smtClean="0"/>
              <a:t>social influences to motivations, beliefs,</a:t>
            </a:r>
          </a:p>
          <a:p>
            <a:r>
              <a:rPr lang="en-US" smtClean="0"/>
              <a:t>and attitudes lying deep within us. For</a:t>
            </a:r>
          </a:p>
          <a:p>
            <a:r>
              <a:rPr lang="en-US" smtClean="0"/>
              <a:t>example, why </a:t>
            </a:r>
            <a:r>
              <a:rPr lang="en-US" i="1" smtClean="0"/>
              <a:t>did you buy that specific</a:t>
            </a:r>
          </a:p>
          <a:p>
            <a:r>
              <a:rPr lang="en-US" smtClean="0"/>
              <a:t>cell phone?</a:t>
            </a:r>
          </a:p>
        </p:txBody>
      </p:sp>
      <p:sp>
        <p:nvSpPr>
          <p:cNvPr id="21507" name="Slide Number Placeholder 3"/>
          <p:cNvSpPr>
            <a:spLocks noGrp="1"/>
          </p:cNvSpPr>
          <p:nvPr>
            <p:ph type="sldNum" sz="quarter" idx="5"/>
          </p:nvPr>
        </p:nvSpPr>
        <p:spPr bwMode="auto">
          <a:noFill/>
          <a:ln>
            <a:miter lim="800000"/>
            <a:headEnd/>
            <a:tailEnd/>
          </a:ln>
        </p:spPr>
        <p:txBody>
          <a:bodyPr/>
          <a:lstStyle/>
          <a:p>
            <a:fld id="{A7C6DA52-555B-4B4F-943A-D9E3811229DD}" type="slidenum">
              <a:rPr lang="en-US" smtClean="0">
                <a:latin typeface="Calibri" pitchFamily="34" charset="0"/>
                <a:ea typeface="ヒラギノ角ゴ Pro W3"/>
                <a:cs typeface="ヒラギノ角ゴ Pro W3"/>
              </a:rPr>
              <a:pPr/>
              <a:t>6</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a:lstStyle/>
          <a:p>
            <a:r>
              <a:rPr lang="en-US" smtClean="0"/>
              <a:t>Many levels of factors</a:t>
            </a:r>
          </a:p>
          <a:p>
            <a:r>
              <a:rPr lang="en-US" smtClean="0"/>
              <a:t>affect our buying</a:t>
            </a:r>
          </a:p>
          <a:p>
            <a:r>
              <a:rPr lang="en-US" smtClean="0"/>
              <a:t>behavior—from broad cultural and</a:t>
            </a:r>
          </a:p>
          <a:p>
            <a:r>
              <a:rPr lang="en-US" smtClean="0"/>
              <a:t>social influences to motivations, beliefs,</a:t>
            </a:r>
          </a:p>
          <a:p>
            <a:r>
              <a:rPr lang="en-US" smtClean="0"/>
              <a:t>and attitudes lying deep within us. For</a:t>
            </a:r>
          </a:p>
          <a:p>
            <a:r>
              <a:rPr lang="en-US" smtClean="0"/>
              <a:t>example, why </a:t>
            </a:r>
            <a:r>
              <a:rPr lang="en-US" i="1" smtClean="0"/>
              <a:t>did you buy that specific</a:t>
            </a:r>
          </a:p>
          <a:p>
            <a:r>
              <a:rPr lang="en-US" smtClean="0"/>
              <a:t>cell phone?</a:t>
            </a:r>
          </a:p>
        </p:txBody>
      </p:sp>
      <p:sp>
        <p:nvSpPr>
          <p:cNvPr id="21507" name="Slide Number Placeholder 3"/>
          <p:cNvSpPr>
            <a:spLocks noGrp="1"/>
          </p:cNvSpPr>
          <p:nvPr>
            <p:ph type="sldNum" sz="quarter" idx="5"/>
          </p:nvPr>
        </p:nvSpPr>
        <p:spPr bwMode="auto">
          <a:noFill/>
          <a:ln>
            <a:miter lim="800000"/>
            <a:headEnd/>
            <a:tailEnd/>
          </a:ln>
        </p:spPr>
        <p:txBody>
          <a:bodyPr/>
          <a:lstStyle/>
          <a:p>
            <a:fld id="{A7C6DA52-555B-4B4F-943A-D9E3811229DD}" type="slidenum">
              <a:rPr lang="en-US" smtClean="0">
                <a:latin typeface="Calibri" pitchFamily="34" charset="0"/>
                <a:ea typeface="ヒラギノ角ゴ Pro W3"/>
                <a:cs typeface="ヒラギノ角ゴ Pro W3"/>
              </a:rPr>
              <a:pPr/>
              <a:t>7</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a:lstStyle/>
          <a:p>
            <a:r>
              <a:rPr lang="en-US" smtClean="0"/>
              <a:t>Look for cultural shifts to discover new product opportunities. For instance, the shift toward a greater concern for fitness results in new foods, fitness centers, equipment, clothing.</a:t>
            </a:r>
          </a:p>
        </p:txBody>
      </p:sp>
      <p:sp>
        <p:nvSpPr>
          <p:cNvPr id="23555" name="Slide Number Placeholder 3"/>
          <p:cNvSpPr>
            <a:spLocks noGrp="1"/>
          </p:cNvSpPr>
          <p:nvPr>
            <p:ph type="sldNum" sz="quarter" idx="5"/>
          </p:nvPr>
        </p:nvSpPr>
        <p:spPr bwMode="auto">
          <a:noFill/>
          <a:ln>
            <a:miter lim="800000"/>
            <a:headEnd/>
            <a:tailEnd/>
          </a:ln>
        </p:spPr>
        <p:txBody>
          <a:bodyPr/>
          <a:lstStyle/>
          <a:p>
            <a:fld id="{C0BBAA43-4857-4BA8-9151-0F3A54533F4E}" type="slidenum">
              <a:rPr lang="en-US" smtClean="0">
                <a:latin typeface="Calibri" pitchFamily="34" charset="0"/>
                <a:ea typeface="ヒラギノ角ゴ Pro W3"/>
                <a:cs typeface="ヒラギノ角ゴ Pro W3"/>
              </a:rPr>
              <a:pPr/>
              <a:t>8</a:t>
            </a:fld>
            <a:endParaRPr lang="en-US" smtClean="0">
              <a:latin typeface="Calibri" pitchFamily="34" charset="0"/>
              <a:ea typeface="ヒラギノ角ゴ Pro W3"/>
              <a:cs typeface="ヒラギノ角ゴ Pro W3"/>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a:lstStyle/>
          <a:p>
            <a:r>
              <a:rPr lang="en-US" b="1" dirty="0" smtClean="0"/>
              <a:t>Note to Instructor</a:t>
            </a:r>
          </a:p>
          <a:p>
            <a:r>
              <a:rPr lang="en-US" dirty="0" smtClean="0"/>
              <a:t>Many brands now target specific</a:t>
            </a:r>
          </a:p>
          <a:p>
            <a:r>
              <a:rPr lang="en-US" dirty="0" smtClean="0"/>
              <a:t>subcultures—such as Hispanic</a:t>
            </a:r>
          </a:p>
          <a:p>
            <a:r>
              <a:rPr lang="en-US" dirty="0" smtClean="0"/>
              <a:t>American, African American, and</a:t>
            </a:r>
          </a:p>
          <a:p>
            <a:r>
              <a:rPr lang="en-US" dirty="0" smtClean="0"/>
              <a:t>Asian American consumers—with</a:t>
            </a:r>
          </a:p>
          <a:p>
            <a:r>
              <a:rPr lang="en-US" dirty="0" smtClean="0"/>
              <a:t>marketing programs tailored to</a:t>
            </a:r>
          </a:p>
          <a:p>
            <a:r>
              <a:rPr lang="en-US" dirty="0" smtClean="0"/>
              <a:t>their specific needs and preferences.</a:t>
            </a:r>
          </a:p>
          <a:p>
            <a:r>
              <a:rPr lang="en-US" dirty="0" smtClean="0"/>
              <a:t>For example, P&amp;G’s </a:t>
            </a:r>
            <a:r>
              <a:rPr lang="en-US" dirty="0" err="1" smtClean="0"/>
              <a:t>CoverGirl</a:t>
            </a:r>
            <a:endParaRPr lang="en-US" dirty="0" smtClean="0"/>
          </a:p>
          <a:p>
            <a:r>
              <a:rPr lang="en-US" dirty="0" smtClean="0"/>
              <a:t>Queen cosmetics line was inspired</a:t>
            </a:r>
          </a:p>
          <a:p>
            <a:r>
              <a:rPr lang="en-US" dirty="0" smtClean="0"/>
              <a:t>by Queen </a:t>
            </a:r>
            <a:r>
              <a:rPr lang="en-US" dirty="0" err="1" smtClean="0"/>
              <a:t>Latifah</a:t>
            </a:r>
            <a:r>
              <a:rPr lang="en-US" dirty="0" smtClean="0"/>
              <a:t> to “celebrate the</a:t>
            </a:r>
          </a:p>
          <a:p>
            <a:r>
              <a:rPr lang="en-US" dirty="0" smtClean="0"/>
              <a:t>beauty of women of color.”</a:t>
            </a:r>
            <a:endParaRPr lang="en-US" b="1" dirty="0" smtClean="0"/>
          </a:p>
          <a:p>
            <a:endParaRPr lang="en-US" b="1" dirty="0" smtClean="0"/>
          </a:p>
          <a:p>
            <a:r>
              <a:rPr lang="en-US" b="1" dirty="0" smtClean="0"/>
              <a:t>Discussion Question</a:t>
            </a:r>
          </a:p>
          <a:p>
            <a:r>
              <a:rPr lang="en-US" i="1" dirty="0" smtClean="0"/>
              <a:t>What subculture do you belong to? How does this influence you as a consumer?</a:t>
            </a:r>
          </a:p>
        </p:txBody>
      </p:sp>
      <p:sp>
        <p:nvSpPr>
          <p:cNvPr id="25603" name="Slide Number Placeholder 3"/>
          <p:cNvSpPr>
            <a:spLocks noGrp="1"/>
          </p:cNvSpPr>
          <p:nvPr>
            <p:ph type="sldNum" sz="quarter" idx="5"/>
          </p:nvPr>
        </p:nvSpPr>
        <p:spPr bwMode="auto">
          <a:noFill/>
          <a:ln>
            <a:miter lim="800000"/>
            <a:headEnd/>
            <a:tailEnd/>
          </a:ln>
        </p:spPr>
        <p:txBody>
          <a:bodyPr/>
          <a:lstStyle/>
          <a:p>
            <a:fld id="{B57D5BC0-027B-421F-A666-FFB83D44BCEB}" type="slidenum">
              <a:rPr lang="en-US" smtClean="0">
                <a:latin typeface="Calibri" pitchFamily="34" charset="0"/>
                <a:ea typeface="ヒラギノ角ゴ Pro W3"/>
                <a:cs typeface="ヒラギノ角ゴ Pro W3"/>
              </a:rPr>
              <a:pPr/>
              <a:t>9</a:t>
            </a:fld>
            <a:endParaRPr lang="en-US" smtClean="0">
              <a:latin typeface="Calibri" pitchFamily="34" charset="0"/>
              <a:ea typeface="ヒラギノ角ゴ Pro W3"/>
              <a:cs typeface="ヒラギノ角ゴ Pro W3"/>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dirty="0">
                <a:solidFill>
                  <a:srgbClr val="C00000"/>
                </a:solidFill>
                <a:ea typeface="ヒラギノ角ゴ Pro W3" charset="-128"/>
                <a:cs typeface="Tahoma" charset="0"/>
              </a:rPr>
              <a:t>Chapter 5- slide </a:t>
            </a:r>
            <a:fld id="{D576AB14-01CE-402A-B55E-DE6BF23CE76B}" type="slidenum">
              <a:rPr lang="en-US" sz="1600" b="1">
                <a:solidFill>
                  <a:srgbClr val="C00000"/>
                </a:solidFill>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dirty="0">
              <a:solidFill>
                <a:srgbClr val="C00000"/>
              </a:solidFill>
              <a:ea typeface="ヒラギノ角ゴ Pro W3" charset="-128"/>
              <a:cs typeface="Tahoma" charset="0"/>
            </a:endParaRPr>
          </a:p>
        </p:txBody>
      </p:sp>
      <p:sp>
        <p:nvSpPr>
          <p:cNvPr id="5"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2012 Pearson 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pic>
        <p:nvPicPr>
          <p:cNvPr id="6" name="Picture 6"/>
          <p:cNvPicPr>
            <a:picLocks noChangeAspect="1" noChangeArrowheads="1"/>
          </p:cNvPicPr>
          <p:nvPr userDrawn="1"/>
        </p:nvPicPr>
        <p:blipFill>
          <a:blip r:embed="rId2" cstate="print"/>
          <a:srcRect/>
          <a:stretch>
            <a:fillRect/>
          </a:stretch>
        </p:blipFill>
        <p:spPr bwMode="auto">
          <a:xfrm>
            <a:off x="228600" y="609600"/>
            <a:ext cx="2590800" cy="2154238"/>
          </a:xfrm>
          <a:prstGeom prst="rect">
            <a:avLst/>
          </a:prstGeom>
          <a:noFill/>
          <a:ln w="9525">
            <a:noFill/>
            <a:miter lim="800000"/>
            <a:headEnd/>
            <a:tailEnd/>
          </a:ln>
        </p:spPr>
      </p:pic>
      <p:sp>
        <p:nvSpPr>
          <p:cNvPr id="7" name="Rectangle 7"/>
          <p:cNvSpPr/>
          <p:nvPr userDrawn="1"/>
        </p:nvSpPr>
        <p:spPr>
          <a:xfrm>
            <a:off x="2590800" y="1143000"/>
            <a:ext cx="4572000" cy="646113"/>
          </a:xfrm>
          <a:prstGeom prst="rect">
            <a:avLst/>
          </a:prstGeom>
        </p:spPr>
        <p:txBody>
          <a:bodyPr>
            <a:spAutoFit/>
          </a:bodyPr>
          <a:lstStyle/>
          <a:p>
            <a:pPr>
              <a:defRPr/>
            </a:pPr>
            <a:r>
              <a:rPr lang="en-US" i="1" dirty="0">
                <a:solidFill>
                  <a:srgbClr val="EC0000"/>
                </a:solidFill>
                <a:latin typeface="FrutigerLTStd-LightItalic"/>
                <a:ea typeface="ヒラギノ角ゴ Pro W3" charset="-128"/>
                <a:cs typeface="+mn-cs"/>
              </a:rPr>
              <a:t>I t ’s good  and </a:t>
            </a:r>
          </a:p>
          <a:p>
            <a:pPr>
              <a:defRPr/>
            </a:pPr>
            <a:r>
              <a:rPr lang="en-US" i="1" dirty="0">
                <a:solidFill>
                  <a:srgbClr val="EC0000"/>
                </a:solidFill>
                <a:latin typeface="FrutigerLTStd-LightItalic"/>
                <a:ea typeface="ヒラギノ角ゴ Pro W3" charset="-128"/>
                <a:cs typeface="+mn-cs"/>
              </a:rPr>
              <a:t>good for you</a:t>
            </a:r>
            <a:endParaRPr lang="en-US" dirty="0">
              <a:ea typeface="ヒラギノ角ゴ Pro W3" charset="-128"/>
              <a:cs typeface="+mn-cs"/>
            </a:endParaRPr>
          </a:p>
        </p:txBody>
      </p:sp>
      <p:sp>
        <p:nvSpPr>
          <p:cNvPr id="2" name="Title 1"/>
          <p:cNvSpPr>
            <a:spLocks noGrp="1"/>
          </p:cNvSpPr>
          <p:nvPr>
            <p:ph type="ctrTitle"/>
          </p:nvPr>
        </p:nvSpPr>
        <p:spPr>
          <a:xfrm>
            <a:off x="304800" y="2797175"/>
            <a:ext cx="71628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609600" y="4648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8"/>
          <p:cNvSpPr>
            <a:spLocks noGrp="1"/>
          </p:cNvSpPr>
          <p:nvPr>
            <p:ph type="title"/>
          </p:nvPr>
        </p:nvSpPr>
        <p:spPr/>
        <p:txBody>
          <a:bodyPr/>
          <a:lstStyle>
            <a:lvl1pPr>
              <a:defRPr sz="3600"/>
            </a:lvl1pPr>
          </a:lstStyle>
          <a:p>
            <a:r>
              <a:rPr lang="en-US" dirty="0" smtClean="0"/>
              <a:t>Click to edit Master title style</a:t>
            </a:r>
            <a:endParaRPr lang="en-US" dirty="0"/>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lvl1pPr>
              <a:lnSpc>
                <a:spcPts val="3600"/>
              </a:lnSpc>
              <a:defRPr sz="36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0"/>
            </a:lvl1pPr>
            <a:lvl2pPr>
              <a:defRPr b="0"/>
            </a:lvl2pPr>
            <a:lvl3pPr>
              <a:defRPr b="0"/>
            </a:lvl3pPr>
            <a:lvl4pPr>
              <a:defRPr b="0"/>
            </a:lvl4pPr>
            <a:lvl5pPr>
              <a:defRPr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3"/>
          </p:nvPr>
        </p:nvSpPr>
        <p:spPr>
          <a:xfrm>
            <a:off x="914400" y="1447800"/>
            <a:ext cx="7162800" cy="381000"/>
          </a:xfrm>
        </p:spPr>
        <p:txBody>
          <a:bodyPr/>
          <a:lstStyle>
            <a:lvl1pPr algn="ctr">
              <a:spcBef>
                <a:spcPts val="0"/>
              </a:spcBef>
              <a:buNone/>
              <a:defRPr sz="2800" b="1" i="0">
                <a:solidFill>
                  <a:schemeClr val="tx2"/>
                </a:solidFill>
              </a:defRPr>
            </a:lvl1pPr>
          </a:lstStyle>
          <a:p>
            <a:pPr lvl="0"/>
            <a:r>
              <a:rPr lang="en-US" dirty="0" smtClean="0"/>
              <a:t>Click to edit Master text styles</a:t>
            </a:r>
            <a:endParaRPr lang="en-US" dirty="0"/>
          </a:p>
        </p:txBody>
      </p:sp>
    </p:spTree>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8" name="Footer Placeholder 7"/>
          <p:cNvSpPr>
            <a:spLocks noGrp="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7" name="Text Placeholder 7"/>
          <p:cNvSpPr>
            <a:spLocks noGrp="1"/>
          </p:cNvSpPr>
          <p:nvPr>
            <p:ph type="body" sz="quarter" idx="13"/>
          </p:nvPr>
        </p:nvSpPr>
        <p:spPr>
          <a:xfrm>
            <a:off x="914400" y="1752600"/>
            <a:ext cx="7162800" cy="381000"/>
          </a:xfrm>
        </p:spPr>
        <p:txBody>
          <a:bodyPr/>
          <a:lstStyle>
            <a:lvl1pPr algn="ctr">
              <a:buNone/>
              <a:defRPr sz="2800" b="1" i="0">
                <a:solidFill>
                  <a:schemeClr val="tx2"/>
                </a:solidFill>
              </a:defRPr>
            </a:lvl1pPr>
          </a:lstStyle>
          <a:p>
            <a:pPr lvl="0"/>
            <a:r>
              <a:rPr lang="en-US" dirty="0" smtClean="0"/>
              <a:t>Click to edit Master text styles</a:t>
            </a:r>
            <a:endParaRPr lang="en-US" dirty="0"/>
          </a:p>
        </p:txBody>
      </p:sp>
      <p:sp>
        <p:nvSpPr>
          <p:cNvPr id="4" name="Date Placeholder 2"/>
          <p:cNvSpPr>
            <a:spLocks noGrp="1"/>
          </p:cNvSpPr>
          <p:nvPr>
            <p:ph type="dt" sz="half" idx="14"/>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
        <p:nvSpPr>
          <p:cNvPr id="5" name="Footer Placeholder 3"/>
          <p:cNvSpPr>
            <a:spLocks noGrp="1"/>
          </p:cNvSpPr>
          <p:nvPr>
            <p:ph type="ftr" sz="quarter" idx="15"/>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dirty="0">
                <a:ea typeface="ヒラギノ角ゴ Pro W3" charset="-128"/>
                <a:cs typeface="+mn-cs"/>
              </a:defRPr>
            </a:lvl1pPr>
          </a:lstStyle>
          <a:p>
            <a:pPr>
              <a:defRPr/>
            </a:pPr>
            <a:endParaRPr lang="en-US"/>
          </a:p>
        </p:txBody>
      </p:sp>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Rectangle 5"/>
          <p:cNvSpPr txBox="1">
            <a:spLocks noChangeArrowheads="1"/>
          </p:cNvSpPr>
          <p:nvPr userDrawn="1"/>
        </p:nvSpPr>
        <p:spPr bwMode="auto">
          <a:xfrm>
            <a:off x="6248400" y="6477000"/>
            <a:ext cx="1965325" cy="198438"/>
          </a:xfrm>
          <a:prstGeom prst="rect">
            <a:avLst/>
          </a:prstGeom>
          <a:noFill/>
          <a:ln w="9525">
            <a:noFill/>
            <a:round/>
            <a:headEnd/>
            <a:tailEnd/>
          </a:ln>
          <a:effectLst/>
        </p:spPr>
        <p:txBody>
          <a:bodyPr lIns="0" tIns="0" rIns="0" bIns="0"/>
          <a:lstStyle/>
          <a:p>
            <a:pPr algn="ctr">
              <a:lnSpc>
                <a:spcPct val="102000"/>
              </a:lnSpc>
              <a:buFont typeface="Wingdings" charset="2"/>
              <a:buNone/>
              <a:tabLst>
                <a:tab pos="723900" algn="l"/>
                <a:tab pos="1447800" algn="l"/>
                <a:tab pos="2171700" algn="l"/>
              </a:tabLst>
              <a:defRPr/>
            </a:pPr>
            <a:r>
              <a:rPr lang="en-US" sz="1600" b="1" dirty="0">
                <a:solidFill>
                  <a:srgbClr val="C00000"/>
                </a:solidFill>
                <a:ea typeface="ヒラギノ角ゴ Pro W3" charset="-128"/>
                <a:cs typeface="Tahoma" charset="0"/>
              </a:rPr>
              <a:t>Chapter 5- slide </a:t>
            </a:r>
            <a:fld id="{C6A12512-F6B2-4255-BAAA-48CEC5B9E212}" type="slidenum">
              <a:rPr lang="en-US" sz="1600" b="1">
                <a:solidFill>
                  <a:srgbClr val="C00000"/>
                </a:solidFill>
                <a:ea typeface="ヒラギノ角ゴ Pro W3" charset="-128"/>
                <a:cs typeface="Tahoma" charset="0"/>
              </a:rPr>
              <a:pPr algn="ctr">
                <a:lnSpc>
                  <a:spcPct val="102000"/>
                </a:lnSpc>
                <a:buFont typeface="Wingdings" charset="2"/>
                <a:buNone/>
                <a:tabLst>
                  <a:tab pos="723900" algn="l"/>
                  <a:tab pos="1447800" algn="l"/>
                  <a:tab pos="2171700" algn="l"/>
                </a:tabLst>
                <a:defRPr/>
              </a:pPr>
              <a:t>‹#›</a:t>
            </a:fld>
            <a:endParaRPr lang="en-US" sz="1600" b="1" dirty="0">
              <a:solidFill>
                <a:srgbClr val="C00000"/>
              </a:solidFill>
              <a:ea typeface="ヒラギノ角ゴ Pro W3" charset="-128"/>
              <a:cs typeface="Tahoma" charset="0"/>
            </a:endParaRPr>
          </a:p>
        </p:txBody>
      </p:sp>
      <p:sp>
        <p:nvSpPr>
          <p:cNvPr id="7" name="Rectangle 5"/>
          <p:cNvSpPr txBox="1">
            <a:spLocks noChangeArrowheads="1"/>
          </p:cNvSpPr>
          <p:nvPr userDrawn="1"/>
        </p:nvSpPr>
        <p:spPr bwMode="auto">
          <a:xfrm>
            <a:off x="76200" y="6400800"/>
            <a:ext cx="4495800" cy="762000"/>
          </a:xfrm>
          <a:prstGeom prst="rect">
            <a:avLst/>
          </a:prstGeom>
          <a:noFill/>
          <a:ln w="9525">
            <a:noFill/>
            <a:round/>
            <a:headEnd/>
            <a:tailEnd/>
          </a:ln>
          <a:effectLst/>
        </p:spPr>
        <p:txBody>
          <a:bodyPr lIns="0" tIns="0" rIns="0" bIns="0"/>
          <a:lstStyle/>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Copyright © 2012 Pearson Education, Inc.  </a:t>
            </a:r>
          </a:p>
          <a:p>
            <a:pPr>
              <a:lnSpc>
                <a:spcPct val="102000"/>
              </a:lnSpc>
              <a:buFont typeface="Wingdings" charset="2"/>
              <a:buNone/>
              <a:tabLst>
                <a:tab pos="723900" algn="l"/>
                <a:tab pos="1447800" algn="l"/>
                <a:tab pos="2171700" algn="l"/>
              </a:tabLst>
              <a:defRPr/>
            </a:pPr>
            <a:r>
              <a:rPr lang="en-US" sz="1400" b="1" dirty="0">
                <a:solidFill>
                  <a:srgbClr val="A6A6A6"/>
                </a:solidFill>
                <a:ea typeface="ヒラギノ角ゴ Pro W3" charset="-128"/>
                <a:cs typeface="Tahoma" charset="0"/>
              </a:rPr>
              <a:t>Publishing as Prentice Hall</a:t>
            </a:r>
          </a:p>
        </p:txBody>
      </p:sp>
      <p:pic>
        <p:nvPicPr>
          <p:cNvPr id="1030" name="Picture 7"/>
          <p:cNvPicPr>
            <a:picLocks noChangeAspect="1" noChangeArrowheads="1"/>
          </p:cNvPicPr>
          <p:nvPr userDrawn="1"/>
        </p:nvPicPr>
        <p:blipFill>
          <a:blip r:embed="rId10" cstate="print"/>
          <a:srcRect/>
          <a:stretch>
            <a:fillRect/>
          </a:stretch>
        </p:blipFill>
        <p:spPr bwMode="auto">
          <a:xfrm>
            <a:off x="228600" y="5638800"/>
            <a:ext cx="915988" cy="762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7" r:id="rId1"/>
    <p:sldLayoutId id="2147483656" r:id="rId2"/>
    <p:sldLayoutId id="2147483655" r:id="rId3"/>
    <p:sldLayoutId id="2147483654" r:id="rId4"/>
    <p:sldLayoutId id="2147483658" r:id="rId5"/>
    <p:sldLayoutId id="2147483659" r:id="rId6"/>
    <p:sldLayoutId id="2147483660" r:id="rId7"/>
    <p:sldLayoutId id="2147483661" r:id="rId8"/>
  </p:sldLayoutIdLst>
  <p:transition>
    <p:wipe dir="d"/>
  </p:transition>
  <p:hf hdr="0" ftr="0" dt="0"/>
  <p:txStyles>
    <p:titleStyle>
      <a:lvl1pPr algn="ctr" rtl="0" eaLnBrk="0" fontAlgn="base" hangingPunct="0">
        <a:spcBef>
          <a:spcPct val="0"/>
        </a:spcBef>
        <a:spcAft>
          <a:spcPct val="0"/>
        </a:spcAft>
        <a:defRPr sz="3600" b="1">
          <a:solidFill>
            <a:schemeClr val="tx1"/>
          </a:solidFill>
          <a:latin typeface="+mj-lt"/>
          <a:ea typeface="+mj-ea"/>
          <a:cs typeface="ヒラギノ角ゴ Pro W3"/>
        </a:defRPr>
      </a:lvl1pPr>
      <a:lvl2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2pPr>
      <a:lvl3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3pPr>
      <a:lvl4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4pPr>
      <a:lvl5pPr algn="ctr" rtl="0" eaLnBrk="0" fontAlgn="base" hangingPunct="0">
        <a:spcBef>
          <a:spcPct val="0"/>
        </a:spcBef>
        <a:spcAft>
          <a:spcPct val="0"/>
        </a:spcAft>
        <a:defRPr sz="3600" b="1">
          <a:solidFill>
            <a:schemeClr val="tx1"/>
          </a:solidFill>
          <a:latin typeface="Arial" charset="0"/>
          <a:ea typeface="ヒラギノ角ゴ Pro W3" pitchFamily="1" charset="-128"/>
          <a:cs typeface="ヒラギノ角ゴ Pro W3"/>
        </a:defRPr>
      </a:lvl5pPr>
      <a:lvl6pPr marL="457200" algn="ctr" rtl="0" fontAlgn="base">
        <a:spcBef>
          <a:spcPct val="0"/>
        </a:spcBef>
        <a:spcAft>
          <a:spcPct val="0"/>
        </a:spcAft>
        <a:defRPr sz="4400">
          <a:solidFill>
            <a:schemeClr val="tx2"/>
          </a:solidFill>
          <a:latin typeface="Arial" charset="0"/>
          <a:ea typeface="ヒラギノ角ゴ Pro W3" pitchFamily="1" charset="-128"/>
        </a:defRPr>
      </a:lvl6pPr>
      <a:lvl7pPr marL="914400" algn="ctr" rtl="0" fontAlgn="base">
        <a:spcBef>
          <a:spcPct val="0"/>
        </a:spcBef>
        <a:spcAft>
          <a:spcPct val="0"/>
        </a:spcAft>
        <a:defRPr sz="4400">
          <a:solidFill>
            <a:schemeClr val="tx2"/>
          </a:solidFill>
          <a:latin typeface="Arial" charset="0"/>
          <a:ea typeface="ヒラギノ角ゴ Pro W3" pitchFamily="1" charset="-128"/>
        </a:defRPr>
      </a:lvl7pPr>
      <a:lvl8pPr marL="1371600" algn="ctr" rtl="0" fontAlgn="base">
        <a:spcBef>
          <a:spcPct val="0"/>
        </a:spcBef>
        <a:spcAft>
          <a:spcPct val="0"/>
        </a:spcAft>
        <a:defRPr sz="4400">
          <a:solidFill>
            <a:schemeClr val="tx2"/>
          </a:solidFill>
          <a:latin typeface="Arial" charset="0"/>
          <a:ea typeface="ヒラギノ角ゴ Pro W3" pitchFamily="1" charset="-128"/>
        </a:defRPr>
      </a:lvl8pPr>
      <a:lvl9pPr marL="1828800" algn="ctr" rtl="0" fontAlgn="base">
        <a:spcBef>
          <a:spcPct val="0"/>
        </a:spcBef>
        <a:spcAft>
          <a:spcPct val="0"/>
        </a:spcAft>
        <a:defRPr sz="4400">
          <a:solidFill>
            <a:schemeClr val="tx2"/>
          </a:solidFill>
          <a:latin typeface="Arial" charset="0"/>
          <a:ea typeface="ヒラギノ角ゴ Pro W3"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www.tremor.com/"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1.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le 1"/>
          <p:cNvSpPr>
            <a:spLocks noGrp="1"/>
          </p:cNvSpPr>
          <p:nvPr>
            <p:ph type="ctrTitle"/>
          </p:nvPr>
        </p:nvSpPr>
        <p:spPr>
          <a:xfrm>
            <a:off x="304800" y="2438400"/>
            <a:ext cx="7162800" cy="1470025"/>
          </a:xfrm>
        </p:spPr>
        <p:txBody>
          <a:bodyPr/>
          <a:lstStyle/>
          <a:p>
            <a:pPr eaLnBrk="1" hangingPunct="1"/>
            <a:r>
              <a:rPr lang="en-US" dirty="0" smtClean="0"/>
              <a:t/>
            </a:r>
            <a:br>
              <a:rPr lang="en-US" dirty="0" smtClean="0"/>
            </a:br>
            <a:r>
              <a:rPr lang="en-US" dirty="0" smtClean="0"/>
              <a:t>Chapter Five</a:t>
            </a:r>
          </a:p>
        </p:txBody>
      </p:sp>
      <p:sp>
        <p:nvSpPr>
          <p:cNvPr id="12290" name="Subtitle 2"/>
          <p:cNvSpPr>
            <a:spLocks noGrp="1"/>
          </p:cNvSpPr>
          <p:nvPr>
            <p:ph type="subTitle" idx="1"/>
          </p:nvPr>
        </p:nvSpPr>
        <p:spPr>
          <a:xfrm>
            <a:off x="838200" y="4267200"/>
            <a:ext cx="6400800" cy="1752600"/>
          </a:xfrm>
        </p:spPr>
        <p:txBody>
          <a:bodyPr/>
          <a:lstStyle/>
          <a:p>
            <a:pPr eaLnBrk="1" hangingPunct="1"/>
            <a:r>
              <a:rPr lang="en-US" dirty="0" smtClean="0"/>
              <a:t>Consumer Markets and Consumer Buyer Behavior</a:t>
            </a:r>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5"/>
          <p:cNvSpPr>
            <a:spLocks noGrp="1" noChangeArrowheads="1"/>
          </p:cNvSpPr>
          <p:nvPr>
            <p:ph idx="1"/>
          </p:nvPr>
        </p:nvSpPr>
        <p:spPr>
          <a:xfrm>
            <a:off x="838200" y="2438400"/>
            <a:ext cx="7772400" cy="3505200"/>
          </a:xfrm>
        </p:spPr>
        <p:txBody>
          <a:bodyPr/>
          <a:lstStyle/>
          <a:p>
            <a:pPr>
              <a:buFont typeface="Arial" pitchFamily="34" charset="0"/>
              <a:buChar char="•"/>
            </a:pPr>
            <a:r>
              <a:rPr lang="en-US" b="1" dirty="0" smtClean="0"/>
              <a:t>Social classes </a:t>
            </a:r>
            <a:r>
              <a:rPr lang="en-US" dirty="0" smtClean="0"/>
              <a:t>are society’s relatively permanent and ordered </a:t>
            </a:r>
            <a:r>
              <a:rPr lang="en-US" dirty="0" smtClean="0">
                <a:solidFill>
                  <a:srgbClr val="FF0000"/>
                </a:solidFill>
              </a:rPr>
              <a:t>divisions</a:t>
            </a:r>
            <a:r>
              <a:rPr lang="en-US" dirty="0" smtClean="0"/>
              <a:t> whose members share similar values, interests, and behaviors</a:t>
            </a:r>
          </a:p>
          <a:p>
            <a:pPr>
              <a:buNone/>
            </a:pPr>
            <a:r>
              <a:rPr lang="en-US" dirty="0" smtClean="0"/>
              <a:t>    Social classes are </a:t>
            </a:r>
            <a:r>
              <a:rPr lang="en-US" dirty="0" smtClean="0">
                <a:solidFill>
                  <a:srgbClr val="FF0000"/>
                </a:solidFill>
              </a:rPr>
              <a:t>Measured</a:t>
            </a:r>
            <a:r>
              <a:rPr lang="en-US" dirty="0" smtClean="0"/>
              <a:t> by a combination of occupation, income, education, wealth, and other variables.</a:t>
            </a:r>
          </a:p>
        </p:txBody>
      </p:sp>
      <p:sp>
        <p:nvSpPr>
          <p:cNvPr id="26626" name="Rectangle 2"/>
          <p:cNvSpPr>
            <a:spLocks noGrp="1" noChangeArrowheads="1"/>
          </p:cNvSpPr>
          <p:nvPr>
            <p:ph type="title"/>
          </p:nvPr>
        </p:nvSpPr>
        <p:spPr>
          <a:xfrm>
            <a:off x="685800" y="533400"/>
            <a:ext cx="7772400" cy="1143000"/>
          </a:xfrm>
        </p:spPr>
        <p:txBody>
          <a:bodyPr/>
          <a:lstStyle/>
          <a:p>
            <a:r>
              <a:rPr lang="en-US" dirty="0" smtClean="0">
                <a:solidFill>
                  <a:srgbClr val="C00000"/>
                </a:solidFill>
              </a:rPr>
              <a:t>Characteristics Affecting   Consumer Behavior</a:t>
            </a:r>
          </a:p>
        </p:txBody>
      </p:sp>
      <p:sp>
        <p:nvSpPr>
          <p:cNvPr id="4" name="Text Placeholder 5"/>
          <p:cNvSpPr txBox="1">
            <a:spLocks/>
          </p:cNvSpPr>
          <p:nvPr/>
        </p:nvSpPr>
        <p:spPr>
          <a:xfrm>
            <a:off x="914400" y="1828800"/>
            <a:ext cx="7162800" cy="381000"/>
          </a:xfrm>
          <a:prstGeom prst="rect">
            <a:avLst/>
          </a:prstGeom>
        </p:spPr>
        <p:txBody>
          <a:bodyPr/>
          <a:lstStyle/>
          <a:p>
            <a:pPr marL="342900" marR="0" lvl="0" indent="-342900" algn="ctr" defTabSz="914400" rtl="0" eaLnBrk="0" fontAlgn="base" latinLnBrk="0" hangingPunct="0">
              <a:lnSpc>
                <a:spcPct val="100000"/>
              </a:lnSpc>
              <a:spcBef>
                <a:spcPct val="0"/>
              </a:spcBef>
              <a:spcAft>
                <a:spcPct val="0"/>
              </a:spcAft>
              <a:buClrTx/>
              <a:buSzTx/>
              <a:tabLst/>
              <a:defRPr/>
            </a:pPr>
            <a:r>
              <a:rPr kumimoji="0" lang="en-US" sz="3200" b="1" i="0" u="none" strike="noStrike" kern="0" cap="none" spc="0" normalizeH="0" baseline="0" noProof="0" dirty="0" smtClean="0">
                <a:ln>
                  <a:noFill/>
                </a:ln>
                <a:solidFill>
                  <a:srgbClr val="0070C0"/>
                </a:solidFill>
                <a:effectLst/>
                <a:uLnTx/>
                <a:uFillTx/>
                <a:latin typeface="Calibri" pitchFamily="34" charset="0"/>
                <a:ea typeface="+mn-ea"/>
                <a:cs typeface="Calibri" pitchFamily="34" charset="0"/>
              </a:rPr>
              <a:t>Cultural Factors</a:t>
            </a:r>
          </a:p>
          <a:p>
            <a:pPr marL="342900" marR="0" lvl="0" indent="-342900" algn="ctr" defTabSz="914400" rtl="0" eaLnBrk="0" fontAlgn="base" latinLnBrk="0" hangingPunct="0">
              <a:lnSpc>
                <a:spcPct val="100000"/>
              </a:lnSpc>
              <a:spcBef>
                <a:spcPct val="0"/>
              </a:spcBef>
              <a:spcAft>
                <a:spcPct val="0"/>
              </a:spcAft>
              <a:buClrTx/>
              <a:buSzTx/>
              <a:buFontTx/>
              <a:buChar char="•"/>
              <a:tabLst/>
              <a:defRPr/>
            </a:pPr>
            <a:endParaRPr kumimoji="0" lang="en-US" sz="3200" b="0" i="0" u="none" strike="noStrike" kern="0" cap="none" spc="0" normalizeH="0" baseline="0" noProof="0" dirty="0" smtClean="0">
              <a:ln>
                <a:noFill/>
              </a:ln>
              <a:solidFill>
                <a:schemeClr val="tx1"/>
              </a:solidFill>
              <a:effectLst/>
              <a:uLnTx/>
              <a:uFillTx/>
              <a:latin typeface="Calibri" pitchFamily="34" charset="0"/>
              <a:ea typeface="+mn-ea"/>
              <a:cs typeface="Calibri" pitchFamily="34" charset="0"/>
            </a:endParaRPr>
          </a:p>
        </p:txBody>
      </p:sp>
    </p:spTree>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r>
              <a:rPr lang="en-US" dirty="0" smtClean="0">
                <a:solidFill>
                  <a:srgbClr val="C00000"/>
                </a:solidFill>
              </a:rPr>
              <a:t>Characteristics Affecting Consumer Behavior</a:t>
            </a:r>
          </a:p>
        </p:txBody>
      </p:sp>
      <p:sp>
        <p:nvSpPr>
          <p:cNvPr id="30723" name="Rectangle 5"/>
          <p:cNvSpPr>
            <a:spLocks noGrp="1" noChangeArrowheads="1"/>
          </p:cNvSpPr>
          <p:nvPr>
            <p:ph type="body" sz="quarter" idx="13"/>
          </p:nvPr>
        </p:nvSpPr>
        <p:spPr>
          <a:xfrm>
            <a:off x="914400" y="1295400"/>
            <a:ext cx="7162800" cy="381000"/>
          </a:xfrm>
        </p:spPr>
        <p:txBody>
          <a:bodyPr/>
          <a:lstStyle/>
          <a:p>
            <a:pPr>
              <a:spcBef>
                <a:spcPct val="0"/>
              </a:spcBef>
            </a:pPr>
            <a:r>
              <a:rPr lang="en-US" dirty="0" smtClean="0">
                <a:solidFill>
                  <a:srgbClr val="FF0000"/>
                </a:solidFill>
              </a:rPr>
              <a:t>Social Factors</a:t>
            </a:r>
          </a:p>
          <a:p>
            <a:pPr algn="l">
              <a:spcBef>
                <a:spcPct val="0"/>
              </a:spcBef>
              <a:buFont typeface="Arial" pitchFamily="34" charset="0"/>
              <a:buChar char="•"/>
            </a:pPr>
            <a:r>
              <a:rPr lang="en-US" dirty="0" smtClean="0">
                <a:solidFill>
                  <a:srgbClr val="FF0000"/>
                </a:solidFill>
              </a:rPr>
              <a:t>Groups and Social Networks</a:t>
            </a:r>
          </a:p>
          <a:p>
            <a:pPr>
              <a:spcBef>
                <a:spcPct val="0"/>
              </a:spcBef>
            </a:pPr>
            <a:endParaRPr lang="en-US" dirty="0" smtClean="0"/>
          </a:p>
        </p:txBody>
      </p:sp>
      <p:sp>
        <p:nvSpPr>
          <p:cNvPr id="5" name="Rectangle 4"/>
          <p:cNvSpPr/>
          <p:nvPr/>
        </p:nvSpPr>
        <p:spPr>
          <a:xfrm>
            <a:off x="990600" y="2369403"/>
            <a:ext cx="7315200" cy="830997"/>
          </a:xfrm>
          <a:prstGeom prst="rect">
            <a:avLst/>
          </a:prstGeom>
          <a:solidFill>
            <a:schemeClr val="bg2"/>
          </a:solidFill>
          <a:ln>
            <a:solidFill>
              <a:schemeClr val="tx1"/>
            </a:solidFill>
          </a:ln>
        </p:spPr>
        <p:txBody>
          <a:bodyPr wrap="square">
            <a:spAutoFit/>
          </a:bodyPr>
          <a:lstStyle/>
          <a:p>
            <a:r>
              <a:rPr lang="en-US" sz="2400" dirty="0" smtClean="0"/>
              <a:t>A </a:t>
            </a:r>
            <a:r>
              <a:rPr lang="en-US" sz="2400" b="1" dirty="0" smtClean="0">
                <a:solidFill>
                  <a:srgbClr val="FF0000"/>
                </a:solidFill>
              </a:rPr>
              <a:t>group</a:t>
            </a:r>
            <a:r>
              <a:rPr lang="en-US" sz="2400" dirty="0" smtClean="0"/>
              <a:t> is two or more people who interact to accomplish individual or mutual goals.</a:t>
            </a:r>
            <a:endParaRPr lang="en-US" sz="2400" dirty="0"/>
          </a:p>
        </p:txBody>
      </p:sp>
      <p:grpSp>
        <p:nvGrpSpPr>
          <p:cNvPr id="6" name="Group 5"/>
          <p:cNvGrpSpPr/>
          <p:nvPr/>
        </p:nvGrpSpPr>
        <p:grpSpPr>
          <a:xfrm>
            <a:off x="609600" y="3581400"/>
            <a:ext cx="2707186" cy="538687"/>
            <a:chOff x="1226887" y="437190"/>
            <a:chExt cx="1716586" cy="310087"/>
          </a:xfrm>
        </p:grpSpPr>
        <p:sp>
          <p:nvSpPr>
            <p:cNvPr id="7" name="Rectangle 6"/>
            <p:cNvSpPr/>
            <p:nvPr/>
          </p:nvSpPr>
          <p:spPr>
            <a:xfrm>
              <a:off x="1226887" y="437190"/>
              <a:ext cx="1716586" cy="310087"/>
            </a:xfrm>
            <a:prstGeom prst="rect">
              <a:avLst/>
            </a:prstGeom>
            <a:solidFill>
              <a:schemeClr val="bg1"/>
            </a:solidFill>
          </p:spPr>
          <p:style>
            <a:lnRef idx="2">
              <a:schemeClr val="accent5">
                <a:hueOff val="8053559"/>
                <a:satOff val="-13399"/>
                <a:lumOff val="-6077"/>
                <a:alphaOff val="0"/>
              </a:schemeClr>
            </a:lnRef>
            <a:fillRef idx="1">
              <a:schemeClr val="accent5">
                <a:hueOff val="8053559"/>
                <a:satOff val="-13399"/>
                <a:lumOff val="-6077"/>
                <a:alphaOff val="0"/>
              </a:schemeClr>
            </a:fillRef>
            <a:effectRef idx="0">
              <a:schemeClr val="accent5">
                <a:hueOff val="8053559"/>
                <a:satOff val="-13399"/>
                <a:lumOff val="-6077"/>
                <a:alphaOff val="0"/>
              </a:schemeClr>
            </a:effectRef>
            <a:fontRef idx="minor">
              <a:schemeClr val="lt1"/>
            </a:fontRef>
          </p:style>
        </p:sp>
        <p:sp>
          <p:nvSpPr>
            <p:cNvPr id="8" name="Rectangle 7"/>
            <p:cNvSpPr/>
            <p:nvPr/>
          </p:nvSpPr>
          <p:spPr>
            <a:xfrm>
              <a:off x="1226887" y="437190"/>
              <a:ext cx="1716586" cy="3100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9784" tIns="28448" rIns="49784" bIns="28448" numCol="1" spcCol="1270" anchor="ctr" anchorCtr="0">
              <a:noAutofit/>
            </a:bodyPr>
            <a:lstStyle/>
            <a:p>
              <a:pPr lvl="0" algn="ctr" defTabSz="311150" rtl="0">
                <a:lnSpc>
                  <a:spcPct val="90000"/>
                </a:lnSpc>
                <a:spcBef>
                  <a:spcPct val="0"/>
                </a:spcBef>
                <a:spcAft>
                  <a:spcPct val="35000"/>
                </a:spcAft>
                <a:buFont typeface="Arial" pitchFamily="34" charset="0"/>
                <a:buChar char="•"/>
              </a:pPr>
              <a:r>
                <a:rPr lang="en-US" b="1" kern="1200" dirty="0" smtClean="0">
                  <a:solidFill>
                    <a:srgbClr val="FF0000"/>
                  </a:solidFill>
                </a:rPr>
                <a:t>  Reference Groups</a:t>
              </a:r>
              <a:endParaRPr lang="en-US" b="1" kern="1200" dirty="0">
                <a:solidFill>
                  <a:srgbClr val="FF0000"/>
                </a:solidFill>
              </a:endParaRPr>
            </a:p>
          </p:txBody>
        </p:sp>
      </p:grpSp>
      <p:grpSp>
        <p:nvGrpSpPr>
          <p:cNvPr id="9" name="Group 8"/>
          <p:cNvGrpSpPr/>
          <p:nvPr/>
        </p:nvGrpSpPr>
        <p:grpSpPr>
          <a:xfrm>
            <a:off x="3417036" y="3352800"/>
            <a:ext cx="4279164" cy="990600"/>
            <a:chOff x="3091974" y="380162"/>
            <a:chExt cx="3440964" cy="583931"/>
          </a:xfrm>
        </p:grpSpPr>
        <p:sp>
          <p:nvSpPr>
            <p:cNvPr id="11" name="Rectangle 10"/>
            <p:cNvSpPr/>
            <p:nvPr/>
          </p:nvSpPr>
          <p:spPr>
            <a:xfrm>
              <a:off x="3091974" y="380162"/>
              <a:ext cx="3440964" cy="583931"/>
            </a:xfrm>
            <a:prstGeom prst="rect">
              <a:avLst/>
            </a:prstGeom>
          </p:spPr>
          <p:style>
            <a:lnRef idx="2">
              <a:schemeClr val="accent5">
                <a:tint val="40000"/>
                <a:alpha val="90000"/>
                <a:hueOff val="7463058"/>
                <a:satOff val="-49776"/>
                <a:lumOff val="-3276"/>
                <a:alphaOff val="0"/>
              </a:schemeClr>
            </a:lnRef>
            <a:fillRef idx="1">
              <a:schemeClr val="accent5">
                <a:tint val="40000"/>
                <a:alpha val="90000"/>
                <a:hueOff val="7463058"/>
                <a:satOff val="-49776"/>
                <a:lumOff val="-3276"/>
                <a:alphaOff val="0"/>
              </a:schemeClr>
            </a:fillRef>
            <a:effectRef idx="0">
              <a:schemeClr val="accent5">
                <a:tint val="40000"/>
                <a:alpha val="90000"/>
                <a:hueOff val="7463058"/>
                <a:satOff val="-49776"/>
                <a:lumOff val="-3276"/>
                <a:alphaOff val="0"/>
              </a:schemeClr>
            </a:effectRef>
            <a:fontRef idx="minor">
              <a:schemeClr val="dk1">
                <a:hueOff val="0"/>
                <a:satOff val="0"/>
                <a:lumOff val="0"/>
                <a:alphaOff val="0"/>
              </a:schemeClr>
            </a:fontRef>
          </p:style>
        </p:sp>
        <p:sp>
          <p:nvSpPr>
            <p:cNvPr id="12" name="Rectangle 11"/>
            <p:cNvSpPr/>
            <p:nvPr/>
          </p:nvSpPr>
          <p:spPr>
            <a:xfrm>
              <a:off x="3091974" y="380162"/>
              <a:ext cx="3440964" cy="40426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7338" tIns="37338" rIns="49784" bIns="56007" numCol="1" spcCol="1270" anchor="t" anchorCtr="0">
              <a:noAutofit/>
            </a:bodyPr>
            <a:lstStyle/>
            <a:p>
              <a:pPr marL="57150" lvl="1" indent="-57150" algn="l" defTabSz="311150" rtl="0">
                <a:lnSpc>
                  <a:spcPct val="90000"/>
                </a:lnSpc>
                <a:spcBef>
                  <a:spcPct val="0"/>
                </a:spcBef>
                <a:spcAft>
                  <a:spcPct val="15000"/>
                </a:spcAft>
                <a:buChar char="••"/>
              </a:pPr>
              <a:endParaRPr lang="en-US" sz="1400" b="1" kern="1200" dirty="0">
                <a:solidFill>
                  <a:schemeClr val="tx1"/>
                </a:solidFill>
              </a:endParaRPr>
            </a:p>
            <a:p>
              <a:pPr marL="57150" lvl="1" indent="-57150" algn="l" defTabSz="311150" rtl="0">
                <a:lnSpc>
                  <a:spcPct val="90000"/>
                </a:lnSpc>
                <a:spcBef>
                  <a:spcPct val="0"/>
                </a:spcBef>
                <a:spcAft>
                  <a:spcPct val="15000"/>
                </a:spcAft>
                <a:buChar char="••"/>
              </a:pPr>
              <a:r>
                <a:rPr lang="en-US" sz="1400" b="1" kern="1200" dirty="0" smtClean="0">
                  <a:solidFill>
                    <a:schemeClr val="tx1"/>
                  </a:solidFill>
                </a:rPr>
                <a:t> serve as direct (face to face) or indirect comparison (reference) in forming a person’s attitudes or behavior</a:t>
              </a:r>
              <a:endParaRPr lang="en-US" sz="1400" b="1" kern="1200" dirty="0">
                <a:solidFill>
                  <a:schemeClr val="tx1"/>
                </a:solidFill>
              </a:endParaRPr>
            </a:p>
          </p:txBody>
        </p:sp>
      </p:grpSp>
      <p:grpSp>
        <p:nvGrpSpPr>
          <p:cNvPr id="13" name="Group 12"/>
          <p:cNvGrpSpPr/>
          <p:nvPr/>
        </p:nvGrpSpPr>
        <p:grpSpPr>
          <a:xfrm>
            <a:off x="2334965" y="4581072"/>
            <a:ext cx="1246435" cy="448128"/>
            <a:chOff x="2987034" y="1075871"/>
            <a:chExt cx="1246435" cy="448128"/>
          </a:xfrm>
          <a:solidFill>
            <a:schemeClr val="accent5">
              <a:lumMod val="60000"/>
              <a:lumOff val="40000"/>
            </a:schemeClr>
          </a:solidFill>
        </p:grpSpPr>
        <p:sp>
          <p:nvSpPr>
            <p:cNvPr id="14" name="Rectangle 13"/>
            <p:cNvSpPr/>
            <p:nvPr/>
          </p:nvSpPr>
          <p:spPr>
            <a:xfrm>
              <a:off x="2987034" y="1075871"/>
              <a:ext cx="1246435" cy="448128"/>
            </a:xfrm>
            <a:prstGeom prst="rect">
              <a:avLst/>
            </a:prstGeom>
            <a:grpFill/>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5" name="Rectangle 14"/>
            <p:cNvSpPr/>
            <p:nvPr/>
          </p:nvSpPr>
          <p:spPr>
            <a:xfrm>
              <a:off x="2987034" y="1075871"/>
              <a:ext cx="1246435" cy="44812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85344" tIns="48768" rIns="85344" bIns="48768" numCol="1" spcCol="1270" anchor="ctr" anchorCtr="0">
              <a:noAutofit/>
            </a:bodyPr>
            <a:lstStyle/>
            <a:p>
              <a:pPr lvl="0" algn="ctr" defTabSz="533400" rtl="0">
                <a:lnSpc>
                  <a:spcPct val="90000"/>
                </a:lnSpc>
                <a:spcBef>
                  <a:spcPct val="0"/>
                </a:spcBef>
                <a:spcAft>
                  <a:spcPct val="35000"/>
                </a:spcAft>
              </a:pPr>
              <a:r>
                <a:rPr lang="en-US" sz="1200" b="1" kern="1200" dirty="0" smtClean="0">
                  <a:solidFill>
                    <a:schemeClr val="tx1"/>
                  </a:solidFill>
                </a:rPr>
                <a:t>Membership Groups </a:t>
              </a:r>
              <a:endParaRPr lang="en-US" sz="1200" b="1" kern="1200" dirty="0">
                <a:solidFill>
                  <a:schemeClr val="tx1"/>
                </a:solidFill>
              </a:endParaRPr>
            </a:p>
          </p:txBody>
        </p:sp>
      </p:grpSp>
      <p:grpSp>
        <p:nvGrpSpPr>
          <p:cNvPr id="16" name="Group 15"/>
          <p:cNvGrpSpPr/>
          <p:nvPr/>
        </p:nvGrpSpPr>
        <p:grpSpPr>
          <a:xfrm>
            <a:off x="1447800" y="5163749"/>
            <a:ext cx="3429000" cy="856051"/>
            <a:chOff x="1807077" y="1201348"/>
            <a:chExt cx="3606349" cy="1618051"/>
          </a:xfrm>
        </p:grpSpPr>
        <p:sp>
          <p:nvSpPr>
            <p:cNvPr id="17" name="Rectangle 16"/>
            <p:cNvSpPr/>
            <p:nvPr/>
          </p:nvSpPr>
          <p:spPr>
            <a:xfrm>
              <a:off x="1807077" y="1201348"/>
              <a:ext cx="3606349" cy="1618051"/>
            </a:xfrm>
            <a:prstGeom prst="rect">
              <a:avLst/>
            </a:prstGeom>
          </p:spPr>
          <p:style>
            <a:lnRef idx="2">
              <a:schemeClr val="accent5">
                <a:tint val="40000"/>
                <a:alpha val="90000"/>
                <a:hueOff val="0"/>
                <a:satOff val="0"/>
                <a:lumOff val="0"/>
                <a:alphaOff val="0"/>
              </a:schemeClr>
            </a:lnRef>
            <a:fillRef idx="1">
              <a:schemeClr val="accent5">
                <a:tint val="40000"/>
                <a:alpha val="90000"/>
                <a:hueOff val="0"/>
                <a:satOff val="0"/>
                <a:lumOff val="0"/>
                <a:alphaOff val="0"/>
              </a:schemeClr>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18" name="Rectangle 17"/>
            <p:cNvSpPr/>
            <p:nvPr/>
          </p:nvSpPr>
          <p:spPr>
            <a:xfrm>
              <a:off x="1807077" y="1201348"/>
              <a:ext cx="3606349" cy="161805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4008" tIns="64008" rIns="85344" bIns="96012" numCol="1" spcCol="1270" anchor="t" anchorCtr="0">
              <a:noAutofit/>
            </a:bodyPr>
            <a:lstStyle/>
            <a:p>
              <a:pPr marL="114300" lvl="1" indent="-114300" algn="l" defTabSz="533400" rtl="0">
                <a:lnSpc>
                  <a:spcPct val="90000"/>
                </a:lnSpc>
                <a:spcBef>
                  <a:spcPct val="0"/>
                </a:spcBef>
                <a:spcAft>
                  <a:spcPct val="15000"/>
                </a:spcAft>
                <a:buChar char="••"/>
              </a:pPr>
              <a:endParaRPr lang="en-US" sz="1200" b="1" kern="1200" dirty="0">
                <a:solidFill>
                  <a:schemeClr val="tx1"/>
                </a:solidFill>
              </a:endParaRPr>
            </a:p>
            <a:p>
              <a:pPr marL="114300" lvl="1" indent="-114300" algn="l" defTabSz="533400" rtl="0">
                <a:lnSpc>
                  <a:spcPct val="90000"/>
                </a:lnSpc>
                <a:spcBef>
                  <a:spcPct val="0"/>
                </a:spcBef>
                <a:spcAft>
                  <a:spcPct val="15000"/>
                </a:spcAft>
                <a:buChar char="••"/>
              </a:pPr>
              <a:r>
                <a:rPr lang="en-US" sz="1200" b="1" kern="1200" dirty="0" smtClean="0">
                  <a:solidFill>
                    <a:schemeClr val="tx1"/>
                  </a:solidFill>
                </a:rPr>
                <a:t>Groups with direct influence and to which a person belongs</a:t>
              </a:r>
              <a:endParaRPr lang="en-US" sz="1200" b="1" kern="1200" dirty="0">
                <a:solidFill>
                  <a:schemeClr val="tx1"/>
                </a:solidFill>
              </a:endParaRPr>
            </a:p>
          </p:txBody>
        </p:sp>
      </p:grpSp>
      <p:grpSp>
        <p:nvGrpSpPr>
          <p:cNvPr id="19" name="Group 18"/>
          <p:cNvGrpSpPr/>
          <p:nvPr/>
        </p:nvGrpSpPr>
        <p:grpSpPr>
          <a:xfrm>
            <a:off x="5358192" y="5251335"/>
            <a:ext cx="2414208" cy="692265"/>
            <a:chOff x="5205791" y="1597843"/>
            <a:chExt cx="2414208" cy="692265"/>
          </a:xfrm>
        </p:grpSpPr>
        <p:sp>
          <p:nvSpPr>
            <p:cNvPr id="20" name="Rectangle 19"/>
            <p:cNvSpPr/>
            <p:nvPr/>
          </p:nvSpPr>
          <p:spPr>
            <a:xfrm>
              <a:off x="5205791" y="1597843"/>
              <a:ext cx="2414208" cy="692265"/>
            </a:xfrm>
            <a:prstGeom prst="rect">
              <a:avLst/>
            </a:prstGeom>
            <a:solidFill>
              <a:schemeClr val="accent1">
                <a:lumMod val="20000"/>
                <a:lumOff val="80000"/>
                <a:alpha val="90000"/>
              </a:schemeClr>
            </a:solidFill>
          </p:spPr>
          <p:style>
            <a:lnRef idx="2">
              <a:schemeClr val="accent5">
                <a:tint val="40000"/>
                <a:alpha val="90000"/>
                <a:hueOff val="3731529"/>
                <a:satOff val="-24888"/>
                <a:lumOff val="-1638"/>
                <a:alphaOff val="0"/>
              </a:schemeClr>
            </a:lnRef>
            <a:fillRef idx="1">
              <a:scrgbClr r="0" g="0" b="0"/>
            </a:fillRef>
            <a:effectRef idx="0">
              <a:schemeClr val="accent5">
                <a:tint val="40000"/>
                <a:alpha val="90000"/>
                <a:hueOff val="3731529"/>
                <a:satOff val="-24888"/>
                <a:lumOff val="-1638"/>
                <a:alphaOff val="0"/>
              </a:schemeClr>
            </a:effectRef>
            <a:fontRef idx="minor">
              <a:schemeClr val="dk1">
                <a:hueOff val="0"/>
                <a:satOff val="0"/>
                <a:lumOff val="0"/>
                <a:alphaOff val="0"/>
              </a:schemeClr>
            </a:fontRef>
          </p:style>
        </p:sp>
        <p:sp>
          <p:nvSpPr>
            <p:cNvPr id="21" name="Rectangle 20"/>
            <p:cNvSpPr/>
            <p:nvPr/>
          </p:nvSpPr>
          <p:spPr>
            <a:xfrm>
              <a:off x="5205791" y="1597843"/>
              <a:ext cx="2414208" cy="69226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4008" tIns="64008" rIns="85344" bIns="96012" numCol="1" spcCol="1270" anchor="t" anchorCtr="0">
              <a:noAutofit/>
            </a:bodyPr>
            <a:lstStyle/>
            <a:p>
              <a:pPr marL="114300" lvl="1" indent="-114300" algn="l" defTabSz="533400" rtl="0">
                <a:lnSpc>
                  <a:spcPct val="90000"/>
                </a:lnSpc>
                <a:spcBef>
                  <a:spcPct val="0"/>
                </a:spcBef>
                <a:spcAft>
                  <a:spcPct val="15000"/>
                </a:spcAft>
                <a:buChar char="••"/>
              </a:pPr>
              <a:endParaRPr lang="en-US" sz="1200" b="1" kern="1200" dirty="0">
                <a:solidFill>
                  <a:schemeClr val="tx1"/>
                </a:solidFill>
              </a:endParaRPr>
            </a:p>
            <a:p>
              <a:pPr marL="114300" lvl="1" indent="-114300" algn="l" defTabSz="533400" rtl="0">
                <a:lnSpc>
                  <a:spcPct val="90000"/>
                </a:lnSpc>
                <a:spcBef>
                  <a:spcPct val="0"/>
                </a:spcBef>
                <a:spcAft>
                  <a:spcPct val="15000"/>
                </a:spcAft>
                <a:buChar char="••"/>
              </a:pPr>
              <a:r>
                <a:rPr lang="en-US" sz="1200" b="1" kern="1200" dirty="0" smtClean="0">
                  <a:solidFill>
                    <a:schemeClr val="tx1"/>
                  </a:solidFill>
                </a:rPr>
                <a:t>groups to which an individual wishes to belong</a:t>
              </a:r>
              <a:endParaRPr lang="en-US" sz="1200" b="1" kern="1200" dirty="0">
                <a:solidFill>
                  <a:schemeClr val="tx1"/>
                </a:solidFill>
              </a:endParaRPr>
            </a:p>
          </p:txBody>
        </p:sp>
      </p:grpSp>
      <p:grpSp>
        <p:nvGrpSpPr>
          <p:cNvPr id="26" name="Group 25"/>
          <p:cNvGrpSpPr/>
          <p:nvPr/>
        </p:nvGrpSpPr>
        <p:grpSpPr>
          <a:xfrm>
            <a:off x="5763965" y="4657272"/>
            <a:ext cx="1246435" cy="448128"/>
            <a:chOff x="2987034" y="1075871"/>
            <a:chExt cx="1246435" cy="448128"/>
          </a:xfrm>
          <a:solidFill>
            <a:srgbClr val="FFFF00"/>
          </a:solidFill>
        </p:grpSpPr>
        <p:sp>
          <p:nvSpPr>
            <p:cNvPr id="27" name="Rectangle 26"/>
            <p:cNvSpPr/>
            <p:nvPr/>
          </p:nvSpPr>
          <p:spPr>
            <a:xfrm>
              <a:off x="2987034" y="1075871"/>
              <a:ext cx="1246435" cy="448128"/>
            </a:xfrm>
            <a:prstGeom prst="rect">
              <a:avLst/>
            </a:prstGeom>
            <a:grpFill/>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28" name="Rectangle 27"/>
            <p:cNvSpPr/>
            <p:nvPr/>
          </p:nvSpPr>
          <p:spPr>
            <a:xfrm>
              <a:off x="2987034" y="1075871"/>
              <a:ext cx="1246435" cy="44812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85344" tIns="48768" rIns="85344" bIns="48768" numCol="1" spcCol="1270" anchor="ctr" anchorCtr="0">
              <a:noAutofit/>
            </a:bodyPr>
            <a:lstStyle/>
            <a:p>
              <a:pPr lvl="0" algn="ctr" defTabSz="533400" rtl="0">
                <a:lnSpc>
                  <a:spcPct val="90000"/>
                </a:lnSpc>
                <a:spcBef>
                  <a:spcPct val="0"/>
                </a:spcBef>
                <a:spcAft>
                  <a:spcPct val="35000"/>
                </a:spcAft>
              </a:pPr>
              <a:r>
                <a:rPr lang="en-US" sz="1200" b="1" kern="1200" dirty="0" err="1" smtClean="0">
                  <a:solidFill>
                    <a:schemeClr val="tx1"/>
                  </a:solidFill>
                </a:rPr>
                <a:t>Aspirational</a:t>
              </a:r>
              <a:r>
                <a:rPr lang="en-US" sz="1200" b="1" kern="1200" dirty="0" smtClean="0">
                  <a:solidFill>
                    <a:schemeClr val="tx1"/>
                  </a:solidFill>
                </a:rPr>
                <a:t>  Groups </a:t>
              </a:r>
              <a:endParaRPr lang="en-US" sz="1200" b="1" kern="1200" dirty="0">
                <a:solidFill>
                  <a:schemeClr val="tx1"/>
                </a:solidFill>
              </a:endParaRPr>
            </a:p>
          </p:txBody>
        </p:sp>
      </p:grpSp>
    </p:spTree>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r>
              <a:rPr lang="en-US" dirty="0" smtClean="0">
                <a:solidFill>
                  <a:srgbClr val="C00000"/>
                </a:solidFill>
              </a:rPr>
              <a:t>Characteristics Affecting Consumer Behavior</a:t>
            </a:r>
          </a:p>
        </p:txBody>
      </p:sp>
      <p:sp>
        <p:nvSpPr>
          <p:cNvPr id="30723" name="Rectangle 5"/>
          <p:cNvSpPr>
            <a:spLocks noGrp="1" noChangeArrowheads="1"/>
          </p:cNvSpPr>
          <p:nvPr>
            <p:ph type="body" sz="quarter" idx="13"/>
          </p:nvPr>
        </p:nvSpPr>
        <p:spPr>
          <a:xfrm>
            <a:off x="914400" y="1295400"/>
            <a:ext cx="7162800" cy="381000"/>
          </a:xfrm>
        </p:spPr>
        <p:txBody>
          <a:bodyPr/>
          <a:lstStyle/>
          <a:p>
            <a:pPr>
              <a:spcBef>
                <a:spcPct val="0"/>
              </a:spcBef>
            </a:pPr>
            <a:r>
              <a:rPr lang="en-US" dirty="0" smtClean="0">
                <a:solidFill>
                  <a:srgbClr val="FF0000"/>
                </a:solidFill>
              </a:rPr>
              <a:t>Social Factors</a:t>
            </a:r>
          </a:p>
          <a:p>
            <a:pPr algn="l">
              <a:spcBef>
                <a:spcPct val="0"/>
              </a:spcBef>
              <a:buFont typeface="Arial" pitchFamily="34" charset="0"/>
              <a:buChar char="•"/>
            </a:pPr>
            <a:r>
              <a:rPr lang="en-US" dirty="0" smtClean="0">
                <a:solidFill>
                  <a:srgbClr val="FF0000"/>
                </a:solidFill>
              </a:rPr>
              <a:t>Groups and Social Networks</a:t>
            </a:r>
          </a:p>
          <a:p>
            <a:pPr>
              <a:spcBef>
                <a:spcPct val="0"/>
              </a:spcBef>
            </a:pPr>
            <a:endParaRPr lang="en-US" dirty="0" smtClean="0"/>
          </a:p>
        </p:txBody>
      </p:sp>
      <p:sp>
        <p:nvSpPr>
          <p:cNvPr id="5" name="Rectangle 4"/>
          <p:cNvSpPr/>
          <p:nvPr/>
        </p:nvSpPr>
        <p:spPr>
          <a:xfrm>
            <a:off x="1219200" y="2480370"/>
            <a:ext cx="7315200" cy="3539430"/>
          </a:xfrm>
          <a:prstGeom prst="rect">
            <a:avLst/>
          </a:prstGeom>
          <a:solidFill>
            <a:schemeClr val="bg2"/>
          </a:solidFill>
          <a:ln>
            <a:solidFill>
              <a:schemeClr val="tx1"/>
            </a:solidFill>
          </a:ln>
        </p:spPr>
        <p:txBody>
          <a:bodyPr wrap="square">
            <a:spAutoFit/>
          </a:bodyPr>
          <a:lstStyle/>
          <a:p>
            <a:pPr>
              <a:buFont typeface="Arial" pitchFamily="34" charset="0"/>
              <a:buChar char="•"/>
            </a:pPr>
            <a:r>
              <a:rPr lang="en-US" sz="2800" dirty="0" smtClean="0"/>
              <a:t> </a:t>
            </a:r>
            <a:r>
              <a:rPr lang="en-US" sz="2800" b="1" dirty="0" smtClean="0">
                <a:solidFill>
                  <a:srgbClr val="FF0000"/>
                </a:solidFill>
              </a:rPr>
              <a:t>Marketers</a:t>
            </a:r>
            <a:r>
              <a:rPr lang="en-US" sz="2800" dirty="0" smtClean="0"/>
              <a:t> try to identify the reference groups of their target markets.</a:t>
            </a:r>
          </a:p>
          <a:p>
            <a:pPr>
              <a:buFont typeface="Arial" pitchFamily="34" charset="0"/>
              <a:buChar char="•"/>
            </a:pPr>
            <a:endParaRPr lang="en-US" sz="2800" dirty="0" smtClean="0"/>
          </a:p>
          <a:p>
            <a:pPr>
              <a:buFont typeface="Arial" pitchFamily="34" charset="0"/>
              <a:buChar char="•"/>
            </a:pPr>
            <a:r>
              <a:rPr lang="en-US" sz="2800" dirty="0" smtClean="0"/>
              <a:t> Reference groups </a:t>
            </a:r>
            <a:r>
              <a:rPr lang="en-US" sz="2800" b="1" dirty="0" smtClean="0">
                <a:solidFill>
                  <a:srgbClr val="FF0000"/>
                </a:solidFill>
              </a:rPr>
              <a:t>expose a person</a:t>
            </a:r>
            <a:r>
              <a:rPr lang="en-US" sz="2800" dirty="0" smtClean="0"/>
              <a:t> to new behaviors and lifestyles, influence the person’s attitudes and self concept, and create pressures to conform that may affect the person’s product and brand choices.</a:t>
            </a:r>
          </a:p>
        </p:txBody>
      </p:sp>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p:txBody>
          <a:bodyPr/>
          <a:lstStyle/>
          <a:p>
            <a:r>
              <a:rPr lang="en-US" dirty="0" smtClean="0">
                <a:solidFill>
                  <a:srgbClr val="C00000"/>
                </a:solidFill>
              </a:rPr>
              <a:t>Characteristics Affecting Consumer Behavior</a:t>
            </a:r>
          </a:p>
        </p:txBody>
      </p:sp>
      <p:sp>
        <p:nvSpPr>
          <p:cNvPr id="32770" name="Content Placeholder 3"/>
          <p:cNvSpPr>
            <a:spLocks noGrp="1"/>
          </p:cNvSpPr>
          <p:nvPr>
            <p:ph idx="1"/>
          </p:nvPr>
        </p:nvSpPr>
        <p:spPr>
          <a:xfrm>
            <a:off x="381000" y="2514600"/>
            <a:ext cx="6553200" cy="3733800"/>
          </a:xfrm>
        </p:spPr>
        <p:txBody>
          <a:bodyPr/>
          <a:lstStyle/>
          <a:p>
            <a:pPr>
              <a:lnSpc>
                <a:spcPct val="90000"/>
              </a:lnSpc>
              <a:buNone/>
              <a:tabLst>
                <a:tab pos="234950" algn="l"/>
              </a:tabLst>
            </a:pPr>
            <a:r>
              <a:rPr lang="en-US" sz="2400" b="1" dirty="0" smtClean="0"/>
              <a:t>     Marketers use the Word-of-mouth influence and buzz marketing</a:t>
            </a:r>
            <a:r>
              <a:rPr lang="en-US" sz="2400" dirty="0" smtClean="0"/>
              <a:t>. They always search for opinion leaders to use them in this regard.</a:t>
            </a:r>
          </a:p>
          <a:p>
            <a:pPr lvl="1">
              <a:lnSpc>
                <a:spcPct val="90000"/>
              </a:lnSpc>
            </a:pPr>
            <a:r>
              <a:rPr lang="en-US" sz="2400" b="1" dirty="0" smtClean="0">
                <a:solidFill>
                  <a:srgbClr val="FF0000"/>
                </a:solidFill>
              </a:rPr>
              <a:t>Opinion leaders</a:t>
            </a:r>
            <a:r>
              <a:rPr lang="en-US" sz="2400" b="1" dirty="0" smtClean="0"/>
              <a:t> </a:t>
            </a:r>
            <a:r>
              <a:rPr lang="en-US" sz="2400" dirty="0" smtClean="0"/>
              <a:t>are people within a reference group who exert social influence on others because of special skills, knowledge … etc.</a:t>
            </a:r>
          </a:p>
          <a:p>
            <a:pPr lvl="1">
              <a:lnSpc>
                <a:spcPct val="90000"/>
              </a:lnSpc>
            </a:pPr>
            <a:r>
              <a:rPr lang="en-US" sz="2400" dirty="0" smtClean="0"/>
              <a:t>Also called </a:t>
            </a:r>
            <a:r>
              <a:rPr lang="en-US" sz="2400" i="1" dirty="0" err="1" smtClean="0"/>
              <a:t>influentials</a:t>
            </a:r>
            <a:r>
              <a:rPr lang="en-US" sz="2400" dirty="0" smtClean="0"/>
              <a:t> or </a:t>
            </a:r>
            <a:r>
              <a:rPr lang="en-US" sz="2400" i="1" dirty="0" smtClean="0"/>
              <a:t>leading adopters</a:t>
            </a:r>
          </a:p>
          <a:p>
            <a:pPr lvl="1">
              <a:lnSpc>
                <a:spcPct val="90000"/>
              </a:lnSpc>
            </a:pPr>
            <a:r>
              <a:rPr lang="en-US" sz="2400" dirty="0" smtClean="0"/>
              <a:t>Marketers identify them to use as brand ambassadors.</a:t>
            </a:r>
          </a:p>
          <a:p>
            <a:pPr lvl="1">
              <a:lnSpc>
                <a:spcPct val="90000"/>
              </a:lnSpc>
            </a:pPr>
            <a:endParaRPr lang="en-US" sz="2400" dirty="0" smtClean="0"/>
          </a:p>
        </p:txBody>
      </p:sp>
      <p:pic>
        <p:nvPicPr>
          <p:cNvPr id="32772" name="Picture 2" descr="http://upload.wikimedia.org/wikipedia/commons/thumb/f/fa/Globe.svg/600px-Globe.svg.png">
            <a:hlinkClick r:id="rId3"/>
          </p:cNvPr>
          <p:cNvPicPr>
            <a:picLocks noChangeAspect="1" noChangeArrowheads="1"/>
          </p:cNvPicPr>
          <p:nvPr/>
        </p:nvPicPr>
        <p:blipFill>
          <a:blip r:embed="rId4" cstate="print"/>
          <a:srcRect/>
          <a:stretch>
            <a:fillRect/>
          </a:stretch>
        </p:blipFill>
        <p:spPr bwMode="auto">
          <a:xfrm>
            <a:off x="7391400" y="5638800"/>
            <a:ext cx="762000" cy="762000"/>
          </a:xfrm>
          <a:prstGeom prst="rect">
            <a:avLst/>
          </a:prstGeom>
          <a:noFill/>
          <a:ln w="9525">
            <a:noFill/>
            <a:miter lim="800000"/>
            <a:headEnd/>
            <a:tailEnd/>
          </a:ln>
        </p:spPr>
      </p:pic>
      <p:pic>
        <p:nvPicPr>
          <p:cNvPr id="32773" name="Picture 2"/>
          <p:cNvPicPr>
            <a:picLocks noChangeAspect="1" noChangeArrowheads="1"/>
          </p:cNvPicPr>
          <p:nvPr/>
        </p:nvPicPr>
        <p:blipFill>
          <a:blip r:embed="rId5" cstate="print"/>
          <a:srcRect/>
          <a:stretch>
            <a:fillRect/>
          </a:stretch>
        </p:blipFill>
        <p:spPr bwMode="auto">
          <a:xfrm>
            <a:off x="7086600" y="2362200"/>
            <a:ext cx="1724024" cy="1981200"/>
          </a:xfrm>
          <a:prstGeom prst="rect">
            <a:avLst/>
          </a:prstGeom>
          <a:noFill/>
          <a:ln w="9525">
            <a:noFill/>
            <a:miter lim="800000"/>
            <a:headEnd/>
            <a:tailEnd/>
          </a:ln>
        </p:spPr>
      </p:pic>
      <p:sp>
        <p:nvSpPr>
          <p:cNvPr id="7" name="Rectangle 5"/>
          <p:cNvSpPr txBox="1">
            <a:spLocks noChangeArrowheads="1"/>
          </p:cNvSpPr>
          <p:nvPr/>
        </p:nvSpPr>
        <p:spPr bwMode="auto">
          <a:xfrm>
            <a:off x="914400" y="1295400"/>
            <a:ext cx="71628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ctr" defTabSz="914400" rtl="0" eaLnBrk="0" fontAlgn="base" latinLnBrk="0" hangingPunct="0">
              <a:lnSpc>
                <a:spcPct val="100000"/>
              </a:lnSpc>
              <a:spcBef>
                <a:spcPct val="0"/>
              </a:spcBef>
              <a:spcAft>
                <a:spcPct val="0"/>
              </a:spcAft>
              <a:buClrTx/>
              <a:buSzTx/>
              <a:buFontTx/>
              <a:buNone/>
              <a:tabLst/>
              <a:defRPr/>
            </a:pPr>
            <a:r>
              <a:rPr kumimoji="0" lang="en-US" sz="2800" b="1" i="0" u="none" strike="noStrike" kern="0" cap="none" spc="0" normalizeH="0" baseline="0" noProof="0" dirty="0" smtClean="0">
                <a:ln>
                  <a:noFill/>
                </a:ln>
                <a:solidFill>
                  <a:srgbClr val="FF0000"/>
                </a:solidFill>
                <a:effectLst/>
                <a:uLnTx/>
                <a:uFillTx/>
                <a:latin typeface="Calibri" pitchFamily="34" charset="0"/>
                <a:ea typeface="+mn-ea"/>
                <a:cs typeface="Calibri" pitchFamily="34" charset="0"/>
              </a:rPr>
              <a:t>Social Factors</a:t>
            </a:r>
          </a:p>
          <a:p>
            <a:pPr marL="342900" marR="0" lvl="0" indent="-342900" defTabSz="914400" rtl="0" eaLnBrk="0" fontAlgn="base" latinLnBrk="0" hangingPunct="0">
              <a:lnSpc>
                <a:spcPct val="100000"/>
              </a:lnSpc>
              <a:spcBef>
                <a:spcPct val="0"/>
              </a:spcBef>
              <a:spcAft>
                <a:spcPct val="0"/>
              </a:spcAft>
              <a:buClrTx/>
              <a:buSzTx/>
              <a:buFont typeface="Arial" pitchFamily="34" charset="0"/>
              <a:buChar char="•"/>
              <a:tabLst/>
              <a:defRPr/>
            </a:pPr>
            <a:r>
              <a:rPr kumimoji="0" lang="en-US" sz="2800" b="1" i="0" u="none" strike="noStrike" kern="0" cap="none" spc="0" normalizeH="0" baseline="0" noProof="0" dirty="0" smtClean="0">
                <a:ln>
                  <a:noFill/>
                </a:ln>
                <a:solidFill>
                  <a:srgbClr val="FF0000"/>
                </a:solidFill>
                <a:effectLst/>
                <a:uLnTx/>
                <a:uFillTx/>
                <a:latin typeface="Calibri" pitchFamily="34" charset="0"/>
                <a:ea typeface="+mn-ea"/>
                <a:cs typeface="Calibri" pitchFamily="34" charset="0"/>
              </a:rPr>
              <a:t>Groups and Social Networks</a:t>
            </a:r>
          </a:p>
          <a:p>
            <a:pPr marL="342900" marR="0" lvl="0" indent="-342900" algn="ctr" defTabSz="914400" rtl="0" eaLnBrk="0" fontAlgn="base" latinLnBrk="0" hangingPunct="0">
              <a:lnSpc>
                <a:spcPct val="100000"/>
              </a:lnSpc>
              <a:spcBef>
                <a:spcPct val="0"/>
              </a:spcBef>
              <a:spcAft>
                <a:spcPct val="0"/>
              </a:spcAft>
              <a:buClrTx/>
              <a:buSzTx/>
              <a:buFontTx/>
              <a:buNone/>
              <a:tabLst/>
              <a:defRPr/>
            </a:pPr>
            <a:endParaRPr kumimoji="0" lang="en-US" sz="2800" b="1" i="0" u="none" strike="noStrike" kern="0" cap="none" spc="0" normalizeH="0" baseline="0" noProof="0" dirty="0" smtClean="0">
              <a:ln>
                <a:noFill/>
              </a:ln>
              <a:solidFill>
                <a:srgbClr val="FF0000"/>
              </a:solidFill>
              <a:effectLst/>
              <a:uLnTx/>
              <a:uFillTx/>
              <a:latin typeface="Calibri" pitchFamily="34" charset="0"/>
              <a:ea typeface="+mn-ea"/>
              <a:cs typeface="Calibri" pitchFamily="34" charset="0"/>
            </a:endParaRPr>
          </a:p>
        </p:txBody>
      </p:sp>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p:txBody>
          <a:bodyPr/>
          <a:lstStyle/>
          <a:p>
            <a:r>
              <a:rPr lang="en-US" dirty="0" smtClean="0">
                <a:solidFill>
                  <a:srgbClr val="C00000"/>
                </a:solidFill>
              </a:rPr>
              <a:t>Characteristics Affecting Consumer Behavior</a:t>
            </a:r>
          </a:p>
        </p:txBody>
      </p:sp>
      <p:sp>
        <p:nvSpPr>
          <p:cNvPr id="34818" name="Content Placeholder 3"/>
          <p:cNvSpPr>
            <a:spLocks noGrp="1"/>
          </p:cNvSpPr>
          <p:nvPr>
            <p:ph idx="1"/>
          </p:nvPr>
        </p:nvSpPr>
        <p:spPr>
          <a:xfrm>
            <a:off x="3581400" y="2667000"/>
            <a:ext cx="5105400" cy="3581400"/>
          </a:xfrm>
        </p:spPr>
        <p:txBody>
          <a:bodyPr/>
          <a:lstStyle/>
          <a:p>
            <a:pPr>
              <a:buNone/>
            </a:pPr>
            <a:r>
              <a:rPr lang="en-US" sz="2800" dirty="0" smtClean="0"/>
              <a:t>-  </a:t>
            </a:r>
            <a:r>
              <a:rPr lang="en-US" sz="2800" b="1" dirty="0" smtClean="0">
                <a:solidFill>
                  <a:srgbClr val="FF0000"/>
                </a:solidFill>
              </a:rPr>
              <a:t>Online Social Networks</a:t>
            </a:r>
            <a:r>
              <a:rPr lang="en-US" sz="2800" dirty="0" smtClean="0"/>
              <a:t> are online communities where people socialize or exchange information and opinions</a:t>
            </a:r>
          </a:p>
          <a:p>
            <a:pPr>
              <a:lnSpc>
                <a:spcPct val="50000"/>
              </a:lnSpc>
              <a:buNone/>
            </a:pPr>
            <a:endParaRPr lang="en-US" sz="2800" dirty="0" smtClean="0"/>
          </a:p>
          <a:p>
            <a:pPr>
              <a:buNone/>
            </a:pPr>
            <a:r>
              <a:rPr lang="en-US" sz="2800" dirty="0" smtClean="0"/>
              <a:t>-   Include blogs, social networking sites (</a:t>
            </a:r>
            <a:r>
              <a:rPr lang="en-US" sz="2800" dirty="0" err="1" smtClean="0"/>
              <a:t>Facebook</a:t>
            </a:r>
            <a:r>
              <a:rPr lang="en-US" sz="2800" dirty="0" smtClean="0"/>
              <a:t>), virtual worlds (second life)</a:t>
            </a:r>
            <a:endParaRPr lang="en-US" sz="2000" dirty="0" smtClean="0"/>
          </a:p>
          <a:p>
            <a:pPr lvl="1"/>
            <a:endParaRPr lang="en-US" sz="2000" dirty="0" smtClean="0"/>
          </a:p>
        </p:txBody>
      </p:sp>
      <p:sp>
        <p:nvSpPr>
          <p:cNvPr id="34819" name="Rectangle 5"/>
          <p:cNvSpPr>
            <a:spLocks noGrp="1" noChangeArrowheads="1"/>
          </p:cNvSpPr>
          <p:nvPr>
            <p:ph type="body" sz="quarter" idx="13"/>
          </p:nvPr>
        </p:nvSpPr>
        <p:spPr>
          <a:xfrm>
            <a:off x="914400" y="1981200"/>
            <a:ext cx="7162800" cy="381000"/>
          </a:xfrm>
        </p:spPr>
        <p:txBody>
          <a:bodyPr/>
          <a:lstStyle/>
          <a:p>
            <a:pPr algn="l">
              <a:spcBef>
                <a:spcPct val="0"/>
              </a:spcBef>
              <a:buFont typeface="Arial" pitchFamily="34" charset="0"/>
              <a:buChar char="•"/>
            </a:pPr>
            <a:r>
              <a:rPr lang="en-US" dirty="0" smtClean="0">
                <a:solidFill>
                  <a:srgbClr val="FF0000"/>
                </a:solidFill>
              </a:rPr>
              <a:t>Groups and Social Networks</a:t>
            </a:r>
          </a:p>
          <a:p>
            <a:pPr>
              <a:spcBef>
                <a:spcPct val="0"/>
              </a:spcBef>
            </a:pPr>
            <a:endParaRPr lang="en-US" dirty="0" smtClean="0"/>
          </a:p>
          <a:p>
            <a:pPr lvl="2"/>
            <a:endParaRPr lang="en-US" dirty="0" smtClean="0"/>
          </a:p>
          <a:p>
            <a:pPr>
              <a:spcBef>
                <a:spcPct val="0"/>
              </a:spcBef>
            </a:pPr>
            <a:endParaRPr lang="en-US" dirty="0" smtClean="0"/>
          </a:p>
        </p:txBody>
      </p:sp>
      <p:pic>
        <p:nvPicPr>
          <p:cNvPr id="34820" name="Picture 7" descr="ph05_08"/>
          <p:cNvPicPr>
            <a:picLocks noChangeAspect="1" noChangeArrowheads="1"/>
          </p:cNvPicPr>
          <p:nvPr/>
        </p:nvPicPr>
        <p:blipFill>
          <a:blip r:embed="rId3" cstate="print"/>
          <a:srcRect/>
          <a:stretch>
            <a:fillRect/>
          </a:stretch>
        </p:blipFill>
        <p:spPr bwMode="auto">
          <a:xfrm>
            <a:off x="381000" y="2711450"/>
            <a:ext cx="3124200" cy="3003550"/>
          </a:xfrm>
          <a:prstGeom prst="rect">
            <a:avLst/>
          </a:prstGeom>
          <a:noFill/>
          <a:ln w="9525">
            <a:noFill/>
            <a:miter lim="800000"/>
            <a:headEnd/>
            <a:tailEnd/>
          </a:ln>
        </p:spPr>
      </p:pic>
      <p:sp>
        <p:nvSpPr>
          <p:cNvPr id="6" name="Text Placeholder 5"/>
          <p:cNvSpPr txBox="1">
            <a:spLocks/>
          </p:cNvSpPr>
          <p:nvPr/>
        </p:nvSpPr>
        <p:spPr bwMode="auto">
          <a:xfrm>
            <a:off x="914400" y="1371600"/>
            <a:ext cx="71628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ctr"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rgbClr val="FF0000"/>
                </a:solidFill>
                <a:effectLst/>
                <a:uLnTx/>
                <a:uFillTx/>
                <a:latin typeface="Calibri" pitchFamily="34" charset="0"/>
                <a:ea typeface="+mn-ea"/>
                <a:cs typeface="Calibri" pitchFamily="34" charset="0"/>
              </a:rPr>
              <a:t>Social Factors</a:t>
            </a:r>
          </a:p>
          <a:p>
            <a:pPr marL="342900" marR="0" lvl="0" indent="-342900" algn="ctr" defTabSz="914400" rtl="0" eaLnBrk="0" fontAlgn="base" latinLnBrk="0" hangingPunct="0">
              <a:lnSpc>
                <a:spcPct val="100000"/>
              </a:lnSpc>
              <a:spcBef>
                <a:spcPct val="0"/>
              </a:spcBef>
              <a:spcAft>
                <a:spcPct val="0"/>
              </a:spcAft>
              <a:buClrTx/>
              <a:buSzTx/>
              <a:buFontTx/>
              <a:buNone/>
              <a:tabLst/>
              <a:defRPr/>
            </a:pPr>
            <a:endParaRPr kumimoji="0" lang="en-US" sz="2800" b="1" i="0" u="none" strike="noStrike" kern="0" cap="none" spc="0" normalizeH="0" baseline="0" noProof="0" dirty="0" smtClean="0">
              <a:ln>
                <a:noFill/>
              </a:ln>
              <a:solidFill>
                <a:schemeClr val="tx2"/>
              </a:solidFill>
              <a:effectLst/>
              <a:uLnTx/>
              <a:uFillTx/>
              <a:latin typeface="Calibri" pitchFamily="34" charset="0"/>
              <a:ea typeface="+mn-ea"/>
              <a:cs typeface="Calibri" pitchFamily="34" charset="0"/>
            </a:endParaRPr>
          </a:p>
        </p:txBody>
      </p:sp>
    </p:spTree>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p:txBody>
          <a:bodyPr/>
          <a:lstStyle/>
          <a:p>
            <a:r>
              <a:rPr lang="en-US" dirty="0" smtClean="0">
                <a:solidFill>
                  <a:srgbClr val="C00000"/>
                </a:solidFill>
              </a:rPr>
              <a:t/>
            </a:r>
            <a:br>
              <a:rPr lang="en-US" dirty="0" smtClean="0">
                <a:solidFill>
                  <a:srgbClr val="C00000"/>
                </a:solidFill>
              </a:rPr>
            </a:br>
            <a:r>
              <a:rPr lang="en-US" dirty="0" smtClean="0">
                <a:solidFill>
                  <a:srgbClr val="C00000"/>
                </a:solidFill>
              </a:rPr>
              <a:t>Characteristics Affecting Consumer Behavior</a:t>
            </a:r>
          </a:p>
        </p:txBody>
      </p:sp>
      <p:sp>
        <p:nvSpPr>
          <p:cNvPr id="36866" name="Rectangle 5"/>
          <p:cNvSpPr>
            <a:spLocks noGrp="1" noChangeArrowheads="1"/>
          </p:cNvSpPr>
          <p:nvPr>
            <p:ph idx="1"/>
          </p:nvPr>
        </p:nvSpPr>
        <p:spPr>
          <a:xfrm>
            <a:off x="1066800" y="2590800"/>
            <a:ext cx="7315200" cy="990600"/>
          </a:xfrm>
        </p:spPr>
        <p:txBody>
          <a:bodyPr/>
          <a:lstStyle/>
          <a:p>
            <a:pPr>
              <a:lnSpc>
                <a:spcPct val="90000"/>
              </a:lnSpc>
              <a:buFont typeface="Arial" pitchFamily="34" charset="0"/>
              <a:buChar char="•"/>
            </a:pPr>
            <a:r>
              <a:rPr lang="en-US" b="1" dirty="0" smtClean="0">
                <a:solidFill>
                  <a:srgbClr val="FF0000"/>
                </a:solidFill>
              </a:rPr>
              <a:t>Family</a:t>
            </a:r>
            <a:r>
              <a:rPr lang="en-US" dirty="0" smtClean="0"/>
              <a:t> is the most important consumer-buying organization in society</a:t>
            </a:r>
          </a:p>
          <a:p>
            <a:pPr>
              <a:lnSpc>
                <a:spcPct val="90000"/>
              </a:lnSpc>
              <a:buNone/>
            </a:pPr>
            <a:endParaRPr lang="en-US" dirty="0" smtClean="0"/>
          </a:p>
        </p:txBody>
      </p:sp>
      <p:sp>
        <p:nvSpPr>
          <p:cNvPr id="36867" name="Text Placeholder 5"/>
          <p:cNvSpPr>
            <a:spLocks noGrp="1"/>
          </p:cNvSpPr>
          <p:nvPr>
            <p:ph type="body" sz="quarter" idx="13"/>
          </p:nvPr>
        </p:nvSpPr>
        <p:spPr>
          <a:xfrm>
            <a:off x="914400" y="1676400"/>
            <a:ext cx="7162800" cy="381000"/>
          </a:xfrm>
        </p:spPr>
        <p:txBody>
          <a:bodyPr/>
          <a:lstStyle/>
          <a:p>
            <a:pPr>
              <a:spcBef>
                <a:spcPct val="0"/>
              </a:spcBef>
              <a:defRPr/>
            </a:pPr>
            <a:r>
              <a:rPr lang="en-US" sz="3200" dirty="0">
                <a:solidFill>
                  <a:srgbClr val="FF0000"/>
                </a:solidFill>
              </a:rPr>
              <a:t>Social Factors</a:t>
            </a:r>
          </a:p>
          <a:p>
            <a:pPr>
              <a:spcBef>
                <a:spcPct val="0"/>
              </a:spcBef>
            </a:pPr>
            <a:endParaRPr lang="en-US" dirty="0" smtClean="0">
              <a:solidFill>
                <a:srgbClr val="FF0000"/>
              </a:solidFill>
            </a:endParaRPr>
          </a:p>
        </p:txBody>
      </p:sp>
      <p:sp>
        <p:nvSpPr>
          <p:cNvPr id="7" name="Rectangle 6"/>
          <p:cNvSpPr/>
          <p:nvPr/>
        </p:nvSpPr>
        <p:spPr>
          <a:xfrm>
            <a:off x="1600200" y="3899118"/>
            <a:ext cx="6477000" cy="1815882"/>
          </a:xfrm>
          <a:prstGeom prst="rect">
            <a:avLst/>
          </a:prstGeom>
          <a:solidFill>
            <a:schemeClr val="bg2"/>
          </a:solidFill>
          <a:ln>
            <a:solidFill>
              <a:schemeClr val="tx1"/>
            </a:solidFill>
          </a:ln>
        </p:spPr>
        <p:txBody>
          <a:bodyPr wrap="square">
            <a:spAutoFit/>
          </a:bodyPr>
          <a:lstStyle/>
          <a:p>
            <a:pPr algn="just"/>
            <a:r>
              <a:rPr lang="en-US" sz="2800" dirty="0" smtClean="0"/>
              <a:t>Marketers are interested in the roles and influence of the husband, wife, and children on the purchase of different products and services.</a:t>
            </a:r>
            <a:endParaRPr lang="en-US" sz="2800" dirty="0"/>
          </a:p>
        </p:txBody>
      </p:sp>
    </p:spTree>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a:xfrm>
            <a:off x="685800" y="533400"/>
            <a:ext cx="7772400" cy="1143000"/>
          </a:xfrm>
        </p:spPr>
        <p:txBody>
          <a:bodyPr/>
          <a:lstStyle/>
          <a:p>
            <a:r>
              <a:rPr lang="en-US" dirty="0" smtClean="0">
                <a:solidFill>
                  <a:srgbClr val="C00000"/>
                </a:solidFill>
              </a:rPr>
              <a:t>Characteristics Affecting Consumer Behavior</a:t>
            </a:r>
          </a:p>
        </p:txBody>
      </p:sp>
      <p:sp>
        <p:nvSpPr>
          <p:cNvPr id="36866" name="Rectangle 5"/>
          <p:cNvSpPr>
            <a:spLocks noGrp="1" noChangeArrowheads="1"/>
          </p:cNvSpPr>
          <p:nvPr>
            <p:ph idx="1"/>
          </p:nvPr>
        </p:nvSpPr>
        <p:spPr>
          <a:xfrm>
            <a:off x="609600" y="2362200"/>
            <a:ext cx="7924800" cy="1295400"/>
          </a:xfrm>
        </p:spPr>
        <p:txBody>
          <a:bodyPr/>
          <a:lstStyle/>
          <a:p>
            <a:pPr>
              <a:lnSpc>
                <a:spcPct val="90000"/>
              </a:lnSpc>
            </a:pPr>
            <a:r>
              <a:rPr lang="en-US" sz="2800" b="1" dirty="0" smtClean="0">
                <a:solidFill>
                  <a:srgbClr val="FF0000"/>
                </a:solidFill>
              </a:rPr>
              <a:t>Social roles and status</a:t>
            </a:r>
            <a:r>
              <a:rPr lang="en-US" sz="2800" dirty="0" smtClean="0"/>
              <a:t> are results of the groups, family, clubs, and organizations that a person belongs to that can define role and social status</a:t>
            </a:r>
          </a:p>
          <a:p>
            <a:pPr>
              <a:lnSpc>
                <a:spcPct val="90000"/>
              </a:lnSpc>
            </a:pPr>
            <a:endParaRPr lang="en-US" sz="2800" dirty="0" smtClean="0"/>
          </a:p>
        </p:txBody>
      </p:sp>
      <p:sp>
        <p:nvSpPr>
          <p:cNvPr id="36867" name="Text Placeholder 5"/>
          <p:cNvSpPr>
            <a:spLocks noGrp="1"/>
          </p:cNvSpPr>
          <p:nvPr>
            <p:ph type="body" sz="quarter" idx="13"/>
          </p:nvPr>
        </p:nvSpPr>
        <p:spPr>
          <a:xfrm>
            <a:off x="914400" y="1676400"/>
            <a:ext cx="7162800" cy="381000"/>
          </a:xfrm>
        </p:spPr>
        <p:txBody>
          <a:bodyPr/>
          <a:lstStyle/>
          <a:p>
            <a:pPr>
              <a:spcBef>
                <a:spcPct val="0"/>
              </a:spcBef>
            </a:pPr>
            <a:r>
              <a:rPr lang="en-US" dirty="0" smtClean="0">
                <a:solidFill>
                  <a:srgbClr val="FF0000"/>
                </a:solidFill>
              </a:rPr>
              <a:t>Social Factors</a:t>
            </a:r>
          </a:p>
          <a:p>
            <a:pPr>
              <a:spcBef>
                <a:spcPct val="0"/>
              </a:spcBef>
            </a:pPr>
            <a:endParaRPr lang="en-US" dirty="0" smtClean="0">
              <a:solidFill>
                <a:srgbClr val="FF0000"/>
              </a:solidFill>
            </a:endParaRPr>
          </a:p>
        </p:txBody>
      </p:sp>
      <p:sp>
        <p:nvSpPr>
          <p:cNvPr id="5" name="Rectangle 4"/>
          <p:cNvSpPr/>
          <p:nvPr/>
        </p:nvSpPr>
        <p:spPr>
          <a:xfrm>
            <a:off x="1371600" y="3810000"/>
            <a:ext cx="6934200" cy="2308324"/>
          </a:xfrm>
          <a:prstGeom prst="rect">
            <a:avLst/>
          </a:prstGeom>
          <a:solidFill>
            <a:schemeClr val="bg2"/>
          </a:solidFill>
          <a:ln>
            <a:solidFill>
              <a:schemeClr val="tx1"/>
            </a:solidFill>
          </a:ln>
        </p:spPr>
        <p:txBody>
          <a:bodyPr wrap="square">
            <a:spAutoFit/>
          </a:bodyPr>
          <a:lstStyle/>
          <a:p>
            <a:pPr algn="just"/>
            <a:r>
              <a:rPr lang="en-US" sz="1600" b="1" dirty="0" smtClean="0"/>
              <a:t>A role consists of the activities people are expected to perform according to the people around them. Each role carries a status reflecting the general esteem given to it by society. People usually choose products appropriate to their roles and status. Consider the various roles a working mother plays. In her company, she plays the role of a brand manager; in her family, she plays the role of wife and mother; at her favorite sporting events, she plays the role of avid fan. As a brand manager, she will buy the kind of clothing that reflects her role and status in her company.</a:t>
            </a:r>
            <a:endParaRPr lang="en-US" sz="1600" b="1" dirty="0"/>
          </a:p>
        </p:txBody>
      </p:sp>
    </p:spTree>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p:nvPr>
        </p:nvSpPr>
        <p:spPr/>
        <p:txBody>
          <a:bodyPr/>
          <a:lstStyle/>
          <a:p>
            <a:r>
              <a:rPr lang="en-US" smtClean="0"/>
              <a:t>Characteristics Affecting   Consumer Behavior</a:t>
            </a:r>
          </a:p>
        </p:txBody>
      </p:sp>
      <p:sp>
        <p:nvSpPr>
          <p:cNvPr id="40962" name="Rectangle 5"/>
          <p:cNvSpPr>
            <a:spLocks noGrp="1" noChangeArrowheads="1"/>
          </p:cNvSpPr>
          <p:nvPr>
            <p:ph idx="1"/>
          </p:nvPr>
        </p:nvSpPr>
        <p:spPr>
          <a:xfrm>
            <a:off x="685800" y="1981200"/>
            <a:ext cx="7772400" cy="2514600"/>
          </a:xfrm>
        </p:spPr>
        <p:txBody>
          <a:bodyPr/>
          <a:lstStyle/>
          <a:p>
            <a:r>
              <a:rPr lang="en-US" b="1" dirty="0" smtClean="0"/>
              <a:t>Age and life-cycle stage: </a:t>
            </a:r>
            <a:r>
              <a:rPr lang="en-US" sz="1600" dirty="0" smtClean="0"/>
              <a:t>People change the goods and services they buy over their lifetimes. Tastes in food, clothes, Furniture are often age related.</a:t>
            </a:r>
            <a:endParaRPr lang="en-US" sz="1600" b="1" dirty="0" smtClean="0"/>
          </a:p>
          <a:p>
            <a:r>
              <a:rPr lang="en-US" b="1" dirty="0" smtClean="0"/>
              <a:t>Occupation</a:t>
            </a:r>
            <a:r>
              <a:rPr lang="en-US" dirty="0" smtClean="0"/>
              <a:t> </a:t>
            </a:r>
            <a:r>
              <a:rPr lang="en-US" sz="1600" dirty="0" smtClean="0"/>
              <a:t>affects the goods and services bought by consumers. Blue-collar workers tend to buy more rugged work clothes, whereas executives buy more business suits.</a:t>
            </a:r>
          </a:p>
          <a:p>
            <a:pPr>
              <a:buFont typeface="Arial" pitchFamily="34" charset="0"/>
              <a:buChar char="•"/>
            </a:pPr>
            <a:r>
              <a:rPr lang="en-US" b="1" dirty="0" smtClean="0"/>
              <a:t>Economic situation</a:t>
            </a:r>
            <a:r>
              <a:rPr lang="en-US" dirty="0" smtClean="0"/>
              <a:t> </a:t>
            </a:r>
            <a:r>
              <a:rPr lang="en-US" sz="1600" dirty="0" smtClean="0"/>
              <a:t>affects consumer store and product choices. It includes trends in:</a:t>
            </a:r>
          </a:p>
          <a:p>
            <a:endParaRPr lang="en-US" dirty="0" smtClean="0"/>
          </a:p>
        </p:txBody>
      </p:sp>
      <p:sp>
        <p:nvSpPr>
          <p:cNvPr id="40963" name="Text Placeholder 4"/>
          <p:cNvSpPr>
            <a:spLocks noGrp="1"/>
          </p:cNvSpPr>
          <p:nvPr>
            <p:ph type="body" sz="quarter" idx="13"/>
          </p:nvPr>
        </p:nvSpPr>
        <p:spPr/>
        <p:txBody>
          <a:bodyPr/>
          <a:lstStyle/>
          <a:p>
            <a:pPr>
              <a:spcBef>
                <a:spcPct val="0"/>
              </a:spcBef>
            </a:pPr>
            <a:r>
              <a:rPr lang="en-US" sz="3200" dirty="0" smtClean="0">
                <a:solidFill>
                  <a:srgbClr val="00B050"/>
                </a:solidFill>
              </a:rPr>
              <a:t>Personal Factors</a:t>
            </a:r>
          </a:p>
          <a:p>
            <a:pPr>
              <a:spcBef>
                <a:spcPct val="0"/>
              </a:spcBef>
            </a:pPr>
            <a:endParaRPr lang="en-US" dirty="0" smtClean="0"/>
          </a:p>
        </p:txBody>
      </p:sp>
      <p:graphicFrame>
        <p:nvGraphicFramePr>
          <p:cNvPr id="14" name="Diagram 13"/>
          <p:cNvGraphicFramePr/>
          <p:nvPr/>
        </p:nvGraphicFramePr>
        <p:xfrm>
          <a:off x="1828800" y="4648200"/>
          <a:ext cx="6019800" cy="1905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title"/>
          </p:nvPr>
        </p:nvSpPr>
        <p:spPr>
          <a:xfrm>
            <a:off x="685800" y="296863"/>
            <a:ext cx="7772400" cy="1006475"/>
          </a:xfrm>
        </p:spPr>
        <p:txBody>
          <a:bodyPr>
            <a:spAutoFit/>
          </a:bodyPr>
          <a:lstStyle/>
          <a:p>
            <a:r>
              <a:rPr lang="en-US" smtClean="0"/>
              <a:t>Characteristics Affecting Consumer Behavior</a:t>
            </a:r>
          </a:p>
        </p:txBody>
      </p:sp>
      <p:sp>
        <p:nvSpPr>
          <p:cNvPr id="43010" name="Content Placeholder 8"/>
          <p:cNvSpPr>
            <a:spLocks noGrp="1"/>
          </p:cNvSpPr>
          <p:nvPr>
            <p:ph idx="1"/>
          </p:nvPr>
        </p:nvSpPr>
        <p:spPr>
          <a:xfrm>
            <a:off x="1066800" y="2057400"/>
            <a:ext cx="4724400" cy="4343400"/>
          </a:xfrm>
        </p:spPr>
        <p:txBody>
          <a:bodyPr/>
          <a:lstStyle/>
          <a:p>
            <a:pPr>
              <a:lnSpc>
                <a:spcPct val="80000"/>
              </a:lnSpc>
              <a:buFont typeface="Arial" pitchFamily="34" charset="0"/>
              <a:buChar char="•"/>
            </a:pPr>
            <a:r>
              <a:rPr lang="en-US" sz="3000" b="1" dirty="0" smtClean="0"/>
              <a:t>Lifestyle</a:t>
            </a:r>
            <a:r>
              <a:rPr lang="en-US" sz="3000" dirty="0" smtClean="0"/>
              <a:t> is a person’s pattern of living as expressed in his or her psychographics</a:t>
            </a:r>
          </a:p>
          <a:p>
            <a:pPr>
              <a:lnSpc>
                <a:spcPct val="80000"/>
              </a:lnSpc>
            </a:pPr>
            <a:r>
              <a:rPr lang="en-US" sz="3000" dirty="0" smtClean="0"/>
              <a:t>Measures a consumer’s AIOs (activities, interests, opinions) to capture information about a person’s pattern of acting and interacting in the environment</a:t>
            </a:r>
          </a:p>
          <a:p>
            <a:pPr>
              <a:lnSpc>
                <a:spcPct val="80000"/>
              </a:lnSpc>
            </a:pPr>
            <a:endParaRPr lang="en-US" sz="3000" dirty="0" smtClean="0"/>
          </a:p>
        </p:txBody>
      </p:sp>
      <p:sp>
        <p:nvSpPr>
          <p:cNvPr id="43011" name="Rectangle 5"/>
          <p:cNvSpPr>
            <a:spLocks noGrp="1" noChangeArrowheads="1"/>
          </p:cNvSpPr>
          <p:nvPr>
            <p:ph type="body" sz="quarter" idx="13"/>
          </p:nvPr>
        </p:nvSpPr>
        <p:spPr/>
        <p:txBody>
          <a:bodyPr/>
          <a:lstStyle/>
          <a:p>
            <a:pPr>
              <a:spcBef>
                <a:spcPct val="0"/>
              </a:spcBef>
            </a:pPr>
            <a:r>
              <a:rPr lang="en-US" sz="3200" dirty="0" smtClean="0">
                <a:solidFill>
                  <a:srgbClr val="00B050"/>
                </a:solidFill>
              </a:rPr>
              <a:t>Personal Factors</a:t>
            </a:r>
          </a:p>
          <a:p>
            <a:pPr>
              <a:spcBef>
                <a:spcPct val="0"/>
              </a:spcBef>
            </a:pPr>
            <a:endParaRPr lang="en-US" dirty="0" smtClean="0"/>
          </a:p>
        </p:txBody>
      </p:sp>
      <p:pic>
        <p:nvPicPr>
          <p:cNvPr id="43012" name="Picture 8" descr="ph05_11"/>
          <p:cNvPicPr>
            <a:picLocks noChangeAspect="1" noChangeArrowheads="1"/>
          </p:cNvPicPr>
          <p:nvPr/>
        </p:nvPicPr>
        <p:blipFill>
          <a:blip r:embed="rId3" cstate="print"/>
          <a:srcRect/>
          <a:stretch>
            <a:fillRect/>
          </a:stretch>
        </p:blipFill>
        <p:spPr bwMode="auto">
          <a:xfrm>
            <a:off x="6019800" y="2133600"/>
            <a:ext cx="2857500" cy="3810000"/>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ChangeArrowheads="1"/>
          </p:cNvSpPr>
          <p:nvPr>
            <p:ph type="title"/>
          </p:nvPr>
        </p:nvSpPr>
        <p:spPr>
          <a:xfrm>
            <a:off x="685800" y="296863"/>
            <a:ext cx="7772400" cy="1006475"/>
          </a:xfrm>
        </p:spPr>
        <p:txBody>
          <a:bodyPr>
            <a:spAutoFit/>
          </a:bodyPr>
          <a:lstStyle/>
          <a:p>
            <a:r>
              <a:rPr lang="en-US" smtClean="0"/>
              <a:t>Characteristics Affecting Consumer Behavior</a:t>
            </a:r>
          </a:p>
        </p:txBody>
      </p:sp>
      <p:sp>
        <p:nvSpPr>
          <p:cNvPr id="45058" name="Content Placeholder 8"/>
          <p:cNvSpPr>
            <a:spLocks noGrp="1"/>
          </p:cNvSpPr>
          <p:nvPr>
            <p:ph idx="1"/>
          </p:nvPr>
        </p:nvSpPr>
        <p:spPr>
          <a:xfrm>
            <a:off x="685800" y="2438400"/>
            <a:ext cx="7772400" cy="4114800"/>
          </a:xfrm>
        </p:spPr>
        <p:txBody>
          <a:bodyPr/>
          <a:lstStyle/>
          <a:p>
            <a:r>
              <a:rPr lang="en-US" b="1" dirty="0" smtClean="0"/>
              <a:t>Personality and self-concept</a:t>
            </a:r>
          </a:p>
          <a:p>
            <a:pPr lvl="1"/>
            <a:r>
              <a:rPr lang="en-US" dirty="0" smtClean="0"/>
              <a:t>Personality refers to the unique psychological characteristics that lead to consistent and lasting responses to the consumer’s environment</a:t>
            </a:r>
          </a:p>
        </p:txBody>
      </p:sp>
      <p:sp>
        <p:nvSpPr>
          <p:cNvPr id="45059" name="Rectangle 5"/>
          <p:cNvSpPr>
            <a:spLocks noGrp="1" noChangeArrowheads="1"/>
          </p:cNvSpPr>
          <p:nvPr>
            <p:ph type="body" sz="quarter" idx="13"/>
          </p:nvPr>
        </p:nvSpPr>
        <p:spPr/>
        <p:txBody>
          <a:bodyPr/>
          <a:lstStyle/>
          <a:p>
            <a:pPr>
              <a:spcBef>
                <a:spcPct val="0"/>
              </a:spcBef>
            </a:pPr>
            <a:r>
              <a:rPr lang="en-US" sz="3200" dirty="0">
                <a:solidFill>
                  <a:srgbClr val="00B050"/>
                </a:solidFill>
              </a:rPr>
              <a:t>Personal Factors</a:t>
            </a:r>
          </a:p>
          <a:p>
            <a:pPr>
              <a:spcBef>
                <a:spcPct val="0"/>
              </a:spcBef>
            </a:pPr>
            <a:endParaRPr lang="en-US" dirty="0" smtClean="0"/>
          </a:p>
        </p:txBody>
      </p:sp>
      <p:sp>
        <p:nvSpPr>
          <p:cNvPr id="5" name="Rectangle 4"/>
          <p:cNvSpPr/>
          <p:nvPr/>
        </p:nvSpPr>
        <p:spPr>
          <a:xfrm>
            <a:off x="1524000" y="5105400"/>
            <a:ext cx="6248400" cy="830997"/>
          </a:xfrm>
          <a:prstGeom prst="rect">
            <a:avLst/>
          </a:prstGeom>
          <a:solidFill>
            <a:schemeClr val="bg2"/>
          </a:solidFill>
          <a:ln>
            <a:solidFill>
              <a:schemeClr val="tx1"/>
            </a:solidFill>
          </a:ln>
        </p:spPr>
        <p:txBody>
          <a:bodyPr wrap="square">
            <a:spAutoFit/>
          </a:bodyPr>
          <a:lstStyle/>
          <a:p>
            <a:r>
              <a:rPr lang="en-US" sz="2400" dirty="0" smtClean="0"/>
              <a:t>Each person’s distinct personality influences his or her buying behavior</a:t>
            </a:r>
            <a:endParaRPr lang="en-US" sz="2400" dirty="0"/>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r>
              <a:rPr lang="en-US" dirty="0" smtClean="0">
                <a:solidFill>
                  <a:srgbClr val="C00000"/>
                </a:solidFill>
              </a:rPr>
              <a:t>Consumer Markets and Consumer Buyer Behavior</a:t>
            </a:r>
          </a:p>
        </p:txBody>
      </p:sp>
      <p:sp>
        <p:nvSpPr>
          <p:cNvPr id="14338" name="Rectangle 3"/>
          <p:cNvSpPr>
            <a:spLocks noGrp="1" noChangeArrowheads="1"/>
          </p:cNvSpPr>
          <p:nvPr>
            <p:ph idx="1"/>
          </p:nvPr>
        </p:nvSpPr>
        <p:spPr>
          <a:xfrm>
            <a:off x="1295400" y="2057400"/>
            <a:ext cx="6705600" cy="4114800"/>
          </a:xfrm>
        </p:spPr>
        <p:txBody>
          <a:bodyPr/>
          <a:lstStyle/>
          <a:p>
            <a:pPr>
              <a:lnSpc>
                <a:spcPct val="90000"/>
              </a:lnSpc>
            </a:pPr>
            <a:r>
              <a:rPr lang="en-US" dirty="0" smtClean="0">
                <a:solidFill>
                  <a:srgbClr val="C00000"/>
                </a:solidFill>
              </a:rPr>
              <a:t>Model</a:t>
            </a:r>
            <a:r>
              <a:rPr lang="en-US" dirty="0" smtClean="0"/>
              <a:t> of Consumer Behavior</a:t>
            </a:r>
          </a:p>
          <a:p>
            <a:pPr>
              <a:lnSpc>
                <a:spcPct val="90000"/>
              </a:lnSpc>
            </a:pPr>
            <a:r>
              <a:rPr lang="en-US" dirty="0" smtClean="0">
                <a:solidFill>
                  <a:srgbClr val="C00000"/>
                </a:solidFill>
              </a:rPr>
              <a:t>Characteristics</a:t>
            </a:r>
            <a:r>
              <a:rPr lang="en-US" dirty="0" smtClean="0"/>
              <a:t> Affecting Consumer Behavior</a:t>
            </a:r>
          </a:p>
          <a:p>
            <a:pPr>
              <a:lnSpc>
                <a:spcPct val="90000"/>
              </a:lnSpc>
            </a:pPr>
            <a:r>
              <a:rPr lang="en-US" dirty="0" smtClean="0">
                <a:solidFill>
                  <a:srgbClr val="C00000"/>
                </a:solidFill>
              </a:rPr>
              <a:t>Types</a:t>
            </a:r>
            <a:r>
              <a:rPr lang="en-US" dirty="0" smtClean="0"/>
              <a:t> of Buying Decision Behavior</a:t>
            </a:r>
          </a:p>
          <a:p>
            <a:pPr>
              <a:lnSpc>
                <a:spcPct val="90000"/>
              </a:lnSpc>
            </a:pPr>
            <a:r>
              <a:rPr lang="en-US" dirty="0" smtClean="0"/>
              <a:t>The Buyer Decision </a:t>
            </a:r>
            <a:r>
              <a:rPr lang="en-US" dirty="0" smtClean="0">
                <a:solidFill>
                  <a:srgbClr val="C00000"/>
                </a:solidFill>
              </a:rPr>
              <a:t>Process</a:t>
            </a:r>
          </a:p>
          <a:p>
            <a:pPr>
              <a:lnSpc>
                <a:spcPct val="90000"/>
              </a:lnSpc>
            </a:pPr>
            <a:r>
              <a:rPr lang="en-US" dirty="0" smtClean="0"/>
              <a:t>The Buyer Decision Process for </a:t>
            </a:r>
            <a:r>
              <a:rPr lang="en-US" dirty="0" smtClean="0">
                <a:solidFill>
                  <a:srgbClr val="C00000"/>
                </a:solidFill>
              </a:rPr>
              <a:t>New Products</a:t>
            </a:r>
          </a:p>
          <a:p>
            <a:pPr>
              <a:lnSpc>
                <a:spcPct val="90000"/>
              </a:lnSpc>
            </a:pPr>
            <a:r>
              <a:rPr lang="en-US" dirty="0" smtClean="0">
                <a:solidFill>
                  <a:srgbClr val="C00000"/>
                </a:solidFill>
              </a:rPr>
              <a:t>Organizational buying</a:t>
            </a:r>
          </a:p>
        </p:txBody>
      </p:sp>
      <p:sp>
        <p:nvSpPr>
          <p:cNvPr id="14339" name="Text Placeholder 3"/>
          <p:cNvSpPr>
            <a:spLocks noGrp="1"/>
          </p:cNvSpPr>
          <p:nvPr>
            <p:ph type="body" sz="quarter" idx="13"/>
          </p:nvPr>
        </p:nvSpPr>
        <p:spPr/>
        <p:txBody>
          <a:bodyPr/>
          <a:lstStyle/>
          <a:p>
            <a:pPr>
              <a:spcBef>
                <a:spcPct val="0"/>
              </a:spcBef>
            </a:pPr>
            <a:r>
              <a:rPr lang="en-US" smtClean="0"/>
              <a:t>Topic Outline</a:t>
            </a:r>
          </a:p>
        </p:txBody>
      </p:sp>
    </p:spTree>
  </p:cSld>
  <p:clrMapOvr>
    <a:masterClrMapping/>
  </p:clrMapOvr>
  <p:transition>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a:xfrm>
            <a:off x="685800" y="457200"/>
            <a:ext cx="7772400" cy="1143000"/>
          </a:xfrm>
        </p:spPr>
        <p:txBody>
          <a:bodyPr/>
          <a:lstStyle/>
          <a:p>
            <a:r>
              <a:rPr lang="en-US" dirty="0" smtClean="0"/>
              <a:t>Characteristics Affecting Consumer Behavior</a:t>
            </a:r>
          </a:p>
        </p:txBody>
      </p:sp>
      <p:graphicFrame>
        <p:nvGraphicFramePr>
          <p:cNvPr id="5" name="Content Placeholder 4"/>
          <p:cNvGraphicFramePr>
            <a:graphicFrameLocks noGrp="1"/>
          </p:cNvGraphicFramePr>
          <p:nvPr>
            <p:ph idx="4294967295"/>
          </p:nvPr>
        </p:nvGraphicFramePr>
        <p:xfrm>
          <a:off x="1143000" y="3276600"/>
          <a:ext cx="6934200" cy="259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3"/>
          <p:cNvSpPr/>
          <p:nvPr/>
        </p:nvSpPr>
        <p:spPr>
          <a:xfrm>
            <a:off x="762000" y="1676400"/>
            <a:ext cx="7620000" cy="1200329"/>
          </a:xfrm>
          <a:prstGeom prst="rect">
            <a:avLst/>
          </a:prstGeom>
          <a:solidFill>
            <a:schemeClr val="bg2"/>
          </a:solidFill>
          <a:ln>
            <a:solidFill>
              <a:schemeClr val="tx1"/>
            </a:solidFill>
          </a:ln>
        </p:spPr>
        <p:txBody>
          <a:bodyPr wrap="square">
            <a:spAutoFit/>
          </a:bodyPr>
          <a:lstStyle/>
          <a:p>
            <a:pPr algn="just"/>
            <a:r>
              <a:rPr lang="en-US" dirty="0" smtClean="0">
                <a:solidFill>
                  <a:srgbClr val="FF0000"/>
                </a:solidFill>
              </a:rPr>
              <a:t>Personality</a:t>
            </a:r>
            <a:r>
              <a:rPr lang="en-US" dirty="0" smtClean="0"/>
              <a:t> is usually described in terms of traits such as self-confidence, dominance, sociability, autonomy, defensiveness, adaptability, and aggressiveness. Personality can be useful in analyzing consumer behavior for certain product or brand choices.</a:t>
            </a:r>
            <a:endParaRPr lang="en-US" dirty="0"/>
          </a:p>
        </p:txBody>
      </p:sp>
    </p:spTree>
  </p:cSld>
  <p:clrMapOvr>
    <a:masterClrMapping/>
  </p:clrMapOvr>
  <p:transition>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p:nvPr>
        </p:nvSpPr>
        <p:spPr/>
        <p:txBody>
          <a:bodyPr/>
          <a:lstStyle/>
          <a:p>
            <a:r>
              <a:rPr lang="en-US" smtClean="0"/>
              <a:t>Characteristics Affecting Consumer Behavior</a:t>
            </a:r>
          </a:p>
        </p:txBody>
      </p:sp>
      <p:sp>
        <p:nvSpPr>
          <p:cNvPr id="49154" name="Text Placeholder 16"/>
          <p:cNvSpPr>
            <a:spLocks noGrp="1"/>
          </p:cNvSpPr>
          <p:nvPr>
            <p:ph type="body" sz="quarter" idx="13"/>
          </p:nvPr>
        </p:nvSpPr>
        <p:spPr/>
        <p:txBody>
          <a:bodyPr/>
          <a:lstStyle/>
          <a:p>
            <a:pPr>
              <a:spcBef>
                <a:spcPct val="0"/>
              </a:spcBef>
            </a:pPr>
            <a:r>
              <a:rPr lang="en-US" sz="3200" dirty="0" smtClean="0"/>
              <a:t>Psychological Factors</a:t>
            </a:r>
          </a:p>
        </p:txBody>
      </p:sp>
      <p:graphicFrame>
        <p:nvGraphicFramePr>
          <p:cNvPr id="5" name="Diagram 4"/>
          <p:cNvGraphicFramePr/>
          <p:nvPr/>
        </p:nvGraphicFramePr>
        <p:xfrm>
          <a:off x="381000" y="2514600"/>
          <a:ext cx="5334000" cy="2819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9156" name="Picture 7" descr="ph05_12"/>
          <p:cNvPicPr>
            <a:picLocks noChangeAspect="1" noChangeArrowheads="1"/>
          </p:cNvPicPr>
          <p:nvPr/>
        </p:nvPicPr>
        <p:blipFill>
          <a:blip r:embed="rId8" cstate="print"/>
          <a:srcRect/>
          <a:stretch>
            <a:fillRect/>
          </a:stretch>
        </p:blipFill>
        <p:spPr bwMode="auto">
          <a:xfrm>
            <a:off x="4114800" y="2514600"/>
            <a:ext cx="4191000" cy="2792413"/>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p:nvPr>
        </p:nvSpPr>
        <p:spPr/>
        <p:txBody>
          <a:bodyPr/>
          <a:lstStyle/>
          <a:p>
            <a:r>
              <a:rPr lang="en-US" smtClean="0"/>
              <a:t>Characteristics Affecting   Consumer Behavior</a:t>
            </a:r>
          </a:p>
        </p:txBody>
      </p:sp>
      <p:sp>
        <p:nvSpPr>
          <p:cNvPr id="51202" name="Rectangle 5"/>
          <p:cNvSpPr>
            <a:spLocks noGrp="1" noChangeArrowheads="1"/>
          </p:cNvSpPr>
          <p:nvPr>
            <p:ph idx="1"/>
          </p:nvPr>
        </p:nvSpPr>
        <p:spPr>
          <a:xfrm>
            <a:off x="457200" y="2667000"/>
            <a:ext cx="7772400" cy="1752600"/>
          </a:xfrm>
        </p:spPr>
        <p:txBody>
          <a:bodyPr/>
          <a:lstStyle/>
          <a:p>
            <a:pPr>
              <a:buFont typeface="Arial" pitchFamily="34" charset="0"/>
              <a:buChar char="•"/>
            </a:pPr>
            <a:r>
              <a:rPr lang="en-US" sz="2400" dirty="0" smtClean="0"/>
              <a:t>A</a:t>
            </a:r>
            <a:r>
              <a:rPr lang="en-US" sz="2400" b="1" dirty="0" smtClean="0"/>
              <a:t> motive </a:t>
            </a:r>
            <a:r>
              <a:rPr lang="en-US" sz="2400" dirty="0" smtClean="0"/>
              <a:t>is a need that is sufficiently pressing to direct the person to seek satisfaction</a:t>
            </a:r>
          </a:p>
          <a:p>
            <a:pPr>
              <a:buFont typeface="Arial" pitchFamily="34" charset="0"/>
              <a:buChar char="•"/>
            </a:pPr>
            <a:r>
              <a:rPr lang="en-US" sz="2400" b="1" dirty="0" smtClean="0"/>
              <a:t>Motivation research </a:t>
            </a:r>
            <a:r>
              <a:rPr lang="en-US" sz="2400" dirty="0" smtClean="0"/>
              <a:t>refers to qualitative research designed to probe consumers’ hidden, subconscious motivations</a:t>
            </a:r>
          </a:p>
        </p:txBody>
      </p:sp>
      <p:sp>
        <p:nvSpPr>
          <p:cNvPr id="51203" name="Text Placeholder 7"/>
          <p:cNvSpPr>
            <a:spLocks noGrp="1"/>
          </p:cNvSpPr>
          <p:nvPr>
            <p:ph type="body" sz="quarter" idx="13"/>
          </p:nvPr>
        </p:nvSpPr>
        <p:spPr/>
        <p:txBody>
          <a:bodyPr/>
          <a:lstStyle/>
          <a:p>
            <a:pPr>
              <a:lnSpc>
                <a:spcPct val="90000"/>
              </a:lnSpc>
              <a:spcBef>
                <a:spcPct val="0"/>
              </a:spcBef>
            </a:pPr>
            <a:r>
              <a:rPr lang="en-US" sz="2400" dirty="0" smtClean="0"/>
              <a:t>Psychological Factors</a:t>
            </a:r>
          </a:p>
          <a:p>
            <a:pPr>
              <a:lnSpc>
                <a:spcPct val="90000"/>
              </a:lnSpc>
              <a:spcBef>
                <a:spcPct val="0"/>
              </a:spcBef>
            </a:pPr>
            <a:endParaRPr lang="en-US" sz="2400" dirty="0" smtClean="0"/>
          </a:p>
          <a:p>
            <a:pPr>
              <a:lnSpc>
                <a:spcPct val="90000"/>
              </a:lnSpc>
              <a:spcBef>
                <a:spcPct val="0"/>
              </a:spcBef>
            </a:pPr>
            <a:r>
              <a:rPr lang="en-US" sz="2400" dirty="0" smtClean="0"/>
              <a:t>Motivation</a:t>
            </a:r>
          </a:p>
          <a:p>
            <a:pPr>
              <a:lnSpc>
                <a:spcPct val="90000"/>
              </a:lnSpc>
              <a:spcBef>
                <a:spcPct val="0"/>
              </a:spcBef>
            </a:pPr>
            <a:endParaRPr lang="en-US" sz="2400" dirty="0" smtClean="0"/>
          </a:p>
        </p:txBody>
      </p:sp>
      <p:sp>
        <p:nvSpPr>
          <p:cNvPr id="5" name="Rectangle 4"/>
          <p:cNvSpPr/>
          <p:nvPr/>
        </p:nvSpPr>
        <p:spPr>
          <a:xfrm>
            <a:off x="1295400" y="4724400"/>
            <a:ext cx="7239000" cy="1477328"/>
          </a:xfrm>
          <a:prstGeom prst="rect">
            <a:avLst/>
          </a:prstGeom>
          <a:solidFill>
            <a:schemeClr val="bg2"/>
          </a:solidFill>
          <a:ln>
            <a:solidFill>
              <a:schemeClr val="tx1"/>
            </a:solidFill>
          </a:ln>
        </p:spPr>
        <p:txBody>
          <a:bodyPr wrap="square">
            <a:spAutoFit/>
          </a:bodyPr>
          <a:lstStyle/>
          <a:p>
            <a:pPr algn="just"/>
            <a:r>
              <a:rPr lang="en-US" dirty="0" smtClean="0"/>
              <a:t>A person has many needs at any given time. Some are biological, arising from states of tension such as hunger, or thirst. Others are psychological, arising from the need for recognition, esteem, or belonging. A need becomes a motive when it is aroused to a sufficient level of intensity.</a:t>
            </a:r>
            <a:endParaRPr lang="en-US" dirty="0"/>
          </a:p>
        </p:txBody>
      </p:sp>
    </p:spTree>
  </p:cSld>
  <p:clrMapOvr>
    <a:masterClrMapping/>
  </p:clrMapOvr>
  <p:transition>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4" descr="fig05_04wo.jpg"/>
          <p:cNvPicPr>
            <a:picLocks noChangeAspect="1"/>
          </p:cNvPicPr>
          <p:nvPr/>
        </p:nvPicPr>
        <p:blipFill>
          <a:blip r:embed="rId3" cstate="print"/>
          <a:srcRect/>
          <a:stretch>
            <a:fillRect/>
          </a:stretch>
        </p:blipFill>
        <p:spPr bwMode="auto">
          <a:xfrm>
            <a:off x="2057400" y="1371600"/>
            <a:ext cx="6315075" cy="5086350"/>
          </a:xfrm>
          <a:prstGeom prst="rect">
            <a:avLst/>
          </a:prstGeom>
          <a:noFill/>
          <a:ln w="9525">
            <a:noFill/>
            <a:miter lim="800000"/>
            <a:headEnd/>
            <a:tailEnd/>
          </a:ln>
        </p:spPr>
      </p:pic>
      <p:sp>
        <p:nvSpPr>
          <p:cNvPr id="53250" name="Rectangle 2"/>
          <p:cNvSpPr>
            <a:spLocks noGrp="1" noChangeArrowheads="1"/>
          </p:cNvSpPr>
          <p:nvPr>
            <p:ph type="title"/>
          </p:nvPr>
        </p:nvSpPr>
        <p:spPr>
          <a:xfrm>
            <a:off x="685800" y="228600"/>
            <a:ext cx="7772400" cy="1143000"/>
          </a:xfrm>
        </p:spPr>
        <p:txBody>
          <a:bodyPr/>
          <a:lstStyle/>
          <a:p>
            <a:r>
              <a:rPr lang="en-US" smtClean="0"/>
              <a:t>Characteristics Affecting       Consumer Behavior</a:t>
            </a:r>
          </a:p>
        </p:txBody>
      </p:sp>
      <p:sp>
        <p:nvSpPr>
          <p:cNvPr id="53251" name="Content Placeholder 4"/>
          <p:cNvSpPr>
            <a:spLocks noGrp="1"/>
          </p:cNvSpPr>
          <p:nvPr>
            <p:ph type="body" sz="quarter" idx="13"/>
          </p:nvPr>
        </p:nvSpPr>
        <p:spPr>
          <a:xfrm>
            <a:off x="-2819400" y="2209800"/>
            <a:ext cx="9144000" cy="762000"/>
          </a:xfrm>
        </p:spPr>
        <p:txBody>
          <a:bodyPr/>
          <a:lstStyle/>
          <a:p>
            <a:pPr>
              <a:lnSpc>
                <a:spcPct val="90000"/>
              </a:lnSpc>
              <a:spcBef>
                <a:spcPct val="0"/>
              </a:spcBef>
            </a:pPr>
            <a:r>
              <a:rPr lang="en-US" sz="2400" dirty="0" smtClean="0"/>
              <a:t>Maslow’s</a:t>
            </a:r>
          </a:p>
          <a:p>
            <a:pPr>
              <a:lnSpc>
                <a:spcPct val="90000"/>
              </a:lnSpc>
              <a:spcBef>
                <a:spcPct val="0"/>
              </a:spcBef>
            </a:pPr>
            <a:r>
              <a:rPr lang="en-US" sz="2400" dirty="0" smtClean="0"/>
              <a:t>Hierarchy of Needs</a:t>
            </a:r>
          </a:p>
        </p:txBody>
      </p:sp>
    </p:spTree>
  </p:cSld>
  <p:clrMapOvr>
    <a:masterClrMapping/>
  </p:clrMapOvr>
  <p:transition>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p:txBody>
          <a:bodyPr/>
          <a:lstStyle/>
          <a:p>
            <a:r>
              <a:rPr lang="en-US" smtClean="0"/>
              <a:t>Characteristics Affecting       Consumer Behavior</a:t>
            </a:r>
          </a:p>
        </p:txBody>
      </p:sp>
      <p:sp>
        <p:nvSpPr>
          <p:cNvPr id="55298" name="Rectangle 5"/>
          <p:cNvSpPr>
            <a:spLocks noGrp="1" noChangeArrowheads="1"/>
          </p:cNvSpPr>
          <p:nvPr>
            <p:ph idx="1"/>
          </p:nvPr>
        </p:nvSpPr>
        <p:spPr>
          <a:xfrm>
            <a:off x="609600" y="2743200"/>
            <a:ext cx="5715000" cy="3429000"/>
          </a:xfrm>
        </p:spPr>
        <p:txBody>
          <a:bodyPr/>
          <a:lstStyle/>
          <a:p>
            <a:pPr>
              <a:lnSpc>
                <a:spcPct val="80000"/>
              </a:lnSpc>
              <a:buFont typeface="Arial" pitchFamily="34" charset="0"/>
              <a:buChar char="•"/>
            </a:pPr>
            <a:r>
              <a:rPr lang="en-US" sz="3000" b="1" dirty="0" smtClean="0"/>
              <a:t>Perception</a:t>
            </a:r>
            <a:r>
              <a:rPr lang="en-US" sz="3000" dirty="0" smtClean="0"/>
              <a:t> is the process by which people select, organize, and interpret information to form a meaningful picture of the world from three perceptual processes</a:t>
            </a:r>
          </a:p>
          <a:p>
            <a:pPr lvl="1">
              <a:lnSpc>
                <a:spcPct val="80000"/>
              </a:lnSpc>
            </a:pPr>
            <a:r>
              <a:rPr lang="en-US" dirty="0" smtClean="0"/>
              <a:t>Selective attention</a:t>
            </a:r>
          </a:p>
          <a:p>
            <a:pPr lvl="1">
              <a:lnSpc>
                <a:spcPct val="80000"/>
              </a:lnSpc>
            </a:pPr>
            <a:r>
              <a:rPr lang="en-US" dirty="0" smtClean="0"/>
              <a:t>Selective distortion</a:t>
            </a:r>
          </a:p>
          <a:p>
            <a:pPr lvl="1">
              <a:lnSpc>
                <a:spcPct val="80000"/>
              </a:lnSpc>
            </a:pPr>
            <a:r>
              <a:rPr lang="en-US" dirty="0" smtClean="0"/>
              <a:t>Selective retention</a:t>
            </a:r>
          </a:p>
          <a:p>
            <a:pPr>
              <a:lnSpc>
                <a:spcPct val="80000"/>
              </a:lnSpc>
            </a:pPr>
            <a:endParaRPr lang="en-US" sz="3000" dirty="0" smtClean="0"/>
          </a:p>
        </p:txBody>
      </p:sp>
      <p:sp>
        <p:nvSpPr>
          <p:cNvPr id="55299" name="Text Placeholder 8"/>
          <p:cNvSpPr>
            <a:spLocks noGrp="1"/>
          </p:cNvSpPr>
          <p:nvPr>
            <p:ph type="body" sz="quarter" idx="13"/>
          </p:nvPr>
        </p:nvSpPr>
        <p:spPr/>
        <p:txBody>
          <a:bodyPr/>
          <a:lstStyle/>
          <a:p>
            <a:pPr>
              <a:lnSpc>
                <a:spcPct val="90000"/>
              </a:lnSpc>
              <a:spcBef>
                <a:spcPct val="0"/>
              </a:spcBef>
            </a:pPr>
            <a:r>
              <a:rPr lang="en-US" sz="2400" dirty="0" smtClean="0"/>
              <a:t>Psychological Factors</a:t>
            </a:r>
          </a:p>
          <a:p>
            <a:pPr>
              <a:lnSpc>
                <a:spcPct val="90000"/>
              </a:lnSpc>
              <a:spcBef>
                <a:spcPct val="0"/>
              </a:spcBef>
            </a:pPr>
            <a:endParaRPr lang="en-US" sz="2400" dirty="0" smtClean="0"/>
          </a:p>
          <a:p>
            <a:pPr>
              <a:lnSpc>
                <a:spcPct val="90000"/>
              </a:lnSpc>
              <a:spcBef>
                <a:spcPct val="0"/>
              </a:spcBef>
            </a:pPr>
            <a:r>
              <a:rPr lang="en-US" sz="2400" dirty="0"/>
              <a:t>Perception</a:t>
            </a:r>
            <a:endParaRPr lang="en-US" sz="2400" dirty="0" smtClean="0"/>
          </a:p>
          <a:p>
            <a:pPr>
              <a:lnSpc>
                <a:spcPct val="90000"/>
              </a:lnSpc>
              <a:spcBef>
                <a:spcPct val="0"/>
              </a:spcBef>
            </a:pPr>
            <a:endParaRPr lang="en-US" sz="2400" dirty="0" smtClean="0"/>
          </a:p>
        </p:txBody>
      </p:sp>
      <p:pic>
        <p:nvPicPr>
          <p:cNvPr id="55300" name="Picture 2"/>
          <p:cNvPicPr>
            <a:picLocks noChangeAspect="1" noChangeArrowheads="1"/>
          </p:cNvPicPr>
          <p:nvPr/>
        </p:nvPicPr>
        <p:blipFill>
          <a:blip r:embed="rId3" cstate="print"/>
          <a:srcRect/>
          <a:stretch>
            <a:fillRect/>
          </a:stretch>
        </p:blipFill>
        <p:spPr bwMode="auto">
          <a:xfrm>
            <a:off x="6442075" y="1905000"/>
            <a:ext cx="2320925" cy="4162425"/>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ChangeArrowheads="1"/>
          </p:cNvSpPr>
          <p:nvPr>
            <p:ph type="title"/>
          </p:nvPr>
        </p:nvSpPr>
        <p:spPr/>
        <p:txBody>
          <a:bodyPr/>
          <a:lstStyle/>
          <a:p>
            <a:r>
              <a:rPr lang="en-US" smtClean="0"/>
              <a:t>Characteristics Affecting   Consumer Behavior</a:t>
            </a:r>
          </a:p>
        </p:txBody>
      </p:sp>
      <p:sp>
        <p:nvSpPr>
          <p:cNvPr id="57346" name="Rectangle 5"/>
          <p:cNvSpPr>
            <a:spLocks noGrp="1" noChangeArrowheads="1"/>
          </p:cNvSpPr>
          <p:nvPr>
            <p:ph idx="1"/>
          </p:nvPr>
        </p:nvSpPr>
        <p:spPr>
          <a:xfrm>
            <a:off x="990600" y="2133600"/>
            <a:ext cx="7924800" cy="4495800"/>
          </a:xfrm>
        </p:spPr>
        <p:txBody>
          <a:bodyPr/>
          <a:lstStyle/>
          <a:p>
            <a:pPr>
              <a:buFontTx/>
              <a:buNone/>
            </a:pPr>
            <a:r>
              <a:rPr lang="en-US" sz="2800" b="1" dirty="0" smtClean="0"/>
              <a:t>Selective attention </a:t>
            </a:r>
            <a:r>
              <a:rPr lang="en-US" sz="2800" dirty="0" smtClean="0"/>
              <a:t>is the tendency for people to screen out most of the information to which they are exposed</a:t>
            </a:r>
          </a:p>
          <a:p>
            <a:pPr>
              <a:buFontTx/>
              <a:buNone/>
            </a:pPr>
            <a:r>
              <a:rPr lang="en-US" sz="2800" b="1" dirty="0" smtClean="0"/>
              <a:t>Selective distortion </a:t>
            </a:r>
            <a:r>
              <a:rPr lang="en-US" sz="2800" b="1" dirty="0" smtClean="0"/>
              <a:t>(misrepresentation)</a:t>
            </a:r>
            <a:r>
              <a:rPr lang="en-US" sz="2800" dirty="0" smtClean="0"/>
              <a:t>is </a:t>
            </a:r>
            <a:r>
              <a:rPr lang="en-US" sz="2800" dirty="0" smtClean="0"/>
              <a:t>the tendency for people to interpret information in a way that will support what they already believe</a:t>
            </a:r>
          </a:p>
          <a:p>
            <a:pPr>
              <a:buFontTx/>
              <a:buNone/>
            </a:pPr>
            <a:r>
              <a:rPr lang="en-US" sz="2800" b="1" dirty="0" smtClean="0"/>
              <a:t>Selective retention </a:t>
            </a:r>
            <a:r>
              <a:rPr lang="en-US" sz="2800" dirty="0" smtClean="0"/>
              <a:t>is the tendency to remember good points made about a brand they favor and forget good points about competing brands</a:t>
            </a:r>
          </a:p>
        </p:txBody>
      </p:sp>
      <p:sp>
        <p:nvSpPr>
          <p:cNvPr id="57347" name="Text Placeholder 7"/>
          <p:cNvSpPr>
            <a:spLocks noGrp="1"/>
          </p:cNvSpPr>
          <p:nvPr>
            <p:ph type="body" sz="quarter" idx="13"/>
          </p:nvPr>
        </p:nvSpPr>
        <p:spPr>
          <a:xfrm>
            <a:off x="914400" y="1371600"/>
            <a:ext cx="7162800" cy="381000"/>
          </a:xfrm>
        </p:spPr>
        <p:txBody>
          <a:bodyPr/>
          <a:lstStyle/>
          <a:p>
            <a:pPr>
              <a:lnSpc>
                <a:spcPct val="90000"/>
              </a:lnSpc>
              <a:spcBef>
                <a:spcPct val="0"/>
              </a:spcBef>
            </a:pPr>
            <a:r>
              <a:rPr lang="en-US" sz="2400" dirty="0" smtClean="0"/>
              <a:t>Psychological Factors</a:t>
            </a:r>
          </a:p>
          <a:p>
            <a:pPr>
              <a:lnSpc>
                <a:spcPct val="90000"/>
              </a:lnSpc>
              <a:spcBef>
                <a:spcPct val="0"/>
              </a:spcBef>
            </a:pPr>
            <a:r>
              <a:rPr lang="en-US" sz="2400" dirty="0" smtClean="0"/>
              <a:t>Perception</a:t>
            </a:r>
          </a:p>
        </p:txBody>
      </p:sp>
    </p:spTree>
  </p:cSld>
  <p:clrMapOvr>
    <a:masterClrMapping/>
  </p:clrMapOvr>
  <p:transition>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p:txBody>
          <a:bodyPr/>
          <a:lstStyle/>
          <a:p>
            <a:r>
              <a:rPr lang="en-US" smtClean="0"/>
              <a:t>Characteristics Affecting   Consumer Behavior</a:t>
            </a:r>
          </a:p>
        </p:txBody>
      </p:sp>
      <p:sp>
        <p:nvSpPr>
          <p:cNvPr id="59394" name="Rectangle 5"/>
          <p:cNvSpPr>
            <a:spLocks noGrp="1" noChangeArrowheads="1"/>
          </p:cNvSpPr>
          <p:nvPr>
            <p:ph idx="1"/>
          </p:nvPr>
        </p:nvSpPr>
        <p:spPr>
          <a:xfrm>
            <a:off x="685800" y="2362200"/>
            <a:ext cx="7772400" cy="4114800"/>
          </a:xfrm>
        </p:spPr>
        <p:txBody>
          <a:bodyPr/>
          <a:lstStyle/>
          <a:p>
            <a:r>
              <a:rPr lang="en-US" sz="2400" b="1" dirty="0" smtClean="0"/>
              <a:t>Learning</a:t>
            </a:r>
            <a:r>
              <a:rPr lang="en-US" sz="2400" dirty="0" smtClean="0"/>
              <a:t> is the change in an individual’s behavior arising from experience, (when people act, they learn).</a:t>
            </a:r>
          </a:p>
          <a:p>
            <a:r>
              <a:rPr lang="en-US" sz="2400" dirty="0" smtClean="0"/>
              <a:t>Learning occurs through interplay of:</a:t>
            </a:r>
          </a:p>
          <a:p>
            <a:pPr>
              <a:buFontTx/>
              <a:buNone/>
            </a:pPr>
            <a:endParaRPr lang="en-US" dirty="0" smtClean="0"/>
          </a:p>
          <a:p>
            <a:pPr>
              <a:buFontTx/>
              <a:buNone/>
            </a:pPr>
            <a:endParaRPr lang="en-US" dirty="0" smtClean="0"/>
          </a:p>
          <a:p>
            <a:endParaRPr lang="en-US" dirty="0" smtClean="0"/>
          </a:p>
          <a:p>
            <a:endParaRPr lang="en-US" dirty="0" smtClean="0"/>
          </a:p>
        </p:txBody>
      </p:sp>
      <p:sp>
        <p:nvSpPr>
          <p:cNvPr id="59395" name="Text Placeholder 4"/>
          <p:cNvSpPr>
            <a:spLocks noGrp="1"/>
          </p:cNvSpPr>
          <p:nvPr>
            <p:ph type="body" sz="quarter" idx="13"/>
          </p:nvPr>
        </p:nvSpPr>
        <p:spPr/>
        <p:txBody>
          <a:bodyPr/>
          <a:lstStyle/>
          <a:p>
            <a:pPr>
              <a:lnSpc>
                <a:spcPct val="90000"/>
              </a:lnSpc>
              <a:spcBef>
                <a:spcPct val="0"/>
              </a:spcBef>
            </a:pPr>
            <a:r>
              <a:rPr lang="en-US" sz="2400" dirty="0" smtClean="0"/>
              <a:t>Psychological Factors</a:t>
            </a:r>
          </a:p>
          <a:p>
            <a:pPr>
              <a:lnSpc>
                <a:spcPct val="90000"/>
              </a:lnSpc>
              <a:spcBef>
                <a:spcPct val="0"/>
              </a:spcBef>
            </a:pPr>
            <a:r>
              <a:rPr lang="en-US" sz="2400" dirty="0" smtClean="0"/>
              <a:t>Learning</a:t>
            </a:r>
          </a:p>
          <a:p>
            <a:pPr>
              <a:lnSpc>
                <a:spcPct val="90000"/>
              </a:lnSpc>
              <a:spcBef>
                <a:spcPct val="0"/>
              </a:spcBef>
            </a:pPr>
            <a:endParaRPr lang="en-US" sz="2400" dirty="0" smtClean="0"/>
          </a:p>
          <a:p>
            <a:pPr>
              <a:lnSpc>
                <a:spcPct val="90000"/>
              </a:lnSpc>
              <a:spcBef>
                <a:spcPct val="0"/>
              </a:spcBef>
            </a:pPr>
            <a:endParaRPr lang="en-US" sz="2400" dirty="0" smtClean="0"/>
          </a:p>
        </p:txBody>
      </p:sp>
      <p:graphicFrame>
        <p:nvGraphicFramePr>
          <p:cNvPr id="9" name="Diagram 8"/>
          <p:cNvGraphicFramePr/>
          <p:nvPr>
            <p:extLst>
              <p:ext uri="{D42A27DB-BD31-4B8C-83A1-F6EECF244321}">
                <p14:modId xmlns:p14="http://schemas.microsoft.com/office/powerpoint/2010/main" val="1094763843"/>
              </p:ext>
            </p:extLst>
          </p:nvPr>
        </p:nvGraphicFramePr>
        <p:xfrm>
          <a:off x="752475" y="3886200"/>
          <a:ext cx="7543800" cy="2057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p:nvPr>
        </p:nvSpPr>
        <p:spPr/>
        <p:txBody>
          <a:bodyPr/>
          <a:lstStyle/>
          <a:p>
            <a:r>
              <a:rPr lang="en-US" smtClean="0"/>
              <a:t/>
            </a:r>
            <a:br>
              <a:rPr lang="en-US" smtClean="0"/>
            </a:br>
            <a:r>
              <a:rPr lang="en-US" smtClean="0"/>
              <a:t>Characteristics Affecting       Consumer Behavior</a:t>
            </a:r>
          </a:p>
        </p:txBody>
      </p:sp>
      <p:sp>
        <p:nvSpPr>
          <p:cNvPr id="61442" name="Rectangle 5"/>
          <p:cNvSpPr>
            <a:spLocks noGrp="1" noChangeArrowheads="1"/>
          </p:cNvSpPr>
          <p:nvPr>
            <p:ph idx="1"/>
          </p:nvPr>
        </p:nvSpPr>
        <p:spPr>
          <a:xfrm>
            <a:off x="914400" y="2133600"/>
            <a:ext cx="7772400" cy="2590800"/>
          </a:xfrm>
        </p:spPr>
        <p:txBody>
          <a:bodyPr/>
          <a:lstStyle/>
          <a:p>
            <a:endParaRPr lang="en-US" sz="2400" dirty="0" smtClean="0"/>
          </a:p>
          <a:p>
            <a:pPr>
              <a:buFont typeface="Arial" pitchFamily="34" charset="0"/>
              <a:buChar char="•"/>
            </a:pPr>
            <a:r>
              <a:rPr lang="en-US" sz="2400" b="1" dirty="0" smtClean="0"/>
              <a:t>Belief </a:t>
            </a:r>
            <a:r>
              <a:rPr lang="en-US" sz="2400" dirty="0" smtClean="0"/>
              <a:t>is a descriptive thought that a person has about something based on:</a:t>
            </a:r>
          </a:p>
          <a:p>
            <a:pPr>
              <a:buFont typeface="Wingdings" pitchFamily="2" charset="2"/>
              <a:buChar char="ü"/>
            </a:pPr>
            <a:r>
              <a:rPr lang="en-US" sz="2400" dirty="0" smtClean="0"/>
              <a:t>Knowledge</a:t>
            </a:r>
          </a:p>
          <a:p>
            <a:pPr>
              <a:buFont typeface="Wingdings" pitchFamily="2" charset="2"/>
              <a:buChar char="ü"/>
            </a:pPr>
            <a:r>
              <a:rPr lang="en-US" sz="2400" dirty="0" smtClean="0"/>
              <a:t>Opinion</a:t>
            </a:r>
          </a:p>
          <a:p>
            <a:pPr>
              <a:buFont typeface="Wingdings" pitchFamily="2" charset="2"/>
              <a:buChar char="ü"/>
            </a:pPr>
            <a:r>
              <a:rPr lang="en-US" sz="2400" dirty="0" smtClean="0"/>
              <a:t>Faith</a:t>
            </a:r>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p:txBody>
      </p:sp>
      <p:sp>
        <p:nvSpPr>
          <p:cNvPr id="61443" name="Text Placeholder 4"/>
          <p:cNvSpPr>
            <a:spLocks noGrp="1"/>
          </p:cNvSpPr>
          <p:nvPr>
            <p:ph type="body" sz="quarter" idx="13"/>
          </p:nvPr>
        </p:nvSpPr>
        <p:spPr/>
        <p:txBody>
          <a:bodyPr/>
          <a:lstStyle/>
          <a:p>
            <a:pPr>
              <a:lnSpc>
                <a:spcPct val="90000"/>
              </a:lnSpc>
              <a:spcBef>
                <a:spcPct val="0"/>
              </a:spcBef>
            </a:pPr>
            <a:r>
              <a:rPr lang="en-US" sz="2400" dirty="0" smtClean="0"/>
              <a:t>Psychological Factors</a:t>
            </a:r>
          </a:p>
          <a:p>
            <a:pPr>
              <a:lnSpc>
                <a:spcPct val="90000"/>
              </a:lnSpc>
              <a:spcBef>
                <a:spcPct val="0"/>
              </a:spcBef>
            </a:pPr>
            <a:endParaRPr lang="en-US" sz="2400" dirty="0" smtClean="0"/>
          </a:p>
          <a:p>
            <a:pPr>
              <a:lnSpc>
                <a:spcPct val="90000"/>
              </a:lnSpc>
              <a:spcBef>
                <a:spcPct val="0"/>
              </a:spcBef>
            </a:pPr>
            <a:r>
              <a:rPr lang="en-US" sz="2400" dirty="0" smtClean="0"/>
              <a:t>Beliefs and Attitudes</a:t>
            </a:r>
          </a:p>
        </p:txBody>
      </p:sp>
      <p:sp>
        <p:nvSpPr>
          <p:cNvPr id="5" name="Rectangle 4"/>
          <p:cNvSpPr/>
          <p:nvPr/>
        </p:nvSpPr>
        <p:spPr>
          <a:xfrm>
            <a:off x="1295400" y="4800600"/>
            <a:ext cx="7239000" cy="1477328"/>
          </a:xfrm>
          <a:prstGeom prst="rect">
            <a:avLst/>
          </a:prstGeom>
          <a:solidFill>
            <a:schemeClr val="bg2"/>
          </a:solidFill>
          <a:ln>
            <a:solidFill>
              <a:schemeClr val="tx1"/>
            </a:solidFill>
          </a:ln>
        </p:spPr>
        <p:txBody>
          <a:bodyPr wrap="square">
            <a:spAutoFit/>
          </a:bodyPr>
          <a:lstStyle/>
          <a:p>
            <a:pPr algn="just"/>
            <a:r>
              <a:rPr lang="en-US" dirty="0" smtClean="0"/>
              <a:t>Marketers are interested in the beliefs that people formulate about specific products and services because these beliefs make up product and brand images that affect buying behavior. If some of the beliefs are wrong and prevent purchase, the marketer will</a:t>
            </a:r>
          </a:p>
          <a:p>
            <a:pPr algn="just"/>
            <a:r>
              <a:rPr lang="en-US" dirty="0" smtClean="0"/>
              <a:t>want to launch a campaign to correct them.</a:t>
            </a:r>
            <a:endParaRPr lang="en-US" dirty="0"/>
          </a:p>
        </p:txBody>
      </p:sp>
    </p:spTree>
  </p:cSld>
  <p:clrMapOvr>
    <a:masterClrMapping/>
  </p:clrMapOvr>
  <p:transition>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p:txBody>
          <a:bodyPr/>
          <a:lstStyle/>
          <a:p>
            <a:r>
              <a:rPr lang="en-US" smtClean="0"/>
              <a:t/>
            </a:r>
            <a:br>
              <a:rPr lang="en-US" smtClean="0"/>
            </a:br>
            <a:r>
              <a:rPr lang="en-US" smtClean="0"/>
              <a:t>Characteristics Affecting       Consumer Behavior</a:t>
            </a:r>
          </a:p>
        </p:txBody>
      </p:sp>
      <p:sp>
        <p:nvSpPr>
          <p:cNvPr id="63490" name="Content Placeholder 7"/>
          <p:cNvSpPr>
            <a:spLocks noGrp="1"/>
          </p:cNvSpPr>
          <p:nvPr>
            <p:ph idx="1"/>
          </p:nvPr>
        </p:nvSpPr>
        <p:spPr>
          <a:xfrm>
            <a:off x="762000" y="2667000"/>
            <a:ext cx="7772400" cy="1524000"/>
          </a:xfrm>
        </p:spPr>
        <p:txBody>
          <a:bodyPr/>
          <a:lstStyle/>
          <a:p>
            <a:pPr>
              <a:buFont typeface="Arial" pitchFamily="34" charset="0"/>
              <a:buChar char="•"/>
            </a:pPr>
            <a:r>
              <a:rPr lang="en-US" b="1" dirty="0" smtClean="0"/>
              <a:t>Attitudes</a:t>
            </a:r>
            <a:r>
              <a:rPr lang="en-US" dirty="0" smtClean="0"/>
              <a:t> describe a person’s relatively consistent evaluations, feelings, and tendencies toward an object or idea.</a:t>
            </a:r>
          </a:p>
        </p:txBody>
      </p:sp>
      <p:sp>
        <p:nvSpPr>
          <p:cNvPr id="63491" name="Text Placeholder 5"/>
          <p:cNvSpPr>
            <a:spLocks noGrp="1"/>
          </p:cNvSpPr>
          <p:nvPr>
            <p:ph type="body" sz="quarter" idx="13"/>
          </p:nvPr>
        </p:nvSpPr>
        <p:spPr/>
        <p:txBody>
          <a:bodyPr/>
          <a:lstStyle/>
          <a:p>
            <a:pPr>
              <a:lnSpc>
                <a:spcPct val="90000"/>
              </a:lnSpc>
              <a:spcBef>
                <a:spcPct val="0"/>
              </a:spcBef>
            </a:pPr>
            <a:r>
              <a:rPr lang="en-US" sz="2400" dirty="0" smtClean="0"/>
              <a:t>Psychological Factors</a:t>
            </a:r>
          </a:p>
          <a:p>
            <a:pPr>
              <a:lnSpc>
                <a:spcPct val="90000"/>
              </a:lnSpc>
              <a:spcBef>
                <a:spcPct val="0"/>
              </a:spcBef>
            </a:pPr>
            <a:endParaRPr lang="en-US" sz="2400" dirty="0"/>
          </a:p>
          <a:p>
            <a:pPr>
              <a:lnSpc>
                <a:spcPct val="90000"/>
              </a:lnSpc>
              <a:spcBef>
                <a:spcPct val="0"/>
              </a:spcBef>
            </a:pPr>
            <a:r>
              <a:rPr lang="en-US" sz="2400" dirty="0" smtClean="0"/>
              <a:t>Attitudes</a:t>
            </a:r>
          </a:p>
          <a:p>
            <a:pPr>
              <a:lnSpc>
                <a:spcPct val="90000"/>
              </a:lnSpc>
              <a:spcBef>
                <a:spcPct val="0"/>
              </a:spcBef>
            </a:pPr>
            <a:endParaRPr lang="en-US" sz="2400" dirty="0" smtClean="0"/>
          </a:p>
        </p:txBody>
      </p:sp>
      <p:sp>
        <p:nvSpPr>
          <p:cNvPr id="5" name="Rectangle 4"/>
          <p:cNvSpPr/>
          <p:nvPr/>
        </p:nvSpPr>
        <p:spPr>
          <a:xfrm>
            <a:off x="1371600" y="4572000"/>
            <a:ext cx="7391400" cy="1477328"/>
          </a:xfrm>
          <a:prstGeom prst="rect">
            <a:avLst/>
          </a:prstGeom>
          <a:solidFill>
            <a:schemeClr val="bg2"/>
          </a:solidFill>
          <a:ln>
            <a:solidFill>
              <a:schemeClr val="tx1"/>
            </a:solidFill>
          </a:ln>
        </p:spPr>
        <p:txBody>
          <a:bodyPr wrap="square">
            <a:spAutoFit/>
          </a:bodyPr>
          <a:lstStyle/>
          <a:p>
            <a:pPr algn="just"/>
            <a:r>
              <a:rPr lang="en-US" dirty="0" smtClean="0"/>
              <a:t>Attitudes put people into a frame of mind of liking or disliking things, of moving toward or away from them. A camera buyer may hold attitudes such as “Buy the best,” “The Japanese make the best electronics products in the world,” If so, the Nikon camera would fit well into the consumer’s existing attitudes.</a:t>
            </a:r>
            <a:endParaRPr lang="en-US" dirty="0"/>
          </a:p>
        </p:txBody>
      </p:sp>
    </p:spTree>
  </p:cSld>
  <p:clrMapOvr>
    <a:masterClrMapping/>
  </p:clrMapOvr>
  <p:transition>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ChangeArrowheads="1"/>
          </p:cNvSpPr>
          <p:nvPr>
            <p:ph type="title"/>
          </p:nvPr>
        </p:nvSpPr>
        <p:spPr>
          <a:xfrm>
            <a:off x="533400" y="2819400"/>
            <a:ext cx="7772400" cy="1143000"/>
          </a:xfrm>
        </p:spPr>
        <p:txBody>
          <a:bodyPr/>
          <a:lstStyle/>
          <a:p>
            <a:r>
              <a:rPr lang="en-US" dirty="0" smtClean="0">
                <a:solidFill>
                  <a:srgbClr val="C00000"/>
                </a:solidFill>
              </a:rPr>
              <a:t>Types of Buying Decision Behavior</a:t>
            </a:r>
          </a:p>
        </p:txBody>
      </p:sp>
    </p:spTree>
    <p:extLst>
      <p:ext uri="{BB962C8B-B14F-4D97-AF65-F5344CB8AC3E}">
        <p14:creationId xmlns:p14="http://schemas.microsoft.com/office/powerpoint/2010/main" val="2908862981"/>
      </p:ext>
    </p:extLst>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09600" y="2819400"/>
            <a:ext cx="7772400" cy="762000"/>
          </a:xfrm>
        </p:spPr>
        <p:txBody>
          <a:bodyPr/>
          <a:lstStyle/>
          <a:p>
            <a:r>
              <a:rPr lang="en-US" sz="3200" dirty="0" smtClean="0">
                <a:solidFill>
                  <a:srgbClr val="C00000"/>
                </a:solidFill>
              </a:rPr>
              <a:t>Model of Consumer Behavior</a:t>
            </a:r>
          </a:p>
        </p:txBody>
      </p:sp>
    </p:spTree>
    <p:extLst>
      <p:ext uri="{BB962C8B-B14F-4D97-AF65-F5344CB8AC3E}">
        <p14:creationId xmlns:p14="http://schemas.microsoft.com/office/powerpoint/2010/main" val="1908454419"/>
      </p:ext>
    </p:extLst>
  </p:cSld>
  <p:clrMapOvr>
    <a:masterClrMapping/>
  </p:clrMapOvr>
  <p:transition>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ChangeArrowheads="1"/>
          </p:cNvSpPr>
          <p:nvPr>
            <p:ph type="title"/>
          </p:nvPr>
        </p:nvSpPr>
        <p:spPr/>
        <p:txBody>
          <a:bodyPr/>
          <a:lstStyle/>
          <a:p>
            <a:r>
              <a:rPr lang="en-US" smtClean="0"/>
              <a:t>Types of Buying Decision Behavior</a:t>
            </a:r>
          </a:p>
        </p:txBody>
      </p:sp>
      <p:graphicFrame>
        <p:nvGraphicFramePr>
          <p:cNvPr id="4" name="Diagram 3"/>
          <p:cNvGraphicFramePr/>
          <p:nvPr/>
        </p:nvGraphicFramePr>
        <p:xfrm>
          <a:off x="1066800" y="1676400"/>
          <a:ext cx="66294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ChangeArrowheads="1"/>
          </p:cNvSpPr>
          <p:nvPr>
            <p:ph type="title"/>
          </p:nvPr>
        </p:nvSpPr>
        <p:spPr>
          <a:xfrm>
            <a:off x="609600" y="381000"/>
            <a:ext cx="7772400" cy="1143000"/>
          </a:xfrm>
        </p:spPr>
        <p:txBody>
          <a:bodyPr/>
          <a:lstStyle/>
          <a:p>
            <a:r>
              <a:rPr lang="en-US" smtClean="0"/>
              <a:t>Types of Buying Decision Behavior</a:t>
            </a:r>
          </a:p>
        </p:txBody>
      </p:sp>
      <p:sp>
        <p:nvSpPr>
          <p:cNvPr id="67586" name="Content Placeholder 4"/>
          <p:cNvSpPr>
            <a:spLocks noGrp="1"/>
          </p:cNvSpPr>
          <p:nvPr>
            <p:ph type="body" sz="quarter" idx="13"/>
          </p:nvPr>
        </p:nvSpPr>
        <p:spPr>
          <a:xfrm>
            <a:off x="914400" y="1600200"/>
            <a:ext cx="7162800" cy="381000"/>
          </a:xfrm>
        </p:spPr>
        <p:txBody>
          <a:bodyPr/>
          <a:lstStyle/>
          <a:p>
            <a:r>
              <a:rPr lang="en-US" smtClean="0"/>
              <a:t>Four Types of Buying Behavior</a:t>
            </a:r>
          </a:p>
        </p:txBody>
      </p:sp>
      <p:pic>
        <p:nvPicPr>
          <p:cNvPr id="67587" name="Picture 4" descr="fig05_05wo.jpg"/>
          <p:cNvPicPr>
            <a:picLocks noChangeAspect="1"/>
          </p:cNvPicPr>
          <p:nvPr/>
        </p:nvPicPr>
        <p:blipFill>
          <a:blip r:embed="rId3" cstate="print"/>
          <a:srcRect/>
          <a:stretch>
            <a:fillRect/>
          </a:stretch>
        </p:blipFill>
        <p:spPr bwMode="auto">
          <a:xfrm>
            <a:off x="533400" y="2438400"/>
            <a:ext cx="7696200" cy="3230563"/>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ChangeArrowheads="1"/>
          </p:cNvSpPr>
          <p:nvPr>
            <p:ph type="title"/>
          </p:nvPr>
        </p:nvSpPr>
        <p:spPr>
          <a:xfrm>
            <a:off x="609600" y="2895600"/>
            <a:ext cx="7772400" cy="1143000"/>
          </a:xfrm>
        </p:spPr>
        <p:txBody>
          <a:bodyPr/>
          <a:lstStyle/>
          <a:p>
            <a:r>
              <a:rPr lang="en-US" dirty="0" smtClean="0">
                <a:solidFill>
                  <a:srgbClr val="C00000"/>
                </a:solidFill>
              </a:rPr>
              <a:t>The Buyer Decision Process</a:t>
            </a:r>
          </a:p>
        </p:txBody>
      </p:sp>
    </p:spTree>
    <p:extLst>
      <p:ext uri="{BB962C8B-B14F-4D97-AF65-F5344CB8AC3E}">
        <p14:creationId xmlns:p14="http://schemas.microsoft.com/office/powerpoint/2010/main" val="2696023499"/>
      </p:ext>
    </p:extLst>
  </p:cSld>
  <p:clrMapOvr>
    <a:masterClrMapping/>
  </p:clrMapOvr>
  <p:transition>
    <p:wipe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ChangeArrowheads="1"/>
          </p:cNvSpPr>
          <p:nvPr>
            <p:ph type="title"/>
          </p:nvPr>
        </p:nvSpPr>
        <p:spPr>
          <a:xfrm>
            <a:off x="685800" y="457200"/>
            <a:ext cx="7772400" cy="1143000"/>
          </a:xfrm>
        </p:spPr>
        <p:txBody>
          <a:bodyPr/>
          <a:lstStyle/>
          <a:p>
            <a:r>
              <a:rPr lang="en-US" smtClean="0"/>
              <a:t>The Buyer Decision Process</a:t>
            </a:r>
          </a:p>
        </p:txBody>
      </p:sp>
      <p:sp>
        <p:nvSpPr>
          <p:cNvPr id="69634" name="Content Placeholder 4"/>
          <p:cNvSpPr>
            <a:spLocks noGrp="1"/>
          </p:cNvSpPr>
          <p:nvPr>
            <p:ph type="body" sz="quarter" idx="13"/>
          </p:nvPr>
        </p:nvSpPr>
        <p:spPr/>
        <p:txBody>
          <a:bodyPr/>
          <a:lstStyle/>
          <a:p>
            <a:r>
              <a:rPr lang="en-US" smtClean="0"/>
              <a:t>Buyer Decision Making Process</a:t>
            </a:r>
          </a:p>
        </p:txBody>
      </p:sp>
      <p:pic>
        <p:nvPicPr>
          <p:cNvPr id="69635" name="Picture 6" descr="fig05_06"/>
          <p:cNvPicPr>
            <a:picLocks noChangeAspect="1" noChangeArrowheads="1"/>
          </p:cNvPicPr>
          <p:nvPr/>
        </p:nvPicPr>
        <p:blipFill>
          <a:blip r:embed="rId3" cstate="print"/>
          <a:srcRect l="18520" t="60706"/>
          <a:stretch>
            <a:fillRect/>
          </a:stretch>
        </p:blipFill>
        <p:spPr bwMode="auto">
          <a:xfrm>
            <a:off x="228600" y="4267200"/>
            <a:ext cx="8878888" cy="914400"/>
          </a:xfrm>
          <a:prstGeom prst="rect">
            <a:avLst/>
          </a:prstGeom>
          <a:noFill/>
          <a:ln w="9525">
            <a:noFill/>
            <a:miter lim="800000"/>
            <a:headEnd/>
            <a:tailEnd/>
          </a:ln>
        </p:spPr>
      </p:pic>
      <p:sp>
        <p:nvSpPr>
          <p:cNvPr id="5" name="Rectangle 4"/>
          <p:cNvSpPr/>
          <p:nvPr/>
        </p:nvSpPr>
        <p:spPr>
          <a:xfrm>
            <a:off x="1447800" y="2819400"/>
            <a:ext cx="6172200" cy="954107"/>
          </a:xfrm>
          <a:prstGeom prst="rect">
            <a:avLst/>
          </a:prstGeom>
          <a:solidFill>
            <a:schemeClr val="bg2"/>
          </a:solidFill>
          <a:ln>
            <a:solidFill>
              <a:schemeClr val="tx1"/>
            </a:solidFill>
          </a:ln>
        </p:spPr>
        <p:txBody>
          <a:bodyPr wrap="square">
            <a:spAutoFit/>
          </a:bodyPr>
          <a:lstStyle/>
          <a:p>
            <a:r>
              <a:rPr lang="en-US" sz="2800" dirty="0" smtClean="0"/>
              <a:t>Consumers pass through five stages with purchase:</a:t>
            </a:r>
            <a:endParaRPr lang="en-US" sz="2800" dirty="0"/>
          </a:p>
        </p:txBody>
      </p:sp>
    </p:spTree>
  </p:cSld>
  <p:clrMapOvr>
    <a:masterClrMapping/>
  </p:clrMapOvr>
  <p:transition>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ChangeArrowheads="1"/>
          </p:cNvSpPr>
          <p:nvPr>
            <p:ph type="title"/>
          </p:nvPr>
        </p:nvSpPr>
        <p:spPr/>
        <p:txBody>
          <a:bodyPr/>
          <a:lstStyle/>
          <a:p>
            <a:r>
              <a:rPr lang="en-US" smtClean="0"/>
              <a:t>The Buyer Decision Process</a:t>
            </a:r>
          </a:p>
        </p:txBody>
      </p:sp>
      <p:sp>
        <p:nvSpPr>
          <p:cNvPr id="71682" name="Rectangle 5"/>
          <p:cNvSpPr>
            <a:spLocks noGrp="1" noChangeArrowheads="1"/>
          </p:cNvSpPr>
          <p:nvPr>
            <p:ph idx="1"/>
          </p:nvPr>
        </p:nvSpPr>
        <p:spPr>
          <a:xfrm>
            <a:off x="685800" y="2286000"/>
            <a:ext cx="7772400" cy="4114800"/>
          </a:xfrm>
        </p:spPr>
        <p:txBody>
          <a:bodyPr/>
          <a:lstStyle/>
          <a:p>
            <a:r>
              <a:rPr lang="en-US" dirty="0" smtClean="0"/>
              <a:t>Occurs when the buyer recognizes a problem or need triggered by:</a:t>
            </a:r>
          </a:p>
          <a:p>
            <a:pPr>
              <a:buFontTx/>
              <a:buChar char="-"/>
            </a:pPr>
            <a:r>
              <a:rPr lang="en-US" dirty="0" smtClean="0"/>
              <a:t>Internal stimuli </a:t>
            </a:r>
            <a:r>
              <a:rPr lang="en-US" sz="2400" dirty="0" smtClean="0"/>
              <a:t>(</a:t>
            </a:r>
            <a:r>
              <a:rPr lang="en-US" sz="2400" dirty="0" smtClean="0">
                <a:solidFill>
                  <a:srgbClr val="FF0000"/>
                </a:solidFill>
              </a:rPr>
              <a:t>when one of the person’s normal needs—for example, hunger or thirst—rises to a level high enough to become a drive</a:t>
            </a:r>
            <a:r>
              <a:rPr lang="en-US" sz="2400" dirty="0" smtClean="0"/>
              <a:t>).</a:t>
            </a:r>
          </a:p>
          <a:p>
            <a:pPr>
              <a:buNone/>
            </a:pPr>
            <a:r>
              <a:rPr lang="en-US" dirty="0" smtClean="0"/>
              <a:t>-  External stimuli </a:t>
            </a:r>
            <a:r>
              <a:rPr lang="en-US" sz="2000" dirty="0" smtClean="0"/>
              <a:t>(</a:t>
            </a:r>
            <a:r>
              <a:rPr lang="en-US" sz="2400" dirty="0" smtClean="0">
                <a:solidFill>
                  <a:srgbClr val="FF0000"/>
                </a:solidFill>
              </a:rPr>
              <a:t>For example, an advertisement or a discussion with a friend might get you thinking about buying a new car</a:t>
            </a:r>
            <a:r>
              <a:rPr lang="en-US" sz="2400" dirty="0" smtClean="0"/>
              <a:t>).</a:t>
            </a:r>
          </a:p>
          <a:p>
            <a:endParaRPr lang="en-US" dirty="0" smtClean="0"/>
          </a:p>
        </p:txBody>
      </p:sp>
      <p:sp>
        <p:nvSpPr>
          <p:cNvPr id="71683" name="Text Placeholder 7"/>
          <p:cNvSpPr>
            <a:spLocks noGrp="1"/>
          </p:cNvSpPr>
          <p:nvPr>
            <p:ph type="body" sz="quarter" idx="13"/>
          </p:nvPr>
        </p:nvSpPr>
        <p:spPr/>
        <p:txBody>
          <a:bodyPr/>
          <a:lstStyle/>
          <a:p>
            <a:pPr>
              <a:spcBef>
                <a:spcPct val="0"/>
              </a:spcBef>
            </a:pPr>
            <a:r>
              <a:rPr lang="en-US" smtClean="0"/>
              <a:t>Need Recognition</a:t>
            </a:r>
          </a:p>
          <a:p>
            <a:pPr>
              <a:spcBef>
                <a:spcPct val="0"/>
              </a:spcBef>
            </a:pPr>
            <a:endParaRPr lang="en-US" smtClean="0"/>
          </a:p>
        </p:txBody>
      </p:sp>
    </p:spTree>
  </p:cSld>
  <p:clrMapOvr>
    <a:masterClrMapping/>
  </p:clrMapOvr>
  <p:transition>
    <p:wipe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ChangeArrowheads="1"/>
          </p:cNvSpPr>
          <p:nvPr>
            <p:ph type="title"/>
          </p:nvPr>
        </p:nvSpPr>
        <p:spPr/>
        <p:txBody>
          <a:bodyPr/>
          <a:lstStyle/>
          <a:p>
            <a:r>
              <a:rPr lang="en-US" smtClean="0"/>
              <a:t>The Buyer Decision Process</a:t>
            </a:r>
          </a:p>
        </p:txBody>
      </p:sp>
      <p:sp>
        <p:nvSpPr>
          <p:cNvPr id="73730" name="Rectangle 5"/>
          <p:cNvSpPr>
            <a:spLocks noGrp="1" noChangeArrowheads="1"/>
          </p:cNvSpPr>
          <p:nvPr>
            <p:ph idx="1"/>
          </p:nvPr>
        </p:nvSpPr>
        <p:spPr>
          <a:xfrm>
            <a:off x="304800" y="2286000"/>
            <a:ext cx="8382000" cy="4114800"/>
          </a:xfrm>
        </p:spPr>
        <p:txBody>
          <a:bodyPr/>
          <a:lstStyle/>
          <a:p>
            <a:pPr>
              <a:lnSpc>
                <a:spcPct val="90000"/>
              </a:lnSpc>
            </a:pPr>
            <a:r>
              <a:rPr lang="en-US" sz="2800" smtClean="0"/>
              <a:t>Personal sources—family and friends</a:t>
            </a:r>
          </a:p>
          <a:p>
            <a:pPr>
              <a:lnSpc>
                <a:spcPct val="90000"/>
              </a:lnSpc>
            </a:pPr>
            <a:r>
              <a:rPr lang="en-US" sz="2800" smtClean="0"/>
              <a:t>Commercial sources—advertising, Internet</a:t>
            </a:r>
          </a:p>
          <a:p>
            <a:pPr>
              <a:lnSpc>
                <a:spcPct val="90000"/>
              </a:lnSpc>
            </a:pPr>
            <a:r>
              <a:rPr lang="en-US" sz="2800" smtClean="0"/>
              <a:t>Public sources—mass media, consumer organizations</a:t>
            </a:r>
          </a:p>
          <a:p>
            <a:pPr>
              <a:lnSpc>
                <a:spcPct val="90000"/>
              </a:lnSpc>
            </a:pPr>
            <a:r>
              <a:rPr lang="en-US" sz="2800" smtClean="0"/>
              <a:t>Experiential sources—handling, examining, using the product</a:t>
            </a:r>
          </a:p>
        </p:txBody>
      </p:sp>
      <p:sp>
        <p:nvSpPr>
          <p:cNvPr id="73731" name="Text Placeholder 6"/>
          <p:cNvSpPr>
            <a:spLocks noGrp="1"/>
          </p:cNvSpPr>
          <p:nvPr>
            <p:ph type="body" sz="quarter" idx="13"/>
          </p:nvPr>
        </p:nvSpPr>
        <p:spPr>
          <a:xfrm>
            <a:off x="914400" y="1295400"/>
            <a:ext cx="7162800" cy="381000"/>
          </a:xfrm>
        </p:spPr>
        <p:txBody>
          <a:bodyPr/>
          <a:lstStyle/>
          <a:p>
            <a:pPr>
              <a:spcBef>
                <a:spcPct val="0"/>
              </a:spcBef>
            </a:pPr>
            <a:r>
              <a:rPr lang="en-US" smtClean="0"/>
              <a:t>Information Search</a:t>
            </a:r>
          </a:p>
          <a:p>
            <a:pPr>
              <a:spcBef>
                <a:spcPct val="0"/>
              </a:spcBef>
            </a:pPr>
            <a:r>
              <a:rPr lang="en-US" smtClean="0"/>
              <a:t>Sources of Information</a:t>
            </a:r>
          </a:p>
          <a:p>
            <a:pPr>
              <a:spcBef>
                <a:spcPct val="0"/>
              </a:spcBef>
            </a:pPr>
            <a:endParaRPr lang="en-US" smtClean="0"/>
          </a:p>
        </p:txBody>
      </p:sp>
      <p:pic>
        <p:nvPicPr>
          <p:cNvPr id="73732" name="Picture 2"/>
          <p:cNvPicPr>
            <a:picLocks noChangeAspect="1" noChangeArrowheads="1"/>
          </p:cNvPicPr>
          <p:nvPr/>
        </p:nvPicPr>
        <p:blipFill>
          <a:blip r:embed="rId3" cstate="print"/>
          <a:srcRect/>
          <a:stretch>
            <a:fillRect/>
          </a:stretch>
        </p:blipFill>
        <p:spPr bwMode="auto">
          <a:xfrm>
            <a:off x="2743200" y="4495800"/>
            <a:ext cx="3276600" cy="1695450"/>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ChangeArrowheads="1"/>
          </p:cNvSpPr>
          <p:nvPr>
            <p:ph type="title"/>
          </p:nvPr>
        </p:nvSpPr>
        <p:spPr/>
        <p:txBody>
          <a:bodyPr/>
          <a:lstStyle/>
          <a:p>
            <a:r>
              <a:rPr lang="en-US" smtClean="0"/>
              <a:t/>
            </a:r>
            <a:br>
              <a:rPr lang="en-US" smtClean="0"/>
            </a:br>
            <a:r>
              <a:rPr lang="en-US" smtClean="0"/>
              <a:t>The Buyer Decision Process</a:t>
            </a:r>
          </a:p>
        </p:txBody>
      </p:sp>
      <p:sp>
        <p:nvSpPr>
          <p:cNvPr id="75778" name="Rectangle 5"/>
          <p:cNvSpPr>
            <a:spLocks noGrp="1" noChangeArrowheads="1"/>
          </p:cNvSpPr>
          <p:nvPr>
            <p:ph idx="1"/>
          </p:nvPr>
        </p:nvSpPr>
        <p:spPr>
          <a:xfrm>
            <a:off x="685800" y="2209800"/>
            <a:ext cx="7772400" cy="1066800"/>
          </a:xfrm>
        </p:spPr>
        <p:txBody>
          <a:bodyPr/>
          <a:lstStyle/>
          <a:p>
            <a:r>
              <a:rPr lang="en-US" dirty="0" smtClean="0"/>
              <a:t>How the consumer processes information to arrive at brand choices</a:t>
            </a:r>
          </a:p>
        </p:txBody>
      </p:sp>
      <p:sp>
        <p:nvSpPr>
          <p:cNvPr id="75779" name="Text Placeholder 6"/>
          <p:cNvSpPr>
            <a:spLocks noGrp="1"/>
          </p:cNvSpPr>
          <p:nvPr>
            <p:ph type="body" sz="quarter" idx="13"/>
          </p:nvPr>
        </p:nvSpPr>
        <p:spPr/>
        <p:txBody>
          <a:bodyPr/>
          <a:lstStyle/>
          <a:p>
            <a:pPr>
              <a:spcBef>
                <a:spcPct val="0"/>
              </a:spcBef>
            </a:pPr>
            <a:r>
              <a:rPr lang="en-US" smtClean="0"/>
              <a:t>Evaluation of Alternatives</a:t>
            </a:r>
          </a:p>
          <a:p>
            <a:pPr>
              <a:spcBef>
                <a:spcPct val="0"/>
              </a:spcBef>
            </a:pPr>
            <a:endParaRPr lang="en-US" smtClean="0"/>
          </a:p>
        </p:txBody>
      </p:sp>
      <p:pic>
        <p:nvPicPr>
          <p:cNvPr id="75781" name="Picture 2"/>
          <p:cNvPicPr>
            <a:picLocks noChangeAspect="1" noChangeArrowheads="1"/>
          </p:cNvPicPr>
          <p:nvPr/>
        </p:nvPicPr>
        <p:blipFill>
          <a:blip r:embed="rId3" cstate="print"/>
          <a:srcRect/>
          <a:stretch>
            <a:fillRect/>
          </a:stretch>
        </p:blipFill>
        <p:spPr bwMode="auto">
          <a:xfrm>
            <a:off x="1219200" y="3733800"/>
            <a:ext cx="3276600" cy="2182813"/>
          </a:xfrm>
          <a:prstGeom prst="rect">
            <a:avLst/>
          </a:prstGeom>
          <a:noFill/>
          <a:ln w="9525">
            <a:noFill/>
            <a:miter lim="800000"/>
            <a:headEnd/>
            <a:tailEnd/>
          </a:ln>
        </p:spPr>
      </p:pic>
      <p:sp>
        <p:nvSpPr>
          <p:cNvPr id="7" name="Rectangle 6"/>
          <p:cNvSpPr/>
          <p:nvPr/>
        </p:nvSpPr>
        <p:spPr>
          <a:xfrm>
            <a:off x="4800600" y="3836075"/>
            <a:ext cx="3733800" cy="2031325"/>
          </a:xfrm>
          <a:prstGeom prst="rect">
            <a:avLst/>
          </a:prstGeom>
          <a:solidFill>
            <a:schemeClr val="bg2"/>
          </a:solidFill>
          <a:ln>
            <a:solidFill>
              <a:schemeClr val="tx1"/>
            </a:solidFill>
          </a:ln>
        </p:spPr>
        <p:txBody>
          <a:bodyPr wrap="square">
            <a:spAutoFit/>
          </a:bodyPr>
          <a:lstStyle/>
          <a:p>
            <a:r>
              <a:rPr lang="en-US" dirty="0" smtClean="0"/>
              <a:t>Marketers should study buyers to find out how they actually evaluate brand alternatives.</a:t>
            </a:r>
          </a:p>
          <a:p>
            <a:r>
              <a:rPr lang="en-US" dirty="0" smtClean="0"/>
              <a:t>If marketers know what evaluative processes go on, they can take steps to influence the buyer’s decision.</a:t>
            </a:r>
            <a:endParaRPr lang="en-US" dirty="0"/>
          </a:p>
        </p:txBody>
      </p:sp>
    </p:spTree>
  </p:cSld>
  <p:clrMapOvr>
    <a:masterClrMapping/>
  </p:clrMapOvr>
  <p:transition>
    <p:wipe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ChangeArrowheads="1"/>
          </p:cNvSpPr>
          <p:nvPr>
            <p:ph type="title"/>
          </p:nvPr>
        </p:nvSpPr>
        <p:spPr/>
        <p:txBody>
          <a:bodyPr/>
          <a:lstStyle/>
          <a:p>
            <a:r>
              <a:rPr lang="en-US" smtClean="0"/>
              <a:t>The Buyer Decision Process</a:t>
            </a:r>
          </a:p>
        </p:txBody>
      </p:sp>
      <p:sp>
        <p:nvSpPr>
          <p:cNvPr id="77826" name="Rectangle 5"/>
          <p:cNvSpPr>
            <a:spLocks noGrp="1" noChangeArrowheads="1"/>
          </p:cNvSpPr>
          <p:nvPr>
            <p:ph idx="1"/>
          </p:nvPr>
        </p:nvSpPr>
        <p:spPr>
          <a:xfrm>
            <a:off x="838200" y="2133600"/>
            <a:ext cx="8077200" cy="4191000"/>
          </a:xfrm>
        </p:spPr>
        <p:txBody>
          <a:bodyPr/>
          <a:lstStyle/>
          <a:p>
            <a:r>
              <a:rPr lang="en-US" dirty="0" smtClean="0"/>
              <a:t>The act by the consumer to buy the most preferred brand</a:t>
            </a:r>
          </a:p>
          <a:p>
            <a:r>
              <a:rPr lang="en-US" dirty="0" smtClean="0"/>
              <a:t>The purchase decision can be affected by: </a:t>
            </a:r>
          </a:p>
          <a:p>
            <a:pPr>
              <a:buFontTx/>
              <a:buChar char="-"/>
            </a:pPr>
            <a:r>
              <a:rPr lang="en-US" sz="2800" dirty="0" smtClean="0"/>
              <a:t>Attitudes of others:</a:t>
            </a:r>
            <a:r>
              <a:rPr lang="en-US" dirty="0" smtClean="0"/>
              <a:t> </a:t>
            </a:r>
            <a:r>
              <a:rPr lang="en-US" sz="2000" dirty="0" smtClean="0">
                <a:solidFill>
                  <a:srgbClr val="C00000"/>
                </a:solidFill>
              </a:rPr>
              <a:t>If someone important to you thinks that you should buy the lowest priced car, then the chances of you buying a more expensive car are reduced.</a:t>
            </a:r>
          </a:p>
          <a:p>
            <a:pPr>
              <a:buFontTx/>
              <a:buChar char="-"/>
            </a:pPr>
            <a:r>
              <a:rPr lang="en-US" sz="2800" dirty="0" smtClean="0"/>
              <a:t>Unexpected situational factors:</a:t>
            </a:r>
            <a:r>
              <a:rPr lang="en-US" dirty="0" smtClean="0"/>
              <a:t> </a:t>
            </a:r>
            <a:r>
              <a:rPr lang="en-US" sz="2000" dirty="0" smtClean="0">
                <a:solidFill>
                  <a:srgbClr val="C00000"/>
                </a:solidFill>
              </a:rPr>
              <a:t>For example, the economy might take a turn for the worse, a close competitor might drop its price, or a friend might report being disappointed in your preferred car.</a:t>
            </a:r>
          </a:p>
        </p:txBody>
      </p:sp>
      <p:sp>
        <p:nvSpPr>
          <p:cNvPr id="77827" name="Text Placeholder 4"/>
          <p:cNvSpPr>
            <a:spLocks noGrp="1"/>
          </p:cNvSpPr>
          <p:nvPr>
            <p:ph type="body" sz="quarter" idx="13"/>
          </p:nvPr>
        </p:nvSpPr>
        <p:spPr/>
        <p:txBody>
          <a:bodyPr/>
          <a:lstStyle/>
          <a:p>
            <a:pPr>
              <a:spcBef>
                <a:spcPct val="0"/>
              </a:spcBef>
            </a:pPr>
            <a:r>
              <a:rPr lang="en-US" smtClean="0"/>
              <a:t>Purchase Decision</a:t>
            </a:r>
          </a:p>
          <a:p>
            <a:pPr>
              <a:spcBef>
                <a:spcPct val="0"/>
              </a:spcBef>
            </a:pPr>
            <a:endParaRPr lang="en-US" smtClean="0"/>
          </a:p>
        </p:txBody>
      </p:sp>
    </p:spTree>
  </p:cSld>
  <p:clrMapOvr>
    <a:masterClrMapping/>
  </p:clrMapOvr>
  <p:transition>
    <p:wipe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ChangeArrowheads="1"/>
          </p:cNvSpPr>
          <p:nvPr>
            <p:ph type="title"/>
          </p:nvPr>
        </p:nvSpPr>
        <p:spPr>
          <a:xfrm>
            <a:off x="685800" y="304800"/>
            <a:ext cx="7772400" cy="914400"/>
          </a:xfrm>
        </p:spPr>
        <p:txBody>
          <a:bodyPr/>
          <a:lstStyle/>
          <a:p>
            <a:r>
              <a:rPr lang="en-US" dirty="0" smtClean="0"/>
              <a:t>The Buyer Decision Process</a:t>
            </a:r>
          </a:p>
        </p:txBody>
      </p:sp>
      <p:sp>
        <p:nvSpPr>
          <p:cNvPr id="79874" name="Content Placeholder 6"/>
          <p:cNvSpPr>
            <a:spLocks noGrp="1"/>
          </p:cNvSpPr>
          <p:nvPr>
            <p:ph idx="1"/>
          </p:nvPr>
        </p:nvSpPr>
        <p:spPr>
          <a:xfrm>
            <a:off x="990600" y="2057400"/>
            <a:ext cx="7772400" cy="4114800"/>
          </a:xfrm>
        </p:spPr>
        <p:txBody>
          <a:bodyPr/>
          <a:lstStyle/>
          <a:p>
            <a:pPr>
              <a:lnSpc>
                <a:spcPct val="80000"/>
              </a:lnSpc>
            </a:pPr>
            <a:r>
              <a:rPr lang="en-US" sz="3000" dirty="0" smtClean="0"/>
              <a:t>The satisfaction or dissatisfaction that the consumer feels about the purchase reflects the Relationship between:</a:t>
            </a:r>
          </a:p>
          <a:p>
            <a:pPr lvl="1">
              <a:lnSpc>
                <a:spcPct val="80000"/>
              </a:lnSpc>
            </a:pPr>
            <a:r>
              <a:rPr lang="en-US" sz="2600" dirty="0" smtClean="0"/>
              <a:t>Consumer’s expectations</a:t>
            </a:r>
          </a:p>
          <a:p>
            <a:pPr lvl="1">
              <a:lnSpc>
                <a:spcPct val="80000"/>
              </a:lnSpc>
            </a:pPr>
            <a:r>
              <a:rPr lang="en-US" sz="2600" dirty="0" smtClean="0"/>
              <a:t>Product’s perceived performance</a:t>
            </a:r>
          </a:p>
          <a:p>
            <a:pPr>
              <a:lnSpc>
                <a:spcPct val="80000"/>
              </a:lnSpc>
            </a:pPr>
            <a:r>
              <a:rPr lang="en-US" sz="3000" dirty="0" smtClean="0"/>
              <a:t>The larger the gap between expectation and performance, the greater the consumer’s dissatisfaction</a:t>
            </a:r>
          </a:p>
          <a:p>
            <a:pPr>
              <a:lnSpc>
                <a:spcPct val="80000"/>
              </a:lnSpc>
            </a:pPr>
            <a:r>
              <a:rPr lang="en-US" sz="3000" dirty="0" smtClean="0"/>
              <a:t>Cognitive dissonance is the discomfort caused by a post-purchase conflict</a:t>
            </a:r>
          </a:p>
          <a:p>
            <a:pPr>
              <a:lnSpc>
                <a:spcPct val="80000"/>
              </a:lnSpc>
            </a:pPr>
            <a:endParaRPr lang="en-US" sz="3000" dirty="0" smtClean="0"/>
          </a:p>
        </p:txBody>
      </p:sp>
      <p:sp>
        <p:nvSpPr>
          <p:cNvPr id="79875" name="Rectangle 5"/>
          <p:cNvSpPr>
            <a:spLocks noGrp="1" noChangeArrowheads="1"/>
          </p:cNvSpPr>
          <p:nvPr>
            <p:ph type="body" sz="quarter" idx="13"/>
          </p:nvPr>
        </p:nvSpPr>
        <p:spPr>
          <a:xfrm>
            <a:off x="914400" y="1295400"/>
            <a:ext cx="7162800" cy="381000"/>
          </a:xfrm>
        </p:spPr>
        <p:txBody>
          <a:bodyPr/>
          <a:lstStyle/>
          <a:p>
            <a:pPr>
              <a:spcBef>
                <a:spcPct val="0"/>
              </a:spcBef>
            </a:pPr>
            <a:r>
              <a:rPr lang="en-US" dirty="0" smtClean="0"/>
              <a:t>Post-Purchase Decision</a:t>
            </a:r>
          </a:p>
          <a:p>
            <a:pPr>
              <a:spcBef>
                <a:spcPct val="0"/>
              </a:spcBef>
            </a:pPr>
            <a:endParaRPr lang="en-US" dirty="0" smtClean="0"/>
          </a:p>
        </p:txBody>
      </p:sp>
    </p:spTree>
  </p:cSld>
  <p:clrMapOvr>
    <a:masterClrMapping/>
  </p:clrMapOvr>
  <p:transition>
    <p:wipe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ChangeArrowheads="1"/>
          </p:cNvSpPr>
          <p:nvPr>
            <p:ph type="title"/>
          </p:nvPr>
        </p:nvSpPr>
        <p:spPr/>
        <p:txBody>
          <a:bodyPr/>
          <a:lstStyle/>
          <a:p>
            <a:r>
              <a:rPr lang="en-US" smtClean="0"/>
              <a:t>The Buyer Decision Process</a:t>
            </a:r>
          </a:p>
        </p:txBody>
      </p:sp>
      <p:sp>
        <p:nvSpPr>
          <p:cNvPr id="81922" name="Rectangle 5"/>
          <p:cNvSpPr>
            <a:spLocks noGrp="1" noChangeArrowheads="1"/>
          </p:cNvSpPr>
          <p:nvPr>
            <p:ph idx="1"/>
          </p:nvPr>
        </p:nvSpPr>
        <p:spPr>
          <a:xfrm>
            <a:off x="685800" y="2133600"/>
            <a:ext cx="7772400" cy="4114800"/>
          </a:xfrm>
        </p:spPr>
        <p:txBody>
          <a:bodyPr/>
          <a:lstStyle/>
          <a:p>
            <a:pPr>
              <a:buFontTx/>
              <a:buNone/>
            </a:pPr>
            <a:r>
              <a:rPr lang="en-US" b="1" dirty="0" smtClean="0"/>
              <a:t>Customer satisfaction </a:t>
            </a:r>
            <a:r>
              <a:rPr lang="en-US" dirty="0" smtClean="0"/>
              <a:t>is a key to building profitable relationships with consumers—to keeping and growing consumers and reaping their customer lifetime value</a:t>
            </a:r>
          </a:p>
        </p:txBody>
      </p:sp>
      <p:sp>
        <p:nvSpPr>
          <p:cNvPr id="81923" name="Text Placeholder 8"/>
          <p:cNvSpPr>
            <a:spLocks noGrp="1"/>
          </p:cNvSpPr>
          <p:nvPr>
            <p:ph type="body" sz="quarter" idx="13"/>
          </p:nvPr>
        </p:nvSpPr>
        <p:spPr/>
        <p:txBody>
          <a:bodyPr/>
          <a:lstStyle/>
          <a:p>
            <a:pPr>
              <a:spcBef>
                <a:spcPct val="0"/>
              </a:spcBef>
            </a:pPr>
            <a:r>
              <a:rPr lang="en-US" smtClean="0"/>
              <a:t>Post-Purchase Decision</a:t>
            </a:r>
          </a:p>
          <a:p>
            <a:pPr>
              <a:spcBef>
                <a:spcPct val="0"/>
              </a:spcBef>
            </a:pPr>
            <a:endParaRPr lang="en-US" smtClean="0"/>
          </a:p>
        </p:txBody>
      </p:sp>
      <p:sp>
        <p:nvSpPr>
          <p:cNvPr id="5" name="Rectangle 4"/>
          <p:cNvSpPr/>
          <p:nvPr/>
        </p:nvSpPr>
        <p:spPr>
          <a:xfrm>
            <a:off x="1447800" y="4417874"/>
            <a:ext cx="7086600" cy="1477328"/>
          </a:xfrm>
          <a:prstGeom prst="rect">
            <a:avLst/>
          </a:prstGeom>
          <a:solidFill>
            <a:schemeClr val="bg2"/>
          </a:solidFill>
          <a:ln>
            <a:solidFill>
              <a:schemeClr val="tx1"/>
            </a:solidFill>
          </a:ln>
        </p:spPr>
        <p:txBody>
          <a:bodyPr wrap="square">
            <a:spAutoFit/>
          </a:bodyPr>
          <a:lstStyle/>
          <a:p>
            <a:pPr algn="just"/>
            <a:r>
              <a:rPr lang="en-US" dirty="0" smtClean="0"/>
              <a:t>Satisfied customers buy a product again, talk favorably to others about the product, pay less attention to competing brands and advertising, and buy other products from the company. Many marketers go beyond merely </a:t>
            </a:r>
            <a:r>
              <a:rPr lang="en-US" i="1" dirty="0" smtClean="0"/>
              <a:t>meeting the expectations </a:t>
            </a:r>
            <a:r>
              <a:rPr lang="en-US" dirty="0" smtClean="0"/>
              <a:t>of customers—they aim to </a:t>
            </a:r>
            <a:r>
              <a:rPr lang="en-US" i="1" dirty="0" smtClean="0"/>
              <a:t>delight the customer.</a:t>
            </a:r>
            <a:endParaRPr lang="en-US" dirty="0"/>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a:spLocks noGrp="1" noChangeArrowheads="1"/>
          </p:cNvSpPr>
          <p:nvPr>
            <p:ph idx="1"/>
          </p:nvPr>
        </p:nvSpPr>
        <p:spPr>
          <a:xfrm>
            <a:off x="685800" y="1219200"/>
            <a:ext cx="7772400" cy="2819400"/>
          </a:xfrm>
        </p:spPr>
        <p:txBody>
          <a:bodyPr/>
          <a:lstStyle/>
          <a:p>
            <a:r>
              <a:rPr lang="en-US" sz="2800" b="1" dirty="0" smtClean="0">
                <a:solidFill>
                  <a:srgbClr val="C00000"/>
                </a:solidFill>
              </a:rPr>
              <a:t>Consumer market</a:t>
            </a:r>
            <a:r>
              <a:rPr lang="en-US" sz="2800" dirty="0" smtClean="0">
                <a:solidFill>
                  <a:srgbClr val="C00000"/>
                </a:solidFill>
              </a:rPr>
              <a:t> </a:t>
            </a:r>
            <a:r>
              <a:rPr lang="en-US" sz="2800" dirty="0" smtClean="0"/>
              <a:t>: All the individuals and households that buy or acquire goods and services for personal consumption (final consumers.</a:t>
            </a:r>
          </a:p>
          <a:p>
            <a:r>
              <a:rPr lang="en-US" sz="2800" b="1" dirty="0" smtClean="0">
                <a:solidFill>
                  <a:srgbClr val="C00000"/>
                </a:solidFill>
              </a:rPr>
              <a:t>Consumer buyer behavior</a:t>
            </a:r>
            <a:r>
              <a:rPr lang="en-US" sz="2800" dirty="0" smtClean="0"/>
              <a:t> : the buying behavior of final consumers</a:t>
            </a:r>
          </a:p>
        </p:txBody>
      </p:sp>
      <p:sp>
        <p:nvSpPr>
          <p:cNvPr id="16386" name="Rectangle 2"/>
          <p:cNvSpPr>
            <a:spLocks noGrp="1" noChangeArrowheads="1"/>
          </p:cNvSpPr>
          <p:nvPr>
            <p:ph type="title"/>
          </p:nvPr>
        </p:nvSpPr>
        <p:spPr>
          <a:xfrm>
            <a:off x="685800" y="304800"/>
            <a:ext cx="7772400" cy="762000"/>
          </a:xfrm>
        </p:spPr>
        <p:txBody>
          <a:bodyPr/>
          <a:lstStyle/>
          <a:p>
            <a:r>
              <a:rPr lang="en-US" sz="3200" dirty="0" smtClean="0">
                <a:solidFill>
                  <a:srgbClr val="C00000"/>
                </a:solidFill>
              </a:rPr>
              <a:t>Model of Consumer Behavior</a:t>
            </a:r>
          </a:p>
        </p:txBody>
      </p:sp>
      <p:sp>
        <p:nvSpPr>
          <p:cNvPr id="5" name="Rectangle 4"/>
          <p:cNvSpPr/>
          <p:nvPr/>
        </p:nvSpPr>
        <p:spPr>
          <a:xfrm>
            <a:off x="1295400" y="4161472"/>
            <a:ext cx="6934200" cy="1938992"/>
          </a:xfrm>
          <a:prstGeom prst="rect">
            <a:avLst/>
          </a:prstGeom>
          <a:solidFill>
            <a:schemeClr val="bg2"/>
          </a:solidFill>
          <a:ln>
            <a:solidFill>
              <a:schemeClr val="tx1"/>
            </a:solidFill>
          </a:ln>
        </p:spPr>
        <p:txBody>
          <a:bodyPr wrap="square">
            <a:spAutoFit/>
          </a:bodyPr>
          <a:lstStyle/>
          <a:p>
            <a:pPr algn="just"/>
            <a:r>
              <a:rPr lang="en-US" sz="2000" dirty="0" smtClean="0"/>
              <a:t>Consumers make many buying decisions every day, and the buying decision is the focal point of the marketer’s effort. Most large companies research consumer buying decisions in great detail to answer questions about </a:t>
            </a:r>
            <a:r>
              <a:rPr lang="en-US" sz="2000" dirty="0" smtClean="0">
                <a:solidFill>
                  <a:srgbClr val="C00000"/>
                </a:solidFill>
              </a:rPr>
              <a:t>what</a:t>
            </a:r>
            <a:r>
              <a:rPr lang="en-US" sz="2000" dirty="0" smtClean="0"/>
              <a:t> consumers buy, </a:t>
            </a:r>
            <a:r>
              <a:rPr lang="en-US" sz="2000" dirty="0" smtClean="0">
                <a:solidFill>
                  <a:srgbClr val="C00000"/>
                </a:solidFill>
              </a:rPr>
              <a:t>where</a:t>
            </a:r>
            <a:r>
              <a:rPr lang="en-US" sz="2000" dirty="0" smtClean="0"/>
              <a:t> they buy, </a:t>
            </a:r>
            <a:r>
              <a:rPr lang="en-US" sz="2000" dirty="0" smtClean="0">
                <a:solidFill>
                  <a:srgbClr val="C00000"/>
                </a:solidFill>
              </a:rPr>
              <a:t>how</a:t>
            </a:r>
            <a:r>
              <a:rPr lang="en-US" sz="2000" dirty="0" smtClean="0"/>
              <a:t> and </a:t>
            </a:r>
            <a:r>
              <a:rPr lang="en-US" sz="2000" dirty="0" smtClean="0">
                <a:solidFill>
                  <a:srgbClr val="C00000"/>
                </a:solidFill>
              </a:rPr>
              <a:t>how much</a:t>
            </a:r>
            <a:r>
              <a:rPr lang="en-US" sz="2000" dirty="0" smtClean="0"/>
              <a:t> they buy, </a:t>
            </a:r>
            <a:r>
              <a:rPr lang="en-US" sz="2000" dirty="0" smtClean="0">
                <a:solidFill>
                  <a:srgbClr val="C00000"/>
                </a:solidFill>
              </a:rPr>
              <a:t>when</a:t>
            </a:r>
            <a:r>
              <a:rPr lang="en-US" sz="2000" dirty="0" smtClean="0"/>
              <a:t> they buy, and </a:t>
            </a:r>
            <a:r>
              <a:rPr lang="en-US" sz="2000" dirty="0" smtClean="0">
                <a:solidFill>
                  <a:srgbClr val="C00000"/>
                </a:solidFill>
              </a:rPr>
              <a:t>why</a:t>
            </a:r>
            <a:r>
              <a:rPr lang="en-US" sz="2000" dirty="0" smtClean="0"/>
              <a:t> they buy.</a:t>
            </a:r>
            <a:endParaRPr lang="en-US" sz="2000" dirty="0"/>
          </a:p>
        </p:txBody>
      </p:sp>
    </p:spTree>
  </p:cSld>
  <p:clrMapOvr>
    <a:masterClrMapping/>
  </p:clrMapOvr>
  <p:transition>
    <p:wipe di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ChangeArrowheads="1"/>
          </p:cNvSpPr>
          <p:nvPr>
            <p:ph type="title"/>
          </p:nvPr>
        </p:nvSpPr>
        <p:spPr>
          <a:xfrm>
            <a:off x="685800" y="2590800"/>
            <a:ext cx="7772400" cy="1143000"/>
          </a:xfrm>
        </p:spPr>
        <p:txBody>
          <a:bodyPr/>
          <a:lstStyle/>
          <a:p>
            <a:r>
              <a:rPr lang="en-US" dirty="0" smtClean="0">
                <a:solidFill>
                  <a:srgbClr val="C00000"/>
                </a:solidFill>
              </a:rPr>
              <a:t/>
            </a:r>
            <a:br>
              <a:rPr lang="en-US" dirty="0" smtClean="0">
                <a:solidFill>
                  <a:srgbClr val="C00000"/>
                </a:solidFill>
              </a:rPr>
            </a:br>
            <a:r>
              <a:rPr lang="en-US" dirty="0" smtClean="0">
                <a:solidFill>
                  <a:srgbClr val="C00000"/>
                </a:solidFill>
              </a:rPr>
              <a:t>The Buyer Decision Process for </a:t>
            </a:r>
            <a:br>
              <a:rPr lang="en-US" dirty="0" smtClean="0">
                <a:solidFill>
                  <a:srgbClr val="C00000"/>
                </a:solidFill>
              </a:rPr>
            </a:br>
            <a:r>
              <a:rPr lang="en-US" dirty="0">
                <a:solidFill>
                  <a:srgbClr val="C00000"/>
                </a:solidFill>
              </a:rPr>
              <a:t/>
            </a:r>
            <a:br>
              <a:rPr lang="en-US" dirty="0">
                <a:solidFill>
                  <a:srgbClr val="C00000"/>
                </a:solidFill>
              </a:rPr>
            </a:br>
            <a:r>
              <a:rPr lang="en-US" dirty="0" smtClean="0">
                <a:solidFill>
                  <a:srgbClr val="C00000"/>
                </a:solidFill>
              </a:rPr>
              <a:t>New Products</a:t>
            </a:r>
          </a:p>
        </p:txBody>
      </p:sp>
    </p:spTree>
    <p:extLst>
      <p:ext uri="{BB962C8B-B14F-4D97-AF65-F5344CB8AC3E}">
        <p14:creationId xmlns:p14="http://schemas.microsoft.com/office/powerpoint/2010/main" val="1564684651"/>
      </p:ext>
    </p:extLst>
  </p:cSld>
  <p:clrMapOvr>
    <a:masterClrMapping/>
  </p:clrMapOvr>
  <p:transition>
    <p:wipe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ChangeArrowheads="1"/>
          </p:cNvSpPr>
          <p:nvPr>
            <p:ph type="title"/>
          </p:nvPr>
        </p:nvSpPr>
        <p:spPr>
          <a:xfrm>
            <a:off x="685800" y="381000"/>
            <a:ext cx="7772400" cy="1143000"/>
          </a:xfrm>
        </p:spPr>
        <p:txBody>
          <a:bodyPr/>
          <a:lstStyle/>
          <a:p>
            <a:pPr>
              <a:lnSpc>
                <a:spcPct val="50000"/>
              </a:lnSpc>
            </a:pPr>
            <a:r>
              <a:rPr lang="en-US" dirty="0" smtClean="0"/>
              <a:t/>
            </a:r>
            <a:br>
              <a:rPr lang="en-US" dirty="0" smtClean="0"/>
            </a:br>
            <a:r>
              <a:rPr lang="en-US" dirty="0" smtClean="0"/>
              <a:t>The Buyer Decision Process for</a:t>
            </a:r>
            <a:br>
              <a:rPr lang="en-US" dirty="0" smtClean="0"/>
            </a:br>
            <a:r>
              <a:rPr lang="en-US" dirty="0" smtClean="0"/>
              <a:t> </a:t>
            </a:r>
            <a:br>
              <a:rPr lang="en-US" dirty="0" smtClean="0"/>
            </a:br>
            <a:r>
              <a:rPr lang="en-US" dirty="0" smtClean="0"/>
              <a:t>New Products</a:t>
            </a:r>
          </a:p>
        </p:txBody>
      </p:sp>
      <p:sp>
        <p:nvSpPr>
          <p:cNvPr id="83970" name="Rectangle 5"/>
          <p:cNvSpPr>
            <a:spLocks noGrp="1" noChangeArrowheads="1"/>
          </p:cNvSpPr>
          <p:nvPr>
            <p:ph idx="1"/>
          </p:nvPr>
        </p:nvSpPr>
        <p:spPr>
          <a:xfrm>
            <a:off x="685800" y="1905000"/>
            <a:ext cx="7772400" cy="2362200"/>
          </a:xfrm>
        </p:spPr>
        <p:txBody>
          <a:bodyPr/>
          <a:lstStyle/>
          <a:p>
            <a:pPr>
              <a:buFontTx/>
              <a:buNone/>
            </a:pPr>
            <a:r>
              <a:rPr lang="en-US" b="1" dirty="0" smtClean="0"/>
              <a:t>Adoption process </a:t>
            </a:r>
            <a:r>
              <a:rPr lang="en-US" dirty="0" smtClean="0"/>
              <a:t>is the mental process an individual goes through from first learning about an innovation to final regular use.</a:t>
            </a:r>
          </a:p>
          <a:p>
            <a:r>
              <a:rPr lang="en-US" dirty="0" smtClean="0"/>
              <a:t>Stages in this process include:</a:t>
            </a:r>
          </a:p>
          <a:p>
            <a:endParaRPr lang="en-US" dirty="0" smtClean="0"/>
          </a:p>
          <a:p>
            <a:endParaRPr lang="en-US" dirty="0" smtClean="0"/>
          </a:p>
          <a:p>
            <a:endParaRPr lang="en-US" dirty="0" smtClean="0"/>
          </a:p>
        </p:txBody>
      </p:sp>
      <p:graphicFrame>
        <p:nvGraphicFramePr>
          <p:cNvPr id="10" name="Diagram 9"/>
          <p:cNvGraphicFramePr/>
          <p:nvPr>
            <p:extLst>
              <p:ext uri="{D42A27DB-BD31-4B8C-83A1-F6EECF244321}">
                <p14:modId xmlns:p14="http://schemas.microsoft.com/office/powerpoint/2010/main" val="3315689118"/>
              </p:ext>
            </p:extLst>
          </p:nvPr>
        </p:nvGraphicFramePr>
        <p:xfrm>
          <a:off x="381000" y="4114800"/>
          <a:ext cx="8458199" cy="167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819400"/>
            <a:ext cx="7772400" cy="1143000"/>
          </a:xfrm>
        </p:spPr>
        <p:txBody>
          <a:bodyPr/>
          <a:lstStyle/>
          <a:p>
            <a:r>
              <a:rPr lang="en-US" dirty="0" smtClean="0">
                <a:solidFill>
                  <a:srgbClr val="C00000"/>
                </a:solidFill>
              </a:rPr>
              <a:t>Organizational Buying</a:t>
            </a:r>
            <a:endParaRPr lang="en-US" dirty="0">
              <a:solidFill>
                <a:srgbClr val="C00000"/>
              </a:solidFill>
            </a:endParaRPr>
          </a:p>
        </p:txBody>
      </p:sp>
    </p:spTree>
    <p:extLst>
      <p:ext uri="{BB962C8B-B14F-4D97-AF65-F5344CB8AC3E}">
        <p14:creationId xmlns:p14="http://schemas.microsoft.com/office/powerpoint/2010/main" val="417059023"/>
      </p:ext>
    </p:extLst>
  </p:cSld>
  <p:clrMapOvr>
    <a:masterClrMapping/>
  </p:clrMapOvr>
  <p:transition>
    <p:wipe dir="d"/>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533400"/>
            <a:ext cx="7772400" cy="1143000"/>
          </a:xfrm>
        </p:spPr>
        <p:txBody>
          <a:bodyPr/>
          <a:lstStyle/>
          <a:p>
            <a:pPr>
              <a:lnSpc>
                <a:spcPct val="70000"/>
              </a:lnSpc>
            </a:pPr>
            <a:r>
              <a:rPr lang="en-US" dirty="0"/>
              <a:t>The business </a:t>
            </a:r>
            <a:r>
              <a:rPr lang="en-US" dirty="0" smtClean="0"/>
              <a:t>market</a:t>
            </a:r>
            <a:br>
              <a:rPr lang="en-US" dirty="0" smtClean="0"/>
            </a:br>
            <a:r>
              <a:rPr lang="en-US" dirty="0"/>
              <a:t/>
            </a:r>
            <a:br>
              <a:rPr lang="en-US" dirty="0"/>
            </a:br>
            <a:r>
              <a:rPr lang="en-US" dirty="0"/>
              <a:t>What </a:t>
            </a:r>
            <a:r>
              <a:rPr lang="en-US" dirty="0" smtClean="0"/>
              <a:t>is Organizational Buying?</a:t>
            </a:r>
            <a:endParaRPr lang="en-US" dirty="0"/>
          </a:p>
        </p:txBody>
      </p:sp>
      <p:sp>
        <p:nvSpPr>
          <p:cNvPr id="5" name="Content Placeholder 4"/>
          <p:cNvSpPr>
            <a:spLocks noGrp="1"/>
          </p:cNvSpPr>
          <p:nvPr>
            <p:ph idx="1"/>
          </p:nvPr>
        </p:nvSpPr>
        <p:spPr>
          <a:xfrm>
            <a:off x="838200" y="1981200"/>
            <a:ext cx="7772400" cy="2209800"/>
          </a:xfrm>
        </p:spPr>
        <p:txBody>
          <a:bodyPr/>
          <a:lstStyle/>
          <a:p>
            <a:r>
              <a:rPr lang="en-US" sz="2800" b="1" dirty="0" smtClean="0">
                <a:solidFill>
                  <a:srgbClr val="C00000"/>
                </a:solidFill>
              </a:rPr>
              <a:t>Business buyer behavior:</a:t>
            </a:r>
            <a:r>
              <a:rPr lang="en-US" sz="2800" b="1" dirty="0" smtClean="0"/>
              <a:t> </a:t>
            </a:r>
            <a:r>
              <a:rPr lang="en-US" sz="2800" dirty="0" smtClean="0"/>
              <a:t>The buying behavior of organizations that buy goods and services for use in the production of other products and services that are sold, rented, or supplied to others.</a:t>
            </a:r>
          </a:p>
          <a:p>
            <a:r>
              <a:rPr lang="en-US" sz="2800" b="1" dirty="0" smtClean="0">
                <a:solidFill>
                  <a:srgbClr val="C00000"/>
                </a:solidFill>
              </a:rPr>
              <a:t>Organizational buying:</a:t>
            </a:r>
            <a:r>
              <a:rPr lang="en-US" sz="2800" b="1" dirty="0" smtClean="0"/>
              <a:t> </a:t>
            </a:r>
            <a:r>
              <a:rPr lang="en-US" sz="2800" dirty="0" smtClean="0"/>
              <a:t>the decision- making process by which formal organizations establish the need for purchased products and services and identify, evaluate, and choose among alternative brands and suppliers.   </a:t>
            </a:r>
          </a:p>
          <a:p>
            <a:pPr lvl="2"/>
            <a:endParaRPr lang="en-US" sz="2800" dirty="0" smtClean="0"/>
          </a:p>
          <a:p>
            <a:endParaRPr lang="en-US" sz="2800" dirty="0"/>
          </a:p>
        </p:txBody>
      </p:sp>
    </p:spTree>
  </p:cSld>
  <p:clrMapOvr>
    <a:masterClrMapping/>
  </p:clrMapOvr>
  <p:transition>
    <p:wipe dir="d"/>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2362200"/>
            <a:ext cx="3810000" cy="4114800"/>
          </a:xfrm>
        </p:spPr>
        <p:txBody>
          <a:bodyPr/>
          <a:lstStyle/>
          <a:p>
            <a:r>
              <a:rPr lang="en-US" sz="2400" b="1" dirty="0" smtClean="0"/>
              <a:t>Fewer buyers</a:t>
            </a:r>
          </a:p>
          <a:p>
            <a:r>
              <a:rPr lang="en-US" sz="2400" b="1" smtClean="0"/>
              <a:t>Larger value</a:t>
            </a:r>
            <a:endParaRPr lang="en-US" sz="2400" b="1" dirty="0" smtClean="0"/>
          </a:p>
          <a:p>
            <a:r>
              <a:rPr lang="en-US" sz="2400" b="1" dirty="0" smtClean="0"/>
              <a:t>Close supplier-customer relationship</a:t>
            </a:r>
          </a:p>
          <a:p>
            <a:r>
              <a:rPr lang="en-US" sz="2400" b="1" dirty="0" smtClean="0"/>
              <a:t>Geographically concentrated buyers</a:t>
            </a:r>
          </a:p>
          <a:p>
            <a:r>
              <a:rPr lang="en-US" sz="2400" b="1" dirty="0" smtClean="0"/>
              <a:t>Derived demand</a:t>
            </a:r>
          </a:p>
          <a:p>
            <a:endParaRPr lang="en-US" sz="2400" b="1" dirty="0"/>
          </a:p>
        </p:txBody>
      </p:sp>
      <p:sp>
        <p:nvSpPr>
          <p:cNvPr id="4" name="Content Placeholder 3"/>
          <p:cNvSpPr>
            <a:spLocks noGrp="1"/>
          </p:cNvSpPr>
          <p:nvPr>
            <p:ph sz="half" idx="2"/>
          </p:nvPr>
        </p:nvSpPr>
        <p:spPr>
          <a:xfrm>
            <a:off x="4648200" y="2286000"/>
            <a:ext cx="3810000" cy="4114800"/>
          </a:xfrm>
        </p:spPr>
        <p:txBody>
          <a:bodyPr/>
          <a:lstStyle/>
          <a:p>
            <a:r>
              <a:rPr lang="en-US" sz="2400" b="1" dirty="0" smtClean="0"/>
              <a:t>Inelastic demand</a:t>
            </a:r>
          </a:p>
          <a:p>
            <a:r>
              <a:rPr lang="en-US" sz="2400" b="1" dirty="0" smtClean="0"/>
              <a:t>Fluctuating demand</a:t>
            </a:r>
          </a:p>
          <a:p>
            <a:r>
              <a:rPr lang="en-US" sz="2400" b="1" dirty="0" smtClean="0"/>
              <a:t>Professional purchasing</a:t>
            </a:r>
          </a:p>
          <a:p>
            <a:r>
              <a:rPr lang="en-US" sz="2400" b="1" dirty="0" smtClean="0"/>
              <a:t>Several buying influences</a:t>
            </a:r>
          </a:p>
          <a:p>
            <a:r>
              <a:rPr lang="en-US" sz="2400" b="1" dirty="0" smtClean="0"/>
              <a:t>Directed purchasing</a:t>
            </a:r>
          </a:p>
          <a:p>
            <a:r>
              <a:rPr lang="en-US" sz="2400" b="1" dirty="0" smtClean="0"/>
              <a:t>Reciprocity</a:t>
            </a:r>
          </a:p>
          <a:p>
            <a:r>
              <a:rPr lang="en-US" sz="2400" b="1" dirty="0" smtClean="0"/>
              <a:t>Leasing</a:t>
            </a:r>
          </a:p>
          <a:p>
            <a:endParaRPr lang="en-US" sz="2400" b="1" dirty="0" smtClean="0"/>
          </a:p>
          <a:p>
            <a:endParaRPr lang="en-US" sz="2400" b="1" dirty="0"/>
          </a:p>
        </p:txBody>
      </p:sp>
      <p:sp>
        <p:nvSpPr>
          <p:cNvPr id="5" name="Text Placeholder 3"/>
          <p:cNvSpPr>
            <a:spLocks noGrp="1"/>
          </p:cNvSpPr>
          <p:nvPr>
            <p:ph type="title"/>
          </p:nvPr>
        </p:nvSpPr>
        <p:spPr>
          <a:xfrm>
            <a:off x="685800" y="685800"/>
            <a:ext cx="7772400" cy="1143000"/>
          </a:xfrm>
        </p:spPr>
        <p:txBody>
          <a:bodyPr/>
          <a:lstStyle/>
          <a:p>
            <a:pPr lvl="1"/>
            <a:r>
              <a:rPr lang="en-US" sz="2800" dirty="0" smtClean="0">
                <a:solidFill>
                  <a:schemeClr val="tx2"/>
                </a:solidFill>
              </a:rPr>
              <a:t>The business market versus the consumer market</a:t>
            </a:r>
            <a:endParaRPr lang="en-US" sz="2800" dirty="0">
              <a:solidFill>
                <a:schemeClr val="tx2"/>
              </a:solidFill>
            </a:endParaRPr>
          </a:p>
        </p:txBody>
      </p:sp>
    </p:spTree>
  </p:cSld>
  <p:clrMapOvr>
    <a:masterClrMapping/>
  </p:clrMapOvr>
  <p:transition>
    <p:wipe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685800" y="152400"/>
            <a:ext cx="7772400" cy="762000"/>
          </a:xfrm>
        </p:spPr>
        <p:txBody>
          <a:bodyPr/>
          <a:lstStyle/>
          <a:p>
            <a:r>
              <a:rPr lang="en-US" sz="3200" dirty="0" smtClean="0">
                <a:solidFill>
                  <a:srgbClr val="C00000"/>
                </a:solidFill>
              </a:rPr>
              <a:t>Model of Consumer Behavior</a:t>
            </a:r>
          </a:p>
        </p:txBody>
      </p:sp>
      <p:pic>
        <p:nvPicPr>
          <p:cNvPr id="18435" name="Picture 4" descr="fig05_01wo.jpg"/>
          <p:cNvPicPr>
            <a:picLocks noChangeAspect="1"/>
          </p:cNvPicPr>
          <p:nvPr/>
        </p:nvPicPr>
        <p:blipFill>
          <a:blip r:embed="rId3" cstate="print"/>
          <a:srcRect/>
          <a:stretch>
            <a:fillRect/>
          </a:stretch>
        </p:blipFill>
        <p:spPr bwMode="auto">
          <a:xfrm>
            <a:off x="533400" y="914400"/>
            <a:ext cx="8077200" cy="1768475"/>
          </a:xfrm>
          <a:prstGeom prst="rect">
            <a:avLst/>
          </a:prstGeom>
          <a:noFill/>
          <a:ln w="9525">
            <a:noFill/>
            <a:miter lim="800000"/>
            <a:headEnd/>
            <a:tailEnd/>
          </a:ln>
        </p:spPr>
      </p:pic>
      <p:sp>
        <p:nvSpPr>
          <p:cNvPr id="5" name="Rectangle 4"/>
          <p:cNvSpPr/>
          <p:nvPr/>
        </p:nvSpPr>
        <p:spPr>
          <a:xfrm>
            <a:off x="1219200" y="2971800"/>
            <a:ext cx="7010400" cy="3000821"/>
          </a:xfrm>
          <a:prstGeom prst="rect">
            <a:avLst/>
          </a:prstGeom>
          <a:solidFill>
            <a:schemeClr val="bg2"/>
          </a:solidFill>
          <a:ln>
            <a:solidFill>
              <a:schemeClr val="tx1"/>
            </a:solidFill>
          </a:ln>
        </p:spPr>
        <p:txBody>
          <a:bodyPr wrap="square">
            <a:spAutoFit/>
          </a:bodyPr>
          <a:lstStyle/>
          <a:p>
            <a:pPr algn="just"/>
            <a:r>
              <a:rPr lang="en-US" dirty="0" smtClean="0"/>
              <a:t>This figure shows that </a:t>
            </a:r>
            <a:r>
              <a:rPr lang="en-US" dirty="0" smtClean="0">
                <a:solidFill>
                  <a:srgbClr val="FF0000"/>
                </a:solidFill>
              </a:rPr>
              <a:t>marketing and other stimuli </a:t>
            </a:r>
            <a:r>
              <a:rPr lang="en-US" dirty="0" smtClean="0"/>
              <a:t>enter the consumer’s “</a:t>
            </a:r>
            <a:r>
              <a:rPr lang="en-US" dirty="0" smtClean="0">
                <a:solidFill>
                  <a:srgbClr val="FF0000"/>
                </a:solidFill>
              </a:rPr>
              <a:t>black box</a:t>
            </a:r>
            <a:r>
              <a:rPr lang="en-US" dirty="0" smtClean="0"/>
              <a:t>” and produce certain </a:t>
            </a:r>
            <a:r>
              <a:rPr lang="en-US" dirty="0" smtClean="0">
                <a:solidFill>
                  <a:srgbClr val="FF0000"/>
                </a:solidFill>
              </a:rPr>
              <a:t>responses</a:t>
            </a:r>
            <a:r>
              <a:rPr lang="en-US" dirty="0" smtClean="0"/>
              <a:t>. Marketers must figure out what is in the buyer’s black box.</a:t>
            </a:r>
          </a:p>
          <a:p>
            <a:pPr algn="just">
              <a:lnSpc>
                <a:spcPct val="50000"/>
              </a:lnSpc>
            </a:pPr>
            <a:endParaRPr lang="en-US" dirty="0" smtClean="0"/>
          </a:p>
          <a:p>
            <a:pPr algn="just"/>
            <a:r>
              <a:rPr lang="en-US" dirty="0" smtClean="0"/>
              <a:t>Marketing stimuli consist of the four Ps: product, price, place, and promotion. Other stimuli include major forces and events in the buyer’s environment: economic, technological, political, and cultural. All these inputs enter the buyer’s black box, where they are turned into a set of buyer responses: the buyer’s brand and company relationship behavior and what he or she buys, when, where, and how often</a:t>
            </a:r>
            <a:endParaRPr lang="en-US" dirty="0"/>
          </a:p>
        </p:txBody>
      </p:sp>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a:xfrm>
            <a:off x="685800" y="2895600"/>
            <a:ext cx="7772400" cy="1143000"/>
          </a:xfrm>
        </p:spPr>
        <p:txBody>
          <a:bodyPr/>
          <a:lstStyle/>
          <a:p>
            <a:r>
              <a:rPr lang="en-US" dirty="0" smtClean="0">
                <a:solidFill>
                  <a:srgbClr val="C00000"/>
                </a:solidFill>
              </a:rPr>
              <a:t>Characteristics Affecting Consumer Behavior</a:t>
            </a:r>
          </a:p>
        </p:txBody>
      </p:sp>
    </p:spTree>
    <p:extLst>
      <p:ext uri="{BB962C8B-B14F-4D97-AF65-F5344CB8AC3E}">
        <p14:creationId xmlns:p14="http://schemas.microsoft.com/office/powerpoint/2010/main" val="2086086274"/>
      </p:ext>
    </p:extLst>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r>
              <a:rPr lang="en-US" dirty="0" smtClean="0">
                <a:solidFill>
                  <a:srgbClr val="C00000"/>
                </a:solidFill>
              </a:rPr>
              <a:t>Characteristics Affecting Consumer Behavior</a:t>
            </a:r>
          </a:p>
        </p:txBody>
      </p:sp>
      <p:sp>
        <p:nvSpPr>
          <p:cNvPr id="20482" name="Text Placeholder 4"/>
          <p:cNvSpPr>
            <a:spLocks noGrp="1"/>
          </p:cNvSpPr>
          <p:nvPr>
            <p:ph type="body" sz="quarter" idx="13"/>
          </p:nvPr>
        </p:nvSpPr>
        <p:spPr/>
        <p:txBody>
          <a:bodyPr/>
          <a:lstStyle/>
          <a:p>
            <a:pPr>
              <a:spcBef>
                <a:spcPct val="0"/>
              </a:spcBef>
            </a:pPr>
            <a:r>
              <a:rPr lang="en-US" dirty="0" smtClean="0"/>
              <a:t>Factors Influencing Consumer Behavior</a:t>
            </a:r>
          </a:p>
          <a:p>
            <a:pPr>
              <a:spcBef>
                <a:spcPct val="0"/>
              </a:spcBef>
            </a:pPr>
            <a:endParaRPr lang="en-US" dirty="0" smtClean="0"/>
          </a:p>
        </p:txBody>
      </p:sp>
      <p:pic>
        <p:nvPicPr>
          <p:cNvPr id="20483" name="Picture 4" descr="fig05_02wo.jpg"/>
          <p:cNvPicPr>
            <a:picLocks noChangeAspect="1"/>
          </p:cNvPicPr>
          <p:nvPr/>
        </p:nvPicPr>
        <p:blipFill>
          <a:blip r:embed="rId3" cstate="print"/>
          <a:srcRect/>
          <a:stretch>
            <a:fillRect/>
          </a:stretch>
        </p:blipFill>
        <p:spPr bwMode="auto">
          <a:xfrm>
            <a:off x="457200" y="2057400"/>
            <a:ext cx="8077200" cy="2773363"/>
          </a:xfrm>
          <a:prstGeom prst="rect">
            <a:avLst/>
          </a:prstGeom>
          <a:noFill/>
          <a:ln w="9525">
            <a:noFill/>
            <a:miter lim="800000"/>
            <a:headEnd/>
            <a:tailEnd/>
          </a:ln>
        </p:spPr>
      </p:pic>
      <p:sp>
        <p:nvSpPr>
          <p:cNvPr id="5" name="Rectangle 4"/>
          <p:cNvSpPr/>
          <p:nvPr/>
        </p:nvSpPr>
        <p:spPr>
          <a:xfrm>
            <a:off x="1295400" y="4895671"/>
            <a:ext cx="7239000" cy="1323439"/>
          </a:xfrm>
          <a:prstGeom prst="rect">
            <a:avLst/>
          </a:prstGeom>
          <a:solidFill>
            <a:schemeClr val="bg2"/>
          </a:solidFill>
          <a:ln>
            <a:solidFill>
              <a:schemeClr val="tx1"/>
            </a:solidFill>
          </a:ln>
        </p:spPr>
        <p:txBody>
          <a:bodyPr wrap="square">
            <a:spAutoFit/>
          </a:bodyPr>
          <a:lstStyle/>
          <a:p>
            <a:pPr algn="just"/>
            <a:r>
              <a:rPr lang="en-US" sz="2000" dirty="0" smtClean="0"/>
              <a:t>Consumer purchases are influenced strongly by cultural, social, personal, and psychological characteristics</a:t>
            </a:r>
            <a:r>
              <a:rPr lang="en-US" sz="2000" b="1" dirty="0" smtClean="0"/>
              <a:t>. </a:t>
            </a:r>
            <a:r>
              <a:rPr lang="en-US" sz="2000" dirty="0" smtClean="0"/>
              <a:t>For the most part, marketers cannot control such factors, but they must take them into account.</a:t>
            </a:r>
          </a:p>
        </p:txBody>
      </p:sp>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5"/>
          <p:cNvSpPr>
            <a:spLocks noGrp="1" noChangeArrowheads="1"/>
          </p:cNvSpPr>
          <p:nvPr>
            <p:ph idx="1"/>
          </p:nvPr>
        </p:nvSpPr>
        <p:spPr>
          <a:xfrm>
            <a:off x="685800" y="2514600"/>
            <a:ext cx="7772400" cy="1524000"/>
          </a:xfrm>
        </p:spPr>
        <p:txBody>
          <a:bodyPr/>
          <a:lstStyle/>
          <a:p>
            <a:pPr>
              <a:buFont typeface="Arial" pitchFamily="34" charset="0"/>
              <a:buChar char="•"/>
            </a:pPr>
            <a:r>
              <a:rPr lang="en-US" b="1" dirty="0" smtClean="0"/>
              <a:t>Culture</a:t>
            </a:r>
            <a:r>
              <a:rPr lang="en-US" dirty="0" smtClean="0"/>
              <a:t> is the values, perceptions, wants, and behavior </a:t>
            </a:r>
            <a:r>
              <a:rPr lang="en-US" dirty="0" smtClean="0">
                <a:solidFill>
                  <a:srgbClr val="C00000"/>
                </a:solidFill>
              </a:rPr>
              <a:t>learned</a:t>
            </a:r>
            <a:r>
              <a:rPr lang="en-US" dirty="0" smtClean="0"/>
              <a:t> from family and other important institutions</a:t>
            </a:r>
          </a:p>
        </p:txBody>
      </p:sp>
      <p:sp>
        <p:nvSpPr>
          <p:cNvPr id="22530" name="Rectangle 2"/>
          <p:cNvSpPr>
            <a:spLocks noGrp="1" noChangeArrowheads="1"/>
          </p:cNvSpPr>
          <p:nvPr>
            <p:ph type="title"/>
          </p:nvPr>
        </p:nvSpPr>
        <p:spPr/>
        <p:txBody>
          <a:bodyPr/>
          <a:lstStyle/>
          <a:p>
            <a:r>
              <a:rPr lang="en-US" dirty="0" smtClean="0">
                <a:solidFill>
                  <a:srgbClr val="C00000"/>
                </a:solidFill>
              </a:rPr>
              <a:t>Characteristics Affecting Consumer Behavior</a:t>
            </a:r>
          </a:p>
        </p:txBody>
      </p:sp>
      <p:sp>
        <p:nvSpPr>
          <p:cNvPr id="4" name="Rectangle 3"/>
          <p:cNvSpPr/>
          <p:nvPr/>
        </p:nvSpPr>
        <p:spPr>
          <a:xfrm>
            <a:off x="1828800" y="4265474"/>
            <a:ext cx="6019800" cy="1754326"/>
          </a:xfrm>
          <a:prstGeom prst="rect">
            <a:avLst/>
          </a:prstGeom>
          <a:solidFill>
            <a:schemeClr val="bg2"/>
          </a:solidFill>
          <a:ln>
            <a:solidFill>
              <a:schemeClr val="tx1"/>
            </a:solidFill>
          </a:ln>
        </p:spPr>
        <p:txBody>
          <a:bodyPr wrap="square">
            <a:spAutoFit/>
          </a:bodyPr>
          <a:lstStyle/>
          <a:p>
            <a:pPr algn="just"/>
            <a:r>
              <a:rPr lang="en-US" dirty="0" smtClean="0"/>
              <a:t>Marketers are always trying to spot </a:t>
            </a:r>
            <a:r>
              <a:rPr lang="en-US" i="1" dirty="0" smtClean="0"/>
              <a:t>cultural shifts so as to discover new products that  </a:t>
            </a:r>
            <a:r>
              <a:rPr lang="en-US" dirty="0" smtClean="0"/>
              <a:t>might be wanted. </a:t>
            </a:r>
            <a:r>
              <a:rPr lang="en-US" b="1" dirty="0" smtClean="0">
                <a:solidFill>
                  <a:srgbClr val="FF0000"/>
                </a:solidFill>
              </a:rPr>
              <a:t>For example</a:t>
            </a:r>
            <a:r>
              <a:rPr lang="en-US" dirty="0" smtClean="0"/>
              <a:t>, the cultural shift toward greater concern about health and fitness has created a huge industry for health-and-fitness services, exercise equipment and clothing, organic foods, and a variety of diets. </a:t>
            </a:r>
            <a:endParaRPr lang="en-US" dirty="0"/>
          </a:p>
        </p:txBody>
      </p:sp>
      <p:sp>
        <p:nvSpPr>
          <p:cNvPr id="5" name="Text Placeholder 5"/>
          <p:cNvSpPr txBox="1">
            <a:spLocks/>
          </p:cNvSpPr>
          <p:nvPr/>
        </p:nvSpPr>
        <p:spPr>
          <a:xfrm>
            <a:off x="914400" y="1905000"/>
            <a:ext cx="7162800" cy="381000"/>
          </a:xfrm>
          <a:prstGeom prst="rect">
            <a:avLst/>
          </a:prstGeom>
        </p:spPr>
        <p:txBody>
          <a:bodyPr/>
          <a:lstStyle/>
          <a:p>
            <a:pPr marL="342900" indent="-342900" algn="ctr" eaLnBrk="0" hangingPunct="0">
              <a:defRPr/>
            </a:pPr>
            <a:r>
              <a:rPr lang="en-US" sz="3200" b="1" kern="0" dirty="0">
                <a:solidFill>
                  <a:srgbClr val="0070C0"/>
                </a:solidFill>
                <a:latin typeface="Calibri" pitchFamily="34" charset="0"/>
                <a:ea typeface="+mn-ea"/>
                <a:cs typeface="Calibri" pitchFamily="34" charset="0"/>
              </a:rPr>
              <a:t>Cultural Factors</a:t>
            </a:r>
          </a:p>
          <a:p>
            <a:pPr marL="342900" marR="0" lvl="0" indent="-342900" algn="ctr" defTabSz="914400" rtl="0" eaLnBrk="0" fontAlgn="base" latinLnBrk="0" hangingPunct="0">
              <a:lnSpc>
                <a:spcPct val="100000"/>
              </a:lnSpc>
              <a:spcBef>
                <a:spcPct val="0"/>
              </a:spcBef>
              <a:spcAft>
                <a:spcPct val="0"/>
              </a:spcAft>
              <a:buClrTx/>
              <a:buSzTx/>
              <a:buFontTx/>
              <a:buChar char="•"/>
              <a:tabLst/>
              <a:defRPr/>
            </a:pPr>
            <a:endParaRPr kumimoji="0" lang="en-US" sz="3200" b="0" i="0" u="none" strike="noStrike" kern="0" cap="none" spc="0" normalizeH="0" baseline="0" noProof="0" dirty="0" smtClean="0">
              <a:ln>
                <a:noFill/>
              </a:ln>
              <a:solidFill>
                <a:schemeClr val="tx1"/>
              </a:solidFill>
              <a:effectLst/>
              <a:uLnTx/>
              <a:uFillTx/>
              <a:latin typeface="Calibri" pitchFamily="34" charset="0"/>
              <a:ea typeface="+mn-ea"/>
              <a:cs typeface="Calibri" pitchFamily="34" charset="0"/>
            </a:endParaRPr>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a:xfrm>
            <a:off x="685800" y="304800"/>
            <a:ext cx="7772400" cy="1143000"/>
          </a:xfrm>
        </p:spPr>
        <p:txBody>
          <a:bodyPr/>
          <a:lstStyle/>
          <a:p>
            <a:r>
              <a:rPr lang="en-US" dirty="0" smtClean="0">
                <a:solidFill>
                  <a:srgbClr val="C00000"/>
                </a:solidFill>
              </a:rPr>
              <a:t>Characteristics Affecting       Consumer Behavior</a:t>
            </a:r>
          </a:p>
        </p:txBody>
      </p:sp>
      <p:sp>
        <p:nvSpPr>
          <p:cNvPr id="24578" name="Content Placeholder 6"/>
          <p:cNvSpPr>
            <a:spLocks noGrp="1"/>
          </p:cNvSpPr>
          <p:nvPr>
            <p:ph idx="1"/>
          </p:nvPr>
        </p:nvSpPr>
        <p:spPr>
          <a:xfrm>
            <a:off x="685800" y="1981200"/>
            <a:ext cx="7772400" cy="3200400"/>
          </a:xfrm>
        </p:spPr>
        <p:txBody>
          <a:bodyPr/>
          <a:lstStyle/>
          <a:p>
            <a:pPr>
              <a:lnSpc>
                <a:spcPct val="90000"/>
              </a:lnSpc>
              <a:buFont typeface="Arial" pitchFamily="34" charset="0"/>
              <a:buChar char="•"/>
            </a:pPr>
            <a:r>
              <a:rPr lang="en-US" sz="2800" b="1" dirty="0" smtClean="0"/>
              <a:t>Subculture</a:t>
            </a:r>
            <a:r>
              <a:rPr lang="en-US" sz="2800" dirty="0" smtClean="0"/>
              <a:t> are groups of people within a culture with shared value systems based on common life experiences</a:t>
            </a:r>
          </a:p>
          <a:p>
            <a:pPr>
              <a:lnSpc>
                <a:spcPct val="90000"/>
              </a:lnSpc>
              <a:buFontTx/>
              <a:buNone/>
            </a:pPr>
            <a:r>
              <a:rPr lang="en-US" sz="2800" dirty="0" smtClean="0"/>
              <a:t>    and situations:</a:t>
            </a:r>
          </a:p>
          <a:p>
            <a:pPr>
              <a:lnSpc>
                <a:spcPct val="20000"/>
              </a:lnSpc>
              <a:buFontTx/>
              <a:buNone/>
            </a:pPr>
            <a:endParaRPr lang="en-US" sz="2800" dirty="0" smtClean="0"/>
          </a:p>
          <a:p>
            <a:pPr>
              <a:lnSpc>
                <a:spcPct val="90000"/>
              </a:lnSpc>
              <a:buNone/>
            </a:pPr>
            <a:r>
              <a:rPr lang="en-US" sz="2800" dirty="0" smtClean="0"/>
              <a:t>- </a:t>
            </a:r>
            <a:r>
              <a:rPr lang="en-US" sz="2400" dirty="0" smtClean="0">
                <a:solidFill>
                  <a:srgbClr val="FF0000"/>
                </a:solidFill>
              </a:rPr>
              <a:t>Hispanic American</a:t>
            </a:r>
          </a:p>
          <a:p>
            <a:pPr>
              <a:lnSpc>
                <a:spcPct val="90000"/>
              </a:lnSpc>
              <a:buNone/>
            </a:pPr>
            <a:r>
              <a:rPr lang="en-US" sz="2400" dirty="0" smtClean="0"/>
              <a:t>- </a:t>
            </a:r>
            <a:r>
              <a:rPr lang="en-US" sz="2400" dirty="0" smtClean="0">
                <a:solidFill>
                  <a:srgbClr val="FF0000"/>
                </a:solidFill>
              </a:rPr>
              <a:t>African American</a:t>
            </a:r>
          </a:p>
          <a:p>
            <a:pPr>
              <a:lnSpc>
                <a:spcPct val="90000"/>
              </a:lnSpc>
              <a:buNone/>
            </a:pPr>
            <a:r>
              <a:rPr lang="en-US" sz="2400" dirty="0" smtClean="0"/>
              <a:t>- </a:t>
            </a:r>
            <a:r>
              <a:rPr lang="en-US" sz="2400" dirty="0" smtClean="0">
                <a:solidFill>
                  <a:srgbClr val="FF0000"/>
                </a:solidFill>
              </a:rPr>
              <a:t>Asian American</a:t>
            </a:r>
          </a:p>
          <a:p>
            <a:pPr>
              <a:lnSpc>
                <a:spcPct val="90000"/>
              </a:lnSpc>
              <a:buNone/>
            </a:pPr>
            <a:r>
              <a:rPr lang="en-US" sz="2400" dirty="0" smtClean="0"/>
              <a:t>- </a:t>
            </a:r>
            <a:r>
              <a:rPr lang="en-US" sz="2400" dirty="0" smtClean="0">
                <a:solidFill>
                  <a:srgbClr val="FF0000"/>
                </a:solidFill>
              </a:rPr>
              <a:t>Mature consumers (+50)</a:t>
            </a:r>
          </a:p>
          <a:p>
            <a:pPr>
              <a:lnSpc>
                <a:spcPct val="90000"/>
              </a:lnSpc>
              <a:buNone/>
            </a:pPr>
            <a:endParaRPr lang="en-US" sz="2800" dirty="0" smtClean="0">
              <a:solidFill>
                <a:srgbClr val="FF0000"/>
              </a:solidFill>
            </a:endParaRPr>
          </a:p>
          <a:p>
            <a:endParaRPr lang="en-US" dirty="0" smtClean="0"/>
          </a:p>
        </p:txBody>
      </p:sp>
      <p:pic>
        <p:nvPicPr>
          <p:cNvPr id="24579" name="Picture 2"/>
          <p:cNvPicPr>
            <a:picLocks noChangeAspect="1" noChangeArrowheads="1"/>
          </p:cNvPicPr>
          <p:nvPr/>
        </p:nvPicPr>
        <p:blipFill>
          <a:blip r:embed="rId3" cstate="print"/>
          <a:srcRect/>
          <a:stretch>
            <a:fillRect/>
          </a:stretch>
        </p:blipFill>
        <p:spPr bwMode="auto">
          <a:xfrm>
            <a:off x="4419600" y="2895600"/>
            <a:ext cx="4348163" cy="2362200"/>
          </a:xfrm>
          <a:prstGeom prst="rect">
            <a:avLst/>
          </a:prstGeom>
          <a:noFill/>
          <a:ln w="9525">
            <a:noFill/>
            <a:miter lim="800000"/>
            <a:headEnd/>
            <a:tailEnd/>
          </a:ln>
        </p:spPr>
      </p:pic>
      <p:sp>
        <p:nvSpPr>
          <p:cNvPr id="5" name="Rectangle 4"/>
          <p:cNvSpPr/>
          <p:nvPr/>
        </p:nvSpPr>
        <p:spPr>
          <a:xfrm>
            <a:off x="4572000" y="5370493"/>
            <a:ext cx="4038600" cy="954107"/>
          </a:xfrm>
          <a:prstGeom prst="rect">
            <a:avLst/>
          </a:prstGeom>
          <a:solidFill>
            <a:schemeClr val="bg2"/>
          </a:solidFill>
          <a:ln>
            <a:solidFill>
              <a:schemeClr val="tx1"/>
            </a:solidFill>
          </a:ln>
        </p:spPr>
        <p:txBody>
          <a:bodyPr wrap="square">
            <a:spAutoFit/>
          </a:bodyPr>
          <a:lstStyle/>
          <a:p>
            <a:pPr algn="just"/>
            <a:r>
              <a:rPr lang="en-US" sz="1400" b="1" dirty="0" smtClean="0"/>
              <a:t>Targeting Hispanic Americans: Burger King sponsors an annual family-oriented FÚTBOL KINGDOM national soccer tour in eight major Hispanic markets across the United States.</a:t>
            </a:r>
            <a:endParaRPr lang="en-US" sz="1400" dirty="0"/>
          </a:p>
        </p:txBody>
      </p:sp>
      <p:sp>
        <p:nvSpPr>
          <p:cNvPr id="6" name="Text Placeholder 5"/>
          <p:cNvSpPr txBox="1">
            <a:spLocks/>
          </p:cNvSpPr>
          <p:nvPr/>
        </p:nvSpPr>
        <p:spPr>
          <a:xfrm>
            <a:off x="914400" y="1447800"/>
            <a:ext cx="7162800" cy="381000"/>
          </a:xfrm>
          <a:prstGeom prst="rect">
            <a:avLst/>
          </a:prstGeom>
        </p:spPr>
        <p:txBody>
          <a:bodyPr/>
          <a:lstStyle/>
          <a:p>
            <a:pPr marL="342900" marR="0" lvl="0" indent="-342900" algn="ctr" defTabSz="914400" rtl="0" eaLnBrk="0" fontAlgn="base" latinLnBrk="0" hangingPunct="0">
              <a:lnSpc>
                <a:spcPct val="100000"/>
              </a:lnSpc>
              <a:spcBef>
                <a:spcPct val="0"/>
              </a:spcBef>
              <a:spcAft>
                <a:spcPct val="0"/>
              </a:spcAft>
              <a:buClrTx/>
              <a:buSzTx/>
              <a:tabLst/>
              <a:defRPr/>
            </a:pPr>
            <a:r>
              <a:rPr kumimoji="0" lang="en-US" sz="3200" b="1" i="0" u="none" strike="noStrike" kern="0" cap="none" spc="0" normalizeH="0" baseline="0" noProof="0" dirty="0" smtClean="0">
                <a:ln>
                  <a:noFill/>
                </a:ln>
                <a:solidFill>
                  <a:srgbClr val="0070C0"/>
                </a:solidFill>
                <a:effectLst/>
                <a:uLnTx/>
                <a:uFillTx/>
                <a:latin typeface="Calibri" pitchFamily="34" charset="0"/>
                <a:ea typeface="+mn-ea"/>
                <a:cs typeface="Calibri" pitchFamily="34" charset="0"/>
              </a:rPr>
              <a:t>Cultural Factors</a:t>
            </a:r>
          </a:p>
          <a:p>
            <a:pPr marL="342900" marR="0" lvl="0" indent="-342900" algn="ctr" defTabSz="914400" rtl="0" eaLnBrk="0" fontAlgn="base" latinLnBrk="0" hangingPunct="0">
              <a:lnSpc>
                <a:spcPct val="100000"/>
              </a:lnSpc>
              <a:spcBef>
                <a:spcPct val="0"/>
              </a:spcBef>
              <a:spcAft>
                <a:spcPct val="0"/>
              </a:spcAft>
              <a:buClrTx/>
              <a:buSzTx/>
              <a:buFontTx/>
              <a:buChar char="•"/>
              <a:tabLst/>
              <a:defRPr/>
            </a:pPr>
            <a:endParaRPr kumimoji="0" lang="en-US" sz="3200" b="0" i="0" u="none" strike="noStrike" kern="0" cap="none" spc="0" normalizeH="0" baseline="0" noProof="0" dirty="0" smtClean="0">
              <a:ln>
                <a:noFill/>
              </a:ln>
              <a:solidFill>
                <a:schemeClr val="tx1"/>
              </a:solidFill>
              <a:effectLst/>
              <a:uLnTx/>
              <a:uFillTx/>
              <a:latin typeface="Calibri" pitchFamily="34" charset="0"/>
              <a:ea typeface="+mn-ea"/>
              <a:cs typeface="Calibri" pitchFamily="34" charset="0"/>
            </a:endParaRPr>
          </a:p>
        </p:txBody>
      </p:sp>
    </p:spTree>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Blank Presentation">
  <a:themeElements>
    <a:clrScheme name="Custom 15">
      <a:dk1>
        <a:sysClr val="windowText" lastClr="000000"/>
      </a:dk1>
      <a:lt1>
        <a:sysClr val="window" lastClr="FFFFFF"/>
      </a:lt1>
      <a:dk2>
        <a:srgbClr val="04617B"/>
      </a:dk2>
      <a:lt2>
        <a:srgbClr val="DBF5F9"/>
      </a:lt2>
      <a:accent1>
        <a:srgbClr val="0F6FC6"/>
      </a:accent1>
      <a:accent2>
        <a:srgbClr val="009DD9"/>
      </a:accent2>
      <a:accent3>
        <a:srgbClr val="0BD0D9"/>
      </a:accent3>
      <a:accent4>
        <a:srgbClr val="0FD13D"/>
      </a:accent4>
      <a:accent5>
        <a:srgbClr val="FF0000"/>
      </a:accent5>
      <a:accent6>
        <a:srgbClr val="0FD13D"/>
      </a:accent6>
      <a:hlink>
        <a:srgbClr val="002060"/>
      </a:hlink>
      <a:folHlink>
        <a:srgbClr val="00206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3137</TotalTime>
  <Words>3947</Words>
  <Application>Microsoft Office PowerPoint</Application>
  <PresentationFormat>On-screen Show (4:3)</PresentationFormat>
  <Paragraphs>455</Paragraphs>
  <Slides>44</Slides>
  <Notes>41</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Blank Presentation</vt:lpstr>
      <vt:lpstr> Chapter Five</vt:lpstr>
      <vt:lpstr>Consumer Markets and Consumer Buyer Behavior</vt:lpstr>
      <vt:lpstr>Model of Consumer Behavior</vt:lpstr>
      <vt:lpstr>Model of Consumer Behavior</vt:lpstr>
      <vt:lpstr>Model of Consumer Behavior</vt:lpstr>
      <vt:lpstr>Characteristics Affecting Consumer Behavior</vt:lpstr>
      <vt:lpstr>Characteristics Affecting Consumer Behavior</vt:lpstr>
      <vt:lpstr>Characteristics Affecting Consumer Behavior</vt:lpstr>
      <vt:lpstr>Characteristics Affecting       Consumer Behavior</vt:lpstr>
      <vt:lpstr>Characteristics Affecting   Consumer Behavior</vt:lpstr>
      <vt:lpstr>Characteristics Affecting Consumer Behavior</vt:lpstr>
      <vt:lpstr>Characteristics Affecting Consumer Behavior</vt:lpstr>
      <vt:lpstr>Characteristics Affecting Consumer Behavior</vt:lpstr>
      <vt:lpstr>Characteristics Affecting Consumer Behavior</vt:lpstr>
      <vt:lpstr> Characteristics Affecting Consumer Behavior</vt:lpstr>
      <vt:lpstr>Characteristics Affecting Consumer Behavior</vt:lpstr>
      <vt:lpstr>Characteristics Affecting   Consumer Behavior</vt:lpstr>
      <vt:lpstr>Characteristics Affecting Consumer Behavior</vt:lpstr>
      <vt:lpstr>Characteristics Affecting Consumer Behavior</vt:lpstr>
      <vt:lpstr>Characteristics Affecting Consumer Behavior</vt:lpstr>
      <vt:lpstr>Characteristics Affecting Consumer Behavior</vt:lpstr>
      <vt:lpstr>Characteristics Affecting   Consumer Behavior</vt:lpstr>
      <vt:lpstr>Characteristics Affecting       Consumer Behavior</vt:lpstr>
      <vt:lpstr>Characteristics Affecting       Consumer Behavior</vt:lpstr>
      <vt:lpstr>Characteristics Affecting   Consumer Behavior</vt:lpstr>
      <vt:lpstr>Characteristics Affecting   Consumer Behavior</vt:lpstr>
      <vt:lpstr> Characteristics Affecting       Consumer Behavior</vt:lpstr>
      <vt:lpstr> Characteristics Affecting       Consumer Behavior</vt:lpstr>
      <vt:lpstr>Types of Buying Decision Behavior</vt:lpstr>
      <vt:lpstr>Types of Buying Decision Behavior</vt:lpstr>
      <vt:lpstr>Types of Buying Decision Behavior</vt:lpstr>
      <vt:lpstr>The Buyer Decision Process</vt:lpstr>
      <vt:lpstr>The Buyer Decision Process</vt:lpstr>
      <vt:lpstr>The Buyer Decision Process</vt:lpstr>
      <vt:lpstr>The Buyer Decision Process</vt:lpstr>
      <vt:lpstr> The Buyer Decision Process</vt:lpstr>
      <vt:lpstr>The Buyer Decision Process</vt:lpstr>
      <vt:lpstr>The Buyer Decision Process</vt:lpstr>
      <vt:lpstr>The Buyer Decision Process</vt:lpstr>
      <vt:lpstr> The Buyer Decision Process for   New Products</vt:lpstr>
      <vt:lpstr> The Buyer Decision Process for   New Products</vt:lpstr>
      <vt:lpstr>Organizational Buying</vt:lpstr>
      <vt:lpstr>The business market  What is Organizational Buying?</vt:lpstr>
      <vt:lpstr>The business market versus the consumer market</vt:lpstr>
    </vt:vector>
  </TitlesOfParts>
  <Company>School of Management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utter</dc:creator>
  <cp:lastModifiedBy>User</cp:lastModifiedBy>
  <cp:revision>229</cp:revision>
  <dcterms:created xsi:type="dcterms:W3CDTF">2011-02-17T22:21:33Z</dcterms:created>
  <dcterms:modified xsi:type="dcterms:W3CDTF">2014-10-30T10:53:41Z</dcterms:modified>
</cp:coreProperties>
</file>