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22.xml" ContentType="application/vnd.openxmlformats-officedocument.presentationml.slide+xml"/>
  <Override PartName="/ppt/slides/slide32.xml" ContentType="application/vnd.openxmlformats-officedocument.presentationml.slide+xml"/>
  <Override PartName="/ppt/slides/slide39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1.xml" ContentType="application/vnd.openxmlformats-officedocument.presentationml.slide+xml"/>
  <Override PartName="/ppt/slides/slide38.xml" ContentType="application/vnd.openxmlformats-officedocument.presentationml.slide+xml"/>
  <Override PartName="/ppt/slides/slide30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40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slides/slide26.xml" ContentType="application/vnd.openxmlformats-officedocument.presentationml.slide+xml"/>
  <Override PartName="/ppt/slides/slide28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43"/>
  </p:notesMasterIdLst>
  <p:handoutMasterIdLst>
    <p:handoutMasterId r:id="rId44"/>
  </p:handoutMasterIdLst>
  <p:sldIdLst>
    <p:sldId id="604" r:id="rId3"/>
    <p:sldId id="257" r:id="rId4"/>
    <p:sldId id="847" r:id="rId5"/>
    <p:sldId id="857" r:id="rId6"/>
    <p:sldId id="807" r:id="rId7"/>
    <p:sldId id="858" r:id="rId8"/>
    <p:sldId id="585" r:id="rId9"/>
    <p:sldId id="848" r:id="rId10"/>
    <p:sldId id="587" r:id="rId11"/>
    <p:sldId id="609" r:id="rId12"/>
    <p:sldId id="838" r:id="rId13"/>
    <p:sldId id="859" r:id="rId14"/>
    <p:sldId id="860" r:id="rId15"/>
    <p:sldId id="861" r:id="rId16"/>
    <p:sldId id="670" r:id="rId17"/>
    <p:sldId id="672" r:id="rId18"/>
    <p:sldId id="732" r:id="rId19"/>
    <p:sldId id="810" r:id="rId20"/>
    <p:sldId id="674" r:id="rId21"/>
    <p:sldId id="618" r:id="rId22"/>
    <p:sldId id="648" r:id="rId23"/>
    <p:sldId id="739" r:id="rId24"/>
    <p:sldId id="712" r:id="rId25"/>
    <p:sldId id="740" r:id="rId26"/>
    <p:sldId id="660" r:id="rId27"/>
    <p:sldId id="844" r:id="rId28"/>
    <p:sldId id="845" r:id="rId29"/>
    <p:sldId id="766" r:id="rId30"/>
    <p:sldId id="765" r:id="rId31"/>
    <p:sldId id="773" r:id="rId32"/>
    <p:sldId id="778" r:id="rId33"/>
    <p:sldId id="779" r:id="rId34"/>
    <p:sldId id="781" r:id="rId35"/>
    <p:sldId id="782" r:id="rId36"/>
    <p:sldId id="815" r:id="rId37"/>
    <p:sldId id="851" r:id="rId38"/>
    <p:sldId id="821" r:id="rId39"/>
    <p:sldId id="818" r:id="rId40"/>
    <p:sldId id="852" r:id="rId41"/>
    <p:sldId id="853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3300"/>
    <a:srgbClr val="FF0000"/>
    <a:srgbClr val="222222"/>
    <a:srgbClr val="FFFFFF"/>
    <a:srgbClr val="18B2B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82" autoAdjust="0"/>
    <p:restoredTop sz="94531" autoAdjust="0"/>
  </p:normalViewPr>
  <p:slideViewPr>
    <p:cSldViewPr>
      <p:cViewPr varScale="1">
        <p:scale>
          <a:sx n="71" d="100"/>
          <a:sy n="71" d="100"/>
        </p:scale>
        <p:origin x="115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customXml" Target="../customXml/item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F3379A80-F91F-4EB7-9D58-B2DCA6403B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347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5C438686-BF2F-46A1-AA32-D8814805F7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130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9BFAC9-09F6-4792-A870-2E084DA00F72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  <p:extLst>
      <p:ext uri="{BB962C8B-B14F-4D97-AF65-F5344CB8AC3E}">
        <p14:creationId xmlns:p14="http://schemas.microsoft.com/office/powerpoint/2010/main" val="3976266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AE735D-70CB-4CE4-A896-3EB65A3F2EFF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1629235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1313D1-E4DC-4EC0-BC5E-F38192B8084C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426231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4E6F21-332E-4A48-B7C5-24352AA7D91D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148947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7B7953-1135-48AD-B5E6-318C1EF9FDB3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2339086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5A16ED-103A-44AF-A0AF-91E7E11EE8A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6090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173F5-50F8-4A72-87D6-5629C67195E9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874618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B110A3-6390-4CBC-98C7-6C89EF9A6704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975716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60A580-10F5-475E-AB47-0A1048D0506A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5281923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6AAFCE-F41C-4E4A-9616-6609AB8896A8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2292718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F081BF-7454-470A-A667-1D595A33A99D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3997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C7BD52-1A6D-4828-A4C7-0F9C5D9E2DE8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18795396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489905-4F68-47BE-8BE9-AD624BADD3EB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93342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5C014F-3825-42DF-A890-9458F9464323}" type="slidenum">
              <a:rPr lang="en-US" smtClean="0"/>
              <a:pPr>
                <a:defRPr/>
              </a:pPr>
              <a:t>26</a:t>
            </a:fld>
            <a:endParaRPr lang="en-US" dirty="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2436364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5009C2-861B-4ACA-8E9C-5489564C5407}" type="slidenum">
              <a:rPr lang="en-US" smtClean="0"/>
              <a:pPr>
                <a:defRPr/>
              </a:pPr>
              <a:t>27</a:t>
            </a:fld>
            <a:endParaRPr lang="en-US" dirty="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1857233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9AC07A-DBF9-4B29-943E-2ACDED541398}" type="slidenum">
              <a:rPr lang="en-US" smtClean="0"/>
              <a:pPr>
                <a:defRPr/>
              </a:pPr>
              <a:t>28</a:t>
            </a:fld>
            <a:endParaRPr lang="en-US" dirty="0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2472118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1151D8-DE8B-46A5-BBA0-533B7A61CF43}" type="slidenum">
              <a:rPr lang="en-US" smtClean="0"/>
              <a:pPr>
                <a:defRPr/>
              </a:pPr>
              <a:t>29</a:t>
            </a:fld>
            <a:endParaRPr lang="en-US" dirty="0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664336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FC9588-608F-4321-8879-D23B1A2CE4EC}" type="slidenum">
              <a:rPr lang="en-US" smtClean="0"/>
              <a:pPr>
                <a:defRPr/>
              </a:pPr>
              <a:t>30</a:t>
            </a:fld>
            <a:endParaRPr lang="en-US" dirty="0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564978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8CA4D4-193D-46EA-831E-5FD7192044CE}" type="slidenum">
              <a:rPr lang="en-US" smtClean="0"/>
              <a:pPr>
                <a:defRPr/>
              </a:pPr>
              <a:t>31</a:t>
            </a:fld>
            <a:endParaRPr lang="en-US" dirty="0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945667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47BBA0-05D9-474A-BE5E-7913C4E69CDB}" type="slidenum">
              <a:rPr lang="en-US" smtClean="0"/>
              <a:pPr>
                <a:defRPr/>
              </a:pPr>
              <a:t>32</a:t>
            </a:fld>
            <a:endParaRPr lang="en-US" dirty="0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803969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DF8DD5-39E0-4CDD-ACC4-C22779115B66}" type="slidenum">
              <a:rPr lang="en-US" smtClean="0"/>
              <a:pPr>
                <a:defRPr/>
              </a:pPr>
              <a:t>33</a:t>
            </a:fld>
            <a:endParaRPr lang="en-US" dirty="0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0628930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E2A813-58BE-49CB-A211-2729501C5D2D}" type="slidenum">
              <a:rPr lang="en-US" smtClean="0"/>
              <a:pPr>
                <a:defRPr/>
              </a:pPr>
              <a:t>34</a:t>
            </a:fld>
            <a:endParaRPr lang="en-US" dirty="0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710903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41A8A5-F3D2-4BAC-B77A-0F44A699A1F4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17441990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5AF7DB-FA4C-4418-9F6B-C6F825AEA9E8}" type="slidenum">
              <a:rPr lang="en-US" smtClean="0"/>
              <a:pPr>
                <a:defRPr/>
              </a:pPr>
              <a:t>35</a:t>
            </a:fld>
            <a:endParaRPr lang="en-US" dirty="0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9751382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33DE3D-6312-4212-B42F-EF1C9F03FB92}" type="slidenum">
              <a:rPr lang="en-US" smtClean="0"/>
              <a:pPr>
                <a:defRPr/>
              </a:pPr>
              <a:t>36</a:t>
            </a:fld>
            <a:endParaRPr lang="en-US" dirty="0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7145562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518065-74F2-4FCE-919F-D43ED0683962}" type="slidenum">
              <a:rPr lang="en-US" smtClean="0"/>
              <a:pPr>
                <a:defRPr/>
              </a:pPr>
              <a:t>37</a:t>
            </a:fld>
            <a:endParaRPr lang="en-US" dirty="0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0341595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7A1D90-8F3E-472E-9E49-D5F7E5448810}" type="slidenum">
              <a:rPr lang="en-US" smtClean="0"/>
              <a:pPr>
                <a:defRPr/>
              </a:pPr>
              <a:t>38</a:t>
            </a:fld>
            <a:endParaRPr lang="en-US" dirty="0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3852610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63B99F-ED46-4557-AF8C-CF297EB86A3B}" type="slidenum">
              <a:rPr lang="en-US" smtClean="0"/>
              <a:pPr>
                <a:defRPr/>
              </a:pPr>
              <a:t>39</a:t>
            </a:fld>
            <a:endParaRPr lang="en-US" dirty="0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9677414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076476-585A-48AA-ACA9-D1ED56326B8B}" type="slidenum">
              <a:rPr lang="en-US" smtClean="0"/>
              <a:pPr>
                <a:defRPr/>
              </a:pPr>
              <a:t>40</a:t>
            </a:fld>
            <a:endParaRPr lang="en-US" dirty="0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23829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FF68EB-07FA-4DDF-884D-CF28B52C5DF3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4095755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DF8D56-7DD9-428E-B8F3-F45A1CBF1ED1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2969539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D668F5-6139-469B-B310-96D4189DEE11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949023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5E5CBE-1660-4F85-B1D7-7D98F7110637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2379835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1A8F16-D221-430B-ABC9-8F5879C19D4F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4233732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47DE3F-5BE2-4D3E-B836-3651BD3DECED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935950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dirty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0A0EFDC-2C00-40F4-AC25-624B3E909F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EC574-5BDE-428E-9C66-6296C2AEC5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069A6-D8F5-4B8C-8212-FFF9F908D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6BE95-6929-45DA-A9B8-99F12CEBB5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7D3E4-CE27-4EBA-9099-3294C6A706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BC275-8D64-4712-B46B-6E2F22E7AE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7F4E0-B960-4A9D-88EA-C8F4B071CA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BB027-6AC0-4E69-B1E2-A5A3E61FF9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05A9B-BAD7-4AF8-9DE2-5CA7DEBDDC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7E973-7ED8-4260-BFC2-FDDDF0912B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5D048-F878-41C1-9AEA-24E53D89AA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sz="1200" i="1">
                <a:latin typeface="Century" pitchFamily="18" charset="0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2008-Edited by: Maysoon  Al-Duwais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177D3-CCF9-4358-9815-378D08D56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BB4A8-FCF1-4A19-A0F7-4135B936A4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7D0BB-8569-497B-ABDE-AA1EC82C75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0C96D-13D6-41E5-A415-149E9C2EC7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B5DD5-9F05-485F-8DC4-41E5D31341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9DA78-61B6-4D4C-859B-7AF8311C06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0DE66-F01D-4D44-88BF-A796E3A2D4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FD7AC-A62B-4C82-946F-5378D1741D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0BA3C-D402-4554-8574-17048B124C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D88C4-DD12-4C6A-874B-4100EE435F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3A220-5A77-46C5-93D9-FEF4788CE6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526E1B-61BF-41E1-94AA-C8FC683C75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3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27C69AE-D56F-4B2E-968A-C1758493C0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2" r:id="rId1"/>
    <p:sldLayoutId id="2147484513" r:id="rId2"/>
    <p:sldLayoutId id="2147484514" r:id="rId3"/>
    <p:sldLayoutId id="2147484515" r:id="rId4"/>
    <p:sldLayoutId id="2147484516" r:id="rId5"/>
    <p:sldLayoutId id="2147484517" r:id="rId6"/>
    <p:sldLayoutId id="2147484518" r:id="rId7"/>
    <p:sldLayoutId id="2147484519" r:id="rId8"/>
    <p:sldLayoutId id="2147484520" r:id="rId9"/>
    <p:sldLayoutId id="2147484521" r:id="rId10"/>
    <p:sldLayoutId id="214748452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dirty="0" smtClean="0"/>
              <a:t>Chapter </a:t>
            </a:r>
            <a:r>
              <a:rPr lang="en-US" sz="3400" i="1" dirty="0" smtClean="0"/>
              <a:t>5</a:t>
            </a:r>
            <a:endParaRPr lang="en-US" sz="3400" i="1" dirty="0" smtClean="0"/>
          </a:p>
          <a:p>
            <a:pPr eaLnBrk="1" hangingPunct="1">
              <a:lnSpc>
                <a:spcPct val="90000"/>
              </a:lnSpc>
            </a:pPr>
            <a:r>
              <a:rPr lang="en-US" sz="3400" i="1" dirty="0" smtClean="0"/>
              <a:t>Configuring Windows Server 2008 Printing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535583-B93E-4B33-8EDD-286503D5F2EC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Using the XPS Print Path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r>
              <a:rPr lang="en-US" b="1" dirty="0" smtClean="0"/>
              <a:t>XML Paper Specification (XPS)</a:t>
            </a:r>
          </a:p>
          <a:p>
            <a:pPr lvl="1"/>
            <a:r>
              <a:rPr lang="en-US" dirty="0" smtClean="0"/>
              <a:t>An advanced way of printing documents for multiple purposes, including viewing electronic pages and printing pages in a polished format.</a:t>
            </a:r>
          </a:p>
          <a:p>
            <a:r>
              <a:rPr lang="en-US" dirty="0" smtClean="0"/>
              <a:t>XPS is a concept similar to using PDF files</a:t>
            </a:r>
          </a:p>
          <a:p>
            <a:r>
              <a:rPr lang="en-US" dirty="0" smtClean="0"/>
              <a:t>Using XPS printing is similar to </a:t>
            </a:r>
            <a:r>
              <a:rPr lang="en-US" u="sng" dirty="0" smtClean="0"/>
              <a:t>saving</a:t>
            </a:r>
            <a:r>
              <a:rPr lang="en-US" dirty="0" smtClean="0"/>
              <a:t> a file with XPS extension (example: slides 12-14).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706C33-372A-4E06-9A42-C546092809CC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pPr eaLnBrk="1" hangingPunct="1"/>
            <a:r>
              <a:rPr lang="en-US" smtClean="0"/>
              <a:t>Using the XPS Print Path (continued)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r>
              <a:rPr lang="en-US" dirty="0" smtClean="0"/>
              <a:t>Some of XPS enhancements</a:t>
            </a:r>
          </a:p>
          <a:p>
            <a:pPr lvl="1"/>
            <a:r>
              <a:rPr lang="en-US" dirty="0" smtClean="0"/>
              <a:t>Advanced color support for sophisticated color printers</a:t>
            </a:r>
          </a:p>
          <a:p>
            <a:pPr lvl="1"/>
            <a:r>
              <a:rPr lang="en-US" dirty="0" smtClean="0"/>
              <a:t>Faster performance for print files generated by .NET Framework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XPS printing 1 of 3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177D3-CCF9-4358-9815-378D08D5634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0775" y="1447800"/>
            <a:ext cx="431482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XPS printing 2 of 3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177D3-CCF9-4358-9815-378D08D5634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65055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XPS printing 3 of 3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177D3-CCF9-4358-9815-378D08D5634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09800"/>
            <a:ext cx="61626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029F66F-1FD7-4E76-AD01-B6CFE953C1FB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Installing the Print Services Role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343400"/>
          </a:xfrm>
        </p:spPr>
        <p:txBody>
          <a:bodyPr/>
          <a:lstStyle/>
          <a:p>
            <a:r>
              <a:rPr lang="en-US" dirty="0" smtClean="0"/>
              <a:t>Print Services role</a:t>
            </a:r>
          </a:p>
          <a:p>
            <a:pPr lvl="1"/>
            <a:r>
              <a:rPr lang="en-US" dirty="0" smtClean="0"/>
              <a:t>Enables you to use the Print Management tool to manage shared printers</a:t>
            </a:r>
          </a:p>
          <a:p>
            <a:pPr lvl="1"/>
            <a:r>
              <a:rPr lang="en-US" dirty="0" smtClean="0"/>
              <a:t>Also enables you to track printing events through a log you can view using the Event Viewer</a:t>
            </a:r>
          </a:p>
          <a:p>
            <a:r>
              <a:rPr lang="en-US" dirty="0" smtClean="0"/>
              <a:t>Services within the role:</a:t>
            </a:r>
          </a:p>
          <a:p>
            <a:pPr lvl="1"/>
            <a:r>
              <a:rPr lang="en-US" dirty="0" smtClean="0"/>
              <a:t>Print Server</a:t>
            </a:r>
          </a:p>
          <a:p>
            <a:pPr lvl="1"/>
            <a:r>
              <a:rPr lang="en-US" dirty="0" smtClean="0"/>
              <a:t>Internet Printing</a:t>
            </a:r>
          </a:p>
          <a:p>
            <a:pPr lvl="1"/>
            <a:r>
              <a:rPr lang="en-US" dirty="0" smtClean="0"/>
              <a:t>LPD Service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33400" y="6477000"/>
            <a:ext cx="5867400" cy="381000"/>
          </a:xfrm>
        </p:spPr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84F0BB-209D-406E-883E-B99A69CF6462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077200" cy="1143000"/>
          </a:xfrm>
        </p:spPr>
        <p:txBody>
          <a:bodyPr/>
          <a:lstStyle/>
          <a:p>
            <a:r>
              <a:rPr lang="en-US" sz="3200" dirty="0" smtClean="0"/>
              <a:t>Using the Printers Window</a:t>
            </a:r>
          </a:p>
        </p:txBody>
      </p:sp>
      <p:sp>
        <p:nvSpPr>
          <p:cNvPr id="1741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229600" cy="5105400"/>
          </a:xfrm>
        </p:spPr>
        <p:txBody>
          <a:bodyPr/>
          <a:lstStyle/>
          <a:p>
            <a:r>
              <a:rPr lang="en-US" sz="2000" dirty="0" smtClean="0"/>
              <a:t>Windows Server 2008 Printers window is enhanced from previous versions to enable more flexibility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8200" y="1524000"/>
            <a:ext cx="6408000" cy="48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19CA0B-68B0-4F98-9676-1EBA4BEBEFD7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Installing Local and Shared Printers</a:t>
            </a:r>
          </a:p>
        </p:txBody>
      </p:sp>
      <p:sp>
        <p:nvSpPr>
          <p:cNvPr id="2048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4572000"/>
          </a:xfrm>
        </p:spPr>
        <p:txBody>
          <a:bodyPr/>
          <a:lstStyle/>
          <a:p>
            <a:r>
              <a:rPr lang="en-US" dirty="0" smtClean="0"/>
              <a:t>In Windows Server 2008, you can configure a printer that is attached to the server computer as a local printer</a:t>
            </a:r>
          </a:p>
          <a:p>
            <a:pPr lvl="1"/>
            <a:r>
              <a:rPr lang="en-US" dirty="0" smtClean="0"/>
              <a:t>And then enable it as a shared printer</a:t>
            </a:r>
          </a:p>
          <a:p>
            <a:r>
              <a:rPr lang="en-US" dirty="0" smtClean="0"/>
              <a:t>When you share a printer, the Windows Server 2008 server becomes a </a:t>
            </a:r>
            <a:r>
              <a:rPr lang="en-US" u="sng" dirty="0" smtClean="0"/>
              <a:t>true print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C4DF65-E557-42D2-AE53-9CA3091337FA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7012"/>
            <a:ext cx="7620000" cy="602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AD78EA-4468-4B4F-B17F-6CD088CE6880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Installing a Printer</a:t>
            </a:r>
          </a:p>
        </p:txBody>
      </p:sp>
      <p:sp>
        <p:nvSpPr>
          <p:cNvPr id="2253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dirty="0" smtClean="0"/>
              <a:t>If you are installing a Plug and Play compatible printer</a:t>
            </a:r>
          </a:p>
          <a:p>
            <a:pPr lvl="1"/>
            <a:r>
              <a:rPr lang="en-US" dirty="0" smtClean="0"/>
              <a:t>Windows Server 2008 will automatically detect and install the new hardware</a:t>
            </a:r>
          </a:p>
          <a:p>
            <a:r>
              <a:rPr lang="en-US" dirty="0" smtClean="0"/>
              <a:t>If the printer is not automatically detected, you can use the Add Printer Wizard to install it</a:t>
            </a:r>
          </a:p>
          <a:p>
            <a:pPr lvl="1"/>
            <a:r>
              <a:rPr lang="en-US" dirty="0" smtClean="0"/>
              <a:t>Printers that are added using the Add Printer Wizard are </a:t>
            </a:r>
            <a:r>
              <a:rPr lang="en-US" u="sng" dirty="0" smtClean="0"/>
              <a:t>shared by default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0CCC04-618B-40B8-A999-CEE55C94D9A4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Understand how Windows Server 2008 printing works</a:t>
            </a:r>
          </a:p>
          <a:p>
            <a:r>
              <a:rPr lang="en-US" dirty="0" smtClean="0"/>
              <a:t>Use the XPS Print Path</a:t>
            </a:r>
          </a:p>
          <a:p>
            <a:r>
              <a:rPr lang="en-US" dirty="0" smtClean="0"/>
              <a:t>Use the XML Paper Specification (XPS)</a:t>
            </a:r>
          </a:p>
          <a:p>
            <a:r>
              <a:rPr lang="en-US" dirty="0" smtClean="0"/>
              <a:t>Install the Print Services role</a:t>
            </a:r>
          </a:p>
          <a:p>
            <a:r>
              <a:rPr lang="en-US" dirty="0" smtClean="0"/>
              <a:t>Use the Printers window to configure printing properties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308BB30-DA54-4888-824A-8A44AF959B23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Enabling Printer Sharing on a Network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After you install a printer on a network to be shared, turn on network printer sharing</a:t>
            </a:r>
          </a:p>
          <a:p>
            <a:pPr lvl="1"/>
            <a:r>
              <a:rPr lang="en-US" smtClean="0"/>
              <a:t>This step enables printer sharing through the Windows Firewall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4CA359-9028-49AD-8666-F9758A4E790B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Configure Printer Properties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Printer properties are available by opening Control Panel, then clicking Printer in the Control Panel Home View</a:t>
            </a:r>
          </a:p>
          <a:p>
            <a:pPr lvl="1"/>
            <a:r>
              <a:rPr lang="en-US" smtClean="0"/>
              <a:t>Or the Printers applet in the Classic View to access the Printers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EB02D5-30FB-43D1-9DD0-6ECB5E8E0FD3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General Printer Specifications</a:t>
            </a:r>
          </a:p>
        </p:txBody>
      </p:sp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143000"/>
            <a:ext cx="4876800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2BB76C-182F-496D-9DF0-4BD8F97125CA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Sharing Printers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4572000"/>
          </a:xfrm>
        </p:spPr>
        <p:txBody>
          <a:bodyPr/>
          <a:lstStyle/>
          <a:p>
            <a:r>
              <a:rPr lang="en-US" dirty="0" smtClean="0"/>
              <a:t>The Sharing tab is used to enable or disable a printer for sharing</a:t>
            </a:r>
          </a:p>
          <a:p>
            <a:pPr lvl="1"/>
            <a:r>
              <a:rPr lang="en-US" dirty="0" smtClean="0"/>
              <a:t>As well as to specify the name of the share </a:t>
            </a:r>
          </a:p>
          <a:p>
            <a:r>
              <a:rPr lang="en-US" dirty="0" smtClean="0"/>
              <a:t>If you enable sharing, provide a name for the shared printer</a:t>
            </a:r>
          </a:p>
          <a:p>
            <a:pPr lvl="1"/>
            <a:r>
              <a:rPr lang="en-US" dirty="0" smtClean="0"/>
              <a:t>And check List in the directory to publish the printer through Active Directory so users can find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69DBC1-1FCF-4BCF-A41E-613033B19C56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04800"/>
            <a:ext cx="56388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4F6B947-C6C6-4083-AD8F-24470D2EE14E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077200" cy="1143000"/>
          </a:xfrm>
        </p:spPr>
        <p:txBody>
          <a:bodyPr/>
          <a:lstStyle/>
          <a:p>
            <a:r>
              <a:rPr lang="en-US" dirty="0" smtClean="0"/>
              <a:t>Port Specifications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305800" cy="4572000"/>
          </a:xfrm>
        </p:spPr>
        <p:txBody>
          <a:bodyPr/>
          <a:lstStyle/>
          <a:p>
            <a:r>
              <a:rPr lang="en-US" sz="2000" dirty="0" smtClean="0"/>
              <a:t>The Ports tab has an option to specify which server port, such as LPT1, is used for the printer</a:t>
            </a:r>
          </a:p>
          <a:p>
            <a:endParaRPr lang="en-US" sz="20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7400" y="1527793"/>
            <a:ext cx="4392000" cy="4720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9421F0-BAEF-4061-B18C-C0F11C2E4CF5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Port Specifications (continued)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4572000"/>
          </a:xfrm>
        </p:spPr>
        <p:txBody>
          <a:bodyPr/>
          <a:lstStyle/>
          <a:p>
            <a:r>
              <a:rPr lang="en-US" sz="2400" b="1" dirty="0" smtClean="0"/>
              <a:t>Printer pooling</a:t>
            </a:r>
          </a:p>
          <a:p>
            <a:pPr lvl="1"/>
            <a:r>
              <a:rPr lang="en-US" sz="2000" dirty="0" smtClean="0"/>
              <a:t>Involves configuring two or more identical printers connected to one print server.</a:t>
            </a:r>
          </a:p>
          <a:p>
            <a:pPr lvl="1">
              <a:buNone/>
            </a:pPr>
            <a:endParaRPr lang="en-US" sz="2000" dirty="0" smtClean="0"/>
          </a:p>
          <a:p>
            <a:pPr lvl="1" algn="just"/>
            <a:r>
              <a:rPr lang="en-US" sz="2200" dirty="0" smtClean="0"/>
              <a:t>Printer pooling requires that printers must be identical so that they use the same printer driver and handle print files in the same way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 Add Port button enables you to add a new port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 Delete Port button is used to remove a port option from the list of 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E24A5A-29B7-4735-B3EE-3922F593EA6F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Port Specifications (continued)</a:t>
            </a:r>
          </a:p>
        </p:txBody>
      </p:sp>
      <p:pic>
        <p:nvPicPr>
          <p:cNvPr id="3686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6925" y="2009775"/>
            <a:ext cx="501015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75E6FC-D815-4E2A-AA0E-B0945720526B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Security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4572000"/>
          </a:xfrm>
        </p:spPr>
        <p:txBody>
          <a:bodyPr/>
          <a:lstStyle/>
          <a:p>
            <a:r>
              <a:rPr lang="en-US" dirty="0" smtClean="0"/>
              <a:t>To configure security for a printer, you must have Manage printers permissions for that printer</a:t>
            </a:r>
          </a:p>
          <a:p>
            <a:pPr lvl="1"/>
            <a:r>
              <a:rPr lang="en-US" dirty="0" smtClean="0"/>
              <a:t>Use the Security tab to set up printer share permissions</a:t>
            </a:r>
          </a:p>
          <a:p>
            <a:r>
              <a:rPr lang="en-US" dirty="0" smtClean="0"/>
              <a:t>Use the Advanced button on the Security tab to:</a:t>
            </a:r>
          </a:p>
          <a:p>
            <a:pPr lvl="1"/>
            <a:r>
              <a:rPr lang="en-US" dirty="0" smtClean="0"/>
              <a:t>Set up special printer permissions for a specific group or user</a:t>
            </a:r>
          </a:p>
          <a:p>
            <a:pPr lvl="1"/>
            <a:r>
              <a:rPr lang="en-US" dirty="0" smtClean="0"/>
              <a:t>Add or remove a group or user for security access</a:t>
            </a:r>
          </a:p>
          <a:p>
            <a:pPr lvl="1"/>
            <a:r>
              <a:rPr lang="en-US" dirty="0" smtClean="0"/>
              <a:t>Set up printer auditing</a:t>
            </a:r>
          </a:p>
          <a:p>
            <a:pPr lvl="1"/>
            <a:r>
              <a:rPr lang="en-US" dirty="0" smtClean="0"/>
              <a:t>Take ownership of a printer</a:t>
            </a:r>
          </a:p>
          <a:p>
            <a:pPr lvl="1"/>
            <a:r>
              <a:rPr lang="en-US" dirty="0" smtClean="0"/>
              <a:t>View the effective permissions for a user or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603A20-B8FC-41A0-BF23-E9F330E0C2DA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28600"/>
            <a:ext cx="5638800" cy="605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BE157D-35FB-4332-847E-4B5A184B39D4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 (continued)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Install local and shared printers</a:t>
            </a:r>
          </a:p>
          <a:p>
            <a:r>
              <a:rPr lang="en-US" dirty="0" smtClean="0"/>
              <a:t>Configure printer properties</a:t>
            </a:r>
          </a:p>
          <a:p>
            <a:r>
              <a:rPr lang="en-US" dirty="0" smtClean="0"/>
              <a:t>Configure a nonlocal or Internet printer</a:t>
            </a:r>
          </a:p>
          <a:p>
            <a:r>
              <a:rPr lang="en-US" dirty="0" smtClean="0"/>
              <a:t>Manage print jobs</a:t>
            </a:r>
          </a:p>
          <a:p>
            <a:r>
              <a:rPr lang="en-US" dirty="0" smtClean="0"/>
              <a:t>Use the Print Management 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439836-FA4B-4312-BE6F-FB55CC74DBA2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Security (continued)</a:t>
            </a:r>
          </a:p>
        </p:txBody>
      </p:sp>
      <p:pic>
        <p:nvPicPr>
          <p:cNvPr id="4710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738" y="2163763"/>
            <a:ext cx="74850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26B63-6143-4297-96A8-B1642A830976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Managing Print Jobs</a:t>
            </a:r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Users with Print permissions can:</a:t>
            </a:r>
          </a:p>
          <a:p>
            <a:pPr lvl="1"/>
            <a:r>
              <a:rPr lang="en-US" smtClean="0"/>
              <a:t>Send print jobs to the printer</a:t>
            </a:r>
          </a:p>
          <a:p>
            <a:pPr lvl="1"/>
            <a:r>
              <a:rPr lang="en-US" smtClean="0"/>
              <a:t>Pause, resume, and restart their own print jobs</a:t>
            </a:r>
          </a:p>
          <a:p>
            <a:pPr lvl="1"/>
            <a:r>
              <a:rPr lang="en-US" smtClean="0"/>
              <a:t>Cancel their own print jobs</a:t>
            </a:r>
          </a:p>
          <a:p>
            <a:r>
              <a:rPr lang="en-US" smtClean="0"/>
              <a:t>Print Operators, Server Operators, and other groups having Manage documents permissions can:</a:t>
            </a:r>
          </a:p>
          <a:p>
            <a:pPr lvl="1"/>
            <a:r>
              <a:rPr lang="en-US" smtClean="0"/>
              <a:t>Send print jobs to the printer</a:t>
            </a:r>
          </a:p>
          <a:p>
            <a:pPr lvl="1"/>
            <a:r>
              <a:rPr lang="en-US" smtClean="0"/>
              <a:t>Pause, resume, and restart any user’s print jobs</a:t>
            </a:r>
          </a:p>
          <a:p>
            <a:pPr lvl="1"/>
            <a:r>
              <a:rPr lang="en-US" smtClean="0"/>
              <a:t>Cancel any user’s print jobs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136813-35B1-4E16-9A84-E6249181F6A2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Controlling the Status of Printing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In Windows Server 2008, printer control and setup information for a particular printer is associated with that printer’s properties</a:t>
            </a:r>
          </a:p>
          <a:p>
            <a:r>
              <a:rPr lang="en-US" dirty="0" smtClean="0"/>
              <a:t>Sometimes you need to pause a printer to fix a problem</a:t>
            </a:r>
          </a:p>
          <a:p>
            <a:r>
              <a:rPr lang="en-US" dirty="0" smtClean="0"/>
              <a:t>You can pause printing to that printer by opening the Printers window, double-clicking the printer, clicking the Printer menu</a:t>
            </a:r>
          </a:p>
          <a:p>
            <a:pPr lvl="1"/>
            <a:r>
              <a:rPr lang="en-US" dirty="0" smtClean="0"/>
              <a:t>And clicking the Pause Printing option so there is a check mark beside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EB9EFA-BAB4-4963-B19F-222ABDBF5782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Controlling the Status of Printing (continued)</a:t>
            </a:r>
          </a:p>
        </p:txBody>
      </p:sp>
      <p:pic>
        <p:nvPicPr>
          <p:cNvPr id="5632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563" y="1828800"/>
            <a:ext cx="77628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501C15-DC27-41B2-B195-5569936BA3CD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Controlling Specific Print Jobs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You can pause, resume, restart, or view the properties of one or more documents</a:t>
            </a:r>
          </a:p>
          <a:p>
            <a:pPr lvl="1"/>
            <a:r>
              <a:rPr lang="en-US" dirty="0" smtClean="0"/>
              <a:t>In the print queue of a printer</a:t>
            </a:r>
          </a:p>
          <a:p>
            <a:r>
              <a:rPr lang="en-US" b="1" dirty="0" smtClean="0"/>
              <a:t>Print queue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 stack of print jobs, with the first job submitted at the top of the stack and the last job submitted at the bottom.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728A3A-3DA2-4CB9-9B22-6C804AAE8887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Controlling Specific Print Jobs (continued)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In Windows Server 2008, to pause a print job, open the Printers window from Control Panel and double-click the appropriate printer</a:t>
            </a:r>
          </a:p>
          <a:p>
            <a:r>
              <a:rPr lang="en-US" smtClean="0"/>
              <a:t>The resulting window shows a list of jobs to be printed</a:t>
            </a:r>
          </a:p>
          <a:p>
            <a:pPr lvl="1"/>
            <a:r>
              <a:rPr lang="en-US" smtClean="0"/>
              <a:t>Click the document you want to pause, click the Document menu, and then click Pause</a:t>
            </a:r>
          </a:p>
          <a:p>
            <a:r>
              <a:rPr lang="en-US" smtClean="0"/>
              <a:t>Jobs print in the order they are received, unless the administrator changes their priority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6911E2-1D4E-4301-B103-D1C8A4D08E6A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4138" y="104775"/>
            <a:ext cx="6435725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59C097-33B5-4727-A150-7D99F7AB2E14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Print Management Tool</a:t>
            </a:r>
          </a:p>
        </p:txBody>
      </p:sp>
      <p:sp>
        <p:nvSpPr>
          <p:cNvPr id="614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4572000"/>
          </a:xfrm>
        </p:spPr>
        <p:txBody>
          <a:bodyPr/>
          <a:lstStyle/>
          <a:p>
            <a:r>
              <a:rPr lang="en-US" dirty="0" smtClean="0"/>
              <a:t>The Print Management tool</a:t>
            </a:r>
          </a:p>
          <a:p>
            <a:pPr lvl="1"/>
            <a:r>
              <a:rPr lang="en-US" dirty="0" smtClean="0"/>
              <a:t>Also called the Print Management Console or PMC</a:t>
            </a:r>
          </a:p>
          <a:p>
            <a:pPr lvl="1"/>
            <a:r>
              <a:rPr lang="en-US" dirty="0" smtClean="0"/>
              <a:t>Centralizes shared printer control in one place</a:t>
            </a:r>
          </a:p>
          <a:p>
            <a:pPr lvl="2" algn="just"/>
            <a:r>
              <a:rPr lang="en-US" dirty="0" smtClean="0"/>
              <a:t>Enabling printer administrators and operators to manage the print functions of some or all of the shared printers on a network</a:t>
            </a:r>
          </a:p>
          <a:p>
            <a:r>
              <a:rPr lang="en-US" sz="2200" dirty="0" smtClean="0"/>
              <a:t>Using the Print Management tool, you can:</a:t>
            </a:r>
          </a:p>
          <a:p>
            <a:pPr lvl="1"/>
            <a:r>
              <a:rPr lang="en-US" sz="2200" dirty="0" smtClean="0"/>
              <a:t>Start the Network Printer Installation Wizard to set up network printers for sharing</a:t>
            </a:r>
          </a:p>
          <a:p>
            <a:pPr lvl="1"/>
            <a:r>
              <a:rPr lang="en-US" sz="2200" dirty="0" smtClean="0"/>
              <a:t>View and manage installed printers</a:t>
            </a:r>
          </a:p>
          <a:p>
            <a:pPr lvl="1"/>
            <a:r>
              <a:rPr lang="en-US" sz="2200" dirty="0" smtClean="0"/>
              <a:t>View and manage printer drivers for installed printers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A9098B-C5CD-4C09-A541-31DC7C134D13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6246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1000"/>
            <a:ext cx="7613650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380320-4ABD-44C7-9569-37537778BC34}" type="slidenum">
              <a:rPr lang="en-US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Print Management Tool (continued)</a:t>
            </a:r>
          </a:p>
        </p:txBody>
      </p:sp>
      <p:sp>
        <p:nvSpPr>
          <p:cNvPr id="634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Using the Print Management tool, you can: (continued)</a:t>
            </a:r>
          </a:p>
          <a:p>
            <a:pPr lvl="1"/>
            <a:r>
              <a:rPr lang="en-US" dirty="0" smtClean="0"/>
              <a:t>Determine if any printers are not ready to print</a:t>
            </a:r>
          </a:p>
          <a:p>
            <a:pPr lvl="1"/>
            <a:r>
              <a:rPr lang="en-US" dirty="0" smtClean="0"/>
              <a:t>Determine which printers have print jobs in the print queue</a:t>
            </a:r>
          </a:p>
          <a:p>
            <a:pPr lvl="1"/>
            <a:r>
              <a:rPr lang="en-US" dirty="0" smtClean="0"/>
              <a:t>Manage which printers are associated with which printer ports</a:t>
            </a:r>
          </a:p>
          <a:p>
            <a:pPr lvl="1"/>
            <a:r>
              <a:rPr lang="en-US" dirty="0" smtClean="0"/>
              <a:t>Pause and restart printing on a particular shared printer</a:t>
            </a:r>
          </a:p>
          <a:p>
            <a:pPr lvl="1"/>
            <a:r>
              <a:rPr lang="en-US" dirty="0" smtClean="0"/>
              <a:t>Manage print jobs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Overview of Windows Server 2008 Printing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client decides to print a file he can do the printing either on:</a:t>
            </a:r>
          </a:p>
          <a:p>
            <a:pPr lvl="1"/>
            <a:r>
              <a:rPr lang="en-US" dirty="0" smtClean="0"/>
              <a:t>Printer locally connected to the client’s computer (a local print device)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Or shared network printer (a network print device)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Or Internet printing (a type of network print device).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177D3-CCF9-4358-9815-378D08D5634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A929B0B-9280-48F3-93C0-7B9ABB1B9ABF}" type="slidenum">
              <a:rPr lang="en-US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Print Management Tool (continued)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Using the Print Management tool, you can: (continued)</a:t>
            </a:r>
          </a:p>
          <a:p>
            <a:pPr lvl="1"/>
            <a:r>
              <a:rPr lang="en-US" dirty="0" smtClean="0"/>
              <a:t>Manage printer sharing</a:t>
            </a:r>
          </a:p>
          <a:p>
            <a:pPr lvl="1"/>
            <a:r>
              <a:rPr lang="en-US" dirty="0" smtClean="0"/>
              <a:t>Manage from one place shared printers set up on Windows 2000, Windows Vista, Windows Server 2003, and Windows Server 2008</a:t>
            </a:r>
          </a:p>
          <a:p>
            <a:pPr lvl="1"/>
            <a:r>
              <a:rPr lang="en-US" dirty="0" smtClean="0"/>
              <a:t>Export preconfigured settings to a network printer using the Printer Migration Wizard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FAA573-8344-486D-AAD4-3FB8A1F36F36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077200" cy="1143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An Overview of Windows Server 2008 Printing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4572000"/>
          </a:xfrm>
        </p:spPr>
        <p:txBody>
          <a:bodyPr/>
          <a:lstStyle/>
          <a:p>
            <a:pPr algn="just"/>
            <a:r>
              <a:rPr lang="en-US" sz="2400" dirty="0" smtClean="0"/>
              <a:t>Network printing process components</a:t>
            </a:r>
          </a:p>
          <a:p>
            <a:pPr marL="914400" lvl="1" indent="-457200" algn="just">
              <a:buFont typeface="+mj-lt"/>
              <a:buAutoNum type="arabicParenR"/>
            </a:pPr>
            <a:r>
              <a:rPr lang="en-US" sz="2000" b="1" u="sng" dirty="0" smtClean="0"/>
              <a:t>Local print device:</a:t>
            </a:r>
            <a:r>
              <a:rPr lang="en-US" sz="2000" dirty="0" smtClean="0"/>
              <a:t> A printer that is directly attached to a client computer (this printer is not shared in a network).</a:t>
            </a:r>
          </a:p>
          <a:p>
            <a:pPr marL="914400" lvl="1" indent="-457200" algn="just">
              <a:buFont typeface="+mj-lt"/>
              <a:buAutoNum type="arabicParenR"/>
            </a:pPr>
            <a:endParaRPr lang="en-US" sz="1000" b="1" u="sng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000" b="1" u="sng" dirty="0" smtClean="0"/>
              <a:t>Network print device:</a:t>
            </a:r>
            <a:r>
              <a:rPr lang="en-US" sz="2000" dirty="0" smtClean="0"/>
              <a:t> A shared printer in the network.</a:t>
            </a:r>
          </a:p>
          <a:p>
            <a:pPr lvl="1" algn="just">
              <a:buFont typeface="+mj-lt"/>
              <a:buAutoNum type="arabicParenR"/>
            </a:pPr>
            <a:endParaRPr lang="en-US" sz="1000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000" b="1" u="sng" dirty="0" smtClean="0"/>
              <a:t>Print client</a:t>
            </a:r>
            <a:r>
              <a:rPr lang="en-US" sz="2000" dirty="0" smtClean="0"/>
              <a:t>: The client computer who want to print a document.</a:t>
            </a:r>
          </a:p>
          <a:p>
            <a:pPr lvl="1" algn="just">
              <a:buFont typeface="+mj-lt"/>
              <a:buAutoNum type="arabicParenR"/>
            </a:pPr>
            <a:endParaRPr lang="en-US" sz="1000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000" b="1" u="sng" dirty="0" smtClean="0"/>
              <a:t>Print server (The Network Print Server):</a:t>
            </a:r>
            <a:r>
              <a:rPr lang="en-US" sz="2000" dirty="0" smtClean="0"/>
              <a:t> The Windows Server  2008 server computer in the network who has a network print device (shared printer) attached to it.</a:t>
            </a:r>
          </a:p>
          <a:p>
            <a:pPr lvl="1" algn="just">
              <a:buFont typeface="+mj-lt"/>
              <a:buAutoNum type="arabicParenR"/>
            </a:pPr>
            <a:endParaRPr lang="en-US" sz="1000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000" b="1" u="sng" dirty="0" smtClean="0"/>
              <a:t>Print job: </a:t>
            </a:r>
            <a:r>
              <a:rPr lang="en-US" sz="2000" dirty="0" smtClean="0"/>
              <a:t>The file to be printed.</a:t>
            </a:r>
          </a:p>
          <a:p>
            <a:pPr lvl="1" algn="just">
              <a:buFont typeface="+mj-lt"/>
              <a:buAutoNum type="arabicParenR"/>
            </a:pPr>
            <a:endParaRPr lang="en-US" sz="1000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000" b="1" u="sng" dirty="0" smtClean="0"/>
              <a:t>Printer driver:</a:t>
            </a:r>
            <a:r>
              <a:rPr lang="en-US" sz="2000" dirty="0" smtClean="0"/>
              <a:t> the printer software (printer driver) that holds configuration information for the printer, it resides on the computer offering the printer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 bwMode="auto">
          <a:xfrm>
            <a:off x="0" y="838200"/>
            <a:ext cx="6934200" cy="5257800"/>
          </a:xfrm>
          <a:prstGeom prst="ellipse">
            <a:avLst/>
          </a:prstGeom>
          <a:solidFill>
            <a:srgbClr val="FFC000">
              <a:alpha val="58039"/>
            </a:srgbClr>
          </a:solidFill>
          <a:ln w="9525" cap="flat" cmpd="sng" algn="ctr">
            <a:solidFill>
              <a:srgbClr val="FFC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</a:rPr>
              <a:t>         Network</a:t>
            </a:r>
            <a:endParaRPr kumimoji="0" lang="ar-SA" sz="28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Network printing process components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D177D3-CCF9-4358-9815-378D08D5634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>
            <a:off x="6096000" y="2590800"/>
            <a:ext cx="1219200" cy="762000"/>
          </a:xfrm>
          <a:custGeom>
            <a:avLst/>
            <a:gdLst>
              <a:gd name="connsiteX0" fmla="*/ 89263 w 1173480"/>
              <a:gd name="connsiteY0" fmla="*/ 0 h 1463040"/>
              <a:gd name="connsiteX1" fmla="*/ 180703 w 1173480"/>
              <a:gd name="connsiteY1" fmla="*/ 1005840 h 1463040"/>
              <a:gd name="connsiteX2" fmla="*/ 1173480 w 1173480"/>
              <a:gd name="connsiteY2" fmla="*/ 1463040 h 1463040"/>
              <a:gd name="connsiteX3" fmla="*/ 1173480 w 1173480"/>
              <a:gd name="connsiteY3" fmla="*/ 146304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3480" h="1463040">
                <a:moveTo>
                  <a:pt x="89263" y="0"/>
                </a:moveTo>
                <a:cubicBezTo>
                  <a:pt x="44631" y="381000"/>
                  <a:pt x="0" y="762000"/>
                  <a:pt x="180703" y="1005840"/>
                </a:cubicBezTo>
                <a:cubicBezTo>
                  <a:pt x="361406" y="1249680"/>
                  <a:pt x="1173480" y="1463040"/>
                  <a:pt x="1173480" y="1463040"/>
                </a:cubicBezTo>
                <a:lnTo>
                  <a:pt x="1173480" y="1463040"/>
                </a:lnTo>
              </a:path>
            </a:pathLst>
          </a:custGeom>
          <a:ln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2209800" y="3124200"/>
            <a:ext cx="1173480" cy="1463040"/>
          </a:xfrm>
          <a:custGeom>
            <a:avLst/>
            <a:gdLst>
              <a:gd name="connsiteX0" fmla="*/ 89263 w 1173480"/>
              <a:gd name="connsiteY0" fmla="*/ 0 h 1463040"/>
              <a:gd name="connsiteX1" fmla="*/ 180703 w 1173480"/>
              <a:gd name="connsiteY1" fmla="*/ 1005840 h 1463040"/>
              <a:gd name="connsiteX2" fmla="*/ 1173480 w 1173480"/>
              <a:gd name="connsiteY2" fmla="*/ 1463040 h 1463040"/>
              <a:gd name="connsiteX3" fmla="*/ 1173480 w 1173480"/>
              <a:gd name="connsiteY3" fmla="*/ 146304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3480" h="1463040">
                <a:moveTo>
                  <a:pt x="89263" y="0"/>
                </a:moveTo>
                <a:cubicBezTo>
                  <a:pt x="44631" y="381000"/>
                  <a:pt x="0" y="762000"/>
                  <a:pt x="180703" y="1005840"/>
                </a:cubicBezTo>
                <a:cubicBezTo>
                  <a:pt x="361406" y="1249680"/>
                  <a:pt x="1173480" y="1463040"/>
                  <a:pt x="1173480" y="1463040"/>
                </a:cubicBezTo>
                <a:lnTo>
                  <a:pt x="1173480" y="1463040"/>
                </a:lnTo>
              </a:path>
            </a:pathLst>
          </a:custGeom>
          <a:ln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7" name="Picture 3" descr="C:\Users\Maysoon\AppData\Local\Microsoft\Windows\Temporary Internet Files\Content.IE5\448HB3KG\MC90043163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900" y="2438400"/>
            <a:ext cx="1714500" cy="1714500"/>
          </a:xfrm>
          <a:prstGeom prst="rect">
            <a:avLst/>
          </a:prstGeom>
          <a:noFill/>
        </p:spPr>
      </p:pic>
      <p:pic>
        <p:nvPicPr>
          <p:cNvPr id="14" name="Picture 3" descr="C:\Users\Maysoon\AppData\Local\Microsoft\Windows\Temporary Internet Files\Content.IE5\448HB3KG\MC90043163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733800"/>
            <a:ext cx="1714500" cy="1714500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7162800" y="3700046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Local print device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95600" y="5105400"/>
            <a:ext cx="2044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Network print device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42385" y="2895600"/>
            <a:ext cx="12250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Print client 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76200" y="2819400"/>
            <a:ext cx="2230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Print Server 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(Windows Server 2008)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22" name="Freeform 21"/>
          <p:cNvSpPr/>
          <p:nvPr/>
        </p:nvSpPr>
        <p:spPr bwMode="auto">
          <a:xfrm rot="6747080">
            <a:off x="3581896" y="1182901"/>
            <a:ext cx="1142008" cy="1919131"/>
          </a:xfrm>
          <a:custGeom>
            <a:avLst/>
            <a:gdLst>
              <a:gd name="connsiteX0" fmla="*/ 89263 w 1173480"/>
              <a:gd name="connsiteY0" fmla="*/ 0 h 1463040"/>
              <a:gd name="connsiteX1" fmla="*/ 180703 w 1173480"/>
              <a:gd name="connsiteY1" fmla="*/ 1005840 h 1463040"/>
              <a:gd name="connsiteX2" fmla="*/ 1173480 w 1173480"/>
              <a:gd name="connsiteY2" fmla="*/ 1463040 h 1463040"/>
              <a:gd name="connsiteX3" fmla="*/ 1173480 w 1173480"/>
              <a:gd name="connsiteY3" fmla="*/ 146304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3480" h="1463040">
                <a:moveTo>
                  <a:pt x="89263" y="0"/>
                </a:moveTo>
                <a:cubicBezTo>
                  <a:pt x="44631" y="381000"/>
                  <a:pt x="0" y="762000"/>
                  <a:pt x="180703" y="1005840"/>
                </a:cubicBezTo>
                <a:cubicBezTo>
                  <a:pt x="361406" y="1249680"/>
                  <a:pt x="1173480" y="1463040"/>
                  <a:pt x="1173480" y="1463040"/>
                </a:cubicBezTo>
                <a:lnTo>
                  <a:pt x="1173480" y="1463040"/>
                </a:lnTo>
              </a:path>
            </a:pathLst>
          </a:custGeom>
          <a:ln>
            <a:solidFill>
              <a:srgbClr val="FF3300"/>
            </a:solidFill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 descr="C:\Program Files (x86)\Microsoft Office\MEDIA\CAGCAT10\j0285750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926946"/>
            <a:ext cx="1824228" cy="1121054"/>
          </a:xfrm>
          <a:prstGeom prst="rect">
            <a:avLst/>
          </a:prstGeom>
          <a:noFill/>
        </p:spPr>
      </p:pic>
      <p:pic>
        <p:nvPicPr>
          <p:cNvPr id="1028" name="Picture 4" descr="C:\Users\Maysoon\AppData\Local\Microsoft\Windows\Temporary Internet Files\Content.IE5\KG0JG54X\MC90043524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981200"/>
            <a:ext cx="1244445" cy="2462222"/>
          </a:xfrm>
          <a:prstGeom prst="rect">
            <a:avLst/>
          </a:prstGeom>
          <a:noFill/>
        </p:spPr>
      </p:pic>
      <p:sp>
        <p:nvSpPr>
          <p:cNvPr id="23" name="Folded Corner 22"/>
          <p:cNvSpPr/>
          <p:nvPr/>
        </p:nvSpPr>
        <p:spPr bwMode="auto">
          <a:xfrm>
            <a:off x="3810000" y="1219200"/>
            <a:ext cx="685800" cy="762000"/>
          </a:xfrm>
          <a:prstGeom prst="foldedCorner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</a:rPr>
              <a:t>Print Job1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Folded Corner 23"/>
          <p:cNvSpPr/>
          <p:nvPr/>
        </p:nvSpPr>
        <p:spPr bwMode="auto">
          <a:xfrm>
            <a:off x="6477000" y="2667000"/>
            <a:ext cx="609600" cy="762000"/>
          </a:xfrm>
          <a:prstGeom prst="foldedCorner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</a:rPr>
              <a:t>Print Job2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Arc 24"/>
          <p:cNvSpPr/>
          <p:nvPr/>
        </p:nvSpPr>
        <p:spPr bwMode="auto">
          <a:xfrm>
            <a:off x="3886200" y="1447800"/>
            <a:ext cx="1447800" cy="914400"/>
          </a:xfrm>
          <a:prstGeom prst="arc">
            <a:avLst>
              <a:gd name="adj1" fmla="val 16200000"/>
              <a:gd name="adj2" fmla="val 0"/>
            </a:avLst>
          </a:prstGeom>
          <a:noFill/>
          <a:ln w="38100" cap="flat" cmpd="sng" algn="ctr">
            <a:solidFill>
              <a:srgbClr val="00B050"/>
            </a:solidFill>
            <a:prstDash val="sysDash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</a:rPr>
              <a:t>1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Arc 25"/>
          <p:cNvSpPr/>
          <p:nvPr/>
        </p:nvSpPr>
        <p:spPr bwMode="auto">
          <a:xfrm rot="20706369">
            <a:off x="2726206" y="1466104"/>
            <a:ext cx="1447800" cy="914400"/>
          </a:xfrm>
          <a:prstGeom prst="arc">
            <a:avLst>
              <a:gd name="adj1" fmla="val 11117404"/>
              <a:gd name="adj2" fmla="val 18973215"/>
            </a:avLst>
          </a:prstGeom>
          <a:noFill/>
          <a:ln w="38100" cap="flat" cmpd="sng" algn="ctr">
            <a:solidFill>
              <a:srgbClr val="00B050"/>
            </a:solidFill>
            <a:prstDash val="sysDash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</a:rPr>
              <a:t>2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Arc 26"/>
          <p:cNvSpPr/>
          <p:nvPr/>
        </p:nvSpPr>
        <p:spPr bwMode="auto">
          <a:xfrm rot="14175818">
            <a:off x="1465945" y="3509434"/>
            <a:ext cx="1865977" cy="1414404"/>
          </a:xfrm>
          <a:prstGeom prst="arc">
            <a:avLst>
              <a:gd name="adj1" fmla="val 11117404"/>
              <a:gd name="adj2" fmla="val 108145"/>
            </a:avLst>
          </a:prstGeom>
          <a:noFill/>
          <a:ln w="38100" cap="flat" cmpd="sng" algn="ctr">
            <a:solidFill>
              <a:srgbClr val="00B050"/>
            </a:solidFill>
            <a:prstDash val="sysDash"/>
            <a:round/>
            <a:headEnd type="triangle" w="med" len="med"/>
            <a:tailEnd type="none" w="med" len="med"/>
          </a:ln>
          <a:effectLst/>
        </p:spPr>
        <p:txBody>
          <a:bodyPr vert="vert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</a:rPr>
              <a:t>3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Folded Corner 27"/>
          <p:cNvSpPr/>
          <p:nvPr/>
        </p:nvSpPr>
        <p:spPr bwMode="auto">
          <a:xfrm>
            <a:off x="2057400" y="3886200"/>
            <a:ext cx="685800" cy="762000"/>
          </a:xfrm>
          <a:prstGeom prst="foldedCorner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</a:rPr>
              <a:t>Print Job1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Arc 28"/>
          <p:cNvSpPr/>
          <p:nvPr/>
        </p:nvSpPr>
        <p:spPr bwMode="auto">
          <a:xfrm rot="13013291">
            <a:off x="5713838" y="2752279"/>
            <a:ext cx="1762161" cy="1048566"/>
          </a:xfrm>
          <a:prstGeom prst="arc">
            <a:avLst>
              <a:gd name="adj1" fmla="val 11221026"/>
              <a:gd name="adj2" fmla="val 20527826"/>
            </a:avLst>
          </a:prstGeom>
          <a:noFill/>
          <a:ln w="38100" cap="flat" cmpd="sng" algn="ctr">
            <a:solidFill>
              <a:schemeClr val="accent2"/>
            </a:solidFill>
            <a:prstDash val="sysDash"/>
            <a:round/>
            <a:headEnd type="triangle" w="med" len="med"/>
            <a:tailEnd type="none" w="med" len="med"/>
          </a:ln>
          <a:effectLst/>
        </p:spPr>
        <p:txBody>
          <a:bodyPr vert="vert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solidFill>
                <a:schemeClr val="accent2"/>
              </a:solidFill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</a:rPr>
              <a:t> 1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F74313-DF78-488B-8BCA-AE9522A7F3CA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077200" cy="1143000"/>
          </a:xfrm>
        </p:spPr>
        <p:txBody>
          <a:bodyPr/>
          <a:lstStyle/>
          <a:p>
            <a:r>
              <a:rPr lang="en-US" dirty="0" smtClean="0"/>
              <a:t>How Network Printing Works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305800" cy="5334000"/>
          </a:xfrm>
        </p:spPr>
        <p:txBody>
          <a:bodyPr/>
          <a:lstStyle/>
          <a:p>
            <a:pPr algn="just"/>
            <a:r>
              <a:rPr lang="en-US" sz="2200" dirty="0" smtClean="0"/>
              <a:t>From slide 6, if the client wants to print a file (Print Job 1) using the network printer device the steps are as follows:</a:t>
            </a:r>
          </a:p>
          <a:p>
            <a:pPr algn="just"/>
            <a:r>
              <a:rPr lang="en-US" sz="2200" b="1" u="sng" dirty="0" smtClean="0"/>
              <a:t>Printing process steps:</a:t>
            </a:r>
          </a:p>
          <a:p>
            <a:pPr algn="just"/>
            <a:endParaRPr lang="en-US" sz="800" b="1" u="sng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200" dirty="0" smtClean="0"/>
              <a:t>The client computer generates a print file (Print Job 1).</a:t>
            </a:r>
          </a:p>
          <a:p>
            <a:pPr marL="914400" lvl="1" indent="-457200" algn="just">
              <a:buFont typeface="+mj-lt"/>
              <a:buAutoNum type="arabicParenR"/>
            </a:pPr>
            <a:endParaRPr lang="en-US" sz="800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200" dirty="0" smtClean="0"/>
              <a:t>The application program (example: Microsoft word) in the client computer contacts Windows Graphics device Interface (GDI) to gather format information of the print file (example: font size, font color)</a:t>
            </a:r>
          </a:p>
          <a:p>
            <a:pPr marL="914400" lvl="1" indent="-457200" algn="just">
              <a:buFont typeface="+mj-lt"/>
              <a:buAutoNum type="arabicParenR"/>
            </a:pPr>
            <a:endParaRPr lang="en-US" sz="800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200" dirty="0" smtClean="0"/>
              <a:t>The client sends (Print Job 1) to the Server Service in the Print Server (Windows Server 2008)</a:t>
            </a:r>
          </a:p>
          <a:p>
            <a:pPr marL="914400" lvl="1" indent="-457200" algn="just">
              <a:buFont typeface="+mj-lt"/>
              <a:buAutoNum type="arabicParenR"/>
            </a:pPr>
            <a:endParaRPr lang="en-US" sz="800" dirty="0" smtClean="0"/>
          </a:p>
          <a:p>
            <a:pPr marL="914400" lvl="1" indent="-457200" algn="just">
              <a:buFont typeface="+mj-lt"/>
              <a:buAutoNum type="arabicParenR"/>
            </a:pPr>
            <a:r>
              <a:rPr lang="en-US" sz="2200" dirty="0" smtClean="0"/>
              <a:t>The Print Server uses four processes to receive and process the  print file (Print Job 1): router, print provider, print processor, and print monitor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A9C375-C7A3-4DC0-8842-53328670EFE2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304800"/>
            <a:ext cx="8077200" cy="1143000"/>
          </a:xfrm>
        </p:spPr>
        <p:txBody>
          <a:bodyPr/>
          <a:lstStyle/>
          <a:p>
            <a:r>
              <a:rPr lang="en-US" sz="3200" dirty="0" smtClean="0"/>
              <a:t>How Network Printing Works (continued)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4572000"/>
          </a:xfrm>
        </p:spPr>
        <p:txBody>
          <a:bodyPr/>
          <a:lstStyle/>
          <a:p>
            <a:r>
              <a:rPr lang="en-US" sz="2200" b="1" u="sng" dirty="0" smtClean="0"/>
              <a:t>Printing process steps (continued)</a:t>
            </a:r>
          </a:p>
          <a:p>
            <a:endParaRPr lang="en-US" sz="1000" b="1" u="sng" dirty="0" smtClean="0"/>
          </a:p>
          <a:p>
            <a:pPr marL="914400" lvl="1" indent="-457200">
              <a:buFont typeface="+mj-lt"/>
              <a:buAutoNum type="arabicParenR" startAt="5"/>
            </a:pPr>
            <a:r>
              <a:rPr lang="en-US" sz="2200" dirty="0" smtClean="0"/>
              <a:t>The Server service in the Print Server sends the print file (Print Job 1) to its </a:t>
            </a:r>
            <a:r>
              <a:rPr lang="en-US" sz="2200" b="1" dirty="0" smtClean="0"/>
              <a:t>router.</a:t>
            </a:r>
          </a:p>
          <a:p>
            <a:pPr lvl="1">
              <a:buFont typeface="+mj-lt"/>
              <a:buAutoNum type="arabicParenR" startAt="5"/>
            </a:pPr>
            <a:endParaRPr lang="en-US" sz="500" dirty="0" smtClean="0"/>
          </a:p>
          <a:p>
            <a:pPr marL="914400" lvl="1" indent="-457200">
              <a:buFont typeface="+mj-lt"/>
              <a:buAutoNum type="arabicParenR" startAt="5"/>
            </a:pPr>
            <a:r>
              <a:rPr lang="en-US" sz="2200" dirty="0" smtClean="0"/>
              <a:t>The </a:t>
            </a:r>
            <a:r>
              <a:rPr lang="en-US" sz="2200" b="1" dirty="0" smtClean="0"/>
              <a:t>router</a:t>
            </a:r>
            <a:r>
              <a:rPr lang="en-US" sz="2200" dirty="0" smtClean="0"/>
              <a:t> directs the print file (Print Job 1) to the </a:t>
            </a:r>
            <a:r>
              <a:rPr lang="en-US" sz="2200" b="1" dirty="0" smtClean="0"/>
              <a:t>print provider</a:t>
            </a:r>
            <a:r>
              <a:rPr lang="en-US" sz="2200" dirty="0" smtClean="0"/>
              <a:t>, which stores it in a spool memory until it can be sent to the printer.</a:t>
            </a:r>
          </a:p>
          <a:p>
            <a:pPr marL="1314450" lvl="2" indent="-457200"/>
            <a:r>
              <a:rPr lang="en-US" sz="1800" dirty="0" smtClean="0"/>
              <a:t>Spooling a file means storing the file temporarily in a spool memory until the printer is ready to print it.</a:t>
            </a:r>
            <a:endParaRPr lang="en-US" sz="2000" dirty="0" smtClean="0"/>
          </a:p>
          <a:p>
            <a:pPr lvl="1">
              <a:buFont typeface="+mj-lt"/>
              <a:buAutoNum type="arabicParenR" startAt="5"/>
            </a:pPr>
            <a:endParaRPr lang="en-US" sz="500" dirty="0" smtClean="0"/>
          </a:p>
          <a:p>
            <a:pPr marL="914400" lvl="1" indent="-457200">
              <a:buFont typeface="+mj-lt"/>
              <a:buAutoNum type="arabicParenR" startAt="5"/>
            </a:pPr>
            <a:r>
              <a:rPr lang="en-US" sz="2200" dirty="0" smtClean="0"/>
              <a:t>The </a:t>
            </a:r>
            <a:r>
              <a:rPr lang="en-US" sz="2200" b="1" dirty="0" smtClean="0"/>
              <a:t>print provider </a:t>
            </a:r>
            <a:r>
              <a:rPr lang="en-US" sz="2200" dirty="0" smtClean="0"/>
              <a:t>works with the </a:t>
            </a:r>
            <a:r>
              <a:rPr lang="en-US" sz="2200" b="1" dirty="0" smtClean="0"/>
              <a:t>print processor </a:t>
            </a:r>
            <a:r>
              <a:rPr lang="en-US" sz="2200" dirty="0" smtClean="0"/>
              <a:t>to ensure that the file is formatted to use the right data type</a:t>
            </a:r>
          </a:p>
          <a:p>
            <a:pPr lvl="1">
              <a:buFont typeface="+mj-lt"/>
              <a:buAutoNum type="arabicParenR" startAt="5"/>
            </a:pPr>
            <a:endParaRPr lang="en-US" sz="500" dirty="0" smtClean="0"/>
          </a:p>
          <a:p>
            <a:pPr marL="914400" lvl="1" indent="-457200">
              <a:buFont typeface="+mj-lt"/>
              <a:buAutoNum type="arabicParenR" startAt="5"/>
            </a:pPr>
            <a:r>
              <a:rPr lang="en-US" sz="2200" dirty="0" smtClean="0"/>
              <a:t>When the printer is ready, The </a:t>
            </a:r>
            <a:r>
              <a:rPr lang="en-US" sz="2200" b="1" dirty="0" smtClean="0"/>
              <a:t>print monitor </a:t>
            </a:r>
            <a:r>
              <a:rPr lang="en-US" sz="2200" dirty="0" smtClean="0"/>
              <a:t>takes the file (Print Job 1) from the spool memory and sends it to the printer.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2008-Edited by: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1B529EE-FCD3-43F7-A122-106DF7033499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How Internet Printing Works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4800600"/>
          </a:xfrm>
        </p:spPr>
        <p:txBody>
          <a:bodyPr/>
          <a:lstStyle/>
          <a:p>
            <a:r>
              <a:rPr lang="en-US" sz="2300" dirty="0" smtClean="0"/>
              <a:t>Internet Information Services (IIS) must be installed and running in Windows Server 2008</a:t>
            </a:r>
          </a:p>
          <a:p>
            <a:pPr>
              <a:buNone/>
            </a:pPr>
            <a:endParaRPr lang="en-US" sz="500" dirty="0" smtClean="0"/>
          </a:p>
          <a:p>
            <a:pPr lvl="1"/>
            <a:r>
              <a:rPr lang="en-US" sz="2300" dirty="0" smtClean="0"/>
              <a:t>The client must connect to the Windows Server 2008 IIS using a Web browser</a:t>
            </a:r>
          </a:p>
          <a:p>
            <a:pPr lvl="1"/>
            <a:endParaRPr lang="en-US" sz="800" dirty="0" smtClean="0"/>
          </a:p>
          <a:p>
            <a:r>
              <a:rPr lang="en-US" sz="2300" dirty="0" smtClean="0"/>
              <a:t>The print process on the client is nearly the same as for network printing with a couple of exceptions:</a:t>
            </a:r>
          </a:p>
          <a:p>
            <a:endParaRPr lang="en-US" sz="1000" dirty="0" smtClean="0"/>
          </a:p>
          <a:p>
            <a:pPr lvl="1"/>
            <a:r>
              <a:rPr lang="en-US" sz="2300" dirty="0" smtClean="0"/>
              <a:t>The Web Browser in the client computer sends the print file to the GDI.</a:t>
            </a:r>
          </a:p>
          <a:p>
            <a:pPr lvl="1"/>
            <a:endParaRPr lang="en-US" sz="500" dirty="0" smtClean="0"/>
          </a:p>
          <a:p>
            <a:pPr lvl="1"/>
            <a:r>
              <a:rPr lang="en-US" sz="2300" dirty="0" smtClean="0"/>
              <a:t>The client sends the printing job to IIS using Internet Printing Protocol (IPP).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CA3A0DA-5971-41EF-ADEE-9D43894D01D2}"/>
</file>

<file path=customXml/itemProps2.xml><?xml version="1.0" encoding="utf-8"?>
<ds:datastoreItem xmlns:ds="http://schemas.openxmlformats.org/officeDocument/2006/customXml" ds:itemID="{09A23629-C3A7-46FC-9856-174CF2D8C313}"/>
</file>

<file path=customXml/itemProps3.xml><?xml version="1.0" encoding="utf-8"?>
<ds:datastoreItem xmlns:ds="http://schemas.openxmlformats.org/officeDocument/2006/customXml" ds:itemID="{67866EFC-74BF-4179-93C5-715347E057D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2127</Words>
  <Application>Microsoft Office PowerPoint</Application>
  <PresentationFormat>عرض على الشاشة (3:4)‏</PresentationFormat>
  <Paragraphs>311</Paragraphs>
  <Slides>40</Slides>
  <Notes>35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40</vt:i4>
      </vt:variant>
    </vt:vector>
  </HeadingPairs>
  <TitlesOfParts>
    <vt:vector size="45" baseType="lpstr">
      <vt:lpstr>Arial</vt:lpstr>
      <vt:lpstr>Century</vt:lpstr>
      <vt:lpstr>Times New Roman</vt:lpstr>
      <vt:lpstr>Default Design</vt:lpstr>
      <vt:lpstr>3_Default Design</vt:lpstr>
      <vt:lpstr>Hands-On Microsoft Windows Server 2008</vt:lpstr>
      <vt:lpstr>Objectives</vt:lpstr>
      <vt:lpstr>Objectives (continued)</vt:lpstr>
      <vt:lpstr>An Overview of Windows Server 2008 Printing</vt:lpstr>
      <vt:lpstr>An Overview of Windows Server 2008 Printing</vt:lpstr>
      <vt:lpstr>Network printing process components </vt:lpstr>
      <vt:lpstr>How Network Printing Works</vt:lpstr>
      <vt:lpstr>How Network Printing Works (continued)</vt:lpstr>
      <vt:lpstr>How Internet Printing Works</vt:lpstr>
      <vt:lpstr>Using the XPS Print Path</vt:lpstr>
      <vt:lpstr>Using the XPS Print Path (continued)</vt:lpstr>
      <vt:lpstr>Example of XPS printing 1 of 3</vt:lpstr>
      <vt:lpstr>Example of XPS printing 2 of 3</vt:lpstr>
      <vt:lpstr>Example of XPS printing 3 of 3</vt:lpstr>
      <vt:lpstr>Installing the Print Services Role</vt:lpstr>
      <vt:lpstr>Using the Printers Window</vt:lpstr>
      <vt:lpstr>Installing Local and Shared Printers</vt:lpstr>
      <vt:lpstr>عرض تقديمي في PowerPoint</vt:lpstr>
      <vt:lpstr>Installing a Printer</vt:lpstr>
      <vt:lpstr>Enabling Printer Sharing on a Network</vt:lpstr>
      <vt:lpstr>Configure Printer Properties</vt:lpstr>
      <vt:lpstr>General Printer Specifications</vt:lpstr>
      <vt:lpstr>Sharing Printers</vt:lpstr>
      <vt:lpstr>عرض تقديمي في PowerPoint</vt:lpstr>
      <vt:lpstr>Port Specifications</vt:lpstr>
      <vt:lpstr>Port Specifications (continued)</vt:lpstr>
      <vt:lpstr>Port Specifications (continued)</vt:lpstr>
      <vt:lpstr>Configuring Security</vt:lpstr>
      <vt:lpstr>عرض تقديمي في PowerPoint</vt:lpstr>
      <vt:lpstr>Configuring Security (continued)</vt:lpstr>
      <vt:lpstr>Managing Print Jobs</vt:lpstr>
      <vt:lpstr>Controlling the Status of Printing</vt:lpstr>
      <vt:lpstr>Controlling the Status of Printing (continued)</vt:lpstr>
      <vt:lpstr>Controlling Specific Print Jobs</vt:lpstr>
      <vt:lpstr>Controlling Specific Print Jobs (continued)</vt:lpstr>
      <vt:lpstr>عرض تقديمي في PowerPoint</vt:lpstr>
      <vt:lpstr>Using the Print Management Tool</vt:lpstr>
      <vt:lpstr>عرض تقديمي في PowerPoint</vt:lpstr>
      <vt:lpstr>Using the Print Management Tool (continued)</vt:lpstr>
      <vt:lpstr>Using the Print Management Tool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/>
  <cp:lastModifiedBy/>
  <cp:revision>693</cp:revision>
  <dcterms:created xsi:type="dcterms:W3CDTF">2002-09-27T23:29:22Z</dcterms:created>
  <dcterms:modified xsi:type="dcterms:W3CDTF">2015-10-19T16:40:08Z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