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presentation.xml" ContentType="application/vnd.openxmlformats-officedocument.presentationml.presentation.main+xml"/>
  <Override PartName="/ppt/slides/slide16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s/slide9.xml" ContentType="application/vnd.openxmlformats-officedocument.presentationml.slide+xml"/>
  <Override PartName="/ppt/slides/slide22.xml" ContentType="application/vnd.openxmlformats-officedocument.presentationml.slide+xml"/>
  <Override PartName="/ppt/slides/slide8.xml" ContentType="application/vnd.openxmlformats-officedocument.presentationml.slide+xml"/>
  <Override PartName="/ppt/slides/slide28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19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9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27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  <p:sldMasterId id="2147483684" r:id="rId2"/>
  </p:sldMasterIdLst>
  <p:notesMasterIdLst>
    <p:notesMasterId r:id="rId32"/>
  </p:notesMasterIdLst>
  <p:handoutMasterIdLst>
    <p:handoutMasterId r:id="rId33"/>
  </p:handoutMasterIdLst>
  <p:sldIdLst>
    <p:sldId id="604" r:id="rId3"/>
    <p:sldId id="257" r:id="rId4"/>
    <p:sldId id="884" r:id="rId5"/>
    <p:sldId id="885" r:id="rId6"/>
    <p:sldId id="879" r:id="rId7"/>
    <p:sldId id="886" r:id="rId8"/>
    <p:sldId id="887" r:id="rId9"/>
    <p:sldId id="881" r:id="rId10"/>
    <p:sldId id="882" r:id="rId11"/>
    <p:sldId id="883" r:id="rId12"/>
    <p:sldId id="888" r:id="rId13"/>
    <p:sldId id="587" r:id="rId14"/>
    <p:sldId id="670" r:id="rId15"/>
    <p:sldId id="397" r:id="rId16"/>
    <p:sldId id="746" r:id="rId17"/>
    <p:sldId id="889" r:id="rId18"/>
    <p:sldId id="890" r:id="rId19"/>
    <p:sldId id="891" r:id="rId20"/>
    <p:sldId id="674" r:id="rId21"/>
    <p:sldId id="712" r:id="rId22"/>
    <p:sldId id="752" r:id="rId23"/>
    <p:sldId id="846" r:id="rId24"/>
    <p:sldId id="766" r:id="rId25"/>
    <p:sldId id="765" r:id="rId26"/>
    <p:sldId id="774" r:id="rId27"/>
    <p:sldId id="773" r:id="rId28"/>
    <p:sldId id="814" r:id="rId29"/>
    <p:sldId id="821" r:id="rId30"/>
    <p:sldId id="859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  <a:srgbClr val="222222"/>
    <a:srgbClr val="FFFFFF"/>
    <a:srgbClr val="18B2B6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0440" autoAdjust="0"/>
    <p:restoredTop sz="94531" autoAdjust="0"/>
  </p:normalViewPr>
  <p:slideViewPr>
    <p:cSldViewPr>
      <p:cViewPr varScale="1">
        <p:scale>
          <a:sx n="69" d="100"/>
          <a:sy n="69" d="100"/>
        </p:scale>
        <p:origin x="-10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1422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customXml" Target="../customXml/item2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38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1A046EFE-84D8-4DD9-B339-E3CE3BCCFB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F8809620-822D-4D24-A9BA-986FD7E113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5CFA7A-D0A4-44A6-9A1F-5C89055F7E83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3A6437C-397B-4A24-87E8-2A7B545E75DF}" type="slidenum">
              <a:rPr lang="en-US" smtClean="0"/>
              <a:pPr>
                <a:defRPr/>
              </a:pPr>
              <a:t>20</a:t>
            </a:fld>
            <a:endParaRPr lang="en-US" dirty="0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B67E19-449F-4C49-B8B3-FFD7299AABE3}" type="slidenum">
              <a:rPr lang="en-US" smtClean="0"/>
              <a:pPr>
                <a:defRPr/>
              </a:pPr>
              <a:t>21</a:t>
            </a:fld>
            <a:endParaRPr lang="en-US" dirty="0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1016CA-6020-4A22-B543-E3C68225F445}" type="slidenum">
              <a:rPr lang="en-US" smtClean="0"/>
              <a:pPr>
                <a:defRPr/>
              </a:pPr>
              <a:t>22</a:t>
            </a:fld>
            <a:endParaRPr lang="en-US" dirty="0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E5A287E-FE0F-4CD5-83A2-AE0F066BCE21}" type="slidenum">
              <a:rPr lang="en-US" smtClean="0"/>
              <a:pPr>
                <a:defRPr/>
              </a:pPr>
              <a:t>23</a:t>
            </a:fld>
            <a:endParaRPr lang="en-US" dirty="0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082F29-F01C-472A-BFF7-94F30C2D3CC7}" type="slidenum">
              <a:rPr lang="en-US" smtClean="0"/>
              <a:pPr>
                <a:defRPr/>
              </a:pPr>
              <a:t>24</a:t>
            </a:fld>
            <a:endParaRPr lang="en-US" dirty="0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291E8D-8336-4DD0-A04D-96A4B2CD653E}" type="slidenum">
              <a:rPr lang="en-US" smtClean="0"/>
              <a:pPr>
                <a:defRPr/>
              </a:pPr>
              <a:t>25</a:t>
            </a:fld>
            <a:endParaRPr lang="en-US" dirty="0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62F0AE-3BB8-4572-8288-3210A2E7E129}" type="slidenum">
              <a:rPr lang="en-US" smtClean="0"/>
              <a:pPr>
                <a:defRPr/>
              </a:pPr>
              <a:t>26</a:t>
            </a:fld>
            <a:endParaRPr lang="en-US" dirty="0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3C0DEF-2CE4-4353-A2A5-964C6CF2A938}" type="slidenum">
              <a:rPr lang="en-US" smtClean="0"/>
              <a:pPr>
                <a:defRPr/>
              </a:pPr>
              <a:t>27</a:t>
            </a:fld>
            <a:endParaRPr lang="en-US" dirty="0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D5C1B0-2D31-49B6-B028-260FA8B0ADBC}" type="slidenum">
              <a:rPr lang="en-US" smtClean="0"/>
              <a:pPr>
                <a:defRPr/>
              </a:pPr>
              <a:t>28</a:t>
            </a:fld>
            <a:endParaRPr lang="en-US" dirty="0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04C32EB-32E8-4DAB-B343-6418366CEE02}" type="slidenum">
              <a:rPr lang="en-US" smtClean="0"/>
              <a:pPr>
                <a:defRPr/>
              </a:pPr>
              <a:t>29</a:t>
            </a:fld>
            <a:endParaRPr lang="en-US" dirty="0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0433D5C-795C-433E-B74B-8617A63FED96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2B71E2-38A1-424D-9A41-F44110959138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BA536B-C6B2-4111-A4A8-1FA361A66B05}" type="slidenum">
              <a:rPr lang="en-US" smtClean="0"/>
              <a:pPr>
                <a:defRPr/>
              </a:pPr>
              <a:t>12</a:t>
            </a:fld>
            <a:endParaRPr lang="en-US" dirty="0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4F096C-1980-4A7D-BC3F-E49A432EE9CC}" type="slidenum">
              <a:rPr lang="en-US" smtClean="0"/>
              <a:pPr>
                <a:defRPr/>
              </a:pPr>
              <a:t>13</a:t>
            </a:fld>
            <a:endParaRPr lang="en-US" dirty="0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500EA14-7731-4E2B-8C6D-892C279C2B1A}" type="slidenum">
              <a:rPr lang="en-US" smtClean="0"/>
              <a:pPr>
                <a:defRPr/>
              </a:pPr>
              <a:t>14</a:t>
            </a:fld>
            <a:endParaRPr lang="en-US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3A05A3-8CB9-4E1F-8C50-9EE0C1C418D5}" type="slidenum">
              <a:rPr lang="en-US" smtClean="0"/>
              <a:pPr>
                <a:defRPr/>
              </a:pPr>
              <a:t>15</a:t>
            </a:fld>
            <a:endParaRPr lang="en-US" dirty="0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215C5EE-A255-4D35-93A0-E4E4834D5A59}" type="slidenum">
              <a:rPr lang="en-US" smtClean="0"/>
              <a:pPr>
                <a:defRPr/>
              </a:pPr>
              <a:t>17</a:t>
            </a:fld>
            <a:endParaRPr lang="en-US" dirty="0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885136-56E6-46AA-B345-133B5E1368C7}" type="slidenum">
              <a:rPr lang="en-US" smtClean="0"/>
              <a:pPr>
                <a:defRPr/>
              </a:pPr>
              <a:t>19</a:t>
            </a:fld>
            <a:endParaRPr lang="en-US" dirty="0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124200"/>
            <a:ext cx="7772400" cy="8382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248400" cy="990600"/>
          </a:xfrm>
        </p:spPr>
        <p:txBody>
          <a:bodyPr/>
          <a:lstStyle>
            <a:lvl1pPr marL="0" indent="0" algn="ctr">
              <a:buFontTx/>
              <a:buNone/>
              <a:defRPr sz="4300"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222222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87D08F4A-CC8A-4005-B530-38B4148719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A41D8-B548-43EA-8B07-0AD35D1750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334DE-B708-4BAC-B625-1ACD383203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3A9D7-9A5E-4044-9A43-1E4D14AACA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2E3F0-23E1-4773-8ACD-1340FD7DBE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CE281-A131-4EA0-AF82-E3459728FD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E2E01-367F-4D58-BCE1-2E4C5C05C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76F72-CDAD-4992-85C6-270AFE5193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28AD1-C5AF-4967-8CBD-A843FEB5F4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6A10B-771F-4FD9-B731-56ED0D3C54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E1C77-F3D6-4E65-BF71-5976DF7DDE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AA49C-4550-47AD-8006-BF0B42028E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CA3AC0-96F8-4037-82D9-58F8DC0A51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0C9AC-F49C-49D6-819B-4FACB3B9D3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7AA20-DCF0-4F35-B082-373BF857EC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FC040-309E-467A-B961-77B6193256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DB552-BC51-4425-9A3B-16D8F405E8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11BD3-72EB-4080-A1E4-16BA42841B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B75DD-B93F-4C0D-9352-5B5C923A5C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852723-1D7F-42D8-8451-C3A0756116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606E1D-3DB1-46F1-8157-36C02666AE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38E0E-7B74-4E45-84D0-1BB4BB46BC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324600"/>
            <a:ext cx="586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22222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205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2222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1AB9AD-FD53-48B9-85B8-5B3A1E4693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5" r:id="rId1"/>
    <p:sldLayoutId id="2147484594" r:id="rId2"/>
    <p:sldLayoutId id="2147484595" r:id="rId3"/>
    <p:sldLayoutId id="2147484596" r:id="rId4"/>
    <p:sldLayoutId id="2147484597" r:id="rId5"/>
    <p:sldLayoutId id="2147484598" r:id="rId6"/>
    <p:sldLayoutId id="2147484599" r:id="rId7"/>
    <p:sldLayoutId id="2147484600" r:id="rId8"/>
    <p:sldLayoutId id="2147484601" r:id="rId9"/>
    <p:sldLayoutId id="2147484602" r:id="rId10"/>
    <p:sldLayoutId id="214748460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22222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22222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2222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2222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222222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222222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22222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3B382CC1-FD3D-4E09-AAD8-AD2739DD28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04" r:id="rId1"/>
    <p:sldLayoutId id="2147484605" r:id="rId2"/>
    <p:sldLayoutId id="2147484606" r:id="rId3"/>
    <p:sldLayoutId id="2147484607" r:id="rId4"/>
    <p:sldLayoutId id="2147484608" r:id="rId5"/>
    <p:sldLayoutId id="2147484609" r:id="rId6"/>
    <p:sldLayoutId id="2147484610" r:id="rId7"/>
    <p:sldLayoutId id="2147484611" r:id="rId8"/>
    <p:sldLayoutId id="2147484612" r:id="rId9"/>
    <p:sldLayoutId id="2147484613" r:id="rId10"/>
    <p:sldLayoutId id="2147484614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22222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22222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2222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2222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09600" y="1447800"/>
            <a:ext cx="8001000" cy="2209800"/>
          </a:xfrm>
        </p:spPr>
        <p:txBody>
          <a:bodyPr/>
          <a:lstStyle/>
          <a:p>
            <a:pPr eaLnBrk="1" hangingPunct="1"/>
            <a:r>
              <a:rPr lang="en-US" sz="4400" dirty="0" smtClean="0"/>
              <a:t>Hands-On Microsoft Windows Server 2008</a:t>
            </a:r>
            <a:endParaRPr lang="en-US" sz="3200" i="1" dirty="0" smtClean="0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419600"/>
            <a:ext cx="8077200" cy="144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400" i="1" smtClean="0"/>
              <a:t>Chapter 7</a:t>
            </a:r>
          </a:p>
          <a:p>
            <a:pPr eaLnBrk="1" hangingPunct="1">
              <a:lnSpc>
                <a:spcPct val="90000"/>
              </a:lnSpc>
            </a:pPr>
            <a:r>
              <a:rPr lang="en-US" sz="3400" i="1" smtClean="0"/>
              <a:t>Configuring and Managing Data Storage</a:t>
            </a:r>
          </a:p>
        </p:txBody>
      </p:sp>
      <p:pic>
        <p:nvPicPr>
          <p:cNvPr id="4100" name="Picture 3" descr="Cengage_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6671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Primary and Extended Partitions</a:t>
            </a:r>
            <a:endParaRPr lang="en-CA" smtClean="0"/>
          </a:p>
        </p:txBody>
      </p:sp>
      <p:sp>
        <p:nvSpPr>
          <p:cNvPr id="11267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PRIMARY</a:t>
            </a:r>
            <a:endParaRPr lang="en-CA" smtClean="0"/>
          </a:p>
        </p:txBody>
      </p:sp>
      <p:sp>
        <p:nvSpPr>
          <p:cNvPr id="11268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Functions as a physically separate disk</a:t>
            </a:r>
          </a:p>
          <a:p>
            <a:r>
              <a:rPr lang="en-US" smtClean="0"/>
              <a:t>Can host an OS</a:t>
            </a:r>
          </a:p>
          <a:p>
            <a:r>
              <a:rPr lang="en-US" smtClean="0"/>
              <a:t>Can be marked as active (and used to boot from)</a:t>
            </a:r>
          </a:p>
          <a:p>
            <a:r>
              <a:rPr lang="en-US" smtClean="0"/>
              <a:t>Up to 4 are supported or 3 + 1 Extended</a:t>
            </a:r>
          </a:p>
          <a:p>
            <a:r>
              <a:rPr lang="en-US" smtClean="0"/>
              <a:t>Each is formatted and assigned a drive letter</a:t>
            </a:r>
          </a:p>
          <a:p>
            <a:endParaRPr lang="en-CA" smtClean="0"/>
          </a:p>
        </p:txBody>
      </p:sp>
      <p:sp>
        <p:nvSpPr>
          <p:cNvPr id="11269" name="Text Placehold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EXTENDED</a:t>
            </a:r>
            <a:endParaRPr lang="en-CA" smtClean="0"/>
          </a:p>
        </p:txBody>
      </p:sp>
      <p:sp>
        <p:nvSpPr>
          <p:cNvPr id="11270" name="Content Placeholder 1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Cannot host an OS</a:t>
            </a:r>
          </a:p>
          <a:p>
            <a:r>
              <a:rPr lang="en-US" smtClean="0"/>
              <a:t>Cannot be active partition</a:t>
            </a:r>
          </a:p>
          <a:p>
            <a:r>
              <a:rPr lang="en-US" smtClean="0"/>
              <a:t>Basic disk can only host 1 Extended but unlimited logical partitions</a:t>
            </a:r>
          </a:p>
          <a:p>
            <a:r>
              <a:rPr lang="en-US" smtClean="0"/>
              <a:t>Used to overcome the limit of 4 primary partitions</a:t>
            </a:r>
          </a:p>
          <a:p>
            <a:endParaRPr lang="en-CA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B9CBD1-EE40-402D-AEB1-A540AC977A42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and Extended Partitions</a:t>
            </a:r>
            <a:endParaRPr lang="ar-SA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211BD3-72EB-4080-A1E4-16BA42841B8C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1" name="Content Placeholder 10"/>
          <p:cNvSpPr txBox="1">
            <a:spLocks noGrp="1"/>
          </p:cNvSpPr>
          <p:nvPr>
            <p:ph idx="1"/>
          </p:nvPr>
        </p:nvSpPr>
        <p:spPr>
          <a:xfrm>
            <a:off x="533400" y="1676400"/>
            <a:ext cx="8077200" cy="4468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2400" b="1" dirty="0" smtClean="0">
                <a:solidFill>
                  <a:schemeClr val="tx1"/>
                </a:solidFill>
                <a:latin typeface="+mn-lt"/>
              </a:rPr>
              <a:t>The active partition (System partition): </a:t>
            </a:r>
          </a:p>
          <a:p>
            <a:pPr lvl="1" algn="just"/>
            <a:r>
              <a:rPr lang="en-US" sz="2200" dirty="0" smtClean="0">
                <a:solidFill>
                  <a:schemeClr val="tx1"/>
                </a:solidFill>
                <a:latin typeface="+mn-lt"/>
              </a:rPr>
              <a:t>is a primary partition where your computer will automatically look for to start the computer (contains hardware specific files.</a:t>
            </a:r>
          </a:p>
          <a:p>
            <a:pPr lvl="1" algn="just"/>
            <a:r>
              <a:rPr lang="en-US" sz="2200" dirty="0" smtClean="0">
                <a:solidFill>
                  <a:schemeClr val="tx1"/>
                </a:solidFill>
              </a:rPr>
              <a:t>The system partition has to be on a primary </a:t>
            </a:r>
            <a:r>
              <a:rPr lang="en-US" sz="2000" dirty="0" smtClean="0">
                <a:solidFill>
                  <a:schemeClr val="tx1"/>
                </a:solidFill>
              </a:rPr>
              <a:t>partition</a:t>
            </a:r>
            <a:endParaRPr lang="en-US" sz="2200" dirty="0" smtClean="0">
              <a:solidFill>
                <a:schemeClr val="tx1"/>
              </a:solidFill>
            </a:endParaRPr>
          </a:p>
          <a:p>
            <a:pPr algn="just"/>
            <a:endParaRPr lang="en-US" sz="2400" dirty="0" smtClean="0">
              <a:solidFill>
                <a:schemeClr val="tx1"/>
              </a:solidFill>
              <a:latin typeface="+mn-lt"/>
            </a:endParaRPr>
          </a:p>
          <a:p>
            <a:r>
              <a:rPr lang="en-US" sz="2400" b="1" dirty="0" smtClean="0">
                <a:solidFill>
                  <a:schemeClr val="tx1"/>
                </a:solidFill>
                <a:latin typeface="+mn-lt"/>
              </a:rPr>
              <a:t>The boot partition: </a:t>
            </a:r>
          </a:p>
          <a:p>
            <a:pPr lvl="1"/>
            <a:r>
              <a:rPr lang="en-US" sz="2200" dirty="0" smtClean="0">
                <a:solidFill>
                  <a:schemeClr val="tx1"/>
                </a:solidFill>
                <a:latin typeface="+mn-lt"/>
              </a:rPr>
              <a:t>is the partition that contains the operating system files located in the \Windows folder.</a:t>
            </a:r>
          </a:p>
          <a:p>
            <a:pPr lvl="1"/>
            <a:r>
              <a:rPr lang="en-US" sz="2200" dirty="0" smtClean="0">
                <a:solidFill>
                  <a:schemeClr val="tx1"/>
                </a:solidFill>
              </a:rPr>
              <a:t>T</a:t>
            </a:r>
            <a:r>
              <a:rPr lang="en-US" sz="2200" dirty="0" smtClean="0">
                <a:solidFill>
                  <a:schemeClr val="tx1"/>
                </a:solidFill>
                <a:latin typeface="+mn-lt"/>
              </a:rPr>
              <a:t>he boot partition can be installed on either a primary or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extended partition.</a:t>
            </a:r>
            <a:endParaRPr lang="ar-SA" sz="24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4720DE-55DD-47ED-9E60-BB2EA84BAE9E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" y="2105025"/>
            <a:ext cx="78486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B9751F-6148-49B8-A4F2-4899D84A8F8F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76200"/>
            <a:ext cx="8077200" cy="1143000"/>
          </a:xfrm>
        </p:spPr>
        <p:txBody>
          <a:bodyPr/>
          <a:lstStyle/>
          <a:p>
            <a:r>
              <a:rPr lang="en-US" dirty="0" smtClean="0"/>
              <a:t>Dynamic Disks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4343400"/>
          </a:xfrm>
        </p:spPr>
        <p:txBody>
          <a:bodyPr/>
          <a:lstStyle/>
          <a:p>
            <a:r>
              <a:rPr lang="en-US" sz="2400" dirty="0" smtClean="0"/>
              <a:t>A dynamic disk does not use traditional partitioning</a:t>
            </a:r>
          </a:p>
          <a:p>
            <a:pPr lvl="1"/>
            <a:r>
              <a:rPr lang="en-US" sz="2000" dirty="0" smtClean="0"/>
              <a:t>Makes it possible to set up a large number of volumes on one disk</a:t>
            </a:r>
          </a:p>
          <a:p>
            <a:pPr lvl="1"/>
            <a:r>
              <a:rPr lang="en-US" sz="2000" dirty="0" smtClean="0"/>
              <a:t>Provides the ability to extend volumes onto additional physical disks</a:t>
            </a:r>
          </a:p>
          <a:p>
            <a:r>
              <a:rPr lang="en-US" sz="2400" dirty="0" smtClean="0"/>
              <a:t>Can incorporates up to 32 disks into one spanned volume</a:t>
            </a:r>
          </a:p>
          <a:p>
            <a:r>
              <a:rPr lang="en-US" sz="2400" dirty="0" smtClean="0"/>
              <a:t>Plan to convert basic disks to dynamic disks after you install Windows Server 2008</a:t>
            </a:r>
          </a:p>
          <a:p>
            <a:r>
              <a:rPr lang="en-US" sz="2400" dirty="0" smtClean="0"/>
              <a:t>Types of the dynamic disk configurations are:</a:t>
            </a:r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4648200" y="4876800"/>
            <a:ext cx="3733800" cy="1785104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914400" lvl="1" indent="-457200">
              <a:buFont typeface="+mj-lt"/>
              <a:buAutoNum type="arabicParenR"/>
            </a:pPr>
            <a:r>
              <a:rPr lang="en-US" sz="2200" dirty="0" smtClean="0">
                <a:solidFill>
                  <a:schemeClr val="tx1"/>
                </a:solidFill>
                <a:latin typeface="Arial" pitchFamily="34" charset="0"/>
              </a:rPr>
              <a:t>simple volumes 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200" dirty="0" smtClean="0">
                <a:solidFill>
                  <a:schemeClr val="tx1"/>
                </a:solidFill>
                <a:latin typeface="Arial" pitchFamily="34" charset="0"/>
              </a:rPr>
              <a:t>spanned volumes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200" dirty="0" smtClean="0">
                <a:solidFill>
                  <a:schemeClr val="tx1"/>
                </a:solidFill>
                <a:latin typeface="Arial" pitchFamily="34" charset="0"/>
              </a:rPr>
              <a:t>mirrored volumes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200" dirty="0" smtClean="0">
                <a:solidFill>
                  <a:schemeClr val="tx1"/>
                </a:solidFill>
                <a:latin typeface="Arial" pitchFamily="34" charset="0"/>
              </a:rPr>
              <a:t>striped volumes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200" dirty="0" smtClean="0">
                <a:solidFill>
                  <a:schemeClr val="tx1"/>
                </a:solidFill>
                <a:latin typeface="Arial" pitchFamily="34" charset="0"/>
              </a:rPr>
              <a:t>RAID-5 volumes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Simple Volume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A portion of a disk or an entire disk that is set up as a dynamic disk</a:t>
            </a:r>
          </a:p>
          <a:p>
            <a:r>
              <a:rPr lang="en-US" smtClean="0"/>
              <a:t>Can be extended onto multiple sections of the same disk</a:t>
            </a:r>
          </a:p>
        </p:txBody>
      </p:sp>
      <p:sp>
        <p:nvSpPr>
          <p:cNvPr id="14340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CA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9C5373-9A2B-4D61-B762-FA259CE4B629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14343" name="Picture 4" descr="simp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76400"/>
            <a:ext cx="4152900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Spanned Volume</a:t>
            </a:r>
            <a:endParaRPr lang="en-CA" smtClean="0"/>
          </a:p>
        </p:txBody>
      </p:sp>
      <p:sp>
        <p:nvSpPr>
          <p:cNvPr id="15363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Stored on 2 to 32 dynamic disks that are treated as one volume</a:t>
            </a:r>
          </a:p>
          <a:p>
            <a:r>
              <a:rPr lang="en-US" smtClean="0"/>
              <a:t>As you add new disks, the spanned volume can be extended to include each disk</a:t>
            </a:r>
          </a:p>
          <a:p>
            <a:endParaRPr lang="en-CA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71FC1A-4DDB-42C7-87D4-E7C2799429DB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1536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733800"/>
            <a:ext cx="66611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Spanned Volume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You might have 600 MB of free space on one drive, 750 MB on another, and 424 MB on a third. </a:t>
            </a:r>
          </a:p>
          <a:p>
            <a:endParaRPr lang="en-US" sz="2400" dirty="0" smtClean="0"/>
          </a:p>
          <a:p>
            <a:r>
              <a:rPr lang="en-US" sz="2400" dirty="0" smtClean="0"/>
              <a:t>All of these free areas can be combined into a single 1774 MB spanned volume with its own drive letter</a:t>
            </a:r>
            <a:endParaRPr lang="ar-SA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8AA49C-4550-47AD-8006-BF0B42028E9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6" name="Flowchart: Magnetic Disk 5"/>
          <p:cNvSpPr/>
          <p:nvPr/>
        </p:nvSpPr>
        <p:spPr bwMode="auto">
          <a:xfrm>
            <a:off x="685800" y="4267200"/>
            <a:ext cx="1600200" cy="1143000"/>
          </a:xfrm>
          <a:prstGeom prst="flowChartMagneticDisk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First Drive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</a:rPr>
              <a:t>Total Size = 1 GB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Free 600 MB</a:t>
            </a:r>
            <a:endParaRPr kumimoji="0" lang="ar-S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Flowchart: Magnetic Disk 9"/>
          <p:cNvSpPr/>
          <p:nvPr/>
        </p:nvSpPr>
        <p:spPr bwMode="auto">
          <a:xfrm>
            <a:off x="3429000" y="4267200"/>
            <a:ext cx="1600200" cy="1143000"/>
          </a:xfrm>
          <a:prstGeom prst="flowChartMagneticDisk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Second Drive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</a:rPr>
              <a:t>Total Size = 1 GB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Free 750 MB</a:t>
            </a:r>
            <a:endParaRPr kumimoji="0" lang="ar-S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Flowchart: Magnetic Disk 10"/>
          <p:cNvSpPr/>
          <p:nvPr/>
        </p:nvSpPr>
        <p:spPr bwMode="auto">
          <a:xfrm>
            <a:off x="6019800" y="4267200"/>
            <a:ext cx="1600200" cy="1143000"/>
          </a:xfrm>
          <a:prstGeom prst="flowChartMagneticDisk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</a:rPr>
              <a:t>Third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Drive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</a:rPr>
              <a:t>Total Size = 1 GB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Free 424 MB</a:t>
            </a:r>
            <a:endParaRPr kumimoji="0" lang="ar-S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A4431B7-3199-4552-8AB9-F01BF7EBF5DD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Striped Volumes</a:t>
            </a:r>
          </a:p>
        </p:txBody>
      </p:sp>
      <p:sp>
        <p:nvSpPr>
          <p:cNvPr id="1638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229600" cy="4572000"/>
          </a:xfrm>
        </p:spPr>
        <p:txBody>
          <a:bodyPr/>
          <a:lstStyle/>
          <a:p>
            <a:r>
              <a:rPr lang="en-US" sz="2400" dirty="0" smtClean="0"/>
              <a:t>Often referred to as RAID-0</a:t>
            </a:r>
          </a:p>
          <a:p>
            <a:r>
              <a:rPr lang="en-US" sz="2400" dirty="0" smtClean="0"/>
              <a:t>Extend the life of hard disk drives by spreading data </a:t>
            </a:r>
            <a:r>
              <a:rPr lang="en-US" sz="2400" u="sng" dirty="0" smtClean="0"/>
              <a:t>equally</a:t>
            </a:r>
            <a:r>
              <a:rPr lang="en-US" sz="2400" dirty="0" smtClean="0"/>
              <a:t> over two or more drives – up to 32</a:t>
            </a:r>
          </a:p>
          <a:p>
            <a:r>
              <a:rPr lang="en-US" sz="2400" dirty="0" smtClean="0"/>
              <a:t>Increases disk performance</a:t>
            </a:r>
          </a:p>
          <a:p>
            <a:r>
              <a:rPr lang="en-US" sz="2400" dirty="0" smtClean="0"/>
              <a:t>Useful to store large databases.</a:t>
            </a:r>
          </a:p>
          <a:p>
            <a:r>
              <a:rPr lang="en-US" sz="2400" dirty="0" smtClean="0"/>
              <a:t>Best feature of stripped volume is the fast access to read and write data in disk.</a:t>
            </a:r>
          </a:p>
          <a:p>
            <a:r>
              <a:rPr lang="en-US" sz="2400" dirty="0" smtClean="0"/>
              <a:t>Data can be lost when one or more disks in the striped volume fail</a:t>
            </a:r>
          </a:p>
          <a:p>
            <a:r>
              <a:rPr lang="en-US" sz="2400" dirty="0" smtClean="0"/>
              <a:t>No Fault tolerance.</a:t>
            </a:r>
          </a:p>
          <a:p>
            <a:pPr>
              <a:buFontTx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1143000"/>
          </a:xfrm>
        </p:spPr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Stripped </a:t>
            </a:r>
            <a:r>
              <a:rPr lang="en-US" dirty="0" smtClean="0"/>
              <a:t>Volumes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305800" cy="4572000"/>
          </a:xfrm>
        </p:spPr>
        <p:txBody>
          <a:bodyPr/>
          <a:lstStyle/>
          <a:p>
            <a:r>
              <a:rPr lang="en-US" sz="2000" dirty="0" smtClean="0"/>
              <a:t>Consider that you have set up striping across five hard disks and are working with a 720 KB data file. </a:t>
            </a:r>
          </a:p>
          <a:p>
            <a:pPr lvl="1"/>
            <a:r>
              <a:rPr lang="en-US" sz="2000" dirty="0" smtClean="0"/>
              <a:t>The first 64 KB portion of the file is written to disk 1, </a:t>
            </a:r>
          </a:p>
          <a:p>
            <a:pPr lvl="1"/>
            <a:r>
              <a:rPr lang="en-US" sz="2000" dirty="0" smtClean="0"/>
              <a:t>The next 64 KB portion is written to disk 2, </a:t>
            </a:r>
          </a:p>
          <a:p>
            <a:pPr lvl="1"/>
            <a:r>
              <a:rPr lang="en-US" sz="2000" dirty="0" smtClean="0"/>
              <a:t>The third portion is written to disk 3, and so on.</a:t>
            </a:r>
          </a:p>
          <a:p>
            <a:pPr lvl="1"/>
            <a:r>
              <a:rPr lang="en-US" sz="2000" dirty="0" smtClean="0"/>
              <a:t>next 320 KB are written in 64 KB blocks in the second row across the disks then the third row until we store all the 720 KB data..</a:t>
            </a:r>
            <a:endParaRPr lang="ar-SA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8AA49C-4550-47AD-8006-BF0B42028E9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733800"/>
            <a:ext cx="7543800" cy="263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76D216E-9581-4A9F-9D2B-7FDEBA30602F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Disk Management </a:t>
            </a:r>
            <a:r>
              <a:rPr lang="en-US" sz="2000" smtClean="0"/>
              <a:t>(diskmgmt.msc)</a:t>
            </a:r>
            <a:endParaRPr lang="en-US" smtClean="0"/>
          </a:p>
        </p:txBody>
      </p:sp>
      <p:sp>
        <p:nvSpPr>
          <p:cNvPr id="17413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29600" cy="4572000"/>
          </a:xfrm>
        </p:spPr>
        <p:txBody>
          <a:bodyPr/>
          <a:lstStyle/>
          <a:p>
            <a:r>
              <a:rPr lang="en-US" smtClean="0"/>
              <a:t>Disk Management tool (Graphical)</a:t>
            </a:r>
          </a:p>
          <a:p>
            <a:pPr lvl="1"/>
            <a:r>
              <a:rPr lang="en-US" smtClean="0"/>
              <a:t>Provides a central location for viewing disk information and performing tasks such as creating and deleting partitions and volumes</a:t>
            </a:r>
          </a:p>
          <a:p>
            <a:r>
              <a:rPr lang="en-US" smtClean="0"/>
              <a:t>Diskpart.exe (command line)</a:t>
            </a:r>
          </a:p>
          <a:p>
            <a:pPr lvl="1"/>
            <a:r>
              <a:rPr lang="en-US" smtClean="0"/>
              <a:t>More powerful tool than Disk Management</a:t>
            </a:r>
          </a:p>
          <a:p>
            <a:pPr lvl="1"/>
            <a:r>
              <a:rPr lang="en-US" smtClean="0"/>
              <a:t>Does not contain features that limit you from performing tasks that should not be done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E52D3C9-B814-43E0-93B2-857255D8F936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4572000"/>
          </a:xfrm>
        </p:spPr>
        <p:txBody>
          <a:bodyPr/>
          <a:lstStyle/>
          <a:p>
            <a:r>
              <a:rPr lang="en-US" smtClean="0"/>
              <a:t>Understand storage options for Windows Server 2008</a:t>
            </a:r>
          </a:p>
          <a:p>
            <a:r>
              <a:rPr lang="en-US" smtClean="0"/>
              <a:t>Understand the tools available to configure and manage storage</a:t>
            </a:r>
          </a:p>
          <a:p>
            <a:r>
              <a:rPr lang="en-US" smtClean="0"/>
              <a:t>Explain and configure RAID disk storage fault tolerance</a:t>
            </a:r>
          </a:p>
          <a:p>
            <a:r>
              <a:rPr lang="en-US" smtClean="0"/>
              <a:t>Back up disk storage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13240BB-AC92-4122-A684-B6E5C9FBAF28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838200"/>
          </a:xfrm>
        </p:spPr>
        <p:txBody>
          <a:bodyPr/>
          <a:lstStyle/>
          <a:p>
            <a:r>
              <a:rPr lang="en-US" smtClean="0"/>
              <a:t>Tools to Manage Disks</a:t>
            </a:r>
          </a:p>
        </p:txBody>
      </p:sp>
      <p:sp>
        <p:nvSpPr>
          <p:cNvPr id="1946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05800" cy="5105400"/>
          </a:xfrm>
        </p:spPr>
        <p:txBody>
          <a:bodyPr/>
          <a:lstStyle/>
          <a:p>
            <a:r>
              <a:rPr lang="en-US" smtClean="0"/>
              <a:t>Disk Defragmenter</a:t>
            </a:r>
          </a:p>
          <a:p>
            <a:pPr lvl="1"/>
            <a:r>
              <a:rPr lang="en-US" smtClean="0"/>
              <a:t>Locates fragmented folders and files and moves them to a location on the physical disk so they are in contiguous order</a:t>
            </a:r>
          </a:p>
          <a:p>
            <a:r>
              <a:rPr lang="en-US" smtClean="0"/>
              <a:t>Disk Check</a:t>
            </a:r>
          </a:p>
          <a:p>
            <a:pPr lvl="1"/>
            <a:r>
              <a:rPr lang="en-US" smtClean="0"/>
              <a:t>The Disk Check tool allows you to scan your disk for bad sectors and file system errors</a:t>
            </a:r>
          </a:p>
          <a:p>
            <a:r>
              <a:rPr lang="en-US" smtClean="0"/>
              <a:t>Chkdsk</a:t>
            </a:r>
          </a:p>
          <a:p>
            <a:pPr lvl="1"/>
            <a:r>
              <a:rPr lang="en-US" smtClean="0"/>
              <a:t>Checks your disk for errors. In NTFS, </a:t>
            </a:r>
            <a:r>
              <a:rPr lang="en-US" i="1" smtClean="0"/>
              <a:t>chkdsk</a:t>
            </a:r>
            <a:r>
              <a:rPr lang="en-US" smtClean="0"/>
              <a:t> checks files, folders, indexes, security descriptors, user files, sectors, and disk allocation units</a:t>
            </a:r>
          </a:p>
          <a:p>
            <a:pPr lvl="1">
              <a:buFontTx/>
              <a:buNone/>
            </a:pPr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190725C-617A-4284-944C-2CCFECA6D9B7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Introduction to Fault Tolerance</a:t>
            </a:r>
          </a:p>
        </p:txBody>
      </p:sp>
      <p:sp>
        <p:nvSpPr>
          <p:cNvPr id="2048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b="1" dirty="0" smtClean="0"/>
              <a:t>Fault tolerance</a:t>
            </a:r>
          </a:p>
          <a:p>
            <a:pPr lvl="1"/>
            <a:r>
              <a:rPr lang="en-US" dirty="0" smtClean="0"/>
              <a:t>The ability of a system to </a:t>
            </a:r>
            <a:r>
              <a:rPr lang="en-US" dirty="0" smtClean="0"/>
              <a:t>smoothly </a:t>
            </a:r>
            <a:r>
              <a:rPr lang="en-US" dirty="0" smtClean="0"/>
              <a:t>recover from hardware or software failure</a:t>
            </a:r>
          </a:p>
          <a:p>
            <a:r>
              <a:rPr lang="en-US" dirty="0" smtClean="0"/>
              <a:t>With fault tolerance, data is written to more than one drive</a:t>
            </a:r>
          </a:p>
          <a:p>
            <a:pPr lvl="1"/>
            <a:r>
              <a:rPr lang="en-US" dirty="0" smtClean="0"/>
              <a:t>In the event one drive fails, data can still be accessed from one of the remaining drives</a:t>
            </a:r>
          </a:p>
          <a:p>
            <a:r>
              <a:rPr lang="en-US" dirty="0" smtClean="0"/>
              <a:t>Windows Server 2008 supports RAID levels 0, 1, and 5 for disk fault tolerance</a:t>
            </a:r>
          </a:p>
          <a:p>
            <a:pPr lvl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860E05-CFB2-41A7-A8D2-AA81596ED6A1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RAID Volumes</a:t>
            </a:r>
          </a:p>
        </p:txBody>
      </p:sp>
      <p:sp>
        <p:nvSpPr>
          <p:cNvPr id="2150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305800" cy="4572000"/>
          </a:xfrm>
        </p:spPr>
        <p:txBody>
          <a:bodyPr/>
          <a:lstStyle/>
          <a:p>
            <a:r>
              <a:rPr lang="en-US" dirty="0" smtClean="0"/>
              <a:t>RAID is a set of standards for lengthening disk life, preventing data loss, and enabling relatively uninterrupted access to data</a:t>
            </a:r>
          </a:p>
          <a:p>
            <a:r>
              <a:rPr lang="en-US" sz="2400" dirty="0" smtClean="0"/>
              <a:t>RAID level 0</a:t>
            </a:r>
          </a:p>
          <a:p>
            <a:pPr lvl="1"/>
            <a:r>
              <a:rPr lang="en-US" sz="2000" dirty="0" smtClean="0"/>
              <a:t>Striping with no other redundancy features is RAID level 0</a:t>
            </a:r>
          </a:p>
          <a:p>
            <a:r>
              <a:rPr lang="en-US" sz="2400" dirty="0" smtClean="0"/>
              <a:t>RAID level 1</a:t>
            </a:r>
          </a:p>
          <a:p>
            <a:pPr lvl="1"/>
            <a:r>
              <a:rPr lang="en-US" sz="2000" dirty="0" smtClean="0"/>
              <a:t>Disk </a:t>
            </a:r>
            <a:r>
              <a:rPr lang="en-US" sz="2000" dirty="0" err="1" smtClean="0"/>
              <a:t>duplexing</a:t>
            </a:r>
            <a:r>
              <a:rPr lang="en-US" sz="2000" dirty="0" smtClean="0"/>
              <a:t> is the same as disk mirroring, with the exception that it places the backup disk on a different controller or adapter than is used by the main disk</a:t>
            </a:r>
          </a:p>
          <a:p>
            <a:r>
              <a:rPr lang="en-US" sz="2400" dirty="0" smtClean="0"/>
              <a:t>RAID level 5</a:t>
            </a:r>
          </a:p>
          <a:p>
            <a:pPr lvl="1"/>
            <a:r>
              <a:rPr lang="en-US" sz="2000" dirty="0" smtClean="0"/>
              <a:t>Combines the best features of RAID, including striping, error correction, and checksum verification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6952E6D-0DA9-4C39-AF4B-C490DF3DB8ED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a Mirrored Volume (RAID-1)</a:t>
            </a:r>
          </a:p>
        </p:txBody>
      </p:sp>
      <p:sp>
        <p:nvSpPr>
          <p:cNvPr id="2253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Disk mirroring involves creating a shadow copy of data on a backup disk</a:t>
            </a:r>
          </a:p>
          <a:p>
            <a:r>
              <a:rPr lang="en-US" smtClean="0"/>
              <a:t>Only dynamic disks can be set up as a mirrored volume in Windows Server 2008</a:t>
            </a:r>
          </a:p>
          <a:p>
            <a:r>
              <a:rPr lang="en-US" smtClean="0"/>
              <a:t>One of the most guaranteed forms of disk fault tolerance</a:t>
            </a:r>
          </a:p>
          <a:p>
            <a:r>
              <a:rPr lang="en-US" smtClean="0"/>
              <a:t>Disk read performance is the same as reading data from any single disk drive</a:t>
            </a:r>
          </a:p>
          <a:p>
            <a:r>
              <a:rPr lang="en-US" smtClean="0"/>
              <a:t>A mirrored volume is created through the Disk Management tool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55353AB-8BD5-4FA1-BB6A-FDC2E48C238B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3950" y="457200"/>
            <a:ext cx="68961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85900" y="3352800"/>
            <a:ext cx="61722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81006E-949B-465C-A153-92C1AF8048D7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077200" cy="1143000"/>
          </a:xfrm>
        </p:spPr>
        <p:txBody>
          <a:bodyPr/>
          <a:lstStyle/>
          <a:p>
            <a:r>
              <a:rPr lang="en-US" dirty="0" smtClean="0"/>
              <a:t>Using a RAID-5 Volume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05800" cy="4572000"/>
          </a:xfrm>
        </p:spPr>
        <p:txBody>
          <a:bodyPr/>
          <a:lstStyle/>
          <a:p>
            <a:r>
              <a:rPr lang="en-US" sz="2500" dirty="0" smtClean="0"/>
              <a:t>Fault tolerance is better for a RAID-5 volume</a:t>
            </a:r>
          </a:p>
          <a:p>
            <a:r>
              <a:rPr lang="en-US" sz="2500" dirty="0" smtClean="0"/>
              <a:t>A RAID-5 volume requires a </a:t>
            </a:r>
            <a:r>
              <a:rPr lang="en-US" sz="2500" b="1" dirty="0" smtClean="0"/>
              <a:t>minimum</a:t>
            </a:r>
            <a:r>
              <a:rPr lang="en-US" sz="2500" dirty="0" smtClean="0"/>
              <a:t> of three disk drives ( maximum disks = 32)</a:t>
            </a:r>
          </a:p>
          <a:p>
            <a:r>
              <a:rPr lang="en-US" sz="2500" dirty="0" smtClean="0"/>
              <a:t>Parity information is distributed on each disk</a:t>
            </a:r>
          </a:p>
          <a:p>
            <a:pPr lvl="1"/>
            <a:r>
              <a:rPr lang="en-US" sz="2500" dirty="0" smtClean="0"/>
              <a:t>If one disk fails, the information on that disk can be reconstructed</a:t>
            </a:r>
          </a:p>
          <a:p>
            <a:r>
              <a:rPr lang="en-US" sz="2500" dirty="0" smtClean="0"/>
              <a:t>The performance is not as fast as with a striped volume</a:t>
            </a:r>
          </a:p>
          <a:p>
            <a:pPr lvl="1"/>
            <a:r>
              <a:rPr lang="en-US" sz="2500" dirty="0" smtClean="0"/>
              <a:t>Takes longer to write the data and calculate the parity block for each row</a:t>
            </a:r>
          </a:p>
          <a:p>
            <a:r>
              <a:rPr lang="en-US" sz="2500" dirty="0" smtClean="0"/>
              <a:t>RAID level 5 requires more memory than RAID level 1</a:t>
            </a:r>
          </a:p>
          <a:p>
            <a:endParaRPr lang="en-US" sz="2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C10140-7D03-419B-AF53-5FAACC3BDCE3}" type="slidenum">
              <a:rPr lang="en-US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2560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9163" y="2166938"/>
            <a:ext cx="730567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63EEC8-7521-42EC-B48D-40F4DB207255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914400"/>
          </a:xfrm>
        </p:spPr>
        <p:txBody>
          <a:bodyPr/>
          <a:lstStyle/>
          <a:p>
            <a:r>
              <a:rPr lang="en-US" smtClean="0"/>
              <a:t>Software RAID vs. Hardware RAID</a:t>
            </a:r>
          </a:p>
        </p:txBody>
      </p:sp>
      <p:sp>
        <p:nvSpPr>
          <p:cNvPr id="2662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05800" cy="4953000"/>
          </a:xfrm>
        </p:spPr>
        <p:txBody>
          <a:bodyPr/>
          <a:lstStyle/>
          <a:p>
            <a:r>
              <a:rPr lang="en-US" sz="2400" dirty="0" smtClean="0"/>
              <a:t>Software RAID implements fault tolerance through the server’s operating system</a:t>
            </a:r>
          </a:p>
          <a:p>
            <a:endParaRPr lang="en-US" sz="2400" dirty="0" smtClean="0"/>
          </a:p>
          <a:p>
            <a:r>
              <a:rPr lang="en-US" sz="2400" dirty="0" smtClean="0"/>
              <a:t>Hardware RAID is implemented through the server hardware (recommended)</a:t>
            </a:r>
          </a:p>
          <a:p>
            <a:pPr lvl="1"/>
            <a:r>
              <a:rPr lang="en-US" sz="2000" dirty="0" smtClean="0"/>
              <a:t>Independent of the operating system</a:t>
            </a:r>
          </a:p>
          <a:p>
            <a:pPr lvl="1">
              <a:buNone/>
            </a:pPr>
            <a:endParaRPr lang="en-US" sz="2000" dirty="0" smtClean="0"/>
          </a:p>
          <a:p>
            <a:r>
              <a:rPr lang="en-US" sz="2400" dirty="0" smtClean="0"/>
              <a:t>Advantages of Hardware RAID over software RAID:</a:t>
            </a:r>
          </a:p>
          <a:p>
            <a:pPr lvl="1"/>
            <a:r>
              <a:rPr lang="en-US" sz="2000" dirty="0" smtClean="0"/>
              <a:t>Faster read and write response</a:t>
            </a:r>
          </a:p>
          <a:p>
            <a:pPr lvl="1"/>
            <a:r>
              <a:rPr lang="en-US" sz="2000" dirty="0" smtClean="0"/>
              <a:t>The ability to place boot and system files on different RAID levels</a:t>
            </a:r>
          </a:p>
          <a:p>
            <a:pPr lvl="1"/>
            <a:r>
              <a:rPr lang="en-US" sz="2000" dirty="0" smtClean="0"/>
              <a:t>The ability to ‘‘hot-swap’’ a failed disk</a:t>
            </a:r>
          </a:p>
          <a:p>
            <a:pPr lvl="1"/>
            <a:r>
              <a:rPr lang="en-US" sz="2000" dirty="0" smtClean="0"/>
              <a:t>More setup options to retrieve damaged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793ACF-F40E-4E8C-8966-3152CE52B4D2}" type="slidenum">
              <a:rPr lang="en-US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914400"/>
          </a:xfrm>
        </p:spPr>
        <p:txBody>
          <a:bodyPr/>
          <a:lstStyle/>
          <a:p>
            <a:r>
              <a:rPr lang="en-US" smtClean="0"/>
              <a:t>Disk Backup</a:t>
            </a:r>
          </a:p>
        </p:txBody>
      </p:sp>
      <p:sp>
        <p:nvSpPr>
          <p:cNvPr id="2765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305800" cy="4800600"/>
          </a:xfrm>
        </p:spPr>
        <p:txBody>
          <a:bodyPr/>
          <a:lstStyle/>
          <a:p>
            <a:r>
              <a:rPr lang="en-US" smtClean="0"/>
              <a:t>One of the best ways to make sure you do not lose valuable information on a hard disk is to fully back up information on a regular basis</a:t>
            </a:r>
          </a:p>
          <a:p>
            <a:pPr lvl="1"/>
            <a:r>
              <a:rPr lang="en-US" smtClean="0"/>
              <a:t>These backups can be performed from the server or from a workstation on the network</a:t>
            </a:r>
          </a:p>
          <a:p>
            <a:r>
              <a:rPr lang="en-US" smtClean="0"/>
              <a:t>Performing backups from a backup device installed on the server has several advantages:</a:t>
            </a:r>
          </a:p>
          <a:p>
            <a:pPr lvl="1"/>
            <a:r>
              <a:rPr lang="en-US" smtClean="0"/>
              <a:t>No extra load is produced on the network</a:t>
            </a:r>
          </a:p>
          <a:p>
            <a:pPr lvl="1"/>
            <a:r>
              <a:rPr lang="en-US" smtClean="0"/>
              <a:t>Perform backups on a multiple-server network</a:t>
            </a:r>
          </a:p>
          <a:p>
            <a:pPr lvl="1"/>
            <a:r>
              <a:rPr lang="en-US" smtClean="0"/>
              <a:t>Provides more assurance that the Registry is backed 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69FDF6-6A1B-4768-A098-E7C008CE1C3C}" type="slidenum">
              <a:rPr lang="en-US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077200" cy="1143000"/>
          </a:xfrm>
        </p:spPr>
        <p:txBody>
          <a:bodyPr/>
          <a:lstStyle/>
          <a:p>
            <a:r>
              <a:rPr lang="en-US" dirty="0" smtClean="0"/>
              <a:t>Disk Backup (continued)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305800" cy="4572000"/>
          </a:xfrm>
        </p:spPr>
        <p:txBody>
          <a:bodyPr/>
          <a:lstStyle/>
          <a:p>
            <a:r>
              <a:rPr lang="en-US" dirty="0" smtClean="0"/>
              <a:t>The advantages of performing a network backup</a:t>
            </a:r>
          </a:p>
          <a:p>
            <a:pPr lvl="1"/>
            <a:r>
              <a:rPr lang="en-US" dirty="0" smtClean="0"/>
              <a:t>Backup jobs can be stored on a single backup media </a:t>
            </a:r>
          </a:p>
          <a:p>
            <a:pPr lvl="1"/>
            <a:r>
              <a:rPr lang="en-US" dirty="0" smtClean="0"/>
              <a:t>One administrator can be responsible for backing up multiple servers</a:t>
            </a:r>
          </a:p>
          <a:p>
            <a:r>
              <a:rPr lang="en-US" dirty="0" smtClean="0"/>
              <a:t>The main disadvantages</a:t>
            </a:r>
          </a:p>
          <a:p>
            <a:pPr lvl="1"/>
            <a:r>
              <a:rPr lang="en-US" dirty="0" smtClean="0"/>
              <a:t>The increase in network traffic</a:t>
            </a:r>
          </a:p>
          <a:p>
            <a:pPr lvl="1"/>
            <a:r>
              <a:rPr lang="en-US" dirty="0" smtClean="0"/>
              <a:t>The Registry cannot be backed up from across the network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sz="1800" b="1" u="sng" dirty="0" smtClean="0"/>
              <a:t>Registry:</a:t>
            </a:r>
            <a:r>
              <a:rPr lang="en-US" sz="1800" dirty="0" smtClean="0"/>
              <a:t> is the database where most Windows-based operating systems use to keep track of the settings for the operating system and all installed programs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E144BCC-7986-4C46-8E63-927546786075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8077200" cy="838200"/>
          </a:xfrm>
        </p:spPr>
        <p:txBody>
          <a:bodyPr/>
          <a:lstStyle/>
          <a:p>
            <a:r>
              <a:rPr lang="en-US" smtClean="0"/>
              <a:t>Terminology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305800" cy="5181600"/>
          </a:xfrm>
        </p:spPr>
        <p:txBody>
          <a:bodyPr/>
          <a:lstStyle/>
          <a:p>
            <a:r>
              <a:rPr lang="en-US" sz="2400" b="1" smtClean="0"/>
              <a:t>Partitioning</a:t>
            </a:r>
          </a:p>
          <a:p>
            <a:pPr lvl="1"/>
            <a:r>
              <a:rPr lang="en-US" sz="2000" smtClean="0"/>
              <a:t>A process that blocks a group of tracks and sectors to be used by a particular file system, such as NTFS</a:t>
            </a:r>
          </a:p>
          <a:p>
            <a:r>
              <a:rPr lang="en-US" sz="2400" b="1" smtClean="0"/>
              <a:t>Formatting</a:t>
            </a:r>
          </a:p>
          <a:p>
            <a:pPr lvl="1"/>
            <a:r>
              <a:rPr lang="en-US" sz="2000" smtClean="0"/>
              <a:t>A process that creates a table (File Allocation Table) containing file and folder information for a specific file system in a partition</a:t>
            </a:r>
          </a:p>
          <a:p>
            <a:r>
              <a:rPr lang="en-US" sz="2400" b="1" smtClean="0"/>
              <a:t>Volume</a:t>
            </a:r>
          </a:p>
          <a:p>
            <a:pPr lvl="1"/>
            <a:r>
              <a:rPr lang="en-US" sz="2000" smtClean="0"/>
              <a:t>A logical designation of disk storage that is created out of one or more physical disks</a:t>
            </a:r>
          </a:p>
          <a:p>
            <a:pPr lvl="1"/>
            <a:r>
              <a:rPr lang="en-US" sz="2000" smtClean="0"/>
              <a:t>Is partitioned and formatted with one file system</a:t>
            </a:r>
          </a:p>
          <a:p>
            <a:r>
              <a:rPr lang="en-US" sz="2400" b="1" smtClean="0"/>
              <a:t>RAID</a:t>
            </a:r>
            <a:r>
              <a:rPr lang="en-US" sz="2400" smtClean="0"/>
              <a:t> stands for redundant array of inexpensive (or independent) disks</a:t>
            </a:r>
          </a:p>
          <a:p>
            <a:pPr lvl="1"/>
            <a:r>
              <a:rPr lang="en-US" sz="2000" smtClean="0"/>
              <a:t>A set of standards for lengthening disk life and preventing data loss</a:t>
            </a:r>
            <a:endParaRPr lang="en-US" smtClean="0"/>
          </a:p>
          <a:p>
            <a:pPr lvl="1"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 Components</a:t>
            </a:r>
            <a:endParaRPr lang="ar-SA" dirty="0"/>
          </a:p>
        </p:txBody>
      </p:sp>
      <p:pic>
        <p:nvPicPr>
          <p:cNvPr id="6" name="Content Placeholder 5" descr="dis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2900" y="1981200"/>
            <a:ext cx="5918200" cy="39624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8AA49C-4550-47AD-8006-BF0B42028E9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Partition Styles</a:t>
            </a:r>
            <a:endParaRPr lang="en-CA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MBR – Master Boot Record</a:t>
            </a:r>
          </a:p>
          <a:p>
            <a:r>
              <a:rPr lang="en-US" smtClean="0"/>
              <a:t>GPT – GUID (globally unique identifier) Partition Table</a:t>
            </a:r>
          </a:p>
          <a:p>
            <a:endParaRPr lang="en-CA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4CCC49-D220-455E-90A9-38CA77BA05E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77200" cy="914400"/>
          </a:xfrm>
        </p:spPr>
        <p:txBody>
          <a:bodyPr/>
          <a:lstStyle/>
          <a:p>
            <a:r>
              <a:rPr lang="en-US" dirty="0" smtClean="0"/>
              <a:t>Master Boot Record (MBR)</a:t>
            </a:r>
            <a:endParaRPr lang="en-CA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077200" cy="4876800"/>
          </a:xfrm>
        </p:spPr>
        <p:txBody>
          <a:bodyPr/>
          <a:lstStyle/>
          <a:p>
            <a:r>
              <a:rPr lang="en-US" sz="2400" b="1" dirty="0" smtClean="0"/>
              <a:t>Master Boot Record (MBR)</a:t>
            </a:r>
            <a:r>
              <a:rPr lang="en-US" sz="2400" dirty="0" smtClean="0"/>
              <a:t> and a </a:t>
            </a:r>
            <a:r>
              <a:rPr lang="en-US" sz="2400" b="1" dirty="0" smtClean="0"/>
              <a:t>partition table</a:t>
            </a:r>
            <a:r>
              <a:rPr lang="en-US" sz="2400" dirty="0" smtClean="0"/>
              <a:t> are created when a drive is partitioned</a:t>
            </a:r>
          </a:p>
          <a:p>
            <a:r>
              <a:rPr lang="en-US" sz="2400" dirty="0" smtClean="0"/>
              <a:t>located in the first sector and track of the hard disk (</a:t>
            </a:r>
            <a:r>
              <a:rPr lang="en-US" sz="2400" b="1" dirty="0" smtClean="0"/>
              <a:t>sector zero </a:t>
            </a:r>
            <a:r>
              <a:rPr lang="en-US" sz="2400" dirty="0" smtClean="0"/>
              <a:t>and track zero)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Contains startup information about partitions and how to access the disk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375520-E613-40B1-9160-F8EE1A7012A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Oval 5"/>
          <p:cNvSpPr/>
          <p:nvPr/>
        </p:nvSpPr>
        <p:spPr bwMode="auto">
          <a:xfrm>
            <a:off x="5943600" y="2743200"/>
            <a:ext cx="1752600" cy="17526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6705600" y="3505200"/>
            <a:ext cx="216000" cy="216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Oval 7"/>
          <p:cNvSpPr>
            <a:spLocks noChangeAspect="1"/>
          </p:cNvSpPr>
          <p:nvPr/>
        </p:nvSpPr>
        <p:spPr bwMode="auto">
          <a:xfrm>
            <a:off x="6478800" y="3276600"/>
            <a:ext cx="684000" cy="684000"/>
          </a:xfrm>
          <a:prstGeom prst="ellips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 flipH="1">
            <a:off x="6578970" y="3657600"/>
            <a:ext cx="158262" cy="1708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>
            <a:stCxn id="7" idx="4"/>
            <a:endCxn id="8" idx="4"/>
          </p:cNvCxnSpPr>
          <p:nvPr/>
        </p:nvCxnSpPr>
        <p:spPr bwMode="auto">
          <a:xfrm>
            <a:off x="6813600" y="3721200"/>
            <a:ext cx="7200" cy="239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Arrow Connector 14"/>
          <p:cNvCxnSpPr>
            <a:endCxn id="8" idx="2"/>
          </p:cNvCxnSpPr>
          <p:nvPr/>
        </p:nvCxnSpPr>
        <p:spPr bwMode="auto">
          <a:xfrm flipV="1">
            <a:off x="5715000" y="3618600"/>
            <a:ext cx="763800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495800" y="3352800"/>
            <a:ext cx="1371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Track zero</a:t>
            </a:r>
            <a:endParaRPr lang="ar-SA" dirty="0">
              <a:solidFill>
                <a:schemeClr val="accent2"/>
              </a:solidFill>
            </a:endParaRPr>
          </a:p>
        </p:txBody>
      </p:sp>
      <p:cxnSp>
        <p:nvCxnSpPr>
          <p:cNvPr id="18" name="Straight Arrow Connector 17"/>
          <p:cNvCxnSpPr>
            <a:stCxn id="20" idx="3"/>
          </p:cNvCxnSpPr>
          <p:nvPr/>
        </p:nvCxnSpPr>
        <p:spPr bwMode="auto">
          <a:xfrm flipV="1">
            <a:off x="6172200" y="3810000"/>
            <a:ext cx="533400" cy="4857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4800600" y="4095690"/>
            <a:ext cx="1371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Sector zero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Master Boot Record (MBR)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The partition table stores drive geometry (</a:t>
            </a:r>
            <a:r>
              <a:rPr lang="en-US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example: type of partition, size, location)</a:t>
            </a:r>
            <a:endParaRPr lang="en-US" sz="2800" dirty="0" smtClean="0"/>
          </a:p>
          <a:p>
            <a:r>
              <a:rPr lang="en-US" sz="2800" dirty="0" smtClean="0"/>
              <a:t>Uses Hidden sectors to store system information</a:t>
            </a:r>
          </a:p>
          <a:p>
            <a:r>
              <a:rPr lang="en-US" sz="2800" dirty="0" smtClean="0"/>
              <a:t>Supports volumes up to 2 terabytes </a:t>
            </a:r>
            <a:br>
              <a:rPr lang="en-US" sz="2800" dirty="0" smtClean="0"/>
            </a:br>
            <a:r>
              <a:rPr lang="en-US" sz="2800" dirty="0" smtClean="0"/>
              <a:t>(1 terabyte = 10</a:t>
            </a:r>
            <a:r>
              <a:rPr lang="en-US" sz="2800" baseline="30000" dirty="0" smtClean="0"/>
              <a:t>12</a:t>
            </a:r>
            <a:r>
              <a:rPr lang="en-US" sz="2800" dirty="0" smtClean="0"/>
              <a:t> bytes)</a:t>
            </a:r>
          </a:p>
          <a:p>
            <a:r>
              <a:rPr lang="en-US" sz="2800" dirty="0" smtClean="0"/>
              <a:t>Supports up to 4 primary partitions or up to 3 primary partitions and one extended partition per disk </a:t>
            </a:r>
          </a:p>
          <a:p>
            <a:endParaRPr lang="en-US" dirty="0" smtClean="0"/>
          </a:p>
          <a:p>
            <a:endParaRPr lang="en-CA" dirty="0" smtClean="0"/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8AA49C-4550-47AD-8006-BF0B42028E9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GUID Partition Table - GPT</a:t>
            </a:r>
            <a:endParaRPr lang="en-CA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Default partition style for x64 systems</a:t>
            </a:r>
          </a:p>
          <a:p>
            <a:r>
              <a:rPr lang="en-US" smtClean="0"/>
              <a:t>Uses partitions rather than hidden sectors to store system information</a:t>
            </a:r>
          </a:p>
          <a:p>
            <a:r>
              <a:rPr lang="en-US" smtClean="0"/>
              <a:t>Uses EFI (Extensible Firmware Interface) to boot the drive </a:t>
            </a:r>
            <a:r>
              <a:rPr lang="en-US" sz="1800" smtClean="0"/>
              <a:t>(</a:t>
            </a:r>
            <a:r>
              <a:rPr lang="en-US" sz="1800" b="1" smtClean="0"/>
              <a:t>http://www.intel.com/technology/efi/</a:t>
            </a:r>
            <a:r>
              <a:rPr lang="en-US" sz="1800" smtClean="0"/>
              <a:t>)</a:t>
            </a:r>
            <a:endParaRPr lang="en-US" sz="1200" smtClean="0"/>
          </a:p>
          <a:p>
            <a:r>
              <a:rPr lang="en-US" smtClean="0"/>
              <a:t>Uses primary and backup partition tables to improve integrity</a:t>
            </a:r>
          </a:p>
          <a:p>
            <a:r>
              <a:rPr lang="en-US" smtClean="0"/>
              <a:t>Supports up to 128 partitions</a:t>
            </a:r>
          </a:p>
          <a:p>
            <a:r>
              <a:rPr lang="en-US" smtClean="0"/>
              <a:t>Supports Volumes up to 18 exabytes</a:t>
            </a:r>
          </a:p>
          <a:p>
            <a:endParaRPr lang="en-CA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E6342B9-A8D7-4387-ADFA-2CE9B4FFD2E7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Disk Storage</a:t>
            </a:r>
            <a:endParaRPr lang="en-CA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200" smtClean="0"/>
              <a:t>Basic Storage – compatible with older OS</a:t>
            </a:r>
          </a:p>
          <a:p>
            <a:pPr lvl="1"/>
            <a:r>
              <a:rPr lang="en-GB" sz="2000" smtClean="0"/>
              <a:t>Consists of primary and extended partitions</a:t>
            </a:r>
          </a:p>
          <a:p>
            <a:pPr lvl="1"/>
            <a:r>
              <a:rPr lang="en-GB" sz="2000" smtClean="0"/>
              <a:t>Supports up to four partitions (per single hard drive)</a:t>
            </a:r>
          </a:p>
          <a:p>
            <a:pPr lvl="1"/>
            <a:r>
              <a:rPr lang="en-US" sz="2000" smtClean="0"/>
              <a:t>Basic disks also can be configured for any of three RAID levels:</a:t>
            </a:r>
          </a:p>
          <a:p>
            <a:pPr lvl="2"/>
            <a:r>
              <a:rPr lang="en-US" sz="1800" smtClean="0"/>
              <a:t>Disk striping (RAID level 0)</a:t>
            </a:r>
          </a:p>
          <a:p>
            <a:pPr lvl="2"/>
            <a:r>
              <a:rPr lang="en-US" sz="1800" smtClean="0"/>
              <a:t>Disk mirroring (RAID level 1)</a:t>
            </a:r>
          </a:p>
          <a:p>
            <a:pPr lvl="2"/>
            <a:r>
              <a:rPr lang="en-US" sz="1800" smtClean="0"/>
              <a:t>Disk striping with parity (RAID level 5)</a:t>
            </a:r>
          </a:p>
          <a:p>
            <a:r>
              <a:rPr lang="en-GB" sz="2200" smtClean="0"/>
              <a:t>Dynamic Storage – supported by Windows 2000 and up</a:t>
            </a:r>
          </a:p>
          <a:p>
            <a:pPr lvl="1"/>
            <a:r>
              <a:rPr lang="en-GB" sz="2000" smtClean="0"/>
              <a:t>Does not use traditional partitioning</a:t>
            </a:r>
          </a:p>
          <a:p>
            <a:pPr lvl="1"/>
            <a:r>
              <a:rPr lang="en-GB" sz="2000" smtClean="0"/>
              <a:t>Dynamic disks can combine two or more physical disks into one dynamic disk</a:t>
            </a:r>
          </a:p>
          <a:p>
            <a:pPr lvl="1"/>
            <a:r>
              <a:rPr lang="en-GB" sz="2000" smtClean="0"/>
              <a:t>Dynamic disks divided into volumes</a:t>
            </a:r>
          </a:p>
          <a:p>
            <a:endParaRPr lang="en-CA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895A14C-A95D-4246-9986-044B3914884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B9"/>
      </a:accent6>
      <a:hlink>
        <a:srgbClr val="FFFF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B9"/>
        </a:accent6>
        <a:hlink>
          <a:srgbClr val="FFFF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Default Design">
  <a:themeElements>
    <a:clrScheme name="3_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B9"/>
      </a:accent6>
      <a:hlink>
        <a:srgbClr val="FFFFFF"/>
      </a:hlink>
      <a:folHlink>
        <a:srgbClr val="B2B2B2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B9"/>
        </a:accent6>
        <a:hlink>
          <a:srgbClr val="FFFF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9DAFEF545AB24FA94FD4321F2457AF" ma:contentTypeVersion="0" ma:contentTypeDescription="Create a new document." ma:contentTypeScope="" ma:versionID="8407ccf4a0f42bb3d78bed96c46f0d4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CC1C0157-E0C0-4CE4-99DE-3A30BE1E0BAB}"/>
</file>

<file path=customXml/itemProps2.xml><?xml version="1.0" encoding="utf-8"?>
<ds:datastoreItem xmlns:ds="http://schemas.openxmlformats.org/officeDocument/2006/customXml" ds:itemID="{608066D1-13C5-4CAE-A521-4A64234A2441}"/>
</file>

<file path=customXml/itemProps3.xml><?xml version="1.0" encoding="utf-8"?>
<ds:datastoreItem xmlns:ds="http://schemas.openxmlformats.org/officeDocument/2006/customXml" ds:itemID="{1E101AD6-66AA-4131-9C13-1FD1CFA293F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1783</Words>
  <Application>Microsoft Office PowerPoint</Application>
  <PresentationFormat>On-screen Show (4:3)</PresentationFormat>
  <Paragraphs>267</Paragraphs>
  <Slides>29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Default Design</vt:lpstr>
      <vt:lpstr>3_Default Design</vt:lpstr>
      <vt:lpstr>Hands-On Microsoft Windows Server 2008</vt:lpstr>
      <vt:lpstr>Objectives</vt:lpstr>
      <vt:lpstr>Terminology</vt:lpstr>
      <vt:lpstr>Disk Components</vt:lpstr>
      <vt:lpstr>Partition Styles</vt:lpstr>
      <vt:lpstr>Master Boot Record (MBR)</vt:lpstr>
      <vt:lpstr>Master Boot Record (MBR)</vt:lpstr>
      <vt:lpstr>GUID Partition Table - GPT</vt:lpstr>
      <vt:lpstr>Disk Storage</vt:lpstr>
      <vt:lpstr>Primary and Extended Partitions</vt:lpstr>
      <vt:lpstr>Primary and Extended Partitions</vt:lpstr>
      <vt:lpstr>Slide 12</vt:lpstr>
      <vt:lpstr>Dynamic Disks</vt:lpstr>
      <vt:lpstr>Simple Volume</vt:lpstr>
      <vt:lpstr>Spanned Volume</vt:lpstr>
      <vt:lpstr>Example: Spanned Volume</vt:lpstr>
      <vt:lpstr>Striped Volumes</vt:lpstr>
      <vt:lpstr>Example Stripped Volumes</vt:lpstr>
      <vt:lpstr>Disk Management (diskmgmt.msc)</vt:lpstr>
      <vt:lpstr>Tools to Manage Disks</vt:lpstr>
      <vt:lpstr>Introduction to Fault Tolerance</vt:lpstr>
      <vt:lpstr>RAID Volumes</vt:lpstr>
      <vt:lpstr>Using a Mirrored Volume (RAID-1)</vt:lpstr>
      <vt:lpstr>Slide 24</vt:lpstr>
      <vt:lpstr>Using a RAID-5 Volume</vt:lpstr>
      <vt:lpstr>Slide 26</vt:lpstr>
      <vt:lpstr>Software RAID vs. Hardware RAID</vt:lpstr>
      <vt:lpstr>Disk Backup</vt:lpstr>
      <vt:lpstr>Disk Backup (continued)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Hands-On Microsoft Windows Server 2008</dc:title>
  <dc:creator/>
  <cp:lastModifiedBy/>
  <cp:revision>693</cp:revision>
  <dcterms:created xsi:type="dcterms:W3CDTF">2002-09-27T23:29:22Z</dcterms:created>
  <dcterms:modified xsi:type="dcterms:W3CDTF">2012-04-14T10:43:22Z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0x0101006D9DAFEF545AB24FA94FD4321F2457AF</vt:lpwstr>
  </property>
</Properties>
</file>