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diagrams/layout5.xml" ContentType="application/vnd.openxmlformats-officedocument.drawingml.diagramLayout+xml"/>
  <Override PartName="/ppt/notesSlides/notesSlide9.xml" ContentType="application/vnd.openxmlformats-officedocument.presentationml.notesSlide+xml"/>
  <Override PartName="/ppt/notesSlides/notesSlide12.xml" ContentType="application/vnd.openxmlformats-officedocument.presentationml.notesSlide+xml"/>
  <Override PartName="/ppt/diagrams/layout3.xml" ContentType="application/vnd.openxmlformats-officedocument.drawingml.diagramLayout+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diagrams/data4.xml" ContentType="application/vnd.openxmlformats-officedocument.drawingml.diagramData+xml"/>
  <Override PartName="/ppt/notesSlides/notesSlide7.xml" ContentType="application/vnd.openxmlformats-officedocument.presentationml.notesSlide+xml"/>
  <Override PartName="/ppt/diagrams/layout1.xml" ContentType="application/vnd.openxmlformats-officedocument.drawingml.diagramLayout+xml"/>
  <Override PartName="/ppt/notesSlides/notesSlide10.xml" ContentType="application/vnd.openxmlformats-officedocument.presentationml.notesSlide+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5.xml" ContentType="application/vnd.openxmlformats-officedocument.presentationml.notesSlide+xml"/>
  <Override PartName="/ppt/diagrams/colors4.xml" ContentType="application/vnd.openxmlformats-officedocument.drawingml.diagramColors+xml"/>
  <Override PartName="/ppt/diagrams/drawing5.xml" ContentType="application/vnd.ms-office.drawingml.diagramDrawing+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diagrams/layout4.xml" ContentType="application/vnd.openxmlformats-officedocument.drawingml.diagramLayout+xml"/>
  <Override PartName="/ppt/notesSlides/notesSlide33.xml" ContentType="application/vnd.openxmlformats-officedocument.presentationml.notesSlide+xml"/>
  <Override PartName="/ppt/notesSlides/notesSlide8.xml" ContentType="application/vnd.openxmlformats-officedocument.presentationml.notesSlide+xml"/>
  <Override PartName="/ppt/notesSlides/notesSlide11.xml" ContentType="application/vnd.openxmlformats-officedocument.presentationml.notesSlide+xml"/>
  <Default Extension="gif" ContentType="image/gif"/>
  <Override PartName="/ppt/diagrams/layout2.xml" ContentType="application/vnd.openxmlformats-officedocument.drawingml.diagramLayout+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diagrams/data5.xml" ContentType="application/vnd.openxmlformats-officedocument.drawingml.diagramData+xml"/>
  <Override PartName="/ppt/notesSlides/notesSlide6.xml" ContentType="application/vnd.openxmlformats-officedocument.presentationml.notesSlide+xml"/>
  <Override PartName="/ppt/diagrams/data3.xml" ContentType="application/vnd.openxmlformats-officedocument.drawingml.diagramData+xml"/>
  <Override PartName="/ppt/diagrams/colors5.xml" ContentType="application/vnd.openxmlformats-officedocument.drawingml.diagramColors+xml"/>
  <Override PartName="/ppt/slides/slide8.xml" ContentType="application/vnd.openxmlformats-officedocument.presentationml.slide+xml"/>
  <Override PartName="/ppt/notesSlides/notesSlide4.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notesSlides/notesSlide14.xml" ContentType="application/vnd.openxmlformats-officedocument.presentationml.notesSlide+xml"/>
  <Override PartName="/ppt/notesSlides/notesSlide3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41"/>
  </p:notesMasterIdLst>
  <p:sldIdLst>
    <p:sldId id="256" r:id="rId2"/>
    <p:sldId id="387" r:id="rId3"/>
    <p:sldId id="327" r:id="rId4"/>
    <p:sldId id="330" r:id="rId5"/>
    <p:sldId id="389" r:id="rId6"/>
    <p:sldId id="329" r:id="rId7"/>
    <p:sldId id="332" r:id="rId8"/>
    <p:sldId id="334" r:id="rId9"/>
    <p:sldId id="335" r:id="rId10"/>
    <p:sldId id="338" r:id="rId11"/>
    <p:sldId id="340" r:id="rId12"/>
    <p:sldId id="341" r:id="rId13"/>
    <p:sldId id="385" r:id="rId14"/>
    <p:sldId id="384" r:id="rId15"/>
    <p:sldId id="383" r:id="rId16"/>
    <p:sldId id="349" r:id="rId17"/>
    <p:sldId id="350" r:id="rId18"/>
    <p:sldId id="351" r:id="rId19"/>
    <p:sldId id="386" r:id="rId20"/>
    <p:sldId id="357" r:id="rId21"/>
    <p:sldId id="355" r:id="rId22"/>
    <p:sldId id="388" r:id="rId23"/>
    <p:sldId id="361" r:id="rId24"/>
    <p:sldId id="362" r:id="rId25"/>
    <p:sldId id="364" r:id="rId26"/>
    <p:sldId id="366" r:id="rId27"/>
    <p:sldId id="367" r:id="rId28"/>
    <p:sldId id="370" r:id="rId29"/>
    <p:sldId id="372" r:id="rId30"/>
    <p:sldId id="390" r:id="rId31"/>
    <p:sldId id="374" r:id="rId32"/>
    <p:sldId id="377" r:id="rId33"/>
    <p:sldId id="378" r:id="rId34"/>
    <p:sldId id="379" r:id="rId35"/>
    <p:sldId id="393" r:id="rId36"/>
    <p:sldId id="381" r:id="rId37"/>
    <p:sldId id="391" r:id="rId38"/>
    <p:sldId id="382" r:id="rId39"/>
    <p:sldId id="392" r:id="rId4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ヒラギノ角ゴ Pro W3" charset="-128"/>
        <a:cs typeface="+mn-cs"/>
      </a:defRPr>
    </a:lvl1pPr>
    <a:lvl2pPr marL="457200" algn="l" rtl="0" fontAlgn="base">
      <a:spcBef>
        <a:spcPct val="0"/>
      </a:spcBef>
      <a:spcAft>
        <a:spcPct val="0"/>
      </a:spcAft>
      <a:defRPr kern="1200">
        <a:solidFill>
          <a:schemeClr val="tx1"/>
        </a:solidFill>
        <a:latin typeface="Arial" charset="0"/>
        <a:ea typeface="ヒラギノ角ゴ Pro W3" charset="-128"/>
        <a:cs typeface="+mn-cs"/>
      </a:defRPr>
    </a:lvl2pPr>
    <a:lvl3pPr marL="914400" algn="l" rtl="0" fontAlgn="base">
      <a:spcBef>
        <a:spcPct val="0"/>
      </a:spcBef>
      <a:spcAft>
        <a:spcPct val="0"/>
      </a:spcAft>
      <a:defRPr kern="1200">
        <a:solidFill>
          <a:schemeClr val="tx1"/>
        </a:solidFill>
        <a:latin typeface="Arial" charset="0"/>
        <a:ea typeface="ヒラギノ角ゴ Pro W3" charset="-128"/>
        <a:cs typeface="+mn-cs"/>
      </a:defRPr>
    </a:lvl3pPr>
    <a:lvl4pPr marL="1371600" algn="l" rtl="0" fontAlgn="base">
      <a:spcBef>
        <a:spcPct val="0"/>
      </a:spcBef>
      <a:spcAft>
        <a:spcPct val="0"/>
      </a:spcAft>
      <a:defRPr kern="1200">
        <a:solidFill>
          <a:schemeClr val="tx1"/>
        </a:solidFill>
        <a:latin typeface="Arial" charset="0"/>
        <a:ea typeface="ヒラギノ角ゴ Pro W3" charset="-128"/>
        <a:cs typeface="+mn-cs"/>
      </a:defRPr>
    </a:lvl4pPr>
    <a:lvl5pPr marL="1828800" algn="l" rtl="0" fontAlgn="base">
      <a:spcBef>
        <a:spcPct val="0"/>
      </a:spcBef>
      <a:spcAft>
        <a:spcPct val="0"/>
      </a:spcAft>
      <a:defRPr kern="1200">
        <a:solidFill>
          <a:schemeClr val="tx1"/>
        </a:solidFill>
        <a:latin typeface="Arial" charset="0"/>
        <a:ea typeface="ヒラギノ角ゴ Pro W3" charset="-128"/>
        <a:cs typeface="+mn-cs"/>
      </a:defRPr>
    </a:lvl5pPr>
    <a:lvl6pPr marL="2286000" algn="l" defTabSz="914400" rtl="0" eaLnBrk="1" latinLnBrk="0" hangingPunct="1">
      <a:defRPr kern="1200">
        <a:solidFill>
          <a:schemeClr val="tx1"/>
        </a:solidFill>
        <a:latin typeface="Arial" charset="0"/>
        <a:ea typeface="ヒラギノ角ゴ Pro W3" charset="-128"/>
        <a:cs typeface="+mn-cs"/>
      </a:defRPr>
    </a:lvl6pPr>
    <a:lvl7pPr marL="2743200" algn="l" defTabSz="914400" rtl="0" eaLnBrk="1" latinLnBrk="0" hangingPunct="1">
      <a:defRPr kern="1200">
        <a:solidFill>
          <a:schemeClr val="tx1"/>
        </a:solidFill>
        <a:latin typeface="Arial" charset="0"/>
        <a:ea typeface="ヒラギノ角ゴ Pro W3" charset="-128"/>
        <a:cs typeface="+mn-cs"/>
      </a:defRPr>
    </a:lvl7pPr>
    <a:lvl8pPr marL="3200400" algn="l" defTabSz="914400" rtl="0" eaLnBrk="1" latinLnBrk="0" hangingPunct="1">
      <a:defRPr kern="1200">
        <a:solidFill>
          <a:schemeClr val="tx1"/>
        </a:solidFill>
        <a:latin typeface="Arial" charset="0"/>
        <a:ea typeface="ヒラギノ角ゴ Pro W3" charset="-128"/>
        <a:cs typeface="+mn-cs"/>
      </a:defRPr>
    </a:lvl8pPr>
    <a:lvl9pPr marL="3657600" algn="l" defTabSz="914400" rtl="0" eaLnBrk="1" latinLnBrk="0" hangingPunct="1">
      <a:defRPr kern="1200">
        <a:solidFill>
          <a:schemeClr val="tx1"/>
        </a:solidFill>
        <a:latin typeface="Arial" charset="0"/>
        <a:ea typeface="ヒラギノ角ゴ Pro W3"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664" autoAdjust="0"/>
    <p:restoredTop sz="90130" autoAdjust="0"/>
  </p:normalViewPr>
  <p:slideViewPr>
    <p:cSldViewPr>
      <p:cViewPr>
        <p:scale>
          <a:sx n="75" d="100"/>
          <a:sy n="75" d="100"/>
        </p:scale>
        <p:origin x="-1272" y="414"/>
      </p:cViewPr>
      <p:guideLst>
        <p:guide orient="horz" pos="2160"/>
        <p:guide pos="2880"/>
      </p:guideLst>
    </p:cSldViewPr>
  </p:slideViewPr>
  <p:outlineViewPr>
    <p:cViewPr>
      <p:scale>
        <a:sx n="33" d="100"/>
        <a:sy n="33" d="100"/>
      </p:scale>
      <p:origin x="48" y="18064"/>
    </p:cViewPr>
  </p:outlineViewPr>
  <p:notesTextViewPr>
    <p:cViewPr>
      <p:scale>
        <a:sx n="100" d="100"/>
        <a:sy n="100" d="100"/>
      </p:scale>
      <p:origin x="0" y="0"/>
    </p:cViewPr>
  </p:notesTextViewPr>
  <p:sorterViewPr>
    <p:cViewPr>
      <p:scale>
        <a:sx n="33" d="100"/>
        <a:sy n="33" d="100"/>
      </p:scale>
      <p:origin x="0" y="0"/>
    </p:cViewPr>
  </p:sorterViewPr>
  <p:notesViewPr>
    <p:cSldViewPr>
      <p:cViewPr>
        <p:scale>
          <a:sx n="90" d="100"/>
          <a:sy n="90" d="100"/>
        </p:scale>
        <p:origin x="-3048" y="49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4">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DD319D9-FE25-4227-9335-B693E0B8ADB3}" type="doc">
      <dgm:prSet loTypeId="urn:microsoft.com/office/officeart/2005/8/layout/matrix3" loCatId="matrix" qsTypeId="urn:microsoft.com/office/officeart/2005/8/quickstyle/simple1" qsCatId="simple" csTypeId="urn:microsoft.com/office/officeart/2005/8/colors/colorful1#1" csCatId="colorful" phldr="1"/>
      <dgm:spPr/>
      <dgm:t>
        <a:bodyPr/>
        <a:lstStyle/>
        <a:p>
          <a:endParaRPr lang="en-US"/>
        </a:p>
      </dgm:t>
    </dgm:pt>
    <dgm:pt modelId="{44D2AFFA-7EBB-4457-8372-7BAF10DE707B}">
      <dgm:prSet custT="1"/>
      <dgm:spPr/>
      <dgm:t>
        <a:bodyPr/>
        <a:lstStyle/>
        <a:p>
          <a:pPr rtl="0"/>
          <a:r>
            <a:rPr lang="en-US" sz="1800" b="1" dirty="0" smtClean="0">
              <a:solidFill>
                <a:schemeClr val="tx1"/>
              </a:solidFill>
            </a:rPr>
            <a:t>Geographic segmentation</a:t>
          </a:r>
          <a:endParaRPr lang="en-US" sz="1800" b="1" dirty="0">
            <a:solidFill>
              <a:schemeClr val="tx1"/>
            </a:solidFill>
          </a:endParaRPr>
        </a:p>
      </dgm:t>
    </dgm:pt>
    <dgm:pt modelId="{AC5477EB-571E-4401-B426-603BF8EDF044}" type="parTrans" cxnId="{DAA959D4-0EFF-4F54-B5CB-A319979DEFD4}">
      <dgm:prSet/>
      <dgm:spPr/>
      <dgm:t>
        <a:bodyPr/>
        <a:lstStyle/>
        <a:p>
          <a:endParaRPr lang="en-US" sz="2000" b="1">
            <a:solidFill>
              <a:schemeClr val="tx1"/>
            </a:solidFill>
          </a:endParaRPr>
        </a:p>
      </dgm:t>
    </dgm:pt>
    <dgm:pt modelId="{425AD90E-15A3-4D9A-8F4F-73660CAF3CF3}" type="sibTrans" cxnId="{DAA959D4-0EFF-4F54-B5CB-A319979DEFD4}">
      <dgm:prSet/>
      <dgm:spPr/>
      <dgm:t>
        <a:bodyPr/>
        <a:lstStyle/>
        <a:p>
          <a:endParaRPr lang="en-US" sz="2000" b="1">
            <a:solidFill>
              <a:schemeClr val="tx1"/>
            </a:solidFill>
          </a:endParaRPr>
        </a:p>
      </dgm:t>
    </dgm:pt>
    <dgm:pt modelId="{5D0F6EFF-07C4-4EAA-A3F2-B1FD5E957AA2}">
      <dgm:prSet custT="1"/>
      <dgm:spPr/>
      <dgm:t>
        <a:bodyPr/>
        <a:lstStyle/>
        <a:p>
          <a:pPr rtl="0"/>
          <a:r>
            <a:rPr lang="en-US" sz="1800" b="1" dirty="0" smtClean="0">
              <a:solidFill>
                <a:schemeClr val="tx1"/>
              </a:solidFill>
            </a:rPr>
            <a:t>Demographic segmentation</a:t>
          </a:r>
          <a:endParaRPr lang="en-US" sz="1800" b="1" dirty="0">
            <a:solidFill>
              <a:schemeClr val="tx1"/>
            </a:solidFill>
          </a:endParaRPr>
        </a:p>
      </dgm:t>
    </dgm:pt>
    <dgm:pt modelId="{ADD4C757-5EE4-451E-8CC8-3FB97EF57900}" type="parTrans" cxnId="{B5378269-FC59-4A0F-B004-5CA118AA889D}">
      <dgm:prSet/>
      <dgm:spPr/>
      <dgm:t>
        <a:bodyPr/>
        <a:lstStyle/>
        <a:p>
          <a:endParaRPr lang="en-US" sz="2000" b="1">
            <a:solidFill>
              <a:schemeClr val="tx1"/>
            </a:solidFill>
          </a:endParaRPr>
        </a:p>
      </dgm:t>
    </dgm:pt>
    <dgm:pt modelId="{0D2ECFE8-BF38-4A23-A1FD-3A5AE9080769}" type="sibTrans" cxnId="{B5378269-FC59-4A0F-B004-5CA118AA889D}">
      <dgm:prSet/>
      <dgm:spPr/>
      <dgm:t>
        <a:bodyPr/>
        <a:lstStyle/>
        <a:p>
          <a:endParaRPr lang="en-US" sz="2000" b="1">
            <a:solidFill>
              <a:schemeClr val="tx1"/>
            </a:solidFill>
          </a:endParaRPr>
        </a:p>
      </dgm:t>
    </dgm:pt>
    <dgm:pt modelId="{5B92F025-C53C-44BA-9C22-877A222C855C}">
      <dgm:prSet custT="1"/>
      <dgm:spPr/>
      <dgm:t>
        <a:bodyPr/>
        <a:lstStyle/>
        <a:p>
          <a:pPr rtl="0"/>
          <a:r>
            <a:rPr lang="en-US" sz="1800" b="1" dirty="0" smtClean="0">
              <a:solidFill>
                <a:schemeClr val="tx1"/>
              </a:solidFill>
            </a:rPr>
            <a:t>Psychographic segmentation</a:t>
          </a:r>
          <a:endParaRPr lang="en-US" sz="1800" b="1" dirty="0">
            <a:solidFill>
              <a:schemeClr val="tx1"/>
            </a:solidFill>
          </a:endParaRPr>
        </a:p>
      </dgm:t>
    </dgm:pt>
    <dgm:pt modelId="{C04FE7C2-9108-48D3-9C9F-FBD9976E4296}" type="parTrans" cxnId="{BB9CAC31-D2ED-448F-A4DF-A192A76FDEC5}">
      <dgm:prSet/>
      <dgm:spPr/>
      <dgm:t>
        <a:bodyPr/>
        <a:lstStyle/>
        <a:p>
          <a:endParaRPr lang="en-US" sz="2000" b="1">
            <a:solidFill>
              <a:schemeClr val="tx1"/>
            </a:solidFill>
          </a:endParaRPr>
        </a:p>
      </dgm:t>
    </dgm:pt>
    <dgm:pt modelId="{01EBF02C-16FE-4EB2-B9C9-7F527C1F1EAF}" type="sibTrans" cxnId="{BB9CAC31-D2ED-448F-A4DF-A192A76FDEC5}">
      <dgm:prSet/>
      <dgm:spPr/>
      <dgm:t>
        <a:bodyPr/>
        <a:lstStyle/>
        <a:p>
          <a:endParaRPr lang="en-US" sz="2000" b="1">
            <a:solidFill>
              <a:schemeClr val="tx1"/>
            </a:solidFill>
          </a:endParaRPr>
        </a:p>
      </dgm:t>
    </dgm:pt>
    <dgm:pt modelId="{9EBCBE55-B008-4E7F-BDAB-87A32F26C0C6}">
      <dgm:prSet custT="1"/>
      <dgm:spPr/>
      <dgm:t>
        <a:bodyPr/>
        <a:lstStyle/>
        <a:p>
          <a:pPr rtl="0"/>
          <a:r>
            <a:rPr lang="en-US" sz="1800" b="1" dirty="0" smtClean="0">
              <a:solidFill>
                <a:schemeClr val="tx1"/>
              </a:solidFill>
            </a:rPr>
            <a:t>Behavioral segmentation</a:t>
          </a:r>
          <a:endParaRPr lang="en-US" sz="1800" b="1" dirty="0">
            <a:solidFill>
              <a:schemeClr val="tx1"/>
            </a:solidFill>
          </a:endParaRPr>
        </a:p>
      </dgm:t>
    </dgm:pt>
    <dgm:pt modelId="{E7622C26-8F2C-41F4-B6F1-E71FF382DA3D}" type="parTrans" cxnId="{62570520-6C4A-4D05-88E9-65C23D9C085E}">
      <dgm:prSet/>
      <dgm:spPr/>
      <dgm:t>
        <a:bodyPr/>
        <a:lstStyle/>
        <a:p>
          <a:endParaRPr lang="en-US" sz="2000" b="1">
            <a:solidFill>
              <a:schemeClr val="tx1"/>
            </a:solidFill>
          </a:endParaRPr>
        </a:p>
      </dgm:t>
    </dgm:pt>
    <dgm:pt modelId="{8D2DD6DA-BFAE-4AD5-8815-D9292930DB62}" type="sibTrans" cxnId="{62570520-6C4A-4D05-88E9-65C23D9C085E}">
      <dgm:prSet/>
      <dgm:spPr/>
      <dgm:t>
        <a:bodyPr/>
        <a:lstStyle/>
        <a:p>
          <a:endParaRPr lang="en-US" sz="2000" b="1">
            <a:solidFill>
              <a:schemeClr val="tx1"/>
            </a:solidFill>
          </a:endParaRPr>
        </a:p>
      </dgm:t>
    </dgm:pt>
    <dgm:pt modelId="{C02E4479-91D2-4EFA-981C-E34F70BF66DE}">
      <dgm:prSet/>
      <dgm:spPr/>
      <dgm:t>
        <a:bodyPr/>
        <a:lstStyle/>
        <a:p>
          <a:pPr rtl="0"/>
          <a:endParaRPr lang="en-US" sz="2000" b="1" dirty="0">
            <a:solidFill>
              <a:schemeClr val="tx1"/>
            </a:solidFill>
          </a:endParaRPr>
        </a:p>
      </dgm:t>
    </dgm:pt>
    <dgm:pt modelId="{76E0D522-524D-4587-A041-C89CF4066D5C}" type="parTrans" cxnId="{DA7A6A0C-BA34-4642-807B-29D82B510505}">
      <dgm:prSet/>
      <dgm:spPr/>
      <dgm:t>
        <a:bodyPr/>
        <a:lstStyle/>
        <a:p>
          <a:endParaRPr lang="en-US" sz="2000" b="1">
            <a:solidFill>
              <a:schemeClr val="tx1"/>
            </a:solidFill>
          </a:endParaRPr>
        </a:p>
      </dgm:t>
    </dgm:pt>
    <dgm:pt modelId="{B56742DE-5886-42D4-97C5-47CCE058081C}" type="sibTrans" cxnId="{DA7A6A0C-BA34-4642-807B-29D82B510505}">
      <dgm:prSet/>
      <dgm:spPr/>
      <dgm:t>
        <a:bodyPr/>
        <a:lstStyle/>
        <a:p>
          <a:endParaRPr lang="en-US" sz="2000" b="1">
            <a:solidFill>
              <a:schemeClr val="tx1"/>
            </a:solidFill>
          </a:endParaRPr>
        </a:p>
      </dgm:t>
    </dgm:pt>
    <dgm:pt modelId="{3108E4AF-B52B-427E-BC83-C3FC07E13377}" type="pres">
      <dgm:prSet presAssocID="{0DD319D9-FE25-4227-9335-B693E0B8ADB3}" presName="matrix" presStyleCnt="0">
        <dgm:presLayoutVars>
          <dgm:chMax val="1"/>
          <dgm:dir/>
          <dgm:resizeHandles val="exact"/>
        </dgm:presLayoutVars>
      </dgm:prSet>
      <dgm:spPr/>
      <dgm:t>
        <a:bodyPr/>
        <a:lstStyle/>
        <a:p>
          <a:endParaRPr lang="en-US"/>
        </a:p>
      </dgm:t>
    </dgm:pt>
    <dgm:pt modelId="{2930E188-8347-4619-9B01-061C83B78FA9}" type="pres">
      <dgm:prSet presAssocID="{0DD319D9-FE25-4227-9335-B693E0B8ADB3}" presName="diamond" presStyleLbl="bgShp" presStyleIdx="0" presStyleCnt="1"/>
      <dgm:spPr/>
    </dgm:pt>
    <dgm:pt modelId="{239C166D-9485-427A-943F-ADE2E7EC11A1}" type="pres">
      <dgm:prSet presAssocID="{0DD319D9-FE25-4227-9335-B693E0B8ADB3}" presName="quad1" presStyleLbl="node1" presStyleIdx="0" presStyleCnt="4">
        <dgm:presLayoutVars>
          <dgm:chMax val="0"/>
          <dgm:chPref val="0"/>
          <dgm:bulletEnabled val="1"/>
        </dgm:presLayoutVars>
      </dgm:prSet>
      <dgm:spPr/>
      <dgm:t>
        <a:bodyPr/>
        <a:lstStyle/>
        <a:p>
          <a:endParaRPr lang="en-US"/>
        </a:p>
      </dgm:t>
    </dgm:pt>
    <dgm:pt modelId="{FF5B7128-1CD2-4BEE-8825-D9246086A561}" type="pres">
      <dgm:prSet presAssocID="{0DD319D9-FE25-4227-9335-B693E0B8ADB3}" presName="quad2" presStyleLbl="node1" presStyleIdx="1" presStyleCnt="4">
        <dgm:presLayoutVars>
          <dgm:chMax val="0"/>
          <dgm:chPref val="0"/>
          <dgm:bulletEnabled val="1"/>
        </dgm:presLayoutVars>
      </dgm:prSet>
      <dgm:spPr/>
      <dgm:t>
        <a:bodyPr/>
        <a:lstStyle/>
        <a:p>
          <a:endParaRPr lang="en-US"/>
        </a:p>
      </dgm:t>
    </dgm:pt>
    <dgm:pt modelId="{128BD139-926A-444E-951D-3B402AC0BC2F}" type="pres">
      <dgm:prSet presAssocID="{0DD319D9-FE25-4227-9335-B693E0B8ADB3}" presName="quad3" presStyleLbl="node1" presStyleIdx="2" presStyleCnt="4" custScaleX="108018">
        <dgm:presLayoutVars>
          <dgm:chMax val="0"/>
          <dgm:chPref val="0"/>
          <dgm:bulletEnabled val="1"/>
        </dgm:presLayoutVars>
      </dgm:prSet>
      <dgm:spPr/>
      <dgm:t>
        <a:bodyPr/>
        <a:lstStyle/>
        <a:p>
          <a:endParaRPr lang="en-US"/>
        </a:p>
      </dgm:t>
    </dgm:pt>
    <dgm:pt modelId="{577EDF94-B6C3-40EA-9B71-3171FAD8FBAA}" type="pres">
      <dgm:prSet presAssocID="{0DD319D9-FE25-4227-9335-B693E0B8ADB3}" presName="quad4" presStyleLbl="node1" presStyleIdx="3" presStyleCnt="4">
        <dgm:presLayoutVars>
          <dgm:chMax val="0"/>
          <dgm:chPref val="0"/>
          <dgm:bulletEnabled val="1"/>
        </dgm:presLayoutVars>
      </dgm:prSet>
      <dgm:spPr/>
      <dgm:t>
        <a:bodyPr/>
        <a:lstStyle/>
        <a:p>
          <a:endParaRPr lang="en-US"/>
        </a:p>
      </dgm:t>
    </dgm:pt>
  </dgm:ptLst>
  <dgm:cxnLst>
    <dgm:cxn modelId="{DA7A6A0C-BA34-4642-807B-29D82B510505}" srcId="{0DD319D9-FE25-4227-9335-B693E0B8ADB3}" destId="{C02E4479-91D2-4EFA-981C-E34F70BF66DE}" srcOrd="4" destOrd="0" parTransId="{76E0D522-524D-4587-A041-C89CF4066D5C}" sibTransId="{B56742DE-5886-42D4-97C5-47CCE058081C}"/>
    <dgm:cxn modelId="{A32A4ED0-1548-E746-BAE0-E0E0CA360962}" type="presOf" srcId="{5B92F025-C53C-44BA-9C22-877A222C855C}" destId="{128BD139-926A-444E-951D-3B402AC0BC2F}" srcOrd="0" destOrd="0" presId="urn:microsoft.com/office/officeart/2005/8/layout/matrix3"/>
    <dgm:cxn modelId="{62570520-6C4A-4D05-88E9-65C23D9C085E}" srcId="{0DD319D9-FE25-4227-9335-B693E0B8ADB3}" destId="{9EBCBE55-B008-4E7F-BDAB-87A32F26C0C6}" srcOrd="3" destOrd="0" parTransId="{E7622C26-8F2C-41F4-B6F1-E71FF382DA3D}" sibTransId="{8D2DD6DA-BFAE-4AD5-8815-D9292930DB62}"/>
    <dgm:cxn modelId="{BB9CAC31-D2ED-448F-A4DF-A192A76FDEC5}" srcId="{0DD319D9-FE25-4227-9335-B693E0B8ADB3}" destId="{5B92F025-C53C-44BA-9C22-877A222C855C}" srcOrd="2" destOrd="0" parTransId="{C04FE7C2-9108-48D3-9C9F-FBD9976E4296}" sibTransId="{01EBF02C-16FE-4EB2-B9C9-7F527C1F1EAF}"/>
    <dgm:cxn modelId="{D5CDEFB2-44DD-1F4F-A2A0-710C1A43AD29}" type="presOf" srcId="{0DD319D9-FE25-4227-9335-B693E0B8ADB3}" destId="{3108E4AF-B52B-427E-BC83-C3FC07E13377}" srcOrd="0" destOrd="0" presId="urn:microsoft.com/office/officeart/2005/8/layout/matrix3"/>
    <dgm:cxn modelId="{2F2F124C-A271-EC4E-8447-70E68F4518B6}" type="presOf" srcId="{5D0F6EFF-07C4-4EAA-A3F2-B1FD5E957AA2}" destId="{FF5B7128-1CD2-4BEE-8825-D9246086A561}" srcOrd="0" destOrd="0" presId="urn:microsoft.com/office/officeart/2005/8/layout/matrix3"/>
    <dgm:cxn modelId="{B18B93D3-883F-8043-A656-BF0037420110}" type="presOf" srcId="{44D2AFFA-7EBB-4457-8372-7BAF10DE707B}" destId="{239C166D-9485-427A-943F-ADE2E7EC11A1}" srcOrd="0" destOrd="0" presId="urn:microsoft.com/office/officeart/2005/8/layout/matrix3"/>
    <dgm:cxn modelId="{B5378269-FC59-4A0F-B004-5CA118AA889D}" srcId="{0DD319D9-FE25-4227-9335-B693E0B8ADB3}" destId="{5D0F6EFF-07C4-4EAA-A3F2-B1FD5E957AA2}" srcOrd="1" destOrd="0" parTransId="{ADD4C757-5EE4-451E-8CC8-3FB97EF57900}" sibTransId="{0D2ECFE8-BF38-4A23-A1FD-3A5AE9080769}"/>
    <dgm:cxn modelId="{F39EB758-F3B5-4943-8BA4-0FF31147D20E}" type="presOf" srcId="{9EBCBE55-B008-4E7F-BDAB-87A32F26C0C6}" destId="{577EDF94-B6C3-40EA-9B71-3171FAD8FBAA}" srcOrd="0" destOrd="0" presId="urn:microsoft.com/office/officeart/2005/8/layout/matrix3"/>
    <dgm:cxn modelId="{DAA959D4-0EFF-4F54-B5CB-A319979DEFD4}" srcId="{0DD319D9-FE25-4227-9335-B693E0B8ADB3}" destId="{44D2AFFA-7EBB-4457-8372-7BAF10DE707B}" srcOrd="0" destOrd="0" parTransId="{AC5477EB-571E-4401-B426-603BF8EDF044}" sibTransId="{425AD90E-15A3-4D9A-8F4F-73660CAF3CF3}"/>
    <dgm:cxn modelId="{25B466C5-699A-7449-83DF-080B8DCDD970}" type="presParOf" srcId="{3108E4AF-B52B-427E-BC83-C3FC07E13377}" destId="{2930E188-8347-4619-9B01-061C83B78FA9}" srcOrd="0" destOrd="0" presId="urn:microsoft.com/office/officeart/2005/8/layout/matrix3"/>
    <dgm:cxn modelId="{42843B02-7E12-9E48-822F-4C15C0117632}" type="presParOf" srcId="{3108E4AF-B52B-427E-BC83-C3FC07E13377}" destId="{239C166D-9485-427A-943F-ADE2E7EC11A1}" srcOrd="1" destOrd="0" presId="urn:microsoft.com/office/officeart/2005/8/layout/matrix3"/>
    <dgm:cxn modelId="{3846AC7B-5F43-4145-BC86-1077820CBE78}" type="presParOf" srcId="{3108E4AF-B52B-427E-BC83-C3FC07E13377}" destId="{FF5B7128-1CD2-4BEE-8825-D9246086A561}" srcOrd="2" destOrd="0" presId="urn:microsoft.com/office/officeart/2005/8/layout/matrix3"/>
    <dgm:cxn modelId="{80F690B1-1CA6-DF46-95AA-F62A76595440}" type="presParOf" srcId="{3108E4AF-B52B-427E-BC83-C3FC07E13377}" destId="{128BD139-926A-444E-951D-3B402AC0BC2F}" srcOrd="3" destOrd="0" presId="urn:microsoft.com/office/officeart/2005/8/layout/matrix3"/>
    <dgm:cxn modelId="{DA01E7D8-2F72-154C-920B-363C865355D1}" type="presParOf" srcId="{3108E4AF-B52B-427E-BC83-C3FC07E13377}" destId="{577EDF94-B6C3-40EA-9B71-3171FAD8FBAA}" srcOrd="4" destOrd="0" presId="urn:microsoft.com/office/officeart/2005/8/layout/matrix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ECE34CF-1829-43BF-ADED-7B04A6F0B88A}" type="doc">
      <dgm:prSet loTypeId="urn:microsoft.com/office/officeart/2005/8/layout/default#1" loCatId="list" qsTypeId="urn:microsoft.com/office/officeart/2005/8/quickstyle/simple1" qsCatId="simple" csTypeId="urn:microsoft.com/office/officeart/2005/8/colors/colorful1#2" csCatId="colorful"/>
      <dgm:spPr/>
      <dgm:t>
        <a:bodyPr/>
        <a:lstStyle/>
        <a:p>
          <a:endParaRPr lang="en-US"/>
        </a:p>
      </dgm:t>
    </dgm:pt>
    <dgm:pt modelId="{F5AA2DA8-75A1-4A5F-A61A-3F879A22416C}">
      <dgm:prSet/>
      <dgm:spPr/>
      <dgm:t>
        <a:bodyPr/>
        <a:lstStyle/>
        <a:p>
          <a:pPr rtl="0"/>
          <a:r>
            <a:rPr lang="en-US" b="0" dirty="0" smtClean="0"/>
            <a:t>Geographic location</a:t>
          </a:r>
          <a:endParaRPr lang="en-US" dirty="0"/>
        </a:p>
      </dgm:t>
    </dgm:pt>
    <dgm:pt modelId="{F65F9686-015E-4297-8355-EAEEC60FC20B}" type="parTrans" cxnId="{CA9D9D41-969D-4E2F-BFC8-C37A0E6ECF61}">
      <dgm:prSet/>
      <dgm:spPr/>
      <dgm:t>
        <a:bodyPr/>
        <a:lstStyle/>
        <a:p>
          <a:endParaRPr lang="en-US"/>
        </a:p>
      </dgm:t>
    </dgm:pt>
    <dgm:pt modelId="{8EA2B8E0-B3D5-4E08-9F6E-ADDCC45422F9}" type="sibTrans" cxnId="{CA9D9D41-969D-4E2F-BFC8-C37A0E6ECF61}">
      <dgm:prSet/>
      <dgm:spPr/>
      <dgm:t>
        <a:bodyPr/>
        <a:lstStyle/>
        <a:p>
          <a:endParaRPr lang="en-US"/>
        </a:p>
      </dgm:t>
    </dgm:pt>
    <dgm:pt modelId="{5B817C1C-4026-4328-AC9E-EC28A7577B55}">
      <dgm:prSet/>
      <dgm:spPr/>
      <dgm:t>
        <a:bodyPr/>
        <a:lstStyle/>
        <a:p>
          <a:pPr rtl="0"/>
          <a:r>
            <a:rPr lang="en-US" b="0" dirty="0" smtClean="0"/>
            <a:t>Economic factors</a:t>
          </a:r>
          <a:endParaRPr lang="en-US" dirty="0"/>
        </a:p>
      </dgm:t>
    </dgm:pt>
    <dgm:pt modelId="{2770B10A-81CA-4B66-959E-194728BFE479}" type="parTrans" cxnId="{6832183E-33F1-4471-A299-C17BDDAAA3DC}">
      <dgm:prSet/>
      <dgm:spPr/>
      <dgm:t>
        <a:bodyPr/>
        <a:lstStyle/>
        <a:p>
          <a:endParaRPr lang="en-US"/>
        </a:p>
      </dgm:t>
    </dgm:pt>
    <dgm:pt modelId="{F976ACD0-8F0F-4ABC-AB4A-C536AA877BD4}" type="sibTrans" cxnId="{6832183E-33F1-4471-A299-C17BDDAAA3DC}">
      <dgm:prSet/>
      <dgm:spPr/>
      <dgm:t>
        <a:bodyPr/>
        <a:lstStyle/>
        <a:p>
          <a:endParaRPr lang="en-US"/>
        </a:p>
      </dgm:t>
    </dgm:pt>
    <dgm:pt modelId="{5071DC24-BB56-4DB1-A8D6-1C7789B71A46}">
      <dgm:prSet/>
      <dgm:spPr/>
      <dgm:t>
        <a:bodyPr/>
        <a:lstStyle/>
        <a:p>
          <a:pPr rtl="0"/>
          <a:r>
            <a:rPr lang="en-US" b="0" dirty="0" smtClean="0"/>
            <a:t>Political-legal factors</a:t>
          </a:r>
          <a:endParaRPr lang="en-US" dirty="0"/>
        </a:p>
      </dgm:t>
    </dgm:pt>
    <dgm:pt modelId="{7E1984AE-0980-463F-84B2-0D5C433A261A}" type="parTrans" cxnId="{6B769059-43F1-4835-9A8A-AF4F77E32CF5}">
      <dgm:prSet/>
      <dgm:spPr/>
      <dgm:t>
        <a:bodyPr/>
        <a:lstStyle/>
        <a:p>
          <a:endParaRPr lang="en-US"/>
        </a:p>
      </dgm:t>
    </dgm:pt>
    <dgm:pt modelId="{5B201F4A-900D-41BF-A63B-3A814578C3E3}" type="sibTrans" cxnId="{6B769059-43F1-4835-9A8A-AF4F77E32CF5}">
      <dgm:prSet/>
      <dgm:spPr/>
      <dgm:t>
        <a:bodyPr/>
        <a:lstStyle/>
        <a:p>
          <a:endParaRPr lang="en-US"/>
        </a:p>
      </dgm:t>
    </dgm:pt>
    <dgm:pt modelId="{FF5E0B35-9C62-4298-9D78-9AE8EDCC5A5F}">
      <dgm:prSet/>
      <dgm:spPr/>
      <dgm:t>
        <a:bodyPr/>
        <a:lstStyle/>
        <a:p>
          <a:pPr rtl="0"/>
          <a:r>
            <a:rPr lang="en-US" b="0" dirty="0" smtClean="0"/>
            <a:t>Cultural factors</a:t>
          </a:r>
          <a:endParaRPr lang="en-US" dirty="0"/>
        </a:p>
      </dgm:t>
    </dgm:pt>
    <dgm:pt modelId="{FD4A3273-DCA8-4A7F-A761-856B62F41DB3}" type="parTrans" cxnId="{2F70D5AB-EA88-449C-A1D1-F457F4908A7D}">
      <dgm:prSet/>
      <dgm:spPr/>
      <dgm:t>
        <a:bodyPr/>
        <a:lstStyle/>
        <a:p>
          <a:endParaRPr lang="en-US"/>
        </a:p>
      </dgm:t>
    </dgm:pt>
    <dgm:pt modelId="{453DC9D7-91A9-45DD-A38E-0F895C65EE02}" type="sibTrans" cxnId="{2F70D5AB-EA88-449C-A1D1-F457F4908A7D}">
      <dgm:prSet/>
      <dgm:spPr/>
      <dgm:t>
        <a:bodyPr/>
        <a:lstStyle/>
        <a:p>
          <a:endParaRPr lang="en-US"/>
        </a:p>
      </dgm:t>
    </dgm:pt>
    <dgm:pt modelId="{8523D405-B75A-4419-BA4C-D9FEA11F64E0}" type="pres">
      <dgm:prSet presAssocID="{8ECE34CF-1829-43BF-ADED-7B04A6F0B88A}" presName="diagram" presStyleCnt="0">
        <dgm:presLayoutVars>
          <dgm:dir/>
          <dgm:resizeHandles val="exact"/>
        </dgm:presLayoutVars>
      </dgm:prSet>
      <dgm:spPr/>
      <dgm:t>
        <a:bodyPr/>
        <a:lstStyle/>
        <a:p>
          <a:endParaRPr lang="en-US"/>
        </a:p>
      </dgm:t>
    </dgm:pt>
    <dgm:pt modelId="{99330B33-AB7A-41CA-AAE4-709D4F559684}" type="pres">
      <dgm:prSet presAssocID="{F5AA2DA8-75A1-4A5F-A61A-3F879A22416C}" presName="node" presStyleLbl="node1" presStyleIdx="0" presStyleCnt="4">
        <dgm:presLayoutVars>
          <dgm:bulletEnabled val="1"/>
        </dgm:presLayoutVars>
      </dgm:prSet>
      <dgm:spPr/>
      <dgm:t>
        <a:bodyPr/>
        <a:lstStyle/>
        <a:p>
          <a:endParaRPr lang="en-US"/>
        </a:p>
      </dgm:t>
    </dgm:pt>
    <dgm:pt modelId="{EDF83609-62D2-4119-9E0B-C35ED62BCB71}" type="pres">
      <dgm:prSet presAssocID="{8EA2B8E0-B3D5-4E08-9F6E-ADDCC45422F9}" presName="sibTrans" presStyleCnt="0"/>
      <dgm:spPr/>
    </dgm:pt>
    <dgm:pt modelId="{1B4CDDBB-190A-4591-92AB-A505223B5D6E}" type="pres">
      <dgm:prSet presAssocID="{5B817C1C-4026-4328-AC9E-EC28A7577B55}" presName="node" presStyleLbl="node1" presStyleIdx="1" presStyleCnt="4">
        <dgm:presLayoutVars>
          <dgm:bulletEnabled val="1"/>
        </dgm:presLayoutVars>
      </dgm:prSet>
      <dgm:spPr/>
      <dgm:t>
        <a:bodyPr/>
        <a:lstStyle/>
        <a:p>
          <a:endParaRPr lang="en-US"/>
        </a:p>
      </dgm:t>
    </dgm:pt>
    <dgm:pt modelId="{9DA7CB6D-2FD9-4AF8-B56F-E9BC82DF486C}" type="pres">
      <dgm:prSet presAssocID="{F976ACD0-8F0F-4ABC-AB4A-C536AA877BD4}" presName="sibTrans" presStyleCnt="0"/>
      <dgm:spPr/>
    </dgm:pt>
    <dgm:pt modelId="{A58368D9-553D-4A50-8D4E-4DAA8F350C73}" type="pres">
      <dgm:prSet presAssocID="{5071DC24-BB56-4DB1-A8D6-1C7789B71A46}" presName="node" presStyleLbl="node1" presStyleIdx="2" presStyleCnt="4">
        <dgm:presLayoutVars>
          <dgm:bulletEnabled val="1"/>
        </dgm:presLayoutVars>
      </dgm:prSet>
      <dgm:spPr/>
      <dgm:t>
        <a:bodyPr/>
        <a:lstStyle/>
        <a:p>
          <a:endParaRPr lang="en-US"/>
        </a:p>
      </dgm:t>
    </dgm:pt>
    <dgm:pt modelId="{68A04D14-4372-40A4-B918-5C268DFD9108}" type="pres">
      <dgm:prSet presAssocID="{5B201F4A-900D-41BF-A63B-3A814578C3E3}" presName="sibTrans" presStyleCnt="0"/>
      <dgm:spPr/>
    </dgm:pt>
    <dgm:pt modelId="{F4FE62FD-FA44-4BFF-9D52-E06BFA491A85}" type="pres">
      <dgm:prSet presAssocID="{FF5E0B35-9C62-4298-9D78-9AE8EDCC5A5F}" presName="node" presStyleLbl="node1" presStyleIdx="3" presStyleCnt="4">
        <dgm:presLayoutVars>
          <dgm:bulletEnabled val="1"/>
        </dgm:presLayoutVars>
      </dgm:prSet>
      <dgm:spPr/>
      <dgm:t>
        <a:bodyPr/>
        <a:lstStyle/>
        <a:p>
          <a:endParaRPr lang="en-US"/>
        </a:p>
      </dgm:t>
    </dgm:pt>
  </dgm:ptLst>
  <dgm:cxnLst>
    <dgm:cxn modelId="{2F70D5AB-EA88-449C-A1D1-F457F4908A7D}" srcId="{8ECE34CF-1829-43BF-ADED-7B04A6F0B88A}" destId="{FF5E0B35-9C62-4298-9D78-9AE8EDCC5A5F}" srcOrd="3" destOrd="0" parTransId="{FD4A3273-DCA8-4A7F-A761-856B62F41DB3}" sibTransId="{453DC9D7-91A9-45DD-A38E-0F895C65EE02}"/>
    <dgm:cxn modelId="{6B769059-43F1-4835-9A8A-AF4F77E32CF5}" srcId="{8ECE34CF-1829-43BF-ADED-7B04A6F0B88A}" destId="{5071DC24-BB56-4DB1-A8D6-1C7789B71A46}" srcOrd="2" destOrd="0" parTransId="{7E1984AE-0980-463F-84B2-0D5C433A261A}" sibTransId="{5B201F4A-900D-41BF-A63B-3A814578C3E3}"/>
    <dgm:cxn modelId="{6832183E-33F1-4471-A299-C17BDDAAA3DC}" srcId="{8ECE34CF-1829-43BF-ADED-7B04A6F0B88A}" destId="{5B817C1C-4026-4328-AC9E-EC28A7577B55}" srcOrd="1" destOrd="0" parTransId="{2770B10A-81CA-4B66-959E-194728BFE479}" sibTransId="{F976ACD0-8F0F-4ABC-AB4A-C536AA877BD4}"/>
    <dgm:cxn modelId="{A4ECE430-8BC6-654B-8AA9-CCDE8BE629A5}" type="presOf" srcId="{5B817C1C-4026-4328-AC9E-EC28A7577B55}" destId="{1B4CDDBB-190A-4591-92AB-A505223B5D6E}" srcOrd="0" destOrd="0" presId="urn:microsoft.com/office/officeart/2005/8/layout/default#1"/>
    <dgm:cxn modelId="{7B0DE702-694B-B743-9BB7-59EDED7BB10C}" type="presOf" srcId="{8ECE34CF-1829-43BF-ADED-7B04A6F0B88A}" destId="{8523D405-B75A-4419-BA4C-D9FEA11F64E0}" srcOrd="0" destOrd="0" presId="urn:microsoft.com/office/officeart/2005/8/layout/default#1"/>
    <dgm:cxn modelId="{264C9DE4-ACBE-CD4B-941F-F25A45261414}" type="presOf" srcId="{F5AA2DA8-75A1-4A5F-A61A-3F879A22416C}" destId="{99330B33-AB7A-41CA-AAE4-709D4F559684}" srcOrd="0" destOrd="0" presId="urn:microsoft.com/office/officeart/2005/8/layout/default#1"/>
    <dgm:cxn modelId="{CA9D9D41-969D-4E2F-BFC8-C37A0E6ECF61}" srcId="{8ECE34CF-1829-43BF-ADED-7B04A6F0B88A}" destId="{F5AA2DA8-75A1-4A5F-A61A-3F879A22416C}" srcOrd="0" destOrd="0" parTransId="{F65F9686-015E-4297-8355-EAEEC60FC20B}" sibTransId="{8EA2B8E0-B3D5-4E08-9F6E-ADDCC45422F9}"/>
    <dgm:cxn modelId="{B1EFD837-C8E7-3B49-91F9-762AFC7FB197}" type="presOf" srcId="{5071DC24-BB56-4DB1-A8D6-1C7789B71A46}" destId="{A58368D9-553D-4A50-8D4E-4DAA8F350C73}" srcOrd="0" destOrd="0" presId="urn:microsoft.com/office/officeart/2005/8/layout/default#1"/>
    <dgm:cxn modelId="{B240476B-92F7-4742-A58C-8E213F11E041}" type="presOf" srcId="{FF5E0B35-9C62-4298-9D78-9AE8EDCC5A5F}" destId="{F4FE62FD-FA44-4BFF-9D52-E06BFA491A85}" srcOrd="0" destOrd="0" presId="urn:microsoft.com/office/officeart/2005/8/layout/default#1"/>
    <dgm:cxn modelId="{32FA944B-AB57-6C4C-9D7B-1195DE6EB180}" type="presParOf" srcId="{8523D405-B75A-4419-BA4C-D9FEA11F64E0}" destId="{99330B33-AB7A-41CA-AAE4-709D4F559684}" srcOrd="0" destOrd="0" presId="urn:microsoft.com/office/officeart/2005/8/layout/default#1"/>
    <dgm:cxn modelId="{E836ED8F-239E-7442-82AA-D3AC0D5331F1}" type="presParOf" srcId="{8523D405-B75A-4419-BA4C-D9FEA11F64E0}" destId="{EDF83609-62D2-4119-9E0B-C35ED62BCB71}" srcOrd="1" destOrd="0" presId="urn:microsoft.com/office/officeart/2005/8/layout/default#1"/>
    <dgm:cxn modelId="{1557628A-ACED-3145-8EB5-E57322D55674}" type="presParOf" srcId="{8523D405-B75A-4419-BA4C-D9FEA11F64E0}" destId="{1B4CDDBB-190A-4591-92AB-A505223B5D6E}" srcOrd="2" destOrd="0" presId="urn:microsoft.com/office/officeart/2005/8/layout/default#1"/>
    <dgm:cxn modelId="{A5C72D70-D005-1B47-8626-BFCF65FA8216}" type="presParOf" srcId="{8523D405-B75A-4419-BA4C-D9FEA11F64E0}" destId="{9DA7CB6D-2FD9-4AF8-B56F-E9BC82DF486C}" srcOrd="3" destOrd="0" presId="urn:microsoft.com/office/officeart/2005/8/layout/default#1"/>
    <dgm:cxn modelId="{76BD111E-30A1-7249-997B-90BAC7527AAC}" type="presParOf" srcId="{8523D405-B75A-4419-BA4C-D9FEA11F64E0}" destId="{A58368D9-553D-4A50-8D4E-4DAA8F350C73}" srcOrd="4" destOrd="0" presId="urn:microsoft.com/office/officeart/2005/8/layout/default#1"/>
    <dgm:cxn modelId="{BA5C1798-C90F-8743-91B1-79AA03B55104}" type="presParOf" srcId="{8523D405-B75A-4419-BA4C-D9FEA11F64E0}" destId="{68A04D14-4372-40A4-B918-5C268DFD9108}" srcOrd="5" destOrd="0" presId="urn:microsoft.com/office/officeart/2005/8/layout/default#1"/>
    <dgm:cxn modelId="{5ADBE2A5-7C8C-0B46-B8A1-3E1A752D0DDA}" type="presParOf" srcId="{8523D405-B75A-4419-BA4C-D9FEA11F64E0}" destId="{F4FE62FD-FA44-4BFF-9D52-E06BFA491A85}" srcOrd="6" destOrd="0" presId="urn:microsoft.com/office/officeart/2005/8/layout/defaul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3EC7F58-252D-45DC-A2AF-91E6C00808ED}" type="doc">
      <dgm:prSet loTypeId="urn:microsoft.com/office/officeart/2005/8/layout/default#2" loCatId="list" qsTypeId="urn:microsoft.com/office/officeart/2005/8/quickstyle/simple3" qsCatId="simple" csTypeId="urn:microsoft.com/office/officeart/2005/8/colors/accent1_5" csCatId="accent1" phldr="1"/>
      <dgm:spPr/>
      <dgm:t>
        <a:bodyPr/>
        <a:lstStyle/>
        <a:p>
          <a:endParaRPr lang="en-US"/>
        </a:p>
      </dgm:t>
    </dgm:pt>
    <dgm:pt modelId="{55381AAD-A087-4611-A832-1ECE6C7EF15C}">
      <dgm:prSet phldrT="[Text]"/>
      <dgm:spPr/>
      <dgm:t>
        <a:bodyPr/>
        <a:lstStyle/>
        <a:p>
          <a:r>
            <a:rPr lang="en-US" dirty="0" smtClean="0"/>
            <a:t>Measurable</a:t>
          </a:r>
          <a:endParaRPr lang="en-US" dirty="0"/>
        </a:p>
      </dgm:t>
    </dgm:pt>
    <dgm:pt modelId="{65558E9E-EEFE-432F-869C-6586990C1008}" type="parTrans" cxnId="{89490F0B-72A4-4D08-8087-978D925D2C00}">
      <dgm:prSet/>
      <dgm:spPr/>
      <dgm:t>
        <a:bodyPr/>
        <a:lstStyle/>
        <a:p>
          <a:endParaRPr lang="en-US"/>
        </a:p>
      </dgm:t>
    </dgm:pt>
    <dgm:pt modelId="{79A8E6D9-0E53-4A83-AEE1-1221F405C6A9}" type="sibTrans" cxnId="{89490F0B-72A4-4D08-8087-978D925D2C00}">
      <dgm:prSet/>
      <dgm:spPr/>
      <dgm:t>
        <a:bodyPr/>
        <a:lstStyle/>
        <a:p>
          <a:endParaRPr lang="en-US"/>
        </a:p>
      </dgm:t>
    </dgm:pt>
    <dgm:pt modelId="{D6A65E69-D219-4E29-9408-35E388C4D838}">
      <dgm:prSet/>
      <dgm:spPr/>
      <dgm:t>
        <a:bodyPr/>
        <a:lstStyle/>
        <a:p>
          <a:r>
            <a:rPr lang="en-US" smtClean="0"/>
            <a:t>Accessible</a:t>
          </a:r>
          <a:endParaRPr lang="en-US" dirty="0" smtClean="0"/>
        </a:p>
      </dgm:t>
    </dgm:pt>
    <dgm:pt modelId="{6178A699-8A62-4554-9F6E-26E02AEC046C}" type="parTrans" cxnId="{A59BD108-5E03-4D48-8CAA-17EEFDC279C4}">
      <dgm:prSet/>
      <dgm:spPr/>
      <dgm:t>
        <a:bodyPr/>
        <a:lstStyle/>
        <a:p>
          <a:endParaRPr lang="en-US"/>
        </a:p>
      </dgm:t>
    </dgm:pt>
    <dgm:pt modelId="{33247F6D-46CD-4E36-A10C-F858266E6D2D}" type="sibTrans" cxnId="{A59BD108-5E03-4D48-8CAA-17EEFDC279C4}">
      <dgm:prSet/>
      <dgm:spPr/>
      <dgm:t>
        <a:bodyPr/>
        <a:lstStyle/>
        <a:p>
          <a:endParaRPr lang="en-US"/>
        </a:p>
      </dgm:t>
    </dgm:pt>
    <dgm:pt modelId="{85A90EB4-456C-4AB4-BC32-6FE0BAD67293}">
      <dgm:prSet/>
      <dgm:spPr/>
      <dgm:t>
        <a:bodyPr/>
        <a:lstStyle/>
        <a:p>
          <a:r>
            <a:rPr lang="en-US" smtClean="0"/>
            <a:t>Substantial</a:t>
          </a:r>
          <a:endParaRPr lang="en-US" dirty="0" smtClean="0"/>
        </a:p>
      </dgm:t>
    </dgm:pt>
    <dgm:pt modelId="{0C24582D-7A19-44FD-A1DB-4AFEA517251A}" type="parTrans" cxnId="{9CC00FE0-B4D9-4E69-B211-81B00CD18BDF}">
      <dgm:prSet/>
      <dgm:spPr/>
      <dgm:t>
        <a:bodyPr/>
        <a:lstStyle/>
        <a:p>
          <a:endParaRPr lang="en-US"/>
        </a:p>
      </dgm:t>
    </dgm:pt>
    <dgm:pt modelId="{D6836D5C-DF63-4A73-BB46-7196444FD600}" type="sibTrans" cxnId="{9CC00FE0-B4D9-4E69-B211-81B00CD18BDF}">
      <dgm:prSet/>
      <dgm:spPr/>
      <dgm:t>
        <a:bodyPr/>
        <a:lstStyle/>
        <a:p>
          <a:endParaRPr lang="en-US"/>
        </a:p>
      </dgm:t>
    </dgm:pt>
    <dgm:pt modelId="{78951E83-5D7B-40C8-9649-21968B30CCA1}">
      <dgm:prSet/>
      <dgm:spPr/>
      <dgm:t>
        <a:bodyPr/>
        <a:lstStyle/>
        <a:p>
          <a:r>
            <a:rPr lang="en-US" smtClean="0"/>
            <a:t>Differentiable</a:t>
          </a:r>
          <a:endParaRPr lang="en-US" dirty="0" smtClean="0"/>
        </a:p>
      </dgm:t>
    </dgm:pt>
    <dgm:pt modelId="{3E333009-AB1D-4C2E-995D-43D7E081739E}" type="parTrans" cxnId="{0984671D-0320-41C0-AEAD-A0624792A04B}">
      <dgm:prSet/>
      <dgm:spPr/>
      <dgm:t>
        <a:bodyPr/>
        <a:lstStyle/>
        <a:p>
          <a:endParaRPr lang="en-US"/>
        </a:p>
      </dgm:t>
    </dgm:pt>
    <dgm:pt modelId="{10E1EDFD-F540-49F8-921D-181896084901}" type="sibTrans" cxnId="{0984671D-0320-41C0-AEAD-A0624792A04B}">
      <dgm:prSet/>
      <dgm:spPr/>
      <dgm:t>
        <a:bodyPr/>
        <a:lstStyle/>
        <a:p>
          <a:endParaRPr lang="en-US"/>
        </a:p>
      </dgm:t>
    </dgm:pt>
    <dgm:pt modelId="{3E5BC873-D70A-45B4-8930-3D6ED96CF620}">
      <dgm:prSet/>
      <dgm:spPr/>
      <dgm:t>
        <a:bodyPr/>
        <a:lstStyle/>
        <a:p>
          <a:r>
            <a:rPr lang="en-US" smtClean="0"/>
            <a:t>Actionable</a:t>
          </a:r>
          <a:endParaRPr lang="en-US" dirty="0" smtClean="0"/>
        </a:p>
      </dgm:t>
    </dgm:pt>
    <dgm:pt modelId="{9EC40971-AB96-4FE1-B339-A44220D84ACA}" type="parTrans" cxnId="{67FC9F24-8638-4EE5-B9D6-B42ABB4F76B8}">
      <dgm:prSet/>
      <dgm:spPr/>
      <dgm:t>
        <a:bodyPr/>
        <a:lstStyle/>
        <a:p>
          <a:endParaRPr lang="en-US"/>
        </a:p>
      </dgm:t>
    </dgm:pt>
    <dgm:pt modelId="{9A60607F-5217-4A96-9A39-3AC0237D7101}" type="sibTrans" cxnId="{67FC9F24-8638-4EE5-B9D6-B42ABB4F76B8}">
      <dgm:prSet/>
      <dgm:spPr/>
      <dgm:t>
        <a:bodyPr/>
        <a:lstStyle/>
        <a:p>
          <a:endParaRPr lang="en-US"/>
        </a:p>
      </dgm:t>
    </dgm:pt>
    <dgm:pt modelId="{48F61AAE-EC08-423D-A8A1-EB0EA72BB208}" type="pres">
      <dgm:prSet presAssocID="{53EC7F58-252D-45DC-A2AF-91E6C00808ED}" presName="diagram" presStyleCnt="0">
        <dgm:presLayoutVars>
          <dgm:dir/>
          <dgm:resizeHandles val="exact"/>
        </dgm:presLayoutVars>
      </dgm:prSet>
      <dgm:spPr/>
      <dgm:t>
        <a:bodyPr/>
        <a:lstStyle/>
        <a:p>
          <a:endParaRPr lang="en-US"/>
        </a:p>
      </dgm:t>
    </dgm:pt>
    <dgm:pt modelId="{05950C03-D5A8-4BC0-BE31-30285A3D8A5D}" type="pres">
      <dgm:prSet presAssocID="{55381AAD-A087-4611-A832-1ECE6C7EF15C}" presName="node" presStyleLbl="node1" presStyleIdx="0" presStyleCnt="5">
        <dgm:presLayoutVars>
          <dgm:bulletEnabled val="1"/>
        </dgm:presLayoutVars>
      </dgm:prSet>
      <dgm:spPr/>
      <dgm:t>
        <a:bodyPr/>
        <a:lstStyle/>
        <a:p>
          <a:endParaRPr lang="en-US"/>
        </a:p>
      </dgm:t>
    </dgm:pt>
    <dgm:pt modelId="{954BE143-872D-4C79-838F-D2B5B60CBBB5}" type="pres">
      <dgm:prSet presAssocID="{79A8E6D9-0E53-4A83-AEE1-1221F405C6A9}" presName="sibTrans" presStyleCnt="0"/>
      <dgm:spPr/>
    </dgm:pt>
    <dgm:pt modelId="{1AD4185E-108F-4C5D-812E-78781E81827E}" type="pres">
      <dgm:prSet presAssocID="{D6A65E69-D219-4E29-9408-35E388C4D838}" presName="node" presStyleLbl="node1" presStyleIdx="1" presStyleCnt="5">
        <dgm:presLayoutVars>
          <dgm:bulletEnabled val="1"/>
        </dgm:presLayoutVars>
      </dgm:prSet>
      <dgm:spPr/>
      <dgm:t>
        <a:bodyPr/>
        <a:lstStyle/>
        <a:p>
          <a:endParaRPr lang="en-US"/>
        </a:p>
      </dgm:t>
    </dgm:pt>
    <dgm:pt modelId="{D4A0095D-2485-4FC9-BB7E-F774B8DC574F}" type="pres">
      <dgm:prSet presAssocID="{33247F6D-46CD-4E36-A10C-F858266E6D2D}" presName="sibTrans" presStyleCnt="0"/>
      <dgm:spPr/>
    </dgm:pt>
    <dgm:pt modelId="{11C35352-86F7-4889-A461-F8A9D3F12BDF}" type="pres">
      <dgm:prSet presAssocID="{85A90EB4-456C-4AB4-BC32-6FE0BAD67293}" presName="node" presStyleLbl="node1" presStyleIdx="2" presStyleCnt="5">
        <dgm:presLayoutVars>
          <dgm:bulletEnabled val="1"/>
        </dgm:presLayoutVars>
      </dgm:prSet>
      <dgm:spPr/>
      <dgm:t>
        <a:bodyPr/>
        <a:lstStyle/>
        <a:p>
          <a:endParaRPr lang="en-US"/>
        </a:p>
      </dgm:t>
    </dgm:pt>
    <dgm:pt modelId="{C929FAD5-6867-456C-BC96-2F8D56EC01D5}" type="pres">
      <dgm:prSet presAssocID="{D6836D5C-DF63-4A73-BB46-7196444FD600}" presName="sibTrans" presStyleCnt="0"/>
      <dgm:spPr/>
    </dgm:pt>
    <dgm:pt modelId="{B14E602B-B6B8-4EAB-8497-CB0179BE9449}" type="pres">
      <dgm:prSet presAssocID="{78951E83-5D7B-40C8-9649-21968B30CCA1}" presName="node" presStyleLbl="node1" presStyleIdx="3" presStyleCnt="5">
        <dgm:presLayoutVars>
          <dgm:bulletEnabled val="1"/>
        </dgm:presLayoutVars>
      </dgm:prSet>
      <dgm:spPr/>
      <dgm:t>
        <a:bodyPr/>
        <a:lstStyle/>
        <a:p>
          <a:endParaRPr lang="en-US"/>
        </a:p>
      </dgm:t>
    </dgm:pt>
    <dgm:pt modelId="{DAD35007-64DA-4413-82F5-6884C30FFF5F}" type="pres">
      <dgm:prSet presAssocID="{10E1EDFD-F540-49F8-921D-181896084901}" presName="sibTrans" presStyleCnt="0"/>
      <dgm:spPr/>
    </dgm:pt>
    <dgm:pt modelId="{51639670-0E6F-4E63-9FF0-39E4C88DEA5F}" type="pres">
      <dgm:prSet presAssocID="{3E5BC873-D70A-45B4-8930-3D6ED96CF620}" presName="node" presStyleLbl="node1" presStyleIdx="4" presStyleCnt="5">
        <dgm:presLayoutVars>
          <dgm:bulletEnabled val="1"/>
        </dgm:presLayoutVars>
      </dgm:prSet>
      <dgm:spPr/>
      <dgm:t>
        <a:bodyPr/>
        <a:lstStyle/>
        <a:p>
          <a:endParaRPr lang="en-US"/>
        </a:p>
      </dgm:t>
    </dgm:pt>
  </dgm:ptLst>
  <dgm:cxnLst>
    <dgm:cxn modelId="{7CED5DC9-0690-DF4C-AC0C-5D3DD392DD10}" type="presOf" srcId="{85A90EB4-456C-4AB4-BC32-6FE0BAD67293}" destId="{11C35352-86F7-4889-A461-F8A9D3F12BDF}" srcOrd="0" destOrd="0" presId="urn:microsoft.com/office/officeart/2005/8/layout/default#2"/>
    <dgm:cxn modelId="{481963FE-7651-0F47-B7AD-1DB4D9D26982}" type="presOf" srcId="{53EC7F58-252D-45DC-A2AF-91E6C00808ED}" destId="{48F61AAE-EC08-423D-A8A1-EB0EA72BB208}" srcOrd="0" destOrd="0" presId="urn:microsoft.com/office/officeart/2005/8/layout/default#2"/>
    <dgm:cxn modelId="{3ECD8729-DCA6-D342-89DF-4001DA08627E}" type="presOf" srcId="{55381AAD-A087-4611-A832-1ECE6C7EF15C}" destId="{05950C03-D5A8-4BC0-BE31-30285A3D8A5D}" srcOrd="0" destOrd="0" presId="urn:microsoft.com/office/officeart/2005/8/layout/default#2"/>
    <dgm:cxn modelId="{45AE4E03-8E1D-1641-BFCB-0271803BBFF3}" type="presOf" srcId="{D6A65E69-D219-4E29-9408-35E388C4D838}" destId="{1AD4185E-108F-4C5D-812E-78781E81827E}" srcOrd="0" destOrd="0" presId="urn:microsoft.com/office/officeart/2005/8/layout/default#2"/>
    <dgm:cxn modelId="{DAE1A5BB-CCE6-D744-AF2C-42E93489A1E5}" type="presOf" srcId="{3E5BC873-D70A-45B4-8930-3D6ED96CF620}" destId="{51639670-0E6F-4E63-9FF0-39E4C88DEA5F}" srcOrd="0" destOrd="0" presId="urn:microsoft.com/office/officeart/2005/8/layout/default#2"/>
    <dgm:cxn modelId="{89490F0B-72A4-4D08-8087-978D925D2C00}" srcId="{53EC7F58-252D-45DC-A2AF-91E6C00808ED}" destId="{55381AAD-A087-4611-A832-1ECE6C7EF15C}" srcOrd="0" destOrd="0" parTransId="{65558E9E-EEFE-432F-869C-6586990C1008}" sibTransId="{79A8E6D9-0E53-4A83-AEE1-1221F405C6A9}"/>
    <dgm:cxn modelId="{67FC9F24-8638-4EE5-B9D6-B42ABB4F76B8}" srcId="{53EC7F58-252D-45DC-A2AF-91E6C00808ED}" destId="{3E5BC873-D70A-45B4-8930-3D6ED96CF620}" srcOrd="4" destOrd="0" parTransId="{9EC40971-AB96-4FE1-B339-A44220D84ACA}" sibTransId="{9A60607F-5217-4A96-9A39-3AC0237D7101}"/>
    <dgm:cxn modelId="{634CE363-1C23-C041-9673-1D479C617713}" type="presOf" srcId="{78951E83-5D7B-40C8-9649-21968B30CCA1}" destId="{B14E602B-B6B8-4EAB-8497-CB0179BE9449}" srcOrd="0" destOrd="0" presId="urn:microsoft.com/office/officeart/2005/8/layout/default#2"/>
    <dgm:cxn modelId="{0984671D-0320-41C0-AEAD-A0624792A04B}" srcId="{53EC7F58-252D-45DC-A2AF-91E6C00808ED}" destId="{78951E83-5D7B-40C8-9649-21968B30CCA1}" srcOrd="3" destOrd="0" parTransId="{3E333009-AB1D-4C2E-995D-43D7E081739E}" sibTransId="{10E1EDFD-F540-49F8-921D-181896084901}"/>
    <dgm:cxn modelId="{A59BD108-5E03-4D48-8CAA-17EEFDC279C4}" srcId="{53EC7F58-252D-45DC-A2AF-91E6C00808ED}" destId="{D6A65E69-D219-4E29-9408-35E388C4D838}" srcOrd="1" destOrd="0" parTransId="{6178A699-8A62-4554-9F6E-26E02AEC046C}" sibTransId="{33247F6D-46CD-4E36-A10C-F858266E6D2D}"/>
    <dgm:cxn modelId="{9CC00FE0-B4D9-4E69-B211-81B00CD18BDF}" srcId="{53EC7F58-252D-45DC-A2AF-91E6C00808ED}" destId="{85A90EB4-456C-4AB4-BC32-6FE0BAD67293}" srcOrd="2" destOrd="0" parTransId="{0C24582D-7A19-44FD-A1DB-4AFEA517251A}" sibTransId="{D6836D5C-DF63-4A73-BB46-7196444FD600}"/>
    <dgm:cxn modelId="{2BE7FD13-CB21-8D4D-B6CD-3A2E9D6F54F1}" type="presParOf" srcId="{48F61AAE-EC08-423D-A8A1-EB0EA72BB208}" destId="{05950C03-D5A8-4BC0-BE31-30285A3D8A5D}" srcOrd="0" destOrd="0" presId="urn:microsoft.com/office/officeart/2005/8/layout/default#2"/>
    <dgm:cxn modelId="{E2A2774D-7B52-5B46-BC08-23747B7D4D99}" type="presParOf" srcId="{48F61AAE-EC08-423D-A8A1-EB0EA72BB208}" destId="{954BE143-872D-4C79-838F-D2B5B60CBBB5}" srcOrd="1" destOrd="0" presId="urn:microsoft.com/office/officeart/2005/8/layout/default#2"/>
    <dgm:cxn modelId="{E556CD06-3754-154B-B874-3C6ED854F0B0}" type="presParOf" srcId="{48F61AAE-EC08-423D-A8A1-EB0EA72BB208}" destId="{1AD4185E-108F-4C5D-812E-78781E81827E}" srcOrd="2" destOrd="0" presId="urn:microsoft.com/office/officeart/2005/8/layout/default#2"/>
    <dgm:cxn modelId="{F9F6B17D-CD0F-1E4F-8B05-B88E23038F2F}" type="presParOf" srcId="{48F61AAE-EC08-423D-A8A1-EB0EA72BB208}" destId="{D4A0095D-2485-4FC9-BB7E-F774B8DC574F}" srcOrd="3" destOrd="0" presId="urn:microsoft.com/office/officeart/2005/8/layout/default#2"/>
    <dgm:cxn modelId="{35A41963-33C8-A443-B26F-D3E89F11A92C}" type="presParOf" srcId="{48F61AAE-EC08-423D-A8A1-EB0EA72BB208}" destId="{11C35352-86F7-4889-A461-F8A9D3F12BDF}" srcOrd="4" destOrd="0" presId="urn:microsoft.com/office/officeart/2005/8/layout/default#2"/>
    <dgm:cxn modelId="{1F0EF8B1-CAF4-9341-9B0C-22B0276EC021}" type="presParOf" srcId="{48F61AAE-EC08-423D-A8A1-EB0EA72BB208}" destId="{C929FAD5-6867-456C-BC96-2F8D56EC01D5}" srcOrd="5" destOrd="0" presId="urn:microsoft.com/office/officeart/2005/8/layout/default#2"/>
    <dgm:cxn modelId="{D2BFFAD3-03C9-7245-9C8A-3FC368649B16}" type="presParOf" srcId="{48F61AAE-EC08-423D-A8A1-EB0EA72BB208}" destId="{B14E602B-B6B8-4EAB-8497-CB0179BE9449}" srcOrd="6" destOrd="0" presId="urn:microsoft.com/office/officeart/2005/8/layout/default#2"/>
    <dgm:cxn modelId="{4E231B98-5329-2340-85B9-F426850350B6}" type="presParOf" srcId="{48F61AAE-EC08-423D-A8A1-EB0EA72BB208}" destId="{DAD35007-64DA-4413-82F5-6884C30FFF5F}" srcOrd="7" destOrd="0" presId="urn:microsoft.com/office/officeart/2005/8/layout/default#2"/>
    <dgm:cxn modelId="{BB9EDC29-1773-424A-82E8-A4EC08912A77}" type="presParOf" srcId="{48F61AAE-EC08-423D-A8A1-EB0EA72BB208}" destId="{51639670-0E6F-4E63-9FF0-39E4C88DEA5F}" srcOrd="8" destOrd="0" presId="urn:microsoft.com/office/officeart/2005/8/layout/defaul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7E885BE-B713-4085-B8C2-4730D3CEC794}" type="doc">
      <dgm:prSet loTypeId="urn:microsoft.com/office/officeart/2005/8/layout/vList2" loCatId="list" qsTypeId="urn:microsoft.com/office/officeart/2005/8/quickstyle/simple1" qsCatId="simple" csTypeId="urn:microsoft.com/office/officeart/2005/8/colors/colorful1#3" csCatId="colorful" phldr="1"/>
      <dgm:spPr/>
      <dgm:t>
        <a:bodyPr/>
        <a:lstStyle/>
        <a:p>
          <a:endParaRPr lang="en-US"/>
        </a:p>
      </dgm:t>
    </dgm:pt>
    <dgm:pt modelId="{965E46E5-4843-41D1-9D0C-468C26FA9AA6}">
      <dgm:prSet phldrT="[Text]" custT="1"/>
      <dgm:spPr/>
      <dgm:t>
        <a:bodyPr/>
        <a:lstStyle/>
        <a:p>
          <a:r>
            <a:rPr lang="en-US" sz="2400" smtClean="0"/>
            <a:t>Product differentiation</a:t>
          </a:r>
          <a:endParaRPr lang="en-US" sz="2400" dirty="0"/>
        </a:p>
      </dgm:t>
    </dgm:pt>
    <dgm:pt modelId="{A115F5DD-7BE8-4DFE-9378-371ACAD07BC7}" type="parTrans" cxnId="{E4F919C2-B611-4F23-9BA5-B7044D898C73}">
      <dgm:prSet/>
      <dgm:spPr/>
      <dgm:t>
        <a:bodyPr/>
        <a:lstStyle/>
        <a:p>
          <a:endParaRPr lang="en-US" sz="2000">
            <a:solidFill>
              <a:schemeClr val="tx1"/>
            </a:solidFill>
          </a:endParaRPr>
        </a:p>
      </dgm:t>
    </dgm:pt>
    <dgm:pt modelId="{7093A0E6-6CC3-437A-BC4C-10B60761A89C}" type="sibTrans" cxnId="{E4F919C2-B611-4F23-9BA5-B7044D898C73}">
      <dgm:prSet/>
      <dgm:spPr/>
      <dgm:t>
        <a:bodyPr/>
        <a:lstStyle/>
        <a:p>
          <a:endParaRPr lang="en-US" sz="2000">
            <a:solidFill>
              <a:schemeClr val="tx1"/>
            </a:solidFill>
          </a:endParaRPr>
        </a:p>
      </dgm:t>
    </dgm:pt>
    <dgm:pt modelId="{3C2A5247-23E3-4CF0-A90E-04FE5C85686D}">
      <dgm:prSet custT="1"/>
      <dgm:spPr/>
      <dgm:t>
        <a:bodyPr/>
        <a:lstStyle/>
        <a:p>
          <a:r>
            <a:rPr lang="en-US" sz="2400" smtClean="0"/>
            <a:t>Service differentiation</a:t>
          </a:r>
          <a:endParaRPr lang="en-US" sz="2400" dirty="0" smtClean="0"/>
        </a:p>
      </dgm:t>
    </dgm:pt>
    <dgm:pt modelId="{48ED2212-4A17-4B62-95F0-02185D99A8F9}" type="parTrans" cxnId="{A9DCC388-235A-42E1-9402-A7E2864B9306}">
      <dgm:prSet/>
      <dgm:spPr/>
      <dgm:t>
        <a:bodyPr/>
        <a:lstStyle/>
        <a:p>
          <a:endParaRPr lang="en-US" sz="2000">
            <a:solidFill>
              <a:schemeClr val="tx1"/>
            </a:solidFill>
          </a:endParaRPr>
        </a:p>
      </dgm:t>
    </dgm:pt>
    <dgm:pt modelId="{EA0440A6-2B0F-48A8-9CEB-55C9A97FF539}" type="sibTrans" cxnId="{A9DCC388-235A-42E1-9402-A7E2864B9306}">
      <dgm:prSet/>
      <dgm:spPr/>
      <dgm:t>
        <a:bodyPr/>
        <a:lstStyle/>
        <a:p>
          <a:endParaRPr lang="en-US" sz="2000">
            <a:solidFill>
              <a:schemeClr val="tx1"/>
            </a:solidFill>
          </a:endParaRPr>
        </a:p>
      </dgm:t>
    </dgm:pt>
    <dgm:pt modelId="{05955573-3167-4078-B56C-D3C2AD4D3FA4}">
      <dgm:prSet custT="1"/>
      <dgm:spPr/>
      <dgm:t>
        <a:bodyPr/>
        <a:lstStyle/>
        <a:p>
          <a:r>
            <a:rPr lang="en-US" sz="2400" dirty="0" smtClean="0"/>
            <a:t>Channel differentiation</a:t>
          </a:r>
        </a:p>
      </dgm:t>
    </dgm:pt>
    <dgm:pt modelId="{B6AC1DFB-0089-4C1B-88DF-DE73004F8E34}" type="parTrans" cxnId="{8C9BA201-0C87-4587-8B70-0D95FC930AB9}">
      <dgm:prSet/>
      <dgm:spPr/>
      <dgm:t>
        <a:bodyPr/>
        <a:lstStyle/>
        <a:p>
          <a:endParaRPr lang="en-US" sz="2000">
            <a:solidFill>
              <a:schemeClr val="tx1"/>
            </a:solidFill>
          </a:endParaRPr>
        </a:p>
      </dgm:t>
    </dgm:pt>
    <dgm:pt modelId="{B857365E-FB39-46F4-B5C2-98361292D08E}" type="sibTrans" cxnId="{8C9BA201-0C87-4587-8B70-0D95FC930AB9}">
      <dgm:prSet/>
      <dgm:spPr/>
      <dgm:t>
        <a:bodyPr/>
        <a:lstStyle/>
        <a:p>
          <a:endParaRPr lang="en-US" sz="2000">
            <a:solidFill>
              <a:schemeClr val="tx1"/>
            </a:solidFill>
          </a:endParaRPr>
        </a:p>
      </dgm:t>
    </dgm:pt>
    <dgm:pt modelId="{609C148F-AB26-444E-AD2C-D4FE910EDB8E}">
      <dgm:prSet custT="1"/>
      <dgm:spPr/>
      <dgm:t>
        <a:bodyPr/>
        <a:lstStyle/>
        <a:p>
          <a:r>
            <a:rPr lang="en-US" sz="2400" smtClean="0"/>
            <a:t>People differentiation</a:t>
          </a:r>
          <a:endParaRPr lang="en-US" sz="2400" dirty="0" smtClean="0"/>
        </a:p>
      </dgm:t>
    </dgm:pt>
    <dgm:pt modelId="{8C6BAD3F-E5A8-40E7-868E-B4F7B62970EE}" type="parTrans" cxnId="{980992A0-B23C-4617-8C53-7F972AF9D2AF}">
      <dgm:prSet/>
      <dgm:spPr/>
      <dgm:t>
        <a:bodyPr/>
        <a:lstStyle/>
        <a:p>
          <a:endParaRPr lang="en-US" sz="2000">
            <a:solidFill>
              <a:schemeClr val="tx1"/>
            </a:solidFill>
          </a:endParaRPr>
        </a:p>
      </dgm:t>
    </dgm:pt>
    <dgm:pt modelId="{D379301C-0EBF-46B4-B7FE-C789E24DB4B0}" type="sibTrans" cxnId="{980992A0-B23C-4617-8C53-7F972AF9D2AF}">
      <dgm:prSet/>
      <dgm:spPr/>
      <dgm:t>
        <a:bodyPr/>
        <a:lstStyle/>
        <a:p>
          <a:endParaRPr lang="en-US" sz="2000">
            <a:solidFill>
              <a:schemeClr val="tx1"/>
            </a:solidFill>
          </a:endParaRPr>
        </a:p>
      </dgm:t>
    </dgm:pt>
    <dgm:pt modelId="{11C0683C-4920-413F-9C3D-ECD7B65D3751}">
      <dgm:prSet custT="1"/>
      <dgm:spPr/>
      <dgm:t>
        <a:bodyPr/>
        <a:lstStyle/>
        <a:p>
          <a:r>
            <a:rPr lang="en-US" sz="2400" dirty="0" smtClean="0"/>
            <a:t>Image differentiation</a:t>
          </a:r>
        </a:p>
      </dgm:t>
    </dgm:pt>
    <dgm:pt modelId="{0C99C019-4969-41D4-B93E-51B1D338E759}" type="parTrans" cxnId="{A7CBD0D6-1090-400C-B594-7FEB98B5D683}">
      <dgm:prSet/>
      <dgm:spPr/>
      <dgm:t>
        <a:bodyPr/>
        <a:lstStyle/>
        <a:p>
          <a:endParaRPr lang="en-US" sz="2000">
            <a:solidFill>
              <a:schemeClr val="tx1"/>
            </a:solidFill>
          </a:endParaRPr>
        </a:p>
      </dgm:t>
    </dgm:pt>
    <dgm:pt modelId="{BD9A5C68-D2A0-41A2-8995-76BC692A18FE}" type="sibTrans" cxnId="{A7CBD0D6-1090-400C-B594-7FEB98B5D683}">
      <dgm:prSet/>
      <dgm:spPr/>
      <dgm:t>
        <a:bodyPr/>
        <a:lstStyle/>
        <a:p>
          <a:endParaRPr lang="en-US" sz="2000">
            <a:solidFill>
              <a:schemeClr val="tx1"/>
            </a:solidFill>
          </a:endParaRPr>
        </a:p>
      </dgm:t>
    </dgm:pt>
    <dgm:pt modelId="{6159DB62-FB8D-4FA0-980E-9CF72C2F89CB}" type="pres">
      <dgm:prSet presAssocID="{F7E885BE-B713-4085-B8C2-4730D3CEC794}" presName="linear" presStyleCnt="0">
        <dgm:presLayoutVars>
          <dgm:animLvl val="lvl"/>
          <dgm:resizeHandles val="exact"/>
        </dgm:presLayoutVars>
      </dgm:prSet>
      <dgm:spPr/>
      <dgm:t>
        <a:bodyPr/>
        <a:lstStyle/>
        <a:p>
          <a:endParaRPr lang="en-US"/>
        </a:p>
      </dgm:t>
    </dgm:pt>
    <dgm:pt modelId="{C09B3B0B-3AAC-4C7C-B985-64A381224091}" type="pres">
      <dgm:prSet presAssocID="{965E46E5-4843-41D1-9D0C-468C26FA9AA6}" presName="parentText" presStyleLbl="node1" presStyleIdx="0" presStyleCnt="5">
        <dgm:presLayoutVars>
          <dgm:chMax val="0"/>
          <dgm:bulletEnabled val="1"/>
        </dgm:presLayoutVars>
      </dgm:prSet>
      <dgm:spPr/>
      <dgm:t>
        <a:bodyPr/>
        <a:lstStyle/>
        <a:p>
          <a:endParaRPr lang="en-US"/>
        </a:p>
      </dgm:t>
    </dgm:pt>
    <dgm:pt modelId="{2F888D1B-5B95-407E-A8E5-72D6FABA555D}" type="pres">
      <dgm:prSet presAssocID="{7093A0E6-6CC3-437A-BC4C-10B60761A89C}" presName="spacer" presStyleCnt="0"/>
      <dgm:spPr/>
      <dgm:t>
        <a:bodyPr/>
        <a:lstStyle/>
        <a:p>
          <a:endParaRPr lang="en-US"/>
        </a:p>
      </dgm:t>
    </dgm:pt>
    <dgm:pt modelId="{BBEB0502-F629-4C7C-ACAB-7F90991F077A}" type="pres">
      <dgm:prSet presAssocID="{3C2A5247-23E3-4CF0-A90E-04FE5C85686D}" presName="parentText" presStyleLbl="node1" presStyleIdx="1" presStyleCnt="5" custLinFactY="5910" custLinFactNeighborY="100000">
        <dgm:presLayoutVars>
          <dgm:chMax val="0"/>
          <dgm:bulletEnabled val="1"/>
        </dgm:presLayoutVars>
      </dgm:prSet>
      <dgm:spPr/>
      <dgm:t>
        <a:bodyPr/>
        <a:lstStyle/>
        <a:p>
          <a:endParaRPr lang="en-US"/>
        </a:p>
      </dgm:t>
    </dgm:pt>
    <dgm:pt modelId="{B658E892-CA8B-4C6C-B8E5-81476BA5E413}" type="pres">
      <dgm:prSet presAssocID="{EA0440A6-2B0F-48A8-9CEB-55C9A97FF539}" presName="spacer" presStyleCnt="0"/>
      <dgm:spPr/>
      <dgm:t>
        <a:bodyPr/>
        <a:lstStyle/>
        <a:p>
          <a:endParaRPr lang="en-US"/>
        </a:p>
      </dgm:t>
    </dgm:pt>
    <dgm:pt modelId="{ADA97DE5-2C1D-4311-8F11-7109D8166721}" type="pres">
      <dgm:prSet presAssocID="{05955573-3167-4078-B56C-D3C2AD4D3FA4}" presName="parentText" presStyleLbl="node1" presStyleIdx="2" presStyleCnt="5" custLinFactY="14978" custLinFactNeighborY="100000">
        <dgm:presLayoutVars>
          <dgm:chMax val="0"/>
          <dgm:bulletEnabled val="1"/>
        </dgm:presLayoutVars>
      </dgm:prSet>
      <dgm:spPr/>
      <dgm:t>
        <a:bodyPr/>
        <a:lstStyle/>
        <a:p>
          <a:endParaRPr lang="en-US"/>
        </a:p>
      </dgm:t>
    </dgm:pt>
    <dgm:pt modelId="{2CBD129D-2D04-468D-9808-B7A143563DDA}" type="pres">
      <dgm:prSet presAssocID="{B857365E-FB39-46F4-B5C2-98361292D08E}" presName="spacer" presStyleCnt="0"/>
      <dgm:spPr/>
      <dgm:t>
        <a:bodyPr/>
        <a:lstStyle/>
        <a:p>
          <a:endParaRPr lang="en-US"/>
        </a:p>
      </dgm:t>
    </dgm:pt>
    <dgm:pt modelId="{1190BF91-F168-4ECA-8CF5-AE00F414FA0A}" type="pres">
      <dgm:prSet presAssocID="{609C148F-AB26-444E-AD2C-D4FE910EDB8E}" presName="parentText" presStyleLbl="node1" presStyleIdx="3" presStyleCnt="5">
        <dgm:presLayoutVars>
          <dgm:chMax val="0"/>
          <dgm:bulletEnabled val="1"/>
        </dgm:presLayoutVars>
      </dgm:prSet>
      <dgm:spPr/>
      <dgm:t>
        <a:bodyPr/>
        <a:lstStyle/>
        <a:p>
          <a:endParaRPr lang="en-US"/>
        </a:p>
      </dgm:t>
    </dgm:pt>
    <dgm:pt modelId="{BB00A0A3-1EC1-48EC-9A3C-00C78F8C8463}" type="pres">
      <dgm:prSet presAssocID="{D379301C-0EBF-46B4-B7FE-C789E24DB4B0}" presName="spacer" presStyleCnt="0"/>
      <dgm:spPr/>
      <dgm:t>
        <a:bodyPr/>
        <a:lstStyle/>
        <a:p>
          <a:endParaRPr lang="en-US"/>
        </a:p>
      </dgm:t>
    </dgm:pt>
    <dgm:pt modelId="{F73B8C1A-FEFF-4691-B3E8-2B81CE7C3447}" type="pres">
      <dgm:prSet presAssocID="{11C0683C-4920-413F-9C3D-ECD7B65D3751}" presName="parentText" presStyleLbl="node1" presStyleIdx="4" presStyleCnt="5" custLinFactY="33845" custLinFactNeighborY="100000">
        <dgm:presLayoutVars>
          <dgm:chMax val="0"/>
          <dgm:bulletEnabled val="1"/>
        </dgm:presLayoutVars>
      </dgm:prSet>
      <dgm:spPr/>
      <dgm:t>
        <a:bodyPr/>
        <a:lstStyle/>
        <a:p>
          <a:endParaRPr lang="en-US"/>
        </a:p>
      </dgm:t>
    </dgm:pt>
  </dgm:ptLst>
  <dgm:cxnLst>
    <dgm:cxn modelId="{146148BD-AED3-0C4A-9005-54E722857F7A}" type="presOf" srcId="{05955573-3167-4078-B56C-D3C2AD4D3FA4}" destId="{ADA97DE5-2C1D-4311-8F11-7109D8166721}" srcOrd="0" destOrd="0" presId="urn:microsoft.com/office/officeart/2005/8/layout/vList2"/>
    <dgm:cxn modelId="{8C9BA201-0C87-4587-8B70-0D95FC930AB9}" srcId="{F7E885BE-B713-4085-B8C2-4730D3CEC794}" destId="{05955573-3167-4078-B56C-D3C2AD4D3FA4}" srcOrd="2" destOrd="0" parTransId="{B6AC1DFB-0089-4C1B-88DF-DE73004F8E34}" sibTransId="{B857365E-FB39-46F4-B5C2-98361292D08E}"/>
    <dgm:cxn modelId="{AE6C39BD-4FE8-AA47-8C30-108E37D48860}" type="presOf" srcId="{965E46E5-4843-41D1-9D0C-468C26FA9AA6}" destId="{C09B3B0B-3AAC-4C7C-B985-64A381224091}" srcOrd="0" destOrd="0" presId="urn:microsoft.com/office/officeart/2005/8/layout/vList2"/>
    <dgm:cxn modelId="{AE564B0F-5079-544C-BFE3-2B160A52B39A}" type="presOf" srcId="{F7E885BE-B713-4085-B8C2-4730D3CEC794}" destId="{6159DB62-FB8D-4FA0-980E-9CF72C2F89CB}" srcOrd="0" destOrd="0" presId="urn:microsoft.com/office/officeart/2005/8/layout/vList2"/>
    <dgm:cxn modelId="{74461577-57E3-D046-85E5-25C94961210B}" type="presOf" srcId="{3C2A5247-23E3-4CF0-A90E-04FE5C85686D}" destId="{BBEB0502-F629-4C7C-ACAB-7F90991F077A}" srcOrd="0" destOrd="0" presId="urn:microsoft.com/office/officeart/2005/8/layout/vList2"/>
    <dgm:cxn modelId="{6885DAFF-EF21-304C-B66B-3AC080582252}" type="presOf" srcId="{609C148F-AB26-444E-AD2C-D4FE910EDB8E}" destId="{1190BF91-F168-4ECA-8CF5-AE00F414FA0A}" srcOrd="0" destOrd="0" presId="urn:microsoft.com/office/officeart/2005/8/layout/vList2"/>
    <dgm:cxn modelId="{E4F919C2-B611-4F23-9BA5-B7044D898C73}" srcId="{F7E885BE-B713-4085-B8C2-4730D3CEC794}" destId="{965E46E5-4843-41D1-9D0C-468C26FA9AA6}" srcOrd="0" destOrd="0" parTransId="{A115F5DD-7BE8-4DFE-9378-371ACAD07BC7}" sibTransId="{7093A0E6-6CC3-437A-BC4C-10B60761A89C}"/>
    <dgm:cxn modelId="{158BE121-18D3-8A4B-81E8-6E45B3CE77B1}" type="presOf" srcId="{11C0683C-4920-413F-9C3D-ECD7B65D3751}" destId="{F73B8C1A-FEFF-4691-B3E8-2B81CE7C3447}" srcOrd="0" destOrd="0" presId="urn:microsoft.com/office/officeart/2005/8/layout/vList2"/>
    <dgm:cxn modelId="{A9DCC388-235A-42E1-9402-A7E2864B9306}" srcId="{F7E885BE-B713-4085-B8C2-4730D3CEC794}" destId="{3C2A5247-23E3-4CF0-A90E-04FE5C85686D}" srcOrd="1" destOrd="0" parTransId="{48ED2212-4A17-4B62-95F0-02185D99A8F9}" sibTransId="{EA0440A6-2B0F-48A8-9CEB-55C9A97FF539}"/>
    <dgm:cxn modelId="{A7CBD0D6-1090-400C-B594-7FEB98B5D683}" srcId="{F7E885BE-B713-4085-B8C2-4730D3CEC794}" destId="{11C0683C-4920-413F-9C3D-ECD7B65D3751}" srcOrd="4" destOrd="0" parTransId="{0C99C019-4969-41D4-B93E-51B1D338E759}" sibTransId="{BD9A5C68-D2A0-41A2-8995-76BC692A18FE}"/>
    <dgm:cxn modelId="{980992A0-B23C-4617-8C53-7F972AF9D2AF}" srcId="{F7E885BE-B713-4085-B8C2-4730D3CEC794}" destId="{609C148F-AB26-444E-AD2C-D4FE910EDB8E}" srcOrd="3" destOrd="0" parTransId="{8C6BAD3F-E5A8-40E7-868E-B4F7B62970EE}" sibTransId="{D379301C-0EBF-46B4-B7FE-C789E24DB4B0}"/>
    <dgm:cxn modelId="{BD5FAA48-5ED1-4E4E-A3FE-8CADC54BD6DC}" type="presParOf" srcId="{6159DB62-FB8D-4FA0-980E-9CF72C2F89CB}" destId="{C09B3B0B-3AAC-4C7C-B985-64A381224091}" srcOrd="0" destOrd="0" presId="urn:microsoft.com/office/officeart/2005/8/layout/vList2"/>
    <dgm:cxn modelId="{A3D2320B-B2E7-E449-86FC-2FE464FF7F1B}" type="presParOf" srcId="{6159DB62-FB8D-4FA0-980E-9CF72C2F89CB}" destId="{2F888D1B-5B95-407E-A8E5-72D6FABA555D}" srcOrd="1" destOrd="0" presId="urn:microsoft.com/office/officeart/2005/8/layout/vList2"/>
    <dgm:cxn modelId="{2CF4DC39-8011-E54B-9479-334367BBEE0E}" type="presParOf" srcId="{6159DB62-FB8D-4FA0-980E-9CF72C2F89CB}" destId="{BBEB0502-F629-4C7C-ACAB-7F90991F077A}" srcOrd="2" destOrd="0" presId="urn:microsoft.com/office/officeart/2005/8/layout/vList2"/>
    <dgm:cxn modelId="{562E7A91-987E-2949-ACE8-3457AD3D266E}" type="presParOf" srcId="{6159DB62-FB8D-4FA0-980E-9CF72C2F89CB}" destId="{B658E892-CA8B-4C6C-B8E5-81476BA5E413}" srcOrd="3" destOrd="0" presId="urn:microsoft.com/office/officeart/2005/8/layout/vList2"/>
    <dgm:cxn modelId="{8CB196DA-7BD0-0B47-9C79-916471444280}" type="presParOf" srcId="{6159DB62-FB8D-4FA0-980E-9CF72C2F89CB}" destId="{ADA97DE5-2C1D-4311-8F11-7109D8166721}" srcOrd="4" destOrd="0" presId="urn:microsoft.com/office/officeart/2005/8/layout/vList2"/>
    <dgm:cxn modelId="{E92177FF-4C92-2B41-932B-F693C58F8FA7}" type="presParOf" srcId="{6159DB62-FB8D-4FA0-980E-9CF72C2F89CB}" destId="{2CBD129D-2D04-468D-9808-B7A143563DDA}" srcOrd="5" destOrd="0" presId="urn:microsoft.com/office/officeart/2005/8/layout/vList2"/>
    <dgm:cxn modelId="{C679A473-92AA-9F4F-A25C-BEFE1AC672FA}" type="presParOf" srcId="{6159DB62-FB8D-4FA0-980E-9CF72C2F89CB}" destId="{1190BF91-F168-4ECA-8CF5-AE00F414FA0A}" srcOrd="6" destOrd="0" presId="urn:microsoft.com/office/officeart/2005/8/layout/vList2"/>
    <dgm:cxn modelId="{5E0D31C8-8233-A643-9FA9-142C6EBC23B7}" type="presParOf" srcId="{6159DB62-FB8D-4FA0-980E-9CF72C2F89CB}" destId="{BB00A0A3-1EC1-48EC-9A3C-00C78F8C8463}" srcOrd="7" destOrd="0" presId="urn:microsoft.com/office/officeart/2005/8/layout/vList2"/>
    <dgm:cxn modelId="{399F50D6-C192-3E41-851D-ABE982AE1216}" type="presParOf" srcId="{6159DB62-FB8D-4FA0-980E-9CF72C2F89CB}" destId="{F73B8C1A-FEFF-4691-B3E8-2B81CE7C3447}" srcOrd="8"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C35D196-C123-4CE3-976F-F5B1890AAC95}" type="doc">
      <dgm:prSet loTypeId="urn:microsoft.com/office/officeart/2005/8/layout/default#3" loCatId="list" qsTypeId="urn:microsoft.com/office/officeart/2005/8/quickstyle/simple1" qsCatId="simple" csTypeId="urn:microsoft.com/office/officeart/2005/8/colors/colorful1#4" csCatId="colorful" phldr="1"/>
      <dgm:spPr/>
      <dgm:t>
        <a:bodyPr/>
        <a:lstStyle/>
        <a:p>
          <a:endParaRPr lang="en-US"/>
        </a:p>
      </dgm:t>
    </dgm:pt>
    <dgm:pt modelId="{E1818E40-CFB3-4291-B625-0F0C6AB74004}">
      <dgm:prSet phldrT="[Text]"/>
      <dgm:spPr/>
      <dgm:t>
        <a:bodyPr/>
        <a:lstStyle/>
        <a:p>
          <a:r>
            <a:rPr lang="en-US" dirty="0" smtClean="0"/>
            <a:t>Important</a:t>
          </a:r>
          <a:endParaRPr lang="en-US" dirty="0"/>
        </a:p>
      </dgm:t>
    </dgm:pt>
    <dgm:pt modelId="{71B84D05-5A11-4CF8-80D2-AF131E903592}" type="parTrans" cxnId="{BEE6E269-C72F-4A38-8256-5A1D9462B879}">
      <dgm:prSet/>
      <dgm:spPr/>
      <dgm:t>
        <a:bodyPr/>
        <a:lstStyle/>
        <a:p>
          <a:endParaRPr lang="en-US"/>
        </a:p>
      </dgm:t>
    </dgm:pt>
    <dgm:pt modelId="{0E6D7CAF-BC79-4C81-8272-2508AEAE65BE}" type="sibTrans" cxnId="{BEE6E269-C72F-4A38-8256-5A1D9462B879}">
      <dgm:prSet/>
      <dgm:spPr/>
      <dgm:t>
        <a:bodyPr/>
        <a:lstStyle/>
        <a:p>
          <a:endParaRPr lang="en-US"/>
        </a:p>
      </dgm:t>
    </dgm:pt>
    <dgm:pt modelId="{CC11BF25-92B2-483A-8421-FE4771644980}">
      <dgm:prSet/>
      <dgm:spPr/>
      <dgm:t>
        <a:bodyPr/>
        <a:lstStyle/>
        <a:p>
          <a:r>
            <a:rPr lang="en-US" smtClean="0"/>
            <a:t>Distinctive</a:t>
          </a:r>
          <a:endParaRPr lang="en-US" dirty="0" smtClean="0"/>
        </a:p>
      </dgm:t>
    </dgm:pt>
    <dgm:pt modelId="{73BDF98E-005A-4B00-BEB7-50248681517F}" type="parTrans" cxnId="{B70C9A0B-AD94-4A15-9B7A-758CE4891569}">
      <dgm:prSet/>
      <dgm:spPr/>
      <dgm:t>
        <a:bodyPr/>
        <a:lstStyle/>
        <a:p>
          <a:endParaRPr lang="en-US"/>
        </a:p>
      </dgm:t>
    </dgm:pt>
    <dgm:pt modelId="{BC148F41-A54F-45C8-AA78-46C4DBCA41C1}" type="sibTrans" cxnId="{B70C9A0B-AD94-4A15-9B7A-758CE4891569}">
      <dgm:prSet/>
      <dgm:spPr/>
      <dgm:t>
        <a:bodyPr/>
        <a:lstStyle/>
        <a:p>
          <a:endParaRPr lang="en-US"/>
        </a:p>
      </dgm:t>
    </dgm:pt>
    <dgm:pt modelId="{0A6980FC-8914-419C-9B65-96E771DD8F51}">
      <dgm:prSet/>
      <dgm:spPr/>
      <dgm:t>
        <a:bodyPr/>
        <a:lstStyle/>
        <a:p>
          <a:r>
            <a:rPr lang="en-US" smtClean="0"/>
            <a:t>Superior</a:t>
          </a:r>
          <a:endParaRPr lang="en-US" dirty="0" smtClean="0"/>
        </a:p>
      </dgm:t>
    </dgm:pt>
    <dgm:pt modelId="{959CE1B9-2839-465A-B857-54067D367C68}" type="parTrans" cxnId="{44506DE1-7D71-4A44-BDB0-AF46B4CE09EF}">
      <dgm:prSet/>
      <dgm:spPr/>
      <dgm:t>
        <a:bodyPr/>
        <a:lstStyle/>
        <a:p>
          <a:endParaRPr lang="en-US"/>
        </a:p>
      </dgm:t>
    </dgm:pt>
    <dgm:pt modelId="{85DEC3C7-D920-4744-98ED-36F1E802FD56}" type="sibTrans" cxnId="{44506DE1-7D71-4A44-BDB0-AF46B4CE09EF}">
      <dgm:prSet/>
      <dgm:spPr/>
      <dgm:t>
        <a:bodyPr/>
        <a:lstStyle/>
        <a:p>
          <a:endParaRPr lang="en-US"/>
        </a:p>
      </dgm:t>
    </dgm:pt>
    <dgm:pt modelId="{A1E6CB42-7A92-4439-BEBE-ED7799CEBC04}">
      <dgm:prSet/>
      <dgm:spPr/>
      <dgm:t>
        <a:bodyPr/>
        <a:lstStyle/>
        <a:p>
          <a:r>
            <a:rPr lang="en-US" smtClean="0"/>
            <a:t>Communicable</a:t>
          </a:r>
          <a:endParaRPr lang="en-US" dirty="0" smtClean="0"/>
        </a:p>
      </dgm:t>
    </dgm:pt>
    <dgm:pt modelId="{592BDEF9-2BBC-4CAB-BB03-6A6EC76175B4}" type="parTrans" cxnId="{FE0DA75C-A1E1-41B1-83E1-707CDDD42733}">
      <dgm:prSet/>
      <dgm:spPr/>
      <dgm:t>
        <a:bodyPr/>
        <a:lstStyle/>
        <a:p>
          <a:endParaRPr lang="en-US"/>
        </a:p>
      </dgm:t>
    </dgm:pt>
    <dgm:pt modelId="{C24E534E-6AEE-4F84-9033-9253811F6FD4}" type="sibTrans" cxnId="{FE0DA75C-A1E1-41B1-83E1-707CDDD42733}">
      <dgm:prSet/>
      <dgm:spPr/>
      <dgm:t>
        <a:bodyPr/>
        <a:lstStyle/>
        <a:p>
          <a:endParaRPr lang="en-US"/>
        </a:p>
      </dgm:t>
    </dgm:pt>
    <dgm:pt modelId="{CF9E4579-9EC6-4E80-B800-32499569119F}">
      <dgm:prSet/>
      <dgm:spPr/>
      <dgm:t>
        <a:bodyPr/>
        <a:lstStyle/>
        <a:p>
          <a:r>
            <a:rPr lang="en-US" smtClean="0"/>
            <a:t>Preemptive</a:t>
          </a:r>
          <a:endParaRPr lang="en-US" dirty="0" smtClean="0"/>
        </a:p>
      </dgm:t>
    </dgm:pt>
    <dgm:pt modelId="{DC40699A-38F5-4703-872A-19AE590E3A5E}" type="parTrans" cxnId="{A4749A38-562B-4827-BDD2-A22D1F88411D}">
      <dgm:prSet/>
      <dgm:spPr/>
      <dgm:t>
        <a:bodyPr/>
        <a:lstStyle/>
        <a:p>
          <a:endParaRPr lang="en-US"/>
        </a:p>
      </dgm:t>
    </dgm:pt>
    <dgm:pt modelId="{164EAB05-CD5E-412C-B90E-06FE93E7CFC7}" type="sibTrans" cxnId="{A4749A38-562B-4827-BDD2-A22D1F88411D}">
      <dgm:prSet/>
      <dgm:spPr/>
      <dgm:t>
        <a:bodyPr/>
        <a:lstStyle/>
        <a:p>
          <a:endParaRPr lang="en-US"/>
        </a:p>
      </dgm:t>
    </dgm:pt>
    <dgm:pt modelId="{DF1718F9-C17F-4547-B041-2F3ADC0B6790}">
      <dgm:prSet/>
      <dgm:spPr/>
      <dgm:t>
        <a:bodyPr/>
        <a:lstStyle/>
        <a:p>
          <a:r>
            <a:rPr lang="en-US" smtClean="0"/>
            <a:t>Affordable</a:t>
          </a:r>
          <a:endParaRPr lang="en-US" dirty="0" smtClean="0"/>
        </a:p>
      </dgm:t>
    </dgm:pt>
    <dgm:pt modelId="{F09E0D8E-EF60-46B2-86F2-C68BFF743C1F}" type="parTrans" cxnId="{AA70A3BA-182B-4D30-9C54-3E9274F4BBCC}">
      <dgm:prSet/>
      <dgm:spPr/>
      <dgm:t>
        <a:bodyPr/>
        <a:lstStyle/>
        <a:p>
          <a:endParaRPr lang="en-US"/>
        </a:p>
      </dgm:t>
    </dgm:pt>
    <dgm:pt modelId="{383A3ED0-B6A1-4A63-9E79-24FDD0A8EEF3}" type="sibTrans" cxnId="{AA70A3BA-182B-4D30-9C54-3E9274F4BBCC}">
      <dgm:prSet/>
      <dgm:spPr/>
      <dgm:t>
        <a:bodyPr/>
        <a:lstStyle/>
        <a:p>
          <a:endParaRPr lang="en-US"/>
        </a:p>
      </dgm:t>
    </dgm:pt>
    <dgm:pt modelId="{BB83B72B-56AB-45C9-A470-63D02745F657}">
      <dgm:prSet/>
      <dgm:spPr/>
      <dgm:t>
        <a:bodyPr/>
        <a:lstStyle/>
        <a:p>
          <a:r>
            <a:rPr lang="en-US" dirty="0" smtClean="0"/>
            <a:t>Profitable</a:t>
          </a:r>
        </a:p>
      </dgm:t>
    </dgm:pt>
    <dgm:pt modelId="{EF09C310-ED6A-41EA-B2F3-A7A12646DC3F}" type="parTrans" cxnId="{F13BE600-7833-4FC4-97AC-D88A93B19730}">
      <dgm:prSet/>
      <dgm:spPr/>
      <dgm:t>
        <a:bodyPr/>
        <a:lstStyle/>
        <a:p>
          <a:endParaRPr lang="en-US"/>
        </a:p>
      </dgm:t>
    </dgm:pt>
    <dgm:pt modelId="{46637882-B4F9-4981-85F1-3EEB1555A31C}" type="sibTrans" cxnId="{F13BE600-7833-4FC4-97AC-D88A93B19730}">
      <dgm:prSet/>
      <dgm:spPr/>
      <dgm:t>
        <a:bodyPr/>
        <a:lstStyle/>
        <a:p>
          <a:endParaRPr lang="en-US"/>
        </a:p>
      </dgm:t>
    </dgm:pt>
    <dgm:pt modelId="{7211A8CE-D1ED-4406-971A-9F136AC9CC91}" type="pres">
      <dgm:prSet presAssocID="{3C35D196-C123-4CE3-976F-F5B1890AAC95}" presName="diagram" presStyleCnt="0">
        <dgm:presLayoutVars>
          <dgm:dir/>
          <dgm:resizeHandles val="exact"/>
        </dgm:presLayoutVars>
      </dgm:prSet>
      <dgm:spPr/>
      <dgm:t>
        <a:bodyPr/>
        <a:lstStyle/>
        <a:p>
          <a:endParaRPr lang="en-US"/>
        </a:p>
      </dgm:t>
    </dgm:pt>
    <dgm:pt modelId="{AE7D0CD7-CFB7-4172-A2A1-5A160268B1FA}" type="pres">
      <dgm:prSet presAssocID="{E1818E40-CFB3-4291-B625-0F0C6AB74004}" presName="node" presStyleLbl="node1" presStyleIdx="0" presStyleCnt="7" custScaleY="68889">
        <dgm:presLayoutVars>
          <dgm:bulletEnabled val="1"/>
        </dgm:presLayoutVars>
      </dgm:prSet>
      <dgm:spPr/>
      <dgm:t>
        <a:bodyPr/>
        <a:lstStyle/>
        <a:p>
          <a:endParaRPr lang="en-US"/>
        </a:p>
      </dgm:t>
    </dgm:pt>
    <dgm:pt modelId="{5B91091F-4B59-44B4-9856-8AB1C8DCED1F}" type="pres">
      <dgm:prSet presAssocID="{0E6D7CAF-BC79-4C81-8272-2508AEAE65BE}" presName="sibTrans" presStyleCnt="0"/>
      <dgm:spPr/>
    </dgm:pt>
    <dgm:pt modelId="{97B40C9B-A8E7-4B04-A7BD-5B691C66B920}" type="pres">
      <dgm:prSet presAssocID="{CC11BF25-92B2-483A-8421-FE4771644980}" presName="node" presStyleLbl="node1" presStyleIdx="1" presStyleCnt="7" custScaleY="68889">
        <dgm:presLayoutVars>
          <dgm:bulletEnabled val="1"/>
        </dgm:presLayoutVars>
      </dgm:prSet>
      <dgm:spPr/>
      <dgm:t>
        <a:bodyPr/>
        <a:lstStyle/>
        <a:p>
          <a:endParaRPr lang="en-US"/>
        </a:p>
      </dgm:t>
    </dgm:pt>
    <dgm:pt modelId="{D944D5E2-3A8C-4922-ADB2-A85887269330}" type="pres">
      <dgm:prSet presAssocID="{BC148F41-A54F-45C8-AA78-46C4DBCA41C1}" presName="sibTrans" presStyleCnt="0"/>
      <dgm:spPr/>
    </dgm:pt>
    <dgm:pt modelId="{67991F57-0F86-4B32-9B4A-97AA31E3FCDB}" type="pres">
      <dgm:prSet presAssocID="{0A6980FC-8914-419C-9B65-96E771DD8F51}" presName="node" presStyleLbl="node1" presStyleIdx="2" presStyleCnt="7" custScaleY="63529">
        <dgm:presLayoutVars>
          <dgm:bulletEnabled val="1"/>
        </dgm:presLayoutVars>
      </dgm:prSet>
      <dgm:spPr/>
      <dgm:t>
        <a:bodyPr/>
        <a:lstStyle/>
        <a:p>
          <a:endParaRPr lang="en-US"/>
        </a:p>
      </dgm:t>
    </dgm:pt>
    <dgm:pt modelId="{D2E35B75-27D7-49C3-811A-B06919DBF894}" type="pres">
      <dgm:prSet presAssocID="{85DEC3C7-D920-4744-98ED-36F1E802FD56}" presName="sibTrans" presStyleCnt="0"/>
      <dgm:spPr/>
    </dgm:pt>
    <dgm:pt modelId="{14ECCE97-BD48-4C0D-849A-89923912F925}" type="pres">
      <dgm:prSet presAssocID="{A1E6CB42-7A92-4439-BEBE-ED7799CEBC04}" presName="node" presStyleLbl="node1" presStyleIdx="3" presStyleCnt="7" custScaleY="71111">
        <dgm:presLayoutVars>
          <dgm:bulletEnabled val="1"/>
        </dgm:presLayoutVars>
      </dgm:prSet>
      <dgm:spPr/>
      <dgm:t>
        <a:bodyPr/>
        <a:lstStyle/>
        <a:p>
          <a:endParaRPr lang="en-US"/>
        </a:p>
      </dgm:t>
    </dgm:pt>
    <dgm:pt modelId="{C6DB5BFB-0DED-493D-94B9-485D2E59CAB7}" type="pres">
      <dgm:prSet presAssocID="{C24E534E-6AEE-4F84-9033-9253811F6FD4}" presName="sibTrans" presStyleCnt="0"/>
      <dgm:spPr/>
    </dgm:pt>
    <dgm:pt modelId="{7E53F324-0C85-4EFE-B3EE-1F5D92639F81}" type="pres">
      <dgm:prSet presAssocID="{CF9E4579-9EC6-4E80-B800-32499569119F}" presName="node" presStyleLbl="node1" presStyleIdx="4" presStyleCnt="7" custScaleY="71111">
        <dgm:presLayoutVars>
          <dgm:bulletEnabled val="1"/>
        </dgm:presLayoutVars>
      </dgm:prSet>
      <dgm:spPr/>
      <dgm:t>
        <a:bodyPr/>
        <a:lstStyle/>
        <a:p>
          <a:endParaRPr lang="en-US"/>
        </a:p>
      </dgm:t>
    </dgm:pt>
    <dgm:pt modelId="{FDBB43D4-D4F8-4B38-9164-7BD3DE1162B9}" type="pres">
      <dgm:prSet presAssocID="{164EAB05-CD5E-412C-B90E-06FE93E7CFC7}" presName="sibTrans" presStyleCnt="0"/>
      <dgm:spPr/>
    </dgm:pt>
    <dgm:pt modelId="{A6A3AE67-AF19-4A90-B95B-E7E8E4949BEF}" type="pres">
      <dgm:prSet presAssocID="{DF1718F9-C17F-4547-B041-2F3ADC0B6790}" presName="node" presStyleLbl="node1" presStyleIdx="5" presStyleCnt="7" custScaleY="71111">
        <dgm:presLayoutVars>
          <dgm:bulletEnabled val="1"/>
        </dgm:presLayoutVars>
      </dgm:prSet>
      <dgm:spPr/>
      <dgm:t>
        <a:bodyPr/>
        <a:lstStyle/>
        <a:p>
          <a:endParaRPr lang="en-US"/>
        </a:p>
      </dgm:t>
    </dgm:pt>
    <dgm:pt modelId="{8426DE7C-9BA1-4ED4-AAE2-CC17D88B53CE}" type="pres">
      <dgm:prSet presAssocID="{383A3ED0-B6A1-4A63-9E79-24FDD0A8EEF3}" presName="sibTrans" presStyleCnt="0"/>
      <dgm:spPr/>
    </dgm:pt>
    <dgm:pt modelId="{3F9A2FF3-98F6-4039-BF73-17B73071F746}" type="pres">
      <dgm:prSet presAssocID="{BB83B72B-56AB-45C9-A470-63D02745F657}" presName="node" presStyleLbl="node1" presStyleIdx="6" presStyleCnt="7" custScaleY="66667" custLinFactNeighborX="2046" custLinFactNeighborY="-9102">
        <dgm:presLayoutVars>
          <dgm:bulletEnabled val="1"/>
        </dgm:presLayoutVars>
      </dgm:prSet>
      <dgm:spPr/>
      <dgm:t>
        <a:bodyPr/>
        <a:lstStyle/>
        <a:p>
          <a:endParaRPr lang="en-US"/>
        </a:p>
      </dgm:t>
    </dgm:pt>
  </dgm:ptLst>
  <dgm:cxnLst>
    <dgm:cxn modelId="{7D61AFCB-14F8-D745-9881-3AEE7C72C4E6}" type="presOf" srcId="{E1818E40-CFB3-4291-B625-0F0C6AB74004}" destId="{AE7D0CD7-CFB7-4172-A2A1-5A160268B1FA}" srcOrd="0" destOrd="0" presId="urn:microsoft.com/office/officeart/2005/8/layout/default#3"/>
    <dgm:cxn modelId="{F13BE600-7833-4FC4-97AC-D88A93B19730}" srcId="{3C35D196-C123-4CE3-976F-F5B1890AAC95}" destId="{BB83B72B-56AB-45C9-A470-63D02745F657}" srcOrd="6" destOrd="0" parTransId="{EF09C310-ED6A-41EA-B2F3-A7A12646DC3F}" sibTransId="{46637882-B4F9-4981-85F1-3EEB1555A31C}"/>
    <dgm:cxn modelId="{34D0967D-6126-6746-A495-85E6DE9396FC}" type="presOf" srcId="{DF1718F9-C17F-4547-B041-2F3ADC0B6790}" destId="{A6A3AE67-AF19-4A90-B95B-E7E8E4949BEF}" srcOrd="0" destOrd="0" presId="urn:microsoft.com/office/officeart/2005/8/layout/default#3"/>
    <dgm:cxn modelId="{B88A3767-E109-6346-935D-E2762F04DDA9}" type="presOf" srcId="{3C35D196-C123-4CE3-976F-F5B1890AAC95}" destId="{7211A8CE-D1ED-4406-971A-9F136AC9CC91}" srcOrd="0" destOrd="0" presId="urn:microsoft.com/office/officeart/2005/8/layout/default#3"/>
    <dgm:cxn modelId="{CA7B1849-4020-E641-A047-DA47976F5693}" type="presOf" srcId="{BB83B72B-56AB-45C9-A470-63D02745F657}" destId="{3F9A2FF3-98F6-4039-BF73-17B73071F746}" srcOrd="0" destOrd="0" presId="urn:microsoft.com/office/officeart/2005/8/layout/default#3"/>
    <dgm:cxn modelId="{B70C9A0B-AD94-4A15-9B7A-758CE4891569}" srcId="{3C35D196-C123-4CE3-976F-F5B1890AAC95}" destId="{CC11BF25-92B2-483A-8421-FE4771644980}" srcOrd="1" destOrd="0" parTransId="{73BDF98E-005A-4B00-BEB7-50248681517F}" sibTransId="{BC148F41-A54F-45C8-AA78-46C4DBCA41C1}"/>
    <dgm:cxn modelId="{A7A45332-2C21-9447-9EAB-33F9ACFCC307}" type="presOf" srcId="{A1E6CB42-7A92-4439-BEBE-ED7799CEBC04}" destId="{14ECCE97-BD48-4C0D-849A-89923912F925}" srcOrd="0" destOrd="0" presId="urn:microsoft.com/office/officeart/2005/8/layout/default#3"/>
    <dgm:cxn modelId="{CC608FF8-08CD-2644-9C22-26E007AA2B1E}" type="presOf" srcId="{CF9E4579-9EC6-4E80-B800-32499569119F}" destId="{7E53F324-0C85-4EFE-B3EE-1F5D92639F81}" srcOrd="0" destOrd="0" presId="urn:microsoft.com/office/officeart/2005/8/layout/default#3"/>
    <dgm:cxn modelId="{035285A8-FBEC-FA44-BC97-E42384A46AF4}" type="presOf" srcId="{0A6980FC-8914-419C-9B65-96E771DD8F51}" destId="{67991F57-0F86-4B32-9B4A-97AA31E3FCDB}" srcOrd="0" destOrd="0" presId="urn:microsoft.com/office/officeart/2005/8/layout/default#3"/>
    <dgm:cxn modelId="{44506DE1-7D71-4A44-BDB0-AF46B4CE09EF}" srcId="{3C35D196-C123-4CE3-976F-F5B1890AAC95}" destId="{0A6980FC-8914-419C-9B65-96E771DD8F51}" srcOrd="2" destOrd="0" parTransId="{959CE1B9-2839-465A-B857-54067D367C68}" sibTransId="{85DEC3C7-D920-4744-98ED-36F1E802FD56}"/>
    <dgm:cxn modelId="{66DB6397-BB04-5745-B2A5-3A6DC52EEAF3}" type="presOf" srcId="{CC11BF25-92B2-483A-8421-FE4771644980}" destId="{97B40C9B-A8E7-4B04-A7BD-5B691C66B920}" srcOrd="0" destOrd="0" presId="urn:microsoft.com/office/officeart/2005/8/layout/default#3"/>
    <dgm:cxn modelId="{FE0DA75C-A1E1-41B1-83E1-707CDDD42733}" srcId="{3C35D196-C123-4CE3-976F-F5B1890AAC95}" destId="{A1E6CB42-7A92-4439-BEBE-ED7799CEBC04}" srcOrd="3" destOrd="0" parTransId="{592BDEF9-2BBC-4CAB-BB03-6A6EC76175B4}" sibTransId="{C24E534E-6AEE-4F84-9033-9253811F6FD4}"/>
    <dgm:cxn modelId="{AA70A3BA-182B-4D30-9C54-3E9274F4BBCC}" srcId="{3C35D196-C123-4CE3-976F-F5B1890AAC95}" destId="{DF1718F9-C17F-4547-B041-2F3ADC0B6790}" srcOrd="5" destOrd="0" parTransId="{F09E0D8E-EF60-46B2-86F2-C68BFF743C1F}" sibTransId="{383A3ED0-B6A1-4A63-9E79-24FDD0A8EEF3}"/>
    <dgm:cxn modelId="{BEE6E269-C72F-4A38-8256-5A1D9462B879}" srcId="{3C35D196-C123-4CE3-976F-F5B1890AAC95}" destId="{E1818E40-CFB3-4291-B625-0F0C6AB74004}" srcOrd="0" destOrd="0" parTransId="{71B84D05-5A11-4CF8-80D2-AF131E903592}" sibTransId="{0E6D7CAF-BC79-4C81-8272-2508AEAE65BE}"/>
    <dgm:cxn modelId="{A4749A38-562B-4827-BDD2-A22D1F88411D}" srcId="{3C35D196-C123-4CE3-976F-F5B1890AAC95}" destId="{CF9E4579-9EC6-4E80-B800-32499569119F}" srcOrd="4" destOrd="0" parTransId="{DC40699A-38F5-4703-872A-19AE590E3A5E}" sibTransId="{164EAB05-CD5E-412C-B90E-06FE93E7CFC7}"/>
    <dgm:cxn modelId="{63CB0D4E-4143-174F-9D92-1969EAFFCF9E}" type="presParOf" srcId="{7211A8CE-D1ED-4406-971A-9F136AC9CC91}" destId="{AE7D0CD7-CFB7-4172-A2A1-5A160268B1FA}" srcOrd="0" destOrd="0" presId="urn:microsoft.com/office/officeart/2005/8/layout/default#3"/>
    <dgm:cxn modelId="{A72CF363-A726-4848-A64A-06BD8463D609}" type="presParOf" srcId="{7211A8CE-D1ED-4406-971A-9F136AC9CC91}" destId="{5B91091F-4B59-44B4-9856-8AB1C8DCED1F}" srcOrd="1" destOrd="0" presId="urn:microsoft.com/office/officeart/2005/8/layout/default#3"/>
    <dgm:cxn modelId="{3A076041-010A-5142-B746-BAFD36383596}" type="presParOf" srcId="{7211A8CE-D1ED-4406-971A-9F136AC9CC91}" destId="{97B40C9B-A8E7-4B04-A7BD-5B691C66B920}" srcOrd="2" destOrd="0" presId="urn:microsoft.com/office/officeart/2005/8/layout/default#3"/>
    <dgm:cxn modelId="{A5D57211-17BE-3041-B780-19167F7C1DA9}" type="presParOf" srcId="{7211A8CE-D1ED-4406-971A-9F136AC9CC91}" destId="{D944D5E2-3A8C-4922-ADB2-A85887269330}" srcOrd="3" destOrd="0" presId="urn:microsoft.com/office/officeart/2005/8/layout/default#3"/>
    <dgm:cxn modelId="{AB881827-981E-364C-BF60-8DBBB10D72A9}" type="presParOf" srcId="{7211A8CE-D1ED-4406-971A-9F136AC9CC91}" destId="{67991F57-0F86-4B32-9B4A-97AA31E3FCDB}" srcOrd="4" destOrd="0" presId="urn:microsoft.com/office/officeart/2005/8/layout/default#3"/>
    <dgm:cxn modelId="{1B8583AF-3AAF-3240-A022-9231A8D67430}" type="presParOf" srcId="{7211A8CE-D1ED-4406-971A-9F136AC9CC91}" destId="{D2E35B75-27D7-49C3-811A-B06919DBF894}" srcOrd="5" destOrd="0" presId="urn:microsoft.com/office/officeart/2005/8/layout/default#3"/>
    <dgm:cxn modelId="{E45BB826-A771-B944-960F-26E2AFFA7E30}" type="presParOf" srcId="{7211A8CE-D1ED-4406-971A-9F136AC9CC91}" destId="{14ECCE97-BD48-4C0D-849A-89923912F925}" srcOrd="6" destOrd="0" presId="urn:microsoft.com/office/officeart/2005/8/layout/default#3"/>
    <dgm:cxn modelId="{62A69BCE-DF62-914F-98FD-005003C8EEB9}" type="presParOf" srcId="{7211A8CE-D1ED-4406-971A-9F136AC9CC91}" destId="{C6DB5BFB-0DED-493D-94B9-485D2E59CAB7}" srcOrd="7" destOrd="0" presId="urn:microsoft.com/office/officeart/2005/8/layout/default#3"/>
    <dgm:cxn modelId="{30A1E43A-8388-574F-959A-30218B9B26BF}" type="presParOf" srcId="{7211A8CE-D1ED-4406-971A-9F136AC9CC91}" destId="{7E53F324-0C85-4EFE-B3EE-1F5D92639F81}" srcOrd="8" destOrd="0" presId="urn:microsoft.com/office/officeart/2005/8/layout/default#3"/>
    <dgm:cxn modelId="{C78C5EE9-7D1C-F14E-BF25-DE8AFFA5771A}" type="presParOf" srcId="{7211A8CE-D1ED-4406-971A-9F136AC9CC91}" destId="{FDBB43D4-D4F8-4B38-9164-7BD3DE1162B9}" srcOrd="9" destOrd="0" presId="urn:microsoft.com/office/officeart/2005/8/layout/default#3"/>
    <dgm:cxn modelId="{83E59424-8AE4-424D-80AF-D13C0813BE38}" type="presParOf" srcId="{7211A8CE-D1ED-4406-971A-9F136AC9CC91}" destId="{A6A3AE67-AF19-4A90-B95B-E7E8E4949BEF}" srcOrd="10" destOrd="0" presId="urn:microsoft.com/office/officeart/2005/8/layout/default#3"/>
    <dgm:cxn modelId="{5D2BC101-CA6C-334C-B0C7-D6DCF6FA8A78}" type="presParOf" srcId="{7211A8CE-D1ED-4406-971A-9F136AC9CC91}" destId="{8426DE7C-9BA1-4ED4-AAE2-CC17D88B53CE}" srcOrd="11" destOrd="0" presId="urn:microsoft.com/office/officeart/2005/8/layout/default#3"/>
    <dgm:cxn modelId="{DD7F875B-C038-E144-859B-ACD36978A354}" type="presParOf" srcId="{7211A8CE-D1ED-4406-971A-9F136AC9CC91}" destId="{3F9A2FF3-98F6-4039-BF73-17B73071F746}" srcOrd="12" destOrd="0" presId="urn:microsoft.com/office/officeart/2005/8/layout/default#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930E188-8347-4619-9B01-061C83B78FA9}">
      <dsp:nvSpPr>
        <dsp:cNvPr id="0" name=""/>
        <dsp:cNvSpPr/>
      </dsp:nvSpPr>
      <dsp:spPr>
        <a:xfrm>
          <a:off x="1600200" y="0"/>
          <a:ext cx="4800600" cy="4800600"/>
        </a:xfrm>
        <a:prstGeom prst="diamond">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39C166D-9485-427A-943F-ADE2E7EC11A1}">
      <dsp:nvSpPr>
        <dsp:cNvPr id="0" name=""/>
        <dsp:cNvSpPr/>
      </dsp:nvSpPr>
      <dsp:spPr>
        <a:xfrm>
          <a:off x="2056257" y="456056"/>
          <a:ext cx="1872234" cy="1872234"/>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b="1" kern="1200" dirty="0" smtClean="0">
              <a:solidFill>
                <a:schemeClr val="tx1"/>
              </a:solidFill>
            </a:rPr>
            <a:t>Geographic segmentation</a:t>
          </a:r>
          <a:endParaRPr lang="en-US" sz="1800" b="1" kern="1200" dirty="0">
            <a:solidFill>
              <a:schemeClr val="tx1"/>
            </a:solidFill>
          </a:endParaRPr>
        </a:p>
      </dsp:txBody>
      <dsp:txXfrm>
        <a:off x="2056257" y="456056"/>
        <a:ext cx="1872234" cy="1872234"/>
      </dsp:txXfrm>
    </dsp:sp>
    <dsp:sp modelId="{FF5B7128-1CD2-4BEE-8825-D9246086A561}">
      <dsp:nvSpPr>
        <dsp:cNvPr id="0" name=""/>
        <dsp:cNvSpPr/>
      </dsp:nvSpPr>
      <dsp:spPr>
        <a:xfrm>
          <a:off x="4072509" y="456056"/>
          <a:ext cx="1872234" cy="1872234"/>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b="1" kern="1200" dirty="0" smtClean="0">
              <a:solidFill>
                <a:schemeClr val="tx1"/>
              </a:solidFill>
            </a:rPr>
            <a:t>Demographic segmentation</a:t>
          </a:r>
          <a:endParaRPr lang="en-US" sz="1800" b="1" kern="1200" dirty="0">
            <a:solidFill>
              <a:schemeClr val="tx1"/>
            </a:solidFill>
          </a:endParaRPr>
        </a:p>
      </dsp:txBody>
      <dsp:txXfrm>
        <a:off x="4072509" y="456056"/>
        <a:ext cx="1872234" cy="1872234"/>
      </dsp:txXfrm>
    </dsp:sp>
    <dsp:sp modelId="{128BD139-926A-444E-951D-3B402AC0BC2F}">
      <dsp:nvSpPr>
        <dsp:cNvPr id="0" name=""/>
        <dsp:cNvSpPr/>
      </dsp:nvSpPr>
      <dsp:spPr>
        <a:xfrm>
          <a:off x="1981199" y="2472308"/>
          <a:ext cx="2022349" cy="1872234"/>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b="1" kern="1200" dirty="0" smtClean="0">
              <a:solidFill>
                <a:schemeClr val="tx1"/>
              </a:solidFill>
            </a:rPr>
            <a:t>Psychographic segmentation</a:t>
          </a:r>
          <a:endParaRPr lang="en-US" sz="1800" b="1" kern="1200" dirty="0">
            <a:solidFill>
              <a:schemeClr val="tx1"/>
            </a:solidFill>
          </a:endParaRPr>
        </a:p>
      </dsp:txBody>
      <dsp:txXfrm>
        <a:off x="1981199" y="2472308"/>
        <a:ext cx="2022349" cy="1872234"/>
      </dsp:txXfrm>
    </dsp:sp>
    <dsp:sp modelId="{577EDF94-B6C3-40EA-9B71-3171FAD8FBAA}">
      <dsp:nvSpPr>
        <dsp:cNvPr id="0" name=""/>
        <dsp:cNvSpPr/>
      </dsp:nvSpPr>
      <dsp:spPr>
        <a:xfrm>
          <a:off x="4072509" y="2472308"/>
          <a:ext cx="1872234" cy="1872234"/>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b="1" kern="1200" dirty="0" smtClean="0">
              <a:solidFill>
                <a:schemeClr val="tx1"/>
              </a:solidFill>
            </a:rPr>
            <a:t>Behavioral segmentation</a:t>
          </a:r>
          <a:endParaRPr lang="en-US" sz="1800" b="1" kern="1200" dirty="0">
            <a:solidFill>
              <a:schemeClr val="tx1"/>
            </a:solidFill>
          </a:endParaRPr>
        </a:p>
      </dsp:txBody>
      <dsp:txXfrm>
        <a:off x="4072509" y="2472308"/>
        <a:ext cx="1872234" cy="1872234"/>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9330B33-AB7A-41CA-AAE4-709D4F559684}">
      <dsp:nvSpPr>
        <dsp:cNvPr id="0" name=""/>
        <dsp:cNvSpPr/>
      </dsp:nvSpPr>
      <dsp:spPr>
        <a:xfrm>
          <a:off x="558" y="833102"/>
          <a:ext cx="2176611" cy="1305966"/>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n-US" sz="2800" b="0" kern="1200" dirty="0" smtClean="0"/>
            <a:t>Geographic location</a:t>
          </a:r>
          <a:endParaRPr lang="en-US" sz="2800" kern="1200" dirty="0"/>
        </a:p>
      </dsp:txBody>
      <dsp:txXfrm>
        <a:off x="558" y="833102"/>
        <a:ext cx="2176611" cy="1305966"/>
      </dsp:txXfrm>
    </dsp:sp>
    <dsp:sp modelId="{1B4CDDBB-190A-4591-92AB-A505223B5D6E}">
      <dsp:nvSpPr>
        <dsp:cNvPr id="0" name=""/>
        <dsp:cNvSpPr/>
      </dsp:nvSpPr>
      <dsp:spPr>
        <a:xfrm>
          <a:off x="2394830" y="833102"/>
          <a:ext cx="2176611" cy="1305966"/>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n-US" sz="2800" b="0" kern="1200" dirty="0" smtClean="0"/>
            <a:t>Economic factors</a:t>
          </a:r>
          <a:endParaRPr lang="en-US" sz="2800" kern="1200" dirty="0"/>
        </a:p>
      </dsp:txBody>
      <dsp:txXfrm>
        <a:off x="2394830" y="833102"/>
        <a:ext cx="2176611" cy="1305966"/>
      </dsp:txXfrm>
    </dsp:sp>
    <dsp:sp modelId="{A58368D9-553D-4A50-8D4E-4DAA8F350C73}">
      <dsp:nvSpPr>
        <dsp:cNvPr id="0" name=""/>
        <dsp:cNvSpPr/>
      </dsp:nvSpPr>
      <dsp:spPr>
        <a:xfrm>
          <a:off x="558" y="2356730"/>
          <a:ext cx="2176611" cy="1305966"/>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n-US" sz="2800" b="0" kern="1200" dirty="0" smtClean="0"/>
            <a:t>Political-legal factors</a:t>
          </a:r>
          <a:endParaRPr lang="en-US" sz="2800" kern="1200" dirty="0"/>
        </a:p>
      </dsp:txBody>
      <dsp:txXfrm>
        <a:off x="558" y="2356730"/>
        <a:ext cx="2176611" cy="1305966"/>
      </dsp:txXfrm>
    </dsp:sp>
    <dsp:sp modelId="{F4FE62FD-FA44-4BFF-9D52-E06BFA491A85}">
      <dsp:nvSpPr>
        <dsp:cNvPr id="0" name=""/>
        <dsp:cNvSpPr/>
      </dsp:nvSpPr>
      <dsp:spPr>
        <a:xfrm>
          <a:off x="2394830" y="2356730"/>
          <a:ext cx="2176611" cy="1305966"/>
        </a:xfrm>
        <a:prstGeom prst="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n-US" sz="2800" b="0" kern="1200" dirty="0" smtClean="0"/>
            <a:t>Cultural factors</a:t>
          </a:r>
          <a:endParaRPr lang="en-US" sz="2800" kern="1200" dirty="0"/>
        </a:p>
      </dsp:txBody>
      <dsp:txXfrm>
        <a:off x="2394830" y="2356730"/>
        <a:ext cx="2176611" cy="1305966"/>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5950C03-D5A8-4BC0-BE31-30285A3D8A5D}">
      <dsp:nvSpPr>
        <dsp:cNvPr id="0" name=""/>
        <dsp:cNvSpPr/>
      </dsp:nvSpPr>
      <dsp:spPr>
        <a:xfrm>
          <a:off x="916145" y="385"/>
          <a:ext cx="1776338" cy="1065802"/>
        </a:xfrm>
        <a:prstGeom prst="rect">
          <a:avLst/>
        </a:prstGeom>
        <a:gradFill rotWithShape="0">
          <a:gsLst>
            <a:gs pos="0">
              <a:schemeClr val="accent1">
                <a:alpha val="90000"/>
                <a:hueOff val="0"/>
                <a:satOff val="0"/>
                <a:lumOff val="0"/>
                <a:alphaOff val="0"/>
                <a:tint val="50000"/>
                <a:satMod val="300000"/>
              </a:schemeClr>
            </a:gs>
            <a:gs pos="35000">
              <a:schemeClr val="accent1">
                <a:alpha val="90000"/>
                <a:hueOff val="0"/>
                <a:satOff val="0"/>
                <a:lumOff val="0"/>
                <a:alphaOff val="0"/>
                <a:tint val="37000"/>
                <a:satMod val="300000"/>
              </a:schemeClr>
            </a:gs>
            <a:gs pos="100000">
              <a:schemeClr val="accent1">
                <a:alpha val="9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Measurable</a:t>
          </a:r>
          <a:endParaRPr lang="en-US" sz="2100" kern="1200" dirty="0"/>
        </a:p>
      </dsp:txBody>
      <dsp:txXfrm>
        <a:off x="916145" y="385"/>
        <a:ext cx="1776338" cy="1065802"/>
      </dsp:txXfrm>
    </dsp:sp>
    <dsp:sp modelId="{1AD4185E-108F-4C5D-812E-78781E81827E}">
      <dsp:nvSpPr>
        <dsp:cNvPr id="0" name=""/>
        <dsp:cNvSpPr/>
      </dsp:nvSpPr>
      <dsp:spPr>
        <a:xfrm>
          <a:off x="2870116" y="385"/>
          <a:ext cx="1776338" cy="1065802"/>
        </a:xfrm>
        <a:prstGeom prst="rect">
          <a:avLst/>
        </a:prstGeom>
        <a:gradFill rotWithShape="0">
          <a:gsLst>
            <a:gs pos="0">
              <a:schemeClr val="accent1">
                <a:alpha val="90000"/>
                <a:hueOff val="0"/>
                <a:satOff val="0"/>
                <a:lumOff val="0"/>
                <a:alphaOff val="-10000"/>
                <a:tint val="50000"/>
                <a:satMod val="300000"/>
              </a:schemeClr>
            </a:gs>
            <a:gs pos="35000">
              <a:schemeClr val="accent1">
                <a:alpha val="90000"/>
                <a:hueOff val="0"/>
                <a:satOff val="0"/>
                <a:lumOff val="0"/>
                <a:alphaOff val="-10000"/>
                <a:tint val="37000"/>
                <a:satMod val="300000"/>
              </a:schemeClr>
            </a:gs>
            <a:gs pos="100000">
              <a:schemeClr val="accent1">
                <a:alpha val="90000"/>
                <a:hueOff val="0"/>
                <a:satOff val="0"/>
                <a:lumOff val="0"/>
                <a:alphaOff val="-1000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smtClean="0"/>
            <a:t>Accessible</a:t>
          </a:r>
          <a:endParaRPr lang="en-US" sz="2100" kern="1200" dirty="0" smtClean="0"/>
        </a:p>
      </dsp:txBody>
      <dsp:txXfrm>
        <a:off x="2870116" y="385"/>
        <a:ext cx="1776338" cy="1065802"/>
      </dsp:txXfrm>
    </dsp:sp>
    <dsp:sp modelId="{11C35352-86F7-4889-A461-F8A9D3F12BDF}">
      <dsp:nvSpPr>
        <dsp:cNvPr id="0" name=""/>
        <dsp:cNvSpPr/>
      </dsp:nvSpPr>
      <dsp:spPr>
        <a:xfrm>
          <a:off x="916145" y="1243822"/>
          <a:ext cx="1776338" cy="1065802"/>
        </a:xfrm>
        <a:prstGeom prst="rect">
          <a:avLst/>
        </a:prstGeom>
        <a:gradFill rotWithShape="0">
          <a:gsLst>
            <a:gs pos="0">
              <a:schemeClr val="accent1">
                <a:alpha val="90000"/>
                <a:hueOff val="0"/>
                <a:satOff val="0"/>
                <a:lumOff val="0"/>
                <a:alphaOff val="-20000"/>
                <a:tint val="50000"/>
                <a:satMod val="300000"/>
              </a:schemeClr>
            </a:gs>
            <a:gs pos="35000">
              <a:schemeClr val="accent1">
                <a:alpha val="90000"/>
                <a:hueOff val="0"/>
                <a:satOff val="0"/>
                <a:lumOff val="0"/>
                <a:alphaOff val="-20000"/>
                <a:tint val="37000"/>
                <a:satMod val="300000"/>
              </a:schemeClr>
            </a:gs>
            <a:gs pos="100000">
              <a:schemeClr val="accent1">
                <a:alpha val="90000"/>
                <a:hueOff val="0"/>
                <a:satOff val="0"/>
                <a:lumOff val="0"/>
                <a:alphaOff val="-2000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smtClean="0"/>
            <a:t>Substantial</a:t>
          </a:r>
          <a:endParaRPr lang="en-US" sz="2100" kern="1200" dirty="0" smtClean="0"/>
        </a:p>
      </dsp:txBody>
      <dsp:txXfrm>
        <a:off x="916145" y="1243822"/>
        <a:ext cx="1776338" cy="1065802"/>
      </dsp:txXfrm>
    </dsp:sp>
    <dsp:sp modelId="{B14E602B-B6B8-4EAB-8497-CB0179BE9449}">
      <dsp:nvSpPr>
        <dsp:cNvPr id="0" name=""/>
        <dsp:cNvSpPr/>
      </dsp:nvSpPr>
      <dsp:spPr>
        <a:xfrm>
          <a:off x="2870116" y="1243822"/>
          <a:ext cx="1776338" cy="1065802"/>
        </a:xfrm>
        <a:prstGeom prst="rect">
          <a:avLst/>
        </a:prstGeom>
        <a:gradFill rotWithShape="0">
          <a:gsLst>
            <a:gs pos="0">
              <a:schemeClr val="accent1">
                <a:alpha val="90000"/>
                <a:hueOff val="0"/>
                <a:satOff val="0"/>
                <a:lumOff val="0"/>
                <a:alphaOff val="-30000"/>
                <a:tint val="50000"/>
                <a:satMod val="300000"/>
              </a:schemeClr>
            </a:gs>
            <a:gs pos="35000">
              <a:schemeClr val="accent1">
                <a:alpha val="90000"/>
                <a:hueOff val="0"/>
                <a:satOff val="0"/>
                <a:lumOff val="0"/>
                <a:alphaOff val="-30000"/>
                <a:tint val="37000"/>
                <a:satMod val="300000"/>
              </a:schemeClr>
            </a:gs>
            <a:gs pos="100000">
              <a:schemeClr val="accent1">
                <a:alpha val="90000"/>
                <a:hueOff val="0"/>
                <a:satOff val="0"/>
                <a:lumOff val="0"/>
                <a:alphaOff val="-3000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smtClean="0"/>
            <a:t>Differentiable</a:t>
          </a:r>
          <a:endParaRPr lang="en-US" sz="2100" kern="1200" dirty="0" smtClean="0"/>
        </a:p>
      </dsp:txBody>
      <dsp:txXfrm>
        <a:off x="2870116" y="1243822"/>
        <a:ext cx="1776338" cy="1065802"/>
      </dsp:txXfrm>
    </dsp:sp>
    <dsp:sp modelId="{51639670-0E6F-4E63-9FF0-39E4C88DEA5F}">
      <dsp:nvSpPr>
        <dsp:cNvPr id="0" name=""/>
        <dsp:cNvSpPr/>
      </dsp:nvSpPr>
      <dsp:spPr>
        <a:xfrm>
          <a:off x="1893130" y="2487258"/>
          <a:ext cx="1776338" cy="1065802"/>
        </a:xfrm>
        <a:prstGeom prst="rect">
          <a:avLst/>
        </a:prstGeom>
        <a:gradFill rotWithShape="0">
          <a:gsLst>
            <a:gs pos="0">
              <a:schemeClr val="accent1">
                <a:alpha val="90000"/>
                <a:hueOff val="0"/>
                <a:satOff val="0"/>
                <a:lumOff val="0"/>
                <a:alphaOff val="-40000"/>
                <a:tint val="50000"/>
                <a:satMod val="300000"/>
              </a:schemeClr>
            </a:gs>
            <a:gs pos="35000">
              <a:schemeClr val="accent1">
                <a:alpha val="90000"/>
                <a:hueOff val="0"/>
                <a:satOff val="0"/>
                <a:lumOff val="0"/>
                <a:alphaOff val="-40000"/>
                <a:tint val="37000"/>
                <a:satMod val="300000"/>
              </a:schemeClr>
            </a:gs>
            <a:gs pos="100000">
              <a:schemeClr val="accent1">
                <a:alpha val="90000"/>
                <a:hueOff val="0"/>
                <a:satOff val="0"/>
                <a:lumOff val="0"/>
                <a:alphaOff val="-4000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smtClean="0"/>
            <a:t>Actionable</a:t>
          </a:r>
          <a:endParaRPr lang="en-US" sz="2100" kern="1200" dirty="0" smtClean="0"/>
        </a:p>
      </dsp:txBody>
      <dsp:txXfrm>
        <a:off x="1893130" y="2487258"/>
        <a:ext cx="1776338" cy="1065802"/>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09B3B0B-3AAC-4C7C-B985-64A381224091}">
      <dsp:nvSpPr>
        <dsp:cNvPr id="0" name=""/>
        <dsp:cNvSpPr/>
      </dsp:nvSpPr>
      <dsp:spPr>
        <a:xfrm>
          <a:off x="0" y="480"/>
          <a:ext cx="4648200" cy="477689"/>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n-US" sz="2400" kern="1200" smtClean="0"/>
            <a:t>Product differentiation</a:t>
          </a:r>
          <a:endParaRPr lang="en-US" sz="2400" kern="1200" dirty="0"/>
        </a:p>
      </dsp:txBody>
      <dsp:txXfrm>
        <a:off x="0" y="480"/>
        <a:ext cx="4648200" cy="477689"/>
      </dsp:txXfrm>
    </dsp:sp>
    <dsp:sp modelId="{BBEB0502-F629-4C7C-ACAB-7F90991F077A}">
      <dsp:nvSpPr>
        <dsp:cNvPr id="0" name=""/>
        <dsp:cNvSpPr/>
      </dsp:nvSpPr>
      <dsp:spPr>
        <a:xfrm>
          <a:off x="0" y="530897"/>
          <a:ext cx="4648200" cy="477689"/>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n-US" sz="2400" kern="1200" smtClean="0"/>
            <a:t>Service differentiation</a:t>
          </a:r>
          <a:endParaRPr lang="en-US" sz="2400" kern="1200" dirty="0" smtClean="0"/>
        </a:p>
      </dsp:txBody>
      <dsp:txXfrm>
        <a:off x="0" y="530897"/>
        <a:ext cx="4648200" cy="477689"/>
      </dsp:txXfrm>
    </dsp:sp>
    <dsp:sp modelId="{ADA97DE5-2C1D-4311-8F11-7109D8166721}">
      <dsp:nvSpPr>
        <dsp:cNvPr id="0" name=""/>
        <dsp:cNvSpPr/>
      </dsp:nvSpPr>
      <dsp:spPr>
        <a:xfrm>
          <a:off x="0" y="1064152"/>
          <a:ext cx="4648200" cy="477689"/>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n-US" sz="2400" kern="1200" dirty="0" smtClean="0"/>
            <a:t>Channel differentiation</a:t>
          </a:r>
        </a:p>
      </dsp:txBody>
      <dsp:txXfrm>
        <a:off x="0" y="1064152"/>
        <a:ext cx="4648200" cy="477689"/>
      </dsp:txXfrm>
    </dsp:sp>
    <dsp:sp modelId="{1190BF91-F168-4ECA-8CF5-AE00F414FA0A}">
      <dsp:nvSpPr>
        <dsp:cNvPr id="0" name=""/>
        <dsp:cNvSpPr/>
      </dsp:nvSpPr>
      <dsp:spPr>
        <a:xfrm>
          <a:off x="0" y="1470292"/>
          <a:ext cx="4648200" cy="477689"/>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n-US" sz="2400" kern="1200" smtClean="0"/>
            <a:t>People differentiation</a:t>
          </a:r>
          <a:endParaRPr lang="en-US" sz="2400" kern="1200" dirty="0" smtClean="0"/>
        </a:p>
      </dsp:txBody>
      <dsp:txXfrm>
        <a:off x="0" y="1470292"/>
        <a:ext cx="4648200" cy="477689"/>
      </dsp:txXfrm>
    </dsp:sp>
    <dsp:sp modelId="{F73B8C1A-FEFF-4691-B3E8-2B81CE7C3447}">
      <dsp:nvSpPr>
        <dsp:cNvPr id="0" name=""/>
        <dsp:cNvSpPr/>
      </dsp:nvSpPr>
      <dsp:spPr>
        <a:xfrm>
          <a:off x="0" y="1960710"/>
          <a:ext cx="4648200" cy="477689"/>
        </a:xfrm>
        <a:prstGeom prst="round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n-US" sz="2400" kern="1200" dirty="0" smtClean="0"/>
            <a:t>Image differentiation</a:t>
          </a:r>
        </a:p>
      </dsp:txBody>
      <dsp:txXfrm>
        <a:off x="0" y="1960710"/>
        <a:ext cx="4648200" cy="477689"/>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E7D0CD7-CFB7-4172-A2A1-5A160268B1FA}">
      <dsp:nvSpPr>
        <dsp:cNvPr id="0" name=""/>
        <dsp:cNvSpPr/>
      </dsp:nvSpPr>
      <dsp:spPr>
        <a:xfrm>
          <a:off x="878978" y="693"/>
          <a:ext cx="2065734" cy="853838"/>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smtClean="0"/>
            <a:t>Important</a:t>
          </a:r>
          <a:endParaRPr lang="en-US" sz="2200" kern="1200" dirty="0"/>
        </a:p>
      </dsp:txBody>
      <dsp:txXfrm>
        <a:off x="878978" y="693"/>
        <a:ext cx="2065734" cy="853838"/>
      </dsp:txXfrm>
    </dsp:sp>
    <dsp:sp modelId="{97B40C9B-A8E7-4B04-A7BD-5B691C66B920}">
      <dsp:nvSpPr>
        <dsp:cNvPr id="0" name=""/>
        <dsp:cNvSpPr/>
      </dsp:nvSpPr>
      <dsp:spPr>
        <a:xfrm>
          <a:off x="3151286" y="693"/>
          <a:ext cx="2065734" cy="853838"/>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smtClean="0"/>
            <a:t>Distinctive</a:t>
          </a:r>
          <a:endParaRPr lang="en-US" sz="2200" kern="1200" dirty="0" smtClean="0"/>
        </a:p>
      </dsp:txBody>
      <dsp:txXfrm>
        <a:off x="3151286" y="693"/>
        <a:ext cx="2065734" cy="853838"/>
      </dsp:txXfrm>
    </dsp:sp>
    <dsp:sp modelId="{67991F57-0F86-4B32-9B4A-97AA31E3FCDB}">
      <dsp:nvSpPr>
        <dsp:cNvPr id="0" name=""/>
        <dsp:cNvSpPr/>
      </dsp:nvSpPr>
      <dsp:spPr>
        <a:xfrm>
          <a:off x="878978" y="1108092"/>
          <a:ext cx="2065734" cy="787404"/>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smtClean="0"/>
            <a:t>Superior</a:t>
          </a:r>
          <a:endParaRPr lang="en-US" sz="2200" kern="1200" dirty="0" smtClean="0"/>
        </a:p>
      </dsp:txBody>
      <dsp:txXfrm>
        <a:off x="878978" y="1108092"/>
        <a:ext cx="2065734" cy="787404"/>
      </dsp:txXfrm>
    </dsp:sp>
    <dsp:sp modelId="{14ECCE97-BD48-4C0D-849A-89923912F925}">
      <dsp:nvSpPr>
        <dsp:cNvPr id="0" name=""/>
        <dsp:cNvSpPr/>
      </dsp:nvSpPr>
      <dsp:spPr>
        <a:xfrm>
          <a:off x="3151286" y="1061104"/>
          <a:ext cx="2065734" cy="881378"/>
        </a:xfrm>
        <a:prstGeom prst="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smtClean="0"/>
            <a:t>Communicable</a:t>
          </a:r>
          <a:endParaRPr lang="en-US" sz="2200" kern="1200" dirty="0" smtClean="0"/>
        </a:p>
      </dsp:txBody>
      <dsp:txXfrm>
        <a:off x="3151286" y="1061104"/>
        <a:ext cx="2065734" cy="881378"/>
      </dsp:txXfrm>
    </dsp:sp>
    <dsp:sp modelId="{7E53F324-0C85-4EFE-B3EE-1F5D92639F81}">
      <dsp:nvSpPr>
        <dsp:cNvPr id="0" name=""/>
        <dsp:cNvSpPr/>
      </dsp:nvSpPr>
      <dsp:spPr>
        <a:xfrm>
          <a:off x="878978" y="2149056"/>
          <a:ext cx="2065734" cy="881378"/>
        </a:xfrm>
        <a:prstGeom prst="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smtClean="0"/>
            <a:t>Preemptive</a:t>
          </a:r>
          <a:endParaRPr lang="en-US" sz="2200" kern="1200" dirty="0" smtClean="0"/>
        </a:p>
      </dsp:txBody>
      <dsp:txXfrm>
        <a:off x="878978" y="2149056"/>
        <a:ext cx="2065734" cy="881378"/>
      </dsp:txXfrm>
    </dsp:sp>
    <dsp:sp modelId="{A6A3AE67-AF19-4A90-B95B-E7E8E4949BEF}">
      <dsp:nvSpPr>
        <dsp:cNvPr id="0" name=""/>
        <dsp:cNvSpPr/>
      </dsp:nvSpPr>
      <dsp:spPr>
        <a:xfrm>
          <a:off x="3151286" y="2149056"/>
          <a:ext cx="2065734" cy="881378"/>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smtClean="0"/>
            <a:t>Affordable</a:t>
          </a:r>
          <a:endParaRPr lang="en-US" sz="2200" kern="1200" dirty="0" smtClean="0"/>
        </a:p>
      </dsp:txBody>
      <dsp:txXfrm>
        <a:off x="3151286" y="2149056"/>
        <a:ext cx="2065734" cy="881378"/>
      </dsp:txXfrm>
    </dsp:sp>
    <dsp:sp modelId="{3F9A2FF3-98F6-4039-BF73-17B73071F746}">
      <dsp:nvSpPr>
        <dsp:cNvPr id="0" name=""/>
        <dsp:cNvSpPr/>
      </dsp:nvSpPr>
      <dsp:spPr>
        <a:xfrm>
          <a:off x="2057397" y="3124195"/>
          <a:ext cx="2065734" cy="826297"/>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smtClean="0"/>
            <a:t>Profitable</a:t>
          </a:r>
        </a:p>
      </dsp:txBody>
      <dsp:txXfrm>
        <a:off x="2057397" y="3124195"/>
        <a:ext cx="2065734" cy="826297"/>
      </dsp:txXfrm>
    </dsp:sp>
  </dsp:spTree>
</dsp:drawing>
</file>

<file path=ppt/diagrams/layout1.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2.xml><?xml version="1.0" encoding="utf-8"?>
<dgm:layoutDef xmlns:dgm="http://schemas.openxmlformats.org/drawingml/2006/diagram" xmlns:a="http://schemas.openxmlformats.org/drawingml/2006/main" uniqueId="urn:microsoft.com/office/officeart/2005/8/layout/default#1">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2">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default#3">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Calibri" charset="0"/>
              </a:defRPr>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defRPr>
            </a:lvl1pPr>
          </a:lstStyle>
          <a:p>
            <a:fld id="{90C899B4-D980-4BB0-8197-B280B107DDF8}" type="datetime1">
              <a:rPr lang="en-US"/>
              <a:pPr/>
              <a:t>11/16/2013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en-US"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smtClean="0"/>
              <a:t>Click to edit Master text styles</a:t>
            </a:r>
          </a:p>
          <a:p>
            <a:pPr lvl="1"/>
            <a:r>
              <a:rPr lang="en-US" smtClean="0"/>
              <a:t>Second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atin typeface="Calibri" charset="0"/>
              </a:defRPr>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defRPr>
            </a:lvl1pPr>
          </a:lstStyle>
          <a:p>
            <a:fld id="{4B318BAA-BF0D-4E6F-A29C-7DE33783EE44}" type="slidenum">
              <a:rPr lang="en-US"/>
              <a:pPr/>
              <a:t>‹#›</a:t>
            </a:fld>
            <a:endParaRPr lang="en-US"/>
          </a:p>
        </p:txBody>
      </p:sp>
    </p:spTree>
    <p:extLst>
      <p:ext uri="{BB962C8B-B14F-4D97-AF65-F5344CB8AC3E}">
        <p14:creationId xmlns="" xmlns:p14="http://schemas.microsoft.com/office/powerpoint/2010/main" val="1337785214"/>
      </p:ext>
    </p:extLst>
  </p:cSld>
  <p:clrMap bg1="lt1" tx1="dk1" bg2="lt2" tx2="dk2" accent1="accent1" accent2="accent2" accent3="accent3" accent4="accent4" accent5="accent5" accent6="accent6" hlink="hlink" folHlink="folHlink"/>
  <p:notesStyle>
    <a:lvl1pPr algn="l" rtl="0" eaLnBrk="0" fontAlgn="base" hangingPunct="0">
      <a:spcBef>
        <a:spcPct val="0"/>
      </a:spcBef>
      <a:spcAft>
        <a:spcPct val="0"/>
      </a:spcAft>
      <a:defRPr sz="1200" kern="1200">
        <a:solidFill>
          <a:schemeClr val="tx1"/>
        </a:solidFill>
        <a:latin typeface="+mn-lt"/>
        <a:ea typeface="ＭＳ Ｐゴシック" charset="-128"/>
        <a:cs typeface="+mn-cs"/>
      </a:defRPr>
    </a:lvl1pPr>
    <a:lvl2pPr marL="693738" indent="-236538" algn="l" rtl="0" eaLnBrk="0" fontAlgn="base" hangingPunct="0">
      <a:spcBef>
        <a:spcPct val="0"/>
      </a:spcBef>
      <a:spcAft>
        <a:spcPct val="0"/>
      </a:spcAft>
      <a:buFont typeface="Arial" charset="0"/>
      <a:buChar char="•"/>
      <a:defRPr sz="1200" kern="1200">
        <a:solidFill>
          <a:schemeClr val="tx1"/>
        </a:solidFill>
        <a:latin typeface="+mn-lt"/>
        <a:ea typeface="ＭＳ Ｐゴシック" charset="-128"/>
        <a:cs typeface="+mn-cs"/>
      </a:defRPr>
    </a:lvl2pPr>
    <a:lvl3pPr marL="1143000" indent="-228600" algn="l"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600200" indent="-228600" algn="l"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2057400" indent="-228600" algn="l"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p:spPr>
      </p:sp>
      <p:sp>
        <p:nvSpPr>
          <p:cNvPr id="11267" name="Notes Placeholder 2"/>
          <p:cNvSpPr>
            <a:spLocks noGrp="1"/>
          </p:cNvSpPr>
          <p:nvPr>
            <p:ph type="body" idx="1"/>
          </p:nvPr>
        </p:nvSpPr>
        <p:spPr bwMode="auto">
          <a:noFill/>
        </p:spPr>
        <p:txBody>
          <a:bodyPr/>
          <a:lstStyle/>
          <a:p>
            <a:endParaRPr lang="en-US" smtClean="0"/>
          </a:p>
        </p:txBody>
      </p:sp>
      <p:sp>
        <p:nvSpPr>
          <p:cNvPr id="11268" name="Slide Number Placeholder 3"/>
          <p:cNvSpPr>
            <a:spLocks noGrp="1"/>
          </p:cNvSpPr>
          <p:nvPr>
            <p:ph type="sldNum" sz="quarter" idx="5"/>
          </p:nvPr>
        </p:nvSpPr>
        <p:spPr bwMode="auto">
          <a:noFill/>
          <a:ln>
            <a:miter lim="800000"/>
            <a:headEnd/>
            <a:tailEnd/>
          </a:ln>
        </p:spPr>
        <p:txBody>
          <a:bodyPr/>
          <a:lstStyle/>
          <a:p>
            <a:fld id="{87EDB51B-2CFF-4A63-9A7C-A18F421BD517}" type="slidenum">
              <a:rPr lang="en-US"/>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a:lstStyle/>
          <a:p>
            <a:r>
              <a:rPr lang="en-US" b="1" smtClean="0"/>
              <a:t>Note to Instructor</a:t>
            </a:r>
          </a:p>
          <a:p>
            <a:r>
              <a:rPr lang="en-US" smtClean="0"/>
              <a:t>This link goes to gurl.com, a Web site for female teenagers and young adults. It is interesting to browse with the students to note what kind of content is of interest to this group.  A look at the advertisers with banner ads, sponsorships, or contests on the site shows the importance of targeted locations to these advertisers.</a:t>
            </a:r>
          </a:p>
          <a:p>
            <a:endParaRPr lang="en-US" smtClean="0"/>
          </a:p>
        </p:txBody>
      </p:sp>
      <p:sp>
        <p:nvSpPr>
          <p:cNvPr id="27652" name="Slide Number Placeholder 3"/>
          <p:cNvSpPr>
            <a:spLocks noGrp="1"/>
          </p:cNvSpPr>
          <p:nvPr>
            <p:ph type="sldNum" sz="quarter" idx="5"/>
          </p:nvPr>
        </p:nvSpPr>
        <p:spPr bwMode="auto">
          <a:noFill/>
          <a:ln>
            <a:miter lim="800000"/>
            <a:headEnd/>
            <a:tailEnd/>
          </a:ln>
        </p:spPr>
        <p:txBody>
          <a:bodyPr/>
          <a:lstStyle/>
          <a:p>
            <a:fld id="{AE32F44F-387B-4B25-A3B7-7348D604FC3E}" type="slidenum">
              <a:rPr lang="en-US"/>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p:spPr>
      </p:sp>
      <p:sp>
        <p:nvSpPr>
          <p:cNvPr id="29699" name="Notes Placeholder 2"/>
          <p:cNvSpPr>
            <a:spLocks noGrp="1"/>
          </p:cNvSpPr>
          <p:nvPr>
            <p:ph type="body" idx="1"/>
          </p:nvPr>
        </p:nvSpPr>
        <p:spPr bwMode="auto">
          <a:noFill/>
        </p:spPr>
        <p:txBody>
          <a:bodyPr/>
          <a:lstStyle/>
          <a:p>
            <a:r>
              <a:rPr lang="en-US" b="1" dirty="0" smtClean="0"/>
              <a:t>Note to Instructor</a:t>
            </a:r>
          </a:p>
          <a:p>
            <a:r>
              <a:rPr lang="en-US" dirty="0" smtClean="0"/>
              <a:t>There are a whole group of products which are targeted to the affluent including hotels like Four Seasons, which is mentioned in the book. Their products offerings are deluxe:</a:t>
            </a:r>
          </a:p>
          <a:p>
            <a:pPr lvl="1"/>
            <a:r>
              <a:rPr lang="en-US" dirty="0" smtClean="0"/>
              <a:t>Kids in the City package for $520 a night and, among other things, enjoy a visit in their room from the Ice Cream Man, who arrives with all the fixings to make any concoction they desire.</a:t>
            </a:r>
          </a:p>
          <a:p>
            <a:pPr lvl="1"/>
            <a:r>
              <a:rPr lang="en-US" dirty="0" smtClean="0"/>
              <a:t>The Benjamin Hotel in New York City provides dog beds in a variety of styles and doggie bathrobes, as well as canine room service and DVDs for dogs.</a:t>
            </a:r>
          </a:p>
          <a:p>
            <a:pPr lvl="1"/>
            <a:r>
              <a:rPr lang="en-US" dirty="0" smtClean="0"/>
              <a:t>At the Ritz-Carlton, Lake Las Vegas in Henderson, Nevada, the Love at Lake Las Vegas weekend package includes two nights in the 2,400 square foot presidential suite, helicopter and gondola rides, a champagne-tasting party on a yacht complete with rose petals strewn about and a string trio, use of a luxury car throughout the stay, in-room couples spa treatment, a $5,000 casino line of credit, a $50,000 shopping spree at Neiman Marcus, 14 dozen roses, and a butler-drawn Cristal champagne bath.</a:t>
            </a:r>
          </a:p>
          <a:p>
            <a:endParaRPr lang="en-US" dirty="0" smtClean="0"/>
          </a:p>
        </p:txBody>
      </p:sp>
      <p:sp>
        <p:nvSpPr>
          <p:cNvPr id="29700" name="Slide Number Placeholder 3"/>
          <p:cNvSpPr>
            <a:spLocks noGrp="1"/>
          </p:cNvSpPr>
          <p:nvPr>
            <p:ph type="sldNum" sz="quarter" idx="5"/>
          </p:nvPr>
        </p:nvSpPr>
        <p:spPr bwMode="auto">
          <a:noFill/>
          <a:ln>
            <a:miter lim="800000"/>
            <a:headEnd/>
            <a:tailEnd/>
          </a:ln>
        </p:spPr>
        <p:txBody>
          <a:bodyPr/>
          <a:lstStyle/>
          <a:p>
            <a:fld id="{09A213B6-CDB7-49F1-89C1-DC247D9A9F76}" type="slidenum">
              <a:rPr lang="en-US"/>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p:spPr>
      </p:sp>
      <p:sp>
        <p:nvSpPr>
          <p:cNvPr id="31747" name="Notes Placeholder 2"/>
          <p:cNvSpPr>
            <a:spLocks noGrp="1"/>
          </p:cNvSpPr>
          <p:nvPr>
            <p:ph type="body" idx="1"/>
          </p:nvPr>
        </p:nvSpPr>
        <p:spPr bwMode="auto">
          <a:noFill/>
        </p:spPr>
        <p:txBody>
          <a:bodyPr/>
          <a:lstStyle/>
          <a:p>
            <a:r>
              <a:rPr lang="en-US" b="1" dirty="0" smtClean="0"/>
              <a:t>Note to Instructor</a:t>
            </a:r>
          </a:p>
          <a:p>
            <a:r>
              <a:rPr lang="en-US" sz="1200" b="1" kern="1200" baseline="0" dirty="0" smtClean="0">
                <a:solidFill>
                  <a:schemeClr val="tx1"/>
                </a:solidFill>
                <a:latin typeface="+mn-lt"/>
                <a:ea typeface="ＭＳ Ｐゴシック" charset="-128"/>
                <a:cs typeface="+mn-cs"/>
              </a:rPr>
              <a:t>Occasion segmentation</a:t>
            </a:r>
          </a:p>
          <a:p>
            <a:r>
              <a:rPr lang="en-US" sz="1200" kern="1200" baseline="0" dirty="0" smtClean="0">
                <a:solidFill>
                  <a:schemeClr val="tx1"/>
                </a:solidFill>
                <a:latin typeface="+mn-lt"/>
                <a:ea typeface="ＭＳ Ｐゴシック" charset="-128"/>
                <a:cs typeface="+mn-cs"/>
              </a:rPr>
              <a:t>Dividing the market into segments</a:t>
            </a:r>
          </a:p>
          <a:p>
            <a:r>
              <a:rPr lang="en-US" sz="1200" kern="1200" baseline="0" dirty="0" smtClean="0">
                <a:solidFill>
                  <a:schemeClr val="tx1"/>
                </a:solidFill>
                <a:latin typeface="+mn-lt"/>
                <a:ea typeface="ＭＳ Ｐゴシック" charset="-128"/>
                <a:cs typeface="+mn-cs"/>
              </a:rPr>
              <a:t>according to occasions when buyers get</a:t>
            </a:r>
          </a:p>
          <a:p>
            <a:r>
              <a:rPr lang="en-US" sz="1200" kern="1200" baseline="0" dirty="0" smtClean="0">
                <a:solidFill>
                  <a:schemeClr val="tx1"/>
                </a:solidFill>
                <a:latin typeface="+mn-lt"/>
                <a:ea typeface="ＭＳ Ｐゴシック" charset="-128"/>
                <a:cs typeface="+mn-cs"/>
              </a:rPr>
              <a:t>the idea to buy, actually make their</a:t>
            </a:r>
          </a:p>
          <a:p>
            <a:r>
              <a:rPr lang="en-US" sz="1200" kern="1200" baseline="0" dirty="0" smtClean="0">
                <a:solidFill>
                  <a:schemeClr val="tx1"/>
                </a:solidFill>
                <a:latin typeface="+mn-lt"/>
                <a:ea typeface="ＭＳ Ｐゴシック" charset="-128"/>
                <a:cs typeface="+mn-cs"/>
              </a:rPr>
              <a:t>purchase, or use the purchased item.</a:t>
            </a:r>
          </a:p>
          <a:p>
            <a:r>
              <a:rPr lang="en-US" sz="1200" b="1" kern="1200" baseline="0" dirty="0" smtClean="0">
                <a:solidFill>
                  <a:schemeClr val="tx1"/>
                </a:solidFill>
                <a:latin typeface="+mn-lt"/>
                <a:ea typeface="ＭＳ Ｐゴシック" charset="-128"/>
                <a:cs typeface="+mn-cs"/>
              </a:rPr>
              <a:t>Benefit segmentation</a:t>
            </a:r>
          </a:p>
          <a:p>
            <a:r>
              <a:rPr lang="en-US" sz="1200" kern="1200" baseline="0" dirty="0" smtClean="0">
                <a:solidFill>
                  <a:schemeClr val="tx1"/>
                </a:solidFill>
                <a:latin typeface="+mn-lt"/>
                <a:ea typeface="ＭＳ Ｐゴシック" charset="-128"/>
                <a:cs typeface="+mn-cs"/>
              </a:rPr>
              <a:t>Dividing the market into segments</a:t>
            </a:r>
          </a:p>
          <a:p>
            <a:r>
              <a:rPr lang="en-US" sz="1200" kern="1200" baseline="0" dirty="0" smtClean="0">
                <a:solidFill>
                  <a:schemeClr val="tx1"/>
                </a:solidFill>
                <a:latin typeface="+mn-lt"/>
                <a:ea typeface="ＭＳ Ｐゴシック" charset="-128"/>
                <a:cs typeface="+mn-cs"/>
              </a:rPr>
              <a:t>according to the different benefits that</a:t>
            </a:r>
          </a:p>
          <a:p>
            <a:r>
              <a:rPr lang="en-US" sz="1200" kern="1200" baseline="0" dirty="0" smtClean="0">
                <a:solidFill>
                  <a:schemeClr val="tx1"/>
                </a:solidFill>
                <a:latin typeface="+mn-lt"/>
                <a:ea typeface="ＭＳ Ｐゴシック" charset="-128"/>
                <a:cs typeface="+mn-cs"/>
              </a:rPr>
              <a:t>consumers seek from the product.</a:t>
            </a:r>
            <a:endParaRPr lang="en-US" b="1" dirty="0" smtClean="0"/>
          </a:p>
          <a:p>
            <a:r>
              <a:rPr lang="en-US" dirty="0" smtClean="0"/>
              <a:t>Students often get confused with the difference between behavioral and psychographic segmentation. Behavior is more tied into how consumers use the product. A good illustration is greeting cards—ask students how their purchasing would be different when buying a birthday card for their mother versus one for a new boyfriend. In addition, ask them how people might look for different benefits when purchasing a car? Some might look for safety while others will look for the best gas mileage.</a:t>
            </a:r>
          </a:p>
          <a:p>
            <a:endParaRPr lang="en-US" dirty="0" smtClean="0"/>
          </a:p>
        </p:txBody>
      </p:sp>
      <p:sp>
        <p:nvSpPr>
          <p:cNvPr id="31748" name="Slide Number Placeholder 3"/>
          <p:cNvSpPr>
            <a:spLocks noGrp="1"/>
          </p:cNvSpPr>
          <p:nvPr>
            <p:ph type="sldNum" sz="quarter" idx="5"/>
          </p:nvPr>
        </p:nvSpPr>
        <p:spPr bwMode="auto">
          <a:noFill/>
          <a:ln>
            <a:miter lim="800000"/>
            <a:headEnd/>
            <a:tailEnd/>
          </a:ln>
        </p:spPr>
        <p:txBody>
          <a:bodyPr/>
          <a:lstStyle/>
          <a:p>
            <a:fld id="{F7CBC458-EB64-46B0-BA9B-01D5EE620458}" type="slidenum">
              <a:rPr lang="en-US"/>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p:spPr>
      </p:sp>
      <p:sp>
        <p:nvSpPr>
          <p:cNvPr id="31747" name="Notes Placeholder 2"/>
          <p:cNvSpPr>
            <a:spLocks noGrp="1"/>
          </p:cNvSpPr>
          <p:nvPr>
            <p:ph type="body" idx="1"/>
          </p:nvPr>
        </p:nvSpPr>
        <p:spPr bwMode="auto">
          <a:noFill/>
        </p:spPr>
        <p:txBody>
          <a:bodyPr/>
          <a:lstStyle/>
          <a:p>
            <a:r>
              <a:rPr lang="en-US" b="1" dirty="0" smtClean="0"/>
              <a:t>Note to Instructor</a:t>
            </a:r>
          </a:p>
          <a:p>
            <a:r>
              <a:rPr lang="en-US" sz="1200" b="1" kern="1200" baseline="0" dirty="0" smtClean="0">
                <a:solidFill>
                  <a:schemeClr val="tx1"/>
                </a:solidFill>
                <a:latin typeface="+mn-lt"/>
                <a:ea typeface="ＭＳ Ｐゴシック" charset="-128"/>
                <a:cs typeface="+mn-cs"/>
              </a:rPr>
              <a:t>Occasion segmentation</a:t>
            </a:r>
          </a:p>
          <a:p>
            <a:r>
              <a:rPr lang="en-US" sz="1200" kern="1200" baseline="0" dirty="0" smtClean="0">
                <a:solidFill>
                  <a:schemeClr val="tx1"/>
                </a:solidFill>
                <a:latin typeface="+mn-lt"/>
                <a:ea typeface="ＭＳ Ｐゴシック" charset="-128"/>
                <a:cs typeface="+mn-cs"/>
              </a:rPr>
              <a:t>Dividing the market into segments</a:t>
            </a:r>
          </a:p>
          <a:p>
            <a:r>
              <a:rPr lang="en-US" sz="1200" kern="1200" baseline="0" dirty="0" smtClean="0">
                <a:solidFill>
                  <a:schemeClr val="tx1"/>
                </a:solidFill>
                <a:latin typeface="+mn-lt"/>
                <a:ea typeface="ＭＳ Ｐゴシック" charset="-128"/>
                <a:cs typeface="+mn-cs"/>
              </a:rPr>
              <a:t>according to occasions when buyers get</a:t>
            </a:r>
          </a:p>
          <a:p>
            <a:r>
              <a:rPr lang="en-US" sz="1200" kern="1200" baseline="0" dirty="0" smtClean="0">
                <a:solidFill>
                  <a:schemeClr val="tx1"/>
                </a:solidFill>
                <a:latin typeface="+mn-lt"/>
                <a:ea typeface="ＭＳ Ｐゴシック" charset="-128"/>
                <a:cs typeface="+mn-cs"/>
              </a:rPr>
              <a:t>the idea to buy, actually make their</a:t>
            </a:r>
          </a:p>
          <a:p>
            <a:r>
              <a:rPr lang="en-US" sz="1200" kern="1200" baseline="0" dirty="0" smtClean="0">
                <a:solidFill>
                  <a:schemeClr val="tx1"/>
                </a:solidFill>
                <a:latin typeface="+mn-lt"/>
                <a:ea typeface="ＭＳ Ｐゴシック" charset="-128"/>
                <a:cs typeface="+mn-cs"/>
              </a:rPr>
              <a:t>purchase, or use the purchased item.</a:t>
            </a:r>
          </a:p>
          <a:p>
            <a:r>
              <a:rPr lang="en-US" sz="1200" b="1" kern="1200" baseline="0" dirty="0" smtClean="0">
                <a:solidFill>
                  <a:schemeClr val="tx1"/>
                </a:solidFill>
                <a:latin typeface="+mn-lt"/>
                <a:ea typeface="ＭＳ Ｐゴシック" charset="-128"/>
                <a:cs typeface="+mn-cs"/>
              </a:rPr>
              <a:t>Benefit segmentation</a:t>
            </a:r>
          </a:p>
          <a:p>
            <a:r>
              <a:rPr lang="en-US" sz="1200" kern="1200" baseline="0" dirty="0" smtClean="0">
                <a:solidFill>
                  <a:schemeClr val="tx1"/>
                </a:solidFill>
                <a:latin typeface="+mn-lt"/>
                <a:ea typeface="ＭＳ Ｐゴシック" charset="-128"/>
                <a:cs typeface="+mn-cs"/>
              </a:rPr>
              <a:t>Dividing the market into segments</a:t>
            </a:r>
          </a:p>
          <a:p>
            <a:r>
              <a:rPr lang="en-US" sz="1200" kern="1200" baseline="0" dirty="0" smtClean="0">
                <a:solidFill>
                  <a:schemeClr val="tx1"/>
                </a:solidFill>
                <a:latin typeface="+mn-lt"/>
                <a:ea typeface="ＭＳ Ｐゴシック" charset="-128"/>
                <a:cs typeface="+mn-cs"/>
              </a:rPr>
              <a:t>according to the different benefits that</a:t>
            </a:r>
          </a:p>
          <a:p>
            <a:r>
              <a:rPr lang="en-US" sz="1200" kern="1200" baseline="0" dirty="0" smtClean="0">
                <a:solidFill>
                  <a:schemeClr val="tx1"/>
                </a:solidFill>
                <a:latin typeface="+mn-lt"/>
                <a:ea typeface="ＭＳ Ｐゴシック" charset="-128"/>
                <a:cs typeface="+mn-cs"/>
              </a:rPr>
              <a:t>consumers seek from the product.</a:t>
            </a:r>
            <a:endParaRPr lang="en-US" b="1" dirty="0" smtClean="0"/>
          </a:p>
          <a:p>
            <a:r>
              <a:rPr lang="en-US" dirty="0" smtClean="0"/>
              <a:t>Students often get confused with the difference between behavioral and psychographic segmentation. Behavior is more tied into how consumers use the product. A good illustration is greeting cards—ask students how their purchasing would be different when buying a birthday card for their mother versus one for a new boyfriend. In addition, ask them how people might look for different benefits when purchasing a car? Some might look for safety while others will look for the best gas mileage.</a:t>
            </a:r>
          </a:p>
          <a:p>
            <a:endParaRPr lang="en-US" dirty="0" smtClean="0"/>
          </a:p>
        </p:txBody>
      </p:sp>
      <p:sp>
        <p:nvSpPr>
          <p:cNvPr id="31748" name="Slide Number Placeholder 3"/>
          <p:cNvSpPr>
            <a:spLocks noGrp="1"/>
          </p:cNvSpPr>
          <p:nvPr>
            <p:ph type="sldNum" sz="quarter" idx="5"/>
          </p:nvPr>
        </p:nvSpPr>
        <p:spPr bwMode="auto">
          <a:noFill/>
          <a:ln>
            <a:miter lim="800000"/>
            <a:headEnd/>
            <a:tailEnd/>
          </a:ln>
        </p:spPr>
        <p:txBody>
          <a:bodyPr/>
          <a:lstStyle/>
          <a:p>
            <a:fld id="{F7CBC458-EB64-46B0-BA9B-01D5EE620458}" type="slidenum">
              <a:rPr lang="en-US"/>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p:spPr>
      </p:sp>
      <p:sp>
        <p:nvSpPr>
          <p:cNvPr id="37891" name="Notes Placeholder 2"/>
          <p:cNvSpPr>
            <a:spLocks noGrp="1"/>
          </p:cNvSpPr>
          <p:nvPr>
            <p:ph type="body" idx="1"/>
          </p:nvPr>
        </p:nvSpPr>
        <p:spPr bwMode="auto">
          <a:noFill/>
        </p:spPr>
        <p:txBody>
          <a:bodyPr/>
          <a:lstStyle/>
          <a:p>
            <a:endParaRPr lang="en-US" smtClean="0"/>
          </a:p>
        </p:txBody>
      </p:sp>
      <p:sp>
        <p:nvSpPr>
          <p:cNvPr id="37892" name="Slide Number Placeholder 3"/>
          <p:cNvSpPr>
            <a:spLocks noGrp="1"/>
          </p:cNvSpPr>
          <p:nvPr>
            <p:ph type="sldNum" sz="quarter" idx="5"/>
          </p:nvPr>
        </p:nvSpPr>
        <p:spPr bwMode="auto">
          <a:noFill/>
          <a:ln>
            <a:miter lim="800000"/>
            <a:headEnd/>
            <a:tailEnd/>
          </a:ln>
        </p:spPr>
        <p:txBody>
          <a:bodyPr/>
          <a:lstStyle/>
          <a:p>
            <a:fld id="{8FE9A2E1-8178-41E3-A5E7-2619C739FBD1}" type="slidenum">
              <a:rPr lang="en-US"/>
              <a:pPr/>
              <a:t>16</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a:noFill/>
        </p:spPr>
        <p:txBody>
          <a:bodyPr/>
          <a:lstStyle/>
          <a:p>
            <a:endParaRPr lang="en-US" smtClean="0"/>
          </a:p>
        </p:txBody>
      </p:sp>
      <p:sp>
        <p:nvSpPr>
          <p:cNvPr id="39940" name="Slide Number Placeholder 3"/>
          <p:cNvSpPr>
            <a:spLocks noGrp="1"/>
          </p:cNvSpPr>
          <p:nvPr>
            <p:ph type="sldNum" sz="quarter" idx="5"/>
          </p:nvPr>
        </p:nvSpPr>
        <p:spPr bwMode="auto">
          <a:noFill/>
          <a:ln>
            <a:miter lim="800000"/>
            <a:headEnd/>
            <a:tailEnd/>
          </a:ln>
        </p:spPr>
        <p:txBody>
          <a:bodyPr/>
          <a:lstStyle/>
          <a:p>
            <a:fld id="{43247A9F-1225-426D-AF11-020D57C6BB00}" type="slidenum">
              <a:rPr lang="en-US"/>
              <a:pPr/>
              <a:t>17</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p:spPr>
      </p:sp>
      <p:sp>
        <p:nvSpPr>
          <p:cNvPr id="41987" name="Notes Placeholder 2"/>
          <p:cNvSpPr>
            <a:spLocks noGrp="1"/>
          </p:cNvSpPr>
          <p:nvPr>
            <p:ph type="body" idx="1"/>
          </p:nvPr>
        </p:nvSpPr>
        <p:spPr bwMode="auto">
          <a:noFill/>
        </p:spPr>
        <p:txBody>
          <a:bodyPr/>
          <a:lstStyle/>
          <a:p>
            <a:r>
              <a:rPr lang="en-US" sz="1200" i="1" kern="1200" baseline="0" dirty="0" smtClean="0">
                <a:solidFill>
                  <a:schemeClr val="tx1"/>
                </a:solidFill>
                <a:latin typeface="+mn-lt"/>
                <a:ea typeface="ＭＳ Ｐゴシック" charset="-128"/>
                <a:cs typeface="+mn-cs"/>
              </a:rPr>
              <a:t>Measurable: The size, purchasing power, and profiles of the segments</a:t>
            </a:r>
          </a:p>
          <a:p>
            <a:r>
              <a:rPr lang="en-US" sz="1200" kern="1200" baseline="0" dirty="0" smtClean="0">
                <a:solidFill>
                  <a:schemeClr val="tx1"/>
                </a:solidFill>
                <a:latin typeface="+mn-lt"/>
                <a:ea typeface="ＭＳ Ｐゴシック" charset="-128"/>
                <a:cs typeface="+mn-cs"/>
              </a:rPr>
              <a:t>can be measured.</a:t>
            </a:r>
          </a:p>
          <a:p>
            <a:r>
              <a:rPr lang="en-US" sz="1200" i="1" kern="1200" baseline="0" dirty="0" smtClean="0">
                <a:solidFill>
                  <a:schemeClr val="tx1"/>
                </a:solidFill>
                <a:latin typeface="+mn-lt"/>
                <a:ea typeface="ＭＳ Ｐゴシック" charset="-128"/>
                <a:cs typeface="+mn-cs"/>
              </a:rPr>
              <a:t>Accessible: The market segments can be effectively reached and</a:t>
            </a:r>
          </a:p>
          <a:p>
            <a:r>
              <a:rPr lang="en-US" sz="1200" kern="1200" baseline="0" dirty="0" smtClean="0">
                <a:solidFill>
                  <a:schemeClr val="tx1"/>
                </a:solidFill>
                <a:latin typeface="+mn-lt"/>
                <a:ea typeface="ＭＳ Ｐゴシック" charset="-128"/>
                <a:cs typeface="+mn-cs"/>
              </a:rPr>
              <a:t>served.</a:t>
            </a:r>
          </a:p>
          <a:p>
            <a:r>
              <a:rPr lang="en-US" sz="1200" i="1" kern="1200" baseline="0" dirty="0" smtClean="0">
                <a:solidFill>
                  <a:schemeClr val="tx1"/>
                </a:solidFill>
                <a:latin typeface="+mn-lt"/>
                <a:ea typeface="ＭＳ Ｐゴシック" charset="-128"/>
                <a:cs typeface="+mn-cs"/>
              </a:rPr>
              <a:t>Substantial: The market segments are large or profitable enough to</a:t>
            </a:r>
          </a:p>
          <a:p>
            <a:r>
              <a:rPr lang="en-US" sz="1200" kern="1200" baseline="0" dirty="0" smtClean="0">
                <a:solidFill>
                  <a:schemeClr val="tx1"/>
                </a:solidFill>
                <a:latin typeface="+mn-lt"/>
                <a:ea typeface="ＭＳ Ｐゴシック" charset="-128"/>
                <a:cs typeface="+mn-cs"/>
              </a:rPr>
              <a:t>serve.</a:t>
            </a:r>
          </a:p>
          <a:p>
            <a:r>
              <a:rPr lang="en-US" sz="1200" i="1" kern="1200" baseline="0" dirty="0" smtClean="0">
                <a:solidFill>
                  <a:schemeClr val="tx1"/>
                </a:solidFill>
                <a:latin typeface="+mn-lt"/>
                <a:ea typeface="ＭＳ Ｐゴシック" charset="-128"/>
                <a:cs typeface="+mn-cs"/>
              </a:rPr>
              <a:t>Differentiable: The segments are conceptually distinguishable and</a:t>
            </a:r>
          </a:p>
          <a:p>
            <a:r>
              <a:rPr lang="en-US" sz="1200" kern="1200" baseline="0" dirty="0" smtClean="0">
                <a:solidFill>
                  <a:schemeClr val="tx1"/>
                </a:solidFill>
                <a:latin typeface="+mn-lt"/>
                <a:ea typeface="ＭＳ Ｐゴシック" charset="-128"/>
                <a:cs typeface="+mn-cs"/>
              </a:rPr>
              <a:t>respond differently to different marketing mix elements and programs.</a:t>
            </a:r>
          </a:p>
          <a:p>
            <a:r>
              <a:rPr lang="en-US" sz="1200" kern="1200" baseline="0" dirty="0" smtClean="0">
                <a:solidFill>
                  <a:schemeClr val="tx1"/>
                </a:solidFill>
                <a:latin typeface="+mn-lt"/>
                <a:ea typeface="ＭＳ Ｐゴシック" charset="-128"/>
                <a:cs typeface="+mn-cs"/>
              </a:rPr>
              <a:t>If men and women respond similarly to marketing efforts for soft drinks, they</a:t>
            </a:r>
          </a:p>
          <a:p>
            <a:r>
              <a:rPr lang="en-US" sz="1200" kern="1200" baseline="0" dirty="0" smtClean="0">
                <a:solidFill>
                  <a:schemeClr val="tx1"/>
                </a:solidFill>
                <a:latin typeface="+mn-lt"/>
                <a:ea typeface="ＭＳ Ｐゴシック" charset="-128"/>
                <a:cs typeface="+mn-cs"/>
              </a:rPr>
              <a:t>do not constitute separate segments.</a:t>
            </a:r>
          </a:p>
          <a:p>
            <a:r>
              <a:rPr lang="en-US" sz="1200" i="1" kern="1200" baseline="0" dirty="0" smtClean="0">
                <a:solidFill>
                  <a:schemeClr val="tx1"/>
                </a:solidFill>
                <a:latin typeface="+mn-lt"/>
                <a:ea typeface="ＭＳ Ｐゴシック" charset="-128"/>
                <a:cs typeface="+mn-cs"/>
              </a:rPr>
              <a:t>Actionable: Effective programs can be designed for attracting and serving the segments.</a:t>
            </a:r>
            <a:endParaRPr lang="en-US" dirty="0" smtClean="0"/>
          </a:p>
          <a:p>
            <a:endParaRPr lang="en-US" dirty="0" smtClean="0"/>
          </a:p>
        </p:txBody>
      </p:sp>
      <p:sp>
        <p:nvSpPr>
          <p:cNvPr id="41988" name="Slide Number Placeholder 3"/>
          <p:cNvSpPr>
            <a:spLocks noGrp="1"/>
          </p:cNvSpPr>
          <p:nvPr>
            <p:ph type="sldNum" sz="quarter" idx="5"/>
          </p:nvPr>
        </p:nvSpPr>
        <p:spPr bwMode="auto">
          <a:noFill/>
          <a:ln>
            <a:miter lim="800000"/>
            <a:headEnd/>
            <a:tailEnd/>
          </a:ln>
        </p:spPr>
        <p:txBody>
          <a:bodyPr/>
          <a:lstStyle/>
          <a:p>
            <a:fld id="{C83EB77D-AD7C-4AD0-94B4-6B4D2F4DD496}" type="slidenum">
              <a:rPr lang="en-US"/>
              <a:pPr/>
              <a:t>18</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p:spPr>
      </p:sp>
      <p:sp>
        <p:nvSpPr>
          <p:cNvPr id="41987" name="Notes Placeholder 2"/>
          <p:cNvSpPr>
            <a:spLocks noGrp="1"/>
          </p:cNvSpPr>
          <p:nvPr>
            <p:ph type="body" idx="1"/>
          </p:nvPr>
        </p:nvSpPr>
        <p:spPr bwMode="auto">
          <a:noFill/>
        </p:spPr>
        <p:txBody>
          <a:bodyPr/>
          <a:lstStyle/>
          <a:p>
            <a:endParaRPr lang="en-US" dirty="0" smtClean="0"/>
          </a:p>
        </p:txBody>
      </p:sp>
      <p:sp>
        <p:nvSpPr>
          <p:cNvPr id="41988" name="Slide Number Placeholder 3"/>
          <p:cNvSpPr>
            <a:spLocks noGrp="1"/>
          </p:cNvSpPr>
          <p:nvPr>
            <p:ph type="sldNum" sz="quarter" idx="5"/>
          </p:nvPr>
        </p:nvSpPr>
        <p:spPr bwMode="auto">
          <a:noFill/>
          <a:ln>
            <a:miter lim="800000"/>
            <a:headEnd/>
            <a:tailEnd/>
          </a:ln>
        </p:spPr>
        <p:txBody>
          <a:bodyPr/>
          <a:lstStyle/>
          <a:p>
            <a:fld id="{C83EB77D-AD7C-4AD0-94B4-6B4D2F4DD496}" type="slidenum">
              <a:rPr lang="en-US"/>
              <a:pPr/>
              <a:t>19</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46083" name="Notes Placeholder 2"/>
          <p:cNvSpPr>
            <a:spLocks noGrp="1"/>
          </p:cNvSpPr>
          <p:nvPr>
            <p:ph type="body" idx="1"/>
          </p:nvPr>
        </p:nvSpPr>
        <p:spPr bwMode="auto">
          <a:noFill/>
        </p:spPr>
        <p:txBody>
          <a:bodyPr/>
          <a:lstStyle/>
          <a:p>
            <a:r>
              <a:rPr lang="en-US" b="1" dirty="0" smtClean="0"/>
              <a:t>Note to Instructor</a:t>
            </a:r>
          </a:p>
          <a:p>
            <a:r>
              <a:rPr lang="en-US" dirty="0" smtClean="0"/>
              <a:t>Structural attractiveness includes factors that affect long-run attractiveness. These factors might include strong and aggressive competitors, substitute products, and high power of buyers or powerful suppliers.</a:t>
            </a:r>
          </a:p>
        </p:txBody>
      </p:sp>
      <p:sp>
        <p:nvSpPr>
          <p:cNvPr id="46084" name="Slide Number Placeholder 3"/>
          <p:cNvSpPr>
            <a:spLocks noGrp="1"/>
          </p:cNvSpPr>
          <p:nvPr>
            <p:ph type="sldNum" sz="quarter" idx="5"/>
          </p:nvPr>
        </p:nvSpPr>
        <p:spPr bwMode="auto">
          <a:noFill/>
          <a:ln>
            <a:miter lim="800000"/>
            <a:headEnd/>
            <a:tailEnd/>
          </a:ln>
        </p:spPr>
        <p:txBody>
          <a:bodyPr/>
          <a:lstStyle/>
          <a:p>
            <a:fld id="{974475E6-C9B7-40FB-81E8-55A220159707}" type="slidenum">
              <a:rPr lang="en-US"/>
              <a:pPr/>
              <a:t>20</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a:lstStyle/>
          <a:p>
            <a:endParaRPr lang="en-US" dirty="0" smtClean="0"/>
          </a:p>
        </p:txBody>
      </p:sp>
      <p:sp>
        <p:nvSpPr>
          <p:cNvPr id="44036" name="Slide Number Placeholder 3"/>
          <p:cNvSpPr>
            <a:spLocks noGrp="1"/>
          </p:cNvSpPr>
          <p:nvPr>
            <p:ph type="sldNum" sz="quarter" idx="5"/>
          </p:nvPr>
        </p:nvSpPr>
        <p:spPr bwMode="auto">
          <a:noFill/>
          <a:ln>
            <a:miter lim="800000"/>
            <a:headEnd/>
            <a:tailEnd/>
          </a:ln>
        </p:spPr>
        <p:txBody>
          <a:bodyPr/>
          <a:lstStyle/>
          <a:p>
            <a:fld id="{8F51B26D-73AB-4A34-81C4-FF10AF60E7F1}" type="slidenum">
              <a:rPr lang="en-US"/>
              <a:pPr/>
              <a:t>21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a:lstStyle/>
          <a:p>
            <a:endParaRPr lang="en-US" smtClean="0"/>
          </a:p>
        </p:txBody>
      </p:sp>
      <p:sp>
        <p:nvSpPr>
          <p:cNvPr id="13316" name="Slide Number Placeholder 3"/>
          <p:cNvSpPr>
            <a:spLocks noGrp="1"/>
          </p:cNvSpPr>
          <p:nvPr>
            <p:ph type="sldNum" sz="quarter" idx="5"/>
          </p:nvPr>
        </p:nvSpPr>
        <p:spPr bwMode="auto">
          <a:noFill/>
          <a:ln>
            <a:miter lim="800000"/>
            <a:headEnd/>
            <a:tailEnd/>
          </a:ln>
        </p:spPr>
        <p:txBody>
          <a:bodyPr/>
          <a:lstStyle/>
          <a:p>
            <a:fld id="{565FDD7E-CB2B-4F7A-B981-380D67689F21}" type="slidenum">
              <a:rPr lang="en-US"/>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a:lstStyle/>
          <a:p>
            <a:endParaRPr lang="en-US" dirty="0" smtClean="0"/>
          </a:p>
        </p:txBody>
      </p:sp>
      <p:sp>
        <p:nvSpPr>
          <p:cNvPr id="44036" name="Slide Number Placeholder 3"/>
          <p:cNvSpPr>
            <a:spLocks noGrp="1"/>
          </p:cNvSpPr>
          <p:nvPr>
            <p:ph type="sldNum" sz="quarter" idx="5"/>
          </p:nvPr>
        </p:nvSpPr>
        <p:spPr bwMode="auto">
          <a:noFill/>
          <a:ln>
            <a:miter lim="800000"/>
            <a:headEnd/>
            <a:tailEnd/>
          </a:ln>
        </p:spPr>
        <p:txBody>
          <a:bodyPr/>
          <a:lstStyle/>
          <a:p>
            <a:fld id="{8F51B26D-73AB-4A34-81C4-FF10AF60E7F1}" type="slidenum">
              <a:rPr lang="en-US"/>
              <a:pPr/>
              <a:t>22</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p:spPr>
      </p:sp>
      <p:sp>
        <p:nvSpPr>
          <p:cNvPr id="50179" name="Notes Placeholder 2"/>
          <p:cNvSpPr>
            <a:spLocks noGrp="1"/>
          </p:cNvSpPr>
          <p:nvPr>
            <p:ph type="body" idx="1"/>
          </p:nvPr>
        </p:nvSpPr>
        <p:spPr bwMode="auto">
          <a:noFill/>
        </p:spPr>
        <p:txBody>
          <a:bodyPr/>
          <a:lstStyle/>
          <a:p>
            <a:endParaRPr lang="en-US" smtClean="0"/>
          </a:p>
        </p:txBody>
      </p:sp>
      <p:sp>
        <p:nvSpPr>
          <p:cNvPr id="50180" name="Slide Number Placeholder 3"/>
          <p:cNvSpPr>
            <a:spLocks noGrp="1"/>
          </p:cNvSpPr>
          <p:nvPr>
            <p:ph type="sldNum" sz="quarter" idx="5"/>
          </p:nvPr>
        </p:nvSpPr>
        <p:spPr bwMode="auto">
          <a:noFill/>
          <a:ln>
            <a:miter lim="800000"/>
            <a:headEnd/>
            <a:tailEnd/>
          </a:ln>
        </p:spPr>
        <p:txBody>
          <a:bodyPr/>
          <a:lstStyle/>
          <a:p>
            <a:fld id="{2D78C31A-2DB3-4B97-8917-38C3048BD8C1}" type="slidenum">
              <a:rPr lang="en-US"/>
              <a:pPr/>
              <a:t>23</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p:spPr>
      </p:sp>
      <p:sp>
        <p:nvSpPr>
          <p:cNvPr id="52227" name="Notes Placeholder 2"/>
          <p:cNvSpPr>
            <a:spLocks noGrp="1"/>
          </p:cNvSpPr>
          <p:nvPr>
            <p:ph type="body" idx="1"/>
          </p:nvPr>
        </p:nvSpPr>
        <p:spPr bwMode="auto">
          <a:noFill/>
        </p:spPr>
        <p:txBody>
          <a:bodyPr/>
          <a:lstStyle/>
          <a:p>
            <a:endParaRPr lang="en-US" smtClean="0"/>
          </a:p>
        </p:txBody>
      </p:sp>
      <p:sp>
        <p:nvSpPr>
          <p:cNvPr id="52228" name="Slide Number Placeholder 3"/>
          <p:cNvSpPr>
            <a:spLocks noGrp="1"/>
          </p:cNvSpPr>
          <p:nvPr>
            <p:ph type="sldNum" sz="quarter" idx="5"/>
          </p:nvPr>
        </p:nvSpPr>
        <p:spPr bwMode="auto">
          <a:noFill/>
          <a:ln>
            <a:miter lim="800000"/>
            <a:headEnd/>
            <a:tailEnd/>
          </a:ln>
        </p:spPr>
        <p:txBody>
          <a:bodyPr/>
          <a:lstStyle/>
          <a:p>
            <a:fld id="{9A903267-DF0B-4637-A429-9C1CFAF79EEB}" type="slidenum">
              <a:rPr lang="en-US"/>
              <a:pPr/>
              <a:t>24</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p:spPr>
      </p:sp>
      <p:sp>
        <p:nvSpPr>
          <p:cNvPr id="54275" name="Notes Placeholder 2"/>
          <p:cNvSpPr>
            <a:spLocks noGrp="1"/>
          </p:cNvSpPr>
          <p:nvPr>
            <p:ph type="body" idx="1"/>
          </p:nvPr>
        </p:nvSpPr>
        <p:spPr bwMode="auto">
          <a:noFill/>
        </p:spPr>
        <p:txBody>
          <a:bodyPr/>
          <a:lstStyle/>
          <a:p>
            <a:endParaRPr lang="en-US" smtClean="0"/>
          </a:p>
        </p:txBody>
      </p:sp>
      <p:sp>
        <p:nvSpPr>
          <p:cNvPr id="54276" name="Slide Number Placeholder 3"/>
          <p:cNvSpPr>
            <a:spLocks noGrp="1"/>
          </p:cNvSpPr>
          <p:nvPr>
            <p:ph type="sldNum" sz="quarter" idx="5"/>
          </p:nvPr>
        </p:nvSpPr>
        <p:spPr bwMode="auto">
          <a:noFill/>
          <a:ln>
            <a:miter lim="800000"/>
            <a:headEnd/>
            <a:tailEnd/>
          </a:ln>
        </p:spPr>
        <p:txBody>
          <a:bodyPr/>
          <a:lstStyle/>
          <a:p>
            <a:fld id="{FF7E843E-B82D-4057-986A-B11C9BAD903C}" type="slidenum">
              <a:rPr lang="en-US"/>
              <a:pPr/>
              <a:t>25</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p:spPr>
      </p:sp>
      <p:sp>
        <p:nvSpPr>
          <p:cNvPr id="56323" name="Notes Placeholder 2"/>
          <p:cNvSpPr>
            <a:spLocks noGrp="1"/>
          </p:cNvSpPr>
          <p:nvPr>
            <p:ph type="body" idx="1"/>
          </p:nvPr>
        </p:nvSpPr>
        <p:spPr bwMode="auto">
          <a:noFill/>
        </p:spPr>
        <p:txBody>
          <a:bodyPr/>
          <a:lstStyle/>
          <a:p>
            <a:r>
              <a:rPr lang="en-US" b="1" smtClean="0"/>
              <a:t>Note to Instructor</a:t>
            </a:r>
          </a:p>
          <a:p>
            <a:r>
              <a:rPr lang="en-US" smtClean="0"/>
              <a:t>In slideshow view, click on movie icon to launch Meredith video snippet.  See accompanying DVD for full video segment.</a:t>
            </a:r>
          </a:p>
          <a:p>
            <a:endParaRPr lang="en-US" smtClean="0"/>
          </a:p>
        </p:txBody>
      </p:sp>
      <p:sp>
        <p:nvSpPr>
          <p:cNvPr id="56324" name="Slide Number Placeholder 3"/>
          <p:cNvSpPr>
            <a:spLocks noGrp="1"/>
          </p:cNvSpPr>
          <p:nvPr>
            <p:ph type="sldNum" sz="quarter" idx="5"/>
          </p:nvPr>
        </p:nvSpPr>
        <p:spPr bwMode="auto">
          <a:noFill/>
          <a:ln>
            <a:miter lim="800000"/>
            <a:headEnd/>
            <a:tailEnd/>
          </a:ln>
        </p:spPr>
        <p:txBody>
          <a:bodyPr/>
          <a:lstStyle/>
          <a:p>
            <a:fld id="{FCE528E3-1818-4217-BB4E-289755DA2C3C}" type="slidenum">
              <a:rPr lang="en-US"/>
              <a:pPr/>
              <a:t>26</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p:spPr>
      </p:sp>
      <p:sp>
        <p:nvSpPr>
          <p:cNvPr id="58371" name="Notes Placeholder 2"/>
          <p:cNvSpPr>
            <a:spLocks noGrp="1"/>
          </p:cNvSpPr>
          <p:nvPr>
            <p:ph type="body" idx="1"/>
          </p:nvPr>
        </p:nvSpPr>
        <p:spPr bwMode="auto">
          <a:noFill/>
        </p:spPr>
        <p:txBody>
          <a:bodyPr/>
          <a:lstStyle/>
          <a:p>
            <a:r>
              <a:rPr lang="en-US" b="1" dirty="0" smtClean="0"/>
              <a:t>Note to Instructor</a:t>
            </a:r>
          </a:p>
          <a:p>
            <a:r>
              <a:rPr lang="en-US" dirty="0" smtClean="0"/>
              <a:t>Advances in communications technology have given rise to a new high-tech</a:t>
            </a:r>
          </a:p>
          <a:p>
            <a:r>
              <a:rPr lang="en-US" dirty="0" smtClean="0"/>
              <a:t>version of location-based marketing. By coupling mobile phone services with GPS devices, many marketers are now targeting customers wherever they are with what they want. This might include marketers reaching people near their stores, looking to make a decision.</a:t>
            </a:r>
          </a:p>
          <a:p>
            <a:endParaRPr lang="en-US" dirty="0" smtClean="0"/>
          </a:p>
          <a:p>
            <a:r>
              <a:rPr lang="en-US" b="1" dirty="0" smtClean="0"/>
              <a:t>Discussion Question</a:t>
            </a:r>
          </a:p>
          <a:p>
            <a:r>
              <a:rPr lang="en-US" i="1" dirty="0" smtClean="0"/>
              <a:t>What are the drawbacks of local marketing?</a:t>
            </a:r>
          </a:p>
          <a:p>
            <a:r>
              <a:rPr lang="en-US" dirty="0" smtClean="0"/>
              <a:t>It can drive up manufacturing and marketing costs by reducing economies of scale. It can also create logistics problems as companies try to meet the varied requirements of different regional and local markets. Further, a brand’s overall image might be diluted if the product and message vary too much in different localities.</a:t>
            </a:r>
          </a:p>
        </p:txBody>
      </p:sp>
      <p:sp>
        <p:nvSpPr>
          <p:cNvPr id="58372" name="Slide Number Placeholder 3"/>
          <p:cNvSpPr>
            <a:spLocks noGrp="1"/>
          </p:cNvSpPr>
          <p:nvPr>
            <p:ph type="sldNum" sz="quarter" idx="5"/>
          </p:nvPr>
        </p:nvSpPr>
        <p:spPr bwMode="auto">
          <a:noFill/>
          <a:ln>
            <a:miter lim="800000"/>
            <a:headEnd/>
            <a:tailEnd/>
          </a:ln>
        </p:spPr>
        <p:txBody>
          <a:bodyPr/>
          <a:lstStyle/>
          <a:p>
            <a:fld id="{852C3137-9FDB-49F8-BB50-9431A59B4778}" type="slidenum">
              <a:rPr lang="en-US"/>
              <a:pPr/>
              <a:t>27</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p:spPr>
      </p:sp>
      <p:sp>
        <p:nvSpPr>
          <p:cNvPr id="60419" name="Notes Placeholder 2"/>
          <p:cNvSpPr>
            <a:spLocks noGrp="1"/>
          </p:cNvSpPr>
          <p:nvPr>
            <p:ph type="body" idx="1"/>
          </p:nvPr>
        </p:nvSpPr>
        <p:spPr bwMode="auto">
          <a:noFill/>
        </p:spPr>
        <p:txBody>
          <a:bodyPr/>
          <a:lstStyle/>
          <a:p>
            <a:r>
              <a:rPr lang="en-US" b="1" dirty="0" smtClean="0"/>
              <a:t>Note to Instructor</a:t>
            </a:r>
          </a:p>
          <a:p>
            <a:r>
              <a:rPr lang="en-US" dirty="0" smtClean="0"/>
              <a:t>Mass customization is the process through which firms interact one-to-one with masses of customers to design products and services tailor-made to meet individual needs. </a:t>
            </a:r>
          </a:p>
          <a:p>
            <a:r>
              <a:rPr lang="en-US" dirty="0" smtClean="0"/>
              <a:t>Has made relationships with customers important in the new economy. </a:t>
            </a:r>
          </a:p>
          <a:p>
            <a:r>
              <a:rPr lang="en-US" dirty="0" smtClean="0"/>
              <a:t>Provides a way to distinguish the company against competitors.</a:t>
            </a:r>
          </a:p>
          <a:p>
            <a:endParaRPr lang="en-US" dirty="0" smtClean="0"/>
          </a:p>
        </p:txBody>
      </p:sp>
      <p:sp>
        <p:nvSpPr>
          <p:cNvPr id="60420" name="Slide Number Placeholder 3"/>
          <p:cNvSpPr>
            <a:spLocks noGrp="1"/>
          </p:cNvSpPr>
          <p:nvPr>
            <p:ph type="sldNum" sz="quarter" idx="5"/>
          </p:nvPr>
        </p:nvSpPr>
        <p:spPr bwMode="auto">
          <a:noFill/>
          <a:ln>
            <a:miter lim="800000"/>
            <a:headEnd/>
            <a:tailEnd/>
          </a:ln>
        </p:spPr>
        <p:txBody>
          <a:bodyPr/>
          <a:lstStyle/>
          <a:p>
            <a:fld id="{1760EB49-E2F7-40A8-ADE0-1B13624001D5}" type="slidenum">
              <a:rPr lang="en-US"/>
              <a:pPr/>
              <a:t>28</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p:spPr>
      </p:sp>
      <p:sp>
        <p:nvSpPr>
          <p:cNvPr id="62467" name="Notes Placeholder 2"/>
          <p:cNvSpPr>
            <a:spLocks noGrp="1"/>
          </p:cNvSpPr>
          <p:nvPr>
            <p:ph type="body" idx="1"/>
          </p:nvPr>
        </p:nvSpPr>
        <p:spPr bwMode="auto">
          <a:noFill/>
        </p:spPr>
        <p:txBody>
          <a:bodyPr/>
          <a:lstStyle/>
          <a:p>
            <a:endParaRPr lang="en-US" smtClean="0"/>
          </a:p>
        </p:txBody>
      </p:sp>
      <p:sp>
        <p:nvSpPr>
          <p:cNvPr id="62468" name="Slide Number Placeholder 3"/>
          <p:cNvSpPr>
            <a:spLocks noGrp="1"/>
          </p:cNvSpPr>
          <p:nvPr>
            <p:ph type="sldNum" sz="quarter" idx="5"/>
          </p:nvPr>
        </p:nvSpPr>
        <p:spPr bwMode="auto">
          <a:noFill/>
          <a:ln>
            <a:miter lim="800000"/>
            <a:headEnd/>
            <a:tailEnd/>
          </a:ln>
        </p:spPr>
        <p:txBody>
          <a:bodyPr/>
          <a:lstStyle/>
          <a:p>
            <a:fld id="{CE442D70-6067-40CF-AE0C-EEC53BF04B3C}" type="slidenum">
              <a:rPr lang="en-US"/>
              <a:pPr/>
              <a:t>29</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a:lstStyle/>
          <a:p>
            <a:endParaRPr lang="en-US" dirty="0" smtClean="0"/>
          </a:p>
        </p:txBody>
      </p:sp>
      <p:sp>
        <p:nvSpPr>
          <p:cNvPr id="44036" name="Slide Number Placeholder 3"/>
          <p:cNvSpPr>
            <a:spLocks noGrp="1"/>
          </p:cNvSpPr>
          <p:nvPr>
            <p:ph type="sldNum" sz="quarter" idx="5"/>
          </p:nvPr>
        </p:nvSpPr>
        <p:spPr bwMode="auto">
          <a:noFill/>
          <a:ln>
            <a:miter lim="800000"/>
            <a:headEnd/>
            <a:tailEnd/>
          </a:ln>
        </p:spPr>
        <p:txBody>
          <a:bodyPr/>
          <a:lstStyle/>
          <a:p>
            <a:fld id="{8F51B26D-73AB-4A34-81C4-FF10AF60E7F1}" type="slidenum">
              <a:rPr lang="en-US"/>
              <a:pPr/>
              <a:t>30</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p:spPr>
      </p:sp>
      <p:sp>
        <p:nvSpPr>
          <p:cNvPr id="66563" name="Notes Placeholder 2"/>
          <p:cNvSpPr>
            <a:spLocks noGrp="1"/>
          </p:cNvSpPr>
          <p:nvPr>
            <p:ph type="body" idx="1"/>
          </p:nvPr>
        </p:nvSpPr>
        <p:spPr bwMode="auto">
          <a:noFill/>
        </p:spPr>
        <p:txBody>
          <a:bodyPr/>
          <a:lstStyle/>
          <a:p>
            <a:r>
              <a:rPr lang="en-US" b="1" dirty="0" smtClean="0"/>
              <a:t>Note to Instructor</a:t>
            </a:r>
          </a:p>
          <a:p>
            <a:r>
              <a:rPr lang="en-US" dirty="0" smtClean="0"/>
              <a:t>Tide is positioned as a powerful, all-purpose family detergent; Ivory is positioned as the gentle detergent for fine washables and baby clothes. </a:t>
            </a:r>
          </a:p>
          <a:p>
            <a:r>
              <a:rPr lang="en-US" dirty="0" smtClean="0"/>
              <a:t>At Subway restaurants, you “Eat Fresh;” at Olive Garden, “When You’re Here, You’re Family;” and at Applebee’s you’re “</a:t>
            </a:r>
            <a:r>
              <a:rPr lang="en-US" dirty="0" err="1" smtClean="0"/>
              <a:t>Eatin</a:t>
            </a:r>
            <a:r>
              <a:rPr lang="en-US" dirty="0" smtClean="0"/>
              <a:t>’ Good in the Neighborhood.” </a:t>
            </a:r>
          </a:p>
          <a:p>
            <a:r>
              <a:rPr lang="en-US" dirty="0" smtClean="0"/>
              <a:t>In the automobile market, the Nissan Versa and Honda Fit are positioned on economy, Mercedes and Cadillac on luxury, and Porsche and BMW on performance. Volvo positions powerfully on safety. And Toyota positions its fuel efficient, hybrid </a:t>
            </a:r>
            <a:r>
              <a:rPr lang="en-US" dirty="0" err="1" smtClean="0"/>
              <a:t>Prius</a:t>
            </a:r>
            <a:r>
              <a:rPr lang="en-US" dirty="0" smtClean="0"/>
              <a:t> as a high-tech solution to the energy shortage. “How far will you go to save the planet?” it asks.</a:t>
            </a:r>
          </a:p>
          <a:p>
            <a:endParaRPr lang="en-US" dirty="0" smtClean="0"/>
          </a:p>
        </p:txBody>
      </p:sp>
      <p:sp>
        <p:nvSpPr>
          <p:cNvPr id="66564" name="Slide Number Placeholder 3"/>
          <p:cNvSpPr>
            <a:spLocks noGrp="1"/>
          </p:cNvSpPr>
          <p:nvPr>
            <p:ph type="sldNum" sz="quarter" idx="5"/>
          </p:nvPr>
        </p:nvSpPr>
        <p:spPr bwMode="auto">
          <a:noFill/>
          <a:ln>
            <a:miter lim="800000"/>
            <a:headEnd/>
            <a:tailEnd/>
          </a:ln>
        </p:spPr>
        <p:txBody>
          <a:bodyPr/>
          <a:lstStyle/>
          <a:p>
            <a:fld id="{361506F7-D339-4AFD-9677-FB9284A64286}" type="slidenum">
              <a:rPr lang="en-US"/>
              <a:pPr/>
              <a:t>31</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a:lstStyle/>
          <a:p>
            <a:endParaRPr lang="en-US" smtClean="0"/>
          </a:p>
        </p:txBody>
      </p:sp>
      <p:sp>
        <p:nvSpPr>
          <p:cNvPr id="13316" name="Slide Number Placeholder 3"/>
          <p:cNvSpPr>
            <a:spLocks noGrp="1"/>
          </p:cNvSpPr>
          <p:nvPr>
            <p:ph type="sldNum" sz="quarter" idx="5"/>
          </p:nvPr>
        </p:nvSpPr>
        <p:spPr bwMode="auto">
          <a:noFill/>
          <a:ln>
            <a:miter lim="800000"/>
            <a:headEnd/>
            <a:tailEnd/>
          </a:ln>
        </p:spPr>
        <p:txBody>
          <a:bodyPr/>
          <a:lstStyle/>
          <a:p>
            <a:fld id="{565FDD7E-CB2B-4F7A-B981-380D67689F21}" type="slidenum">
              <a:rPr lang="en-US"/>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p:spPr>
      </p:sp>
      <p:sp>
        <p:nvSpPr>
          <p:cNvPr id="70659" name="Notes Placeholder 2"/>
          <p:cNvSpPr>
            <a:spLocks noGrp="1"/>
          </p:cNvSpPr>
          <p:nvPr>
            <p:ph type="body" idx="1"/>
          </p:nvPr>
        </p:nvSpPr>
        <p:spPr bwMode="auto">
          <a:noFill/>
        </p:spPr>
        <p:txBody>
          <a:bodyPr/>
          <a:lstStyle/>
          <a:p>
            <a:endParaRPr lang="en-US" smtClean="0"/>
          </a:p>
        </p:txBody>
      </p:sp>
      <p:sp>
        <p:nvSpPr>
          <p:cNvPr id="70660" name="Slide Number Placeholder 3"/>
          <p:cNvSpPr>
            <a:spLocks noGrp="1"/>
          </p:cNvSpPr>
          <p:nvPr>
            <p:ph type="sldNum" sz="quarter" idx="5"/>
          </p:nvPr>
        </p:nvSpPr>
        <p:spPr bwMode="auto">
          <a:noFill/>
          <a:ln>
            <a:miter lim="800000"/>
            <a:headEnd/>
            <a:tailEnd/>
          </a:ln>
        </p:spPr>
        <p:txBody>
          <a:bodyPr/>
          <a:lstStyle/>
          <a:p>
            <a:fld id="{70CC0EF9-21D6-4CB2-88C3-FFCF61A631CF}" type="slidenum">
              <a:rPr lang="en-US"/>
              <a:pPr/>
              <a:t>32</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p:spPr>
      </p:sp>
      <p:sp>
        <p:nvSpPr>
          <p:cNvPr id="72707" name="Notes Placeholder 2"/>
          <p:cNvSpPr>
            <a:spLocks noGrp="1"/>
          </p:cNvSpPr>
          <p:nvPr>
            <p:ph type="body" idx="1"/>
          </p:nvPr>
        </p:nvSpPr>
        <p:spPr bwMode="auto">
          <a:noFill/>
        </p:spPr>
        <p:txBody>
          <a:bodyPr/>
          <a:lstStyle/>
          <a:p>
            <a:endParaRPr lang="en-US" smtClean="0"/>
          </a:p>
        </p:txBody>
      </p:sp>
      <p:sp>
        <p:nvSpPr>
          <p:cNvPr id="72708" name="Slide Number Placeholder 3"/>
          <p:cNvSpPr>
            <a:spLocks noGrp="1"/>
          </p:cNvSpPr>
          <p:nvPr>
            <p:ph type="sldNum" sz="quarter" idx="5"/>
          </p:nvPr>
        </p:nvSpPr>
        <p:spPr bwMode="auto">
          <a:noFill/>
          <a:ln>
            <a:miter lim="800000"/>
            <a:headEnd/>
            <a:tailEnd/>
          </a:ln>
        </p:spPr>
        <p:txBody>
          <a:bodyPr/>
          <a:lstStyle/>
          <a:p>
            <a:fld id="{EE2A1C2E-35D8-4247-953D-3C5FD8C3A81E}" type="slidenum">
              <a:rPr lang="en-US"/>
              <a:pPr/>
              <a:t>33</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p:spPr>
      </p:sp>
      <p:sp>
        <p:nvSpPr>
          <p:cNvPr id="74755" name="Notes Placeholder 2"/>
          <p:cNvSpPr>
            <a:spLocks noGrp="1"/>
          </p:cNvSpPr>
          <p:nvPr>
            <p:ph type="body" idx="1"/>
          </p:nvPr>
        </p:nvSpPr>
        <p:spPr bwMode="auto">
          <a:noFill/>
        </p:spPr>
        <p:txBody>
          <a:bodyPr/>
          <a:lstStyle/>
          <a:p>
            <a:endParaRPr lang="en-US" smtClean="0"/>
          </a:p>
        </p:txBody>
      </p:sp>
      <p:sp>
        <p:nvSpPr>
          <p:cNvPr id="74756" name="Slide Number Placeholder 3"/>
          <p:cNvSpPr>
            <a:spLocks noGrp="1"/>
          </p:cNvSpPr>
          <p:nvPr>
            <p:ph type="sldNum" sz="quarter" idx="5"/>
          </p:nvPr>
        </p:nvSpPr>
        <p:spPr bwMode="auto">
          <a:noFill/>
          <a:ln>
            <a:miter lim="800000"/>
            <a:headEnd/>
            <a:tailEnd/>
          </a:ln>
        </p:spPr>
        <p:txBody>
          <a:bodyPr/>
          <a:lstStyle/>
          <a:p>
            <a:fld id="{6F52A2CC-A5F3-45AF-80C6-F09C4399F95C}" type="slidenum">
              <a:rPr lang="en-US"/>
              <a:pPr/>
              <a:t>34</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p:spPr>
      </p:sp>
      <p:sp>
        <p:nvSpPr>
          <p:cNvPr id="74755" name="Notes Placeholder 2"/>
          <p:cNvSpPr>
            <a:spLocks noGrp="1"/>
          </p:cNvSpPr>
          <p:nvPr>
            <p:ph type="body" idx="1"/>
          </p:nvPr>
        </p:nvSpPr>
        <p:spPr bwMode="auto">
          <a:noFill/>
        </p:spPr>
        <p:txBody>
          <a:bodyPr/>
          <a:lstStyle/>
          <a:p>
            <a:endParaRPr lang="en-US" smtClean="0"/>
          </a:p>
        </p:txBody>
      </p:sp>
      <p:sp>
        <p:nvSpPr>
          <p:cNvPr id="74756" name="Slide Number Placeholder 3"/>
          <p:cNvSpPr>
            <a:spLocks noGrp="1"/>
          </p:cNvSpPr>
          <p:nvPr>
            <p:ph type="sldNum" sz="quarter" idx="5"/>
          </p:nvPr>
        </p:nvSpPr>
        <p:spPr bwMode="auto">
          <a:noFill/>
          <a:ln>
            <a:miter lim="800000"/>
            <a:headEnd/>
            <a:tailEnd/>
          </a:ln>
        </p:spPr>
        <p:txBody>
          <a:bodyPr/>
          <a:lstStyle/>
          <a:p>
            <a:fld id="{6F52A2CC-A5F3-45AF-80C6-F09C4399F95C}" type="slidenum">
              <a:rPr lang="en-US"/>
              <a:pPr/>
              <a:t>35</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p:spPr>
      </p:sp>
      <p:sp>
        <p:nvSpPr>
          <p:cNvPr id="76803" name="Notes Placeholder 2"/>
          <p:cNvSpPr>
            <a:spLocks noGrp="1"/>
          </p:cNvSpPr>
          <p:nvPr>
            <p:ph type="body" idx="1"/>
          </p:nvPr>
        </p:nvSpPr>
        <p:spPr bwMode="auto">
          <a:noFill/>
        </p:spPr>
        <p:txBody>
          <a:bodyPr/>
          <a:lstStyle/>
          <a:p>
            <a:r>
              <a:rPr lang="en-US" sz="1200" i="1" kern="1200" baseline="0" dirty="0" smtClean="0">
                <a:solidFill>
                  <a:schemeClr val="tx1"/>
                </a:solidFill>
                <a:latin typeface="+mn-lt"/>
                <a:ea typeface="ＭＳ Ｐゴシック" charset="-128"/>
                <a:cs typeface="+mn-cs"/>
              </a:rPr>
              <a:t>Important: The difference delivers a highly valued benefit to target</a:t>
            </a:r>
          </a:p>
          <a:p>
            <a:r>
              <a:rPr lang="en-US" sz="1200" kern="1200" baseline="0" dirty="0" smtClean="0">
                <a:solidFill>
                  <a:schemeClr val="tx1"/>
                </a:solidFill>
                <a:latin typeface="+mn-lt"/>
                <a:ea typeface="ＭＳ Ｐゴシック" charset="-128"/>
                <a:cs typeface="+mn-cs"/>
              </a:rPr>
              <a:t>buyers.</a:t>
            </a:r>
          </a:p>
          <a:p>
            <a:r>
              <a:rPr lang="en-US" sz="1200" kern="1200" baseline="0" dirty="0" smtClean="0">
                <a:solidFill>
                  <a:schemeClr val="tx1"/>
                </a:solidFill>
                <a:latin typeface="+mn-lt"/>
                <a:ea typeface="ＭＳ Ｐゴシック" charset="-128"/>
                <a:cs typeface="+mn-cs"/>
              </a:rPr>
              <a:t>• </a:t>
            </a:r>
            <a:r>
              <a:rPr lang="en-US" sz="1200" i="1" kern="1200" baseline="0" dirty="0" smtClean="0">
                <a:solidFill>
                  <a:schemeClr val="tx1"/>
                </a:solidFill>
                <a:latin typeface="+mn-lt"/>
                <a:ea typeface="ＭＳ Ｐゴシック" charset="-128"/>
                <a:cs typeface="+mn-cs"/>
              </a:rPr>
              <a:t>Distinctive: Competitors do not offer the difference, or the company</a:t>
            </a:r>
          </a:p>
          <a:p>
            <a:r>
              <a:rPr lang="en-US" sz="1200" kern="1200" baseline="0" dirty="0" smtClean="0">
                <a:solidFill>
                  <a:schemeClr val="tx1"/>
                </a:solidFill>
                <a:latin typeface="+mn-lt"/>
                <a:ea typeface="ＭＳ Ｐゴシック" charset="-128"/>
                <a:cs typeface="+mn-cs"/>
              </a:rPr>
              <a:t>can offer it in a more distinctive way.</a:t>
            </a:r>
          </a:p>
          <a:p>
            <a:r>
              <a:rPr lang="en-US" sz="1200" kern="1200" baseline="0" dirty="0" smtClean="0">
                <a:solidFill>
                  <a:schemeClr val="tx1"/>
                </a:solidFill>
                <a:latin typeface="+mn-lt"/>
                <a:ea typeface="ＭＳ Ｐゴシック" charset="-128"/>
                <a:cs typeface="+mn-cs"/>
              </a:rPr>
              <a:t>• </a:t>
            </a:r>
            <a:r>
              <a:rPr lang="en-US" sz="1200" i="1" kern="1200" baseline="0" dirty="0" smtClean="0">
                <a:solidFill>
                  <a:schemeClr val="tx1"/>
                </a:solidFill>
                <a:latin typeface="+mn-lt"/>
                <a:ea typeface="ＭＳ Ｐゴシック" charset="-128"/>
                <a:cs typeface="+mn-cs"/>
              </a:rPr>
              <a:t>Superior: The difference is superior to other ways that customers</a:t>
            </a:r>
          </a:p>
          <a:p>
            <a:r>
              <a:rPr lang="en-US" sz="1200" kern="1200" baseline="0" dirty="0" smtClean="0">
                <a:solidFill>
                  <a:schemeClr val="tx1"/>
                </a:solidFill>
                <a:latin typeface="+mn-lt"/>
                <a:ea typeface="ＭＳ Ｐゴシック" charset="-128"/>
                <a:cs typeface="+mn-cs"/>
              </a:rPr>
              <a:t>might obtain the same benefit.</a:t>
            </a:r>
          </a:p>
          <a:p>
            <a:r>
              <a:rPr lang="en-US" sz="1200" kern="1200" baseline="0" dirty="0" smtClean="0">
                <a:solidFill>
                  <a:schemeClr val="tx1"/>
                </a:solidFill>
                <a:latin typeface="+mn-lt"/>
                <a:ea typeface="ＭＳ Ｐゴシック" charset="-128"/>
                <a:cs typeface="+mn-cs"/>
              </a:rPr>
              <a:t>• </a:t>
            </a:r>
            <a:r>
              <a:rPr lang="en-US" sz="1200" i="1" kern="1200" baseline="0" dirty="0" smtClean="0">
                <a:solidFill>
                  <a:schemeClr val="tx1"/>
                </a:solidFill>
                <a:latin typeface="+mn-lt"/>
                <a:ea typeface="ＭＳ Ｐゴシック" charset="-128"/>
                <a:cs typeface="+mn-cs"/>
              </a:rPr>
              <a:t>Communicable: The difference is communicable and visible to</a:t>
            </a:r>
          </a:p>
          <a:p>
            <a:r>
              <a:rPr lang="en-US" sz="1200" kern="1200" baseline="0" dirty="0" smtClean="0">
                <a:solidFill>
                  <a:schemeClr val="tx1"/>
                </a:solidFill>
                <a:latin typeface="+mn-lt"/>
                <a:ea typeface="ＭＳ Ｐゴシック" charset="-128"/>
                <a:cs typeface="+mn-cs"/>
              </a:rPr>
              <a:t>buyers.</a:t>
            </a:r>
          </a:p>
          <a:p>
            <a:r>
              <a:rPr lang="en-US" sz="1200" kern="1200" baseline="0" dirty="0" smtClean="0">
                <a:solidFill>
                  <a:schemeClr val="tx1"/>
                </a:solidFill>
                <a:latin typeface="+mn-lt"/>
                <a:ea typeface="ＭＳ Ｐゴシック" charset="-128"/>
                <a:cs typeface="+mn-cs"/>
              </a:rPr>
              <a:t>• </a:t>
            </a:r>
            <a:r>
              <a:rPr lang="en-US" sz="1200" i="1" kern="1200" baseline="0" dirty="0" smtClean="0">
                <a:solidFill>
                  <a:schemeClr val="tx1"/>
                </a:solidFill>
                <a:latin typeface="+mn-lt"/>
                <a:ea typeface="ＭＳ Ｐゴシック" charset="-128"/>
                <a:cs typeface="+mn-cs"/>
              </a:rPr>
              <a:t>Preemptive: Competitors cannot easily copy the difference.</a:t>
            </a:r>
          </a:p>
          <a:p>
            <a:r>
              <a:rPr lang="en-US" sz="1200" kern="1200" baseline="0" dirty="0" smtClean="0">
                <a:solidFill>
                  <a:schemeClr val="tx1"/>
                </a:solidFill>
                <a:latin typeface="+mn-lt"/>
                <a:ea typeface="ＭＳ Ｐゴシック" charset="-128"/>
                <a:cs typeface="+mn-cs"/>
              </a:rPr>
              <a:t>• </a:t>
            </a:r>
            <a:r>
              <a:rPr lang="en-US" sz="1200" i="1" kern="1200" baseline="0" dirty="0" smtClean="0">
                <a:solidFill>
                  <a:schemeClr val="tx1"/>
                </a:solidFill>
                <a:latin typeface="+mn-lt"/>
                <a:ea typeface="ＭＳ Ｐゴシック" charset="-128"/>
                <a:cs typeface="+mn-cs"/>
              </a:rPr>
              <a:t>Affordable: Buyers can afford to pay for the difference.</a:t>
            </a:r>
          </a:p>
          <a:p>
            <a:r>
              <a:rPr lang="en-US" sz="1200" kern="1200" baseline="0" dirty="0" smtClean="0">
                <a:solidFill>
                  <a:schemeClr val="tx1"/>
                </a:solidFill>
                <a:latin typeface="+mn-lt"/>
                <a:ea typeface="ＭＳ Ｐゴシック" charset="-128"/>
                <a:cs typeface="+mn-cs"/>
              </a:rPr>
              <a:t>• </a:t>
            </a:r>
            <a:r>
              <a:rPr lang="en-US" sz="1200" i="1" kern="1200" baseline="0" dirty="0" smtClean="0">
                <a:solidFill>
                  <a:schemeClr val="tx1"/>
                </a:solidFill>
                <a:latin typeface="+mn-lt"/>
                <a:ea typeface="ＭＳ Ｐゴシック" charset="-128"/>
                <a:cs typeface="+mn-cs"/>
              </a:rPr>
              <a:t>Profitable: The company can introduce the difference profitably.</a:t>
            </a:r>
            <a:endParaRPr lang="en-US" dirty="0" smtClean="0"/>
          </a:p>
        </p:txBody>
      </p:sp>
      <p:sp>
        <p:nvSpPr>
          <p:cNvPr id="76804" name="Slide Number Placeholder 3"/>
          <p:cNvSpPr>
            <a:spLocks noGrp="1"/>
          </p:cNvSpPr>
          <p:nvPr>
            <p:ph type="sldNum" sz="quarter" idx="5"/>
          </p:nvPr>
        </p:nvSpPr>
        <p:spPr bwMode="auto">
          <a:noFill/>
          <a:ln>
            <a:miter lim="800000"/>
            <a:headEnd/>
            <a:tailEnd/>
          </a:ln>
        </p:spPr>
        <p:txBody>
          <a:bodyPr/>
          <a:lstStyle/>
          <a:p>
            <a:fld id="{4018F5E0-D82D-402F-AB75-A761E04ABF55}" type="slidenum">
              <a:rPr lang="en-US"/>
              <a:pPr/>
              <a:t>36</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p:spPr>
      </p:sp>
      <p:sp>
        <p:nvSpPr>
          <p:cNvPr id="76803" name="Notes Placeholder 2"/>
          <p:cNvSpPr>
            <a:spLocks noGrp="1"/>
          </p:cNvSpPr>
          <p:nvPr>
            <p:ph type="body" idx="1"/>
          </p:nvPr>
        </p:nvSpPr>
        <p:spPr bwMode="auto">
          <a:noFill/>
        </p:spPr>
        <p:txBody>
          <a:bodyPr/>
          <a:lstStyle/>
          <a:p>
            <a:r>
              <a:rPr lang="en-US" sz="1200" i="1" kern="1200" baseline="0" dirty="0" smtClean="0">
                <a:solidFill>
                  <a:schemeClr val="tx1"/>
                </a:solidFill>
                <a:latin typeface="+mn-lt"/>
                <a:ea typeface="ＭＳ Ｐゴシック" charset="-128"/>
                <a:cs typeface="+mn-cs"/>
              </a:rPr>
              <a:t>Important: The difference delivers a highly valued benefit to target</a:t>
            </a:r>
          </a:p>
          <a:p>
            <a:r>
              <a:rPr lang="en-US" sz="1200" kern="1200" baseline="0" dirty="0" smtClean="0">
                <a:solidFill>
                  <a:schemeClr val="tx1"/>
                </a:solidFill>
                <a:latin typeface="+mn-lt"/>
                <a:ea typeface="ＭＳ Ｐゴシック" charset="-128"/>
                <a:cs typeface="+mn-cs"/>
              </a:rPr>
              <a:t>buyers.</a:t>
            </a:r>
          </a:p>
          <a:p>
            <a:r>
              <a:rPr lang="en-US" sz="1200" kern="1200" baseline="0" dirty="0" smtClean="0">
                <a:solidFill>
                  <a:schemeClr val="tx1"/>
                </a:solidFill>
                <a:latin typeface="+mn-lt"/>
                <a:ea typeface="ＭＳ Ｐゴシック" charset="-128"/>
                <a:cs typeface="+mn-cs"/>
              </a:rPr>
              <a:t>• </a:t>
            </a:r>
            <a:r>
              <a:rPr lang="en-US" sz="1200" i="1" kern="1200" baseline="0" dirty="0" smtClean="0">
                <a:solidFill>
                  <a:schemeClr val="tx1"/>
                </a:solidFill>
                <a:latin typeface="+mn-lt"/>
                <a:ea typeface="ＭＳ Ｐゴシック" charset="-128"/>
                <a:cs typeface="+mn-cs"/>
              </a:rPr>
              <a:t>Distinctive: Competitors do not offer the difference, or the company</a:t>
            </a:r>
          </a:p>
          <a:p>
            <a:r>
              <a:rPr lang="en-US" sz="1200" kern="1200" baseline="0" dirty="0" smtClean="0">
                <a:solidFill>
                  <a:schemeClr val="tx1"/>
                </a:solidFill>
                <a:latin typeface="+mn-lt"/>
                <a:ea typeface="ＭＳ Ｐゴシック" charset="-128"/>
                <a:cs typeface="+mn-cs"/>
              </a:rPr>
              <a:t>can offer it in a more distinctive way.</a:t>
            </a:r>
          </a:p>
          <a:p>
            <a:r>
              <a:rPr lang="en-US" sz="1200" kern="1200" baseline="0" dirty="0" smtClean="0">
                <a:solidFill>
                  <a:schemeClr val="tx1"/>
                </a:solidFill>
                <a:latin typeface="+mn-lt"/>
                <a:ea typeface="ＭＳ Ｐゴシック" charset="-128"/>
                <a:cs typeface="+mn-cs"/>
              </a:rPr>
              <a:t>• </a:t>
            </a:r>
            <a:r>
              <a:rPr lang="en-US" sz="1200" i="1" kern="1200" baseline="0" dirty="0" smtClean="0">
                <a:solidFill>
                  <a:schemeClr val="tx1"/>
                </a:solidFill>
                <a:latin typeface="+mn-lt"/>
                <a:ea typeface="ＭＳ Ｐゴシック" charset="-128"/>
                <a:cs typeface="+mn-cs"/>
              </a:rPr>
              <a:t>Superior: The difference is superior to other ways that customers</a:t>
            </a:r>
          </a:p>
          <a:p>
            <a:r>
              <a:rPr lang="en-US" sz="1200" kern="1200" baseline="0" dirty="0" smtClean="0">
                <a:solidFill>
                  <a:schemeClr val="tx1"/>
                </a:solidFill>
                <a:latin typeface="+mn-lt"/>
                <a:ea typeface="ＭＳ Ｐゴシック" charset="-128"/>
                <a:cs typeface="+mn-cs"/>
              </a:rPr>
              <a:t>might obtain the same benefit.</a:t>
            </a:r>
          </a:p>
          <a:p>
            <a:r>
              <a:rPr lang="en-US" sz="1200" kern="1200" baseline="0" dirty="0" smtClean="0">
                <a:solidFill>
                  <a:schemeClr val="tx1"/>
                </a:solidFill>
                <a:latin typeface="+mn-lt"/>
                <a:ea typeface="ＭＳ Ｐゴシック" charset="-128"/>
                <a:cs typeface="+mn-cs"/>
              </a:rPr>
              <a:t>• </a:t>
            </a:r>
            <a:r>
              <a:rPr lang="en-US" sz="1200" i="1" kern="1200" baseline="0" dirty="0" smtClean="0">
                <a:solidFill>
                  <a:schemeClr val="tx1"/>
                </a:solidFill>
                <a:latin typeface="+mn-lt"/>
                <a:ea typeface="ＭＳ Ｐゴシック" charset="-128"/>
                <a:cs typeface="+mn-cs"/>
              </a:rPr>
              <a:t>Communicable: The difference is communicable and visible to</a:t>
            </a:r>
          </a:p>
          <a:p>
            <a:r>
              <a:rPr lang="en-US" sz="1200" kern="1200" baseline="0" dirty="0" smtClean="0">
                <a:solidFill>
                  <a:schemeClr val="tx1"/>
                </a:solidFill>
                <a:latin typeface="+mn-lt"/>
                <a:ea typeface="ＭＳ Ｐゴシック" charset="-128"/>
                <a:cs typeface="+mn-cs"/>
              </a:rPr>
              <a:t>buyers.</a:t>
            </a:r>
          </a:p>
          <a:p>
            <a:r>
              <a:rPr lang="en-US" sz="1200" kern="1200" baseline="0" dirty="0" smtClean="0">
                <a:solidFill>
                  <a:schemeClr val="tx1"/>
                </a:solidFill>
                <a:latin typeface="+mn-lt"/>
                <a:ea typeface="ＭＳ Ｐゴシック" charset="-128"/>
                <a:cs typeface="+mn-cs"/>
              </a:rPr>
              <a:t>• </a:t>
            </a:r>
            <a:r>
              <a:rPr lang="en-US" sz="1200" i="1" kern="1200" baseline="0" dirty="0" smtClean="0">
                <a:solidFill>
                  <a:schemeClr val="tx1"/>
                </a:solidFill>
                <a:latin typeface="+mn-lt"/>
                <a:ea typeface="ＭＳ Ｐゴシック" charset="-128"/>
                <a:cs typeface="+mn-cs"/>
              </a:rPr>
              <a:t>Preemptive: Competitors cannot easily copy the difference.</a:t>
            </a:r>
          </a:p>
          <a:p>
            <a:r>
              <a:rPr lang="en-US" sz="1200" kern="1200" baseline="0" dirty="0" smtClean="0">
                <a:solidFill>
                  <a:schemeClr val="tx1"/>
                </a:solidFill>
                <a:latin typeface="+mn-lt"/>
                <a:ea typeface="ＭＳ Ｐゴシック" charset="-128"/>
                <a:cs typeface="+mn-cs"/>
              </a:rPr>
              <a:t>• </a:t>
            </a:r>
            <a:r>
              <a:rPr lang="en-US" sz="1200" i="1" kern="1200" baseline="0" dirty="0" smtClean="0">
                <a:solidFill>
                  <a:schemeClr val="tx1"/>
                </a:solidFill>
                <a:latin typeface="+mn-lt"/>
                <a:ea typeface="ＭＳ Ｐゴシック" charset="-128"/>
                <a:cs typeface="+mn-cs"/>
              </a:rPr>
              <a:t>Affordable: Buyers can afford to pay for the difference.</a:t>
            </a:r>
          </a:p>
          <a:p>
            <a:r>
              <a:rPr lang="en-US" sz="1200" kern="1200" baseline="0" dirty="0" smtClean="0">
                <a:solidFill>
                  <a:schemeClr val="tx1"/>
                </a:solidFill>
                <a:latin typeface="+mn-lt"/>
                <a:ea typeface="ＭＳ Ｐゴシック" charset="-128"/>
                <a:cs typeface="+mn-cs"/>
              </a:rPr>
              <a:t>• </a:t>
            </a:r>
            <a:r>
              <a:rPr lang="en-US" sz="1200" i="1" kern="1200" baseline="0" dirty="0" smtClean="0">
                <a:solidFill>
                  <a:schemeClr val="tx1"/>
                </a:solidFill>
                <a:latin typeface="+mn-lt"/>
                <a:ea typeface="ＭＳ Ｐゴシック" charset="-128"/>
                <a:cs typeface="+mn-cs"/>
              </a:rPr>
              <a:t>Profitable: The company can introduce the difference profitably.</a:t>
            </a:r>
            <a:endParaRPr lang="en-US" dirty="0" smtClean="0"/>
          </a:p>
        </p:txBody>
      </p:sp>
      <p:sp>
        <p:nvSpPr>
          <p:cNvPr id="76804" name="Slide Number Placeholder 3"/>
          <p:cNvSpPr>
            <a:spLocks noGrp="1"/>
          </p:cNvSpPr>
          <p:nvPr>
            <p:ph type="sldNum" sz="quarter" idx="5"/>
          </p:nvPr>
        </p:nvSpPr>
        <p:spPr bwMode="auto">
          <a:noFill/>
          <a:ln>
            <a:miter lim="800000"/>
            <a:headEnd/>
            <a:tailEnd/>
          </a:ln>
        </p:spPr>
        <p:txBody>
          <a:bodyPr/>
          <a:lstStyle/>
          <a:p>
            <a:fld id="{4018F5E0-D82D-402F-AB75-A761E04ABF55}" type="slidenum">
              <a:rPr lang="en-US"/>
              <a:pPr/>
              <a:t>37</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noFill/>
          <a:ln>
            <a:solidFill>
              <a:srgbClr val="000000"/>
            </a:solidFill>
            <a:miter lim="800000"/>
            <a:headEnd/>
            <a:tailEnd/>
          </a:ln>
        </p:spPr>
      </p:sp>
      <p:sp>
        <p:nvSpPr>
          <p:cNvPr id="78851" name="Notes Placeholder 2"/>
          <p:cNvSpPr>
            <a:spLocks noGrp="1"/>
          </p:cNvSpPr>
          <p:nvPr>
            <p:ph type="body" idx="1"/>
          </p:nvPr>
        </p:nvSpPr>
        <p:spPr bwMode="auto">
          <a:noFill/>
        </p:spPr>
        <p:txBody>
          <a:bodyPr/>
          <a:lstStyle/>
          <a:p>
            <a:r>
              <a:rPr lang="en-US" sz="1200" b="1" kern="1200" baseline="0" dirty="0" smtClean="0">
                <a:solidFill>
                  <a:schemeClr val="tx1"/>
                </a:solidFill>
                <a:latin typeface="+mn-lt"/>
                <a:ea typeface="ＭＳ Ｐゴシック" charset="-128"/>
                <a:cs typeface="+mn-cs"/>
              </a:rPr>
              <a:t>Figure shows </a:t>
            </a:r>
            <a:r>
              <a:rPr lang="en-US" sz="1200" b="1" kern="1200" baseline="0" dirty="0" smtClean="0">
                <a:solidFill>
                  <a:schemeClr val="tx1"/>
                </a:solidFill>
                <a:latin typeface="+mn-lt"/>
                <a:ea typeface="ＭＳ Ｐゴシック" charset="-128"/>
                <a:cs typeface="+mn-cs"/>
              </a:rPr>
              <a:t>possible value propositions on which a company might position</a:t>
            </a:r>
          </a:p>
          <a:p>
            <a:r>
              <a:rPr lang="en-US" sz="1200" kern="1200" baseline="0" dirty="0" smtClean="0">
                <a:solidFill>
                  <a:schemeClr val="tx1"/>
                </a:solidFill>
                <a:latin typeface="+mn-lt"/>
                <a:ea typeface="ＭＳ Ｐゴシック" charset="-128"/>
                <a:cs typeface="+mn-cs"/>
              </a:rPr>
              <a:t>its products. In the figure, the five green cells represent winning value propositions—</a:t>
            </a:r>
          </a:p>
          <a:p>
            <a:r>
              <a:rPr lang="en-US" sz="1200" kern="1200" baseline="0" dirty="0" smtClean="0">
                <a:solidFill>
                  <a:schemeClr val="tx1"/>
                </a:solidFill>
                <a:latin typeface="+mn-lt"/>
                <a:ea typeface="ＭＳ Ｐゴシック" charset="-128"/>
                <a:cs typeface="+mn-cs"/>
              </a:rPr>
              <a:t>differentiation and positioning that gives the company competitive advantage. The red</a:t>
            </a:r>
          </a:p>
          <a:p>
            <a:r>
              <a:rPr lang="en-US" sz="1200" kern="1200" baseline="0" dirty="0" smtClean="0">
                <a:solidFill>
                  <a:schemeClr val="tx1"/>
                </a:solidFill>
                <a:latin typeface="+mn-lt"/>
                <a:ea typeface="ＭＳ Ｐゴシック" charset="-128"/>
                <a:cs typeface="+mn-cs"/>
              </a:rPr>
              <a:t>cells, however, represent losing value propositions. The center yellow cell represents at</a:t>
            </a:r>
          </a:p>
          <a:p>
            <a:r>
              <a:rPr lang="en-US" sz="1200" kern="1200" baseline="0" dirty="0" smtClean="0">
                <a:solidFill>
                  <a:schemeClr val="tx1"/>
                </a:solidFill>
                <a:latin typeface="+mn-lt"/>
                <a:ea typeface="ＭＳ Ｐゴシック" charset="-128"/>
                <a:cs typeface="+mn-cs"/>
              </a:rPr>
              <a:t>best a marginal proposition. In the following sections, we discuss the five winning value</a:t>
            </a:r>
          </a:p>
          <a:p>
            <a:r>
              <a:rPr lang="en-US" sz="1200" kern="1200" baseline="0" dirty="0" smtClean="0">
                <a:solidFill>
                  <a:schemeClr val="tx1"/>
                </a:solidFill>
                <a:latin typeface="+mn-lt"/>
                <a:ea typeface="ＭＳ Ｐゴシック" charset="-128"/>
                <a:cs typeface="+mn-cs"/>
              </a:rPr>
              <a:t>propositions on which companies can position their products: more for more, more for</a:t>
            </a:r>
          </a:p>
          <a:p>
            <a:r>
              <a:rPr lang="en-US" sz="1200" kern="1200" baseline="0" dirty="0" smtClean="0">
                <a:solidFill>
                  <a:schemeClr val="tx1"/>
                </a:solidFill>
                <a:latin typeface="+mn-lt"/>
                <a:ea typeface="ＭＳ Ｐゴシック" charset="-128"/>
                <a:cs typeface="+mn-cs"/>
              </a:rPr>
              <a:t>the same, the same for less, less for much less, and more for less.</a:t>
            </a:r>
            <a:endParaRPr lang="en-US" dirty="0" smtClean="0"/>
          </a:p>
        </p:txBody>
      </p:sp>
      <p:sp>
        <p:nvSpPr>
          <p:cNvPr id="78852" name="Slide Number Placeholder 3"/>
          <p:cNvSpPr>
            <a:spLocks noGrp="1"/>
          </p:cNvSpPr>
          <p:nvPr>
            <p:ph type="sldNum" sz="quarter" idx="5"/>
          </p:nvPr>
        </p:nvSpPr>
        <p:spPr bwMode="auto">
          <a:noFill/>
          <a:ln>
            <a:miter lim="800000"/>
            <a:headEnd/>
            <a:tailEnd/>
          </a:ln>
        </p:spPr>
        <p:txBody>
          <a:bodyPr/>
          <a:lstStyle/>
          <a:p>
            <a:fld id="{8A6C4BD4-B648-4988-BF62-4B87F173757D}" type="slidenum">
              <a:rPr lang="en-US"/>
              <a:pPr/>
              <a:t>38</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noFill/>
          <a:ln>
            <a:solidFill>
              <a:srgbClr val="000000"/>
            </a:solidFill>
            <a:miter lim="800000"/>
            <a:headEnd/>
            <a:tailEnd/>
          </a:ln>
        </p:spPr>
      </p:sp>
      <p:sp>
        <p:nvSpPr>
          <p:cNvPr id="78851" name="Notes Placeholder 2"/>
          <p:cNvSpPr>
            <a:spLocks noGrp="1"/>
          </p:cNvSpPr>
          <p:nvPr>
            <p:ph type="body" idx="1"/>
          </p:nvPr>
        </p:nvSpPr>
        <p:spPr bwMode="auto">
          <a:noFill/>
        </p:spPr>
        <p:txBody>
          <a:bodyPr/>
          <a:lstStyle/>
          <a:p>
            <a:endParaRPr lang="en-US" dirty="0" smtClean="0"/>
          </a:p>
        </p:txBody>
      </p:sp>
      <p:sp>
        <p:nvSpPr>
          <p:cNvPr id="78852" name="Slide Number Placeholder 3"/>
          <p:cNvSpPr>
            <a:spLocks noGrp="1"/>
          </p:cNvSpPr>
          <p:nvPr>
            <p:ph type="sldNum" sz="quarter" idx="5"/>
          </p:nvPr>
        </p:nvSpPr>
        <p:spPr bwMode="auto">
          <a:noFill/>
          <a:ln>
            <a:miter lim="800000"/>
            <a:headEnd/>
            <a:tailEnd/>
          </a:ln>
        </p:spPr>
        <p:txBody>
          <a:bodyPr/>
          <a:lstStyle/>
          <a:p>
            <a:fld id="{8A6C4BD4-B648-4988-BF62-4B87F173757D}" type="slidenum">
              <a:rPr lang="en-US"/>
              <a:pPr/>
              <a:t>39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a:lstStyle/>
          <a:p>
            <a:r>
              <a:rPr lang="en-US" sz="1200" kern="1200" baseline="0" dirty="0" smtClean="0">
                <a:solidFill>
                  <a:schemeClr val="tx1"/>
                </a:solidFill>
                <a:latin typeface="+mn-lt"/>
                <a:ea typeface="ＭＳ Ｐゴシック" charset="-128"/>
                <a:cs typeface="+mn-cs"/>
              </a:rPr>
              <a:t>In concept, marketing boils down to</a:t>
            </a:r>
          </a:p>
          <a:p>
            <a:r>
              <a:rPr lang="en-US" sz="1200" kern="1200" baseline="0" dirty="0" smtClean="0">
                <a:solidFill>
                  <a:schemeClr val="tx1"/>
                </a:solidFill>
                <a:latin typeface="+mn-lt"/>
                <a:ea typeface="ＭＳ Ｐゴシック" charset="-128"/>
                <a:cs typeface="+mn-cs"/>
              </a:rPr>
              <a:t>two questions: (1) Which customers</a:t>
            </a:r>
          </a:p>
          <a:p>
            <a:r>
              <a:rPr lang="en-US" sz="1200" kern="1200" baseline="0" dirty="0" smtClean="0">
                <a:solidFill>
                  <a:schemeClr val="tx1"/>
                </a:solidFill>
                <a:latin typeface="+mn-lt"/>
                <a:ea typeface="ＭＳ Ｐゴシック" charset="-128"/>
                <a:cs typeface="+mn-cs"/>
              </a:rPr>
              <a:t>will we serve? and (2) How will we</a:t>
            </a:r>
          </a:p>
          <a:p>
            <a:r>
              <a:rPr lang="en-US" sz="1200" kern="1200" baseline="0" dirty="0" smtClean="0">
                <a:solidFill>
                  <a:schemeClr val="tx1"/>
                </a:solidFill>
                <a:latin typeface="+mn-lt"/>
                <a:ea typeface="ＭＳ Ｐゴシック" charset="-128"/>
                <a:cs typeface="+mn-cs"/>
              </a:rPr>
              <a:t>serve them? Of course, the tough</a:t>
            </a:r>
          </a:p>
          <a:p>
            <a:r>
              <a:rPr lang="en-US" sz="1200" kern="1200" baseline="0" dirty="0" smtClean="0">
                <a:solidFill>
                  <a:schemeClr val="tx1"/>
                </a:solidFill>
                <a:latin typeface="+mn-lt"/>
                <a:ea typeface="ＭＳ Ｐゴシック" charset="-128"/>
                <a:cs typeface="+mn-cs"/>
              </a:rPr>
              <a:t>part is coming up with good answers</a:t>
            </a:r>
          </a:p>
          <a:p>
            <a:r>
              <a:rPr lang="en-US" sz="1200" kern="1200" baseline="0" dirty="0" smtClean="0">
                <a:solidFill>
                  <a:schemeClr val="tx1"/>
                </a:solidFill>
                <a:latin typeface="+mn-lt"/>
                <a:ea typeface="ＭＳ Ｐゴシック" charset="-128"/>
                <a:cs typeface="+mn-cs"/>
              </a:rPr>
              <a:t>to these simple-sounding yet difficult</a:t>
            </a:r>
          </a:p>
          <a:p>
            <a:r>
              <a:rPr lang="en-US" sz="1200" kern="1200" baseline="0" dirty="0" smtClean="0">
                <a:solidFill>
                  <a:schemeClr val="tx1"/>
                </a:solidFill>
                <a:latin typeface="+mn-lt"/>
                <a:ea typeface="ＭＳ Ｐゴシック" charset="-128"/>
                <a:cs typeface="+mn-cs"/>
              </a:rPr>
              <a:t>questions. The goal is to create more</a:t>
            </a:r>
          </a:p>
          <a:p>
            <a:r>
              <a:rPr lang="en-US" sz="1200" kern="1200" baseline="0" dirty="0" smtClean="0">
                <a:solidFill>
                  <a:schemeClr val="tx1"/>
                </a:solidFill>
                <a:latin typeface="+mn-lt"/>
                <a:ea typeface="ＭＳ Ｐゴシック" charset="-128"/>
                <a:cs typeface="+mn-cs"/>
              </a:rPr>
              <a:t>value for the customers we serve</a:t>
            </a:r>
          </a:p>
          <a:p>
            <a:r>
              <a:rPr lang="en-US" sz="1200" kern="1200" baseline="0" dirty="0" smtClean="0">
                <a:solidFill>
                  <a:schemeClr val="tx1"/>
                </a:solidFill>
                <a:latin typeface="+mn-lt"/>
                <a:ea typeface="ＭＳ Ｐゴシック" charset="-128"/>
                <a:cs typeface="+mn-cs"/>
              </a:rPr>
              <a:t>than competitors do</a:t>
            </a:r>
            <a:endParaRPr lang="en-US" dirty="0" smtClean="0"/>
          </a:p>
        </p:txBody>
      </p:sp>
      <p:sp>
        <p:nvSpPr>
          <p:cNvPr id="17412" name="Slide Number Placeholder 3"/>
          <p:cNvSpPr>
            <a:spLocks noGrp="1"/>
          </p:cNvSpPr>
          <p:nvPr>
            <p:ph type="sldNum" sz="quarter" idx="5"/>
          </p:nvPr>
        </p:nvSpPr>
        <p:spPr bwMode="auto">
          <a:noFill/>
          <a:ln>
            <a:miter lim="800000"/>
            <a:headEnd/>
            <a:tailEnd/>
          </a:ln>
        </p:spPr>
        <p:txBody>
          <a:bodyPr/>
          <a:lstStyle/>
          <a:p>
            <a:fld id="{E73CD267-839C-4123-B0F5-BD78CC4CA361}" type="slidenum">
              <a:rPr lang="en-US"/>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a:lstStyle/>
          <a:p>
            <a:endParaRPr lang="en-US" dirty="0" smtClean="0"/>
          </a:p>
        </p:txBody>
      </p:sp>
      <p:sp>
        <p:nvSpPr>
          <p:cNvPr id="44036" name="Slide Number Placeholder 3"/>
          <p:cNvSpPr>
            <a:spLocks noGrp="1"/>
          </p:cNvSpPr>
          <p:nvPr>
            <p:ph type="sldNum" sz="quarter" idx="5"/>
          </p:nvPr>
        </p:nvSpPr>
        <p:spPr bwMode="auto">
          <a:noFill/>
          <a:ln>
            <a:miter lim="800000"/>
            <a:headEnd/>
            <a:tailEnd/>
          </a:ln>
        </p:spPr>
        <p:txBody>
          <a:bodyPr/>
          <a:lstStyle/>
          <a:p>
            <a:fld id="{8F51B26D-73AB-4A34-81C4-FF10AF60E7F1}" type="slidenum">
              <a:rPr lang="en-US"/>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p:spPr>
      </p:sp>
      <p:sp>
        <p:nvSpPr>
          <p:cNvPr id="15363" name="Notes Placeholder 2"/>
          <p:cNvSpPr>
            <a:spLocks noGrp="1"/>
          </p:cNvSpPr>
          <p:nvPr>
            <p:ph type="body" idx="1"/>
          </p:nvPr>
        </p:nvSpPr>
        <p:spPr bwMode="auto">
          <a:noFill/>
        </p:spPr>
        <p:txBody>
          <a:bodyPr/>
          <a:lstStyle/>
          <a:p>
            <a:endParaRPr lang="en-US" smtClean="0"/>
          </a:p>
        </p:txBody>
      </p:sp>
      <p:sp>
        <p:nvSpPr>
          <p:cNvPr id="15364" name="Slide Number Placeholder 3"/>
          <p:cNvSpPr>
            <a:spLocks noGrp="1"/>
          </p:cNvSpPr>
          <p:nvPr>
            <p:ph type="sldNum" sz="quarter" idx="5"/>
          </p:nvPr>
        </p:nvSpPr>
        <p:spPr bwMode="auto">
          <a:noFill/>
          <a:ln>
            <a:miter lim="800000"/>
            <a:headEnd/>
            <a:tailEnd/>
          </a:ln>
        </p:spPr>
        <p:txBody>
          <a:bodyPr/>
          <a:lstStyle/>
          <a:p>
            <a:fld id="{82471810-D3AB-4032-A41A-61ABAE7464C7}" type="slidenum">
              <a:rPr lang="en-US"/>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p:spPr>
      </p:sp>
      <p:sp>
        <p:nvSpPr>
          <p:cNvPr id="21507" name="Notes Placeholder 2"/>
          <p:cNvSpPr>
            <a:spLocks noGrp="1"/>
          </p:cNvSpPr>
          <p:nvPr>
            <p:ph type="body" idx="1"/>
          </p:nvPr>
        </p:nvSpPr>
        <p:spPr bwMode="auto">
          <a:noFill/>
        </p:spPr>
        <p:txBody>
          <a:bodyPr/>
          <a:lstStyle/>
          <a:p>
            <a:endParaRPr lang="en-US" smtClean="0"/>
          </a:p>
        </p:txBody>
      </p:sp>
      <p:sp>
        <p:nvSpPr>
          <p:cNvPr id="21508" name="Slide Number Placeholder 3"/>
          <p:cNvSpPr>
            <a:spLocks noGrp="1"/>
          </p:cNvSpPr>
          <p:nvPr>
            <p:ph type="sldNum" sz="quarter" idx="5"/>
          </p:nvPr>
        </p:nvSpPr>
        <p:spPr bwMode="auto">
          <a:noFill/>
          <a:ln>
            <a:miter lim="800000"/>
            <a:headEnd/>
            <a:tailEnd/>
          </a:ln>
        </p:spPr>
        <p:txBody>
          <a:bodyPr/>
          <a:lstStyle/>
          <a:p>
            <a:fld id="{592A848B-0FD6-46EB-A226-F8993FB2F9D4}" type="slidenum">
              <a:rPr lang="en-US"/>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p:spPr>
      </p:sp>
      <p:sp>
        <p:nvSpPr>
          <p:cNvPr id="23555" name="Notes Placeholder 2"/>
          <p:cNvSpPr>
            <a:spLocks noGrp="1"/>
          </p:cNvSpPr>
          <p:nvPr>
            <p:ph type="body" idx="1"/>
          </p:nvPr>
        </p:nvSpPr>
        <p:spPr bwMode="auto">
          <a:noFill/>
        </p:spPr>
        <p:txBody>
          <a:bodyPr/>
          <a:lstStyle/>
          <a:p>
            <a:endParaRPr lang="en-US" smtClean="0"/>
          </a:p>
        </p:txBody>
      </p:sp>
      <p:sp>
        <p:nvSpPr>
          <p:cNvPr id="23556" name="Slide Number Placeholder 3"/>
          <p:cNvSpPr>
            <a:spLocks noGrp="1"/>
          </p:cNvSpPr>
          <p:nvPr>
            <p:ph type="sldNum" sz="quarter" idx="5"/>
          </p:nvPr>
        </p:nvSpPr>
        <p:spPr bwMode="auto">
          <a:noFill/>
          <a:ln>
            <a:miter lim="800000"/>
            <a:headEnd/>
            <a:tailEnd/>
          </a:ln>
        </p:spPr>
        <p:txBody>
          <a:bodyPr/>
          <a:lstStyle/>
          <a:p>
            <a:fld id="{56C4883A-BF6B-4669-87BB-2BFFAAB19368}" type="slidenum">
              <a:rPr lang="en-US"/>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p:spPr>
      </p:sp>
      <p:sp>
        <p:nvSpPr>
          <p:cNvPr id="25603" name="Notes Placeholder 2"/>
          <p:cNvSpPr>
            <a:spLocks noGrp="1"/>
          </p:cNvSpPr>
          <p:nvPr>
            <p:ph type="body" idx="1"/>
          </p:nvPr>
        </p:nvSpPr>
        <p:spPr bwMode="auto">
          <a:noFill/>
        </p:spPr>
        <p:txBody>
          <a:bodyPr/>
          <a:lstStyle/>
          <a:p>
            <a:endParaRPr lang="en-US" smtClean="0"/>
          </a:p>
        </p:txBody>
      </p:sp>
      <p:sp>
        <p:nvSpPr>
          <p:cNvPr id="25604" name="Slide Number Placeholder 3"/>
          <p:cNvSpPr>
            <a:spLocks noGrp="1"/>
          </p:cNvSpPr>
          <p:nvPr>
            <p:ph type="sldNum" sz="quarter" idx="5"/>
          </p:nvPr>
        </p:nvSpPr>
        <p:spPr bwMode="auto">
          <a:noFill/>
          <a:ln>
            <a:miter lim="800000"/>
            <a:headEnd/>
            <a:tailEnd/>
          </a:ln>
        </p:spPr>
        <p:txBody>
          <a:bodyPr/>
          <a:lstStyle/>
          <a:p>
            <a:fld id="{C84B703F-E158-4E43-A4A7-07AEDFF6818D}" type="slidenum">
              <a:rPr lang="en-US"/>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 name="Rectangle 5"/>
          <p:cNvSpPr txBox="1">
            <a:spLocks noChangeArrowheads="1"/>
          </p:cNvSpPr>
          <p:nvPr userDrawn="1"/>
        </p:nvSpPr>
        <p:spPr bwMode="auto">
          <a:xfrm>
            <a:off x="6248400" y="6477000"/>
            <a:ext cx="1965325" cy="198438"/>
          </a:xfrm>
          <a:prstGeom prst="rect">
            <a:avLst/>
          </a:prstGeom>
          <a:noFill/>
          <a:ln w="9525">
            <a:noFill/>
            <a:round/>
            <a:headEnd/>
            <a:tailEnd/>
          </a:ln>
          <a:effectLst/>
        </p:spPr>
        <p:txBody>
          <a:bodyPr lIns="0" tIns="0" rIns="0" bIns="0"/>
          <a:lstStyle/>
          <a:p>
            <a:pPr algn="ctr">
              <a:lnSpc>
                <a:spcPct val="102000"/>
              </a:lnSpc>
              <a:buFont typeface="Wingdings" charset="2"/>
              <a:buNone/>
              <a:tabLst>
                <a:tab pos="723900" algn="l"/>
                <a:tab pos="1447800" algn="l"/>
                <a:tab pos="2171700" algn="l"/>
              </a:tabLst>
            </a:pPr>
            <a:r>
              <a:rPr lang="en-US" sz="1600" b="1" dirty="0" smtClean="0">
                <a:solidFill>
                  <a:schemeClr val="tx1"/>
                </a:solidFill>
                <a:cs typeface="Tahoma" charset="0"/>
              </a:rPr>
              <a:t>7- </a:t>
            </a:r>
            <a:fld id="{790176EF-1497-4DDC-A735-58E8D3A82C66}" type="slidenum">
              <a:rPr lang="en-US" sz="1600" b="1" smtClean="0">
                <a:solidFill>
                  <a:schemeClr val="tx1"/>
                </a:solidFill>
                <a:cs typeface="Tahoma" charset="0"/>
              </a:rPr>
              <a:pPr algn="ctr">
                <a:lnSpc>
                  <a:spcPct val="102000"/>
                </a:lnSpc>
                <a:buFont typeface="Wingdings" charset="2"/>
                <a:buNone/>
                <a:tabLst>
                  <a:tab pos="723900" algn="l"/>
                  <a:tab pos="1447800" algn="l"/>
                  <a:tab pos="2171700" algn="l"/>
                </a:tabLst>
              </a:pPr>
              <a:t>‹#›</a:t>
            </a:fld>
            <a:endParaRPr lang="en-US" sz="1600" b="1" dirty="0">
              <a:solidFill>
                <a:schemeClr val="tx1"/>
              </a:solidFill>
              <a:cs typeface="Tahoma" charset="0"/>
            </a:endParaRPr>
          </a:p>
        </p:txBody>
      </p:sp>
      <p:sp>
        <p:nvSpPr>
          <p:cNvPr id="6" name="Rectangle 5"/>
          <p:cNvSpPr txBox="1">
            <a:spLocks noChangeArrowheads="1"/>
          </p:cNvSpPr>
          <p:nvPr userDrawn="1"/>
        </p:nvSpPr>
        <p:spPr bwMode="auto">
          <a:xfrm>
            <a:off x="76200" y="6400800"/>
            <a:ext cx="4495800" cy="762000"/>
          </a:xfrm>
          <a:prstGeom prst="rect">
            <a:avLst/>
          </a:prstGeom>
          <a:noFill/>
          <a:ln w="9525">
            <a:noFill/>
            <a:round/>
            <a:headEnd/>
            <a:tailEnd/>
          </a:ln>
          <a:effectLst/>
        </p:spPr>
        <p:txBody>
          <a:bodyPr lIns="0" tIns="0" rIns="0" bIns="0"/>
          <a:lstStyle/>
          <a:p>
            <a:pPr>
              <a:lnSpc>
                <a:spcPct val="102000"/>
              </a:lnSpc>
              <a:buFont typeface="Wingdings" charset="2"/>
              <a:buNone/>
              <a:tabLst>
                <a:tab pos="723900" algn="l"/>
                <a:tab pos="1447800" algn="l"/>
                <a:tab pos="2171700" algn="l"/>
              </a:tabLst>
            </a:pPr>
            <a:r>
              <a:rPr lang="en-US" sz="1400" b="1" dirty="0">
                <a:solidFill>
                  <a:srgbClr val="A6A6A6"/>
                </a:solidFill>
                <a:cs typeface="Tahoma" charset="0"/>
              </a:rPr>
              <a:t>Copyright © </a:t>
            </a:r>
            <a:r>
              <a:rPr lang="en-US" sz="1400" b="1" dirty="0" smtClean="0">
                <a:solidFill>
                  <a:srgbClr val="A6A6A6"/>
                </a:solidFill>
                <a:cs typeface="Tahoma" charset="0"/>
              </a:rPr>
              <a:t>2012Pearson </a:t>
            </a:r>
            <a:r>
              <a:rPr lang="en-US" sz="1400" b="1" dirty="0">
                <a:solidFill>
                  <a:srgbClr val="A6A6A6"/>
                </a:solidFill>
                <a:cs typeface="Tahoma" charset="0"/>
              </a:rPr>
              <a:t>Education, Inc.  </a:t>
            </a:r>
          </a:p>
          <a:p>
            <a:pPr>
              <a:lnSpc>
                <a:spcPct val="102000"/>
              </a:lnSpc>
              <a:buFont typeface="Wingdings" charset="2"/>
              <a:buNone/>
              <a:tabLst>
                <a:tab pos="723900" algn="l"/>
                <a:tab pos="1447800" algn="l"/>
                <a:tab pos="2171700" algn="l"/>
              </a:tabLst>
            </a:pPr>
            <a:r>
              <a:rPr lang="en-US" sz="1400" b="1" dirty="0">
                <a:solidFill>
                  <a:srgbClr val="A6A6A6"/>
                </a:solidFill>
                <a:cs typeface="Tahoma" charset="0"/>
              </a:rPr>
              <a:t>Publishing as Prentice Hall</a:t>
            </a:r>
          </a:p>
        </p:txBody>
      </p:sp>
      <p:sp>
        <p:nvSpPr>
          <p:cNvPr id="2" name="Title 1"/>
          <p:cNvSpPr>
            <a:spLocks noGrp="1"/>
          </p:cNvSpPr>
          <p:nvPr>
            <p:ph type="ctrTitle"/>
          </p:nvPr>
        </p:nvSpPr>
        <p:spPr>
          <a:xfrm>
            <a:off x="304800" y="2797175"/>
            <a:ext cx="71628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609600" y="4648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pic>
        <p:nvPicPr>
          <p:cNvPr id="8" name="Picture 2"/>
          <p:cNvPicPr>
            <a:picLocks noChangeAspect="1" noChangeArrowheads="1"/>
          </p:cNvPicPr>
          <p:nvPr userDrawn="1"/>
        </p:nvPicPr>
        <p:blipFill>
          <a:blip r:embed="rId2" cstate="print"/>
          <a:srcRect/>
          <a:stretch>
            <a:fillRect/>
          </a:stretch>
        </p:blipFill>
        <p:spPr bwMode="auto">
          <a:xfrm>
            <a:off x="304800" y="457200"/>
            <a:ext cx="3200400" cy="2661737"/>
          </a:xfrm>
          <a:prstGeom prst="rect">
            <a:avLst/>
          </a:prstGeom>
          <a:noFill/>
          <a:ln w="9525">
            <a:noFill/>
            <a:miter lim="800000"/>
            <a:headEnd/>
            <a:tailEnd/>
          </a:ln>
        </p:spPr>
      </p:pic>
      <p:sp>
        <p:nvSpPr>
          <p:cNvPr id="9" name="Rectangle 8"/>
          <p:cNvSpPr/>
          <p:nvPr userDrawn="1"/>
        </p:nvSpPr>
        <p:spPr>
          <a:xfrm>
            <a:off x="3276600" y="1143000"/>
            <a:ext cx="4572000" cy="646331"/>
          </a:xfrm>
          <a:prstGeom prst="rect">
            <a:avLst/>
          </a:prstGeom>
        </p:spPr>
        <p:txBody>
          <a:bodyPr>
            <a:spAutoFit/>
          </a:bodyPr>
          <a:lstStyle/>
          <a:p>
            <a:r>
              <a:rPr lang="en-US" sz="1800" i="1" baseline="0" dirty="0" err="1" smtClean="0">
                <a:solidFill>
                  <a:srgbClr val="EC0000"/>
                </a:solidFill>
                <a:latin typeface="FrutigerLTStd-LightItalic"/>
              </a:rPr>
              <a:t>i</a:t>
            </a:r>
            <a:r>
              <a:rPr lang="en-US" sz="1800" i="1" baseline="0" dirty="0" smtClean="0">
                <a:solidFill>
                  <a:srgbClr val="EC0000"/>
                </a:solidFill>
                <a:latin typeface="FrutigerLTStd-LightItalic"/>
              </a:rPr>
              <a:t> t ’s good  and </a:t>
            </a:r>
          </a:p>
          <a:p>
            <a:r>
              <a:rPr lang="en-US" sz="1800" i="1" baseline="0" dirty="0" smtClean="0">
                <a:solidFill>
                  <a:srgbClr val="EC0000"/>
                </a:solidFill>
                <a:latin typeface="FrutigerLTStd-LightItalic"/>
              </a:rPr>
              <a:t>good for you</a:t>
            </a:r>
            <a:endParaRPr lang="en-US" sz="1800" dirty="0"/>
          </a:p>
        </p:txBody>
      </p:sp>
    </p:spTree>
  </p:cSld>
  <p:clrMapOvr>
    <a:masterClrMapping/>
  </p:clrMapOvr>
  <p:transition>
    <p:pull dir="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8"/>
          <p:cNvSpPr>
            <a:spLocks noGrp="1"/>
          </p:cNvSpPr>
          <p:nvPr>
            <p:ph type="title"/>
          </p:nvPr>
        </p:nvSpPr>
        <p:spPr/>
        <p:txBody>
          <a:bodyPr/>
          <a:lstStyle/>
          <a:p>
            <a:r>
              <a:rPr lang="en-US" dirty="0" smtClean="0"/>
              <a:t>Click to edit Master title style</a:t>
            </a:r>
            <a:endParaRPr lang="en-US" dirty="0"/>
          </a:p>
        </p:txBody>
      </p:sp>
    </p:spTree>
  </p:cSld>
  <p:clrMapOvr>
    <a:masterClrMapping/>
  </p:clrMapOvr>
  <p:transition>
    <p:pull dir="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772400" cy="1143000"/>
          </a:xfrm>
        </p:spPr>
        <p:txBody>
          <a:bodyPr/>
          <a:lstStyle>
            <a:lvl1pPr>
              <a:lnSpc>
                <a:spcPts val="3600"/>
              </a:lnSpc>
              <a:defRPr sz="4000" b="1"/>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b="0"/>
            </a:lvl1pPr>
            <a:lvl2pPr>
              <a:defRPr b="0"/>
            </a:lvl2pPr>
            <a:lvl3pPr>
              <a:defRPr b="0"/>
            </a:lvl3pPr>
            <a:lvl4pPr>
              <a:defRPr b="0"/>
            </a:lvl4pPr>
            <a:lvl5pPr>
              <a:defRPr b="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7"/>
          <p:cNvSpPr>
            <a:spLocks noGrp="1"/>
          </p:cNvSpPr>
          <p:nvPr>
            <p:ph type="body" sz="quarter" idx="13"/>
          </p:nvPr>
        </p:nvSpPr>
        <p:spPr>
          <a:xfrm>
            <a:off x="914400" y="1371600"/>
            <a:ext cx="7162800" cy="381000"/>
          </a:xfrm>
        </p:spPr>
        <p:txBody>
          <a:bodyPr/>
          <a:lstStyle>
            <a:lvl1pPr algn="ctr">
              <a:buNone/>
              <a:defRPr sz="2800" b="1" i="0">
                <a:solidFill>
                  <a:schemeClr val="tx2"/>
                </a:solidFill>
              </a:defRPr>
            </a:lvl1pPr>
          </a:lstStyle>
          <a:p>
            <a:pPr lvl="0"/>
            <a:r>
              <a:rPr lang="en-US" dirty="0" smtClean="0"/>
              <a:t>Click to edit Master text styles</a:t>
            </a:r>
            <a:endParaRPr lang="en-US" dirty="0"/>
          </a:p>
        </p:txBody>
      </p:sp>
    </p:spTree>
  </p:cSld>
  <p:clrMapOvr>
    <a:masterClrMapping/>
  </p:clrMapOvr>
  <p:transition>
    <p:pull dir="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
        <p:nvSpPr>
          <p:cNvPr id="6" name="Footer Placeholder 5"/>
          <p:cNvSpPr>
            <a:spLocks noGrp="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Tree>
  </p:cSld>
  <p:clrMapOvr>
    <a:masterClrMapping/>
  </p:clrMapOvr>
  <p:transition>
    <p:pull dir="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
        <p:nvSpPr>
          <p:cNvPr id="8" name="Footer Placeholder 7"/>
          <p:cNvSpPr>
            <a:spLocks noGrp="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Tree>
  </p:cSld>
  <p:clrMapOvr>
    <a:masterClrMapping/>
  </p:clrMapOvr>
  <p:transition>
    <p:pull dir="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en-US" dirty="0" smtClean="0"/>
              <a:t>Click to edit Master title style</a:t>
            </a:r>
            <a:endParaRPr lang="en-US" dirty="0"/>
          </a:p>
        </p:txBody>
      </p:sp>
      <p:sp>
        <p:nvSpPr>
          <p:cNvPr id="7" name="Text Placeholder 7"/>
          <p:cNvSpPr>
            <a:spLocks noGrp="1"/>
          </p:cNvSpPr>
          <p:nvPr>
            <p:ph type="body" sz="quarter" idx="13"/>
          </p:nvPr>
        </p:nvSpPr>
        <p:spPr>
          <a:xfrm>
            <a:off x="914400" y="1600200"/>
            <a:ext cx="7162800" cy="381000"/>
          </a:xfrm>
        </p:spPr>
        <p:txBody>
          <a:bodyPr/>
          <a:lstStyle>
            <a:lvl1pPr algn="ctr">
              <a:buNone/>
              <a:defRPr sz="2800" b="1" i="0">
                <a:solidFill>
                  <a:schemeClr val="tx2"/>
                </a:solidFill>
              </a:defRPr>
            </a:lvl1pPr>
          </a:lstStyle>
          <a:p>
            <a:pPr lvl="0"/>
            <a:r>
              <a:rPr lang="en-US" dirty="0" smtClean="0"/>
              <a:t>Click to edit Master text styles</a:t>
            </a:r>
            <a:endParaRPr lang="en-US" dirty="0"/>
          </a:p>
        </p:txBody>
      </p:sp>
      <p:sp>
        <p:nvSpPr>
          <p:cNvPr id="4" name="Date Placeholder 2"/>
          <p:cNvSpPr>
            <a:spLocks noGrp="1"/>
          </p:cNvSpPr>
          <p:nvPr>
            <p:ph type="dt" sz="half" idx="14"/>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
        <p:nvSpPr>
          <p:cNvPr id="5" name="Footer Placeholder 3"/>
          <p:cNvSpPr>
            <a:spLocks noGrp="1"/>
          </p:cNvSpPr>
          <p:nvPr>
            <p:ph type="ftr" sz="quarter" idx="15"/>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Tree>
  </p:cSld>
  <p:clrMapOvr>
    <a:masterClrMapping/>
  </p:clrMapOvr>
  <p:transition>
    <p:pull dir="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
        <p:nvSpPr>
          <p:cNvPr id="3" name="Footer Placeholder 2"/>
          <p:cNvSpPr>
            <a:spLocks noGrp="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Tree>
  </p:cSld>
  <p:clrMapOvr>
    <a:masterClrMapping/>
  </p:clrMapOvr>
  <p:transition>
    <p:pull dir="rd"/>
  </p:transition>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6" name="Rectangle 5"/>
          <p:cNvSpPr txBox="1">
            <a:spLocks noChangeArrowheads="1"/>
          </p:cNvSpPr>
          <p:nvPr userDrawn="1"/>
        </p:nvSpPr>
        <p:spPr bwMode="auto">
          <a:xfrm>
            <a:off x="6248400" y="6477000"/>
            <a:ext cx="1965325" cy="198438"/>
          </a:xfrm>
          <a:prstGeom prst="rect">
            <a:avLst/>
          </a:prstGeom>
          <a:noFill/>
          <a:ln w="9525">
            <a:noFill/>
            <a:round/>
            <a:headEnd/>
            <a:tailEnd/>
          </a:ln>
          <a:effectLst/>
        </p:spPr>
        <p:txBody>
          <a:bodyPr lIns="0" tIns="0" rIns="0" bIns="0"/>
          <a:lstStyle/>
          <a:p>
            <a:pPr algn="ctr">
              <a:lnSpc>
                <a:spcPct val="102000"/>
              </a:lnSpc>
              <a:buFont typeface="Wingdings" charset="2"/>
              <a:buNone/>
              <a:tabLst>
                <a:tab pos="723900" algn="l"/>
                <a:tab pos="1447800" algn="l"/>
                <a:tab pos="2171700" algn="l"/>
              </a:tabLst>
            </a:pPr>
            <a:r>
              <a:rPr lang="en-US" sz="1600" b="1" dirty="0" smtClean="0">
                <a:solidFill>
                  <a:schemeClr val="tx1"/>
                </a:solidFill>
                <a:cs typeface="Tahoma" charset="0"/>
              </a:rPr>
              <a:t>7- </a:t>
            </a:r>
            <a:fld id="{F6CA670C-B023-4B52-B36B-CC9D2E4EBBC9}" type="slidenum">
              <a:rPr lang="en-US" sz="1600" b="1" smtClean="0">
                <a:solidFill>
                  <a:schemeClr val="tx1"/>
                </a:solidFill>
                <a:cs typeface="Tahoma" charset="0"/>
              </a:rPr>
              <a:pPr algn="ctr">
                <a:lnSpc>
                  <a:spcPct val="102000"/>
                </a:lnSpc>
                <a:buFont typeface="Wingdings" charset="2"/>
                <a:buNone/>
                <a:tabLst>
                  <a:tab pos="723900" algn="l"/>
                  <a:tab pos="1447800" algn="l"/>
                  <a:tab pos="2171700" algn="l"/>
                </a:tabLst>
              </a:pPr>
              <a:t>‹#›</a:t>
            </a:fld>
            <a:endParaRPr lang="en-US" sz="1600" b="1" dirty="0">
              <a:solidFill>
                <a:schemeClr val="tx1"/>
              </a:solidFill>
              <a:cs typeface="Tahoma" charset="0"/>
            </a:endParaRPr>
          </a:p>
        </p:txBody>
      </p:sp>
      <p:sp>
        <p:nvSpPr>
          <p:cNvPr id="7" name="Rectangle 5"/>
          <p:cNvSpPr txBox="1">
            <a:spLocks noChangeArrowheads="1"/>
          </p:cNvSpPr>
          <p:nvPr userDrawn="1"/>
        </p:nvSpPr>
        <p:spPr bwMode="auto">
          <a:xfrm>
            <a:off x="76200" y="6400800"/>
            <a:ext cx="4495800" cy="762000"/>
          </a:xfrm>
          <a:prstGeom prst="rect">
            <a:avLst/>
          </a:prstGeom>
          <a:noFill/>
          <a:ln w="9525">
            <a:noFill/>
            <a:round/>
            <a:headEnd/>
            <a:tailEnd/>
          </a:ln>
          <a:effectLst/>
        </p:spPr>
        <p:txBody>
          <a:bodyPr lIns="0" tIns="0" rIns="0" bIns="0"/>
          <a:lstStyle/>
          <a:p>
            <a:pPr>
              <a:lnSpc>
                <a:spcPct val="102000"/>
              </a:lnSpc>
              <a:buFont typeface="Wingdings" charset="2"/>
              <a:buNone/>
              <a:tabLst>
                <a:tab pos="723900" algn="l"/>
                <a:tab pos="1447800" algn="l"/>
                <a:tab pos="2171700" algn="l"/>
              </a:tabLst>
            </a:pPr>
            <a:r>
              <a:rPr lang="en-US" sz="1400" b="1" dirty="0">
                <a:solidFill>
                  <a:srgbClr val="A6A6A6"/>
                </a:solidFill>
                <a:cs typeface="Tahoma" charset="0"/>
              </a:rPr>
              <a:t>Copyright © </a:t>
            </a:r>
            <a:r>
              <a:rPr lang="en-US" sz="1400" b="1" dirty="0" smtClean="0">
                <a:solidFill>
                  <a:srgbClr val="A6A6A6"/>
                </a:solidFill>
                <a:cs typeface="Tahoma" charset="0"/>
              </a:rPr>
              <a:t>2012</a:t>
            </a:r>
            <a:r>
              <a:rPr lang="en-US" sz="1400" b="1" baseline="0" dirty="0" smtClean="0">
                <a:solidFill>
                  <a:srgbClr val="A6A6A6"/>
                </a:solidFill>
                <a:cs typeface="Tahoma" charset="0"/>
              </a:rPr>
              <a:t> </a:t>
            </a:r>
            <a:r>
              <a:rPr lang="en-US" sz="1400" b="1" dirty="0" smtClean="0">
                <a:solidFill>
                  <a:srgbClr val="A6A6A6"/>
                </a:solidFill>
                <a:cs typeface="Tahoma" charset="0"/>
              </a:rPr>
              <a:t>Pearson </a:t>
            </a:r>
            <a:r>
              <a:rPr lang="en-US" sz="1400" b="1" dirty="0">
                <a:solidFill>
                  <a:srgbClr val="A6A6A6"/>
                </a:solidFill>
                <a:cs typeface="Tahoma" charset="0"/>
              </a:rPr>
              <a:t>Education, Inc.  </a:t>
            </a:r>
          </a:p>
          <a:p>
            <a:pPr>
              <a:lnSpc>
                <a:spcPct val="102000"/>
              </a:lnSpc>
              <a:buFont typeface="Wingdings" charset="2"/>
              <a:buNone/>
              <a:tabLst>
                <a:tab pos="723900" algn="l"/>
                <a:tab pos="1447800" algn="l"/>
                <a:tab pos="2171700" algn="l"/>
              </a:tabLst>
            </a:pPr>
            <a:r>
              <a:rPr lang="en-US" sz="1400" b="1" dirty="0">
                <a:solidFill>
                  <a:srgbClr val="A6A6A6"/>
                </a:solidFill>
                <a:cs typeface="Tahoma" charset="0"/>
              </a:rPr>
              <a:t>Publishing as Prentice Hall</a:t>
            </a:r>
          </a:p>
        </p:txBody>
      </p:sp>
      <p:pic>
        <p:nvPicPr>
          <p:cNvPr id="8" name="Picture 2"/>
          <p:cNvPicPr>
            <a:picLocks noChangeAspect="1" noChangeArrowheads="1"/>
          </p:cNvPicPr>
          <p:nvPr userDrawn="1"/>
        </p:nvPicPr>
        <p:blipFill>
          <a:blip r:embed="rId9" cstate="print"/>
          <a:srcRect/>
          <a:stretch>
            <a:fillRect/>
          </a:stretch>
        </p:blipFill>
        <p:spPr bwMode="auto">
          <a:xfrm>
            <a:off x="1" y="5254793"/>
            <a:ext cx="1371600" cy="1140744"/>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transition>
    <p:pull dir="rd"/>
  </p:transition>
  <p:hf hdr="0" ftr="0" dt="0"/>
  <p:txStyles>
    <p:titleStyle>
      <a:lvl1pPr algn="ctr" rtl="0" eaLnBrk="0" fontAlgn="base" hangingPunct="0">
        <a:spcBef>
          <a:spcPct val="0"/>
        </a:spcBef>
        <a:spcAft>
          <a:spcPct val="0"/>
        </a:spcAft>
        <a:defRPr sz="3600" b="1">
          <a:solidFill>
            <a:schemeClr val="tx1"/>
          </a:solidFill>
          <a:latin typeface="+mj-lt"/>
          <a:ea typeface="+mj-ea"/>
          <a:cs typeface="ヒラギノ角ゴ Pro W3"/>
        </a:defRPr>
      </a:lvl1pPr>
      <a:lvl2pPr algn="ctr" rtl="0" eaLnBrk="0" fontAlgn="base" hangingPunct="0">
        <a:spcBef>
          <a:spcPct val="0"/>
        </a:spcBef>
        <a:spcAft>
          <a:spcPct val="0"/>
        </a:spcAft>
        <a:defRPr sz="3600" b="1">
          <a:solidFill>
            <a:schemeClr val="tx1"/>
          </a:solidFill>
          <a:latin typeface="Arial" charset="0"/>
          <a:ea typeface="ヒラギノ角ゴ Pro W3" pitchFamily="1" charset="-128"/>
          <a:cs typeface="ヒラギノ角ゴ Pro W3"/>
        </a:defRPr>
      </a:lvl2pPr>
      <a:lvl3pPr algn="ctr" rtl="0" eaLnBrk="0" fontAlgn="base" hangingPunct="0">
        <a:spcBef>
          <a:spcPct val="0"/>
        </a:spcBef>
        <a:spcAft>
          <a:spcPct val="0"/>
        </a:spcAft>
        <a:defRPr sz="3600" b="1">
          <a:solidFill>
            <a:schemeClr val="tx1"/>
          </a:solidFill>
          <a:latin typeface="Arial" charset="0"/>
          <a:ea typeface="ヒラギノ角ゴ Pro W3" pitchFamily="1" charset="-128"/>
          <a:cs typeface="ヒラギノ角ゴ Pro W3"/>
        </a:defRPr>
      </a:lvl3pPr>
      <a:lvl4pPr algn="ctr" rtl="0" eaLnBrk="0" fontAlgn="base" hangingPunct="0">
        <a:spcBef>
          <a:spcPct val="0"/>
        </a:spcBef>
        <a:spcAft>
          <a:spcPct val="0"/>
        </a:spcAft>
        <a:defRPr sz="3600" b="1">
          <a:solidFill>
            <a:schemeClr val="tx1"/>
          </a:solidFill>
          <a:latin typeface="Arial" charset="0"/>
          <a:ea typeface="ヒラギノ角ゴ Pro W3" pitchFamily="1" charset="-128"/>
          <a:cs typeface="ヒラギノ角ゴ Pro W3"/>
        </a:defRPr>
      </a:lvl4pPr>
      <a:lvl5pPr algn="ctr" rtl="0" eaLnBrk="0" fontAlgn="base" hangingPunct="0">
        <a:spcBef>
          <a:spcPct val="0"/>
        </a:spcBef>
        <a:spcAft>
          <a:spcPct val="0"/>
        </a:spcAft>
        <a:defRPr sz="3600" b="1">
          <a:solidFill>
            <a:schemeClr val="tx1"/>
          </a:solidFill>
          <a:latin typeface="Arial" charset="0"/>
          <a:ea typeface="ヒラギノ角ゴ Pro W3" pitchFamily="1" charset="-128"/>
          <a:cs typeface="ヒラギノ角ゴ Pro W3"/>
        </a:defRPr>
      </a:lvl5pPr>
      <a:lvl6pPr marL="457200" algn="ctr" rtl="0" fontAlgn="base">
        <a:spcBef>
          <a:spcPct val="0"/>
        </a:spcBef>
        <a:spcAft>
          <a:spcPct val="0"/>
        </a:spcAft>
        <a:defRPr sz="4400">
          <a:solidFill>
            <a:schemeClr val="tx2"/>
          </a:solidFill>
          <a:latin typeface="Arial" charset="0"/>
          <a:ea typeface="ヒラギノ角ゴ Pro W3" pitchFamily="1" charset="-128"/>
        </a:defRPr>
      </a:lvl6pPr>
      <a:lvl7pPr marL="914400" algn="ctr" rtl="0" fontAlgn="base">
        <a:spcBef>
          <a:spcPct val="0"/>
        </a:spcBef>
        <a:spcAft>
          <a:spcPct val="0"/>
        </a:spcAft>
        <a:defRPr sz="4400">
          <a:solidFill>
            <a:schemeClr val="tx2"/>
          </a:solidFill>
          <a:latin typeface="Arial" charset="0"/>
          <a:ea typeface="ヒラギノ角ゴ Pro W3" pitchFamily="1" charset="-128"/>
        </a:defRPr>
      </a:lvl7pPr>
      <a:lvl8pPr marL="1371600" algn="ctr" rtl="0" fontAlgn="base">
        <a:spcBef>
          <a:spcPct val="0"/>
        </a:spcBef>
        <a:spcAft>
          <a:spcPct val="0"/>
        </a:spcAft>
        <a:defRPr sz="4400">
          <a:solidFill>
            <a:schemeClr val="tx2"/>
          </a:solidFill>
          <a:latin typeface="Arial" charset="0"/>
          <a:ea typeface="ヒラギノ角ゴ Pro W3" pitchFamily="1" charset="-128"/>
        </a:defRPr>
      </a:lvl8pPr>
      <a:lvl9pPr marL="1828800" algn="ctr" rtl="0" fontAlgn="base">
        <a:spcBef>
          <a:spcPct val="0"/>
        </a:spcBef>
        <a:spcAft>
          <a:spcPct val="0"/>
        </a:spcAft>
        <a:defRPr sz="4400">
          <a:solidFill>
            <a:schemeClr val="tx2"/>
          </a:solidFill>
          <a:latin typeface="Arial" charset="0"/>
          <a:ea typeface="ヒラギノ角ゴ Pro W3" pitchFamily="1" charset="-128"/>
        </a:defRPr>
      </a:lvl9pPr>
    </p:titleStyle>
    <p:bodyStyle>
      <a:lvl1pPr marL="342900" indent="-342900" algn="l" rtl="0" eaLnBrk="0" fontAlgn="base" hangingPunct="0">
        <a:spcBef>
          <a:spcPct val="20000"/>
        </a:spcBef>
        <a:spcAft>
          <a:spcPct val="0"/>
        </a:spcAft>
        <a:buChar char="•"/>
        <a:defRPr sz="3200">
          <a:solidFill>
            <a:schemeClr val="tx1"/>
          </a:solidFill>
          <a:latin typeface="Calibri" pitchFamily="34" charset="0"/>
          <a:ea typeface="+mn-ea"/>
          <a:cs typeface="Calibri" pitchFamily="34" charset="0"/>
        </a:defRPr>
      </a:lvl1pPr>
      <a:lvl2pPr marL="742950" indent="-285750" algn="l" rtl="0" eaLnBrk="0" fontAlgn="base" hangingPunct="0">
        <a:spcBef>
          <a:spcPct val="20000"/>
        </a:spcBef>
        <a:spcAft>
          <a:spcPct val="0"/>
        </a:spcAft>
        <a:buChar char="–"/>
        <a:defRPr sz="2800">
          <a:solidFill>
            <a:schemeClr val="tx1"/>
          </a:solidFill>
          <a:latin typeface="Calibri" pitchFamily="34" charset="0"/>
          <a:ea typeface="+mn-ea"/>
          <a:cs typeface="Calibri" pitchFamily="34" charset="0"/>
        </a:defRPr>
      </a:lvl2pPr>
      <a:lvl3pPr marL="1143000" indent="-228600" algn="l" rtl="0" eaLnBrk="0" fontAlgn="base" hangingPunct="0">
        <a:spcBef>
          <a:spcPct val="20000"/>
        </a:spcBef>
        <a:spcAft>
          <a:spcPct val="0"/>
        </a:spcAft>
        <a:buChar char="•"/>
        <a:defRPr sz="2400">
          <a:solidFill>
            <a:schemeClr val="tx1"/>
          </a:solidFill>
          <a:latin typeface="Calibri" pitchFamily="34" charset="0"/>
          <a:ea typeface="+mn-ea"/>
          <a:cs typeface="Calibri" pitchFamily="34" charset="0"/>
        </a:defRPr>
      </a:lvl3pPr>
      <a:lvl4pPr marL="1600200" indent="-228600" algn="l" rtl="0" eaLnBrk="0" fontAlgn="base" hangingPunct="0">
        <a:spcBef>
          <a:spcPct val="20000"/>
        </a:spcBef>
        <a:spcAft>
          <a:spcPct val="0"/>
        </a:spcAft>
        <a:buChar char="–"/>
        <a:defRPr sz="2000">
          <a:solidFill>
            <a:schemeClr val="tx1"/>
          </a:solidFill>
          <a:latin typeface="Calibri" pitchFamily="34" charset="0"/>
          <a:ea typeface="+mn-ea"/>
          <a:cs typeface="Calibri" pitchFamily="34" charset="0"/>
        </a:defRPr>
      </a:lvl4pPr>
      <a:lvl5pPr marL="2057400" indent="-228600" algn="l" rtl="0" eaLnBrk="0" fontAlgn="base" hangingPunct="0">
        <a:spcBef>
          <a:spcPct val="20000"/>
        </a:spcBef>
        <a:spcAft>
          <a:spcPct val="0"/>
        </a:spcAft>
        <a:buChar char="»"/>
        <a:defRPr sz="2000">
          <a:solidFill>
            <a:schemeClr val="tx1"/>
          </a:solidFill>
          <a:latin typeface="Calibri" pitchFamily="34" charset="0"/>
          <a:ea typeface="+mn-ea"/>
          <a:cs typeface="Calibri" pitchFamily="34" charset="0"/>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4.xml"/><Relationship Id="rId1" Type="http://schemas.openxmlformats.org/officeDocument/2006/relationships/slideLayout" Target="../slideLayouts/slideLayout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6.xml"/><Relationship Id="rId1" Type="http://schemas.openxmlformats.org/officeDocument/2006/relationships/slideLayout" Target="../slideLayouts/slideLayout3.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hyperlink" Target="Kotler_POM13e_PPT_07_video_meredith.wmv" TargetMode="External"/><Relationship Id="rId2" Type="http://schemas.openxmlformats.org/officeDocument/2006/relationships/notesSlide" Target="../notesSlides/notesSlide24.xml"/><Relationship Id="rId1" Type="http://schemas.openxmlformats.org/officeDocument/2006/relationships/slideLayout" Target="../slideLayouts/slideLayout3.xml"/><Relationship Id="rId4" Type="http://schemas.openxmlformats.org/officeDocument/2006/relationships/image" Target="../media/image12.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32.xml"/><Relationship Id="rId1" Type="http://schemas.openxmlformats.org/officeDocument/2006/relationships/slideLayout" Target="../slideLayouts/slideLayout3.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34.xml"/><Relationship Id="rId1" Type="http://schemas.openxmlformats.org/officeDocument/2006/relationships/slideLayout" Target="../slideLayouts/slideLayout3.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ctrTitle"/>
          </p:nvPr>
        </p:nvSpPr>
        <p:spPr>
          <a:xfrm>
            <a:off x="1066800" y="2514600"/>
            <a:ext cx="7162800" cy="1470025"/>
          </a:xfrm>
        </p:spPr>
        <p:txBody>
          <a:bodyPr/>
          <a:lstStyle/>
          <a:p>
            <a:pPr eaLnBrk="1" hangingPunct="1"/>
            <a:r>
              <a:rPr lang="en-US" dirty="0" smtClean="0"/>
              <a:t/>
            </a:r>
            <a:br>
              <a:rPr lang="en-US" dirty="0" smtClean="0"/>
            </a:br>
            <a:r>
              <a:rPr lang="en-US" dirty="0" smtClean="0"/>
              <a:t>Chapter Seven</a:t>
            </a:r>
          </a:p>
        </p:txBody>
      </p:sp>
      <p:sp>
        <p:nvSpPr>
          <p:cNvPr id="10243" name="Subtitle 2"/>
          <p:cNvSpPr>
            <a:spLocks noGrp="1"/>
          </p:cNvSpPr>
          <p:nvPr>
            <p:ph type="subTitle" idx="1"/>
          </p:nvPr>
        </p:nvSpPr>
        <p:spPr>
          <a:xfrm>
            <a:off x="1143000" y="4191000"/>
            <a:ext cx="6400800" cy="1752600"/>
          </a:xfrm>
        </p:spPr>
        <p:txBody>
          <a:bodyPr/>
          <a:lstStyle/>
          <a:p>
            <a:pPr>
              <a:lnSpc>
                <a:spcPct val="90000"/>
              </a:lnSpc>
            </a:pPr>
            <a:r>
              <a:rPr lang="en-US" b="1" dirty="0" smtClean="0">
                <a:latin typeface="Calibri" charset="0"/>
              </a:rPr>
              <a:t>Customer-Driven Marketing Strategy:</a:t>
            </a:r>
          </a:p>
          <a:p>
            <a:pPr>
              <a:lnSpc>
                <a:spcPct val="90000"/>
              </a:lnSpc>
            </a:pPr>
            <a:r>
              <a:rPr lang="en-US" b="1" dirty="0" smtClean="0">
                <a:latin typeface="Calibri" charset="0"/>
              </a:rPr>
              <a:t>Creating Value for Target Customers</a:t>
            </a:r>
            <a:endParaRPr lang="en-US" dirty="0" smtClean="0">
              <a:latin typeface="Calibri" charset="0"/>
            </a:endParaRPr>
          </a:p>
        </p:txBody>
      </p:sp>
    </p:spTree>
  </p:cSld>
  <p:clrMapOvr>
    <a:masterClrMapping/>
  </p:clrMapOvr>
  <p:transition>
    <p:pull dir="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16"/>
          <p:cNvSpPr>
            <a:spLocks noGrp="1" noChangeArrowheads="1"/>
          </p:cNvSpPr>
          <p:nvPr>
            <p:ph type="title"/>
          </p:nvPr>
        </p:nvSpPr>
        <p:spPr/>
        <p:txBody>
          <a:bodyPr/>
          <a:lstStyle/>
          <a:p>
            <a:r>
              <a:rPr lang="en-US" sz="3200" dirty="0" smtClean="0"/>
              <a:t>Market Segmentation</a:t>
            </a:r>
            <a:endParaRPr lang="en-US" dirty="0" smtClean="0"/>
          </a:p>
        </p:txBody>
      </p:sp>
      <p:sp>
        <p:nvSpPr>
          <p:cNvPr id="26627" name="Content Placeholder 5"/>
          <p:cNvSpPr>
            <a:spLocks noGrp="1"/>
          </p:cNvSpPr>
          <p:nvPr>
            <p:ph idx="1"/>
          </p:nvPr>
        </p:nvSpPr>
        <p:spPr>
          <a:xfrm>
            <a:off x="1295400" y="1905000"/>
            <a:ext cx="7315200" cy="3429000"/>
          </a:xfrm>
        </p:spPr>
        <p:txBody>
          <a:bodyPr/>
          <a:lstStyle/>
          <a:p>
            <a:pPr algn="just">
              <a:buFontTx/>
              <a:buNone/>
            </a:pPr>
            <a:r>
              <a:rPr lang="en-US" sz="2800" b="1" dirty="0" smtClean="0">
                <a:latin typeface="Calibri" charset="0"/>
              </a:rPr>
              <a:t>- Age and life-cycle stage segmentation </a:t>
            </a:r>
            <a:r>
              <a:rPr lang="en-US" sz="2800" dirty="0" smtClean="0">
                <a:latin typeface="Calibri" charset="0"/>
              </a:rPr>
              <a:t>is the process of offering different products or using different marketing approaches for different age and life-cycle groups.</a:t>
            </a:r>
          </a:p>
          <a:p>
            <a:pPr marL="228600" indent="-228600" algn="just">
              <a:buFontTx/>
              <a:buNone/>
            </a:pPr>
            <a:r>
              <a:rPr lang="en-US" sz="2800" b="1" dirty="0" smtClean="0">
                <a:latin typeface="Calibri" charset="0"/>
              </a:rPr>
              <a:t>- Gender segmentation </a:t>
            </a:r>
            <a:r>
              <a:rPr lang="en-US" sz="2800" dirty="0" smtClean="0">
                <a:latin typeface="Calibri" charset="0"/>
              </a:rPr>
              <a:t>divides the market based on sex (male or female).</a:t>
            </a:r>
          </a:p>
          <a:p>
            <a:pPr algn="just">
              <a:buNone/>
            </a:pPr>
            <a:r>
              <a:rPr lang="en-US" sz="2800" b="1" dirty="0" smtClean="0">
                <a:latin typeface="Calibri" charset="0"/>
              </a:rPr>
              <a:t>- Income </a:t>
            </a:r>
            <a:r>
              <a:rPr lang="en-US" sz="2800" b="1" dirty="0">
                <a:latin typeface="Calibri" charset="0"/>
              </a:rPr>
              <a:t>segmentation </a:t>
            </a:r>
            <a:r>
              <a:rPr lang="en-US" sz="2800" dirty="0">
                <a:latin typeface="Calibri" charset="0"/>
              </a:rPr>
              <a:t>divides the market into affluent, middle-income or low-income </a:t>
            </a:r>
            <a:r>
              <a:rPr lang="en-US" sz="2800" dirty="0" smtClean="0">
                <a:latin typeface="Calibri" charset="0"/>
              </a:rPr>
              <a:t>consumers.</a:t>
            </a:r>
            <a:endParaRPr lang="en-US" sz="2800" dirty="0">
              <a:latin typeface="Calibri" charset="0"/>
            </a:endParaRPr>
          </a:p>
          <a:p>
            <a:pPr marL="0" indent="0" algn="just">
              <a:buFontTx/>
              <a:buNone/>
            </a:pPr>
            <a:endParaRPr lang="en-US" sz="2800" dirty="0" smtClean="0">
              <a:latin typeface="Calibri" charset="0"/>
            </a:endParaRPr>
          </a:p>
          <a:p>
            <a:pPr algn="just"/>
            <a:endParaRPr lang="en-US" sz="2800" dirty="0" smtClean="0">
              <a:latin typeface="Calibri" charset="0"/>
            </a:endParaRPr>
          </a:p>
        </p:txBody>
      </p:sp>
      <p:sp>
        <p:nvSpPr>
          <p:cNvPr id="6" name="Rectangle 3"/>
          <p:cNvSpPr>
            <a:spLocks noGrp="1" noChangeArrowheads="1"/>
          </p:cNvSpPr>
          <p:nvPr>
            <p:ph type="body" sz="quarter" idx="13"/>
          </p:nvPr>
        </p:nvSpPr>
        <p:spPr>
          <a:xfrm>
            <a:off x="914400" y="1219200"/>
            <a:ext cx="7162800" cy="381000"/>
          </a:xfrm>
        </p:spPr>
        <p:txBody>
          <a:bodyPr/>
          <a:lstStyle/>
          <a:p>
            <a:r>
              <a:rPr lang="en-US" dirty="0" smtClean="0">
                <a:latin typeface="Calibri" charset="0"/>
              </a:rPr>
              <a:t>Segmenting Consumer Markets</a:t>
            </a:r>
          </a:p>
          <a:p>
            <a:endParaRPr lang="en-US" dirty="0" smtClean="0">
              <a:latin typeface="Calibri" charset="0"/>
            </a:endParaRPr>
          </a:p>
        </p:txBody>
      </p:sp>
    </p:spTree>
  </p:cSld>
  <p:clrMapOvr>
    <a:masterClrMapping/>
  </p:clrMapOvr>
  <p:transition>
    <p:pull dir="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1026"/>
          <p:cNvSpPr>
            <a:spLocks noGrp="1" noChangeArrowheads="1"/>
          </p:cNvSpPr>
          <p:nvPr>
            <p:ph type="title"/>
          </p:nvPr>
        </p:nvSpPr>
        <p:spPr/>
        <p:txBody>
          <a:bodyPr/>
          <a:lstStyle/>
          <a:p>
            <a:r>
              <a:rPr lang="en-US" smtClean="0"/>
              <a:t/>
            </a:r>
            <a:br>
              <a:rPr lang="en-US" smtClean="0"/>
            </a:br>
            <a:r>
              <a:rPr lang="en-US" smtClean="0"/>
              <a:t>Market Segmentation</a:t>
            </a:r>
          </a:p>
        </p:txBody>
      </p:sp>
      <p:sp>
        <p:nvSpPr>
          <p:cNvPr id="28675" name="Content Placeholder 6"/>
          <p:cNvSpPr>
            <a:spLocks noGrp="1"/>
          </p:cNvSpPr>
          <p:nvPr>
            <p:ph idx="1"/>
          </p:nvPr>
        </p:nvSpPr>
        <p:spPr>
          <a:xfrm>
            <a:off x="838200" y="2209800"/>
            <a:ext cx="4572000" cy="1981200"/>
          </a:xfrm>
        </p:spPr>
        <p:txBody>
          <a:bodyPr/>
          <a:lstStyle/>
          <a:p>
            <a:pPr marL="0" indent="0">
              <a:buFontTx/>
              <a:buNone/>
            </a:pPr>
            <a:r>
              <a:rPr lang="en-US" sz="2800" b="1" dirty="0" smtClean="0">
                <a:solidFill>
                  <a:srgbClr val="0070C0"/>
                </a:solidFill>
                <a:latin typeface="Calibri" charset="0"/>
              </a:rPr>
              <a:t>Psychographic segmentation </a:t>
            </a:r>
            <a:r>
              <a:rPr lang="en-US" sz="2800" dirty="0" smtClean="0">
                <a:latin typeface="Calibri" charset="0"/>
              </a:rPr>
              <a:t>divides buyers into different groups based on social class, lifestyle, or personality traits</a:t>
            </a:r>
          </a:p>
          <a:p>
            <a:endParaRPr lang="en-US" dirty="0" smtClean="0">
              <a:latin typeface="Calibri" charset="0"/>
            </a:endParaRPr>
          </a:p>
        </p:txBody>
      </p:sp>
      <p:sp>
        <p:nvSpPr>
          <p:cNvPr id="28676" name="Rectangle 1027"/>
          <p:cNvSpPr>
            <a:spLocks noGrp="1" noChangeArrowheads="1"/>
          </p:cNvSpPr>
          <p:nvPr>
            <p:ph type="body" sz="quarter" idx="13"/>
          </p:nvPr>
        </p:nvSpPr>
        <p:spPr/>
        <p:txBody>
          <a:bodyPr/>
          <a:lstStyle/>
          <a:p>
            <a:r>
              <a:rPr lang="en-US" dirty="0" smtClean="0">
                <a:latin typeface="Calibri" charset="0"/>
              </a:rPr>
              <a:t>Segmenting Consumer Markets</a:t>
            </a:r>
          </a:p>
          <a:p>
            <a:endParaRPr lang="en-US" dirty="0" smtClean="0">
              <a:latin typeface="Calibri" charset="0"/>
            </a:endParaRPr>
          </a:p>
        </p:txBody>
      </p:sp>
      <p:pic>
        <p:nvPicPr>
          <p:cNvPr id="28677" name="Picture 8" descr="ph07_04"/>
          <p:cNvPicPr>
            <a:picLocks noChangeAspect="1" noChangeArrowheads="1"/>
          </p:cNvPicPr>
          <p:nvPr/>
        </p:nvPicPr>
        <p:blipFill>
          <a:blip r:embed="rId3" cstate="print"/>
          <a:srcRect/>
          <a:stretch>
            <a:fillRect/>
          </a:stretch>
        </p:blipFill>
        <p:spPr bwMode="auto">
          <a:xfrm>
            <a:off x="5562600" y="2209800"/>
            <a:ext cx="2971800" cy="3035030"/>
          </a:xfrm>
          <a:prstGeom prst="rect">
            <a:avLst/>
          </a:prstGeom>
          <a:noFill/>
          <a:ln w="9525">
            <a:noFill/>
            <a:miter lim="800000"/>
            <a:headEnd/>
            <a:tailEnd/>
          </a:ln>
        </p:spPr>
      </p:pic>
    </p:spTree>
  </p:cSld>
  <p:clrMapOvr>
    <a:masterClrMapping/>
  </p:clrMapOvr>
  <p:transition>
    <p:pull dir="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n-US" dirty="0" smtClean="0"/>
              <a:t>Market Segmentation</a:t>
            </a:r>
          </a:p>
        </p:txBody>
      </p:sp>
      <p:sp>
        <p:nvSpPr>
          <p:cNvPr id="30723" name="Content Placeholder 4"/>
          <p:cNvSpPr>
            <a:spLocks noGrp="1"/>
          </p:cNvSpPr>
          <p:nvPr>
            <p:ph idx="1"/>
          </p:nvPr>
        </p:nvSpPr>
        <p:spPr>
          <a:xfrm>
            <a:off x="1463279" y="1981200"/>
            <a:ext cx="5394721" cy="3352800"/>
          </a:xfrm>
        </p:spPr>
        <p:txBody>
          <a:bodyPr/>
          <a:lstStyle/>
          <a:p>
            <a:pPr marL="0" indent="0" algn="just">
              <a:lnSpc>
                <a:spcPct val="80000"/>
              </a:lnSpc>
              <a:buFontTx/>
              <a:buNone/>
            </a:pPr>
            <a:r>
              <a:rPr lang="en-US" sz="3000" b="1" dirty="0" smtClean="0">
                <a:solidFill>
                  <a:srgbClr val="0070C0"/>
                </a:solidFill>
                <a:latin typeface="Calibri" charset="0"/>
              </a:rPr>
              <a:t>Behavioral segmentation </a:t>
            </a:r>
            <a:r>
              <a:rPr lang="en-US" sz="3000" dirty="0" smtClean="0">
                <a:latin typeface="Calibri" charset="0"/>
              </a:rPr>
              <a:t>divides buyers into groups based on their knowledge, attitudes, uses, or responses to a product</a:t>
            </a:r>
          </a:p>
          <a:p>
            <a:pPr marL="0" indent="0" algn="just">
              <a:lnSpc>
                <a:spcPct val="10000"/>
              </a:lnSpc>
              <a:buFontTx/>
              <a:buNone/>
            </a:pPr>
            <a:endParaRPr lang="en-US" sz="3000" dirty="0" smtClean="0">
              <a:latin typeface="Calibri" charset="0"/>
            </a:endParaRPr>
          </a:p>
          <a:p>
            <a:pPr marL="571500" indent="-279400">
              <a:lnSpc>
                <a:spcPct val="80000"/>
              </a:lnSpc>
            </a:pPr>
            <a:r>
              <a:rPr lang="en-US" sz="3000" b="1" dirty="0" smtClean="0">
                <a:solidFill>
                  <a:schemeClr val="accent6">
                    <a:lumMod val="50000"/>
                  </a:schemeClr>
                </a:solidFill>
                <a:latin typeface="Calibri" charset="0"/>
              </a:rPr>
              <a:t>Occasions</a:t>
            </a:r>
          </a:p>
          <a:p>
            <a:pPr marL="571500" indent="-279400">
              <a:lnSpc>
                <a:spcPct val="80000"/>
              </a:lnSpc>
            </a:pPr>
            <a:r>
              <a:rPr lang="en-US" sz="3000" b="1" dirty="0" smtClean="0">
                <a:solidFill>
                  <a:schemeClr val="accent6">
                    <a:lumMod val="50000"/>
                  </a:schemeClr>
                </a:solidFill>
                <a:latin typeface="Calibri" charset="0"/>
              </a:rPr>
              <a:t>Benefits sought</a:t>
            </a:r>
          </a:p>
          <a:p>
            <a:pPr marL="571500" indent="-279400"/>
            <a:r>
              <a:rPr lang="en-US" sz="3000" b="1" dirty="0" smtClean="0">
                <a:solidFill>
                  <a:schemeClr val="accent6">
                    <a:lumMod val="50000"/>
                  </a:schemeClr>
                </a:solidFill>
                <a:latin typeface="Calibri" charset="0"/>
              </a:rPr>
              <a:t>User status </a:t>
            </a:r>
          </a:p>
          <a:p>
            <a:pPr marL="571500" indent="-279400"/>
            <a:r>
              <a:rPr lang="en-US" sz="3000" b="1" dirty="0" smtClean="0">
                <a:solidFill>
                  <a:schemeClr val="accent6">
                    <a:lumMod val="50000"/>
                  </a:schemeClr>
                </a:solidFill>
                <a:latin typeface="Calibri" charset="0"/>
              </a:rPr>
              <a:t>Usage rate</a:t>
            </a:r>
          </a:p>
          <a:p>
            <a:pPr marL="571500" indent="-279400">
              <a:lnSpc>
                <a:spcPct val="80000"/>
              </a:lnSpc>
            </a:pPr>
            <a:r>
              <a:rPr lang="en-US" sz="3000" b="1" dirty="0" smtClean="0">
                <a:solidFill>
                  <a:schemeClr val="accent6">
                    <a:lumMod val="50000"/>
                  </a:schemeClr>
                </a:solidFill>
                <a:latin typeface="Calibri" charset="0"/>
              </a:rPr>
              <a:t>Loyalty status</a:t>
            </a:r>
          </a:p>
          <a:p>
            <a:pPr>
              <a:lnSpc>
                <a:spcPct val="80000"/>
              </a:lnSpc>
            </a:pPr>
            <a:endParaRPr lang="en-US" sz="3000" dirty="0" smtClean="0">
              <a:latin typeface="Calibri" charset="0"/>
            </a:endParaRPr>
          </a:p>
        </p:txBody>
      </p:sp>
      <p:sp>
        <p:nvSpPr>
          <p:cNvPr id="30724" name="Rectangle 3"/>
          <p:cNvSpPr>
            <a:spLocks noGrp="1" noChangeArrowheads="1"/>
          </p:cNvSpPr>
          <p:nvPr>
            <p:ph type="body" sz="quarter" idx="13"/>
          </p:nvPr>
        </p:nvSpPr>
        <p:spPr>
          <a:xfrm>
            <a:off x="914400" y="1219200"/>
            <a:ext cx="7162800" cy="381000"/>
          </a:xfrm>
        </p:spPr>
        <p:txBody>
          <a:bodyPr/>
          <a:lstStyle/>
          <a:p>
            <a:r>
              <a:rPr lang="en-US" dirty="0" smtClean="0">
                <a:latin typeface="Calibri" charset="0"/>
              </a:rPr>
              <a:t>Segmenting Consumer Markets</a:t>
            </a:r>
          </a:p>
        </p:txBody>
      </p:sp>
      <p:pic>
        <p:nvPicPr>
          <p:cNvPr id="30725" name="Picture 5"/>
          <p:cNvPicPr>
            <a:picLocks noChangeAspect="1" noChangeArrowheads="1"/>
          </p:cNvPicPr>
          <p:nvPr/>
        </p:nvPicPr>
        <p:blipFill>
          <a:blip r:embed="rId3" cstate="print"/>
          <a:srcRect/>
          <a:stretch>
            <a:fillRect/>
          </a:stretch>
        </p:blipFill>
        <p:spPr bwMode="auto">
          <a:xfrm>
            <a:off x="7086600" y="2133601"/>
            <a:ext cx="1768079" cy="2514600"/>
          </a:xfrm>
          <a:prstGeom prst="rect">
            <a:avLst/>
          </a:prstGeom>
          <a:noFill/>
          <a:ln w="9525">
            <a:noFill/>
            <a:miter lim="800000"/>
            <a:headEnd/>
            <a:tailEnd/>
          </a:ln>
        </p:spPr>
      </p:pic>
    </p:spTree>
  </p:cSld>
  <p:clrMapOvr>
    <a:masterClrMapping/>
  </p:clrMapOvr>
  <p:transition>
    <p:pull dir="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n-US" dirty="0" smtClean="0"/>
              <a:t>Market Segmentation</a:t>
            </a:r>
          </a:p>
        </p:txBody>
      </p:sp>
      <p:sp>
        <p:nvSpPr>
          <p:cNvPr id="30723" name="Content Placeholder 4"/>
          <p:cNvSpPr>
            <a:spLocks noGrp="1"/>
          </p:cNvSpPr>
          <p:nvPr>
            <p:ph idx="1"/>
          </p:nvPr>
        </p:nvSpPr>
        <p:spPr>
          <a:xfrm>
            <a:off x="762000" y="1676400"/>
            <a:ext cx="7620000" cy="4648200"/>
          </a:xfrm>
          <a:solidFill>
            <a:schemeClr val="bg2"/>
          </a:solidFill>
          <a:ln>
            <a:solidFill>
              <a:schemeClr val="tx1"/>
            </a:solidFill>
          </a:ln>
        </p:spPr>
        <p:txBody>
          <a:bodyPr/>
          <a:lstStyle/>
          <a:p>
            <a:pPr algn="just"/>
            <a:r>
              <a:rPr lang="en-US" sz="3000" b="1" dirty="0" smtClean="0">
                <a:solidFill>
                  <a:schemeClr val="accent6">
                    <a:lumMod val="50000"/>
                  </a:schemeClr>
                </a:solidFill>
                <a:latin typeface="Calibri" charset="0"/>
              </a:rPr>
              <a:t>Occasions (</a:t>
            </a:r>
            <a:r>
              <a:rPr lang="en-US" sz="2000" b="1" dirty="0">
                <a:solidFill>
                  <a:srgbClr val="FF0000"/>
                </a:solidFill>
              </a:rPr>
              <a:t>Some holidays, such as Mother’s Day and Father’s Day, </a:t>
            </a:r>
            <a:r>
              <a:rPr lang="en-US" sz="2000" b="1" dirty="0" smtClean="0">
                <a:solidFill>
                  <a:srgbClr val="FF0000"/>
                </a:solidFill>
              </a:rPr>
              <a:t>were originally </a:t>
            </a:r>
            <a:r>
              <a:rPr lang="en-US" sz="2000" b="1" dirty="0">
                <a:solidFill>
                  <a:srgbClr val="FF0000"/>
                </a:solidFill>
              </a:rPr>
              <a:t>promoted partly to increase the sale of candy, </a:t>
            </a:r>
            <a:r>
              <a:rPr lang="en-US" sz="2000" b="1" dirty="0" smtClean="0">
                <a:solidFill>
                  <a:srgbClr val="FF0000"/>
                </a:solidFill>
              </a:rPr>
              <a:t>flowers, cards</a:t>
            </a:r>
            <a:r>
              <a:rPr lang="en-US" sz="2000" b="1" dirty="0">
                <a:solidFill>
                  <a:srgbClr val="FF0000"/>
                </a:solidFill>
              </a:rPr>
              <a:t>, and other </a:t>
            </a:r>
            <a:r>
              <a:rPr lang="en-US" sz="2000" b="1" dirty="0" smtClean="0">
                <a:solidFill>
                  <a:srgbClr val="FF0000"/>
                </a:solidFill>
              </a:rPr>
              <a:t>gifts</a:t>
            </a:r>
            <a:r>
              <a:rPr lang="en-US" sz="2800" dirty="0" smtClean="0"/>
              <a:t>).</a:t>
            </a:r>
            <a:endParaRPr lang="en-US" sz="3000" b="1" dirty="0" smtClean="0">
              <a:solidFill>
                <a:schemeClr val="accent6">
                  <a:lumMod val="50000"/>
                </a:schemeClr>
              </a:solidFill>
              <a:latin typeface="Calibri" charset="0"/>
            </a:endParaRPr>
          </a:p>
          <a:p>
            <a:pPr algn="just">
              <a:lnSpc>
                <a:spcPct val="80000"/>
              </a:lnSpc>
            </a:pPr>
            <a:r>
              <a:rPr lang="en-US" sz="3000" b="1" dirty="0" smtClean="0">
                <a:solidFill>
                  <a:schemeClr val="accent6">
                    <a:lumMod val="50000"/>
                  </a:schemeClr>
                </a:solidFill>
                <a:latin typeface="Calibri" charset="0"/>
              </a:rPr>
              <a:t>Benefits sought </a:t>
            </a:r>
            <a:r>
              <a:rPr lang="en-US" sz="3000" dirty="0" smtClean="0">
                <a:latin typeface="Calibri" charset="0"/>
              </a:rPr>
              <a:t>(</a:t>
            </a:r>
            <a:r>
              <a:rPr lang="en-US" sz="2000" b="1" dirty="0">
                <a:solidFill>
                  <a:srgbClr val="FF0000"/>
                </a:solidFill>
              </a:rPr>
              <a:t>benefits people look </a:t>
            </a:r>
            <a:r>
              <a:rPr lang="en-US" sz="2000" b="1" dirty="0" smtClean="0">
                <a:solidFill>
                  <a:srgbClr val="FF0000"/>
                </a:solidFill>
              </a:rPr>
              <a:t>for in the product</a:t>
            </a:r>
            <a:r>
              <a:rPr lang="en-US" sz="2800" dirty="0" smtClean="0"/>
              <a:t>)</a:t>
            </a:r>
            <a:endParaRPr lang="en-US" sz="3000" dirty="0" smtClean="0">
              <a:latin typeface="Calibri" charset="0"/>
            </a:endParaRPr>
          </a:p>
          <a:p>
            <a:pPr algn="just"/>
            <a:r>
              <a:rPr lang="en-US" sz="3000" b="1" dirty="0" smtClean="0">
                <a:solidFill>
                  <a:schemeClr val="accent6">
                    <a:lumMod val="50000"/>
                  </a:schemeClr>
                </a:solidFill>
                <a:latin typeface="Calibri" charset="0"/>
              </a:rPr>
              <a:t>User status </a:t>
            </a:r>
            <a:r>
              <a:rPr lang="en-US" sz="3000" dirty="0" smtClean="0">
                <a:latin typeface="Calibri" charset="0"/>
              </a:rPr>
              <a:t>(</a:t>
            </a:r>
            <a:r>
              <a:rPr lang="en-US" sz="2000" b="1" dirty="0">
                <a:solidFill>
                  <a:srgbClr val="FF0000"/>
                </a:solidFill>
              </a:rPr>
              <a:t>nonusers, ex-users, </a:t>
            </a:r>
            <a:r>
              <a:rPr lang="en-US" sz="2000" b="1" dirty="0" smtClean="0">
                <a:solidFill>
                  <a:srgbClr val="FF0000"/>
                </a:solidFill>
              </a:rPr>
              <a:t>potential </a:t>
            </a:r>
            <a:r>
              <a:rPr lang="en-US" sz="2000" b="1" dirty="0">
                <a:solidFill>
                  <a:srgbClr val="FF0000"/>
                </a:solidFill>
              </a:rPr>
              <a:t>users, </a:t>
            </a:r>
            <a:r>
              <a:rPr lang="en-US" sz="2000" b="1" dirty="0" smtClean="0">
                <a:solidFill>
                  <a:srgbClr val="FF0000"/>
                </a:solidFill>
              </a:rPr>
              <a:t>first-time users</a:t>
            </a:r>
            <a:r>
              <a:rPr lang="en-US" sz="2000" b="1" dirty="0">
                <a:solidFill>
                  <a:srgbClr val="FF0000"/>
                </a:solidFill>
              </a:rPr>
              <a:t>, and regular users of a </a:t>
            </a:r>
            <a:r>
              <a:rPr lang="en-US" sz="2000" b="1" dirty="0" smtClean="0">
                <a:solidFill>
                  <a:srgbClr val="FF0000"/>
                </a:solidFill>
              </a:rPr>
              <a:t>product</a:t>
            </a:r>
            <a:r>
              <a:rPr lang="en-US" sz="2800" dirty="0" smtClean="0"/>
              <a:t>)</a:t>
            </a:r>
            <a:endParaRPr lang="en-US" sz="3000" dirty="0" smtClean="0">
              <a:latin typeface="Calibri" charset="0"/>
            </a:endParaRPr>
          </a:p>
          <a:p>
            <a:pPr algn="just"/>
            <a:r>
              <a:rPr lang="en-US" sz="3000" b="1" dirty="0" smtClean="0">
                <a:solidFill>
                  <a:schemeClr val="accent6">
                    <a:lumMod val="50000"/>
                  </a:schemeClr>
                </a:solidFill>
                <a:latin typeface="Calibri" charset="0"/>
              </a:rPr>
              <a:t>Usage rate </a:t>
            </a:r>
            <a:r>
              <a:rPr lang="en-US" sz="3000" dirty="0" smtClean="0">
                <a:latin typeface="Calibri" charset="0"/>
              </a:rPr>
              <a:t>(</a:t>
            </a:r>
            <a:r>
              <a:rPr lang="en-US" sz="2000" b="1" dirty="0">
                <a:solidFill>
                  <a:srgbClr val="FF0000"/>
                </a:solidFill>
              </a:rPr>
              <a:t>light, medium, and </a:t>
            </a:r>
            <a:r>
              <a:rPr lang="en-US" sz="2000" b="1" dirty="0" smtClean="0">
                <a:solidFill>
                  <a:srgbClr val="FF0000"/>
                </a:solidFill>
              </a:rPr>
              <a:t>heavy product users</a:t>
            </a:r>
            <a:r>
              <a:rPr lang="en-US" sz="2800" dirty="0" smtClean="0"/>
              <a:t>).</a:t>
            </a:r>
            <a:endParaRPr lang="en-US" sz="3000" b="1" dirty="0" smtClean="0">
              <a:solidFill>
                <a:schemeClr val="accent6">
                  <a:lumMod val="50000"/>
                </a:schemeClr>
              </a:solidFill>
              <a:latin typeface="Calibri" charset="0"/>
            </a:endParaRPr>
          </a:p>
          <a:p>
            <a:r>
              <a:rPr lang="en-US" sz="3000" b="1" dirty="0" smtClean="0">
                <a:solidFill>
                  <a:schemeClr val="accent6">
                    <a:lumMod val="50000"/>
                  </a:schemeClr>
                </a:solidFill>
                <a:latin typeface="Calibri" charset="0"/>
              </a:rPr>
              <a:t>Loyalty status </a:t>
            </a:r>
            <a:r>
              <a:rPr lang="en-US" sz="3000" dirty="0" smtClean="0">
                <a:latin typeface="Calibri" charset="0"/>
              </a:rPr>
              <a:t>(</a:t>
            </a:r>
            <a:r>
              <a:rPr lang="en-US" sz="2000" b="1" dirty="0" smtClean="0">
                <a:solidFill>
                  <a:srgbClr val="FF0000"/>
                </a:solidFill>
              </a:rPr>
              <a:t>Consumers can </a:t>
            </a:r>
            <a:r>
              <a:rPr lang="en-US" sz="2000" b="1" dirty="0">
                <a:solidFill>
                  <a:srgbClr val="FF0000"/>
                </a:solidFill>
              </a:rPr>
              <a:t>be loyal to brands (</a:t>
            </a:r>
            <a:r>
              <a:rPr lang="en-US" sz="2000" b="1" dirty="0"/>
              <a:t>Tide</a:t>
            </a:r>
            <a:r>
              <a:rPr lang="en-US" sz="2000" b="1" dirty="0">
                <a:solidFill>
                  <a:srgbClr val="FF0000"/>
                </a:solidFill>
              </a:rPr>
              <a:t>), stores (</a:t>
            </a:r>
            <a:r>
              <a:rPr lang="en-US" sz="2000" b="1" dirty="0"/>
              <a:t>Target</a:t>
            </a:r>
            <a:r>
              <a:rPr lang="en-US" sz="2000" b="1" dirty="0">
                <a:solidFill>
                  <a:srgbClr val="FF0000"/>
                </a:solidFill>
              </a:rPr>
              <a:t>), and companies (</a:t>
            </a:r>
            <a:r>
              <a:rPr lang="en-US" sz="2000" b="1" dirty="0"/>
              <a:t>Apple</a:t>
            </a:r>
            <a:r>
              <a:rPr lang="en-US" sz="2000" b="1" dirty="0" smtClean="0">
                <a:solidFill>
                  <a:srgbClr val="FF0000"/>
                </a:solidFill>
              </a:rPr>
              <a:t>). Buyers </a:t>
            </a:r>
            <a:r>
              <a:rPr lang="en-US" sz="2000" b="1" dirty="0">
                <a:solidFill>
                  <a:srgbClr val="FF0000"/>
                </a:solidFill>
              </a:rPr>
              <a:t>can be divided into groups according to their degree of </a:t>
            </a:r>
            <a:r>
              <a:rPr lang="en-US" sz="2000" b="1" dirty="0" smtClean="0">
                <a:solidFill>
                  <a:srgbClr val="FF0000"/>
                </a:solidFill>
              </a:rPr>
              <a:t>loyalty</a:t>
            </a:r>
            <a:r>
              <a:rPr lang="en-US" sz="2800" dirty="0" smtClean="0"/>
              <a:t>).</a:t>
            </a:r>
            <a:endParaRPr lang="en-US" sz="3000" b="1" dirty="0" smtClean="0">
              <a:solidFill>
                <a:schemeClr val="accent6">
                  <a:lumMod val="50000"/>
                </a:schemeClr>
              </a:solidFill>
              <a:latin typeface="Calibri" charset="0"/>
            </a:endParaRPr>
          </a:p>
          <a:p>
            <a:pPr algn="just">
              <a:lnSpc>
                <a:spcPct val="80000"/>
              </a:lnSpc>
            </a:pPr>
            <a:endParaRPr lang="en-US" sz="3000" dirty="0" smtClean="0">
              <a:latin typeface="Calibri" charset="0"/>
            </a:endParaRPr>
          </a:p>
        </p:txBody>
      </p:sp>
      <p:sp>
        <p:nvSpPr>
          <p:cNvPr id="30724" name="Rectangle 3"/>
          <p:cNvSpPr>
            <a:spLocks noGrp="1" noChangeArrowheads="1"/>
          </p:cNvSpPr>
          <p:nvPr>
            <p:ph type="body" sz="quarter" idx="13"/>
          </p:nvPr>
        </p:nvSpPr>
        <p:spPr>
          <a:xfrm>
            <a:off x="914400" y="1066800"/>
            <a:ext cx="7162800" cy="381000"/>
          </a:xfrm>
        </p:spPr>
        <p:txBody>
          <a:bodyPr/>
          <a:lstStyle/>
          <a:p>
            <a:r>
              <a:rPr lang="en-US" dirty="0" smtClean="0">
                <a:latin typeface="Calibri" charset="0"/>
              </a:rPr>
              <a:t>Segmenting Consumer Markets</a:t>
            </a:r>
          </a:p>
        </p:txBody>
      </p:sp>
    </p:spTree>
    <p:extLst>
      <p:ext uri="{BB962C8B-B14F-4D97-AF65-F5344CB8AC3E}">
        <p14:creationId xmlns="" xmlns:p14="http://schemas.microsoft.com/office/powerpoint/2010/main" val="2317813942"/>
      </p:ext>
    </p:extLst>
  </p:cSld>
  <p:clrMapOvr>
    <a:masterClrMapping/>
  </p:clrMapOvr>
  <p:transition>
    <p:pull dir="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 name="Content Placeholder 3" descr="sld00916.jpg"/>
          <p:cNvPicPr>
            <a:picLocks noGrp="1" noChangeAspect="1"/>
          </p:cNvPicPr>
          <p:nvPr>
            <p:ph idx="1"/>
          </p:nvPr>
        </p:nvPicPr>
        <p:blipFill>
          <a:blip r:embed="rId2" cstate="print"/>
          <a:stretch>
            <a:fillRect/>
          </a:stretch>
        </p:blipFill>
        <p:spPr>
          <a:xfrm>
            <a:off x="1066800" y="1600200"/>
            <a:ext cx="6781800" cy="4262437"/>
          </a:xfrm>
          <a:solidFill>
            <a:schemeClr val="bg2"/>
          </a:solidFill>
        </p:spPr>
      </p:pic>
      <p:sp>
        <p:nvSpPr>
          <p:cNvPr id="3" name="Title 2"/>
          <p:cNvSpPr>
            <a:spLocks noGrp="1"/>
          </p:cNvSpPr>
          <p:nvPr>
            <p:ph type="title"/>
          </p:nvPr>
        </p:nvSpPr>
        <p:spPr/>
        <p:txBody>
          <a:bodyPr/>
          <a:lstStyle/>
          <a:p>
            <a:r>
              <a:rPr lang="en-US" sz="3200" dirty="0" smtClean="0">
                <a:solidFill>
                  <a:schemeClr val="tx2"/>
                </a:solidFill>
                <a:latin typeface="Calibri" pitchFamily="34" charset="0"/>
              </a:rPr>
              <a:t>Characteristics</a:t>
            </a:r>
            <a:br>
              <a:rPr lang="en-US" sz="3200" dirty="0" smtClean="0">
                <a:solidFill>
                  <a:schemeClr val="tx2"/>
                </a:solidFill>
                <a:latin typeface="Calibri" pitchFamily="34" charset="0"/>
              </a:rPr>
            </a:br>
            <a:r>
              <a:rPr lang="en-US" sz="3200" dirty="0" smtClean="0">
                <a:solidFill>
                  <a:schemeClr val="tx2"/>
                </a:solidFill>
                <a:latin typeface="Calibri" pitchFamily="34" charset="0"/>
              </a:rPr>
              <a:t>of Snack Food Market Segments  </a:t>
            </a:r>
            <a:r>
              <a:rPr lang="en-US" dirty="0" smtClean="0"/>
              <a:t/>
            </a:r>
            <a:br>
              <a:rPr lang="en-US" dirty="0" smtClean="0"/>
            </a:br>
            <a:endParaRPr lang="en-US" dirty="0"/>
          </a:p>
        </p:txBody>
      </p:sp>
      <p:sp>
        <p:nvSpPr>
          <p:cNvPr id="5" name="Rectangle 4"/>
          <p:cNvSpPr/>
          <p:nvPr/>
        </p:nvSpPr>
        <p:spPr bwMode="auto">
          <a:xfrm>
            <a:off x="1066800" y="1600200"/>
            <a:ext cx="6781800" cy="4267200"/>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ヒラギノ角ゴ Pro W3" pitchFamily="1" charset="-128"/>
            </a:endParaRPr>
          </a:p>
        </p:txBody>
      </p:sp>
    </p:spTree>
  </p:cSld>
  <p:clrMapOvr>
    <a:masterClrMapping/>
  </p:clrMapOvr>
  <p:transition>
    <p:pull dir="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5" name="Content Placeholder 4" descr="sld00815.gif"/>
          <p:cNvPicPr>
            <a:picLocks noGrp="1" noChangeAspect="1"/>
          </p:cNvPicPr>
          <p:nvPr>
            <p:ph idx="1"/>
          </p:nvPr>
        </p:nvPicPr>
        <p:blipFill>
          <a:blip r:embed="rId2" cstate="print"/>
          <a:stretch>
            <a:fillRect/>
          </a:stretch>
        </p:blipFill>
        <p:spPr>
          <a:xfrm>
            <a:off x="1600200" y="2286000"/>
            <a:ext cx="6019800" cy="3505199"/>
          </a:xfrm>
        </p:spPr>
      </p:pic>
      <p:sp>
        <p:nvSpPr>
          <p:cNvPr id="4" name="Text Placeholder 3"/>
          <p:cNvSpPr>
            <a:spLocks noGrp="1"/>
          </p:cNvSpPr>
          <p:nvPr>
            <p:ph type="body" sz="quarter" idx="13"/>
          </p:nvPr>
        </p:nvSpPr>
        <p:spPr>
          <a:xfrm>
            <a:off x="914400" y="1447800"/>
            <a:ext cx="7162800" cy="381000"/>
          </a:xfrm>
        </p:spPr>
        <p:txBody>
          <a:bodyPr/>
          <a:lstStyle/>
          <a:p>
            <a:r>
              <a:rPr lang="en-US" sz="3200" dirty="0" smtClean="0"/>
              <a:t>Segmenting The Snack Food Market  </a:t>
            </a:r>
            <a:endParaRPr lang="en-US" sz="3200" dirty="0"/>
          </a:p>
        </p:txBody>
      </p:sp>
      <p:sp>
        <p:nvSpPr>
          <p:cNvPr id="6" name="Rectangle 2"/>
          <p:cNvSpPr>
            <a:spLocks noGrp="1" noChangeArrowheads="1"/>
          </p:cNvSpPr>
          <p:nvPr>
            <p:ph type="title"/>
          </p:nvPr>
        </p:nvSpPr>
        <p:spPr>
          <a:xfrm>
            <a:off x="685800" y="228600"/>
            <a:ext cx="7772400" cy="1143000"/>
          </a:xfrm>
        </p:spPr>
        <p:txBody>
          <a:bodyPr/>
          <a:lstStyle/>
          <a:p>
            <a:r>
              <a:rPr lang="en-US" dirty="0" smtClean="0"/>
              <a:t>Market Segmentation</a:t>
            </a:r>
          </a:p>
        </p:txBody>
      </p:sp>
    </p:spTree>
  </p:cSld>
  <p:clrMapOvr>
    <a:masterClrMapping/>
  </p:clrMapOvr>
  <p:transition>
    <p:pull dir="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r>
              <a:rPr lang="en-US" smtClean="0"/>
              <a:t>Market Segmentation</a:t>
            </a:r>
          </a:p>
        </p:txBody>
      </p:sp>
      <p:graphicFrame>
        <p:nvGraphicFramePr>
          <p:cNvPr id="23" name="Content Placeholder 22"/>
          <p:cNvGraphicFramePr>
            <a:graphicFrameLocks noGrp="1"/>
          </p:cNvGraphicFramePr>
          <p:nvPr>
            <p:ph idx="1"/>
          </p:nvPr>
        </p:nvGraphicFramePr>
        <p:xfrm>
          <a:off x="1295400" y="1447800"/>
          <a:ext cx="4572000" cy="4495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6868" name="Rectangle 3"/>
          <p:cNvSpPr>
            <a:spLocks noGrp="1" noChangeArrowheads="1"/>
          </p:cNvSpPr>
          <p:nvPr>
            <p:ph type="body" sz="quarter" idx="13"/>
          </p:nvPr>
        </p:nvSpPr>
        <p:spPr/>
        <p:txBody>
          <a:bodyPr/>
          <a:lstStyle/>
          <a:p>
            <a:r>
              <a:rPr lang="en-US" dirty="0" smtClean="0">
                <a:latin typeface="Calibri" charset="0"/>
              </a:rPr>
              <a:t>Segmenting </a:t>
            </a:r>
            <a:r>
              <a:rPr lang="en-US" dirty="0" smtClean="0">
                <a:solidFill>
                  <a:srgbClr val="FF0000"/>
                </a:solidFill>
                <a:latin typeface="Calibri" charset="0"/>
              </a:rPr>
              <a:t>International</a:t>
            </a:r>
            <a:r>
              <a:rPr lang="en-US" dirty="0" smtClean="0">
                <a:latin typeface="Calibri" charset="0"/>
              </a:rPr>
              <a:t> markets</a:t>
            </a:r>
          </a:p>
        </p:txBody>
      </p:sp>
      <p:pic>
        <p:nvPicPr>
          <p:cNvPr id="36869" name="Picture 7" descr="ph07_extra"/>
          <p:cNvPicPr>
            <a:picLocks noChangeAspect="1" noChangeArrowheads="1"/>
          </p:cNvPicPr>
          <p:nvPr/>
        </p:nvPicPr>
        <p:blipFill>
          <a:blip r:embed="rId8" cstate="print"/>
          <a:srcRect/>
          <a:stretch>
            <a:fillRect/>
          </a:stretch>
        </p:blipFill>
        <p:spPr bwMode="auto">
          <a:xfrm>
            <a:off x="6172200" y="2057400"/>
            <a:ext cx="2291080" cy="3124200"/>
          </a:xfrm>
          <a:prstGeom prst="rect">
            <a:avLst/>
          </a:prstGeom>
          <a:noFill/>
          <a:ln w="9525">
            <a:noFill/>
            <a:miter lim="800000"/>
            <a:headEnd/>
            <a:tailEnd/>
          </a:ln>
        </p:spPr>
      </p:pic>
    </p:spTree>
  </p:cSld>
  <p:clrMapOvr>
    <a:masterClrMapping/>
  </p:clrMapOvr>
  <p:transition>
    <p:pull dir="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n-US" smtClean="0"/>
              <a:t>Market Segmentation</a:t>
            </a:r>
          </a:p>
        </p:txBody>
      </p:sp>
      <p:sp>
        <p:nvSpPr>
          <p:cNvPr id="38915" name="Content Placeholder 4"/>
          <p:cNvSpPr>
            <a:spLocks noGrp="1"/>
          </p:cNvSpPr>
          <p:nvPr>
            <p:ph idx="1"/>
          </p:nvPr>
        </p:nvSpPr>
        <p:spPr>
          <a:xfrm>
            <a:off x="1143000" y="2209800"/>
            <a:ext cx="5334000" cy="3276600"/>
          </a:xfrm>
        </p:spPr>
        <p:txBody>
          <a:bodyPr/>
          <a:lstStyle/>
          <a:p>
            <a:pPr algn="just">
              <a:buFontTx/>
              <a:buChar char="-"/>
            </a:pPr>
            <a:r>
              <a:rPr lang="en-US" sz="2800" b="1" dirty="0" err="1" smtClean="0">
                <a:latin typeface="Calibri" charset="0"/>
              </a:rPr>
              <a:t>Intermarket</a:t>
            </a:r>
            <a:r>
              <a:rPr lang="en-US" sz="2800" b="1" dirty="0" smtClean="0">
                <a:latin typeface="Calibri" charset="0"/>
              </a:rPr>
              <a:t> segmentation </a:t>
            </a:r>
            <a:r>
              <a:rPr lang="en-US" sz="2800" dirty="0" smtClean="0">
                <a:latin typeface="Calibri" charset="0"/>
              </a:rPr>
              <a:t>divides consumers into groups with similar needs and buying behaviors even though they are located in different countries</a:t>
            </a:r>
          </a:p>
          <a:p>
            <a:pPr algn="just">
              <a:buFontTx/>
              <a:buChar char="-"/>
            </a:pPr>
            <a:r>
              <a:rPr lang="en-US" sz="2800" dirty="0" smtClean="0"/>
              <a:t>Large </a:t>
            </a:r>
            <a:r>
              <a:rPr lang="en-US" sz="2800" dirty="0"/>
              <a:t>companies, such as </a:t>
            </a:r>
            <a:r>
              <a:rPr lang="en-US" sz="2800" b="1" dirty="0">
                <a:solidFill>
                  <a:srgbClr val="FF0000"/>
                </a:solidFill>
              </a:rPr>
              <a:t>Coca-Cola</a:t>
            </a:r>
            <a:r>
              <a:rPr lang="en-US" sz="2800" dirty="0"/>
              <a:t> or </a:t>
            </a:r>
            <a:r>
              <a:rPr lang="en-US" sz="2800" b="1" dirty="0">
                <a:solidFill>
                  <a:srgbClr val="FF0000"/>
                </a:solidFill>
              </a:rPr>
              <a:t>Sony</a:t>
            </a:r>
            <a:r>
              <a:rPr lang="en-US" sz="2800" dirty="0" smtClean="0"/>
              <a:t>, sell </a:t>
            </a:r>
            <a:r>
              <a:rPr lang="en-US" sz="2800" dirty="0"/>
              <a:t>products in more than 200 </a:t>
            </a:r>
            <a:r>
              <a:rPr lang="en-US" sz="2800" dirty="0" smtClean="0"/>
              <a:t>countries.</a:t>
            </a:r>
            <a:endParaRPr lang="en-US" sz="2800" dirty="0" smtClean="0">
              <a:latin typeface="Calibri" charset="0"/>
            </a:endParaRPr>
          </a:p>
        </p:txBody>
      </p:sp>
      <p:sp>
        <p:nvSpPr>
          <p:cNvPr id="38916" name="Rectangle 3"/>
          <p:cNvSpPr>
            <a:spLocks noGrp="1" noChangeArrowheads="1"/>
          </p:cNvSpPr>
          <p:nvPr>
            <p:ph type="body" sz="quarter" idx="13"/>
          </p:nvPr>
        </p:nvSpPr>
        <p:spPr/>
        <p:txBody>
          <a:bodyPr/>
          <a:lstStyle/>
          <a:p>
            <a:r>
              <a:rPr lang="en-US" dirty="0" smtClean="0">
                <a:latin typeface="Calibri" charset="0"/>
              </a:rPr>
              <a:t>Segmenting International Markets</a:t>
            </a:r>
          </a:p>
          <a:p>
            <a:endParaRPr lang="en-US" dirty="0" smtClean="0">
              <a:latin typeface="Calibri" charset="0"/>
            </a:endParaRPr>
          </a:p>
        </p:txBody>
      </p:sp>
      <p:pic>
        <p:nvPicPr>
          <p:cNvPr id="1026"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781800" y="2209800"/>
            <a:ext cx="1905000" cy="34194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masterClrMapping/>
  </p:clrMapOvr>
  <p:transition>
    <p:pull dir="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r>
              <a:rPr lang="en-US" smtClean="0"/>
              <a:t>Market Segmentation</a:t>
            </a:r>
          </a:p>
        </p:txBody>
      </p:sp>
      <p:sp>
        <p:nvSpPr>
          <p:cNvPr id="40963" name="Content Placeholder 4"/>
          <p:cNvSpPr>
            <a:spLocks noGrp="1"/>
          </p:cNvSpPr>
          <p:nvPr>
            <p:ph idx="1"/>
          </p:nvPr>
        </p:nvSpPr>
        <p:spPr>
          <a:xfrm>
            <a:off x="685800" y="1676400"/>
            <a:ext cx="7772400" cy="4419600"/>
          </a:xfrm>
        </p:spPr>
        <p:txBody>
          <a:bodyPr/>
          <a:lstStyle/>
          <a:p>
            <a:pPr>
              <a:buNone/>
            </a:pPr>
            <a:r>
              <a:rPr lang="en-US" dirty="0" smtClean="0">
                <a:latin typeface="Calibri" charset="0"/>
              </a:rPr>
              <a:t>To be useful, market segments must be:</a:t>
            </a:r>
          </a:p>
          <a:p>
            <a:endParaRPr lang="en-US" dirty="0" smtClean="0">
              <a:latin typeface="Calibri" charset="0"/>
            </a:endParaRPr>
          </a:p>
        </p:txBody>
      </p:sp>
      <p:sp>
        <p:nvSpPr>
          <p:cNvPr id="40964" name="Rectangle 3"/>
          <p:cNvSpPr>
            <a:spLocks noGrp="1" noChangeArrowheads="1"/>
          </p:cNvSpPr>
          <p:nvPr>
            <p:ph type="body" sz="quarter" idx="13"/>
          </p:nvPr>
        </p:nvSpPr>
        <p:spPr>
          <a:xfrm>
            <a:off x="0" y="1143000"/>
            <a:ext cx="9144000" cy="457200"/>
          </a:xfrm>
        </p:spPr>
        <p:txBody>
          <a:bodyPr/>
          <a:lstStyle/>
          <a:p>
            <a:r>
              <a:rPr lang="en-US" dirty="0" smtClean="0">
                <a:solidFill>
                  <a:srgbClr val="FF0000"/>
                </a:solidFill>
                <a:latin typeface="Calibri" charset="0"/>
              </a:rPr>
              <a:t>Requirements for Effective Segmentation</a:t>
            </a:r>
          </a:p>
          <a:p>
            <a:endParaRPr lang="en-US" dirty="0" smtClean="0">
              <a:solidFill>
                <a:srgbClr val="FF0000"/>
              </a:solidFill>
              <a:latin typeface="Calibri" charset="0"/>
            </a:endParaRPr>
          </a:p>
        </p:txBody>
      </p:sp>
      <p:graphicFrame>
        <p:nvGraphicFramePr>
          <p:cNvPr id="9" name="Diagram 8"/>
          <p:cNvGraphicFramePr/>
          <p:nvPr>
            <p:extLst>
              <p:ext uri="{D42A27DB-BD31-4B8C-83A1-F6EECF244321}">
                <p14:modId xmlns="" xmlns:p14="http://schemas.microsoft.com/office/powerpoint/2010/main" val="2437631606"/>
              </p:ext>
            </p:extLst>
          </p:nvPr>
        </p:nvGraphicFramePr>
        <p:xfrm>
          <a:off x="304800" y="2626028"/>
          <a:ext cx="5562600" cy="355344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0966" name="Picture 8" descr="ph07_09"/>
          <p:cNvPicPr>
            <a:picLocks noChangeAspect="1" noChangeArrowheads="1"/>
          </p:cNvPicPr>
          <p:nvPr/>
        </p:nvPicPr>
        <p:blipFill>
          <a:blip r:embed="rId8" cstate="print"/>
          <a:srcRect/>
          <a:stretch>
            <a:fillRect/>
          </a:stretch>
        </p:blipFill>
        <p:spPr bwMode="auto">
          <a:xfrm>
            <a:off x="5943600" y="2895600"/>
            <a:ext cx="2514600" cy="3287713"/>
          </a:xfrm>
          <a:prstGeom prst="rect">
            <a:avLst/>
          </a:prstGeom>
          <a:noFill/>
          <a:ln w="9525">
            <a:noFill/>
            <a:miter lim="800000"/>
            <a:headEnd/>
            <a:tailEnd/>
          </a:ln>
        </p:spPr>
      </p:pic>
    </p:spTree>
  </p:cSld>
  <p:clrMapOvr>
    <a:masterClrMapping/>
  </p:clrMapOvr>
  <p:transition>
    <p:pull dir="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r>
              <a:rPr lang="en-US" smtClean="0"/>
              <a:t>Market Segmentation</a:t>
            </a:r>
          </a:p>
        </p:txBody>
      </p:sp>
      <p:sp>
        <p:nvSpPr>
          <p:cNvPr id="40964" name="Rectangle 3"/>
          <p:cNvSpPr>
            <a:spLocks noGrp="1" noChangeArrowheads="1"/>
          </p:cNvSpPr>
          <p:nvPr>
            <p:ph type="body" sz="quarter" idx="13"/>
          </p:nvPr>
        </p:nvSpPr>
        <p:spPr>
          <a:xfrm>
            <a:off x="1219200" y="1143000"/>
            <a:ext cx="7239000" cy="457200"/>
          </a:xfrm>
        </p:spPr>
        <p:txBody>
          <a:bodyPr/>
          <a:lstStyle/>
          <a:p>
            <a:r>
              <a:rPr lang="en-US" dirty="0" smtClean="0">
                <a:solidFill>
                  <a:srgbClr val="FF0000"/>
                </a:solidFill>
                <a:latin typeface="Calibri" charset="0"/>
              </a:rPr>
              <a:t>Requirements for Effective Segmentation</a:t>
            </a:r>
          </a:p>
          <a:p>
            <a:endParaRPr lang="en-US" dirty="0" smtClean="0">
              <a:solidFill>
                <a:srgbClr val="FF0000"/>
              </a:solidFill>
              <a:latin typeface="Calibri" charset="0"/>
            </a:endParaRPr>
          </a:p>
        </p:txBody>
      </p:sp>
      <p:sp>
        <p:nvSpPr>
          <p:cNvPr id="3" name="Rectangle 2"/>
          <p:cNvSpPr/>
          <p:nvPr/>
        </p:nvSpPr>
        <p:spPr>
          <a:xfrm>
            <a:off x="1447800" y="1905000"/>
            <a:ext cx="6858000" cy="4093428"/>
          </a:xfrm>
          <a:prstGeom prst="rect">
            <a:avLst/>
          </a:prstGeom>
          <a:solidFill>
            <a:schemeClr val="bg2"/>
          </a:solidFill>
          <a:ln>
            <a:solidFill>
              <a:schemeClr val="tx1"/>
            </a:solidFill>
          </a:ln>
        </p:spPr>
        <p:txBody>
          <a:bodyPr wrap="square">
            <a:spAutoFit/>
          </a:bodyPr>
          <a:lstStyle/>
          <a:p>
            <a:pPr marL="292100" indent="-292100"/>
            <a:r>
              <a:rPr lang="en-US" sz="2000" i="1" dirty="0" smtClean="0">
                <a:ea typeface="ＭＳ Ｐゴシック" charset="-128"/>
              </a:rPr>
              <a:t>1- </a:t>
            </a:r>
            <a:r>
              <a:rPr lang="en-US" sz="2000" b="1" i="1" dirty="0" smtClean="0">
                <a:solidFill>
                  <a:srgbClr val="FF0000"/>
                </a:solidFill>
                <a:ea typeface="ＭＳ Ｐゴシック" charset="-128"/>
              </a:rPr>
              <a:t>Measurable</a:t>
            </a:r>
            <a:r>
              <a:rPr lang="en-US" sz="2000" i="1" dirty="0">
                <a:ea typeface="ＭＳ Ｐゴシック" charset="-128"/>
              </a:rPr>
              <a:t>: The size, purchasing power, and profiles of the </a:t>
            </a:r>
            <a:r>
              <a:rPr lang="en-US" sz="2000" i="1" dirty="0" smtClean="0">
                <a:ea typeface="ＭＳ Ｐゴシック" charset="-128"/>
              </a:rPr>
              <a:t>segments </a:t>
            </a:r>
            <a:r>
              <a:rPr lang="en-US" sz="2000" dirty="0" smtClean="0">
                <a:ea typeface="ＭＳ Ｐゴシック" charset="-128"/>
              </a:rPr>
              <a:t>can </a:t>
            </a:r>
            <a:r>
              <a:rPr lang="en-US" sz="2000" dirty="0">
                <a:ea typeface="ＭＳ Ｐゴシック" charset="-128"/>
              </a:rPr>
              <a:t>be measured.</a:t>
            </a:r>
          </a:p>
          <a:p>
            <a:r>
              <a:rPr lang="en-US" sz="2000" i="1" dirty="0" smtClean="0">
                <a:ea typeface="ＭＳ Ｐゴシック" charset="-128"/>
              </a:rPr>
              <a:t>2- </a:t>
            </a:r>
            <a:r>
              <a:rPr lang="en-US" sz="2000" b="1" i="1" dirty="0" smtClean="0">
                <a:solidFill>
                  <a:srgbClr val="FF0000"/>
                </a:solidFill>
                <a:ea typeface="ＭＳ Ｐゴシック" charset="-128"/>
              </a:rPr>
              <a:t>Accessible</a:t>
            </a:r>
            <a:r>
              <a:rPr lang="en-US" sz="2000" i="1" dirty="0">
                <a:ea typeface="ＭＳ Ｐゴシック" charset="-128"/>
              </a:rPr>
              <a:t>: The market segments can be effectively reached </a:t>
            </a:r>
            <a:r>
              <a:rPr lang="en-US" sz="2000" i="1" dirty="0" smtClean="0">
                <a:ea typeface="ＭＳ Ｐゴシック" charset="-128"/>
              </a:rPr>
              <a:t>and </a:t>
            </a:r>
            <a:r>
              <a:rPr lang="en-US" sz="2000" dirty="0" smtClean="0">
                <a:ea typeface="ＭＳ Ｐゴシック" charset="-128"/>
              </a:rPr>
              <a:t>served</a:t>
            </a:r>
            <a:r>
              <a:rPr lang="en-US" sz="2000" dirty="0">
                <a:ea typeface="ＭＳ Ｐゴシック" charset="-128"/>
              </a:rPr>
              <a:t>.</a:t>
            </a:r>
          </a:p>
          <a:p>
            <a:r>
              <a:rPr lang="en-US" sz="2000" i="1" dirty="0" smtClean="0">
                <a:ea typeface="ＭＳ Ｐゴシック" charset="-128"/>
              </a:rPr>
              <a:t>3- </a:t>
            </a:r>
            <a:r>
              <a:rPr lang="en-US" sz="2000" b="1" i="1" dirty="0" smtClean="0">
                <a:solidFill>
                  <a:srgbClr val="FF0000"/>
                </a:solidFill>
                <a:ea typeface="ＭＳ Ｐゴシック" charset="-128"/>
              </a:rPr>
              <a:t>Substantial</a:t>
            </a:r>
            <a:r>
              <a:rPr lang="en-US" sz="2000" i="1" dirty="0">
                <a:ea typeface="ＭＳ Ｐゴシック" charset="-128"/>
              </a:rPr>
              <a:t>: The market segments are large or profitable enough </a:t>
            </a:r>
            <a:r>
              <a:rPr lang="en-US" sz="2000" i="1" dirty="0" smtClean="0">
                <a:ea typeface="ＭＳ Ｐゴシック" charset="-128"/>
              </a:rPr>
              <a:t>to </a:t>
            </a:r>
            <a:r>
              <a:rPr lang="en-US" sz="2000" dirty="0" smtClean="0">
                <a:ea typeface="ＭＳ Ｐゴシック" charset="-128"/>
              </a:rPr>
              <a:t>serve</a:t>
            </a:r>
            <a:r>
              <a:rPr lang="en-US" sz="2000" dirty="0">
                <a:ea typeface="ＭＳ Ｐゴシック" charset="-128"/>
              </a:rPr>
              <a:t>.</a:t>
            </a:r>
          </a:p>
          <a:p>
            <a:r>
              <a:rPr lang="en-US" sz="2000" i="1" dirty="0" smtClean="0">
                <a:ea typeface="ＭＳ Ｐゴシック" charset="-128"/>
              </a:rPr>
              <a:t>4- </a:t>
            </a:r>
            <a:r>
              <a:rPr lang="en-US" sz="2000" b="1" i="1" dirty="0" smtClean="0">
                <a:solidFill>
                  <a:srgbClr val="FF0000"/>
                </a:solidFill>
                <a:ea typeface="ＭＳ Ｐゴシック" charset="-128"/>
              </a:rPr>
              <a:t>Differentiable</a:t>
            </a:r>
            <a:r>
              <a:rPr lang="en-US" sz="2000" i="1" dirty="0">
                <a:ea typeface="ＭＳ Ｐゴシック" charset="-128"/>
              </a:rPr>
              <a:t>: The segments are conceptually distinguishable </a:t>
            </a:r>
            <a:r>
              <a:rPr lang="en-US" sz="2000" i="1" dirty="0" smtClean="0">
                <a:ea typeface="ＭＳ Ｐゴシック" charset="-128"/>
              </a:rPr>
              <a:t>and </a:t>
            </a:r>
            <a:r>
              <a:rPr lang="en-US" sz="2000" dirty="0" smtClean="0">
                <a:ea typeface="ＭＳ Ｐゴシック" charset="-128"/>
              </a:rPr>
              <a:t>respond </a:t>
            </a:r>
            <a:r>
              <a:rPr lang="en-US" sz="2000" dirty="0">
                <a:ea typeface="ＭＳ Ｐゴシック" charset="-128"/>
              </a:rPr>
              <a:t>differently to different marketing mix elements and programs</a:t>
            </a:r>
            <a:r>
              <a:rPr lang="en-US" sz="2000" dirty="0" smtClean="0">
                <a:ea typeface="ＭＳ Ｐゴシック" charset="-128"/>
              </a:rPr>
              <a:t>. If </a:t>
            </a:r>
            <a:r>
              <a:rPr lang="en-US" sz="2000" dirty="0">
                <a:ea typeface="ＭＳ Ｐゴシック" charset="-128"/>
              </a:rPr>
              <a:t>men and women respond similarly to marketing efforts for soft drinks, </a:t>
            </a:r>
            <a:r>
              <a:rPr lang="en-US" sz="2000" dirty="0" smtClean="0">
                <a:ea typeface="ＭＳ Ｐゴシック" charset="-128"/>
              </a:rPr>
              <a:t>they do </a:t>
            </a:r>
            <a:r>
              <a:rPr lang="en-US" sz="2000" dirty="0">
                <a:ea typeface="ＭＳ Ｐゴシック" charset="-128"/>
              </a:rPr>
              <a:t>not constitute separate segments.</a:t>
            </a:r>
          </a:p>
          <a:p>
            <a:pPr marL="292100" indent="-292100"/>
            <a:r>
              <a:rPr lang="en-US" sz="2000" i="1" dirty="0" smtClean="0">
                <a:ea typeface="ＭＳ Ｐゴシック" charset="-128"/>
              </a:rPr>
              <a:t>5- </a:t>
            </a:r>
            <a:r>
              <a:rPr lang="en-US" sz="2000" b="1" i="1" dirty="0" smtClean="0">
                <a:solidFill>
                  <a:srgbClr val="FF0000"/>
                </a:solidFill>
                <a:ea typeface="ＭＳ Ｐゴシック" charset="-128"/>
              </a:rPr>
              <a:t>Actionable</a:t>
            </a:r>
            <a:r>
              <a:rPr lang="en-US" sz="2000" i="1" dirty="0">
                <a:ea typeface="ＭＳ Ｐゴシック" charset="-128"/>
              </a:rPr>
              <a:t>: Effective programs can be designed for attracting and serving the segments</a:t>
            </a:r>
            <a:r>
              <a:rPr lang="en-US" sz="2000" i="1" dirty="0" smtClean="0">
                <a:ea typeface="ＭＳ Ｐゴシック" charset="-128"/>
              </a:rPr>
              <a:t>.</a:t>
            </a:r>
            <a:endParaRPr lang="en-US" sz="2000" dirty="0"/>
          </a:p>
        </p:txBody>
      </p:sp>
    </p:spTree>
    <p:extLst>
      <p:ext uri="{BB962C8B-B14F-4D97-AF65-F5344CB8AC3E}">
        <p14:creationId xmlns="" xmlns:p14="http://schemas.microsoft.com/office/powerpoint/2010/main" val="773647511"/>
      </p:ext>
    </p:extLst>
  </p:cSld>
  <p:clrMapOvr>
    <a:masterClrMapping/>
  </p:clrMapOvr>
  <p:transition>
    <p:pull dir="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685800" y="609600"/>
            <a:ext cx="7772400" cy="1143000"/>
          </a:xfrm>
        </p:spPr>
        <p:txBody>
          <a:bodyPr/>
          <a:lstStyle/>
          <a:p>
            <a:r>
              <a:rPr lang="en-US" sz="2000" dirty="0" smtClean="0">
                <a:solidFill>
                  <a:srgbClr val="FF0000"/>
                </a:solidFill>
              </a:rPr>
              <a:t>Customer-Driven Marketing Strategy: Creating Value for Target Customers</a:t>
            </a:r>
          </a:p>
        </p:txBody>
      </p:sp>
      <p:sp>
        <p:nvSpPr>
          <p:cNvPr id="7" name="Rectangle 6"/>
          <p:cNvSpPr/>
          <p:nvPr/>
        </p:nvSpPr>
        <p:spPr>
          <a:xfrm>
            <a:off x="457200" y="2029867"/>
            <a:ext cx="8229600" cy="2846933"/>
          </a:xfrm>
          <a:prstGeom prst="rect">
            <a:avLst/>
          </a:prstGeom>
          <a:solidFill>
            <a:schemeClr val="bg2"/>
          </a:solidFill>
          <a:ln>
            <a:solidFill>
              <a:schemeClr val="tx1"/>
            </a:solidFill>
          </a:ln>
        </p:spPr>
        <p:txBody>
          <a:bodyPr wrap="square">
            <a:spAutoFit/>
          </a:bodyPr>
          <a:lstStyle/>
          <a:p>
            <a:r>
              <a:rPr lang="en-US" b="1" dirty="0" smtClean="0"/>
              <a:t>This chapter looks into key customer-driven marketing strategy 4 steps: </a:t>
            </a:r>
          </a:p>
          <a:p>
            <a:endParaRPr lang="en-US" dirty="0" smtClean="0"/>
          </a:p>
          <a:p>
            <a:r>
              <a:rPr lang="en-US" dirty="0" smtClean="0"/>
              <a:t>1- dividing up markets into meaningful customer groups (</a:t>
            </a:r>
            <a:r>
              <a:rPr lang="en-US" b="1" i="1" dirty="0" smtClean="0">
                <a:solidFill>
                  <a:srgbClr val="FF0000"/>
                </a:solidFill>
              </a:rPr>
              <a:t>segmentation</a:t>
            </a:r>
            <a:r>
              <a:rPr lang="en-US" i="1" dirty="0" smtClean="0"/>
              <a:t>), </a:t>
            </a:r>
          </a:p>
          <a:p>
            <a:endParaRPr lang="en-US" i="1" dirty="0" smtClean="0"/>
          </a:p>
          <a:p>
            <a:r>
              <a:rPr lang="en-US" i="1" dirty="0" smtClean="0"/>
              <a:t>2- choosing which customer </a:t>
            </a:r>
            <a:r>
              <a:rPr lang="en-US" dirty="0" smtClean="0"/>
              <a:t>groups to serve (</a:t>
            </a:r>
            <a:r>
              <a:rPr lang="en-US" b="1" i="1" dirty="0" smtClean="0">
                <a:solidFill>
                  <a:srgbClr val="FF0000"/>
                </a:solidFill>
              </a:rPr>
              <a:t>targeting</a:t>
            </a:r>
            <a:r>
              <a:rPr lang="en-US" i="1" dirty="0" smtClean="0"/>
              <a:t>), </a:t>
            </a:r>
          </a:p>
          <a:p>
            <a:endParaRPr lang="en-US" i="1" dirty="0" smtClean="0"/>
          </a:p>
          <a:p>
            <a:r>
              <a:rPr lang="en-US" i="1" dirty="0" smtClean="0"/>
              <a:t>3- creating market offerings that best </a:t>
            </a:r>
            <a:r>
              <a:rPr lang="en-US" dirty="0" smtClean="0"/>
              <a:t>serve targeted customers (</a:t>
            </a:r>
            <a:r>
              <a:rPr lang="en-US" b="1" i="1" dirty="0" smtClean="0">
                <a:solidFill>
                  <a:srgbClr val="FF0000"/>
                </a:solidFill>
              </a:rPr>
              <a:t>differentiation</a:t>
            </a:r>
            <a:r>
              <a:rPr lang="en-US" i="1" dirty="0" smtClean="0"/>
              <a:t>), and </a:t>
            </a:r>
          </a:p>
          <a:p>
            <a:endParaRPr lang="en-US" i="1" dirty="0" smtClean="0"/>
          </a:p>
          <a:p>
            <a:r>
              <a:rPr lang="en-US" i="1" dirty="0" smtClean="0"/>
              <a:t>4- positioning the offer</a:t>
            </a:r>
            <a:r>
              <a:rPr lang="en-US" dirty="0" smtClean="0"/>
              <a:t>ings in the minds of consumers (</a:t>
            </a:r>
            <a:r>
              <a:rPr lang="en-US" b="1" i="1" dirty="0" smtClean="0">
                <a:solidFill>
                  <a:srgbClr val="FF0000"/>
                </a:solidFill>
              </a:rPr>
              <a:t>positioning</a:t>
            </a:r>
            <a:r>
              <a:rPr lang="en-US" i="1" dirty="0" smtClean="0"/>
              <a:t>). </a:t>
            </a:r>
          </a:p>
        </p:txBody>
      </p:sp>
    </p:spTree>
  </p:cSld>
  <p:clrMapOvr>
    <a:masterClrMapping/>
  </p:clrMapOvr>
  <p:transition>
    <p:pull dir="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r>
              <a:rPr lang="en-US" smtClean="0"/>
              <a:t/>
            </a:r>
            <a:br>
              <a:rPr lang="en-US" smtClean="0"/>
            </a:br>
            <a:r>
              <a:rPr lang="en-US" smtClean="0"/>
              <a:t>Market Targeting</a:t>
            </a:r>
          </a:p>
        </p:txBody>
      </p:sp>
      <p:sp>
        <p:nvSpPr>
          <p:cNvPr id="45059" name="Content Placeholder 3"/>
          <p:cNvSpPr>
            <a:spLocks noGrp="1"/>
          </p:cNvSpPr>
          <p:nvPr>
            <p:ph idx="1"/>
          </p:nvPr>
        </p:nvSpPr>
        <p:spPr>
          <a:xfrm>
            <a:off x="1219200" y="1981200"/>
            <a:ext cx="7772400" cy="4419600"/>
          </a:xfrm>
        </p:spPr>
        <p:txBody>
          <a:bodyPr/>
          <a:lstStyle/>
          <a:p>
            <a:pPr>
              <a:buNone/>
            </a:pPr>
            <a:r>
              <a:rPr lang="en-US" dirty="0" smtClean="0"/>
              <a:t>   </a:t>
            </a:r>
            <a:r>
              <a:rPr lang="en-US" sz="2400" dirty="0" smtClean="0"/>
              <a:t> </a:t>
            </a:r>
            <a:r>
              <a:rPr lang="en-US" sz="2400" b="1" dirty="0" smtClean="0">
                <a:solidFill>
                  <a:schemeClr val="accent6">
                    <a:lumMod val="50000"/>
                  </a:schemeClr>
                </a:solidFill>
              </a:rPr>
              <a:t>In evaluating different market segments, a firm must look at three factors:</a:t>
            </a:r>
            <a:endParaRPr lang="en-US" sz="2400" b="1" dirty="0" smtClean="0">
              <a:solidFill>
                <a:schemeClr val="accent6">
                  <a:lumMod val="50000"/>
                </a:schemeClr>
              </a:solidFill>
              <a:latin typeface="Calibri" charset="0"/>
            </a:endParaRPr>
          </a:p>
          <a:p>
            <a:r>
              <a:rPr lang="en-US" b="1" dirty="0" smtClean="0">
                <a:latin typeface="Calibri" charset="0"/>
              </a:rPr>
              <a:t>Segment size and growth:</a:t>
            </a:r>
            <a:r>
              <a:rPr lang="en-US" dirty="0" smtClean="0">
                <a:latin typeface="Calibri" charset="0"/>
              </a:rPr>
              <a:t> </a:t>
            </a:r>
            <a:r>
              <a:rPr lang="en-US" sz="2000" b="1" dirty="0" smtClean="0">
                <a:solidFill>
                  <a:srgbClr val="FF0000"/>
                </a:solidFill>
              </a:rPr>
              <a:t>current segment sales, growth rates, and the expected profitability for various segments.</a:t>
            </a:r>
            <a:endParaRPr lang="en-US" sz="2000" b="1" dirty="0" smtClean="0">
              <a:solidFill>
                <a:srgbClr val="FF0000"/>
              </a:solidFill>
              <a:latin typeface="Calibri" charset="0"/>
            </a:endParaRPr>
          </a:p>
          <a:p>
            <a:pPr algn="just"/>
            <a:r>
              <a:rPr lang="en-US" b="1" dirty="0" smtClean="0">
                <a:latin typeface="Calibri" charset="0"/>
              </a:rPr>
              <a:t>Segment structural attractiveness:</a:t>
            </a:r>
            <a:r>
              <a:rPr lang="en-US" dirty="0" smtClean="0">
                <a:latin typeface="Calibri" charset="0"/>
              </a:rPr>
              <a:t> </a:t>
            </a:r>
            <a:r>
              <a:rPr lang="en-US" sz="2000" b="1" dirty="0" smtClean="0">
                <a:solidFill>
                  <a:srgbClr val="FF0000"/>
                </a:solidFill>
                <a:latin typeface="Calibri" charset="0"/>
              </a:rPr>
              <a:t>i</a:t>
            </a:r>
            <a:r>
              <a:rPr lang="en-US" sz="2000" b="1" dirty="0" smtClean="0">
                <a:solidFill>
                  <a:srgbClr val="FF0000"/>
                </a:solidFill>
              </a:rPr>
              <a:t>ncludes factors that affect long-run attractiveness. These factors might include strong and aggressive competitors, substitute products, and high power of buyers or powerful suppliers.</a:t>
            </a:r>
          </a:p>
          <a:p>
            <a:pPr algn="just"/>
            <a:r>
              <a:rPr lang="en-US" b="1" dirty="0" smtClean="0">
                <a:latin typeface="Calibri" charset="0"/>
              </a:rPr>
              <a:t>Company objectives and resources:</a:t>
            </a:r>
            <a:r>
              <a:rPr lang="en-US" dirty="0" smtClean="0">
                <a:latin typeface="Calibri" charset="0"/>
              </a:rPr>
              <a:t> </a:t>
            </a:r>
            <a:r>
              <a:rPr lang="en-US" sz="2000" b="1" dirty="0" smtClean="0">
                <a:solidFill>
                  <a:srgbClr val="FF0000"/>
                </a:solidFill>
                <a:latin typeface="Calibri" charset="0"/>
              </a:rPr>
              <a:t>large markets may not be relevant to some companies. </a:t>
            </a:r>
          </a:p>
        </p:txBody>
      </p:sp>
      <p:sp>
        <p:nvSpPr>
          <p:cNvPr id="45060" name="Rectangle 3"/>
          <p:cNvSpPr>
            <a:spLocks noGrp="1" noChangeArrowheads="1"/>
          </p:cNvSpPr>
          <p:nvPr>
            <p:ph type="body" sz="quarter" idx="13"/>
          </p:nvPr>
        </p:nvSpPr>
        <p:spPr/>
        <p:txBody>
          <a:bodyPr/>
          <a:lstStyle/>
          <a:p>
            <a:r>
              <a:rPr lang="en-US" dirty="0" smtClean="0">
                <a:latin typeface="Calibri" charset="0"/>
              </a:rPr>
              <a:t>Evaluating Market Segments</a:t>
            </a:r>
          </a:p>
          <a:p>
            <a:endParaRPr lang="en-US" dirty="0" smtClean="0">
              <a:latin typeface="Calibri" charset="0"/>
            </a:endParaRPr>
          </a:p>
        </p:txBody>
      </p:sp>
    </p:spTree>
  </p:cSld>
  <p:clrMapOvr>
    <a:masterClrMapping/>
  </p:clrMapOvr>
  <p:transition>
    <p:pull dir="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685800" y="1981200"/>
            <a:ext cx="7772400" cy="1143000"/>
          </a:xfrm>
        </p:spPr>
        <p:txBody>
          <a:bodyPr/>
          <a:lstStyle/>
          <a:p>
            <a:r>
              <a:rPr lang="en-US" sz="4400" dirty="0" smtClean="0"/>
              <a:t>Market Targeting </a:t>
            </a:r>
          </a:p>
        </p:txBody>
      </p:sp>
      <p:sp>
        <p:nvSpPr>
          <p:cNvPr id="43012" name="Rectangle 3"/>
          <p:cNvSpPr>
            <a:spLocks noGrp="1" noChangeArrowheads="1"/>
          </p:cNvSpPr>
          <p:nvPr>
            <p:ph type="body" sz="quarter" idx="13"/>
          </p:nvPr>
        </p:nvSpPr>
        <p:spPr>
          <a:xfrm>
            <a:off x="914400" y="3048000"/>
            <a:ext cx="7162800" cy="1447800"/>
          </a:xfrm>
        </p:spPr>
        <p:txBody>
          <a:bodyPr/>
          <a:lstStyle/>
          <a:p>
            <a:r>
              <a:rPr lang="en-US" sz="4400" dirty="0" smtClean="0">
                <a:solidFill>
                  <a:srgbClr val="FF0000"/>
                </a:solidFill>
                <a:latin typeface="Calibri" charset="0"/>
              </a:rPr>
              <a:t>Selecting Target Market Segments</a:t>
            </a:r>
          </a:p>
          <a:p>
            <a:endParaRPr lang="en-US" sz="4400" dirty="0" smtClean="0">
              <a:solidFill>
                <a:srgbClr val="FF0000"/>
              </a:solidFill>
              <a:latin typeface="Calibri" charset="0"/>
            </a:endParaRPr>
          </a:p>
          <a:p>
            <a:endParaRPr lang="en-US" sz="4400" dirty="0" smtClean="0">
              <a:solidFill>
                <a:srgbClr val="FF0000"/>
              </a:solidFill>
              <a:latin typeface="Calibri" charset="0"/>
            </a:endParaRPr>
          </a:p>
        </p:txBody>
      </p:sp>
    </p:spTree>
  </p:cSld>
  <p:clrMapOvr>
    <a:masterClrMapping/>
  </p:clrMapOvr>
  <p:transition>
    <p:pull dir="r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r>
              <a:rPr lang="en-US" smtClean="0"/>
              <a:t>Market Targeting </a:t>
            </a:r>
          </a:p>
        </p:txBody>
      </p:sp>
      <p:sp>
        <p:nvSpPr>
          <p:cNvPr id="43011" name="Content Placeholder 3"/>
          <p:cNvSpPr>
            <a:spLocks noGrp="1"/>
          </p:cNvSpPr>
          <p:nvPr>
            <p:ph idx="1"/>
          </p:nvPr>
        </p:nvSpPr>
        <p:spPr>
          <a:xfrm>
            <a:off x="1676400" y="3886200"/>
            <a:ext cx="5943600" cy="1752600"/>
          </a:xfrm>
        </p:spPr>
        <p:txBody>
          <a:bodyPr/>
          <a:lstStyle/>
          <a:p>
            <a:pPr algn="just">
              <a:buNone/>
            </a:pPr>
            <a:r>
              <a:rPr lang="en-US" b="1" dirty="0" smtClean="0">
                <a:solidFill>
                  <a:srgbClr val="FF0000"/>
                </a:solidFill>
                <a:latin typeface="Calibri" charset="0"/>
              </a:rPr>
              <a:t>Target market</a:t>
            </a:r>
            <a:r>
              <a:rPr lang="en-US" dirty="0" smtClean="0">
                <a:latin typeface="Calibri" charset="0"/>
              </a:rPr>
              <a:t> consists of a set of buyers who share common needs or characteristics that the company decides to serve</a:t>
            </a:r>
          </a:p>
          <a:p>
            <a:pPr algn="just"/>
            <a:endParaRPr lang="en-US" dirty="0" smtClean="0">
              <a:latin typeface="Calibri" charset="0"/>
            </a:endParaRPr>
          </a:p>
        </p:txBody>
      </p:sp>
      <p:sp>
        <p:nvSpPr>
          <p:cNvPr id="43012" name="Rectangle 3"/>
          <p:cNvSpPr>
            <a:spLocks noGrp="1" noChangeArrowheads="1"/>
          </p:cNvSpPr>
          <p:nvPr>
            <p:ph type="body" sz="quarter" idx="13"/>
          </p:nvPr>
        </p:nvSpPr>
        <p:spPr/>
        <p:txBody>
          <a:bodyPr/>
          <a:lstStyle/>
          <a:p>
            <a:r>
              <a:rPr lang="en-US" smtClean="0">
                <a:latin typeface="Calibri" charset="0"/>
              </a:rPr>
              <a:t>Selecting Target Market Segments</a:t>
            </a:r>
          </a:p>
          <a:p>
            <a:endParaRPr lang="en-US" smtClean="0">
              <a:latin typeface="Calibri" charset="0"/>
            </a:endParaRPr>
          </a:p>
          <a:p>
            <a:endParaRPr lang="en-US" smtClean="0">
              <a:latin typeface="Calibri" charset="0"/>
            </a:endParaRPr>
          </a:p>
        </p:txBody>
      </p:sp>
      <p:sp>
        <p:nvSpPr>
          <p:cNvPr id="5" name="Rectangle 4"/>
          <p:cNvSpPr/>
          <p:nvPr/>
        </p:nvSpPr>
        <p:spPr>
          <a:xfrm>
            <a:off x="685800" y="2286000"/>
            <a:ext cx="7696200" cy="1384995"/>
          </a:xfrm>
          <a:prstGeom prst="rect">
            <a:avLst/>
          </a:prstGeom>
          <a:solidFill>
            <a:schemeClr val="bg2"/>
          </a:solidFill>
          <a:ln>
            <a:solidFill>
              <a:schemeClr val="tx1"/>
            </a:solidFill>
          </a:ln>
        </p:spPr>
        <p:txBody>
          <a:bodyPr wrap="square">
            <a:spAutoFit/>
          </a:bodyPr>
          <a:lstStyle/>
          <a:p>
            <a:r>
              <a:rPr lang="en-US" sz="2800" dirty="0" smtClean="0"/>
              <a:t>After evaluating different segments, the company must decide which and how many segments it will target.</a:t>
            </a:r>
            <a:endParaRPr lang="en-US" sz="2800" dirty="0"/>
          </a:p>
        </p:txBody>
      </p:sp>
    </p:spTree>
  </p:cSld>
  <p:clrMapOvr>
    <a:masterClrMapping/>
  </p:clrMapOvr>
  <p:transition>
    <p:pull dir="r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r>
              <a:rPr lang="en-US" sz="3600" smtClean="0"/>
              <a:t>Market Targeting</a:t>
            </a:r>
          </a:p>
        </p:txBody>
      </p:sp>
      <p:sp>
        <p:nvSpPr>
          <p:cNvPr id="49155" name="Content Placeholder 4"/>
          <p:cNvSpPr>
            <a:spLocks noGrp="1"/>
          </p:cNvSpPr>
          <p:nvPr>
            <p:ph idx="1"/>
          </p:nvPr>
        </p:nvSpPr>
        <p:spPr>
          <a:xfrm>
            <a:off x="838200" y="1828800"/>
            <a:ext cx="7772400" cy="4114800"/>
          </a:xfrm>
        </p:spPr>
        <p:txBody>
          <a:bodyPr/>
          <a:lstStyle/>
          <a:p>
            <a:pPr>
              <a:buFont typeface="Arial" pitchFamily="34" charset="0"/>
              <a:buChar char="•"/>
            </a:pPr>
            <a:r>
              <a:rPr lang="en-US" b="1" dirty="0" smtClean="0">
                <a:solidFill>
                  <a:schemeClr val="accent5">
                    <a:lumMod val="50000"/>
                  </a:schemeClr>
                </a:solidFill>
                <a:latin typeface="Calibri" charset="0"/>
              </a:rPr>
              <a:t>Undifferentiated</a:t>
            </a:r>
            <a:r>
              <a:rPr lang="en-US" dirty="0" smtClean="0">
                <a:solidFill>
                  <a:schemeClr val="accent5">
                    <a:lumMod val="50000"/>
                  </a:schemeClr>
                </a:solidFill>
                <a:latin typeface="Calibri" charset="0"/>
              </a:rPr>
              <a:t> </a:t>
            </a:r>
            <a:r>
              <a:rPr lang="en-US" b="1" dirty="0" smtClean="0">
                <a:solidFill>
                  <a:schemeClr val="accent5">
                    <a:lumMod val="50000"/>
                  </a:schemeClr>
                </a:solidFill>
                <a:latin typeface="Calibri" charset="0"/>
              </a:rPr>
              <a:t>marketing</a:t>
            </a:r>
            <a:r>
              <a:rPr lang="en-US" dirty="0" smtClean="0">
                <a:latin typeface="Calibri" charset="0"/>
              </a:rPr>
              <a:t> targets the whole market with one offer</a:t>
            </a:r>
          </a:p>
          <a:p>
            <a:pPr lvl="1"/>
            <a:r>
              <a:rPr lang="en-US" dirty="0" smtClean="0">
                <a:latin typeface="Calibri" charset="0"/>
              </a:rPr>
              <a:t>Mass marketing</a:t>
            </a:r>
          </a:p>
          <a:p>
            <a:pPr lvl="1"/>
            <a:r>
              <a:rPr lang="en-US" dirty="0" smtClean="0">
                <a:latin typeface="Calibri" charset="0"/>
              </a:rPr>
              <a:t>Focuses on common needs rather than what’s different</a:t>
            </a:r>
          </a:p>
          <a:p>
            <a:pPr lvl="1"/>
            <a:r>
              <a:rPr lang="en-US" dirty="0" smtClean="0"/>
              <a:t>The company designs a product and a marketing program that will appeal to the largest number of buyers.</a:t>
            </a:r>
          </a:p>
          <a:p>
            <a:pPr lvl="1"/>
            <a:r>
              <a:rPr lang="en-US" dirty="0" smtClean="0">
                <a:latin typeface="Calibri" charset="0"/>
              </a:rPr>
              <a:t>Example: Coca Cola</a:t>
            </a:r>
          </a:p>
          <a:p>
            <a:endParaRPr lang="en-US" dirty="0" smtClean="0">
              <a:latin typeface="Calibri" charset="0"/>
            </a:endParaRPr>
          </a:p>
        </p:txBody>
      </p:sp>
      <p:sp>
        <p:nvSpPr>
          <p:cNvPr id="49156" name="Rectangle 3"/>
          <p:cNvSpPr>
            <a:spLocks noGrp="1" noChangeArrowheads="1"/>
          </p:cNvSpPr>
          <p:nvPr>
            <p:ph type="body" sz="quarter" idx="13"/>
          </p:nvPr>
        </p:nvSpPr>
        <p:spPr>
          <a:xfrm>
            <a:off x="914400" y="1143000"/>
            <a:ext cx="7162800" cy="381000"/>
          </a:xfrm>
        </p:spPr>
        <p:txBody>
          <a:bodyPr/>
          <a:lstStyle/>
          <a:p>
            <a:r>
              <a:rPr lang="en-US" dirty="0" smtClean="0">
                <a:latin typeface="Calibri" charset="0"/>
              </a:rPr>
              <a:t>Target Marketing Strategies</a:t>
            </a:r>
          </a:p>
          <a:p>
            <a:endParaRPr lang="en-US" dirty="0" smtClean="0">
              <a:latin typeface="Calibri" charset="0"/>
            </a:endParaRPr>
          </a:p>
        </p:txBody>
      </p:sp>
    </p:spTree>
  </p:cSld>
  <p:clrMapOvr>
    <a:masterClrMapping/>
  </p:clrMapOvr>
  <p:transition>
    <p:pull dir="r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r>
              <a:rPr lang="en-US" sz="3600" smtClean="0"/>
              <a:t>Market Targeting</a:t>
            </a:r>
          </a:p>
        </p:txBody>
      </p:sp>
      <p:sp>
        <p:nvSpPr>
          <p:cNvPr id="51203" name="Content Placeholder 3"/>
          <p:cNvSpPr>
            <a:spLocks noGrp="1"/>
          </p:cNvSpPr>
          <p:nvPr>
            <p:ph idx="1"/>
          </p:nvPr>
        </p:nvSpPr>
        <p:spPr>
          <a:xfrm>
            <a:off x="1295400" y="1828800"/>
            <a:ext cx="7391400" cy="4114800"/>
          </a:xfrm>
        </p:spPr>
        <p:txBody>
          <a:bodyPr/>
          <a:lstStyle/>
          <a:p>
            <a:pPr>
              <a:buFont typeface="Arial" pitchFamily="34" charset="0"/>
              <a:buChar char="•"/>
            </a:pPr>
            <a:r>
              <a:rPr lang="en-US" b="1" dirty="0" smtClean="0">
                <a:solidFill>
                  <a:schemeClr val="accent5">
                    <a:lumMod val="50000"/>
                  </a:schemeClr>
                </a:solidFill>
                <a:latin typeface="Calibri" charset="0"/>
              </a:rPr>
              <a:t>Differentiated (Segmented) marketing</a:t>
            </a:r>
            <a:r>
              <a:rPr lang="en-US" b="1" dirty="0" smtClean="0">
                <a:latin typeface="Calibri" charset="0"/>
              </a:rPr>
              <a:t> </a:t>
            </a:r>
            <a:r>
              <a:rPr lang="en-US" sz="2800" dirty="0" smtClean="0">
                <a:latin typeface="Calibri" charset="0"/>
              </a:rPr>
              <a:t>targets several different market segments and designs separate offers for each</a:t>
            </a:r>
          </a:p>
          <a:p>
            <a:pPr algn="just">
              <a:buNone/>
            </a:pPr>
            <a:r>
              <a:rPr lang="en-US" dirty="0" smtClean="0"/>
              <a:t>- Example</a:t>
            </a:r>
            <a:r>
              <a:rPr lang="en-US" dirty="0" smtClean="0"/>
              <a:t>: </a:t>
            </a:r>
            <a:r>
              <a:rPr lang="en-US" sz="2000" dirty="0" smtClean="0"/>
              <a:t>Toyota Corporation produces several different brands of cars—from Scion to Toyota to Lexus—each targeting its own segments of car buyers.</a:t>
            </a:r>
            <a:endParaRPr lang="en-US" sz="2000" dirty="0" smtClean="0">
              <a:latin typeface="Calibri" charset="0"/>
            </a:endParaRPr>
          </a:p>
          <a:p>
            <a:pPr>
              <a:buNone/>
            </a:pPr>
            <a:r>
              <a:rPr lang="en-US" sz="2800" dirty="0" smtClean="0">
                <a:latin typeface="Calibri" charset="0"/>
              </a:rPr>
              <a:t>- Goal </a:t>
            </a:r>
            <a:r>
              <a:rPr lang="en-US" sz="2800" dirty="0" smtClean="0">
                <a:latin typeface="Calibri" charset="0"/>
              </a:rPr>
              <a:t>is to achieve higher sales and stronger position</a:t>
            </a:r>
          </a:p>
          <a:p>
            <a:pPr>
              <a:buNone/>
            </a:pPr>
            <a:r>
              <a:rPr lang="en-US" sz="2800" dirty="0" smtClean="0">
                <a:latin typeface="Calibri" charset="0"/>
              </a:rPr>
              <a:t>- More </a:t>
            </a:r>
            <a:r>
              <a:rPr lang="en-US" sz="2800" dirty="0" smtClean="0">
                <a:latin typeface="Calibri" charset="0"/>
              </a:rPr>
              <a:t>expensive than undifferentiated marketing</a:t>
            </a:r>
          </a:p>
          <a:p>
            <a:pPr>
              <a:buNone/>
            </a:pPr>
            <a:endParaRPr lang="en-US" dirty="0" smtClean="0">
              <a:latin typeface="Calibri" charset="0"/>
            </a:endParaRPr>
          </a:p>
        </p:txBody>
      </p:sp>
      <p:sp>
        <p:nvSpPr>
          <p:cNvPr id="51204" name="Rectangle 3"/>
          <p:cNvSpPr>
            <a:spLocks noGrp="1" noChangeArrowheads="1"/>
          </p:cNvSpPr>
          <p:nvPr>
            <p:ph type="body" sz="quarter" idx="13"/>
          </p:nvPr>
        </p:nvSpPr>
        <p:spPr>
          <a:xfrm>
            <a:off x="914400" y="1143000"/>
            <a:ext cx="7162800" cy="381000"/>
          </a:xfrm>
        </p:spPr>
        <p:txBody>
          <a:bodyPr/>
          <a:lstStyle/>
          <a:p>
            <a:r>
              <a:rPr lang="en-US" dirty="0" smtClean="0">
                <a:latin typeface="Calibri" charset="0"/>
              </a:rPr>
              <a:t>Target Marketing Strategies</a:t>
            </a:r>
          </a:p>
          <a:p>
            <a:endParaRPr lang="en-US" dirty="0" smtClean="0">
              <a:latin typeface="Calibri" charset="0"/>
            </a:endParaRPr>
          </a:p>
        </p:txBody>
      </p:sp>
    </p:spTree>
  </p:cSld>
  <p:clrMapOvr>
    <a:masterClrMapping/>
  </p:clrMapOvr>
  <p:transition>
    <p:pull dir="r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r>
              <a:rPr lang="en-US" smtClean="0"/>
              <a:t>Market Targeting</a:t>
            </a:r>
          </a:p>
        </p:txBody>
      </p:sp>
      <p:sp>
        <p:nvSpPr>
          <p:cNvPr id="53251" name="Content Placeholder 4"/>
          <p:cNvSpPr>
            <a:spLocks noGrp="1"/>
          </p:cNvSpPr>
          <p:nvPr>
            <p:ph idx="1"/>
          </p:nvPr>
        </p:nvSpPr>
        <p:spPr>
          <a:xfrm>
            <a:off x="1219200" y="1905000"/>
            <a:ext cx="5562600" cy="4114800"/>
          </a:xfrm>
        </p:spPr>
        <p:txBody>
          <a:bodyPr/>
          <a:lstStyle/>
          <a:p>
            <a:pPr>
              <a:buFont typeface="Arial" pitchFamily="34" charset="0"/>
              <a:buChar char="•"/>
            </a:pPr>
            <a:r>
              <a:rPr lang="en-US" sz="2800" b="1" dirty="0" smtClean="0">
                <a:solidFill>
                  <a:schemeClr val="accent5">
                    <a:lumMod val="50000"/>
                  </a:schemeClr>
                </a:solidFill>
                <a:latin typeface="Calibri" charset="0"/>
              </a:rPr>
              <a:t>Concentrated (niche) marketing</a:t>
            </a:r>
            <a:r>
              <a:rPr lang="en-US" sz="2800" dirty="0" smtClean="0">
                <a:latin typeface="Calibri" charset="0"/>
              </a:rPr>
              <a:t> targets </a:t>
            </a:r>
            <a:r>
              <a:rPr lang="en-US" sz="2800" dirty="0" smtClean="0"/>
              <a:t>large share of one or a few segments or niches.</a:t>
            </a:r>
          </a:p>
          <a:p>
            <a:pPr>
              <a:buNone/>
            </a:pPr>
            <a:r>
              <a:rPr lang="en-US" sz="2800" dirty="0" smtClean="0"/>
              <a:t>- Example</a:t>
            </a:r>
            <a:r>
              <a:rPr lang="en-US" sz="2800" dirty="0" smtClean="0"/>
              <a:t>: </a:t>
            </a:r>
            <a:r>
              <a:rPr lang="en-US" sz="2000" b="1" dirty="0" smtClean="0">
                <a:solidFill>
                  <a:srgbClr val="FF0000"/>
                </a:solidFill>
              </a:rPr>
              <a:t>Whole Foods thrives by catering to affluent customers who </a:t>
            </a:r>
            <a:r>
              <a:rPr lang="en-US" sz="2000" b="1" dirty="0" err="1" smtClean="0">
                <a:solidFill>
                  <a:srgbClr val="FF0000"/>
                </a:solidFill>
              </a:rPr>
              <a:t>Walmart</a:t>
            </a:r>
            <a:r>
              <a:rPr lang="en-US" sz="2000" b="1" dirty="0" smtClean="0">
                <a:solidFill>
                  <a:srgbClr val="FF0000"/>
                </a:solidFill>
              </a:rPr>
              <a:t> can’t serve well</a:t>
            </a:r>
            <a:endParaRPr lang="en-US" sz="2800" b="1" dirty="0" smtClean="0">
              <a:solidFill>
                <a:srgbClr val="FF0000"/>
              </a:solidFill>
              <a:latin typeface="Calibri" charset="0"/>
            </a:endParaRPr>
          </a:p>
          <a:p>
            <a:pPr>
              <a:buNone/>
            </a:pPr>
            <a:r>
              <a:rPr lang="en-US" sz="2800" dirty="0" smtClean="0">
                <a:latin typeface="Calibri" charset="0"/>
              </a:rPr>
              <a:t>- </a:t>
            </a:r>
            <a:r>
              <a:rPr lang="en-US" sz="2400" dirty="0" smtClean="0">
                <a:latin typeface="Calibri" charset="0"/>
              </a:rPr>
              <a:t>Limited company resources</a:t>
            </a:r>
          </a:p>
          <a:p>
            <a:pPr>
              <a:buNone/>
            </a:pPr>
            <a:r>
              <a:rPr lang="en-US" sz="2400" dirty="0" smtClean="0">
                <a:latin typeface="Calibri" charset="0"/>
              </a:rPr>
              <a:t>- Greater knowledge of the market needs</a:t>
            </a:r>
          </a:p>
          <a:p>
            <a:pPr>
              <a:buNone/>
            </a:pPr>
            <a:r>
              <a:rPr lang="en-US" sz="2400" dirty="0" smtClean="0">
                <a:latin typeface="Calibri" charset="0"/>
              </a:rPr>
              <a:t>- More effective and efficient</a:t>
            </a:r>
            <a:r>
              <a:rPr lang="en-US" sz="2800" dirty="0" smtClean="0">
                <a:latin typeface="Calibri" charset="0"/>
              </a:rPr>
              <a:t> </a:t>
            </a:r>
            <a:r>
              <a:rPr lang="en-US" sz="2000" b="1" dirty="0" smtClean="0">
                <a:solidFill>
                  <a:srgbClr val="FF0000"/>
                </a:solidFill>
                <a:latin typeface="Calibri" charset="0"/>
              </a:rPr>
              <a:t>(satisfying market need with low cost)</a:t>
            </a:r>
          </a:p>
          <a:p>
            <a:endParaRPr lang="en-US" sz="2800" dirty="0" smtClean="0">
              <a:latin typeface="Calibri" charset="0"/>
            </a:endParaRPr>
          </a:p>
        </p:txBody>
      </p:sp>
      <p:sp>
        <p:nvSpPr>
          <p:cNvPr id="53252" name="Rectangle 3"/>
          <p:cNvSpPr>
            <a:spLocks noGrp="1" noChangeArrowheads="1"/>
          </p:cNvSpPr>
          <p:nvPr>
            <p:ph type="body" sz="quarter" idx="13"/>
          </p:nvPr>
        </p:nvSpPr>
        <p:spPr>
          <a:xfrm>
            <a:off x="914400" y="1143000"/>
            <a:ext cx="7162800" cy="381000"/>
          </a:xfrm>
        </p:spPr>
        <p:txBody>
          <a:bodyPr/>
          <a:lstStyle/>
          <a:p>
            <a:r>
              <a:rPr lang="en-US" dirty="0" smtClean="0">
                <a:latin typeface="Calibri" charset="0"/>
              </a:rPr>
              <a:t>Target Market Strategies</a:t>
            </a:r>
          </a:p>
          <a:p>
            <a:endParaRPr lang="en-US" dirty="0" smtClean="0">
              <a:latin typeface="Calibri" charset="0"/>
            </a:endParaRPr>
          </a:p>
        </p:txBody>
      </p:sp>
      <p:pic>
        <p:nvPicPr>
          <p:cNvPr id="53253" name="Picture 7" descr="ph07_12"/>
          <p:cNvPicPr>
            <a:picLocks noChangeAspect="1" noChangeArrowheads="1"/>
          </p:cNvPicPr>
          <p:nvPr/>
        </p:nvPicPr>
        <p:blipFill>
          <a:blip r:embed="rId3" cstate="print"/>
          <a:srcRect/>
          <a:stretch>
            <a:fillRect/>
          </a:stretch>
        </p:blipFill>
        <p:spPr bwMode="auto">
          <a:xfrm>
            <a:off x="6781800" y="2362200"/>
            <a:ext cx="1981200" cy="2514600"/>
          </a:xfrm>
          <a:prstGeom prst="rect">
            <a:avLst/>
          </a:prstGeom>
          <a:noFill/>
          <a:ln w="9525">
            <a:noFill/>
            <a:miter lim="800000"/>
            <a:headEnd/>
            <a:tailEnd/>
          </a:ln>
        </p:spPr>
      </p:pic>
    </p:spTree>
  </p:cSld>
  <p:clrMapOvr>
    <a:masterClrMapping/>
  </p:clrMapOvr>
  <p:transition>
    <p:pull dir="rd"/>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r>
              <a:rPr lang="en-US" sz="3600" smtClean="0"/>
              <a:t>Marketing Targeting</a:t>
            </a:r>
          </a:p>
        </p:txBody>
      </p:sp>
      <p:sp>
        <p:nvSpPr>
          <p:cNvPr id="55299" name="Content Placeholder 3"/>
          <p:cNvSpPr>
            <a:spLocks noGrp="1"/>
          </p:cNvSpPr>
          <p:nvPr>
            <p:ph idx="1"/>
          </p:nvPr>
        </p:nvSpPr>
        <p:spPr>
          <a:xfrm>
            <a:off x="1371600" y="2133600"/>
            <a:ext cx="7086600" cy="4114800"/>
          </a:xfrm>
        </p:spPr>
        <p:txBody>
          <a:bodyPr/>
          <a:lstStyle/>
          <a:p>
            <a:pPr>
              <a:buFont typeface="Arial" pitchFamily="34" charset="0"/>
              <a:buChar char="•"/>
            </a:pPr>
            <a:r>
              <a:rPr lang="en-US" b="1" dirty="0" smtClean="0">
                <a:solidFill>
                  <a:schemeClr val="accent5">
                    <a:lumMod val="50000"/>
                  </a:schemeClr>
                </a:solidFill>
                <a:latin typeface="Calibri" charset="0"/>
              </a:rPr>
              <a:t>Micromarketing</a:t>
            </a:r>
            <a:r>
              <a:rPr lang="en-US" dirty="0" smtClean="0">
                <a:latin typeface="Calibri" charset="0"/>
              </a:rPr>
              <a:t> </a:t>
            </a:r>
            <a:r>
              <a:rPr lang="en-US" dirty="0" smtClean="0">
                <a:latin typeface="Calibri" charset="0"/>
              </a:rPr>
              <a:t>is the practice of tailoring products and marketing programs to suit the tastes of specific individuals and locations. </a:t>
            </a:r>
          </a:p>
          <a:p>
            <a:pPr>
              <a:buFontTx/>
              <a:buNone/>
            </a:pPr>
            <a:r>
              <a:rPr lang="en-US" dirty="0" smtClean="0">
                <a:latin typeface="Calibri" charset="0"/>
              </a:rPr>
              <a:t>- Micromarketing includes:</a:t>
            </a:r>
          </a:p>
          <a:p>
            <a:r>
              <a:rPr lang="en-US" sz="2800" b="1" dirty="0" smtClean="0">
                <a:solidFill>
                  <a:srgbClr val="FF0000"/>
                </a:solidFill>
                <a:latin typeface="Calibri" charset="0"/>
              </a:rPr>
              <a:t>Local marketing</a:t>
            </a:r>
          </a:p>
          <a:p>
            <a:r>
              <a:rPr lang="en-US" sz="2800" b="1" dirty="0" smtClean="0">
                <a:solidFill>
                  <a:srgbClr val="FF0000"/>
                </a:solidFill>
                <a:latin typeface="Calibri" charset="0"/>
              </a:rPr>
              <a:t>Individual marketing</a:t>
            </a:r>
          </a:p>
          <a:p>
            <a:endParaRPr lang="en-US" dirty="0" smtClean="0">
              <a:latin typeface="Calibri" charset="0"/>
            </a:endParaRPr>
          </a:p>
        </p:txBody>
      </p:sp>
      <p:sp>
        <p:nvSpPr>
          <p:cNvPr id="55300" name="Rectangle 3"/>
          <p:cNvSpPr>
            <a:spLocks noGrp="1" noChangeArrowheads="1"/>
          </p:cNvSpPr>
          <p:nvPr>
            <p:ph type="body" sz="quarter" idx="13"/>
          </p:nvPr>
        </p:nvSpPr>
        <p:spPr/>
        <p:txBody>
          <a:bodyPr/>
          <a:lstStyle/>
          <a:p>
            <a:r>
              <a:rPr lang="en-US" smtClean="0">
                <a:latin typeface="Calibri" charset="0"/>
              </a:rPr>
              <a:t>Target Market Strategies</a:t>
            </a:r>
          </a:p>
          <a:p>
            <a:endParaRPr lang="en-US" smtClean="0">
              <a:latin typeface="Calibri" charset="0"/>
            </a:endParaRPr>
          </a:p>
        </p:txBody>
      </p:sp>
      <p:pic>
        <p:nvPicPr>
          <p:cNvPr id="55301" name="Picture 1036" descr="Movie%20icon">
            <a:hlinkClick r:id="rId3" action="ppaction://hlinkfile"/>
          </p:cNvPr>
          <p:cNvPicPr>
            <a:picLocks noChangeAspect="1" noChangeArrowheads="1"/>
          </p:cNvPicPr>
          <p:nvPr/>
        </p:nvPicPr>
        <p:blipFill>
          <a:blip r:embed="rId4" cstate="print"/>
          <a:srcRect/>
          <a:stretch>
            <a:fillRect/>
          </a:stretch>
        </p:blipFill>
        <p:spPr bwMode="auto">
          <a:xfrm>
            <a:off x="8077200" y="228600"/>
            <a:ext cx="650875" cy="733425"/>
          </a:xfrm>
          <a:prstGeom prst="rect">
            <a:avLst/>
          </a:prstGeom>
          <a:noFill/>
          <a:ln w="9525">
            <a:noFill/>
            <a:miter lim="800000"/>
            <a:headEnd/>
            <a:tailEnd/>
          </a:ln>
        </p:spPr>
      </p:pic>
    </p:spTree>
  </p:cSld>
  <p:clrMapOvr>
    <a:masterClrMapping/>
  </p:clrMapOvr>
  <p:transition>
    <p:pull dir="rd"/>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r>
              <a:rPr lang="en-US" smtClean="0"/>
              <a:t/>
            </a:r>
            <a:br>
              <a:rPr lang="en-US" smtClean="0"/>
            </a:br>
            <a:r>
              <a:rPr lang="en-US" smtClean="0"/>
              <a:t>Market Targeting</a:t>
            </a:r>
          </a:p>
        </p:txBody>
      </p:sp>
      <p:sp>
        <p:nvSpPr>
          <p:cNvPr id="57347" name="Content Placeholder 3"/>
          <p:cNvSpPr>
            <a:spLocks noGrp="1"/>
          </p:cNvSpPr>
          <p:nvPr>
            <p:ph idx="1"/>
          </p:nvPr>
        </p:nvSpPr>
        <p:spPr>
          <a:xfrm>
            <a:off x="1219200" y="2209800"/>
            <a:ext cx="7543800" cy="4114800"/>
          </a:xfrm>
        </p:spPr>
        <p:txBody>
          <a:bodyPr/>
          <a:lstStyle/>
          <a:p>
            <a:pPr>
              <a:buFont typeface="Arial" pitchFamily="34" charset="0"/>
              <a:buChar char="•"/>
            </a:pPr>
            <a:r>
              <a:rPr lang="en-US" b="1" dirty="0" smtClean="0">
                <a:solidFill>
                  <a:srgbClr val="FF0000"/>
                </a:solidFill>
                <a:latin typeface="Calibri" charset="0"/>
              </a:rPr>
              <a:t>Local marketing</a:t>
            </a:r>
            <a:r>
              <a:rPr lang="en-US" b="1" dirty="0" smtClean="0">
                <a:latin typeface="Calibri" charset="0"/>
              </a:rPr>
              <a:t> </a:t>
            </a:r>
            <a:r>
              <a:rPr lang="en-US" dirty="0" smtClean="0">
                <a:latin typeface="Calibri" charset="0"/>
              </a:rPr>
              <a:t>involves tailoring brands and promotion to the needs and wants of local customer groups</a:t>
            </a:r>
          </a:p>
          <a:p>
            <a:pPr>
              <a:lnSpc>
                <a:spcPct val="80000"/>
              </a:lnSpc>
              <a:buNone/>
            </a:pPr>
            <a:r>
              <a:rPr lang="en-US" b="1" dirty="0" smtClean="0">
                <a:latin typeface="Calibri" charset="0"/>
              </a:rPr>
              <a:t>- Cities</a:t>
            </a:r>
            <a:endParaRPr lang="en-US" b="1" dirty="0" smtClean="0">
              <a:latin typeface="Calibri" charset="0"/>
            </a:endParaRPr>
          </a:p>
          <a:p>
            <a:pPr>
              <a:lnSpc>
                <a:spcPct val="80000"/>
              </a:lnSpc>
              <a:buNone/>
            </a:pPr>
            <a:r>
              <a:rPr lang="en-US" b="1" dirty="0" smtClean="0">
                <a:latin typeface="Calibri" charset="0"/>
              </a:rPr>
              <a:t>- Neighborhoods</a:t>
            </a:r>
            <a:endParaRPr lang="en-US" b="1" dirty="0" smtClean="0">
              <a:latin typeface="Calibri" charset="0"/>
            </a:endParaRPr>
          </a:p>
          <a:p>
            <a:pPr>
              <a:lnSpc>
                <a:spcPct val="80000"/>
              </a:lnSpc>
              <a:buNone/>
            </a:pPr>
            <a:r>
              <a:rPr lang="en-US" b="1" dirty="0" smtClean="0">
                <a:latin typeface="Calibri" charset="0"/>
              </a:rPr>
              <a:t>- Stores</a:t>
            </a:r>
            <a:endParaRPr lang="en-US" b="1" dirty="0" smtClean="0">
              <a:latin typeface="Calibri" charset="0"/>
            </a:endParaRPr>
          </a:p>
          <a:p>
            <a:pPr>
              <a:buNone/>
            </a:pPr>
            <a:r>
              <a:rPr lang="en-US" b="1" dirty="0" smtClean="0">
                <a:latin typeface="Calibri" charset="0"/>
              </a:rPr>
              <a:t>- </a:t>
            </a:r>
            <a:r>
              <a:rPr lang="en-US" dirty="0" smtClean="0">
                <a:latin typeface="Calibri" charset="0"/>
              </a:rPr>
              <a:t>example</a:t>
            </a:r>
            <a:r>
              <a:rPr lang="en-US" dirty="0" smtClean="0">
                <a:latin typeface="Calibri" charset="0"/>
              </a:rPr>
              <a:t>, </a:t>
            </a:r>
            <a:r>
              <a:rPr lang="en-US" sz="2000" b="1" dirty="0" err="1" smtClean="0">
                <a:solidFill>
                  <a:srgbClr val="FF0000"/>
                </a:solidFill>
              </a:rPr>
              <a:t>Walmart</a:t>
            </a:r>
            <a:r>
              <a:rPr lang="en-US" sz="2000" b="1" dirty="0" smtClean="0">
                <a:solidFill>
                  <a:srgbClr val="FF0000"/>
                </a:solidFill>
              </a:rPr>
              <a:t> customizes its merchandise store by store to meet the needs of local shoppers.</a:t>
            </a:r>
            <a:endParaRPr lang="en-US" sz="2000" b="1" dirty="0" smtClean="0">
              <a:solidFill>
                <a:srgbClr val="FF0000"/>
              </a:solidFill>
              <a:latin typeface="Calibri" charset="0"/>
            </a:endParaRPr>
          </a:p>
          <a:p>
            <a:endParaRPr lang="en-US" dirty="0" smtClean="0">
              <a:latin typeface="Calibri" charset="0"/>
            </a:endParaRPr>
          </a:p>
        </p:txBody>
      </p:sp>
      <p:sp>
        <p:nvSpPr>
          <p:cNvPr id="57348" name="Rectangle 3"/>
          <p:cNvSpPr>
            <a:spLocks noGrp="1" noChangeArrowheads="1"/>
          </p:cNvSpPr>
          <p:nvPr>
            <p:ph type="body" sz="quarter" idx="13"/>
          </p:nvPr>
        </p:nvSpPr>
        <p:spPr/>
        <p:txBody>
          <a:bodyPr/>
          <a:lstStyle/>
          <a:p>
            <a:r>
              <a:rPr lang="en-US" smtClean="0">
                <a:latin typeface="Calibri" charset="0"/>
              </a:rPr>
              <a:t>Target Market Strategies</a:t>
            </a:r>
          </a:p>
          <a:p>
            <a:endParaRPr lang="en-US" smtClean="0">
              <a:latin typeface="Calibri" charset="0"/>
            </a:endParaRPr>
          </a:p>
        </p:txBody>
      </p:sp>
    </p:spTree>
  </p:cSld>
  <p:clrMapOvr>
    <a:masterClrMapping/>
  </p:clrMapOvr>
  <p:transition>
    <p:pull dir="rd"/>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r>
              <a:rPr lang="en-US" smtClean="0"/>
              <a:t>Market Targeting</a:t>
            </a:r>
          </a:p>
        </p:txBody>
      </p:sp>
      <p:sp>
        <p:nvSpPr>
          <p:cNvPr id="59395" name="Content Placeholder 5"/>
          <p:cNvSpPr>
            <a:spLocks noGrp="1"/>
          </p:cNvSpPr>
          <p:nvPr>
            <p:ph idx="1"/>
          </p:nvPr>
        </p:nvSpPr>
        <p:spPr>
          <a:xfrm>
            <a:off x="990600" y="1828800"/>
            <a:ext cx="5867400" cy="4191000"/>
          </a:xfrm>
        </p:spPr>
        <p:txBody>
          <a:bodyPr/>
          <a:lstStyle/>
          <a:p>
            <a:pPr>
              <a:buFont typeface="Arial" pitchFamily="34" charset="0"/>
              <a:buChar char="•"/>
            </a:pPr>
            <a:r>
              <a:rPr lang="en-US" sz="2800" b="1" dirty="0" smtClean="0">
                <a:solidFill>
                  <a:srgbClr val="FF0000"/>
                </a:solidFill>
                <a:latin typeface="Calibri" charset="0"/>
              </a:rPr>
              <a:t>Individual marketing</a:t>
            </a:r>
            <a:r>
              <a:rPr lang="en-US" sz="2800" b="1" dirty="0" smtClean="0">
                <a:latin typeface="Calibri" charset="0"/>
              </a:rPr>
              <a:t> </a:t>
            </a:r>
            <a:r>
              <a:rPr lang="en-US" sz="2800" dirty="0" smtClean="0">
                <a:latin typeface="Calibri" charset="0"/>
              </a:rPr>
              <a:t>involves tailoring products and marketing programs to the needs and preferences of individual customers</a:t>
            </a:r>
          </a:p>
          <a:p>
            <a:pPr>
              <a:buNone/>
            </a:pPr>
            <a:r>
              <a:rPr lang="en-US" sz="2800" dirty="0" smtClean="0"/>
              <a:t>- Example</a:t>
            </a:r>
            <a:r>
              <a:rPr lang="en-US" sz="2800" dirty="0" smtClean="0"/>
              <a:t>: </a:t>
            </a:r>
            <a:r>
              <a:rPr lang="en-US" sz="2000" b="1" dirty="0" smtClean="0">
                <a:solidFill>
                  <a:srgbClr val="FF0000"/>
                </a:solidFill>
              </a:rPr>
              <a:t>Dell, HP, and Apple create custom-configured computers.</a:t>
            </a:r>
            <a:endParaRPr lang="en-US" sz="2000" b="1" dirty="0" smtClean="0">
              <a:solidFill>
                <a:srgbClr val="FF0000"/>
              </a:solidFill>
              <a:latin typeface="Calibri" charset="0"/>
            </a:endParaRPr>
          </a:p>
          <a:p>
            <a:pPr>
              <a:buNone/>
            </a:pPr>
            <a:r>
              <a:rPr lang="en-US" sz="2800" dirty="0" smtClean="0">
                <a:latin typeface="Calibri" charset="0"/>
              </a:rPr>
              <a:t>- Also </a:t>
            </a:r>
            <a:r>
              <a:rPr lang="en-US" sz="2800" dirty="0" smtClean="0">
                <a:latin typeface="Calibri" charset="0"/>
              </a:rPr>
              <a:t>known as:</a:t>
            </a:r>
          </a:p>
          <a:p>
            <a:pPr lvl="1">
              <a:buNone/>
            </a:pPr>
            <a:r>
              <a:rPr lang="en-US" sz="2400" dirty="0" smtClean="0">
                <a:latin typeface="Calibri" charset="0"/>
              </a:rPr>
              <a:t>One-to-one marketing</a:t>
            </a:r>
          </a:p>
          <a:p>
            <a:pPr lvl="1">
              <a:buNone/>
            </a:pPr>
            <a:r>
              <a:rPr lang="en-US" sz="2400" dirty="0" smtClean="0">
                <a:latin typeface="Calibri" charset="0"/>
              </a:rPr>
              <a:t>Mass </a:t>
            </a:r>
            <a:r>
              <a:rPr lang="en-US" sz="2400" dirty="0" smtClean="0">
                <a:latin typeface="Calibri" charset="0"/>
              </a:rPr>
              <a:t>customization</a:t>
            </a:r>
          </a:p>
          <a:p>
            <a:pPr lvl="1">
              <a:buNone/>
            </a:pPr>
            <a:r>
              <a:rPr lang="en-US" sz="2400" dirty="0" smtClean="0">
                <a:latin typeface="Calibri" charset="0"/>
              </a:rPr>
              <a:t>Markets-of-one marketing</a:t>
            </a:r>
          </a:p>
          <a:p>
            <a:endParaRPr lang="en-US" sz="2800" dirty="0" smtClean="0">
              <a:latin typeface="Calibri" charset="0"/>
            </a:endParaRPr>
          </a:p>
        </p:txBody>
      </p:sp>
      <p:sp>
        <p:nvSpPr>
          <p:cNvPr id="59396" name="Rectangle 3"/>
          <p:cNvSpPr>
            <a:spLocks noGrp="1" noChangeArrowheads="1"/>
          </p:cNvSpPr>
          <p:nvPr>
            <p:ph type="body" sz="quarter" idx="13"/>
          </p:nvPr>
        </p:nvSpPr>
        <p:spPr>
          <a:xfrm>
            <a:off x="914400" y="1219200"/>
            <a:ext cx="7162800" cy="381000"/>
          </a:xfrm>
        </p:spPr>
        <p:txBody>
          <a:bodyPr/>
          <a:lstStyle/>
          <a:p>
            <a:r>
              <a:rPr lang="en-US" dirty="0" smtClean="0">
                <a:latin typeface="Calibri" charset="0"/>
              </a:rPr>
              <a:t>Target Market Strategies</a:t>
            </a:r>
          </a:p>
          <a:p>
            <a:endParaRPr lang="en-US" dirty="0" smtClean="0">
              <a:latin typeface="Calibri" charset="0"/>
            </a:endParaRPr>
          </a:p>
        </p:txBody>
      </p:sp>
      <p:pic>
        <p:nvPicPr>
          <p:cNvPr id="59397" name="Picture 7" descr="ph07_14"/>
          <p:cNvPicPr>
            <a:picLocks noChangeAspect="1" noChangeArrowheads="1"/>
          </p:cNvPicPr>
          <p:nvPr/>
        </p:nvPicPr>
        <p:blipFill>
          <a:blip r:embed="rId3" cstate="print"/>
          <a:srcRect/>
          <a:stretch>
            <a:fillRect/>
          </a:stretch>
        </p:blipFill>
        <p:spPr bwMode="auto">
          <a:xfrm>
            <a:off x="7010400" y="2209800"/>
            <a:ext cx="1828800" cy="2438400"/>
          </a:xfrm>
          <a:prstGeom prst="rect">
            <a:avLst/>
          </a:prstGeom>
          <a:noFill/>
          <a:ln w="9525">
            <a:noFill/>
            <a:miter lim="800000"/>
            <a:headEnd/>
            <a:tailEnd/>
          </a:ln>
        </p:spPr>
      </p:pic>
    </p:spTree>
  </p:cSld>
  <p:clrMapOvr>
    <a:masterClrMapping/>
  </p:clrMapOvr>
  <p:transition>
    <p:pull dir="rd"/>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3" name="Content Placeholder 3"/>
          <p:cNvSpPr>
            <a:spLocks noGrp="1"/>
          </p:cNvSpPr>
          <p:nvPr>
            <p:ph idx="1"/>
          </p:nvPr>
        </p:nvSpPr>
        <p:spPr>
          <a:xfrm>
            <a:off x="0" y="0"/>
            <a:ext cx="9144000" cy="6362700"/>
          </a:xfrm>
          <a:solidFill>
            <a:schemeClr val="bg2"/>
          </a:solidFill>
          <a:ln>
            <a:solidFill>
              <a:schemeClr val="tx1"/>
            </a:solidFill>
          </a:ln>
        </p:spPr>
        <p:txBody>
          <a:bodyPr/>
          <a:lstStyle/>
          <a:p>
            <a:pPr algn="ctr">
              <a:lnSpc>
                <a:spcPct val="50000"/>
              </a:lnSpc>
              <a:buFontTx/>
              <a:buNone/>
            </a:pPr>
            <a:endParaRPr lang="en-US" sz="2400" b="1" dirty="0" smtClean="0">
              <a:solidFill>
                <a:srgbClr val="0070C0"/>
              </a:solidFill>
              <a:latin typeface="Calibri" charset="0"/>
            </a:endParaRPr>
          </a:p>
          <a:p>
            <a:pPr algn="ctr">
              <a:buFontTx/>
              <a:buNone/>
            </a:pPr>
            <a:r>
              <a:rPr lang="en-US" sz="2400" b="1" dirty="0" smtClean="0">
                <a:solidFill>
                  <a:srgbClr val="0070C0"/>
                </a:solidFill>
                <a:latin typeface="Calibri" charset="0"/>
              </a:rPr>
              <a:t>Choosing a target strategy depends on:</a:t>
            </a:r>
          </a:p>
          <a:p>
            <a:r>
              <a:rPr lang="en-US" sz="2400" b="1" dirty="0" smtClean="0">
                <a:latin typeface="Calibri" charset="0"/>
              </a:rPr>
              <a:t>Company resources:</a:t>
            </a:r>
            <a:r>
              <a:rPr lang="en-US" sz="2400" dirty="0" smtClean="0">
                <a:latin typeface="Calibri" charset="0"/>
              </a:rPr>
              <a:t> </a:t>
            </a:r>
            <a:r>
              <a:rPr lang="en-US" sz="1800" b="1" dirty="0" smtClean="0">
                <a:solidFill>
                  <a:srgbClr val="FF0000"/>
                </a:solidFill>
              </a:rPr>
              <a:t>When the firm’s resources are limited, concentrated marketing makes the most sense.</a:t>
            </a:r>
            <a:endParaRPr lang="en-US" sz="1800" b="1" dirty="0" smtClean="0">
              <a:solidFill>
                <a:srgbClr val="FF0000"/>
              </a:solidFill>
              <a:latin typeface="Calibri" charset="0"/>
            </a:endParaRPr>
          </a:p>
          <a:p>
            <a:r>
              <a:rPr lang="en-US" sz="2400" b="1" dirty="0" smtClean="0">
                <a:latin typeface="Calibri" charset="0"/>
              </a:rPr>
              <a:t>Product variability:</a:t>
            </a:r>
            <a:r>
              <a:rPr lang="en-US" sz="2400" dirty="0" smtClean="0">
                <a:latin typeface="Calibri" charset="0"/>
              </a:rPr>
              <a:t> </a:t>
            </a:r>
            <a:r>
              <a:rPr lang="en-US" sz="1800" b="1" dirty="0" smtClean="0">
                <a:solidFill>
                  <a:srgbClr val="FF0000"/>
                </a:solidFill>
              </a:rPr>
              <a:t>Undifferentiated marketing is more suited for uniform products, such as grapefruit or steel. Products that can vary in design, such as cameras and cars, are more suited to differentiation or concentration.</a:t>
            </a:r>
            <a:endParaRPr lang="en-US" sz="1800" b="1" dirty="0" smtClean="0">
              <a:solidFill>
                <a:srgbClr val="FF0000"/>
              </a:solidFill>
              <a:latin typeface="Calibri" charset="0"/>
            </a:endParaRPr>
          </a:p>
          <a:p>
            <a:r>
              <a:rPr lang="en-US" sz="2400" b="1" dirty="0" smtClean="0">
                <a:latin typeface="Calibri" charset="0"/>
              </a:rPr>
              <a:t>Product life-cycle stage:</a:t>
            </a:r>
            <a:r>
              <a:rPr lang="en-US" sz="2400" dirty="0" smtClean="0">
                <a:latin typeface="Calibri" charset="0"/>
              </a:rPr>
              <a:t> </a:t>
            </a:r>
            <a:r>
              <a:rPr lang="en-US" sz="1800" b="1" dirty="0" smtClean="0">
                <a:solidFill>
                  <a:srgbClr val="FF0000"/>
                </a:solidFill>
              </a:rPr>
              <a:t>When a firm introduces a new product, it may be practical to launch one version only, and undifferentiated marketing or concentrated marketing may make the most sense. In the mature stage of the product life cycle (PLC), however, differentiated marketing often makes more sense</a:t>
            </a:r>
            <a:r>
              <a:rPr lang="en-US" sz="1800" dirty="0" smtClean="0"/>
              <a:t>.</a:t>
            </a:r>
            <a:endParaRPr lang="en-US" sz="1800" dirty="0" smtClean="0">
              <a:latin typeface="Calibri" charset="0"/>
            </a:endParaRPr>
          </a:p>
          <a:p>
            <a:r>
              <a:rPr lang="en-US" sz="2400" b="1" dirty="0" smtClean="0">
                <a:latin typeface="Calibri" charset="0"/>
              </a:rPr>
              <a:t>Market variability:</a:t>
            </a:r>
            <a:r>
              <a:rPr lang="en-US" sz="2400" dirty="0" smtClean="0">
                <a:latin typeface="Calibri" charset="0"/>
              </a:rPr>
              <a:t> </a:t>
            </a:r>
            <a:r>
              <a:rPr lang="en-US" sz="2000" b="1" dirty="0" smtClean="0">
                <a:solidFill>
                  <a:srgbClr val="FF0000"/>
                </a:solidFill>
              </a:rPr>
              <a:t>If most buyers have the same tastes, buy the same amounts, and react the same way to marketing efforts, undifferentiated marketing is appropriate.</a:t>
            </a:r>
            <a:endParaRPr lang="en-US" sz="2000" b="1" dirty="0" smtClean="0">
              <a:solidFill>
                <a:srgbClr val="FF0000"/>
              </a:solidFill>
              <a:latin typeface="Calibri" charset="0"/>
            </a:endParaRPr>
          </a:p>
          <a:p>
            <a:r>
              <a:rPr lang="en-US" sz="2400" b="1" dirty="0" smtClean="0">
                <a:latin typeface="Calibri" charset="0"/>
              </a:rPr>
              <a:t>Competitor’s marketing strategies:</a:t>
            </a:r>
            <a:r>
              <a:rPr lang="en-US" sz="2400" dirty="0" smtClean="0">
                <a:latin typeface="Calibri" charset="0"/>
              </a:rPr>
              <a:t> </a:t>
            </a:r>
            <a:r>
              <a:rPr lang="en-US" sz="1800" b="1" dirty="0" smtClean="0">
                <a:solidFill>
                  <a:srgbClr val="FF0000"/>
                </a:solidFill>
              </a:rPr>
              <a:t>When competitors use differentiated or concentrated marketing, undifferentiated marketing can be suicidal. Conversely, when competitors use undifferentiated marketing, a firm can gain an advantage by using differentiated or concentrated marketing, focusing on the needs of buyers in specific segments.</a:t>
            </a:r>
            <a:endParaRPr lang="en-US" sz="1800" b="1" dirty="0" smtClean="0">
              <a:solidFill>
                <a:srgbClr val="FF0000"/>
              </a:solidFill>
              <a:latin typeface="Calibri" charset="0"/>
            </a:endParaRPr>
          </a:p>
        </p:txBody>
      </p:sp>
    </p:spTree>
  </p:cSld>
  <p:clrMapOvr>
    <a:masterClrMapping/>
  </p:clrMapOvr>
  <p:transition>
    <p:pull dir="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685800" y="533400"/>
            <a:ext cx="7772400" cy="1143000"/>
          </a:xfrm>
        </p:spPr>
        <p:txBody>
          <a:bodyPr/>
          <a:lstStyle/>
          <a:p>
            <a:r>
              <a:rPr lang="en-US" sz="3200" dirty="0" smtClean="0"/>
              <a:t>Customer-Driven Marketing Strategy:</a:t>
            </a:r>
            <a:br>
              <a:rPr lang="en-US" sz="3200" dirty="0" smtClean="0"/>
            </a:br>
            <a:r>
              <a:rPr lang="en-US" sz="3200" dirty="0" smtClean="0"/>
              <a:t>Creating Value for Target Customers</a:t>
            </a:r>
            <a:r>
              <a:rPr lang="en-US" dirty="0" smtClean="0"/>
              <a:t/>
            </a:r>
            <a:br>
              <a:rPr lang="en-US" dirty="0" smtClean="0"/>
            </a:br>
            <a:endParaRPr lang="en-US" dirty="0" smtClean="0"/>
          </a:p>
        </p:txBody>
      </p:sp>
      <p:sp>
        <p:nvSpPr>
          <p:cNvPr id="12291" name="Content Placeholder 3"/>
          <p:cNvSpPr>
            <a:spLocks noGrp="1"/>
          </p:cNvSpPr>
          <p:nvPr>
            <p:ph idx="1"/>
          </p:nvPr>
        </p:nvSpPr>
        <p:spPr>
          <a:xfrm>
            <a:off x="1828800" y="2209800"/>
            <a:ext cx="6400800" cy="2438400"/>
          </a:xfrm>
        </p:spPr>
        <p:txBody>
          <a:bodyPr/>
          <a:lstStyle/>
          <a:p>
            <a:pPr marL="0" indent="0">
              <a:buNone/>
              <a:tabLst>
                <a:tab pos="0" algn="l"/>
                <a:tab pos="88900" algn="l"/>
              </a:tabLst>
            </a:pPr>
            <a:r>
              <a:rPr lang="en-US" b="1" dirty="0" smtClean="0"/>
              <a:t>Customer-Driven Marketing Strategy major steps to create value for customers:</a:t>
            </a:r>
            <a:endParaRPr lang="en-US" b="1" dirty="0" smtClean="0">
              <a:latin typeface="Calibri" charset="0"/>
            </a:endParaRPr>
          </a:p>
          <a:p>
            <a:r>
              <a:rPr lang="en-US" b="1" dirty="0" smtClean="0">
                <a:solidFill>
                  <a:srgbClr val="FF0000"/>
                </a:solidFill>
                <a:latin typeface="Calibri" charset="0"/>
              </a:rPr>
              <a:t>Market Segmentation</a:t>
            </a:r>
          </a:p>
          <a:p>
            <a:r>
              <a:rPr lang="en-US" b="1" dirty="0" smtClean="0">
                <a:solidFill>
                  <a:srgbClr val="FF0000"/>
                </a:solidFill>
                <a:latin typeface="Calibri" charset="0"/>
              </a:rPr>
              <a:t>Market Targeting</a:t>
            </a:r>
          </a:p>
          <a:p>
            <a:r>
              <a:rPr lang="en-US" b="1" dirty="0" smtClean="0">
                <a:solidFill>
                  <a:srgbClr val="FF0000"/>
                </a:solidFill>
                <a:latin typeface="Calibri" charset="0"/>
              </a:rPr>
              <a:t>Differentiation</a:t>
            </a:r>
            <a:r>
              <a:rPr lang="en-US" dirty="0" smtClean="0">
                <a:latin typeface="Calibri" charset="0"/>
              </a:rPr>
              <a:t> and </a:t>
            </a:r>
            <a:r>
              <a:rPr lang="en-US" b="1" dirty="0" smtClean="0">
                <a:solidFill>
                  <a:srgbClr val="FF0000"/>
                </a:solidFill>
                <a:latin typeface="Calibri" charset="0"/>
              </a:rPr>
              <a:t>Positioning</a:t>
            </a:r>
            <a:r>
              <a:rPr lang="en-US" dirty="0" smtClean="0">
                <a:latin typeface="Calibri" charset="0"/>
              </a:rPr>
              <a:t> </a:t>
            </a:r>
          </a:p>
          <a:p>
            <a:endParaRPr lang="en-US" dirty="0" smtClean="0">
              <a:latin typeface="Calibri" charset="0"/>
            </a:endParaRPr>
          </a:p>
        </p:txBody>
      </p:sp>
      <p:sp>
        <p:nvSpPr>
          <p:cNvPr id="12292" name="Rectangle 3"/>
          <p:cNvSpPr>
            <a:spLocks noGrp="1" noChangeArrowheads="1"/>
          </p:cNvSpPr>
          <p:nvPr>
            <p:ph type="body" sz="quarter" idx="13"/>
          </p:nvPr>
        </p:nvSpPr>
        <p:spPr>
          <a:xfrm>
            <a:off x="914400" y="1447800"/>
            <a:ext cx="7162800" cy="381000"/>
          </a:xfrm>
        </p:spPr>
        <p:txBody>
          <a:bodyPr/>
          <a:lstStyle/>
          <a:p>
            <a:r>
              <a:rPr lang="en-US" dirty="0" smtClean="0">
                <a:latin typeface="Calibri" charset="0"/>
              </a:rPr>
              <a:t>Topic Outline</a:t>
            </a:r>
          </a:p>
        </p:txBody>
      </p:sp>
    </p:spTree>
  </p:cSld>
  <p:clrMapOvr>
    <a:masterClrMapping/>
  </p:clrMapOvr>
  <p:transition>
    <p:pull dir="r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685800" y="1752600"/>
            <a:ext cx="7772400" cy="1828800"/>
          </a:xfrm>
        </p:spPr>
        <p:txBody>
          <a:bodyPr/>
          <a:lstStyle/>
          <a:p>
            <a:r>
              <a:rPr lang="en-US" sz="4800" dirty="0" smtClean="0"/>
              <a:t>Differentiation </a:t>
            </a:r>
            <a:br>
              <a:rPr lang="en-US" sz="4800" dirty="0" smtClean="0"/>
            </a:br>
            <a:r>
              <a:rPr lang="en-US" sz="4800" dirty="0" smtClean="0"/>
              <a:t/>
            </a:r>
            <a:br>
              <a:rPr lang="en-US" sz="4800" dirty="0" smtClean="0"/>
            </a:br>
            <a:r>
              <a:rPr lang="en-US" sz="4800" dirty="0" smtClean="0"/>
              <a:t>and</a:t>
            </a:r>
            <a:br>
              <a:rPr lang="en-US" sz="4800" dirty="0" smtClean="0"/>
            </a:br>
            <a:r>
              <a:rPr lang="en-US" sz="4800" dirty="0" smtClean="0"/>
              <a:t> </a:t>
            </a:r>
            <a:br>
              <a:rPr lang="en-US" sz="4800" dirty="0" smtClean="0"/>
            </a:br>
            <a:r>
              <a:rPr lang="en-US" sz="4800" dirty="0" smtClean="0"/>
              <a:t>Positioning </a:t>
            </a:r>
          </a:p>
        </p:txBody>
      </p:sp>
      <p:sp>
        <p:nvSpPr>
          <p:cNvPr id="5" name="Rectangle 4"/>
          <p:cNvSpPr/>
          <p:nvPr/>
        </p:nvSpPr>
        <p:spPr>
          <a:xfrm>
            <a:off x="1066800" y="4397514"/>
            <a:ext cx="6934200" cy="707886"/>
          </a:xfrm>
          <a:prstGeom prst="rect">
            <a:avLst/>
          </a:prstGeom>
          <a:solidFill>
            <a:schemeClr val="bg2"/>
          </a:solidFill>
          <a:ln>
            <a:solidFill>
              <a:schemeClr val="tx1"/>
            </a:solidFill>
          </a:ln>
        </p:spPr>
        <p:txBody>
          <a:bodyPr wrap="square">
            <a:spAutoFit/>
          </a:bodyPr>
          <a:lstStyle/>
          <a:p>
            <a:pPr algn="just"/>
            <a:r>
              <a:rPr lang="en-US" sz="2000" b="1" dirty="0" smtClean="0"/>
              <a:t>Products are made in factories, but brands happen in the minds of consumers.</a:t>
            </a:r>
            <a:endParaRPr lang="en-US" sz="2000" b="1" dirty="0"/>
          </a:p>
        </p:txBody>
      </p:sp>
    </p:spTree>
  </p:cSld>
  <p:clrMapOvr>
    <a:masterClrMapping/>
  </p:clrMapOvr>
  <p:transition>
    <p:pull dir="rd"/>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a:xfrm>
            <a:off x="685800" y="76200"/>
            <a:ext cx="7772400" cy="1143000"/>
          </a:xfrm>
        </p:spPr>
        <p:txBody>
          <a:bodyPr/>
          <a:lstStyle/>
          <a:p>
            <a:r>
              <a:rPr lang="en-US" sz="3200" dirty="0" smtClean="0"/>
              <a:t>Differentiation and Positioning</a:t>
            </a:r>
          </a:p>
        </p:txBody>
      </p:sp>
      <p:sp>
        <p:nvSpPr>
          <p:cNvPr id="65539" name="Content Placeholder 4"/>
          <p:cNvSpPr>
            <a:spLocks noGrp="1"/>
          </p:cNvSpPr>
          <p:nvPr>
            <p:ph idx="1"/>
          </p:nvPr>
        </p:nvSpPr>
        <p:spPr>
          <a:xfrm>
            <a:off x="990600" y="1143000"/>
            <a:ext cx="6477000" cy="4648200"/>
          </a:xfrm>
        </p:spPr>
        <p:txBody>
          <a:bodyPr/>
          <a:lstStyle/>
          <a:p>
            <a:pPr marL="533400" indent="-533400">
              <a:lnSpc>
                <a:spcPct val="90000"/>
              </a:lnSpc>
              <a:buFont typeface="Arial" pitchFamily="34" charset="0"/>
              <a:buChar char="•"/>
            </a:pPr>
            <a:r>
              <a:rPr lang="en-US" sz="2800" b="1" dirty="0" smtClean="0"/>
              <a:t>Product position</a:t>
            </a:r>
            <a:r>
              <a:rPr lang="en-US" sz="2400" dirty="0" smtClean="0"/>
              <a:t> is the way the product is defined by consumers on important attributes—the place the product occupies in consumers’ minds relative to competing products</a:t>
            </a:r>
            <a:r>
              <a:rPr lang="en-US" sz="2400" dirty="0" smtClean="0">
                <a:latin typeface="Calibri" charset="0"/>
              </a:rPr>
              <a:t>.</a:t>
            </a:r>
          </a:p>
          <a:p>
            <a:r>
              <a:rPr lang="en-US" sz="2400" dirty="0" smtClean="0"/>
              <a:t>It is the complex set of </a:t>
            </a:r>
            <a:r>
              <a:rPr lang="en-US" sz="2400" b="1" dirty="0" smtClean="0">
                <a:solidFill>
                  <a:srgbClr val="FF0000"/>
                </a:solidFill>
              </a:rPr>
              <a:t>perceptions</a:t>
            </a:r>
            <a:r>
              <a:rPr lang="en-US" sz="2400" dirty="0" smtClean="0"/>
              <a:t>, </a:t>
            </a:r>
            <a:r>
              <a:rPr lang="en-US" sz="2400" b="1" dirty="0" smtClean="0">
                <a:solidFill>
                  <a:srgbClr val="FF0000"/>
                </a:solidFill>
              </a:rPr>
              <a:t>impressions</a:t>
            </a:r>
            <a:r>
              <a:rPr lang="en-US" sz="2400" dirty="0" smtClean="0"/>
              <a:t>, and </a:t>
            </a:r>
            <a:r>
              <a:rPr lang="en-US" sz="2400" b="1" dirty="0" smtClean="0">
                <a:solidFill>
                  <a:srgbClr val="FF0000"/>
                </a:solidFill>
              </a:rPr>
              <a:t>feelings</a:t>
            </a:r>
            <a:r>
              <a:rPr lang="en-US" sz="2400" dirty="0" smtClean="0"/>
              <a:t> that consumers have for the product compared with competing products.</a:t>
            </a:r>
          </a:p>
          <a:p>
            <a:r>
              <a:rPr lang="en-US" sz="2400" b="1" dirty="0" smtClean="0">
                <a:solidFill>
                  <a:srgbClr val="FF0000"/>
                </a:solidFill>
              </a:rPr>
              <a:t>Example</a:t>
            </a:r>
            <a:r>
              <a:rPr lang="en-US" sz="2400" b="1" dirty="0" smtClean="0"/>
              <a:t>: Tide is positioned as a powerful, all-purpose family detergent; Ivory is positioned as the gentle detergent for fine washables and baby clothes, and Toyota positions its fuel efficient.</a:t>
            </a:r>
            <a:endParaRPr lang="en-US" sz="2400" b="1" dirty="0" smtClean="0">
              <a:latin typeface="Calibri" charset="0"/>
            </a:endParaRPr>
          </a:p>
        </p:txBody>
      </p:sp>
      <p:pic>
        <p:nvPicPr>
          <p:cNvPr id="65540" name="Picture 6" descr="ph07_16"/>
          <p:cNvPicPr>
            <a:picLocks noChangeAspect="1" noChangeArrowheads="1"/>
          </p:cNvPicPr>
          <p:nvPr/>
        </p:nvPicPr>
        <p:blipFill>
          <a:blip r:embed="rId3" cstate="print"/>
          <a:srcRect/>
          <a:stretch>
            <a:fillRect/>
          </a:stretch>
        </p:blipFill>
        <p:spPr bwMode="auto">
          <a:xfrm>
            <a:off x="7543800" y="2057400"/>
            <a:ext cx="1371600" cy="3008313"/>
          </a:xfrm>
          <a:prstGeom prst="rect">
            <a:avLst/>
          </a:prstGeom>
          <a:noFill/>
          <a:ln w="9525">
            <a:noFill/>
            <a:miter lim="800000"/>
            <a:headEnd/>
            <a:tailEnd/>
          </a:ln>
        </p:spPr>
      </p:pic>
    </p:spTree>
  </p:cSld>
  <p:clrMapOvr>
    <a:masterClrMapping/>
  </p:clrMapOvr>
  <p:transition>
    <p:pull dir="rd"/>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r>
              <a:rPr lang="en-US" smtClean="0"/>
              <a:t>Differentiation and Positioning</a:t>
            </a:r>
          </a:p>
        </p:txBody>
      </p:sp>
      <p:sp>
        <p:nvSpPr>
          <p:cNvPr id="69635" name="Content Placeholder 3"/>
          <p:cNvSpPr>
            <a:spLocks noGrp="1"/>
          </p:cNvSpPr>
          <p:nvPr>
            <p:ph idx="1"/>
          </p:nvPr>
        </p:nvSpPr>
        <p:spPr>
          <a:xfrm>
            <a:off x="990600" y="1981200"/>
            <a:ext cx="7315200" cy="3352800"/>
          </a:xfrm>
        </p:spPr>
        <p:txBody>
          <a:bodyPr/>
          <a:lstStyle/>
          <a:p>
            <a:r>
              <a:rPr lang="en-US" sz="3000" dirty="0" smtClean="0">
                <a:latin typeface="Calibri" charset="0"/>
              </a:rPr>
              <a:t>Identifying </a:t>
            </a:r>
            <a:r>
              <a:rPr lang="en-US" sz="3000" b="1" dirty="0" smtClean="0">
                <a:solidFill>
                  <a:srgbClr val="FF0000"/>
                </a:solidFill>
                <a:latin typeface="Calibri" charset="0"/>
              </a:rPr>
              <a:t>a set of possible competitive advantages</a:t>
            </a:r>
            <a:r>
              <a:rPr lang="en-US" sz="3000" dirty="0" smtClean="0">
                <a:latin typeface="Calibri" charset="0"/>
              </a:rPr>
              <a:t> to build a position.</a:t>
            </a:r>
          </a:p>
          <a:p>
            <a:r>
              <a:rPr lang="en-US" sz="3000" dirty="0" smtClean="0">
                <a:latin typeface="Calibri" charset="0"/>
              </a:rPr>
              <a:t>Choosing the </a:t>
            </a:r>
            <a:r>
              <a:rPr lang="en-US" sz="3000" b="1" dirty="0" smtClean="0">
                <a:solidFill>
                  <a:srgbClr val="FF0000"/>
                </a:solidFill>
                <a:latin typeface="Calibri" charset="0"/>
              </a:rPr>
              <a:t>right competitive advantages.</a:t>
            </a:r>
          </a:p>
          <a:p>
            <a:r>
              <a:rPr lang="en-US" sz="3000" dirty="0" smtClean="0">
                <a:latin typeface="Calibri" charset="0"/>
              </a:rPr>
              <a:t>Selecting an </a:t>
            </a:r>
            <a:r>
              <a:rPr lang="en-US" sz="3000" b="1" dirty="0" smtClean="0">
                <a:solidFill>
                  <a:srgbClr val="FF0000"/>
                </a:solidFill>
                <a:latin typeface="Calibri" charset="0"/>
              </a:rPr>
              <a:t>overall positioning strategy (</a:t>
            </a:r>
            <a:r>
              <a:rPr lang="en-US" sz="3000" b="1" dirty="0" smtClean="0">
                <a:solidFill>
                  <a:srgbClr val="0070C0"/>
                </a:solidFill>
                <a:latin typeface="Calibri" charset="0"/>
              </a:rPr>
              <a:t>value proposition</a:t>
            </a:r>
            <a:r>
              <a:rPr lang="en-US" sz="3000" b="1" dirty="0" smtClean="0">
                <a:solidFill>
                  <a:srgbClr val="FF0000"/>
                </a:solidFill>
                <a:latin typeface="Calibri" charset="0"/>
              </a:rPr>
              <a:t>).</a:t>
            </a:r>
          </a:p>
          <a:p>
            <a:r>
              <a:rPr lang="en-US" sz="3000" dirty="0" smtClean="0">
                <a:latin typeface="Calibri" charset="0"/>
              </a:rPr>
              <a:t>Communicating and </a:t>
            </a:r>
            <a:r>
              <a:rPr lang="en-US" sz="3000" b="1" dirty="0" smtClean="0">
                <a:solidFill>
                  <a:srgbClr val="FF0000"/>
                </a:solidFill>
                <a:latin typeface="Calibri" charset="0"/>
              </a:rPr>
              <a:t>delivering the chosen position</a:t>
            </a:r>
            <a:r>
              <a:rPr lang="en-US" sz="3000" dirty="0" smtClean="0">
                <a:latin typeface="Calibri" charset="0"/>
              </a:rPr>
              <a:t> to the market. </a:t>
            </a:r>
          </a:p>
          <a:p>
            <a:endParaRPr lang="en-US" sz="3000" dirty="0" smtClean="0">
              <a:latin typeface="Calibri" charset="0"/>
            </a:endParaRPr>
          </a:p>
        </p:txBody>
      </p:sp>
      <p:sp>
        <p:nvSpPr>
          <p:cNvPr id="69636" name="Rectangle 3"/>
          <p:cNvSpPr>
            <a:spLocks noGrp="1" noChangeArrowheads="1"/>
          </p:cNvSpPr>
          <p:nvPr>
            <p:ph type="body" sz="quarter" idx="13"/>
          </p:nvPr>
        </p:nvSpPr>
        <p:spPr>
          <a:xfrm>
            <a:off x="914400" y="1295400"/>
            <a:ext cx="7162800" cy="381000"/>
          </a:xfrm>
        </p:spPr>
        <p:txBody>
          <a:bodyPr/>
          <a:lstStyle/>
          <a:p>
            <a:r>
              <a:rPr lang="en-US" sz="2400" dirty="0" smtClean="0">
                <a:latin typeface="Calibri" charset="0"/>
              </a:rPr>
              <a:t>Choosing a Differentiation and Positioning Strategy</a:t>
            </a:r>
          </a:p>
          <a:p>
            <a:endParaRPr lang="en-US" sz="2400" dirty="0" smtClean="0">
              <a:latin typeface="Calibri" charset="0"/>
            </a:endParaRPr>
          </a:p>
          <a:p>
            <a:endParaRPr lang="en-US" sz="2400" dirty="0" smtClean="0">
              <a:latin typeface="Calibri" charset="0"/>
            </a:endParaRPr>
          </a:p>
          <a:p>
            <a:endParaRPr lang="en-US" sz="2400" dirty="0" smtClean="0">
              <a:latin typeface="Calibri" charset="0"/>
            </a:endParaRPr>
          </a:p>
        </p:txBody>
      </p:sp>
    </p:spTree>
  </p:cSld>
  <p:clrMapOvr>
    <a:masterClrMapping/>
  </p:clrMapOvr>
  <p:transition>
    <p:pull dir="rd"/>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r>
              <a:rPr lang="en-US" smtClean="0"/>
              <a:t>Differentiation and Positioning</a:t>
            </a:r>
          </a:p>
        </p:txBody>
      </p:sp>
      <p:sp>
        <p:nvSpPr>
          <p:cNvPr id="71683" name="Content Placeholder 3"/>
          <p:cNvSpPr>
            <a:spLocks noGrp="1"/>
          </p:cNvSpPr>
          <p:nvPr>
            <p:ph idx="1"/>
          </p:nvPr>
        </p:nvSpPr>
        <p:spPr>
          <a:xfrm>
            <a:off x="685800" y="2590800"/>
            <a:ext cx="7772400" cy="2590800"/>
          </a:xfrm>
        </p:spPr>
        <p:txBody>
          <a:bodyPr/>
          <a:lstStyle/>
          <a:p>
            <a:pPr>
              <a:buFontTx/>
              <a:buNone/>
            </a:pPr>
            <a:r>
              <a:rPr lang="en-US" b="1" dirty="0" smtClean="0">
                <a:latin typeface="Calibri" charset="0"/>
              </a:rPr>
              <a:t>Competitive advantage </a:t>
            </a:r>
            <a:r>
              <a:rPr lang="en-US" dirty="0" smtClean="0">
                <a:latin typeface="Calibri" charset="0"/>
              </a:rPr>
              <a:t>is an advantage over competitors gained by offering consumers greater value, either through </a:t>
            </a:r>
            <a:r>
              <a:rPr lang="en-US" b="1" dirty="0" smtClean="0">
                <a:solidFill>
                  <a:srgbClr val="FF0000"/>
                </a:solidFill>
                <a:latin typeface="Calibri" charset="0"/>
              </a:rPr>
              <a:t>lower prices</a:t>
            </a:r>
            <a:r>
              <a:rPr lang="en-US" dirty="0" smtClean="0">
                <a:latin typeface="Calibri" charset="0"/>
              </a:rPr>
              <a:t> or by providing </a:t>
            </a:r>
            <a:r>
              <a:rPr lang="en-US" b="1" dirty="0" smtClean="0">
                <a:solidFill>
                  <a:srgbClr val="FF0000"/>
                </a:solidFill>
                <a:latin typeface="Calibri" charset="0"/>
              </a:rPr>
              <a:t>more benefits</a:t>
            </a:r>
            <a:r>
              <a:rPr lang="en-US" dirty="0" smtClean="0">
                <a:latin typeface="Calibri" charset="0"/>
              </a:rPr>
              <a:t> that justify higher prices</a:t>
            </a:r>
          </a:p>
          <a:p>
            <a:endParaRPr lang="en-US" dirty="0" smtClean="0">
              <a:latin typeface="Calibri" charset="0"/>
            </a:endParaRPr>
          </a:p>
        </p:txBody>
      </p:sp>
      <p:sp>
        <p:nvSpPr>
          <p:cNvPr id="71684" name="Rectangle 3"/>
          <p:cNvSpPr>
            <a:spLocks noGrp="1" noChangeArrowheads="1"/>
          </p:cNvSpPr>
          <p:nvPr>
            <p:ph type="body" sz="quarter" idx="13"/>
          </p:nvPr>
        </p:nvSpPr>
        <p:spPr>
          <a:xfrm>
            <a:off x="914400" y="1447800"/>
            <a:ext cx="7162800" cy="990600"/>
          </a:xfrm>
        </p:spPr>
        <p:txBody>
          <a:bodyPr/>
          <a:lstStyle/>
          <a:p>
            <a:r>
              <a:rPr lang="en-US" dirty="0" smtClean="0">
                <a:latin typeface="Calibri" charset="0"/>
              </a:rPr>
              <a:t>Identifying Possible Value Differences and Competitive Advantages</a:t>
            </a:r>
          </a:p>
          <a:p>
            <a:endParaRPr lang="en-US" dirty="0" smtClean="0">
              <a:latin typeface="Calibri" charset="0"/>
            </a:endParaRPr>
          </a:p>
        </p:txBody>
      </p:sp>
    </p:spTree>
  </p:cSld>
  <p:clrMapOvr>
    <a:masterClrMapping/>
  </p:clrMapOvr>
  <p:transition>
    <p:pull dir="rd"/>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p:txBody>
          <a:bodyPr/>
          <a:lstStyle/>
          <a:p>
            <a:r>
              <a:rPr lang="en-US" sz="3600" smtClean="0"/>
              <a:t>Differentiation and Positioning</a:t>
            </a:r>
          </a:p>
        </p:txBody>
      </p:sp>
      <p:sp>
        <p:nvSpPr>
          <p:cNvPr id="73731" name="Content Placeholder 4"/>
          <p:cNvSpPr>
            <a:spLocks noGrp="1"/>
          </p:cNvSpPr>
          <p:nvPr>
            <p:ph idx="1"/>
          </p:nvPr>
        </p:nvSpPr>
        <p:spPr>
          <a:xfrm>
            <a:off x="1143000" y="2362200"/>
            <a:ext cx="5334000" cy="1219200"/>
          </a:xfrm>
        </p:spPr>
        <p:txBody>
          <a:bodyPr/>
          <a:lstStyle/>
          <a:p>
            <a:pPr>
              <a:buFontTx/>
              <a:buNone/>
            </a:pPr>
            <a:r>
              <a:rPr lang="en-US" sz="2400" b="1" dirty="0" smtClean="0">
                <a:latin typeface="Calibri" charset="0"/>
              </a:rPr>
              <a:t>Identifying a set of possible competitive advantages to build a position by providing superior value from:</a:t>
            </a:r>
            <a:endParaRPr lang="en-US" b="1" dirty="0" smtClean="0">
              <a:latin typeface="Calibri" charset="0"/>
            </a:endParaRPr>
          </a:p>
          <a:p>
            <a:endParaRPr lang="en-US" b="1" dirty="0" smtClean="0">
              <a:latin typeface="Calibri" charset="0"/>
            </a:endParaRPr>
          </a:p>
        </p:txBody>
      </p:sp>
      <p:sp>
        <p:nvSpPr>
          <p:cNvPr id="73732" name="Rectangle 3"/>
          <p:cNvSpPr>
            <a:spLocks noGrp="1" noChangeArrowheads="1"/>
          </p:cNvSpPr>
          <p:nvPr>
            <p:ph type="body" sz="quarter" idx="13"/>
          </p:nvPr>
        </p:nvSpPr>
        <p:spPr>
          <a:xfrm>
            <a:off x="990600" y="1219200"/>
            <a:ext cx="7162800" cy="381000"/>
          </a:xfrm>
        </p:spPr>
        <p:txBody>
          <a:bodyPr/>
          <a:lstStyle/>
          <a:p>
            <a:r>
              <a:rPr lang="en-US" smtClean="0">
                <a:latin typeface="Calibri" charset="0"/>
              </a:rPr>
              <a:t>Choosing a Differentiation and Positioning Strategy</a:t>
            </a:r>
          </a:p>
        </p:txBody>
      </p:sp>
      <p:graphicFrame>
        <p:nvGraphicFramePr>
          <p:cNvPr id="9" name="Diagram 8"/>
          <p:cNvGraphicFramePr/>
          <p:nvPr/>
        </p:nvGraphicFramePr>
        <p:xfrm>
          <a:off x="1676400" y="3733800"/>
          <a:ext cx="4648200" cy="2438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3734" name="Picture 8" descr="ph07_18"/>
          <p:cNvPicPr>
            <a:picLocks noChangeAspect="1" noChangeArrowheads="1"/>
          </p:cNvPicPr>
          <p:nvPr/>
        </p:nvPicPr>
        <p:blipFill>
          <a:blip r:embed="rId8" cstate="print"/>
          <a:srcRect/>
          <a:stretch>
            <a:fillRect/>
          </a:stretch>
        </p:blipFill>
        <p:spPr bwMode="auto">
          <a:xfrm>
            <a:off x="6697662" y="2514600"/>
            <a:ext cx="1836738" cy="2803379"/>
          </a:xfrm>
          <a:prstGeom prst="rect">
            <a:avLst/>
          </a:prstGeom>
          <a:noFill/>
          <a:ln w="9525">
            <a:noFill/>
            <a:miter lim="800000"/>
            <a:headEnd/>
            <a:tailEnd/>
          </a:ln>
        </p:spPr>
      </p:pic>
    </p:spTree>
  </p:cSld>
  <p:clrMapOvr>
    <a:masterClrMapping/>
  </p:clrMapOvr>
  <p:transition>
    <p:pull dir="rd"/>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p:txBody>
          <a:bodyPr/>
          <a:lstStyle/>
          <a:p>
            <a:r>
              <a:rPr lang="en-US" sz="3600" smtClean="0"/>
              <a:t>Differentiation and Positioning</a:t>
            </a:r>
          </a:p>
        </p:txBody>
      </p:sp>
      <p:sp>
        <p:nvSpPr>
          <p:cNvPr id="73732" name="Rectangle 3"/>
          <p:cNvSpPr>
            <a:spLocks noGrp="1" noChangeArrowheads="1"/>
          </p:cNvSpPr>
          <p:nvPr>
            <p:ph type="body" sz="quarter" idx="13"/>
          </p:nvPr>
        </p:nvSpPr>
        <p:spPr>
          <a:xfrm>
            <a:off x="990600" y="1219200"/>
            <a:ext cx="7162800" cy="381000"/>
          </a:xfrm>
        </p:spPr>
        <p:txBody>
          <a:bodyPr/>
          <a:lstStyle/>
          <a:p>
            <a:r>
              <a:rPr lang="en-US" sz="2400" dirty="0" smtClean="0">
                <a:latin typeface="Calibri" charset="0"/>
              </a:rPr>
              <a:t>Choosing a Differentiation and Positioning Strategy</a:t>
            </a:r>
          </a:p>
        </p:txBody>
      </p:sp>
      <p:sp>
        <p:nvSpPr>
          <p:cNvPr id="8" name="Rectangle 7"/>
          <p:cNvSpPr/>
          <p:nvPr/>
        </p:nvSpPr>
        <p:spPr>
          <a:xfrm>
            <a:off x="0" y="1905000"/>
            <a:ext cx="9144000" cy="4401205"/>
          </a:xfrm>
          <a:prstGeom prst="rect">
            <a:avLst/>
          </a:prstGeom>
          <a:solidFill>
            <a:schemeClr val="bg2"/>
          </a:solidFill>
          <a:ln>
            <a:solidFill>
              <a:schemeClr val="tx1"/>
            </a:solidFill>
          </a:ln>
        </p:spPr>
        <p:txBody>
          <a:bodyPr wrap="square">
            <a:spAutoFit/>
          </a:bodyPr>
          <a:lstStyle/>
          <a:p>
            <a:pPr>
              <a:buFont typeface="Arial" pitchFamily="34" charset="0"/>
              <a:buChar char="•"/>
            </a:pPr>
            <a:r>
              <a:rPr lang="en-US" sz="2000" i="1" dirty="0" smtClean="0"/>
              <a:t> </a:t>
            </a:r>
            <a:r>
              <a:rPr lang="en-US" sz="2000" b="1" i="1" dirty="0" smtClean="0">
                <a:solidFill>
                  <a:srgbClr val="FF0000"/>
                </a:solidFill>
              </a:rPr>
              <a:t>Product </a:t>
            </a:r>
            <a:r>
              <a:rPr lang="en-US" sz="2000" b="1" i="1" dirty="0" smtClean="0">
                <a:solidFill>
                  <a:srgbClr val="FF0000"/>
                </a:solidFill>
              </a:rPr>
              <a:t>differentiation</a:t>
            </a:r>
            <a:r>
              <a:rPr lang="en-US" sz="2000" i="1" dirty="0" smtClean="0"/>
              <a:t>, brands can be differentiated on features</a:t>
            </a:r>
            <a:r>
              <a:rPr lang="en-US" sz="2000" i="1" dirty="0" smtClean="0"/>
              <a:t>, performance</a:t>
            </a:r>
            <a:r>
              <a:rPr lang="en-US" sz="2000" i="1" dirty="0" smtClean="0"/>
              <a:t>, </a:t>
            </a:r>
            <a:r>
              <a:rPr lang="en-US" sz="2000" i="1" dirty="0" smtClean="0"/>
              <a:t>or </a:t>
            </a:r>
            <a:r>
              <a:rPr lang="en-US" sz="2000" dirty="0" smtClean="0"/>
              <a:t>style </a:t>
            </a:r>
            <a:r>
              <a:rPr lang="en-US" sz="2000" dirty="0" smtClean="0"/>
              <a:t>and </a:t>
            </a:r>
            <a:r>
              <a:rPr lang="en-US" sz="2000" dirty="0" smtClean="0"/>
              <a:t>design.</a:t>
            </a:r>
          </a:p>
          <a:p>
            <a:pPr>
              <a:buFont typeface="Arial" pitchFamily="34" charset="0"/>
              <a:buChar char="•"/>
            </a:pPr>
            <a:endParaRPr lang="en-US" sz="2000" i="1" dirty="0" smtClean="0"/>
          </a:p>
          <a:p>
            <a:pPr>
              <a:buFont typeface="Arial" pitchFamily="34" charset="0"/>
              <a:buChar char="•"/>
            </a:pPr>
            <a:r>
              <a:rPr lang="en-US" sz="2000" i="1" dirty="0" smtClean="0"/>
              <a:t> </a:t>
            </a:r>
            <a:r>
              <a:rPr lang="en-US" sz="2000" b="1" i="1" dirty="0" smtClean="0">
                <a:solidFill>
                  <a:srgbClr val="FF0000"/>
                </a:solidFill>
              </a:rPr>
              <a:t>Services </a:t>
            </a:r>
            <a:r>
              <a:rPr lang="en-US" sz="2000" b="1" i="1" dirty="0" smtClean="0">
                <a:solidFill>
                  <a:srgbClr val="FF0000"/>
                </a:solidFill>
              </a:rPr>
              <a:t>differentiation</a:t>
            </a:r>
            <a:r>
              <a:rPr lang="en-US" sz="2000" i="1" dirty="0" smtClean="0"/>
              <a:t> through speedy</a:t>
            </a:r>
            <a:r>
              <a:rPr lang="en-US" sz="2000" i="1" dirty="0" smtClean="0"/>
              <a:t>, </a:t>
            </a:r>
            <a:r>
              <a:rPr lang="en-US" sz="2000" dirty="0" smtClean="0"/>
              <a:t>convenient</a:t>
            </a:r>
            <a:r>
              <a:rPr lang="en-US" sz="2000" dirty="0" smtClean="0"/>
              <a:t>, or careful </a:t>
            </a:r>
            <a:r>
              <a:rPr lang="en-US" sz="2000" dirty="0" smtClean="0"/>
              <a:t>delivery.</a:t>
            </a:r>
          </a:p>
          <a:p>
            <a:pPr>
              <a:buFont typeface="Arial" pitchFamily="34" charset="0"/>
              <a:buChar char="•"/>
            </a:pPr>
            <a:endParaRPr lang="en-US" sz="2000" i="1" dirty="0" smtClean="0"/>
          </a:p>
          <a:p>
            <a:pPr>
              <a:buFont typeface="Arial" pitchFamily="34" charset="0"/>
              <a:buChar char="•"/>
            </a:pPr>
            <a:r>
              <a:rPr lang="en-US" sz="2000" i="1" dirty="0" smtClean="0"/>
              <a:t> </a:t>
            </a:r>
            <a:r>
              <a:rPr lang="en-US" sz="2000" b="1" i="1" dirty="0" smtClean="0">
                <a:solidFill>
                  <a:srgbClr val="FF0000"/>
                </a:solidFill>
              </a:rPr>
              <a:t>Channel </a:t>
            </a:r>
            <a:r>
              <a:rPr lang="en-US" sz="2000" b="1" i="1" dirty="0" smtClean="0">
                <a:solidFill>
                  <a:srgbClr val="FF0000"/>
                </a:solidFill>
              </a:rPr>
              <a:t>differentiation</a:t>
            </a:r>
            <a:r>
              <a:rPr lang="en-US" sz="2000" i="1" dirty="0" smtClean="0"/>
              <a:t> gain competitive advantage through the way</a:t>
            </a:r>
          </a:p>
          <a:p>
            <a:r>
              <a:rPr lang="en-US" sz="2000" dirty="0" smtClean="0"/>
              <a:t>they design their channel’s coverage, expertise, and performance. Amazon.com and </a:t>
            </a:r>
            <a:r>
              <a:rPr lang="en-US" sz="2000" dirty="0" smtClean="0"/>
              <a:t>GEICO set </a:t>
            </a:r>
            <a:r>
              <a:rPr lang="en-US" sz="2000" dirty="0" smtClean="0"/>
              <a:t>themselves apart with their smooth-functioning direct </a:t>
            </a:r>
            <a:r>
              <a:rPr lang="en-US" sz="2000" dirty="0" smtClean="0"/>
              <a:t>channels.</a:t>
            </a:r>
          </a:p>
          <a:p>
            <a:pPr>
              <a:buFont typeface="Arial" pitchFamily="34" charset="0"/>
              <a:buChar char="•"/>
            </a:pPr>
            <a:endParaRPr lang="en-US" sz="2000" i="1" dirty="0" smtClean="0"/>
          </a:p>
          <a:p>
            <a:pPr>
              <a:buFont typeface="Arial" pitchFamily="34" charset="0"/>
              <a:buChar char="•"/>
            </a:pPr>
            <a:r>
              <a:rPr lang="en-US" sz="2000" i="1" dirty="0" smtClean="0"/>
              <a:t> </a:t>
            </a:r>
            <a:r>
              <a:rPr lang="en-US" sz="2000" b="1" i="1" dirty="0" smtClean="0">
                <a:solidFill>
                  <a:srgbClr val="FF0000"/>
                </a:solidFill>
              </a:rPr>
              <a:t>People </a:t>
            </a:r>
            <a:r>
              <a:rPr lang="en-US" sz="2000" b="1" i="1" dirty="0" smtClean="0">
                <a:solidFill>
                  <a:srgbClr val="FF0000"/>
                </a:solidFill>
              </a:rPr>
              <a:t>differentiation</a:t>
            </a:r>
            <a:r>
              <a:rPr lang="en-US" sz="2000" i="1" dirty="0" smtClean="0"/>
              <a:t>—hiring and training </a:t>
            </a:r>
            <a:r>
              <a:rPr lang="en-US" sz="2000" i="1" dirty="0" smtClean="0"/>
              <a:t>better </a:t>
            </a:r>
            <a:r>
              <a:rPr lang="en-US" sz="2000" dirty="0" smtClean="0"/>
              <a:t>people </a:t>
            </a:r>
            <a:r>
              <a:rPr lang="en-US" sz="2000" dirty="0" smtClean="0"/>
              <a:t>than their competitors do. Disney World people are known to be friendly and upbeat.</a:t>
            </a:r>
            <a:endParaRPr lang="en-US" sz="2000" dirty="0" smtClean="0"/>
          </a:p>
          <a:p>
            <a:pPr>
              <a:buFont typeface="Arial" pitchFamily="34" charset="0"/>
              <a:buChar char="•"/>
            </a:pPr>
            <a:endParaRPr lang="en-US" sz="2000" i="1" dirty="0" smtClean="0"/>
          </a:p>
          <a:p>
            <a:pPr>
              <a:buFont typeface="Arial" pitchFamily="34" charset="0"/>
              <a:buChar char="•"/>
            </a:pPr>
            <a:r>
              <a:rPr lang="en-US" sz="2000" i="1" dirty="0" smtClean="0"/>
              <a:t> </a:t>
            </a:r>
            <a:r>
              <a:rPr lang="en-US" sz="2000" b="1" i="1" dirty="0" smtClean="0">
                <a:solidFill>
                  <a:srgbClr val="FF0000"/>
                </a:solidFill>
              </a:rPr>
              <a:t>Image </a:t>
            </a:r>
            <a:r>
              <a:rPr lang="en-US" sz="2000" b="1" i="1" dirty="0" smtClean="0">
                <a:solidFill>
                  <a:srgbClr val="FF0000"/>
                </a:solidFill>
              </a:rPr>
              <a:t>differentiation</a:t>
            </a:r>
            <a:r>
              <a:rPr lang="en-US" sz="2000" i="1" dirty="0" smtClean="0"/>
              <a:t>. A company or brand image should convey a product’s</a:t>
            </a:r>
          </a:p>
          <a:p>
            <a:r>
              <a:rPr lang="en-US" sz="2000" dirty="0" smtClean="0"/>
              <a:t>distinctive benefits and </a:t>
            </a:r>
            <a:r>
              <a:rPr lang="en-US" sz="2000" dirty="0" smtClean="0"/>
              <a:t>positioning (such as quality).</a:t>
            </a:r>
            <a:endParaRPr lang="en-US" sz="2000" dirty="0"/>
          </a:p>
        </p:txBody>
      </p:sp>
    </p:spTree>
  </p:cSld>
  <p:clrMapOvr>
    <a:masterClrMapping/>
  </p:clrMapOvr>
  <p:transition>
    <p:pull dir="rd"/>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p:txBody>
          <a:bodyPr/>
          <a:lstStyle/>
          <a:p>
            <a:r>
              <a:rPr lang="en-US" smtClean="0"/>
              <a:t>Differentiation and Positioning</a:t>
            </a:r>
          </a:p>
        </p:txBody>
      </p:sp>
      <p:sp>
        <p:nvSpPr>
          <p:cNvPr id="75779" name="Content Placeholder 6"/>
          <p:cNvSpPr>
            <a:spLocks noGrp="1"/>
          </p:cNvSpPr>
          <p:nvPr>
            <p:ph idx="1"/>
          </p:nvPr>
        </p:nvSpPr>
        <p:spPr>
          <a:xfrm>
            <a:off x="1371600" y="1752600"/>
            <a:ext cx="7467600" cy="4648200"/>
          </a:xfrm>
        </p:spPr>
        <p:txBody>
          <a:bodyPr/>
          <a:lstStyle/>
          <a:p>
            <a:pPr>
              <a:buFontTx/>
              <a:buNone/>
            </a:pPr>
            <a:r>
              <a:rPr lang="en-US" dirty="0" smtClean="0">
                <a:latin typeface="Calibri" charset="0"/>
              </a:rPr>
              <a:t>Differences to promote should be:</a:t>
            </a:r>
          </a:p>
          <a:p>
            <a:endParaRPr lang="en-US" dirty="0" smtClean="0">
              <a:latin typeface="Calibri" charset="0"/>
            </a:endParaRPr>
          </a:p>
        </p:txBody>
      </p:sp>
      <p:sp>
        <p:nvSpPr>
          <p:cNvPr id="75780" name="Rectangle 7"/>
          <p:cNvSpPr>
            <a:spLocks noGrp="1" noChangeArrowheads="1"/>
          </p:cNvSpPr>
          <p:nvPr>
            <p:ph type="body" sz="quarter" idx="13"/>
          </p:nvPr>
        </p:nvSpPr>
        <p:spPr>
          <a:xfrm>
            <a:off x="838200" y="1143000"/>
            <a:ext cx="7162800" cy="381000"/>
          </a:xfrm>
        </p:spPr>
        <p:txBody>
          <a:bodyPr/>
          <a:lstStyle/>
          <a:p>
            <a:r>
              <a:rPr lang="en-US" dirty="0" smtClean="0">
                <a:latin typeface="Calibri" charset="0"/>
              </a:rPr>
              <a:t>Choosing the Right Competitive Advantage</a:t>
            </a:r>
          </a:p>
          <a:p>
            <a:endParaRPr lang="en-US" dirty="0" smtClean="0">
              <a:latin typeface="Calibri" charset="0"/>
            </a:endParaRPr>
          </a:p>
        </p:txBody>
      </p:sp>
      <p:graphicFrame>
        <p:nvGraphicFramePr>
          <p:cNvPr id="14" name="Diagram 13"/>
          <p:cNvGraphicFramePr/>
          <p:nvPr/>
        </p:nvGraphicFramePr>
        <p:xfrm>
          <a:off x="1143000" y="236220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صورة 5" descr="images.jpg"/>
          <p:cNvPicPr>
            <a:picLocks noChangeAspect="1"/>
          </p:cNvPicPr>
          <p:nvPr/>
        </p:nvPicPr>
        <p:blipFill>
          <a:blip r:embed="rId8" cstate="print"/>
          <a:stretch>
            <a:fillRect/>
          </a:stretch>
        </p:blipFill>
        <p:spPr>
          <a:xfrm>
            <a:off x="6553200" y="3581400"/>
            <a:ext cx="2257425" cy="2019300"/>
          </a:xfrm>
          <a:prstGeom prst="rect">
            <a:avLst/>
          </a:prstGeom>
        </p:spPr>
      </p:pic>
    </p:spTree>
  </p:cSld>
  <p:clrMapOvr>
    <a:masterClrMapping/>
  </p:clrMapOvr>
  <p:transition>
    <p:pull dir="rd"/>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p:txBody>
          <a:bodyPr/>
          <a:lstStyle/>
          <a:p>
            <a:r>
              <a:rPr lang="en-US" smtClean="0"/>
              <a:t>Differentiation and Positioning</a:t>
            </a:r>
          </a:p>
        </p:txBody>
      </p:sp>
      <p:sp>
        <p:nvSpPr>
          <p:cNvPr id="75779" name="Content Placeholder 6"/>
          <p:cNvSpPr>
            <a:spLocks noGrp="1"/>
          </p:cNvSpPr>
          <p:nvPr>
            <p:ph idx="1"/>
          </p:nvPr>
        </p:nvSpPr>
        <p:spPr>
          <a:xfrm>
            <a:off x="1371600" y="1752600"/>
            <a:ext cx="7467600" cy="609600"/>
          </a:xfrm>
        </p:spPr>
        <p:txBody>
          <a:bodyPr/>
          <a:lstStyle/>
          <a:p>
            <a:pPr>
              <a:buFontTx/>
              <a:buNone/>
            </a:pPr>
            <a:r>
              <a:rPr lang="en-US" dirty="0" smtClean="0">
                <a:latin typeface="Calibri" charset="0"/>
              </a:rPr>
              <a:t>Differences to promote should be:</a:t>
            </a:r>
          </a:p>
          <a:p>
            <a:endParaRPr lang="en-US" dirty="0" smtClean="0">
              <a:latin typeface="Calibri" charset="0"/>
            </a:endParaRPr>
          </a:p>
        </p:txBody>
      </p:sp>
      <p:sp>
        <p:nvSpPr>
          <p:cNvPr id="75780" name="Rectangle 7"/>
          <p:cNvSpPr>
            <a:spLocks noGrp="1" noChangeArrowheads="1"/>
          </p:cNvSpPr>
          <p:nvPr>
            <p:ph type="body" sz="quarter" idx="13"/>
          </p:nvPr>
        </p:nvSpPr>
        <p:spPr>
          <a:xfrm>
            <a:off x="838200" y="1143000"/>
            <a:ext cx="7162800" cy="381000"/>
          </a:xfrm>
        </p:spPr>
        <p:txBody>
          <a:bodyPr/>
          <a:lstStyle/>
          <a:p>
            <a:r>
              <a:rPr lang="en-US" dirty="0" smtClean="0">
                <a:latin typeface="Calibri" charset="0"/>
              </a:rPr>
              <a:t>Choosing the Right Competitive Advantage</a:t>
            </a:r>
          </a:p>
          <a:p>
            <a:endParaRPr lang="en-US" dirty="0" smtClean="0">
              <a:latin typeface="Calibri" charset="0"/>
            </a:endParaRPr>
          </a:p>
        </p:txBody>
      </p:sp>
      <p:sp>
        <p:nvSpPr>
          <p:cNvPr id="7" name="Rectangle 6"/>
          <p:cNvSpPr/>
          <p:nvPr/>
        </p:nvSpPr>
        <p:spPr>
          <a:xfrm>
            <a:off x="1143000" y="2499479"/>
            <a:ext cx="7315200" cy="3139321"/>
          </a:xfrm>
          <a:prstGeom prst="rect">
            <a:avLst/>
          </a:prstGeom>
          <a:solidFill>
            <a:schemeClr val="bg2"/>
          </a:solidFill>
          <a:ln>
            <a:solidFill>
              <a:schemeClr val="tx1"/>
            </a:solidFill>
          </a:ln>
        </p:spPr>
        <p:txBody>
          <a:bodyPr wrap="square">
            <a:spAutoFit/>
          </a:bodyPr>
          <a:lstStyle/>
          <a:p>
            <a:pPr>
              <a:buFont typeface="Arial" pitchFamily="34" charset="0"/>
              <a:buChar char="•"/>
            </a:pPr>
            <a:r>
              <a:rPr lang="en-US" b="1" i="1" dirty="0" smtClean="0">
                <a:solidFill>
                  <a:srgbClr val="FF0000"/>
                </a:solidFill>
              </a:rPr>
              <a:t> Important</a:t>
            </a:r>
            <a:r>
              <a:rPr lang="en-US" i="1" dirty="0" smtClean="0"/>
              <a:t>: The difference delivers a highly valued benefit to target</a:t>
            </a:r>
          </a:p>
          <a:p>
            <a:r>
              <a:rPr lang="en-US" dirty="0" smtClean="0"/>
              <a:t>Buyers (usable benefits).</a:t>
            </a:r>
            <a:endParaRPr lang="en-US" dirty="0" smtClean="0"/>
          </a:p>
          <a:p>
            <a:r>
              <a:rPr lang="en-US" dirty="0" smtClean="0"/>
              <a:t>• </a:t>
            </a:r>
            <a:r>
              <a:rPr lang="en-US" b="1" i="1" dirty="0" smtClean="0">
                <a:solidFill>
                  <a:srgbClr val="FF0000"/>
                </a:solidFill>
              </a:rPr>
              <a:t>Distinctive:</a:t>
            </a:r>
            <a:r>
              <a:rPr lang="en-US" i="1" dirty="0" smtClean="0"/>
              <a:t> Competitors do not offer the difference, or the company</a:t>
            </a:r>
          </a:p>
          <a:p>
            <a:r>
              <a:rPr lang="en-US" dirty="0" smtClean="0"/>
              <a:t>can offer it in a more distinctive way.</a:t>
            </a:r>
          </a:p>
          <a:p>
            <a:r>
              <a:rPr lang="en-US" dirty="0" smtClean="0"/>
              <a:t>• </a:t>
            </a:r>
            <a:r>
              <a:rPr lang="en-US" b="1" i="1" dirty="0" smtClean="0">
                <a:solidFill>
                  <a:srgbClr val="FF0000"/>
                </a:solidFill>
              </a:rPr>
              <a:t>Superior</a:t>
            </a:r>
            <a:r>
              <a:rPr lang="en-US" i="1" dirty="0" smtClean="0"/>
              <a:t>: The difference is superior to other ways that customers</a:t>
            </a:r>
          </a:p>
          <a:p>
            <a:r>
              <a:rPr lang="en-US" dirty="0" smtClean="0"/>
              <a:t>might obtain the same benefit.</a:t>
            </a:r>
          </a:p>
          <a:p>
            <a:r>
              <a:rPr lang="en-US" dirty="0" smtClean="0"/>
              <a:t>• </a:t>
            </a:r>
            <a:r>
              <a:rPr lang="en-US" b="1" i="1" dirty="0" smtClean="0">
                <a:solidFill>
                  <a:srgbClr val="FF0000"/>
                </a:solidFill>
              </a:rPr>
              <a:t>Communicable:</a:t>
            </a:r>
            <a:r>
              <a:rPr lang="en-US" i="1" dirty="0" smtClean="0"/>
              <a:t> The difference is communicable and visible to</a:t>
            </a:r>
          </a:p>
          <a:p>
            <a:r>
              <a:rPr lang="en-US" dirty="0" smtClean="0"/>
              <a:t>buyers.</a:t>
            </a:r>
          </a:p>
          <a:p>
            <a:r>
              <a:rPr lang="en-US" dirty="0" smtClean="0"/>
              <a:t>• </a:t>
            </a:r>
            <a:r>
              <a:rPr lang="en-US" b="1" i="1" dirty="0" smtClean="0">
                <a:solidFill>
                  <a:srgbClr val="FF0000"/>
                </a:solidFill>
              </a:rPr>
              <a:t>Preemptive:</a:t>
            </a:r>
            <a:r>
              <a:rPr lang="en-US" i="1" dirty="0" smtClean="0"/>
              <a:t> Competitors cannot easily copy the difference.</a:t>
            </a:r>
          </a:p>
          <a:p>
            <a:r>
              <a:rPr lang="en-US" dirty="0" smtClean="0"/>
              <a:t>• </a:t>
            </a:r>
            <a:r>
              <a:rPr lang="en-US" b="1" i="1" dirty="0" smtClean="0">
                <a:solidFill>
                  <a:srgbClr val="FF0000"/>
                </a:solidFill>
              </a:rPr>
              <a:t>Affordable:</a:t>
            </a:r>
            <a:r>
              <a:rPr lang="en-US" i="1" dirty="0" smtClean="0"/>
              <a:t> Buyers can afford to pay for the difference.</a:t>
            </a:r>
          </a:p>
          <a:p>
            <a:r>
              <a:rPr lang="en-US" dirty="0" smtClean="0"/>
              <a:t>• </a:t>
            </a:r>
            <a:r>
              <a:rPr lang="en-US" b="1" i="1" dirty="0" smtClean="0">
                <a:solidFill>
                  <a:srgbClr val="FF0000"/>
                </a:solidFill>
              </a:rPr>
              <a:t>Profitable:</a:t>
            </a:r>
            <a:r>
              <a:rPr lang="en-US" i="1" dirty="0" smtClean="0"/>
              <a:t> The company can introduce the difference profitably.</a:t>
            </a:r>
            <a:endParaRPr lang="en-US" dirty="0"/>
          </a:p>
        </p:txBody>
      </p:sp>
    </p:spTree>
  </p:cSld>
  <p:clrMapOvr>
    <a:masterClrMapping/>
  </p:clrMapOvr>
  <p:transition>
    <p:pull dir="rd"/>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p:txBody>
          <a:bodyPr/>
          <a:lstStyle/>
          <a:p>
            <a:r>
              <a:rPr lang="en-US" sz="3600" smtClean="0"/>
              <a:t>Differentiation and Positioning</a:t>
            </a:r>
          </a:p>
        </p:txBody>
      </p:sp>
      <p:sp>
        <p:nvSpPr>
          <p:cNvPr id="77827" name="Content Placeholder 3"/>
          <p:cNvSpPr>
            <a:spLocks noGrp="1"/>
          </p:cNvSpPr>
          <p:nvPr>
            <p:ph idx="1"/>
          </p:nvPr>
        </p:nvSpPr>
        <p:spPr>
          <a:xfrm>
            <a:off x="228600" y="2286000"/>
            <a:ext cx="3657600" cy="1524000"/>
          </a:xfrm>
        </p:spPr>
        <p:txBody>
          <a:bodyPr/>
          <a:lstStyle/>
          <a:p>
            <a:pPr marL="173038" indent="-173038">
              <a:buFontTx/>
              <a:buNone/>
            </a:pPr>
            <a:r>
              <a:rPr lang="en-US" sz="2400" b="1" dirty="0" smtClean="0">
                <a:latin typeface="Calibri" charset="0"/>
              </a:rPr>
              <a:t>Value proposition </a:t>
            </a:r>
            <a:r>
              <a:rPr lang="en-US" sz="2400" dirty="0" smtClean="0">
                <a:latin typeface="Calibri" charset="0"/>
              </a:rPr>
              <a:t>is the full mix of benefits upon which a brand is positioned</a:t>
            </a:r>
          </a:p>
          <a:p>
            <a:pPr marL="173038" indent="-173038"/>
            <a:endParaRPr lang="en-US" sz="2400" dirty="0" smtClean="0">
              <a:latin typeface="Calibri" charset="0"/>
            </a:endParaRPr>
          </a:p>
        </p:txBody>
      </p:sp>
      <p:pic>
        <p:nvPicPr>
          <p:cNvPr id="77829" name="Picture 5" descr="fig07_04wo.jpg"/>
          <p:cNvPicPr>
            <a:picLocks noChangeAspect="1"/>
          </p:cNvPicPr>
          <p:nvPr/>
        </p:nvPicPr>
        <p:blipFill>
          <a:blip r:embed="rId3" cstate="print"/>
          <a:srcRect/>
          <a:stretch>
            <a:fillRect/>
          </a:stretch>
        </p:blipFill>
        <p:spPr bwMode="auto">
          <a:xfrm>
            <a:off x="4152900" y="2286000"/>
            <a:ext cx="4762500" cy="4081463"/>
          </a:xfrm>
          <a:prstGeom prst="rect">
            <a:avLst/>
          </a:prstGeom>
          <a:noFill/>
          <a:ln w="9525">
            <a:noFill/>
            <a:miter lim="800000"/>
            <a:headEnd/>
            <a:tailEnd/>
          </a:ln>
        </p:spPr>
      </p:pic>
      <p:sp>
        <p:nvSpPr>
          <p:cNvPr id="7" name="Rectangle 3"/>
          <p:cNvSpPr>
            <a:spLocks noGrp="1" noChangeArrowheads="1"/>
          </p:cNvSpPr>
          <p:nvPr>
            <p:ph type="body" sz="quarter" idx="13"/>
          </p:nvPr>
        </p:nvSpPr>
        <p:spPr>
          <a:xfrm>
            <a:off x="381000" y="1371600"/>
            <a:ext cx="8382000" cy="381000"/>
          </a:xfrm>
        </p:spPr>
        <p:txBody>
          <a:bodyPr/>
          <a:lstStyle/>
          <a:p>
            <a:r>
              <a:rPr lang="en-US" sz="2400" dirty="0" smtClean="0">
                <a:latin typeface="Calibri" charset="0"/>
              </a:rPr>
              <a:t>Selecting an Overall Positioning Strategy </a:t>
            </a:r>
          </a:p>
          <a:p>
            <a:r>
              <a:rPr lang="en-US" sz="2400" dirty="0" smtClean="0">
                <a:latin typeface="Calibri" charset="0"/>
              </a:rPr>
              <a:t>(</a:t>
            </a:r>
            <a:r>
              <a:rPr lang="en-US" sz="2400" dirty="0" smtClean="0">
                <a:solidFill>
                  <a:srgbClr val="FF0000"/>
                </a:solidFill>
                <a:latin typeface="Calibri" charset="0"/>
              </a:rPr>
              <a:t>value proposition</a:t>
            </a:r>
            <a:r>
              <a:rPr lang="en-US" sz="2400" dirty="0" smtClean="0">
                <a:latin typeface="Calibri" charset="0"/>
              </a:rPr>
              <a:t>)</a:t>
            </a:r>
          </a:p>
        </p:txBody>
      </p:sp>
      <p:sp>
        <p:nvSpPr>
          <p:cNvPr id="6" name="Rectangle 5"/>
          <p:cNvSpPr/>
          <p:nvPr/>
        </p:nvSpPr>
        <p:spPr>
          <a:xfrm>
            <a:off x="1371600" y="3962400"/>
            <a:ext cx="2514600" cy="2308324"/>
          </a:xfrm>
          <a:prstGeom prst="rect">
            <a:avLst/>
          </a:prstGeom>
          <a:solidFill>
            <a:schemeClr val="bg2"/>
          </a:solidFill>
          <a:ln>
            <a:solidFill>
              <a:schemeClr val="tx1"/>
            </a:solidFill>
          </a:ln>
        </p:spPr>
        <p:txBody>
          <a:bodyPr wrap="square">
            <a:spAutoFit/>
          </a:bodyPr>
          <a:lstStyle/>
          <a:p>
            <a:r>
              <a:rPr lang="en-US" dirty="0" smtClean="0">
                <a:ea typeface="ＭＳ Ｐゴシック" charset="-128"/>
              </a:rPr>
              <a:t>The </a:t>
            </a:r>
            <a:r>
              <a:rPr lang="en-US" dirty="0" smtClean="0">
                <a:ea typeface="ＭＳ Ｐゴシック" charset="-128"/>
              </a:rPr>
              <a:t>five green cells represent winning value propositions—</a:t>
            </a:r>
          </a:p>
          <a:p>
            <a:r>
              <a:rPr lang="en-US" dirty="0" smtClean="0">
                <a:ea typeface="ＭＳ Ｐゴシック" charset="-128"/>
              </a:rPr>
              <a:t>differentiation and positioning that gives the company competitive advantage.</a:t>
            </a:r>
            <a:endParaRPr lang="en-US" dirty="0"/>
          </a:p>
        </p:txBody>
      </p:sp>
    </p:spTree>
  </p:cSld>
  <p:clrMapOvr>
    <a:masterClrMapping/>
  </p:clrMapOvr>
  <p:transition>
    <p:pull dir="rd"/>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8" name="Rectangle 3"/>
          <p:cNvSpPr>
            <a:spLocks noGrp="1" noChangeArrowheads="1"/>
          </p:cNvSpPr>
          <p:nvPr>
            <p:ph type="body" sz="quarter" idx="13"/>
          </p:nvPr>
        </p:nvSpPr>
        <p:spPr>
          <a:xfrm>
            <a:off x="381000" y="152400"/>
            <a:ext cx="8382000" cy="381000"/>
          </a:xfrm>
        </p:spPr>
        <p:txBody>
          <a:bodyPr/>
          <a:lstStyle/>
          <a:p>
            <a:r>
              <a:rPr lang="en-US" sz="2400" dirty="0" smtClean="0">
                <a:latin typeface="Calibri" charset="0"/>
              </a:rPr>
              <a:t>Selecting an Overall Positioning Strategy </a:t>
            </a:r>
            <a:r>
              <a:rPr lang="en-US" sz="2400" dirty="0" smtClean="0">
                <a:latin typeface="Calibri" charset="0"/>
              </a:rPr>
              <a:t>(</a:t>
            </a:r>
            <a:r>
              <a:rPr lang="en-US" sz="2400" dirty="0" smtClean="0">
                <a:solidFill>
                  <a:srgbClr val="FF0000"/>
                </a:solidFill>
                <a:latin typeface="Calibri" charset="0"/>
              </a:rPr>
              <a:t>value proposition</a:t>
            </a:r>
            <a:r>
              <a:rPr lang="en-US" sz="2400" dirty="0" smtClean="0">
                <a:latin typeface="Calibri" charset="0"/>
              </a:rPr>
              <a:t>)</a:t>
            </a:r>
          </a:p>
        </p:txBody>
      </p:sp>
      <p:sp>
        <p:nvSpPr>
          <p:cNvPr id="7" name="Rectangle 6"/>
          <p:cNvSpPr/>
          <p:nvPr/>
        </p:nvSpPr>
        <p:spPr>
          <a:xfrm>
            <a:off x="0" y="685800"/>
            <a:ext cx="9144000" cy="5632311"/>
          </a:xfrm>
          <a:prstGeom prst="rect">
            <a:avLst/>
          </a:prstGeom>
          <a:solidFill>
            <a:schemeClr val="bg2"/>
          </a:solidFill>
          <a:ln>
            <a:solidFill>
              <a:schemeClr val="tx1"/>
            </a:solidFill>
          </a:ln>
        </p:spPr>
        <p:txBody>
          <a:bodyPr wrap="square">
            <a:spAutoFit/>
          </a:bodyPr>
          <a:lstStyle/>
          <a:p>
            <a:pPr>
              <a:buFont typeface="Arial" pitchFamily="34" charset="0"/>
              <a:buChar char="•"/>
            </a:pPr>
            <a:r>
              <a:rPr lang="en-US" b="1" i="1" dirty="0" smtClean="0"/>
              <a:t> </a:t>
            </a:r>
            <a:r>
              <a:rPr lang="en-US" b="1" i="1" dirty="0" smtClean="0">
                <a:solidFill>
                  <a:srgbClr val="FF0000"/>
                </a:solidFill>
              </a:rPr>
              <a:t>More-for-more </a:t>
            </a:r>
            <a:r>
              <a:rPr lang="en-US" b="1" i="1" dirty="0" smtClean="0"/>
              <a:t>positioning involves providing the most upscale product </a:t>
            </a:r>
            <a:r>
              <a:rPr lang="en-US" dirty="0" smtClean="0"/>
              <a:t>or service and charging a higher price to cover the higher costs. </a:t>
            </a:r>
            <a:r>
              <a:rPr lang="en-US" dirty="0" smtClean="0">
                <a:solidFill>
                  <a:srgbClr val="FF0000"/>
                </a:solidFill>
              </a:rPr>
              <a:t>Example</a:t>
            </a:r>
            <a:r>
              <a:rPr lang="en-US" dirty="0" smtClean="0"/>
              <a:t>: Four </a:t>
            </a:r>
            <a:r>
              <a:rPr lang="en-US" dirty="0" smtClean="0"/>
              <a:t>Seasons hotels, Rolex watches, Mercedes automobiles—each claims superior quality, craftsmanship, durability, performance, or style and charges a price to match. </a:t>
            </a:r>
          </a:p>
          <a:p>
            <a:pPr>
              <a:buFont typeface="Arial" pitchFamily="34" charset="0"/>
              <a:buChar char="•"/>
            </a:pPr>
            <a:r>
              <a:rPr lang="en-US" b="1" i="1" dirty="0" smtClean="0"/>
              <a:t> </a:t>
            </a:r>
            <a:r>
              <a:rPr lang="en-US" b="1" i="1" dirty="0" smtClean="0">
                <a:solidFill>
                  <a:srgbClr val="FF0000"/>
                </a:solidFill>
              </a:rPr>
              <a:t>More for the Same</a:t>
            </a:r>
            <a:r>
              <a:rPr lang="en-US" b="1" i="1" dirty="0" smtClean="0"/>
              <a:t>. Companies can attack a competitor’s more-for-more positioning by </a:t>
            </a:r>
            <a:r>
              <a:rPr lang="en-US" dirty="0" smtClean="0"/>
              <a:t>introducing a brand offering comparable quality at a lower price. </a:t>
            </a:r>
            <a:r>
              <a:rPr lang="en-US" dirty="0" smtClean="0">
                <a:solidFill>
                  <a:srgbClr val="FF0000"/>
                </a:solidFill>
              </a:rPr>
              <a:t>Example</a:t>
            </a:r>
            <a:r>
              <a:rPr lang="en-US" dirty="0" smtClean="0"/>
              <a:t>, Toyota introduced its Lexus line with a “more-for-the-same” value proposition versus Mercedes and BMW</a:t>
            </a:r>
            <a:r>
              <a:rPr lang="en-US" dirty="0" smtClean="0"/>
              <a:t>.</a:t>
            </a:r>
          </a:p>
          <a:p>
            <a:pPr>
              <a:buFont typeface="Arial" pitchFamily="34" charset="0"/>
              <a:buChar char="•"/>
            </a:pPr>
            <a:r>
              <a:rPr lang="en-US" b="1" i="1" dirty="0" smtClean="0"/>
              <a:t> </a:t>
            </a:r>
            <a:r>
              <a:rPr lang="en-US" b="1" i="1" dirty="0" smtClean="0">
                <a:solidFill>
                  <a:srgbClr val="FF0000"/>
                </a:solidFill>
              </a:rPr>
              <a:t>The </a:t>
            </a:r>
            <a:r>
              <a:rPr lang="en-US" b="1" i="1" dirty="0" smtClean="0">
                <a:solidFill>
                  <a:srgbClr val="FF0000"/>
                </a:solidFill>
              </a:rPr>
              <a:t>Same for Less</a:t>
            </a:r>
            <a:r>
              <a:rPr lang="en-US" b="1" i="1" dirty="0" smtClean="0"/>
              <a:t>. Offering “the same for less” can be a powerful value proposition— </a:t>
            </a:r>
            <a:r>
              <a:rPr lang="en-US" dirty="0" smtClean="0"/>
              <a:t>everyone likes a good deal. </a:t>
            </a:r>
            <a:r>
              <a:rPr lang="en-US" dirty="0" smtClean="0">
                <a:solidFill>
                  <a:srgbClr val="FF0000"/>
                </a:solidFill>
              </a:rPr>
              <a:t>Example</a:t>
            </a:r>
            <a:r>
              <a:rPr lang="en-US" dirty="0" smtClean="0"/>
              <a:t>: Discount </a:t>
            </a:r>
            <a:r>
              <a:rPr lang="en-US" dirty="0" smtClean="0"/>
              <a:t>stores such as </a:t>
            </a:r>
            <a:r>
              <a:rPr lang="en-US" dirty="0" err="1" smtClean="0"/>
              <a:t>Walmart</a:t>
            </a:r>
            <a:r>
              <a:rPr lang="en-US" dirty="0" smtClean="0"/>
              <a:t> and </a:t>
            </a:r>
            <a:r>
              <a:rPr lang="en-US" dirty="0" smtClean="0"/>
              <a:t>DSW </a:t>
            </a:r>
            <a:r>
              <a:rPr lang="en-US" dirty="0" smtClean="0"/>
              <a:t>Shoes use this positioning. They don’t claim to offer different or better </a:t>
            </a:r>
            <a:r>
              <a:rPr lang="en-US" dirty="0" smtClean="0"/>
              <a:t>products, but give </a:t>
            </a:r>
            <a:r>
              <a:rPr lang="en-US" dirty="0" smtClean="0"/>
              <a:t>discounts based on superior purchasing power and lower-cost operations.</a:t>
            </a:r>
          </a:p>
          <a:p>
            <a:pPr>
              <a:buFont typeface="Arial" pitchFamily="34" charset="0"/>
              <a:buChar char="•"/>
            </a:pPr>
            <a:r>
              <a:rPr lang="en-US" dirty="0" smtClean="0"/>
              <a:t> </a:t>
            </a:r>
            <a:r>
              <a:rPr lang="en-US" b="1" i="1" dirty="0" smtClean="0">
                <a:solidFill>
                  <a:srgbClr val="FF0000"/>
                </a:solidFill>
              </a:rPr>
              <a:t>Less for Much Less</a:t>
            </a:r>
            <a:r>
              <a:rPr lang="en-US" b="1" i="1" dirty="0" smtClean="0"/>
              <a:t>. A market almost always exists for products that offer less and </a:t>
            </a:r>
            <a:r>
              <a:rPr lang="en-US" dirty="0" smtClean="0"/>
              <a:t>therefore cost less. Few people need, want, or can afford “the very best” in everything they buy. In many cases, consumers will gladly settle for less than optimal performance </a:t>
            </a:r>
            <a:r>
              <a:rPr lang="en-US" dirty="0" smtClean="0"/>
              <a:t>for </a:t>
            </a:r>
            <a:r>
              <a:rPr lang="en-US" dirty="0" smtClean="0"/>
              <a:t>a lower price.</a:t>
            </a:r>
          </a:p>
          <a:p>
            <a:pPr>
              <a:buFont typeface="Arial" pitchFamily="34" charset="0"/>
              <a:buChar char="•"/>
            </a:pPr>
            <a:r>
              <a:rPr lang="en-US" dirty="0" smtClean="0"/>
              <a:t> </a:t>
            </a:r>
            <a:r>
              <a:rPr lang="en-US" b="1" i="1" dirty="0" smtClean="0">
                <a:solidFill>
                  <a:srgbClr val="FF0000"/>
                </a:solidFill>
              </a:rPr>
              <a:t>More for Less</a:t>
            </a:r>
            <a:r>
              <a:rPr lang="en-US" b="1" i="1" dirty="0" smtClean="0"/>
              <a:t>. Of course, the winning value </a:t>
            </a:r>
            <a:r>
              <a:rPr lang="en-US" b="1" i="1" dirty="0" smtClean="0"/>
              <a:t>proposition </a:t>
            </a:r>
            <a:r>
              <a:rPr lang="en-US" dirty="0" smtClean="0"/>
              <a:t>would </a:t>
            </a:r>
            <a:r>
              <a:rPr lang="en-US" dirty="0" smtClean="0"/>
              <a:t>be to offer “more for less. </a:t>
            </a:r>
            <a:r>
              <a:rPr lang="en-US" dirty="0" smtClean="0">
                <a:solidFill>
                  <a:srgbClr val="FF0000"/>
                </a:solidFill>
              </a:rPr>
              <a:t>Example</a:t>
            </a:r>
            <a:r>
              <a:rPr lang="en-US" dirty="0" smtClean="0"/>
              <a:t>: Depot </a:t>
            </a:r>
            <a:r>
              <a:rPr lang="en-US" dirty="0" smtClean="0"/>
              <a:t>had arguably the best product selection, the best service, </a:t>
            </a:r>
            <a:r>
              <a:rPr lang="en-US" i="1" dirty="0" smtClean="0"/>
              <a:t>and </a:t>
            </a:r>
            <a:r>
              <a:rPr lang="en-US" i="1" dirty="0" smtClean="0"/>
              <a:t>the </a:t>
            </a:r>
            <a:r>
              <a:rPr lang="en-US" dirty="0" smtClean="0"/>
              <a:t>lowest </a:t>
            </a:r>
            <a:r>
              <a:rPr lang="en-US" dirty="0" smtClean="0"/>
              <a:t>prices compared to local hardware stores and other home improvement chains</a:t>
            </a:r>
            <a:r>
              <a:rPr lang="en-US" dirty="0" smtClean="0"/>
              <a:t>.</a:t>
            </a:r>
            <a:endParaRPr lang="en-US" dirty="0" smtClean="0"/>
          </a:p>
        </p:txBody>
      </p:sp>
    </p:spTree>
  </p:cSld>
  <p:clrMapOvr>
    <a:masterClrMapping/>
  </p:clrMapOvr>
  <p:transition>
    <p:pull dir="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7" name="Picture 3" descr="fig07_01wo.jpg"/>
          <p:cNvPicPr>
            <a:picLocks noChangeAspect="1"/>
          </p:cNvPicPr>
          <p:nvPr/>
        </p:nvPicPr>
        <p:blipFill>
          <a:blip r:embed="rId3" cstate="print"/>
          <a:srcRect/>
          <a:stretch>
            <a:fillRect/>
          </a:stretch>
        </p:blipFill>
        <p:spPr bwMode="auto">
          <a:xfrm>
            <a:off x="381000" y="2690812"/>
            <a:ext cx="8305800" cy="2414588"/>
          </a:xfrm>
          <a:prstGeom prst="rect">
            <a:avLst/>
          </a:prstGeom>
          <a:noFill/>
          <a:ln w="9525">
            <a:noFill/>
            <a:miter lim="800000"/>
            <a:headEnd/>
            <a:tailEnd/>
          </a:ln>
        </p:spPr>
      </p:pic>
      <p:sp>
        <p:nvSpPr>
          <p:cNvPr id="5" name="Rectangle 2"/>
          <p:cNvSpPr>
            <a:spLocks noGrp="1" noChangeArrowheads="1"/>
          </p:cNvSpPr>
          <p:nvPr>
            <p:ph type="title"/>
          </p:nvPr>
        </p:nvSpPr>
        <p:spPr>
          <a:xfrm>
            <a:off x="685800" y="1219200"/>
            <a:ext cx="7772400" cy="1143000"/>
          </a:xfrm>
        </p:spPr>
        <p:txBody>
          <a:bodyPr/>
          <a:lstStyle/>
          <a:p>
            <a:r>
              <a:rPr lang="en-US" sz="3200" dirty="0" smtClean="0"/>
              <a:t>Customer-Driven Marketing Strategy:</a:t>
            </a:r>
            <a:br>
              <a:rPr lang="en-US" sz="3200" dirty="0" smtClean="0"/>
            </a:br>
            <a:r>
              <a:rPr lang="en-US" sz="3200" dirty="0" smtClean="0"/>
              <a:t>Creating Value for Target Customers</a:t>
            </a:r>
            <a:r>
              <a:rPr lang="en-US" dirty="0" smtClean="0"/>
              <a:t/>
            </a:r>
            <a:br>
              <a:rPr lang="en-US" dirty="0" smtClean="0"/>
            </a:br>
            <a:endParaRPr lang="en-US" dirty="0" smtClean="0"/>
          </a:p>
        </p:txBody>
      </p:sp>
    </p:spTree>
  </p:cSld>
  <p:clrMapOvr>
    <a:masterClrMapping/>
  </p:clrMapOvr>
  <p:transition>
    <p:pull dir="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685800" y="2667000"/>
            <a:ext cx="7772400" cy="1143000"/>
          </a:xfrm>
        </p:spPr>
        <p:txBody>
          <a:bodyPr/>
          <a:lstStyle/>
          <a:p>
            <a:r>
              <a:rPr lang="en-US" sz="4400" dirty="0" smtClean="0"/>
              <a:t>Market Segmentation </a:t>
            </a:r>
          </a:p>
        </p:txBody>
      </p:sp>
    </p:spTree>
  </p:cSld>
  <p:clrMapOvr>
    <a:masterClrMapping/>
  </p:clrMapOvr>
  <p:transition>
    <p:pull dir="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Content Placeholder 3"/>
          <p:cNvSpPr>
            <a:spLocks noGrp="1"/>
          </p:cNvSpPr>
          <p:nvPr>
            <p:ph idx="1"/>
          </p:nvPr>
        </p:nvSpPr>
        <p:spPr>
          <a:xfrm>
            <a:off x="685800" y="1752600"/>
            <a:ext cx="7772400" cy="2971800"/>
          </a:xfrm>
        </p:spPr>
        <p:txBody>
          <a:bodyPr/>
          <a:lstStyle/>
          <a:p>
            <a:pPr>
              <a:buFontTx/>
              <a:buNone/>
            </a:pPr>
            <a:r>
              <a:rPr lang="en-US" b="1" dirty="0" smtClean="0">
                <a:solidFill>
                  <a:srgbClr val="FF0000"/>
                </a:solidFill>
                <a:latin typeface="Calibri" charset="0"/>
              </a:rPr>
              <a:t>Market segmentation </a:t>
            </a:r>
          </a:p>
          <a:p>
            <a:pPr marL="0" indent="0" algn="just">
              <a:buNone/>
            </a:pPr>
            <a:r>
              <a:rPr lang="en-US" dirty="0" smtClean="0"/>
              <a:t>Dividing a market into smaller </a:t>
            </a:r>
            <a:r>
              <a:rPr lang="en-US" b="1" dirty="0" smtClean="0">
                <a:solidFill>
                  <a:srgbClr val="FF0000"/>
                </a:solidFill>
              </a:rPr>
              <a:t>segments</a:t>
            </a:r>
            <a:r>
              <a:rPr lang="en-US" dirty="0" smtClean="0"/>
              <a:t> with distinct needs, characteristics, or behavior that might require separate marketing strategies or mixes.</a:t>
            </a:r>
            <a:endParaRPr lang="en-US" dirty="0" smtClean="0">
              <a:latin typeface="Calibri" charset="0"/>
            </a:endParaRPr>
          </a:p>
        </p:txBody>
      </p:sp>
      <p:sp>
        <p:nvSpPr>
          <p:cNvPr id="14339" name="Rectangle 2"/>
          <p:cNvSpPr>
            <a:spLocks noGrp="1" noChangeArrowheads="1"/>
          </p:cNvSpPr>
          <p:nvPr>
            <p:ph type="title"/>
          </p:nvPr>
        </p:nvSpPr>
        <p:spPr/>
        <p:txBody>
          <a:bodyPr/>
          <a:lstStyle/>
          <a:p>
            <a:r>
              <a:rPr lang="en-US" smtClean="0"/>
              <a:t>Market Segmentation</a:t>
            </a:r>
          </a:p>
        </p:txBody>
      </p:sp>
    </p:spTree>
  </p:cSld>
  <p:clrMapOvr>
    <a:masterClrMapping/>
  </p:clrMapOvr>
  <p:transition>
    <p:pull dir="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685800" y="228600"/>
            <a:ext cx="7772400" cy="838200"/>
          </a:xfrm>
        </p:spPr>
        <p:txBody>
          <a:bodyPr/>
          <a:lstStyle/>
          <a:p>
            <a:r>
              <a:rPr lang="en-US" dirty="0" smtClean="0"/>
              <a:t>Market Segmentation</a:t>
            </a:r>
          </a:p>
        </p:txBody>
      </p:sp>
      <p:graphicFrame>
        <p:nvGraphicFramePr>
          <p:cNvPr id="8" name="Content Placeholder 7"/>
          <p:cNvGraphicFramePr>
            <a:graphicFrameLocks noGrp="1"/>
          </p:cNvGraphicFramePr>
          <p:nvPr>
            <p:ph idx="1"/>
            <p:extLst>
              <p:ext uri="{D42A27DB-BD31-4B8C-83A1-F6EECF244321}">
                <p14:modId xmlns="" xmlns:p14="http://schemas.microsoft.com/office/powerpoint/2010/main" val="2224232945"/>
              </p:ext>
            </p:extLst>
          </p:nvPr>
        </p:nvGraphicFramePr>
        <p:xfrm>
          <a:off x="571500" y="1676400"/>
          <a:ext cx="8001000" cy="4800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0484" name="Rectangle 3"/>
          <p:cNvSpPr>
            <a:spLocks noGrp="1" noChangeArrowheads="1"/>
          </p:cNvSpPr>
          <p:nvPr>
            <p:ph type="body" sz="quarter" idx="13"/>
          </p:nvPr>
        </p:nvSpPr>
        <p:spPr>
          <a:xfrm>
            <a:off x="990600" y="990600"/>
            <a:ext cx="7162800" cy="381000"/>
          </a:xfrm>
        </p:spPr>
        <p:txBody>
          <a:bodyPr/>
          <a:lstStyle/>
          <a:p>
            <a:r>
              <a:rPr lang="en-US" dirty="0" smtClean="0">
                <a:latin typeface="Calibri" charset="0"/>
              </a:rPr>
              <a:t>Segmenting Consumer Markets</a:t>
            </a:r>
          </a:p>
          <a:p>
            <a:endParaRPr lang="en-US" dirty="0" smtClean="0">
              <a:latin typeface="Calibri" charset="0"/>
            </a:endParaRPr>
          </a:p>
        </p:txBody>
      </p:sp>
    </p:spTree>
  </p:cSld>
  <p:clrMapOvr>
    <a:masterClrMapping/>
  </p:clrMapOvr>
  <p:transition>
    <p:pull dir="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US" smtClean="0"/>
              <a:t>Market Segmentation</a:t>
            </a:r>
          </a:p>
        </p:txBody>
      </p:sp>
      <p:sp>
        <p:nvSpPr>
          <p:cNvPr id="22531" name="Content Placeholder 3"/>
          <p:cNvSpPr>
            <a:spLocks noGrp="1"/>
          </p:cNvSpPr>
          <p:nvPr>
            <p:ph idx="1"/>
          </p:nvPr>
        </p:nvSpPr>
        <p:spPr>
          <a:xfrm>
            <a:off x="762000" y="1828800"/>
            <a:ext cx="7772400" cy="1981200"/>
          </a:xfrm>
        </p:spPr>
        <p:txBody>
          <a:bodyPr/>
          <a:lstStyle/>
          <a:p>
            <a:pPr algn="just"/>
            <a:r>
              <a:rPr lang="en-US" b="1" dirty="0" smtClean="0">
                <a:solidFill>
                  <a:srgbClr val="0070C0"/>
                </a:solidFill>
                <a:latin typeface="Calibri" charset="0"/>
              </a:rPr>
              <a:t>Geographic segmentation</a:t>
            </a:r>
            <a:r>
              <a:rPr lang="en-US" b="1" dirty="0" smtClean="0">
                <a:latin typeface="Calibri" charset="0"/>
              </a:rPr>
              <a:t> </a:t>
            </a:r>
            <a:r>
              <a:rPr lang="en-US" dirty="0" smtClean="0">
                <a:latin typeface="Calibri" charset="0"/>
              </a:rPr>
              <a:t>divides the market into different geographical units such as nations, regions, states, counties, or cities.</a:t>
            </a:r>
            <a:endParaRPr lang="en-US" b="1" dirty="0" smtClean="0">
              <a:latin typeface="Calibri" charset="0"/>
            </a:endParaRPr>
          </a:p>
        </p:txBody>
      </p:sp>
      <p:sp>
        <p:nvSpPr>
          <p:cNvPr id="22532" name="Rectangle 3"/>
          <p:cNvSpPr>
            <a:spLocks noGrp="1" noChangeArrowheads="1"/>
          </p:cNvSpPr>
          <p:nvPr>
            <p:ph type="body" sz="quarter" idx="13"/>
          </p:nvPr>
        </p:nvSpPr>
        <p:spPr>
          <a:xfrm>
            <a:off x="914400" y="1143000"/>
            <a:ext cx="7162800" cy="381000"/>
          </a:xfrm>
        </p:spPr>
        <p:txBody>
          <a:bodyPr/>
          <a:lstStyle/>
          <a:p>
            <a:r>
              <a:rPr lang="en-US" dirty="0" smtClean="0">
                <a:latin typeface="Calibri" charset="0"/>
              </a:rPr>
              <a:t>Segmenting Consumer Markets</a:t>
            </a:r>
          </a:p>
          <a:p>
            <a:endParaRPr lang="en-US" dirty="0" smtClean="0">
              <a:latin typeface="Calibri" charset="0"/>
            </a:endParaRPr>
          </a:p>
        </p:txBody>
      </p:sp>
      <p:sp>
        <p:nvSpPr>
          <p:cNvPr id="5" name="Content Placeholder 3"/>
          <p:cNvSpPr txBox="1">
            <a:spLocks/>
          </p:cNvSpPr>
          <p:nvPr/>
        </p:nvSpPr>
        <p:spPr bwMode="auto">
          <a:xfrm>
            <a:off x="685800" y="4114800"/>
            <a:ext cx="7772400" cy="1066800"/>
          </a:xfrm>
          <a:prstGeom prst="rect">
            <a:avLst/>
          </a:prstGeom>
          <a:solidFill>
            <a:schemeClr val="bg2"/>
          </a:solidFill>
          <a:ln w="9525">
            <a:solidFill>
              <a:schemeClr val="tx1"/>
            </a:solidFill>
            <a:miter lim="800000"/>
            <a:headEnd/>
            <a:tailEnd/>
          </a:ln>
        </p:spPr>
        <p:txBody>
          <a:bodyPr vert="horz" wrap="square" lIns="91440" tIns="45720" rIns="91440" bIns="45720" numCol="1" anchor="t" anchorCtr="0" compatLnSpc="1">
            <a:prstTxWarp prst="textNoShape">
              <a:avLst/>
            </a:prstTxWarp>
          </a:bodyPr>
          <a:lstStyle/>
          <a:p>
            <a:pPr marL="342900" marR="0" lvl="0" indent="-342900" algn="just" defTabSz="914400" rtl="0" eaLnBrk="0" fontAlgn="base" latinLnBrk="0" hangingPunct="0">
              <a:lnSpc>
                <a:spcPct val="100000"/>
              </a:lnSpc>
              <a:spcBef>
                <a:spcPct val="20000"/>
              </a:spcBef>
              <a:spcAft>
                <a:spcPct val="0"/>
              </a:spcAft>
              <a:buClrTx/>
              <a:buSzTx/>
              <a:tabLst/>
              <a:defRPr/>
            </a:pPr>
            <a:r>
              <a:rPr lang="en-US" sz="2800" b="1" kern="0" dirty="0" smtClean="0">
                <a:solidFill>
                  <a:srgbClr val="FF0000"/>
                </a:solidFill>
                <a:latin typeface="Calibri" charset="0"/>
                <a:ea typeface="+mn-ea"/>
                <a:cs typeface="Calibri" pitchFamily="34" charset="0"/>
              </a:rPr>
              <a:t>Example</a:t>
            </a:r>
            <a:r>
              <a:rPr lang="en-US" sz="2800" b="1" kern="0" dirty="0" smtClean="0">
                <a:latin typeface="Calibri" charset="0"/>
                <a:ea typeface="+mn-ea"/>
                <a:cs typeface="Calibri" pitchFamily="34" charset="0"/>
              </a:rPr>
              <a:t>: </a:t>
            </a:r>
            <a:r>
              <a:rPr lang="en-US" sz="2800" b="1" kern="0" dirty="0" err="1" smtClean="0">
                <a:latin typeface="Calibri" charset="0"/>
                <a:ea typeface="+mn-ea"/>
                <a:cs typeface="Calibri" pitchFamily="34" charset="0"/>
              </a:rPr>
              <a:t>Walmart</a:t>
            </a:r>
            <a:r>
              <a:rPr lang="en-US" sz="2800" b="1" kern="0" dirty="0" smtClean="0">
                <a:latin typeface="Calibri" charset="0"/>
                <a:ea typeface="+mn-ea"/>
                <a:cs typeface="Calibri" pitchFamily="34" charset="0"/>
              </a:rPr>
              <a:t> services Hispanic places in U.S.A with relevant product assortment. </a:t>
            </a:r>
            <a:endParaRPr kumimoji="0" lang="en-US" sz="2800" b="1" i="0" u="none" strike="noStrike" kern="0" cap="none" spc="0" normalizeH="0" baseline="0" noProof="0" dirty="0" smtClean="0">
              <a:ln>
                <a:noFill/>
              </a:ln>
              <a:effectLst/>
              <a:uLnTx/>
              <a:uFillTx/>
              <a:latin typeface="Calibri" charset="0"/>
              <a:ea typeface="+mn-ea"/>
              <a:cs typeface="Calibri" pitchFamily="34" charset="0"/>
            </a:endParaRPr>
          </a:p>
        </p:txBody>
      </p:sp>
    </p:spTree>
  </p:cSld>
  <p:clrMapOvr>
    <a:masterClrMapping/>
  </p:clrMapOvr>
  <p:transition>
    <p:pull dir="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n-US" smtClean="0"/>
              <a:t>Market Segmentation</a:t>
            </a:r>
          </a:p>
        </p:txBody>
      </p:sp>
      <p:sp>
        <p:nvSpPr>
          <p:cNvPr id="24579" name="Content Placeholder 4"/>
          <p:cNvSpPr>
            <a:spLocks noGrp="1"/>
          </p:cNvSpPr>
          <p:nvPr>
            <p:ph idx="1"/>
          </p:nvPr>
        </p:nvSpPr>
        <p:spPr>
          <a:xfrm>
            <a:off x="609600" y="2057400"/>
            <a:ext cx="4800600" cy="3200400"/>
          </a:xfrm>
        </p:spPr>
        <p:txBody>
          <a:bodyPr/>
          <a:lstStyle/>
          <a:p>
            <a:pPr marL="0" indent="0" algn="just">
              <a:buFontTx/>
              <a:buNone/>
            </a:pPr>
            <a:r>
              <a:rPr lang="en-US" sz="2800" b="1" dirty="0" smtClean="0">
                <a:solidFill>
                  <a:srgbClr val="0070C0"/>
                </a:solidFill>
                <a:latin typeface="Calibri" charset="0"/>
              </a:rPr>
              <a:t>Demographic segmentation </a:t>
            </a:r>
            <a:r>
              <a:rPr lang="en-US" sz="2800" dirty="0" smtClean="0">
                <a:latin typeface="Calibri" charset="0"/>
              </a:rPr>
              <a:t>divides the market into groups based on variables such as age, gender, family size, family life cycle, income, occupation, education, religion, race, generation, and nationality</a:t>
            </a:r>
          </a:p>
          <a:p>
            <a:endParaRPr lang="en-US" sz="2800" dirty="0" smtClean="0">
              <a:latin typeface="Calibri" charset="0"/>
            </a:endParaRPr>
          </a:p>
        </p:txBody>
      </p:sp>
      <p:sp>
        <p:nvSpPr>
          <p:cNvPr id="24580" name="Rectangle 3"/>
          <p:cNvSpPr>
            <a:spLocks noGrp="1" noChangeArrowheads="1"/>
          </p:cNvSpPr>
          <p:nvPr>
            <p:ph type="body" sz="quarter" idx="13"/>
          </p:nvPr>
        </p:nvSpPr>
        <p:spPr/>
        <p:txBody>
          <a:bodyPr/>
          <a:lstStyle/>
          <a:p>
            <a:r>
              <a:rPr lang="en-US" dirty="0" smtClean="0">
                <a:latin typeface="Calibri" charset="0"/>
              </a:rPr>
              <a:t>Segmenting Consumer Markets</a:t>
            </a:r>
          </a:p>
        </p:txBody>
      </p:sp>
      <p:pic>
        <p:nvPicPr>
          <p:cNvPr id="24581" name="Picture 7" descr="ph07_03"/>
          <p:cNvPicPr>
            <a:picLocks noChangeAspect="1" noChangeArrowheads="1"/>
          </p:cNvPicPr>
          <p:nvPr/>
        </p:nvPicPr>
        <p:blipFill>
          <a:blip r:embed="rId3" cstate="print"/>
          <a:srcRect/>
          <a:stretch>
            <a:fillRect/>
          </a:stretch>
        </p:blipFill>
        <p:spPr bwMode="auto">
          <a:xfrm>
            <a:off x="5759299" y="2667000"/>
            <a:ext cx="2927501" cy="2224088"/>
          </a:xfrm>
          <a:prstGeom prst="rect">
            <a:avLst/>
          </a:prstGeom>
          <a:noFill/>
          <a:ln w="9525">
            <a:noFill/>
            <a:miter lim="800000"/>
            <a:headEnd/>
            <a:tailEnd/>
          </a:ln>
        </p:spPr>
      </p:pic>
    </p:spTree>
  </p:cSld>
  <p:clrMapOvr>
    <a:masterClrMapping/>
  </p:clrMapOvr>
  <p:transition>
    <p:pull dir="rd"/>
  </p:transition>
  <p:timing>
    <p:tnLst>
      <p:par>
        <p:cTn id="1" dur="indefinite" restart="never" nodeType="tmRoot"/>
      </p:par>
    </p:tnLst>
  </p:timing>
</p:sld>
</file>

<file path=ppt/theme/theme1.xml><?xml version="1.0" encoding="utf-8"?>
<a:theme xmlns:a="http://schemas.openxmlformats.org/drawingml/2006/main" name="1_Blank Presentation">
  <a:themeElements>
    <a:clrScheme name="Custom 15">
      <a:dk1>
        <a:sysClr val="windowText" lastClr="000000"/>
      </a:dk1>
      <a:lt1>
        <a:sysClr val="window" lastClr="FFFFFF"/>
      </a:lt1>
      <a:dk2>
        <a:srgbClr val="04617B"/>
      </a:dk2>
      <a:lt2>
        <a:srgbClr val="DBF5F9"/>
      </a:lt2>
      <a:accent1>
        <a:srgbClr val="0F6FC6"/>
      </a:accent1>
      <a:accent2>
        <a:srgbClr val="009DD9"/>
      </a:accent2>
      <a:accent3>
        <a:srgbClr val="0BD0D9"/>
      </a:accent3>
      <a:accent4>
        <a:srgbClr val="0FD13D"/>
      </a:accent4>
      <a:accent5>
        <a:srgbClr val="FF0000"/>
      </a:accent5>
      <a:accent6>
        <a:srgbClr val="0FD13D"/>
      </a:accent6>
      <a:hlink>
        <a:srgbClr val="002060"/>
      </a:hlink>
      <a:folHlink>
        <a:srgbClr val="002060"/>
      </a:folHlink>
    </a:clrScheme>
    <a:fontScheme name="Blank Presentation">
      <a:majorFont>
        <a:latin typeface="Arial"/>
        <a:ea typeface="ヒラギノ角ゴ Pro W3"/>
        <a:cs typeface=""/>
      </a:majorFont>
      <a:minorFont>
        <a:latin typeface="Arial"/>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ヒラギノ角ゴ Pro W3" pitchFamily="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ヒラギノ角ゴ Pro W3" pitchFamily="1"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1669</TotalTime>
  <Words>3448</Words>
  <Application>Microsoft Office PowerPoint</Application>
  <PresentationFormat>On-screen Show (4:3)</PresentationFormat>
  <Paragraphs>356</Paragraphs>
  <Slides>39</Slides>
  <Notes>37</Notes>
  <HiddenSlides>2</HiddenSlides>
  <MMClips>0</MMClips>
  <ScaleCrop>false</ScaleCrop>
  <HeadingPairs>
    <vt:vector size="4" baseType="variant">
      <vt:variant>
        <vt:lpstr>Theme</vt:lpstr>
      </vt:variant>
      <vt:variant>
        <vt:i4>1</vt:i4>
      </vt:variant>
      <vt:variant>
        <vt:lpstr>Slide Titles</vt:lpstr>
      </vt:variant>
      <vt:variant>
        <vt:i4>39</vt:i4>
      </vt:variant>
    </vt:vector>
  </HeadingPairs>
  <TitlesOfParts>
    <vt:vector size="40" baseType="lpstr">
      <vt:lpstr>1_Blank Presentation</vt:lpstr>
      <vt:lpstr> Chapter Seven</vt:lpstr>
      <vt:lpstr>Customer-Driven Marketing Strategy: Creating Value for Target Customers</vt:lpstr>
      <vt:lpstr>Customer-Driven Marketing Strategy: Creating Value for Target Customers </vt:lpstr>
      <vt:lpstr>Customer-Driven Marketing Strategy: Creating Value for Target Customers </vt:lpstr>
      <vt:lpstr>Market Segmentation </vt:lpstr>
      <vt:lpstr>Market Segmentation</vt:lpstr>
      <vt:lpstr>Market Segmentation</vt:lpstr>
      <vt:lpstr>Market Segmentation</vt:lpstr>
      <vt:lpstr>Market Segmentation</vt:lpstr>
      <vt:lpstr>Market Segmentation</vt:lpstr>
      <vt:lpstr> Market Segmentation</vt:lpstr>
      <vt:lpstr>Market Segmentation</vt:lpstr>
      <vt:lpstr>Market Segmentation</vt:lpstr>
      <vt:lpstr>Characteristics of Snack Food Market Segments   </vt:lpstr>
      <vt:lpstr>Market Segmentation</vt:lpstr>
      <vt:lpstr>Market Segmentation</vt:lpstr>
      <vt:lpstr>Market Segmentation</vt:lpstr>
      <vt:lpstr>Market Segmentation</vt:lpstr>
      <vt:lpstr>Market Segmentation</vt:lpstr>
      <vt:lpstr> Market Targeting</vt:lpstr>
      <vt:lpstr>Market Targeting </vt:lpstr>
      <vt:lpstr>Market Targeting </vt:lpstr>
      <vt:lpstr>Market Targeting</vt:lpstr>
      <vt:lpstr>Market Targeting</vt:lpstr>
      <vt:lpstr>Market Targeting</vt:lpstr>
      <vt:lpstr>Marketing Targeting</vt:lpstr>
      <vt:lpstr> Market Targeting</vt:lpstr>
      <vt:lpstr>Market Targeting</vt:lpstr>
      <vt:lpstr>Slide 29</vt:lpstr>
      <vt:lpstr>Differentiation   and   Positioning </vt:lpstr>
      <vt:lpstr>Differentiation and Positioning</vt:lpstr>
      <vt:lpstr>Differentiation and Positioning</vt:lpstr>
      <vt:lpstr>Differentiation and Positioning</vt:lpstr>
      <vt:lpstr>Differentiation and Positioning</vt:lpstr>
      <vt:lpstr>Differentiation and Positioning</vt:lpstr>
      <vt:lpstr>Differentiation and Positioning</vt:lpstr>
      <vt:lpstr>Differentiation and Positioning</vt:lpstr>
      <vt:lpstr>Differentiation and Positioning</vt:lpstr>
      <vt:lpstr>Slide 39</vt:lpstr>
    </vt:vector>
  </TitlesOfParts>
  <Company>School of Management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utter</dc:creator>
  <cp:lastModifiedBy>m</cp:lastModifiedBy>
  <cp:revision>243</cp:revision>
  <dcterms:created xsi:type="dcterms:W3CDTF">2011-02-17T22:40:25Z</dcterms:created>
  <dcterms:modified xsi:type="dcterms:W3CDTF">2013-11-16T13:05:50Z</dcterms:modified>
</cp:coreProperties>
</file>