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5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31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81" r:id="rId14"/>
    <p:sldId id="282" r:id="rId15"/>
    <p:sldId id="267" r:id="rId16"/>
    <p:sldId id="268" r:id="rId17"/>
    <p:sldId id="269" r:id="rId18"/>
    <p:sldId id="272" r:id="rId19"/>
    <p:sldId id="270" r:id="rId20"/>
    <p:sldId id="271" r:id="rId21"/>
    <p:sldId id="297" r:id="rId22"/>
    <p:sldId id="273" r:id="rId23"/>
    <p:sldId id="298" r:id="rId24"/>
    <p:sldId id="299" r:id="rId25"/>
    <p:sldId id="300" r:id="rId26"/>
    <p:sldId id="274" r:id="rId27"/>
    <p:sldId id="275" r:id="rId28"/>
    <p:sldId id="276" r:id="rId29"/>
    <p:sldId id="283" r:id="rId30"/>
    <p:sldId id="284" r:id="rId31"/>
    <p:sldId id="285" r:id="rId32"/>
    <p:sldId id="277" r:id="rId33"/>
    <p:sldId id="278" r:id="rId34"/>
    <p:sldId id="301" r:id="rId35"/>
    <p:sldId id="279" r:id="rId36"/>
    <p:sldId id="280" r:id="rId37"/>
    <p:sldId id="302" r:id="rId38"/>
    <p:sldId id="303" r:id="rId39"/>
    <p:sldId id="304" r:id="rId40"/>
    <p:sldId id="305" r:id="rId41"/>
    <p:sldId id="306" r:id="rId42"/>
    <p:sldId id="307" r:id="rId43"/>
    <p:sldId id="308" r:id="rId44"/>
    <p:sldId id="309" r:id="rId45"/>
    <p:sldId id="286" r:id="rId46"/>
    <p:sldId id="287" r:id="rId47"/>
    <p:sldId id="288" r:id="rId48"/>
    <p:sldId id="289" r:id="rId49"/>
    <p:sldId id="290" r:id="rId50"/>
    <p:sldId id="291" r:id="rId51"/>
    <p:sldId id="292" r:id="rId52"/>
    <p:sldId id="293" r:id="rId53"/>
    <p:sldId id="294" r:id="rId54"/>
    <p:sldId id="295" r:id="rId55"/>
    <p:sldId id="310" r:id="rId56"/>
    <p:sldId id="311" r:id="rId5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5" autoAdjust="0"/>
    <p:restoredTop sz="94677" autoAdjust="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572FFF2-9D5D-4BEF-8948-AA3262D54E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5A9C97-45F8-45C5-BC0B-4D8ABC8E5D9E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72FFF2-9D5D-4BEF-8948-AA3262D54E0D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8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and Analysis of Experiments 7E 2009 Montgomery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A284F8-1C4B-46E7-BE46-70FA5BCA03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8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and Analysis of Experiments 7E 2009 Montgomery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894F86-D4A7-4C3C-A4CA-CB8B414CD7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8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and Analysis of Experiments 7E 2009 Montgomery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3B8FA2-D689-4C6F-ACEB-AD1DF79C03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8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and Analysis of Experiments 7E 2009 Montgomery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C8C00-A2E0-4954-BA14-1D13EBD5D8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8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and Analysis of Experiments 7E 2009 Montgomery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78B565-001A-4627-BC81-BD1D8DD827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8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and Analysis of Experiments 7E 2009 Montgomery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31C92-F701-4148-93B2-76B7CDCC15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8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and Analysis of Experiments 7E 2009 Montgomery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8D8A3C-9EC9-470E-A17E-B7A830FFE3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8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and Analysis of Experiments 7E 2009 Montgomery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6B9AED-4C11-467C-9F58-7E30DECD93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8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and Analysis of Experiments 7E 2009 Montgomery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3490C3-C425-4F9B-AF81-F8E7EBA7A8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8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and Analysis of Experiments 7E 2009 Montgomery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8498C-05D4-4C1D-A79B-5806FE80AD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8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and Analysis of Experiments 7E 2009 Montgomery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11E380-2645-4F4F-8CC7-7AB39A0E4B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8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and Analysis of Experiments 7E 2009 Montgomery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653F4B-E3B5-4572-9C83-E7ED5A698A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r>
              <a:rPr lang="en-US"/>
              <a:t>Chapter 8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r>
              <a:rPr lang="en-US"/>
              <a:t>Design and Analysis of Experiments 7E 2009 Montgomery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81940F9-7FFB-41F0-B219-3BB598B4A6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6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7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w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wmf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wmf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4.wmf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Chapter </a:t>
            </a:r>
            <a:r>
              <a:rPr lang="en-US" dirty="0" smtClean="0"/>
              <a:t>8</a:t>
            </a:r>
            <a:endParaRPr lang="en-US" dirty="0" smtClean="0"/>
          </a:p>
        </p:txBody>
      </p:sp>
      <p:sp>
        <p:nvSpPr>
          <p:cNvPr id="307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dirty="0" smtClean="0"/>
              <a:t>Based on Design &amp; Analysis of Experiments 7E 2009 Montgomery</a:t>
            </a:r>
          </a:p>
        </p:txBody>
      </p:sp>
      <p:sp>
        <p:nvSpPr>
          <p:cNvPr id="307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202FB8B-B774-4C10-BF6B-93836215573B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307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r>
              <a:rPr lang="en-US" b="1" dirty="0" smtClean="0"/>
              <a:t>Design and Analysis of Engineering Experiments</a:t>
            </a:r>
          </a:p>
        </p:txBody>
      </p:sp>
      <p:sp>
        <p:nvSpPr>
          <p:cNvPr id="3078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400" b="1" dirty="0" smtClean="0"/>
              <a:t>Ali Ahmad, PhD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1229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1229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BC4CEF3-669C-45A1-9563-25C55F9962F2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sz="3600" b="1" smtClean="0"/>
              <a:t>Projection of Fractional Factorials</a:t>
            </a:r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295400"/>
            <a:ext cx="8153400" cy="370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4953000" y="2362200"/>
            <a:ext cx="2743200" cy="31781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Every fractional factorial contains full factorials in fewer factors</a:t>
            </a:r>
          </a:p>
          <a:p>
            <a:pPr>
              <a:spcBef>
                <a:spcPct val="50000"/>
              </a:spcBef>
            </a:pPr>
            <a:r>
              <a:rPr lang="en-US" sz="2000"/>
              <a:t>The “flashlight” analogy</a:t>
            </a:r>
          </a:p>
          <a:p>
            <a:pPr>
              <a:spcBef>
                <a:spcPct val="50000"/>
              </a:spcBef>
            </a:pPr>
            <a:r>
              <a:rPr lang="en-US" sz="2000"/>
              <a:t>A one-half fraction will project into a full factorial in any  </a:t>
            </a:r>
            <a:r>
              <a:rPr lang="en-US" sz="2000" i="1"/>
              <a:t>k</a:t>
            </a:r>
            <a:r>
              <a:rPr lang="en-US" sz="2000"/>
              <a:t> – 1 of the original factors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13315" name="Footer Placeholder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13316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3BFCA9B-F999-46B8-B29D-A34BDE7E83A7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331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685800"/>
          </a:xfrm>
        </p:spPr>
        <p:txBody>
          <a:bodyPr/>
          <a:lstStyle/>
          <a:p>
            <a:r>
              <a:rPr lang="en-US" sz="2800" b="1" smtClean="0"/>
              <a:t>Example 8.1</a:t>
            </a:r>
          </a:p>
        </p:txBody>
      </p:sp>
      <p:pic>
        <p:nvPicPr>
          <p:cNvPr id="13318" name="Picture 9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38200" y="685800"/>
            <a:ext cx="7391400" cy="3187700"/>
          </a:xfrm>
          <a:noFill/>
        </p:spPr>
      </p:pic>
      <p:pic>
        <p:nvPicPr>
          <p:cNvPr id="13319" name="Picture 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838200" y="4038600"/>
            <a:ext cx="7467600" cy="2159000"/>
          </a:xfr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1433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1434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14A004D-0BF5-40FB-B420-222764D76B78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434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sz="3600" b="1" smtClean="0"/>
              <a:t>Example 8.1</a:t>
            </a:r>
          </a:p>
        </p:txBody>
      </p:sp>
      <p:sp>
        <p:nvSpPr>
          <p:cNvPr id="14342" name="Text Box 3"/>
          <p:cNvSpPr txBox="1">
            <a:spLocks noChangeArrowheads="1"/>
          </p:cNvSpPr>
          <p:nvPr/>
        </p:nvSpPr>
        <p:spPr bwMode="auto">
          <a:xfrm>
            <a:off x="381000" y="1219200"/>
            <a:ext cx="8458200" cy="18573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5000"/>
              </a:spcBef>
            </a:pPr>
            <a:r>
              <a:rPr lang="en-US" b="1"/>
              <a:t>Interpretation</a:t>
            </a:r>
            <a:r>
              <a:rPr lang="en-US"/>
              <a:t> of results often relies on making some assumptions</a:t>
            </a:r>
          </a:p>
          <a:p>
            <a:pPr>
              <a:spcBef>
                <a:spcPct val="25000"/>
              </a:spcBef>
            </a:pPr>
            <a:r>
              <a:rPr lang="en-US" b="1"/>
              <a:t>Ockham’s</a:t>
            </a:r>
            <a:r>
              <a:rPr lang="en-US"/>
              <a:t> </a:t>
            </a:r>
            <a:r>
              <a:rPr lang="en-US" b="1"/>
              <a:t>razor</a:t>
            </a:r>
          </a:p>
          <a:p>
            <a:pPr>
              <a:spcBef>
                <a:spcPct val="25000"/>
              </a:spcBef>
            </a:pPr>
            <a:r>
              <a:rPr lang="en-US" b="1"/>
              <a:t>Confirmation experiments</a:t>
            </a:r>
            <a:r>
              <a:rPr lang="en-US"/>
              <a:t> can be important</a:t>
            </a:r>
          </a:p>
          <a:p>
            <a:pPr>
              <a:spcBef>
                <a:spcPct val="25000"/>
              </a:spcBef>
            </a:pPr>
            <a:r>
              <a:rPr lang="en-US"/>
              <a:t>Adding the </a:t>
            </a:r>
            <a:r>
              <a:rPr lang="en-US" b="1"/>
              <a:t>alternate</a:t>
            </a:r>
            <a:r>
              <a:rPr lang="en-US"/>
              <a:t> </a:t>
            </a:r>
            <a:r>
              <a:rPr lang="en-US" b="1"/>
              <a:t>fraction</a:t>
            </a:r>
            <a:r>
              <a:rPr lang="en-US"/>
              <a:t> – see page 301</a:t>
            </a:r>
          </a:p>
        </p:txBody>
      </p:sp>
      <p:pic>
        <p:nvPicPr>
          <p:cNvPr id="1434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3200400"/>
            <a:ext cx="4419600" cy="298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1536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1536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04D926E-675B-48F5-9010-CE222A1D2C17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1828800" y="593725"/>
            <a:ext cx="5410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/>
              <a:t>The </a:t>
            </a:r>
            <a:r>
              <a:rPr lang="en-US" sz="2000" b="1" i="1"/>
              <a:t>AC</a:t>
            </a:r>
            <a:r>
              <a:rPr lang="en-US" sz="2000" b="1"/>
              <a:t> and </a:t>
            </a:r>
            <a:r>
              <a:rPr lang="en-US" sz="2000" b="1" i="1"/>
              <a:t>AD</a:t>
            </a:r>
            <a:r>
              <a:rPr lang="en-US" sz="2000" b="1"/>
              <a:t> interactions can be verified by inspection of the cube plot</a:t>
            </a:r>
          </a:p>
        </p:txBody>
      </p:sp>
      <p:pic>
        <p:nvPicPr>
          <p:cNvPr id="15366" name="Picture 9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5800" y="1779588"/>
            <a:ext cx="7772400" cy="3146425"/>
          </a:xfr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16387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FA1BD87-1378-41AA-A9A6-73300174EFB3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16389" name="Text Box 2"/>
          <p:cNvSpPr txBox="1">
            <a:spLocks noChangeArrowheads="1"/>
          </p:cNvSpPr>
          <p:nvPr/>
        </p:nvSpPr>
        <p:spPr bwMode="auto">
          <a:xfrm>
            <a:off x="1295400" y="685800"/>
            <a:ext cx="6858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/>
              <a:t>Confirmation experiment for this example: see page 302</a:t>
            </a:r>
          </a:p>
        </p:txBody>
      </p:sp>
      <p:sp>
        <p:nvSpPr>
          <p:cNvPr id="16390" name="Text Box 3"/>
          <p:cNvSpPr txBox="1">
            <a:spLocks noChangeArrowheads="1"/>
          </p:cNvSpPr>
          <p:nvPr/>
        </p:nvSpPr>
        <p:spPr bwMode="auto">
          <a:xfrm>
            <a:off x="838200" y="1828800"/>
            <a:ext cx="73914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Use the model to predict the response at a test combination of interest in the design space – not one of the points in the current design.</a:t>
            </a:r>
          </a:p>
          <a:p>
            <a:pPr>
              <a:spcBef>
                <a:spcPct val="50000"/>
              </a:spcBef>
            </a:pPr>
            <a:r>
              <a:rPr lang="en-US" sz="2000"/>
              <a:t>Run this test combination – then compare predicted and observed.</a:t>
            </a:r>
          </a:p>
          <a:p>
            <a:pPr>
              <a:spcBef>
                <a:spcPct val="50000"/>
              </a:spcBef>
            </a:pPr>
            <a:r>
              <a:rPr lang="en-US" sz="2000"/>
              <a:t>For Example 8.1, consider the point +, +, -, +. The predicted response is</a:t>
            </a:r>
          </a:p>
        </p:txBody>
      </p:sp>
      <p:pic>
        <p:nvPicPr>
          <p:cNvPr id="1639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3733800"/>
            <a:ext cx="65151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2" name="Text Box 5"/>
          <p:cNvSpPr txBox="1">
            <a:spLocks noChangeArrowheads="1"/>
          </p:cNvSpPr>
          <p:nvPr/>
        </p:nvSpPr>
        <p:spPr bwMode="auto">
          <a:xfrm>
            <a:off x="914400" y="5867400"/>
            <a:ext cx="2819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Actual response is 104.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1741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1741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079C58F-6FEB-4C07-986C-99D181039AF7}" type="slidenum">
              <a:rPr lang="en-US" smtClean="0"/>
              <a:pPr/>
              <a:t>15</a:t>
            </a:fld>
            <a:endParaRPr lang="en-US" smtClean="0"/>
          </a:p>
        </p:txBody>
      </p:sp>
      <p:pic>
        <p:nvPicPr>
          <p:cNvPr id="17413" name="Picture 6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5800" y="661988"/>
            <a:ext cx="7772400" cy="5381625"/>
          </a:xfrm>
          <a:noFill/>
        </p:spPr>
      </p:pic>
      <p:sp>
        <p:nvSpPr>
          <p:cNvPr id="17414" name="Rectangle 7"/>
          <p:cNvSpPr>
            <a:spLocks noChangeArrowheads="1"/>
          </p:cNvSpPr>
          <p:nvPr/>
        </p:nvSpPr>
        <p:spPr bwMode="auto">
          <a:xfrm>
            <a:off x="5943600" y="2209800"/>
            <a:ext cx="2971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800" b="1">
                <a:solidFill>
                  <a:schemeClr val="tx2"/>
                </a:solidFill>
              </a:rPr>
              <a:t>Possible Strategies for </a:t>
            </a:r>
            <a:br>
              <a:rPr lang="en-US" sz="2800" b="1">
                <a:solidFill>
                  <a:schemeClr val="tx2"/>
                </a:solidFill>
              </a:rPr>
            </a:br>
            <a:r>
              <a:rPr lang="en-US" sz="2800" b="1">
                <a:solidFill>
                  <a:schemeClr val="tx2"/>
                </a:solidFill>
              </a:rPr>
              <a:t>Follow-Up Experimentation Following a Fractional Factorial Design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1843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1843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28DBEFF-80C3-43AF-9802-665F40A7E8A9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1843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sz="3600" b="1" smtClean="0"/>
              <a:t>The One-Quarter Fraction of the 2</a:t>
            </a:r>
            <a:r>
              <a:rPr lang="en-US" sz="3600" i="1" baseline="30000" smtClean="0"/>
              <a:t>k</a:t>
            </a:r>
          </a:p>
        </p:txBody>
      </p:sp>
      <p:pic>
        <p:nvPicPr>
          <p:cNvPr id="18438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24000" y="1295400"/>
            <a:ext cx="6248400" cy="4752975"/>
          </a:xfr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1945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1946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2C6C29C-0B2B-44F3-9AE2-29AA3737FB39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1946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609600"/>
            <a:ext cx="7772400" cy="1143000"/>
          </a:xfrm>
        </p:spPr>
        <p:txBody>
          <a:bodyPr/>
          <a:lstStyle/>
          <a:p>
            <a:r>
              <a:rPr lang="en-US" sz="3600" b="1" smtClean="0"/>
              <a:t>The One-Quarter Fraction of the 2</a:t>
            </a:r>
            <a:r>
              <a:rPr lang="en-US" sz="3600" baseline="30000" smtClean="0"/>
              <a:t>6-2</a:t>
            </a:r>
            <a:endParaRPr lang="en-US" sz="3600" i="1" baseline="30000" smtClean="0"/>
          </a:p>
        </p:txBody>
      </p:sp>
      <p:sp>
        <p:nvSpPr>
          <p:cNvPr id="19462" name="Text Box 3"/>
          <p:cNvSpPr txBox="1">
            <a:spLocks noChangeArrowheads="1"/>
          </p:cNvSpPr>
          <p:nvPr/>
        </p:nvSpPr>
        <p:spPr bwMode="auto">
          <a:xfrm>
            <a:off x="990600" y="1752600"/>
            <a:ext cx="716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Complete defining relation: </a:t>
            </a:r>
            <a:r>
              <a:rPr lang="en-US" i="1"/>
              <a:t>I = ABCE = BCDF = ADEF</a:t>
            </a:r>
          </a:p>
        </p:txBody>
      </p:sp>
      <p:pic>
        <p:nvPicPr>
          <p:cNvPr id="19463" name="Picture 7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95400" y="2286000"/>
            <a:ext cx="6858000" cy="3863975"/>
          </a:xfr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4100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410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16B19C9-B700-4D13-9407-BA1D99E605D5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41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en-US" sz="3600" b="1" smtClean="0"/>
              <a:t>The One-Quarter Fraction of the 2</a:t>
            </a:r>
            <a:r>
              <a:rPr lang="en-US" sz="3600" baseline="30000" smtClean="0"/>
              <a:t>6-2</a:t>
            </a:r>
          </a:p>
        </p:txBody>
      </p:sp>
      <p:sp>
        <p:nvSpPr>
          <p:cNvPr id="41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77724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/>
              <a:t>Uses of the </a:t>
            </a:r>
            <a:r>
              <a:rPr lang="en-US" sz="2800" b="1" smtClean="0"/>
              <a:t>alternate</a:t>
            </a:r>
            <a:r>
              <a:rPr lang="en-US" sz="2800" smtClean="0"/>
              <a:t> fractions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800" smtClean="0"/>
          </a:p>
          <a:p>
            <a:pPr>
              <a:lnSpc>
                <a:spcPct val="90000"/>
              </a:lnSpc>
              <a:buFontTx/>
              <a:buNone/>
            </a:pPr>
            <a:endParaRPr lang="en-US" sz="2800" smtClean="0"/>
          </a:p>
          <a:p>
            <a:pPr>
              <a:lnSpc>
                <a:spcPct val="90000"/>
              </a:lnSpc>
            </a:pPr>
            <a:r>
              <a:rPr lang="en-US" sz="2800" b="1" smtClean="0"/>
              <a:t>Projection</a:t>
            </a:r>
            <a:r>
              <a:rPr lang="en-US" sz="2800" smtClean="0"/>
              <a:t> of the design into subsets of the original six variables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Any subset of the original six variables that is not a word in the complete defining relation will result in a full factorial design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Consider </a:t>
            </a:r>
            <a:r>
              <a:rPr lang="en-US" sz="2400" i="1" smtClean="0"/>
              <a:t>ABCD</a:t>
            </a:r>
            <a:r>
              <a:rPr lang="en-US" sz="2400" smtClean="0"/>
              <a:t> (full factorial)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Consider </a:t>
            </a:r>
            <a:r>
              <a:rPr lang="en-US" sz="2400" i="1" smtClean="0"/>
              <a:t>ABCE</a:t>
            </a:r>
            <a:r>
              <a:rPr lang="en-US" sz="2400" smtClean="0"/>
              <a:t> (replicated half fraction)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Consider </a:t>
            </a:r>
            <a:r>
              <a:rPr lang="en-US" sz="2400" i="1" smtClean="0"/>
              <a:t>ABCF</a:t>
            </a:r>
            <a:r>
              <a:rPr lang="en-US" sz="2400" smtClean="0"/>
              <a:t> (full factorial)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smtClean="0"/>
              <a:t>	</a:t>
            </a:r>
          </a:p>
        </p:txBody>
      </p:sp>
      <p:graphicFrame>
        <p:nvGraphicFramePr>
          <p:cNvPr id="4098" name="Object 0"/>
          <p:cNvGraphicFramePr>
            <a:graphicFrameLocks noChangeAspect="1"/>
          </p:cNvGraphicFramePr>
          <p:nvPr/>
        </p:nvGraphicFramePr>
        <p:xfrm>
          <a:off x="1981200" y="1981200"/>
          <a:ext cx="4267200" cy="568325"/>
        </p:xfrm>
        <a:graphic>
          <a:graphicData uri="http://schemas.openxmlformats.org/presentationml/2006/ole">
            <p:oleObj spid="_x0000_s4098" name="Equation" r:id="rId4" imgW="1523880" imgH="203040" progId="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2048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2048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6E7E612-1C0C-4048-B156-84A326E85E6E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204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smtClean="0"/>
              <a:t>A One-Quarter Fraction of the 2</a:t>
            </a:r>
            <a:r>
              <a:rPr lang="en-US" sz="3600" b="1" baseline="30000" smtClean="0"/>
              <a:t>6-2</a:t>
            </a:r>
            <a:r>
              <a:rPr lang="en-US" sz="3600" smtClean="0"/>
              <a:t>:</a:t>
            </a:r>
            <a:br>
              <a:rPr lang="en-US" sz="3600" smtClean="0"/>
            </a:br>
            <a:r>
              <a:rPr lang="en-US" sz="3600" b="1" smtClean="0"/>
              <a:t>Example 8.4, Page 305</a:t>
            </a:r>
            <a:endParaRPr lang="en-US" sz="3600" b="1" baseline="30000" smtClean="0"/>
          </a:p>
        </p:txBody>
      </p:sp>
      <p:sp>
        <p:nvSpPr>
          <p:cNvPr id="204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Injection molding process with six factors</a:t>
            </a:r>
          </a:p>
          <a:p>
            <a:pPr>
              <a:lnSpc>
                <a:spcPct val="90000"/>
              </a:lnSpc>
            </a:pPr>
            <a:r>
              <a:rPr lang="en-US" smtClean="0"/>
              <a:t>Design matrix, page 305</a:t>
            </a:r>
          </a:p>
          <a:p>
            <a:pPr>
              <a:lnSpc>
                <a:spcPct val="90000"/>
              </a:lnSpc>
            </a:pPr>
            <a:r>
              <a:rPr lang="en-US" smtClean="0"/>
              <a:t>Calculation of effects, normal probability plot of effects</a:t>
            </a:r>
          </a:p>
          <a:p>
            <a:pPr>
              <a:lnSpc>
                <a:spcPct val="90000"/>
              </a:lnSpc>
            </a:pPr>
            <a:r>
              <a:rPr lang="en-US" smtClean="0"/>
              <a:t>Two factors (</a:t>
            </a:r>
            <a:r>
              <a:rPr lang="en-US" i="1" smtClean="0"/>
              <a:t>A, B</a:t>
            </a:r>
            <a:r>
              <a:rPr lang="en-US" smtClean="0"/>
              <a:t>)</a:t>
            </a:r>
            <a:r>
              <a:rPr lang="en-US" i="1" smtClean="0"/>
              <a:t> </a:t>
            </a:r>
            <a:r>
              <a:rPr lang="en-US" smtClean="0"/>
              <a:t>and the</a:t>
            </a:r>
            <a:r>
              <a:rPr lang="en-US" i="1" smtClean="0"/>
              <a:t> AB </a:t>
            </a:r>
            <a:r>
              <a:rPr lang="en-US" smtClean="0"/>
              <a:t>interaction are important</a:t>
            </a:r>
          </a:p>
          <a:p>
            <a:pPr>
              <a:lnSpc>
                <a:spcPct val="90000"/>
              </a:lnSpc>
            </a:pPr>
            <a:r>
              <a:rPr lang="en-US" smtClean="0"/>
              <a:t>Residual analysis indicates there are some </a:t>
            </a:r>
            <a:r>
              <a:rPr lang="en-US" b="1" smtClean="0"/>
              <a:t>dispersion effects</a:t>
            </a:r>
            <a:r>
              <a:rPr lang="en-US" smtClean="0"/>
              <a:t> (see page 307) 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0E97A6A-4A5B-4E2B-88BC-B26399B7781F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458200" cy="1143000"/>
          </a:xfrm>
        </p:spPr>
        <p:txBody>
          <a:bodyPr/>
          <a:lstStyle/>
          <a:p>
            <a:r>
              <a:rPr lang="en-US" sz="3500" b="1" smtClean="0"/>
              <a:t>Design of Engineering Experiments </a:t>
            </a:r>
            <a:br>
              <a:rPr lang="en-US" sz="3500" b="1" smtClean="0"/>
            </a:br>
            <a:r>
              <a:rPr lang="en-US" sz="3500" b="1" smtClean="0"/>
              <a:t> </a:t>
            </a:r>
            <a:r>
              <a:rPr lang="en-US" sz="3600" smtClean="0"/>
              <a:t>Two-level Fractional Factorial Designs</a:t>
            </a:r>
            <a:endParaRPr lang="en-US" sz="3500" b="1" smtClean="0"/>
          </a:p>
        </p:txBody>
      </p:sp>
      <p:sp>
        <p:nvSpPr>
          <p:cNvPr id="71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7772400" cy="457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b="1" dirty="0" smtClean="0">
                <a:solidFill>
                  <a:schemeClr val="accent2"/>
                </a:solidFill>
              </a:rPr>
              <a:t>Motivation</a:t>
            </a:r>
            <a:r>
              <a:rPr lang="en-US" sz="2400" dirty="0" smtClean="0"/>
              <a:t> for fractional factorials is obvious; as the number of factors becomes large enough to be “interesting”, the size of the designs grows very quickly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Emphasis is on </a:t>
            </a:r>
            <a:r>
              <a:rPr lang="en-US" sz="2400" b="1" dirty="0" smtClean="0">
                <a:solidFill>
                  <a:schemeClr val="accent2"/>
                </a:solidFill>
              </a:rPr>
              <a:t>factor</a:t>
            </a:r>
            <a:r>
              <a:rPr lang="en-US" sz="2400" dirty="0" smtClean="0">
                <a:solidFill>
                  <a:schemeClr val="accent2"/>
                </a:solidFill>
              </a:rPr>
              <a:t> </a:t>
            </a:r>
            <a:r>
              <a:rPr lang="en-US" sz="2400" b="1" dirty="0" smtClean="0">
                <a:solidFill>
                  <a:schemeClr val="accent2"/>
                </a:solidFill>
              </a:rPr>
              <a:t>screening</a:t>
            </a:r>
            <a:r>
              <a:rPr lang="en-US" sz="2400" dirty="0" smtClean="0"/>
              <a:t>; efficiently identify the factors with large effects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There may be </a:t>
            </a:r>
            <a:r>
              <a:rPr lang="en-US" sz="2400" b="1" dirty="0" smtClean="0">
                <a:solidFill>
                  <a:schemeClr val="accent2"/>
                </a:solidFill>
              </a:rPr>
              <a:t>many</a:t>
            </a:r>
            <a:r>
              <a:rPr lang="en-US" sz="2400" dirty="0" smtClean="0"/>
              <a:t> variables (often because we don’t know much about the system)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Almost always run as </a:t>
            </a:r>
            <a:r>
              <a:rPr lang="en-US" sz="2400" b="1" dirty="0" err="1" smtClean="0">
                <a:solidFill>
                  <a:schemeClr val="accent2"/>
                </a:solidFill>
              </a:rPr>
              <a:t>unreplicated</a:t>
            </a:r>
            <a:r>
              <a:rPr lang="en-US" sz="2400" dirty="0" smtClean="0"/>
              <a:t> factorials, but often with </a:t>
            </a:r>
            <a:r>
              <a:rPr lang="en-US" sz="2400" b="1" dirty="0" smtClean="0">
                <a:solidFill>
                  <a:schemeClr val="accent2"/>
                </a:solidFill>
              </a:rPr>
              <a:t>center points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2150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2150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021694B-AD2E-4A36-8AF0-2799FC7AE14D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215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smtClean="0"/>
              <a:t>The General 2</a:t>
            </a:r>
            <a:r>
              <a:rPr lang="en-US" sz="3200" b="1" i="1" baseline="30000" smtClean="0"/>
              <a:t>k-p</a:t>
            </a:r>
            <a:r>
              <a:rPr lang="en-US" sz="3200" b="1" smtClean="0"/>
              <a:t> Fractional </a:t>
            </a:r>
            <a:br>
              <a:rPr lang="en-US" sz="3200" b="1" smtClean="0"/>
            </a:br>
            <a:r>
              <a:rPr lang="en-US" sz="3200" b="1" smtClean="0"/>
              <a:t>Factorial Design</a:t>
            </a:r>
            <a:endParaRPr lang="en-US" sz="3200" b="1" i="1" baseline="30000" smtClean="0"/>
          </a:p>
        </p:txBody>
      </p:sp>
      <p:sp>
        <p:nvSpPr>
          <p:cNvPr id="215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/>
              <a:t>Section 8.4, page 309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2</a:t>
            </a:r>
            <a:r>
              <a:rPr lang="en-US" sz="2800" i="1" baseline="30000" smtClean="0"/>
              <a:t>k-</a:t>
            </a:r>
            <a:r>
              <a:rPr lang="en-US" sz="2800" baseline="30000" smtClean="0"/>
              <a:t>1</a:t>
            </a:r>
            <a:r>
              <a:rPr lang="en-US" sz="2800" smtClean="0"/>
              <a:t> = one-half fraction, 2</a:t>
            </a:r>
            <a:r>
              <a:rPr lang="en-US" sz="2800" i="1" baseline="30000" smtClean="0"/>
              <a:t>k-</a:t>
            </a:r>
            <a:r>
              <a:rPr lang="en-US" sz="2800" baseline="30000" smtClean="0"/>
              <a:t>2</a:t>
            </a:r>
            <a:r>
              <a:rPr lang="en-US" sz="2800" smtClean="0"/>
              <a:t> = one-quarter fraction, 2</a:t>
            </a:r>
            <a:r>
              <a:rPr lang="en-US" sz="2800" i="1" baseline="30000" smtClean="0"/>
              <a:t>k-</a:t>
            </a:r>
            <a:r>
              <a:rPr lang="en-US" sz="2800" baseline="30000" smtClean="0"/>
              <a:t>3</a:t>
            </a:r>
            <a:r>
              <a:rPr lang="en-US" sz="2800" smtClean="0"/>
              <a:t> = one-eighth fraction, …, 2</a:t>
            </a:r>
            <a:r>
              <a:rPr lang="en-US" sz="2800" i="1" baseline="30000" smtClean="0"/>
              <a:t>k-p</a:t>
            </a:r>
            <a:r>
              <a:rPr lang="en-US" sz="2800" smtClean="0"/>
              <a:t> = 1/ 2</a:t>
            </a:r>
            <a:r>
              <a:rPr lang="en-US" sz="2800" i="1" baseline="30000" smtClean="0"/>
              <a:t>p</a:t>
            </a:r>
            <a:r>
              <a:rPr lang="en-US" sz="2800" smtClean="0"/>
              <a:t> fraction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Add </a:t>
            </a:r>
            <a:r>
              <a:rPr lang="en-US" sz="2800" i="1" smtClean="0"/>
              <a:t>p</a:t>
            </a:r>
            <a:r>
              <a:rPr lang="en-US" sz="2800" smtClean="0"/>
              <a:t> columns to the basic design; select </a:t>
            </a:r>
            <a:r>
              <a:rPr lang="en-US" sz="2800" i="1" smtClean="0"/>
              <a:t>p</a:t>
            </a:r>
            <a:r>
              <a:rPr lang="en-US" sz="2800" smtClean="0"/>
              <a:t> independent generators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Important to select generators so as to </a:t>
            </a:r>
            <a:r>
              <a:rPr lang="en-US" sz="2800" b="1" smtClean="0"/>
              <a:t>maximize</a:t>
            </a:r>
            <a:r>
              <a:rPr lang="en-US" sz="2800" smtClean="0"/>
              <a:t> </a:t>
            </a:r>
            <a:r>
              <a:rPr lang="en-US" sz="2800" b="1" smtClean="0"/>
              <a:t>resolution</a:t>
            </a:r>
            <a:r>
              <a:rPr lang="en-US" sz="2800" smtClean="0"/>
              <a:t>, see Table 8.14</a:t>
            </a:r>
          </a:p>
          <a:p>
            <a:pPr>
              <a:lnSpc>
                <a:spcPct val="90000"/>
              </a:lnSpc>
            </a:pPr>
            <a:r>
              <a:rPr lang="en-US" sz="2800" b="1" smtClean="0"/>
              <a:t>Projection</a:t>
            </a:r>
            <a:r>
              <a:rPr lang="en-US" sz="2800" smtClean="0"/>
              <a:t> – a design of resolution </a:t>
            </a:r>
            <a:r>
              <a:rPr lang="en-US" sz="2800" i="1" smtClean="0"/>
              <a:t>R</a:t>
            </a:r>
            <a:r>
              <a:rPr lang="en-US" sz="2800" smtClean="0"/>
              <a:t> contains full factorials in any </a:t>
            </a:r>
            <a:r>
              <a:rPr lang="en-US" sz="2800" i="1" smtClean="0"/>
              <a:t>R</a:t>
            </a:r>
            <a:r>
              <a:rPr lang="en-US" sz="2800" smtClean="0"/>
              <a:t> – 1 of the factors</a:t>
            </a:r>
            <a:endParaRPr lang="en-US" sz="2800" b="1" smtClean="0"/>
          </a:p>
          <a:p>
            <a:pPr>
              <a:lnSpc>
                <a:spcPct val="90000"/>
              </a:lnSpc>
            </a:pPr>
            <a:r>
              <a:rPr lang="en-US" sz="2800" b="1" smtClean="0"/>
              <a:t>Blocking </a:t>
            </a:r>
          </a:p>
          <a:p>
            <a:pPr>
              <a:lnSpc>
                <a:spcPct val="90000"/>
              </a:lnSpc>
            </a:pPr>
            <a:endParaRPr lang="en-US" sz="280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2253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2253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DA343BA-5CDD-4B7E-9506-0AFA283EFB40}" type="slidenum">
              <a:rPr lang="en-US" smtClean="0"/>
              <a:pPr/>
              <a:t>21</a:t>
            </a:fld>
            <a:endParaRPr lang="en-US" smtClean="0"/>
          </a:p>
        </p:txBody>
      </p:sp>
      <p:pic>
        <p:nvPicPr>
          <p:cNvPr id="22533" name="Picture 5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 rot="5400000">
            <a:off x="1763712" y="-315912"/>
            <a:ext cx="5692775" cy="7086600"/>
          </a:xfr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2355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2355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E8B8CD7-68B7-43B0-B02C-597EE6DD7D2C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2355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609600"/>
            <a:ext cx="7772400" cy="1143000"/>
          </a:xfrm>
        </p:spPr>
        <p:txBody>
          <a:bodyPr/>
          <a:lstStyle/>
          <a:p>
            <a:r>
              <a:rPr lang="en-US" sz="3200" b="1" smtClean="0"/>
              <a:t>The General 2</a:t>
            </a:r>
            <a:r>
              <a:rPr lang="en-US" sz="3200" b="1" i="1" baseline="30000" smtClean="0"/>
              <a:t>k-p</a:t>
            </a:r>
            <a:r>
              <a:rPr lang="en-US" sz="3200" b="1" smtClean="0"/>
              <a:t> Design: Resolution may not be Sufficient </a:t>
            </a:r>
          </a:p>
        </p:txBody>
      </p:sp>
      <p:sp>
        <p:nvSpPr>
          <p:cNvPr id="2355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0" y="1981200"/>
            <a:ext cx="7772400" cy="4114800"/>
          </a:xfrm>
        </p:spPr>
        <p:txBody>
          <a:bodyPr/>
          <a:lstStyle/>
          <a:p>
            <a:r>
              <a:rPr lang="en-US" smtClean="0"/>
              <a:t>Minimum abberation designs</a:t>
            </a:r>
          </a:p>
        </p:txBody>
      </p:sp>
      <p:pic>
        <p:nvPicPr>
          <p:cNvPr id="23559" name="Picture 7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5800" y="2514600"/>
            <a:ext cx="7772400" cy="3236913"/>
          </a:xfr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2457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2458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64BA0EC-3AA1-47D6-B993-8E8F5DD502C8}" type="slidenum">
              <a:rPr lang="en-US" smtClean="0"/>
              <a:pPr/>
              <a:t>23</a:t>
            </a:fld>
            <a:endParaRPr lang="en-US" smtClean="0"/>
          </a:p>
        </p:txBody>
      </p:sp>
      <p:pic>
        <p:nvPicPr>
          <p:cNvPr id="2458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62000" y="228600"/>
            <a:ext cx="7162800" cy="5835650"/>
          </a:xfr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2560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2560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41DDF6E-0D75-4E55-998E-0E6DE2553CBB}" type="slidenum">
              <a:rPr lang="en-US" smtClean="0"/>
              <a:pPr/>
              <a:t>24</a:t>
            </a:fld>
            <a:endParaRPr lang="en-US" smtClean="0"/>
          </a:p>
        </p:txBody>
      </p:sp>
      <p:pic>
        <p:nvPicPr>
          <p:cNvPr id="2560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09613" y="609600"/>
            <a:ext cx="7723187" cy="5486400"/>
          </a:xfr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2662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2662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8F8E8F7-527C-4299-A90E-3ABA516FAE4F}" type="slidenum">
              <a:rPr lang="en-US" smtClean="0"/>
              <a:pPr/>
              <a:t>25</a:t>
            </a:fld>
            <a:endParaRPr lang="en-US" smtClean="0"/>
          </a:p>
        </p:txBody>
      </p:sp>
      <p:pic>
        <p:nvPicPr>
          <p:cNvPr id="26629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82688" y="304800"/>
            <a:ext cx="6778625" cy="5486400"/>
          </a:xfrm>
          <a:noFill/>
        </p:spPr>
      </p:pic>
      <p:sp>
        <p:nvSpPr>
          <p:cNvPr id="26630" name="Text Box 4"/>
          <p:cNvSpPr txBox="1">
            <a:spLocks noChangeArrowheads="1"/>
          </p:cNvSpPr>
          <p:nvPr/>
        </p:nvSpPr>
        <p:spPr bwMode="auto">
          <a:xfrm>
            <a:off x="6096000" y="5105400"/>
            <a:ext cx="2286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Main effects aliased with the 2fis</a:t>
            </a:r>
          </a:p>
        </p:txBody>
      </p:sp>
      <p:sp>
        <p:nvSpPr>
          <p:cNvPr id="26631" name="Line 5"/>
          <p:cNvSpPr>
            <a:spLocks noChangeShapeType="1"/>
          </p:cNvSpPr>
          <p:nvPr/>
        </p:nvSpPr>
        <p:spPr bwMode="auto">
          <a:xfrm flipH="1" flipV="1">
            <a:off x="4724400" y="5334000"/>
            <a:ext cx="13716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512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512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F112DC8-FE19-4659-BE79-05638BBF6711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51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smtClean="0"/>
              <a:t>Resolution III Designs: Section 8.5, page 320</a:t>
            </a:r>
          </a:p>
        </p:txBody>
      </p:sp>
      <p:sp>
        <p:nvSpPr>
          <p:cNvPr id="51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Designs with main effects aliased with two-factor interactions</a:t>
            </a:r>
          </a:p>
          <a:p>
            <a:r>
              <a:rPr lang="en-US" smtClean="0"/>
              <a:t>Used for </a:t>
            </a:r>
            <a:r>
              <a:rPr lang="en-US" b="1" smtClean="0"/>
              <a:t>screening</a:t>
            </a:r>
            <a:r>
              <a:rPr lang="en-US" smtClean="0"/>
              <a:t> (5 – 7 variables in 8 runs, 9 - 15 variables in 16 runs, for example)</a:t>
            </a:r>
          </a:p>
          <a:p>
            <a:r>
              <a:rPr lang="en-US" smtClean="0"/>
              <a:t>A </a:t>
            </a:r>
            <a:r>
              <a:rPr lang="en-US" b="1" smtClean="0"/>
              <a:t>saturated</a:t>
            </a:r>
            <a:r>
              <a:rPr lang="en-US" smtClean="0"/>
              <a:t> design has </a:t>
            </a:r>
            <a:r>
              <a:rPr lang="en-US" i="1" smtClean="0"/>
              <a:t>k = N</a:t>
            </a:r>
            <a:r>
              <a:rPr lang="en-US" smtClean="0"/>
              <a:t> – 1 variables</a:t>
            </a:r>
          </a:p>
          <a:p>
            <a:r>
              <a:rPr lang="en-US" smtClean="0"/>
              <a:t>See Table 8.19, page 320 for a </a:t>
            </a:r>
          </a:p>
        </p:txBody>
      </p:sp>
      <p:graphicFrame>
        <p:nvGraphicFramePr>
          <p:cNvPr id="5122" name="Object 4"/>
          <p:cNvGraphicFramePr>
            <a:graphicFrameLocks noChangeAspect="1"/>
          </p:cNvGraphicFramePr>
          <p:nvPr/>
        </p:nvGraphicFramePr>
        <p:xfrm>
          <a:off x="6248400" y="5229225"/>
          <a:ext cx="685800" cy="561975"/>
        </p:xfrm>
        <a:graphic>
          <a:graphicData uri="http://schemas.openxmlformats.org/presentationml/2006/ole">
            <p:oleObj spid="_x0000_s5122" name="Equation" r:id="rId4" imgW="279360" imgH="228600" progId="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2765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2765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5456DCB-D312-49F2-9A92-475390D27182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2765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228600"/>
            <a:ext cx="7772400" cy="838200"/>
          </a:xfrm>
        </p:spPr>
        <p:txBody>
          <a:bodyPr/>
          <a:lstStyle/>
          <a:p>
            <a:r>
              <a:rPr lang="en-US" sz="3600" b="1" smtClean="0"/>
              <a:t>Resolution III Designs</a:t>
            </a:r>
          </a:p>
        </p:txBody>
      </p:sp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4191000"/>
            <a:ext cx="2667000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8"/>
          <p:cNvPicPr>
            <a:picLocks noGrp="1" noChangeAspect="1" noChangeArrowheads="1"/>
          </p:cNvPicPr>
          <p:nvPr>
            <p:ph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09600" y="1219200"/>
            <a:ext cx="7772400" cy="2970213"/>
          </a:xfr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2867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2867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206A715-7425-40BC-AE03-9DDFDB777108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2867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762000"/>
          </a:xfrm>
        </p:spPr>
        <p:txBody>
          <a:bodyPr/>
          <a:lstStyle/>
          <a:p>
            <a:r>
              <a:rPr lang="en-US" sz="3600" b="1" smtClean="0"/>
              <a:t>Resolution III Designs</a:t>
            </a:r>
          </a:p>
        </p:txBody>
      </p:sp>
      <p:sp>
        <p:nvSpPr>
          <p:cNvPr id="286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066800"/>
            <a:ext cx="7772400" cy="5105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smtClean="0"/>
              <a:t>Sequential assembly of fractions to separate aliased effects (page 322)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Switching the signs in </a:t>
            </a:r>
            <a:r>
              <a:rPr lang="en-US" sz="2400" b="1" smtClean="0"/>
              <a:t>one</a:t>
            </a:r>
            <a:r>
              <a:rPr lang="en-US" sz="2400" smtClean="0"/>
              <a:t> column provides estimates of that factor and all of its two-factor interactions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Switching the signs in </a:t>
            </a:r>
            <a:r>
              <a:rPr lang="en-US" sz="2400" b="1" smtClean="0"/>
              <a:t>all</a:t>
            </a:r>
            <a:r>
              <a:rPr lang="en-US" sz="2400" smtClean="0"/>
              <a:t> columns dealiases all main effects from their two-factor interaction alias chains – called a </a:t>
            </a:r>
            <a:r>
              <a:rPr lang="en-US" sz="2400" b="1" smtClean="0"/>
              <a:t>full fold-over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Defining relation for a fold-over (page 325)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Be </a:t>
            </a:r>
            <a:r>
              <a:rPr lang="en-US" sz="2400" b="1" smtClean="0"/>
              <a:t>careful</a:t>
            </a:r>
            <a:r>
              <a:rPr lang="en-US" sz="2400" smtClean="0"/>
              <a:t> – these rules only work for Resolution III designs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There are other rules for Resolution IV designs, and other methods for adding runs to fractions to dealias effects of interest 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Example 8.7, eye focus time, page 323</a:t>
            </a:r>
          </a:p>
          <a:p>
            <a:pPr>
              <a:lnSpc>
                <a:spcPct val="90000"/>
              </a:lnSpc>
            </a:pPr>
            <a:endParaRPr lang="en-US" sz="2400" smtClean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29699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2E0851B-A3E2-4165-9B86-7E3D5FA20D9B}" type="slidenum">
              <a:rPr lang="en-US" smtClean="0"/>
              <a:pPr/>
              <a:t>29</a:t>
            </a:fld>
            <a:endParaRPr lang="en-US" smtClean="0"/>
          </a:p>
        </p:txBody>
      </p:sp>
      <p:pic>
        <p:nvPicPr>
          <p:cNvPr id="2970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3810000"/>
            <a:ext cx="337185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228600"/>
            <a:ext cx="7467600" cy="303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9200" y="3352800"/>
            <a:ext cx="304800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53B826C-EC3E-49F1-8B6F-F4D60FD7783A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smtClean="0"/>
              <a:t>Why do Fractional Factorial </a:t>
            </a:r>
            <a:br>
              <a:rPr lang="en-US" sz="3600" b="1" smtClean="0"/>
            </a:br>
            <a:r>
              <a:rPr lang="en-US" sz="3600" b="1" smtClean="0"/>
              <a:t>Designs Work?</a:t>
            </a:r>
          </a:p>
        </p:txBody>
      </p:sp>
      <p:sp>
        <p:nvSpPr>
          <p:cNvPr id="819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/>
              <a:t>The </a:t>
            </a:r>
            <a:r>
              <a:rPr lang="en-US" sz="2800" b="1" smtClean="0"/>
              <a:t>sparsity of effects</a:t>
            </a:r>
            <a:r>
              <a:rPr lang="en-US" sz="2800" smtClean="0"/>
              <a:t> principle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There may be lots of factors, but few are important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System is dominated by main effects, low-order interactions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The </a:t>
            </a:r>
            <a:r>
              <a:rPr lang="en-US" sz="2800" b="1" smtClean="0"/>
              <a:t>projection</a:t>
            </a:r>
            <a:r>
              <a:rPr lang="en-US" sz="2800" smtClean="0"/>
              <a:t> property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Every fractional factorial contains full factorials in fewer factors</a:t>
            </a:r>
          </a:p>
          <a:p>
            <a:pPr>
              <a:lnSpc>
                <a:spcPct val="90000"/>
              </a:lnSpc>
            </a:pPr>
            <a:r>
              <a:rPr lang="en-US" sz="2800" b="1" smtClean="0"/>
              <a:t>Sequential</a:t>
            </a:r>
            <a:r>
              <a:rPr lang="en-US" sz="2800" smtClean="0"/>
              <a:t> experimentation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Can add runs to a fractional factorial to resolve difficulties (or ambiguities) in interpretation</a:t>
            </a:r>
          </a:p>
          <a:p>
            <a:pPr>
              <a:lnSpc>
                <a:spcPct val="90000"/>
              </a:lnSpc>
            </a:pPr>
            <a:endParaRPr lang="en-US" sz="2800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3072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3D32007-F884-4939-B689-087B45D8EA06}" type="slidenum">
              <a:rPr lang="en-US" smtClean="0"/>
              <a:pPr/>
              <a:t>30</a:t>
            </a:fld>
            <a:endParaRPr lang="en-US" smtClean="0"/>
          </a:p>
        </p:txBody>
      </p:sp>
      <p:pic>
        <p:nvPicPr>
          <p:cNvPr id="3072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25" y="3590925"/>
            <a:ext cx="34194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3505200"/>
            <a:ext cx="43053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304800"/>
            <a:ext cx="762000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31747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C4B977C-5595-48A5-BEC5-1A505924B6FE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31749" name="Text Box 2"/>
          <p:cNvSpPr txBox="1">
            <a:spLocks noChangeArrowheads="1"/>
          </p:cNvSpPr>
          <p:nvPr/>
        </p:nvSpPr>
        <p:spPr bwMode="auto">
          <a:xfrm>
            <a:off x="1066800" y="1066800"/>
            <a:ext cx="70866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Remember that the full fold-over technique illustrated in this example (running a “mirror image” design with all signs reversed) only works in a Resolution III design.</a:t>
            </a:r>
          </a:p>
          <a:p>
            <a:pPr>
              <a:spcBef>
                <a:spcPct val="50000"/>
              </a:spcBef>
            </a:pPr>
            <a:r>
              <a:rPr lang="en-US" sz="2800"/>
              <a:t>Defining relation for a fold-over design – see page 325.</a:t>
            </a:r>
          </a:p>
          <a:p>
            <a:pPr>
              <a:spcBef>
                <a:spcPct val="50000"/>
              </a:spcBef>
            </a:pPr>
            <a:r>
              <a:rPr lang="en-US" sz="2800"/>
              <a:t>Blocking can be an important consideration in a fold-over design – see page 325.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327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327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7DAE9C0-341E-4925-84D2-B805F2E1BED7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327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smtClean="0"/>
              <a:t>Plackett-Burman Designs</a:t>
            </a:r>
          </a:p>
        </p:txBody>
      </p:sp>
      <p:sp>
        <p:nvSpPr>
          <p:cNvPr id="3277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smtClean="0"/>
              <a:t>These are a different class of resolution III design</a:t>
            </a:r>
          </a:p>
          <a:p>
            <a:r>
              <a:rPr lang="en-US" sz="2800" smtClean="0"/>
              <a:t>The number of runs, </a:t>
            </a:r>
            <a:r>
              <a:rPr lang="en-US" sz="2800" i="1" smtClean="0"/>
              <a:t>N</a:t>
            </a:r>
            <a:r>
              <a:rPr lang="en-US" sz="2800" smtClean="0"/>
              <a:t>, need only be a multiple of four</a:t>
            </a:r>
          </a:p>
          <a:p>
            <a:r>
              <a:rPr lang="en-US" sz="2800" i="1" smtClean="0"/>
              <a:t>N = </a:t>
            </a:r>
            <a:r>
              <a:rPr lang="en-US" sz="2800" smtClean="0"/>
              <a:t>4, 8, 12, 16, 20, 24, 28, 32, 36, 40, …</a:t>
            </a:r>
          </a:p>
          <a:p>
            <a:r>
              <a:rPr lang="en-US" sz="2800" smtClean="0"/>
              <a:t>The designs where </a:t>
            </a:r>
            <a:r>
              <a:rPr lang="en-US" sz="2800" i="1" smtClean="0"/>
              <a:t>N</a:t>
            </a:r>
            <a:r>
              <a:rPr lang="en-US" sz="2800" smtClean="0"/>
              <a:t> = 12, 20, 24, etc. are called </a:t>
            </a:r>
            <a:r>
              <a:rPr lang="en-US" sz="2800" b="1" smtClean="0"/>
              <a:t>nongeometric</a:t>
            </a:r>
            <a:r>
              <a:rPr lang="en-US" sz="2800" smtClean="0"/>
              <a:t> PB designs</a:t>
            </a:r>
          </a:p>
          <a:p>
            <a:r>
              <a:rPr lang="en-US" sz="2800" smtClean="0"/>
              <a:t>See text, page 326 for comments on construction of Plackett-Burman designs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3379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3379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E13571E-8BEA-48D7-A763-B6B616AECFA5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3379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76200"/>
            <a:ext cx="7772400" cy="1143000"/>
          </a:xfrm>
        </p:spPr>
        <p:txBody>
          <a:bodyPr/>
          <a:lstStyle/>
          <a:p>
            <a:r>
              <a:rPr lang="en-US" sz="3600" b="1" smtClean="0"/>
              <a:t>Plackett-Burman Designs</a:t>
            </a:r>
          </a:p>
        </p:txBody>
      </p:sp>
      <p:pic>
        <p:nvPicPr>
          <p:cNvPr id="33798" name="Picture 7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5800" y="1179513"/>
            <a:ext cx="7772400" cy="4346575"/>
          </a:xfr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3481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3482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EB6106F-C3D4-4215-86E0-D3EE90B501FB}" type="slidenum">
              <a:rPr lang="en-US" smtClean="0"/>
              <a:pPr/>
              <a:t>34</a:t>
            </a:fld>
            <a:endParaRPr lang="en-US" smtClean="0"/>
          </a:p>
        </p:txBody>
      </p:sp>
      <p:pic>
        <p:nvPicPr>
          <p:cNvPr id="3482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62000" y="838200"/>
            <a:ext cx="7772400" cy="3378200"/>
          </a:xfrm>
          <a:noFill/>
        </p:spPr>
      </p:pic>
      <p:sp>
        <p:nvSpPr>
          <p:cNvPr id="34822" name="Text Box 4"/>
          <p:cNvSpPr txBox="1">
            <a:spLocks noChangeArrowheads="1"/>
          </p:cNvSpPr>
          <p:nvPr/>
        </p:nvSpPr>
        <p:spPr bwMode="auto">
          <a:xfrm>
            <a:off x="2133600" y="5326063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This is a non-regular design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3584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3584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E1F2419-3BD9-4CAD-AFA0-810A14144702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6172200" y="2667000"/>
            <a:ext cx="2590800" cy="32337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Projection of the 12-run design into 3 and 4 factors</a:t>
            </a:r>
          </a:p>
          <a:p>
            <a:pPr>
              <a:spcBef>
                <a:spcPct val="50000"/>
              </a:spcBef>
            </a:pPr>
            <a:r>
              <a:rPr lang="en-US"/>
              <a:t>All PB designs have </a:t>
            </a:r>
            <a:r>
              <a:rPr lang="en-US" b="1"/>
              <a:t>projectivity</a:t>
            </a:r>
            <a:r>
              <a:rPr lang="en-US"/>
              <a:t> 3 (contrast with other resolution III fractions)</a:t>
            </a:r>
          </a:p>
        </p:txBody>
      </p:sp>
      <p:sp>
        <p:nvSpPr>
          <p:cNvPr id="35846" name="Text Box 4"/>
          <p:cNvSpPr txBox="1">
            <a:spLocks noChangeArrowheads="1"/>
          </p:cNvSpPr>
          <p:nvPr/>
        </p:nvSpPr>
        <p:spPr bwMode="auto">
          <a:xfrm>
            <a:off x="5105400" y="914400"/>
            <a:ext cx="3733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chemeClr val="tx2"/>
                </a:solidFill>
              </a:rPr>
              <a:t>Plackett-Burman Designs</a:t>
            </a:r>
          </a:p>
        </p:txBody>
      </p:sp>
      <p:pic>
        <p:nvPicPr>
          <p:cNvPr id="35847" name="Picture 8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09600" y="1371600"/>
            <a:ext cx="4681538" cy="4384675"/>
          </a:xfr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3686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3686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6C968EA-BFA1-4167-ABEA-D8978B307CB4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368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smtClean="0"/>
              <a:t>Plackett-Burman Designs</a:t>
            </a:r>
          </a:p>
        </p:txBody>
      </p:sp>
      <p:sp>
        <p:nvSpPr>
          <p:cNvPr id="368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7772400" cy="4114800"/>
          </a:xfrm>
        </p:spPr>
        <p:txBody>
          <a:bodyPr/>
          <a:lstStyle/>
          <a:p>
            <a:r>
              <a:rPr lang="en-US" sz="2800" smtClean="0"/>
              <a:t>The alias structure is </a:t>
            </a:r>
            <a:r>
              <a:rPr lang="en-US" sz="2800" b="1" smtClean="0"/>
              <a:t>complex</a:t>
            </a:r>
            <a:r>
              <a:rPr lang="en-US" sz="2800" smtClean="0"/>
              <a:t> in the PB designs</a:t>
            </a:r>
          </a:p>
          <a:p>
            <a:r>
              <a:rPr lang="en-US" sz="2800" smtClean="0"/>
              <a:t>For example, with </a:t>
            </a:r>
            <a:r>
              <a:rPr lang="en-US" sz="2800" i="1" smtClean="0"/>
              <a:t>N</a:t>
            </a:r>
            <a:r>
              <a:rPr lang="en-US" sz="2800" smtClean="0"/>
              <a:t> = 12 and </a:t>
            </a:r>
            <a:r>
              <a:rPr lang="en-US" sz="2800" i="1" smtClean="0"/>
              <a:t>k</a:t>
            </a:r>
            <a:r>
              <a:rPr lang="en-US" sz="2800" smtClean="0"/>
              <a:t> = 11, every main effect is aliased with every 2FI not involving itself</a:t>
            </a:r>
          </a:p>
          <a:p>
            <a:r>
              <a:rPr lang="en-US" sz="2800" smtClean="0"/>
              <a:t>Every 2FI alias chain has </a:t>
            </a:r>
            <a:r>
              <a:rPr lang="en-US" sz="2800" b="1" smtClean="0"/>
              <a:t>45</a:t>
            </a:r>
            <a:r>
              <a:rPr lang="en-US" sz="2800" smtClean="0"/>
              <a:t> terms</a:t>
            </a:r>
          </a:p>
          <a:p>
            <a:r>
              <a:rPr lang="en-US" sz="2800" b="1" smtClean="0"/>
              <a:t>Partial</a:t>
            </a:r>
            <a:r>
              <a:rPr lang="en-US" sz="2800" smtClean="0"/>
              <a:t> aliasing can potentially greatly complicate interpretation if there are several large interactions</a:t>
            </a:r>
          </a:p>
          <a:p>
            <a:r>
              <a:rPr lang="en-US" sz="2800" smtClean="0"/>
              <a:t>Use very, very carefully – but there are some excellent opportunities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3789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3789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B542F6C-7FCE-4E85-8B34-714C47A0AB8B}" type="slidenum">
              <a:rPr lang="en-US" smtClean="0"/>
              <a:pPr/>
              <a:t>37</a:t>
            </a:fld>
            <a:endParaRPr lang="en-US" smtClean="0"/>
          </a:p>
        </p:txBody>
      </p:sp>
      <p:pic>
        <p:nvPicPr>
          <p:cNvPr id="3789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04800" y="381000"/>
            <a:ext cx="8610600" cy="4649788"/>
          </a:xfr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3891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3891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4406836-B067-471E-B7EE-E33AEB7100C8}" type="slidenum">
              <a:rPr lang="en-US" smtClean="0"/>
              <a:pPr/>
              <a:t>38</a:t>
            </a:fld>
            <a:endParaRPr lang="en-US" smtClean="0"/>
          </a:p>
        </p:txBody>
      </p:sp>
      <p:pic>
        <p:nvPicPr>
          <p:cNvPr id="38917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57238" y="609600"/>
            <a:ext cx="7629525" cy="5486400"/>
          </a:xfr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3993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3994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9168EDB-9814-45DA-8079-F57297D27184}" type="slidenum">
              <a:rPr lang="en-US" smtClean="0"/>
              <a:pPr/>
              <a:t>39</a:t>
            </a:fld>
            <a:endParaRPr lang="en-US" smtClean="0"/>
          </a:p>
        </p:txBody>
      </p:sp>
      <p:pic>
        <p:nvPicPr>
          <p:cNvPr id="3994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 rot="5400000">
            <a:off x="2389187" y="-788987"/>
            <a:ext cx="4441825" cy="8458200"/>
          </a:xfr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921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922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9F4CB59-9D4E-4EF0-BE65-AF426161C6D6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922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r>
              <a:rPr lang="en-US" sz="3600" b="1" smtClean="0"/>
              <a:t>The One-Half Fraction of the 2</a:t>
            </a:r>
            <a:r>
              <a:rPr lang="en-US" sz="3600" i="1" baseline="30000" smtClean="0"/>
              <a:t>k</a:t>
            </a:r>
          </a:p>
        </p:txBody>
      </p:sp>
      <p:sp>
        <p:nvSpPr>
          <p:cNvPr id="92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19200"/>
            <a:ext cx="7772400" cy="4114800"/>
          </a:xfrm>
        </p:spPr>
        <p:txBody>
          <a:bodyPr/>
          <a:lstStyle/>
          <a:p>
            <a:r>
              <a:rPr lang="en-US" sz="2000" smtClean="0"/>
              <a:t>Section 8.2, page 290</a:t>
            </a:r>
          </a:p>
          <a:p>
            <a:r>
              <a:rPr lang="en-US" sz="2000" smtClean="0"/>
              <a:t>Notation: because the design has 2</a:t>
            </a:r>
            <a:r>
              <a:rPr lang="en-US" sz="2000" i="1" baseline="30000" smtClean="0"/>
              <a:t>k</a:t>
            </a:r>
            <a:r>
              <a:rPr lang="en-US" sz="2000" smtClean="0"/>
              <a:t>/2 runs, it’s referred to as a 2</a:t>
            </a:r>
            <a:r>
              <a:rPr lang="en-US" sz="2000" i="1" baseline="30000" smtClean="0"/>
              <a:t>k-</a:t>
            </a:r>
            <a:r>
              <a:rPr lang="en-US" sz="2000" baseline="30000" smtClean="0"/>
              <a:t>1 </a:t>
            </a:r>
          </a:p>
          <a:p>
            <a:r>
              <a:rPr lang="en-US" sz="2000" smtClean="0"/>
              <a:t>Consider a really simple case, the 2</a:t>
            </a:r>
            <a:r>
              <a:rPr lang="en-US" sz="2000" baseline="30000" smtClean="0"/>
              <a:t>3-1</a:t>
            </a:r>
            <a:r>
              <a:rPr lang="en-US" sz="2000" b="1" smtClean="0"/>
              <a:t> </a:t>
            </a:r>
            <a:endParaRPr lang="en-US" sz="2000" smtClean="0"/>
          </a:p>
          <a:p>
            <a:r>
              <a:rPr lang="en-US" sz="2000" smtClean="0"/>
              <a:t>Note that </a:t>
            </a:r>
            <a:r>
              <a:rPr lang="en-US" sz="2000" i="1" smtClean="0"/>
              <a:t>I =ABC</a:t>
            </a:r>
          </a:p>
        </p:txBody>
      </p:sp>
      <p:pic>
        <p:nvPicPr>
          <p:cNvPr id="922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743200"/>
            <a:ext cx="7239000" cy="342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4096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4096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662E961-DC83-4A0B-9D9E-6EA5BFC3ABBB}" type="slidenum">
              <a:rPr lang="en-US" smtClean="0"/>
              <a:pPr/>
              <a:t>40</a:t>
            </a:fld>
            <a:endParaRPr lang="en-US" smtClean="0"/>
          </a:p>
        </p:txBody>
      </p:sp>
      <p:pic>
        <p:nvPicPr>
          <p:cNvPr id="4096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52600" y="228600"/>
            <a:ext cx="4586288" cy="6019800"/>
          </a:xfr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4198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4198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75CB0DE-B3DD-4A6B-8ACD-2F3E2D95B8AD}" type="slidenum">
              <a:rPr lang="en-US" smtClean="0"/>
              <a:pPr/>
              <a:t>41</a:t>
            </a:fld>
            <a:endParaRPr lang="en-US" smtClean="0"/>
          </a:p>
        </p:txBody>
      </p:sp>
      <p:pic>
        <p:nvPicPr>
          <p:cNvPr id="41989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09800" y="152400"/>
            <a:ext cx="4600575" cy="5943600"/>
          </a:xfr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4301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4301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BFE9FC7-09F3-4544-BCE1-5C90CF4A7043}" type="slidenum">
              <a:rPr lang="en-US" smtClean="0"/>
              <a:pPr/>
              <a:t>42</a:t>
            </a:fld>
            <a:endParaRPr lang="en-US" smtClean="0"/>
          </a:p>
        </p:txBody>
      </p:sp>
      <p:pic>
        <p:nvPicPr>
          <p:cNvPr id="4301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452688" y="609600"/>
            <a:ext cx="4238625" cy="5486400"/>
          </a:xfr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4403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4403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204229A-1E27-48E0-AC4C-82D014099383}" type="slidenum">
              <a:rPr lang="en-US" smtClean="0"/>
              <a:pPr/>
              <a:t>43</a:t>
            </a:fld>
            <a:endParaRPr lang="en-US" smtClean="0"/>
          </a:p>
        </p:txBody>
      </p:sp>
      <p:pic>
        <p:nvPicPr>
          <p:cNvPr id="44037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455863" y="609600"/>
            <a:ext cx="4232275" cy="5486400"/>
          </a:xfr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4505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4506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7C8CECB-E135-432F-B2D3-C6C2648C976C}" type="slidenum">
              <a:rPr lang="en-US" smtClean="0"/>
              <a:pPr/>
              <a:t>44</a:t>
            </a:fld>
            <a:endParaRPr lang="en-US" smtClean="0"/>
          </a:p>
        </p:txBody>
      </p:sp>
      <p:pic>
        <p:nvPicPr>
          <p:cNvPr id="4506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55663" y="609600"/>
            <a:ext cx="7432675" cy="5486400"/>
          </a:xfr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4608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4608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42AD945-DE10-4D0B-B55C-7FF50C5159DD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46085" name="Text Box 2"/>
          <p:cNvSpPr txBox="1">
            <a:spLocks noChangeArrowheads="1"/>
          </p:cNvSpPr>
          <p:nvPr/>
        </p:nvSpPr>
        <p:spPr bwMode="auto">
          <a:xfrm>
            <a:off x="1371600" y="838200"/>
            <a:ext cx="609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/>
              <a:t>Resolution IV and V Designs (Page 322)</a:t>
            </a:r>
          </a:p>
        </p:txBody>
      </p:sp>
      <p:sp>
        <p:nvSpPr>
          <p:cNvPr id="46086" name="Text Box 4"/>
          <p:cNvSpPr txBox="1">
            <a:spLocks noChangeArrowheads="1"/>
          </p:cNvSpPr>
          <p:nvPr/>
        </p:nvSpPr>
        <p:spPr bwMode="auto">
          <a:xfrm>
            <a:off x="1447800" y="4800600"/>
            <a:ext cx="64770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A resolution IV design must have at least 2</a:t>
            </a:r>
            <a:r>
              <a:rPr lang="en-US" i="1"/>
              <a:t>k</a:t>
            </a:r>
            <a:r>
              <a:rPr lang="en-US"/>
              <a:t> runs. </a:t>
            </a:r>
          </a:p>
          <a:p>
            <a:pPr>
              <a:spcBef>
                <a:spcPct val="50000"/>
              </a:spcBef>
            </a:pPr>
            <a:r>
              <a:rPr lang="en-US"/>
              <a:t>“optimal” designs may often prove useful.</a:t>
            </a:r>
          </a:p>
        </p:txBody>
      </p:sp>
      <p:pic>
        <p:nvPicPr>
          <p:cNvPr id="46087" name="Picture 6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09600" y="1371600"/>
            <a:ext cx="7772400" cy="3500438"/>
          </a:xfr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47107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E82CC2E-A019-447D-9583-981D022A11E0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47109" name="Text Box 2"/>
          <p:cNvSpPr txBox="1">
            <a:spLocks noChangeArrowheads="1"/>
          </p:cNvSpPr>
          <p:nvPr/>
        </p:nvSpPr>
        <p:spPr bwMode="auto">
          <a:xfrm>
            <a:off x="838200" y="685800"/>
            <a:ext cx="7162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/>
              <a:t>Sequential Experimentation with Resolution IV Designs – Page 339</a:t>
            </a:r>
          </a:p>
        </p:txBody>
      </p:sp>
      <p:pic>
        <p:nvPicPr>
          <p:cNvPr id="471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905000"/>
            <a:ext cx="8077200" cy="161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1" name="Text Box 4"/>
          <p:cNvSpPr txBox="1">
            <a:spLocks noChangeArrowheads="1"/>
          </p:cNvSpPr>
          <p:nvPr/>
        </p:nvSpPr>
        <p:spPr bwMode="auto">
          <a:xfrm>
            <a:off x="990600" y="4114800"/>
            <a:ext cx="7391400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We can’t use the full fold-over procedure given previously for Resolution III designs – it will result in replicating the runs in the original design.</a:t>
            </a:r>
          </a:p>
          <a:p>
            <a:pPr>
              <a:spcBef>
                <a:spcPct val="50000"/>
              </a:spcBef>
            </a:pPr>
            <a:r>
              <a:rPr lang="en-US" sz="2000"/>
              <a:t>Switching the signs in a single column allows all of the two-factor interactions involving that column to be separated. 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4813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4813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AC89774-7FD7-4CE0-B1E4-33FD88145109}" type="slidenum">
              <a:rPr lang="en-US" smtClean="0"/>
              <a:pPr/>
              <a:t>47</a:t>
            </a:fld>
            <a:endParaRPr lang="en-US" smtClean="0"/>
          </a:p>
        </p:txBody>
      </p:sp>
      <p:sp>
        <p:nvSpPr>
          <p:cNvPr id="48133" name="Text Box 3"/>
          <p:cNvSpPr txBox="1">
            <a:spLocks noChangeArrowheads="1"/>
          </p:cNvSpPr>
          <p:nvPr/>
        </p:nvSpPr>
        <p:spPr bwMode="auto">
          <a:xfrm>
            <a:off x="1905000" y="457200"/>
            <a:ext cx="541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The spin coater experiment – page 340</a:t>
            </a:r>
          </a:p>
        </p:txBody>
      </p:sp>
      <p:pic>
        <p:nvPicPr>
          <p:cNvPr id="48134" name="Picture 7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371600" y="990600"/>
            <a:ext cx="6019800" cy="46243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4915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4915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ED404B3-4CE7-4F13-8064-79B7C56DD21A}" type="slidenum">
              <a:rPr lang="en-US" smtClean="0"/>
              <a:pPr/>
              <a:t>48</a:t>
            </a:fld>
            <a:endParaRPr lang="en-US" smtClean="0"/>
          </a:p>
        </p:txBody>
      </p:sp>
      <p:pic>
        <p:nvPicPr>
          <p:cNvPr id="49157" name="Picture 5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066800" y="304800"/>
            <a:ext cx="7162800" cy="5486400"/>
          </a:xfrm>
          <a:noFill/>
        </p:spPr>
      </p:pic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5715000" y="1981200"/>
            <a:ext cx="29718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[AB] = AB + CE</a:t>
            </a:r>
          </a:p>
          <a:p>
            <a:pPr>
              <a:spcBef>
                <a:spcPct val="50000"/>
              </a:spcBef>
            </a:pPr>
            <a:r>
              <a:rPr lang="en-US" sz="2000"/>
              <a:t>We need to dealias these interactions</a:t>
            </a:r>
          </a:p>
          <a:p>
            <a:pPr>
              <a:spcBef>
                <a:spcPct val="50000"/>
              </a:spcBef>
            </a:pPr>
            <a:r>
              <a:rPr lang="en-US" sz="2000"/>
              <a:t>The fold-over design switches the signs in column 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50179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D67635C-C6F5-4CBD-A2D8-1023CDFB4995}" type="slidenum">
              <a:rPr lang="en-US" smtClean="0"/>
              <a:pPr/>
              <a:t>49</a:t>
            </a:fld>
            <a:endParaRPr lang="en-US" smtClean="0"/>
          </a:p>
        </p:txBody>
      </p:sp>
      <p:sp>
        <p:nvSpPr>
          <p:cNvPr id="50181" name="Text Box 2"/>
          <p:cNvSpPr txBox="1">
            <a:spLocks noChangeArrowheads="1"/>
          </p:cNvSpPr>
          <p:nvPr/>
        </p:nvSpPr>
        <p:spPr bwMode="auto">
          <a:xfrm>
            <a:off x="1066800" y="533400"/>
            <a:ext cx="7239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The aliases from the complete design following the fold-over (32 runs) are as follows:</a:t>
            </a:r>
          </a:p>
        </p:txBody>
      </p:sp>
      <p:pic>
        <p:nvPicPr>
          <p:cNvPr id="5018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5050" y="1752600"/>
            <a:ext cx="3867150" cy="256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3" name="Text Box 4"/>
          <p:cNvSpPr txBox="1">
            <a:spLocks noChangeArrowheads="1"/>
          </p:cNvSpPr>
          <p:nvPr/>
        </p:nvSpPr>
        <p:spPr bwMode="auto">
          <a:xfrm>
            <a:off x="1371600" y="4800600"/>
            <a:ext cx="69342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Finding the aliases is somewhat beyond the scope of this course (Chapter 10 provided details) but it can be determined using Design-Expert.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1024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1024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ECCE044-7279-4C8D-A6E5-095ED3480846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162800" cy="1143000"/>
          </a:xfrm>
        </p:spPr>
        <p:txBody>
          <a:bodyPr/>
          <a:lstStyle/>
          <a:p>
            <a:r>
              <a:rPr lang="en-US" sz="3600" b="1" smtClean="0"/>
              <a:t>The One-Half Fraction of the 2</a:t>
            </a:r>
            <a:r>
              <a:rPr lang="en-US" sz="3600" baseline="30000" smtClean="0"/>
              <a:t>3</a:t>
            </a:r>
            <a:endParaRPr lang="en-US" sz="3600" i="1" baseline="30000" smtClean="0"/>
          </a:p>
        </p:txBody>
      </p:sp>
      <p:sp>
        <p:nvSpPr>
          <p:cNvPr id="10246" name="Text Box 4"/>
          <p:cNvSpPr txBox="1">
            <a:spLocks noChangeArrowheads="1"/>
          </p:cNvSpPr>
          <p:nvPr/>
        </p:nvSpPr>
        <p:spPr bwMode="auto">
          <a:xfrm>
            <a:off x="609600" y="4267200"/>
            <a:ext cx="8077200" cy="19589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For the principal fraction, notice that the contrast for estimating the main effect </a:t>
            </a:r>
            <a:r>
              <a:rPr lang="en-US" sz="2000" i="1"/>
              <a:t>A </a:t>
            </a:r>
            <a:r>
              <a:rPr lang="en-US" sz="2000"/>
              <a:t>is exactly the same as the contrast used for estimating the </a:t>
            </a:r>
            <a:r>
              <a:rPr lang="en-US" sz="2000" i="1"/>
              <a:t>BC</a:t>
            </a:r>
            <a:r>
              <a:rPr lang="en-US" sz="2000"/>
              <a:t> interaction.</a:t>
            </a:r>
          </a:p>
          <a:p>
            <a:pPr>
              <a:spcBef>
                <a:spcPct val="50000"/>
              </a:spcBef>
            </a:pPr>
            <a:r>
              <a:rPr lang="en-US" sz="2000"/>
              <a:t>This phenomena is called </a:t>
            </a:r>
            <a:r>
              <a:rPr lang="en-US" sz="2000" b="1"/>
              <a:t>aliasing </a:t>
            </a:r>
            <a:r>
              <a:rPr lang="en-US" sz="2000"/>
              <a:t>and it occurs in all fractional designs</a:t>
            </a:r>
          </a:p>
          <a:p>
            <a:pPr>
              <a:spcBef>
                <a:spcPct val="50000"/>
              </a:spcBef>
            </a:pPr>
            <a:r>
              <a:rPr lang="en-US" sz="2000"/>
              <a:t>Aliases can be found directly from the columns in the table of + and - signs</a:t>
            </a:r>
            <a:endParaRPr lang="en-US"/>
          </a:p>
        </p:txBody>
      </p:sp>
      <p:pic>
        <p:nvPicPr>
          <p:cNvPr id="1024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1143000"/>
            <a:ext cx="5638800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51203" name="Footer Placeholder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51204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C15464E-A0EC-48BD-8D0C-1611110964E4}" type="slidenum">
              <a:rPr lang="en-US" smtClean="0"/>
              <a:pPr/>
              <a:t>50</a:t>
            </a:fld>
            <a:endParaRPr lang="en-US" smtClean="0"/>
          </a:p>
        </p:txBody>
      </p:sp>
      <p:pic>
        <p:nvPicPr>
          <p:cNvPr id="51205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04800" y="609600"/>
            <a:ext cx="4192588" cy="4419600"/>
          </a:xfrm>
          <a:noFill/>
        </p:spPr>
      </p:pic>
      <p:pic>
        <p:nvPicPr>
          <p:cNvPr id="51206" name="Picture 8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419600" y="609600"/>
            <a:ext cx="4572000" cy="30003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52227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D0843E1-C002-4644-9245-1F10EEEB2D3B}" type="slidenum">
              <a:rPr lang="en-US" smtClean="0"/>
              <a:pPr/>
              <a:t>51</a:t>
            </a:fld>
            <a:endParaRPr lang="en-US" smtClean="0"/>
          </a:p>
        </p:txBody>
      </p:sp>
      <p:sp>
        <p:nvSpPr>
          <p:cNvPr id="52229" name="Text Box 2"/>
          <p:cNvSpPr txBox="1">
            <a:spLocks noChangeArrowheads="1"/>
          </p:cNvSpPr>
          <p:nvPr/>
        </p:nvSpPr>
        <p:spPr bwMode="auto">
          <a:xfrm>
            <a:off x="1066800" y="609600"/>
            <a:ext cx="7086600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A full fold-over of a Resolution IV design is usually not necessary, and it’s potentially very inefficient.</a:t>
            </a:r>
          </a:p>
          <a:p>
            <a:pPr>
              <a:spcBef>
                <a:spcPct val="50000"/>
              </a:spcBef>
            </a:pPr>
            <a:r>
              <a:rPr lang="en-US" sz="2000"/>
              <a:t>In the spin coater example, there were seven degrees of freedom available to estimate two-factor interaction alias chains.</a:t>
            </a:r>
          </a:p>
          <a:p>
            <a:pPr>
              <a:spcBef>
                <a:spcPct val="50000"/>
              </a:spcBef>
            </a:pPr>
            <a:r>
              <a:rPr lang="en-US" sz="2000"/>
              <a:t>After adding the fold-over (16 more runs), there are only 12 degrees of freedom available for estimating two-factor interactions (16 new runs yields only five more degrees of freedom). </a:t>
            </a:r>
          </a:p>
          <a:p>
            <a:pPr>
              <a:spcBef>
                <a:spcPct val="50000"/>
              </a:spcBef>
            </a:pPr>
            <a:r>
              <a:rPr lang="en-US" sz="2000"/>
              <a:t>A </a:t>
            </a:r>
            <a:r>
              <a:rPr lang="en-US" sz="2000" b="1"/>
              <a:t>partial fold-over</a:t>
            </a:r>
            <a:r>
              <a:rPr lang="en-US" sz="2000"/>
              <a:t> (semifold) may be a better choice of follow-up design.  To construct a partial fold-over:</a:t>
            </a:r>
          </a:p>
        </p:txBody>
      </p:sp>
      <p:pic>
        <p:nvPicPr>
          <p:cNvPr id="5223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4038600"/>
            <a:ext cx="7391400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5325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5325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C56ADD8-5391-4CAC-AB89-1B8ABF753F6C}" type="slidenum">
              <a:rPr lang="en-US" smtClean="0"/>
              <a:pPr/>
              <a:t>52</a:t>
            </a:fld>
            <a:endParaRPr lang="en-US" smtClean="0"/>
          </a:p>
        </p:txBody>
      </p:sp>
      <p:sp>
        <p:nvSpPr>
          <p:cNvPr id="53253" name="Text Box 3"/>
          <p:cNvSpPr txBox="1">
            <a:spLocks noChangeArrowheads="1"/>
          </p:cNvSpPr>
          <p:nvPr/>
        </p:nvSpPr>
        <p:spPr bwMode="auto">
          <a:xfrm>
            <a:off x="7391400" y="838200"/>
            <a:ext cx="1447800" cy="528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Not an orthogonal design – but that’s not such a big deal</a:t>
            </a:r>
          </a:p>
          <a:p>
            <a:pPr>
              <a:spcBef>
                <a:spcPct val="50000"/>
              </a:spcBef>
            </a:pPr>
            <a:r>
              <a:rPr lang="en-US" sz="2000"/>
              <a:t>Correlated parameter estimates</a:t>
            </a:r>
          </a:p>
          <a:p>
            <a:pPr>
              <a:spcBef>
                <a:spcPct val="50000"/>
              </a:spcBef>
            </a:pPr>
            <a:r>
              <a:rPr lang="en-US" sz="2000"/>
              <a:t>Larger standard errors of regression model coefficients or effects </a:t>
            </a:r>
          </a:p>
        </p:txBody>
      </p:sp>
      <p:pic>
        <p:nvPicPr>
          <p:cNvPr id="53254" name="Picture 5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533400"/>
            <a:ext cx="6629400" cy="54911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5427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5427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0870F38-FCF6-410C-BD13-61C7E4A20CE6}" type="slidenum">
              <a:rPr lang="en-US" smtClean="0"/>
              <a:pPr/>
              <a:t>53</a:t>
            </a:fld>
            <a:endParaRPr lang="en-US" smtClean="0"/>
          </a:p>
        </p:txBody>
      </p: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685800"/>
            <a:ext cx="29622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8" name="Text Box 3"/>
          <p:cNvSpPr txBox="1">
            <a:spLocks noChangeArrowheads="1"/>
          </p:cNvSpPr>
          <p:nvPr/>
        </p:nvSpPr>
        <p:spPr bwMode="auto">
          <a:xfrm>
            <a:off x="914400" y="3581400"/>
            <a:ext cx="2590800" cy="132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There are still 12 degrees of freedom available to estimate two-factor interactions</a:t>
            </a:r>
          </a:p>
        </p:txBody>
      </p:sp>
      <p:pic>
        <p:nvPicPr>
          <p:cNvPr id="54279" name="Picture 6"/>
          <p:cNvPicPr>
            <a:picLocks noGrp="1" noChangeAspect="1" noChangeArrowheads="1"/>
          </p:cNvPicPr>
          <p:nvPr>
            <p:ph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038600" y="762000"/>
            <a:ext cx="4800600" cy="3262313"/>
          </a:xfr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Date Placeholder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55299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912F614-BB2F-49B7-A0DF-A90C4B2BD0CA}" type="slidenum">
              <a:rPr lang="en-US" smtClean="0"/>
              <a:pPr/>
              <a:t>54</a:t>
            </a:fld>
            <a:endParaRPr lang="en-US" smtClean="0"/>
          </a:p>
        </p:txBody>
      </p:sp>
      <p:sp>
        <p:nvSpPr>
          <p:cNvPr id="55301" name="Text Box 2"/>
          <p:cNvSpPr txBox="1">
            <a:spLocks noChangeArrowheads="1"/>
          </p:cNvSpPr>
          <p:nvPr/>
        </p:nvSpPr>
        <p:spPr bwMode="auto">
          <a:xfrm>
            <a:off x="762000" y="838200"/>
            <a:ext cx="7848600" cy="392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/>
              <a:t>Resolution V Designs – Page 331</a:t>
            </a:r>
          </a:p>
          <a:p>
            <a:pPr>
              <a:spcBef>
                <a:spcPct val="50000"/>
              </a:spcBef>
            </a:pPr>
            <a:r>
              <a:rPr lang="en-US"/>
              <a:t>We used a Resolution V design (a 2</a:t>
            </a:r>
            <a:r>
              <a:rPr lang="en-US" baseline="30000"/>
              <a:t>5-2</a:t>
            </a:r>
            <a:r>
              <a:rPr lang="en-US"/>
              <a:t>) in Example 8.2</a:t>
            </a:r>
          </a:p>
          <a:p>
            <a:pPr>
              <a:spcBef>
                <a:spcPct val="50000"/>
              </a:spcBef>
            </a:pPr>
            <a:r>
              <a:rPr lang="en-US"/>
              <a:t>Generally, these are large designs (at least 32 runs) for six or more factors</a:t>
            </a:r>
          </a:p>
          <a:p>
            <a:pPr>
              <a:spcBef>
                <a:spcPct val="50000"/>
              </a:spcBef>
            </a:pPr>
            <a:r>
              <a:rPr lang="en-US"/>
              <a:t>Irregular designs can be found using optimal design construction methods</a:t>
            </a:r>
          </a:p>
          <a:p>
            <a:pPr>
              <a:spcBef>
                <a:spcPct val="50000"/>
              </a:spcBef>
            </a:pPr>
            <a:r>
              <a:rPr lang="en-US"/>
              <a:t>JMP has excellent capability</a:t>
            </a:r>
          </a:p>
          <a:p>
            <a:pPr>
              <a:spcBef>
                <a:spcPct val="50000"/>
              </a:spcBef>
            </a:pPr>
            <a:r>
              <a:rPr lang="en-US"/>
              <a:t>Examples for </a:t>
            </a:r>
            <a:r>
              <a:rPr lang="en-US" i="1"/>
              <a:t>k</a:t>
            </a:r>
            <a:r>
              <a:rPr lang="en-US"/>
              <a:t> = 6 and 8 factors are illustrated in the book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5632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5632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6317600-EF63-4A4F-9DE0-6D9B26ABBF1F}" type="slidenum">
              <a:rPr lang="en-US" smtClean="0"/>
              <a:pPr/>
              <a:t>55</a:t>
            </a:fld>
            <a:endParaRPr lang="en-US" smtClean="0"/>
          </a:p>
        </p:txBody>
      </p:sp>
      <p:sp>
        <p:nvSpPr>
          <p:cNvPr id="5632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smtClean="0"/>
              <a:t>Supersaturated Designs</a:t>
            </a:r>
          </a:p>
        </p:txBody>
      </p:sp>
      <p:pic>
        <p:nvPicPr>
          <p:cNvPr id="5632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14400" y="1371600"/>
            <a:ext cx="7696200" cy="4640263"/>
          </a:xfr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5734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5734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3C6ABC9-45B1-4634-874B-6DEEDED3F87B}" type="slidenum">
              <a:rPr lang="en-US" smtClean="0"/>
              <a:pPr/>
              <a:t>56</a:t>
            </a:fld>
            <a:endParaRPr lang="en-US" smtClean="0"/>
          </a:p>
        </p:txBody>
      </p:sp>
      <p:pic>
        <p:nvPicPr>
          <p:cNvPr id="57349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5800" y="1392238"/>
            <a:ext cx="7772400" cy="3921125"/>
          </a:xfr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1028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102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81F0F78-6A81-4290-97DF-EE6B05DDD837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0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sz="3200" b="1" smtClean="0"/>
              <a:t>Aliasing in the One-Half Fraction of the 2</a:t>
            </a:r>
            <a:r>
              <a:rPr lang="en-US" sz="3200" baseline="30000" smtClean="0"/>
              <a:t>3</a:t>
            </a:r>
          </a:p>
        </p:txBody>
      </p:sp>
      <p:sp>
        <p:nvSpPr>
          <p:cNvPr id="1031" name="Text Box 3"/>
          <p:cNvSpPr txBox="1">
            <a:spLocks noChangeArrowheads="1"/>
          </p:cNvSpPr>
          <p:nvPr/>
        </p:nvSpPr>
        <p:spPr bwMode="auto">
          <a:xfrm>
            <a:off x="1066800" y="1447800"/>
            <a:ext cx="7239000" cy="465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/>
              <a:t>A = BC, B = AC, C = AB</a:t>
            </a:r>
            <a:r>
              <a:rPr lang="en-US"/>
              <a:t> (or </a:t>
            </a:r>
            <a:r>
              <a:rPr lang="en-US" i="1"/>
              <a:t>me</a:t>
            </a:r>
            <a:r>
              <a:rPr lang="en-US"/>
              <a:t> = 2</a:t>
            </a:r>
            <a:r>
              <a:rPr lang="en-US" i="1"/>
              <a:t>fi</a:t>
            </a:r>
            <a:r>
              <a:rPr lang="en-US"/>
              <a:t>)</a:t>
            </a:r>
          </a:p>
          <a:p>
            <a:pPr>
              <a:spcBef>
                <a:spcPct val="50000"/>
              </a:spcBef>
            </a:pPr>
            <a:r>
              <a:rPr lang="en-US"/>
              <a:t>Aliases can be found from the </a:t>
            </a:r>
            <a:r>
              <a:rPr lang="en-US" b="1"/>
              <a:t>defining</a:t>
            </a:r>
            <a:r>
              <a:rPr lang="en-US"/>
              <a:t> </a:t>
            </a:r>
            <a:r>
              <a:rPr lang="en-US" b="1"/>
              <a:t>relation</a:t>
            </a:r>
            <a:r>
              <a:rPr lang="en-US"/>
              <a:t> </a:t>
            </a:r>
            <a:r>
              <a:rPr lang="en-US" i="1"/>
              <a:t>I = ABC</a:t>
            </a:r>
            <a:r>
              <a:rPr lang="en-US"/>
              <a:t> by multiplication:</a:t>
            </a:r>
          </a:p>
          <a:p>
            <a:pPr>
              <a:spcBef>
                <a:spcPct val="50000"/>
              </a:spcBef>
            </a:pPr>
            <a:r>
              <a:rPr lang="en-US" i="1"/>
              <a:t>AI = A(ABC) = A</a:t>
            </a:r>
            <a:r>
              <a:rPr lang="en-US" i="1" baseline="30000"/>
              <a:t>2</a:t>
            </a:r>
            <a:r>
              <a:rPr lang="en-US" i="1"/>
              <a:t>BC = BC</a:t>
            </a:r>
          </a:p>
          <a:p>
            <a:pPr>
              <a:spcBef>
                <a:spcPct val="50000"/>
              </a:spcBef>
            </a:pPr>
            <a:r>
              <a:rPr lang="en-US" i="1"/>
              <a:t>BI =B(ABC) = AC</a:t>
            </a:r>
          </a:p>
          <a:p>
            <a:pPr>
              <a:spcBef>
                <a:spcPct val="50000"/>
              </a:spcBef>
            </a:pPr>
            <a:r>
              <a:rPr lang="en-US" i="1"/>
              <a:t>CI = C(ABC) = AB</a:t>
            </a:r>
          </a:p>
          <a:p>
            <a:pPr>
              <a:spcBef>
                <a:spcPct val="50000"/>
              </a:spcBef>
            </a:pPr>
            <a:r>
              <a:rPr lang="en-US"/>
              <a:t>Textbook notation for aliased effects:</a:t>
            </a:r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1627188" y="5210175"/>
          <a:ext cx="6575425" cy="461963"/>
        </p:xfrm>
        <a:graphic>
          <a:graphicData uri="http://schemas.openxmlformats.org/presentationml/2006/ole">
            <p:oleObj spid="_x0000_s1026" name="Equation" r:id="rId4" imgW="2895480" imgH="203040" progId="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2052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205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16A3224-E1B1-41D9-AADF-CC9464E8FDA5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sz="3200" b="1" smtClean="0"/>
              <a:t>The Alternate Fraction of the 2</a:t>
            </a:r>
            <a:r>
              <a:rPr lang="en-US" sz="3200" baseline="30000" smtClean="0"/>
              <a:t>3-1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7724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i="1" smtClean="0"/>
              <a:t>I = -ABC</a:t>
            </a:r>
            <a:r>
              <a:rPr lang="en-US" sz="2800" smtClean="0"/>
              <a:t> is the defining relation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Implies slightly different aliases: </a:t>
            </a:r>
            <a:r>
              <a:rPr lang="en-US" sz="2800" i="1" smtClean="0"/>
              <a:t>A = -BC,         B= -AC, </a:t>
            </a:r>
            <a:r>
              <a:rPr lang="en-US" sz="2800" smtClean="0"/>
              <a:t>and</a:t>
            </a:r>
            <a:r>
              <a:rPr lang="en-US" sz="2800" i="1" smtClean="0"/>
              <a:t> C = -AB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Both designs belong to the same </a:t>
            </a:r>
            <a:r>
              <a:rPr lang="en-US" sz="2800" b="1" smtClean="0"/>
              <a:t>family</a:t>
            </a:r>
            <a:r>
              <a:rPr lang="en-US" sz="2800" b="1" i="1" smtClean="0"/>
              <a:t>, </a:t>
            </a:r>
            <a:r>
              <a:rPr lang="en-US" sz="2800" smtClean="0"/>
              <a:t>defined by 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800" smtClean="0"/>
          </a:p>
          <a:p>
            <a:pPr>
              <a:lnSpc>
                <a:spcPct val="90000"/>
              </a:lnSpc>
            </a:pPr>
            <a:r>
              <a:rPr lang="en-US" sz="2800" smtClean="0"/>
              <a:t>Suppose that after running the principal fraction, the alternate fraction was also run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The two groups of runs can be combined to form a full factorial – an example of </a:t>
            </a:r>
            <a:r>
              <a:rPr lang="en-US" sz="2800" b="1" smtClean="0"/>
              <a:t>sequential</a:t>
            </a:r>
            <a:r>
              <a:rPr lang="en-US" sz="2800" smtClean="0"/>
              <a:t> experimentation</a:t>
            </a: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3124200" y="3505200"/>
          <a:ext cx="2057400" cy="544513"/>
        </p:xfrm>
        <a:graphic>
          <a:graphicData uri="http://schemas.openxmlformats.org/presentationml/2006/ole">
            <p:oleObj spid="_x0000_s2050" name="Equation" r:id="rId4" imgW="672840" imgH="177480" progId="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307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307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A845D95-7027-4F46-B8F9-3FC3DE31871F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30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Design Resolution</a:t>
            </a:r>
          </a:p>
        </p:txBody>
      </p:sp>
      <p:sp>
        <p:nvSpPr>
          <p:cNvPr id="308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/>
              <a:t>Resolution III Designs:</a:t>
            </a:r>
          </a:p>
          <a:p>
            <a:pPr lvl="1">
              <a:lnSpc>
                <a:spcPct val="90000"/>
              </a:lnSpc>
            </a:pPr>
            <a:r>
              <a:rPr lang="en-US" sz="2400" i="1" smtClean="0"/>
              <a:t>me = </a:t>
            </a:r>
            <a:r>
              <a:rPr lang="en-US" sz="2400" smtClean="0"/>
              <a:t>2</a:t>
            </a:r>
            <a:r>
              <a:rPr lang="en-US" sz="2400" i="1" smtClean="0"/>
              <a:t>fi</a:t>
            </a:r>
            <a:r>
              <a:rPr lang="en-US" sz="2400" smtClean="0"/>
              <a:t> 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example 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Resolution IV Designs: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2</a:t>
            </a:r>
            <a:r>
              <a:rPr lang="en-US" sz="2400" i="1" smtClean="0"/>
              <a:t>fi</a:t>
            </a:r>
            <a:r>
              <a:rPr lang="en-US" sz="2400" smtClean="0"/>
              <a:t> = 2</a:t>
            </a:r>
            <a:r>
              <a:rPr lang="en-US" sz="2400" i="1" smtClean="0"/>
              <a:t>fi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example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Resolution V Designs: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2</a:t>
            </a:r>
            <a:r>
              <a:rPr lang="en-US" sz="2400" i="1" smtClean="0"/>
              <a:t>fi</a:t>
            </a:r>
            <a:r>
              <a:rPr lang="en-US" sz="2400" smtClean="0"/>
              <a:t> = 3</a:t>
            </a:r>
            <a:r>
              <a:rPr lang="en-US" sz="2400" i="1" smtClean="0"/>
              <a:t>fi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example  </a:t>
            </a: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2743200" y="2819400"/>
          <a:ext cx="533400" cy="479425"/>
        </p:xfrm>
        <a:graphic>
          <a:graphicData uri="http://schemas.openxmlformats.org/presentationml/2006/ole">
            <p:oleObj spid="_x0000_s3074" name="Equation" r:id="rId4" imgW="253800" imgH="228600" progId="">
              <p:embed/>
            </p:oleObj>
          </a:graphicData>
        </a:graphic>
      </p:graphicFrame>
      <p:graphicFrame>
        <p:nvGraphicFramePr>
          <p:cNvPr id="3075" name="Object 6"/>
          <p:cNvGraphicFramePr>
            <a:graphicFrameLocks noChangeAspect="1"/>
          </p:cNvGraphicFramePr>
          <p:nvPr/>
        </p:nvGraphicFramePr>
        <p:xfrm>
          <a:off x="2819400" y="4065588"/>
          <a:ext cx="533400" cy="506412"/>
        </p:xfrm>
        <a:graphic>
          <a:graphicData uri="http://schemas.openxmlformats.org/presentationml/2006/ole">
            <p:oleObj spid="_x0000_s3075" name="Equation" r:id="rId5" imgW="253800" imgH="241200" progId="">
              <p:embed/>
            </p:oleObj>
          </a:graphicData>
        </a:graphic>
      </p:graphicFrame>
      <p:graphicFrame>
        <p:nvGraphicFramePr>
          <p:cNvPr id="3076" name="Object 7"/>
          <p:cNvGraphicFramePr>
            <a:graphicFrameLocks noChangeAspect="1"/>
          </p:cNvGraphicFramePr>
          <p:nvPr/>
        </p:nvGraphicFramePr>
        <p:xfrm>
          <a:off x="2819400" y="5362575"/>
          <a:ext cx="533400" cy="504825"/>
        </p:xfrm>
        <a:graphic>
          <a:graphicData uri="http://schemas.openxmlformats.org/presentationml/2006/ole">
            <p:oleObj spid="_x0000_s3076" name="Equation" r:id="rId6" imgW="253800" imgH="241200" progId="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8</a:t>
            </a:r>
          </a:p>
        </p:txBody>
      </p:sp>
      <p:sp>
        <p:nvSpPr>
          <p:cNvPr id="1126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Design and Analysis of Experiments 7E 2009 Montgomery</a:t>
            </a:r>
          </a:p>
        </p:txBody>
      </p:sp>
      <p:sp>
        <p:nvSpPr>
          <p:cNvPr id="1126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EA6FEF4-378C-4782-9A06-13E9AEFB3320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126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609600"/>
            <a:ext cx="7772400" cy="1143000"/>
          </a:xfrm>
        </p:spPr>
        <p:txBody>
          <a:bodyPr/>
          <a:lstStyle/>
          <a:p>
            <a:r>
              <a:rPr lang="en-US" sz="3600" b="1" smtClean="0"/>
              <a:t>Construction of a One-half Fraction</a:t>
            </a:r>
          </a:p>
        </p:txBody>
      </p:sp>
      <p:sp>
        <p:nvSpPr>
          <p:cNvPr id="11270" name="Text Box 3"/>
          <p:cNvSpPr txBox="1">
            <a:spLocks noChangeArrowheads="1"/>
          </p:cNvSpPr>
          <p:nvPr/>
        </p:nvSpPr>
        <p:spPr bwMode="auto">
          <a:xfrm>
            <a:off x="1447800" y="1752600"/>
            <a:ext cx="586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The </a:t>
            </a:r>
            <a:r>
              <a:rPr lang="en-US" b="1"/>
              <a:t>basic</a:t>
            </a:r>
            <a:r>
              <a:rPr lang="en-US"/>
              <a:t> design; the design </a:t>
            </a:r>
            <a:r>
              <a:rPr lang="en-US" b="1"/>
              <a:t>generator </a:t>
            </a:r>
          </a:p>
        </p:txBody>
      </p:sp>
      <p:pic>
        <p:nvPicPr>
          <p:cNvPr id="11271" name="Picture 7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3400" y="2667000"/>
            <a:ext cx="7772400" cy="3209925"/>
          </a:xfr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C:\WINDOWS\Profiles\Doug Montgomery\Application Data\Microsoft\Templates\Blank Presentation.pot</Template>
  <TotalTime>685</TotalTime>
  <Words>2230</Words>
  <Application>Microsoft Office PowerPoint</Application>
  <PresentationFormat>On-screen Show (4:3)</PresentationFormat>
  <Paragraphs>390</Paragraphs>
  <Slides>56</Slides>
  <Notes>56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8" baseType="lpstr">
      <vt:lpstr>Blank Presentation</vt:lpstr>
      <vt:lpstr>Equation</vt:lpstr>
      <vt:lpstr>Design and Analysis of Engineering Experiments</vt:lpstr>
      <vt:lpstr>Design of Engineering Experiments   Two-level Fractional Factorial Designs</vt:lpstr>
      <vt:lpstr>Why do Fractional Factorial  Designs Work?</vt:lpstr>
      <vt:lpstr>The One-Half Fraction of the 2k</vt:lpstr>
      <vt:lpstr>The One-Half Fraction of the 23</vt:lpstr>
      <vt:lpstr>Aliasing in the One-Half Fraction of the 23</vt:lpstr>
      <vt:lpstr>The Alternate Fraction of the 23-1</vt:lpstr>
      <vt:lpstr>Design Resolution</vt:lpstr>
      <vt:lpstr>Construction of a One-half Fraction</vt:lpstr>
      <vt:lpstr>Projection of Fractional Factorials</vt:lpstr>
      <vt:lpstr>Example 8.1</vt:lpstr>
      <vt:lpstr>Example 8.1</vt:lpstr>
      <vt:lpstr>Slide 13</vt:lpstr>
      <vt:lpstr>Slide 14</vt:lpstr>
      <vt:lpstr>Slide 15</vt:lpstr>
      <vt:lpstr>The One-Quarter Fraction of the 2k</vt:lpstr>
      <vt:lpstr>The One-Quarter Fraction of the 26-2</vt:lpstr>
      <vt:lpstr>The One-Quarter Fraction of the 26-2</vt:lpstr>
      <vt:lpstr>A One-Quarter Fraction of the 26-2: Example 8.4, Page 305</vt:lpstr>
      <vt:lpstr>The General 2k-p Fractional  Factorial Design</vt:lpstr>
      <vt:lpstr>Slide 21</vt:lpstr>
      <vt:lpstr>The General 2k-p Design: Resolution may not be Sufficient </vt:lpstr>
      <vt:lpstr>Slide 23</vt:lpstr>
      <vt:lpstr>Slide 24</vt:lpstr>
      <vt:lpstr>Slide 25</vt:lpstr>
      <vt:lpstr>Resolution III Designs: Section 8.5, page 320</vt:lpstr>
      <vt:lpstr>Resolution III Designs</vt:lpstr>
      <vt:lpstr>Resolution III Designs</vt:lpstr>
      <vt:lpstr>Slide 29</vt:lpstr>
      <vt:lpstr>Slide 30</vt:lpstr>
      <vt:lpstr>Slide 31</vt:lpstr>
      <vt:lpstr>Plackett-Burman Designs</vt:lpstr>
      <vt:lpstr>Plackett-Burman Designs</vt:lpstr>
      <vt:lpstr>Slide 34</vt:lpstr>
      <vt:lpstr>Slide 35</vt:lpstr>
      <vt:lpstr>Plackett-Burman Designs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Supersaturated Designs</vt:lpstr>
      <vt:lpstr>Slide 56</vt:lpstr>
    </vt:vector>
  </TitlesOfParts>
  <Company>ASU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 of Engineering Experiments Part 7 – The 2k-p Fractional  Factorial Design</dc:title>
  <dc:creator>Preferred Customer</dc:creator>
  <cp:lastModifiedBy>ksu</cp:lastModifiedBy>
  <cp:revision>32</cp:revision>
  <dcterms:created xsi:type="dcterms:W3CDTF">2000-10-07T17:45:16Z</dcterms:created>
  <dcterms:modified xsi:type="dcterms:W3CDTF">2012-09-01T19:21:10Z</dcterms:modified>
</cp:coreProperties>
</file>