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3" r:id="rId1"/>
  </p:sldMasterIdLst>
  <p:notesMasterIdLst>
    <p:notesMasterId r:id="rId48"/>
  </p:notesMasterIdLst>
  <p:handoutMasterIdLst>
    <p:handoutMasterId r:id="rId49"/>
  </p:handoutMasterIdLst>
  <p:sldIdLst>
    <p:sldId id="260" r:id="rId2"/>
    <p:sldId id="262" r:id="rId3"/>
    <p:sldId id="303" r:id="rId4"/>
    <p:sldId id="267" r:id="rId5"/>
    <p:sldId id="427" r:id="rId6"/>
    <p:sldId id="429" r:id="rId7"/>
    <p:sldId id="455" r:id="rId8"/>
    <p:sldId id="449" r:id="rId9"/>
    <p:sldId id="465" r:id="rId10"/>
    <p:sldId id="261" r:id="rId11"/>
    <p:sldId id="456" r:id="rId12"/>
    <p:sldId id="442" r:id="rId13"/>
    <p:sldId id="443" r:id="rId14"/>
    <p:sldId id="464" r:id="rId15"/>
    <p:sldId id="457" r:id="rId16"/>
    <p:sldId id="459" r:id="rId17"/>
    <p:sldId id="460" r:id="rId18"/>
    <p:sldId id="461" r:id="rId19"/>
    <p:sldId id="462" r:id="rId20"/>
    <p:sldId id="466" r:id="rId21"/>
    <p:sldId id="450" r:id="rId22"/>
    <p:sldId id="451" r:id="rId23"/>
    <p:sldId id="452" r:id="rId24"/>
    <p:sldId id="439" r:id="rId25"/>
    <p:sldId id="440" r:id="rId26"/>
    <p:sldId id="276" r:id="rId27"/>
    <p:sldId id="277" r:id="rId28"/>
    <p:sldId id="368" r:id="rId29"/>
    <p:sldId id="441" r:id="rId30"/>
    <p:sldId id="369" r:id="rId31"/>
    <p:sldId id="390" r:id="rId32"/>
    <p:sldId id="370" r:id="rId33"/>
    <p:sldId id="372" r:id="rId34"/>
    <p:sldId id="373" r:id="rId35"/>
    <p:sldId id="374" r:id="rId36"/>
    <p:sldId id="378" r:id="rId37"/>
    <p:sldId id="379" r:id="rId38"/>
    <p:sldId id="419" r:id="rId39"/>
    <p:sldId id="420" r:id="rId40"/>
    <p:sldId id="421" r:id="rId41"/>
    <p:sldId id="389" r:id="rId42"/>
    <p:sldId id="388" r:id="rId43"/>
    <p:sldId id="423" r:id="rId44"/>
    <p:sldId id="424" r:id="rId45"/>
    <p:sldId id="300" r:id="rId46"/>
    <p:sldId id="426" r:id="rId47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FF"/>
    <a:srgbClr val="3333FF"/>
    <a:srgbClr val="C1BAF8"/>
    <a:srgbClr val="BCF6CB"/>
    <a:srgbClr val="FDE0BD"/>
    <a:srgbClr val="F983C1"/>
    <a:srgbClr val="FFFFCC"/>
    <a:srgbClr val="CCFF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1906" autoAdjust="0"/>
    <p:restoredTop sz="89520" autoAdjust="0"/>
  </p:normalViewPr>
  <p:slideViewPr>
    <p:cSldViewPr>
      <p:cViewPr varScale="1">
        <p:scale>
          <a:sx n="91" d="100"/>
          <a:sy n="91" d="100"/>
        </p:scale>
        <p:origin x="117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616"/>
    </p:cViewPr>
  </p:sorterViewPr>
  <p:notesViewPr>
    <p:cSldViewPr>
      <p:cViewPr>
        <p:scale>
          <a:sx n="75" d="100"/>
          <a:sy n="75" d="100"/>
        </p:scale>
        <p:origin x="-2172" y="-2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6200" y="8824913"/>
            <a:ext cx="6705600" cy="273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828675" y="381000"/>
            <a:ext cx="5622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828675" y="8763000"/>
            <a:ext cx="5622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1438" y="8818563"/>
            <a:ext cx="67151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>
              <a:tabLst>
                <a:tab pos="285750" algn="l"/>
                <a:tab pos="6457950" algn="r"/>
              </a:tabLst>
            </a:pPr>
            <a:r>
              <a:rPr lang="en-US" sz="1000" b="0"/>
              <a:t>Business Statistics: A Decision-Making Approach, 7e	© 2008 Prentice-Hall, Inc.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71438" y="55563"/>
            <a:ext cx="6715125" cy="273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>
              <a:tabLst>
                <a:tab pos="285750" algn="l"/>
                <a:tab pos="3257550" algn="ctr"/>
                <a:tab pos="6457950" algn="r"/>
              </a:tabLst>
            </a:pPr>
            <a:r>
              <a:rPr lang="en-US" sz="1200" b="0"/>
              <a:t>	Chapter 8	</a:t>
            </a:r>
            <a:r>
              <a:rPr lang="en-US" sz="1200"/>
              <a:t>Student Lecture Notes</a:t>
            </a:r>
            <a:r>
              <a:rPr lang="en-US" sz="1200" b="0"/>
              <a:t>	 8-</a:t>
            </a:r>
            <a:fld id="{1801E6F5-ED08-4580-B599-7F62C6FB3353}" type="slidenum">
              <a:rPr lang="en-US" sz="1200" b="0"/>
              <a:pPr algn="l" eaLnBrk="0" hangingPunct="0">
                <a:tabLst>
                  <a:tab pos="285750" algn="l"/>
                  <a:tab pos="3257550" algn="ctr"/>
                  <a:tab pos="6457950" algn="r"/>
                </a:tabLst>
              </a:pPr>
              <a:t>‹#›</a:t>
            </a:fld>
            <a:endParaRPr lang="en-US" sz="1200" b="0"/>
          </a:p>
        </p:txBody>
      </p:sp>
    </p:spTree>
    <p:extLst>
      <p:ext uri="{BB962C8B-B14F-4D97-AF65-F5344CB8AC3E}">
        <p14:creationId xmlns:p14="http://schemas.microsoft.com/office/powerpoint/2010/main" val="2994865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429000"/>
            <a:ext cx="5029200" cy="502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notes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47800" y="457200"/>
            <a:ext cx="4181475" cy="288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1120775" y="35814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20775" y="38862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1120775" y="41910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120775" y="44958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120775" y="48006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1120775" y="51054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1120775" y="51054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1120775" y="54102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1120775" y="57150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1120775" y="60198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1120775" y="63246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1120775" y="66294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120775" y="69342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1120775" y="72390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1120775" y="75438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120775" y="78486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120775" y="81534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1120775" y="8458200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523875" y="381000"/>
            <a:ext cx="5851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77788" y="8824913"/>
            <a:ext cx="670242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>
              <a:tabLst>
                <a:tab pos="285750" algn="l"/>
                <a:tab pos="6457950" algn="r"/>
              </a:tabLst>
            </a:pPr>
            <a:r>
              <a:rPr lang="en-US" sz="1000" b="0"/>
              <a:t>Business Statistics: A Decision-Making Approach, 7e	© 2008 Prentice-Hall, Inc.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523875" y="8763000"/>
            <a:ext cx="5851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77788" y="61913"/>
            <a:ext cx="6702425" cy="273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>
              <a:tabLst>
                <a:tab pos="285750" algn="l"/>
                <a:tab pos="3257550" algn="ctr"/>
                <a:tab pos="6457950" algn="r"/>
              </a:tabLst>
            </a:pPr>
            <a:r>
              <a:rPr lang="en-US" sz="1200" b="0"/>
              <a:t>	Chapter 8	</a:t>
            </a:r>
            <a:r>
              <a:rPr lang="en-US" sz="1200"/>
              <a:t>Instructor Notes</a:t>
            </a:r>
            <a:r>
              <a:rPr lang="en-US" sz="1200" b="0"/>
              <a:t>	8-</a:t>
            </a:r>
            <a:fld id="{69A62EA4-DBFA-4A79-A925-90B47DBABB43}" type="slidenum">
              <a:rPr lang="en-US" sz="1200" b="0"/>
              <a:pPr algn="l" eaLnBrk="0" hangingPunct="0">
                <a:tabLst>
                  <a:tab pos="285750" algn="l"/>
                  <a:tab pos="3257550" algn="ctr"/>
                  <a:tab pos="6457950" algn="r"/>
                </a:tabLst>
              </a:pPr>
              <a:t>‹#›</a:t>
            </a:fld>
            <a:endParaRPr lang="en-US" sz="1200" b="0"/>
          </a:p>
        </p:txBody>
      </p:sp>
    </p:spTree>
    <p:extLst>
      <p:ext uri="{BB962C8B-B14F-4D97-AF65-F5344CB8AC3E}">
        <p14:creationId xmlns:p14="http://schemas.microsoft.com/office/powerpoint/2010/main" val="1211575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12900" y="457200"/>
            <a:ext cx="3851275" cy="2889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An interval developed from sample values such that </a:t>
            </a:r>
            <a:r>
              <a:rPr lang="en-US" sz="2000" b="1" dirty="0"/>
              <a:t>if all possible intervals of a given width were constructed</a:t>
            </a:r>
            <a:r>
              <a:rPr lang="en-US" sz="2000" dirty="0"/>
              <a:t>, a percentage  of these intervals, known as the confidence level, would include the true population parameter. 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772400" cy="704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534150"/>
            <a:ext cx="4648200" cy="3238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5373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09602247-6AA3-40A5-89BE-DABA594F328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7526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57400"/>
            <a:ext cx="88392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7527" name="Rectangle 7"/>
          <p:cNvSpPr>
            <a:spLocks noChangeArrowheads="1"/>
          </p:cNvSpPr>
          <p:nvPr/>
        </p:nvSpPr>
        <p:spPr bwMode="auto">
          <a:xfrm>
            <a:off x="457200" y="3200400"/>
            <a:ext cx="8077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28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7" grpId="0" build="p" autoUpdateAnimBg="0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D7951CC8-C577-4F1F-A03C-97050A600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381000"/>
            <a:ext cx="20193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59055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47583FC3-2A5F-4576-8239-439688B5C1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93038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00200"/>
            <a:ext cx="39624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9624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76800" y="3733800"/>
            <a:ext cx="39624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0" y="6553200"/>
            <a:ext cx="46482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239000" y="6548438"/>
            <a:ext cx="1905000" cy="309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C5B89E4A-EDD5-40AF-8734-C1F4F55CD4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93038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00200"/>
            <a:ext cx="39624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9624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553200"/>
            <a:ext cx="46482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239000" y="6548438"/>
            <a:ext cx="1905000" cy="309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1C6183A5-CAD0-476A-AE8D-80634CF57F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95492F0D-42E5-4512-847B-20E6EC1367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02E3F74A-17C7-485E-9A2B-129EE1F9EA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C8A91C3B-02F2-46EB-88A2-B759DE09C4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E477B847-B1FC-4312-8638-BE66694433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91B2371A-7971-4B7B-A1E5-108787C235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006C9A0E-CFCA-4CC9-B23B-C1223726EE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8676D488-E469-420D-8C03-0DF3496ABA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8-</a:t>
            </a:r>
            <a:fld id="{8CECB7F2-ECBF-4A7D-939F-3058DED5FB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81000"/>
            <a:ext cx="77930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342" tIns="42672" rIns="85342" bIns="4267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217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342" tIns="42672" rIns="85342" bIns="426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17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342" tIns="42672" rIns="85342" bIns="42672" numCol="1" anchor="b" anchorCtr="0" compatLnSpc="1">
            <a:prstTxWarp prst="textNoShape">
              <a:avLst/>
            </a:prstTxWarp>
          </a:bodyPr>
          <a:lstStyle>
            <a:lvl1pPr algn="l" defTabSz="852488">
              <a:defRPr sz="900" b="0"/>
            </a:lvl1pPr>
          </a:lstStyle>
          <a:p>
            <a:endParaRPr lang="en-US"/>
          </a:p>
        </p:txBody>
      </p:sp>
      <p:sp>
        <p:nvSpPr>
          <p:cNvPr id="92172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48438"/>
            <a:ext cx="19050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342" tIns="42672" rIns="85342" bIns="42672" numCol="1" anchor="b" anchorCtr="0" compatLnSpc="1">
            <a:prstTxWarp prst="textNoShape">
              <a:avLst/>
            </a:prstTxWarp>
          </a:bodyPr>
          <a:lstStyle>
            <a:lvl1pPr algn="r" defTabSz="852488">
              <a:defRPr sz="1000" b="0"/>
            </a:lvl1pPr>
          </a:lstStyle>
          <a:p>
            <a:r>
              <a:rPr lang="en-US"/>
              <a:t>8-</a:t>
            </a:r>
            <a:fld id="{60F4B070-A026-4A26-81AB-C3703C1B928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2173" name="Picture 13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609600"/>
            <a:ext cx="88392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hdr="0" ftr="0" dt="0"/>
  <p:txStyles>
    <p:titleStyle>
      <a:lvl1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2pPr>
      <a:lvl3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3pPr>
      <a:lvl4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4pPr>
      <a:lvl5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5pPr>
      <a:lvl6pPr marL="4572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6pPr>
      <a:lvl7pPr marL="9144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7pPr>
      <a:lvl8pPr marL="13716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8pPr>
      <a:lvl9pPr marL="18288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9pPr>
    </p:titleStyle>
    <p:bodyStyle>
      <a:lvl1pPr marL="320675" indent="-320675" algn="l" defTabSz="852488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93738" indent="-268288" algn="l" defTabSz="852488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068388" indent="-215900" algn="l" defTabSz="852488" rtl="0" fontAlgn="base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493838" indent="-212725" algn="l" defTabSz="852488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19192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3764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8336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2908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7480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6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8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0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2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8-</a:t>
            </a:r>
            <a:fld id="{975E8589-D8FF-4315-9710-F3DBB2778328}" type="slidenum">
              <a:rPr lang="en-US"/>
              <a:pPr/>
              <a:t>1</a:t>
            </a:fld>
            <a:endParaRPr lang="en-US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990600" y="533400"/>
            <a:ext cx="76581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 anchor="b"/>
          <a:lstStyle/>
          <a:p>
            <a:pPr defTabSz="852488"/>
            <a:r>
              <a:rPr lang="en-US" sz="4100" b="0">
                <a:solidFill>
                  <a:schemeClr val="folHlink"/>
                </a:solidFill>
              </a:rPr>
              <a:t>Business Statistics: </a:t>
            </a:r>
          </a:p>
          <a:p>
            <a:pPr defTabSz="852488"/>
            <a:r>
              <a:rPr lang="en-US" sz="4100" b="0">
                <a:solidFill>
                  <a:schemeClr val="folHlink"/>
                </a:solidFill>
              </a:rPr>
              <a:t>A Decision-Making Approach</a:t>
            </a:r>
          </a:p>
          <a:p>
            <a:pPr defTabSz="852488"/>
            <a:r>
              <a:rPr lang="en-US" b="0">
                <a:solidFill>
                  <a:schemeClr val="folHlink"/>
                </a:solidFill>
              </a:rPr>
              <a:t>8</a:t>
            </a:r>
            <a:r>
              <a:rPr lang="en-US" b="0" baseline="30000">
                <a:solidFill>
                  <a:schemeClr val="folHlink"/>
                </a:solidFill>
              </a:rPr>
              <a:t>th</a:t>
            </a:r>
            <a:r>
              <a:rPr lang="en-US" b="0">
                <a:solidFill>
                  <a:schemeClr val="folHlink"/>
                </a:solidFill>
              </a:rPr>
              <a:t> Edition</a:t>
            </a:r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2971800"/>
            <a:ext cx="7772400" cy="1752600"/>
          </a:xfrm>
          <a:noFill/>
          <a:ln/>
        </p:spPr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600" b="1">
                <a:solidFill>
                  <a:schemeClr val="tx1"/>
                </a:solidFill>
              </a:rPr>
              <a:t>Chapter 8</a:t>
            </a:r>
            <a:br>
              <a:rPr lang="en-US" sz="3600">
                <a:solidFill>
                  <a:schemeClr val="tx1"/>
                </a:solidFill>
              </a:rPr>
            </a:br>
            <a:r>
              <a:rPr lang="en-US" sz="3600">
                <a:solidFill>
                  <a:schemeClr val="tx1"/>
                </a:solidFill>
              </a:rPr>
              <a:t>Estimating Single </a:t>
            </a:r>
            <a:br>
              <a:rPr lang="en-US" sz="3600">
                <a:solidFill>
                  <a:schemeClr val="tx1"/>
                </a:solidFill>
              </a:rPr>
            </a:br>
            <a:r>
              <a:rPr lang="en-US" sz="3600">
                <a:solidFill>
                  <a:schemeClr val="tx1"/>
                </a:solidFill>
              </a:rPr>
              <a:t>Population Parameters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8-</a:t>
            </a:r>
            <a:fld id="{62AA0F67-E40A-49F2-9363-645FE22B9EBE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Formula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6248400" cy="1295400"/>
          </a:xfrm>
        </p:spPr>
        <p:txBody>
          <a:bodyPr/>
          <a:lstStyle/>
          <a:p>
            <a:r>
              <a:rPr lang="en-US" sz="3200" dirty="0">
                <a:solidFill>
                  <a:schemeClr val="folHlink"/>
                </a:solidFill>
              </a:rPr>
              <a:t>The general formula for the confidence interval is:</a:t>
            </a:r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428625" y="3149600"/>
            <a:ext cx="8410575" cy="2185214"/>
          </a:xfrm>
          <a:prstGeom prst="rect">
            <a:avLst/>
          </a:prstGeom>
          <a:solidFill>
            <a:srgbClr val="FFFF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/>
              <a:t>Point Estimate </a:t>
            </a:r>
            <a:r>
              <a:rPr lang="en-US" sz="2800" dirty="0">
                <a:sym typeface="Symbol" pitchFamily="18" charset="2"/>
              </a:rPr>
              <a:t> Margin of Error</a:t>
            </a:r>
          </a:p>
          <a:p>
            <a:endParaRPr lang="en-US" sz="2800" dirty="0">
              <a:sym typeface="Symbol" pitchFamily="18" charset="2"/>
            </a:endParaRPr>
          </a:p>
          <a:p>
            <a:r>
              <a:rPr lang="en-US" sz="2000" dirty="0">
                <a:sym typeface="Symbol" pitchFamily="18" charset="2"/>
              </a:rPr>
              <a:t>Margin of Error: </a:t>
            </a:r>
            <a:r>
              <a:rPr lang="en-US" sz="2000" dirty="0">
                <a:solidFill>
                  <a:schemeClr val="folHlink"/>
                </a:solidFill>
              </a:rPr>
              <a:t>Margin of Error (e):</a:t>
            </a:r>
            <a:r>
              <a:rPr lang="en-US" sz="2000" dirty="0"/>
              <a:t>  the amount added and subtracted to the point estimate to form the confidence interval</a:t>
            </a:r>
          </a:p>
          <a:p>
            <a:endParaRPr lang="en-US" sz="2000" dirty="0">
              <a:sym typeface="Symbol" pitchFamily="18" charset="2"/>
            </a:endParaRPr>
          </a:p>
          <a:p>
            <a:r>
              <a:rPr lang="en-US" sz="2000" dirty="0">
                <a:solidFill>
                  <a:srgbClr val="3333FF"/>
                </a:solidFill>
                <a:sym typeface="Symbol" pitchFamily="18" charset="2"/>
              </a:rPr>
              <a:t>(z or t - Value)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>
                <a:solidFill>
                  <a:schemeClr val="bg2"/>
                </a:solidFill>
                <a:sym typeface="Symbol" pitchFamily="18" charset="2"/>
              </a:rPr>
              <a:t>*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C00000"/>
                </a:solidFill>
                <a:sym typeface="Symbol" pitchFamily="18" charset="2"/>
              </a:rPr>
              <a:t>(Standard Error)</a:t>
            </a:r>
          </a:p>
        </p:txBody>
      </p:sp>
      <p:graphicFrame>
        <p:nvGraphicFramePr>
          <p:cNvPr id="12493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1692399"/>
              </p:ext>
            </p:extLst>
          </p:nvPr>
        </p:nvGraphicFramePr>
        <p:xfrm>
          <a:off x="6553200" y="1752600"/>
          <a:ext cx="17526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76" name="Equation" r:id="rId3" imgW="583920" imgH="419040" progId="Equation.3">
                  <p:embed/>
                </p:oleObj>
              </mc:Choice>
              <mc:Fallback>
                <p:oleObj name="Equation" r:id="rId3" imgW="583920" imgH="419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752600"/>
                        <a:ext cx="1752600" cy="12573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©2011 Pearson Education, Inc. publishing as Prentice Hall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D26DA32A-E033-405D-9564-3E8576A436FE}" type="slidenum">
              <a:rPr lang="en-US"/>
              <a:pPr/>
              <a:t>11</a:t>
            </a:fld>
            <a:endParaRPr 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Formula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5791200" cy="1295400"/>
          </a:xfrm>
        </p:spPr>
        <p:txBody>
          <a:bodyPr/>
          <a:lstStyle/>
          <a:p>
            <a:r>
              <a:rPr lang="en-US" sz="3200" dirty="0">
                <a:solidFill>
                  <a:schemeClr val="folHlink"/>
                </a:solidFill>
              </a:rPr>
              <a:t>According to our textbook</a:t>
            </a:r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428625" y="3149600"/>
            <a:ext cx="8410575" cy="528638"/>
          </a:xfrm>
          <a:prstGeom prst="rect">
            <a:avLst/>
          </a:prstGeom>
          <a:solidFill>
            <a:srgbClr val="FFFFD5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dirty="0"/>
              <a:t>Point Estimate </a:t>
            </a:r>
            <a:r>
              <a:rPr lang="en-US" sz="2800" dirty="0">
                <a:sym typeface="Symbol" pitchFamily="18" charset="2"/>
              </a:rPr>
              <a:t> (</a:t>
            </a:r>
            <a:r>
              <a:rPr lang="en-US" sz="2800" dirty="0">
                <a:solidFill>
                  <a:srgbClr val="FF0000"/>
                </a:solidFill>
                <a:sym typeface="Symbol" pitchFamily="18" charset="2"/>
              </a:rPr>
              <a:t>Critical Value</a:t>
            </a:r>
            <a:r>
              <a:rPr lang="en-US" sz="2800" dirty="0">
                <a:sym typeface="Symbol" pitchFamily="18" charset="2"/>
              </a:rPr>
              <a:t>)(Standard Error)</a:t>
            </a:r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2895600" y="4343400"/>
            <a:ext cx="3200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solidFill>
                  <a:srgbClr val="009900"/>
                </a:solidFill>
              </a:rPr>
              <a:t>z or t -value based on the level of confidence desired</a:t>
            </a:r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 flipV="1">
            <a:off x="44958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09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8153400" cy="762000"/>
          </a:xfrm>
        </p:spPr>
        <p:txBody>
          <a:bodyPr/>
          <a:lstStyle/>
          <a:p>
            <a:r>
              <a:rPr lang="en-US" sz="3600" dirty="0"/>
              <a:t>Conditions for finding the Critical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543800" cy="4114800"/>
          </a:xfrm>
        </p:spPr>
        <p:txBody>
          <a:bodyPr/>
          <a:lstStyle/>
          <a:p>
            <a:pPr>
              <a:spcBef>
                <a:spcPts val="600"/>
              </a:spcBef>
            </a:pPr>
            <a:endParaRPr lang="en-US" sz="2400" dirty="0"/>
          </a:p>
          <a:p>
            <a:pPr>
              <a:spcBef>
                <a:spcPts val="600"/>
              </a:spcBef>
            </a:pPr>
            <a:r>
              <a:rPr lang="en-US" sz="2400" dirty="0"/>
              <a:t>The </a:t>
            </a:r>
            <a:r>
              <a:rPr lang="en-US" sz="2400" dirty="0">
                <a:solidFill>
                  <a:srgbClr val="C00000"/>
                </a:solidFill>
              </a:rPr>
              <a:t>Central Limit Theorem </a:t>
            </a:r>
            <a:r>
              <a:rPr lang="en-US" sz="2400" dirty="0"/>
              <a:t>states that the sampling distribution of a statistic will be normally (nearly normally) distributed if at least </a:t>
            </a:r>
            <a:r>
              <a:rPr lang="en-US" sz="2400" b="1" dirty="0">
                <a:solidFill>
                  <a:schemeClr val="folHlink"/>
                </a:solidFill>
              </a:rPr>
              <a:t>n </a:t>
            </a:r>
            <a:r>
              <a:rPr lang="en-US" sz="2400" b="1" u="sng" dirty="0">
                <a:solidFill>
                  <a:srgbClr val="3333FF"/>
                </a:solidFill>
              </a:rPr>
              <a:t>&gt;</a:t>
            </a:r>
            <a:r>
              <a:rPr lang="en-US" sz="2400" b="1" dirty="0">
                <a:solidFill>
                  <a:srgbClr val="3333FF"/>
                </a:solidFill>
              </a:rPr>
              <a:t> </a:t>
            </a:r>
            <a:r>
              <a:rPr lang="en-US" sz="2400" b="1" dirty="0">
                <a:solidFill>
                  <a:schemeClr val="folHlink"/>
                </a:solidFill>
              </a:rPr>
              <a:t>30</a:t>
            </a:r>
            <a:r>
              <a:rPr lang="en-US" sz="2400" dirty="0"/>
              <a:t>.</a:t>
            </a:r>
          </a:p>
          <a:p>
            <a:pPr>
              <a:spcBef>
                <a:spcPts val="600"/>
              </a:spcBef>
            </a:pPr>
            <a:endParaRPr lang="en-US" sz="2400" dirty="0"/>
          </a:p>
          <a:p>
            <a:pPr>
              <a:spcBef>
                <a:spcPts val="600"/>
              </a:spcBef>
            </a:pPr>
            <a:r>
              <a:rPr lang="en-US" sz="2400" dirty="0"/>
              <a:t>The sampling distribution of the mean is normally distributed when the population distribution is normally distributed. 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How to Find the z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153400" cy="41148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/>
              <a:t>When one of these conditions is satisfied, the critical value can be expressed as a </a:t>
            </a:r>
            <a:r>
              <a:rPr lang="en-US" sz="3200" dirty="0">
                <a:solidFill>
                  <a:srgbClr val="FF0000"/>
                </a:solidFill>
              </a:rPr>
              <a:t>z score</a:t>
            </a:r>
            <a:r>
              <a:rPr lang="en-US" sz="3200" dirty="0"/>
              <a:t>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/>
              <a:t>To find the z value, </a:t>
            </a:r>
            <a:r>
              <a:rPr lang="en-US" sz="3200" b="1" dirty="0"/>
              <a:t>see the next slide.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F003ED4A-7513-444A-99C5-78A65B6ABAD0}" type="slidenum">
              <a:rPr lang="en-US"/>
              <a:pPr/>
              <a:t>14</a:t>
            </a:fld>
            <a:endParaRPr lang="en-US"/>
          </a:p>
        </p:txBody>
      </p:sp>
      <p:sp>
        <p:nvSpPr>
          <p:cNvPr id="130091" name="Freeform 43"/>
          <p:cNvSpPr>
            <a:spLocks/>
          </p:cNvSpPr>
          <p:nvPr/>
        </p:nvSpPr>
        <p:spPr bwMode="auto">
          <a:xfrm>
            <a:off x="2667000" y="3048000"/>
            <a:ext cx="3886200" cy="1728788"/>
          </a:xfrm>
          <a:custGeom>
            <a:avLst/>
            <a:gdLst>
              <a:gd name="T0" fmla="*/ 0 w 2448"/>
              <a:gd name="T1" fmla="*/ 1089 h 1089"/>
              <a:gd name="T2" fmla="*/ 0 w 2448"/>
              <a:gd name="T3" fmla="*/ 897 h 1089"/>
              <a:gd name="T4" fmla="*/ 96 w 2448"/>
              <a:gd name="T5" fmla="*/ 849 h 1089"/>
              <a:gd name="T6" fmla="*/ 240 w 2448"/>
              <a:gd name="T7" fmla="*/ 753 h 1089"/>
              <a:gd name="T8" fmla="*/ 396 w 2448"/>
              <a:gd name="T9" fmla="*/ 618 h 1089"/>
              <a:gd name="T10" fmla="*/ 558 w 2448"/>
              <a:gd name="T11" fmla="*/ 450 h 1089"/>
              <a:gd name="T12" fmla="*/ 681 w 2448"/>
              <a:gd name="T13" fmla="*/ 324 h 1089"/>
              <a:gd name="T14" fmla="*/ 762 w 2448"/>
              <a:gd name="T15" fmla="*/ 246 h 1089"/>
              <a:gd name="T16" fmla="*/ 837 w 2448"/>
              <a:gd name="T17" fmla="*/ 162 h 1089"/>
              <a:gd name="T18" fmla="*/ 912 w 2448"/>
              <a:gd name="T19" fmla="*/ 129 h 1089"/>
              <a:gd name="T20" fmla="*/ 936 w 2448"/>
              <a:gd name="T21" fmla="*/ 90 h 1089"/>
              <a:gd name="T22" fmla="*/ 1077 w 2448"/>
              <a:gd name="T23" fmla="*/ 18 h 1089"/>
              <a:gd name="T24" fmla="*/ 1197 w 2448"/>
              <a:gd name="T25" fmla="*/ 0 h 1089"/>
              <a:gd name="T26" fmla="*/ 1293 w 2448"/>
              <a:gd name="T27" fmla="*/ 15 h 1089"/>
              <a:gd name="T28" fmla="*/ 1344 w 2448"/>
              <a:gd name="T29" fmla="*/ 33 h 1089"/>
              <a:gd name="T30" fmla="*/ 1440 w 2448"/>
              <a:gd name="T31" fmla="*/ 81 h 1089"/>
              <a:gd name="T32" fmla="*/ 1578 w 2448"/>
              <a:gd name="T33" fmla="*/ 192 h 1089"/>
              <a:gd name="T34" fmla="*/ 1728 w 2448"/>
              <a:gd name="T35" fmla="*/ 321 h 1089"/>
              <a:gd name="T36" fmla="*/ 1824 w 2448"/>
              <a:gd name="T37" fmla="*/ 417 h 1089"/>
              <a:gd name="T38" fmla="*/ 1905 w 2448"/>
              <a:gd name="T39" fmla="*/ 501 h 1089"/>
              <a:gd name="T40" fmla="*/ 2016 w 2448"/>
              <a:gd name="T41" fmla="*/ 609 h 1089"/>
              <a:gd name="T42" fmla="*/ 2124 w 2448"/>
              <a:gd name="T43" fmla="*/ 699 h 1089"/>
              <a:gd name="T44" fmla="*/ 2235 w 2448"/>
              <a:gd name="T45" fmla="*/ 786 h 1089"/>
              <a:gd name="T46" fmla="*/ 2361 w 2448"/>
              <a:gd name="T47" fmla="*/ 858 h 1089"/>
              <a:gd name="T48" fmla="*/ 2448 w 2448"/>
              <a:gd name="T49" fmla="*/ 897 h 1089"/>
              <a:gd name="T50" fmla="*/ 2448 w 2448"/>
              <a:gd name="T51" fmla="*/ 1089 h 1089"/>
              <a:gd name="T52" fmla="*/ 0 w 2448"/>
              <a:gd name="T53" fmla="*/ 1089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8" h="1089">
                <a:moveTo>
                  <a:pt x="0" y="1089"/>
                </a:moveTo>
                <a:lnTo>
                  <a:pt x="0" y="897"/>
                </a:lnTo>
                <a:lnTo>
                  <a:pt x="96" y="849"/>
                </a:lnTo>
                <a:lnTo>
                  <a:pt x="240" y="753"/>
                </a:lnTo>
                <a:lnTo>
                  <a:pt x="396" y="618"/>
                </a:lnTo>
                <a:lnTo>
                  <a:pt x="558" y="450"/>
                </a:lnTo>
                <a:lnTo>
                  <a:pt x="681" y="324"/>
                </a:lnTo>
                <a:lnTo>
                  <a:pt x="762" y="246"/>
                </a:lnTo>
                <a:lnTo>
                  <a:pt x="837" y="162"/>
                </a:lnTo>
                <a:lnTo>
                  <a:pt x="912" y="129"/>
                </a:lnTo>
                <a:lnTo>
                  <a:pt x="936" y="90"/>
                </a:lnTo>
                <a:lnTo>
                  <a:pt x="1077" y="18"/>
                </a:lnTo>
                <a:lnTo>
                  <a:pt x="1197" y="0"/>
                </a:lnTo>
                <a:lnTo>
                  <a:pt x="1293" y="15"/>
                </a:lnTo>
                <a:lnTo>
                  <a:pt x="1344" y="33"/>
                </a:lnTo>
                <a:lnTo>
                  <a:pt x="1440" y="81"/>
                </a:lnTo>
                <a:lnTo>
                  <a:pt x="1578" y="192"/>
                </a:lnTo>
                <a:lnTo>
                  <a:pt x="1728" y="321"/>
                </a:lnTo>
                <a:lnTo>
                  <a:pt x="1824" y="417"/>
                </a:lnTo>
                <a:lnTo>
                  <a:pt x="1905" y="501"/>
                </a:lnTo>
                <a:lnTo>
                  <a:pt x="2016" y="609"/>
                </a:lnTo>
                <a:lnTo>
                  <a:pt x="2124" y="699"/>
                </a:lnTo>
                <a:lnTo>
                  <a:pt x="2235" y="786"/>
                </a:lnTo>
                <a:lnTo>
                  <a:pt x="2361" y="858"/>
                </a:lnTo>
                <a:lnTo>
                  <a:pt x="2448" y="897"/>
                </a:lnTo>
                <a:lnTo>
                  <a:pt x="2448" y="1089"/>
                </a:lnTo>
                <a:lnTo>
                  <a:pt x="0" y="1089"/>
                </a:lnTo>
                <a:close/>
              </a:path>
            </a:pathLst>
          </a:custGeom>
          <a:solidFill>
            <a:srgbClr val="FDE0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z Value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300" dirty="0"/>
              <a:t>Consider a 95% confidence interval:</a:t>
            </a:r>
          </a:p>
        </p:txBody>
      </p:sp>
      <p:graphicFrame>
        <p:nvGraphicFramePr>
          <p:cNvPr id="130092" name="Object 4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362200" y="5867400"/>
          <a:ext cx="91440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23" name="Equation" r:id="rId3" imgW="583920" imgH="419040" progId="Equation.3">
                  <p:embed/>
                </p:oleObj>
              </mc:Choice>
              <mc:Fallback>
                <p:oleObj name="Equation" r:id="rId3" imgW="5839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5867400"/>
                        <a:ext cx="914400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53" name="Freeform 5"/>
          <p:cNvSpPr>
            <a:spLocks/>
          </p:cNvSpPr>
          <p:nvPr/>
        </p:nvSpPr>
        <p:spPr bwMode="auto">
          <a:xfrm>
            <a:off x="4552950" y="3052763"/>
            <a:ext cx="3143250" cy="1647825"/>
          </a:xfrm>
          <a:custGeom>
            <a:avLst/>
            <a:gdLst>
              <a:gd name="T0" fmla="*/ 900 w 901"/>
              <a:gd name="T1" fmla="*/ 720 h 721"/>
              <a:gd name="T2" fmla="*/ 805 w 901"/>
              <a:gd name="T3" fmla="*/ 712 h 721"/>
              <a:gd name="T4" fmla="*/ 758 w 901"/>
              <a:gd name="T5" fmla="*/ 704 h 721"/>
              <a:gd name="T6" fmla="*/ 711 w 901"/>
              <a:gd name="T7" fmla="*/ 691 h 721"/>
              <a:gd name="T8" fmla="*/ 663 w 901"/>
              <a:gd name="T9" fmla="*/ 675 h 721"/>
              <a:gd name="T10" fmla="*/ 615 w 901"/>
              <a:gd name="T11" fmla="*/ 653 h 721"/>
              <a:gd name="T12" fmla="*/ 568 w 901"/>
              <a:gd name="T13" fmla="*/ 623 h 721"/>
              <a:gd name="T14" fmla="*/ 473 w 901"/>
              <a:gd name="T15" fmla="*/ 540 h 721"/>
              <a:gd name="T16" fmla="*/ 378 w 901"/>
              <a:gd name="T17" fmla="*/ 422 h 721"/>
              <a:gd name="T18" fmla="*/ 284 w 901"/>
              <a:gd name="T19" fmla="*/ 281 h 721"/>
              <a:gd name="T20" fmla="*/ 236 w 901"/>
              <a:gd name="T21" fmla="*/ 209 h 721"/>
              <a:gd name="T22" fmla="*/ 189 w 901"/>
              <a:gd name="T23" fmla="*/ 142 h 721"/>
              <a:gd name="T24" fmla="*/ 142 w 901"/>
              <a:gd name="T25" fmla="*/ 83 h 721"/>
              <a:gd name="T26" fmla="*/ 94 w 901"/>
              <a:gd name="T27" fmla="*/ 38 h 721"/>
              <a:gd name="T28" fmla="*/ 47 w 901"/>
              <a:gd name="T29" fmla="*/ 9 h 721"/>
              <a:gd name="T30" fmla="*/ 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900" y="720"/>
                </a:moveTo>
                <a:lnTo>
                  <a:pt x="805" y="712"/>
                </a:lnTo>
                <a:lnTo>
                  <a:pt x="758" y="704"/>
                </a:lnTo>
                <a:lnTo>
                  <a:pt x="711" y="691"/>
                </a:lnTo>
                <a:lnTo>
                  <a:pt x="663" y="675"/>
                </a:lnTo>
                <a:lnTo>
                  <a:pt x="615" y="653"/>
                </a:lnTo>
                <a:lnTo>
                  <a:pt x="568" y="623"/>
                </a:lnTo>
                <a:lnTo>
                  <a:pt x="473" y="540"/>
                </a:lnTo>
                <a:lnTo>
                  <a:pt x="378" y="422"/>
                </a:lnTo>
                <a:lnTo>
                  <a:pt x="284" y="281"/>
                </a:lnTo>
                <a:lnTo>
                  <a:pt x="236" y="209"/>
                </a:lnTo>
                <a:lnTo>
                  <a:pt x="189" y="142"/>
                </a:lnTo>
                <a:lnTo>
                  <a:pt x="142" y="83"/>
                </a:lnTo>
                <a:lnTo>
                  <a:pt x="94" y="38"/>
                </a:lnTo>
                <a:lnTo>
                  <a:pt x="47" y="9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054" name="Freeform 6"/>
          <p:cNvSpPr>
            <a:spLocks/>
          </p:cNvSpPr>
          <p:nvPr/>
        </p:nvSpPr>
        <p:spPr bwMode="auto">
          <a:xfrm>
            <a:off x="1600200" y="3052763"/>
            <a:ext cx="2954338" cy="1647825"/>
          </a:xfrm>
          <a:custGeom>
            <a:avLst/>
            <a:gdLst>
              <a:gd name="T0" fmla="*/ 0 w 901"/>
              <a:gd name="T1" fmla="*/ 720 h 721"/>
              <a:gd name="T2" fmla="*/ 95 w 901"/>
              <a:gd name="T3" fmla="*/ 712 h 721"/>
              <a:gd name="T4" fmla="*/ 142 w 901"/>
              <a:gd name="T5" fmla="*/ 704 h 721"/>
              <a:gd name="T6" fmla="*/ 189 w 901"/>
              <a:gd name="T7" fmla="*/ 691 h 721"/>
              <a:gd name="T8" fmla="*/ 237 w 901"/>
              <a:gd name="T9" fmla="*/ 675 h 721"/>
              <a:gd name="T10" fmla="*/ 284 w 901"/>
              <a:gd name="T11" fmla="*/ 653 h 721"/>
              <a:gd name="T12" fmla="*/ 331 w 901"/>
              <a:gd name="T13" fmla="*/ 623 h 721"/>
              <a:gd name="T14" fmla="*/ 426 w 901"/>
              <a:gd name="T15" fmla="*/ 540 h 721"/>
              <a:gd name="T16" fmla="*/ 521 w 901"/>
              <a:gd name="T17" fmla="*/ 422 h 721"/>
              <a:gd name="T18" fmla="*/ 616 w 901"/>
              <a:gd name="T19" fmla="*/ 281 h 721"/>
              <a:gd name="T20" fmla="*/ 663 w 901"/>
              <a:gd name="T21" fmla="*/ 209 h 721"/>
              <a:gd name="T22" fmla="*/ 710 w 901"/>
              <a:gd name="T23" fmla="*/ 142 h 721"/>
              <a:gd name="T24" fmla="*/ 757 w 901"/>
              <a:gd name="T25" fmla="*/ 83 h 721"/>
              <a:gd name="T26" fmla="*/ 805 w 901"/>
              <a:gd name="T27" fmla="*/ 38 h 721"/>
              <a:gd name="T28" fmla="*/ 852 w 901"/>
              <a:gd name="T29" fmla="*/ 9 h 721"/>
              <a:gd name="T30" fmla="*/ 90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0" y="720"/>
                </a:moveTo>
                <a:lnTo>
                  <a:pt x="95" y="712"/>
                </a:lnTo>
                <a:lnTo>
                  <a:pt x="142" y="704"/>
                </a:lnTo>
                <a:lnTo>
                  <a:pt x="189" y="691"/>
                </a:lnTo>
                <a:lnTo>
                  <a:pt x="237" y="675"/>
                </a:lnTo>
                <a:lnTo>
                  <a:pt x="284" y="653"/>
                </a:lnTo>
                <a:lnTo>
                  <a:pt x="331" y="623"/>
                </a:lnTo>
                <a:lnTo>
                  <a:pt x="426" y="540"/>
                </a:lnTo>
                <a:lnTo>
                  <a:pt x="521" y="422"/>
                </a:lnTo>
                <a:lnTo>
                  <a:pt x="616" y="281"/>
                </a:lnTo>
                <a:lnTo>
                  <a:pt x="663" y="209"/>
                </a:lnTo>
                <a:lnTo>
                  <a:pt x="710" y="142"/>
                </a:lnTo>
                <a:lnTo>
                  <a:pt x="757" y="83"/>
                </a:lnTo>
                <a:lnTo>
                  <a:pt x="805" y="38"/>
                </a:lnTo>
                <a:lnTo>
                  <a:pt x="852" y="9"/>
                </a:lnTo>
                <a:lnTo>
                  <a:pt x="900" y="0"/>
                </a:lnTo>
              </a:path>
            </a:pathLst>
          </a:custGeom>
          <a:noFill/>
          <a:ln w="508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052763" y="3348038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56" name="Line 8"/>
          <p:cNvSpPr>
            <a:spLocks noChangeShapeType="1"/>
          </p:cNvSpPr>
          <p:nvPr/>
        </p:nvSpPr>
        <p:spPr bwMode="auto">
          <a:xfrm>
            <a:off x="3052763" y="3468688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57" name="Line 9"/>
          <p:cNvSpPr>
            <a:spLocks noChangeShapeType="1"/>
          </p:cNvSpPr>
          <p:nvPr/>
        </p:nvSpPr>
        <p:spPr bwMode="auto">
          <a:xfrm>
            <a:off x="3052763" y="359092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58" name="Line 10"/>
          <p:cNvSpPr>
            <a:spLocks noChangeShapeType="1"/>
          </p:cNvSpPr>
          <p:nvPr/>
        </p:nvSpPr>
        <p:spPr bwMode="auto">
          <a:xfrm>
            <a:off x="3052763" y="371157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59" name="Line 11"/>
          <p:cNvSpPr>
            <a:spLocks noChangeShapeType="1"/>
          </p:cNvSpPr>
          <p:nvPr/>
        </p:nvSpPr>
        <p:spPr bwMode="auto">
          <a:xfrm>
            <a:off x="3052763" y="3833813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60" name="Line 12"/>
          <p:cNvSpPr>
            <a:spLocks noChangeShapeType="1"/>
          </p:cNvSpPr>
          <p:nvPr/>
        </p:nvSpPr>
        <p:spPr bwMode="auto">
          <a:xfrm>
            <a:off x="3052763" y="3954463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61" name="Line 13"/>
          <p:cNvSpPr>
            <a:spLocks noChangeShapeType="1"/>
          </p:cNvSpPr>
          <p:nvPr/>
        </p:nvSpPr>
        <p:spPr bwMode="auto">
          <a:xfrm>
            <a:off x="3052763" y="4075113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62" name="Rectangle 14"/>
          <p:cNvSpPr>
            <a:spLocks noChangeArrowheads="1"/>
          </p:cNvSpPr>
          <p:nvPr/>
        </p:nvSpPr>
        <p:spPr bwMode="auto">
          <a:xfrm>
            <a:off x="2940050" y="3498850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63" name="Line 15"/>
          <p:cNvSpPr>
            <a:spLocks noChangeShapeType="1"/>
          </p:cNvSpPr>
          <p:nvPr/>
        </p:nvSpPr>
        <p:spPr bwMode="auto">
          <a:xfrm>
            <a:off x="1066800" y="4776788"/>
            <a:ext cx="7391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64" name="Freeform 16"/>
          <p:cNvSpPr>
            <a:spLocks/>
          </p:cNvSpPr>
          <p:nvPr/>
        </p:nvSpPr>
        <p:spPr bwMode="auto">
          <a:xfrm>
            <a:off x="4567238" y="3052763"/>
            <a:ext cx="6350" cy="1724025"/>
          </a:xfrm>
          <a:custGeom>
            <a:avLst/>
            <a:gdLst>
              <a:gd name="T0" fmla="*/ 0 w 4"/>
              <a:gd name="T1" fmla="*/ 0 h 1086"/>
              <a:gd name="T2" fmla="*/ 4 w 4"/>
              <a:gd name="T3" fmla="*/ 1086 h 108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086">
                <a:moveTo>
                  <a:pt x="0" y="0"/>
                </a:moveTo>
                <a:lnTo>
                  <a:pt x="4" y="108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65" name="Line 17"/>
          <p:cNvSpPr>
            <a:spLocks noChangeShapeType="1"/>
          </p:cNvSpPr>
          <p:nvPr/>
        </p:nvSpPr>
        <p:spPr bwMode="auto">
          <a:xfrm flipV="1">
            <a:off x="2667000" y="2667000"/>
            <a:ext cx="0" cy="2057400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66" name="Line 18"/>
          <p:cNvSpPr>
            <a:spLocks noChangeShapeType="1"/>
          </p:cNvSpPr>
          <p:nvPr/>
        </p:nvSpPr>
        <p:spPr bwMode="auto">
          <a:xfrm flipV="1">
            <a:off x="6553200" y="2667000"/>
            <a:ext cx="0" cy="2057400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67" name="Line 19"/>
          <p:cNvSpPr>
            <a:spLocks noChangeShapeType="1"/>
          </p:cNvSpPr>
          <p:nvPr/>
        </p:nvSpPr>
        <p:spPr bwMode="auto">
          <a:xfrm flipH="1">
            <a:off x="2667000" y="2819400"/>
            <a:ext cx="1524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69" name="Line 21"/>
          <p:cNvSpPr>
            <a:spLocks noChangeShapeType="1"/>
          </p:cNvSpPr>
          <p:nvPr/>
        </p:nvSpPr>
        <p:spPr bwMode="auto">
          <a:xfrm>
            <a:off x="4114800" y="2819400"/>
            <a:ext cx="24384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70" name="Text Box 22"/>
          <p:cNvSpPr txBox="1">
            <a:spLocks noChangeArrowheads="1"/>
          </p:cNvSpPr>
          <p:nvPr/>
        </p:nvSpPr>
        <p:spPr bwMode="auto">
          <a:xfrm>
            <a:off x="1371600" y="4776788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i="1"/>
              <a:t>-z </a:t>
            </a:r>
            <a:r>
              <a:rPr lang="en-US"/>
              <a:t>= -1.96</a:t>
            </a:r>
          </a:p>
        </p:txBody>
      </p:sp>
      <p:sp>
        <p:nvSpPr>
          <p:cNvPr id="130071" name="Text Box 23"/>
          <p:cNvSpPr txBox="1">
            <a:spLocks noChangeArrowheads="1"/>
          </p:cNvSpPr>
          <p:nvPr/>
        </p:nvSpPr>
        <p:spPr bwMode="auto">
          <a:xfrm>
            <a:off x="5257800" y="4776788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i="1"/>
              <a:t>z </a:t>
            </a:r>
            <a:r>
              <a:rPr lang="en-US"/>
              <a:t>= 1.96</a:t>
            </a:r>
          </a:p>
        </p:txBody>
      </p:sp>
      <p:graphicFrame>
        <p:nvGraphicFramePr>
          <p:cNvPr id="130073" name="Object 25"/>
          <p:cNvGraphicFramePr>
            <a:graphicFrameLocks noChangeAspect="1"/>
          </p:cNvGraphicFramePr>
          <p:nvPr/>
        </p:nvGraphicFramePr>
        <p:xfrm>
          <a:off x="914400" y="3633788"/>
          <a:ext cx="1076325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24" name="Equation" r:id="rId5" imgW="609480" imgH="393480" progId="Equation.3">
                  <p:embed/>
                </p:oleObj>
              </mc:Choice>
              <mc:Fallback>
                <p:oleObj name="Equation" r:id="rId5" imgW="60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633788"/>
                        <a:ext cx="1076325" cy="696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74" name="Object 26"/>
          <p:cNvGraphicFramePr>
            <a:graphicFrameLocks noChangeAspect="1"/>
          </p:cNvGraphicFramePr>
          <p:nvPr/>
        </p:nvGraphicFramePr>
        <p:xfrm>
          <a:off x="7140575" y="3633788"/>
          <a:ext cx="1076325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25" name="Equation" r:id="rId7" imgW="609480" imgH="393480" progId="Equation.3">
                  <p:embed/>
                </p:oleObj>
              </mc:Choice>
              <mc:Fallback>
                <p:oleObj name="Equation" r:id="rId7" imgW="60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0575" y="3633788"/>
                        <a:ext cx="1076325" cy="696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75" name="Line 27"/>
          <p:cNvSpPr>
            <a:spLocks noChangeShapeType="1"/>
          </p:cNvSpPr>
          <p:nvPr/>
        </p:nvSpPr>
        <p:spPr bwMode="auto">
          <a:xfrm>
            <a:off x="1676400" y="4167188"/>
            <a:ext cx="609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0076" name="Line 28"/>
          <p:cNvSpPr>
            <a:spLocks noChangeShapeType="1"/>
          </p:cNvSpPr>
          <p:nvPr/>
        </p:nvSpPr>
        <p:spPr bwMode="auto">
          <a:xfrm flipH="1">
            <a:off x="6781800" y="4090988"/>
            <a:ext cx="3810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0078" name="Text Box 30"/>
          <p:cNvSpPr txBox="1">
            <a:spLocks noChangeArrowheads="1"/>
          </p:cNvSpPr>
          <p:nvPr/>
        </p:nvSpPr>
        <p:spPr bwMode="auto">
          <a:xfrm>
            <a:off x="3733800" y="5386388"/>
            <a:ext cx="1828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solidFill>
                  <a:schemeClr val="folHlink"/>
                </a:solidFill>
              </a:rPr>
              <a:t>Point Estimate</a:t>
            </a:r>
          </a:p>
        </p:txBody>
      </p:sp>
      <p:sp>
        <p:nvSpPr>
          <p:cNvPr id="130079" name="Text Box 31"/>
          <p:cNvSpPr txBox="1">
            <a:spLocks noChangeArrowheads="1"/>
          </p:cNvSpPr>
          <p:nvPr/>
        </p:nvSpPr>
        <p:spPr bwMode="auto">
          <a:xfrm>
            <a:off x="2286000" y="5233988"/>
            <a:ext cx="175260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70000"/>
              </a:lnSpc>
              <a:spcBef>
                <a:spcPct val="20000"/>
              </a:spcBef>
            </a:pPr>
            <a:r>
              <a:rPr lang="en-US" sz="1600">
                <a:solidFill>
                  <a:schemeClr val="folHlink"/>
                </a:solidFill>
              </a:rPr>
              <a:t>Lower </a:t>
            </a:r>
          </a:p>
          <a:p>
            <a:pPr algn="l" eaLnBrk="0" hangingPunct="0">
              <a:lnSpc>
                <a:spcPct val="70000"/>
              </a:lnSpc>
              <a:spcBef>
                <a:spcPct val="20000"/>
              </a:spcBef>
            </a:pPr>
            <a:r>
              <a:rPr lang="en-US" sz="1600">
                <a:solidFill>
                  <a:schemeClr val="folHlink"/>
                </a:solidFill>
              </a:rPr>
              <a:t>Confidence </a:t>
            </a:r>
          </a:p>
          <a:p>
            <a:pPr algn="l" eaLnBrk="0" hangingPunct="0">
              <a:lnSpc>
                <a:spcPct val="70000"/>
              </a:lnSpc>
              <a:spcBef>
                <a:spcPct val="20000"/>
              </a:spcBef>
            </a:pPr>
            <a:r>
              <a:rPr lang="en-US" sz="1600">
                <a:solidFill>
                  <a:schemeClr val="folHlink"/>
                </a:solidFill>
              </a:rPr>
              <a:t>Limit</a:t>
            </a:r>
          </a:p>
        </p:txBody>
      </p:sp>
      <p:sp>
        <p:nvSpPr>
          <p:cNvPr id="130080" name="Text Box 32"/>
          <p:cNvSpPr txBox="1">
            <a:spLocks noChangeArrowheads="1"/>
          </p:cNvSpPr>
          <p:nvPr/>
        </p:nvSpPr>
        <p:spPr bwMode="auto">
          <a:xfrm>
            <a:off x="6172200" y="5233988"/>
            <a:ext cx="167640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70000"/>
              </a:lnSpc>
              <a:spcBef>
                <a:spcPct val="20000"/>
              </a:spcBef>
            </a:pPr>
            <a:r>
              <a:rPr lang="en-US" sz="1600">
                <a:solidFill>
                  <a:schemeClr val="folHlink"/>
                </a:solidFill>
              </a:rPr>
              <a:t>Upper</a:t>
            </a:r>
          </a:p>
          <a:p>
            <a:pPr algn="l" eaLnBrk="0" hangingPunct="0">
              <a:lnSpc>
                <a:spcPct val="70000"/>
              </a:lnSpc>
              <a:spcBef>
                <a:spcPct val="20000"/>
              </a:spcBef>
            </a:pPr>
            <a:r>
              <a:rPr lang="en-US" sz="1600">
                <a:solidFill>
                  <a:schemeClr val="folHlink"/>
                </a:solidFill>
              </a:rPr>
              <a:t>Confidence </a:t>
            </a:r>
          </a:p>
          <a:p>
            <a:pPr algn="l" eaLnBrk="0" hangingPunct="0">
              <a:lnSpc>
                <a:spcPct val="70000"/>
              </a:lnSpc>
              <a:spcBef>
                <a:spcPct val="20000"/>
              </a:spcBef>
            </a:pPr>
            <a:r>
              <a:rPr lang="en-US" sz="1600">
                <a:solidFill>
                  <a:schemeClr val="folHlink"/>
                </a:solidFill>
              </a:rPr>
              <a:t>Limit</a:t>
            </a:r>
          </a:p>
        </p:txBody>
      </p:sp>
      <p:sp>
        <p:nvSpPr>
          <p:cNvPr id="130082" name="Text Box 34"/>
          <p:cNvSpPr txBox="1">
            <a:spLocks noChangeArrowheads="1"/>
          </p:cNvSpPr>
          <p:nvPr/>
        </p:nvSpPr>
        <p:spPr bwMode="auto">
          <a:xfrm>
            <a:off x="228600" y="4852988"/>
            <a:ext cx="182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/>
              <a:t>z units:</a:t>
            </a:r>
          </a:p>
        </p:txBody>
      </p:sp>
      <p:sp>
        <p:nvSpPr>
          <p:cNvPr id="130083" name="Text Box 35"/>
          <p:cNvSpPr txBox="1">
            <a:spLocks noChangeArrowheads="1"/>
          </p:cNvSpPr>
          <p:nvPr/>
        </p:nvSpPr>
        <p:spPr bwMode="auto">
          <a:xfrm>
            <a:off x="228600" y="5310188"/>
            <a:ext cx="182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>
                <a:solidFill>
                  <a:schemeClr val="folHlink"/>
                </a:solidFill>
              </a:rPr>
              <a:t>x units:</a:t>
            </a:r>
          </a:p>
        </p:txBody>
      </p:sp>
      <p:sp>
        <p:nvSpPr>
          <p:cNvPr id="130084" name="Text Box 36"/>
          <p:cNvSpPr txBox="1">
            <a:spLocks noChangeArrowheads="1"/>
          </p:cNvSpPr>
          <p:nvPr/>
        </p:nvSpPr>
        <p:spPr bwMode="auto">
          <a:xfrm>
            <a:off x="3733800" y="5386388"/>
            <a:ext cx="1828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solidFill>
                  <a:schemeClr val="folHlink"/>
                </a:solidFill>
              </a:rPr>
              <a:t>Point Estimate</a:t>
            </a:r>
          </a:p>
        </p:txBody>
      </p:sp>
      <p:sp>
        <p:nvSpPr>
          <p:cNvPr id="130085" name="Text Box 37"/>
          <p:cNvSpPr txBox="1">
            <a:spLocks noChangeArrowheads="1"/>
          </p:cNvSpPr>
          <p:nvPr/>
        </p:nvSpPr>
        <p:spPr bwMode="auto">
          <a:xfrm>
            <a:off x="4419600" y="4852988"/>
            <a:ext cx="30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/>
              <a:t>0</a:t>
            </a:r>
          </a:p>
        </p:txBody>
      </p:sp>
      <p:sp>
        <p:nvSpPr>
          <p:cNvPr id="130086" name="Rectangle 38"/>
          <p:cNvSpPr>
            <a:spLocks noChangeArrowheads="1"/>
          </p:cNvSpPr>
          <p:nvPr/>
        </p:nvSpPr>
        <p:spPr bwMode="auto">
          <a:xfrm>
            <a:off x="1905000" y="4852988"/>
            <a:ext cx="1600200" cy="381000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30088" name="Object 40"/>
          <p:cNvGraphicFramePr>
            <a:graphicFrameLocks noChangeAspect="1"/>
          </p:cNvGraphicFramePr>
          <p:nvPr/>
        </p:nvGraphicFramePr>
        <p:xfrm>
          <a:off x="7031038" y="1628775"/>
          <a:ext cx="1816100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26" name="Equation" r:id="rId9" imgW="711000" imgH="203040" progId="Equation.3">
                  <p:embed/>
                </p:oleObj>
              </mc:Choice>
              <mc:Fallback>
                <p:oleObj name="Equation" r:id="rId9" imgW="711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1038" y="1628775"/>
                        <a:ext cx="1816100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89" name="Rectangle 41"/>
          <p:cNvSpPr>
            <a:spLocks noChangeArrowheads="1"/>
          </p:cNvSpPr>
          <p:nvPr/>
        </p:nvSpPr>
        <p:spPr bwMode="auto">
          <a:xfrm>
            <a:off x="6934200" y="1600200"/>
            <a:ext cx="1981200" cy="533400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090" name="Rectangle 42"/>
          <p:cNvSpPr>
            <a:spLocks noChangeArrowheads="1"/>
          </p:cNvSpPr>
          <p:nvPr/>
        </p:nvSpPr>
        <p:spPr bwMode="auto">
          <a:xfrm>
            <a:off x="5867400" y="4852988"/>
            <a:ext cx="1524000" cy="381000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30096" name="Object 4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172200" y="5867400"/>
          <a:ext cx="91440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27" name="Equation" r:id="rId11" imgW="583920" imgH="419040" progId="Equation.3">
                  <p:embed/>
                </p:oleObj>
              </mc:Choice>
              <mc:Fallback>
                <p:oleObj name="Equation" r:id="rId11" imgW="5839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5867400"/>
                        <a:ext cx="914400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98" name="Object 50"/>
          <p:cNvGraphicFramePr>
            <a:graphicFrameLocks noChangeAspect="1"/>
          </p:cNvGraphicFramePr>
          <p:nvPr/>
        </p:nvGraphicFramePr>
        <p:xfrm>
          <a:off x="4495800" y="5854700"/>
          <a:ext cx="2000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28" name="Equation" r:id="rId13" imgW="126720" imgH="203040" progId="Equation.3">
                  <p:embed/>
                </p:oleObj>
              </mc:Choice>
              <mc:Fallback>
                <p:oleObj name="Equation" r:id="rId13" imgW="126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5854700"/>
                        <a:ext cx="200025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99" name="Text Box 51"/>
          <p:cNvSpPr txBox="1">
            <a:spLocks noChangeArrowheads="1"/>
          </p:cNvSpPr>
          <p:nvPr/>
        </p:nvSpPr>
        <p:spPr bwMode="auto">
          <a:xfrm>
            <a:off x="3810000" y="1600200"/>
            <a:ext cx="2971800" cy="92333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9900"/>
                </a:solidFill>
              </a:rPr>
              <a:t>0.95/2 (because of lower and upper limit) = 0.475 find on z table = 1.96</a:t>
            </a:r>
          </a:p>
        </p:txBody>
      </p:sp>
      <p:sp>
        <p:nvSpPr>
          <p:cNvPr id="130100" name="Line 52"/>
          <p:cNvSpPr>
            <a:spLocks noChangeShapeType="1"/>
          </p:cNvSpPr>
          <p:nvPr/>
        </p:nvSpPr>
        <p:spPr bwMode="auto">
          <a:xfrm flipV="1">
            <a:off x="7924800" y="2133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63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8A5DB41C-D215-4191-A7DF-F594452B4832}" type="slidenum">
              <a:rPr lang="en-US"/>
              <a:pPr/>
              <a:t>15</a:t>
            </a:fld>
            <a:endParaRPr lang="en-US"/>
          </a:p>
        </p:txBody>
      </p:sp>
      <p:sp>
        <p:nvSpPr>
          <p:cNvPr id="146468" name="Rectangle 36"/>
          <p:cNvSpPr>
            <a:spLocks noChangeArrowheads="1"/>
          </p:cNvSpPr>
          <p:nvPr/>
        </p:nvSpPr>
        <p:spPr bwMode="auto">
          <a:xfrm>
            <a:off x="3429000" y="4114800"/>
            <a:ext cx="2209800" cy="685800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467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762000" y="1487488"/>
            <a:ext cx="8077200" cy="4989512"/>
          </a:xfrm>
          <a:noFill/>
          <a:ln/>
        </p:spPr>
        <p:txBody>
          <a:bodyPr/>
          <a:lstStyle/>
          <a:p>
            <a:r>
              <a:rPr lang="en-US" sz="2400" dirty="0"/>
              <a:t>When the population distribution type is unknown or when the sample size is small (less than 30), the </a:t>
            </a:r>
            <a:r>
              <a:rPr lang="en-US" sz="2400" dirty="0">
                <a:solidFill>
                  <a:srgbClr val="FF0000"/>
                </a:solidFill>
              </a:rPr>
              <a:t>t value </a:t>
            </a:r>
            <a:r>
              <a:rPr lang="en-US" sz="2400" dirty="0"/>
              <a:t>is preferred.</a:t>
            </a:r>
          </a:p>
          <a:p>
            <a:pPr marL="342900" indent="-342900" defTabSz="914400">
              <a:lnSpc>
                <a:spcPct val="90000"/>
              </a:lnSpc>
              <a:spcBef>
                <a:spcPct val="40000"/>
              </a:spcBef>
            </a:pPr>
            <a:r>
              <a:rPr lang="en-US" sz="2400" dirty="0"/>
              <a:t>The t value depends on </a:t>
            </a:r>
            <a:r>
              <a:rPr lang="en-US" sz="2400" dirty="0">
                <a:solidFill>
                  <a:schemeClr val="folHlink"/>
                </a:solidFill>
              </a:rPr>
              <a:t>degrees of freedom (</a:t>
            </a:r>
            <a:r>
              <a:rPr lang="en-US" sz="2400" dirty="0" err="1">
                <a:solidFill>
                  <a:schemeClr val="folHlink"/>
                </a:solidFill>
              </a:rPr>
              <a:t>d.f.</a:t>
            </a:r>
            <a:r>
              <a:rPr lang="en-US" sz="2400" dirty="0">
                <a:solidFill>
                  <a:schemeClr val="folHlink"/>
                </a:solidFill>
              </a:rPr>
              <a:t>)</a:t>
            </a:r>
          </a:p>
          <a:p>
            <a:pPr marL="742950" lvl="1" indent="-285750" defTabSz="914400">
              <a:lnSpc>
                <a:spcPct val="90000"/>
              </a:lnSpc>
              <a:spcBef>
                <a:spcPct val="40000"/>
              </a:spcBef>
            </a:pPr>
            <a:r>
              <a:rPr lang="en-US" sz="2300" dirty="0"/>
              <a:t>Number of observations that are free to vary after sample mean has been calculated</a:t>
            </a:r>
            <a:endParaRPr lang="en-US" sz="2300" dirty="0">
              <a:solidFill>
                <a:schemeClr val="folHlink"/>
              </a:solidFill>
            </a:endParaRPr>
          </a:p>
          <a:p>
            <a:pPr marL="342900" indent="-342900" defTabSz="914400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sz="3100" dirty="0"/>
              <a:t>				</a:t>
            </a:r>
            <a:r>
              <a:rPr lang="en-US" sz="3100" dirty="0" err="1"/>
              <a:t>d.f.</a:t>
            </a:r>
            <a:r>
              <a:rPr lang="en-US" sz="3100" dirty="0"/>
              <a:t> = n – 1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40000"/>
              </a:spcBef>
            </a:pPr>
            <a:endParaRPr lang="en-US" sz="2300" dirty="0"/>
          </a:p>
          <a:p>
            <a:pPr marL="800100" lvl="1" indent="-342900" defTabSz="914400">
              <a:lnSpc>
                <a:spcPct val="90000"/>
              </a:lnSpc>
              <a:spcBef>
                <a:spcPct val="40000"/>
              </a:spcBef>
            </a:pPr>
            <a:r>
              <a:rPr lang="en-US" sz="2300" dirty="0"/>
              <a:t>Only n-1 independent pieces of data information left in the sample because the sample mean has already been obtained</a:t>
            </a: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How to Find the t value</a:t>
            </a:r>
            <a:endParaRPr lang="en-US" dirty="0"/>
          </a:p>
        </p:txBody>
      </p:sp>
      <p:sp>
        <p:nvSpPr>
          <p:cNvPr id="146466" name="Text Box 34"/>
          <p:cNvSpPr txBox="1">
            <a:spLocks noChangeArrowheads="1"/>
          </p:cNvSpPr>
          <p:nvPr/>
        </p:nvSpPr>
        <p:spPr bwMode="auto">
          <a:xfrm>
            <a:off x="1355725" y="14874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50544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826351DD-7927-405D-9C20-4F6DE69B4CC5}" type="slidenum">
              <a:rPr lang="en-US"/>
              <a:pPr/>
              <a:t>16</a:t>
            </a:fld>
            <a:endParaRPr lang="en-US"/>
          </a:p>
        </p:txBody>
      </p:sp>
      <p:sp>
        <p:nvSpPr>
          <p:cNvPr id="233500" name="Line 28"/>
          <p:cNvSpPr>
            <a:spLocks noChangeShapeType="1"/>
          </p:cNvSpPr>
          <p:nvPr/>
        </p:nvSpPr>
        <p:spPr bwMode="auto">
          <a:xfrm>
            <a:off x="1905000" y="5029200"/>
            <a:ext cx="1025525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501" name="Line 29"/>
          <p:cNvSpPr>
            <a:spLocks noChangeShapeType="1"/>
          </p:cNvSpPr>
          <p:nvPr/>
        </p:nvSpPr>
        <p:spPr bwMode="auto">
          <a:xfrm>
            <a:off x="1905000" y="5029200"/>
            <a:ext cx="574675" cy="665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93038" cy="990600"/>
          </a:xfrm>
        </p:spPr>
        <p:txBody>
          <a:bodyPr/>
          <a:lstStyle/>
          <a:p>
            <a:r>
              <a:rPr lang="en-US"/>
              <a:t>t Distribution:</a:t>
            </a:r>
            <a:br>
              <a:rPr lang="en-US" dirty="0"/>
            </a:br>
            <a:r>
              <a:rPr lang="en-US" sz="2800" b="1" dirty="0">
                <a:solidFill>
                  <a:srgbClr val="009900"/>
                </a:solidFill>
              </a:rPr>
              <a:t>Try the t simulation one the website</a:t>
            </a:r>
          </a:p>
        </p:txBody>
      </p:sp>
      <p:sp>
        <p:nvSpPr>
          <p:cNvPr id="233475" name="Freeform 3"/>
          <p:cNvSpPr>
            <a:spLocks/>
          </p:cNvSpPr>
          <p:nvPr/>
        </p:nvSpPr>
        <p:spPr bwMode="auto">
          <a:xfrm>
            <a:off x="4511675" y="4699000"/>
            <a:ext cx="3014663" cy="1209675"/>
          </a:xfrm>
          <a:custGeom>
            <a:avLst/>
            <a:gdLst>
              <a:gd name="T0" fmla="*/ 1898 w 1899"/>
              <a:gd name="T1" fmla="*/ 761 h 762"/>
              <a:gd name="T2" fmla="*/ 1700 w 1899"/>
              <a:gd name="T3" fmla="*/ 753 h 762"/>
              <a:gd name="T4" fmla="*/ 1599 w 1899"/>
              <a:gd name="T5" fmla="*/ 744 h 762"/>
              <a:gd name="T6" fmla="*/ 1500 w 1899"/>
              <a:gd name="T7" fmla="*/ 732 h 762"/>
              <a:gd name="T8" fmla="*/ 1400 w 1899"/>
              <a:gd name="T9" fmla="*/ 713 h 762"/>
              <a:gd name="T10" fmla="*/ 1299 w 1899"/>
              <a:gd name="T11" fmla="*/ 690 h 762"/>
              <a:gd name="T12" fmla="*/ 1200 w 1899"/>
              <a:gd name="T13" fmla="*/ 659 h 762"/>
              <a:gd name="T14" fmla="*/ 1000 w 1899"/>
              <a:gd name="T15" fmla="*/ 571 h 762"/>
              <a:gd name="T16" fmla="*/ 799 w 1899"/>
              <a:gd name="T17" fmla="*/ 446 h 762"/>
              <a:gd name="T18" fmla="*/ 599 w 1899"/>
              <a:gd name="T19" fmla="*/ 298 h 762"/>
              <a:gd name="T20" fmla="*/ 500 w 1899"/>
              <a:gd name="T21" fmla="*/ 221 h 762"/>
              <a:gd name="T22" fmla="*/ 401 w 1899"/>
              <a:gd name="T23" fmla="*/ 151 h 762"/>
              <a:gd name="T24" fmla="*/ 299 w 1899"/>
              <a:gd name="T25" fmla="*/ 89 h 762"/>
              <a:gd name="T26" fmla="*/ 200 w 1899"/>
              <a:gd name="T27" fmla="*/ 41 h 762"/>
              <a:gd name="T28" fmla="*/ 99 w 1899"/>
              <a:gd name="T29" fmla="*/ 10 h 762"/>
              <a:gd name="T30" fmla="*/ 0 w 1899"/>
              <a:gd name="T31" fmla="*/ 0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99" h="762">
                <a:moveTo>
                  <a:pt x="1898" y="761"/>
                </a:moveTo>
                <a:lnTo>
                  <a:pt x="1700" y="753"/>
                </a:lnTo>
                <a:lnTo>
                  <a:pt x="1599" y="744"/>
                </a:lnTo>
                <a:lnTo>
                  <a:pt x="1500" y="732"/>
                </a:lnTo>
                <a:lnTo>
                  <a:pt x="1400" y="713"/>
                </a:lnTo>
                <a:lnTo>
                  <a:pt x="1299" y="690"/>
                </a:lnTo>
                <a:lnTo>
                  <a:pt x="1200" y="659"/>
                </a:lnTo>
                <a:lnTo>
                  <a:pt x="1000" y="571"/>
                </a:lnTo>
                <a:lnTo>
                  <a:pt x="799" y="446"/>
                </a:lnTo>
                <a:lnTo>
                  <a:pt x="599" y="298"/>
                </a:lnTo>
                <a:lnTo>
                  <a:pt x="500" y="221"/>
                </a:lnTo>
                <a:lnTo>
                  <a:pt x="401" y="151"/>
                </a:lnTo>
                <a:lnTo>
                  <a:pt x="299" y="89"/>
                </a:lnTo>
                <a:lnTo>
                  <a:pt x="200" y="41"/>
                </a:lnTo>
                <a:lnTo>
                  <a:pt x="99" y="1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476" name="Freeform 4"/>
          <p:cNvSpPr>
            <a:spLocks/>
          </p:cNvSpPr>
          <p:nvPr/>
        </p:nvSpPr>
        <p:spPr bwMode="auto">
          <a:xfrm>
            <a:off x="1497013" y="4699000"/>
            <a:ext cx="3016250" cy="1209675"/>
          </a:xfrm>
          <a:custGeom>
            <a:avLst/>
            <a:gdLst>
              <a:gd name="T0" fmla="*/ 0 w 1900"/>
              <a:gd name="T1" fmla="*/ 761 h 762"/>
              <a:gd name="T2" fmla="*/ 201 w 1900"/>
              <a:gd name="T3" fmla="*/ 753 h 762"/>
              <a:gd name="T4" fmla="*/ 300 w 1900"/>
              <a:gd name="T5" fmla="*/ 744 h 762"/>
              <a:gd name="T6" fmla="*/ 399 w 1900"/>
              <a:gd name="T7" fmla="*/ 732 h 762"/>
              <a:gd name="T8" fmla="*/ 500 w 1900"/>
              <a:gd name="T9" fmla="*/ 713 h 762"/>
              <a:gd name="T10" fmla="*/ 599 w 1900"/>
              <a:gd name="T11" fmla="*/ 690 h 762"/>
              <a:gd name="T12" fmla="*/ 701 w 1900"/>
              <a:gd name="T13" fmla="*/ 659 h 762"/>
              <a:gd name="T14" fmla="*/ 899 w 1900"/>
              <a:gd name="T15" fmla="*/ 571 h 762"/>
              <a:gd name="T16" fmla="*/ 1099 w 1900"/>
              <a:gd name="T17" fmla="*/ 446 h 762"/>
              <a:gd name="T18" fmla="*/ 1300 w 1900"/>
              <a:gd name="T19" fmla="*/ 298 h 762"/>
              <a:gd name="T20" fmla="*/ 1399 w 1900"/>
              <a:gd name="T21" fmla="*/ 221 h 762"/>
              <a:gd name="T22" fmla="*/ 1500 w 1900"/>
              <a:gd name="T23" fmla="*/ 151 h 762"/>
              <a:gd name="T24" fmla="*/ 1599 w 1900"/>
              <a:gd name="T25" fmla="*/ 89 h 762"/>
              <a:gd name="T26" fmla="*/ 1698 w 1900"/>
              <a:gd name="T27" fmla="*/ 41 h 762"/>
              <a:gd name="T28" fmla="*/ 1800 w 1900"/>
              <a:gd name="T29" fmla="*/ 10 h 762"/>
              <a:gd name="T30" fmla="*/ 1899 w 1900"/>
              <a:gd name="T31" fmla="*/ 0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00" h="762">
                <a:moveTo>
                  <a:pt x="0" y="761"/>
                </a:moveTo>
                <a:lnTo>
                  <a:pt x="201" y="753"/>
                </a:lnTo>
                <a:lnTo>
                  <a:pt x="300" y="744"/>
                </a:lnTo>
                <a:lnTo>
                  <a:pt x="399" y="732"/>
                </a:lnTo>
                <a:lnTo>
                  <a:pt x="500" y="713"/>
                </a:lnTo>
                <a:lnTo>
                  <a:pt x="599" y="690"/>
                </a:lnTo>
                <a:lnTo>
                  <a:pt x="701" y="659"/>
                </a:lnTo>
                <a:lnTo>
                  <a:pt x="899" y="571"/>
                </a:lnTo>
                <a:lnTo>
                  <a:pt x="1099" y="446"/>
                </a:lnTo>
                <a:lnTo>
                  <a:pt x="1300" y="298"/>
                </a:lnTo>
                <a:lnTo>
                  <a:pt x="1399" y="221"/>
                </a:lnTo>
                <a:lnTo>
                  <a:pt x="1500" y="151"/>
                </a:lnTo>
                <a:lnTo>
                  <a:pt x="1599" y="89"/>
                </a:lnTo>
                <a:lnTo>
                  <a:pt x="1698" y="41"/>
                </a:lnTo>
                <a:lnTo>
                  <a:pt x="1800" y="10"/>
                </a:lnTo>
                <a:lnTo>
                  <a:pt x="1899" y="0"/>
                </a:lnTo>
              </a:path>
            </a:pathLst>
          </a:custGeom>
          <a:noFill/>
          <a:ln w="50800" cap="rnd" cmpd="sng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477" name="Freeform 5"/>
          <p:cNvSpPr>
            <a:spLocks/>
          </p:cNvSpPr>
          <p:nvPr/>
        </p:nvSpPr>
        <p:spPr bwMode="auto">
          <a:xfrm>
            <a:off x="4511675" y="4087813"/>
            <a:ext cx="2041525" cy="1820862"/>
          </a:xfrm>
          <a:custGeom>
            <a:avLst/>
            <a:gdLst>
              <a:gd name="T0" fmla="*/ 1285 w 1286"/>
              <a:gd name="T1" fmla="*/ 1146 h 1147"/>
              <a:gd name="T2" fmla="*/ 1150 w 1286"/>
              <a:gd name="T3" fmla="*/ 1131 h 1147"/>
              <a:gd name="T4" fmla="*/ 1082 w 1286"/>
              <a:gd name="T5" fmla="*/ 1119 h 1147"/>
              <a:gd name="T6" fmla="*/ 1014 w 1286"/>
              <a:gd name="T7" fmla="*/ 1100 h 1147"/>
              <a:gd name="T8" fmla="*/ 946 w 1286"/>
              <a:gd name="T9" fmla="*/ 1075 h 1147"/>
              <a:gd name="T10" fmla="*/ 880 w 1286"/>
              <a:gd name="T11" fmla="*/ 1038 h 1147"/>
              <a:gd name="T12" fmla="*/ 812 w 1286"/>
              <a:gd name="T13" fmla="*/ 993 h 1147"/>
              <a:gd name="T14" fmla="*/ 675 w 1286"/>
              <a:gd name="T15" fmla="*/ 858 h 1147"/>
              <a:gd name="T16" fmla="*/ 541 w 1286"/>
              <a:gd name="T17" fmla="*/ 672 h 1147"/>
              <a:gd name="T18" fmla="*/ 407 w 1286"/>
              <a:gd name="T19" fmla="*/ 447 h 1147"/>
              <a:gd name="T20" fmla="*/ 339 w 1286"/>
              <a:gd name="T21" fmla="*/ 333 h 1147"/>
              <a:gd name="T22" fmla="*/ 270 w 1286"/>
              <a:gd name="T23" fmla="*/ 225 h 1147"/>
              <a:gd name="T24" fmla="*/ 202 w 1286"/>
              <a:gd name="T25" fmla="*/ 132 h 1147"/>
              <a:gd name="T26" fmla="*/ 136 w 1286"/>
              <a:gd name="T27" fmla="*/ 60 h 1147"/>
              <a:gd name="T28" fmla="*/ 68 w 1286"/>
              <a:gd name="T29" fmla="*/ 14 h 1147"/>
              <a:gd name="T30" fmla="*/ 0 w 1286"/>
              <a:gd name="T31" fmla="*/ 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147">
                <a:moveTo>
                  <a:pt x="1285" y="1146"/>
                </a:moveTo>
                <a:lnTo>
                  <a:pt x="1150" y="1131"/>
                </a:lnTo>
                <a:lnTo>
                  <a:pt x="1082" y="1119"/>
                </a:lnTo>
                <a:lnTo>
                  <a:pt x="1014" y="1100"/>
                </a:lnTo>
                <a:lnTo>
                  <a:pt x="946" y="1075"/>
                </a:lnTo>
                <a:lnTo>
                  <a:pt x="880" y="1038"/>
                </a:lnTo>
                <a:lnTo>
                  <a:pt x="812" y="993"/>
                </a:lnTo>
                <a:lnTo>
                  <a:pt x="675" y="858"/>
                </a:lnTo>
                <a:lnTo>
                  <a:pt x="541" y="672"/>
                </a:lnTo>
                <a:lnTo>
                  <a:pt x="407" y="447"/>
                </a:lnTo>
                <a:lnTo>
                  <a:pt x="339" y="333"/>
                </a:lnTo>
                <a:lnTo>
                  <a:pt x="270" y="225"/>
                </a:lnTo>
                <a:lnTo>
                  <a:pt x="202" y="132"/>
                </a:lnTo>
                <a:lnTo>
                  <a:pt x="136" y="60"/>
                </a:lnTo>
                <a:lnTo>
                  <a:pt x="68" y="14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478" name="Freeform 6"/>
          <p:cNvSpPr>
            <a:spLocks/>
          </p:cNvSpPr>
          <p:nvPr/>
        </p:nvSpPr>
        <p:spPr bwMode="auto">
          <a:xfrm>
            <a:off x="2471738" y="4087813"/>
            <a:ext cx="2041525" cy="1820862"/>
          </a:xfrm>
          <a:custGeom>
            <a:avLst/>
            <a:gdLst>
              <a:gd name="T0" fmla="*/ 0 w 1286"/>
              <a:gd name="T1" fmla="*/ 1146 h 1147"/>
              <a:gd name="T2" fmla="*/ 136 w 1286"/>
              <a:gd name="T3" fmla="*/ 1131 h 1147"/>
              <a:gd name="T4" fmla="*/ 204 w 1286"/>
              <a:gd name="T5" fmla="*/ 1119 h 1147"/>
              <a:gd name="T6" fmla="*/ 270 w 1286"/>
              <a:gd name="T7" fmla="*/ 1100 h 1147"/>
              <a:gd name="T8" fmla="*/ 339 w 1286"/>
              <a:gd name="T9" fmla="*/ 1075 h 1147"/>
              <a:gd name="T10" fmla="*/ 407 w 1286"/>
              <a:gd name="T11" fmla="*/ 1038 h 1147"/>
              <a:gd name="T12" fmla="*/ 473 w 1286"/>
              <a:gd name="T13" fmla="*/ 993 h 1147"/>
              <a:gd name="T14" fmla="*/ 609 w 1286"/>
              <a:gd name="T15" fmla="*/ 858 h 1147"/>
              <a:gd name="T16" fmla="*/ 743 w 1286"/>
              <a:gd name="T17" fmla="*/ 672 h 1147"/>
              <a:gd name="T18" fmla="*/ 880 w 1286"/>
              <a:gd name="T19" fmla="*/ 447 h 1147"/>
              <a:gd name="T20" fmla="*/ 946 w 1286"/>
              <a:gd name="T21" fmla="*/ 333 h 1147"/>
              <a:gd name="T22" fmla="*/ 1014 w 1286"/>
              <a:gd name="T23" fmla="*/ 225 h 1147"/>
              <a:gd name="T24" fmla="*/ 1082 w 1286"/>
              <a:gd name="T25" fmla="*/ 132 h 1147"/>
              <a:gd name="T26" fmla="*/ 1150 w 1286"/>
              <a:gd name="T27" fmla="*/ 60 h 1147"/>
              <a:gd name="T28" fmla="*/ 1217 w 1286"/>
              <a:gd name="T29" fmla="*/ 14 h 1147"/>
              <a:gd name="T30" fmla="*/ 1285 w 1286"/>
              <a:gd name="T31" fmla="*/ 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147">
                <a:moveTo>
                  <a:pt x="0" y="1146"/>
                </a:moveTo>
                <a:lnTo>
                  <a:pt x="136" y="1131"/>
                </a:lnTo>
                <a:lnTo>
                  <a:pt x="204" y="1119"/>
                </a:lnTo>
                <a:lnTo>
                  <a:pt x="270" y="1100"/>
                </a:lnTo>
                <a:lnTo>
                  <a:pt x="339" y="1075"/>
                </a:lnTo>
                <a:lnTo>
                  <a:pt x="407" y="1038"/>
                </a:lnTo>
                <a:lnTo>
                  <a:pt x="473" y="993"/>
                </a:lnTo>
                <a:lnTo>
                  <a:pt x="609" y="858"/>
                </a:lnTo>
                <a:lnTo>
                  <a:pt x="743" y="672"/>
                </a:lnTo>
                <a:lnTo>
                  <a:pt x="880" y="447"/>
                </a:lnTo>
                <a:lnTo>
                  <a:pt x="946" y="333"/>
                </a:lnTo>
                <a:lnTo>
                  <a:pt x="1014" y="225"/>
                </a:lnTo>
                <a:lnTo>
                  <a:pt x="1082" y="132"/>
                </a:lnTo>
                <a:lnTo>
                  <a:pt x="1150" y="60"/>
                </a:lnTo>
                <a:lnTo>
                  <a:pt x="1217" y="14"/>
                </a:lnTo>
                <a:lnTo>
                  <a:pt x="1285" y="0"/>
                </a:lnTo>
              </a:path>
            </a:pathLst>
          </a:custGeom>
          <a:noFill/>
          <a:ln w="50800" cap="rnd" cmpd="sng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480" name="Rectangle 8"/>
          <p:cNvSpPr>
            <a:spLocks noChangeArrowheads="1"/>
          </p:cNvSpPr>
          <p:nvPr/>
        </p:nvSpPr>
        <p:spPr bwMode="auto">
          <a:xfrm>
            <a:off x="7861300" y="5783263"/>
            <a:ext cx="293688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3200" b="0"/>
              <a:t>t</a:t>
            </a:r>
          </a:p>
        </p:txBody>
      </p:sp>
      <p:sp>
        <p:nvSpPr>
          <p:cNvPr id="233481" name="Line 9"/>
          <p:cNvSpPr>
            <a:spLocks noChangeShapeType="1"/>
          </p:cNvSpPr>
          <p:nvPr/>
        </p:nvSpPr>
        <p:spPr bwMode="auto">
          <a:xfrm flipH="1">
            <a:off x="4495800" y="3429000"/>
            <a:ext cx="0" cy="259080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82" name="Freeform 10"/>
          <p:cNvSpPr>
            <a:spLocks/>
          </p:cNvSpPr>
          <p:nvPr/>
        </p:nvSpPr>
        <p:spPr bwMode="auto">
          <a:xfrm>
            <a:off x="4511675" y="3381375"/>
            <a:ext cx="1365250" cy="2527300"/>
          </a:xfrm>
          <a:custGeom>
            <a:avLst/>
            <a:gdLst>
              <a:gd name="T0" fmla="*/ 859 w 860"/>
              <a:gd name="T1" fmla="*/ 1591 h 1592"/>
              <a:gd name="T2" fmla="*/ 770 w 860"/>
              <a:gd name="T3" fmla="*/ 1572 h 1592"/>
              <a:gd name="T4" fmla="*/ 725 w 860"/>
              <a:gd name="T5" fmla="*/ 1554 h 1592"/>
              <a:gd name="T6" fmla="*/ 679 w 860"/>
              <a:gd name="T7" fmla="*/ 1529 h 1592"/>
              <a:gd name="T8" fmla="*/ 634 w 860"/>
              <a:gd name="T9" fmla="*/ 1492 h 1592"/>
              <a:gd name="T10" fmla="*/ 589 w 860"/>
              <a:gd name="T11" fmla="*/ 1442 h 1592"/>
              <a:gd name="T12" fmla="*/ 543 w 860"/>
              <a:gd name="T13" fmla="*/ 1378 h 1592"/>
              <a:gd name="T14" fmla="*/ 452 w 860"/>
              <a:gd name="T15" fmla="*/ 1192 h 1592"/>
              <a:gd name="T16" fmla="*/ 361 w 860"/>
              <a:gd name="T17" fmla="*/ 933 h 1592"/>
              <a:gd name="T18" fmla="*/ 272 w 860"/>
              <a:gd name="T19" fmla="*/ 621 h 1592"/>
              <a:gd name="T20" fmla="*/ 227 w 860"/>
              <a:gd name="T21" fmla="*/ 462 h 1592"/>
              <a:gd name="T22" fmla="*/ 182 w 860"/>
              <a:gd name="T23" fmla="*/ 313 h 1592"/>
              <a:gd name="T24" fmla="*/ 136 w 860"/>
              <a:gd name="T25" fmla="*/ 184 h 1592"/>
              <a:gd name="T26" fmla="*/ 91 w 860"/>
              <a:gd name="T27" fmla="*/ 85 h 1592"/>
              <a:gd name="T28" fmla="*/ 45 w 860"/>
              <a:gd name="T29" fmla="*/ 21 h 1592"/>
              <a:gd name="T30" fmla="*/ 0 w 860"/>
              <a:gd name="T31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0" h="1592">
                <a:moveTo>
                  <a:pt x="859" y="1591"/>
                </a:moveTo>
                <a:lnTo>
                  <a:pt x="770" y="1572"/>
                </a:lnTo>
                <a:lnTo>
                  <a:pt x="725" y="1554"/>
                </a:lnTo>
                <a:lnTo>
                  <a:pt x="679" y="1529"/>
                </a:lnTo>
                <a:lnTo>
                  <a:pt x="634" y="1492"/>
                </a:lnTo>
                <a:lnTo>
                  <a:pt x="589" y="1442"/>
                </a:lnTo>
                <a:lnTo>
                  <a:pt x="543" y="1378"/>
                </a:lnTo>
                <a:lnTo>
                  <a:pt x="452" y="1192"/>
                </a:lnTo>
                <a:lnTo>
                  <a:pt x="361" y="933"/>
                </a:lnTo>
                <a:lnTo>
                  <a:pt x="272" y="621"/>
                </a:lnTo>
                <a:lnTo>
                  <a:pt x="227" y="462"/>
                </a:lnTo>
                <a:lnTo>
                  <a:pt x="182" y="313"/>
                </a:lnTo>
                <a:lnTo>
                  <a:pt x="136" y="184"/>
                </a:lnTo>
                <a:lnTo>
                  <a:pt x="91" y="85"/>
                </a:lnTo>
                <a:lnTo>
                  <a:pt x="45" y="21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483" name="Freeform 11"/>
          <p:cNvSpPr>
            <a:spLocks/>
          </p:cNvSpPr>
          <p:nvPr/>
        </p:nvSpPr>
        <p:spPr bwMode="auto">
          <a:xfrm>
            <a:off x="3146425" y="3381375"/>
            <a:ext cx="1366838" cy="2527300"/>
          </a:xfrm>
          <a:custGeom>
            <a:avLst/>
            <a:gdLst>
              <a:gd name="T0" fmla="*/ 0 w 861"/>
              <a:gd name="T1" fmla="*/ 1591 h 1592"/>
              <a:gd name="T2" fmla="*/ 91 w 861"/>
              <a:gd name="T3" fmla="*/ 1572 h 1592"/>
              <a:gd name="T4" fmla="*/ 137 w 861"/>
              <a:gd name="T5" fmla="*/ 1554 h 1592"/>
              <a:gd name="T6" fmla="*/ 182 w 861"/>
              <a:gd name="T7" fmla="*/ 1529 h 1592"/>
              <a:gd name="T8" fmla="*/ 226 w 861"/>
              <a:gd name="T9" fmla="*/ 1492 h 1592"/>
              <a:gd name="T10" fmla="*/ 271 w 861"/>
              <a:gd name="T11" fmla="*/ 1442 h 1592"/>
              <a:gd name="T12" fmla="*/ 316 w 861"/>
              <a:gd name="T13" fmla="*/ 1378 h 1592"/>
              <a:gd name="T14" fmla="*/ 407 w 861"/>
              <a:gd name="T15" fmla="*/ 1192 h 1592"/>
              <a:gd name="T16" fmla="*/ 498 w 861"/>
              <a:gd name="T17" fmla="*/ 933 h 1592"/>
              <a:gd name="T18" fmla="*/ 589 w 861"/>
              <a:gd name="T19" fmla="*/ 621 h 1592"/>
              <a:gd name="T20" fmla="*/ 635 w 861"/>
              <a:gd name="T21" fmla="*/ 462 h 1592"/>
              <a:gd name="T22" fmla="*/ 680 w 861"/>
              <a:gd name="T23" fmla="*/ 313 h 1592"/>
              <a:gd name="T24" fmla="*/ 723 w 861"/>
              <a:gd name="T25" fmla="*/ 184 h 1592"/>
              <a:gd name="T26" fmla="*/ 769 w 861"/>
              <a:gd name="T27" fmla="*/ 85 h 1592"/>
              <a:gd name="T28" fmla="*/ 814 w 861"/>
              <a:gd name="T29" fmla="*/ 21 h 1592"/>
              <a:gd name="T30" fmla="*/ 860 w 861"/>
              <a:gd name="T31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1" h="1592">
                <a:moveTo>
                  <a:pt x="0" y="1591"/>
                </a:moveTo>
                <a:lnTo>
                  <a:pt x="91" y="1572"/>
                </a:lnTo>
                <a:lnTo>
                  <a:pt x="137" y="1554"/>
                </a:lnTo>
                <a:lnTo>
                  <a:pt x="182" y="1529"/>
                </a:lnTo>
                <a:lnTo>
                  <a:pt x="226" y="1492"/>
                </a:lnTo>
                <a:lnTo>
                  <a:pt x="271" y="1442"/>
                </a:lnTo>
                <a:lnTo>
                  <a:pt x="316" y="1378"/>
                </a:lnTo>
                <a:lnTo>
                  <a:pt x="407" y="1192"/>
                </a:lnTo>
                <a:lnTo>
                  <a:pt x="498" y="933"/>
                </a:lnTo>
                <a:lnTo>
                  <a:pt x="589" y="621"/>
                </a:lnTo>
                <a:lnTo>
                  <a:pt x="635" y="462"/>
                </a:lnTo>
                <a:lnTo>
                  <a:pt x="680" y="313"/>
                </a:lnTo>
                <a:lnTo>
                  <a:pt x="723" y="184"/>
                </a:lnTo>
                <a:lnTo>
                  <a:pt x="769" y="85"/>
                </a:lnTo>
                <a:lnTo>
                  <a:pt x="814" y="21"/>
                </a:lnTo>
                <a:lnTo>
                  <a:pt x="860" y="0"/>
                </a:lnTo>
              </a:path>
            </a:pathLst>
          </a:custGeom>
          <a:noFill/>
          <a:ln w="50800" cap="rnd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484" name="Line 12"/>
          <p:cNvSpPr>
            <a:spLocks noChangeShapeType="1"/>
          </p:cNvSpPr>
          <p:nvPr/>
        </p:nvSpPr>
        <p:spPr bwMode="auto">
          <a:xfrm>
            <a:off x="7745413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85" name="Line 13"/>
          <p:cNvSpPr>
            <a:spLocks noChangeShapeType="1"/>
          </p:cNvSpPr>
          <p:nvPr/>
        </p:nvSpPr>
        <p:spPr bwMode="auto">
          <a:xfrm>
            <a:off x="7099300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86" name="Line 14"/>
          <p:cNvSpPr>
            <a:spLocks noChangeShapeType="1"/>
          </p:cNvSpPr>
          <p:nvPr/>
        </p:nvSpPr>
        <p:spPr bwMode="auto">
          <a:xfrm>
            <a:off x="6450013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87" name="Line 15"/>
          <p:cNvSpPr>
            <a:spLocks noChangeShapeType="1"/>
          </p:cNvSpPr>
          <p:nvPr/>
        </p:nvSpPr>
        <p:spPr bwMode="auto">
          <a:xfrm>
            <a:off x="5803900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88" name="Line 16"/>
          <p:cNvSpPr>
            <a:spLocks noChangeShapeType="1"/>
          </p:cNvSpPr>
          <p:nvPr/>
        </p:nvSpPr>
        <p:spPr bwMode="auto">
          <a:xfrm>
            <a:off x="5157788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89" name="Line 17"/>
          <p:cNvSpPr>
            <a:spLocks noChangeShapeType="1"/>
          </p:cNvSpPr>
          <p:nvPr/>
        </p:nvSpPr>
        <p:spPr bwMode="auto">
          <a:xfrm>
            <a:off x="4511675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90" name="Line 18"/>
          <p:cNvSpPr>
            <a:spLocks noChangeShapeType="1"/>
          </p:cNvSpPr>
          <p:nvPr/>
        </p:nvSpPr>
        <p:spPr bwMode="auto">
          <a:xfrm>
            <a:off x="3865563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91" name="Line 19"/>
          <p:cNvSpPr>
            <a:spLocks noChangeShapeType="1"/>
          </p:cNvSpPr>
          <p:nvPr/>
        </p:nvSpPr>
        <p:spPr bwMode="auto">
          <a:xfrm>
            <a:off x="3219450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92" name="Line 20"/>
          <p:cNvSpPr>
            <a:spLocks noChangeShapeType="1"/>
          </p:cNvSpPr>
          <p:nvPr/>
        </p:nvSpPr>
        <p:spPr bwMode="auto">
          <a:xfrm>
            <a:off x="2573338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93" name="Line 21"/>
          <p:cNvSpPr>
            <a:spLocks noChangeShapeType="1"/>
          </p:cNvSpPr>
          <p:nvPr/>
        </p:nvSpPr>
        <p:spPr bwMode="auto">
          <a:xfrm>
            <a:off x="1927225" y="5924550"/>
            <a:ext cx="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94" name="Rectangle 22"/>
          <p:cNvSpPr>
            <a:spLocks noChangeArrowheads="1"/>
          </p:cNvSpPr>
          <p:nvPr/>
        </p:nvSpPr>
        <p:spPr bwMode="auto">
          <a:xfrm>
            <a:off x="4114800" y="5943600"/>
            <a:ext cx="7969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0"/>
              <a:t>0</a:t>
            </a:r>
          </a:p>
        </p:txBody>
      </p:sp>
      <p:sp>
        <p:nvSpPr>
          <p:cNvPr id="233495" name="Line 23"/>
          <p:cNvSpPr>
            <a:spLocks noChangeShapeType="1"/>
          </p:cNvSpPr>
          <p:nvPr/>
        </p:nvSpPr>
        <p:spPr bwMode="auto">
          <a:xfrm flipH="1">
            <a:off x="5978525" y="48006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96" name="Rectangle 24"/>
          <p:cNvSpPr>
            <a:spLocks noChangeArrowheads="1"/>
          </p:cNvSpPr>
          <p:nvPr/>
        </p:nvSpPr>
        <p:spPr bwMode="auto">
          <a:xfrm>
            <a:off x="6477000" y="4419600"/>
            <a:ext cx="1787525" cy="406400"/>
          </a:xfrm>
          <a:prstGeom prst="rect">
            <a:avLst/>
          </a:prstGeom>
          <a:solidFill>
            <a:srgbClr val="FFCC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 i="1"/>
              <a:t>t  </a:t>
            </a:r>
            <a:r>
              <a:rPr lang="en-US" sz="2000" b="0"/>
              <a:t>(</a:t>
            </a:r>
            <a:r>
              <a:rPr lang="en-US" sz="2000" b="0" i="1"/>
              <a:t>df</a:t>
            </a:r>
            <a:r>
              <a:rPr lang="en-US" sz="2000" b="0"/>
              <a:t> = 5)</a:t>
            </a:r>
          </a:p>
        </p:txBody>
      </p:sp>
      <p:sp>
        <p:nvSpPr>
          <p:cNvPr id="233497" name="Line 25"/>
          <p:cNvSpPr>
            <a:spLocks noChangeShapeType="1"/>
          </p:cNvSpPr>
          <p:nvPr/>
        </p:nvSpPr>
        <p:spPr bwMode="auto">
          <a:xfrm flipH="1">
            <a:off x="5140325" y="4038600"/>
            <a:ext cx="9271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498" name="Rectangle 26"/>
          <p:cNvSpPr>
            <a:spLocks noChangeArrowheads="1"/>
          </p:cNvSpPr>
          <p:nvPr/>
        </p:nvSpPr>
        <p:spPr bwMode="auto">
          <a:xfrm>
            <a:off x="5638800" y="3657600"/>
            <a:ext cx="1787525" cy="4064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/>
              <a:t> </a:t>
            </a:r>
            <a:r>
              <a:rPr lang="en-US" sz="2000" b="0" i="1"/>
              <a:t>t  </a:t>
            </a:r>
            <a:r>
              <a:rPr lang="en-US" sz="2000" b="0"/>
              <a:t>(</a:t>
            </a:r>
            <a:r>
              <a:rPr lang="en-US" sz="2000" b="0" i="1"/>
              <a:t>df</a:t>
            </a:r>
            <a:r>
              <a:rPr lang="en-US" sz="2000" b="0"/>
              <a:t> = 13)</a:t>
            </a:r>
          </a:p>
        </p:txBody>
      </p:sp>
      <p:sp>
        <p:nvSpPr>
          <p:cNvPr id="233499" name="Rectangle 27"/>
          <p:cNvSpPr>
            <a:spLocks noChangeArrowheads="1"/>
          </p:cNvSpPr>
          <p:nvPr/>
        </p:nvSpPr>
        <p:spPr bwMode="auto">
          <a:xfrm>
            <a:off x="304800" y="3962400"/>
            <a:ext cx="3276600" cy="1079500"/>
          </a:xfrm>
          <a:prstGeom prst="rect">
            <a:avLst/>
          </a:prstGeom>
          <a:solidFill>
            <a:srgbClr val="FDE0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b="0"/>
              <a:t>t-distributions are bell-shaped and symmetric, but have ‘fatter’ tails than the normal</a:t>
            </a:r>
          </a:p>
        </p:txBody>
      </p:sp>
      <p:sp>
        <p:nvSpPr>
          <p:cNvPr id="233502" name="Line 30"/>
          <p:cNvSpPr>
            <a:spLocks noChangeShapeType="1"/>
          </p:cNvSpPr>
          <p:nvPr/>
        </p:nvSpPr>
        <p:spPr bwMode="auto">
          <a:xfrm>
            <a:off x="3921125" y="2895600"/>
            <a:ext cx="4572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503" name="Rectangle 31"/>
          <p:cNvSpPr>
            <a:spLocks noChangeArrowheads="1"/>
          </p:cNvSpPr>
          <p:nvPr/>
        </p:nvSpPr>
        <p:spPr bwMode="auto">
          <a:xfrm>
            <a:off x="2209800" y="2514600"/>
            <a:ext cx="1787525" cy="9556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/>
              <a:t>Standard Normal</a:t>
            </a:r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lang="en-US" sz="2000" b="0"/>
              <a:t>(t with df = </a:t>
            </a:r>
            <a:r>
              <a:rPr lang="en-US" sz="2000" b="0">
                <a:sym typeface="Symbol" pitchFamily="18" charset="2"/>
              </a:rPr>
              <a:t>)</a:t>
            </a:r>
          </a:p>
        </p:txBody>
      </p:sp>
      <p:sp>
        <p:nvSpPr>
          <p:cNvPr id="233504" name="Line 32"/>
          <p:cNvSpPr>
            <a:spLocks noChangeShapeType="1"/>
          </p:cNvSpPr>
          <p:nvPr/>
        </p:nvSpPr>
        <p:spPr bwMode="auto">
          <a:xfrm>
            <a:off x="1295400" y="6019800"/>
            <a:ext cx="640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505" name="Text Box 33"/>
          <p:cNvSpPr txBox="1">
            <a:spLocks noChangeArrowheads="1"/>
          </p:cNvSpPr>
          <p:nvPr/>
        </p:nvSpPr>
        <p:spPr bwMode="auto">
          <a:xfrm>
            <a:off x="1355725" y="14874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b="0"/>
          </a:p>
        </p:txBody>
      </p:sp>
      <p:sp>
        <p:nvSpPr>
          <p:cNvPr id="233508" name="Rectangle 36"/>
          <p:cNvSpPr>
            <a:spLocks noChangeArrowheads="1"/>
          </p:cNvSpPr>
          <p:nvPr/>
        </p:nvSpPr>
        <p:spPr bwMode="auto">
          <a:xfrm>
            <a:off x="2438400" y="1524000"/>
            <a:ext cx="6096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4D9F4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b="0"/>
              <a:t>Note:  t  compared to z  as  n  increases</a:t>
            </a:r>
          </a:p>
        </p:txBody>
      </p:sp>
      <p:sp>
        <p:nvSpPr>
          <p:cNvPr id="233510" name="Text Box 38"/>
          <p:cNvSpPr txBox="1">
            <a:spLocks noChangeArrowheads="1"/>
          </p:cNvSpPr>
          <p:nvPr/>
        </p:nvSpPr>
        <p:spPr bwMode="auto">
          <a:xfrm>
            <a:off x="4876800" y="2133600"/>
            <a:ext cx="3886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chemeClr val="folHlink"/>
                </a:solidFill>
              </a:rPr>
              <a:t>As n   the estimate of </a:t>
            </a:r>
            <a:r>
              <a:rPr lang="en-US" sz="2200" dirty="0">
                <a:solidFill>
                  <a:schemeClr val="folHlink"/>
                </a:solidFill>
                <a:latin typeface="Symbol" pitchFamily="18" charset="2"/>
              </a:rPr>
              <a:t>s</a:t>
            </a:r>
            <a:r>
              <a:rPr lang="en-US" sz="2200" dirty="0">
                <a:solidFill>
                  <a:schemeClr val="folHlink"/>
                </a:solidFill>
              </a:rPr>
              <a:t> becomes better so t converges to z</a:t>
            </a:r>
          </a:p>
        </p:txBody>
      </p:sp>
      <p:sp>
        <p:nvSpPr>
          <p:cNvPr id="233511" name="Line 39"/>
          <p:cNvSpPr>
            <a:spLocks noChangeShapeType="1"/>
          </p:cNvSpPr>
          <p:nvPr/>
        </p:nvSpPr>
        <p:spPr bwMode="auto">
          <a:xfrm flipV="1">
            <a:off x="6019800" y="2209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092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1DC4B4AD-44E9-4344-B25A-32D00C21BF1A}" type="slidenum">
              <a:rPr lang="en-US"/>
              <a:pPr/>
              <a:t>17</a:t>
            </a:fld>
            <a:endParaRPr lang="en-US"/>
          </a:p>
        </p:txBody>
      </p:sp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990600" y="2438400"/>
            <a:ext cx="990600" cy="70802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 Table</a:t>
            </a:r>
          </a:p>
        </p:txBody>
      </p:sp>
      <p:sp>
        <p:nvSpPr>
          <p:cNvPr id="148483" name="Rectangle 3"/>
          <p:cNvSpPr>
            <a:spLocks noChangeArrowheads="1"/>
          </p:cNvSpPr>
          <p:nvPr/>
        </p:nvSpPr>
        <p:spPr bwMode="auto">
          <a:xfrm>
            <a:off x="1036638" y="1828800"/>
            <a:ext cx="2832100" cy="6096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/>
          </a:p>
        </p:txBody>
      </p:sp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990600" y="1828800"/>
            <a:ext cx="2895600" cy="469900"/>
          </a:xfrm>
          <a:prstGeom prst="rect">
            <a:avLst/>
          </a:prstGeom>
          <a:solidFill>
            <a:srgbClr val="BCF6C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sz="2500"/>
              <a:t>Confidence Level</a:t>
            </a: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419100" y="2416175"/>
            <a:ext cx="590550" cy="708025"/>
          </a:xfrm>
          <a:prstGeom prst="rect">
            <a:avLst/>
          </a:prstGeom>
          <a:solidFill>
            <a:srgbClr val="FDEA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479425" y="2501900"/>
            <a:ext cx="511175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sz="2500">
                <a:solidFill>
                  <a:schemeClr val="folHlink"/>
                </a:solidFill>
              </a:rPr>
              <a:t>df</a:t>
            </a:r>
          </a:p>
          <a:p>
            <a:pPr algn="l" eaLnBrk="0" hangingPunct="0"/>
            <a:endParaRPr lang="en-US" sz="2500">
              <a:solidFill>
                <a:schemeClr val="folHlink"/>
              </a:solidFill>
            </a:endParaRPr>
          </a:p>
        </p:txBody>
      </p:sp>
      <p:sp>
        <p:nvSpPr>
          <p:cNvPr id="148488" name="Rectangle 8"/>
          <p:cNvSpPr>
            <a:spLocks noChangeArrowheads="1"/>
          </p:cNvSpPr>
          <p:nvPr/>
        </p:nvSpPr>
        <p:spPr bwMode="auto">
          <a:xfrm>
            <a:off x="1066800" y="2514600"/>
            <a:ext cx="830263" cy="4699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0.50</a:t>
            </a:r>
          </a:p>
        </p:txBody>
      </p:sp>
      <p:sp>
        <p:nvSpPr>
          <p:cNvPr id="148489" name="Rectangle 9"/>
          <p:cNvSpPr>
            <a:spLocks noChangeArrowheads="1"/>
          </p:cNvSpPr>
          <p:nvPr/>
        </p:nvSpPr>
        <p:spPr bwMode="auto">
          <a:xfrm>
            <a:off x="1949450" y="2416175"/>
            <a:ext cx="1022350" cy="70802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90" name="Rectangle 10"/>
          <p:cNvSpPr>
            <a:spLocks noChangeArrowheads="1"/>
          </p:cNvSpPr>
          <p:nvPr/>
        </p:nvSpPr>
        <p:spPr bwMode="auto">
          <a:xfrm>
            <a:off x="1981200" y="2514600"/>
            <a:ext cx="876300" cy="4699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0.80</a:t>
            </a:r>
          </a:p>
        </p:txBody>
      </p:sp>
      <p:sp>
        <p:nvSpPr>
          <p:cNvPr id="148491" name="Rectangle 11"/>
          <p:cNvSpPr>
            <a:spLocks noChangeArrowheads="1"/>
          </p:cNvSpPr>
          <p:nvPr/>
        </p:nvSpPr>
        <p:spPr bwMode="auto">
          <a:xfrm>
            <a:off x="2924175" y="2416175"/>
            <a:ext cx="944563" cy="69532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92" name="Rectangle 12"/>
          <p:cNvSpPr>
            <a:spLocks noChangeArrowheads="1"/>
          </p:cNvSpPr>
          <p:nvPr/>
        </p:nvSpPr>
        <p:spPr bwMode="auto">
          <a:xfrm>
            <a:off x="2895600" y="2438400"/>
            <a:ext cx="928688" cy="53022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sz="2900"/>
              <a:t>0.90</a:t>
            </a:r>
          </a:p>
        </p:txBody>
      </p:sp>
      <p:sp>
        <p:nvSpPr>
          <p:cNvPr id="148493" name="Rectangle 13"/>
          <p:cNvSpPr>
            <a:spLocks noChangeArrowheads="1"/>
          </p:cNvSpPr>
          <p:nvPr/>
        </p:nvSpPr>
        <p:spPr bwMode="auto">
          <a:xfrm>
            <a:off x="419100" y="3154363"/>
            <a:ext cx="590550" cy="635000"/>
          </a:xfrm>
          <a:prstGeom prst="rect">
            <a:avLst/>
          </a:prstGeom>
          <a:solidFill>
            <a:srgbClr val="FDEA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94" name="Rectangle 14"/>
          <p:cNvSpPr>
            <a:spLocks noChangeArrowheads="1"/>
          </p:cNvSpPr>
          <p:nvPr/>
        </p:nvSpPr>
        <p:spPr bwMode="auto">
          <a:xfrm>
            <a:off x="525463" y="3240088"/>
            <a:ext cx="357187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>
                <a:solidFill>
                  <a:schemeClr val="folHlink"/>
                </a:solidFill>
              </a:rPr>
              <a:t>1</a:t>
            </a:r>
          </a:p>
        </p:txBody>
      </p:sp>
      <p:sp>
        <p:nvSpPr>
          <p:cNvPr id="148495" name="Rectangle 15"/>
          <p:cNvSpPr>
            <a:spLocks noChangeArrowheads="1"/>
          </p:cNvSpPr>
          <p:nvPr/>
        </p:nvSpPr>
        <p:spPr bwMode="auto">
          <a:xfrm>
            <a:off x="973138" y="3240088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1.000</a:t>
            </a:r>
          </a:p>
        </p:txBody>
      </p:sp>
      <p:sp>
        <p:nvSpPr>
          <p:cNvPr id="148496" name="Rectangle 16"/>
          <p:cNvSpPr>
            <a:spLocks noChangeArrowheads="1"/>
          </p:cNvSpPr>
          <p:nvPr/>
        </p:nvSpPr>
        <p:spPr bwMode="auto">
          <a:xfrm>
            <a:off x="1917700" y="3240088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3.078</a:t>
            </a:r>
          </a:p>
        </p:txBody>
      </p:sp>
      <p:sp>
        <p:nvSpPr>
          <p:cNvPr id="148497" name="Rectangle 17"/>
          <p:cNvSpPr>
            <a:spLocks noChangeArrowheads="1"/>
          </p:cNvSpPr>
          <p:nvPr/>
        </p:nvSpPr>
        <p:spPr bwMode="auto">
          <a:xfrm>
            <a:off x="2886075" y="3240088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6.314</a:t>
            </a:r>
          </a:p>
        </p:txBody>
      </p:sp>
      <p:sp>
        <p:nvSpPr>
          <p:cNvPr id="148498" name="Rectangle 18"/>
          <p:cNvSpPr>
            <a:spLocks noChangeArrowheads="1"/>
          </p:cNvSpPr>
          <p:nvPr/>
        </p:nvSpPr>
        <p:spPr bwMode="auto">
          <a:xfrm>
            <a:off x="419100" y="3814763"/>
            <a:ext cx="590550" cy="695325"/>
          </a:xfrm>
          <a:prstGeom prst="rect">
            <a:avLst/>
          </a:prstGeom>
          <a:solidFill>
            <a:srgbClr val="FDEA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499" name="Rectangle 19"/>
          <p:cNvSpPr>
            <a:spLocks noChangeArrowheads="1"/>
          </p:cNvSpPr>
          <p:nvPr/>
        </p:nvSpPr>
        <p:spPr bwMode="auto">
          <a:xfrm>
            <a:off x="512763" y="3906838"/>
            <a:ext cx="38576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900">
                <a:solidFill>
                  <a:schemeClr val="folHlink"/>
                </a:solidFill>
              </a:rPr>
              <a:t>2</a:t>
            </a:r>
          </a:p>
        </p:txBody>
      </p:sp>
      <p:sp>
        <p:nvSpPr>
          <p:cNvPr id="148500" name="Rectangle 20"/>
          <p:cNvSpPr>
            <a:spLocks noChangeArrowheads="1"/>
          </p:cNvSpPr>
          <p:nvPr/>
        </p:nvSpPr>
        <p:spPr bwMode="auto">
          <a:xfrm>
            <a:off x="973138" y="3900488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0.817</a:t>
            </a:r>
          </a:p>
        </p:txBody>
      </p:sp>
      <p:sp>
        <p:nvSpPr>
          <p:cNvPr id="148501" name="Rectangle 21"/>
          <p:cNvSpPr>
            <a:spLocks noChangeArrowheads="1"/>
          </p:cNvSpPr>
          <p:nvPr/>
        </p:nvSpPr>
        <p:spPr bwMode="auto">
          <a:xfrm>
            <a:off x="1917700" y="3900488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1.886</a:t>
            </a:r>
          </a:p>
        </p:txBody>
      </p:sp>
      <p:sp>
        <p:nvSpPr>
          <p:cNvPr id="148502" name="Rectangle 22"/>
          <p:cNvSpPr>
            <a:spLocks noChangeArrowheads="1"/>
          </p:cNvSpPr>
          <p:nvPr/>
        </p:nvSpPr>
        <p:spPr bwMode="auto">
          <a:xfrm>
            <a:off x="2886075" y="3910013"/>
            <a:ext cx="974725" cy="469900"/>
          </a:xfrm>
          <a:prstGeom prst="rect">
            <a:avLst/>
          </a:prstGeom>
          <a:solidFill>
            <a:srgbClr val="FFFF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>
                <a:solidFill>
                  <a:schemeClr val="hlink"/>
                </a:solidFill>
              </a:rPr>
              <a:t>2.920</a:t>
            </a:r>
          </a:p>
        </p:txBody>
      </p:sp>
      <p:sp>
        <p:nvSpPr>
          <p:cNvPr id="148503" name="Rectangle 23"/>
          <p:cNvSpPr>
            <a:spLocks noChangeArrowheads="1"/>
          </p:cNvSpPr>
          <p:nvPr/>
        </p:nvSpPr>
        <p:spPr bwMode="auto">
          <a:xfrm>
            <a:off x="419100" y="4495800"/>
            <a:ext cx="590550" cy="674688"/>
          </a:xfrm>
          <a:prstGeom prst="rect">
            <a:avLst/>
          </a:prstGeom>
          <a:solidFill>
            <a:srgbClr val="FDEA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04" name="Rectangle 24"/>
          <p:cNvSpPr>
            <a:spLocks noChangeArrowheads="1"/>
          </p:cNvSpPr>
          <p:nvPr/>
        </p:nvSpPr>
        <p:spPr bwMode="auto">
          <a:xfrm>
            <a:off x="525463" y="4621213"/>
            <a:ext cx="357187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>
                <a:solidFill>
                  <a:schemeClr val="folHlink"/>
                </a:solidFill>
              </a:rPr>
              <a:t>3</a:t>
            </a:r>
          </a:p>
        </p:txBody>
      </p:sp>
      <p:sp>
        <p:nvSpPr>
          <p:cNvPr id="148505" name="Rectangle 25"/>
          <p:cNvSpPr>
            <a:spLocks noChangeArrowheads="1"/>
          </p:cNvSpPr>
          <p:nvPr/>
        </p:nvSpPr>
        <p:spPr bwMode="auto">
          <a:xfrm>
            <a:off x="973138" y="4621213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0.765</a:t>
            </a:r>
          </a:p>
        </p:txBody>
      </p:sp>
      <p:sp>
        <p:nvSpPr>
          <p:cNvPr id="148506" name="Rectangle 26"/>
          <p:cNvSpPr>
            <a:spLocks noChangeArrowheads="1"/>
          </p:cNvSpPr>
          <p:nvPr/>
        </p:nvSpPr>
        <p:spPr bwMode="auto">
          <a:xfrm>
            <a:off x="1917700" y="4621213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1.638</a:t>
            </a:r>
          </a:p>
        </p:txBody>
      </p:sp>
      <p:sp>
        <p:nvSpPr>
          <p:cNvPr id="148507" name="Rectangle 27"/>
          <p:cNvSpPr>
            <a:spLocks noChangeArrowheads="1"/>
          </p:cNvSpPr>
          <p:nvPr/>
        </p:nvSpPr>
        <p:spPr bwMode="auto">
          <a:xfrm>
            <a:off x="2886075" y="4621213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500" b="0"/>
              <a:t>2.353</a:t>
            </a:r>
          </a:p>
        </p:txBody>
      </p:sp>
      <p:sp>
        <p:nvSpPr>
          <p:cNvPr id="148508" name="Line 28"/>
          <p:cNvSpPr>
            <a:spLocks noChangeShapeType="1"/>
          </p:cNvSpPr>
          <p:nvPr/>
        </p:nvSpPr>
        <p:spPr bwMode="auto">
          <a:xfrm flipH="1">
            <a:off x="6629400" y="3962400"/>
            <a:ext cx="0" cy="1752600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09" name="Rectangle 29"/>
          <p:cNvSpPr>
            <a:spLocks noChangeArrowheads="1"/>
          </p:cNvSpPr>
          <p:nvPr/>
        </p:nvSpPr>
        <p:spPr bwMode="auto">
          <a:xfrm>
            <a:off x="6543675" y="4708525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10" name="Freeform 30"/>
          <p:cNvSpPr>
            <a:spLocks/>
          </p:cNvSpPr>
          <p:nvPr/>
        </p:nvSpPr>
        <p:spPr bwMode="auto">
          <a:xfrm>
            <a:off x="7543800" y="5210175"/>
            <a:ext cx="819150" cy="500063"/>
          </a:xfrm>
          <a:custGeom>
            <a:avLst/>
            <a:gdLst>
              <a:gd name="T0" fmla="*/ 6 w 516"/>
              <a:gd name="T1" fmla="*/ 0 h 315"/>
              <a:gd name="T2" fmla="*/ 6 w 516"/>
              <a:gd name="T3" fmla="*/ 24 h 315"/>
              <a:gd name="T4" fmla="*/ 10 w 516"/>
              <a:gd name="T5" fmla="*/ 8 h 315"/>
              <a:gd name="T6" fmla="*/ 40 w 516"/>
              <a:gd name="T7" fmla="*/ 51 h 315"/>
              <a:gd name="T8" fmla="*/ 112 w 516"/>
              <a:gd name="T9" fmla="*/ 123 h 315"/>
              <a:gd name="T10" fmla="*/ 139 w 516"/>
              <a:gd name="T11" fmla="*/ 152 h 315"/>
              <a:gd name="T12" fmla="*/ 182 w 516"/>
              <a:gd name="T13" fmla="*/ 195 h 315"/>
              <a:gd name="T14" fmla="*/ 212 w 516"/>
              <a:gd name="T15" fmla="*/ 209 h 315"/>
              <a:gd name="T16" fmla="*/ 270 w 516"/>
              <a:gd name="T17" fmla="*/ 238 h 315"/>
              <a:gd name="T18" fmla="*/ 327 w 516"/>
              <a:gd name="T19" fmla="*/ 267 h 315"/>
              <a:gd name="T20" fmla="*/ 413 w 516"/>
              <a:gd name="T21" fmla="*/ 295 h 315"/>
              <a:gd name="T22" fmla="*/ 516 w 516"/>
              <a:gd name="T23" fmla="*/ 315 h 315"/>
              <a:gd name="T24" fmla="*/ 12 w 516"/>
              <a:gd name="T25" fmla="*/ 312 h 315"/>
              <a:gd name="T26" fmla="*/ 0 w 516"/>
              <a:gd name="T27" fmla="*/ 12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6" h="315">
                <a:moveTo>
                  <a:pt x="6" y="0"/>
                </a:moveTo>
                <a:lnTo>
                  <a:pt x="6" y="24"/>
                </a:lnTo>
                <a:lnTo>
                  <a:pt x="10" y="8"/>
                </a:lnTo>
                <a:lnTo>
                  <a:pt x="40" y="51"/>
                </a:lnTo>
                <a:lnTo>
                  <a:pt x="112" y="123"/>
                </a:lnTo>
                <a:lnTo>
                  <a:pt x="139" y="152"/>
                </a:lnTo>
                <a:lnTo>
                  <a:pt x="182" y="195"/>
                </a:lnTo>
                <a:lnTo>
                  <a:pt x="212" y="209"/>
                </a:lnTo>
                <a:lnTo>
                  <a:pt x="270" y="238"/>
                </a:lnTo>
                <a:lnTo>
                  <a:pt x="327" y="267"/>
                </a:lnTo>
                <a:lnTo>
                  <a:pt x="413" y="295"/>
                </a:lnTo>
                <a:lnTo>
                  <a:pt x="516" y="315"/>
                </a:lnTo>
                <a:lnTo>
                  <a:pt x="12" y="312"/>
                </a:lnTo>
                <a:lnTo>
                  <a:pt x="0" y="12"/>
                </a:lnTo>
              </a:path>
            </a:pathLst>
          </a:cu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11" name="Freeform 31"/>
          <p:cNvSpPr>
            <a:spLocks/>
          </p:cNvSpPr>
          <p:nvPr/>
        </p:nvSpPr>
        <p:spPr bwMode="auto">
          <a:xfrm>
            <a:off x="6626225" y="3929063"/>
            <a:ext cx="1830388" cy="1763712"/>
          </a:xfrm>
          <a:custGeom>
            <a:avLst/>
            <a:gdLst>
              <a:gd name="T0" fmla="*/ 1152 w 1153"/>
              <a:gd name="T1" fmla="*/ 1110 h 1111"/>
              <a:gd name="T2" fmla="*/ 1031 w 1153"/>
              <a:gd name="T3" fmla="*/ 1096 h 1111"/>
              <a:gd name="T4" fmla="*/ 971 w 1153"/>
              <a:gd name="T5" fmla="*/ 1084 h 1111"/>
              <a:gd name="T6" fmla="*/ 909 w 1153"/>
              <a:gd name="T7" fmla="*/ 1065 h 1111"/>
              <a:gd name="T8" fmla="*/ 849 w 1153"/>
              <a:gd name="T9" fmla="*/ 1041 h 1111"/>
              <a:gd name="T10" fmla="*/ 788 w 1153"/>
              <a:gd name="T11" fmla="*/ 1007 h 1111"/>
              <a:gd name="T12" fmla="*/ 728 w 1153"/>
              <a:gd name="T13" fmla="*/ 961 h 1111"/>
              <a:gd name="T14" fmla="*/ 607 w 1153"/>
              <a:gd name="T15" fmla="*/ 832 h 1111"/>
              <a:gd name="T16" fmla="*/ 485 w 1153"/>
              <a:gd name="T17" fmla="*/ 650 h 1111"/>
              <a:gd name="T18" fmla="*/ 364 w 1153"/>
              <a:gd name="T19" fmla="*/ 434 h 1111"/>
              <a:gd name="T20" fmla="*/ 304 w 1153"/>
              <a:gd name="T21" fmla="*/ 323 h 1111"/>
              <a:gd name="T22" fmla="*/ 243 w 1153"/>
              <a:gd name="T23" fmla="*/ 220 h 1111"/>
              <a:gd name="T24" fmla="*/ 183 w 1153"/>
              <a:gd name="T25" fmla="*/ 130 h 1111"/>
              <a:gd name="T26" fmla="*/ 122 w 1153"/>
              <a:gd name="T27" fmla="*/ 60 h 1111"/>
              <a:gd name="T28" fmla="*/ 62 w 1153"/>
              <a:gd name="T29" fmla="*/ 16 h 1111"/>
              <a:gd name="T30" fmla="*/ 0 w 1153"/>
              <a:gd name="T31" fmla="*/ 0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53" h="1111">
                <a:moveTo>
                  <a:pt x="1152" y="1110"/>
                </a:moveTo>
                <a:lnTo>
                  <a:pt x="1031" y="1096"/>
                </a:lnTo>
                <a:lnTo>
                  <a:pt x="971" y="1084"/>
                </a:lnTo>
                <a:lnTo>
                  <a:pt x="909" y="1065"/>
                </a:lnTo>
                <a:lnTo>
                  <a:pt x="849" y="1041"/>
                </a:lnTo>
                <a:lnTo>
                  <a:pt x="788" y="1007"/>
                </a:lnTo>
                <a:lnTo>
                  <a:pt x="728" y="961"/>
                </a:lnTo>
                <a:lnTo>
                  <a:pt x="607" y="832"/>
                </a:lnTo>
                <a:lnTo>
                  <a:pt x="485" y="650"/>
                </a:lnTo>
                <a:lnTo>
                  <a:pt x="364" y="434"/>
                </a:lnTo>
                <a:lnTo>
                  <a:pt x="304" y="323"/>
                </a:lnTo>
                <a:lnTo>
                  <a:pt x="243" y="220"/>
                </a:lnTo>
                <a:lnTo>
                  <a:pt x="183" y="130"/>
                </a:lnTo>
                <a:lnTo>
                  <a:pt x="122" y="60"/>
                </a:lnTo>
                <a:lnTo>
                  <a:pt x="62" y="16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12" name="Freeform 32"/>
          <p:cNvSpPr>
            <a:spLocks/>
          </p:cNvSpPr>
          <p:nvPr/>
        </p:nvSpPr>
        <p:spPr bwMode="auto">
          <a:xfrm>
            <a:off x="4799013" y="3929063"/>
            <a:ext cx="1828800" cy="1763712"/>
          </a:xfrm>
          <a:custGeom>
            <a:avLst/>
            <a:gdLst>
              <a:gd name="T0" fmla="*/ 0 w 1152"/>
              <a:gd name="T1" fmla="*/ 1110 h 1111"/>
              <a:gd name="T2" fmla="*/ 121 w 1152"/>
              <a:gd name="T3" fmla="*/ 1096 h 1111"/>
              <a:gd name="T4" fmla="*/ 182 w 1152"/>
              <a:gd name="T5" fmla="*/ 1084 h 1111"/>
              <a:gd name="T6" fmla="*/ 242 w 1152"/>
              <a:gd name="T7" fmla="*/ 1065 h 1111"/>
              <a:gd name="T8" fmla="*/ 304 w 1152"/>
              <a:gd name="T9" fmla="*/ 1041 h 1111"/>
              <a:gd name="T10" fmla="*/ 363 w 1152"/>
              <a:gd name="T11" fmla="*/ 1007 h 1111"/>
              <a:gd name="T12" fmla="*/ 425 w 1152"/>
              <a:gd name="T13" fmla="*/ 961 h 1111"/>
              <a:gd name="T14" fmla="*/ 546 w 1152"/>
              <a:gd name="T15" fmla="*/ 832 h 1111"/>
              <a:gd name="T16" fmla="*/ 666 w 1152"/>
              <a:gd name="T17" fmla="*/ 650 h 1111"/>
              <a:gd name="T18" fmla="*/ 787 w 1152"/>
              <a:gd name="T19" fmla="*/ 434 h 1111"/>
              <a:gd name="T20" fmla="*/ 849 w 1152"/>
              <a:gd name="T21" fmla="*/ 323 h 1111"/>
              <a:gd name="T22" fmla="*/ 909 w 1152"/>
              <a:gd name="T23" fmla="*/ 220 h 1111"/>
              <a:gd name="T24" fmla="*/ 970 w 1152"/>
              <a:gd name="T25" fmla="*/ 130 h 1111"/>
              <a:gd name="T26" fmla="*/ 1030 w 1152"/>
              <a:gd name="T27" fmla="*/ 60 h 1111"/>
              <a:gd name="T28" fmla="*/ 1091 w 1152"/>
              <a:gd name="T29" fmla="*/ 16 h 1111"/>
              <a:gd name="T30" fmla="*/ 1151 w 1152"/>
              <a:gd name="T31" fmla="*/ 0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52" h="1111">
                <a:moveTo>
                  <a:pt x="0" y="1110"/>
                </a:moveTo>
                <a:lnTo>
                  <a:pt x="121" y="1096"/>
                </a:lnTo>
                <a:lnTo>
                  <a:pt x="182" y="1084"/>
                </a:lnTo>
                <a:lnTo>
                  <a:pt x="242" y="1065"/>
                </a:lnTo>
                <a:lnTo>
                  <a:pt x="304" y="1041"/>
                </a:lnTo>
                <a:lnTo>
                  <a:pt x="363" y="1007"/>
                </a:lnTo>
                <a:lnTo>
                  <a:pt x="425" y="961"/>
                </a:lnTo>
                <a:lnTo>
                  <a:pt x="546" y="832"/>
                </a:lnTo>
                <a:lnTo>
                  <a:pt x="666" y="650"/>
                </a:lnTo>
                <a:lnTo>
                  <a:pt x="787" y="434"/>
                </a:lnTo>
                <a:lnTo>
                  <a:pt x="849" y="323"/>
                </a:lnTo>
                <a:lnTo>
                  <a:pt x="909" y="220"/>
                </a:lnTo>
                <a:lnTo>
                  <a:pt x="970" y="130"/>
                </a:lnTo>
                <a:lnTo>
                  <a:pt x="1030" y="60"/>
                </a:lnTo>
                <a:lnTo>
                  <a:pt x="1091" y="16"/>
                </a:lnTo>
                <a:lnTo>
                  <a:pt x="1151" y="0"/>
                </a:lnTo>
              </a:path>
            </a:pathLst>
          </a:custGeom>
          <a:noFill/>
          <a:ln w="50800" cap="rnd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14" name="Line 34"/>
          <p:cNvSpPr>
            <a:spLocks noChangeShapeType="1"/>
          </p:cNvSpPr>
          <p:nvPr/>
        </p:nvSpPr>
        <p:spPr bwMode="auto">
          <a:xfrm>
            <a:off x="8488363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15" name="Line 35"/>
          <p:cNvSpPr>
            <a:spLocks noChangeShapeType="1"/>
          </p:cNvSpPr>
          <p:nvPr/>
        </p:nvSpPr>
        <p:spPr bwMode="auto">
          <a:xfrm>
            <a:off x="8118475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16" name="Line 36"/>
          <p:cNvSpPr>
            <a:spLocks noChangeShapeType="1"/>
          </p:cNvSpPr>
          <p:nvPr/>
        </p:nvSpPr>
        <p:spPr bwMode="auto">
          <a:xfrm>
            <a:off x="7745413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17" name="Line 37"/>
          <p:cNvSpPr>
            <a:spLocks noChangeShapeType="1"/>
          </p:cNvSpPr>
          <p:nvPr/>
        </p:nvSpPr>
        <p:spPr bwMode="auto">
          <a:xfrm>
            <a:off x="7372350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18" name="Line 38"/>
          <p:cNvSpPr>
            <a:spLocks noChangeShapeType="1"/>
          </p:cNvSpPr>
          <p:nvPr/>
        </p:nvSpPr>
        <p:spPr bwMode="auto">
          <a:xfrm>
            <a:off x="6999288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19" name="Line 39"/>
          <p:cNvSpPr>
            <a:spLocks noChangeShapeType="1"/>
          </p:cNvSpPr>
          <p:nvPr/>
        </p:nvSpPr>
        <p:spPr bwMode="auto">
          <a:xfrm>
            <a:off x="6626225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20" name="Line 40"/>
          <p:cNvSpPr>
            <a:spLocks noChangeShapeType="1"/>
          </p:cNvSpPr>
          <p:nvPr/>
        </p:nvSpPr>
        <p:spPr bwMode="auto">
          <a:xfrm>
            <a:off x="6253163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21" name="Line 41"/>
          <p:cNvSpPr>
            <a:spLocks noChangeShapeType="1"/>
          </p:cNvSpPr>
          <p:nvPr/>
        </p:nvSpPr>
        <p:spPr bwMode="auto">
          <a:xfrm>
            <a:off x="5883275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22" name="Line 42"/>
          <p:cNvSpPr>
            <a:spLocks noChangeShapeType="1"/>
          </p:cNvSpPr>
          <p:nvPr/>
        </p:nvSpPr>
        <p:spPr bwMode="auto">
          <a:xfrm>
            <a:off x="5510213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23" name="Line 43"/>
          <p:cNvSpPr>
            <a:spLocks noChangeShapeType="1"/>
          </p:cNvSpPr>
          <p:nvPr/>
        </p:nvSpPr>
        <p:spPr bwMode="auto">
          <a:xfrm>
            <a:off x="5137150" y="5703888"/>
            <a:ext cx="0" cy="1587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24" name="Rectangle 44"/>
          <p:cNvSpPr>
            <a:spLocks noChangeArrowheads="1"/>
          </p:cNvSpPr>
          <p:nvPr/>
        </p:nvSpPr>
        <p:spPr bwMode="auto">
          <a:xfrm>
            <a:off x="8307388" y="5691188"/>
            <a:ext cx="30321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900" i="1">
                <a:solidFill>
                  <a:schemeClr val="folHlink"/>
                </a:solidFill>
              </a:rPr>
              <a:t>t</a:t>
            </a:r>
          </a:p>
        </p:txBody>
      </p:sp>
      <p:sp>
        <p:nvSpPr>
          <p:cNvPr id="148525" name="Rectangle 45"/>
          <p:cNvSpPr>
            <a:spLocks noChangeArrowheads="1"/>
          </p:cNvSpPr>
          <p:nvPr/>
        </p:nvSpPr>
        <p:spPr bwMode="auto">
          <a:xfrm>
            <a:off x="6416675" y="5665788"/>
            <a:ext cx="38576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sz="2900">
                <a:solidFill>
                  <a:schemeClr val="folHlink"/>
                </a:solidFill>
              </a:rPr>
              <a:t>0</a:t>
            </a:r>
          </a:p>
        </p:txBody>
      </p:sp>
      <p:sp>
        <p:nvSpPr>
          <p:cNvPr id="148526" name="Rectangle 46"/>
          <p:cNvSpPr>
            <a:spLocks noChangeArrowheads="1"/>
          </p:cNvSpPr>
          <p:nvPr/>
        </p:nvSpPr>
        <p:spPr bwMode="auto">
          <a:xfrm>
            <a:off x="7086600" y="5791200"/>
            <a:ext cx="1085850" cy="528638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chemeClr val="hlink"/>
                </a:solidFill>
              </a:rPr>
              <a:t>2.920</a:t>
            </a:r>
          </a:p>
        </p:txBody>
      </p:sp>
      <p:sp>
        <p:nvSpPr>
          <p:cNvPr id="148527" name="Rectangle 47"/>
          <p:cNvSpPr>
            <a:spLocks noChangeArrowheads="1"/>
          </p:cNvSpPr>
          <p:nvPr/>
        </p:nvSpPr>
        <p:spPr bwMode="auto">
          <a:xfrm>
            <a:off x="1524000" y="5410200"/>
            <a:ext cx="2590800" cy="101600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 b="0"/>
              <a:t>The body of the table contains t values, not probabilities</a:t>
            </a:r>
          </a:p>
        </p:txBody>
      </p:sp>
      <p:sp>
        <p:nvSpPr>
          <p:cNvPr id="148528" name="Line 48"/>
          <p:cNvSpPr>
            <a:spLocks noChangeShapeType="1"/>
          </p:cNvSpPr>
          <p:nvPr/>
        </p:nvSpPr>
        <p:spPr bwMode="auto">
          <a:xfrm flipH="1">
            <a:off x="2438400" y="5029200"/>
            <a:ext cx="152400" cy="4572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32" name="Line 52"/>
          <p:cNvSpPr>
            <a:spLocks noChangeShapeType="1"/>
          </p:cNvSpPr>
          <p:nvPr/>
        </p:nvSpPr>
        <p:spPr bwMode="auto">
          <a:xfrm flipV="1">
            <a:off x="7696200" y="4953000"/>
            <a:ext cx="304800" cy="595313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33" name="Line 53"/>
          <p:cNvSpPr>
            <a:spLocks noChangeShapeType="1"/>
          </p:cNvSpPr>
          <p:nvPr/>
        </p:nvSpPr>
        <p:spPr bwMode="auto">
          <a:xfrm>
            <a:off x="1905000" y="2362200"/>
            <a:ext cx="0" cy="26733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34" name="Line 54"/>
          <p:cNvSpPr>
            <a:spLocks noChangeShapeType="1"/>
          </p:cNvSpPr>
          <p:nvPr/>
        </p:nvSpPr>
        <p:spPr bwMode="auto">
          <a:xfrm flipH="1">
            <a:off x="2895600" y="2362200"/>
            <a:ext cx="0" cy="26733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35" name="Line 55"/>
          <p:cNvSpPr>
            <a:spLocks noChangeShapeType="1"/>
          </p:cNvSpPr>
          <p:nvPr/>
        </p:nvSpPr>
        <p:spPr bwMode="auto">
          <a:xfrm>
            <a:off x="1828800" y="5029200"/>
            <a:ext cx="609600" cy="4572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36" name="Rectangle 56"/>
          <p:cNvSpPr>
            <a:spLocks noChangeArrowheads="1"/>
          </p:cNvSpPr>
          <p:nvPr/>
        </p:nvSpPr>
        <p:spPr bwMode="auto">
          <a:xfrm>
            <a:off x="5410200" y="2133600"/>
            <a:ext cx="3276600" cy="1196975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spcBef>
                <a:spcPct val="50000"/>
              </a:spcBef>
              <a:tabLst>
                <a:tab pos="8229600" algn="r"/>
              </a:tabLst>
            </a:pPr>
            <a:r>
              <a:rPr lang="en-US" b="0"/>
              <a:t>Let: n = 3     </a:t>
            </a:r>
            <a:br>
              <a:rPr lang="en-US" b="0"/>
            </a:br>
            <a:r>
              <a:rPr lang="en-US" b="0"/>
              <a:t>df = </a:t>
            </a:r>
            <a:r>
              <a:rPr lang="en-US" b="0" i="1"/>
              <a:t>n</a:t>
            </a:r>
            <a:r>
              <a:rPr lang="en-US" b="0"/>
              <a:t> - 1 = 2</a:t>
            </a:r>
            <a:r>
              <a:rPr lang="en-US" b="0">
                <a:latin typeface="Times New Roman" pitchFamily="18" charset="0"/>
              </a:rPr>
              <a:t> </a:t>
            </a:r>
            <a:br>
              <a:rPr lang="en-US" b="0">
                <a:latin typeface="Times New Roman" pitchFamily="18" charset="0"/>
              </a:rPr>
            </a:br>
            <a:r>
              <a:rPr lang="en-US" b="0"/>
              <a:t>confidence level: 90%</a:t>
            </a:r>
          </a:p>
        </p:txBody>
      </p:sp>
      <p:sp>
        <p:nvSpPr>
          <p:cNvPr id="148537" name="Rectangle 57"/>
          <p:cNvSpPr>
            <a:spLocks noChangeArrowheads="1"/>
          </p:cNvSpPr>
          <p:nvPr/>
        </p:nvSpPr>
        <p:spPr bwMode="auto">
          <a:xfrm>
            <a:off x="7391400" y="4495800"/>
            <a:ext cx="160020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800" b="0">
                <a:latin typeface="Symbol" pitchFamily="18" charset="2"/>
              </a:rPr>
              <a:t></a:t>
            </a:r>
            <a:r>
              <a:rPr lang="en-US" b="0"/>
              <a:t>/2 = 0.05</a:t>
            </a:r>
          </a:p>
        </p:txBody>
      </p:sp>
      <p:sp>
        <p:nvSpPr>
          <p:cNvPr id="148538" name="Line 58"/>
          <p:cNvSpPr>
            <a:spLocks noChangeShapeType="1"/>
          </p:cNvSpPr>
          <p:nvPr/>
        </p:nvSpPr>
        <p:spPr bwMode="auto">
          <a:xfrm>
            <a:off x="457200" y="4495800"/>
            <a:ext cx="33528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8539" name="Line 59"/>
          <p:cNvSpPr>
            <a:spLocks noChangeShapeType="1"/>
          </p:cNvSpPr>
          <p:nvPr/>
        </p:nvSpPr>
        <p:spPr bwMode="auto">
          <a:xfrm>
            <a:off x="457200" y="3810000"/>
            <a:ext cx="33528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8540" name="Line 60"/>
          <p:cNvSpPr>
            <a:spLocks noChangeShapeType="1"/>
          </p:cNvSpPr>
          <p:nvPr/>
        </p:nvSpPr>
        <p:spPr bwMode="auto">
          <a:xfrm>
            <a:off x="457200" y="3124200"/>
            <a:ext cx="33528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8542" name="Line 62"/>
          <p:cNvSpPr>
            <a:spLocks noChangeShapeType="1"/>
          </p:cNvSpPr>
          <p:nvPr/>
        </p:nvSpPr>
        <p:spPr bwMode="auto">
          <a:xfrm>
            <a:off x="4724400" y="5715000"/>
            <a:ext cx="388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43" name="Line 63"/>
          <p:cNvSpPr>
            <a:spLocks noChangeShapeType="1"/>
          </p:cNvSpPr>
          <p:nvPr/>
        </p:nvSpPr>
        <p:spPr bwMode="auto">
          <a:xfrm>
            <a:off x="3886200" y="4191000"/>
            <a:ext cx="3124200" cy="167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545" name="Line 65"/>
          <p:cNvSpPr>
            <a:spLocks noChangeShapeType="1"/>
          </p:cNvSpPr>
          <p:nvPr/>
        </p:nvSpPr>
        <p:spPr bwMode="auto">
          <a:xfrm>
            <a:off x="990600" y="2362200"/>
            <a:ext cx="0" cy="26733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868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AB2E45F8-ABC5-4807-80E9-3E12DC4F7EC0}" type="slidenum">
              <a:rPr lang="en-US"/>
              <a:pPr/>
              <a:t>18</a:t>
            </a:fld>
            <a:endParaRPr lang="en-US"/>
          </a:p>
        </p:txBody>
      </p:sp>
      <p:sp>
        <p:nvSpPr>
          <p:cNvPr id="265226" name="Rectangle 4106"/>
          <p:cNvSpPr>
            <a:spLocks noChangeArrowheads="1"/>
          </p:cNvSpPr>
          <p:nvPr/>
        </p:nvSpPr>
        <p:spPr bwMode="auto">
          <a:xfrm>
            <a:off x="914400" y="2286000"/>
            <a:ext cx="7467600" cy="3352800"/>
          </a:xfrm>
          <a:prstGeom prst="rect">
            <a:avLst/>
          </a:prstGeom>
          <a:solidFill>
            <a:srgbClr val="FFFFD5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5218" name="Rectangle 4098"/>
          <p:cNvSpPr>
            <a:spLocks noGrp="1" noChangeArrowheads="1"/>
          </p:cNvSpPr>
          <p:nvPr>
            <p:ph type="title"/>
          </p:nvPr>
        </p:nvSpPr>
        <p:spPr>
          <a:xfrm>
            <a:off x="1905000" y="381000"/>
            <a:ext cx="6096000" cy="762000"/>
          </a:xfrm>
        </p:spPr>
        <p:txBody>
          <a:bodyPr/>
          <a:lstStyle/>
          <a:p>
            <a:pPr defTabSz="914400"/>
            <a:r>
              <a:rPr lang="en-US"/>
              <a:t>t Distribution Values</a:t>
            </a:r>
          </a:p>
        </p:txBody>
      </p:sp>
      <p:sp>
        <p:nvSpPr>
          <p:cNvPr id="265219" name="Rectangle 4099"/>
          <p:cNvSpPr>
            <a:spLocks noChangeArrowheads="1"/>
          </p:cNvSpPr>
          <p:nvPr/>
        </p:nvSpPr>
        <p:spPr bwMode="auto">
          <a:xfrm>
            <a:off x="2294540" y="1355835"/>
            <a:ext cx="5053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800" b="0" dirty="0">
                <a:solidFill>
                  <a:schemeClr val="bg2"/>
                </a:solidFill>
              </a:rPr>
              <a:t>With comparison to the z value</a:t>
            </a:r>
          </a:p>
        </p:txBody>
      </p:sp>
      <p:sp>
        <p:nvSpPr>
          <p:cNvPr id="265220" name="Rectangle 4100"/>
          <p:cNvSpPr>
            <a:spLocks noChangeArrowheads="1"/>
          </p:cNvSpPr>
          <p:nvPr/>
        </p:nvSpPr>
        <p:spPr bwMode="auto">
          <a:xfrm>
            <a:off x="914400" y="2286000"/>
            <a:ext cx="7467600" cy="315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/>
              <a:t>Confidence         t                 t                t              z</a:t>
            </a:r>
          </a:p>
          <a:p>
            <a:pPr algn="l" eaLnBrk="0" hangingPunct="0">
              <a:lnSpc>
                <a:spcPct val="40000"/>
              </a:lnSpc>
              <a:spcBef>
                <a:spcPct val="50000"/>
              </a:spcBef>
            </a:pPr>
            <a:r>
              <a:rPr lang="en-US"/>
              <a:t>  Level            (10 d.f.)     (20 d.f.)     (30 d.f.)     ____</a:t>
            </a:r>
          </a:p>
          <a:p>
            <a:pPr algn="l" eaLnBrk="0" hangingPunct="0">
              <a:lnSpc>
                <a:spcPct val="0"/>
              </a:lnSpc>
              <a:spcBef>
                <a:spcPct val="50000"/>
              </a:spcBef>
            </a:pPr>
            <a:endParaRPr lang="en-US" b="0"/>
          </a:p>
          <a:p>
            <a:pPr algn="l" eaLnBrk="0" hangingPunct="0">
              <a:spcBef>
                <a:spcPct val="50000"/>
              </a:spcBef>
            </a:pPr>
            <a:r>
              <a:rPr lang="en-US" b="0"/>
              <a:t>   0.80    	  1.372          1.325         1.310       1.28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b="0"/>
              <a:t>   0.90              1.812          1.725         1.697       1.64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b="0"/>
              <a:t>   0.95              2.228          2.086         2.042       1.96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b="0"/>
              <a:t>   0.99              3.169          2.845         2.750       2.58</a:t>
            </a:r>
          </a:p>
        </p:txBody>
      </p:sp>
      <p:sp>
        <p:nvSpPr>
          <p:cNvPr id="265221" name="Line 4101"/>
          <p:cNvSpPr>
            <a:spLocks noChangeShapeType="1"/>
          </p:cNvSpPr>
          <p:nvPr/>
        </p:nvSpPr>
        <p:spPr bwMode="auto">
          <a:xfrm>
            <a:off x="1219200" y="3886200"/>
            <a:ext cx="693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5222" name="Line 4102"/>
          <p:cNvSpPr>
            <a:spLocks noChangeShapeType="1"/>
          </p:cNvSpPr>
          <p:nvPr/>
        </p:nvSpPr>
        <p:spPr bwMode="auto">
          <a:xfrm>
            <a:off x="1219200" y="4419600"/>
            <a:ext cx="693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5223" name="Line 4103"/>
          <p:cNvSpPr>
            <a:spLocks noChangeShapeType="1"/>
          </p:cNvSpPr>
          <p:nvPr/>
        </p:nvSpPr>
        <p:spPr bwMode="auto">
          <a:xfrm>
            <a:off x="1219200" y="4953000"/>
            <a:ext cx="693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5224" name="Rectangle 4104"/>
          <p:cNvSpPr>
            <a:spLocks noChangeArrowheads="1"/>
          </p:cNvSpPr>
          <p:nvPr/>
        </p:nvSpPr>
        <p:spPr bwMode="auto">
          <a:xfrm>
            <a:off x="1524000" y="1894490"/>
            <a:ext cx="6324600" cy="385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4D9F4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l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b="0" dirty="0">
                <a:solidFill>
                  <a:schemeClr val="folHlink"/>
                </a:solidFill>
              </a:rPr>
              <a:t>Note:  t compared to z  as  n  increases</a:t>
            </a:r>
          </a:p>
        </p:txBody>
      </p:sp>
    </p:spTree>
    <p:extLst>
      <p:ext uri="{BB962C8B-B14F-4D97-AF65-F5344CB8AC3E}">
        <p14:creationId xmlns:p14="http://schemas.microsoft.com/office/powerpoint/2010/main" val="395983812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EC45F388-B9F7-43C2-ABB4-93504FD22ABB}" type="slidenum">
              <a:rPr lang="en-US"/>
              <a:pPr/>
              <a:t>19</a:t>
            </a:fld>
            <a:endParaRPr lang="en-US"/>
          </a:p>
        </p:txBody>
      </p:sp>
      <p:sp>
        <p:nvSpPr>
          <p:cNvPr id="149515" name="Rectangle 1035"/>
          <p:cNvSpPr>
            <a:spLocks noChangeArrowheads="1"/>
          </p:cNvSpPr>
          <p:nvPr/>
        </p:nvSpPr>
        <p:spPr bwMode="auto">
          <a:xfrm>
            <a:off x="1066800" y="1600200"/>
            <a:ext cx="7315200" cy="914400"/>
          </a:xfrm>
          <a:prstGeom prst="rect">
            <a:avLst/>
          </a:prstGeom>
          <a:solidFill>
            <a:srgbClr val="CCFFFF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4" name="Rectangle 1034"/>
          <p:cNvSpPr>
            <a:spLocks noChangeArrowheads="1"/>
          </p:cNvSpPr>
          <p:nvPr/>
        </p:nvSpPr>
        <p:spPr bwMode="auto">
          <a:xfrm>
            <a:off x="2514600" y="5334000"/>
            <a:ext cx="4267200" cy="762000"/>
          </a:xfrm>
          <a:prstGeom prst="rect">
            <a:avLst/>
          </a:prstGeom>
          <a:solidFill>
            <a:srgbClr val="FFFFD5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149509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8077200" cy="2667000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2700"/>
              <a:t>   A random sample of n = 25 has x = 50 and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en-US" sz="2700"/>
              <a:t>	s = 8.  Form a 95% confidence interval for </a:t>
            </a:r>
            <a:r>
              <a:rPr lang="el-GR" sz="2700"/>
              <a:t>μ</a:t>
            </a:r>
            <a:endParaRPr lang="en-US" sz="2700"/>
          </a:p>
          <a:p>
            <a:pPr>
              <a:lnSpc>
                <a:spcPct val="60000"/>
              </a:lnSpc>
            </a:pPr>
            <a:endParaRPr lang="en-US" sz="2700"/>
          </a:p>
          <a:p>
            <a:pPr lvl="1">
              <a:lnSpc>
                <a:spcPct val="110000"/>
              </a:lnSpc>
            </a:pPr>
            <a:r>
              <a:rPr lang="en-US" sz="2300"/>
              <a:t>d.f. = n – 1 = 24,  so</a:t>
            </a:r>
          </a:p>
          <a:p>
            <a:pPr lvl="1">
              <a:buFont typeface="Wingdings" pitchFamily="2" charset="2"/>
              <a:buNone/>
            </a:pPr>
            <a:endParaRPr lang="en-US" sz="2300"/>
          </a:p>
          <a:p>
            <a:pPr lvl="1">
              <a:buFont typeface="Wingdings" pitchFamily="2" charset="2"/>
              <a:buNone/>
            </a:pPr>
            <a:r>
              <a:rPr lang="en-US"/>
              <a:t>The confidence interval is</a:t>
            </a:r>
            <a:r>
              <a:rPr lang="en-US" sz="2300"/>
              <a:t> </a:t>
            </a:r>
            <a:endParaRPr lang="el-GR" sz="2300"/>
          </a:p>
        </p:txBody>
      </p:sp>
      <p:sp>
        <p:nvSpPr>
          <p:cNvPr id="149510" name="Line 1030"/>
          <p:cNvSpPr>
            <a:spLocks noChangeShapeType="1"/>
          </p:cNvSpPr>
          <p:nvPr/>
        </p:nvSpPr>
        <p:spPr bwMode="auto">
          <a:xfrm>
            <a:off x="6019800" y="17526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49511" name="Object 1031"/>
          <p:cNvGraphicFramePr>
            <a:graphicFrameLocks noChangeAspect="1"/>
          </p:cNvGraphicFramePr>
          <p:nvPr/>
        </p:nvGraphicFramePr>
        <p:xfrm>
          <a:off x="4467225" y="2819400"/>
          <a:ext cx="35464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38" name="Equation" r:id="rId3" imgW="1523880" imgH="241200" progId="Equation.3">
                  <p:embed/>
                </p:oleObj>
              </mc:Choice>
              <mc:Fallback>
                <p:oleObj name="Equation" r:id="rId3" imgW="1523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7225" y="2819400"/>
                        <a:ext cx="3546475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12" name="Object 1032"/>
          <p:cNvGraphicFramePr>
            <a:graphicFrameLocks noChangeAspect="1"/>
          </p:cNvGraphicFramePr>
          <p:nvPr/>
        </p:nvGraphicFramePr>
        <p:xfrm>
          <a:off x="2020888" y="4114800"/>
          <a:ext cx="51466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39" name="Equation" r:id="rId5" imgW="1981080" imgH="419040" progId="Equation.3">
                  <p:embed/>
                </p:oleObj>
              </mc:Choice>
              <mc:Fallback>
                <p:oleObj name="Equation" r:id="rId5" imgW="1981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0888" y="4114800"/>
                        <a:ext cx="5146675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9513" name="Text Box 1033"/>
          <p:cNvSpPr txBox="1">
            <a:spLocks noChangeArrowheads="1"/>
          </p:cNvSpPr>
          <p:nvPr/>
        </p:nvSpPr>
        <p:spPr bwMode="auto">
          <a:xfrm>
            <a:off x="2667000" y="5486400"/>
            <a:ext cx="403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0"/>
              <a:t>46.698 		  53.302</a:t>
            </a:r>
          </a:p>
        </p:txBody>
      </p:sp>
      <p:sp>
        <p:nvSpPr>
          <p:cNvPr id="149516" name="Line 1036"/>
          <p:cNvSpPr>
            <a:spLocks noChangeShapeType="1"/>
          </p:cNvSpPr>
          <p:nvPr/>
        </p:nvSpPr>
        <p:spPr bwMode="auto">
          <a:xfrm>
            <a:off x="3810000" y="5715000"/>
            <a:ext cx="1752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31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29A0D76E-2655-4744-B878-5CEC87E4EAB3}" type="slidenum">
              <a:rPr lang="en-US"/>
              <a:pPr/>
              <a:t>2</a:t>
            </a:fld>
            <a:endParaRPr 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Goals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534400" cy="4532313"/>
          </a:xfrm>
        </p:spPr>
        <p:txBody>
          <a:bodyPr/>
          <a:lstStyle/>
          <a:p>
            <a:pPr>
              <a:lnSpc>
                <a:spcPct val="85000"/>
              </a:lnSpc>
              <a:buFont typeface="Wingdings" pitchFamily="2" charset="2"/>
              <a:buNone/>
            </a:pPr>
            <a:r>
              <a:rPr lang="en-US" sz="2400" b="1" dirty="0"/>
              <a:t>After completing this chapter, you should be able to:</a:t>
            </a:r>
            <a:r>
              <a:rPr lang="en-US" sz="2400" dirty="0"/>
              <a:t> </a:t>
            </a:r>
          </a:p>
          <a:p>
            <a:pPr>
              <a:lnSpc>
                <a:spcPct val="105000"/>
              </a:lnSpc>
              <a:spcBef>
                <a:spcPct val="25000"/>
              </a:spcBef>
              <a:buSzPct val="80000"/>
            </a:pPr>
            <a:r>
              <a:rPr lang="en-US" sz="2400" dirty="0"/>
              <a:t>Distinguish between a point estimate and a confidence interval estimate</a:t>
            </a:r>
          </a:p>
          <a:p>
            <a:pPr>
              <a:lnSpc>
                <a:spcPct val="105000"/>
              </a:lnSpc>
              <a:spcBef>
                <a:spcPct val="25000"/>
              </a:spcBef>
              <a:buSzPct val="80000"/>
            </a:pPr>
            <a:r>
              <a:rPr lang="en-US" sz="2400" dirty="0"/>
              <a:t>Construct and interpret a confidence interval estimate for a single population mean using both the z and t distributions</a:t>
            </a:r>
          </a:p>
          <a:p>
            <a:pPr>
              <a:lnSpc>
                <a:spcPct val="105000"/>
              </a:lnSpc>
              <a:spcBef>
                <a:spcPct val="25000"/>
              </a:spcBef>
              <a:buSzPct val="80000"/>
            </a:pPr>
            <a:r>
              <a:rPr lang="en-US" sz="2400" dirty="0"/>
              <a:t>Determine the required sample size to estimate a single population mean or a proportion within a specified margin of error</a:t>
            </a:r>
          </a:p>
          <a:p>
            <a:pPr>
              <a:lnSpc>
                <a:spcPct val="105000"/>
              </a:lnSpc>
              <a:spcBef>
                <a:spcPct val="25000"/>
              </a:spcBef>
              <a:buSzPct val="80000"/>
            </a:pPr>
            <a:r>
              <a:rPr lang="en-US" sz="2400" dirty="0"/>
              <a:t>Form and interpret a confidence interval estimate for a single population proportion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When to use z or 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z value (or score)</a:t>
            </a:r>
          </a:p>
          <a:p>
            <a:pPr lvl="1"/>
            <a:r>
              <a:rPr lang="en-US" dirty="0"/>
              <a:t>Population is normally distributed (very rare and even though sample size is small)</a:t>
            </a:r>
          </a:p>
          <a:p>
            <a:pPr lvl="1"/>
            <a:r>
              <a:rPr lang="en-US" dirty="0"/>
              <a:t>Sample size is </a:t>
            </a:r>
            <a:r>
              <a:rPr lang="en-US" b="1" dirty="0">
                <a:solidFill>
                  <a:schemeClr val="folHlink"/>
                </a:solidFill>
              </a:rPr>
              <a:t>n </a:t>
            </a:r>
            <a:r>
              <a:rPr lang="en-US" b="1" u="sng" dirty="0">
                <a:solidFill>
                  <a:srgbClr val="3333FF"/>
                </a:solidFill>
              </a:rPr>
              <a:t>&gt;</a:t>
            </a:r>
            <a:r>
              <a:rPr lang="en-US" b="1" dirty="0">
                <a:solidFill>
                  <a:srgbClr val="3333FF"/>
                </a:solidFill>
              </a:rPr>
              <a:t> </a:t>
            </a:r>
            <a:r>
              <a:rPr lang="en-US" b="1" dirty="0">
                <a:solidFill>
                  <a:schemeClr val="folHlink"/>
                </a:solidFill>
              </a:rPr>
              <a:t>30</a:t>
            </a:r>
          </a:p>
          <a:p>
            <a:r>
              <a:rPr lang="en-US" dirty="0"/>
              <a:t>Use t value (or score)</a:t>
            </a:r>
          </a:p>
          <a:p>
            <a:pPr lvl="1"/>
            <a:r>
              <a:rPr lang="en-US" dirty="0"/>
              <a:t>Do not know population distribution type (not normal)</a:t>
            </a:r>
          </a:p>
          <a:p>
            <a:pPr lvl="2"/>
            <a:r>
              <a:rPr lang="en-US" dirty="0"/>
              <a:t>Do not know Pop. Mean and </a:t>
            </a:r>
            <a:r>
              <a:rPr lang="en-US" dirty="0" err="1"/>
              <a:t>Std</a:t>
            </a:r>
            <a:endParaRPr lang="en-US" dirty="0"/>
          </a:p>
          <a:p>
            <a:pPr lvl="2"/>
            <a:r>
              <a:rPr lang="en-US" dirty="0"/>
              <a:t>Many real world situations</a:t>
            </a:r>
          </a:p>
          <a:p>
            <a:pPr lvl="1"/>
            <a:r>
              <a:rPr lang="en-US" dirty="0"/>
              <a:t> Sample size is less than 30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015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793038" cy="762000"/>
          </a:xfrm>
        </p:spPr>
        <p:txBody>
          <a:bodyPr/>
          <a:lstStyle/>
          <a:p>
            <a:r>
              <a:rPr lang="en-US" dirty="0"/>
              <a:t>Using Analysis </a:t>
            </a:r>
            <a:r>
              <a:rPr lang="en-US" dirty="0" err="1"/>
              <a:t>ToolPak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 descr="descriptivestatistics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600200"/>
            <a:ext cx="6736080" cy="4581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00" y="9144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Download “Confidence Interval Example” Excel file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93038" cy="685800"/>
          </a:xfrm>
        </p:spPr>
        <p:txBody>
          <a:bodyPr/>
          <a:lstStyle/>
          <a:p>
            <a:r>
              <a:rPr lang="en-US" dirty="0"/>
              <a:t>Using Analysis </a:t>
            </a:r>
            <a:r>
              <a:rPr lang="en-US" dirty="0" err="1"/>
              <a:t>ToolPak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 descr="descriptivestatistics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447800"/>
            <a:ext cx="5486400" cy="44562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5200" y="5257800"/>
            <a:ext cx="1600200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Margin of Error</a:t>
            </a:r>
          </a:p>
        </p:txBody>
      </p:sp>
      <p:sp>
        <p:nvSpPr>
          <p:cNvPr id="8" name="Left Arrow 7"/>
          <p:cNvSpPr/>
          <p:nvPr/>
        </p:nvSpPr>
        <p:spPr bwMode="auto">
          <a:xfrm>
            <a:off x="6019800" y="5562600"/>
            <a:ext cx="1295400" cy="152400"/>
          </a:xfrm>
          <a:prstGeom prst="leftArrow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24600" y="2209800"/>
            <a:ext cx="2667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Confidence Interval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009900"/>
                </a:solidFill>
              </a:rPr>
              <a:t>119.9 </a:t>
            </a:r>
            <a:r>
              <a:rPr lang="en-US" sz="1400" b="0" dirty="0"/>
              <a:t>(mean) </a:t>
            </a:r>
            <a:r>
              <a:rPr lang="en-US" sz="2000" dirty="0">
                <a:solidFill>
                  <a:srgbClr val="009900"/>
                </a:solidFill>
              </a:rPr>
              <a:t>± 2.59</a:t>
            </a:r>
          </a:p>
          <a:p>
            <a:endParaRPr lang="en-US" sz="2000" dirty="0">
              <a:solidFill>
                <a:srgbClr val="009900"/>
              </a:solidFill>
            </a:endParaRPr>
          </a:p>
          <a:p>
            <a:r>
              <a:rPr lang="en-US" sz="2000" dirty="0">
                <a:solidFill>
                  <a:srgbClr val="FF00FF"/>
                </a:solidFill>
              </a:rPr>
              <a:t>117.31 ------ 122.49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00807" y="9144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 sample: apply </a:t>
            </a:r>
            <a:r>
              <a:rPr lang="en-US" dirty="0">
                <a:solidFill>
                  <a:srgbClr val="FF0000"/>
                </a:solidFill>
              </a:rPr>
              <a:t>“t”</a:t>
            </a:r>
            <a:r>
              <a:rPr lang="en-US" dirty="0"/>
              <a:t> distribution automatically)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600" y="4495800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/>
              <a:t>Don’t even worry about p* = 1 - </a:t>
            </a:r>
            <a:r>
              <a:rPr lang="en-US" sz="2000" b="0" dirty="0">
                <a:solidFill>
                  <a:srgbClr val="FF0000"/>
                </a:solidFill>
              </a:rPr>
              <a:t>α/2 </a:t>
            </a:r>
            <a:endParaRPr lang="en-US" sz="2000" b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Using Analysis </a:t>
            </a:r>
            <a:r>
              <a:rPr lang="en-US" sz="3600" dirty="0" err="1"/>
              <a:t>ToolPak</a:t>
            </a:r>
            <a:br>
              <a:rPr lang="en-US" sz="3600" dirty="0"/>
            </a:br>
            <a:r>
              <a:rPr lang="en-US" sz="2000" dirty="0"/>
              <a:t>(large sample: use normal (z) distribution automatically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1B2371A-7971-4B7B-A1E5-108787C2357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 descr="Confidence_Interval_Z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581150"/>
            <a:ext cx="6477000" cy="485775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Determining Required Sample 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114800"/>
          </a:xfrm>
        </p:spPr>
        <p:txBody>
          <a:bodyPr/>
          <a:lstStyle/>
          <a:p>
            <a:r>
              <a:rPr lang="en-US" sz="2400" dirty="0"/>
              <a:t>Wishful situation</a:t>
            </a:r>
          </a:p>
          <a:p>
            <a:pPr lvl="1"/>
            <a:r>
              <a:rPr lang="en-US" sz="2000" dirty="0"/>
              <a:t>High confidence level, low margin of error, and right sample size</a:t>
            </a:r>
          </a:p>
          <a:p>
            <a:r>
              <a:rPr lang="en-US" sz="2400" dirty="0"/>
              <a:t>In reality, conflict among three….</a:t>
            </a:r>
          </a:p>
          <a:p>
            <a:pPr lvl="1"/>
            <a:r>
              <a:rPr lang="en-US" sz="2000" dirty="0"/>
              <a:t>For a given sample size, a high confidence level will tend to ge</a:t>
            </a:r>
            <a:r>
              <a:rPr lang="en-US" sz="2000" dirty="0">
                <a:sym typeface="Wingdings" pitchFamily="2" charset="2"/>
              </a:rPr>
              <a:t>nerate a large margin of error</a:t>
            </a:r>
          </a:p>
          <a:p>
            <a:pPr lvl="1"/>
            <a:r>
              <a:rPr lang="en-US" sz="2000" dirty="0">
                <a:sym typeface="Wingdings" pitchFamily="2" charset="2"/>
              </a:rPr>
              <a:t>For a given confidence level, a small sample size will result in an increased margin of error</a:t>
            </a:r>
          </a:p>
          <a:p>
            <a:pPr lvl="1"/>
            <a:r>
              <a:rPr lang="en-US" sz="2000" dirty="0">
                <a:sym typeface="Wingdings" pitchFamily="2" charset="2"/>
              </a:rPr>
              <a:t>Reducing of margin of error requires either reducing the confidence  level or increasing the sample size, or both</a:t>
            </a:r>
          </a:p>
          <a:p>
            <a:pPr lvl="1"/>
            <a:endParaRPr lang="en-US" sz="200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Determining Required Sample 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large a sample size do I really need?</a:t>
            </a:r>
          </a:p>
          <a:p>
            <a:pPr lvl="1"/>
            <a:r>
              <a:rPr lang="en-US" dirty="0"/>
              <a:t>Sampling budget constraint</a:t>
            </a:r>
          </a:p>
          <a:p>
            <a:pPr lvl="1"/>
            <a:r>
              <a:rPr lang="en-US" dirty="0"/>
              <a:t>Cost of selecting each item in the sample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FEDC6E3B-CFAD-4CED-B22A-3DD2DCAC0142}" type="slidenum">
              <a:rPr lang="en-US"/>
              <a:pPr/>
              <a:t>26</a:t>
            </a:fld>
            <a:endParaRPr 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93038" cy="914400"/>
          </a:xfrm>
        </p:spPr>
        <p:txBody>
          <a:bodyPr/>
          <a:lstStyle/>
          <a:p>
            <a:r>
              <a:rPr lang="en-US" sz="3600" dirty="0"/>
              <a:t>Determining Required Sample Size</a:t>
            </a:r>
            <a:br>
              <a:rPr lang="en-US" sz="3600" dirty="0"/>
            </a:br>
            <a:r>
              <a:rPr lang="en-US" sz="3600" dirty="0"/>
              <a:t>When </a:t>
            </a:r>
            <a:r>
              <a:rPr lang="el-GR" sz="36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3600" dirty="0">
                <a:sym typeface="Symbol" pitchFamily="18" charset="2"/>
              </a:rPr>
              <a:t> is known</a:t>
            </a:r>
            <a:endParaRPr lang="en-US" sz="3600" dirty="0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77200" cy="2667000"/>
          </a:xfrm>
          <a:noFill/>
          <a:ln/>
        </p:spPr>
        <p:txBody>
          <a:bodyPr/>
          <a:lstStyle/>
          <a:p>
            <a:pPr marL="342900" indent="-342900" defTabSz="914400"/>
            <a:r>
              <a:rPr lang="en-US" sz="3100" dirty="0"/>
              <a:t>The required sample size can be found to reach a desired margin of error (e) and </a:t>
            </a:r>
          </a:p>
          <a:p>
            <a:pPr marL="342900" indent="-342900" defTabSz="914400">
              <a:lnSpc>
                <a:spcPct val="80000"/>
              </a:lnSpc>
              <a:buFont typeface="Wingdings" pitchFamily="2" charset="2"/>
              <a:buNone/>
            </a:pPr>
            <a:r>
              <a:rPr lang="en-US" sz="3100" dirty="0"/>
              <a:t>   level of confidence (1 -</a:t>
            </a:r>
            <a:r>
              <a:rPr lang="en-US" dirty="0"/>
              <a:t> </a:t>
            </a:r>
            <a:r>
              <a:rPr lang="en-US" b="1" dirty="0">
                <a:sym typeface="Symbol" pitchFamily="18" charset="2"/>
              </a:rPr>
              <a:t></a:t>
            </a:r>
            <a:r>
              <a:rPr lang="en-US" dirty="0"/>
              <a:t>)</a:t>
            </a:r>
          </a:p>
          <a:p>
            <a:pPr marL="742950" lvl="1" indent="-285750" defTabSz="914400"/>
            <a:r>
              <a:rPr lang="en-US" sz="2800" dirty="0"/>
              <a:t>Required sample size,  </a:t>
            </a:r>
            <a:r>
              <a:rPr lang="el-GR" sz="2800" b="1" dirty="0">
                <a:solidFill>
                  <a:schemeClr val="folHlink"/>
                </a:solidFill>
                <a:cs typeface="Arial" pitchFamily="34" charset="0"/>
                <a:sym typeface="Symbol" pitchFamily="18" charset="2"/>
              </a:rPr>
              <a:t>σ</a:t>
            </a:r>
            <a:r>
              <a:rPr lang="en-US" sz="2800" b="1" dirty="0">
                <a:solidFill>
                  <a:schemeClr val="folHlink"/>
                </a:solidFill>
                <a:sym typeface="Symbol" pitchFamily="18" charset="2"/>
              </a:rPr>
              <a:t>  known</a:t>
            </a:r>
            <a:r>
              <a:rPr lang="en-US" sz="2800" dirty="0">
                <a:sym typeface="Symbol" pitchFamily="18" charset="2"/>
              </a:rPr>
              <a:t>:</a:t>
            </a:r>
            <a:r>
              <a:rPr lang="en-US" dirty="0"/>
              <a:t> </a:t>
            </a:r>
          </a:p>
        </p:txBody>
      </p:sp>
      <p:graphicFrame>
        <p:nvGraphicFramePr>
          <p:cNvPr id="142343" name="Object 7"/>
          <p:cNvGraphicFramePr>
            <a:graphicFrameLocks noChangeAspect="1"/>
          </p:cNvGraphicFramePr>
          <p:nvPr/>
        </p:nvGraphicFramePr>
        <p:xfrm>
          <a:off x="2667000" y="3810000"/>
          <a:ext cx="3997325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83" name="Equation" r:id="rId3" imgW="1218960" imgH="507960" progId="Equation.3">
                  <p:embed/>
                </p:oleObj>
              </mc:Choice>
              <mc:Fallback>
                <p:oleObj name="Equation" r:id="rId3" imgW="1218960" imgH="5079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810000"/>
                        <a:ext cx="3997325" cy="1663700"/>
                      </a:xfrm>
                      <a:prstGeom prst="rect">
                        <a:avLst/>
                      </a:prstGeom>
                      <a:solidFill>
                        <a:srgbClr val="FFFFD5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CCF949C-5383-4E62-9880-5E8B131D1CC4}" type="slidenum">
              <a:rPr lang="en-US"/>
              <a:pPr/>
              <a:t>27</a:t>
            </a:fld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793038" cy="1066800"/>
          </a:xfrm>
        </p:spPr>
        <p:txBody>
          <a:bodyPr/>
          <a:lstStyle/>
          <a:p>
            <a:r>
              <a:rPr lang="en-US" dirty="0"/>
              <a:t>Required Sample Size Example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391400" cy="1447800"/>
          </a:xfrm>
          <a:solidFill>
            <a:srgbClr val="B5FDFA"/>
          </a:solidFill>
          <a:ln w="12700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marL="0" indent="0" defTabSz="914400">
              <a:lnSpc>
                <a:spcPct val="105000"/>
              </a:lnSpc>
              <a:buFont typeface="Wingdings" pitchFamily="2" charset="2"/>
              <a:buNone/>
            </a:pPr>
            <a:r>
              <a:rPr lang="en-US" dirty="0"/>
              <a:t>If </a:t>
            </a:r>
            <a:r>
              <a:rPr lang="en-US" dirty="0">
                <a:sym typeface="Symbol" pitchFamily="18" charset="2"/>
              </a:rPr>
              <a:t> = 45 (known), w</a:t>
            </a:r>
            <a:r>
              <a:rPr lang="en-US" dirty="0"/>
              <a:t>hat sample size is needed to be 90% confident of being correct within ± 5?  </a:t>
            </a: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6400800" y="5410200"/>
            <a:ext cx="2286000" cy="393700"/>
          </a:xfrm>
          <a:prstGeom prst="rect">
            <a:avLst/>
          </a:prstGeom>
          <a:solidFill>
            <a:srgbClr val="FFCCCC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 b="0" dirty="0"/>
              <a:t>(Always round up)</a:t>
            </a:r>
          </a:p>
        </p:txBody>
      </p:sp>
      <p:graphicFrame>
        <p:nvGraphicFramePr>
          <p:cNvPr id="143367" name="Object 7"/>
          <p:cNvGraphicFramePr>
            <a:graphicFrameLocks noChangeAspect="1"/>
          </p:cNvGraphicFramePr>
          <p:nvPr/>
        </p:nvGraphicFramePr>
        <p:xfrm>
          <a:off x="1627188" y="3346450"/>
          <a:ext cx="5975350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7" name="Equation" r:id="rId3" imgW="2184120" imgH="419040" progId="Equation.3">
                  <p:embed/>
                </p:oleObj>
              </mc:Choice>
              <mc:Fallback>
                <p:oleObj name="Equation" r:id="rId3" imgW="2184120" imgH="419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7188" y="3346450"/>
                        <a:ext cx="5975350" cy="114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1295400" y="4648200"/>
            <a:ext cx="6400800" cy="531813"/>
          </a:xfrm>
          <a:prstGeom prst="rect">
            <a:avLst/>
          </a:prstGeom>
          <a:solidFill>
            <a:srgbClr val="FFFFD5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0" dirty="0"/>
              <a:t>So the required sample size is </a:t>
            </a:r>
            <a:r>
              <a:rPr lang="en-US" sz="2800" dirty="0">
                <a:solidFill>
                  <a:schemeClr val="folHlink"/>
                </a:solidFill>
              </a:rPr>
              <a:t>n = 220</a:t>
            </a:r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 flipH="1" flipV="1">
            <a:off x="7239000" y="5029200"/>
            <a:ext cx="762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7E49C7CF-351F-4E53-B34A-BEA0DF67882A}" type="slidenum">
              <a:rPr lang="en-US"/>
              <a:pPr/>
              <a:t>28</a:t>
            </a:fld>
            <a:endParaRPr 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If </a:t>
            </a:r>
            <a:r>
              <a:rPr lang="el-GR" sz="36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3600" dirty="0">
                <a:sym typeface="Symbol" pitchFamily="18" charset="2"/>
              </a:rPr>
              <a:t> is unknown (most real situation)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924800" cy="4800600"/>
          </a:xfrm>
          <a:noFill/>
          <a:ln/>
        </p:spPr>
        <p:txBody>
          <a:bodyPr/>
          <a:lstStyle/>
          <a:p>
            <a:pPr marL="342900" indent="-342900" defTabSz="914400">
              <a:spcBef>
                <a:spcPct val="35000"/>
              </a:spcBef>
            </a:pPr>
            <a:r>
              <a:rPr lang="en-US" sz="2400" dirty="0"/>
              <a:t>If </a:t>
            </a:r>
            <a:r>
              <a:rPr lang="el-GR" sz="24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2400" dirty="0">
                <a:sym typeface="Symbol" pitchFamily="18" charset="2"/>
              </a:rPr>
              <a:t> is </a:t>
            </a:r>
            <a:r>
              <a:rPr lang="en-US" sz="2400" dirty="0"/>
              <a:t>unknown, three possible approaches</a:t>
            </a:r>
          </a:p>
          <a:p>
            <a:pPr marL="914400" lvl="1" indent="-457200" defTabSz="914400">
              <a:spcBef>
                <a:spcPct val="50000"/>
              </a:spcBef>
              <a:buFont typeface="+mj-lt"/>
              <a:buAutoNum type="arabicPeriod"/>
            </a:pPr>
            <a:r>
              <a:rPr lang="en-US" sz="2000" dirty="0"/>
              <a:t>Use a value for  </a:t>
            </a:r>
            <a:r>
              <a:rPr lang="el-GR" sz="20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2000" dirty="0">
                <a:sym typeface="Symbol" pitchFamily="18" charset="2"/>
              </a:rPr>
              <a:t>  that is expected to be at least as large as the true  </a:t>
            </a:r>
            <a:r>
              <a:rPr lang="el-GR" sz="2000" dirty="0">
                <a:cs typeface="Arial" pitchFamily="34" charset="0"/>
                <a:sym typeface="Symbol" pitchFamily="18" charset="2"/>
              </a:rPr>
              <a:t>σ</a:t>
            </a:r>
            <a:endParaRPr lang="en-US" sz="2000" dirty="0">
              <a:sym typeface="Symbol" pitchFamily="18" charset="2"/>
            </a:endParaRPr>
          </a:p>
          <a:p>
            <a:pPr marL="914400" lvl="1" indent="-457200" defTabSz="914400">
              <a:spcBef>
                <a:spcPct val="50000"/>
              </a:spcBef>
              <a:buFont typeface="+mj-lt"/>
              <a:buAutoNum type="arabicPeriod"/>
            </a:pPr>
            <a:r>
              <a:rPr lang="en-US" sz="2000" dirty="0">
                <a:sym typeface="Symbol" pitchFamily="18" charset="2"/>
              </a:rPr>
              <a:t>Select a </a:t>
            </a:r>
            <a:r>
              <a:rPr lang="en-US" sz="2000" dirty="0">
                <a:solidFill>
                  <a:schemeClr val="folHlink"/>
                </a:solidFill>
                <a:sym typeface="Symbol" pitchFamily="18" charset="2"/>
              </a:rPr>
              <a:t>pilot sample (smaller than anticipated sample size)</a:t>
            </a:r>
            <a:r>
              <a:rPr lang="en-US" sz="2000" dirty="0">
                <a:sym typeface="Symbol" pitchFamily="18" charset="2"/>
              </a:rPr>
              <a:t> and then estimate  </a:t>
            </a:r>
            <a:r>
              <a:rPr lang="el-GR" sz="20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2000" dirty="0">
                <a:cs typeface="Arial" pitchFamily="34" charset="0"/>
                <a:sym typeface="Symbol" pitchFamily="18" charset="2"/>
              </a:rPr>
              <a:t> </a:t>
            </a:r>
            <a:r>
              <a:rPr lang="en-US" sz="2000" dirty="0">
                <a:sym typeface="Symbol" pitchFamily="18" charset="2"/>
              </a:rPr>
              <a:t> with the pilot sample standard deviation,  s</a:t>
            </a:r>
            <a:endParaRPr lang="en-US" sz="2000" dirty="0"/>
          </a:p>
          <a:p>
            <a:pPr marL="914400" lvl="1" indent="-457200" defTabSz="914400">
              <a:spcBef>
                <a:spcPct val="50000"/>
              </a:spcBef>
              <a:buFont typeface="+mj-lt"/>
              <a:buAutoNum type="arabicPeriod"/>
            </a:pPr>
            <a:r>
              <a:rPr lang="en-US" sz="2000" dirty="0"/>
              <a:t>Use the range of the population to estimate the population’s Std Dev. As we know, µ ± 3</a:t>
            </a:r>
            <a:r>
              <a:rPr lang="el-GR" sz="20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2000" dirty="0"/>
              <a:t> contains virtually all of the data. Range = max – min. </a:t>
            </a:r>
          </a:p>
          <a:p>
            <a:pPr marL="914400" lvl="1" indent="-457200" defTabSz="914400">
              <a:spcBef>
                <a:spcPct val="50000"/>
              </a:spcBef>
              <a:buNone/>
            </a:pPr>
            <a:r>
              <a:rPr lang="en-US" sz="2000" dirty="0"/>
              <a:t>	Thus, R </a:t>
            </a:r>
            <a:r>
              <a:rPr lang="en-US" sz="2000" dirty="0">
                <a:cs typeface="Arial" pitchFamily="34" charset="0"/>
                <a:sym typeface="Symbol" pitchFamily="18" charset="2"/>
              </a:rPr>
              <a:t>= (</a:t>
            </a:r>
            <a:r>
              <a:rPr lang="en-US" sz="2000" dirty="0"/>
              <a:t>µ + 3</a:t>
            </a:r>
            <a:r>
              <a:rPr lang="el-GR" sz="20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2000" dirty="0">
                <a:cs typeface="Arial" pitchFamily="34" charset="0"/>
                <a:sym typeface="Symbol" pitchFamily="18" charset="2"/>
              </a:rPr>
              <a:t>) – (</a:t>
            </a:r>
            <a:r>
              <a:rPr lang="en-US" sz="2000" dirty="0"/>
              <a:t>µ - 3</a:t>
            </a:r>
            <a:r>
              <a:rPr lang="el-GR" sz="20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2000" dirty="0">
                <a:cs typeface="Arial" pitchFamily="34" charset="0"/>
                <a:sym typeface="Symbol" pitchFamily="18" charset="2"/>
              </a:rPr>
              <a:t>) =</a:t>
            </a:r>
            <a:r>
              <a:rPr lang="en-US" sz="2000" dirty="0"/>
              <a:t> 6</a:t>
            </a:r>
            <a:r>
              <a:rPr lang="el-GR" sz="20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2000" dirty="0">
                <a:cs typeface="Arial" pitchFamily="34" charset="0"/>
                <a:sym typeface="Symbol" pitchFamily="18" charset="2"/>
              </a:rPr>
              <a:t>. Therefore, </a:t>
            </a:r>
            <a:r>
              <a:rPr lang="el-GR" sz="20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2000" dirty="0">
                <a:cs typeface="Arial" pitchFamily="34" charset="0"/>
                <a:sym typeface="Symbol" pitchFamily="18" charset="2"/>
              </a:rPr>
              <a:t> = R/6 (or R/4 for a more conservative estimate, producing a larger sample size) </a:t>
            </a:r>
          </a:p>
          <a:p>
            <a:pPr marL="914400" lvl="1" indent="-457200" defTabSz="914400">
              <a:spcBef>
                <a:spcPct val="50000"/>
              </a:spcBef>
              <a:buNone/>
            </a:pPr>
            <a:r>
              <a:rPr lang="en-US" sz="2000" dirty="0">
                <a:cs typeface="Arial" pitchFamily="34" charset="0"/>
                <a:sym typeface="Symbol" pitchFamily="18" charset="2"/>
              </a:rPr>
              <a:t>	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when </a:t>
            </a:r>
            <a:r>
              <a:rPr lang="el-GR" sz="4400" dirty="0">
                <a:cs typeface="Arial" pitchFamily="34" charset="0"/>
                <a:sym typeface="Symbol" pitchFamily="18" charset="2"/>
              </a:rPr>
              <a:t>σ</a:t>
            </a:r>
            <a:r>
              <a:rPr lang="en-US" sz="4400" dirty="0">
                <a:cs typeface="Arial" pitchFamily="34" charset="0"/>
                <a:sym typeface="Symbol" pitchFamily="18" charset="2"/>
              </a:rPr>
              <a:t> is unknown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8-5: Jackson’s Convenience Stores</a:t>
            </a:r>
          </a:p>
          <a:p>
            <a:pPr lvl="1"/>
            <a:r>
              <a:rPr lang="en-US" dirty="0"/>
              <a:t>Using a pilot sample approach</a:t>
            </a:r>
          </a:p>
          <a:p>
            <a:pPr lvl="1"/>
            <a:r>
              <a:rPr lang="en-US" dirty="0"/>
              <a:t>Available on the class website</a:t>
            </a:r>
          </a:p>
          <a:p>
            <a:pPr lvl="1"/>
            <a:endParaRPr lang="en-US" dirty="0"/>
          </a:p>
          <a:p>
            <a:r>
              <a:rPr lang="en-US" dirty="0"/>
              <a:t>Make sure to review  all the </a:t>
            </a:r>
            <a:r>
              <a:rPr lang="en-US"/>
              <a:t>examples from page 306 to 327.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43DEB184-E895-4E83-8C3A-3FA79C09C9A6}" type="slidenum">
              <a:rPr lang="en-US"/>
              <a:pPr/>
              <a:t>3</a:t>
            </a:fld>
            <a:endParaRPr lang="en-US"/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7010400" cy="762000"/>
          </a:xfrm>
        </p:spPr>
        <p:txBody>
          <a:bodyPr/>
          <a:lstStyle/>
          <a:p>
            <a:pPr defTabSz="914400"/>
            <a:r>
              <a:rPr lang="en-US"/>
              <a:t>Overview of the Chapter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343400"/>
          </a:xfrm>
        </p:spPr>
        <p:txBody>
          <a:bodyPr/>
          <a:lstStyle/>
          <a:p>
            <a:pPr marL="342900" indent="-342900" defTabSz="914400">
              <a:lnSpc>
                <a:spcPct val="90000"/>
              </a:lnSpc>
            </a:pPr>
            <a:r>
              <a:rPr lang="en-US" sz="2400" dirty="0"/>
              <a:t>Builds upon the material from Chapter 1 and 7</a:t>
            </a:r>
          </a:p>
          <a:p>
            <a:pPr marL="342900" indent="-342900" defTabSz="914400">
              <a:lnSpc>
                <a:spcPct val="90000"/>
              </a:lnSpc>
            </a:pPr>
            <a:r>
              <a:rPr lang="en-US" sz="2400" dirty="0"/>
              <a:t>Introduces using sample statistics to estimate population parameters</a:t>
            </a:r>
          </a:p>
          <a:p>
            <a:pPr marL="1600200" lvl="3" indent="-228600" defTabSz="914400">
              <a:lnSpc>
                <a:spcPct val="90000"/>
              </a:lnSpc>
            </a:pPr>
            <a:r>
              <a:rPr lang="en-US" sz="1800" b="1" dirty="0">
                <a:solidFill>
                  <a:srgbClr val="009900"/>
                </a:solidFill>
              </a:rPr>
              <a:t>Because gaining access to population parameters can be expensive, time consuming and sometimes not feasible</a:t>
            </a:r>
          </a:p>
          <a:p>
            <a:pPr marL="342900" indent="-342900" defTabSz="914400">
              <a:lnSpc>
                <a:spcPct val="90000"/>
              </a:lnSpc>
            </a:pPr>
            <a:r>
              <a:rPr lang="en-US" sz="2400" dirty="0"/>
              <a:t>Confidence Intervals for the </a:t>
            </a:r>
            <a:r>
              <a:rPr lang="en-US" sz="2400" dirty="0">
                <a:solidFill>
                  <a:srgbClr val="0000FF"/>
                </a:solidFill>
              </a:rPr>
              <a:t>Population Mean, </a:t>
            </a:r>
            <a:r>
              <a:rPr lang="el-GR" sz="2400" dirty="0">
                <a:solidFill>
                  <a:srgbClr val="0000FF"/>
                </a:solidFill>
                <a:cs typeface="Arial" pitchFamily="34" charset="0"/>
                <a:sym typeface="Arial" pitchFamily="34" charset="0"/>
              </a:rPr>
              <a:t>μ</a:t>
            </a:r>
            <a:endParaRPr lang="el-GR" sz="2400" dirty="0">
              <a:solidFill>
                <a:srgbClr val="0000FF"/>
              </a:solidFill>
              <a:cs typeface="Arial" pitchFamily="34" charset="0"/>
            </a:endParaRPr>
          </a:p>
          <a:p>
            <a:pPr marL="742950" lvl="1" indent="-285750" defTabSz="914400">
              <a:lnSpc>
                <a:spcPct val="90000"/>
              </a:lnSpc>
            </a:pPr>
            <a:r>
              <a:rPr lang="en-US" sz="1800" dirty="0"/>
              <a:t>when Population Standard Deviation </a:t>
            </a:r>
            <a:r>
              <a:rPr lang="el-GR" sz="1800" dirty="0">
                <a:solidFill>
                  <a:srgbClr val="FF3300"/>
                </a:solidFill>
                <a:cs typeface="Arial" pitchFamily="34" charset="0"/>
                <a:sym typeface="Arial" pitchFamily="34" charset="0"/>
              </a:rPr>
              <a:t>σ</a:t>
            </a:r>
            <a:r>
              <a:rPr lang="en-US" sz="1800" dirty="0">
                <a:solidFill>
                  <a:srgbClr val="FF3300"/>
                </a:solidFill>
              </a:rPr>
              <a:t> is Known</a:t>
            </a:r>
          </a:p>
          <a:p>
            <a:pPr marL="742950" lvl="1" indent="-285750" defTabSz="914400">
              <a:lnSpc>
                <a:spcPct val="90000"/>
              </a:lnSpc>
            </a:pPr>
            <a:r>
              <a:rPr lang="en-US" sz="1800" dirty="0"/>
              <a:t>when Population Standard Deviation </a:t>
            </a:r>
            <a:r>
              <a:rPr lang="el-GR" sz="1800" dirty="0">
                <a:solidFill>
                  <a:srgbClr val="FF3300"/>
                </a:solidFill>
                <a:cs typeface="Arial" pitchFamily="34" charset="0"/>
                <a:sym typeface="Arial" pitchFamily="34" charset="0"/>
              </a:rPr>
              <a:t>σ</a:t>
            </a:r>
            <a:r>
              <a:rPr lang="en-US" sz="1800" dirty="0">
                <a:solidFill>
                  <a:srgbClr val="FF3300"/>
                </a:solidFill>
              </a:rPr>
              <a:t> is Unknown</a:t>
            </a:r>
          </a:p>
          <a:p>
            <a:pPr marL="342900" indent="-342900" defTabSz="914400">
              <a:lnSpc>
                <a:spcPct val="90000"/>
              </a:lnSpc>
            </a:pPr>
            <a:r>
              <a:rPr lang="en-US" sz="2400" dirty="0"/>
              <a:t>Confidence Intervals for the </a:t>
            </a:r>
            <a:r>
              <a:rPr lang="en-US" sz="2400" dirty="0">
                <a:solidFill>
                  <a:srgbClr val="0000FF"/>
                </a:solidFill>
              </a:rPr>
              <a:t>Population Proportion, p</a:t>
            </a:r>
          </a:p>
          <a:p>
            <a:pPr marL="342900" indent="-342900" defTabSz="914400">
              <a:lnSpc>
                <a:spcPct val="90000"/>
              </a:lnSpc>
            </a:pPr>
            <a:r>
              <a:rPr lang="en-US" sz="2400" dirty="0"/>
              <a:t>Determining the </a:t>
            </a:r>
            <a:r>
              <a:rPr lang="en-US" sz="2400" dirty="0">
                <a:solidFill>
                  <a:srgbClr val="0000FF"/>
                </a:solidFill>
              </a:rPr>
              <a:t>Required Sample Size </a:t>
            </a:r>
            <a:r>
              <a:rPr lang="en-US" sz="2400" dirty="0"/>
              <a:t>for means and proportions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6CD7E503-6F07-4516-817B-B804FE128152}" type="slidenum">
              <a:rPr lang="en-US"/>
              <a:pPr/>
              <a:t>30</a:t>
            </a:fld>
            <a:endParaRPr 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15200" cy="1066800"/>
          </a:xfrm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/>
              <a:t>Confidence Intervals for the </a:t>
            </a:r>
            <a:br>
              <a:rPr lang="en-US"/>
            </a:br>
            <a:r>
              <a:rPr lang="en-US"/>
              <a:t>Population Proportion, </a:t>
            </a:r>
            <a:r>
              <a:rPr lang="el-GR">
                <a:cs typeface="Arial" pitchFamily="34" charset="0"/>
              </a:rPr>
              <a:t>π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001000" cy="4343400"/>
          </a:xfrm>
        </p:spPr>
        <p:txBody>
          <a:bodyPr/>
          <a:lstStyle/>
          <a:p>
            <a:pPr marL="342900" indent="-342900" defTabSz="914400">
              <a:lnSpc>
                <a:spcPct val="115000"/>
              </a:lnSpc>
            </a:pPr>
            <a:r>
              <a:rPr lang="en-US" b="1" dirty="0">
                <a:solidFill>
                  <a:srgbClr val="FF0000"/>
                </a:solidFill>
              </a:rPr>
              <a:t>Try by yourself!</a:t>
            </a:r>
          </a:p>
          <a:p>
            <a:pPr marL="342900" indent="-342900" defTabSz="914400">
              <a:lnSpc>
                <a:spcPct val="115000"/>
              </a:lnSpc>
            </a:pPr>
            <a:r>
              <a:rPr lang="en-US" dirty="0"/>
              <a:t>An interval estimate for the population proportion ( </a:t>
            </a:r>
            <a:r>
              <a:rPr lang="el-GR" dirty="0">
                <a:cs typeface="Arial" pitchFamily="34" charset="0"/>
              </a:rPr>
              <a:t>π</a:t>
            </a:r>
            <a:r>
              <a:rPr lang="en-US" dirty="0"/>
              <a:t> ) can be calculated by adding an allowance for uncertainty to the sample proportion ( p ).</a:t>
            </a:r>
          </a:p>
          <a:p>
            <a:pPr marL="715963" lvl="1" indent="-342900" defTabSz="914400">
              <a:lnSpc>
                <a:spcPct val="115000"/>
              </a:lnSpc>
            </a:pPr>
            <a:r>
              <a:rPr lang="en-US" dirty="0"/>
              <a:t>For example, estimation of the proportion of customers who are satisfied with the service provided by your company</a:t>
            </a:r>
          </a:p>
          <a:p>
            <a:pPr marL="715963" lvl="1" indent="-342900" defTabSz="914400">
              <a:lnSpc>
                <a:spcPct val="115000"/>
              </a:lnSpc>
            </a:pPr>
            <a:r>
              <a:rPr lang="en-US" dirty="0"/>
              <a:t>Sample proportion, p = x/n</a:t>
            </a:r>
          </a:p>
          <a:p>
            <a:pPr marL="342900" indent="-342900" defTabSz="914400">
              <a:lnSpc>
                <a:spcPct val="115000"/>
              </a:lnSpc>
            </a:pPr>
            <a:endParaRPr lang="en-US" dirty="0"/>
          </a:p>
          <a:p>
            <a:pPr marL="342900" indent="-342900" defTabSz="914400">
              <a:lnSpc>
                <a:spcPct val="40000"/>
              </a:lnSpc>
            </a:pPr>
            <a:endParaRPr lang="en-US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C2FB92F3-78A1-4B94-833B-59DC5277AF66}" type="slidenum">
              <a:rPr lang="en-US"/>
              <a:pPr/>
              <a:t>31</a:t>
            </a:fld>
            <a:endParaRPr lang="en-US"/>
          </a:p>
        </p:txBody>
      </p:sp>
      <p:sp>
        <p:nvSpPr>
          <p:cNvPr id="261133" name="Oval 13"/>
          <p:cNvSpPr>
            <a:spLocks noChangeArrowheads="1"/>
          </p:cNvSpPr>
          <p:nvPr/>
        </p:nvSpPr>
        <p:spPr bwMode="auto">
          <a:xfrm>
            <a:off x="7010400" y="3581400"/>
            <a:ext cx="1905000" cy="685800"/>
          </a:xfrm>
          <a:prstGeom prst="ellipse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315200" cy="1066800"/>
          </a:xfrm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/>
              <a:t>Confidence Intervals for the </a:t>
            </a:r>
            <a:br>
              <a:rPr lang="en-US"/>
            </a:br>
            <a:r>
              <a:rPr lang="en-US"/>
              <a:t>Population Proportion, </a:t>
            </a:r>
            <a:r>
              <a:rPr lang="el-GR">
                <a:cs typeface="Arial" pitchFamily="34" charset="0"/>
              </a:rPr>
              <a:t>π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76400"/>
            <a:ext cx="7696200" cy="3810000"/>
          </a:xfrm>
        </p:spPr>
        <p:txBody>
          <a:bodyPr/>
          <a:lstStyle/>
          <a:p>
            <a:pPr marL="342900" indent="-342900" defTabSz="914400"/>
            <a:r>
              <a:rPr lang="en-US" sz="2700"/>
              <a:t>Recall that the distribution of the sample proportion is approximately normal if the sample size is large, with standard deviation</a:t>
            </a:r>
          </a:p>
          <a:p>
            <a:pPr marL="342900" indent="-342900" defTabSz="914400"/>
            <a:endParaRPr lang="en-US" sz="2700"/>
          </a:p>
          <a:p>
            <a:pPr marL="342900" indent="-342900" defTabSz="914400"/>
            <a:endParaRPr lang="en-US" sz="2700"/>
          </a:p>
          <a:p>
            <a:pPr marL="342900" indent="-342900" defTabSz="914400"/>
            <a:endParaRPr lang="en-US" sz="2700"/>
          </a:p>
          <a:p>
            <a:pPr marL="342900" indent="-342900" defTabSz="914400"/>
            <a:r>
              <a:rPr lang="en-US" sz="2700"/>
              <a:t>We will estimate this with sample data:</a:t>
            </a:r>
          </a:p>
        </p:txBody>
      </p:sp>
      <p:sp>
        <p:nvSpPr>
          <p:cNvPr id="261127" name="Text Box 7"/>
          <p:cNvSpPr txBox="1">
            <a:spLocks noChangeArrowheads="1"/>
          </p:cNvSpPr>
          <p:nvPr/>
        </p:nvSpPr>
        <p:spPr bwMode="auto">
          <a:xfrm>
            <a:off x="7467600" y="12192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0" i="1">
                <a:solidFill>
                  <a:schemeClr val="tx2"/>
                </a:solidFill>
              </a:rPr>
              <a:t>(continued)</a:t>
            </a:r>
          </a:p>
        </p:txBody>
      </p:sp>
      <p:graphicFrame>
        <p:nvGraphicFramePr>
          <p:cNvPr id="261128" name="Object 8"/>
          <p:cNvGraphicFramePr>
            <a:graphicFrameLocks noChangeAspect="1"/>
          </p:cNvGraphicFramePr>
          <p:nvPr/>
        </p:nvGraphicFramePr>
        <p:xfrm>
          <a:off x="3614738" y="5216525"/>
          <a:ext cx="2530475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08" name="Equation" r:id="rId3" imgW="939600" imgH="444240" progId="Equation.3">
                  <p:embed/>
                </p:oleObj>
              </mc:Choice>
              <mc:Fallback>
                <p:oleObj name="Equation" r:id="rId3" imgW="939600" imgH="4442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4738" y="5216525"/>
                        <a:ext cx="2530475" cy="1195388"/>
                      </a:xfrm>
                      <a:prstGeom prst="rect">
                        <a:avLst/>
                      </a:prstGeom>
                      <a:solidFill>
                        <a:srgbClr val="FFFFD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1129" name="Object 9"/>
          <p:cNvGraphicFramePr>
            <a:graphicFrameLocks noChangeAspect="1"/>
          </p:cNvGraphicFramePr>
          <p:nvPr/>
        </p:nvGraphicFramePr>
        <p:xfrm>
          <a:off x="3316288" y="3124200"/>
          <a:ext cx="2890837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09" name="Equation" r:id="rId5" imgW="1028520" imgH="444240" progId="Equation.3">
                  <p:embed/>
                </p:oleObj>
              </mc:Choice>
              <mc:Fallback>
                <p:oleObj name="Equation" r:id="rId5" imgW="1028520" imgH="4442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6288" y="3124200"/>
                        <a:ext cx="2890837" cy="1247775"/>
                      </a:xfrm>
                      <a:prstGeom prst="rect">
                        <a:avLst/>
                      </a:prstGeom>
                      <a:solidFill>
                        <a:srgbClr val="FFFFD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132" name="Text Box 12"/>
          <p:cNvSpPr txBox="1">
            <a:spLocks noChangeArrowheads="1"/>
          </p:cNvSpPr>
          <p:nvPr/>
        </p:nvSpPr>
        <p:spPr bwMode="auto">
          <a:xfrm>
            <a:off x="7010400" y="3657600"/>
            <a:ext cx="1905000" cy="4429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 b="0"/>
              <a:t>See Chpt. 7!!</a:t>
            </a:r>
          </a:p>
        </p:txBody>
      </p:sp>
      <p:sp>
        <p:nvSpPr>
          <p:cNvPr id="261134" name="Line 14"/>
          <p:cNvSpPr>
            <a:spLocks noChangeShapeType="1"/>
          </p:cNvSpPr>
          <p:nvPr/>
        </p:nvSpPr>
        <p:spPr bwMode="auto">
          <a:xfrm flipH="1" flipV="1">
            <a:off x="6781800" y="3048000"/>
            <a:ext cx="11430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3A40C5FD-0162-481B-B663-52C376312ADD}" type="slidenum">
              <a:rPr lang="en-US"/>
              <a:pPr/>
              <a:t>32</a:t>
            </a:fld>
            <a:endParaRPr 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924800" cy="762000"/>
          </a:xfrm>
        </p:spPr>
        <p:txBody>
          <a:bodyPr/>
          <a:lstStyle/>
          <a:p>
            <a:pPr defTabSz="914400"/>
            <a:r>
              <a:rPr lang="en-US"/>
              <a:t>Confidence Interval Endpoints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305800" cy="4572000"/>
          </a:xfrm>
        </p:spPr>
        <p:txBody>
          <a:bodyPr/>
          <a:lstStyle/>
          <a:p>
            <a:pPr marL="342900" indent="-342900" defTabSz="914400">
              <a:lnSpc>
                <a:spcPct val="90000"/>
              </a:lnSpc>
            </a:pPr>
            <a:r>
              <a:rPr lang="en-US" sz="2700"/>
              <a:t>Upper and lower confidence limits for the population proportion are calculated with the formula</a:t>
            </a:r>
          </a:p>
          <a:p>
            <a:pPr marL="342900" indent="-342900" defTabSz="914400">
              <a:lnSpc>
                <a:spcPct val="90000"/>
              </a:lnSpc>
            </a:pPr>
            <a:endParaRPr lang="en-US" sz="2700"/>
          </a:p>
          <a:p>
            <a:pPr marL="342900" indent="-342900" defTabSz="914400">
              <a:lnSpc>
                <a:spcPct val="90000"/>
              </a:lnSpc>
            </a:pPr>
            <a:endParaRPr lang="en-US" sz="2700"/>
          </a:p>
          <a:p>
            <a:pPr marL="342900" indent="-342900" defTabSz="914400">
              <a:lnSpc>
                <a:spcPct val="20000"/>
              </a:lnSpc>
            </a:pPr>
            <a:endParaRPr lang="en-US" sz="2700"/>
          </a:p>
          <a:p>
            <a:pPr marL="342900" indent="-342900" defTabSz="914400">
              <a:lnSpc>
                <a:spcPct val="90000"/>
              </a:lnSpc>
            </a:pPr>
            <a:endParaRPr lang="en-US" sz="2700"/>
          </a:p>
          <a:p>
            <a:pPr marL="342900" indent="-342900" defTabSz="914400">
              <a:lnSpc>
                <a:spcPct val="90000"/>
              </a:lnSpc>
            </a:pPr>
            <a:r>
              <a:rPr lang="en-US" sz="2300"/>
              <a:t>where </a:t>
            </a:r>
          </a:p>
          <a:p>
            <a:pPr marL="742950" lvl="1" indent="-285750" defTabSz="914400"/>
            <a:r>
              <a:rPr lang="en-US" sz="1900"/>
              <a:t>z is the standard normal value for the level of confidence desired</a:t>
            </a:r>
          </a:p>
          <a:p>
            <a:pPr marL="742950" lvl="1" indent="-285750" defTabSz="914400"/>
            <a:r>
              <a:rPr lang="en-US" sz="1900"/>
              <a:t>p  is the sample proportion</a:t>
            </a:r>
          </a:p>
          <a:p>
            <a:pPr marL="742950" lvl="1" indent="-285750" defTabSz="914400"/>
            <a:r>
              <a:rPr lang="en-US" sz="1900"/>
              <a:t>n is the sample size</a:t>
            </a:r>
          </a:p>
        </p:txBody>
      </p:sp>
      <p:graphicFrame>
        <p:nvGraphicFramePr>
          <p:cNvPr id="239623" name="Object 7"/>
          <p:cNvGraphicFramePr>
            <a:graphicFrameLocks noChangeAspect="1"/>
          </p:cNvGraphicFramePr>
          <p:nvPr/>
        </p:nvGraphicFramePr>
        <p:xfrm>
          <a:off x="2746375" y="2940050"/>
          <a:ext cx="3355975" cy="158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63" name="Equation" r:id="rId3" imgW="939600" imgH="444240" progId="Equation.3">
                  <p:embed/>
                </p:oleObj>
              </mc:Choice>
              <mc:Fallback>
                <p:oleObj name="Equation" r:id="rId3" imgW="939600" imgH="4442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75" y="2940050"/>
                        <a:ext cx="3355975" cy="1585913"/>
                      </a:xfrm>
                      <a:prstGeom prst="rect">
                        <a:avLst/>
                      </a:prstGeom>
                      <a:solidFill>
                        <a:srgbClr val="FFFFD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A6C2EF9C-72AE-4659-A663-864BEEA2C8E7}" type="slidenum">
              <a:rPr lang="en-US"/>
              <a:pPr/>
              <a:t>33</a:t>
            </a:fld>
            <a:endParaRPr 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6096000" cy="914400"/>
          </a:xfrm>
        </p:spPr>
        <p:txBody>
          <a:bodyPr/>
          <a:lstStyle/>
          <a:p>
            <a:pPr defTabSz="914400"/>
            <a:r>
              <a:rPr lang="en-US"/>
              <a:t>Example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057400"/>
            <a:ext cx="7315200" cy="2743200"/>
          </a:xfrm>
        </p:spPr>
        <p:txBody>
          <a:bodyPr/>
          <a:lstStyle/>
          <a:p>
            <a:pPr marL="342900" indent="-342900" defTabSz="914400">
              <a:lnSpc>
                <a:spcPct val="120000"/>
              </a:lnSpc>
              <a:spcBef>
                <a:spcPct val="40000"/>
              </a:spcBef>
            </a:pPr>
            <a:r>
              <a:rPr lang="en-US" sz="3200"/>
              <a:t>A random sample of 100 people shows that 25 are left-handed. </a:t>
            </a:r>
          </a:p>
          <a:p>
            <a:pPr marL="342900" indent="-342900" defTabSz="914400">
              <a:lnSpc>
                <a:spcPct val="120000"/>
              </a:lnSpc>
              <a:spcBef>
                <a:spcPct val="40000"/>
              </a:spcBef>
            </a:pPr>
            <a:r>
              <a:rPr lang="en-US" sz="3200"/>
              <a:t>Form a 95% confidence interval for the true proportion of left-handers</a:t>
            </a:r>
          </a:p>
        </p:txBody>
      </p:sp>
      <p:pic>
        <p:nvPicPr>
          <p:cNvPr id="241670" name="Picture 6" descr="lef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6050" y="4800600"/>
            <a:ext cx="1733550" cy="16192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BF54EF73-4F60-4A56-BF81-EAB7B076B70E}" type="slidenum">
              <a:rPr lang="en-US"/>
              <a:pPr/>
              <a:t>34</a:t>
            </a:fld>
            <a:endParaRPr lang="en-US"/>
          </a:p>
        </p:txBody>
      </p:sp>
      <p:sp>
        <p:nvSpPr>
          <p:cNvPr id="242700" name="Rectangle 12"/>
          <p:cNvSpPr>
            <a:spLocks noChangeArrowheads="1"/>
          </p:cNvSpPr>
          <p:nvPr/>
        </p:nvSpPr>
        <p:spPr bwMode="auto">
          <a:xfrm>
            <a:off x="2286000" y="5715000"/>
            <a:ext cx="4267200" cy="685800"/>
          </a:xfrm>
          <a:prstGeom prst="rect">
            <a:avLst/>
          </a:prstGeom>
          <a:solidFill>
            <a:srgbClr val="FFFFD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6096000" cy="762000"/>
          </a:xfrm>
        </p:spPr>
        <p:txBody>
          <a:bodyPr/>
          <a:lstStyle/>
          <a:p>
            <a:pPr defTabSz="914400"/>
            <a:r>
              <a:rPr lang="en-US"/>
              <a:t>Example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447800"/>
            <a:ext cx="7315200" cy="1981200"/>
          </a:xfrm>
        </p:spPr>
        <p:txBody>
          <a:bodyPr/>
          <a:lstStyle/>
          <a:p>
            <a:pPr marL="342900" indent="-342900" defTabSz="914400"/>
            <a:r>
              <a:rPr lang="en-US"/>
              <a:t>A random sample of 100 people shows that 25 are left-handed. Form a 95% confidence interval for the true proportion of left-handers.</a:t>
            </a:r>
          </a:p>
        </p:txBody>
      </p:sp>
      <p:sp>
        <p:nvSpPr>
          <p:cNvPr id="242694" name="Text Box 6"/>
          <p:cNvSpPr txBox="1">
            <a:spLocks noChangeArrowheads="1"/>
          </p:cNvSpPr>
          <p:nvPr/>
        </p:nvSpPr>
        <p:spPr bwMode="auto">
          <a:xfrm>
            <a:off x="1066800" y="34290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800">
                <a:solidFill>
                  <a:schemeClr val="hlink"/>
                </a:solidFill>
              </a:rPr>
              <a:t>1.</a:t>
            </a:r>
          </a:p>
        </p:txBody>
      </p:sp>
      <p:sp>
        <p:nvSpPr>
          <p:cNvPr id="242695" name="Text Box 7"/>
          <p:cNvSpPr txBox="1">
            <a:spLocks noChangeArrowheads="1"/>
          </p:cNvSpPr>
          <p:nvPr/>
        </p:nvSpPr>
        <p:spPr bwMode="auto">
          <a:xfrm>
            <a:off x="1066800" y="40386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800">
                <a:solidFill>
                  <a:schemeClr val="hlink"/>
                </a:solidFill>
              </a:rPr>
              <a:t>2.</a:t>
            </a:r>
          </a:p>
        </p:txBody>
      </p:sp>
      <p:sp>
        <p:nvSpPr>
          <p:cNvPr id="242696" name="Text Box 8"/>
          <p:cNvSpPr txBox="1">
            <a:spLocks noChangeArrowheads="1"/>
          </p:cNvSpPr>
          <p:nvPr/>
        </p:nvSpPr>
        <p:spPr bwMode="auto">
          <a:xfrm>
            <a:off x="1066800" y="5119688"/>
            <a:ext cx="609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800">
                <a:solidFill>
                  <a:schemeClr val="hlink"/>
                </a:solidFill>
              </a:rPr>
              <a:t>3.</a:t>
            </a:r>
          </a:p>
        </p:txBody>
      </p:sp>
      <p:graphicFrame>
        <p:nvGraphicFramePr>
          <p:cNvPr id="242697" name="Object 9"/>
          <p:cNvGraphicFramePr>
            <a:graphicFrameLocks noChangeAspect="1"/>
          </p:cNvGraphicFramePr>
          <p:nvPr/>
        </p:nvGraphicFramePr>
        <p:xfrm>
          <a:off x="1473200" y="3546475"/>
          <a:ext cx="6389688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78" name="Equation" r:id="rId3" imgW="2755800" imgH="482400" progId="Equation.3">
                  <p:embed/>
                </p:oleObj>
              </mc:Choice>
              <mc:Fallback>
                <p:oleObj name="Equation" r:id="rId3" imgW="2755800" imgH="4824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3546475"/>
                        <a:ext cx="6389688" cy="111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2699" name="Object 11"/>
          <p:cNvGraphicFramePr>
            <a:graphicFrameLocks noChangeAspect="1"/>
          </p:cNvGraphicFramePr>
          <p:nvPr/>
        </p:nvGraphicFramePr>
        <p:xfrm>
          <a:off x="2243138" y="5056188"/>
          <a:ext cx="4360862" cy="126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79" name="Equation" r:id="rId5" imgW="1396800" imgH="406080" progId="Equation.3">
                  <p:embed/>
                </p:oleObj>
              </mc:Choice>
              <mc:Fallback>
                <p:oleObj name="Equation" r:id="rId5" imgW="1396800" imgH="4060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3138" y="5056188"/>
                        <a:ext cx="4360862" cy="1268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2701" name="Text Box 13"/>
          <p:cNvSpPr txBox="1">
            <a:spLocks noChangeArrowheads="1"/>
          </p:cNvSpPr>
          <p:nvPr/>
        </p:nvSpPr>
        <p:spPr bwMode="auto">
          <a:xfrm>
            <a:off x="7467600" y="12192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0" i="1">
                <a:solidFill>
                  <a:schemeClr val="tx2"/>
                </a:solidFill>
              </a:rPr>
              <a:t>(continued)</a:t>
            </a:r>
          </a:p>
        </p:txBody>
      </p:sp>
      <p:pic>
        <p:nvPicPr>
          <p:cNvPr id="242703" name="Picture 15" descr="lef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5375275"/>
            <a:ext cx="1200150" cy="1120775"/>
          </a:xfrm>
          <a:prstGeom prst="rect">
            <a:avLst/>
          </a:prstGeom>
          <a:noFill/>
        </p:spPr>
      </p:pic>
      <p:sp>
        <p:nvSpPr>
          <p:cNvPr id="242704" name="Line 16"/>
          <p:cNvSpPr>
            <a:spLocks noChangeShapeType="1"/>
          </p:cNvSpPr>
          <p:nvPr/>
        </p:nvSpPr>
        <p:spPr bwMode="auto">
          <a:xfrm>
            <a:off x="3657600" y="6096000"/>
            <a:ext cx="1447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086D6D08-D6DA-42A4-8A90-598474FFE2A7}" type="slidenum">
              <a:rPr lang="en-US"/>
              <a:pPr/>
              <a:t>35</a:t>
            </a:fld>
            <a:endParaRPr 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81000"/>
            <a:ext cx="6096000" cy="762000"/>
          </a:xfrm>
        </p:spPr>
        <p:txBody>
          <a:bodyPr/>
          <a:lstStyle/>
          <a:p>
            <a:pPr defTabSz="914400"/>
            <a:r>
              <a:rPr lang="en-US"/>
              <a:t>Interpretation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81200"/>
            <a:ext cx="7467600" cy="4114800"/>
          </a:xfrm>
        </p:spPr>
        <p:txBody>
          <a:bodyPr/>
          <a:lstStyle/>
          <a:p>
            <a:pPr marL="342900" indent="-342900" defTabSz="914400">
              <a:lnSpc>
                <a:spcPct val="90000"/>
              </a:lnSpc>
            </a:pPr>
            <a:r>
              <a:rPr lang="en-US"/>
              <a:t>We are 95% confident that the true percentage of left-handers in the population is between </a:t>
            </a:r>
          </a:p>
          <a:p>
            <a:pPr marL="342900" indent="-342900" algn="ctr" defTabSz="914400"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16.51% and 33.49%</a:t>
            </a:r>
          </a:p>
          <a:p>
            <a:pPr marL="342900" indent="-342900" defTabSz="914400">
              <a:lnSpc>
                <a:spcPct val="60000"/>
              </a:lnSpc>
            </a:pPr>
            <a:endParaRPr lang="en-US"/>
          </a:p>
          <a:p>
            <a:pPr marL="342900" indent="-342900" defTabSz="914400">
              <a:lnSpc>
                <a:spcPct val="90000"/>
              </a:lnSpc>
            </a:pPr>
            <a:r>
              <a:rPr lang="en-US">
                <a:solidFill>
                  <a:schemeClr val="tx2"/>
                </a:solidFill>
              </a:rPr>
              <a:t>Although this range may or may not contain the true proportion, 95% of intervals formed from samples of size 100 in this manner will contain the true proportion.</a:t>
            </a:r>
          </a:p>
        </p:txBody>
      </p:sp>
      <p:pic>
        <p:nvPicPr>
          <p:cNvPr id="243717" name="Picture 5" descr="lef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5375275"/>
            <a:ext cx="1200150" cy="11207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8CB7DC6F-39CF-4B78-BD2F-8FDCA59845B8}" type="slidenum">
              <a:rPr lang="en-US"/>
              <a:pPr/>
              <a:t>36</a:t>
            </a:fld>
            <a:endParaRPr lang="en-US"/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162800" cy="914400"/>
          </a:xfrm>
        </p:spPr>
        <p:txBody>
          <a:bodyPr/>
          <a:lstStyle/>
          <a:p>
            <a:pPr defTabSz="914400"/>
            <a:r>
              <a:rPr lang="en-US"/>
              <a:t>Changing the sample size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7010400" cy="4267200"/>
          </a:xfrm>
        </p:spPr>
        <p:txBody>
          <a:bodyPr/>
          <a:lstStyle/>
          <a:p>
            <a:pPr marL="342900" indent="-342900" defTabSz="914400"/>
            <a:r>
              <a:rPr lang="en-US" sz="3200">
                <a:solidFill>
                  <a:schemeClr val="folHlink"/>
                </a:solidFill>
              </a:rPr>
              <a:t>Increases</a:t>
            </a:r>
            <a:r>
              <a:rPr lang="en-US" sz="3200"/>
              <a:t> in the sample size </a:t>
            </a:r>
            <a:r>
              <a:rPr lang="en-US" sz="3200">
                <a:solidFill>
                  <a:schemeClr val="folHlink"/>
                </a:solidFill>
              </a:rPr>
              <a:t>reduce</a:t>
            </a:r>
            <a:r>
              <a:rPr lang="en-US" sz="3200"/>
              <a:t> the width of the confidence interval.</a:t>
            </a:r>
            <a:r>
              <a:rPr lang="en-US" sz="2700"/>
              <a:t>  </a:t>
            </a:r>
          </a:p>
          <a:p>
            <a:pPr marL="342900" indent="-342900" defTabSz="914400">
              <a:lnSpc>
                <a:spcPct val="70000"/>
              </a:lnSpc>
            </a:pPr>
            <a:endParaRPr lang="en-US" sz="2700"/>
          </a:p>
          <a:p>
            <a:pPr marL="342900" indent="-342900" defTabSz="914400">
              <a:buFont typeface="Wingdings" pitchFamily="2" charset="2"/>
              <a:buNone/>
            </a:pPr>
            <a:r>
              <a:rPr lang="en-US" sz="2700"/>
              <a:t>Example: </a:t>
            </a:r>
          </a:p>
          <a:p>
            <a:pPr marL="742950" lvl="1" indent="-285750" defTabSz="914400"/>
            <a:r>
              <a:rPr lang="en-US" sz="2300"/>
              <a:t>If the sample size in the above example is doubled to 200, and if 50 are left-handed in the sample, then the interval is still centered at 0.25, but the width shrinks to</a:t>
            </a:r>
          </a:p>
          <a:p>
            <a:pPr marL="342900" indent="-342900" defTabSz="914400">
              <a:buFont typeface="Wingdings" pitchFamily="2" charset="2"/>
              <a:buNone/>
            </a:pPr>
            <a:r>
              <a:rPr lang="en-US" sz="2700"/>
              <a:t>			 0.19                 0.31</a:t>
            </a:r>
            <a:endParaRPr lang="en-US"/>
          </a:p>
        </p:txBody>
      </p:sp>
      <p:sp>
        <p:nvSpPr>
          <p:cNvPr id="247812" name="Line 4"/>
          <p:cNvSpPr>
            <a:spLocks noChangeShapeType="1"/>
          </p:cNvSpPr>
          <p:nvPr/>
        </p:nvSpPr>
        <p:spPr bwMode="auto">
          <a:xfrm>
            <a:off x="4038600" y="5486400"/>
            <a:ext cx="1447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071D0F4-E6AE-4E5B-9226-E2B882CAE6E0}" type="slidenum">
              <a:rPr lang="en-US"/>
              <a:pPr/>
              <a:t>37</a:t>
            </a:fld>
            <a:endParaRPr lang="en-US"/>
          </a:p>
        </p:txBody>
      </p:sp>
      <p:sp>
        <p:nvSpPr>
          <p:cNvPr id="2488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8077200" cy="1143000"/>
          </a:xfrm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/>
              <a:t>Finding the Required Sample Size </a:t>
            </a:r>
            <a:br>
              <a:rPr lang="en-US"/>
            </a:br>
            <a:r>
              <a:rPr lang="en-US"/>
              <a:t>for Proportion Problems</a:t>
            </a:r>
          </a:p>
        </p:txBody>
      </p:sp>
      <p:graphicFrame>
        <p:nvGraphicFramePr>
          <p:cNvPr id="248839" name="Object 1031"/>
          <p:cNvGraphicFramePr>
            <a:graphicFrameLocks noChangeAspect="1"/>
          </p:cNvGraphicFramePr>
          <p:nvPr/>
        </p:nvGraphicFramePr>
        <p:xfrm>
          <a:off x="4165600" y="1868488"/>
          <a:ext cx="3249613" cy="1420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921" name="Equation" r:id="rId3" imgW="1015920" imgH="444240" progId="Equation.3">
                  <p:embed/>
                </p:oleObj>
              </mc:Choice>
              <mc:Fallback>
                <p:oleObj name="Equation" r:id="rId3" imgW="1015920" imgH="444240" progId="Equation.3">
                  <p:embed/>
                  <p:pic>
                    <p:nvPicPr>
                      <p:cNvPr id="0" name="Picture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5600" y="1868488"/>
                        <a:ext cx="3249613" cy="142081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8840" name="Text Box 1032"/>
          <p:cNvSpPr txBox="1">
            <a:spLocks noChangeArrowheads="1"/>
          </p:cNvSpPr>
          <p:nvPr/>
        </p:nvSpPr>
        <p:spPr bwMode="auto">
          <a:xfrm>
            <a:off x="1066800" y="41910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b="0"/>
              <a:t>Solve for n:</a:t>
            </a:r>
          </a:p>
        </p:txBody>
      </p:sp>
      <p:sp>
        <p:nvSpPr>
          <p:cNvPr id="248841" name="Text Box 1033"/>
          <p:cNvSpPr txBox="1">
            <a:spLocks noChangeArrowheads="1"/>
          </p:cNvSpPr>
          <p:nvPr/>
        </p:nvSpPr>
        <p:spPr bwMode="auto">
          <a:xfrm>
            <a:off x="990600" y="2133600"/>
            <a:ext cx="30480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b="0"/>
              <a:t>Define the </a:t>
            </a:r>
          </a:p>
          <a:p>
            <a:pPr algn="l" eaLnBrk="0" hangingPunct="0">
              <a:lnSpc>
                <a:spcPct val="30000"/>
              </a:lnSpc>
              <a:spcBef>
                <a:spcPct val="50000"/>
              </a:spcBef>
            </a:pPr>
            <a:r>
              <a:rPr lang="en-US" b="0"/>
              <a:t>margin of error:</a:t>
            </a:r>
          </a:p>
        </p:txBody>
      </p:sp>
      <p:graphicFrame>
        <p:nvGraphicFramePr>
          <p:cNvPr id="248842" name="Object 1034"/>
          <p:cNvGraphicFramePr>
            <a:graphicFrameLocks noChangeAspect="1"/>
          </p:cNvGraphicFramePr>
          <p:nvPr/>
        </p:nvGraphicFramePr>
        <p:xfrm>
          <a:off x="4021138" y="3657600"/>
          <a:ext cx="3673475" cy="154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922" name="Equation" r:id="rId5" imgW="1028520" imgH="431640" progId="Equation.3">
                  <p:embed/>
                </p:oleObj>
              </mc:Choice>
              <mc:Fallback>
                <p:oleObj name="Equation" r:id="rId5" imgW="1028520" imgH="431640" progId="Equation.3">
                  <p:embed/>
                  <p:pic>
                    <p:nvPicPr>
                      <p:cNvPr id="0" name="Picture 10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8" y="3657600"/>
                        <a:ext cx="3673475" cy="1541463"/>
                      </a:xfrm>
                      <a:prstGeom prst="rect">
                        <a:avLst/>
                      </a:prstGeom>
                      <a:solidFill>
                        <a:srgbClr val="FFFFD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8843" name="Text Box 1035"/>
          <p:cNvSpPr txBox="1">
            <a:spLocks noChangeArrowheads="1"/>
          </p:cNvSpPr>
          <p:nvPr/>
        </p:nvSpPr>
        <p:spPr bwMode="auto">
          <a:xfrm>
            <a:off x="2743200" y="5334000"/>
            <a:ext cx="59436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el-GR" sz="2200" b="0">
                <a:cs typeface="Arial" pitchFamily="34" charset="0"/>
              </a:rPr>
              <a:t>π</a:t>
            </a:r>
            <a:r>
              <a:rPr lang="en-US" sz="2200" b="0"/>
              <a:t>  can be estimated with a pilot sample, if necessary (or conservatively use  </a:t>
            </a:r>
            <a:r>
              <a:rPr lang="el-GR" sz="2200" b="0"/>
              <a:t>π</a:t>
            </a:r>
            <a:r>
              <a:rPr lang="en-US" sz="2200" b="0"/>
              <a:t> = 0.50 </a:t>
            </a:r>
            <a:r>
              <a:rPr lang="en-US" sz="1800" b="0"/>
              <a:t>– worst possible variation thus the largest sample size</a:t>
            </a:r>
            <a:r>
              <a:rPr lang="en-US" sz="2200" b="0"/>
              <a:t>)</a:t>
            </a:r>
          </a:p>
        </p:txBody>
      </p:sp>
      <p:sp>
        <p:nvSpPr>
          <p:cNvPr id="248844" name="Text Box 1036"/>
          <p:cNvSpPr txBox="1">
            <a:spLocks noChangeArrowheads="1"/>
          </p:cNvSpPr>
          <p:nvPr/>
        </p:nvSpPr>
        <p:spPr bwMode="auto">
          <a:xfrm>
            <a:off x="457200" y="4800600"/>
            <a:ext cx="1524000" cy="6413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folHlink"/>
                </a:solidFill>
              </a:rPr>
              <a:t>Will be in % units</a:t>
            </a:r>
          </a:p>
        </p:txBody>
      </p:sp>
      <p:sp>
        <p:nvSpPr>
          <p:cNvPr id="248845" name="Line 1037"/>
          <p:cNvSpPr>
            <a:spLocks noChangeShapeType="1"/>
          </p:cNvSpPr>
          <p:nvPr/>
        </p:nvSpPr>
        <p:spPr bwMode="auto">
          <a:xfrm>
            <a:off x="2057400" y="4953000"/>
            <a:ext cx="3733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B5B7BA94-83B4-4FFF-8C6F-0438B79A7F55}" type="slidenum">
              <a:rPr lang="en-US"/>
              <a:pPr/>
              <a:t>38</a:t>
            </a:fld>
            <a:endParaRPr lang="en-US"/>
          </a:p>
        </p:txBody>
      </p:sp>
      <p:sp>
        <p:nvSpPr>
          <p:cNvPr id="2908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6096000" cy="762000"/>
          </a:xfrm>
        </p:spPr>
        <p:txBody>
          <a:bodyPr/>
          <a:lstStyle/>
          <a:p>
            <a:pPr defTabSz="914400"/>
            <a:r>
              <a:rPr lang="en-US"/>
              <a:t>What sample size...?</a:t>
            </a:r>
          </a:p>
        </p:txBody>
      </p:sp>
      <p:sp>
        <p:nvSpPr>
          <p:cNvPr id="2908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90600" y="1981200"/>
            <a:ext cx="7391400" cy="3276600"/>
          </a:xfrm>
        </p:spPr>
        <p:txBody>
          <a:bodyPr/>
          <a:lstStyle/>
          <a:p>
            <a:pPr marL="342900" indent="-342900" defTabSz="914400"/>
            <a:r>
              <a:rPr lang="en-US" sz="2900"/>
              <a:t>How large a sample would be necessary to estimate the true proportion defective in a large population </a:t>
            </a:r>
            <a:r>
              <a:rPr lang="en-US" sz="2900">
                <a:solidFill>
                  <a:schemeClr val="folHlink"/>
                </a:solidFill>
              </a:rPr>
              <a:t>within 3%,</a:t>
            </a:r>
            <a:r>
              <a:rPr lang="en-US" sz="2900"/>
              <a:t> </a:t>
            </a:r>
            <a:r>
              <a:rPr lang="en-US" sz="2900">
                <a:solidFill>
                  <a:schemeClr val="folHlink"/>
                </a:solidFill>
              </a:rPr>
              <a:t>with 95% confidence?</a:t>
            </a:r>
            <a:r>
              <a:rPr lang="en-US" sz="2900"/>
              <a:t> </a:t>
            </a:r>
          </a:p>
          <a:p>
            <a:pPr marL="342900" indent="-342900" defTabSz="914400">
              <a:lnSpc>
                <a:spcPct val="120000"/>
              </a:lnSpc>
              <a:buFont typeface="Wingdings" pitchFamily="2" charset="2"/>
              <a:buNone/>
            </a:pPr>
            <a:r>
              <a:rPr lang="en-US" sz="2900"/>
              <a:t>   (Assume a pilot sample yields  p = 0.12)</a:t>
            </a: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BC3619F8-919E-40E9-9751-4778C9630502}" type="slidenum">
              <a:rPr lang="en-US"/>
              <a:pPr/>
              <a:t>39</a:t>
            </a:fld>
            <a:endParaRPr lang="en-US"/>
          </a:p>
        </p:txBody>
      </p:sp>
      <p:sp>
        <p:nvSpPr>
          <p:cNvPr id="2918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6096000" cy="838200"/>
          </a:xfrm>
        </p:spPr>
        <p:txBody>
          <a:bodyPr/>
          <a:lstStyle/>
          <a:p>
            <a:pPr defTabSz="914400"/>
            <a:r>
              <a:rPr lang="en-US"/>
              <a:t>What sample size...?</a:t>
            </a:r>
          </a:p>
        </p:txBody>
      </p:sp>
      <p:sp>
        <p:nvSpPr>
          <p:cNvPr id="291843" name="Rectangle 1027"/>
          <p:cNvSpPr>
            <a:spLocks noChangeArrowheads="1"/>
          </p:cNvSpPr>
          <p:nvPr/>
        </p:nvSpPr>
        <p:spPr bwMode="auto">
          <a:xfrm>
            <a:off x="1143000" y="1676400"/>
            <a:ext cx="6477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800" b="0">
                <a:solidFill>
                  <a:schemeClr val="hlink"/>
                </a:solidFill>
              </a:rPr>
              <a:t>Solution:</a:t>
            </a:r>
          </a:p>
          <a:p>
            <a:pPr algn="l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800" b="0">
                <a:solidFill>
                  <a:schemeClr val="bg2"/>
                </a:solidFill>
              </a:rPr>
              <a:t>For 95% confidence, use </a:t>
            </a:r>
            <a:r>
              <a:rPr lang="en-US" sz="2800" b="0">
                <a:solidFill>
                  <a:schemeClr val="folHlink"/>
                </a:solidFill>
              </a:rPr>
              <a:t>Z = 1.96</a:t>
            </a:r>
          </a:p>
          <a:p>
            <a:pPr algn="l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800" b="0"/>
              <a:t>e</a:t>
            </a:r>
            <a:r>
              <a:rPr lang="en-US" sz="2800" b="0">
                <a:solidFill>
                  <a:schemeClr val="bg2"/>
                </a:solidFill>
              </a:rPr>
              <a:t> = </a:t>
            </a:r>
            <a:r>
              <a:rPr lang="en-US" sz="2800" b="0">
                <a:solidFill>
                  <a:schemeClr val="folHlink"/>
                </a:solidFill>
              </a:rPr>
              <a:t>0.03</a:t>
            </a:r>
          </a:p>
          <a:p>
            <a:pPr algn="l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800" b="0">
                <a:solidFill>
                  <a:schemeClr val="bg2"/>
                </a:solidFill>
              </a:rPr>
              <a:t>p = </a:t>
            </a:r>
            <a:r>
              <a:rPr lang="en-US" sz="2800" b="0">
                <a:solidFill>
                  <a:schemeClr val="folHlink"/>
                </a:solidFill>
              </a:rPr>
              <a:t>0.12,</a:t>
            </a:r>
            <a:r>
              <a:rPr lang="en-US" sz="2800" b="0">
                <a:solidFill>
                  <a:schemeClr val="bg2"/>
                </a:solidFill>
              </a:rPr>
              <a:t> so use this to estimate </a:t>
            </a:r>
            <a:r>
              <a:rPr lang="el-GR" sz="2800" b="0">
                <a:solidFill>
                  <a:schemeClr val="bg2"/>
                </a:solidFill>
                <a:cs typeface="Arial" pitchFamily="34" charset="0"/>
              </a:rPr>
              <a:t>π</a:t>
            </a:r>
          </a:p>
        </p:txBody>
      </p:sp>
      <p:sp>
        <p:nvSpPr>
          <p:cNvPr id="291844" name="Rectangle 1028"/>
          <p:cNvSpPr>
            <a:spLocks noChangeArrowheads="1"/>
          </p:cNvSpPr>
          <p:nvPr/>
        </p:nvSpPr>
        <p:spPr bwMode="auto">
          <a:xfrm>
            <a:off x="6477000" y="5410200"/>
            <a:ext cx="2514600" cy="685800"/>
          </a:xfrm>
          <a:prstGeom prst="rect">
            <a:avLst/>
          </a:prstGeom>
          <a:solidFill>
            <a:srgbClr val="FFFFD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0"/>
              <a:t>So use  n = 451</a:t>
            </a:r>
          </a:p>
        </p:txBody>
      </p:sp>
      <p:graphicFrame>
        <p:nvGraphicFramePr>
          <p:cNvPr id="291846" name="Object 1030"/>
          <p:cNvGraphicFramePr>
            <a:graphicFrameLocks noChangeAspect="1"/>
          </p:cNvGraphicFramePr>
          <p:nvPr/>
        </p:nvGraphicFramePr>
        <p:xfrm>
          <a:off x="604838" y="3946525"/>
          <a:ext cx="7934325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86" name="Equation" r:id="rId3" imgW="3098520" imgH="457200" progId="Equation.3">
                  <p:embed/>
                </p:oleObj>
              </mc:Choice>
              <mc:Fallback>
                <p:oleObj name="Equation" r:id="rId3" imgW="3098520" imgH="457200" progId="Equation.3">
                  <p:embed/>
                  <p:pic>
                    <p:nvPicPr>
                      <p:cNvPr id="0" name="Picture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838" y="3946525"/>
                        <a:ext cx="7934325" cy="1171575"/>
                      </a:xfrm>
                      <a:prstGeom prst="rect">
                        <a:avLst/>
                      </a:prstGeom>
                      <a:solidFill>
                        <a:srgbClr val="FFFFD5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847" name="Line 1031"/>
          <p:cNvSpPr>
            <a:spLocks noChangeShapeType="1"/>
          </p:cNvSpPr>
          <p:nvPr/>
        </p:nvSpPr>
        <p:spPr bwMode="auto">
          <a:xfrm>
            <a:off x="7848600" y="48768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1848" name="Text Box 1032"/>
          <p:cNvSpPr txBox="1">
            <a:spLocks noChangeArrowheads="1"/>
          </p:cNvSpPr>
          <p:nvPr/>
        </p:nvSpPr>
        <p:spPr bwMode="auto">
          <a:xfrm>
            <a:off x="7467600" y="12192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0" i="1">
                <a:solidFill>
                  <a:schemeClr val="tx2"/>
                </a:solidFill>
              </a:rPr>
              <a:t>(continued)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2F227B6F-8DD5-46D6-B46B-8D33C58BB246}" type="slidenum">
              <a:rPr lang="en-US"/>
              <a:pPr/>
              <a:t>4</a:t>
            </a:fld>
            <a:endParaRPr 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Estimation Process</a:t>
            </a:r>
          </a:p>
        </p:txBody>
      </p:sp>
      <p:sp>
        <p:nvSpPr>
          <p:cNvPr id="133123" name="Freeform 3"/>
          <p:cNvSpPr>
            <a:spLocks/>
          </p:cNvSpPr>
          <p:nvPr/>
        </p:nvSpPr>
        <p:spPr bwMode="auto">
          <a:xfrm>
            <a:off x="304800" y="2743200"/>
            <a:ext cx="3021013" cy="3417888"/>
          </a:xfrm>
          <a:custGeom>
            <a:avLst/>
            <a:gdLst/>
            <a:ahLst/>
            <a:cxnLst>
              <a:cxn ang="0">
                <a:pos x="473" y="117"/>
              </a:cxn>
              <a:cxn ang="0">
                <a:pos x="349" y="184"/>
              </a:cxn>
              <a:cxn ang="0">
                <a:pos x="237" y="269"/>
              </a:cxn>
              <a:cxn ang="0">
                <a:pos x="145" y="372"/>
              </a:cxn>
              <a:cxn ang="0">
                <a:pos x="72" y="490"/>
              </a:cxn>
              <a:cxn ang="0">
                <a:pos x="23" y="619"/>
              </a:cxn>
              <a:cxn ang="0">
                <a:pos x="0" y="752"/>
              </a:cxn>
              <a:cxn ang="0">
                <a:pos x="3" y="885"/>
              </a:cxn>
              <a:cxn ang="0">
                <a:pos x="35" y="1018"/>
              </a:cxn>
              <a:cxn ang="0">
                <a:pos x="82" y="1168"/>
              </a:cxn>
              <a:cxn ang="0">
                <a:pos x="129" y="1311"/>
              </a:cxn>
              <a:cxn ang="0">
                <a:pos x="172" y="1444"/>
              </a:cxn>
              <a:cxn ang="0">
                <a:pos x="206" y="1564"/>
              </a:cxn>
              <a:cxn ang="0">
                <a:pos x="234" y="1659"/>
              </a:cxn>
              <a:cxn ang="0">
                <a:pos x="251" y="1732"/>
              </a:cxn>
              <a:cxn ang="0">
                <a:pos x="261" y="1778"/>
              </a:cxn>
              <a:cxn ang="0">
                <a:pos x="260" y="1796"/>
              </a:cxn>
              <a:cxn ang="0">
                <a:pos x="304" y="1890"/>
              </a:cxn>
              <a:cxn ang="0">
                <a:pos x="370" y="1971"/>
              </a:cxn>
              <a:cxn ang="0">
                <a:pos x="461" y="2045"/>
              </a:cxn>
              <a:cxn ang="0">
                <a:pos x="563" y="2096"/>
              </a:cxn>
              <a:cxn ang="0">
                <a:pos x="682" y="2135"/>
              </a:cxn>
              <a:cxn ang="0">
                <a:pos x="810" y="2152"/>
              </a:cxn>
              <a:cxn ang="0">
                <a:pos x="944" y="2149"/>
              </a:cxn>
              <a:cxn ang="0">
                <a:pos x="1077" y="2127"/>
              </a:cxn>
              <a:cxn ang="0">
                <a:pos x="1211" y="2084"/>
              </a:cxn>
              <a:cxn ang="0">
                <a:pos x="1342" y="2026"/>
              </a:cxn>
              <a:cxn ang="0">
                <a:pos x="1465" y="1960"/>
              </a:cxn>
              <a:cxn ang="0">
                <a:pos x="1573" y="1880"/>
              </a:cxn>
              <a:cxn ang="0">
                <a:pos x="1664" y="1794"/>
              </a:cxn>
              <a:cxn ang="0">
                <a:pos x="1732" y="1705"/>
              </a:cxn>
              <a:cxn ang="0">
                <a:pos x="1777" y="1613"/>
              </a:cxn>
              <a:cxn ang="0">
                <a:pos x="1798" y="1522"/>
              </a:cxn>
              <a:cxn ang="0">
                <a:pos x="1797" y="1437"/>
              </a:cxn>
              <a:cxn ang="0">
                <a:pos x="1767" y="1329"/>
              </a:cxn>
              <a:cxn ang="0">
                <a:pos x="1739" y="1199"/>
              </a:cxn>
              <a:cxn ang="0">
                <a:pos x="1728" y="1076"/>
              </a:cxn>
              <a:cxn ang="0">
                <a:pos x="1735" y="968"/>
              </a:cxn>
              <a:cxn ang="0">
                <a:pos x="1761" y="879"/>
              </a:cxn>
              <a:cxn ang="0">
                <a:pos x="1800" y="813"/>
              </a:cxn>
              <a:cxn ang="0">
                <a:pos x="1853" y="780"/>
              </a:cxn>
              <a:cxn ang="0">
                <a:pos x="1883" y="754"/>
              </a:cxn>
              <a:cxn ang="0">
                <a:pos x="1899" y="699"/>
              </a:cxn>
              <a:cxn ang="0">
                <a:pos x="1902" y="618"/>
              </a:cxn>
              <a:cxn ang="0">
                <a:pos x="1890" y="521"/>
              </a:cxn>
              <a:cxn ang="0">
                <a:pos x="1864" y="413"/>
              </a:cxn>
              <a:cxn ang="0">
                <a:pos x="1829" y="313"/>
              </a:cxn>
              <a:cxn ang="0">
                <a:pos x="1773" y="229"/>
              </a:cxn>
              <a:cxn ang="0">
                <a:pos x="1697" y="156"/>
              </a:cxn>
              <a:cxn ang="0">
                <a:pos x="1598" y="97"/>
              </a:cxn>
              <a:cxn ang="0">
                <a:pos x="1479" y="50"/>
              </a:cxn>
              <a:cxn ang="0">
                <a:pos x="1345" y="20"/>
              </a:cxn>
              <a:cxn ang="0">
                <a:pos x="1195" y="2"/>
              </a:cxn>
              <a:cxn ang="0">
                <a:pos x="1039" y="4"/>
              </a:cxn>
              <a:cxn ang="0">
                <a:pos x="875" y="17"/>
              </a:cxn>
              <a:cxn ang="0">
                <a:pos x="706" y="48"/>
              </a:cxn>
              <a:cxn ang="0">
                <a:pos x="540" y="93"/>
              </a:cxn>
            </a:cxnLst>
            <a:rect l="0" t="0" r="r" b="b"/>
            <a:pathLst>
              <a:path w="1903" h="2153">
                <a:moveTo>
                  <a:pt x="540" y="93"/>
                </a:moveTo>
                <a:lnTo>
                  <a:pt x="473" y="117"/>
                </a:lnTo>
                <a:lnTo>
                  <a:pt x="409" y="147"/>
                </a:lnTo>
                <a:lnTo>
                  <a:pt x="349" y="184"/>
                </a:lnTo>
                <a:lnTo>
                  <a:pt x="289" y="224"/>
                </a:lnTo>
                <a:lnTo>
                  <a:pt x="237" y="269"/>
                </a:lnTo>
                <a:lnTo>
                  <a:pt x="188" y="319"/>
                </a:lnTo>
                <a:lnTo>
                  <a:pt x="145" y="372"/>
                </a:lnTo>
                <a:lnTo>
                  <a:pt x="105" y="431"/>
                </a:lnTo>
                <a:lnTo>
                  <a:pt x="72" y="490"/>
                </a:lnTo>
                <a:lnTo>
                  <a:pt x="44" y="553"/>
                </a:lnTo>
                <a:lnTo>
                  <a:pt x="23" y="619"/>
                </a:lnTo>
                <a:lnTo>
                  <a:pt x="8" y="685"/>
                </a:lnTo>
                <a:lnTo>
                  <a:pt x="0" y="752"/>
                </a:lnTo>
                <a:lnTo>
                  <a:pt x="0" y="820"/>
                </a:lnTo>
                <a:lnTo>
                  <a:pt x="3" y="885"/>
                </a:lnTo>
                <a:lnTo>
                  <a:pt x="15" y="951"/>
                </a:lnTo>
                <a:lnTo>
                  <a:pt x="35" y="1018"/>
                </a:lnTo>
                <a:lnTo>
                  <a:pt x="60" y="1091"/>
                </a:lnTo>
                <a:lnTo>
                  <a:pt x="82" y="1168"/>
                </a:lnTo>
                <a:lnTo>
                  <a:pt x="107" y="1240"/>
                </a:lnTo>
                <a:lnTo>
                  <a:pt x="129" y="1311"/>
                </a:lnTo>
                <a:lnTo>
                  <a:pt x="151" y="1379"/>
                </a:lnTo>
                <a:lnTo>
                  <a:pt x="172" y="1444"/>
                </a:lnTo>
                <a:lnTo>
                  <a:pt x="188" y="1506"/>
                </a:lnTo>
                <a:lnTo>
                  <a:pt x="206" y="1564"/>
                </a:lnTo>
                <a:lnTo>
                  <a:pt x="220" y="1613"/>
                </a:lnTo>
                <a:lnTo>
                  <a:pt x="234" y="1659"/>
                </a:lnTo>
                <a:lnTo>
                  <a:pt x="244" y="1697"/>
                </a:lnTo>
                <a:lnTo>
                  <a:pt x="251" y="1732"/>
                </a:lnTo>
                <a:lnTo>
                  <a:pt x="257" y="1757"/>
                </a:lnTo>
                <a:lnTo>
                  <a:pt x="261" y="1778"/>
                </a:lnTo>
                <a:lnTo>
                  <a:pt x="262" y="1788"/>
                </a:lnTo>
                <a:lnTo>
                  <a:pt x="260" y="1796"/>
                </a:lnTo>
                <a:lnTo>
                  <a:pt x="279" y="1843"/>
                </a:lnTo>
                <a:lnTo>
                  <a:pt x="304" y="1890"/>
                </a:lnTo>
                <a:lnTo>
                  <a:pt x="333" y="1932"/>
                </a:lnTo>
                <a:lnTo>
                  <a:pt x="370" y="1971"/>
                </a:lnTo>
                <a:lnTo>
                  <a:pt x="413" y="2011"/>
                </a:lnTo>
                <a:lnTo>
                  <a:pt x="461" y="2045"/>
                </a:lnTo>
                <a:lnTo>
                  <a:pt x="511" y="2072"/>
                </a:lnTo>
                <a:lnTo>
                  <a:pt x="563" y="2096"/>
                </a:lnTo>
                <a:lnTo>
                  <a:pt x="622" y="2119"/>
                </a:lnTo>
                <a:lnTo>
                  <a:pt x="682" y="2135"/>
                </a:lnTo>
                <a:lnTo>
                  <a:pt x="746" y="2145"/>
                </a:lnTo>
                <a:lnTo>
                  <a:pt x="810" y="2152"/>
                </a:lnTo>
                <a:lnTo>
                  <a:pt x="876" y="2150"/>
                </a:lnTo>
                <a:lnTo>
                  <a:pt x="944" y="2149"/>
                </a:lnTo>
                <a:lnTo>
                  <a:pt x="1011" y="2139"/>
                </a:lnTo>
                <a:lnTo>
                  <a:pt x="1077" y="2127"/>
                </a:lnTo>
                <a:lnTo>
                  <a:pt x="1143" y="2109"/>
                </a:lnTo>
                <a:lnTo>
                  <a:pt x="1211" y="2084"/>
                </a:lnTo>
                <a:lnTo>
                  <a:pt x="1280" y="2056"/>
                </a:lnTo>
                <a:lnTo>
                  <a:pt x="1342" y="2026"/>
                </a:lnTo>
                <a:lnTo>
                  <a:pt x="1406" y="1992"/>
                </a:lnTo>
                <a:lnTo>
                  <a:pt x="1465" y="1960"/>
                </a:lnTo>
                <a:lnTo>
                  <a:pt x="1522" y="1919"/>
                </a:lnTo>
                <a:lnTo>
                  <a:pt x="1573" y="1880"/>
                </a:lnTo>
                <a:lnTo>
                  <a:pt x="1621" y="1837"/>
                </a:lnTo>
                <a:lnTo>
                  <a:pt x="1664" y="1794"/>
                </a:lnTo>
                <a:lnTo>
                  <a:pt x="1700" y="1751"/>
                </a:lnTo>
                <a:lnTo>
                  <a:pt x="1732" y="1705"/>
                </a:lnTo>
                <a:lnTo>
                  <a:pt x="1757" y="1659"/>
                </a:lnTo>
                <a:lnTo>
                  <a:pt x="1777" y="1613"/>
                </a:lnTo>
                <a:lnTo>
                  <a:pt x="1792" y="1567"/>
                </a:lnTo>
                <a:lnTo>
                  <a:pt x="1798" y="1522"/>
                </a:lnTo>
                <a:lnTo>
                  <a:pt x="1799" y="1479"/>
                </a:lnTo>
                <a:lnTo>
                  <a:pt x="1797" y="1437"/>
                </a:lnTo>
                <a:lnTo>
                  <a:pt x="1788" y="1396"/>
                </a:lnTo>
                <a:lnTo>
                  <a:pt x="1767" y="1329"/>
                </a:lnTo>
                <a:lnTo>
                  <a:pt x="1752" y="1264"/>
                </a:lnTo>
                <a:lnTo>
                  <a:pt x="1739" y="1199"/>
                </a:lnTo>
                <a:lnTo>
                  <a:pt x="1731" y="1136"/>
                </a:lnTo>
                <a:lnTo>
                  <a:pt x="1728" y="1076"/>
                </a:lnTo>
                <a:lnTo>
                  <a:pt x="1730" y="1019"/>
                </a:lnTo>
                <a:lnTo>
                  <a:pt x="1735" y="968"/>
                </a:lnTo>
                <a:lnTo>
                  <a:pt x="1745" y="920"/>
                </a:lnTo>
                <a:lnTo>
                  <a:pt x="1761" y="879"/>
                </a:lnTo>
                <a:lnTo>
                  <a:pt x="1778" y="842"/>
                </a:lnTo>
                <a:lnTo>
                  <a:pt x="1800" y="813"/>
                </a:lnTo>
                <a:lnTo>
                  <a:pt x="1824" y="791"/>
                </a:lnTo>
                <a:lnTo>
                  <a:pt x="1853" y="780"/>
                </a:lnTo>
                <a:lnTo>
                  <a:pt x="1868" y="770"/>
                </a:lnTo>
                <a:lnTo>
                  <a:pt x="1883" y="754"/>
                </a:lnTo>
                <a:lnTo>
                  <a:pt x="1893" y="730"/>
                </a:lnTo>
                <a:lnTo>
                  <a:pt x="1899" y="699"/>
                </a:lnTo>
                <a:lnTo>
                  <a:pt x="1901" y="664"/>
                </a:lnTo>
                <a:lnTo>
                  <a:pt x="1902" y="618"/>
                </a:lnTo>
                <a:lnTo>
                  <a:pt x="1897" y="570"/>
                </a:lnTo>
                <a:lnTo>
                  <a:pt x="1890" y="521"/>
                </a:lnTo>
                <a:lnTo>
                  <a:pt x="1880" y="467"/>
                </a:lnTo>
                <a:lnTo>
                  <a:pt x="1864" y="413"/>
                </a:lnTo>
                <a:lnTo>
                  <a:pt x="1848" y="355"/>
                </a:lnTo>
                <a:lnTo>
                  <a:pt x="1829" y="313"/>
                </a:lnTo>
                <a:lnTo>
                  <a:pt x="1806" y="269"/>
                </a:lnTo>
                <a:lnTo>
                  <a:pt x="1773" y="229"/>
                </a:lnTo>
                <a:lnTo>
                  <a:pt x="1739" y="192"/>
                </a:lnTo>
                <a:lnTo>
                  <a:pt x="1697" y="156"/>
                </a:lnTo>
                <a:lnTo>
                  <a:pt x="1650" y="125"/>
                </a:lnTo>
                <a:lnTo>
                  <a:pt x="1598" y="97"/>
                </a:lnTo>
                <a:lnTo>
                  <a:pt x="1540" y="74"/>
                </a:lnTo>
                <a:lnTo>
                  <a:pt x="1479" y="50"/>
                </a:lnTo>
                <a:lnTo>
                  <a:pt x="1415" y="33"/>
                </a:lnTo>
                <a:lnTo>
                  <a:pt x="1345" y="20"/>
                </a:lnTo>
                <a:lnTo>
                  <a:pt x="1272" y="8"/>
                </a:lnTo>
                <a:lnTo>
                  <a:pt x="1195" y="2"/>
                </a:lnTo>
                <a:lnTo>
                  <a:pt x="1119" y="0"/>
                </a:lnTo>
                <a:lnTo>
                  <a:pt x="1039" y="4"/>
                </a:lnTo>
                <a:lnTo>
                  <a:pt x="956" y="8"/>
                </a:lnTo>
                <a:lnTo>
                  <a:pt x="875" y="17"/>
                </a:lnTo>
                <a:lnTo>
                  <a:pt x="791" y="33"/>
                </a:lnTo>
                <a:lnTo>
                  <a:pt x="706" y="48"/>
                </a:lnTo>
                <a:lnTo>
                  <a:pt x="623" y="69"/>
                </a:lnTo>
                <a:lnTo>
                  <a:pt x="540" y="93"/>
                </a:lnTo>
              </a:path>
            </a:pathLst>
          </a:custGeom>
          <a:solidFill>
            <a:srgbClr val="FFFFD1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000000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33124" name="Rectangle 4"/>
          <p:cNvSpPr>
            <a:spLocks noChangeArrowheads="1"/>
          </p:cNvSpPr>
          <p:nvPr/>
        </p:nvSpPr>
        <p:spPr bwMode="auto">
          <a:xfrm>
            <a:off x="762000" y="3429000"/>
            <a:ext cx="2143125" cy="819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(mean, </a:t>
            </a:r>
            <a:r>
              <a:rPr lang="el-GR">
                <a:cs typeface="Arial" pitchFamily="34" charset="0"/>
              </a:rPr>
              <a:t>μ</a:t>
            </a:r>
            <a:r>
              <a:rPr lang="en-US"/>
              <a:t>, is unknown)</a:t>
            </a:r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762000" y="2971800"/>
            <a:ext cx="21431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0"/>
              <a:t>Population</a:t>
            </a:r>
          </a:p>
        </p:txBody>
      </p:sp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2819400" y="1600200"/>
            <a:ext cx="3124200" cy="782265"/>
          </a:xfrm>
          <a:prstGeom prst="rect">
            <a:avLst/>
          </a:prstGeom>
          <a:solidFill>
            <a:srgbClr val="FFFF66"/>
          </a:solidFill>
          <a:ln w="127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lang="en-US" sz="2000" b="0" dirty="0"/>
              <a:t>Random Sample Mean</a:t>
            </a:r>
          </a:p>
          <a:p>
            <a:pPr eaLnBrk="0" hangingPunct="0">
              <a:spcBef>
                <a:spcPts val="600"/>
              </a:spcBef>
            </a:pPr>
            <a:r>
              <a:rPr lang="en-US" sz="2000" dirty="0"/>
              <a:t>(</a:t>
            </a:r>
            <a:r>
              <a:rPr lang="en-US" sz="2000" dirty="0">
                <a:solidFill>
                  <a:srgbClr val="FF0000"/>
                </a:solidFill>
              </a:rPr>
              <a:t>point estimate</a:t>
            </a:r>
            <a:r>
              <a:rPr lang="en-US" sz="2000" dirty="0"/>
              <a:t>)</a:t>
            </a:r>
          </a:p>
        </p:txBody>
      </p:sp>
      <p:sp>
        <p:nvSpPr>
          <p:cNvPr id="133127" name="Oval 7"/>
          <p:cNvSpPr>
            <a:spLocks noChangeArrowheads="1"/>
          </p:cNvSpPr>
          <p:nvPr/>
        </p:nvSpPr>
        <p:spPr bwMode="auto">
          <a:xfrm>
            <a:off x="3657600" y="3060700"/>
            <a:ext cx="1587500" cy="977900"/>
          </a:xfrm>
          <a:prstGeom prst="ellipse">
            <a:avLst/>
          </a:prstGeom>
          <a:solidFill>
            <a:srgbClr val="CCFFFF"/>
          </a:solidFill>
          <a:ln w="127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00000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28" name="Oval 8"/>
          <p:cNvSpPr>
            <a:spLocks noChangeArrowheads="1"/>
          </p:cNvSpPr>
          <p:nvPr/>
        </p:nvSpPr>
        <p:spPr bwMode="auto">
          <a:xfrm>
            <a:off x="920750" y="4584700"/>
            <a:ext cx="1587500" cy="977900"/>
          </a:xfrm>
          <a:prstGeom prst="ellipse">
            <a:avLst/>
          </a:prstGeom>
          <a:solidFill>
            <a:srgbClr val="CC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9" name="Rectangle 9"/>
          <p:cNvSpPr>
            <a:spLocks noChangeArrowheads="1"/>
          </p:cNvSpPr>
          <p:nvPr/>
        </p:nvSpPr>
        <p:spPr bwMode="auto">
          <a:xfrm>
            <a:off x="3803650" y="3130550"/>
            <a:ext cx="1536700" cy="820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10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Mean   </a:t>
            </a:r>
          </a:p>
          <a:p>
            <a:pPr algn="l" eaLnBrk="0" hangingPunct="0">
              <a:lnSpc>
                <a:spcPct val="4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   x = 50</a:t>
            </a:r>
          </a:p>
        </p:txBody>
      </p:sp>
      <p:sp>
        <p:nvSpPr>
          <p:cNvPr id="133130" name="Oval 10"/>
          <p:cNvSpPr>
            <a:spLocks noChangeArrowheads="1"/>
          </p:cNvSpPr>
          <p:nvPr/>
        </p:nvSpPr>
        <p:spPr bwMode="auto">
          <a:xfrm>
            <a:off x="5013325" y="3962400"/>
            <a:ext cx="368300" cy="215900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00000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31" name="Oval 11"/>
          <p:cNvSpPr>
            <a:spLocks noChangeArrowheads="1"/>
          </p:cNvSpPr>
          <p:nvPr/>
        </p:nvSpPr>
        <p:spPr bwMode="auto">
          <a:xfrm>
            <a:off x="5365750" y="4219575"/>
            <a:ext cx="273050" cy="158750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00000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3132" name="Group 12"/>
          <p:cNvGrpSpPr>
            <a:grpSpLocks/>
          </p:cNvGrpSpPr>
          <p:nvPr/>
        </p:nvGrpSpPr>
        <p:grpSpPr bwMode="auto">
          <a:xfrm rot="-417079">
            <a:off x="2362200" y="4343400"/>
            <a:ext cx="2744788" cy="915988"/>
            <a:chOff x="1248" y="2592"/>
            <a:chExt cx="1729" cy="577"/>
          </a:xfrm>
        </p:grpSpPr>
        <p:sp>
          <p:nvSpPr>
            <p:cNvPr id="133133" name="Freeform 13"/>
            <p:cNvSpPr>
              <a:spLocks/>
            </p:cNvSpPr>
            <p:nvPr/>
          </p:nvSpPr>
          <p:spPr bwMode="auto">
            <a:xfrm>
              <a:off x="1248" y="2592"/>
              <a:ext cx="1729" cy="556"/>
            </a:xfrm>
            <a:custGeom>
              <a:avLst/>
              <a:gdLst/>
              <a:ahLst/>
              <a:cxnLst>
                <a:cxn ang="0">
                  <a:pos x="14" y="381"/>
                </a:cxn>
                <a:cxn ang="0">
                  <a:pos x="161" y="440"/>
                </a:cxn>
                <a:cxn ang="0">
                  <a:pos x="256" y="471"/>
                </a:cxn>
                <a:cxn ang="0">
                  <a:pos x="357" y="497"/>
                </a:cxn>
                <a:cxn ang="0">
                  <a:pos x="460" y="516"/>
                </a:cxn>
                <a:cxn ang="0">
                  <a:pos x="570" y="534"/>
                </a:cxn>
                <a:cxn ang="0">
                  <a:pos x="694" y="546"/>
                </a:cxn>
                <a:cxn ang="0">
                  <a:pos x="853" y="555"/>
                </a:cxn>
                <a:cxn ang="0">
                  <a:pos x="983" y="553"/>
                </a:cxn>
                <a:cxn ang="0">
                  <a:pos x="1101" y="541"/>
                </a:cxn>
                <a:cxn ang="0">
                  <a:pos x="1210" y="521"/>
                </a:cxn>
                <a:cxn ang="0">
                  <a:pos x="1303" y="496"/>
                </a:cxn>
                <a:cxn ang="0">
                  <a:pos x="1379" y="457"/>
                </a:cxn>
                <a:cxn ang="0">
                  <a:pos x="1437" y="401"/>
                </a:cxn>
                <a:cxn ang="0">
                  <a:pos x="1470" y="341"/>
                </a:cxn>
                <a:cxn ang="0">
                  <a:pos x="1481" y="301"/>
                </a:cxn>
                <a:cxn ang="0">
                  <a:pos x="1708" y="409"/>
                </a:cxn>
                <a:cxn ang="0">
                  <a:pos x="1646" y="342"/>
                </a:cxn>
                <a:cxn ang="0">
                  <a:pos x="1592" y="273"/>
                </a:cxn>
                <a:cxn ang="0">
                  <a:pos x="1553" y="206"/>
                </a:cxn>
                <a:cxn ang="0">
                  <a:pos x="1519" y="139"/>
                </a:cxn>
                <a:cxn ang="0">
                  <a:pos x="1491" y="48"/>
                </a:cxn>
                <a:cxn ang="0">
                  <a:pos x="1439" y="11"/>
                </a:cxn>
                <a:cxn ang="0">
                  <a:pos x="1367" y="33"/>
                </a:cxn>
                <a:cxn ang="0">
                  <a:pos x="1308" y="43"/>
                </a:cxn>
                <a:cxn ang="0">
                  <a:pos x="1240" y="43"/>
                </a:cxn>
                <a:cxn ang="0">
                  <a:pos x="1162" y="39"/>
                </a:cxn>
                <a:cxn ang="0">
                  <a:pos x="1075" y="23"/>
                </a:cxn>
                <a:cxn ang="0">
                  <a:pos x="1030" y="56"/>
                </a:cxn>
                <a:cxn ang="0">
                  <a:pos x="1240" y="180"/>
                </a:cxn>
                <a:cxn ang="0">
                  <a:pos x="1190" y="248"/>
                </a:cxn>
                <a:cxn ang="0">
                  <a:pos x="1129" y="304"/>
                </a:cxn>
                <a:cxn ang="0">
                  <a:pos x="1067" y="346"/>
                </a:cxn>
                <a:cxn ang="0">
                  <a:pos x="983" y="388"/>
                </a:cxn>
                <a:cxn ang="0">
                  <a:pos x="897" y="415"/>
                </a:cxn>
                <a:cxn ang="0">
                  <a:pos x="805" y="434"/>
                </a:cxn>
                <a:cxn ang="0">
                  <a:pos x="687" y="443"/>
                </a:cxn>
                <a:cxn ang="0">
                  <a:pos x="569" y="448"/>
                </a:cxn>
                <a:cxn ang="0">
                  <a:pos x="427" y="448"/>
                </a:cxn>
                <a:cxn ang="0">
                  <a:pos x="307" y="439"/>
                </a:cxn>
                <a:cxn ang="0">
                  <a:pos x="218" y="421"/>
                </a:cxn>
                <a:cxn ang="0">
                  <a:pos x="134" y="401"/>
                </a:cxn>
              </a:cxnLst>
              <a:rect l="0" t="0" r="r" b="b"/>
              <a:pathLst>
                <a:path w="1729" h="556">
                  <a:moveTo>
                    <a:pt x="0" y="356"/>
                  </a:moveTo>
                  <a:lnTo>
                    <a:pt x="14" y="381"/>
                  </a:lnTo>
                  <a:lnTo>
                    <a:pt x="102" y="419"/>
                  </a:lnTo>
                  <a:lnTo>
                    <a:pt x="161" y="440"/>
                  </a:lnTo>
                  <a:lnTo>
                    <a:pt x="210" y="454"/>
                  </a:lnTo>
                  <a:lnTo>
                    <a:pt x="256" y="471"/>
                  </a:lnTo>
                  <a:lnTo>
                    <a:pt x="307" y="484"/>
                  </a:lnTo>
                  <a:lnTo>
                    <a:pt x="357" y="497"/>
                  </a:lnTo>
                  <a:lnTo>
                    <a:pt x="412" y="509"/>
                  </a:lnTo>
                  <a:lnTo>
                    <a:pt x="460" y="516"/>
                  </a:lnTo>
                  <a:lnTo>
                    <a:pt x="506" y="525"/>
                  </a:lnTo>
                  <a:lnTo>
                    <a:pt x="570" y="534"/>
                  </a:lnTo>
                  <a:lnTo>
                    <a:pt x="625" y="541"/>
                  </a:lnTo>
                  <a:lnTo>
                    <a:pt x="694" y="546"/>
                  </a:lnTo>
                  <a:lnTo>
                    <a:pt x="783" y="554"/>
                  </a:lnTo>
                  <a:lnTo>
                    <a:pt x="853" y="555"/>
                  </a:lnTo>
                  <a:lnTo>
                    <a:pt x="905" y="554"/>
                  </a:lnTo>
                  <a:lnTo>
                    <a:pt x="983" y="553"/>
                  </a:lnTo>
                  <a:lnTo>
                    <a:pt x="1046" y="549"/>
                  </a:lnTo>
                  <a:lnTo>
                    <a:pt x="1101" y="541"/>
                  </a:lnTo>
                  <a:lnTo>
                    <a:pt x="1159" y="535"/>
                  </a:lnTo>
                  <a:lnTo>
                    <a:pt x="1210" y="521"/>
                  </a:lnTo>
                  <a:lnTo>
                    <a:pt x="1261" y="511"/>
                  </a:lnTo>
                  <a:lnTo>
                    <a:pt x="1303" y="496"/>
                  </a:lnTo>
                  <a:lnTo>
                    <a:pt x="1342" y="477"/>
                  </a:lnTo>
                  <a:lnTo>
                    <a:pt x="1379" y="457"/>
                  </a:lnTo>
                  <a:lnTo>
                    <a:pt x="1412" y="432"/>
                  </a:lnTo>
                  <a:lnTo>
                    <a:pt x="1437" y="401"/>
                  </a:lnTo>
                  <a:lnTo>
                    <a:pt x="1455" y="375"/>
                  </a:lnTo>
                  <a:lnTo>
                    <a:pt x="1470" y="341"/>
                  </a:lnTo>
                  <a:lnTo>
                    <a:pt x="1478" y="317"/>
                  </a:lnTo>
                  <a:lnTo>
                    <a:pt x="1481" y="301"/>
                  </a:lnTo>
                  <a:lnTo>
                    <a:pt x="1728" y="442"/>
                  </a:lnTo>
                  <a:lnTo>
                    <a:pt x="1708" y="409"/>
                  </a:lnTo>
                  <a:lnTo>
                    <a:pt x="1676" y="375"/>
                  </a:lnTo>
                  <a:lnTo>
                    <a:pt x="1646" y="342"/>
                  </a:lnTo>
                  <a:lnTo>
                    <a:pt x="1622" y="308"/>
                  </a:lnTo>
                  <a:lnTo>
                    <a:pt x="1592" y="273"/>
                  </a:lnTo>
                  <a:lnTo>
                    <a:pt x="1574" y="237"/>
                  </a:lnTo>
                  <a:lnTo>
                    <a:pt x="1553" y="206"/>
                  </a:lnTo>
                  <a:lnTo>
                    <a:pt x="1533" y="172"/>
                  </a:lnTo>
                  <a:lnTo>
                    <a:pt x="1519" y="139"/>
                  </a:lnTo>
                  <a:lnTo>
                    <a:pt x="1500" y="94"/>
                  </a:lnTo>
                  <a:lnTo>
                    <a:pt x="1491" y="48"/>
                  </a:lnTo>
                  <a:lnTo>
                    <a:pt x="1468" y="0"/>
                  </a:lnTo>
                  <a:lnTo>
                    <a:pt x="1439" y="11"/>
                  </a:lnTo>
                  <a:lnTo>
                    <a:pt x="1405" y="23"/>
                  </a:lnTo>
                  <a:lnTo>
                    <a:pt x="1367" y="33"/>
                  </a:lnTo>
                  <a:lnTo>
                    <a:pt x="1330" y="40"/>
                  </a:lnTo>
                  <a:lnTo>
                    <a:pt x="1308" y="43"/>
                  </a:lnTo>
                  <a:lnTo>
                    <a:pt x="1278" y="43"/>
                  </a:lnTo>
                  <a:lnTo>
                    <a:pt x="1240" y="43"/>
                  </a:lnTo>
                  <a:lnTo>
                    <a:pt x="1201" y="40"/>
                  </a:lnTo>
                  <a:lnTo>
                    <a:pt x="1162" y="39"/>
                  </a:lnTo>
                  <a:lnTo>
                    <a:pt x="1120" y="30"/>
                  </a:lnTo>
                  <a:lnTo>
                    <a:pt x="1075" y="23"/>
                  </a:lnTo>
                  <a:lnTo>
                    <a:pt x="1004" y="7"/>
                  </a:lnTo>
                  <a:lnTo>
                    <a:pt x="1030" y="56"/>
                  </a:lnTo>
                  <a:lnTo>
                    <a:pt x="1242" y="167"/>
                  </a:lnTo>
                  <a:lnTo>
                    <a:pt x="1240" y="180"/>
                  </a:lnTo>
                  <a:lnTo>
                    <a:pt x="1209" y="218"/>
                  </a:lnTo>
                  <a:lnTo>
                    <a:pt x="1190" y="248"/>
                  </a:lnTo>
                  <a:lnTo>
                    <a:pt x="1154" y="285"/>
                  </a:lnTo>
                  <a:lnTo>
                    <a:pt x="1129" y="304"/>
                  </a:lnTo>
                  <a:lnTo>
                    <a:pt x="1104" y="323"/>
                  </a:lnTo>
                  <a:lnTo>
                    <a:pt x="1067" y="346"/>
                  </a:lnTo>
                  <a:lnTo>
                    <a:pt x="1033" y="370"/>
                  </a:lnTo>
                  <a:lnTo>
                    <a:pt x="983" y="388"/>
                  </a:lnTo>
                  <a:lnTo>
                    <a:pt x="944" y="402"/>
                  </a:lnTo>
                  <a:lnTo>
                    <a:pt x="897" y="415"/>
                  </a:lnTo>
                  <a:lnTo>
                    <a:pt x="846" y="429"/>
                  </a:lnTo>
                  <a:lnTo>
                    <a:pt x="805" y="434"/>
                  </a:lnTo>
                  <a:lnTo>
                    <a:pt x="745" y="441"/>
                  </a:lnTo>
                  <a:lnTo>
                    <a:pt x="687" y="443"/>
                  </a:lnTo>
                  <a:lnTo>
                    <a:pt x="630" y="448"/>
                  </a:lnTo>
                  <a:lnTo>
                    <a:pt x="569" y="448"/>
                  </a:lnTo>
                  <a:lnTo>
                    <a:pt x="495" y="448"/>
                  </a:lnTo>
                  <a:lnTo>
                    <a:pt x="427" y="448"/>
                  </a:lnTo>
                  <a:lnTo>
                    <a:pt x="355" y="442"/>
                  </a:lnTo>
                  <a:lnTo>
                    <a:pt x="307" y="439"/>
                  </a:lnTo>
                  <a:lnTo>
                    <a:pt x="259" y="430"/>
                  </a:lnTo>
                  <a:lnTo>
                    <a:pt x="218" y="421"/>
                  </a:lnTo>
                  <a:lnTo>
                    <a:pt x="173" y="412"/>
                  </a:lnTo>
                  <a:lnTo>
                    <a:pt x="134" y="401"/>
                  </a:lnTo>
                  <a:lnTo>
                    <a:pt x="0" y="356"/>
                  </a:lnTo>
                </a:path>
              </a:pathLst>
            </a:custGeom>
            <a:gradFill rotWithShape="0">
              <a:gsLst>
                <a:gs pos="0">
                  <a:srgbClr val="00DFCA"/>
                </a:gs>
                <a:gs pos="100000">
                  <a:srgbClr val="00DFCA">
                    <a:gamma/>
                    <a:shade val="89804"/>
                    <a:invGamma/>
                  </a:srgbClr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77265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134" name="Freeform 14"/>
            <p:cNvSpPr>
              <a:spLocks/>
            </p:cNvSpPr>
            <p:nvPr/>
          </p:nvSpPr>
          <p:spPr bwMode="auto">
            <a:xfrm>
              <a:off x="1258" y="2643"/>
              <a:ext cx="1718" cy="526"/>
            </a:xfrm>
            <a:custGeom>
              <a:avLst/>
              <a:gdLst/>
              <a:ahLst/>
              <a:cxnLst>
                <a:cxn ang="0">
                  <a:pos x="112" y="387"/>
                </a:cxn>
                <a:cxn ang="0">
                  <a:pos x="207" y="421"/>
                </a:cxn>
                <a:cxn ang="0">
                  <a:pos x="304" y="451"/>
                </a:cxn>
                <a:cxn ang="0">
                  <a:pos x="411" y="477"/>
                </a:cxn>
                <a:cxn ang="0">
                  <a:pos x="506" y="498"/>
                </a:cxn>
                <a:cxn ang="0">
                  <a:pos x="626" y="511"/>
                </a:cxn>
                <a:cxn ang="0">
                  <a:pos x="784" y="523"/>
                </a:cxn>
                <a:cxn ang="0">
                  <a:pos x="911" y="525"/>
                </a:cxn>
                <a:cxn ang="0">
                  <a:pos x="1044" y="520"/>
                </a:cxn>
                <a:cxn ang="0">
                  <a:pos x="1162" y="508"/>
                </a:cxn>
                <a:cxn ang="0">
                  <a:pos x="1263" y="485"/>
                </a:cxn>
                <a:cxn ang="0">
                  <a:pos x="1346" y="454"/>
                </a:cxn>
                <a:cxn ang="0">
                  <a:pos x="1420" y="412"/>
                </a:cxn>
                <a:cxn ang="0">
                  <a:pos x="1460" y="358"/>
                </a:cxn>
                <a:cxn ang="0">
                  <a:pos x="1488" y="304"/>
                </a:cxn>
                <a:cxn ang="0">
                  <a:pos x="1717" y="393"/>
                </a:cxn>
                <a:cxn ang="0">
                  <a:pos x="1656" y="328"/>
                </a:cxn>
                <a:cxn ang="0">
                  <a:pos x="1607" y="263"/>
                </a:cxn>
                <a:cxn ang="0">
                  <a:pos x="1566" y="200"/>
                </a:cxn>
                <a:cxn ang="0">
                  <a:pos x="1532" y="133"/>
                </a:cxn>
                <a:cxn ang="0">
                  <a:pos x="1500" y="56"/>
                </a:cxn>
                <a:cxn ang="0">
                  <a:pos x="1483" y="0"/>
                </a:cxn>
                <a:cxn ang="0">
                  <a:pos x="1421" y="25"/>
                </a:cxn>
                <a:cxn ang="0">
                  <a:pos x="1348" y="40"/>
                </a:cxn>
                <a:cxn ang="0">
                  <a:pos x="1297" y="43"/>
                </a:cxn>
                <a:cxn ang="0">
                  <a:pos x="1217" y="40"/>
                </a:cxn>
                <a:cxn ang="0">
                  <a:pos x="1136" y="30"/>
                </a:cxn>
                <a:cxn ang="0">
                  <a:pos x="1020" y="7"/>
                </a:cxn>
                <a:cxn ang="0">
                  <a:pos x="1250" y="173"/>
                </a:cxn>
                <a:cxn ang="0">
                  <a:pos x="1200" y="237"/>
                </a:cxn>
                <a:cxn ang="0">
                  <a:pos x="1134" y="290"/>
                </a:cxn>
                <a:cxn ang="0">
                  <a:pos x="1075" y="329"/>
                </a:cxn>
                <a:cxn ang="0">
                  <a:pos x="991" y="369"/>
                </a:cxn>
                <a:cxn ang="0">
                  <a:pos x="899" y="393"/>
                </a:cxn>
                <a:cxn ang="0">
                  <a:pos x="808" y="410"/>
                </a:cxn>
                <a:cxn ang="0">
                  <a:pos x="689" y="418"/>
                </a:cxn>
                <a:cxn ang="0">
                  <a:pos x="571" y="422"/>
                </a:cxn>
                <a:cxn ang="0">
                  <a:pos x="428" y="422"/>
                </a:cxn>
                <a:cxn ang="0">
                  <a:pos x="309" y="411"/>
                </a:cxn>
                <a:cxn ang="0">
                  <a:pos x="217" y="395"/>
                </a:cxn>
                <a:cxn ang="0">
                  <a:pos x="137" y="374"/>
                </a:cxn>
              </a:cxnLst>
              <a:rect l="0" t="0" r="r" b="b"/>
              <a:pathLst>
                <a:path w="1718" h="526">
                  <a:moveTo>
                    <a:pt x="0" y="330"/>
                  </a:moveTo>
                  <a:lnTo>
                    <a:pt x="112" y="387"/>
                  </a:lnTo>
                  <a:lnTo>
                    <a:pt x="154" y="403"/>
                  </a:lnTo>
                  <a:lnTo>
                    <a:pt x="207" y="421"/>
                  </a:lnTo>
                  <a:lnTo>
                    <a:pt x="251" y="434"/>
                  </a:lnTo>
                  <a:lnTo>
                    <a:pt x="304" y="451"/>
                  </a:lnTo>
                  <a:lnTo>
                    <a:pt x="352" y="464"/>
                  </a:lnTo>
                  <a:lnTo>
                    <a:pt x="411" y="477"/>
                  </a:lnTo>
                  <a:lnTo>
                    <a:pt x="461" y="486"/>
                  </a:lnTo>
                  <a:lnTo>
                    <a:pt x="506" y="498"/>
                  </a:lnTo>
                  <a:lnTo>
                    <a:pt x="568" y="504"/>
                  </a:lnTo>
                  <a:lnTo>
                    <a:pt x="626" y="511"/>
                  </a:lnTo>
                  <a:lnTo>
                    <a:pt x="692" y="516"/>
                  </a:lnTo>
                  <a:lnTo>
                    <a:pt x="784" y="523"/>
                  </a:lnTo>
                  <a:lnTo>
                    <a:pt x="851" y="525"/>
                  </a:lnTo>
                  <a:lnTo>
                    <a:pt x="911" y="525"/>
                  </a:lnTo>
                  <a:lnTo>
                    <a:pt x="988" y="523"/>
                  </a:lnTo>
                  <a:lnTo>
                    <a:pt x="1044" y="520"/>
                  </a:lnTo>
                  <a:lnTo>
                    <a:pt x="1100" y="514"/>
                  </a:lnTo>
                  <a:lnTo>
                    <a:pt x="1162" y="508"/>
                  </a:lnTo>
                  <a:lnTo>
                    <a:pt x="1215" y="496"/>
                  </a:lnTo>
                  <a:lnTo>
                    <a:pt x="1263" y="485"/>
                  </a:lnTo>
                  <a:lnTo>
                    <a:pt x="1310" y="470"/>
                  </a:lnTo>
                  <a:lnTo>
                    <a:pt x="1346" y="454"/>
                  </a:lnTo>
                  <a:lnTo>
                    <a:pt x="1384" y="434"/>
                  </a:lnTo>
                  <a:lnTo>
                    <a:pt x="1420" y="412"/>
                  </a:lnTo>
                  <a:lnTo>
                    <a:pt x="1445" y="383"/>
                  </a:lnTo>
                  <a:lnTo>
                    <a:pt x="1460" y="358"/>
                  </a:lnTo>
                  <a:lnTo>
                    <a:pt x="1481" y="327"/>
                  </a:lnTo>
                  <a:lnTo>
                    <a:pt x="1488" y="304"/>
                  </a:lnTo>
                  <a:lnTo>
                    <a:pt x="1503" y="271"/>
                  </a:lnTo>
                  <a:lnTo>
                    <a:pt x="1717" y="393"/>
                  </a:lnTo>
                  <a:lnTo>
                    <a:pt x="1684" y="359"/>
                  </a:lnTo>
                  <a:lnTo>
                    <a:pt x="1656" y="328"/>
                  </a:lnTo>
                  <a:lnTo>
                    <a:pt x="1630" y="297"/>
                  </a:lnTo>
                  <a:lnTo>
                    <a:pt x="1607" y="263"/>
                  </a:lnTo>
                  <a:lnTo>
                    <a:pt x="1583" y="230"/>
                  </a:lnTo>
                  <a:lnTo>
                    <a:pt x="1566" y="200"/>
                  </a:lnTo>
                  <a:lnTo>
                    <a:pt x="1547" y="166"/>
                  </a:lnTo>
                  <a:lnTo>
                    <a:pt x="1532" y="133"/>
                  </a:lnTo>
                  <a:lnTo>
                    <a:pt x="1513" y="92"/>
                  </a:lnTo>
                  <a:lnTo>
                    <a:pt x="1500" y="56"/>
                  </a:lnTo>
                  <a:lnTo>
                    <a:pt x="1494" y="32"/>
                  </a:lnTo>
                  <a:lnTo>
                    <a:pt x="1483" y="0"/>
                  </a:lnTo>
                  <a:lnTo>
                    <a:pt x="1454" y="12"/>
                  </a:lnTo>
                  <a:lnTo>
                    <a:pt x="1421" y="25"/>
                  </a:lnTo>
                  <a:lnTo>
                    <a:pt x="1384" y="33"/>
                  </a:lnTo>
                  <a:lnTo>
                    <a:pt x="1348" y="40"/>
                  </a:lnTo>
                  <a:lnTo>
                    <a:pt x="1321" y="42"/>
                  </a:lnTo>
                  <a:lnTo>
                    <a:pt x="1297" y="43"/>
                  </a:lnTo>
                  <a:lnTo>
                    <a:pt x="1259" y="43"/>
                  </a:lnTo>
                  <a:lnTo>
                    <a:pt x="1217" y="40"/>
                  </a:lnTo>
                  <a:lnTo>
                    <a:pt x="1182" y="38"/>
                  </a:lnTo>
                  <a:lnTo>
                    <a:pt x="1136" y="30"/>
                  </a:lnTo>
                  <a:lnTo>
                    <a:pt x="1091" y="24"/>
                  </a:lnTo>
                  <a:lnTo>
                    <a:pt x="1020" y="7"/>
                  </a:lnTo>
                  <a:lnTo>
                    <a:pt x="1269" y="142"/>
                  </a:lnTo>
                  <a:lnTo>
                    <a:pt x="1250" y="173"/>
                  </a:lnTo>
                  <a:lnTo>
                    <a:pt x="1223" y="208"/>
                  </a:lnTo>
                  <a:lnTo>
                    <a:pt x="1200" y="237"/>
                  </a:lnTo>
                  <a:lnTo>
                    <a:pt x="1160" y="272"/>
                  </a:lnTo>
                  <a:lnTo>
                    <a:pt x="1134" y="290"/>
                  </a:lnTo>
                  <a:lnTo>
                    <a:pt x="1109" y="308"/>
                  </a:lnTo>
                  <a:lnTo>
                    <a:pt x="1075" y="329"/>
                  </a:lnTo>
                  <a:lnTo>
                    <a:pt x="1037" y="350"/>
                  </a:lnTo>
                  <a:lnTo>
                    <a:pt x="991" y="369"/>
                  </a:lnTo>
                  <a:lnTo>
                    <a:pt x="947" y="381"/>
                  </a:lnTo>
                  <a:lnTo>
                    <a:pt x="899" y="393"/>
                  </a:lnTo>
                  <a:lnTo>
                    <a:pt x="848" y="406"/>
                  </a:lnTo>
                  <a:lnTo>
                    <a:pt x="808" y="410"/>
                  </a:lnTo>
                  <a:lnTo>
                    <a:pt x="748" y="415"/>
                  </a:lnTo>
                  <a:lnTo>
                    <a:pt x="689" y="418"/>
                  </a:lnTo>
                  <a:lnTo>
                    <a:pt x="636" y="421"/>
                  </a:lnTo>
                  <a:lnTo>
                    <a:pt x="571" y="422"/>
                  </a:lnTo>
                  <a:lnTo>
                    <a:pt x="498" y="422"/>
                  </a:lnTo>
                  <a:lnTo>
                    <a:pt x="428" y="422"/>
                  </a:lnTo>
                  <a:lnTo>
                    <a:pt x="357" y="414"/>
                  </a:lnTo>
                  <a:lnTo>
                    <a:pt x="309" y="411"/>
                  </a:lnTo>
                  <a:lnTo>
                    <a:pt x="260" y="404"/>
                  </a:lnTo>
                  <a:lnTo>
                    <a:pt x="217" y="395"/>
                  </a:lnTo>
                  <a:lnTo>
                    <a:pt x="174" y="387"/>
                  </a:lnTo>
                  <a:lnTo>
                    <a:pt x="137" y="374"/>
                  </a:lnTo>
                  <a:lnTo>
                    <a:pt x="0" y="330"/>
                  </a:lnTo>
                </a:path>
              </a:pathLst>
            </a:custGeom>
            <a:gradFill rotWithShape="0">
              <a:gsLst>
                <a:gs pos="0">
                  <a:srgbClr val="00DFCA"/>
                </a:gs>
                <a:gs pos="100000">
                  <a:srgbClr val="00DFCA">
                    <a:gamma/>
                    <a:shade val="89804"/>
                    <a:invGamma/>
                  </a:srgbClr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77265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135" name="Group 15"/>
          <p:cNvGrpSpPr>
            <a:grpSpLocks/>
          </p:cNvGrpSpPr>
          <p:nvPr/>
        </p:nvGrpSpPr>
        <p:grpSpPr bwMode="auto">
          <a:xfrm>
            <a:off x="5715000" y="3886200"/>
            <a:ext cx="828675" cy="1970088"/>
            <a:chOff x="3462" y="2455"/>
            <a:chExt cx="757" cy="1614"/>
          </a:xfrm>
        </p:grpSpPr>
        <p:grpSp>
          <p:nvGrpSpPr>
            <p:cNvPr id="133136" name="Group 16"/>
            <p:cNvGrpSpPr>
              <a:grpSpLocks/>
            </p:cNvGrpSpPr>
            <p:nvPr/>
          </p:nvGrpSpPr>
          <p:grpSpPr bwMode="auto">
            <a:xfrm>
              <a:off x="3462" y="3447"/>
              <a:ext cx="709" cy="622"/>
              <a:chOff x="3462" y="3447"/>
              <a:chExt cx="709" cy="622"/>
            </a:xfrm>
          </p:grpSpPr>
          <p:grpSp>
            <p:nvGrpSpPr>
              <p:cNvPr id="133137" name="Group 17"/>
              <p:cNvGrpSpPr>
                <a:grpSpLocks/>
              </p:cNvGrpSpPr>
              <p:nvPr/>
            </p:nvGrpSpPr>
            <p:grpSpPr bwMode="auto">
              <a:xfrm>
                <a:off x="3462" y="3447"/>
                <a:ext cx="709" cy="622"/>
                <a:chOff x="3462" y="3447"/>
                <a:chExt cx="709" cy="622"/>
              </a:xfrm>
            </p:grpSpPr>
            <p:grpSp>
              <p:nvGrpSpPr>
                <p:cNvPr id="133138" name="Group 18"/>
                <p:cNvGrpSpPr>
                  <a:grpSpLocks/>
                </p:cNvGrpSpPr>
                <p:nvPr/>
              </p:nvGrpSpPr>
              <p:grpSpPr bwMode="auto">
                <a:xfrm>
                  <a:off x="3462" y="3447"/>
                  <a:ext cx="709" cy="622"/>
                  <a:chOff x="3462" y="3447"/>
                  <a:chExt cx="709" cy="622"/>
                </a:xfrm>
              </p:grpSpPr>
              <p:sp>
                <p:nvSpPr>
                  <p:cNvPr id="133139" name="Freeform 19"/>
                  <p:cNvSpPr>
                    <a:spLocks/>
                  </p:cNvSpPr>
                  <p:nvPr/>
                </p:nvSpPr>
                <p:spPr bwMode="auto">
                  <a:xfrm>
                    <a:off x="3462" y="3447"/>
                    <a:ext cx="709" cy="622"/>
                  </a:xfrm>
                  <a:custGeom>
                    <a:avLst/>
                    <a:gdLst/>
                    <a:ahLst/>
                    <a:cxnLst>
                      <a:cxn ang="0">
                        <a:pos x="244" y="56"/>
                      </a:cxn>
                      <a:cxn ang="0">
                        <a:pos x="200" y="51"/>
                      </a:cxn>
                      <a:cxn ang="0">
                        <a:pos x="137" y="76"/>
                      </a:cxn>
                      <a:cxn ang="0">
                        <a:pos x="95" y="102"/>
                      </a:cxn>
                      <a:cxn ang="0">
                        <a:pos x="66" y="141"/>
                      </a:cxn>
                      <a:cxn ang="0">
                        <a:pos x="63" y="174"/>
                      </a:cxn>
                      <a:cxn ang="0">
                        <a:pos x="61" y="222"/>
                      </a:cxn>
                      <a:cxn ang="0">
                        <a:pos x="38" y="247"/>
                      </a:cxn>
                      <a:cxn ang="0">
                        <a:pos x="31" y="281"/>
                      </a:cxn>
                      <a:cxn ang="0">
                        <a:pos x="43" y="314"/>
                      </a:cxn>
                      <a:cxn ang="0">
                        <a:pos x="36" y="339"/>
                      </a:cxn>
                      <a:cxn ang="0">
                        <a:pos x="17" y="365"/>
                      </a:cxn>
                      <a:cxn ang="0">
                        <a:pos x="13" y="400"/>
                      </a:cxn>
                      <a:cxn ang="0">
                        <a:pos x="2" y="441"/>
                      </a:cxn>
                      <a:cxn ang="0">
                        <a:pos x="6" y="481"/>
                      </a:cxn>
                      <a:cxn ang="0">
                        <a:pos x="31" y="499"/>
                      </a:cxn>
                      <a:cxn ang="0">
                        <a:pos x="75" y="499"/>
                      </a:cxn>
                      <a:cxn ang="0">
                        <a:pos x="95" y="511"/>
                      </a:cxn>
                      <a:cxn ang="0">
                        <a:pos x="90" y="544"/>
                      </a:cxn>
                      <a:cxn ang="0">
                        <a:pos x="67" y="577"/>
                      </a:cxn>
                      <a:cxn ang="0">
                        <a:pos x="63" y="603"/>
                      </a:cxn>
                      <a:cxn ang="0">
                        <a:pos x="80" y="621"/>
                      </a:cxn>
                      <a:cxn ang="0">
                        <a:pos x="107" y="621"/>
                      </a:cxn>
                      <a:cxn ang="0">
                        <a:pos x="144" y="607"/>
                      </a:cxn>
                      <a:cxn ang="0">
                        <a:pos x="194" y="594"/>
                      </a:cxn>
                      <a:cxn ang="0">
                        <a:pos x="250" y="591"/>
                      </a:cxn>
                      <a:cxn ang="0">
                        <a:pos x="291" y="600"/>
                      </a:cxn>
                      <a:cxn ang="0">
                        <a:pos x="346" y="607"/>
                      </a:cxn>
                      <a:cxn ang="0">
                        <a:pos x="393" y="598"/>
                      </a:cxn>
                      <a:cxn ang="0">
                        <a:pos x="452" y="598"/>
                      </a:cxn>
                      <a:cxn ang="0">
                        <a:pos x="506" y="604"/>
                      </a:cxn>
                      <a:cxn ang="0">
                        <a:pos x="541" y="589"/>
                      </a:cxn>
                      <a:cxn ang="0">
                        <a:pos x="581" y="577"/>
                      </a:cxn>
                      <a:cxn ang="0">
                        <a:pos x="635" y="578"/>
                      </a:cxn>
                      <a:cxn ang="0">
                        <a:pos x="678" y="574"/>
                      </a:cxn>
                      <a:cxn ang="0">
                        <a:pos x="708" y="552"/>
                      </a:cxn>
                      <a:cxn ang="0">
                        <a:pos x="691" y="457"/>
                      </a:cxn>
                      <a:cxn ang="0">
                        <a:pos x="703" y="428"/>
                      </a:cxn>
                      <a:cxn ang="0">
                        <a:pos x="686" y="398"/>
                      </a:cxn>
                      <a:cxn ang="0">
                        <a:pos x="676" y="369"/>
                      </a:cxn>
                      <a:cxn ang="0">
                        <a:pos x="672" y="335"/>
                      </a:cxn>
                      <a:cxn ang="0">
                        <a:pos x="673" y="305"/>
                      </a:cxn>
                      <a:cxn ang="0">
                        <a:pos x="665" y="277"/>
                      </a:cxn>
                      <a:cxn ang="0">
                        <a:pos x="674" y="235"/>
                      </a:cxn>
                      <a:cxn ang="0">
                        <a:pos x="673" y="186"/>
                      </a:cxn>
                      <a:cxn ang="0">
                        <a:pos x="662" y="142"/>
                      </a:cxn>
                      <a:cxn ang="0">
                        <a:pos x="642" y="109"/>
                      </a:cxn>
                      <a:cxn ang="0">
                        <a:pos x="574" y="72"/>
                      </a:cxn>
                      <a:cxn ang="0">
                        <a:pos x="440" y="45"/>
                      </a:cxn>
                    </a:cxnLst>
                    <a:rect l="0" t="0" r="r" b="b"/>
                    <a:pathLst>
                      <a:path w="709" h="622">
                        <a:moveTo>
                          <a:pt x="327" y="0"/>
                        </a:moveTo>
                        <a:lnTo>
                          <a:pt x="244" y="56"/>
                        </a:lnTo>
                        <a:lnTo>
                          <a:pt x="229" y="54"/>
                        </a:lnTo>
                        <a:lnTo>
                          <a:pt x="200" y="51"/>
                        </a:lnTo>
                        <a:lnTo>
                          <a:pt x="171" y="60"/>
                        </a:lnTo>
                        <a:lnTo>
                          <a:pt x="137" y="76"/>
                        </a:lnTo>
                        <a:lnTo>
                          <a:pt x="112" y="90"/>
                        </a:lnTo>
                        <a:lnTo>
                          <a:pt x="95" y="102"/>
                        </a:lnTo>
                        <a:lnTo>
                          <a:pt x="78" y="122"/>
                        </a:lnTo>
                        <a:lnTo>
                          <a:pt x="66" y="141"/>
                        </a:lnTo>
                        <a:lnTo>
                          <a:pt x="61" y="154"/>
                        </a:lnTo>
                        <a:lnTo>
                          <a:pt x="63" y="174"/>
                        </a:lnTo>
                        <a:lnTo>
                          <a:pt x="65" y="203"/>
                        </a:lnTo>
                        <a:lnTo>
                          <a:pt x="61" y="222"/>
                        </a:lnTo>
                        <a:lnTo>
                          <a:pt x="50" y="236"/>
                        </a:lnTo>
                        <a:lnTo>
                          <a:pt x="38" y="247"/>
                        </a:lnTo>
                        <a:lnTo>
                          <a:pt x="28" y="263"/>
                        </a:lnTo>
                        <a:lnTo>
                          <a:pt x="31" y="281"/>
                        </a:lnTo>
                        <a:lnTo>
                          <a:pt x="38" y="302"/>
                        </a:lnTo>
                        <a:lnTo>
                          <a:pt x="43" y="314"/>
                        </a:lnTo>
                        <a:lnTo>
                          <a:pt x="43" y="328"/>
                        </a:lnTo>
                        <a:lnTo>
                          <a:pt x="36" y="339"/>
                        </a:lnTo>
                        <a:lnTo>
                          <a:pt x="21" y="351"/>
                        </a:lnTo>
                        <a:lnTo>
                          <a:pt x="17" y="365"/>
                        </a:lnTo>
                        <a:lnTo>
                          <a:pt x="13" y="379"/>
                        </a:lnTo>
                        <a:lnTo>
                          <a:pt x="13" y="400"/>
                        </a:lnTo>
                        <a:lnTo>
                          <a:pt x="9" y="417"/>
                        </a:lnTo>
                        <a:lnTo>
                          <a:pt x="2" y="441"/>
                        </a:lnTo>
                        <a:lnTo>
                          <a:pt x="0" y="463"/>
                        </a:lnTo>
                        <a:lnTo>
                          <a:pt x="6" y="481"/>
                        </a:lnTo>
                        <a:lnTo>
                          <a:pt x="17" y="492"/>
                        </a:lnTo>
                        <a:lnTo>
                          <a:pt x="31" y="499"/>
                        </a:lnTo>
                        <a:lnTo>
                          <a:pt x="53" y="500"/>
                        </a:lnTo>
                        <a:lnTo>
                          <a:pt x="75" y="499"/>
                        </a:lnTo>
                        <a:lnTo>
                          <a:pt x="88" y="503"/>
                        </a:lnTo>
                        <a:lnTo>
                          <a:pt x="95" y="511"/>
                        </a:lnTo>
                        <a:lnTo>
                          <a:pt x="97" y="522"/>
                        </a:lnTo>
                        <a:lnTo>
                          <a:pt x="90" y="544"/>
                        </a:lnTo>
                        <a:lnTo>
                          <a:pt x="76" y="563"/>
                        </a:lnTo>
                        <a:lnTo>
                          <a:pt x="67" y="577"/>
                        </a:lnTo>
                        <a:lnTo>
                          <a:pt x="61" y="591"/>
                        </a:lnTo>
                        <a:lnTo>
                          <a:pt x="63" y="603"/>
                        </a:lnTo>
                        <a:lnTo>
                          <a:pt x="71" y="616"/>
                        </a:lnTo>
                        <a:lnTo>
                          <a:pt x="80" y="621"/>
                        </a:lnTo>
                        <a:lnTo>
                          <a:pt x="92" y="621"/>
                        </a:lnTo>
                        <a:lnTo>
                          <a:pt x="107" y="621"/>
                        </a:lnTo>
                        <a:lnTo>
                          <a:pt x="124" y="615"/>
                        </a:lnTo>
                        <a:lnTo>
                          <a:pt x="144" y="607"/>
                        </a:lnTo>
                        <a:lnTo>
                          <a:pt x="164" y="599"/>
                        </a:lnTo>
                        <a:lnTo>
                          <a:pt x="194" y="594"/>
                        </a:lnTo>
                        <a:lnTo>
                          <a:pt x="222" y="589"/>
                        </a:lnTo>
                        <a:lnTo>
                          <a:pt x="250" y="591"/>
                        </a:lnTo>
                        <a:lnTo>
                          <a:pt x="272" y="596"/>
                        </a:lnTo>
                        <a:lnTo>
                          <a:pt x="291" y="600"/>
                        </a:lnTo>
                        <a:lnTo>
                          <a:pt x="316" y="605"/>
                        </a:lnTo>
                        <a:lnTo>
                          <a:pt x="346" y="607"/>
                        </a:lnTo>
                        <a:lnTo>
                          <a:pt x="367" y="604"/>
                        </a:lnTo>
                        <a:lnTo>
                          <a:pt x="393" y="598"/>
                        </a:lnTo>
                        <a:lnTo>
                          <a:pt x="425" y="600"/>
                        </a:lnTo>
                        <a:lnTo>
                          <a:pt x="452" y="598"/>
                        </a:lnTo>
                        <a:lnTo>
                          <a:pt x="479" y="604"/>
                        </a:lnTo>
                        <a:lnTo>
                          <a:pt x="506" y="604"/>
                        </a:lnTo>
                        <a:lnTo>
                          <a:pt x="523" y="596"/>
                        </a:lnTo>
                        <a:lnTo>
                          <a:pt x="541" y="589"/>
                        </a:lnTo>
                        <a:lnTo>
                          <a:pt x="557" y="584"/>
                        </a:lnTo>
                        <a:lnTo>
                          <a:pt x="581" y="577"/>
                        </a:lnTo>
                        <a:lnTo>
                          <a:pt x="605" y="577"/>
                        </a:lnTo>
                        <a:lnTo>
                          <a:pt x="635" y="578"/>
                        </a:lnTo>
                        <a:lnTo>
                          <a:pt x="659" y="577"/>
                        </a:lnTo>
                        <a:lnTo>
                          <a:pt x="678" y="574"/>
                        </a:lnTo>
                        <a:lnTo>
                          <a:pt x="695" y="563"/>
                        </a:lnTo>
                        <a:lnTo>
                          <a:pt x="708" y="552"/>
                        </a:lnTo>
                        <a:lnTo>
                          <a:pt x="701" y="508"/>
                        </a:lnTo>
                        <a:lnTo>
                          <a:pt x="691" y="457"/>
                        </a:lnTo>
                        <a:lnTo>
                          <a:pt x="695" y="446"/>
                        </a:lnTo>
                        <a:lnTo>
                          <a:pt x="703" y="428"/>
                        </a:lnTo>
                        <a:lnTo>
                          <a:pt x="695" y="410"/>
                        </a:lnTo>
                        <a:lnTo>
                          <a:pt x="686" y="398"/>
                        </a:lnTo>
                        <a:lnTo>
                          <a:pt x="678" y="384"/>
                        </a:lnTo>
                        <a:lnTo>
                          <a:pt x="676" y="369"/>
                        </a:lnTo>
                        <a:lnTo>
                          <a:pt x="674" y="349"/>
                        </a:lnTo>
                        <a:lnTo>
                          <a:pt x="672" y="335"/>
                        </a:lnTo>
                        <a:lnTo>
                          <a:pt x="671" y="321"/>
                        </a:lnTo>
                        <a:lnTo>
                          <a:pt x="673" y="305"/>
                        </a:lnTo>
                        <a:lnTo>
                          <a:pt x="668" y="291"/>
                        </a:lnTo>
                        <a:lnTo>
                          <a:pt x="665" y="277"/>
                        </a:lnTo>
                        <a:lnTo>
                          <a:pt x="671" y="258"/>
                        </a:lnTo>
                        <a:lnTo>
                          <a:pt x="674" y="235"/>
                        </a:lnTo>
                        <a:lnTo>
                          <a:pt x="676" y="211"/>
                        </a:lnTo>
                        <a:lnTo>
                          <a:pt x="673" y="186"/>
                        </a:lnTo>
                        <a:lnTo>
                          <a:pt x="670" y="162"/>
                        </a:lnTo>
                        <a:lnTo>
                          <a:pt x="662" y="142"/>
                        </a:lnTo>
                        <a:lnTo>
                          <a:pt x="655" y="123"/>
                        </a:lnTo>
                        <a:lnTo>
                          <a:pt x="642" y="109"/>
                        </a:lnTo>
                        <a:lnTo>
                          <a:pt x="612" y="89"/>
                        </a:lnTo>
                        <a:lnTo>
                          <a:pt x="574" y="72"/>
                        </a:lnTo>
                        <a:lnTo>
                          <a:pt x="536" y="57"/>
                        </a:lnTo>
                        <a:lnTo>
                          <a:pt x="440" y="45"/>
                        </a:lnTo>
                        <a:lnTo>
                          <a:pt x="327" y="0"/>
                        </a:lnTo>
                      </a:path>
                    </a:pathLst>
                  </a:custGeom>
                  <a:solidFill>
                    <a:srgbClr val="C060FF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3140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3549" y="3501"/>
                    <a:ext cx="496" cy="458"/>
                    <a:chOff x="3549" y="3501"/>
                    <a:chExt cx="496" cy="458"/>
                  </a:xfrm>
                </p:grpSpPr>
                <p:sp>
                  <p:nvSpPr>
                    <p:cNvPr id="133141" name="Freeform 21"/>
                    <p:cNvSpPr>
                      <a:spLocks/>
                    </p:cNvSpPr>
                    <p:nvPr/>
                  </p:nvSpPr>
                  <p:spPr bwMode="auto">
                    <a:xfrm>
                      <a:off x="4008" y="3732"/>
                      <a:ext cx="27" cy="65"/>
                    </a:xfrm>
                    <a:custGeom>
                      <a:avLst/>
                      <a:gdLst/>
                      <a:ahLst/>
                      <a:cxnLst>
                        <a:cxn ang="0">
                          <a:pos x="10" y="0"/>
                        </a:cxn>
                        <a:cxn ang="0">
                          <a:pos x="0" y="22"/>
                        </a:cxn>
                        <a:cxn ang="0">
                          <a:pos x="5" y="45"/>
                        </a:cxn>
                        <a:cxn ang="0">
                          <a:pos x="26" y="64"/>
                        </a:cxn>
                      </a:cxnLst>
                      <a:rect l="0" t="0" r="r" b="b"/>
                      <a:pathLst>
                        <a:path w="27" h="65">
                          <a:moveTo>
                            <a:pt x="10" y="0"/>
                          </a:moveTo>
                          <a:lnTo>
                            <a:pt x="0" y="22"/>
                          </a:lnTo>
                          <a:lnTo>
                            <a:pt x="5" y="45"/>
                          </a:lnTo>
                          <a:lnTo>
                            <a:pt x="26" y="64"/>
                          </a:lnTo>
                        </a:path>
                      </a:pathLst>
                    </a:custGeom>
                    <a:no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42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4028" y="3814"/>
                      <a:ext cx="17" cy="145"/>
                    </a:xfrm>
                    <a:custGeom>
                      <a:avLst/>
                      <a:gdLst/>
                      <a:ahLst/>
                      <a:cxnLst>
                        <a:cxn ang="0">
                          <a:pos x="12" y="144"/>
                        </a:cxn>
                        <a:cxn ang="0">
                          <a:pos x="10" y="130"/>
                        </a:cxn>
                        <a:cxn ang="0">
                          <a:pos x="11" y="117"/>
                        </a:cxn>
                        <a:cxn ang="0">
                          <a:pos x="15" y="102"/>
                        </a:cxn>
                        <a:cxn ang="0">
                          <a:pos x="12" y="86"/>
                        </a:cxn>
                        <a:cxn ang="0">
                          <a:pos x="3" y="74"/>
                        </a:cxn>
                        <a:cxn ang="0">
                          <a:pos x="0" y="63"/>
                        </a:cxn>
                        <a:cxn ang="0">
                          <a:pos x="2" y="49"/>
                        </a:cxn>
                        <a:cxn ang="0">
                          <a:pos x="12" y="38"/>
                        </a:cxn>
                        <a:cxn ang="0">
                          <a:pos x="16" y="25"/>
                        </a:cxn>
                        <a:cxn ang="0">
                          <a:pos x="10" y="13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17" h="145">
                          <a:moveTo>
                            <a:pt x="12" y="144"/>
                          </a:moveTo>
                          <a:lnTo>
                            <a:pt x="10" y="130"/>
                          </a:lnTo>
                          <a:lnTo>
                            <a:pt x="11" y="117"/>
                          </a:lnTo>
                          <a:lnTo>
                            <a:pt x="15" y="102"/>
                          </a:lnTo>
                          <a:lnTo>
                            <a:pt x="12" y="86"/>
                          </a:lnTo>
                          <a:lnTo>
                            <a:pt x="3" y="74"/>
                          </a:lnTo>
                          <a:lnTo>
                            <a:pt x="0" y="63"/>
                          </a:lnTo>
                          <a:lnTo>
                            <a:pt x="2" y="49"/>
                          </a:lnTo>
                          <a:lnTo>
                            <a:pt x="12" y="38"/>
                          </a:lnTo>
                          <a:lnTo>
                            <a:pt x="16" y="25"/>
                          </a:lnTo>
                          <a:lnTo>
                            <a:pt x="10" y="13"/>
                          </a:lnTo>
                          <a:lnTo>
                            <a:pt x="6" y="0"/>
                          </a:lnTo>
                        </a:path>
                      </a:pathLst>
                    </a:custGeom>
                    <a:no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43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3643" y="3501"/>
                      <a:ext cx="169" cy="245"/>
                    </a:xfrm>
                    <a:custGeom>
                      <a:avLst/>
                      <a:gdLst/>
                      <a:ahLst/>
                      <a:cxnLst>
                        <a:cxn ang="0">
                          <a:pos x="36" y="0"/>
                        </a:cxn>
                        <a:cxn ang="0">
                          <a:pos x="36" y="14"/>
                        </a:cxn>
                        <a:cxn ang="0">
                          <a:pos x="32" y="27"/>
                        </a:cxn>
                        <a:cxn ang="0">
                          <a:pos x="26" y="43"/>
                        </a:cxn>
                        <a:cxn ang="0">
                          <a:pos x="24" y="56"/>
                        </a:cxn>
                        <a:cxn ang="0">
                          <a:pos x="22" y="74"/>
                        </a:cxn>
                        <a:cxn ang="0">
                          <a:pos x="20" y="89"/>
                        </a:cxn>
                        <a:cxn ang="0">
                          <a:pos x="13" y="102"/>
                        </a:cxn>
                        <a:cxn ang="0">
                          <a:pos x="0" y="110"/>
                        </a:cxn>
                        <a:cxn ang="0">
                          <a:pos x="15" y="116"/>
                        </a:cxn>
                        <a:cxn ang="0">
                          <a:pos x="36" y="121"/>
                        </a:cxn>
                        <a:cxn ang="0">
                          <a:pos x="52" y="127"/>
                        </a:cxn>
                        <a:cxn ang="0">
                          <a:pos x="38" y="141"/>
                        </a:cxn>
                        <a:cxn ang="0">
                          <a:pos x="28" y="154"/>
                        </a:cxn>
                        <a:cxn ang="0">
                          <a:pos x="52" y="160"/>
                        </a:cxn>
                        <a:cxn ang="0">
                          <a:pos x="79" y="174"/>
                        </a:cxn>
                        <a:cxn ang="0">
                          <a:pos x="107" y="196"/>
                        </a:cxn>
                        <a:cxn ang="0">
                          <a:pos x="133" y="209"/>
                        </a:cxn>
                        <a:cxn ang="0">
                          <a:pos x="168" y="244"/>
                        </a:cxn>
                      </a:cxnLst>
                      <a:rect l="0" t="0" r="r" b="b"/>
                      <a:pathLst>
                        <a:path w="169" h="245">
                          <a:moveTo>
                            <a:pt x="36" y="0"/>
                          </a:moveTo>
                          <a:lnTo>
                            <a:pt x="36" y="14"/>
                          </a:lnTo>
                          <a:lnTo>
                            <a:pt x="32" y="27"/>
                          </a:lnTo>
                          <a:lnTo>
                            <a:pt x="26" y="43"/>
                          </a:lnTo>
                          <a:lnTo>
                            <a:pt x="24" y="56"/>
                          </a:lnTo>
                          <a:lnTo>
                            <a:pt x="22" y="74"/>
                          </a:lnTo>
                          <a:lnTo>
                            <a:pt x="20" y="89"/>
                          </a:lnTo>
                          <a:lnTo>
                            <a:pt x="13" y="102"/>
                          </a:lnTo>
                          <a:lnTo>
                            <a:pt x="0" y="110"/>
                          </a:lnTo>
                          <a:lnTo>
                            <a:pt x="15" y="116"/>
                          </a:lnTo>
                          <a:lnTo>
                            <a:pt x="36" y="121"/>
                          </a:lnTo>
                          <a:lnTo>
                            <a:pt x="52" y="127"/>
                          </a:lnTo>
                          <a:lnTo>
                            <a:pt x="38" y="141"/>
                          </a:lnTo>
                          <a:lnTo>
                            <a:pt x="28" y="154"/>
                          </a:lnTo>
                          <a:lnTo>
                            <a:pt x="52" y="160"/>
                          </a:lnTo>
                          <a:lnTo>
                            <a:pt x="79" y="174"/>
                          </a:lnTo>
                          <a:lnTo>
                            <a:pt x="107" y="196"/>
                          </a:lnTo>
                          <a:lnTo>
                            <a:pt x="133" y="209"/>
                          </a:lnTo>
                          <a:lnTo>
                            <a:pt x="168" y="244"/>
                          </a:lnTo>
                        </a:path>
                      </a:pathLst>
                    </a:custGeom>
                    <a:no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44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3876" y="3507"/>
                      <a:ext cx="165" cy="236"/>
                    </a:xfrm>
                    <a:custGeom>
                      <a:avLst/>
                      <a:gdLst/>
                      <a:ahLst/>
                      <a:cxnLst>
                        <a:cxn ang="0">
                          <a:pos x="133" y="0"/>
                        </a:cxn>
                        <a:cxn ang="0">
                          <a:pos x="133" y="15"/>
                        </a:cxn>
                        <a:cxn ang="0">
                          <a:pos x="138" y="37"/>
                        </a:cxn>
                        <a:cxn ang="0">
                          <a:pos x="151" y="58"/>
                        </a:cxn>
                        <a:cxn ang="0">
                          <a:pos x="164" y="73"/>
                        </a:cxn>
                        <a:cxn ang="0">
                          <a:pos x="150" y="77"/>
                        </a:cxn>
                        <a:cxn ang="0">
                          <a:pos x="130" y="85"/>
                        </a:cxn>
                        <a:cxn ang="0">
                          <a:pos x="112" y="91"/>
                        </a:cxn>
                        <a:cxn ang="0">
                          <a:pos x="136" y="107"/>
                        </a:cxn>
                        <a:cxn ang="0">
                          <a:pos x="112" y="115"/>
                        </a:cxn>
                        <a:cxn ang="0">
                          <a:pos x="80" y="137"/>
                        </a:cxn>
                        <a:cxn ang="0">
                          <a:pos x="64" y="162"/>
                        </a:cxn>
                        <a:cxn ang="0">
                          <a:pos x="35" y="189"/>
                        </a:cxn>
                        <a:cxn ang="0">
                          <a:pos x="14" y="216"/>
                        </a:cxn>
                        <a:cxn ang="0">
                          <a:pos x="0" y="235"/>
                        </a:cxn>
                      </a:cxnLst>
                      <a:rect l="0" t="0" r="r" b="b"/>
                      <a:pathLst>
                        <a:path w="165" h="236">
                          <a:moveTo>
                            <a:pt x="133" y="0"/>
                          </a:moveTo>
                          <a:lnTo>
                            <a:pt x="133" y="15"/>
                          </a:lnTo>
                          <a:lnTo>
                            <a:pt x="138" y="37"/>
                          </a:lnTo>
                          <a:lnTo>
                            <a:pt x="151" y="58"/>
                          </a:lnTo>
                          <a:lnTo>
                            <a:pt x="164" y="73"/>
                          </a:lnTo>
                          <a:lnTo>
                            <a:pt x="150" y="77"/>
                          </a:lnTo>
                          <a:lnTo>
                            <a:pt x="130" y="85"/>
                          </a:lnTo>
                          <a:lnTo>
                            <a:pt x="112" y="91"/>
                          </a:lnTo>
                          <a:lnTo>
                            <a:pt x="136" y="107"/>
                          </a:lnTo>
                          <a:lnTo>
                            <a:pt x="112" y="115"/>
                          </a:lnTo>
                          <a:lnTo>
                            <a:pt x="80" y="137"/>
                          </a:lnTo>
                          <a:lnTo>
                            <a:pt x="64" y="162"/>
                          </a:lnTo>
                          <a:lnTo>
                            <a:pt x="35" y="189"/>
                          </a:lnTo>
                          <a:lnTo>
                            <a:pt x="14" y="216"/>
                          </a:lnTo>
                          <a:lnTo>
                            <a:pt x="0" y="235"/>
                          </a:lnTo>
                        </a:path>
                      </a:pathLst>
                    </a:custGeom>
                    <a:no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45" name="Freeform 25"/>
                    <p:cNvSpPr>
                      <a:spLocks/>
                    </p:cNvSpPr>
                    <p:nvPr/>
                  </p:nvSpPr>
                  <p:spPr bwMode="auto">
                    <a:xfrm>
                      <a:off x="3549" y="3926"/>
                      <a:ext cx="82" cy="19"/>
                    </a:xfrm>
                    <a:custGeom>
                      <a:avLst/>
                      <a:gdLst/>
                      <a:ahLst/>
                      <a:cxnLst>
                        <a:cxn ang="0">
                          <a:pos x="81" y="4"/>
                        </a:cxn>
                        <a:cxn ang="0">
                          <a:pos x="65" y="1"/>
                        </a:cxn>
                        <a:cxn ang="0">
                          <a:pos x="51" y="0"/>
                        </a:cxn>
                        <a:cxn ang="0">
                          <a:pos x="35" y="2"/>
                        </a:cxn>
                        <a:cxn ang="0">
                          <a:pos x="23" y="6"/>
                        </a:cxn>
                        <a:cxn ang="0">
                          <a:pos x="8" y="13"/>
                        </a:cxn>
                        <a:cxn ang="0">
                          <a:pos x="0" y="18"/>
                        </a:cxn>
                      </a:cxnLst>
                      <a:rect l="0" t="0" r="r" b="b"/>
                      <a:pathLst>
                        <a:path w="82" h="19">
                          <a:moveTo>
                            <a:pt x="81" y="4"/>
                          </a:moveTo>
                          <a:lnTo>
                            <a:pt x="65" y="1"/>
                          </a:lnTo>
                          <a:lnTo>
                            <a:pt x="51" y="0"/>
                          </a:lnTo>
                          <a:lnTo>
                            <a:pt x="35" y="2"/>
                          </a:lnTo>
                          <a:lnTo>
                            <a:pt x="23" y="6"/>
                          </a:lnTo>
                          <a:lnTo>
                            <a:pt x="8" y="13"/>
                          </a:lnTo>
                          <a:lnTo>
                            <a:pt x="0" y="18"/>
                          </a:lnTo>
                        </a:path>
                      </a:pathLst>
                    </a:custGeom>
                    <a:no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46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3584" y="3729"/>
                      <a:ext cx="53" cy="45"/>
                    </a:xfrm>
                    <a:custGeom>
                      <a:avLst/>
                      <a:gdLst/>
                      <a:ahLst/>
                      <a:cxnLst>
                        <a:cxn ang="0">
                          <a:pos x="52" y="44"/>
                        </a:cxn>
                        <a:cxn ang="0">
                          <a:pos x="41" y="43"/>
                        </a:cxn>
                        <a:cxn ang="0">
                          <a:pos x="27" y="38"/>
                        </a:cxn>
                        <a:cxn ang="0">
                          <a:pos x="17" y="31"/>
                        </a:cxn>
                        <a:cxn ang="0">
                          <a:pos x="9" y="22"/>
                        </a:cxn>
                        <a:cxn ang="0">
                          <a:pos x="3" y="9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3" h="45">
                          <a:moveTo>
                            <a:pt x="52" y="44"/>
                          </a:moveTo>
                          <a:lnTo>
                            <a:pt x="41" y="43"/>
                          </a:lnTo>
                          <a:lnTo>
                            <a:pt x="27" y="38"/>
                          </a:lnTo>
                          <a:lnTo>
                            <a:pt x="17" y="31"/>
                          </a:lnTo>
                          <a:lnTo>
                            <a:pt x="9" y="22"/>
                          </a:lnTo>
                          <a:lnTo>
                            <a:pt x="3" y="9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47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3622" y="3774"/>
                      <a:ext cx="16" cy="130"/>
                    </a:xfrm>
                    <a:custGeom>
                      <a:avLst/>
                      <a:gdLst/>
                      <a:ahLst/>
                      <a:cxnLst>
                        <a:cxn ang="0">
                          <a:pos x="14" y="0"/>
                        </a:cxn>
                        <a:cxn ang="0">
                          <a:pos x="13" y="9"/>
                        </a:cxn>
                        <a:cxn ang="0">
                          <a:pos x="13" y="15"/>
                        </a:cxn>
                        <a:cxn ang="0">
                          <a:pos x="13" y="24"/>
                        </a:cxn>
                        <a:cxn ang="0">
                          <a:pos x="15" y="32"/>
                        </a:cxn>
                        <a:cxn ang="0">
                          <a:pos x="13" y="41"/>
                        </a:cxn>
                        <a:cxn ang="0">
                          <a:pos x="10" y="50"/>
                        </a:cxn>
                        <a:cxn ang="0">
                          <a:pos x="8" y="57"/>
                        </a:cxn>
                        <a:cxn ang="0">
                          <a:pos x="7" y="66"/>
                        </a:cxn>
                        <a:cxn ang="0">
                          <a:pos x="7" y="74"/>
                        </a:cxn>
                        <a:cxn ang="0">
                          <a:pos x="3" y="84"/>
                        </a:cxn>
                        <a:cxn ang="0">
                          <a:pos x="0" y="91"/>
                        </a:cxn>
                        <a:cxn ang="0">
                          <a:pos x="1" y="100"/>
                        </a:cxn>
                        <a:cxn ang="0">
                          <a:pos x="5" y="109"/>
                        </a:cxn>
                        <a:cxn ang="0">
                          <a:pos x="10" y="118"/>
                        </a:cxn>
                        <a:cxn ang="0">
                          <a:pos x="12" y="129"/>
                        </a:cxn>
                      </a:cxnLst>
                      <a:rect l="0" t="0" r="r" b="b"/>
                      <a:pathLst>
                        <a:path w="16" h="130">
                          <a:moveTo>
                            <a:pt x="14" y="0"/>
                          </a:moveTo>
                          <a:lnTo>
                            <a:pt x="13" y="9"/>
                          </a:lnTo>
                          <a:lnTo>
                            <a:pt x="13" y="15"/>
                          </a:lnTo>
                          <a:lnTo>
                            <a:pt x="13" y="24"/>
                          </a:lnTo>
                          <a:lnTo>
                            <a:pt x="15" y="32"/>
                          </a:lnTo>
                          <a:lnTo>
                            <a:pt x="13" y="41"/>
                          </a:lnTo>
                          <a:lnTo>
                            <a:pt x="10" y="50"/>
                          </a:lnTo>
                          <a:lnTo>
                            <a:pt x="8" y="57"/>
                          </a:lnTo>
                          <a:lnTo>
                            <a:pt x="7" y="66"/>
                          </a:lnTo>
                          <a:lnTo>
                            <a:pt x="7" y="74"/>
                          </a:lnTo>
                          <a:lnTo>
                            <a:pt x="3" y="84"/>
                          </a:lnTo>
                          <a:lnTo>
                            <a:pt x="0" y="91"/>
                          </a:lnTo>
                          <a:lnTo>
                            <a:pt x="1" y="100"/>
                          </a:lnTo>
                          <a:lnTo>
                            <a:pt x="5" y="109"/>
                          </a:lnTo>
                          <a:lnTo>
                            <a:pt x="10" y="118"/>
                          </a:lnTo>
                          <a:lnTo>
                            <a:pt x="12" y="129"/>
                          </a:lnTo>
                        </a:path>
                      </a:pathLst>
                    </a:custGeom>
                    <a:no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48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3621" y="3726"/>
                      <a:ext cx="15" cy="46"/>
                    </a:xfrm>
                    <a:custGeom>
                      <a:avLst/>
                      <a:gdLst/>
                      <a:ahLst/>
                      <a:cxnLst>
                        <a:cxn ang="0">
                          <a:pos x="10" y="0"/>
                        </a:cxn>
                        <a:cxn ang="0">
                          <a:pos x="4" y="8"/>
                        </a:cxn>
                        <a:cxn ang="0">
                          <a:pos x="0" y="17"/>
                        </a:cxn>
                        <a:cxn ang="0">
                          <a:pos x="0" y="28"/>
                        </a:cxn>
                        <a:cxn ang="0">
                          <a:pos x="5" y="37"/>
                        </a:cxn>
                        <a:cxn ang="0">
                          <a:pos x="14" y="45"/>
                        </a:cxn>
                      </a:cxnLst>
                      <a:rect l="0" t="0" r="r" b="b"/>
                      <a:pathLst>
                        <a:path w="15" h="46">
                          <a:moveTo>
                            <a:pt x="10" y="0"/>
                          </a:moveTo>
                          <a:lnTo>
                            <a:pt x="4" y="8"/>
                          </a:lnTo>
                          <a:lnTo>
                            <a:pt x="0" y="17"/>
                          </a:lnTo>
                          <a:lnTo>
                            <a:pt x="0" y="28"/>
                          </a:lnTo>
                          <a:lnTo>
                            <a:pt x="5" y="37"/>
                          </a:lnTo>
                          <a:lnTo>
                            <a:pt x="14" y="45"/>
                          </a:lnTo>
                        </a:path>
                      </a:pathLst>
                    </a:custGeom>
                    <a:noFill/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3149" name="Group 29"/>
                <p:cNvGrpSpPr>
                  <a:grpSpLocks/>
                </p:cNvGrpSpPr>
                <p:nvPr/>
              </p:nvGrpSpPr>
              <p:grpSpPr bwMode="auto">
                <a:xfrm>
                  <a:off x="3684" y="3473"/>
                  <a:ext cx="317" cy="299"/>
                  <a:chOff x="3684" y="3473"/>
                  <a:chExt cx="317" cy="299"/>
                </a:xfrm>
              </p:grpSpPr>
              <p:grpSp>
                <p:nvGrpSpPr>
                  <p:cNvPr id="13315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684" y="3473"/>
                    <a:ext cx="317" cy="299"/>
                    <a:chOff x="3684" y="3473"/>
                    <a:chExt cx="317" cy="299"/>
                  </a:xfrm>
                </p:grpSpPr>
                <p:sp>
                  <p:nvSpPr>
                    <p:cNvPr id="133151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3684" y="3473"/>
                      <a:ext cx="317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62" y="22"/>
                        </a:cxn>
                        <a:cxn ang="0">
                          <a:pos x="0" y="26"/>
                        </a:cxn>
                        <a:cxn ang="0">
                          <a:pos x="19" y="63"/>
                        </a:cxn>
                        <a:cxn ang="0">
                          <a:pos x="65" y="105"/>
                        </a:cxn>
                        <a:cxn ang="0">
                          <a:pos x="60" y="144"/>
                        </a:cxn>
                        <a:cxn ang="0">
                          <a:pos x="151" y="298"/>
                        </a:cxn>
                        <a:cxn ang="0">
                          <a:pos x="157" y="298"/>
                        </a:cxn>
                        <a:cxn ang="0">
                          <a:pos x="179" y="269"/>
                        </a:cxn>
                        <a:cxn ang="0">
                          <a:pos x="206" y="217"/>
                        </a:cxn>
                        <a:cxn ang="0">
                          <a:pos x="248" y="154"/>
                        </a:cxn>
                        <a:cxn ang="0">
                          <a:pos x="258" y="94"/>
                        </a:cxn>
                        <a:cxn ang="0">
                          <a:pos x="316" y="31"/>
                        </a:cxn>
                        <a:cxn ang="0">
                          <a:pos x="259" y="0"/>
                        </a:cxn>
                        <a:cxn ang="0">
                          <a:pos x="205" y="39"/>
                        </a:cxn>
                        <a:cxn ang="0">
                          <a:pos x="154" y="36"/>
                        </a:cxn>
                        <a:cxn ang="0">
                          <a:pos x="87" y="17"/>
                        </a:cxn>
                        <a:cxn ang="0">
                          <a:pos x="62" y="22"/>
                        </a:cxn>
                      </a:cxnLst>
                      <a:rect l="0" t="0" r="r" b="b"/>
                      <a:pathLst>
                        <a:path w="317" h="299">
                          <a:moveTo>
                            <a:pt x="62" y="22"/>
                          </a:moveTo>
                          <a:lnTo>
                            <a:pt x="0" y="26"/>
                          </a:lnTo>
                          <a:lnTo>
                            <a:pt x="19" y="63"/>
                          </a:lnTo>
                          <a:lnTo>
                            <a:pt x="65" y="105"/>
                          </a:lnTo>
                          <a:lnTo>
                            <a:pt x="60" y="144"/>
                          </a:lnTo>
                          <a:lnTo>
                            <a:pt x="151" y="298"/>
                          </a:lnTo>
                          <a:lnTo>
                            <a:pt x="157" y="298"/>
                          </a:lnTo>
                          <a:lnTo>
                            <a:pt x="179" y="269"/>
                          </a:lnTo>
                          <a:lnTo>
                            <a:pt x="206" y="217"/>
                          </a:lnTo>
                          <a:lnTo>
                            <a:pt x="248" y="154"/>
                          </a:lnTo>
                          <a:lnTo>
                            <a:pt x="258" y="94"/>
                          </a:lnTo>
                          <a:lnTo>
                            <a:pt x="316" y="31"/>
                          </a:lnTo>
                          <a:lnTo>
                            <a:pt x="259" y="0"/>
                          </a:lnTo>
                          <a:lnTo>
                            <a:pt x="205" y="39"/>
                          </a:lnTo>
                          <a:lnTo>
                            <a:pt x="154" y="36"/>
                          </a:lnTo>
                          <a:lnTo>
                            <a:pt x="87" y="17"/>
                          </a:lnTo>
                          <a:lnTo>
                            <a:pt x="62" y="22"/>
                          </a:lnTo>
                        </a:path>
                      </a:pathLst>
                    </a:custGeom>
                    <a:solidFill>
                      <a:srgbClr val="E0E0E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33152" name="Group 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20" y="3545"/>
                      <a:ext cx="232" cy="35"/>
                      <a:chOff x="3720" y="3545"/>
                      <a:chExt cx="232" cy="35"/>
                    </a:xfrm>
                  </p:grpSpPr>
                  <p:sp>
                    <p:nvSpPr>
                      <p:cNvPr id="133153" name="Freeform 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89" y="3545"/>
                        <a:ext cx="63" cy="3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31" y="22"/>
                          </a:cxn>
                          <a:cxn ang="0">
                            <a:pos x="62" y="11"/>
                          </a:cxn>
                          <a:cxn ang="0">
                            <a:pos x="30" y="29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63" h="30">
                            <a:moveTo>
                              <a:pt x="0" y="0"/>
                            </a:moveTo>
                            <a:lnTo>
                              <a:pt x="31" y="22"/>
                            </a:lnTo>
                            <a:lnTo>
                              <a:pt x="62" y="11"/>
                            </a:lnTo>
                            <a:lnTo>
                              <a:pt x="30" y="29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solidFill>
                        <a:srgbClr val="C0C0C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3154" name="Freeform 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20" y="3547"/>
                        <a:ext cx="74" cy="3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73" y="0"/>
                          </a:cxn>
                          <a:cxn ang="0">
                            <a:pos x="59" y="26"/>
                          </a:cxn>
                          <a:cxn ang="0">
                            <a:pos x="0" y="4"/>
                          </a:cxn>
                          <a:cxn ang="0">
                            <a:pos x="60" y="32"/>
                          </a:cxn>
                          <a:cxn ang="0">
                            <a:pos x="73" y="0"/>
                          </a:cxn>
                        </a:cxnLst>
                        <a:rect l="0" t="0" r="r" b="b"/>
                        <a:pathLst>
                          <a:path w="74" h="33">
                            <a:moveTo>
                              <a:pt x="73" y="0"/>
                            </a:moveTo>
                            <a:lnTo>
                              <a:pt x="59" y="26"/>
                            </a:lnTo>
                            <a:lnTo>
                              <a:pt x="0" y="4"/>
                            </a:lnTo>
                            <a:lnTo>
                              <a:pt x="60" y="32"/>
                            </a:lnTo>
                            <a:lnTo>
                              <a:pt x="73" y="0"/>
                            </a:lnTo>
                          </a:path>
                        </a:pathLst>
                      </a:custGeom>
                      <a:solidFill>
                        <a:srgbClr val="C0C0C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33155" name="Freeform 35"/>
                  <p:cNvSpPr>
                    <a:spLocks/>
                  </p:cNvSpPr>
                  <p:nvPr/>
                </p:nvSpPr>
                <p:spPr bwMode="auto">
                  <a:xfrm>
                    <a:off x="3786" y="3512"/>
                    <a:ext cx="108" cy="260"/>
                  </a:xfrm>
                  <a:custGeom>
                    <a:avLst/>
                    <a:gdLst/>
                    <a:ahLst/>
                    <a:cxnLst>
                      <a:cxn ang="0">
                        <a:pos x="31" y="0"/>
                      </a:cxn>
                      <a:cxn ang="0">
                        <a:pos x="12" y="35"/>
                      </a:cxn>
                      <a:cxn ang="0">
                        <a:pos x="39" y="72"/>
                      </a:cxn>
                      <a:cxn ang="0">
                        <a:pos x="33" y="89"/>
                      </a:cxn>
                      <a:cxn ang="0">
                        <a:pos x="16" y="110"/>
                      </a:cxn>
                      <a:cxn ang="0">
                        <a:pos x="0" y="174"/>
                      </a:cxn>
                      <a:cxn ang="0">
                        <a:pos x="46" y="259"/>
                      </a:cxn>
                      <a:cxn ang="0">
                        <a:pos x="60" y="259"/>
                      </a:cxn>
                      <a:cxn ang="0">
                        <a:pos x="107" y="177"/>
                      </a:cxn>
                      <a:cxn ang="0">
                        <a:pos x="97" y="112"/>
                      </a:cxn>
                      <a:cxn ang="0">
                        <a:pos x="83" y="91"/>
                      </a:cxn>
                      <a:cxn ang="0">
                        <a:pos x="72" y="72"/>
                      </a:cxn>
                      <a:cxn ang="0">
                        <a:pos x="96" y="35"/>
                      </a:cxn>
                      <a:cxn ang="0">
                        <a:pos x="83" y="0"/>
                      </a:cxn>
                      <a:cxn ang="0">
                        <a:pos x="31" y="0"/>
                      </a:cxn>
                    </a:cxnLst>
                    <a:rect l="0" t="0" r="r" b="b"/>
                    <a:pathLst>
                      <a:path w="108" h="260">
                        <a:moveTo>
                          <a:pt x="31" y="0"/>
                        </a:moveTo>
                        <a:lnTo>
                          <a:pt x="12" y="35"/>
                        </a:lnTo>
                        <a:lnTo>
                          <a:pt x="39" y="72"/>
                        </a:lnTo>
                        <a:lnTo>
                          <a:pt x="33" y="89"/>
                        </a:lnTo>
                        <a:lnTo>
                          <a:pt x="16" y="110"/>
                        </a:lnTo>
                        <a:lnTo>
                          <a:pt x="0" y="174"/>
                        </a:lnTo>
                        <a:lnTo>
                          <a:pt x="46" y="259"/>
                        </a:lnTo>
                        <a:lnTo>
                          <a:pt x="60" y="259"/>
                        </a:lnTo>
                        <a:lnTo>
                          <a:pt x="107" y="177"/>
                        </a:lnTo>
                        <a:lnTo>
                          <a:pt x="97" y="112"/>
                        </a:lnTo>
                        <a:lnTo>
                          <a:pt x="83" y="91"/>
                        </a:lnTo>
                        <a:lnTo>
                          <a:pt x="72" y="72"/>
                        </a:lnTo>
                        <a:lnTo>
                          <a:pt x="96" y="35"/>
                        </a:lnTo>
                        <a:lnTo>
                          <a:pt x="83" y="0"/>
                        </a:lnTo>
                        <a:lnTo>
                          <a:pt x="31" y="0"/>
                        </a:lnTo>
                      </a:path>
                    </a:pathLst>
                  </a:custGeom>
                  <a:solidFill>
                    <a:srgbClr val="008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3156" name="Group 36"/>
              <p:cNvGrpSpPr>
                <a:grpSpLocks/>
              </p:cNvGrpSpPr>
              <p:nvPr/>
            </p:nvGrpSpPr>
            <p:grpSpPr bwMode="auto">
              <a:xfrm>
                <a:off x="3630" y="3746"/>
                <a:ext cx="295" cy="184"/>
                <a:chOff x="3630" y="3746"/>
                <a:chExt cx="295" cy="184"/>
              </a:xfrm>
            </p:grpSpPr>
            <p:sp>
              <p:nvSpPr>
                <p:cNvPr id="133157" name="Freeform 37"/>
                <p:cNvSpPr>
                  <a:spLocks/>
                </p:cNvSpPr>
                <p:nvPr/>
              </p:nvSpPr>
              <p:spPr bwMode="auto">
                <a:xfrm>
                  <a:off x="3709" y="3746"/>
                  <a:ext cx="216" cy="176"/>
                </a:xfrm>
                <a:custGeom>
                  <a:avLst/>
                  <a:gdLst/>
                  <a:ahLst/>
                  <a:cxnLst>
                    <a:cxn ang="0">
                      <a:pos x="0" y="61"/>
                    </a:cxn>
                    <a:cxn ang="0">
                      <a:pos x="57" y="20"/>
                    </a:cxn>
                    <a:cxn ang="0">
                      <a:pos x="88" y="10"/>
                    </a:cxn>
                    <a:cxn ang="0">
                      <a:pos x="119" y="0"/>
                    </a:cxn>
                    <a:cxn ang="0">
                      <a:pos x="143" y="0"/>
                    </a:cxn>
                    <a:cxn ang="0">
                      <a:pos x="174" y="3"/>
                    </a:cxn>
                    <a:cxn ang="0">
                      <a:pos x="194" y="8"/>
                    </a:cxn>
                    <a:cxn ang="0">
                      <a:pos x="210" y="17"/>
                    </a:cxn>
                    <a:cxn ang="0">
                      <a:pos x="215" y="24"/>
                    </a:cxn>
                    <a:cxn ang="0">
                      <a:pos x="215" y="29"/>
                    </a:cxn>
                    <a:cxn ang="0">
                      <a:pos x="211" y="38"/>
                    </a:cxn>
                    <a:cxn ang="0">
                      <a:pos x="201" y="44"/>
                    </a:cxn>
                    <a:cxn ang="0">
                      <a:pos x="188" y="49"/>
                    </a:cxn>
                    <a:cxn ang="0">
                      <a:pos x="197" y="58"/>
                    </a:cxn>
                    <a:cxn ang="0">
                      <a:pos x="206" y="67"/>
                    </a:cxn>
                    <a:cxn ang="0">
                      <a:pos x="208" y="72"/>
                    </a:cxn>
                    <a:cxn ang="0">
                      <a:pos x="205" y="80"/>
                    </a:cxn>
                    <a:cxn ang="0">
                      <a:pos x="199" y="85"/>
                    </a:cxn>
                    <a:cxn ang="0">
                      <a:pos x="190" y="91"/>
                    </a:cxn>
                    <a:cxn ang="0">
                      <a:pos x="174" y="91"/>
                    </a:cxn>
                    <a:cxn ang="0">
                      <a:pos x="177" y="100"/>
                    </a:cxn>
                    <a:cxn ang="0">
                      <a:pos x="181" y="106"/>
                    </a:cxn>
                    <a:cxn ang="0">
                      <a:pos x="178" y="116"/>
                    </a:cxn>
                    <a:cxn ang="0">
                      <a:pos x="171" y="121"/>
                    </a:cxn>
                    <a:cxn ang="0">
                      <a:pos x="160" y="124"/>
                    </a:cxn>
                    <a:cxn ang="0">
                      <a:pos x="146" y="124"/>
                    </a:cxn>
                    <a:cxn ang="0">
                      <a:pos x="152" y="128"/>
                    </a:cxn>
                    <a:cxn ang="0">
                      <a:pos x="157" y="135"/>
                    </a:cxn>
                    <a:cxn ang="0">
                      <a:pos x="156" y="142"/>
                    </a:cxn>
                    <a:cxn ang="0">
                      <a:pos x="151" y="146"/>
                    </a:cxn>
                    <a:cxn ang="0">
                      <a:pos x="144" y="149"/>
                    </a:cxn>
                    <a:cxn ang="0">
                      <a:pos x="135" y="153"/>
                    </a:cxn>
                    <a:cxn ang="0">
                      <a:pos x="121" y="154"/>
                    </a:cxn>
                    <a:cxn ang="0">
                      <a:pos x="107" y="154"/>
                    </a:cxn>
                    <a:cxn ang="0">
                      <a:pos x="93" y="164"/>
                    </a:cxn>
                    <a:cxn ang="0">
                      <a:pos x="84" y="169"/>
                    </a:cxn>
                    <a:cxn ang="0">
                      <a:pos x="70" y="173"/>
                    </a:cxn>
                    <a:cxn ang="0">
                      <a:pos x="54" y="175"/>
                    </a:cxn>
                    <a:cxn ang="0">
                      <a:pos x="37" y="171"/>
                    </a:cxn>
                    <a:cxn ang="0">
                      <a:pos x="0" y="138"/>
                    </a:cxn>
                    <a:cxn ang="0">
                      <a:pos x="0" y="99"/>
                    </a:cxn>
                    <a:cxn ang="0">
                      <a:pos x="0" y="61"/>
                    </a:cxn>
                  </a:cxnLst>
                  <a:rect l="0" t="0" r="r" b="b"/>
                  <a:pathLst>
                    <a:path w="216" h="176">
                      <a:moveTo>
                        <a:pt x="0" y="61"/>
                      </a:moveTo>
                      <a:lnTo>
                        <a:pt x="57" y="20"/>
                      </a:lnTo>
                      <a:lnTo>
                        <a:pt x="88" y="10"/>
                      </a:lnTo>
                      <a:lnTo>
                        <a:pt x="119" y="0"/>
                      </a:lnTo>
                      <a:lnTo>
                        <a:pt x="143" y="0"/>
                      </a:lnTo>
                      <a:lnTo>
                        <a:pt x="174" y="3"/>
                      </a:lnTo>
                      <a:lnTo>
                        <a:pt x="194" y="8"/>
                      </a:lnTo>
                      <a:lnTo>
                        <a:pt x="210" y="17"/>
                      </a:lnTo>
                      <a:lnTo>
                        <a:pt x="215" y="24"/>
                      </a:lnTo>
                      <a:lnTo>
                        <a:pt x="215" y="29"/>
                      </a:lnTo>
                      <a:lnTo>
                        <a:pt x="211" y="38"/>
                      </a:lnTo>
                      <a:lnTo>
                        <a:pt x="201" y="44"/>
                      </a:lnTo>
                      <a:lnTo>
                        <a:pt x="188" y="49"/>
                      </a:lnTo>
                      <a:lnTo>
                        <a:pt x="197" y="58"/>
                      </a:lnTo>
                      <a:lnTo>
                        <a:pt x="206" y="67"/>
                      </a:lnTo>
                      <a:lnTo>
                        <a:pt x="208" y="72"/>
                      </a:lnTo>
                      <a:lnTo>
                        <a:pt x="205" y="80"/>
                      </a:lnTo>
                      <a:lnTo>
                        <a:pt x="199" y="85"/>
                      </a:lnTo>
                      <a:lnTo>
                        <a:pt x="190" y="91"/>
                      </a:lnTo>
                      <a:lnTo>
                        <a:pt x="174" y="91"/>
                      </a:lnTo>
                      <a:lnTo>
                        <a:pt x="177" y="100"/>
                      </a:lnTo>
                      <a:lnTo>
                        <a:pt x="181" y="106"/>
                      </a:lnTo>
                      <a:lnTo>
                        <a:pt x="178" y="116"/>
                      </a:lnTo>
                      <a:lnTo>
                        <a:pt x="171" y="121"/>
                      </a:lnTo>
                      <a:lnTo>
                        <a:pt x="160" y="124"/>
                      </a:lnTo>
                      <a:lnTo>
                        <a:pt x="146" y="124"/>
                      </a:lnTo>
                      <a:lnTo>
                        <a:pt x="152" y="128"/>
                      </a:lnTo>
                      <a:lnTo>
                        <a:pt x="157" y="135"/>
                      </a:lnTo>
                      <a:lnTo>
                        <a:pt x="156" y="142"/>
                      </a:lnTo>
                      <a:lnTo>
                        <a:pt x="151" y="146"/>
                      </a:lnTo>
                      <a:lnTo>
                        <a:pt x="144" y="149"/>
                      </a:lnTo>
                      <a:lnTo>
                        <a:pt x="135" y="153"/>
                      </a:lnTo>
                      <a:lnTo>
                        <a:pt x="121" y="154"/>
                      </a:lnTo>
                      <a:lnTo>
                        <a:pt x="107" y="154"/>
                      </a:lnTo>
                      <a:lnTo>
                        <a:pt x="93" y="164"/>
                      </a:lnTo>
                      <a:lnTo>
                        <a:pt x="84" y="169"/>
                      </a:lnTo>
                      <a:lnTo>
                        <a:pt x="70" y="173"/>
                      </a:lnTo>
                      <a:lnTo>
                        <a:pt x="54" y="175"/>
                      </a:lnTo>
                      <a:lnTo>
                        <a:pt x="37" y="171"/>
                      </a:lnTo>
                      <a:lnTo>
                        <a:pt x="0" y="138"/>
                      </a:lnTo>
                      <a:lnTo>
                        <a:pt x="0" y="99"/>
                      </a:lnTo>
                      <a:lnTo>
                        <a:pt x="0" y="61"/>
                      </a:lnTo>
                    </a:path>
                  </a:pathLst>
                </a:custGeom>
                <a:solidFill>
                  <a:srgbClr val="E0A08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158" name="Freeform 38"/>
                <p:cNvSpPr>
                  <a:spLocks/>
                </p:cNvSpPr>
                <p:nvPr/>
              </p:nvSpPr>
              <p:spPr bwMode="auto">
                <a:xfrm>
                  <a:off x="3630" y="3776"/>
                  <a:ext cx="109" cy="154"/>
                </a:xfrm>
                <a:custGeom>
                  <a:avLst/>
                  <a:gdLst/>
                  <a:ahLst/>
                  <a:cxnLst>
                    <a:cxn ang="0">
                      <a:pos x="97" y="18"/>
                    </a:cxn>
                    <a:cxn ang="0">
                      <a:pos x="108" y="3"/>
                    </a:cxn>
                    <a:cxn ang="0">
                      <a:pos x="85" y="6"/>
                    </a:cxn>
                    <a:cxn ang="0">
                      <a:pos x="64" y="5"/>
                    </a:cxn>
                    <a:cxn ang="0">
                      <a:pos x="41" y="5"/>
                    </a:cxn>
                    <a:cxn ang="0">
                      <a:pos x="12" y="0"/>
                    </a:cxn>
                    <a:cxn ang="0">
                      <a:pos x="14" y="30"/>
                    </a:cxn>
                    <a:cxn ang="0">
                      <a:pos x="8" y="54"/>
                    </a:cxn>
                    <a:cxn ang="0">
                      <a:pos x="5" y="75"/>
                    </a:cxn>
                    <a:cxn ang="0">
                      <a:pos x="0" y="91"/>
                    </a:cxn>
                    <a:cxn ang="0">
                      <a:pos x="2" y="104"/>
                    </a:cxn>
                    <a:cxn ang="0">
                      <a:pos x="10" y="116"/>
                    </a:cxn>
                    <a:cxn ang="0">
                      <a:pos x="12" y="130"/>
                    </a:cxn>
                    <a:cxn ang="0">
                      <a:pos x="12" y="141"/>
                    </a:cxn>
                    <a:cxn ang="0">
                      <a:pos x="5" y="153"/>
                    </a:cxn>
                    <a:cxn ang="0">
                      <a:pos x="27" y="152"/>
                    </a:cxn>
                    <a:cxn ang="0">
                      <a:pos x="42" y="147"/>
                    </a:cxn>
                    <a:cxn ang="0">
                      <a:pos x="64" y="147"/>
                    </a:cxn>
                    <a:cxn ang="0">
                      <a:pos x="75" y="142"/>
                    </a:cxn>
                    <a:cxn ang="0">
                      <a:pos x="94" y="145"/>
                    </a:cxn>
                    <a:cxn ang="0">
                      <a:pos x="105" y="144"/>
                    </a:cxn>
                    <a:cxn ang="0">
                      <a:pos x="99" y="131"/>
                    </a:cxn>
                    <a:cxn ang="0">
                      <a:pos x="86" y="119"/>
                    </a:cxn>
                    <a:cxn ang="0">
                      <a:pos x="81" y="104"/>
                    </a:cxn>
                    <a:cxn ang="0">
                      <a:pos x="85" y="81"/>
                    </a:cxn>
                    <a:cxn ang="0">
                      <a:pos x="81" y="61"/>
                    </a:cxn>
                    <a:cxn ang="0">
                      <a:pos x="83" y="38"/>
                    </a:cxn>
                    <a:cxn ang="0">
                      <a:pos x="97" y="18"/>
                    </a:cxn>
                  </a:cxnLst>
                  <a:rect l="0" t="0" r="r" b="b"/>
                  <a:pathLst>
                    <a:path w="109" h="154">
                      <a:moveTo>
                        <a:pt x="97" y="18"/>
                      </a:moveTo>
                      <a:lnTo>
                        <a:pt x="108" y="3"/>
                      </a:lnTo>
                      <a:lnTo>
                        <a:pt x="85" y="6"/>
                      </a:lnTo>
                      <a:lnTo>
                        <a:pt x="64" y="5"/>
                      </a:lnTo>
                      <a:lnTo>
                        <a:pt x="41" y="5"/>
                      </a:lnTo>
                      <a:lnTo>
                        <a:pt x="12" y="0"/>
                      </a:lnTo>
                      <a:lnTo>
                        <a:pt x="14" y="30"/>
                      </a:lnTo>
                      <a:lnTo>
                        <a:pt x="8" y="54"/>
                      </a:lnTo>
                      <a:lnTo>
                        <a:pt x="5" y="75"/>
                      </a:lnTo>
                      <a:lnTo>
                        <a:pt x="0" y="91"/>
                      </a:lnTo>
                      <a:lnTo>
                        <a:pt x="2" y="104"/>
                      </a:lnTo>
                      <a:lnTo>
                        <a:pt x="10" y="116"/>
                      </a:lnTo>
                      <a:lnTo>
                        <a:pt x="12" y="130"/>
                      </a:lnTo>
                      <a:lnTo>
                        <a:pt x="12" y="141"/>
                      </a:lnTo>
                      <a:lnTo>
                        <a:pt x="5" y="153"/>
                      </a:lnTo>
                      <a:lnTo>
                        <a:pt x="27" y="152"/>
                      </a:lnTo>
                      <a:lnTo>
                        <a:pt x="42" y="147"/>
                      </a:lnTo>
                      <a:lnTo>
                        <a:pt x="64" y="147"/>
                      </a:lnTo>
                      <a:lnTo>
                        <a:pt x="75" y="142"/>
                      </a:lnTo>
                      <a:lnTo>
                        <a:pt x="94" y="145"/>
                      </a:lnTo>
                      <a:lnTo>
                        <a:pt x="105" y="144"/>
                      </a:lnTo>
                      <a:lnTo>
                        <a:pt x="99" y="131"/>
                      </a:lnTo>
                      <a:lnTo>
                        <a:pt x="86" y="119"/>
                      </a:lnTo>
                      <a:lnTo>
                        <a:pt x="81" y="104"/>
                      </a:lnTo>
                      <a:lnTo>
                        <a:pt x="85" y="81"/>
                      </a:lnTo>
                      <a:lnTo>
                        <a:pt x="81" y="61"/>
                      </a:lnTo>
                      <a:lnTo>
                        <a:pt x="83" y="38"/>
                      </a:lnTo>
                      <a:lnTo>
                        <a:pt x="97" y="18"/>
                      </a:lnTo>
                    </a:path>
                  </a:pathLst>
                </a:custGeom>
                <a:solidFill>
                  <a:srgbClr val="E0E0E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159" name="Freeform 39"/>
                <p:cNvSpPr>
                  <a:spLocks/>
                </p:cNvSpPr>
                <p:nvPr/>
              </p:nvSpPr>
              <p:spPr bwMode="auto">
                <a:xfrm>
                  <a:off x="3825" y="3785"/>
                  <a:ext cx="74" cy="12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10" y="7"/>
                    </a:cxn>
                    <a:cxn ang="0">
                      <a:pos x="16" y="4"/>
                    </a:cxn>
                    <a:cxn ang="0">
                      <a:pos x="27" y="1"/>
                    </a:cxn>
                    <a:cxn ang="0">
                      <a:pos x="38" y="0"/>
                    </a:cxn>
                    <a:cxn ang="0">
                      <a:pos x="46" y="0"/>
                    </a:cxn>
                    <a:cxn ang="0">
                      <a:pos x="55" y="2"/>
                    </a:cxn>
                    <a:cxn ang="0">
                      <a:pos x="64" y="5"/>
                    </a:cxn>
                    <a:cxn ang="0">
                      <a:pos x="73" y="9"/>
                    </a:cxn>
                  </a:cxnLst>
                  <a:rect l="0" t="0" r="r" b="b"/>
                  <a:pathLst>
                    <a:path w="74" h="12">
                      <a:moveTo>
                        <a:pt x="0" y="11"/>
                      </a:moveTo>
                      <a:lnTo>
                        <a:pt x="10" y="7"/>
                      </a:lnTo>
                      <a:lnTo>
                        <a:pt x="16" y="4"/>
                      </a:lnTo>
                      <a:lnTo>
                        <a:pt x="27" y="1"/>
                      </a:lnTo>
                      <a:lnTo>
                        <a:pt x="38" y="0"/>
                      </a:lnTo>
                      <a:lnTo>
                        <a:pt x="46" y="0"/>
                      </a:lnTo>
                      <a:lnTo>
                        <a:pt x="55" y="2"/>
                      </a:lnTo>
                      <a:lnTo>
                        <a:pt x="64" y="5"/>
                      </a:lnTo>
                      <a:lnTo>
                        <a:pt x="73" y="9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160" name="Freeform 40"/>
                <p:cNvSpPr>
                  <a:spLocks/>
                </p:cNvSpPr>
                <p:nvPr/>
              </p:nvSpPr>
              <p:spPr bwMode="auto">
                <a:xfrm>
                  <a:off x="3815" y="3824"/>
                  <a:ext cx="70" cy="14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11" y="4"/>
                    </a:cxn>
                    <a:cxn ang="0">
                      <a:pos x="25" y="0"/>
                    </a:cxn>
                    <a:cxn ang="0">
                      <a:pos x="39" y="0"/>
                    </a:cxn>
                    <a:cxn ang="0">
                      <a:pos x="51" y="2"/>
                    </a:cxn>
                    <a:cxn ang="0">
                      <a:pos x="58" y="5"/>
                    </a:cxn>
                    <a:cxn ang="0">
                      <a:pos x="65" y="7"/>
                    </a:cxn>
                    <a:cxn ang="0">
                      <a:pos x="69" y="13"/>
                    </a:cxn>
                  </a:cxnLst>
                  <a:rect l="0" t="0" r="r" b="b"/>
                  <a:pathLst>
                    <a:path w="70" h="14">
                      <a:moveTo>
                        <a:pt x="0" y="7"/>
                      </a:moveTo>
                      <a:lnTo>
                        <a:pt x="11" y="4"/>
                      </a:lnTo>
                      <a:lnTo>
                        <a:pt x="25" y="0"/>
                      </a:lnTo>
                      <a:lnTo>
                        <a:pt x="39" y="0"/>
                      </a:lnTo>
                      <a:lnTo>
                        <a:pt x="51" y="2"/>
                      </a:lnTo>
                      <a:lnTo>
                        <a:pt x="58" y="5"/>
                      </a:lnTo>
                      <a:lnTo>
                        <a:pt x="65" y="7"/>
                      </a:lnTo>
                      <a:lnTo>
                        <a:pt x="69" y="13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161" name="Freeform 41"/>
                <p:cNvSpPr>
                  <a:spLocks/>
                </p:cNvSpPr>
                <p:nvPr/>
              </p:nvSpPr>
              <p:spPr bwMode="auto">
                <a:xfrm>
                  <a:off x="3798" y="3864"/>
                  <a:ext cx="64" cy="18"/>
                </a:xfrm>
                <a:custGeom>
                  <a:avLst/>
                  <a:gdLst/>
                  <a:ahLst/>
                  <a:cxnLst>
                    <a:cxn ang="0">
                      <a:pos x="4" y="17"/>
                    </a:cxn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8" y="6"/>
                    </a:cxn>
                    <a:cxn ang="0">
                      <a:pos x="19" y="3"/>
                    </a:cxn>
                    <a:cxn ang="0">
                      <a:pos x="30" y="0"/>
                    </a:cxn>
                    <a:cxn ang="0">
                      <a:pos x="40" y="0"/>
                    </a:cxn>
                    <a:cxn ang="0">
                      <a:pos x="49" y="1"/>
                    </a:cxn>
                    <a:cxn ang="0">
                      <a:pos x="57" y="4"/>
                    </a:cxn>
                    <a:cxn ang="0">
                      <a:pos x="63" y="6"/>
                    </a:cxn>
                  </a:cxnLst>
                  <a:rect l="0" t="0" r="r" b="b"/>
                  <a:pathLst>
                    <a:path w="64" h="18">
                      <a:moveTo>
                        <a:pt x="4" y="17"/>
                      </a:moveTo>
                      <a:lnTo>
                        <a:pt x="0" y="14"/>
                      </a:lnTo>
                      <a:lnTo>
                        <a:pt x="2" y="8"/>
                      </a:lnTo>
                      <a:lnTo>
                        <a:pt x="8" y="6"/>
                      </a:lnTo>
                      <a:lnTo>
                        <a:pt x="19" y="3"/>
                      </a:lnTo>
                      <a:lnTo>
                        <a:pt x="3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7" y="4"/>
                      </a:lnTo>
                      <a:lnTo>
                        <a:pt x="63" y="6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162" name="Rectangle 42"/>
                <p:cNvSpPr>
                  <a:spLocks noChangeArrowheads="1"/>
                </p:cNvSpPr>
                <p:nvPr/>
              </p:nvSpPr>
              <p:spPr bwMode="auto">
                <a:xfrm>
                  <a:off x="3665" y="3790"/>
                  <a:ext cx="36" cy="1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163" name="Group 43"/>
            <p:cNvGrpSpPr>
              <a:grpSpLocks/>
            </p:cNvGrpSpPr>
            <p:nvPr/>
          </p:nvGrpSpPr>
          <p:grpSpPr bwMode="auto">
            <a:xfrm>
              <a:off x="3537" y="2455"/>
              <a:ext cx="682" cy="1091"/>
              <a:chOff x="3537" y="2455"/>
              <a:chExt cx="682" cy="1091"/>
            </a:xfrm>
          </p:grpSpPr>
          <p:grpSp>
            <p:nvGrpSpPr>
              <p:cNvPr id="133164" name="Group 44"/>
              <p:cNvGrpSpPr>
                <a:grpSpLocks/>
              </p:cNvGrpSpPr>
              <p:nvPr/>
            </p:nvGrpSpPr>
            <p:grpSpPr bwMode="auto">
              <a:xfrm>
                <a:off x="3537" y="2455"/>
                <a:ext cx="682" cy="1091"/>
                <a:chOff x="3537" y="2455"/>
                <a:chExt cx="682" cy="1091"/>
              </a:xfrm>
            </p:grpSpPr>
            <p:sp>
              <p:nvSpPr>
                <p:cNvPr id="133165" name="Freeform 45"/>
                <p:cNvSpPr>
                  <a:spLocks/>
                </p:cNvSpPr>
                <p:nvPr/>
              </p:nvSpPr>
              <p:spPr bwMode="auto">
                <a:xfrm>
                  <a:off x="3537" y="2537"/>
                  <a:ext cx="642" cy="1009"/>
                </a:xfrm>
                <a:custGeom>
                  <a:avLst/>
                  <a:gdLst/>
                  <a:ahLst/>
                  <a:cxnLst>
                    <a:cxn ang="0">
                      <a:pos x="65" y="452"/>
                    </a:cxn>
                    <a:cxn ang="0">
                      <a:pos x="79" y="535"/>
                    </a:cxn>
                    <a:cxn ang="0">
                      <a:pos x="84" y="613"/>
                    </a:cxn>
                    <a:cxn ang="0">
                      <a:pos x="91" y="677"/>
                    </a:cxn>
                    <a:cxn ang="0">
                      <a:pos x="100" y="739"/>
                    </a:cxn>
                    <a:cxn ang="0">
                      <a:pos x="116" y="818"/>
                    </a:cxn>
                    <a:cxn ang="0">
                      <a:pos x="141" y="891"/>
                    </a:cxn>
                    <a:cxn ang="0">
                      <a:pos x="153" y="922"/>
                    </a:cxn>
                    <a:cxn ang="0">
                      <a:pos x="178" y="962"/>
                    </a:cxn>
                    <a:cxn ang="0">
                      <a:pos x="209" y="985"/>
                    </a:cxn>
                    <a:cxn ang="0">
                      <a:pos x="234" y="997"/>
                    </a:cxn>
                    <a:cxn ang="0">
                      <a:pos x="263" y="1003"/>
                    </a:cxn>
                    <a:cxn ang="0">
                      <a:pos x="302" y="1008"/>
                    </a:cxn>
                    <a:cxn ang="0">
                      <a:pos x="339" y="1003"/>
                    </a:cxn>
                    <a:cxn ang="0">
                      <a:pos x="377" y="993"/>
                    </a:cxn>
                    <a:cxn ang="0">
                      <a:pos x="407" y="972"/>
                    </a:cxn>
                    <a:cxn ang="0">
                      <a:pos x="431" y="939"/>
                    </a:cxn>
                    <a:cxn ang="0">
                      <a:pos x="452" y="895"/>
                    </a:cxn>
                    <a:cxn ang="0">
                      <a:pos x="472" y="854"/>
                    </a:cxn>
                    <a:cxn ang="0">
                      <a:pos x="502" y="779"/>
                    </a:cxn>
                    <a:cxn ang="0">
                      <a:pos x="531" y="684"/>
                    </a:cxn>
                    <a:cxn ang="0">
                      <a:pos x="552" y="612"/>
                    </a:cxn>
                    <a:cxn ang="0">
                      <a:pos x="565" y="526"/>
                    </a:cxn>
                    <a:cxn ang="0">
                      <a:pos x="575" y="451"/>
                    </a:cxn>
                    <a:cxn ang="0">
                      <a:pos x="580" y="422"/>
                    </a:cxn>
                    <a:cxn ang="0">
                      <a:pos x="599" y="411"/>
                    </a:cxn>
                    <a:cxn ang="0">
                      <a:pos x="614" y="400"/>
                    </a:cxn>
                    <a:cxn ang="0">
                      <a:pos x="630" y="385"/>
                    </a:cxn>
                    <a:cxn ang="0">
                      <a:pos x="641" y="367"/>
                    </a:cxn>
                    <a:cxn ang="0">
                      <a:pos x="639" y="350"/>
                    </a:cxn>
                    <a:cxn ang="0">
                      <a:pos x="623" y="335"/>
                    </a:cxn>
                    <a:cxn ang="0">
                      <a:pos x="604" y="324"/>
                    </a:cxn>
                    <a:cxn ang="0">
                      <a:pos x="585" y="321"/>
                    </a:cxn>
                    <a:cxn ang="0">
                      <a:pos x="585" y="298"/>
                    </a:cxn>
                    <a:cxn ang="0">
                      <a:pos x="589" y="237"/>
                    </a:cxn>
                    <a:cxn ang="0">
                      <a:pos x="595" y="166"/>
                    </a:cxn>
                    <a:cxn ang="0">
                      <a:pos x="570" y="89"/>
                    </a:cxn>
                    <a:cxn ang="0">
                      <a:pos x="537" y="50"/>
                    </a:cxn>
                    <a:cxn ang="0">
                      <a:pos x="457" y="7"/>
                    </a:cxn>
                    <a:cxn ang="0">
                      <a:pos x="356" y="0"/>
                    </a:cxn>
                    <a:cxn ang="0">
                      <a:pos x="262" y="11"/>
                    </a:cxn>
                    <a:cxn ang="0">
                      <a:pos x="151" y="46"/>
                    </a:cxn>
                    <a:cxn ang="0">
                      <a:pos x="85" y="116"/>
                    </a:cxn>
                    <a:cxn ang="0">
                      <a:pos x="81" y="183"/>
                    </a:cxn>
                    <a:cxn ang="0">
                      <a:pos x="85" y="230"/>
                    </a:cxn>
                    <a:cxn ang="0">
                      <a:pos x="81" y="266"/>
                    </a:cxn>
                    <a:cxn ang="0">
                      <a:pos x="76" y="291"/>
                    </a:cxn>
                    <a:cxn ang="0">
                      <a:pos x="56" y="309"/>
                    </a:cxn>
                    <a:cxn ang="0">
                      <a:pos x="33" y="320"/>
                    </a:cxn>
                    <a:cxn ang="0">
                      <a:pos x="9" y="334"/>
                    </a:cxn>
                    <a:cxn ang="0">
                      <a:pos x="1" y="352"/>
                    </a:cxn>
                    <a:cxn ang="0">
                      <a:pos x="0" y="367"/>
                    </a:cxn>
                    <a:cxn ang="0">
                      <a:pos x="8" y="387"/>
                    </a:cxn>
                    <a:cxn ang="0">
                      <a:pos x="35" y="403"/>
                    </a:cxn>
                    <a:cxn ang="0">
                      <a:pos x="51" y="411"/>
                    </a:cxn>
                    <a:cxn ang="0">
                      <a:pos x="65" y="452"/>
                    </a:cxn>
                  </a:cxnLst>
                  <a:rect l="0" t="0" r="r" b="b"/>
                  <a:pathLst>
                    <a:path w="642" h="1009">
                      <a:moveTo>
                        <a:pt x="65" y="452"/>
                      </a:moveTo>
                      <a:lnTo>
                        <a:pt x="79" y="535"/>
                      </a:lnTo>
                      <a:lnTo>
                        <a:pt x="84" y="613"/>
                      </a:lnTo>
                      <a:lnTo>
                        <a:pt x="91" y="677"/>
                      </a:lnTo>
                      <a:lnTo>
                        <a:pt x="100" y="739"/>
                      </a:lnTo>
                      <a:lnTo>
                        <a:pt x="116" y="818"/>
                      </a:lnTo>
                      <a:lnTo>
                        <a:pt x="141" y="891"/>
                      </a:lnTo>
                      <a:lnTo>
                        <a:pt x="153" y="922"/>
                      </a:lnTo>
                      <a:lnTo>
                        <a:pt x="178" y="962"/>
                      </a:lnTo>
                      <a:lnTo>
                        <a:pt x="209" y="985"/>
                      </a:lnTo>
                      <a:lnTo>
                        <a:pt x="234" y="997"/>
                      </a:lnTo>
                      <a:lnTo>
                        <a:pt x="263" y="1003"/>
                      </a:lnTo>
                      <a:lnTo>
                        <a:pt x="302" y="1008"/>
                      </a:lnTo>
                      <a:lnTo>
                        <a:pt x="339" y="1003"/>
                      </a:lnTo>
                      <a:lnTo>
                        <a:pt x="377" y="993"/>
                      </a:lnTo>
                      <a:lnTo>
                        <a:pt x="407" y="972"/>
                      </a:lnTo>
                      <a:lnTo>
                        <a:pt x="431" y="939"/>
                      </a:lnTo>
                      <a:lnTo>
                        <a:pt x="452" y="895"/>
                      </a:lnTo>
                      <a:lnTo>
                        <a:pt x="472" y="854"/>
                      </a:lnTo>
                      <a:lnTo>
                        <a:pt x="502" y="779"/>
                      </a:lnTo>
                      <a:lnTo>
                        <a:pt x="531" y="684"/>
                      </a:lnTo>
                      <a:lnTo>
                        <a:pt x="552" y="612"/>
                      </a:lnTo>
                      <a:lnTo>
                        <a:pt x="565" y="526"/>
                      </a:lnTo>
                      <a:lnTo>
                        <a:pt x="575" y="451"/>
                      </a:lnTo>
                      <a:lnTo>
                        <a:pt x="580" y="422"/>
                      </a:lnTo>
                      <a:lnTo>
                        <a:pt x="599" y="411"/>
                      </a:lnTo>
                      <a:lnTo>
                        <a:pt x="614" y="400"/>
                      </a:lnTo>
                      <a:lnTo>
                        <a:pt x="630" y="385"/>
                      </a:lnTo>
                      <a:lnTo>
                        <a:pt x="641" y="367"/>
                      </a:lnTo>
                      <a:lnTo>
                        <a:pt x="639" y="350"/>
                      </a:lnTo>
                      <a:lnTo>
                        <a:pt x="623" y="335"/>
                      </a:lnTo>
                      <a:lnTo>
                        <a:pt x="604" y="324"/>
                      </a:lnTo>
                      <a:lnTo>
                        <a:pt x="585" y="321"/>
                      </a:lnTo>
                      <a:lnTo>
                        <a:pt x="585" y="298"/>
                      </a:lnTo>
                      <a:lnTo>
                        <a:pt x="589" y="237"/>
                      </a:lnTo>
                      <a:lnTo>
                        <a:pt x="595" y="166"/>
                      </a:lnTo>
                      <a:lnTo>
                        <a:pt x="570" y="89"/>
                      </a:lnTo>
                      <a:lnTo>
                        <a:pt x="537" y="50"/>
                      </a:lnTo>
                      <a:lnTo>
                        <a:pt x="457" y="7"/>
                      </a:lnTo>
                      <a:lnTo>
                        <a:pt x="356" y="0"/>
                      </a:lnTo>
                      <a:lnTo>
                        <a:pt x="262" y="11"/>
                      </a:lnTo>
                      <a:lnTo>
                        <a:pt x="151" y="46"/>
                      </a:lnTo>
                      <a:lnTo>
                        <a:pt x="85" y="116"/>
                      </a:lnTo>
                      <a:lnTo>
                        <a:pt x="81" y="183"/>
                      </a:lnTo>
                      <a:lnTo>
                        <a:pt x="85" y="230"/>
                      </a:lnTo>
                      <a:lnTo>
                        <a:pt x="81" y="266"/>
                      </a:lnTo>
                      <a:lnTo>
                        <a:pt x="76" y="291"/>
                      </a:lnTo>
                      <a:lnTo>
                        <a:pt x="56" y="309"/>
                      </a:lnTo>
                      <a:lnTo>
                        <a:pt x="33" y="320"/>
                      </a:lnTo>
                      <a:lnTo>
                        <a:pt x="9" y="334"/>
                      </a:lnTo>
                      <a:lnTo>
                        <a:pt x="1" y="352"/>
                      </a:lnTo>
                      <a:lnTo>
                        <a:pt x="0" y="367"/>
                      </a:lnTo>
                      <a:lnTo>
                        <a:pt x="8" y="387"/>
                      </a:lnTo>
                      <a:lnTo>
                        <a:pt x="35" y="403"/>
                      </a:lnTo>
                      <a:lnTo>
                        <a:pt x="51" y="411"/>
                      </a:lnTo>
                      <a:lnTo>
                        <a:pt x="65" y="452"/>
                      </a:lnTo>
                    </a:path>
                  </a:pathLst>
                </a:custGeom>
                <a:solidFill>
                  <a:srgbClr val="E0A08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3166" name="Group 46"/>
                <p:cNvGrpSpPr>
                  <a:grpSpLocks/>
                </p:cNvGrpSpPr>
                <p:nvPr/>
              </p:nvGrpSpPr>
              <p:grpSpPr bwMode="auto">
                <a:xfrm>
                  <a:off x="3538" y="2455"/>
                  <a:ext cx="681" cy="418"/>
                  <a:chOff x="3538" y="2455"/>
                  <a:chExt cx="681" cy="418"/>
                </a:xfrm>
              </p:grpSpPr>
              <p:sp>
                <p:nvSpPr>
                  <p:cNvPr id="133167" name="Freeform 47"/>
                  <p:cNvSpPr>
                    <a:spLocks/>
                  </p:cNvSpPr>
                  <p:nvPr/>
                </p:nvSpPr>
                <p:spPr bwMode="auto">
                  <a:xfrm>
                    <a:off x="3538" y="2455"/>
                    <a:ext cx="681" cy="418"/>
                  </a:xfrm>
                  <a:custGeom>
                    <a:avLst/>
                    <a:gdLst/>
                    <a:ahLst/>
                    <a:cxnLst>
                      <a:cxn ang="0">
                        <a:pos x="540" y="361"/>
                      </a:cxn>
                      <a:cxn ang="0">
                        <a:pos x="584" y="408"/>
                      </a:cxn>
                      <a:cxn ang="0">
                        <a:pos x="608" y="367"/>
                      </a:cxn>
                      <a:cxn ang="0">
                        <a:pos x="637" y="326"/>
                      </a:cxn>
                      <a:cxn ang="0">
                        <a:pos x="650" y="283"/>
                      </a:cxn>
                      <a:cxn ang="0">
                        <a:pos x="630" y="250"/>
                      </a:cxn>
                      <a:cxn ang="0">
                        <a:pos x="673" y="209"/>
                      </a:cxn>
                      <a:cxn ang="0">
                        <a:pos x="674" y="169"/>
                      </a:cxn>
                      <a:cxn ang="0">
                        <a:pos x="614" y="143"/>
                      </a:cxn>
                      <a:cxn ang="0">
                        <a:pos x="553" y="127"/>
                      </a:cxn>
                      <a:cxn ang="0">
                        <a:pos x="516" y="97"/>
                      </a:cxn>
                      <a:cxn ang="0">
                        <a:pos x="489" y="68"/>
                      </a:cxn>
                      <a:cxn ang="0">
                        <a:pos x="444" y="52"/>
                      </a:cxn>
                      <a:cxn ang="0">
                        <a:pos x="410" y="37"/>
                      </a:cxn>
                      <a:cxn ang="0">
                        <a:pos x="406" y="11"/>
                      </a:cxn>
                      <a:cxn ang="0">
                        <a:pos x="364" y="4"/>
                      </a:cxn>
                      <a:cxn ang="0">
                        <a:pos x="296" y="19"/>
                      </a:cxn>
                      <a:cxn ang="0">
                        <a:pos x="213" y="8"/>
                      </a:cxn>
                      <a:cxn ang="0">
                        <a:pos x="148" y="0"/>
                      </a:cxn>
                      <a:cxn ang="0">
                        <a:pos x="110" y="35"/>
                      </a:cxn>
                      <a:cxn ang="0">
                        <a:pos x="67" y="77"/>
                      </a:cxn>
                      <a:cxn ang="0">
                        <a:pos x="9" y="111"/>
                      </a:cxn>
                      <a:cxn ang="0">
                        <a:pos x="19" y="156"/>
                      </a:cxn>
                      <a:cxn ang="0">
                        <a:pos x="17" y="192"/>
                      </a:cxn>
                      <a:cxn ang="0">
                        <a:pos x="2" y="225"/>
                      </a:cxn>
                      <a:cxn ang="0">
                        <a:pos x="12" y="272"/>
                      </a:cxn>
                      <a:cxn ang="0">
                        <a:pos x="24" y="308"/>
                      </a:cxn>
                      <a:cxn ang="0">
                        <a:pos x="42" y="359"/>
                      </a:cxn>
                      <a:cxn ang="0">
                        <a:pos x="65" y="403"/>
                      </a:cxn>
                      <a:cxn ang="0">
                        <a:pos x="84" y="396"/>
                      </a:cxn>
                      <a:cxn ang="0">
                        <a:pos x="130" y="359"/>
                      </a:cxn>
                      <a:cxn ang="0">
                        <a:pos x="167" y="322"/>
                      </a:cxn>
                      <a:cxn ang="0">
                        <a:pos x="167" y="291"/>
                      </a:cxn>
                      <a:cxn ang="0">
                        <a:pos x="173" y="267"/>
                      </a:cxn>
                      <a:cxn ang="0">
                        <a:pos x="160" y="239"/>
                      </a:cxn>
                      <a:cxn ang="0">
                        <a:pos x="133" y="228"/>
                      </a:cxn>
                      <a:cxn ang="0">
                        <a:pos x="142" y="205"/>
                      </a:cxn>
                      <a:cxn ang="0">
                        <a:pos x="157" y="187"/>
                      </a:cxn>
                      <a:cxn ang="0">
                        <a:pos x="164" y="168"/>
                      </a:cxn>
                      <a:cxn ang="0">
                        <a:pos x="200" y="162"/>
                      </a:cxn>
                      <a:cxn ang="0">
                        <a:pos x="234" y="162"/>
                      </a:cxn>
                      <a:cxn ang="0">
                        <a:pos x="271" y="157"/>
                      </a:cxn>
                      <a:cxn ang="0">
                        <a:pos x="302" y="171"/>
                      </a:cxn>
                      <a:cxn ang="0">
                        <a:pos x="327" y="186"/>
                      </a:cxn>
                      <a:cxn ang="0">
                        <a:pos x="370" y="177"/>
                      </a:cxn>
                      <a:cxn ang="0">
                        <a:pos x="409" y="157"/>
                      </a:cxn>
                      <a:cxn ang="0">
                        <a:pos x="432" y="131"/>
                      </a:cxn>
                      <a:cxn ang="0">
                        <a:pos x="451" y="116"/>
                      </a:cxn>
                      <a:cxn ang="0">
                        <a:pos x="491" y="120"/>
                      </a:cxn>
                      <a:cxn ang="0">
                        <a:pos x="504" y="149"/>
                      </a:cxn>
                      <a:cxn ang="0">
                        <a:pos x="524" y="174"/>
                      </a:cxn>
                      <a:cxn ang="0">
                        <a:pos x="519" y="197"/>
                      </a:cxn>
                      <a:cxn ang="0">
                        <a:pos x="513" y="222"/>
                      </a:cxn>
                      <a:cxn ang="0">
                        <a:pos x="525" y="248"/>
                      </a:cxn>
                      <a:cxn ang="0">
                        <a:pos x="526" y="288"/>
                      </a:cxn>
                    </a:cxnLst>
                    <a:rect l="0" t="0" r="r" b="b"/>
                    <a:pathLst>
                      <a:path w="681" h="418">
                        <a:moveTo>
                          <a:pt x="521" y="326"/>
                        </a:moveTo>
                        <a:lnTo>
                          <a:pt x="540" y="361"/>
                        </a:lnTo>
                        <a:lnTo>
                          <a:pt x="560" y="389"/>
                        </a:lnTo>
                        <a:lnTo>
                          <a:pt x="584" y="408"/>
                        </a:lnTo>
                        <a:lnTo>
                          <a:pt x="596" y="393"/>
                        </a:lnTo>
                        <a:lnTo>
                          <a:pt x="608" y="367"/>
                        </a:lnTo>
                        <a:lnTo>
                          <a:pt x="616" y="337"/>
                        </a:lnTo>
                        <a:lnTo>
                          <a:pt x="637" y="326"/>
                        </a:lnTo>
                        <a:lnTo>
                          <a:pt x="646" y="306"/>
                        </a:lnTo>
                        <a:lnTo>
                          <a:pt x="650" y="283"/>
                        </a:lnTo>
                        <a:lnTo>
                          <a:pt x="640" y="262"/>
                        </a:lnTo>
                        <a:lnTo>
                          <a:pt x="630" y="250"/>
                        </a:lnTo>
                        <a:lnTo>
                          <a:pt x="653" y="230"/>
                        </a:lnTo>
                        <a:lnTo>
                          <a:pt x="673" y="209"/>
                        </a:lnTo>
                        <a:lnTo>
                          <a:pt x="680" y="189"/>
                        </a:lnTo>
                        <a:lnTo>
                          <a:pt x="674" y="169"/>
                        </a:lnTo>
                        <a:lnTo>
                          <a:pt x="644" y="151"/>
                        </a:lnTo>
                        <a:lnTo>
                          <a:pt x="614" y="143"/>
                        </a:lnTo>
                        <a:lnTo>
                          <a:pt x="580" y="135"/>
                        </a:lnTo>
                        <a:lnTo>
                          <a:pt x="553" y="127"/>
                        </a:lnTo>
                        <a:lnTo>
                          <a:pt x="531" y="114"/>
                        </a:lnTo>
                        <a:lnTo>
                          <a:pt x="516" y="97"/>
                        </a:lnTo>
                        <a:lnTo>
                          <a:pt x="507" y="83"/>
                        </a:lnTo>
                        <a:lnTo>
                          <a:pt x="489" y="68"/>
                        </a:lnTo>
                        <a:lnTo>
                          <a:pt x="468" y="58"/>
                        </a:lnTo>
                        <a:lnTo>
                          <a:pt x="444" y="52"/>
                        </a:lnTo>
                        <a:lnTo>
                          <a:pt x="418" y="55"/>
                        </a:lnTo>
                        <a:lnTo>
                          <a:pt x="410" y="37"/>
                        </a:lnTo>
                        <a:lnTo>
                          <a:pt x="412" y="25"/>
                        </a:lnTo>
                        <a:lnTo>
                          <a:pt x="406" y="11"/>
                        </a:lnTo>
                        <a:lnTo>
                          <a:pt x="383" y="4"/>
                        </a:lnTo>
                        <a:lnTo>
                          <a:pt x="364" y="4"/>
                        </a:lnTo>
                        <a:lnTo>
                          <a:pt x="336" y="9"/>
                        </a:lnTo>
                        <a:lnTo>
                          <a:pt x="296" y="19"/>
                        </a:lnTo>
                        <a:lnTo>
                          <a:pt x="259" y="14"/>
                        </a:lnTo>
                        <a:lnTo>
                          <a:pt x="213" y="8"/>
                        </a:lnTo>
                        <a:lnTo>
                          <a:pt x="175" y="1"/>
                        </a:lnTo>
                        <a:lnTo>
                          <a:pt x="148" y="0"/>
                        </a:lnTo>
                        <a:lnTo>
                          <a:pt x="125" y="14"/>
                        </a:lnTo>
                        <a:lnTo>
                          <a:pt x="110" y="35"/>
                        </a:lnTo>
                        <a:lnTo>
                          <a:pt x="92" y="55"/>
                        </a:lnTo>
                        <a:lnTo>
                          <a:pt x="67" y="77"/>
                        </a:lnTo>
                        <a:lnTo>
                          <a:pt x="40" y="93"/>
                        </a:lnTo>
                        <a:lnTo>
                          <a:pt x="9" y="111"/>
                        </a:lnTo>
                        <a:lnTo>
                          <a:pt x="7" y="132"/>
                        </a:lnTo>
                        <a:lnTo>
                          <a:pt x="19" y="156"/>
                        </a:lnTo>
                        <a:lnTo>
                          <a:pt x="24" y="171"/>
                        </a:lnTo>
                        <a:lnTo>
                          <a:pt x="17" y="192"/>
                        </a:lnTo>
                        <a:lnTo>
                          <a:pt x="8" y="209"/>
                        </a:lnTo>
                        <a:lnTo>
                          <a:pt x="2" y="225"/>
                        </a:lnTo>
                        <a:lnTo>
                          <a:pt x="0" y="250"/>
                        </a:lnTo>
                        <a:lnTo>
                          <a:pt x="12" y="272"/>
                        </a:lnTo>
                        <a:lnTo>
                          <a:pt x="22" y="289"/>
                        </a:lnTo>
                        <a:lnTo>
                          <a:pt x="24" y="308"/>
                        </a:lnTo>
                        <a:lnTo>
                          <a:pt x="30" y="335"/>
                        </a:lnTo>
                        <a:lnTo>
                          <a:pt x="42" y="359"/>
                        </a:lnTo>
                        <a:lnTo>
                          <a:pt x="50" y="380"/>
                        </a:lnTo>
                        <a:lnTo>
                          <a:pt x="65" y="403"/>
                        </a:lnTo>
                        <a:lnTo>
                          <a:pt x="75" y="417"/>
                        </a:lnTo>
                        <a:lnTo>
                          <a:pt x="84" y="396"/>
                        </a:lnTo>
                        <a:lnTo>
                          <a:pt x="102" y="374"/>
                        </a:lnTo>
                        <a:lnTo>
                          <a:pt x="130" y="359"/>
                        </a:lnTo>
                        <a:lnTo>
                          <a:pt x="153" y="339"/>
                        </a:lnTo>
                        <a:lnTo>
                          <a:pt x="167" y="322"/>
                        </a:lnTo>
                        <a:lnTo>
                          <a:pt x="171" y="305"/>
                        </a:lnTo>
                        <a:lnTo>
                          <a:pt x="167" y="291"/>
                        </a:lnTo>
                        <a:lnTo>
                          <a:pt x="170" y="278"/>
                        </a:lnTo>
                        <a:lnTo>
                          <a:pt x="173" y="267"/>
                        </a:lnTo>
                        <a:lnTo>
                          <a:pt x="171" y="255"/>
                        </a:lnTo>
                        <a:lnTo>
                          <a:pt x="160" y="239"/>
                        </a:lnTo>
                        <a:lnTo>
                          <a:pt x="146" y="233"/>
                        </a:lnTo>
                        <a:lnTo>
                          <a:pt x="133" y="228"/>
                        </a:lnTo>
                        <a:lnTo>
                          <a:pt x="135" y="217"/>
                        </a:lnTo>
                        <a:lnTo>
                          <a:pt x="142" y="205"/>
                        </a:lnTo>
                        <a:lnTo>
                          <a:pt x="152" y="192"/>
                        </a:lnTo>
                        <a:lnTo>
                          <a:pt x="157" y="187"/>
                        </a:lnTo>
                        <a:lnTo>
                          <a:pt x="159" y="177"/>
                        </a:lnTo>
                        <a:lnTo>
                          <a:pt x="164" y="168"/>
                        </a:lnTo>
                        <a:lnTo>
                          <a:pt x="178" y="162"/>
                        </a:lnTo>
                        <a:lnTo>
                          <a:pt x="200" y="162"/>
                        </a:lnTo>
                        <a:lnTo>
                          <a:pt x="219" y="162"/>
                        </a:lnTo>
                        <a:lnTo>
                          <a:pt x="234" y="162"/>
                        </a:lnTo>
                        <a:lnTo>
                          <a:pt x="252" y="157"/>
                        </a:lnTo>
                        <a:lnTo>
                          <a:pt x="271" y="157"/>
                        </a:lnTo>
                        <a:lnTo>
                          <a:pt x="290" y="163"/>
                        </a:lnTo>
                        <a:lnTo>
                          <a:pt x="302" y="171"/>
                        </a:lnTo>
                        <a:lnTo>
                          <a:pt x="312" y="179"/>
                        </a:lnTo>
                        <a:lnTo>
                          <a:pt x="327" y="186"/>
                        </a:lnTo>
                        <a:lnTo>
                          <a:pt x="350" y="184"/>
                        </a:lnTo>
                        <a:lnTo>
                          <a:pt x="370" y="177"/>
                        </a:lnTo>
                        <a:lnTo>
                          <a:pt x="387" y="170"/>
                        </a:lnTo>
                        <a:lnTo>
                          <a:pt x="409" y="157"/>
                        </a:lnTo>
                        <a:lnTo>
                          <a:pt x="423" y="145"/>
                        </a:lnTo>
                        <a:lnTo>
                          <a:pt x="432" y="131"/>
                        </a:lnTo>
                        <a:lnTo>
                          <a:pt x="439" y="120"/>
                        </a:lnTo>
                        <a:lnTo>
                          <a:pt x="451" y="116"/>
                        </a:lnTo>
                        <a:lnTo>
                          <a:pt x="468" y="118"/>
                        </a:lnTo>
                        <a:lnTo>
                          <a:pt x="491" y="120"/>
                        </a:lnTo>
                        <a:lnTo>
                          <a:pt x="497" y="134"/>
                        </a:lnTo>
                        <a:lnTo>
                          <a:pt x="504" y="149"/>
                        </a:lnTo>
                        <a:lnTo>
                          <a:pt x="514" y="163"/>
                        </a:lnTo>
                        <a:lnTo>
                          <a:pt x="524" y="174"/>
                        </a:lnTo>
                        <a:lnTo>
                          <a:pt x="528" y="184"/>
                        </a:lnTo>
                        <a:lnTo>
                          <a:pt x="519" y="197"/>
                        </a:lnTo>
                        <a:lnTo>
                          <a:pt x="513" y="210"/>
                        </a:lnTo>
                        <a:lnTo>
                          <a:pt x="513" y="222"/>
                        </a:lnTo>
                        <a:lnTo>
                          <a:pt x="519" y="236"/>
                        </a:lnTo>
                        <a:lnTo>
                          <a:pt x="525" y="248"/>
                        </a:lnTo>
                        <a:lnTo>
                          <a:pt x="539" y="259"/>
                        </a:lnTo>
                        <a:lnTo>
                          <a:pt x="526" y="288"/>
                        </a:lnTo>
                        <a:lnTo>
                          <a:pt x="521" y="326"/>
                        </a:lnTo>
                      </a:path>
                    </a:pathLst>
                  </a:custGeom>
                  <a:solidFill>
                    <a:srgbClr val="A04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3168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3628" y="2533"/>
                    <a:ext cx="500" cy="215"/>
                    <a:chOff x="3628" y="2533"/>
                    <a:chExt cx="500" cy="215"/>
                  </a:xfrm>
                </p:grpSpPr>
                <p:sp>
                  <p:nvSpPr>
                    <p:cNvPr id="133169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3735" y="2551"/>
                      <a:ext cx="82" cy="65"/>
                    </a:xfrm>
                    <a:custGeom>
                      <a:avLst/>
                      <a:gdLst/>
                      <a:ahLst/>
                      <a:cxnLst>
                        <a:cxn ang="0">
                          <a:pos x="81" y="64"/>
                        </a:cxn>
                        <a:cxn ang="0">
                          <a:pos x="58" y="55"/>
                        </a:cxn>
                        <a:cxn ang="0">
                          <a:pos x="45" y="33"/>
                        </a:cxn>
                        <a:cxn ang="0">
                          <a:pos x="51" y="18"/>
                        </a:cxn>
                        <a:cxn ang="0">
                          <a:pos x="67" y="0"/>
                        </a:cxn>
                        <a:cxn ang="0">
                          <a:pos x="55" y="5"/>
                        </a:cxn>
                        <a:cxn ang="0">
                          <a:pos x="46" y="12"/>
                        </a:cxn>
                        <a:cxn ang="0">
                          <a:pos x="34" y="22"/>
                        </a:cxn>
                        <a:cxn ang="0">
                          <a:pos x="34" y="34"/>
                        </a:cxn>
                        <a:cxn ang="0">
                          <a:pos x="38" y="42"/>
                        </a:cxn>
                        <a:cxn ang="0">
                          <a:pos x="36" y="53"/>
                        </a:cxn>
                        <a:cxn ang="0">
                          <a:pos x="28" y="47"/>
                        </a:cxn>
                        <a:cxn ang="0">
                          <a:pos x="11" y="37"/>
                        </a:cxn>
                        <a:cxn ang="0">
                          <a:pos x="9" y="24"/>
                        </a:cxn>
                        <a:cxn ang="0">
                          <a:pos x="0" y="39"/>
                        </a:cxn>
                        <a:cxn ang="0">
                          <a:pos x="12" y="53"/>
                        </a:cxn>
                        <a:cxn ang="0">
                          <a:pos x="17" y="64"/>
                        </a:cxn>
                        <a:cxn ang="0">
                          <a:pos x="37" y="63"/>
                        </a:cxn>
                        <a:cxn ang="0">
                          <a:pos x="59" y="59"/>
                        </a:cxn>
                        <a:cxn ang="0">
                          <a:pos x="81" y="64"/>
                        </a:cxn>
                      </a:cxnLst>
                      <a:rect l="0" t="0" r="r" b="b"/>
                      <a:pathLst>
                        <a:path w="82" h="65">
                          <a:moveTo>
                            <a:pt x="81" y="64"/>
                          </a:moveTo>
                          <a:lnTo>
                            <a:pt x="58" y="55"/>
                          </a:lnTo>
                          <a:lnTo>
                            <a:pt x="45" y="33"/>
                          </a:lnTo>
                          <a:lnTo>
                            <a:pt x="51" y="18"/>
                          </a:lnTo>
                          <a:lnTo>
                            <a:pt x="67" y="0"/>
                          </a:lnTo>
                          <a:lnTo>
                            <a:pt x="55" y="5"/>
                          </a:lnTo>
                          <a:lnTo>
                            <a:pt x="46" y="12"/>
                          </a:lnTo>
                          <a:lnTo>
                            <a:pt x="34" y="22"/>
                          </a:lnTo>
                          <a:lnTo>
                            <a:pt x="34" y="34"/>
                          </a:lnTo>
                          <a:lnTo>
                            <a:pt x="38" y="42"/>
                          </a:lnTo>
                          <a:lnTo>
                            <a:pt x="36" y="53"/>
                          </a:lnTo>
                          <a:lnTo>
                            <a:pt x="28" y="47"/>
                          </a:lnTo>
                          <a:lnTo>
                            <a:pt x="11" y="37"/>
                          </a:lnTo>
                          <a:lnTo>
                            <a:pt x="9" y="24"/>
                          </a:lnTo>
                          <a:lnTo>
                            <a:pt x="0" y="39"/>
                          </a:lnTo>
                          <a:lnTo>
                            <a:pt x="12" y="53"/>
                          </a:lnTo>
                          <a:lnTo>
                            <a:pt x="17" y="64"/>
                          </a:lnTo>
                          <a:lnTo>
                            <a:pt x="37" y="63"/>
                          </a:lnTo>
                          <a:lnTo>
                            <a:pt x="59" y="59"/>
                          </a:lnTo>
                          <a:lnTo>
                            <a:pt x="81" y="64"/>
                          </a:lnTo>
                        </a:path>
                      </a:pathLst>
                    </a:custGeom>
                    <a:solidFill>
                      <a:srgbClr val="60402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70" name="Freeform 50"/>
                    <p:cNvSpPr>
                      <a:spLocks/>
                    </p:cNvSpPr>
                    <p:nvPr/>
                  </p:nvSpPr>
                  <p:spPr bwMode="auto">
                    <a:xfrm>
                      <a:off x="3946" y="2533"/>
                      <a:ext cx="47" cy="41"/>
                    </a:xfrm>
                    <a:custGeom>
                      <a:avLst/>
                      <a:gdLst/>
                      <a:ahLst/>
                      <a:cxnLst>
                        <a:cxn ang="0">
                          <a:pos x="29" y="40"/>
                        </a:cxn>
                        <a:cxn ang="0">
                          <a:pos x="35" y="19"/>
                        </a:cxn>
                        <a:cxn ang="0">
                          <a:pos x="29" y="10"/>
                        </a:cxn>
                        <a:cxn ang="0">
                          <a:pos x="15" y="5"/>
                        </a:cxn>
                        <a:cxn ang="0">
                          <a:pos x="0" y="6"/>
                        </a:cxn>
                        <a:cxn ang="0">
                          <a:pos x="12" y="0"/>
                        </a:cxn>
                        <a:cxn ang="0">
                          <a:pos x="29" y="2"/>
                        </a:cxn>
                        <a:cxn ang="0">
                          <a:pos x="45" y="13"/>
                        </a:cxn>
                        <a:cxn ang="0">
                          <a:pos x="46" y="24"/>
                        </a:cxn>
                        <a:cxn ang="0">
                          <a:pos x="29" y="40"/>
                        </a:cxn>
                      </a:cxnLst>
                      <a:rect l="0" t="0" r="r" b="b"/>
                      <a:pathLst>
                        <a:path w="47" h="41">
                          <a:moveTo>
                            <a:pt x="29" y="40"/>
                          </a:moveTo>
                          <a:lnTo>
                            <a:pt x="35" y="19"/>
                          </a:lnTo>
                          <a:lnTo>
                            <a:pt x="29" y="10"/>
                          </a:lnTo>
                          <a:lnTo>
                            <a:pt x="15" y="5"/>
                          </a:lnTo>
                          <a:lnTo>
                            <a:pt x="0" y="6"/>
                          </a:lnTo>
                          <a:lnTo>
                            <a:pt x="12" y="0"/>
                          </a:lnTo>
                          <a:lnTo>
                            <a:pt x="29" y="2"/>
                          </a:lnTo>
                          <a:lnTo>
                            <a:pt x="45" y="13"/>
                          </a:lnTo>
                          <a:lnTo>
                            <a:pt x="46" y="24"/>
                          </a:lnTo>
                          <a:lnTo>
                            <a:pt x="29" y="40"/>
                          </a:lnTo>
                        </a:path>
                      </a:pathLst>
                    </a:custGeom>
                    <a:solidFill>
                      <a:srgbClr val="60402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71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3628" y="2642"/>
                      <a:ext cx="41" cy="40"/>
                    </a:xfrm>
                    <a:custGeom>
                      <a:avLst/>
                      <a:gdLst/>
                      <a:ahLst/>
                      <a:cxnLst>
                        <a:cxn ang="0">
                          <a:pos x="40" y="36"/>
                        </a:cxn>
                        <a:cxn ang="0">
                          <a:pos x="16" y="33"/>
                        </a:cxn>
                        <a:cxn ang="0">
                          <a:pos x="13" y="29"/>
                        </a:cxn>
                        <a:cxn ang="0">
                          <a:pos x="3" y="11"/>
                        </a:cxn>
                        <a:cxn ang="0">
                          <a:pos x="3" y="0"/>
                        </a:cxn>
                        <a:cxn ang="0">
                          <a:pos x="0" y="17"/>
                        </a:cxn>
                        <a:cxn ang="0">
                          <a:pos x="3" y="30"/>
                        </a:cxn>
                        <a:cxn ang="0">
                          <a:pos x="10" y="39"/>
                        </a:cxn>
                        <a:cxn ang="0">
                          <a:pos x="40" y="36"/>
                        </a:cxn>
                      </a:cxnLst>
                      <a:rect l="0" t="0" r="r" b="b"/>
                      <a:pathLst>
                        <a:path w="41" h="40">
                          <a:moveTo>
                            <a:pt x="40" y="36"/>
                          </a:moveTo>
                          <a:lnTo>
                            <a:pt x="16" y="33"/>
                          </a:lnTo>
                          <a:lnTo>
                            <a:pt x="13" y="29"/>
                          </a:lnTo>
                          <a:lnTo>
                            <a:pt x="3" y="11"/>
                          </a:lnTo>
                          <a:lnTo>
                            <a:pt x="3" y="0"/>
                          </a:lnTo>
                          <a:lnTo>
                            <a:pt x="0" y="17"/>
                          </a:lnTo>
                          <a:lnTo>
                            <a:pt x="3" y="30"/>
                          </a:lnTo>
                          <a:lnTo>
                            <a:pt x="10" y="39"/>
                          </a:lnTo>
                          <a:lnTo>
                            <a:pt x="40" y="36"/>
                          </a:lnTo>
                        </a:path>
                      </a:pathLst>
                    </a:custGeom>
                    <a:solidFill>
                      <a:srgbClr val="60402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72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3633" y="2679"/>
                      <a:ext cx="36" cy="43"/>
                    </a:xfrm>
                    <a:custGeom>
                      <a:avLst/>
                      <a:gdLst/>
                      <a:ahLst/>
                      <a:cxnLst>
                        <a:cxn ang="0">
                          <a:pos x="35" y="0"/>
                        </a:cxn>
                        <a:cxn ang="0">
                          <a:pos x="9" y="13"/>
                        </a:cxn>
                        <a:cxn ang="0">
                          <a:pos x="0" y="26"/>
                        </a:cxn>
                        <a:cxn ang="0">
                          <a:pos x="2" y="37"/>
                        </a:cxn>
                        <a:cxn ang="0">
                          <a:pos x="13" y="42"/>
                        </a:cxn>
                        <a:cxn ang="0">
                          <a:pos x="13" y="35"/>
                        </a:cxn>
                        <a:cxn ang="0">
                          <a:pos x="13" y="24"/>
                        </a:cxn>
                        <a:cxn ang="0">
                          <a:pos x="21" y="18"/>
                        </a:cxn>
                        <a:cxn ang="0">
                          <a:pos x="35" y="0"/>
                        </a:cxn>
                      </a:cxnLst>
                      <a:rect l="0" t="0" r="r" b="b"/>
                      <a:pathLst>
                        <a:path w="36" h="43">
                          <a:moveTo>
                            <a:pt x="35" y="0"/>
                          </a:moveTo>
                          <a:lnTo>
                            <a:pt x="9" y="13"/>
                          </a:lnTo>
                          <a:lnTo>
                            <a:pt x="0" y="26"/>
                          </a:lnTo>
                          <a:lnTo>
                            <a:pt x="2" y="37"/>
                          </a:lnTo>
                          <a:lnTo>
                            <a:pt x="13" y="42"/>
                          </a:lnTo>
                          <a:lnTo>
                            <a:pt x="13" y="35"/>
                          </a:lnTo>
                          <a:lnTo>
                            <a:pt x="13" y="24"/>
                          </a:lnTo>
                          <a:lnTo>
                            <a:pt x="21" y="18"/>
                          </a:lnTo>
                          <a:lnTo>
                            <a:pt x="35" y="0"/>
                          </a:lnTo>
                        </a:path>
                      </a:pathLst>
                    </a:custGeom>
                    <a:solidFill>
                      <a:srgbClr val="60402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73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4062" y="2714"/>
                      <a:ext cx="66" cy="34"/>
                    </a:xfrm>
                    <a:custGeom>
                      <a:avLst/>
                      <a:gdLst/>
                      <a:ahLst/>
                      <a:cxnLst>
                        <a:cxn ang="0">
                          <a:pos x="12" y="0"/>
                        </a:cxn>
                        <a:cxn ang="0">
                          <a:pos x="38" y="8"/>
                        </a:cxn>
                        <a:cxn ang="0">
                          <a:pos x="53" y="8"/>
                        </a:cxn>
                        <a:cxn ang="0">
                          <a:pos x="65" y="0"/>
                        </a:cxn>
                        <a:cxn ang="0">
                          <a:pos x="56" y="12"/>
                        </a:cxn>
                        <a:cxn ang="0">
                          <a:pos x="40" y="16"/>
                        </a:cxn>
                        <a:cxn ang="0">
                          <a:pos x="46" y="24"/>
                        </a:cxn>
                        <a:cxn ang="0">
                          <a:pos x="60" y="28"/>
                        </a:cxn>
                        <a:cxn ang="0">
                          <a:pos x="33" y="26"/>
                        </a:cxn>
                        <a:cxn ang="0">
                          <a:pos x="23" y="20"/>
                        </a:cxn>
                        <a:cxn ang="0">
                          <a:pos x="16" y="12"/>
                        </a:cxn>
                        <a:cxn ang="0">
                          <a:pos x="11" y="20"/>
                        </a:cxn>
                        <a:cxn ang="0">
                          <a:pos x="10" y="33"/>
                        </a:cxn>
                        <a:cxn ang="0">
                          <a:pos x="0" y="24"/>
                        </a:cxn>
                        <a:cxn ang="0">
                          <a:pos x="4" y="12"/>
                        </a:cxn>
                        <a:cxn ang="0">
                          <a:pos x="12" y="0"/>
                        </a:cxn>
                      </a:cxnLst>
                      <a:rect l="0" t="0" r="r" b="b"/>
                      <a:pathLst>
                        <a:path w="66" h="34">
                          <a:moveTo>
                            <a:pt x="12" y="0"/>
                          </a:moveTo>
                          <a:lnTo>
                            <a:pt x="38" y="8"/>
                          </a:lnTo>
                          <a:lnTo>
                            <a:pt x="53" y="8"/>
                          </a:lnTo>
                          <a:lnTo>
                            <a:pt x="65" y="0"/>
                          </a:lnTo>
                          <a:lnTo>
                            <a:pt x="56" y="12"/>
                          </a:lnTo>
                          <a:lnTo>
                            <a:pt x="40" y="16"/>
                          </a:lnTo>
                          <a:lnTo>
                            <a:pt x="46" y="24"/>
                          </a:lnTo>
                          <a:lnTo>
                            <a:pt x="60" y="28"/>
                          </a:lnTo>
                          <a:lnTo>
                            <a:pt x="33" y="26"/>
                          </a:lnTo>
                          <a:lnTo>
                            <a:pt x="23" y="20"/>
                          </a:lnTo>
                          <a:lnTo>
                            <a:pt x="16" y="12"/>
                          </a:lnTo>
                          <a:lnTo>
                            <a:pt x="11" y="20"/>
                          </a:lnTo>
                          <a:lnTo>
                            <a:pt x="10" y="33"/>
                          </a:lnTo>
                          <a:lnTo>
                            <a:pt x="0" y="24"/>
                          </a:lnTo>
                          <a:lnTo>
                            <a:pt x="4" y="12"/>
                          </a:lnTo>
                          <a:lnTo>
                            <a:pt x="12" y="0"/>
                          </a:lnTo>
                        </a:path>
                      </a:pathLst>
                    </a:custGeom>
                    <a:solidFill>
                      <a:srgbClr val="60402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33174" name="Group 54"/>
              <p:cNvGrpSpPr>
                <a:grpSpLocks/>
              </p:cNvGrpSpPr>
              <p:nvPr/>
            </p:nvGrpSpPr>
            <p:grpSpPr bwMode="auto">
              <a:xfrm>
                <a:off x="3723" y="2672"/>
                <a:ext cx="329" cy="566"/>
                <a:chOff x="3723" y="2672"/>
                <a:chExt cx="329" cy="566"/>
              </a:xfrm>
            </p:grpSpPr>
            <p:grpSp>
              <p:nvGrpSpPr>
                <p:cNvPr id="133175" name="Group 55"/>
                <p:cNvGrpSpPr>
                  <a:grpSpLocks/>
                </p:cNvGrpSpPr>
                <p:nvPr/>
              </p:nvGrpSpPr>
              <p:grpSpPr bwMode="auto">
                <a:xfrm>
                  <a:off x="3792" y="3058"/>
                  <a:ext cx="125" cy="180"/>
                  <a:chOff x="3792" y="3058"/>
                  <a:chExt cx="125" cy="180"/>
                </a:xfrm>
              </p:grpSpPr>
              <p:sp>
                <p:nvSpPr>
                  <p:cNvPr id="133176" name="Freeform 56"/>
                  <p:cNvSpPr>
                    <a:spLocks/>
                  </p:cNvSpPr>
                  <p:nvPr/>
                </p:nvSpPr>
                <p:spPr bwMode="auto">
                  <a:xfrm>
                    <a:off x="3792" y="3058"/>
                    <a:ext cx="125" cy="111"/>
                  </a:xfrm>
                  <a:custGeom>
                    <a:avLst/>
                    <a:gdLst/>
                    <a:ahLst/>
                    <a:cxnLst>
                      <a:cxn ang="0">
                        <a:pos x="6" y="110"/>
                      </a:cxn>
                      <a:cxn ang="0">
                        <a:pos x="0" y="0"/>
                      </a:cxn>
                      <a:cxn ang="0">
                        <a:pos x="19" y="8"/>
                      </a:cxn>
                      <a:cxn ang="0">
                        <a:pos x="32" y="14"/>
                      </a:cxn>
                      <a:cxn ang="0">
                        <a:pos x="49" y="18"/>
                      </a:cxn>
                      <a:cxn ang="0">
                        <a:pos x="77" y="18"/>
                      </a:cxn>
                      <a:cxn ang="0">
                        <a:pos x="94" y="16"/>
                      </a:cxn>
                      <a:cxn ang="0">
                        <a:pos x="109" y="11"/>
                      </a:cxn>
                      <a:cxn ang="0">
                        <a:pos x="124" y="2"/>
                      </a:cxn>
                      <a:cxn ang="0">
                        <a:pos x="120" y="110"/>
                      </a:cxn>
                      <a:cxn ang="0">
                        <a:pos x="6" y="110"/>
                      </a:cxn>
                    </a:cxnLst>
                    <a:rect l="0" t="0" r="r" b="b"/>
                    <a:pathLst>
                      <a:path w="125" h="111">
                        <a:moveTo>
                          <a:pt x="6" y="110"/>
                        </a:moveTo>
                        <a:lnTo>
                          <a:pt x="0" y="0"/>
                        </a:lnTo>
                        <a:lnTo>
                          <a:pt x="19" y="8"/>
                        </a:lnTo>
                        <a:lnTo>
                          <a:pt x="32" y="14"/>
                        </a:lnTo>
                        <a:lnTo>
                          <a:pt x="49" y="18"/>
                        </a:lnTo>
                        <a:lnTo>
                          <a:pt x="77" y="18"/>
                        </a:lnTo>
                        <a:lnTo>
                          <a:pt x="94" y="16"/>
                        </a:lnTo>
                        <a:lnTo>
                          <a:pt x="109" y="11"/>
                        </a:lnTo>
                        <a:lnTo>
                          <a:pt x="124" y="2"/>
                        </a:lnTo>
                        <a:lnTo>
                          <a:pt x="120" y="110"/>
                        </a:lnTo>
                        <a:lnTo>
                          <a:pt x="6" y="110"/>
                        </a:lnTo>
                      </a:path>
                    </a:pathLst>
                  </a:custGeom>
                  <a:solidFill>
                    <a:srgbClr val="000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3177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3792" y="3058"/>
                    <a:ext cx="125" cy="180"/>
                    <a:chOff x="3792" y="3058"/>
                    <a:chExt cx="125" cy="180"/>
                  </a:xfrm>
                </p:grpSpPr>
                <p:sp>
                  <p:nvSpPr>
                    <p:cNvPr id="133178" name="Oval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99" y="3092"/>
                      <a:ext cx="107" cy="1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79" name="Freeform 59"/>
                    <p:cNvSpPr>
                      <a:spLocks/>
                    </p:cNvSpPr>
                    <p:nvPr/>
                  </p:nvSpPr>
                  <p:spPr bwMode="auto">
                    <a:xfrm>
                      <a:off x="3792" y="3058"/>
                      <a:ext cx="125" cy="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8" y="8"/>
                        </a:cxn>
                        <a:cxn ang="0">
                          <a:pos x="32" y="14"/>
                        </a:cxn>
                        <a:cxn ang="0">
                          <a:pos x="53" y="18"/>
                        </a:cxn>
                        <a:cxn ang="0">
                          <a:pos x="78" y="18"/>
                        </a:cxn>
                        <a:cxn ang="0">
                          <a:pos x="96" y="16"/>
                        </a:cxn>
                        <a:cxn ang="0">
                          <a:pos x="112" y="8"/>
                        </a:cxn>
                        <a:cxn ang="0">
                          <a:pos x="124" y="0"/>
                        </a:cxn>
                        <a:cxn ang="0">
                          <a:pos x="120" y="51"/>
                        </a:cxn>
                        <a:cxn ang="0">
                          <a:pos x="5" y="51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25" h="52">
                          <a:moveTo>
                            <a:pt x="0" y="0"/>
                          </a:moveTo>
                          <a:lnTo>
                            <a:pt x="18" y="8"/>
                          </a:lnTo>
                          <a:lnTo>
                            <a:pt x="32" y="14"/>
                          </a:lnTo>
                          <a:lnTo>
                            <a:pt x="53" y="18"/>
                          </a:lnTo>
                          <a:lnTo>
                            <a:pt x="78" y="18"/>
                          </a:lnTo>
                          <a:lnTo>
                            <a:pt x="96" y="16"/>
                          </a:lnTo>
                          <a:lnTo>
                            <a:pt x="112" y="8"/>
                          </a:lnTo>
                          <a:lnTo>
                            <a:pt x="124" y="0"/>
                          </a:lnTo>
                          <a:lnTo>
                            <a:pt x="120" y="51"/>
                          </a:lnTo>
                          <a:lnTo>
                            <a:pt x="5" y="5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80" name="Oval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21" y="3171"/>
                      <a:ext cx="62" cy="6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33181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3811" y="3158"/>
                    <a:ext cx="84" cy="23"/>
                  </a:xfrm>
                  <a:prstGeom prst="rect">
                    <a:avLst/>
                  </a:prstGeom>
                  <a:solidFill>
                    <a:srgbClr val="000000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3182" name="Freeform 62"/>
                <p:cNvSpPr>
                  <a:spLocks/>
                </p:cNvSpPr>
                <p:nvPr/>
              </p:nvSpPr>
              <p:spPr bwMode="auto">
                <a:xfrm>
                  <a:off x="3723" y="2859"/>
                  <a:ext cx="329" cy="173"/>
                </a:xfrm>
                <a:custGeom>
                  <a:avLst/>
                  <a:gdLst/>
                  <a:ahLst/>
                  <a:cxnLst>
                    <a:cxn ang="0">
                      <a:pos x="198" y="0"/>
                    </a:cxn>
                    <a:cxn ang="0">
                      <a:pos x="249" y="11"/>
                    </a:cxn>
                    <a:cxn ang="0">
                      <a:pos x="286" y="22"/>
                    </a:cxn>
                    <a:cxn ang="0">
                      <a:pos x="311" y="36"/>
                    </a:cxn>
                    <a:cxn ang="0">
                      <a:pos x="322" y="49"/>
                    </a:cxn>
                    <a:cxn ang="0">
                      <a:pos x="328" y="72"/>
                    </a:cxn>
                    <a:cxn ang="0">
                      <a:pos x="324" y="94"/>
                    </a:cxn>
                    <a:cxn ang="0">
                      <a:pos x="314" y="116"/>
                    </a:cxn>
                    <a:cxn ang="0">
                      <a:pos x="296" y="136"/>
                    </a:cxn>
                    <a:cxn ang="0">
                      <a:pos x="271" y="150"/>
                    </a:cxn>
                    <a:cxn ang="0">
                      <a:pos x="245" y="160"/>
                    </a:cxn>
                    <a:cxn ang="0">
                      <a:pos x="211" y="169"/>
                    </a:cxn>
                    <a:cxn ang="0">
                      <a:pos x="172" y="172"/>
                    </a:cxn>
                    <a:cxn ang="0">
                      <a:pos x="129" y="172"/>
                    </a:cxn>
                    <a:cxn ang="0">
                      <a:pos x="84" y="168"/>
                    </a:cxn>
                    <a:cxn ang="0">
                      <a:pos x="40" y="158"/>
                    </a:cxn>
                    <a:cxn ang="0">
                      <a:pos x="15" y="141"/>
                    </a:cxn>
                    <a:cxn ang="0">
                      <a:pos x="1" y="123"/>
                    </a:cxn>
                    <a:cxn ang="0">
                      <a:pos x="0" y="103"/>
                    </a:cxn>
                    <a:cxn ang="0">
                      <a:pos x="4" y="83"/>
                    </a:cxn>
                    <a:cxn ang="0">
                      <a:pos x="18" y="63"/>
                    </a:cxn>
                    <a:cxn ang="0">
                      <a:pos x="32" y="45"/>
                    </a:cxn>
                    <a:cxn ang="0">
                      <a:pos x="57" y="31"/>
                    </a:cxn>
                    <a:cxn ang="0">
                      <a:pos x="44" y="22"/>
                    </a:cxn>
                  </a:cxnLst>
                  <a:rect l="0" t="0" r="r" b="b"/>
                  <a:pathLst>
                    <a:path w="329" h="173">
                      <a:moveTo>
                        <a:pt x="198" y="0"/>
                      </a:moveTo>
                      <a:lnTo>
                        <a:pt x="249" y="11"/>
                      </a:lnTo>
                      <a:lnTo>
                        <a:pt x="286" y="22"/>
                      </a:lnTo>
                      <a:lnTo>
                        <a:pt x="311" y="36"/>
                      </a:lnTo>
                      <a:lnTo>
                        <a:pt x="322" y="49"/>
                      </a:lnTo>
                      <a:lnTo>
                        <a:pt x="328" y="72"/>
                      </a:lnTo>
                      <a:lnTo>
                        <a:pt x="324" y="94"/>
                      </a:lnTo>
                      <a:lnTo>
                        <a:pt x="314" y="116"/>
                      </a:lnTo>
                      <a:lnTo>
                        <a:pt x="296" y="136"/>
                      </a:lnTo>
                      <a:lnTo>
                        <a:pt x="271" y="150"/>
                      </a:lnTo>
                      <a:lnTo>
                        <a:pt x="245" y="160"/>
                      </a:lnTo>
                      <a:lnTo>
                        <a:pt x="211" y="169"/>
                      </a:lnTo>
                      <a:lnTo>
                        <a:pt x="172" y="172"/>
                      </a:lnTo>
                      <a:lnTo>
                        <a:pt x="129" y="172"/>
                      </a:lnTo>
                      <a:lnTo>
                        <a:pt x="84" y="168"/>
                      </a:lnTo>
                      <a:lnTo>
                        <a:pt x="40" y="158"/>
                      </a:lnTo>
                      <a:lnTo>
                        <a:pt x="15" y="141"/>
                      </a:lnTo>
                      <a:lnTo>
                        <a:pt x="1" y="123"/>
                      </a:lnTo>
                      <a:lnTo>
                        <a:pt x="0" y="103"/>
                      </a:lnTo>
                      <a:lnTo>
                        <a:pt x="4" y="83"/>
                      </a:lnTo>
                      <a:lnTo>
                        <a:pt x="18" y="63"/>
                      </a:lnTo>
                      <a:lnTo>
                        <a:pt x="32" y="45"/>
                      </a:lnTo>
                      <a:lnTo>
                        <a:pt x="57" y="31"/>
                      </a:lnTo>
                      <a:lnTo>
                        <a:pt x="44" y="22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3183" name="Group 63"/>
                <p:cNvGrpSpPr>
                  <a:grpSpLocks/>
                </p:cNvGrpSpPr>
                <p:nvPr/>
              </p:nvGrpSpPr>
              <p:grpSpPr bwMode="auto">
                <a:xfrm>
                  <a:off x="3741" y="2672"/>
                  <a:ext cx="277" cy="157"/>
                  <a:chOff x="3741" y="2672"/>
                  <a:chExt cx="277" cy="157"/>
                </a:xfrm>
              </p:grpSpPr>
              <p:grpSp>
                <p:nvGrpSpPr>
                  <p:cNvPr id="133184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3782" y="2701"/>
                    <a:ext cx="185" cy="128"/>
                    <a:chOff x="3782" y="2701"/>
                    <a:chExt cx="185" cy="128"/>
                  </a:xfrm>
                </p:grpSpPr>
                <p:sp>
                  <p:nvSpPr>
                    <p:cNvPr id="133185" name="Oval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33" y="2701"/>
                      <a:ext cx="34" cy="128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86" name="Oval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2" y="2701"/>
                      <a:ext cx="35" cy="128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3187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3741" y="2672"/>
                    <a:ext cx="277" cy="26"/>
                    <a:chOff x="3741" y="2672"/>
                    <a:chExt cx="277" cy="26"/>
                  </a:xfrm>
                </p:grpSpPr>
                <p:sp>
                  <p:nvSpPr>
                    <p:cNvPr id="133188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3741" y="2673"/>
                      <a:ext cx="110" cy="2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4"/>
                        </a:cxn>
                        <a:cxn ang="0">
                          <a:pos x="25" y="10"/>
                        </a:cxn>
                        <a:cxn ang="0">
                          <a:pos x="50" y="2"/>
                        </a:cxn>
                        <a:cxn ang="0">
                          <a:pos x="81" y="0"/>
                        </a:cxn>
                        <a:cxn ang="0">
                          <a:pos x="109" y="4"/>
                        </a:cxn>
                      </a:cxnLst>
                      <a:rect l="0" t="0" r="r" b="b"/>
                      <a:pathLst>
                        <a:path w="110" h="25">
                          <a:moveTo>
                            <a:pt x="0" y="24"/>
                          </a:moveTo>
                          <a:lnTo>
                            <a:pt x="25" y="10"/>
                          </a:lnTo>
                          <a:lnTo>
                            <a:pt x="50" y="2"/>
                          </a:lnTo>
                          <a:lnTo>
                            <a:pt x="81" y="0"/>
                          </a:lnTo>
                          <a:lnTo>
                            <a:pt x="109" y="4"/>
                          </a:lnTo>
                        </a:path>
                      </a:pathLst>
                    </a:custGeom>
                    <a:noFill/>
                    <a:ln w="50800" cap="rnd" cmpd="sng">
                      <a:solidFill>
                        <a:srgbClr val="A04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89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3910" y="2672"/>
                      <a:ext cx="108" cy="24"/>
                    </a:xfrm>
                    <a:custGeom>
                      <a:avLst/>
                      <a:gdLst/>
                      <a:ahLst/>
                      <a:cxnLst>
                        <a:cxn ang="0">
                          <a:pos x="107" y="23"/>
                        </a:cxn>
                        <a:cxn ang="0">
                          <a:pos x="82" y="11"/>
                        </a:cxn>
                        <a:cxn ang="0">
                          <a:pos x="58" y="3"/>
                        </a:cxn>
                        <a:cxn ang="0">
                          <a:pos x="28" y="0"/>
                        </a:cxn>
                        <a:cxn ang="0">
                          <a:pos x="0" y="3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107" y="23"/>
                          </a:moveTo>
                          <a:lnTo>
                            <a:pt x="82" y="11"/>
                          </a:lnTo>
                          <a:lnTo>
                            <a:pt x="58" y="3"/>
                          </a:lnTo>
                          <a:lnTo>
                            <a:pt x="28" y="0"/>
                          </a:lnTo>
                          <a:lnTo>
                            <a:pt x="0" y="3"/>
                          </a:lnTo>
                        </a:path>
                      </a:pathLst>
                    </a:custGeom>
                    <a:noFill/>
                    <a:ln w="50800" cap="rnd" cmpd="sng">
                      <a:solidFill>
                        <a:srgbClr val="A04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sp>
        <p:nvSpPr>
          <p:cNvPr id="133190" name="Rectangle 70"/>
          <p:cNvSpPr>
            <a:spLocks noChangeArrowheads="1"/>
          </p:cNvSpPr>
          <p:nvPr/>
        </p:nvSpPr>
        <p:spPr bwMode="auto">
          <a:xfrm>
            <a:off x="1106488" y="4694238"/>
            <a:ext cx="12922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Sample</a:t>
            </a:r>
          </a:p>
        </p:txBody>
      </p:sp>
      <p:sp>
        <p:nvSpPr>
          <p:cNvPr id="133191" name="Line 71"/>
          <p:cNvSpPr>
            <a:spLocks noChangeShapeType="1"/>
          </p:cNvSpPr>
          <p:nvPr/>
        </p:nvSpPr>
        <p:spPr bwMode="auto">
          <a:xfrm>
            <a:off x="4318000" y="3657600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92" name="Line 72"/>
          <p:cNvSpPr>
            <a:spLocks noChangeShapeType="1"/>
          </p:cNvSpPr>
          <p:nvPr/>
        </p:nvSpPr>
        <p:spPr bwMode="auto">
          <a:xfrm>
            <a:off x="4114800" y="3657600"/>
            <a:ext cx="228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3193" name="Group 73"/>
          <p:cNvGrpSpPr>
            <a:grpSpLocks/>
          </p:cNvGrpSpPr>
          <p:nvPr/>
        </p:nvGrpSpPr>
        <p:grpSpPr bwMode="auto">
          <a:xfrm>
            <a:off x="6553200" y="2286000"/>
            <a:ext cx="2286000" cy="1905000"/>
            <a:chOff x="4176" y="1392"/>
            <a:chExt cx="1440" cy="1200"/>
          </a:xfrm>
        </p:grpSpPr>
        <p:sp>
          <p:nvSpPr>
            <p:cNvPr id="133194" name="AutoShape 74"/>
            <p:cNvSpPr>
              <a:spLocks noChangeArrowheads="1"/>
            </p:cNvSpPr>
            <p:nvPr/>
          </p:nvSpPr>
          <p:spPr bwMode="auto">
            <a:xfrm>
              <a:off x="4176" y="1392"/>
              <a:ext cx="1436" cy="1200"/>
            </a:xfrm>
            <a:prstGeom prst="wedgeRoundRectCallout">
              <a:avLst>
                <a:gd name="adj1" fmla="val -36528"/>
                <a:gd name="adj2" fmla="val 66667"/>
                <a:gd name="adj3" fmla="val 16667"/>
              </a:avLst>
            </a:prstGeom>
            <a:solidFill>
              <a:srgbClr val="FDE0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33195" name="Rectangle 75"/>
            <p:cNvSpPr>
              <a:spLocks noChangeArrowheads="1"/>
            </p:cNvSpPr>
            <p:nvPr/>
          </p:nvSpPr>
          <p:spPr bwMode="auto">
            <a:xfrm>
              <a:off x="4224" y="1536"/>
              <a:ext cx="1392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dirty="0"/>
                <a:t>I am </a:t>
              </a:r>
              <a:r>
                <a:rPr lang="en-US" u="sng" dirty="0"/>
                <a:t>95%</a:t>
              </a:r>
              <a:r>
                <a:rPr lang="en-US" dirty="0"/>
                <a:t> confident that </a:t>
              </a:r>
              <a:r>
                <a:rPr lang="el-GR" dirty="0">
                  <a:cs typeface="Arial" pitchFamily="34" charset="0"/>
                </a:rPr>
                <a:t>μ</a:t>
              </a:r>
              <a:r>
                <a:rPr lang="en-US" dirty="0"/>
                <a:t> is between </a:t>
              </a:r>
              <a:r>
                <a:rPr lang="en-US" u="sng" dirty="0"/>
                <a:t>40 &amp; 60</a:t>
              </a:r>
              <a:r>
                <a:rPr lang="en-US" dirty="0"/>
                <a:t>.</a:t>
              </a:r>
            </a:p>
          </p:txBody>
        </p:sp>
      </p:grpSp>
      <p:sp>
        <p:nvSpPr>
          <p:cNvPr id="133197" name="Line 77"/>
          <p:cNvSpPr>
            <a:spLocks noChangeShapeType="1"/>
          </p:cNvSpPr>
          <p:nvPr/>
        </p:nvSpPr>
        <p:spPr bwMode="auto">
          <a:xfrm>
            <a:off x="4191000" y="2362200"/>
            <a:ext cx="228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934200" y="4876800"/>
            <a:ext cx="1981200" cy="830997"/>
          </a:xfrm>
          <a:prstGeom prst="rect">
            <a:avLst/>
          </a:prstGeom>
          <a:solidFill>
            <a:srgbClr val="BCF6CB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confidence</a:t>
            </a:r>
          </a:p>
          <a:p>
            <a:r>
              <a:rPr lang="en-US" dirty="0">
                <a:solidFill>
                  <a:srgbClr val="FF0000"/>
                </a:solidFill>
              </a:rPr>
              <a:t>interval</a:t>
            </a:r>
          </a:p>
        </p:txBody>
      </p:sp>
      <p:cxnSp>
        <p:nvCxnSpPr>
          <p:cNvPr id="81" name="Straight Arrow Connector 80"/>
          <p:cNvCxnSpPr>
            <a:stCxn id="79" idx="0"/>
          </p:cNvCxnSpPr>
          <p:nvPr/>
        </p:nvCxnSpPr>
        <p:spPr bwMode="auto">
          <a:xfrm rot="16200000" flipV="1">
            <a:off x="7162800" y="4114800"/>
            <a:ext cx="838200" cy="685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6400800" y="1371600"/>
            <a:ext cx="2514600" cy="400110"/>
          </a:xfrm>
          <a:prstGeom prst="rect">
            <a:avLst/>
          </a:prstGeom>
          <a:solidFill>
            <a:srgbClr val="C1BAF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</a:rPr>
              <a:t>Confidence Level</a:t>
            </a:r>
          </a:p>
        </p:txBody>
      </p:sp>
      <p:sp>
        <p:nvSpPr>
          <p:cNvPr id="84" name="Line 77"/>
          <p:cNvSpPr>
            <a:spLocks noChangeShapeType="1"/>
          </p:cNvSpPr>
          <p:nvPr/>
        </p:nvSpPr>
        <p:spPr bwMode="auto">
          <a:xfrm>
            <a:off x="7543800" y="18288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E2165FEC-3708-4EB0-8C15-4D6D953708B7}" type="slidenum">
              <a:rPr lang="en-US"/>
              <a:pPr/>
              <a:t>40</a:t>
            </a:fld>
            <a:endParaRPr lang="en-US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04800"/>
            <a:ext cx="6096000" cy="838200"/>
          </a:xfrm>
        </p:spPr>
        <p:txBody>
          <a:bodyPr/>
          <a:lstStyle/>
          <a:p>
            <a:pPr defTabSz="914400"/>
            <a:r>
              <a:rPr lang="en-US"/>
              <a:t>Using PHStat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76400"/>
            <a:ext cx="7315200" cy="4114800"/>
          </a:xfrm>
        </p:spPr>
        <p:txBody>
          <a:bodyPr/>
          <a:lstStyle/>
          <a:p>
            <a:pPr marL="342900" indent="-342900" defTabSz="914400"/>
            <a:r>
              <a:rPr lang="en-US" sz="2900" dirty="0" err="1"/>
              <a:t>PHStat</a:t>
            </a:r>
            <a:r>
              <a:rPr lang="en-US" sz="2900" dirty="0"/>
              <a:t> can be used for confidence intervals for the </a:t>
            </a:r>
            <a:r>
              <a:rPr lang="en-US" sz="2900" dirty="0">
                <a:solidFill>
                  <a:schemeClr val="folHlink"/>
                </a:solidFill>
              </a:rPr>
              <a:t>mean</a:t>
            </a:r>
            <a:r>
              <a:rPr lang="en-US" sz="2900" dirty="0"/>
              <a:t> or </a:t>
            </a:r>
            <a:r>
              <a:rPr lang="en-US" sz="2900" dirty="0">
                <a:solidFill>
                  <a:schemeClr val="folHlink"/>
                </a:solidFill>
              </a:rPr>
              <a:t>proportion</a:t>
            </a:r>
          </a:p>
          <a:p>
            <a:pPr marL="342900" indent="-342900" defTabSz="914400"/>
            <a:r>
              <a:rPr lang="en-US" sz="2900" dirty="0"/>
              <a:t>Two options for the mean: </a:t>
            </a:r>
            <a:r>
              <a:rPr lang="en-US" sz="2900" dirty="0">
                <a:solidFill>
                  <a:schemeClr val="folHlink"/>
                </a:solidFill>
              </a:rPr>
              <a:t>known</a:t>
            </a:r>
            <a:r>
              <a:rPr lang="en-US" sz="2900" dirty="0"/>
              <a:t> and </a:t>
            </a:r>
            <a:r>
              <a:rPr lang="en-US" sz="2900" dirty="0">
                <a:solidFill>
                  <a:schemeClr val="folHlink"/>
                </a:solidFill>
              </a:rPr>
              <a:t>unknown</a:t>
            </a:r>
            <a:r>
              <a:rPr lang="en-US" sz="2900" dirty="0">
                <a:solidFill>
                  <a:schemeClr val="hlink"/>
                </a:solidFill>
              </a:rPr>
              <a:t> </a:t>
            </a:r>
            <a:r>
              <a:rPr lang="en-US" sz="2900" dirty="0"/>
              <a:t>population standard deviation</a:t>
            </a:r>
          </a:p>
          <a:p>
            <a:pPr marL="342900" indent="-342900" defTabSz="914400"/>
            <a:r>
              <a:rPr lang="en-US" sz="2900" dirty="0"/>
              <a:t>Required sample size can also be found</a:t>
            </a:r>
          </a:p>
          <a:p>
            <a:pPr marL="342900" indent="-342900" defTabSz="914400"/>
            <a:r>
              <a:rPr lang="en-US" sz="2900" b="1" dirty="0">
                <a:solidFill>
                  <a:srgbClr val="FF0000"/>
                </a:solidFill>
              </a:rPr>
              <a:t>Download from the textbook website</a:t>
            </a:r>
          </a:p>
          <a:p>
            <a:pPr marL="715963" lvl="1" indent="-342900" defTabSz="914400"/>
            <a:r>
              <a:rPr lang="en-US" sz="2500" dirty="0">
                <a:solidFill>
                  <a:srgbClr val="3333FF"/>
                </a:solidFill>
              </a:rPr>
              <a:t>The link available on the class website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8C18F675-3AEA-40F9-BEEA-1462F8CD717C}" type="slidenum">
              <a:rPr lang="en-US"/>
              <a:pPr/>
              <a:t>41</a:t>
            </a:fld>
            <a:endParaRPr lang="en-US"/>
          </a:p>
        </p:txBody>
      </p:sp>
      <p:pic>
        <p:nvPicPr>
          <p:cNvPr id="260109" name="Picture 13" descr="8-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524000"/>
            <a:ext cx="5610225" cy="4219575"/>
          </a:xfrm>
          <a:prstGeom prst="rect">
            <a:avLst/>
          </a:prstGeom>
          <a:noFill/>
        </p:spPr>
      </p:pic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PHStat Interval Options</a:t>
            </a:r>
          </a:p>
        </p:txBody>
      </p:sp>
      <p:sp>
        <p:nvSpPr>
          <p:cNvPr id="260101" name="Line 5"/>
          <p:cNvSpPr>
            <a:spLocks noChangeShapeType="1"/>
          </p:cNvSpPr>
          <p:nvPr/>
        </p:nvSpPr>
        <p:spPr bwMode="auto">
          <a:xfrm flipH="1">
            <a:off x="6172200" y="3505200"/>
            <a:ext cx="12192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02" name="Line 6"/>
          <p:cNvSpPr>
            <a:spLocks noChangeShapeType="1"/>
          </p:cNvSpPr>
          <p:nvPr/>
        </p:nvSpPr>
        <p:spPr bwMode="auto">
          <a:xfrm flipH="1">
            <a:off x="6172200" y="3733800"/>
            <a:ext cx="12192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03" name="Line 7"/>
          <p:cNvSpPr>
            <a:spLocks noChangeShapeType="1"/>
          </p:cNvSpPr>
          <p:nvPr/>
        </p:nvSpPr>
        <p:spPr bwMode="auto">
          <a:xfrm flipH="1">
            <a:off x="6172200" y="4114800"/>
            <a:ext cx="12192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08" name="Text Box 12"/>
          <p:cNvSpPr txBox="1">
            <a:spLocks noChangeArrowheads="1"/>
          </p:cNvSpPr>
          <p:nvPr/>
        </p:nvSpPr>
        <p:spPr bwMode="auto">
          <a:xfrm>
            <a:off x="7543800" y="3581400"/>
            <a:ext cx="1219200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options</a:t>
            </a:r>
          </a:p>
        </p:txBody>
      </p:sp>
      <p:sp>
        <p:nvSpPr>
          <p:cNvPr id="260110" name="Oval 14"/>
          <p:cNvSpPr>
            <a:spLocks noChangeArrowheads="1"/>
          </p:cNvSpPr>
          <p:nvPr/>
        </p:nvSpPr>
        <p:spPr bwMode="auto">
          <a:xfrm>
            <a:off x="1600200" y="1981200"/>
            <a:ext cx="762000" cy="304800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11" name="Oval 15"/>
          <p:cNvSpPr>
            <a:spLocks noChangeArrowheads="1"/>
          </p:cNvSpPr>
          <p:nvPr/>
        </p:nvSpPr>
        <p:spPr bwMode="auto">
          <a:xfrm>
            <a:off x="1828800" y="3352800"/>
            <a:ext cx="1371600" cy="304800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15" name="Rectangle 19"/>
          <p:cNvSpPr>
            <a:spLocks noChangeArrowheads="1"/>
          </p:cNvSpPr>
          <p:nvPr/>
        </p:nvSpPr>
        <p:spPr bwMode="auto">
          <a:xfrm>
            <a:off x="4038600" y="3352800"/>
            <a:ext cx="2133600" cy="228600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16" name="Rectangle 20"/>
          <p:cNvSpPr>
            <a:spLocks noChangeArrowheads="1"/>
          </p:cNvSpPr>
          <p:nvPr/>
        </p:nvSpPr>
        <p:spPr bwMode="auto">
          <a:xfrm>
            <a:off x="4038600" y="3581400"/>
            <a:ext cx="2133600" cy="228600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17" name="Rectangle 21"/>
          <p:cNvSpPr>
            <a:spLocks noChangeArrowheads="1"/>
          </p:cNvSpPr>
          <p:nvPr/>
        </p:nvSpPr>
        <p:spPr bwMode="auto">
          <a:xfrm>
            <a:off x="4038600" y="4038600"/>
            <a:ext cx="2133600" cy="228600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CC893B83-0315-41EF-A9B3-19FF0726E267}" type="slidenum">
              <a:rPr lang="en-US"/>
              <a:pPr/>
              <a:t>42</a:t>
            </a:fld>
            <a:endParaRPr lang="en-US"/>
          </a:p>
        </p:txBody>
      </p:sp>
      <p:pic>
        <p:nvPicPr>
          <p:cNvPr id="259080" name="Picture 1032" descr="8-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752600"/>
            <a:ext cx="5648325" cy="4238625"/>
          </a:xfrm>
          <a:prstGeom prst="rect">
            <a:avLst/>
          </a:prstGeom>
          <a:noFill/>
        </p:spPr>
      </p:pic>
      <p:sp>
        <p:nvSpPr>
          <p:cNvPr id="2590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93038" cy="762000"/>
          </a:xfrm>
        </p:spPr>
        <p:txBody>
          <a:bodyPr/>
          <a:lstStyle/>
          <a:p>
            <a:r>
              <a:rPr lang="en-US"/>
              <a:t>PHStat Sample Size Options</a:t>
            </a:r>
          </a:p>
        </p:txBody>
      </p:sp>
      <p:sp>
        <p:nvSpPr>
          <p:cNvPr id="259078" name="Line 1030"/>
          <p:cNvSpPr>
            <a:spLocks noChangeShapeType="1"/>
          </p:cNvSpPr>
          <p:nvPr/>
        </p:nvSpPr>
        <p:spPr bwMode="auto">
          <a:xfrm flipH="1">
            <a:off x="6096000" y="3962400"/>
            <a:ext cx="12192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79" name="Line 1031"/>
          <p:cNvSpPr>
            <a:spLocks noChangeShapeType="1"/>
          </p:cNvSpPr>
          <p:nvPr/>
        </p:nvSpPr>
        <p:spPr bwMode="auto">
          <a:xfrm flipH="1">
            <a:off x="6096000" y="4191000"/>
            <a:ext cx="12192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1" name="Rectangle 1033"/>
          <p:cNvSpPr>
            <a:spLocks noChangeArrowheads="1"/>
          </p:cNvSpPr>
          <p:nvPr/>
        </p:nvSpPr>
        <p:spPr bwMode="auto">
          <a:xfrm>
            <a:off x="4191000" y="3810000"/>
            <a:ext cx="1905000" cy="457200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2163D357-C87F-457F-BCD4-6F403426838C}" type="slidenum">
              <a:rPr lang="en-US"/>
              <a:pPr/>
              <a:t>43</a:t>
            </a:fld>
            <a:endParaRPr lang="en-US"/>
          </a:p>
        </p:txBody>
      </p:sp>
      <p:pic>
        <p:nvPicPr>
          <p:cNvPr id="294924" name="Picture 1036" descr="8-49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590800"/>
            <a:ext cx="3787775" cy="3962400"/>
          </a:xfrm>
          <a:prstGeom prst="rect">
            <a:avLst/>
          </a:prstGeom>
          <a:noFill/>
        </p:spPr>
      </p:pic>
      <p:pic>
        <p:nvPicPr>
          <p:cNvPr id="294923" name="Picture 1035" descr="8-49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2975" y="2667000"/>
            <a:ext cx="2638425" cy="3743325"/>
          </a:xfrm>
          <a:prstGeom prst="rect">
            <a:avLst/>
          </a:prstGeom>
          <a:noFill/>
        </p:spPr>
      </p:pic>
      <p:sp>
        <p:nvSpPr>
          <p:cNvPr id="2949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412038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Using PHStat </a:t>
            </a:r>
            <a:br>
              <a:rPr lang="en-US"/>
            </a:br>
            <a:r>
              <a:rPr lang="en-US"/>
              <a:t>(for </a:t>
            </a:r>
            <a:r>
              <a:rPr lang="el-GR"/>
              <a:t>μ</a:t>
            </a:r>
            <a:r>
              <a:rPr lang="en-US"/>
              <a:t>, </a:t>
            </a:r>
            <a:r>
              <a:rPr lang="el-GR">
                <a:cs typeface="Arial" pitchFamily="34" charset="0"/>
              </a:rPr>
              <a:t>σ</a:t>
            </a:r>
            <a:r>
              <a:rPr lang="en-US">
                <a:sym typeface="Symbol" pitchFamily="18" charset="2"/>
              </a:rPr>
              <a:t> unknown)</a:t>
            </a:r>
            <a:endParaRPr lang="el-GR">
              <a:sym typeface="Symbol" pitchFamily="18" charset="2"/>
            </a:endParaRPr>
          </a:p>
        </p:txBody>
      </p:sp>
      <p:sp>
        <p:nvSpPr>
          <p:cNvPr id="294916" name="Rectangle 1028"/>
          <p:cNvSpPr>
            <a:spLocks noChangeArrowheads="1"/>
          </p:cNvSpPr>
          <p:nvPr/>
        </p:nvSpPr>
        <p:spPr bwMode="auto">
          <a:xfrm>
            <a:off x="1066800" y="1600200"/>
            <a:ext cx="7315200" cy="914400"/>
          </a:xfrm>
          <a:prstGeom prst="rect">
            <a:avLst/>
          </a:prstGeom>
          <a:solidFill>
            <a:srgbClr val="FFFFD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17" name="Rectangle 1029"/>
          <p:cNvSpPr>
            <a:spLocks noChangeArrowheads="1"/>
          </p:cNvSpPr>
          <p:nvPr/>
        </p:nvSpPr>
        <p:spPr bwMode="auto">
          <a:xfrm>
            <a:off x="838200" y="1524000"/>
            <a:ext cx="8077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20675" indent="-320675" algn="l" defTabSz="852488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700" b="0"/>
              <a:t>   A random sample of n = 25 has x = 50 and </a:t>
            </a:r>
          </a:p>
          <a:p>
            <a:pPr marL="320675" indent="-320675" algn="l" defTabSz="852488">
              <a:lnSpc>
                <a:spcPct val="6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700" b="0"/>
              <a:t>	s = 8.  Form a 95% confidence interval for </a:t>
            </a:r>
            <a:r>
              <a:rPr lang="el-GR" sz="2700" b="0"/>
              <a:t>μ</a:t>
            </a:r>
          </a:p>
        </p:txBody>
      </p:sp>
      <p:sp>
        <p:nvSpPr>
          <p:cNvPr id="294918" name="Line 1030"/>
          <p:cNvSpPr>
            <a:spLocks noChangeShapeType="1"/>
          </p:cNvSpPr>
          <p:nvPr/>
        </p:nvSpPr>
        <p:spPr bwMode="auto">
          <a:xfrm>
            <a:off x="6019800" y="1676400"/>
            <a:ext cx="228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21" name="AutoShape 1033"/>
          <p:cNvSpPr>
            <a:spLocks noChangeArrowheads="1"/>
          </p:cNvSpPr>
          <p:nvPr/>
        </p:nvSpPr>
        <p:spPr bwMode="auto">
          <a:xfrm>
            <a:off x="3657600" y="44196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22" name="Oval 1034"/>
          <p:cNvSpPr>
            <a:spLocks noChangeArrowheads="1"/>
          </p:cNvSpPr>
          <p:nvPr/>
        </p:nvSpPr>
        <p:spPr bwMode="auto">
          <a:xfrm>
            <a:off x="7315200" y="5791200"/>
            <a:ext cx="838200" cy="762000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A8200B2A-3B03-4EFE-9E3B-0E2259E0E732}" type="slidenum">
              <a:rPr lang="en-US"/>
              <a:pPr/>
              <a:t>44</a:t>
            </a:fld>
            <a:endParaRPr lang="en-US"/>
          </a:p>
        </p:txBody>
      </p:sp>
      <p:pic>
        <p:nvPicPr>
          <p:cNvPr id="295946" name="Picture 10" descr="8-50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200400"/>
            <a:ext cx="3581400" cy="2944813"/>
          </a:xfrm>
          <a:prstGeom prst="rect">
            <a:avLst/>
          </a:prstGeom>
          <a:noFill/>
        </p:spPr>
      </p:pic>
      <p:pic>
        <p:nvPicPr>
          <p:cNvPr id="295945" name="Picture 9" descr="8-50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124200"/>
            <a:ext cx="3429000" cy="3268663"/>
          </a:xfrm>
          <a:prstGeom prst="rect">
            <a:avLst/>
          </a:prstGeom>
          <a:noFill/>
        </p:spPr>
      </p:pic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93038" cy="106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Using PHStat </a:t>
            </a:r>
            <a:br>
              <a:rPr lang="en-US"/>
            </a:br>
            <a:r>
              <a:rPr lang="en-US"/>
              <a:t>(sample size for proportion)</a:t>
            </a:r>
          </a:p>
        </p:txBody>
      </p:sp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990600" y="1600200"/>
            <a:ext cx="7391400" cy="1447800"/>
          </a:xfrm>
          <a:prstGeom prst="rect">
            <a:avLst/>
          </a:prstGeom>
          <a:solidFill>
            <a:srgbClr val="FFFFD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900" b="0"/>
              <a:t>     </a:t>
            </a:r>
            <a:r>
              <a:rPr lang="en-US" sz="2000" b="0"/>
              <a:t>How large a sample would be necessary to estimate the true proportion defective in a large population </a:t>
            </a:r>
            <a:r>
              <a:rPr lang="en-US" sz="2000" b="0">
                <a:solidFill>
                  <a:schemeClr val="folHlink"/>
                </a:solidFill>
              </a:rPr>
              <a:t>within 3%,</a:t>
            </a:r>
            <a:r>
              <a:rPr lang="en-US" sz="2000" b="0"/>
              <a:t> </a:t>
            </a:r>
            <a:r>
              <a:rPr lang="en-US" sz="2000" b="0">
                <a:solidFill>
                  <a:schemeClr val="folHlink"/>
                </a:solidFill>
              </a:rPr>
              <a:t>with 95% confidence?</a:t>
            </a:r>
            <a:r>
              <a:rPr lang="en-US" sz="2000" b="0"/>
              <a:t> </a:t>
            </a:r>
          </a:p>
          <a:p>
            <a:pPr marL="342900" indent="-342900" algn="l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000" b="0"/>
              <a:t>   (Assume a pilot sample yields  p = 0.12)</a:t>
            </a:r>
          </a:p>
        </p:txBody>
      </p:sp>
      <p:sp>
        <p:nvSpPr>
          <p:cNvPr id="295943" name="AutoShape 7"/>
          <p:cNvSpPr>
            <a:spLocks noChangeArrowheads="1"/>
          </p:cNvSpPr>
          <p:nvPr/>
        </p:nvSpPr>
        <p:spPr bwMode="auto">
          <a:xfrm>
            <a:off x="3962400" y="47244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944" name="Oval 8"/>
          <p:cNvSpPr>
            <a:spLocks noChangeArrowheads="1"/>
          </p:cNvSpPr>
          <p:nvPr/>
        </p:nvSpPr>
        <p:spPr bwMode="auto">
          <a:xfrm>
            <a:off x="7696200" y="5715000"/>
            <a:ext cx="685800" cy="609600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EECF54A8-B369-4FD1-B021-0C55C0C27B36}" type="slidenum">
              <a:rPr lang="en-US"/>
              <a:pPr/>
              <a:t>45</a:t>
            </a:fld>
            <a:endParaRPr lang="en-US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/>
              <a:t>Chapter Summary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63688"/>
            <a:ext cx="7696200" cy="5065712"/>
          </a:xfrm>
        </p:spPr>
        <p:txBody>
          <a:bodyPr/>
          <a:lstStyle/>
          <a:p>
            <a:r>
              <a:rPr lang="en-US"/>
              <a:t>Discussed point estimates</a:t>
            </a:r>
          </a:p>
          <a:p>
            <a:r>
              <a:rPr lang="en-US"/>
              <a:t>Introduced interval estimates</a:t>
            </a:r>
          </a:p>
          <a:p>
            <a:r>
              <a:rPr lang="en-US"/>
              <a:t>Discussed confidence interval estimation for the mean [</a:t>
            </a:r>
            <a:r>
              <a:rPr lang="el-GR">
                <a:cs typeface="Arial" pitchFamily="34" charset="0"/>
              </a:rPr>
              <a:t>σ</a:t>
            </a:r>
            <a:r>
              <a:rPr lang="en-US"/>
              <a:t>  known]</a:t>
            </a:r>
          </a:p>
          <a:p>
            <a:r>
              <a:rPr lang="en-US"/>
              <a:t>Discussed confidence interval estimation for the mean [</a:t>
            </a:r>
            <a:r>
              <a:rPr lang="el-GR">
                <a:cs typeface="Arial" pitchFamily="34" charset="0"/>
              </a:rPr>
              <a:t>σ</a:t>
            </a:r>
            <a:r>
              <a:rPr lang="en-US"/>
              <a:t> unknown]</a:t>
            </a:r>
          </a:p>
          <a:p>
            <a:r>
              <a:rPr lang="en-US"/>
              <a:t>Addressed determining sample size for mean and proportion problems</a:t>
            </a:r>
          </a:p>
          <a:p>
            <a:r>
              <a:rPr lang="en-US"/>
              <a:t>Discussed confidence interval estimation for the proportion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D0E52E2C-E594-4067-A93A-28C0F5343CB8}" type="slidenum">
              <a:rPr lang="en-US"/>
              <a:pPr/>
              <a:t>46</a:t>
            </a:fld>
            <a:endParaRPr lang="en-US"/>
          </a:p>
        </p:txBody>
      </p:sp>
      <p:sp>
        <p:nvSpPr>
          <p:cNvPr id="303107" name="AutoShape 3" descr="3287383400_2177562"/>
          <p:cNvSpPr>
            <a:spLocks noChangeAspect="1" noChangeArrowheads="1"/>
          </p:cNvSpPr>
          <p:nvPr/>
        </p:nvSpPr>
        <p:spPr bwMode="auto">
          <a:xfrm>
            <a:off x="1828800" y="3333750"/>
            <a:ext cx="5486400" cy="17145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303108" name="AutoShape 4" descr="3287383400_2177562"/>
          <p:cNvSpPr>
            <a:spLocks noChangeAspect="1" noChangeArrowheads="1"/>
          </p:cNvSpPr>
          <p:nvPr/>
        </p:nvSpPr>
        <p:spPr bwMode="auto">
          <a:xfrm>
            <a:off x="1828800" y="3333750"/>
            <a:ext cx="5486400" cy="17145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303109" name="Picture 5" descr="copyr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2857500"/>
          </a:xfrm>
          <a:prstGeom prst="rect">
            <a:avLst/>
          </a:prstGeom>
          <a:noFill/>
        </p:spPr>
      </p:pic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762000" y="4495800"/>
            <a:ext cx="8382000" cy="10699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cs typeface="Times New Roman" pitchFamily="18" charset="0"/>
              </a:rPr>
              <a:t>All rights reserved. No part of this publication may be reproduced, stored in a retrieval system, or transmitted, in any form or by any means, electronic, mechanical, photocopying, recording, or otherwise, without the prior written permission of the publisher. </a:t>
            </a:r>
          </a:p>
          <a:p>
            <a:r>
              <a:rPr lang="en-US" sz="1600" b="0">
                <a:solidFill>
                  <a:srgbClr val="000000"/>
                </a:solidFill>
                <a:cs typeface="Times New Roman" pitchFamily="18" charset="0"/>
              </a:rPr>
              <a:t>Printed in the United States of America.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Estimate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077200" cy="4267200"/>
          </a:xfrm>
        </p:spPr>
        <p:txBody>
          <a:bodyPr/>
          <a:lstStyle/>
          <a:p>
            <a:r>
              <a:rPr lang="en-US" sz="2400" dirty="0"/>
              <a:t>Suppose a poll indicate that 62% (sample mean) of the people favor limiting property taxes to 1% of the market value of the property. </a:t>
            </a:r>
          </a:p>
          <a:p>
            <a:pPr lvl="1"/>
            <a:r>
              <a:rPr lang="en-US" sz="2000" dirty="0"/>
              <a:t>The 62% is the </a:t>
            </a:r>
            <a:r>
              <a:rPr lang="en-US" sz="2000" b="1" dirty="0">
                <a:solidFill>
                  <a:srgbClr val="FF0000"/>
                </a:solidFill>
              </a:rPr>
              <a:t>point estimate </a:t>
            </a:r>
            <a:r>
              <a:rPr lang="en-US" sz="2000" dirty="0"/>
              <a:t>of the true population of people who favor the property-tax limitation. </a:t>
            </a:r>
          </a:p>
          <a:p>
            <a:pPr lvl="1"/>
            <a:r>
              <a:rPr lang="en-US" sz="2000" dirty="0"/>
              <a:t>EPA tested average Automobile Mileage (point estimate)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Confidence Interval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114800"/>
          </a:xfrm>
        </p:spPr>
        <p:txBody>
          <a:bodyPr/>
          <a:lstStyle/>
          <a:p>
            <a:r>
              <a:rPr lang="en-US" sz="2400" dirty="0">
                <a:solidFill>
                  <a:srgbClr val="009900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point estimate (sample mean) </a:t>
            </a:r>
            <a:r>
              <a:rPr lang="en-US" sz="2400" dirty="0">
                <a:solidFill>
                  <a:srgbClr val="009900"/>
                </a:solidFill>
              </a:rPr>
              <a:t>is not likely to exactly equal the population parameter because of </a:t>
            </a:r>
            <a:r>
              <a:rPr lang="en-US" sz="2400" dirty="0">
                <a:solidFill>
                  <a:srgbClr val="FF0000"/>
                </a:solidFill>
              </a:rPr>
              <a:t>sampling error.</a:t>
            </a:r>
          </a:p>
          <a:p>
            <a:pPr lvl="1"/>
            <a:r>
              <a:rPr lang="en-US" sz="2000" dirty="0"/>
              <a:t>Probability of “sample </a:t>
            </a:r>
            <a:r>
              <a:rPr lang="en-US" sz="2000" b="1" dirty="0"/>
              <a:t>mean</a:t>
            </a:r>
            <a:r>
              <a:rPr lang="en-US" sz="2000" dirty="0"/>
              <a:t> =  population </a:t>
            </a:r>
            <a:r>
              <a:rPr lang="en-US" sz="2000" b="1" dirty="0"/>
              <a:t>mean”</a:t>
            </a:r>
            <a:r>
              <a:rPr lang="en-US" sz="2000" dirty="0"/>
              <a:t> is </a:t>
            </a:r>
            <a:r>
              <a:rPr lang="en-US" sz="2000" b="1" dirty="0"/>
              <a:t>zero</a:t>
            </a:r>
          </a:p>
          <a:p>
            <a:r>
              <a:rPr lang="en-US" sz="2400" b="1" dirty="0">
                <a:solidFill>
                  <a:srgbClr val="FF00FF"/>
                </a:solidFill>
              </a:rPr>
              <a:t>Problem: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how far</a:t>
            </a:r>
            <a:r>
              <a:rPr lang="en-US" sz="2400" b="1" dirty="0"/>
              <a:t> </a:t>
            </a:r>
            <a:r>
              <a:rPr lang="en-US" sz="2400" dirty="0"/>
              <a:t>the </a:t>
            </a:r>
            <a:r>
              <a:rPr lang="en-US" sz="2400" b="1" u="sng" dirty="0"/>
              <a:t>sample mean</a:t>
            </a:r>
            <a:r>
              <a:rPr lang="en-US" sz="2400" b="1" dirty="0"/>
              <a:t> </a:t>
            </a:r>
            <a:r>
              <a:rPr lang="en-US" sz="2400" dirty="0"/>
              <a:t>is from the </a:t>
            </a:r>
            <a:r>
              <a:rPr lang="en-US" sz="2400" b="1" u="sng" dirty="0"/>
              <a:t>population mean</a:t>
            </a:r>
            <a:r>
              <a:rPr lang="en-US" sz="2400" dirty="0"/>
              <a:t>.</a:t>
            </a:r>
          </a:p>
          <a:p>
            <a:r>
              <a:rPr lang="en-US" sz="2400" dirty="0"/>
              <a:t>To overcome this problem, </a:t>
            </a:r>
            <a:r>
              <a:rPr lang="en-US" sz="2400" dirty="0">
                <a:solidFill>
                  <a:srgbClr val="FF0000"/>
                </a:solidFill>
              </a:rPr>
              <a:t>“confidence interval” </a:t>
            </a:r>
            <a:r>
              <a:rPr lang="en-US" sz="2400" dirty="0"/>
              <a:t>can be used as the most common procedure.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95492F0D-42E5-4512-847B-20E6EC1367E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38B42B5D-469A-44AD-B5F9-C09625ABDAC4}" type="slidenum">
              <a:rPr lang="en-US"/>
              <a:pPr/>
              <a:t>7</a:t>
            </a:fld>
            <a:endParaRPr lang="en-US"/>
          </a:p>
        </p:txBody>
      </p:sp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81000"/>
            <a:ext cx="6705600" cy="762000"/>
          </a:xfrm>
        </p:spPr>
        <p:txBody>
          <a:bodyPr/>
          <a:lstStyle/>
          <a:p>
            <a:pPr defTabSz="914400"/>
            <a:r>
              <a:rPr lang="en-US" dirty="0"/>
              <a:t>Point and Interval Estimates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153400" cy="1143000"/>
          </a:xfrm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35000"/>
              </a:spcBef>
            </a:pPr>
            <a:r>
              <a:rPr lang="en-US" sz="2400" dirty="0"/>
              <a:t>So, a </a:t>
            </a:r>
            <a:r>
              <a:rPr lang="en-US" sz="2400" dirty="0">
                <a:solidFill>
                  <a:schemeClr val="folHlink"/>
                </a:solidFill>
              </a:rPr>
              <a:t>confidence interval</a:t>
            </a:r>
            <a:r>
              <a:rPr lang="en-US" sz="2400" dirty="0"/>
              <a:t> provides additional information about variability within a range.</a:t>
            </a:r>
          </a:p>
          <a:p>
            <a:pPr marL="800100" lvl="1" indent="-228600" defTabSz="914400">
              <a:lnSpc>
                <a:spcPct val="90000"/>
              </a:lnSpc>
              <a:spcBef>
                <a:spcPct val="35000"/>
              </a:spcBef>
            </a:pPr>
            <a:r>
              <a:rPr lang="en-US" sz="2000" b="1" dirty="0">
                <a:solidFill>
                  <a:srgbClr val="009900"/>
                </a:solidFill>
              </a:rPr>
              <a:t>The interval incorporates the sampling error</a:t>
            </a:r>
          </a:p>
        </p:txBody>
      </p:sp>
      <p:sp>
        <p:nvSpPr>
          <p:cNvPr id="223236" name="Line 4"/>
          <p:cNvSpPr>
            <a:spLocks noChangeShapeType="1"/>
          </p:cNvSpPr>
          <p:nvPr/>
        </p:nvSpPr>
        <p:spPr bwMode="auto">
          <a:xfrm>
            <a:off x="1219200" y="3124200"/>
            <a:ext cx="6553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237" name="Line 5"/>
          <p:cNvSpPr>
            <a:spLocks noChangeShapeType="1"/>
          </p:cNvSpPr>
          <p:nvPr/>
        </p:nvSpPr>
        <p:spPr bwMode="auto">
          <a:xfrm>
            <a:off x="1219200" y="2895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238" name="Line 6"/>
          <p:cNvSpPr>
            <a:spLocks noChangeShapeType="1"/>
          </p:cNvSpPr>
          <p:nvPr/>
        </p:nvSpPr>
        <p:spPr bwMode="auto">
          <a:xfrm>
            <a:off x="7772400" y="2895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239" name="AutoShape 7"/>
          <p:cNvSpPr>
            <a:spLocks noChangeArrowheads="1"/>
          </p:cNvSpPr>
          <p:nvPr/>
        </p:nvSpPr>
        <p:spPr bwMode="auto">
          <a:xfrm>
            <a:off x="4419600" y="2971800"/>
            <a:ext cx="152400" cy="304800"/>
          </a:xfrm>
          <a:prstGeom prst="diamond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240" name="AutoShape 8"/>
          <p:cNvSpPr>
            <a:spLocks noChangeArrowheads="1"/>
          </p:cNvSpPr>
          <p:nvPr/>
        </p:nvSpPr>
        <p:spPr bwMode="auto">
          <a:xfrm>
            <a:off x="4419600" y="3352800"/>
            <a:ext cx="152400" cy="533400"/>
          </a:xfrm>
          <a:prstGeom prst="upArrow">
            <a:avLst>
              <a:gd name="adj1" fmla="val 50000"/>
              <a:gd name="adj2" fmla="val 87500"/>
            </a:avLst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241" name="Text Box 9"/>
          <p:cNvSpPr txBox="1">
            <a:spLocks noChangeArrowheads="1"/>
          </p:cNvSpPr>
          <p:nvPr/>
        </p:nvSpPr>
        <p:spPr bwMode="auto">
          <a:xfrm>
            <a:off x="2819400" y="3886200"/>
            <a:ext cx="3581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/>
              <a:t>Point Estimate</a:t>
            </a:r>
          </a:p>
        </p:txBody>
      </p:sp>
      <p:sp>
        <p:nvSpPr>
          <p:cNvPr id="223242" name="Text Box 10"/>
          <p:cNvSpPr txBox="1">
            <a:spLocks noChangeArrowheads="1"/>
          </p:cNvSpPr>
          <p:nvPr/>
        </p:nvSpPr>
        <p:spPr bwMode="auto">
          <a:xfrm>
            <a:off x="685800" y="3352800"/>
            <a:ext cx="1752600" cy="1127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20000"/>
              </a:spcBef>
            </a:pPr>
            <a:r>
              <a:rPr lang="en-US" sz="2000"/>
              <a:t>Lower </a:t>
            </a:r>
          </a:p>
          <a:p>
            <a:pPr algn="l" eaLnBrk="0" hangingPunct="0">
              <a:spcBef>
                <a:spcPct val="20000"/>
              </a:spcBef>
            </a:pPr>
            <a:r>
              <a:rPr lang="en-US" sz="2000"/>
              <a:t>Confidence </a:t>
            </a:r>
          </a:p>
          <a:p>
            <a:pPr algn="l" eaLnBrk="0" hangingPunct="0">
              <a:spcBef>
                <a:spcPct val="20000"/>
              </a:spcBef>
            </a:pPr>
            <a:r>
              <a:rPr lang="en-US" sz="2000"/>
              <a:t>Limit</a:t>
            </a:r>
          </a:p>
        </p:txBody>
      </p:sp>
      <p:sp>
        <p:nvSpPr>
          <p:cNvPr id="223244" name="Text Box 12"/>
          <p:cNvSpPr txBox="1">
            <a:spLocks noChangeArrowheads="1"/>
          </p:cNvSpPr>
          <p:nvPr/>
        </p:nvSpPr>
        <p:spPr bwMode="auto">
          <a:xfrm>
            <a:off x="7239000" y="3352800"/>
            <a:ext cx="1676400" cy="1127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20000"/>
              </a:spcBef>
            </a:pPr>
            <a:r>
              <a:rPr lang="en-US" sz="2000" dirty="0"/>
              <a:t>Upper</a:t>
            </a:r>
          </a:p>
          <a:p>
            <a:pPr algn="l" eaLnBrk="0" hangingPunct="0">
              <a:spcBef>
                <a:spcPct val="20000"/>
              </a:spcBef>
            </a:pPr>
            <a:r>
              <a:rPr lang="en-US" sz="2000" dirty="0"/>
              <a:t>Confidence </a:t>
            </a:r>
          </a:p>
          <a:p>
            <a:pPr algn="l" eaLnBrk="0" hangingPunct="0">
              <a:spcBef>
                <a:spcPct val="20000"/>
              </a:spcBef>
            </a:pPr>
            <a:r>
              <a:rPr lang="en-US" sz="2000" dirty="0"/>
              <a:t>Limit</a:t>
            </a:r>
          </a:p>
        </p:txBody>
      </p:sp>
      <p:sp>
        <p:nvSpPr>
          <p:cNvPr id="223254" name="Line 22"/>
          <p:cNvSpPr>
            <a:spLocks noChangeShapeType="1"/>
          </p:cNvSpPr>
          <p:nvPr/>
        </p:nvSpPr>
        <p:spPr bwMode="auto">
          <a:xfrm>
            <a:off x="1143000" y="4495800"/>
            <a:ext cx="65532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3256" name="Text Box 24"/>
          <p:cNvSpPr txBox="1">
            <a:spLocks noChangeArrowheads="1"/>
          </p:cNvSpPr>
          <p:nvPr/>
        </p:nvSpPr>
        <p:spPr bwMode="auto">
          <a:xfrm>
            <a:off x="2743200" y="4495800"/>
            <a:ext cx="358140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dirty="0">
                <a:solidFill>
                  <a:schemeClr val="hlink"/>
                </a:solidFill>
              </a:rPr>
              <a:t>Width of 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hlink"/>
                </a:solidFill>
              </a:rPr>
              <a:t>confidence interval</a:t>
            </a:r>
          </a:p>
        </p:txBody>
      </p:sp>
    </p:spTree>
    <p:extLst>
      <p:ext uri="{BB962C8B-B14F-4D97-AF65-F5344CB8AC3E}">
        <p14:creationId xmlns:p14="http://schemas.microsoft.com/office/powerpoint/2010/main" val="57307198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39368C9C-54B0-4ED9-887A-4F10E1638E6C}" type="slidenum">
              <a:rPr lang="en-US"/>
              <a:pPr/>
              <a:t>8</a:t>
            </a:fld>
            <a:endParaRPr lang="en-US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93038" cy="7620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/>
              <a:t>Confidence Level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543800" cy="4267200"/>
          </a:xfrm>
        </p:spPr>
        <p:txBody>
          <a:bodyPr/>
          <a:lstStyle/>
          <a:p>
            <a:r>
              <a:rPr lang="en-US" sz="2400" dirty="0"/>
              <a:t>Confidence level = 95%   </a:t>
            </a:r>
          </a:p>
          <a:p>
            <a:pPr lvl="1"/>
            <a:r>
              <a:rPr lang="en-US" sz="2000" dirty="0"/>
              <a:t>Meaning: In the long run, 95% of all the confidence intervals will contain the true parameter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bg2"/>
                </a:solidFill>
              </a:rPr>
              <a:t>Describes </a:t>
            </a:r>
            <a:r>
              <a:rPr lang="en-US" sz="2400" dirty="0">
                <a:solidFill>
                  <a:srgbClr val="FF0000"/>
                </a:solidFill>
              </a:rPr>
              <a:t>how strongly we believe </a:t>
            </a:r>
            <a:r>
              <a:rPr lang="en-US" sz="2400" dirty="0">
                <a:solidFill>
                  <a:schemeClr val="bg2"/>
                </a:solidFill>
              </a:rPr>
              <a:t>that a particular sampling method will produce a </a:t>
            </a:r>
            <a:r>
              <a:rPr lang="en-US" sz="2400" dirty="0">
                <a:solidFill>
                  <a:srgbClr val="0070C0"/>
                </a:solidFill>
              </a:rPr>
              <a:t>confidence interval that includes the true population parameter</a:t>
            </a:r>
            <a:r>
              <a:rPr lang="en-US" sz="2400" dirty="0">
                <a:solidFill>
                  <a:schemeClr val="bg2"/>
                </a:solidFill>
              </a:rPr>
              <a:t>. 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A percentage (less than 100%)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Most common: 90% (α = 0.1), 95% (α = 0.05), 99%</a:t>
            </a:r>
          </a:p>
          <a:p>
            <a:pPr>
              <a:spcBef>
                <a:spcPts val="600"/>
              </a:spcBef>
            </a:pP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8-</a:t>
            </a:r>
            <a:fld id="{B72DBD79-87B2-4B8D-B965-A6B2E1CFC0F7}" type="slidenum">
              <a:rPr lang="en-US"/>
              <a:pPr/>
              <a:t>9</a:t>
            </a:fld>
            <a:endParaRPr lang="en-US"/>
          </a:p>
        </p:txBody>
      </p:sp>
      <p:sp>
        <p:nvSpPr>
          <p:cNvPr id="226316" name="Rectangle 12"/>
          <p:cNvSpPr>
            <a:spLocks noChangeArrowheads="1"/>
          </p:cNvSpPr>
          <p:nvPr/>
        </p:nvSpPr>
        <p:spPr bwMode="auto">
          <a:xfrm>
            <a:off x="2971800" y="2743200"/>
            <a:ext cx="3733800" cy="3581400"/>
          </a:xfrm>
          <a:prstGeom prst="rect">
            <a:avLst/>
          </a:prstGeom>
          <a:solidFill>
            <a:srgbClr val="FFFFCC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467600" cy="838200"/>
          </a:xfrm>
        </p:spPr>
        <p:txBody>
          <a:bodyPr/>
          <a:lstStyle/>
          <a:p>
            <a:pPr defTabSz="914400"/>
            <a:r>
              <a:rPr lang="en-US"/>
              <a:t>Common Levels of Confidence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7772400" cy="1143000"/>
          </a:xfrm>
        </p:spPr>
        <p:txBody>
          <a:bodyPr/>
          <a:lstStyle/>
          <a:p>
            <a:pPr marL="342900" indent="-342900" defTabSz="914400"/>
            <a:r>
              <a:rPr lang="en-US" dirty="0"/>
              <a:t>Commonly used confidence levels are 90%, 95%, and 99%</a:t>
            </a:r>
          </a:p>
        </p:txBody>
      </p:sp>
      <p:sp>
        <p:nvSpPr>
          <p:cNvPr id="226309" name="Text Box 5"/>
          <p:cNvSpPr txBox="1">
            <a:spLocks noChangeArrowheads="1"/>
          </p:cNvSpPr>
          <p:nvPr/>
        </p:nvSpPr>
        <p:spPr bwMode="auto">
          <a:xfrm>
            <a:off x="3048000" y="2895600"/>
            <a:ext cx="1828800" cy="7016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/>
              <a:t>Confidence Level</a:t>
            </a:r>
          </a:p>
        </p:txBody>
      </p:sp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5181600" y="2971800"/>
            <a:ext cx="1295400" cy="7016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/>
              <a:t>Critical value, z</a:t>
            </a:r>
            <a:r>
              <a:rPr lang="en-US" sz="2000"/>
              <a:t> </a:t>
            </a:r>
          </a:p>
        </p:txBody>
      </p:sp>
      <p:sp>
        <p:nvSpPr>
          <p:cNvPr id="226313" name="Text Box 9"/>
          <p:cNvSpPr txBox="1">
            <a:spLocks noChangeArrowheads="1"/>
          </p:cNvSpPr>
          <p:nvPr/>
        </p:nvSpPr>
        <p:spPr bwMode="auto">
          <a:xfrm>
            <a:off x="5334000" y="3733800"/>
            <a:ext cx="990600" cy="25876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2000"/>
              <a:t>1.28</a:t>
            </a:r>
          </a:p>
          <a:p>
            <a:pPr algn="l">
              <a:spcBef>
                <a:spcPct val="20000"/>
              </a:spcBef>
            </a:pPr>
            <a:r>
              <a:rPr lang="en-US" sz="2000">
                <a:solidFill>
                  <a:schemeClr val="folHlink"/>
                </a:solidFill>
              </a:rPr>
              <a:t>1.645</a:t>
            </a:r>
          </a:p>
          <a:p>
            <a:pPr algn="l">
              <a:spcBef>
                <a:spcPct val="20000"/>
              </a:spcBef>
            </a:pPr>
            <a:r>
              <a:rPr lang="en-US" sz="2000">
                <a:solidFill>
                  <a:schemeClr val="folHlink"/>
                </a:solidFill>
              </a:rPr>
              <a:t>1.96</a:t>
            </a:r>
          </a:p>
          <a:p>
            <a:pPr algn="l">
              <a:spcBef>
                <a:spcPct val="20000"/>
              </a:spcBef>
            </a:pPr>
            <a:r>
              <a:rPr lang="en-US" sz="2000"/>
              <a:t>2.33</a:t>
            </a:r>
          </a:p>
          <a:p>
            <a:pPr algn="l">
              <a:spcBef>
                <a:spcPct val="20000"/>
              </a:spcBef>
            </a:pPr>
            <a:r>
              <a:rPr lang="en-US" sz="2000">
                <a:solidFill>
                  <a:schemeClr val="folHlink"/>
                </a:solidFill>
              </a:rPr>
              <a:t>2.58</a:t>
            </a:r>
          </a:p>
          <a:p>
            <a:pPr algn="l">
              <a:spcBef>
                <a:spcPct val="20000"/>
              </a:spcBef>
            </a:pPr>
            <a:r>
              <a:rPr lang="en-US" sz="2000"/>
              <a:t>3.08</a:t>
            </a:r>
          </a:p>
          <a:p>
            <a:pPr algn="l">
              <a:spcBef>
                <a:spcPct val="20000"/>
              </a:spcBef>
            </a:pPr>
            <a:r>
              <a:rPr lang="en-US" sz="2000"/>
              <a:t>3.27</a:t>
            </a:r>
          </a:p>
        </p:txBody>
      </p:sp>
      <p:sp>
        <p:nvSpPr>
          <p:cNvPr id="226315" name="Text Box 11"/>
          <p:cNvSpPr txBox="1">
            <a:spLocks noChangeArrowheads="1"/>
          </p:cNvSpPr>
          <p:nvPr/>
        </p:nvSpPr>
        <p:spPr bwMode="auto">
          <a:xfrm>
            <a:off x="3581400" y="3733800"/>
            <a:ext cx="990600" cy="25876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2000"/>
              <a:t>80%</a:t>
            </a:r>
          </a:p>
          <a:p>
            <a:pPr algn="l">
              <a:spcBef>
                <a:spcPct val="20000"/>
              </a:spcBef>
            </a:pPr>
            <a:r>
              <a:rPr lang="en-US" sz="2000">
                <a:solidFill>
                  <a:schemeClr val="folHlink"/>
                </a:solidFill>
              </a:rPr>
              <a:t>90%</a:t>
            </a:r>
          </a:p>
          <a:p>
            <a:pPr algn="l">
              <a:spcBef>
                <a:spcPct val="20000"/>
              </a:spcBef>
            </a:pPr>
            <a:r>
              <a:rPr lang="en-US" sz="2000">
                <a:solidFill>
                  <a:schemeClr val="folHlink"/>
                </a:solidFill>
              </a:rPr>
              <a:t>95%</a:t>
            </a:r>
          </a:p>
          <a:p>
            <a:pPr algn="l">
              <a:spcBef>
                <a:spcPct val="20000"/>
              </a:spcBef>
            </a:pPr>
            <a:r>
              <a:rPr lang="en-US" sz="2000"/>
              <a:t>98%</a:t>
            </a:r>
          </a:p>
          <a:p>
            <a:pPr algn="l">
              <a:spcBef>
                <a:spcPct val="20000"/>
              </a:spcBef>
            </a:pPr>
            <a:r>
              <a:rPr lang="en-US" sz="2000">
                <a:solidFill>
                  <a:schemeClr val="folHlink"/>
                </a:solidFill>
              </a:rPr>
              <a:t>99%</a:t>
            </a:r>
          </a:p>
          <a:p>
            <a:pPr algn="l">
              <a:spcBef>
                <a:spcPct val="20000"/>
              </a:spcBef>
            </a:pPr>
            <a:r>
              <a:rPr lang="en-US" sz="2000"/>
              <a:t>99.8%</a:t>
            </a:r>
          </a:p>
          <a:p>
            <a:pPr algn="l">
              <a:spcBef>
                <a:spcPct val="20000"/>
              </a:spcBef>
            </a:pPr>
            <a:r>
              <a:rPr lang="en-US" sz="2000"/>
              <a:t>99.9%</a:t>
            </a:r>
          </a:p>
        </p:txBody>
      </p:sp>
      <p:sp>
        <p:nvSpPr>
          <p:cNvPr id="226317" name="Line 13"/>
          <p:cNvSpPr>
            <a:spLocks noChangeShapeType="1"/>
          </p:cNvSpPr>
          <p:nvPr/>
        </p:nvSpPr>
        <p:spPr bwMode="auto">
          <a:xfrm>
            <a:off x="2971800" y="3733800"/>
            <a:ext cx="3733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318" name="Line 14"/>
          <p:cNvSpPr>
            <a:spLocks noChangeShapeType="1"/>
          </p:cNvSpPr>
          <p:nvPr/>
        </p:nvSpPr>
        <p:spPr bwMode="auto">
          <a:xfrm>
            <a:off x="4876800" y="2743200"/>
            <a:ext cx="0" cy="3581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9935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nHall1">
  <a:themeElements>
    <a:clrScheme name="PrenHall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PrenHall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nHall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Hall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Hall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Designs\PrenHall1.pot</Template>
  <TotalTime>0</TotalTime>
  <Pages>20</Pages>
  <Words>2104</Words>
  <Application>Microsoft Office PowerPoint</Application>
  <PresentationFormat>On-screen Show (4:3)</PresentationFormat>
  <Paragraphs>355</Paragraphs>
  <Slides>46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Times New Roman</vt:lpstr>
      <vt:lpstr>Wingdings</vt:lpstr>
      <vt:lpstr>Symbol</vt:lpstr>
      <vt:lpstr>Arial</vt:lpstr>
      <vt:lpstr>PrenHall1</vt:lpstr>
      <vt:lpstr>Equation</vt:lpstr>
      <vt:lpstr>Chapter 8 Estimating Single  Population Parameters</vt:lpstr>
      <vt:lpstr>Chapter Goals</vt:lpstr>
      <vt:lpstr>Overview of the Chapter</vt:lpstr>
      <vt:lpstr>Estimation Process</vt:lpstr>
      <vt:lpstr>Point Estimate</vt:lpstr>
      <vt:lpstr>Confidence Interval</vt:lpstr>
      <vt:lpstr>Point and Interval Estimates</vt:lpstr>
      <vt:lpstr>Confidence Level</vt:lpstr>
      <vt:lpstr>Common Levels of Confidence</vt:lpstr>
      <vt:lpstr>General Formula</vt:lpstr>
      <vt:lpstr>General Formula</vt:lpstr>
      <vt:lpstr>Conditions for finding the Critical Value</vt:lpstr>
      <vt:lpstr>How to Find the z Value</vt:lpstr>
      <vt:lpstr>Finding the z Value</vt:lpstr>
      <vt:lpstr>How to Find the t value</vt:lpstr>
      <vt:lpstr>t Distribution: Try the t simulation one the website</vt:lpstr>
      <vt:lpstr>t Table</vt:lpstr>
      <vt:lpstr>t Distribution Values</vt:lpstr>
      <vt:lpstr>Example</vt:lpstr>
      <vt:lpstr>Summary of When to use z or t</vt:lpstr>
      <vt:lpstr>Using Analysis ToolPak</vt:lpstr>
      <vt:lpstr>Using Analysis ToolPak</vt:lpstr>
      <vt:lpstr>Using Analysis ToolPak (large sample: use normal (z) distribution automatically )</vt:lpstr>
      <vt:lpstr>Determining Required Sample Size</vt:lpstr>
      <vt:lpstr>Determining Required Sample Size</vt:lpstr>
      <vt:lpstr>Determining Required Sample Size When σ is known</vt:lpstr>
      <vt:lpstr>Required Sample Size Example</vt:lpstr>
      <vt:lpstr>If σ is unknown (most real situation)</vt:lpstr>
      <vt:lpstr>Example when σ is unknown</vt:lpstr>
      <vt:lpstr>Confidence Intervals for the  Population Proportion, π</vt:lpstr>
      <vt:lpstr>Confidence Intervals for the  Population Proportion, π</vt:lpstr>
      <vt:lpstr>Confidence Interval Endpoints</vt:lpstr>
      <vt:lpstr>Example</vt:lpstr>
      <vt:lpstr>Example</vt:lpstr>
      <vt:lpstr>Interpretation</vt:lpstr>
      <vt:lpstr>Changing the sample size</vt:lpstr>
      <vt:lpstr>Finding the Required Sample Size  for Proportion Problems</vt:lpstr>
      <vt:lpstr>What sample size...?</vt:lpstr>
      <vt:lpstr>What sample size...?</vt:lpstr>
      <vt:lpstr>Using PHStat</vt:lpstr>
      <vt:lpstr>PHStat Interval Options</vt:lpstr>
      <vt:lpstr>PHStat Sample Size Options</vt:lpstr>
      <vt:lpstr>Using PHStat  (for μ, σ unknown)</vt:lpstr>
      <vt:lpstr>Using PHStat  (sample size for proportion)</vt:lpstr>
      <vt:lpstr>Chapter Summary</vt:lpstr>
      <vt:lpstr>PowerPoint Presentation</vt:lpstr>
    </vt:vector>
  </TitlesOfParts>
  <Company>University of San Diego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Statistics: A Decision-Making Approach, 7th edition</dc:title>
  <dc:subject>Chapter 8</dc:subject>
  <dc:creator>Dirk Yandell</dc:creator>
  <cp:keywords/>
  <dc:description/>
  <cp:lastModifiedBy>Dr. Mohammed Alahmed</cp:lastModifiedBy>
  <cp:revision>291</cp:revision>
  <cp:lastPrinted>1998-11-22T23:37:53Z</cp:lastPrinted>
  <dcterms:created xsi:type="dcterms:W3CDTF">2001-01-13T00:04:22Z</dcterms:created>
  <dcterms:modified xsi:type="dcterms:W3CDTF">2017-09-27T11:40:07Z</dcterms:modified>
</cp:coreProperties>
</file>