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1"/>
  </p:notesMasterIdLst>
  <p:sldIdLst>
    <p:sldId id="256" r:id="rId2"/>
    <p:sldId id="416" r:id="rId3"/>
    <p:sldId id="327" r:id="rId4"/>
    <p:sldId id="411" r:id="rId5"/>
    <p:sldId id="330" r:id="rId6"/>
    <p:sldId id="403" r:id="rId7"/>
    <p:sldId id="332" r:id="rId8"/>
    <p:sldId id="417" r:id="rId9"/>
    <p:sldId id="334" r:id="rId10"/>
    <p:sldId id="336" r:id="rId11"/>
    <p:sldId id="337" r:id="rId12"/>
    <p:sldId id="338" r:id="rId13"/>
    <p:sldId id="339" r:id="rId14"/>
    <p:sldId id="340" r:id="rId15"/>
    <p:sldId id="341" r:id="rId16"/>
    <p:sldId id="401" r:id="rId17"/>
    <p:sldId id="412" r:id="rId18"/>
    <p:sldId id="349" r:id="rId19"/>
    <p:sldId id="350" r:id="rId20"/>
    <p:sldId id="352" r:id="rId21"/>
    <p:sldId id="354" r:id="rId22"/>
    <p:sldId id="355" r:id="rId23"/>
    <p:sldId id="356" r:id="rId24"/>
    <p:sldId id="358" r:id="rId25"/>
    <p:sldId id="359" r:id="rId26"/>
    <p:sldId id="360" r:id="rId27"/>
    <p:sldId id="418" r:id="rId28"/>
    <p:sldId id="429" r:id="rId29"/>
    <p:sldId id="361" r:id="rId30"/>
    <p:sldId id="415" r:id="rId31"/>
    <p:sldId id="426" r:id="rId32"/>
    <p:sldId id="427" r:id="rId33"/>
    <p:sldId id="424" r:id="rId34"/>
    <p:sldId id="423" r:id="rId35"/>
    <p:sldId id="428" r:id="rId36"/>
    <p:sldId id="366" r:id="rId37"/>
    <p:sldId id="419" r:id="rId38"/>
    <p:sldId id="422" r:id="rId39"/>
    <p:sldId id="430" r:id="rId40"/>
    <p:sldId id="413" r:id="rId41"/>
    <p:sldId id="385" r:id="rId42"/>
    <p:sldId id="414" r:id="rId43"/>
    <p:sldId id="404" r:id="rId44"/>
    <p:sldId id="405" r:id="rId45"/>
    <p:sldId id="406" r:id="rId46"/>
    <p:sldId id="407" r:id="rId47"/>
    <p:sldId id="408" r:id="rId48"/>
    <p:sldId id="409" r:id="rId49"/>
    <p:sldId id="425" r:id="rId5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9933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734" autoAdjust="0"/>
    <p:restoredTop sz="78940" autoAdjust="0"/>
  </p:normalViewPr>
  <p:slideViewPr>
    <p:cSldViewPr>
      <p:cViewPr>
        <p:scale>
          <a:sx n="66" d="100"/>
          <a:sy n="66" d="100"/>
        </p:scale>
        <p:origin x="-1188" y="3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80" d="100"/>
          <a:sy n="80" d="100"/>
        </p:scale>
        <p:origin x="-1408" y="11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B77490-6EA0-4084-B733-BC47CCA4C9E0}"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CB86FC75-0917-49FD-B4B4-7E01D8280802}">
      <dgm:prSet/>
      <dgm:spPr/>
      <dgm:t>
        <a:bodyPr/>
        <a:lstStyle/>
        <a:p>
          <a:pPr rtl="0"/>
          <a:r>
            <a:rPr lang="en-US" b="0" dirty="0" smtClean="0">
              <a:solidFill>
                <a:schemeClr val="tx1"/>
              </a:solidFill>
            </a:rPr>
            <a:t>Consumer products</a:t>
          </a:r>
          <a:endParaRPr lang="en-US" b="0" dirty="0">
            <a:solidFill>
              <a:schemeClr val="tx1"/>
            </a:solidFill>
          </a:endParaRPr>
        </a:p>
      </dgm:t>
    </dgm:pt>
    <dgm:pt modelId="{F10B7D13-38C6-404F-A68C-38404786EB8D}" type="parTrans" cxnId="{403292D9-46D4-48FC-A804-C2BA56A094BB}">
      <dgm:prSet/>
      <dgm:spPr/>
      <dgm:t>
        <a:bodyPr/>
        <a:lstStyle/>
        <a:p>
          <a:endParaRPr lang="en-US">
            <a:solidFill>
              <a:schemeClr val="tx1"/>
            </a:solidFill>
          </a:endParaRPr>
        </a:p>
      </dgm:t>
    </dgm:pt>
    <dgm:pt modelId="{887CCDF1-F3E8-4859-99F7-0BD8585B5740}" type="sibTrans" cxnId="{403292D9-46D4-48FC-A804-C2BA56A094BB}">
      <dgm:prSet/>
      <dgm:spPr/>
      <dgm:t>
        <a:bodyPr/>
        <a:lstStyle/>
        <a:p>
          <a:endParaRPr lang="en-US">
            <a:solidFill>
              <a:schemeClr val="tx1"/>
            </a:solidFill>
          </a:endParaRPr>
        </a:p>
      </dgm:t>
    </dgm:pt>
    <dgm:pt modelId="{4F2B8F93-4FE0-4798-88B0-3333A8D807FB}">
      <dgm:prSet/>
      <dgm:spPr/>
      <dgm:t>
        <a:bodyPr/>
        <a:lstStyle/>
        <a:p>
          <a:pPr rtl="0"/>
          <a:r>
            <a:rPr lang="en-US" b="0" dirty="0" smtClean="0">
              <a:solidFill>
                <a:schemeClr val="tx1"/>
              </a:solidFill>
            </a:rPr>
            <a:t>Industrial products</a:t>
          </a:r>
          <a:endParaRPr lang="en-US" dirty="0">
            <a:solidFill>
              <a:schemeClr val="tx1"/>
            </a:solidFill>
          </a:endParaRPr>
        </a:p>
      </dgm:t>
    </dgm:pt>
    <dgm:pt modelId="{D463C68D-CF09-4B65-8DE0-AF417932DE82}" type="parTrans" cxnId="{018A266E-E9DC-451B-B430-38D64C382842}">
      <dgm:prSet/>
      <dgm:spPr/>
      <dgm:t>
        <a:bodyPr/>
        <a:lstStyle/>
        <a:p>
          <a:endParaRPr lang="en-US">
            <a:solidFill>
              <a:schemeClr val="tx1"/>
            </a:solidFill>
          </a:endParaRPr>
        </a:p>
      </dgm:t>
    </dgm:pt>
    <dgm:pt modelId="{0C21049B-B60B-461D-B5A1-E43AAFC5C143}" type="sibTrans" cxnId="{018A266E-E9DC-451B-B430-38D64C382842}">
      <dgm:prSet/>
      <dgm:spPr/>
      <dgm:t>
        <a:bodyPr/>
        <a:lstStyle/>
        <a:p>
          <a:endParaRPr lang="en-US">
            <a:solidFill>
              <a:schemeClr val="tx1"/>
            </a:solidFill>
          </a:endParaRPr>
        </a:p>
      </dgm:t>
    </dgm:pt>
    <dgm:pt modelId="{BACA2342-33CB-4114-9EBE-393BA601503A}" type="pres">
      <dgm:prSet presAssocID="{DCB77490-6EA0-4084-B733-BC47CCA4C9E0}" presName="Name0" presStyleCnt="0">
        <dgm:presLayoutVars>
          <dgm:dir/>
          <dgm:animLvl val="lvl"/>
          <dgm:resizeHandles val="exact"/>
        </dgm:presLayoutVars>
      </dgm:prSet>
      <dgm:spPr/>
      <dgm:t>
        <a:bodyPr/>
        <a:lstStyle/>
        <a:p>
          <a:endParaRPr lang="en-US"/>
        </a:p>
      </dgm:t>
    </dgm:pt>
    <dgm:pt modelId="{B2A19134-EF2A-4CE8-BB3F-7E3746D926AC}" type="pres">
      <dgm:prSet presAssocID="{CB86FC75-0917-49FD-B4B4-7E01D8280802}" presName="linNode" presStyleCnt="0"/>
      <dgm:spPr/>
    </dgm:pt>
    <dgm:pt modelId="{A988610D-E6F0-44CD-BA44-510A327D1277}" type="pres">
      <dgm:prSet presAssocID="{CB86FC75-0917-49FD-B4B4-7E01D8280802}" presName="parentText" presStyleLbl="node1" presStyleIdx="0" presStyleCnt="2" custScaleX="277778" custLinFactNeighborX="-136" custLinFactNeighborY="-11830">
        <dgm:presLayoutVars>
          <dgm:chMax val="1"/>
          <dgm:bulletEnabled val="1"/>
        </dgm:presLayoutVars>
      </dgm:prSet>
      <dgm:spPr/>
      <dgm:t>
        <a:bodyPr/>
        <a:lstStyle/>
        <a:p>
          <a:endParaRPr lang="en-US"/>
        </a:p>
      </dgm:t>
    </dgm:pt>
    <dgm:pt modelId="{77BE215B-D69D-4BB1-B85E-153930C1F82E}" type="pres">
      <dgm:prSet presAssocID="{887CCDF1-F3E8-4859-99F7-0BD8585B5740}" presName="sp" presStyleCnt="0"/>
      <dgm:spPr/>
    </dgm:pt>
    <dgm:pt modelId="{8581CEEE-5924-4C2F-859A-6A36BD243622}" type="pres">
      <dgm:prSet presAssocID="{4F2B8F93-4FE0-4798-88B0-3333A8D807FB}" presName="linNode" presStyleCnt="0"/>
      <dgm:spPr/>
    </dgm:pt>
    <dgm:pt modelId="{DBEB94D2-B4C6-4D99-B28D-BB748F79D2A9}" type="pres">
      <dgm:prSet presAssocID="{4F2B8F93-4FE0-4798-88B0-3333A8D807FB}" presName="parentText" presStyleLbl="node1" presStyleIdx="1" presStyleCnt="2" custScaleX="277778" custLinFactX="100000" custLinFactNeighborX="127359" custLinFactNeighborY="-2500">
        <dgm:presLayoutVars>
          <dgm:chMax val="1"/>
          <dgm:bulletEnabled val="1"/>
        </dgm:presLayoutVars>
      </dgm:prSet>
      <dgm:spPr/>
      <dgm:t>
        <a:bodyPr/>
        <a:lstStyle/>
        <a:p>
          <a:endParaRPr lang="en-US"/>
        </a:p>
      </dgm:t>
    </dgm:pt>
  </dgm:ptLst>
  <dgm:cxnLst>
    <dgm:cxn modelId="{403292D9-46D4-48FC-A804-C2BA56A094BB}" srcId="{DCB77490-6EA0-4084-B733-BC47CCA4C9E0}" destId="{CB86FC75-0917-49FD-B4B4-7E01D8280802}" srcOrd="0" destOrd="0" parTransId="{F10B7D13-38C6-404F-A68C-38404786EB8D}" sibTransId="{887CCDF1-F3E8-4859-99F7-0BD8585B5740}"/>
    <dgm:cxn modelId="{8FA31039-A212-7843-A3B5-85232FDDE1BD}" type="presOf" srcId="{DCB77490-6EA0-4084-B733-BC47CCA4C9E0}" destId="{BACA2342-33CB-4114-9EBE-393BA601503A}" srcOrd="0" destOrd="0" presId="urn:microsoft.com/office/officeart/2005/8/layout/vList5"/>
    <dgm:cxn modelId="{57903EB8-5D7A-714B-95B7-14FDCBC016B8}" type="presOf" srcId="{4F2B8F93-4FE0-4798-88B0-3333A8D807FB}" destId="{DBEB94D2-B4C6-4D99-B28D-BB748F79D2A9}" srcOrd="0" destOrd="0" presId="urn:microsoft.com/office/officeart/2005/8/layout/vList5"/>
    <dgm:cxn modelId="{A0F1D488-0AD2-A14C-B808-842E81803347}" type="presOf" srcId="{CB86FC75-0917-49FD-B4B4-7E01D8280802}" destId="{A988610D-E6F0-44CD-BA44-510A327D1277}" srcOrd="0" destOrd="0" presId="urn:microsoft.com/office/officeart/2005/8/layout/vList5"/>
    <dgm:cxn modelId="{018A266E-E9DC-451B-B430-38D64C382842}" srcId="{DCB77490-6EA0-4084-B733-BC47CCA4C9E0}" destId="{4F2B8F93-4FE0-4798-88B0-3333A8D807FB}" srcOrd="1" destOrd="0" parTransId="{D463C68D-CF09-4B65-8DE0-AF417932DE82}" sibTransId="{0C21049B-B60B-461D-B5A1-E43AAFC5C143}"/>
    <dgm:cxn modelId="{0AECFA6D-EF5B-7149-BE8A-1E85C6D4FBBE}" type="presParOf" srcId="{BACA2342-33CB-4114-9EBE-393BA601503A}" destId="{B2A19134-EF2A-4CE8-BB3F-7E3746D926AC}" srcOrd="0" destOrd="0" presId="urn:microsoft.com/office/officeart/2005/8/layout/vList5"/>
    <dgm:cxn modelId="{ED2309D0-0C4D-B443-B8EE-0E0C8230A97A}" type="presParOf" srcId="{B2A19134-EF2A-4CE8-BB3F-7E3746D926AC}" destId="{A988610D-E6F0-44CD-BA44-510A327D1277}" srcOrd="0" destOrd="0" presId="urn:microsoft.com/office/officeart/2005/8/layout/vList5"/>
    <dgm:cxn modelId="{EA7B681A-A1FA-AD4C-938C-5D8C1C0401D5}" type="presParOf" srcId="{BACA2342-33CB-4114-9EBE-393BA601503A}" destId="{77BE215B-D69D-4BB1-B85E-153930C1F82E}" srcOrd="1" destOrd="0" presId="urn:microsoft.com/office/officeart/2005/8/layout/vList5"/>
    <dgm:cxn modelId="{B3D6F346-18E4-4E41-987C-9DA11E688D3D}" type="presParOf" srcId="{BACA2342-33CB-4114-9EBE-393BA601503A}" destId="{8581CEEE-5924-4C2F-859A-6A36BD243622}" srcOrd="2" destOrd="0" presId="urn:microsoft.com/office/officeart/2005/8/layout/vList5"/>
    <dgm:cxn modelId="{5520EBA3-A3C2-1C4F-8D26-ABD67CE946B1}" type="presParOf" srcId="{8581CEEE-5924-4C2F-859A-6A36BD243622}" destId="{DBEB94D2-B4C6-4D99-B28D-BB748F79D2A9}"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88610D-E6F0-44CD-BA44-510A327D1277}">
      <dsp:nvSpPr>
        <dsp:cNvPr id="0" name=""/>
        <dsp:cNvSpPr/>
      </dsp:nvSpPr>
      <dsp:spPr>
        <a:xfrm>
          <a:off x="0" y="0"/>
          <a:ext cx="5176543" cy="182132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Consumer products</a:t>
          </a:r>
          <a:endParaRPr lang="en-US" sz="5400" b="0" kern="1200" dirty="0">
            <a:solidFill>
              <a:schemeClr val="tx1"/>
            </a:solidFill>
          </a:endParaRPr>
        </a:p>
      </dsp:txBody>
      <dsp:txXfrm>
        <a:off x="0" y="0"/>
        <a:ext cx="5176543" cy="1821321"/>
      </dsp:txXfrm>
    </dsp:sp>
    <dsp:sp modelId="{DBEB94D2-B4C6-4D99-B28D-BB748F79D2A9}">
      <dsp:nvSpPr>
        <dsp:cNvPr id="0" name=""/>
        <dsp:cNvSpPr/>
      </dsp:nvSpPr>
      <dsp:spPr>
        <a:xfrm>
          <a:off x="5056" y="1866900"/>
          <a:ext cx="5176543" cy="182132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Industrial products</a:t>
          </a:r>
          <a:endParaRPr lang="en-US" sz="5400" kern="1200" dirty="0">
            <a:solidFill>
              <a:schemeClr val="tx1"/>
            </a:solidFill>
          </a:endParaRPr>
        </a:p>
      </dsp:txBody>
      <dsp:txXfrm>
        <a:off x="5056" y="1866900"/>
        <a:ext cx="5176543" cy="182132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wrap="square" lIns="93177" tIns="46589" rIns="93177" bIns="46589"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charset="0"/>
              </a:defRPr>
            </a:lvl1pPr>
          </a:lstStyle>
          <a:p>
            <a:fld id="{0F710351-21E7-4B6E-8310-F30A19E6BCD2}" type="datetime1">
              <a:rPr lang="en-US"/>
              <a:pPr/>
              <a:t>12/3/2013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3177" tIns="46589" rIns="93177" bIns="46589"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wrap="square" lIns="93177" tIns="46589" rIns="93177" bIns="46589"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wrap="square" lIns="93177" tIns="46589" rIns="93177" bIns="46589"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charset="0"/>
              </a:defRPr>
            </a:lvl1pPr>
          </a:lstStyle>
          <a:p>
            <a:fld id="{07B969B2-DC41-4ABF-B4F7-D2B26BF2E7C0}" type="slidenum">
              <a:rPr lang="en-US"/>
              <a:pPr/>
              <a:t>‹#›</a:t>
            </a:fld>
            <a:endParaRPr lang="en-US"/>
          </a:p>
        </p:txBody>
      </p:sp>
    </p:spTree>
    <p:extLst>
      <p:ext uri="{BB962C8B-B14F-4D97-AF65-F5344CB8AC3E}">
        <p14:creationId xmlns:p14="http://schemas.microsoft.com/office/powerpoint/2010/main" xmlns="" val="1124126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631825" indent="-17462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B26FE18-6937-428E-8328-5B98721EA19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dirty="0" smtClean="0"/>
          </a:p>
        </p:txBody>
      </p:sp>
      <p:sp>
        <p:nvSpPr>
          <p:cNvPr id="23556" name="Slide Number Placeholder 3"/>
          <p:cNvSpPr>
            <a:spLocks noGrp="1"/>
          </p:cNvSpPr>
          <p:nvPr>
            <p:ph type="sldNum" sz="quarter" idx="5"/>
          </p:nvPr>
        </p:nvSpPr>
        <p:spPr bwMode="auto">
          <a:noFill/>
          <a:ln>
            <a:miter lim="800000"/>
            <a:headEnd/>
            <a:tailEnd/>
          </a:ln>
        </p:spPr>
        <p:txBody>
          <a:bodyPr/>
          <a:lstStyle/>
          <a:p>
            <a:fld id="{D3035E29-763F-480C-ABC9-188E1C59D2CD}"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51CEAEE6-1DF9-44CF-A350-CCE9D6568DB0}"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F5D0909A-3949-4724-8CE1-25B9662F2170}"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39F8249F-98DE-4557-8176-838DC64207C6}"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What is a product that could be convenience, shopping, and specialty?</a:t>
            </a:r>
            <a:endParaRPr lang="en-US" sz="800" i="1" dirty="0"/>
          </a:p>
          <a:p>
            <a:r>
              <a:rPr lang="en-US" dirty="0" smtClean="0"/>
              <a:t>This is a bit of a puzzle. They might realize that a camera could fall into several categories depending on the buyer and the situation. Certainly, if you are on vacation and you forgot your camera, you would pick one up at a convenience store, pharmacy, or maybe the hotel store. If you were a professional photographer, a camera purchase could easily be specialty if you were buying a $5,000 camera.  Other examples might include mats for the floor of a automobile, tires, or a fan.</a:t>
            </a:r>
          </a:p>
        </p:txBody>
      </p:sp>
      <p:sp>
        <p:nvSpPr>
          <p:cNvPr id="31748" name="Slide Number Placeholder 3"/>
          <p:cNvSpPr>
            <a:spLocks noGrp="1"/>
          </p:cNvSpPr>
          <p:nvPr>
            <p:ph type="sldNum" sz="quarter" idx="5"/>
          </p:nvPr>
        </p:nvSpPr>
        <p:spPr bwMode="auto">
          <a:noFill/>
          <a:ln>
            <a:miter lim="800000"/>
            <a:headEnd/>
            <a:tailEnd/>
          </a:ln>
        </p:spPr>
        <p:txBody>
          <a:bodyPr/>
          <a:lstStyle/>
          <a:p>
            <a:fld id="{3E19CEFC-D728-4A35-8934-04BD9A22384F}"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2F00AD85-38B2-414F-BDAB-A51046719249}"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r>
              <a:rPr lang="en-US" b="1" smtClean="0"/>
              <a:t>Note to Instructor</a:t>
            </a:r>
          </a:p>
          <a:p>
            <a:r>
              <a:rPr lang="en-US" smtClean="0"/>
              <a:t>This Web link brings you to CBIZ—a consulting firm for businesses. It is interesting to look at their drop-down menus for an overview of the services they offer.</a:t>
            </a:r>
          </a:p>
        </p:txBody>
      </p:sp>
      <p:sp>
        <p:nvSpPr>
          <p:cNvPr id="35844" name="Slide Number Placeholder 3"/>
          <p:cNvSpPr>
            <a:spLocks noGrp="1"/>
          </p:cNvSpPr>
          <p:nvPr>
            <p:ph type="sldNum" sz="quarter" idx="5"/>
          </p:nvPr>
        </p:nvSpPr>
        <p:spPr bwMode="auto">
          <a:noFill/>
          <a:ln>
            <a:miter lim="800000"/>
            <a:headEnd/>
            <a:tailEnd/>
          </a:ln>
        </p:spPr>
        <p:txBody>
          <a:bodyPr/>
          <a:lstStyle/>
          <a:p>
            <a:fld id="{9110EF5E-D25B-45B8-9305-EE69690F8EA0}"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r>
              <a:rPr lang="en-US" dirty="0" smtClean="0"/>
              <a:t>Now </a:t>
            </a:r>
            <a:r>
              <a:rPr lang="en-US" dirty="0"/>
              <a:t>we dig into the specific</a:t>
            </a:r>
          </a:p>
          <a:p>
            <a:r>
              <a:rPr lang="en-US" dirty="0"/>
              <a:t>decisions that companies must make</a:t>
            </a:r>
          </a:p>
          <a:p>
            <a:r>
              <a:rPr lang="en-US" dirty="0"/>
              <a:t>when designing and marketing</a:t>
            </a:r>
          </a:p>
          <a:p>
            <a:r>
              <a:rPr lang="en-US" dirty="0"/>
              <a:t>products and services.</a:t>
            </a: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3989881F-8B94-449D-9E0F-B005CC3D5F75}"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a:lstStyle/>
          <a:p>
            <a:fld id="{7A49A5A3-E46D-47EA-BDD0-850E0DECF45C}"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It is interesting to ask how to make the 4Ps more customer centric. This leads to a redefining of the 4Ps to the 4Cs as follows:</a:t>
            </a:r>
          </a:p>
          <a:p>
            <a:pPr eaLnBrk="1" hangingPunct="1">
              <a:buFontTx/>
              <a:buChar char="•"/>
            </a:pPr>
            <a:r>
              <a:rPr lang="en-US" dirty="0" smtClean="0"/>
              <a:t>Product—Customer solution</a:t>
            </a:r>
          </a:p>
          <a:p>
            <a:pPr eaLnBrk="1" hangingPunct="1">
              <a:buFontTx/>
              <a:buChar char="•"/>
            </a:pPr>
            <a:r>
              <a:rPr lang="en-US" dirty="0" smtClean="0"/>
              <a:t>Price—Customer cost</a:t>
            </a:r>
          </a:p>
          <a:p>
            <a:pPr eaLnBrk="1" hangingPunct="1">
              <a:buFontTx/>
              <a:buChar char="•"/>
            </a:pPr>
            <a:r>
              <a:rPr lang="en-US" dirty="0" smtClean="0"/>
              <a:t>Place—Convenience</a:t>
            </a:r>
          </a:p>
          <a:p>
            <a:pPr eaLnBrk="1" hangingPunct="1">
              <a:buFontTx/>
              <a:buChar char="•"/>
            </a:pPr>
            <a:r>
              <a:rPr lang="en-US" dirty="0" smtClean="0"/>
              <a:t>Promotion—Communication</a:t>
            </a:r>
          </a:p>
          <a:p>
            <a:pPr eaLnBrk="1" hangingPunct="1"/>
            <a:endParaRPr lang="en-US" dirty="0" smtClean="0"/>
          </a:p>
          <a:p>
            <a:r>
              <a:rPr lang="en-US" dirty="0">
                <a:ea typeface="MS PGothic" pitchFamily="34" charset="-128"/>
                <a:cs typeface="Arial" charset="0"/>
              </a:rPr>
              <a:t>Definition of 'Assortment Strategy'</a:t>
            </a:r>
          </a:p>
          <a:p>
            <a:r>
              <a:rPr lang="en-US" dirty="0">
                <a:ea typeface="MS PGothic" pitchFamily="34" charset="-128"/>
                <a:cs typeface="Arial" charset="0"/>
              </a:rPr>
              <a:t>The number and type of products displayed by retailers for purchase by consumers. The two major components of an assortment strategy are the depth of products offered (how many variations of a particular product a store carries), and the width of the product variety (how many different types of products a store carries).</a:t>
            </a:r>
            <a:r>
              <a:rPr lang="en-US" dirty="0" smtClean="0"/>
              <a:t/>
            </a:r>
            <a:br>
              <a:rPr lang="en-US" dirty="0" smtClean="0"/>
            </a:br>
            <a:r>
              <a:rPr lang="en-US" dirty="0" smtClean="0"/>
              <a:t/>
            </a:r>
            <a:br>
              <a:rPr lang="en-US" dirty="0" smtClean="0"/>
            </a:br>
            <a:r>
              <a:rPr lang="en-US" dirty="0">
                <a:ea typeface="MS PGothic" pitchFamily="34" charset="-128"/>
                <a:cs typeface="Arial" charset="0"/>
              </a:rPr>
              <a:t>A deep assortment of products means that a retailer carries a number of variations of a single product (the opposite being a narrow assortment); a wide variety of products means that a retailer carries a large number of different products (the opposite being a narrow variety).</a:t>
            </a:r>
            <a:r>
              <a:rPr lang="en-US" dirty="0" smtClean="0"/>
              <a:t/>
            </a:r>
            <a:br>
              <a:rPr lang="en-US" dirty="0" smtClean="0"/>
            </a:br>
            <a:endParaRPr lang="en-US" dirty="0" smtClean="0"/>
          </a:p>
          <a:p>
            <a:pPr eaLnBrk="1" hangingPunct="1"/>
            <a:endParaRPr lang="en-US" dirty="0" smtClean="0"/>
          </a:p>
        </p:txBody>
      </p:sp>
      <p:sp>
        <p:nvSpPr>
          <p:cNvPr id="69635" name="Slide Number Placeholder 3"/>
          <p:cNvSpPr>
            <a:spLocks noGrp="1"/>
          </p:cNvSpPr>
          <p:nvPr>
            <p:ph type="sldNum" sz="quarter" idx="5"/>
          </p:nvPr>
        </p:nvSpPr>
        <p:spPr bwMode="auto">
          <a:noFill/>
          <a:ln>
            <a:miter lim="800000"/>
            <a:headEnd/>
            <a:tailEnd/>
          </a:ln>
        </p:spPr>
        <p:txBody>
          <a:bodyPr/>
          <a:lstStyle/>
          <a:p>
            <a:fld id="{C65ED45C-5F52-4C7B-B34F-44F082EF2C36}"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r>
              <a:rPr lang="en-US" b="1" dirty="0"/>
              <a:t>Product quality</a:t>
            </a:r>
          </a:p>
          <a:p>
            <a:r>
              <a:rPr lang="en-US" dirty="0"/>
              <a:t>The characteristics of a product or service that bear on its ability to satisfy stated or</a:t>
            </a:r>
          </a:p>
          <a:p>
            <a:r>
              <a:rPr lang="en-US" dirty="0"/>
              <a:t>implied customer needs.</a:t>
            </a:r>
            <a:endParaRPr lang="en-US" b="1" dirty="0"/>
          </a:p>
          <a:p>
            <a:r>
              <a:rPr lang="en-US" b="1" dirty="0"/>
              <a:t>Product quality is one of the marketer’s major positioning tools. Quality</a:t>
            </a:r>
          </a:p>
          <a:p>
            <a:r>
              <a:rPr lang="en-US" dirty="0"/>
              <a:t>has a direct impact on product or service performance; thus, it is closely linked to customer</a:t>
            </a:r>
          </a:p>
          <a:p>
            <a:r>
              <a:rPr lang="en-US" dirty="0"/>
              <a:t>value and satisfaction</a:t>
            </a:r>
            <a:endParaRPr lang="en-US" dirty="0" smtClean="0"/>
          </a:p>
        </p:txBody>
      </p:sp>
      <p:sp>
        <p:nvSpPr>
          <p:cNvPr id="48132" name="Slide Number Placeholder 3"/>
          <p:cNvSpPr>
            <a:spLocks noGrp="1"/>
          </p:cNvSpPr>
          <p:nvPr>
            <p:ph type="sldNum" sz="quarter" idx="5"/>
          </p:nvPr>
        </p:nvSpPr>
        <p:spPr bwMode="auto">
          <a:noFill/>
          <a:ln>
            <a:miter lim="800000"/>
            <a:headEnd/>
            <a:tailEnd/>
          </a:ln>
        </p:spPr>
        <p:txBody>
          <a:bodyPr/>
          <a:lstStyle/>
          <a:p>
            <a:fld id="{553896D2-A6AD-4135-851D-AA2E8FC4E970}"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5BA90D6C-9E59-424A-B8B9-C2C9E82D8182}"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r>
              <a:rPr lang="en-US" b="1" smtClean="0"/>
              <a:t>Note to Instructor</a:t>
            </a:r>
          </a:p>
          <a:p>
            <a:r>
              <a:rPr lang="en-US" smtClean="0"/>
              <a:t>The text highlights OXO’s unique design for their product. This link takes you to the OXO Web site to explore some of there products. </a:t>
            </a:r>
          </a:p>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6315BD30-8028-41E7-BDF7-B61B22D1DF98}"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marL="543535" indent="-543535"/>
            <a:r>
              <a:rPr lang="en-US" b="1" smtClean="0"/>
              <a:t>Note to Instructor</a:t>
            </a:r>
          </a:p>
          <a:p>
            <a:pPr marL="543535" indent="-543535"/>
            <a:r>
              <a:rPr lang="en-US" b="1" smtClean="0"/>
              <a:t>Discussion Questions</a:t>
            </a:r>
          </a:p>
          <a:p>
            <a:pPr marL="543535" indent="-543535"/>
            <a:r>
              <a:rPr lang="en-US" i="1" smtClean="0"/>
              <a:t>What brands do you tend to purchase consistently? Why?</a:t>
            </a:r>
          </a:p>
          <a:p>
            <a:pPr marL="543535" indent="-543535"/>
            <a:r>
              <a:rPr lang="en-US" smtClean="0"/>
              <a:t>This discussion should lead to the consumer benefits of brands including quality and consistency. It is interesting to now ask students what the benefits might be for the seller of having a strong brand. This will include segmentation, positioning, and the ability to communicate product features</a:t>
            </a:r>
          </a:p>
          <a:p>
            <a:pPr marL="543535" indent="-543535"/>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993AC4BF-E1E9-431A-A3DB-3E337258C007}"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dirty="0" smtClean="0"/>
              <a:t>Note to Instructor</a:t>
            </a:r>
          </a:p>
        </p:txBody>
      </p:sp>
      <p:sp>
        <p:nvSpPr>
          <p:cNvPr id="56324" name="Slide Number Placeholder 3"/>
          <p:cNvSpPr>
            <a:spLocks noGrp="1"/>
          </p:cNvSpPr>
          <p:nvPr>
            <p:ph type="sldNum" sz="quarter" idx="5"/>
          </p:nvPr>
        </p:nvSpPr>
        <p:spPr bwMode="auto">
          <a:noFill/>
          <a:ln>
            <a:miter lim="800000"/>
            <a:headEnd/>
            <a:tailEnd/>
          </a:ln>
        </p:spPr>
        <p:txBody>
          <a:bodyPr/>
          <a:lstStyle/>
          <a:p>
            <a:fld id="{93555C0A-5928-44D1-8666-CCEF9DBFC884}"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marL="543535" indent="-543535"/>
            <a:endParaRPr lang="en-US" dirty="0" smtClean="0"/>
          </a:p>
        </p:txBody>
      </p:sp>
      <p:sp>
        <p:nvSpPr>
          <p:cNvPr id="58372" name="Slide Number Placeholder 3"/>
          <p:cNvSpPr>
            <a:spLocks noGrp="1"/>
          </p:cNvSpPr>
          <p:nvPr>
            <p:ph type="sldNum" sz="quarter" idx="5"/>
          </p:nvPr>
        </p:nvSpPr>
        <p:spPr bwMode="auto">
          <a:noFill/>
          <a:ln>
            <a:miter lim="800000"/>
            <a:headEnd/>
            <a:tailEnd/>
          </a:ln>
        </p:spPr>
        <p:txBody>
          <a:bodyPr/>
          <a:lstStyle/>
          <a:p>
            <a:fld id="{B88EC61A-6664-47FD-AFE7-27BD10D3A310}"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endParaRPr lang="en-US" smtClean="0"/>
          </a:p>
        </p:txBody>
      </p:sp>
      <p:sp>
        <p:nvSpPr>
          <p:cNvPr id="60420" name="Slide Number Placeholder 3"/>
          <p:cNvSpPr>
            <a:spLocks noGrp="1"/>
          </p:cNvSpPr>
          <p:nvPr>
            <p:ph type="sldNum" sz="quarter" idx="5"/>
          </p:nvPr>
        </p:nvSpPr>
        <p:spPr bwMode="auto">
          <a:noFill/>
          <a:ln>
            <a:miter lim="800000"/>
            <a:headEnd/>
            <a:tailEnd/>
          </a:ln>
        </p:spPr>
        <p:txBody>
          <a:bodyPr/>
          <a:lstStyle/>
          <a:p>
            <a:fld id="{6EC350CF-350E-40CC-B620-0D8BA86EE1F9}"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fontAlgn="base"/>
            <a:r>
              <a:rPr lang="en-US" b="1" dirty="0"/>
              <a:t>Width</a:t>
            </a:r>
            <a:endParaRPr lang="en-US" dirty="0"/>
          </a:p>
          <a:p>
            <a:pPr fontAlgn="base"/>
            <a:r>
              <a:rPr lang="en-US" dirty="0"/>
              <a:t>The width of a company's product mix pertains to the number of product lines that a company sells. For example, if a company has two product lines, its product mix width is two. Small and upstart businesses will usually not have a wide product mix. It is more practical to start with some basic products and build market share. Later on, a company's technology may allow the company to diversify into other industries and build the width of the product mix.</a:t>
            </a:r>
          </a:p>
          <a:p>
            <a:pPr fontAlgn="base"/>
            <a:r>
              <a:rPr lang="en-US" dirty="0"/>
              <a:t> </a:t>
            </a:r>
          </a:p>
          <a:p>
            <a:pPr fontAlgn="base"/>
            <a:r>
              <a:rPr lang="en-US" b="1" dirty="0"/>
              <a:t>Length</a:t>
            </a:r>
            <a:endParaRPr lang="en-US" dirty="0"/>
          </a:p>
          <a:p>
            <a:pPr fontAlgn="base"/>
            <a:r>
              <a:rPr lang="en-US" dirty="0"/>
              <a:t>Product mix length pertains to the number of total products or items in a company's product mix, according to Philip </a:t>
            </a:r>
            <a:r>
              <a:rPr lang="en-US" dirty="0" err="1"/>
              <a:t>Kotler's</a:t>
            </a:r>
            <a:r>
              <a:rPr lang="en-US" dirty="0"/>
              <a:t> textbook "Marketing Management: Analysis, Planning, Implementation and Control." For example, ABC company may have two product lines, and five brands within each product line. Thus, ABC's product mix length would be 10. Companies that have multiple product lines will sometimes keep track of their average length per product line. In the above case, the average length of an ABC Company's product line is five.</a:t>
            </a:r>
          </a:p>
          <a:p>
            <a:pPr fontAlgn="base"/>
            <a:r>
              <a:rPr lang="en-US" dirty="0"/>
              <a:t> </a:t>
            </a:r>
          </a:p>
          <a:p>
            <a:pPr fontAlgn="base"/>
            <a:r>
              <a:rPr lang="en-US" b="1" dirty="0"/>
              <a:t>Depth</a:t>
            </a:r>
            <a:endParaRPr lang="en-US" dirty="0"/>
          </a:p>
          <a:p>
            <a:pPr fontAlgn="base"/>
            <a:r>
              <a:rPr lang="en-US" dirty="0"/>
              <a:t>Depth of a product mix pertains to the total number of variations for each product. Variations can include size, flavor and any other distinguishing characteristic. For example, if a company sells three sizes and two flavors of toothpaste, that particular brand of toothpaste has a depth of six. Just like length, companies sometimes report the average depth of their product lines; or the depth of a specific product line.</a:t>
            </a:r>
          </a:p>
          <a:p>
            <a:pPr fontAlgn="base"/>
            <a:r>
              <a:rPr lang="en-US" dirty="0"/>
              <a:t> </a:t>
            </a:r>
          </a:p>
          <a:p>
            <a:pPr fontAlgn="base"/>
            <a:r>
              <a:rPr lang="en-US" b="1" dirty="0"/>
              <a:t>Consistency</a:t>
            </a:r>
            <a:endParaRPr lang="en-US" dirty="0"/>
          </a:p>
          <a:p>
            <a:pPr fontAlgn="base"/>
            <a:r>
              <a:rPr lang="en-US" dirty="0"/>
              <a:t>Product mix consistency pertains to how closely related product lines are to one another--in terms of use, production and distribution. A company's product mix may be consistent in distribution but vastly different in use. For example, a small company may sell its health bars and health magazine in retail stores. However, one product is edible and the other is not. The production consistency of these products would vary as well.</a:t>
            </a:r>
          </a:p>
          <a:p>
            <a:pPr fontAlgn="base"/>
            <a:r>
              <a:rPr lang="en-US" dirty="0"/>
              <a:t> </a:t>
            </a:r>
          </a:p>
          <a:p>
            <a:pPr fontAlgn="base"/>
            <a:r>
              <a:rPr lang="en-US" b="1" dirty="0"/>
              <a:t>Product Market Mix Strategy</a:t>
            </a:r>
            <a:endParaRPr lang="en-US" dirty="0"/>
          </a:p>
          <a:p>
            <a:pPr fontAlgn="base"/>
            <a:r>
              <a:rPr lang="en-US" dirty="0"/>
              <a:t>Small companies usually start out with a product mix limited in width, depth and length; and have a high level of consistency. However, over time, the company may want to differentiate products or acquire new ones to enter new markets. A company can also sell the existing products to new markets by coming up with new uses for their product.</a:t>
            </a:r>
          </a:p>
          <a:p>
            <a:endParaRPr lang="en-US" dirty="0"/>
          </a:p>
        </p:txBody>
      </p:sp>
      <p:sp>
        <p:nvSpPr>
          <p:cNvPr id="4" name="Slide Number Placeholder 3"/>
          <p:cNvSpPr>
            <a:spLocks noGrp="1"/>
          </p:cNvSpPr>
          <p:nvPr>
            <p:ph type="sldNum" sz="quarter" idx="10"/>
          </p:nvPr>
        </p:nvSpPr>
        <p:spPr/>
        <p:txBody>
          <a:bodyPr/>
          <a:lstStyle/>
          <a:p>
            <a:fld id="{07B969B2-DC41-4ABF-B4F7-D2B26BF2E7C0}"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defTabSz="931774">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defTabSz="931774">
              <a:buFontTx/>
              <a:buChar char="•"/>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defTabSz="931774">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defTabSz="931774">
              <a:buFontTx/>
              <a:buChar char="•"/>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7E0AB444-C787-4215-82DF-6723867BBDB5}"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defTabSz="931774">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defTabSz="931774">
              <a:buFontTx/>
              <a:buChar char="•"/>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defTabSz="931774">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defTabSz="931774">
              <a:buFontTx/>
              <a:buChar char="•"/>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defTabSz="931774">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defTabSz="931774">
              <a:buFontTx/>
              <a:buChar char="•"/>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defTabSz="931774">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defTabSz="931774">
              <a:buFontTx/>
              <a:buChar char="•"/>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pPr marL="543535" indent="-543535"/>
            <a:r>
              <a:rPr lang="en-US" b="1" dirty="0" smtClean="0"/>
              <a:t>Note to Instructor</a:t>
            </a:r>
          </a:p>
          <a:p>
            <a:pPr marL="543535" indent="-543535"/>
            <a:r>
              <a:rPr lang="en-US" dirty="0" smtClean="0"/>
              <a:t>In slideshow view, click on movie icon to launch Swiss Army video snippet.  See accompanying DVD for full video segment.</a:t>
            </a:r>
          </a:p>
          <a:p>
            <a:pPr marL="543535" indent="-543535"/>
            <a:endParaRPr lang="en-US" b="1" dirty="0" smtClean="0"/>
          </a:p>
          <a:p>
            <a:pPr marL="543535" indent="-543535"/>
            <a:r>
              <a:rPr lang="en-US" b="1" dirty="0" smtClean="0"/>
              <a:t>Product mix width </a:t>
            </a:r>
            <a:r>
              <a:rPr lang="en-US" dirty="0" smtClean="0"/>
              <a:t>is the number of different product lines the company carries.</a:t>
            </a:r>
          </a:p>
          <a:p>
            <a:pPr marL="543535" indent="-543535"/>
            <a:r>
              <a:rPr lang="en-US" b="1" dirty="0" smtClean="0"/>
              <a:t>Product mix length</a:t>
            </a:r>
            <a:r>
              <a:rPr lang="en-US" dirty="0" smtClean="0"/>
              <a:t> is the total number of items the company carries within its product lines.</a:t>
            </a:r>
          </a:p>
          <a:p>
            <a:pPr marL="543535" indent="-543535"/>
            <a:r>
              <a:rPr lang="en-US" b="1" dirty="0" smtClean="0"/>
              <a:t>Product mix depth</a:t>
            </a:r>
            <a:r>
              <a:rPr lang="en-US" dirty="0" smtClean="0"/>
              <a:t> is the number of versions offered of each product in the line.</a:t>
            </a:r>
          </a:p>
          <a:p>
            <a:pPr marL="543535" indent="-543535"/>
            <a:r>
              <a:rPr lang="en-US" b="1" dirty="0" smtClean="0"/>
              <a:t>Consistency</a:t>
            </a:r>
            <a:r>
              <a:rPr lang="en-US" dirty="0" smtClean="0"/>
              <a:t> is how closely the various product lines are in end use, production requirements, or distribution channels.</a:t>
            </a:r>
          </a:p>
          <a:p>
            <a:pPr marL="543535" indent="-543535"/>
            <a:endParaRPr lang="en-US" dirty="0" smtClean="0"/>
          </a:p>
        </p:txBody>
      </p:sp>
      <p:sp>
        <p:nvSpPr>
          <p:cNvPr id="64516" name="Slide Number Placeholder 3"/>
          <p:cNvSpPr>
            <a:spLocks noGrp="1"/>
          </p:cNvSpPr>
          <p:nvPr>
            <p:ph type="sldNum" sz="quarter" idx="5"/>
          </p:nvPr>
        </p:nvSpPr>
        <p:spPr bwMode="auto">
          <a:noFill/>
          <a:ln>
            <a:miter lim="800000"/>
            <a:headEnd/>
            <a:tailEnd/>
          </a:ln>
        </p:spPr>
        <p:txBody>
          <a:bodyPr/>
          <a:lstStyle/>
          <a:p>
            <a:fld id="{47692E91-7501-4770-B479-5F674A477D09}" type="slidenum">
              <a:rPr lang="en-US"/>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B969B2-DC41-4ABF-B4F7-D2B26BF2E7C0}"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B969B2-DC41-4ABF-B4F7-D2B26BF2E7C0}"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7B969B2-DC41-4ABF-B4F7-D2B26BF2E7C0}"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pPr marL="543535" indent="-543535"/>
            <a:r>
              <a:rPr lang="en-US" b="1" dirty="0" smtClean="0">
                <a:latin typeface="Times New Roman" charset="0"/>
              </a:rPr>
              <a:t>Note to Instructor</a:t>
            </a:r>
          </a:p>
          <a:p>
            <a:pPr marL="543535" indent="-543535"/>
            <a:r>
              <a:rPr lang="en-US" b="1" dirty="0" smtClean="0"/>
              <a:t>Intangibility </a:t>
            </a:r>
            <a:r>
              <a:rPr lang="en-US" dirty="0" smtClean="0"/>
              <a:t>refers to the fact that services cannot be seen, tasted, felt, heard, or smelled before they are purchased.</a:t>
            </a:r>
          </a:p>
          <a:p>
            <a:pPr marL="543535" indent="-543535"/>
            <a:r>
              <a:rPr lang="en-US" b="1" dirty="0" smtClean="0"/>
              <a:t>Inseparability</a:t>
            </a:r>
            <a:r>
              <a:rPr lang="en-US" dirty="0" smtClean="0"/>
              <a:t> refers to the fact that services cannot be separated from their providers.</a:t>
            </a:r>
          </a:p>
          <a:p>
            <a:pPr marL="543535" indent="-543535"/>
            <a:r>
              <a:rPr lang="en-US" b="1" dirty="0" smtClean="0"/>
              <a:t>Variability </a:t>
            </a:r>
            <a:r>
              <a:rPr lang="en-US" dirty="0" smtClean="0"/>
              <a:t>refers to the fact that service quality depends on who provides the services as well as when, where, and how they are provided.</a:t>
            </a:r>
          </a:p>
          <a:p>
            <a:pPr marL="543535" indent="-543535"/>
            <a:r>
              <a:rPr lang="en-US" b="1" dirty="0" err="1" smtClean="0"/>
              <a:t>Perishability</a:t>
            </a:r>
            <a:r>
              <a:rPr lang="en-US" dirty="0" smtClean="0"/>
              <a:t> refers to the fact that services cannot be stored for later sale or use.</a:t>
            </a:r>
          </a:p>
          <a:p>
            <a:pPr marL="543535" indent="-543535"/>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84388B3C-6FFC-462F-8B01-F097034676E3}" type="slidenum">
              <a:rPr lang="en-US"/>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b="1" dirty="0" smtClean="0"/>
              <a:t>Note to Instructor</a:t>
            </a:r>
          </a:p>
        </p:txBody>
      </p:sp>
      <p:sp>
        <p:nvSpPr>
          <p:cNvPr id="68612" name="Slide Number Placeholder 3"/>
          <p:cNvSpPr>
            <a:spLocks noGrp="1"/>
          </p:cNvSpPr>
          <p:nvPr>
            <p:ph type="sldNum" sz="quarter" idx="5"/>
          </p:nvPr>
        </p:nvSpPr>
        <p:spPr bwMode="auto">
          <a:noFill/>
          <a:ln>
            <a:miter lim="800000"/>
            <a:headEnd/>
            <a:tailEnd/>
          </a:ln>
        </p:spPr>
        <p:txBody>
          <a:bodyPr/>
          <a:lstStyle/>
          <a:p>
            <a:fld id="{64EEA76D-0498-43EF-BD04-BE3BCDA17F1A}" type="slidenum">
              <a:rPr lang="en-US"/>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pPr marL="232943" indent="-232943"/>
            <a:r>
              <a:rPr lang="en-US" b="1" dirty="0" smtClean="0"/>
              <a:t>Note to Instructor</a:t>
            </a:r>
          </a:p>
          <a:p>
            <a:pPr marL="232943" indent="-232943"/>
            <a:r>
              <a:rPr lang="en-US" dirty="0" smtClean="0"/>
              <a:t>The text has example for each of these:</a:t>
            </a:r>
          </a:p>
          <a:p>
            <a:pPr marL="580741" lvl="1" indent="-289562">
              <a:buFontTx/>
              <a:buAutoNum type="arabicPeriod"/>
            </a:pPr>
            <a:r>
              <a:rPr lang="en-US" dirty="0" smtClean="0"/>
              <a:t>It should suggest something about the product’s benefits and qualities. Examples: Beauty rest, Die Hard, Intensive Care, Curves (women’s fitness centers). </a:t>
            </a:r>
          </a:p>
          <a:p>
            <a:pPr marL="580741" lvl="1" indent="-289562">
              <a:buFontTx/>
              <a:buAutoNum type="arabicPeriod"/>
            </a:pPr>
            <a:r>
              <a:rPr lang="en-US" dirty="0" smtClean="0"/>
              <a:t>It should be easy to pronounce, recognize, and remember: Tide, Silk, </a:t>
            </a:r>
            <a:r>
              <a:rPr lang="en-US" dirty="0" err="1" smtClean="0"/>
              <a:t>iPod</a:t>
            </a:r>
            <a:r>
              <a:rPr lang="en-US" dirty="0" smtClean="0"/>
              <a:t> Touch, </a:t>
            </a:r>
            <a:r>
              <a:rPr lang="en-US" dirty="0" err="1" smtClean="0"/>
              <a:t>JetBlue</a:t>
            </a:r>
            <a:r>
              <a:rPr lang="en-US" dirty="0" smtClean="0"/>
              <a:t>. </a:t>
            </a:r>
          </a:p>
          <a:p>
            <a:pPr marL="580741" lvl="1" indent="-289562">
              <a:buFontTx/>
              <a:buAutoNum type="arabicPeriod"/>
            </a:pPr>
            <a:r>
              <a:rPr lang="en-US" dirty="0" smtClean="0"/>
              <a:t>The brand name should be distinctive: Lexus, </a:t>
            </a:r>
            <a:r>
              <a:rPr lang="en-US" dirty="0" err="1" smtClean="0"/>
              <a:t>Zappos</a:t>
            </a:r>
            <a:r>
              <a:rPr lang="en-US" dirty="0" smtClean="0"/>
              <a:t>. </a:t>
            </a:r>
          </a:p>
          <a:p>
            <a:pPr marL="580741" lvl="1" indent="-289562">
              <a:buFontTx/>
              <a:buAutoNum type="arabicPeriod"/>
            </a:pPr>
            <a:r>
              <a:rPr lang="en-US" dirty="0" smtClean="0"/>
              <a:t>It should be extendable: </a:t>
            </a:r>
            <a:r>
              <a:rPr lang="en-US" dirty="0" err="1" smtClean="0"/>
              <a:t>Amazon.com</a:t>
            </a:r>
            <a:r>
              <a:rPr lang="en-US" dirty="0" smtClean="0"/>
              <a:t> began as an online bookseller but chose a name that would allow expansion into other categories. </a:t>
            </a:r>
          </a:p>
          <a:p>
            <a:pPr marL="580741" lvl="1" indent="-289562">
              <a:buFontTx/>
              <a:buAutoNum type="arabicPeriod"/>
            </a:pPr>
            <a:r>
              <a:rPr lang="en-US" dirty="0" smtClean="0"/>
              <a:t>The name should translate easily into foreign languages. Before changing its name to Exxon, Standard Oil of New Jersey rejected the name </a:t>
            </a:r>
            <a:r>
              <a:rPr lang="en-US" dirty="0" err="1" smtClean="0"/>
              <a:t>Enco</a:t>
            </a:r>
            <a:r>
              <a:rPr lang="en-US" dirty="0" smtClean="0"/>
              <a:t>, which it learned meant a stalled engine when pronounced in Japanese</a:t>
            </a:r>
          </a:p>
        </p:txBody>
      </p:sp>
      <p:sp>
        <p:nvSpPr>
          <p:cNvPr id="70660" name="Slide Number Placeholder 3"/>
          <p:cNvSpPr>
            <a:spLocks noGrp="1"/>
          </p:cNvSpPr>
          <p:nvPr>
            <p:ph type="sldNum" sz="quarter" idx="5"/>
          </p:nvPr>
        </p:nvSpPr>
        <p:spPr bwMode="auto">
          <a:noFill/>
          <a:ln>
            <a:miter lim="800000"/>
            <a:headEnd/>
            <a:tailEnd/>
          </a:ln>
        </p:spPr>
        <p:txBody>
          <a:bodyPr/>
          <a:lstStyle/>
          <a:p>
            <a:fld id="{CBADAE51-C07F-4AD4-B3B5-78650ADE06EA}" type="slidenum">
              <a:rPr lang="en-US"/>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03973CBE-B2DD-4C07-A62E-309C3F8E0D1E}" type="slidenum">
              <a:rPr lang="en-US"/>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B3D803C-557F-479E-ACA2-F7102B97FA0E}" type="slidenum">
              <a:rPr lang="en-US"/>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B3D803C-557F-479E-ACA2-F7102B97FA0E}" type="slidenum">
              <a:rPr lang="en-US"/>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 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r>
              <a:rPr lang="en-US" b="1" dirty="0" smtClean="0"/>
              <a:t>Note to Instructor</a:t>
            </a:r>
          </a:p>
          <a:p>
            <a:pPr>
              <a:spcBef>
                <a:spcPct val="0"/>
              </a:spcBef>
            </a:pPr>
            <a:r>
              <a:rPr lang="en-US" b="1" dirty="0" smtClean="0"/>
              <a:t>Core benefits</a:t>
            </a:r>
            <a:r>
              <a:rPr lang="en-US" dirty="0" smtClean="0"/>
              <a:t> represent what the buyer is really buying.</a:t>
            </a:r>
          </a:p>
          <a:p>
            <a:pPr>
              <a:spcBef>
                <a:spcPct val="0"/>
              </a:spcBef>
            </a:pPr>
            <a:endParaRPr lang="en-US" dirty="0" smtClean="0"/>
          </a:p>
          <a:p>
            <a:pPr>
              <a:spcBef>
                <a:spcPct val="0"/>
              </a:spcBef>
            </a:pPr>
            <a:r>
              <a:rPr lang="en-US" b="1" dirty="0" smtClean="0"/>
              <a:t>Actual product</a:t>
            </a:r>
            <a:r>
              <a:rPr lang="en-US" dirty="0" smtClean="0"/>
              <a:t> represents the design, brand name, and packaging that delivers the core benefit to the customer.</a:t>
            </a:r>
          </a:p>
          <a:p>
            <a:pPr>
              <a:spcBef>
                <a:spcPct val="0"/>
              </a:spcBef>
            </a:pPr>
            <a:endParaRPr lang="en-US" dirty="0" smtClean="0"/>
          </a:p>
          <a:p>
            <a:pPr>
              <a:spcBef>
                <a:spcPct val="0"/>
              </a:spcBef>
            </a:pPr>
            <a:r>
              <a:rPr lang="en-US" b="1" dirty="0" smtClean="0"/>
              <a:t>Augmented product</a:t>
            </a:r>
            <a:r>
              <a:rPr lang="en-US" dirty="0" smtClean="0"/>
              <a:t> represents additional services or benefits of the actual product.</a:t>
            </a:r>
          </a:p>
          <a:p>
            <a:pPr>
              <a:spcBef>
                <a:spcPct val="0"/>
              </a:spcBef>
            </a:pPr>
            <a:endParaRPr lang="en-US" dirty="0" smtClean="0"/>
          </a:p>
          <a:p>
            <a:pPr>
              <a:spcBef>
                <a:spcPct val="0"/>
              </a:spcBef>
            </a:pPr>
            <a:r>
              <a:rPr lang="en-US" dirty="0" smtClean="0"/>
              <a:t>It is a good idea for the students to bring in some products so the class can discuss the levels of product and services. Products including Gatorade, toothpaste, facial moisturizer or cosmetics work well in this discussion. You can often find augmented product features on the product’s Web sites including games, features and support.</a:t>
            </a:r>
          </a:p>
        </p:txBody>
      </p:sp>
      <p:sp>
        <p:nvSpPr>
          <p:cNvPr id="19460" name="Slide Number Placeholder 3"/>
          <p:cNvSpPr>
            <a:spLocks noGrp="1"/>
          </p:cNvSpPr>
          <p:nvPr>
            <p:ph type="sldNum" sz="quarter" idx="5"/>
          </p:nvPr>
        </p:nvSpPr>
        <p:spPr bwMode="auto">
          <a:noFill/>
          <a:ln>
            <a:miter lim="800000"/>
            <a:headEnd/>
            <a:tailEnd/>
          </a:ln>
        </p:spPr>
        <p:txBody>
          <a:bodyPr/>
          <a:lstStyle/>
          <a:p>
            <a:fld id="{4E9F5ACA-C9A7-4D43-9E74-079BEF6C0A68}"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US" dirty="0" smtClean="0"/>
          </a:p>
        </p:txBody>
      </p:sp>
      <p:sp>
        <p:nvSpPr>
          <p:cNvPr id="19460" name="Slide Number Placeholder 3"/>
          <p:cNvSpPr>
            <a:spLocks noGrp="1"/>
          </p:cNvSpPr>
          <p:nvPr>
            <p:ph type="sldNum" sz="quarter" idx="5"/>
          </p:nvPr>
        </p:nvSpPr>
        <p:spPr bwMode="auto">
          <a:noFill/>
          <a:ln>
            <a:miter lim="800000"/>
            <a:headEnd/>
            <a:tailEnd/>
          </a:ln>
        </p:spPr>
        <p:txBody>
          <a:bodyPr/>
          <a:lstStyle/>
          <a:p>
            <a:fld id="{4E9F5ACA-C9A7-4D43-9E74-079BEF6C0A68}"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4F379AA1-F9F1-4763-921A-714DB9381A65}"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56EDA7DC-1662-4FB5-9C68-31BAD2ADB4B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200400" cy="2661737"/>
          </a:xfrm>
          <a:prstGeom prst="rect">
            <a:avLst/>
          </a:prstGeom>
          <a:noFill/>
          <a:ln w="9525">
            <a:noFill/>
            <a:miter lim="800000"/>
            <a:headEnd/>
            <a:tailEnd/>
          </a:ln>
        </p:spPr>
      </p:pic>
      <p:sp>
        <p:nvSpPr>
          <p:cNvPr id="9" name="Rectangle 8"/>
          <p:cNvSpPr/>
          <p:nvPr userDrawn="1"/>
        </p:nvSpPr>
        <p:spPr>
          <a:xfrm>
            <a:off x="29718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dirty="0"/>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nchor="ct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198EEE59-5D54-4703-A12A-F322359B860A}"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1" cstate="print"/>
          <a:srcRect/>
          <a:stretch>
            <a:fillRect/>
          </a:stretch>
        </p:blipFill>
        <p:spPr bwMode="auto">
          <a:xfrm>
            <a:off x="0" y="4495800"/>
            <a:ext cx="2198899" cy="1828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p:cover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Kotler_POM13e_PPT_08_video_swiss_army.wmv"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914400" y="2362200"/>
            <a:ext cx="7162800" cy="1470025"/>
          </a:xfrm>
        </p:spPr>
        <p:txBody>
          <a:bodyPr/>
          <a:lstStyle/>
          <a:p>
            <a:pPr eaLnBrk="1" hangingPunct="1"/>
            <a:r>
              <a:rPr lang="en-US" dirty="0" smtClean="0"/>
              <a:t/>
            </a:r>
            <a:br>
              <a:rPr lang="en-US" dirty="0" smtClean="0"/>
            </a:br>
            <a:r>
              <a:rPr lang="en-US" dirty="0" smtClean="0"/>
              <a:t>Chapter Eight</a:t>
            </a:r>
          </a:p>
        </p:txBody>
      </p:sp>
      <p:sp>
        <p:nvSpPr>
          <p:cNvPr id="12291" name="Subtitle 2"/>
          <p:cNvSpPr>
            <a:spLocks noGrp="1"/>
          </p:cNvSpPr>
          <p:nvPr>
            <p:ph type="subTitle" idx="1"/>
          </p:nvPr>
        </p:nvSpPr>
        <p:spPr>
          <a:xfrm>
            <a:off x="1143000" y="3962400"/>
            <a:ext cx="6400800" cy="1752600"/>
          </a:xfrm>
        </p:spPr>
        <p:txBody>
          <a:bodyPr/>
          <a:lstStyle/>
          <a:p>
            <a:r>
              <a:rPr lang="en-US" b="1" dirty="0" smtClean="0">
                <a:solidFill>
                  <a:srgbClr val="FF0000"/>
                </a:solidFill>
                <a:latin typeface="Calibri" charset="0"/>
              </a:rPr>
              <a:t>Product, Services, and Brands:  Building Customer Value</a:t>
            </a:r>
            <a:endParaRPr lang="en-US" sz="3600" dirty="0" smtClean="0">
              <a:solidFill>
                <a:srgbClr val="FF0000"/>
              </a:solidFill>
              <a:latin typeface="Calibri" charset="0"/>
            </a:endParaRPr>
          </a:p>
        </p:txBody>
      </p:sp>
    </p:spTree>
  </p:cSld>
  <p:clrMapOvr>
    <a:masterClrMapping/>
  </p:clrMapOvr>
  <p:transition>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3600" smtClean="0"/>
              <a:t>What Is a Product?</a:t>
            </a:r>
          </a:p>
        </p:txBody>
      </p:sp>
      <p:sp>
        <p:nvSpPr>
          <p:cNvPr id="22531" name="Rectangle 3"/>
          <p:cNvSpPr>
            <a:spLocks noGrp="1" noChangeArrowheads="1"/>
          </p:cNvSpPr>
          <p:nvPr>
            <p:ph idx="1"/>
          </p:nvPr>
        </p:nvSpPr>
        <p:spPr>
          <a:xfrm>
            <a:off x="1828800" y="1981200"/>
            <a:ext cx="6934200" cy="4114800"/>
          </a:xfrm>
        </p:spPr>
        <p:txBody>
          <a:bodyPr/>
          <a:lstStyle/>
          <a:p>
            <a:r>
              <a:rPr lang="en-US" sz="3600" b="1" dirty="0" smtClean="0">
                <a:solidFill>
                  <a:srgbClr val="FF0000"/>
                </a:solidFill>
                <a:latin typeface="Calibri" charset="0"/>
              </a:rPr>
              <a:t>Consumer products </a:t>
            </a:r>
          </a:p>
          <a:p>
            <a:pPr>
              <a:buFont typeface="Wingdings" pitchFamily="2" charset="2"/>
              <a:buChar char="ü"/>
            </a:pPr>
            <a:r>
              <a:rPr lang="en-US" sz="2800" b="1" dirty="0" smtClean="0">
                <a:solidFill>
                  <a:srgbClr val="FF0000"/>
                </a:solidFill>
                <a:latin typeface="Calibri" charset="0"/>
              </a:rPr>
              <a:t> </a:t>
            </a:r>
            <a:r>
              <a:rPr lang="en-US" sz="2800" dirty="0" smtClean="0">
                <a:latin typeface="Calibri" charset="0"/>
              </a:rPr>
              <a:t>are products and services for </a:t>
            </a:r>
            <a:r>
              <a:rPr lang="en-US" sz="2800" dirty="0" smtClean="0">
                <a:solidFill>
                  <a:srgbClr val="0070C0"/>
                </a:solidFill>
                <a:latin typeface="Calibri" charset="0"/>
              </a:rPr>
              <a:t>personal consumption</a:t>
            </a:r>
            <a:endParaRPr lang="en-US" sz="2800" b="1" dirty="0" smtClean="0">
              <a:solidFill>
                <a:srgbClr val="0070C0"/>
              </a:solidFill>
              <a:latin typeface="Calibri" charset="0"/>
            </a:endParaRPr>
          </a:p>
          <a:p>
            <a:pPr>
              <a:buFont typeface="Wingdings" pitchFamily="2" charset="2"/>
              <a:buChar char="ü"/>
            </a:pPr>
            <a:r>
              <a:rPr lang="en-US" sz="2800" b="1" dirty="0" smtClean="0">
                <a:solidFill>
                  <a:srgbClr val="FF0000"/>
                </a:solidFill>
                <a:latin typeface="Calibri" charset="0"/>
              </a:rPr>
              <a:t> </a:t>
            </a:r>
            <a:r>
              <a:rPr lang="en-US" sz="2800" dirty="0" smtClean="0">
                <a:latin typeface="Calibri" charset="0"/>
              </a:rPr>
              <a:t> Classified by how consumers buy them to:</a:t>
            </a:r>
          </a:p>
          <a:p>
            <a:pPr lvl="1"/>
            <a:r>
              <a:rPr lang="en-US" b="1" dirty="0" smtClean="0">
                <a:solidFill>
                  <a:schemeClr val="accent4">
                    <a:lumMod val="50000"/>
                  </a:schemeClr>
                </a:solidFill>
                <a:latin typeface="Calibri" charset="0"/>
              </a:rPr>
              <a:t>Convenience products</a:t>
            </a:r>
          </a:p>
          <a:p>
            <a:pPr lvl="1"/>
            <a:r>
              <a:rPr lang="en-US" b="1" dirty="0" smtClean="0">
                <a:solidFill>
                  <a:schemeClr val="accent4">
                    <a:lumMod val="50000"/>
                  </a:schemeClr>
                </a:solidFill>
                <a:latin typeface="Calibri" charset="0"/>
              </a:rPr>
              <a:t>Shopping products</a:t>
            </a:r>
          </a:p>
          <a:p>
            <a:pPr lvl="1"/>
            <a:r>
              <a:rPr lang="en-US" b="1" dirty="0" smtClean="0">
                <a:solidFill>
                  <a:schemeClr val="accent4">
                    <a:lumMod val="50000"/>
                  </a:schemeClr>
                </a:solidFill>
                <a:latin typeface="Calibri" charset="0"/>
              </a:rPr>
              <a:t>Specialty products</a:t>
            </a:r>
          </a:p>
          <a:p>
            <a:pPr lvl="1"/>
            <a:r>
              <a:rPr lang="en-US" b="1" dirty="0" smtClean="0">
                <a:solidFill>
                  <a:schemeClr val="accent4">
                    <a:lumMod val="50000"/>
                  </a:schemeClr>
                </a:solidFill>
                <a:latin typeface="Calibri" charset="0"/>
              </a:rPr>
              <a:t>Unsought products</a:t>
            </a:r>
          </a:p>
        </p:txBody>
      </p:sp>
      <p:sp>
        <p:nvSpPr>
          <p:cNvPr id="22532" name="Text Placeholder 3"/>
          <p:cNvSpPr>
            <a:spLocks noGrp="1"/>
          </p:cNvSpPr>
          <p:nvPr>
            <p:ph type="body" sz="quarter" idx="13"/>
          </p:nvPr>
        </p:nvSpPr>
        <p:spPr>
          <a:xfrm>
            <a:off x="914400" y="1295400"/>
            <a:ext cx="7162800" cy="381000"/>
          </a:xfrm>
        </p:spPr>
        <p:txBody>
          <a:bodyPr/>
          <a:lstStyle/>
          <a:p>
            <a:r>
              <a:rPr lang="en-US" dirty="0"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3600" smtClean="0"/>
              <a:t>What Is a Product?</a:t>
            </a:r>
          </a:p>
        </p:txBody>
      </p:sp>
      <p:sp>
        <p:nvSpPr>
          <p:cNvPr id="24579" name="Rectangle 3"/>
          <p:cNvSpPr>
            <a:spLocks noGrp="1" noChangeArrowheads="1"/>
          </p:cNvSpPr>
          <p:nvPr>
            <p:ph idx="1"/>
          </p:nvPr>
        </p:nvSpPr>
        <p:spPr>
          <a:xfrm>
            <a:off x="2057400" y="2057400"/>
            <a:ext cx="6400800" cy="4114800"/>
          </a:xfrm>
        </p:spPr>
        <p:txBody>
          <a:bodyPr/>
          <a:lstStyle/>
          <a:p>
            <a:pPr>
              <a:buFontTx/>
              <a:buNone/>
            </a:pPr>
            <a:r>
              <a:rPr lang="en-US" sz="2800" b="1" dirty="0" smtClean="0">
                <a:solidFill>
                  <a:schemeClr val="accent4">
                    <a:lumMod val="50000"/>
                  </a:schemeClr>
                </a:solidFill>
                <a:latin typeface="Calibri" charset="0"/>
              </a:rPr>
              <a:t>- Convenience products </a:t>
            </a:r>
          </a:p>
          <a:p>
            <a:pPr>
              <a:buFontTx/>
              <a:buNone/>
            </a:pPr>
            <a:r>
              <a:rPr lang="en-US" sz="2800" dirty="0" smtClean="0">
                <a:latin typeface="Calibri" charset="0"/>
              </a:rPr>
              <a:t>	consumer products and services that the customer usually buys frequently, immediately, and with a minimum comparison and buying effort</a:t>
            </a:r>
          </a:p>
          <a:p>
            <a:pPr>
              <a:buFontTx/>
              <a:buNone/>
            </a:pPr>
            <a:r>
              <a:rPr lang="en-US" sz="2800" dirty="0" smtClean="0">
                <a:latin typeface="Calibri" charset="0"/>
              </a:rPr>
              <a:t>         </a:t>
            </a:r>
            <a:r>
              <a:rPr lang="en-US" sz="2800" dirty="0" smtClean="0">
                <a:solidFill>
                  <a:srgbClr val="C00000"/>
                </a:solidFill>
                <a:latin typeface="Calibri" charset="0"/>
              </a:rPr>
              <a:t>Examples:</a:t>
            </a:r>
          </a:p>
          <a:p>
            <a:pPr lvl="1"/>
            <a:r>
              <a:rPr lang="en-US" sz="2400" dirty="0" smtClean="0">
                <a:latin typeface="Calibri" charset="0"/>
              </a:rPr>
              <a:t>Newspapers</a:t>
            </a:r>
          </a:p>
          <a:p>
            <a:pPr lvl="1"/>
            <a:r>
              <a:rPr lang="en-US" sz="2400" dirty="0" smtClean="0">
                <a:latin typeface="Calibri" charset="0"/>
              </a:rPr>
              <a:t>Candy</a:t>
            </a:r>
          </a:p>
          <a:p>
            <a:pPr lvl="1"/>
            <a:r>
              <a:rPr lang="en-US" sz="2400" dirty="0" smtClean="0">
                <a:latin typeface="Calibri" charset="0"/>
              </a:rPr>
              <a:t>Fast food</a:t>
            </a:r>
          </a:p>
        </p:txBody>
      </p:sp>
      <p:sp>
        <p:nvSpPr>
          <p:cNvPr id="24580" name="Text Placeholder 3"/>
          <p:cNvSpPr>
            <a:spLocks noGrp="1"/>
          </p:cNvSpPr>
          <p:nvPr>
            <p:ph type="body" sz="quarter" idx="13"/>
          </p:nvPr>
        </p:nvSpPr>
        <p:spPr>
          <a:xfrm>
            <a:off x="1143000" y="1371600"/>
            <a:ext cx="7162800" cy="381000"/>
          </a:xfrm>
        </p:spPr>
        <p:txBody>
          <a:bodyPr/>
          <a:lstStyle/>
          <a:p>
            <a:r>
              <a:rPr lang="en-US" dirty="0"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600" smtClean="0"/>
              <a:t>What Is a Product?</a:t>
            </a:r>
          </a:p>
        </p:txBody>
      </p:sp>
      <p:sp>
        <p:nvSpPr>
          <p:cNvPr id="26627" name="Rectangle 3"/>
          <p:cNvSpPr>
            <a:spLocks noGrp="1" noChangeArrowheads="1"/>
          </p:cNvSpPr>
          <p:nvPr>
            <p:ph idx="1"/>
          </p:nvPr>
        </p:nvSpPr>
        <p:spPr>
          <a:xfrm>
            <a:off x="2057400" y="2286000"/>
            <a:ext cx="6248400" cy="3429000"/>
          </a:xfrm>
        </p:spPr>
        <p:txBody>
          <a:bodyPr/>
          <a:lstStyle/>
          <a:p>
            <a:pPr>
              <a:buFontTx/>
              <a:buNone/>
            </a:pPr>
            <a:r>
              <a:rPr lang="en-US" sz="2800" b="1" dirty="0" smtClean="0">
                <a:solidFill>
                  <a:schemeClr val="accent4">
                    <a:lumMod val="50000"/>
                  </a:schemeClr>
                </a:solidFill>
                <a:latin typeface="Calibri" charset="0"/>
              </a:rPr>
              <a:t>- Shopping products </a:t>
            </a:r>
          </a:p>
          <a:p>
            <a:pPr>
              <a:buFontTx/>
              <a:buNone/>
            </a:pPr>
            <a:r>
              <a:rPr lang="en-US" sz="2800" dirty="0" smtClean="0">
                <a:latin typeface="Calibri" charset="0"/>
              </a:rPr>
              <a:t>    consumer products and services that the customer compares carefully on suitability, quality, price, and style</a:t>
            </a:r>
          </a:p>
          <a:p>
            <a:pPr>
              <a:buFontTx/>
              <a:buNone/>
            </a:pPr>
            <a:r>
              <a:rPr lang="en-US" sz="2800" dirty="0" smtClean="0">
                <a:latin typeface="Calibri" charset="0"/>
              </a:rPr>
              <a:t>         </a:t>
            </a:r>
            <a:r>
              <a:rPr lang="en-US" sz="2800" dirty="0" smtClean="0">
                <a:solidFill>
                  <a:srgbClr val="C00000"/>
                </a:solidFill>
                <a:latin typeface="Calibri" charset="0"/>
              </a:rPr>
              <a:t>Examples:</a:t>
            </a:r>
          </a:p>
          <a:p>
            <a:pPr lvl="1"/>
            <a:r>
              <a:rPr lang="en-US" sz="2400" dirty="0" smtClean="0">
                <a:latin typeface="Calibri" charset="0"/>
              </a:rPr>
              <a:t>Furniture</a:t>
            </a:r>
          </a:p>
          <a:p>
            <a:pPr lvl="1"/>
            <a:r>
              <a:rPr lang="en-US" sz="2400" dirty="0" smtClean="0">
                <a:latin typeface="Calibri" charset="0"/>
              </a:rPr>
              <a:t>Cars</a:t>
            </a:r>
          </a:p>
          <a:p>
            <a:pPr lvl="1"/>
            <a:r>
              <a:rPr lang="en-US" sz="2400" dirty="0" smtClean="0">
                <a:latin typeface="Calibri" charset="0"/>
              </a:rPr>
              <a:t>Appliances</a:t>
            </a:r>
          </a:p>
        </p:txBody>
      </p:sp>
      <p:sp>
        <p:nvSpPr>
          <p:cNvPr id="26628" name="Text Placeholder 3"/>
          <p:cNvSpPr>
            <a:spLocks noGrp="1"/>
          </p:cNvSpPr>
          <p:nvPr>
            <p:ph type="body" sz="quarter" idx="13"/>
          </p:nvPr>
        </p:nvSpPr>
        <p:spPr>
          <a:xfrm>
            <a:off x="1143000" y="1600200"/>
            <a:ext cx="7162800" cy="381000"/>
          </a:xfrm>
        </p:spPr>
        <p:txBody>
          <a:bodyPr/>
          <a:lstStyle/>
          <a:p>
            <a:r>
              <a:rPr lang="en-US" dirty="0"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dirty="0" smtClean="0"/>
              <a:t>What Is a Product?</a:t>
            </a:r>
          </a:p>
        </p:txBody>
      </p:sp>
      <p:sp>
        <p:nvSpPr>
          <p:cNvPr id="28675" name="Rectangle 3"/>
          <p:cNvSpPr>
            <a:spLocks noGrp="1" noChangeArrowheads="1"/>
          </p:cNvSpPr>
          <p:nvPr>
            <p:ph idx="1"/>
          </p:nvPr>
        </p:nvSpPr>
        <p:spPr>
          <a:xfrm>
            <a:off x="1219200" y="2286000"/>
            <a:ext cx="7772400" cy="4114800"/>
          </a:xfrm>
        </p:spPr>
        <p:txBody>
          <a:bodyPr/>
          <a:lstStyle/>
          <a:p>
            <a:pPr>
              <a:buFontTx/>
              <a:buNone/>
            </a:pPr>
            <a:r>
              <a:rPr lang="en-US" sz="2800" b="1" dirty="0" smtClean="0">
                <a:solidFill>
                  <a:schemeClr val="accent4">
                    <a:lumMod val="50000"/>
                  </a:schemeClr>
                </a:solidFill>
                <a:latin typeface="Calibri" charset="0"/>
              </a:rPr>
              <a:t>- Specialty products </a:t>
            </a:r>
          </a:p>
          <a:p>
            <a:pPr>
              <a:buFontTx/>
              <a:buNone/>
            </a:pPr>
            <a:r>
              <a:rPr lang="en-US" sz="2800" dirty="0" smtClean="0">
                <a:latin typeface="Calibri" charset="0"/>
              </a:rPr>
              <a:t>    consumer products and services with unique characteristics or brand identification for which a significant group of buyers is willing to make a special purchase effort</a:t>
            </a:r>
          </a:p>
          <a:p>
            <a:pPr>
              <a:buFontTx/>
              <a:buNone/>
            </a:pPr>
            <a:r>
              <a:rPr lang="en-US" sz="2800" dirty="0" smtClean="0">
                <a:latin typeface="Calibri" charset="0"/>
              </a:rPr>
              <a:t>             </a:t>
            </a:r>
            <a:r>
              <a:rPr lang="en-US" sz="2800" dirty="0" smtClean="0">
                <a:solidFill>
                  <a:srgbClr val="C00000"/>
                </a:solidFill>
                <a:latin typeface="Calibri" charset="0"/>
              </a:rPr>
              <a:t>Examples:</a:t>
            </a:r>
          </a:p>
          <a:p>
            <a:pPr lvl="2">
              <a:buNone/>
            </a:pPr>
            <a:r>
              <a:rPr lang="en-US" dirty="0" smtClean="0">
                <a:latin typeface="Calibri" charset="0"/>
              </a:rPr>
              <a:t>- Medical services</a:t>
            </a:r>
          </a:p>
          <a:p>
            <a:pPr lvl="2">
              <a:buNone/>
            </a:pPr>
            <a:r>
              <a:rPr lang="en-US" dirty="0" smtClean="0">
                <a:latin typeface="Calibri" charset="0"/>
              </a:rPr>
              <a:t>- Designer clothes</a:t>
            </a:r>
          </a:p>
          <a:p>
            <a:pPr lvl="2">
              <a:buNone/>
            </a:pPr>
            <a:r>
              <a:rPr lang="en-US" dirty="0" smtClean="0">
                <a:latin typeface="Calibri" charset="0"/>
              </a:rPr>
              <a:t>- High-end electronics</a:t>
            </a:r>
          </a:p>
        </p:txBody>
      </p:sp>
      <p:sp>
        <p:nvSpPr>
          <p:cNvPr id="28676" name="Text Placeholder 6"/>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381000"/>
            <a:ext cx="7772400" cy="1143000"/>
          </a:xfrm>
        </p:spPr>
        <p:txBody>
          <a:bodyPr/>
          <a:lstStyle/>
          <a:p>
            <a:r>
              <a:rPr lang="en-US" sz="3600" dirty="0" smtClean="0"/>
              <a:t>What Is a Product?</a:t>
            </a:r>
          </a:p>
        </p:txBody>
      </p:sp>
      <p:sp>
        <p:nvSpPr>
          <p:cNvPr id="30723" name="Rectangle 3"/>
          <p:cNvSpPr>
            <a:spLocks noGrp="1" noChangeArrowheads="1"/>
          </p:cNvSpPr>
          <p:nvPr>
            <p:ph idx="1"/>
          </p:nvPr>
        </p:nvSpPr>
        <p:spPr>
          <a:xfrm>
            <a:off x="1371600" y="2362200"/>
            <a:ext cx="7467600" cy="3505200"/>
          </a:xfrm>
        </p:spPr>
        <p:txBody>
          <a:bodyPr/>
          <a:lstStyle/>
          <a:p>
            <a:pPr>
              <a:buFontTx/>
              <a:buNone/>
            </a:pPr>
            <a:r>
              <a:rPr lang="en-US" sz="2800" b="1" dirty="0" smtClean="0">
                <a:solidFill>
                  <a:schemeClr val="accent4">
                    <a:lumMod val="50000"/>
                  </a:schemeClr>
                </a:solidFill>
                <a:latin typeface="Calibri" charset="0"/>
              </a:rPr>
              <a:t>- Unsought products</a:t>
            </a:r>
          </a:p>
          <a:p>
            <a:pPr>
              <a:buFontTx/>
              <a:buNone/>
            </a:pPr>
            <a:r>
              <a:rPr lang="en-US" sz="2800" dirty="0" smtClean="0">
                <a:latin typeface="Calibri" charset="0"/>
              </a:rPr>
              <a:t>   consumer products that the consumer does not know about or knows about but does not normally think of buying</a:t>
            </a:r>
          </a:p>
          <a:p>
            <a:pPr>
              <a:buFontTx/>
              <a:buNone/>
            </a:pPr>
            <a:r>
              <a:rPr lang="en-US" sz="2800" dirty="0" smtClean="0">
                <a:latin typeface="Calibri" charset="0"/>
              </a:rPr>
              <a:t>              </a:t>
            </a:r>
            <a:r>
              <a:rPr lang="en-US" sz="2800" dirty="0" smtClean="0">
                <a:solidFill>
                  <a:srgbClr val="C00000"/>
                </a:solidFill>
                <a:latin typeface="Calibri" charset="0"/>
              </a:rPr>
              <a:t>Examples:</a:t>
            </a:r>
          </a:p>
          <a:p>
            <a:pPr lvl="2"/>
            <a:r>
              <a:rPr lang="en-US" dirty="0" smtClean="0">
                <a:latin typeface="Calibri" charset="0"/>
              </a:rPr>
              <a:t>Life insurance</a:t>
            </a:r>
          </a:p>
          <a:p>
            <a:pPr lvl="2"/>
            <a:r>
              <a:rPr lang="en-US" dirty="0" smtClean="0">
                <a:latin typeface="Calibri" charset="0"/>
              </a:rPr>
              <a:t>Funeral services</a:t>
            </a:r>
          </a:p>
          <a:p>
            <a:pPr lvl="2"/>
            <a:r>
              <a:rPr lang="en-US" dirty="0" smtClean="0">
                <a:latin typeface="Calibri" charset="0"/>
              </a:rPr>
              <a:t>Blood donations</a:t>
            </a:r>
          </a:p>
        </p:txBody>
      </p:sp>
      <p:sp>
        <p:nvSpPr>
          <p:cNvPr id="30724" name="Text Placeholder 3"/>
          <p:cNvSpPr>
            <a:spLocks noGrp="1"/>
          </p:cNvSpPr>
          <p:nvPr>
            <p:ph type="body" sz="quarter" idx="13"/>
          </p:nvPr>
        </p:nvSpPr>
        <p:spPr>
          <a:xfrm>
            <a:off x="914400" y="1600200"/>
            <a:ext cx="7162800" cy="381000"/>
          </a:xfrm>
        </p:spPr>
        <p:txBody>
          <a:bodyPr/>
          <a:lstStyle/>
          <a:p>
            <a:r>
              <a:rPr lang="en-US" dirty="0"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04800"/>
            <a:ext cx="7772400" cy="1143000"/>
          </a:xfrm>
        </p:spPr>
        <p:txBody>
          <a:bodyPr/>
          <a:lstStyle/>
          <a:p>
            <a:r>
              <a:rPr lang="en-US" sz="3600" dirty="0" smtClean="0"/>
              <a:t>What Is a Product?</a:t>
            </a:r>
          </a:p>
        </p:txBody>
      </p:sp>
      <p:sp>
        <p:nvSpPr>
          <p:cNvPr id="32771" name="Rectangle 3"/>
          <p:cNvSpPr>
            <a:spLocks noGrp="1" noChangeArrowheads="1"/>
          </p:cNvSpPr>
          <p:nvPr>
            <p:ph idx="1"/>
          </p:nvPr>
        </p:nvSpPr>
        <p:spPr>
          <a:xfrm>
            <a:off x="1066800" y="1981200"/>
            <a:ext cx="7772400" cy="4114800"/>
          </a:xfrm>
        </p:spPr>
        <p:txBody>
          <a:bodyPr/>
          <a:lstStyle/>
          <a:p>
            <a:pPr>
              <a:buFont typeface="Arial" pitchFamily="34" charset="0"/>
              <a:buChar char="•"/>
            </a:pPr>
            <a:r>
              <a:rPr lang="en-US" b="1" dirty="0" smtClean="0">
                <a:solidFill>
                  <a:srgbClr val="FF0000"/>
                </a:solidFill>
                <a:latin typeface="Calibri" charset="0"/>
              </a:rPr>
              <a:t>Industrial products</a:t>
            </a:r>
          </a:p>
          <a:p>
            <a:pPr>
              <a:buFontTx/>
              <a:buNone/>
            </a:pPr>
            <a:r>
              <a:rPr lang="en-US" sz="2800" dirty="0" smtClean="0">
                <a:latin typeface="Calibri" charset="0"/>
              </a:rPr>
              <a:t>- Products purchased for further processing or for use in conducting a business</a:t>
            </a:r>
          </a:p>
          <a:p>
            <a:pPr>
              <a:buNone/>
            </a:pPr>
            <a:r>
              <a:rPr lang="en-US" sz="2800" dirty="0" smtClean="0">
                <a:latin typeface="Calibri" charset="0"/>
              </a:rPr>
              <a:t>- Classified by the purpose for which the product is purchased</a:t>
            </a:r>
          </a:p>
          <a:p>
            <a:pPr>
              <a:buFontTx/>
              <a:buChar char="-"/>
            </a:pPr>
            <a:r>
              <a:rPr lang="en-US" sz="2800" dirty="0" smtClean="0">
                <a:latin typeface="Calibri" charset="0"/>
              </a:rPr>
              <a:t>               </a:t>
            </a:r>
            <a:r>
              <a:rPr lang="en-US" sz="2800" dirty="0" smtClean="0">
                <a:solidFill>
                  <a:srgbClr val="C00000"/>
                </a:solidFill>
                <a:latin typeface="Calibri" charset="0"/>
              </a:rPr>
              <a:t>Examples:</a:t>
            </a:r>
          </a:p>
          <a:p>
            <a:pPr lvl="3"/>
            <a:r>
              <a:rPr lang="en-US" sz="2400" b="1" dirty="0" smtClean="0">
                <a:solidFill>
                  <a:srgbClr val="7030A0"/>
                </a:solidFill>
                <a:latin typeface="Calibri" charset="0"/>
              </a:rPr>
              <a:t>Materials and parts</a:t>
            </a:r>
          </a:p>
          <a:p>
            <a:pPr lvl="3"/>
            <a:r>
              <a:rPr lang="en-US" sz="2400" b="1" dirty="0" smtClean="0">
                <a:solidFill>
                  <a:srgbClr val="7030A0"/>
                </a:solidFill>
                <a:latin typeface="Calibri" charset="0"/>
              </a:rPr>
              <a:t>Capital items</a:t>
            </a:r>
          </a:p>
          <a:p>
            <a:pPr lvl="3"/>
            <a:r>
              <a:rPr lang="en-US" sz="2400" b="1" dirty="0" smtClean="0">
                <a:solidFill>
                  <a:srgbClr val="7030A0"/>
                </a:solidFill>
              </a:rPr>
              <a:t>Supplies and services</a:t>
            </a:r>
            <a:endParaRPr lang="en-US" sz="2800" b="1" dirty="0" smtClean="0">
              <a:solidFill>
                <a:srgbClr val="7030A0"/>
              </a:solidFill>
            </a:endParaRPr>
          </a:p>
        </p:txBody>
      </p:sp>
      <p:sp>
        <p:nvSpPr>
          <p:cNvPr id="32772" name="Text Placeholder 3"/>
          <p:cNvSpPr>
            <a:spLocks noGrp="1"/>
          </p:cNvSpPr>
          <p:nvPr>
            <p:ph type="body" sz="quarter" idx="13"/>
          </p:nvPr>
        </p:nvSpPr>
        <p:spPr>
          <a:xfrm>
            <a:off x="914400" y="1447800"/>
            <a:ext cx="7162800" cy="381000"/>
          </a:xfrm>
        </p:spPr>
        <p:txBody>
          <a:bodyPr/>
          <a:lstStyle/>
          <a:p>
            <a:r>
              <a:rPr lang="en-US" dirty="0"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457200"/>
            <a:ext cx="7772400" cy="1143000"/>
          </a:xfrm>
        </p:spPr>
        <p:txBody>
          <a:bodyPr/>
          <a:lstStyle/>
          <a:p>
            <a:r>
              <a:rPr lang="en-US" sz="3200" dirty="0" smtClean="0"/>
              <a:t>What Is a Product?</a:t>
            </a:r>
          </a:p>
        </p:txBody>
      </p:sp>
      <p:sp>
        <p:nvSpPr>
          <p:cNvPr id="34819" name="Rectangle 3"/>
          <p:cNvSpPr>
            <a:spLocks noGrp="1" noChangeArrowheads="1"/>
          </p:cNvSpPr>
          <p:nvPr>
            <p:ph idx="1"/>
          </p:nvPr>
        </p:nvSpPr>
        <p:spPr>
          <a:xfrm>
            <a:off x="1828800" y="2514600"/>
            <a:ext cx="6553200" cy="3276600"/>
          </a:xfrm>
        </p:spPr>
        <p:txBody>
          <a:bodyPr/>
          <a:lstStyle/>
          <a:p>
            <a:pPr marL="533400" indent="-533400">
              <a:buFontTx/>
              <a:buNone/>
            </a:pPr>
            <a:r>
              <a:rPr lang="en-US" sz="2400" b="1" dirty="0" smtClean="0">
                <a:latin typeface="Arial" charset="0"/>
              </a:rPr>
              <a:t>- </a:t>
            </a:r>
            <a:r>
              <a:rPr lang="en-US" sz="2400" b="1" dirty="0" smtClean="0">
                <a:solidFill>
                  <a:srgbClr val="7030A0"/>
                </a:solidFill>
                <a:latin typeface="Arial" charset="0"/>
              </a:rPr>
              <a:t>Capital items</a:t>
            </a:r>
            <a:r>
              <a:rPr lang="en-US" sz="2400" b="1" dirty="0" smtClean="0">
                <a:latin typeface="Arial" charset="0"/>
              </a:rPr>
              <a:t> </a:t>
            </a:r>
            <a:r>
              <a:rPr lang="en-US" sz="2400" dirty="0" smtClean="0">
                <a:latin typeface="Arial" charset="0"/>
              </a:rPr>
              <a:t>are industrial products that aid in the buyer’s production or operations</a:t>
            </a:r>
          </a:p>
          <a:p>
            <a:pPr marL="533400" indent="-533400">
              <a:buFontTx/>
              <a:buNone/>
            </a:pPr>
            <a:r>
              <a:rPr lang="en-US" sz="2400" b="1" dirty="0" smtClean="0">
                <a:latin typeface="Arial" charset="0"/>
              </a:rPr>
              <a:t>- </a:t>
            </a:r>
            <a:r>
              <a:rPr lang="en-US" sz="2400" b="1" dirty="0" smtClean="0">
                <a:solidFill>
                  <a:srgbClr val="7030A0"/>
                </a:solidFill>
                <a:latin typeface="Arial" charset="0"/>
              </a:rPr>
              <a:t>Materials and parts</a:t>
            </a:r>
            <a:r>
              <a:rPr lang="en-US" sz="2400" b="1" dirty="0" smtClean="0">
                <a:latin typeface="Arial" charset="0"/>
              </a:rPr>
              <a:t> </a:t>
            </a:r>
            <a:r>
              <a:rPr lang="en-US" sz="2400" dirty="0" smtClean="0">
                <a:latin typeface="Arial" charset="0"/>
              </a:rPr>
              <a:t>include raw materials and manufactured materials and parts usually sold directly to industrial users</a:t>
            </a:r>
          </a:p>
          <a:p>
            <a:pPr marL="533400" indent="-533400">
              <a:buFontTx/>
              <a:buNone/>
            </a:pPr>
            <a:r>
              <a:rPr lang="en-US" sz="2400" b="1" dirty="0" smtClean="0">
                <a:latin typeface="Arial" charset="0"/>
              </a:rPr>
              <a:t>- </a:t>
            </a:r>
            <a:r>
              <a:rPr lang="en-US" sz="2400" b="1" dirty="0" smtClean="0">
                <a:solidFill>
                  <a:srgbClr val="7030A0"/>
                </a:solidFill>
                <a:latin typeface="Arial" charset="0"/>
              </a:rPr>
              <a:t>Supplies and services</a:t>
            </a:r>
            <a:r>
              <a:rPr lang="en-US" sz="2400" dirty="0" smtClean="0">
                <a:latin typeface="Arial" charset="0"/>
              </a:rPr>
              <a:t> include operating supplies, repair and maintenance items, and business services</a:t>
            </a:r>
          </a:p>
          <a:p>
            <a:pPr marL="533400" indent="-533400">
              <a:buFontTx/>
              <a:buNone/>
            </a:pPr>
            <a:endParaRPr lang="en-US" sz="2800" dirty="0" smtClean="0">
              <a:latin typeface="Arial" charset="0"/>
            </a:endParaRPr>
          </a:p>
        </p:txBody>
      </p:sp>
      <p:sp>
        <p:nvSpPr>
          <p:cNvPr id="34820" name="Text Placeholder 5"/>
          <p:cNvSpPr>
            <a:spLocks noGrp="1"/>
          </p:cNvSpPr>
          <p:nvPr>
            <p:ph type="body" sz="quarter" idx="13"/>
          </p:nvPr>
        </p:nvSpPr>
        <p:spPr>
          <a:xfrm>
            <a:off x="914400" y="1752600"/>
            <a:ext cx="7162800" cy="381000"/>
          </a:xfrm>
        </p:spPr>
        <p:txBody>
          <a:bodyPr/>
          <a:lstStyle/>
          <a:p>
            <a:pPr>
              <a:lnSpc>
                <a:spcPct val="90000"/>
              </a:lnSpc>
            </a:pPr>
            <a:r>
              <a:rPr lang="en-US" sz="2400" dirty="0" smtClean="0">
                <a:latin typeface="Arial"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895600"/>
            <a:ext cx="7772400" cy="1143000"/>
          </a:xfrm>
        </p:spPr>
        <p:txBody>
          <a:bodyPr/>
          <a:lstStyle/>
          <a:p>
            <a:r>
              <a:rPr lang="en-US" sz="3600" dirty="0" smtClean="0">
                <a:solidFill>
                  <a:srgbClr val="FF0000"/>
                </a:solidFill>
              </a:rPr>
              <a:t>Products and Service </a:t>
            </a:r>
            <a:br>
              <a:rPr lang="en-US" sz="3600" dirty="0" smtClean="0">
                <a:solidFill>
                  <a:srgbClr val="FF0000"/>
                </a:solidFill>
              </a:rPr>
            </a:br>
            <a:r>
              <a:rPr lang="en-US" sz="3600" dirty="0" smtClean="0">
                <a:solidFill>
                  <a:srgbClr val="FF0000"/>
                </a:solidFill>
              </a:rPr>
              <a:t/>
            </a:r>
            <a:br>
              <a:rPr lang="en-US" sz="3600" dirty="0" smtClean="0">
                <a:solidFill>
                  <a:srgbClr val="FF0000"/>
                </a:solidFill>
              </a:rPr>
            </a:br>
            <a:r>
              <a:rPr lang="en-US" sz="3600" dirty="0" smtClean="0">
                <a:solidFill>
                  <a:srgbClr val="FF0000"/>
                </a:solidFill>
              </a:rPr>
              <a:t>Decision</a:t>
            </a:r>
          </a:p>
        </p:txBody>
      </p:sp>
    </p:spTree>
  </p:cSld>
  <p:clrMapOvr>
    <a:masterClrMapping/>
  </p:clrMapOvr>
  <p:transition>
    <p:cover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685800"/>
            <a:ext cx="7772400" cy="1143000"/>
          </a:xfrm>
        </p:spPr>
        <p:txBody>
          <a:bodyPr/>
          <a:lstStyle/>
          <a:p>
            <a:r>
              <a:rPr lang="en-US" dirty="0" smtClean="0"/>
              <a:t>Product and Service Decisions</a:t>
            </a:r>
          </a:p>
        </p:txBody>
      </p:sp>
      <p:sp>
        <p:nvSpPr>
          <p:cNvPr id="43011" name="Rectangle 3"/>
          <p:cNvSpPr>
            <a:spLocks noGrp="1" noChangeArrowheads="1"/>
          </p:cNvSpPr>
          <p:nvPr>
            <p:ph type="body" sz="quarter" idx="13"/>
          </p:nvPr>
        </p:nvSpPr>
        <p:spPr>
          <a:xfrm>
            <a:off x="914400" y="1905000"/>
            <a:ext cx="7162800" cy="381000"/>
          </a:xfrm>
        </p:spPr>
        <p:txBody>
          <a:bodyPr/>
          <a:lstStyle/>
          <a:p>
            <a:r>
              <a:rPr lang="en-US" dirty="0" smtClean="0">
                <a:latin typeface="Calibri" charset="0"/>
              </a:rPr>
              <a:t>Individual Product and Service Decisions</a:t>
            </a:r>
          </a:p>
          <a:p>
            <a:endParaRPr lang="en-US" dirty="0" smtClean="0">
              <a:latin typeface="Calibri" charset="0"/>
            </a:endParaRPr>
          </a:p>
          <a:p>
            <a:endParaRPr lang="en-US" dirty="0" smtClean="0">
              <a:latin typeface="Calibri" charset="0"/>
            </a:endParaRPr>
          </a:p>
        </p:txBody>
      </p:sp>
      <p:pic>
        <p:nvPicPr>
          <p:cNvPr id="43012" name="Picture 4" descr="fig08_02wo.jpg"/>
          <p:cNvPicPr>
            <a:picLocks noChangeAspect="1"/>
          </p:cNvPicPr>
          <p:nvPr/>
        </p:nvPicPr>
        <p:blipFill>
          <a:blip r:embed="rId3" cstate="print"/>
          <a:srcRect/>
          <a:stretch>
            <a:fillRect/>
          </a:stretch>
        </p:blipFill>
        <p:spPr bwMode="auto">
          <a:xfrm>
            <a:off x="381000" y="2863850"/>
            <a:ext cx="8229600" cy="1271588"/>
          </a:xfrm>
          <a:prstGeom prst="rect">
            <a:avLst/>
          </a:prstGeom>
          <a:noFill/>
          <a:ln w="9525">
            <a:noFill/>
            <a:miter lim="800000"/>
            <a:headEnd/>
            <a:tailEnd/>
          </a:ln>
        </p:spPr>
      </p:pic>
      <p:sp>
        <p:nvSpPr>
          <p:cNvPr id="5" name="Rectangle 4"/>
          <p:cNvSpPr/>
          <p:nvPr/>
        </p:nvSpPr>
        <p:spPr>
          <a:xfrm>
            <a:off x="2362200" y="4639270"/>
            <a:ext cx="5943600" cy="830997"/>
          </a:xfrm>
          <a:prstGeom prst="rect">
            <a:avLst/>
          </a:prstGeom>
          <a:solidFill>
            <a:schemeClr val="bg2"/>
          </a:solidFill>
          <a:ln>
            <a:solidFill>
              <a:schemeClr val="tx1"/>
            </a:solidFill>
          </a:ln>
        </p:spPr>
        <p:txBody>
          <a:bodyPr wrap="square">
            <a:spAutoFit/>
          </a:bodyPr>
          <a:lstStyle/>
          <a:p>
            <a:pPr algn="just"/>
            <a:r>
              <a:rPr lang="en-US" sz="2400" b="1" dirty="0" smtClean="0"/>
              <a:t>The focus of all of these decisions is to create core customer value.</a:t>
            </a:r>
            <a:endParaRPr lang="en-US" sz="2400" b="1" dirty="0"/>
          </a:p>
        </p:txBody>
      </p:sp>
    </p:spTree>
  </p:cSld>
  <p:clrMapOvr>
    <a:masterClrMapping/>
  </p:clrMapOvr>
  <p:transition>
    <p:cover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200" smtClean="0"/>
              <a:t>Product and Service Decisions</a:t>
            </a:r>
          </a:p>
        </p:txBody>
      </p:sp>
      <p:sp>
        <p:nvSpPr>
          <p:cNvPr id="45059" name="Rectangle 3"/>
          <p:cNvSpPr>
            <a:spLocks noGrp="1" noChangeArrowheads="1"/>
          </p:cNvSpPr>
          <p:nvPr>
            <p:ph idx="1"/>
          </p:nvPr>
        </p:nvSpPr>
        <p:spPr>
          <a:xfrm>
            <a:off x="2286000" y="1905000"/>
            <a:ext cx="6172200" cy="4114800"/>
          </a:xfrm>
        </p:spPr>
        <p:txBody>
          <a:bodyPr/>
          <a:lstStyle/>
          <a:p>
            <a:pPr marL="533400" indent="-533400" algn="ctr">
              <a:buFontTx/>
              <a:buNone/>
            </a:pPr>
            <a:endParaRPr lang="en-US" sz="1200" b="1" i="1" dirty="0" smtClean="0">
              <a:latin typeface="Times New Roman" charset="0"/>
            </a:endParaRPr>
          </a:p>
          <a:p>
            <a:pPr marL="533400" indent="-533400">
              <a:buFont typeface="Arial" pitchFamily="34" charset="0"/>
              <a:buChar char="•"/>
            </a:pPr>
            <a:r>
              <a:rPr lang="en-US" b="1" dirty="0" smtClean="0">
                <a:solidFill>
                  <a:srgbClr val="FF0000"/>
                </a:solidFill>
                <a:latin typeface="Calibri" charset="0"/>
              </a:rPr>
              <a:t>Product (or service) attributes </a:t>
            </a:r>
            <a:r>
              <a:rPr lang="en-US" sz="2800" dirty="0" smtClean="0">
                <a:latin typeface="Calibri" charset="0"/>
              </a:rPr>
              <a:t>communicate and deliver the benefits</a:t>
            </a:r>
          </a:p>
          <a:p>
            <a:pPr marL="533400" indent="-533400">
              <a:buFontTx/>
              <a:buNone/>
            </a:pPr>
            <a:endParaRPr lang="en-US" sz="2800" dirty="0" smtClean="0">
              <a:latin typeface="Calibri" charset="0"/>
            </a:endParaRPr>
          </a:p>
          <a:p>
            <a:pPr marL="533400" indent="-533400">
              <a:buNone/>
            </a:pPr>
            <a:r>
              <a:rPr lang="en-US" sz="2800" b="1" dirty="0" smtClean="0">
                <a:solidFill>
                  <a:srgbClr val="003399"/>
                </a:solidFill>
                <a:latin typeface="Calibri" charset="0"/>
              </a:rPr>
              <a:t>- Product Quality</a:t>
            </a:r>
          </a:p>
          <a:p>
            <a:pPr marL="533400" indent="-533400">
              <a:buNone/>
            </a:pPr>
            <a:r>
              <a:rPr lang="en-US" sz="2800" b="1" dirty="0" smtClean="0">
                <a:solidFill>
                  <a:srgbClr val="003399"/>
                </a:solidFill>
                <a:latin typeface="Calibri" charset="0"/>
              </a:rPr>
              <a:t>- Product Features</a:t>
            </a:r>
          </a:p>
          <a:p>
            <a:pPr marL="533400" indent="-533400">
              <a:buNone/>
            </a:pPr>
            <a:r>
              <a:rPr lang="en-US" sz="2800" b="1" dirty="0" smtClean="0">
                <a:solidFill>
                  <a:srgbClr val="003399"/>
                </a:solidFill>
                <a:latin typeface="Calibri" charset="0"/>
              </a:rPr>
              <a:t>- Product Style and design</a:t>
            </a:r>
          </a:p>
        </p:txBody>
      </p:sp>
      <p:sp>
        <p:nvSpPr>
          <p:cNvPr id="45060" name="Text Placeholder 4"/>
          <p:cNvSpPr>
            <a:spLocks noGrp="1"/>
          </p:cNvSpPr>
          <p:nvPr>
            <p:ph type="body" sz="quarter" idx="13"/>
          </p:nvPr>
        </p:nvSpPr>
        <p:spPr>
          <a:xfrm>
            <a:off x="228600" y="1447800"/>
            <a:ext cx="8534400" cy="457200"/>
          </a:xfrm>
        </p:spPr>
        <p:txBody>
          <a:bodyPr/>
          <a:lstStyle/>
          <a:p>
            <a:r>
              <a:rPr lang="en-US" smtClean="0">
                <a:latin typeface="Calibri"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4" descr="fig02_05wo.jpg"/>
          <p:cNvPicPr>
            <a:picLocks noChangeAspect="1"/>
          </p:cNvPicPr>
          <p:nvPr/>
        </p:nvPicPr>
        <p:blipFill>
          <a:blip r:embed="rId3" cstate="print"/>
          <a:srcRect/>
          <a:stretch>
            <a:fillRect/>
          </a:stretch>
        </p:blipFill>
        <p:spPr bwMode="auto">
          <a:xfrm>
            <a:off x="2362200" y="1676400"/>
            <a:ext cx="4643438" cy="4038600"/>
          </a:xfrm>
          <a:prstGeom prst="rect">
            <a:avLst/>
          </a:prstGeom>
          <a:noFill/>
          <a:ln w="9525">
            <a:noFill/>
            <a:miter lim="800000"/>
            <a:headEnd/>
            <a:tailEnd/>
          </a:ln>
        </p:spPr>
      </p:pic>
      <p:sp>
        <p:nvSpPr>
          <p:cNvPr id="5" name="Rectangle 2"/>
          <p:cNvSpPr txBox="1">
            <a:spLocks noChangeArrowheads="1"/>
          </p:cNvSpPr>
          <p:nvPr/>
        </p:nvSpPr>
        <p:spPr bwMode="auto">
          <a:xfrm>
            <a:off x="6096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ts val="36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chemeClr val="tx1"/>
                </a:solidFill>
                <a:effectLst/>
                <a:uLnTx/>
                <a:uFillTx/>
                <a:latin typeface="+mj-lt"/>
                <a:ea typeface="+mj-ea"/>
                <a:cs typeface="+mj-cs"/>
              </a:rPr>
              <a:t>Marketing Mix</a:t>
            </a:r>
          </a:p>
        </p:txBody>
      </p:sp>
    </p:spTree>
  </p:cSld>
  <p:clrMapOvr>
    <a:masterClrMapping/>
  </p:clrMapOvr>
  <p:transition>
    <p:cover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200" smtClean="0"/>
              <a:t>Product and Service Decisions</a:t>
            </a:r>
          </a:p>
        </p:txBody>
      </p:sp>
      <p:sp>
        <p:nvSpPr>
          <p:cNvPr id="47107" name="Rectangle 3"/>
          <p:cNvSpPr>
            <a:spLocks noGrp="1" noChangeArrowheads="1"/>
          </p:cNvSpPr>
          <p:nvPr>
            <p:ph idx="1"/>
          </p:nvPr>
        </p:nvSpPr>
        <p:spPr>
          <a:xfrm>
            <a:off x="2133600" y="2133600"/>
            <a:ext cx="6400800" cy="2667000"/>
          </a:xfrm>
        </p:spPr>
        <p:txBody>
          <a:bodyPr/>
          <a:lstStyle/>
          <a:p>
            <a:r>
              <a:rPr lang="en-US" sz="2800" b="1" dirty="0" smtClean="0">
                <a:solidFill>
                  <a:srgbClr val="003399"/>
                </a:solidFill>
                <a:latin typeface="Calibri" charset="0"/>
              </a:rPr>
              <a:t>Product Quality: </a:t>
            </a:r>
            <a:r>
              <a:rPr lang="en-US" sz="2400" kern="1200" dirty="0" smtClean="0">
                <a:ea typeface="ＭＳ Ｐゴシック" charset="-128"/>
                <a:cs typeface="ＭＳ Ｐゴシック" charset="-128"/>
              </a:rPr>
              <a:t>characteristics of a product or service that bear on its ability to satisfy customer needs.</a:t>
            </a:r>
            <a:endParaRPr lang="en-US" sz="2400" b="1" kern="1200" dirty="0" smtClean="0">
              <a:ea typeface="ＭＳ Ｐゴシック" charset="-128"/>
              <a:cs typeface="ＭＳ Ｐゴシック" charset="-128"/>
            </a:endParaRPr>
          </a:p>
          <a:p>
            <a:pPr marL="533400" indent="-533400">
              <a:buNone/>
            </a:pPr>
            <a:r>
              <a:rPr lang="en-US" sz="2800" b="1" dirty="0" smtClean="0">
                <a:latin typeface="Calibri" charset="0"/>
              </a:rPr>
              <a:t>- Product Quality Level</a:t>
            </a:r>
            <a:r>
              <a:rPr lang="en-US" sz="2800" dirty="0" smtClean="0">
                <a:latin typeface="Calibri" charset="0"/>
              </a:rPr>
              <a:t> </a:t>
            </a:r>
            <a:r>
              <a:rPr lang="en-US" sz="2400" dirty="0" smtClean="0">
                <a:latin typeface="Calibri" charset="0"/>
              </a:rPr>
              <a:t>is the level of quality that supports the product’s positioning</a:t>
            </a:r>
          </a:p>
          <a:p>
            <a:pPr>
              <a:buNone/>
            </a:pPr>
            <a:r>
              <a:rPr lang="en-US" sz="2800" b="1" dirty="0" smtClean="0">
                <a:latin typeface="Calibri" charset="0"/>
              </a:rPr>
              <a:t>- Product Conformance Quality</a:t>
            </a:r>
            <a:r>
              <a:rPr lang="en-US" sz="2800" dirty="0" smtClean="0">
                <a:latin typeface="Calibri" charset="0"/>
              </a:rPr>
              <a:t> </a:t>
            </a:r>
            <a:r>
              <a:rPr lang="en-US" sz="2400" dirty="0" smtClean="0">
                <a:latin typeface="Calibri" charset="0"/>
              </a:rPr>
              <a:t>is the product’s freedom from defects and consistency in delivering a targeted level of performance, </a:t>
            </a:r>
            <a:r>
              <a:rPr lang="en-US" sz="2400" kern="1200" dirty="0" smtClean="0">
                <a:ea typeface="ＭＳ Ｐゴシック" charset="-128"/>
                <a:cs typeface="ＭＳ Ｐゴシック" charset="-128"/>
              </a:rPr>
              <a:t>thus, it is closely linked to customer value and satisfaction</a:t>
            </a:r>
            <a:endParaRPr lang="en-US" sz="2400" dirty="0" smtClean="0"/>
          </a:p>
          <a:p>
            <a:pPr marL="533400" indent="-533400">
              <a:buNone/>
            </a:pPr>
            <a:endParaRPr lang="en-US" sz="2400" dirty="0" smtClean="0">
              <a:latin typeface="Calibri" charset="0"/>
            </a:endParaRPr>
          </a:p>
          <a:p>
            <a:pPr marL="533400" indent="-533400">
              <a:buFontTx/>
              <a:buNone/>
            </a:pPr>
            <a:endParaRPr lang="en-US" sz="2800" dirty="0" smtClean="0">
              <a:latin typeface="Calibri" charset="0"/>
            </a:endParaRPr>
          </a:p>
          <a:p>
            <a:pPr marL="533400" indent="-533400">
              <a:buFontTx/>
              <a:buNone/>
            </a:pPr>
            <a:endParaRPr lang="en-US" sz="2800" dirty="0" smtClean="0">
              <a:latin typeface="Calibri" charset="0"/>
            </a:endParaRPr>
          </a:p>
        </p:txBody>
      </p:sp>
      <p:sp>
        <p:nvSpPr>
          <p:cNvPr id="47108" name="Text Placeholder 5"/>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200" smtClean="0"/>
              <a:t>Product and Service Decisions</a:t>
            </a:r>
          </a:p>
        </p:txBody>
      </p:sp>
      <p:sp>
        <p:nvSpPr>
          <p:cNvPr id="49155" name="Rectangle 3"/>
          <p:cNvSpPr>
            <a:spLocks noGrp="1" noChangeArrowheads="1"/>
          </p:cNvSpPr>
          <p:nvPr>
            <p:ph idx="1"/>
          </p:nvPr>
        </p:nvSpPr>
        <p:spPr>
          <a:xfrm>
            <a:off x="2209800" y="1981200"/>
            <a:ext cx="6248400" cy="4114800"/>
          </a:xfrm>
        </p:spPr>
        <p:txBody>
          <a:bodyPr/>
          <a:lstStyle/>
          <a:p>
            <a:pPr marL="533400" indent="-533400" algn="ctr">
              <a:lnSpc>
                <a:spcPct val="90000"/>
              </a:lnSpc>
              <a:buFontTx/>
              <a:buNone/>
            </a:pPr>
            <a:endParaRPr lang="en-US" sz="2800" b="1" i="1" dirty="0" smtClean="0">
              <a:latin typeface="Times New Roman" charset="0"/>
            </a:endParaRPr>
          </a:p>
          <a:p>
            <a:pPr marL="533400" indent="-533400">
              <a:lnSpc>
                <a:spcPct val="90000"/>
              </a:lnSpc>
              <a:buFont typeface="Arial" pitchFamily="34" charset="0"/>
              <a:buChar char="•"/>
            </a:pPr>
            <a:r>
              <a:rPr lang="en-US" sz="2800" b="1" dirty="0" smtClean="0">
                <a:solidFill>
                  <a:srgbClr val="003399"/>
                </a:solidFill>
                <a:latin typeface="Calibri" charset="0"/>
              </a:rPr>
              <a:t>Product features</a:t>
            </a:r>
          </a:p>
          <a:p>
            <a:pPr marL="533400" indent="-533400">
              <a:lnSpc>
                <a:spcPct val="90000"/>
              </a:lnSpc>
              <a:buNone/>
            </a:pPr>
            <a:r>
              <a:rPr lang="en-US" sz="2800" dirty="0" smtClean="0">
                <a:latin typeface="Calibri" charset="0"/>
              </a:rPr>
              <a:t>- are a competitive tool for differentiating a product from competitors’ products</a:t>
            </a:r>
          </a:p>
          <a:p>
            <a:pPr marL="533400" indent="-533400">
              <a:lnSpc>
                <a:spcPct val="90000"/>
              </a:lnSpc>
              <a:buNone/>
            </a:pPr>
            <a:r>
              <a:rPr lang="en-US" sz="2800" dirty="0" smtClean="0">
                <a:latin typeface="Calibri" charset="0"/>
              </a:rPr>
              <a:t>- are assessed based on the value to the customer versus the cost to the company</a:t>
            </a:r>
          </a:p>
          <a:p>
            <a:pPr marL="533400" indent="-533400">
              <a:lnSpc>
                <a:spcPct val="90000"/>
              </a:lnSpc>
              <a:buNone/>
            </a:pPr>
            <a:r>
              <a:rPr lang="en-US" sz="2800" dirty="0" smtClean="0">
                <a:latin typeface="Calibri" charset="0"/>
              </a:rPr>
              <a:t>- The company identifies new features by surveying the customers.</a:t>
            </a:r>
          </a:p>
        </p:txBody>
      </p:sp>
      <p:sp>
        <p:nvSpPr>
          <p:cNvPr id="49156" name="Text Placeholder 3"/>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200" smtClean="0"/>
              <a:t>Product and Service Decisions</a:t>
            </a:r>
          </a:p>
        </p:txBody>
      </p:sp>
      <p:sp>
        <p:nvSpPr>
          <p:cNvPr id="51203" name="Rectangle 3"/>
          <p:cNvSpPr>
            <a:spLocks noGrp="1" noChangeArrowheads="1"/>
          </p:cNvSpPr>
          <p:nvPr>
            <p:ph idx="1"/>
          </p:nvPr>
        </p:nvSpPr>
        <p:spPr>
          <a:xfrm>
            <a:off x="2133600" y="2438400"/>
            <a:ext cx="4419600" cy="2895600"/>
          </a:xfrm>
        </p:spPr>
        <p:txBody>
          <a:bodyPr/>
          <a:lstStyle/>
          <a:p>
            <a:pPr marL="533400" indent="-533400">
              <a:buFont typeface="Arial" pitchFamily="34" charset="0"/>
              <a:buChar char="•"/>
            </a:pPr>
            <a:r>
              <a:rPr lang="en-US" sz="2800" b="1" dirty="0" smtClean="0">
                <a:solidFill>
                  <a:srgbClr val="003399"/>
                </a:solidFill>
                <a:latin typeface="Calibri" charset="0"/>
              </a:rPr>
              <a:t>Product style and design</a:t>
            </a:r>
          </a:p>
          <a:p>
            <a:pPr>
              <a:buNone/>
            </a:pPr>
            <a:r>
              <a:rPr lang="en-US" sz="2800" b="1" dirty="0" smtClean="0">
                <a:latin typeface="Calibri" charset="0"/>
              </a:rPr>
              <a:t>- Style</a:t>
            </a:r>
            <a:r>
              <a:rPr lang="en-US" sz="2800" dirty="0" smtClean="0">
                <a:latin typeface="Calibri" charset="0"/>
              </a:rPr>
              <a:t> </a:t>
            </a:r>
            <a:r>
              <a:rPr lang="en-US" sz="2400" dirty="0" smtClean="0">
                <a:latin typeface="Calibri" charset="0"/>
              </a:rPr>
              <a:t>describes the appearance of the product (e.g. eye catching) </a:t>
            </a:r>
            <a:r>
              <a:rPr lang="en-US" sz="2400" dirty="0" smtClean="0"/>
              <a:t>but it does not necessarily make the product </a:t>
            </a:r>
            <a:r>
              <a:rPr lang="en-US" sz="2400" i="1" dirty="0" smtClean="0"/>
              <a:t>perform better.</a:t>
            </a:r>
            <a:endParaRPr lang="en-US" sz="2400" dirty="0" smtClean="0">
              <a:latin typeface="Calibri" charset="0"/>
            </a:endParaRPr>
          </a:p>
          <a:p>
            <a:pPr marL="533400" indent="-533400">
              <a:buFontTx/>
              <a:buNone/>
            </a:pPr>
            <a:r>
              <a:rPr lang="en-US" sz="2800" b="1" dirty="0" smtClean="0">
                <a:latin typeface="Calibri" charset="0"/>
              </a:rPr>
              <a:t>- Design </a:t>
            </a:r>
            <a:r>
              <a:rPr lang="en-US" sz="2400" dirty="0" smtClean="0">
                <a:latin typeface="Calibri" charset="0"/>
              </a:rPr>
              <a:t>contributes to a product’s usefulness as well as to its looks</a:t>
            </a:r>
          </a:p>
        </p:txBody>
      </p:sp>
      <p:sp>
        <p:nvSpPr>
          <p:cNvPr id="51204" name="Text Placeholder 6"/>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51206" name="Picture 8" descr="ph08_06"/>
          <p:cNvPicPr>
            <a:picLocks noChangeAspect="1" noChangeArrowheads="1"/>
          </p:cNvPicPr>
          <p:nvPr/>
        </p:nvPicPr>
        <p:blipFill>
          <a:blip r:embed="rId3" cstate="print"/>
          <a:srcRect/>
          <a:stretch>
            <a:fillRect/>
          </a:stretch>
        </p:blipFill>
        <p:spPr bwMode="auto">
          <a:xfrm>
            <a:off x="6477000" y="3084414"/>
            <a:ext cx="2209800" cy="3011586"/>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fedex-logo-meaning.jpg"/>
          <p:cNvPicPr>
            <a:picLocks noChangeAspect="1"/>
          </p:cNvPicPr>
          <p:nvPr/>
        </p:nvPicPr>
        <p:blipFill>
          <a:blip r:embed="rId3" cstate="print"/>
          <a:stretch>
            <a:fillRect/>
          </a:stretch>
        </p:blipFill>
        <p:spPr>
          <a:xfrm>
            <a:off x="5400675" y="5257800"/>
            <a:ext cx="3362325" cy="1066800"/>
          </a:xfrm>
          <a:prstGeom prst="rect">
            <a:avLst/>
          </a:prstGeom>
        </p:spPr>
      </p:pic>
      <p:sp>
        <p:nvSpPr>
          <p:cNvPr id="53250" name="Rectangle 2"/>
          <p:cNvSpPr>
            <a:spLocks noGrp="1" noChangeArrowheads="1"/>
          </p:cNvSpPr>
          <p:nvPr>
            <p:ph type="title"/>
          </p:nvPr>
        </p:nvSpPr>
        <p:spPr/>
        <p:txBody>
          <a:bodyPr/>
          <a:lstStyle/>
          <a:p>
            <a:r>
              <a:rPr lang="en-US" sz="3200" smtClean="0"/>
              <a:t>Product and Service Decisions</a:t>
            </a:r>
          </a:p>
        </p:txBody>
      </p:sp>
      <p:sp>
        <p:nvSpPr>
          <p:cNvPr id="53251" name="Rectangle 3"/>
          <p:cNvSpPr>
            <a:spLocks noGrp="1" noChangeArrowheads="1"/>
          </p:cNvSpPr>
          <p:nvPr>
            <p:ph idx="1"/>
          </p:nvPr>
        </p:nvSpPr>
        <p:spPr>
          <a:xfrm>
            <a:off x="685800" y="2362200"/>
            <a:ext cx="7772400" cy="1600200"/>
          </a:xfrm>
        </p:spPr>
        <p:txBody>
          <a:bodyPr/>
          <a:lstStyle/>
          <a:p>
            <a:pPr marL="533400" indent="-533400">
              <a:buFont typeface="Arial" pitchFamily="34" charset="0"/>
              <a:buChar char="•"/>
            </a:pPr>
            <a:r>
              <a:rPr lang="en-US" b="1" dirty="0" smtClean="0">
                <a:solidFill>
                  <a:srgbClr val="FF0000"/>
                </a:solidFill>
                <a:latin typeface="Calibri" charset="0"/>
              </a:rPr>
              <a:t>Brand</a:t>
            </a:r>
            <a:r>
              <a:rPr lang="en-US" sz="2800" b="1" dirty="0" smtClean="0">
                <a:latin typeface="Calibri" charset="0"/>
              </a:rPr>
              <a:t> </a:t>
            </a:r>
            <a:r>
              <a:rPr lang="en-US" sz="2800" dirty="0" smtClean="0">
                <a:latin typeface="Calibri" charset="0"/>
              </a:rPr>
              <a:t>is the name, term, sign, or design—or a combination of these—that identifies the maker or seller of a product or service</a:t>
            </a:r>
          </a:p>
          <a:p>
            <a:pPr marL="533400" indent="-533400">
              <a:buFontTx/>
              <a:buNone/>
            </a:pPr>
            <a:endParaRPr lang="en-US" sz="2400" dirty="0" smtClean="0">
              <a:latin typeface="Calibri" charset="0"/>
            </a:endParaRPr>
          </a:p>
        </p:txBody>
      </p:sp>
      <p:sp>
        <p:nvSpPr>
          <p:cNvPr id="53252" name="Text Placeholder 4"/>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6" name="صورة 5" descr="mcdonalds-logo-meaning.jpg"/>
          <p:cNvPicPr>
            <a:picLocks noChangeAspect="1"/>
          </p:cNvPicPr>
          <p:nvPr/>
        </p:nvPicPr>
        <p:blipFill>
          <a:blip r:embed="rId4" cstate="print"/>
          <a:stretch>
            <a:fillRect/>
          </a:stretch>
        </p:blipFill>
        <p:spPr>
          <a:xfrm>
            <a:off x="4800600" y="3886200"/>
            <a:ext cx="3352800" cy="1047750"/>
          </a:xfrm>
          <a:prstGeom prst="rect">
            <a:avLst/>
          </a:prstGeom>
        </p:spPr>
      </p:pic>
      <p:pic>
        <p:nvPicPr>
          <p:cNvPr id="7" name="صورة 6" descr="mecerdes-benz-logo-meaning.jpg"/>
          <p:cNvPicPr>
            <a:picLocks noChangeAspect="1"/>
          </p:cNvPicPr>
          <p:nvPr/>
        </p:nvPicPr>
        <p:blipFill>
          <a:blip r:embed="rId5" cstate="print"/>
          <a:stretch>
            <a:fillRect/>
          </a:stretch>
        </p:blipFill>
        <p:spPr>
          <a:xfrm>
            <a:off x="2286000" y="5029200"/>
            <a:ext cx="2905125" cy="1066800"/>
          </a:xfrm>
          <a:prstGeom prst="rect">
            <a:avLst/>
          </a:prstGeom>
        </p:spPr>
      </p:pic>
    </p:spTree>
  </p:cSld>
  <p:clrMapOvr>
    <a:masterClrMapping/>
  </p:clrMapOvr>
  <p:transition>
    <p:cover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228600"/>
            <a:ext cx="7772400" cy="914400"/>
          </a:xfrm>
        </p:spPr>
        <p:txBody>
          <a:bodyPr/>
          <a:lstStyle/>
          <a:p>
            <a:r>
              <a:rPr lang="en-US" sz="3200" smtClean="0"/>
              <a:t>Product and Service Decisions</a:t>
            </a:r>
          </a:p>
        </p:txBody>
      </p:sp>
      <p:sp>
        <p:nvSpPr>
          <p:cNvPr id="55299" name="Rectangle 3"/>
          <p:cNvSpPr>
            <a:spLocks noGrp="1" noChangeArrowheads="1"/>
          </p:cNvSpPr>
          <p:nvPr>
            <p:ph idx="1"/>
          </p:nvPr>
        </p:nvSpPr>
        <p:spPr>
          <a:xfrm>
            <a:off x="1600200" y="2438400"/>
            <a:ext cx="4800600" cy="2971800"/>
          </a:xfrm>
        </p:spPr>
        <p:txBody>
          <a:bodyPr/>
          <a:lstStyle/>
          <a:p>
            <a:pPr marL="533400" indent="-533400">
              <a:buFont typeface="Arial" pitchFamily="34" charset="0"/>
              <a:buChar char="•"/>
            </a:pPr>
            <a:r>
              <a:rPr lang="en-US" b="1" dirty="0" smtClean="0">
                <a:solidFill>
                  <a:srgbClr val="FF0000"/>
                </a:solidFill>
                <a:latin typeface="Calibri" charset="0"/>
              </a:rPr>
              <a:t>Packaging</a:t>
            </a:r>
            <a:r>
              <a:rPr lang="en-US" sz="2800" dirty="0" smtClean="0">
                <a:latin typeface="Calibri" charset="0"/>
              </a:rPr>
              <a:t> involves designing and producing the container or wrapper for a product</a:t>
            </a:r>
          </a:p>
          <a:p>
            <a:pPr marL="533400" indent="-533400">
              <a:buFont typeface="Arial" pitchFamily="34" charset="0"/>
              <a:buChar char="•"/>
            </a:pPr>
            <a:r>
              <a:rPr lang="en-US" b="1" dirty="0" smtClean="0">
                <a:solidFill>
                  <a:srgbClr val="FF0000"/>
                </a:solidFill>
                <a:latin typeface="Calibri" charset="0"/>
              </a:rPr>
              <a:t>Labels</a:t>
            </a:r>
            <a:r>
              <a:rPr lang="en-US" sz="2800" dirty="0" smtClean="0">
                <a:latin typeface="Calibri" charset="0"/>
              </a:rPr>
              <a:t> identify the product or brand, describe attributes, and provide promotion</a:t>
            </a:r>
          </a:p>
        </p:txBody>
      </p:sp>
      <p:sp>
        <p:nvSpPr>
          <p:cNvPr id="55300" name="Text Placeholder 5"/>
          <p:cNvSpPr>
            <a:spLocks noGrp="1"/>
          </p:cNvSpPr>
          <p:nvPr>
            <p:ph type="body" sz="quarter" idx="13"/>
          </p:nvPr>
        </p:nvSpPr>
        <p:spPr>
          <a:xfrm>
            <a:off x="914400" y="1447800"/>
            <a:ext cx="7162800" cy="457200"/>
          </a:xfrm>
        </p:spPr>
        <p:txBody>
          <a:bodyPr/>
          <a:lstStyle/>
          <a:p>
            <a:pPr>
              <a:lnSpc>
                <a:spcPct val="90000"/>
              </a:lnSpc>
            </a:pPr>
            <a:r>
              <a:rPr lang="en-US" smtClean="0">
                <a:latin typeface="Arial" charset="0"/>
              </a:rPr>
              <a:t>Individual Product and Service Decisions</a:t>
            </a:r>
          </a:p>
        </p:txBody>
      </p:sp>
      <p:pic>
        <p:nvPicPr>
          <p:cNvPr id="1026" name="Picture 2"/>
          <p:cNvPicPr>
            <a:picLocks noChangeAspect="1" noChangeArrowheads="1"/>
          </p:cNvPicPr>
          <p:nvPr/>
        </p:nvPicPr>
        <p:blipFill>
          <a:blip r:embed="rId3" cstate="print"/>
          <a:srcRect/>
          <a:stretch>
            <a:fillRect/>
          </a:stretch>
        </p:blipFill>
        <p:spPr bwMode="auto">
          <a:xfrm>
            <a:off x="6488838" y="3356436"/>
            <a:ext cx="2274162" cy="1672764"/>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33600" y="3233678"/>
            <a:ext cx="3962400" cy="2862322"/>
          </a:xfrm>
          <a:prstGeom prst="rect">
            <a:avLst/>
          </a:prstGeom>
          <a:solidFill>
            <a:schemeClr val="bg2"/>
          </a:solidFill>
          <a:ln>
            <a:solidFill>
              <a:schemeClr val="tx1"/>
            </a:solidFill>
          </a:ln>
        </p:spPr>
        <p:txBody>
          <a:bodyPr wrap="square">
            <a:spAutoFit/>
          </a:bodyPr>
          <a:lstStyle/>
          <a:p>
            <a:pPr marL="533400" indent="-533400">
              <a:lnSpc>
                <a:spcPct val="90000"/>
              </a:lnSpc>
            </a:pPr>
            <a:r>
              <a:rPr lang="en-US" sz="2000" dirty="0" smtClean="0">
                <a:solidFill>
                  <a:srgbClr val="FF0000"/>
                </a:solidFill>
              </a:rPr>
              <a:t>Companies must continually:</a:t>
            </a:r>
          </a:p>
          <a:p>
            <a:pPr marL="569913" lvl="1" indent="-225425">
              <a:lnSpc>
                <a:spcPct val="90000"/>
              </a:lnSpc>
            </a:pPr>
            <a:r>
              <a:rPr lang="en-US" sz="2000" dirty="0" smtClean="0"/>
              <a:t>- Assess the value of current services to obtain ideas for new ones.</a:t>
            </a:r>
          </a:p>
          <a:p>
            <a:pPr marL="569913" lvl="1" indent="-225425">
              <a:lnSpc>
                <a:spcPct val="90000"/>
              </a:lnSpc>
            </a:pPr>
            <a:r>
              <a:rPr lang="en-US" sz="2000" dirty="0" smtClean="0"/>
              <a:t>- Assess the costs of providing these services.</a:t>
            </a:r>
          </a:p>
          <a:p>
            <a:pPr marL="569913" lvl="1" indent="-225425">
              <a:lnSpc>
                <a:spcPct val="90000"/>
              </a:lnSpc>
            </a:pPr>
            <a:r>
              <a:rPr lang="en-US" sz="2000" dirty="0" smtClean="0"/>
              <a:t>- Develop a package of services to satisfy customers and provide profit to the company.</a:t>
            </a:r>
            <a:endParaRPr lang="en-US" sz="2000" dirty="0"/>
          </a:p>
        </p:txBody>
      </p:sp>
      <p:sp>
        <p:nvSpPr>
          <p:cNvPr id="57346" name="Rectangle 2"/>
          <p:cNvSpPr>
            <a:spLocks noGrp="1" noChangeArrowheads="1"/>
          </p:cNvSpPr>
          <p:nvPr>
            <p:ph type="title"/>
          </p:nvPr>
        </p:nvSpPr>
        <p:spPr/>
        <p:txBody>
          <a:bodyPr/>
          <a:lstStyle/>
          <a:p>
            <a:r>
              <a:rPr lang="en-US" sz="3200" smtClean="0"/>
              <a:t>Product and Service Decisions</a:t>
            </a:r>
          </a:p>
        </p:txBody>
      </p:sp>
      <p:sp>
        <p:nvSpPr>
          <p:cNvPr id="57347" name="Rectangle 3"/>
          <p:cNvSpPr>
            <a:spLocks noGrp="1" noChangeArrowheads="1"/>
          </p:cNvSpPr>
          <p:nvPr>
            <p:ph idx="1"/>
          </p:nvPr>
        </p:nvSpPr>
        <p:spPr>
          <a:xfrm>
            <a:off x="685800" y="2209800"/>
            <a:ext cx="7772400" cy="4114800"/>
          </a:xfrm>
        </p:spPr>
        <p:txBody>
          <a:bodyPr/>
          <a:lstStyle/>
          <a:p>
            <a:pPr marL="533400" indent="-533400">
              <a:lnSpc>
                <a:spcPct val="90000"/>
              </a:lnSpc>
              <a:buFont typeface="Arial" pitchFamily="34" charset="0"/>
              <a:buChar char="•"/>
            </a:pPr>
            <a:r>
              <a:rPr lang="en-US" sz="2800" b="1" dirty="0" smtClean="0">
                <a:solidFill>
                  <a:srgbClr val="FF0000"/>
                </a:solidFill>
                <a:latin typeface="Calibri" charset="0"/>
              </a:rPr>
              <a:t>Product support services augment actual products</a:t>
            </a:r>
          </a:p>
          <a:p>
            <a:pPr marL="533400" indent="-533400">
              <a:lnSpc>
                <a:spcPct val="90000"/>
              </a:lnSpc>
              <a:buFontTx/>
              <a:buNone/>
            </a:pPr>
            <a:endParaRPr lang="en-US" sz="2400" dirty="0" smtClean="0">
              <a:latin typeface="Calibri" charset="0"/>
            </a:endParaRPr>
          </a:p>
        </p:txBody>
      </p:sp>
      <p:sp>
        <p:nvSpPr>
          <p:cNvPr id="57348" name="Text Placeholder 3"/>
          <p:cNvSpPr>
            <a:spLocks noGrp="1"/>
          </p:cNvSpPr>
          <p:nvPr>
            <p:ph type="body" sz="quarter" idx="13"/>
          </p:nvPr>
        </p:nvSpPr>
        <p:spPr>
          <a:xfrm>
            <a:off x="914400" y="1295400"/>
            <a:ext cx="7162800" cy="685800"/>
          </a:xfrm>
        </p:spPr>
        <p:txBody>
          <a:bodyPr/>
          <a:lstStyle/>
          <a:p>
            <a:pPr>
              <a:lnSpc>
                <a:spcPct val="90000"/>
              </a:lnSpc>
            </a:pPr>
            <a:r>
              <a:rPr lang="en-US" smtClean="0">
                <a:latin typeface="Arial" charset="0"/>
              </a:rPr>
              <a:t>Individual Product and Service Decisions</a:t>
            </a:r>
          </a:p>
        </p:txBody>
      </p:sp>
      <p:pic>
        <p:nvPicPr>
          <p:cNvPr id="57349" name="Picture 7" descr="ph08_09"/>
          <p:cNvPicPr>
            <a:picLocks noChangeAspect="1" noChangeArrowheads="1"/>
          </p:cNvPicPr>
          <p:nvPr/>
        </p:nvPicPr>
        <p:blipFill>
          <a:blip r:embed="rId3" cstate="print"/>
          <a:srcRect/>
          <a:stretch>
            <a:fillRect/>
          </a:stretch>
        </p:blipFill>
        <p:spPr bwMode="auto">
          <a:xfrm>
            <a:off x="6324600" y="2922588"/>
            <a:ext cx="2286000" cy="3325812"/>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3200" smtClean="0"/>
              <a:t>Product and Service Decisions</a:t>
            </a:r>
          </a:p>
        </p:txBody>
      </p:sp>
      <p:sp>
        <p:nvSpPr>
          <p:cNvPr id="59395" name="Rectangle 3"/>
          <p:cNvSpPr>
            <a:spLocks noGrp="1" noChangeArrowheads="1"/>
          </p:cNvSpPr>
          <p:nvPr>
            <p:ph idx="1"/>
          </p:nvPr>
        </p:nvSpPr>
        <p:spPr>
          <a:xfrm>
            <a:off x="1905000" y="2133600"/>
            <a:ext cx="6705600" cy="2743200"/>
          </a:xfrm>
        </p:spPr>
        <p:txBody>
          <a:bodyPr/>
          <a:lstStyle/>
          <a:p>
            <a:pPr marL="533400" indent="-533400" algn="just">
              <a:buFont typeface="Wingdings" pitchFamily="2" charset="2"/>
              <a:buChar char="q"/>
            </a:pPr>
            <a:r>
              <a:rPr lang="en-US" sz="2800" b="1" dirty="0" smtClean="0">
                <a:solidFill>
                  <a:srgbClr val="FF0000"/>
                </a:solidFill>
                <a:latin typeface="Calibri" charset="0"/>
              </a:rPr>
              <a:t>Product line</a:t>
            </a:r>
            <a:r>
              <a:rPr lang="en-US" sz="2800" dirty="0" smtClean="0">
                <a:latin typeface="Calibri" charset="0"/>
              </a:rPr>
              <a:t> is a group of products that are closely related because they function in a similar manner, are sold to the same customer groups, are marketed through the same types of outlets, or fall within given price ranges</a:t>
            </a:r>
          </a:p>
        </p:txBody>
      </p:sp>
      <p:sp>
        <p:nvSpPr>
          <p:cNvPr id="59396" name="Text Placeholder 3"/>
          <p:cNvSpPr>
            <a:spLocks noGrp="1"/>
          </p:cNvSpPr>
          <p:nvPr>
            <p:ph type="body" sz="quarter" idx="13"/>
          </p:nvPr>
        </p:nvSpPr>
        <p:spPr/>
        <p:txBody>
          <a:bodyPr/>
          <a:lstStyle/>
          <a:p>
            <a:pPr>
              <a:lnSpc>
                <a:spcPct val="90000"/>
              </a:lnSpc>
            </a:pPr>
            <a:r>
              <a:rPr lang="en-US" dirty="0" smtClean="0">
                <a:solidFill>
                  <a:srgbClr val="7030A0"/>
                </a:solidFill>
                <a:latin typeface="Arial" charset="0"/>
              </a:rPr>
              <a:t>Product Line Decisions</a:t>
            </a:r>
          </a:p>
        </p:txBody>
      </p:sp>
      <p:sp>
        <p:nvSpPr>
          <p:cNvPr id="5" name="Rectangle 4"/>
          <p:cNvSpPr/>
          <p:nvPr/>
        </p:nvSpPr>
        <p:spPr>
          <a:xfrm>
            <a:off x="2438400" y="5004137"/>
            <a:ext cx="6096000" cy="707886"/>
          </a:xfrm>
          <a:prstGeom prst="rect">
            <a:avLst/>
          </a:prstGeom>
          <a:solidFill>
            <a:schemeClr val="bg2"/>
          </a:solidFill>
          <a:ln>
            <a:solidFill>
              <a:schemeClr val="tx1"/>
            </a:solidFill>
          </a:ln>
        </p:spPr>
        <p:txBody>
          <a:bodyPr wrap="square">
            <a:spAutoFit/>
          </a:bodyPr>
          <a:lstStyle/>
          <a:p>
            <a:pPr algn="just"/>
            <a:r>
              <a:rPr lang="en-US" sz="2000" b="1" dirty="0" smtClean="0">
                <a:solidFill>
                  <a:srgbClr val="C00000"/>
                </a:solidFill>
              </a:rPr>
              <a:t>For example, P&amp;G produces several product lines: </a:t>
            </a:r>
            <a:r>
              <a:rPr lang="en-US" sz="2000" b="1" dirty="0" smtClean="0">
                <a:solidFill>
                  <a:srgbClr val="003399"/>
                </a:solidFill>
              </a:rPr>
              <a:t>detergent</a:t>
            </a:r>
            <a:r>
              <a:rPr lang="en-US" sz="2000" b="1" dirty="0" smtClean="0">
                <a:solidFill>
                  <a:srgbClr val="C00000"/>
                </a:solidFill>
              </a:rPr>
              <a:t>, </a:t>
            </a:r>
            <a:r>
              <a:rPr lang="en-US" sz="2000" b="1" dirty="0" smtClean="0">
                <a:solidFill>
                  <a:srgbClr val="003399"/>
                </a:solidFill>
              </a:rPr>
              <a:t>toothpaste</a:t>
            </a:r>
            <a:r>
              <a:rPr lang="en-US" sz="2000" b="1" dirty="0" smtClean="0">
                <a:solidFill>
                  <a:srgbClr val="C00000"/>
                </a:solidFill>
              </a:rPr>
              <a:t>, </a:t>
            </a:r>
            <a:r>
              <a:rPr lang="en-US" sz="2000" b="1" dirty="0" smtClean="0">
                <a:solidFill>
                  <a:srgbClr val="003399"/>
                </a:solidFill>
              </a:rPr>
              <a:t>soap</a:t>
            </a:r>
            <a:r>
              <a:rPr lang="en-US" sz="2000" b="1" dirty="0" smtClean="0">
                <a:solidFill>
                  <a:srgbClr val="C00000"/>
                </a:solidFill>
              </a:rPr>
              <a:t>, </a:t>
            </a:r>
            <a:r>
              <a:rPr lang="en-US" sz="2000" b="1" dirty="0" smtClean="0">
                <a:solidFill>
                  <a:srgbClr val="003399"/>
                </a:solidFill>
              </a:rPr>
              <a:t>shampoo</a:t>
            </a:r>
            <a:r>
              <a:rPr lang="en-US" sz="2000" b="1" dirty="0" smtClean="0">
                <a:solidFill>
                  <a:srgbClr val="C00000"/>
                </a:solidFill>
              </a:rPr>
              <a:t>.</a:t>
            </a:r>
            <a:endParaRPr lang="en-US" sz="2000" b="1" dirty="0">
              <a:solidFill>
                <a:srgbClr val="C00000"/>
              </a:solidFill>
            </a:endParaRPr>
          </a:p>
        </p:txBody>
      </p:sp>
    </p:spTree>
  </p:cSld>
  <p:clrMapOvr>
    <a:masterClrMapping/>
  </p:clrMapOvr>
  <p:transition>
    <p:cover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p&amp;g.jpg"/>
          <p:cNvPicPr>
            <a:picLocks noGrp="1" noChangeAspect="1"/>
          </p:cNvPicPr>
          <p:nvPr>
            <p:ph idx="1"/>
          </p:nvPr>
        </p:nvPicPr>
        <p:blipFill>
          <a:blip r:embed="rId2" cstate="print"/>
          <a:stretch>
            <a:fillRect/>
          </a:stretch>
        </p:blipFill>
        <p:spPr>
          <a:xfrm>
            <a:off x="685800" y="1752600"/>
            <a:ext cx="7772400" cy="3651618"/>
          </a:xfrm>
        </p:spPr>
      </p:pic>
      <p:sp>
        <p:nvSpPr>
          <p:cNvPr id="4" name="عنصر نائب للنص 3"/>
          <p:cNvSpPr>
            <a:spLocks noGrp="1"/>
          </p:cNvSpPr>
          <p:nvPr>
            <p:ph type="body" sz="quarter" idx="13"/>
          </p:nvPr>
        </p:nvSpPr>
        <p:spPr/>
        <p:txBody>
          <a:bodyPr/>
          <a:lstStyle/>
          <a:p>
            <a:r>
              <a:rPr lang="en-US" dirty="0" smtClean="0">
                <a:solidFill>
                  <a:srgbClr val="C00000"/>
                </a:solidFill>
                <a:latin typeface="Arial" charset="0"/>
              </a:rPr>
              <a:t>P&amp;G Product Mix</a:t>
            </a:r>
            <a:endParaRPr lang="en-US" dirty="0">
              <a:solidFill>
                <a:srgbClr val="C00000"/>
              </a:solidFill>
            </a:endParaRPr>
          </a:p>
        </p:txBody>
      </p:sp>
      <p:sp>
        <p:nvSpPr>
          <p:cNvPr id="6" name="Text Placeholder 3"/>
          <p:cNvSpPr txBox="1">
            <a:spLocks/>
          </p:cNvSpPr>
          <p:nvPr/>
        </p:nvSpPr>
        <p:spPr bwMode="auto">
          <a:xfrm>
            <a:off x="914400" y="609600"/>
            <a:ext cx="71628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kern="0" cap="none" spc="0" normalizeH="0" baseline="0" noProof="0" smtClean="0">
                <a:ln>
                  <a:noFill/>
                </a:ln>
                <a:solidFill>
                  <a:schemeClr val="tx2"/>
                </a:solidFill>
                <a:effectLst/>
                <a:uLnTx/>
                <a:uFillTx/>
                <a:latin typeface="Arial" charset="0"/>
                <a:ea typeface="+mn-ea"/>
                <a:cs typeface="Calibri" pitchFamily="34" charset="0"/>
              </a:rPr>
              <a:t>Product Mix Decisions</a:t>
            </a:r>
            <a:endParaRPr kumimoji="0" lang="en-US" sz="2800" b="1" i="0" u="none" strike="noStrike" kern="0" cap="none" spc="0" normalizeH="0" baseline="0" noProof="0" dirty="0" smtClean="0">
              <a:ln>
                <a:noFill/>
              </a:ln>
              <a:solidFill>
                <a:schemeClr val="tx2"/>
              </a:solidFill>
              <a:effectLst/>
              <a:uLnTx/>
              <a:uFillTx/>
              <a:latin typeface="Arial" charset="0"/>
              <a:ea typeface="+mn-ea"/>
              <a:cs typeface="Calibri" pitchFamily="34" charset="0"/>
            </a:endParaRPr>
          </a:p>
        </p:txBody>
      </p:sp>
      <p:sp>
        <p:nvSpPr>
          <p:cNvPr id="7" name="Right Brace 6"/>
          <p:cNvSpPr/>
          <p:nvPr/>
        </p:nvSpPr>
        <p:spPr bwMode="auto">
          <a:xfrm flipV="1">
            <a:off x="2206752" y="2590800"/>
            <a:ext cx="307848" cy="2133600"/>
          </a:xfrm>
          <a:prstGeom prst="rightBrac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cxnSp>
        <p:nvCxnSpPr>
          <p:cNvPr id="13" name="Straight Arrow Connector 12"/>
          <p:cNvCxnSpPr/>
          <p:nvPr/>
        </p:nvCxnSpPr>
        <p:spPr bwMode="auto">
          <a:xfrm flipH="1" flipV="1">
            <a:off x="2286000" y="3657600"/>
            <a:ext cx="990600" cy="19812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7" name="TextBox 16"/>
          <p:cNvSpPr txBox="1"/>
          <p:nvPr/>
        </p:nvSpPr>
        <p:spPr>
          <a:xfrm>
            <a:off x="2209800" y="5638800"/>
            <a:ext cx="2590800" cy="369332"/>
          </a:xfrm>
          <a:prstGeom prst="rect">
            <a:avLst/>
          </a:prstGeom>
          <a:noFill/>
        </p:spPr>
        <p:txBody>
          <a:bodyPr wrap="square" rtlCol="0">
            <a:spAutoFit/>
          </a:bodyPr>
          <a:lstStyle/>
          <a:p>
            <a:r>
              <a:rPr lang="en-US" dirty="0" smtClean="0"/>
              <a:t>Product items</a:t>
            </a:r>
            <a:endParaRPr lang="en-US" dirty="0"/>
          </a:p>
        </p:txBody>
      </p:sp>
    </p:spTree>
  </p:cSld>
  <p:clrMapOvr>
    <a:masterClrMapping/>
  </p:clrMapOvr>
  <p:transition>
    <p:cover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txBox="1">
            <a:spLocks/>
          </p:cNvSpPr>
          <p:nvPr/>
        </p:nvSpPr>
        <p:spPr bwMode="auto">
          <a:xfrm>
            <a:off x="914400" y="609600"/>
            <a:ext cx="71628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kern="0" cap="none" spc="0" normalizeH="0" baseline="0" noProof="0" smtClean="0">
                <a:ln>
                  <a:noFill/>
                </a:ln>
                <a:solidFill>
                  <a:schemeClr val="tx2"/>
                </a:solidFill>
                <a:effectLst/>
                <a:uLnTx/>
                <a:uFillTx/>
                <a:latin typeface="Arial" charset="0"/>
                <a:ea typeface="+mn-ea"/>
                <a:cs typeface="Calibri" pitchFamily="34" charset="0"/>
              </a:rPr>
              <a:t>Product Mix Decisions</a:t>
            </a:r>
            <a:endParaRPr kumimoji="0" lang="en-US" sz="2800" b="1" i="0" u="none" strike="noStrike" kern="0" cap="none" spc="0" normalizeH="0" baseline="0" noProof="0" dirty="0" smtClean="0">
              <a:ln>
                <a:noFill/>
              </a:ln>
              <a:solidFill>
                <a:schemeClr val="tx2"/>
              </a:solidFill>
              <a:effectLst/>
              <a:uLnTx/>
              <a:uFillTx/>
              <a:latin typeface="Arial" charset="0"/>
              <a:ea typeface="+mn-ea"/>
              <a:cs typeface="Calibri" pitchFamily="34" charset="0"/>
            </a:endParaRPr>
          </a:p>
        </p:txBody>
      </p:sp>
      <p:pic>
        <p:nvPicPr>
          <p:cNvPr id="110594" name="Picture 2" descr="http://1.bp.blogspot.com/-IsuA4k36Nmw/UF743WcfWgI/AAAAAAAAAC8/Q8Kl2YWg6lA/s1600/orgpdt.png"/>
          <p:cNvPicPr>
            <a:picLocks noChangeAspect="1" noChangeArrowheads="1"/>
          </p:cNvPicPr>
          <p:nvPr/>
        </p:nvPicPr>
        <p:blipFill>
          <a:blip r:embed="rId3" cstate="print"/>
          <a:srcRect/>
          <a:stretch>
            <a:fillRect/>
          </a:stretch>
        </p:blipFill>
        <p:spPr bwMode="auto">
          <a:xfrm>
            <a:off x="0" y="1381124"/>
            <a:ext cx="9144000" cy="5019676"/>
          </a:xfrm>
          <a:prstGeom prst="rect">
            <a:avLst/>
          </a:prstGeom>
          <a:noFill/>
        </p:spPr>
      </p:pic>
    </p:spTree>
  </p:cSld>
  <p:clrMapOvr>
    <a:masterClrMapping/>
  </p:clrMapOvr>
  <p:transition>
    <p:cover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3200" smtClean="0"/>
              <a:t>Product and Service Decisions</a:t>
            </a:r>
          </a:p>
        </p:txBody>
      </p:sp>
      <p:sp>
        <p:nvSpPr>
          <p:cNvPr id="61443" name="Rectangle 3"/>
          <p:cNvSpPr>
            <a:spLocks noGrp="1" noChangeArrowheads="1"/>
          </p:cNvSpPr>
          <p:nvPr>
            <p:ph idx="1"/>
          </p:nvPr>
        </p:nvSpPr>
        <p:spPr>
          <a:xfrm>
            <a:off x="2209800" y="3124200"/>
            <a:ext cx="6553200" cy="2667000"/>
          </a:xfrm>
        </p:spPr>
        <p:txBody>
          <a:bodyPr/>
          <a:lstStyle/>
          <a:p>
            <a:pPr marL="533400" indent="-533400">
              <a:buFont typeface="Wingdings" pitchFamily="2" charset="2"/>
              <a:buChar char="q"/>
            </a:pPr>
            <a:r>
              <a:rPr lang="en-US" sz="2800" b="1" dirty="0" smtClean="0">
                <a:solidFill>
                  <a:srgbClr val="FF0000"/>
                </a:solidFill>
                <a:latin typeface="Calibri" charset="0"/>
              </a:rPr>
              <a:t>Product line length</a:t>
            </a:r>
            <a:r>
              <a:rPr lang="en-US" sz="2800" b="1" dirty="0" smtClean="0">
                <a:latin typeface="Calibri" charset="0"/>
              </a:rPr>
              <a:t> </a:t>
            </a:r>
            <a:r>
              <a:rPr lang="en-US" sz="2800" dirty="0" smtClean="0">
                <a:latin typeface="Calibri" charset="0"/>
              </a:rPr>
              <a:t>is the number of </a:t>
            </a:r>
            <a:r>
              <a:rPr lang="en-US" sz="2800" b="1" dirty="0" smtClean="0">
                <a:solidFill>
                  <a:srgbClr val="003399"/>
                </a:solidFill>
                <a:latin typeface="Calibri" charset="0"/>
              </a:rPr>
              <a:t>items</a:t>
            </a:r>
            <a:r>
              <a:rPr lang="en-US" sz="2800" dirty="0" smtClean="0">
                <a:latin typeface="Calibri" charset="0"/>
              </a:rPr>
              <a:t> in the product line</a:t>
            </a:r>
          </a:p>
          <a:p>
            <a:pPr marL="533400" indent="-533400">
              <a:buFont typeface="Wingdings" pitchFamily="2" charset="2"/>
              <a:buChar char="q"/>
            </a:pPr>
            <a:r>
              <a:rPr lang="en-US" sz="2800" dirty="0" smtClean="0"/>
              <a:t>A company can expand its product line in two ways:</a:t>
            </a:r>
            <a:endParaRPr lang="en-US" sz="2800" dirty="0" smtClean="0">
              <a:latin typeface="Calibri" charset="0"/>
            </a:endParaRPr>
          </a:p>
          <a:p>
            <a:pPr marL="533400" indent="-533400"/>
            <a:r>
              <a:rPr lang="en-US" sz="2800" b="1" dirty="0" smtClean="0">
                <a:solidFill>
                  <a:schemeClr val="accent4">
                    <a:lumMod val="50000"/>
                  </a:schemeClr>
                </a:solidFill>
                <a:latin typeface="Calibri" charset="0"/>
              </a:rPr>
              <a:t>Product line stretching</a:t>
            </a:r>
          </a:p>
          <a:p>
            <a:pPr marL="533400" indent="-533400"/>
            <a:r>
              <a:rPr lang="en-US" sz="2800" b="1" dirty="0" smtClean="0">
                <a:solidFill>
                  <a:schemeClr val="accent4">
                    <a:lumMod val="50000"/>
                  </a:schemeClr>
                </a:solidFill>
                <a:latin typeface="Calibri" charset="0"/>
              </a:rPr>
              <a:t>Product line filling</a:t>
            </a:r>
          </a:p>
        </p:txBody>
      </p:sp>
      <p:sp>
        <p:nvSpPr>
          <p:cNvPr id="61444" name="Text Placeholder 3"/>
          <p:cNvSpPr>
            <a:spLocks noGrp="1"/>
          </p:cNvSpPr>
          <p:nvPr>
            <p:ph type="body" sz="quarter" idx="13"/>
          </p:nvPr>
        </p:nvSpPr>
        <p:spPr>
          <a:xfrm>
            <a:off x="914400" y="1447800"/>
            <a:ext cx="7162800" cy="609600"/>
          </a:xfrm>
        </p:spPr>
        <p:txBody>
          <a:bodyPr/>
          <a:lstStyle/>
          <a:p>
            <a:r>
              <a:rPr lang="en-US" sz="3200" dirty="0" smtClean="0">
                <a:solidFill>
                  <a:srgbClr val="7030A0"/>
                </a:solidFill>
                <a:latin typeface="Arial" charset="0"/>
              </a:rPr>
              <a:t>Product Line Decisions</a:t>
            </a:r>
          </a:p>
        </p:txBody>
      </p:sp>
      <p:sp>
        <p:nvSpPr>
          <p:cNvPr id="6" name="Rectangle 5"/>
          <p:cNvSpPr/>
          <p:nvPr/>
        </p:nvSpPr>
        <p:spPr>
          <a:xfrm>
            <a:off x="609601" y="2419290"/>
            <a:ext cx="7696200" cy="400110"/>
          </a:xfrm>
          <a:prstGeom prst="rect">
            <a:avLst/>
          </a:prstGeom>
          <a:solidFill>
            <a:schemeClr val="bg2"/>
          </a:solidFill>
          <a:ln>
            <a:solidFill>
              <a:schemeClr val="tx1"/>
            </a:solidFill>
          </a:ln>
        </p:spPr>
        <p:txBody>
          <a:bodyPr wrap="square">
            <a:spAutoFit/>
          </a:bodyPr>
          <a:lstStyle/>
          <a:p>
            <a:pPr algn="ctr"/>
            <a:r>
              <a:rPr lang="en-US" sz="2000" b="1" dirty="0" smtClean="0"/>
              <a:t>The major product line decision involves product line length</a:t>
            </a:r>
            <a:endParaRPr lang="en-US" sz="2000" b="1" dirty="0"/>
          </a:p>
        </p:txBody>
      </p:sp>
    </p:spTree>
  </p:cSld>
  <p:clrMapOvr>
    <a:masterClrMapping/>
  </p:clrMapOvr>
  <p:transition>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09600"/>
            <a:ext cx="7772400" cy="1143000"/>
          </a:xfrm>
        </p:spPr>
        <p:txBody>
          <a:bodyPr/>
          <a:lstStyle/>
          <a:p>
            <a:pPr>
              <a:lnSpc>
                <a:spcPct val="50000"/>
              </a:lnSpc>
            </a:pPr>
            <a:r>
              <a:rPr lang="en-US" dirty="0" smtClean="0"/>
              <a:t>Product, Services, and </a:t>
            </a:r>
            <a:br>
              <a:rPr lang="en-US" dirty="0" smtClean="0"/>
            </a:br>
            <a:r>
              <a:rPr lang="en-US" dirty="0" smtClean="0"/>
              <a:t/>
            </a:r>
            <a:br>
              <a:rPr lang="en-US" dirty="0" smtClean="0"/>
            </a:br>
            <a:r>
              <a:rPr lang="en-US" dirty="0" smtClean="0"/>
              <a:t>Branding Strategy</a:t>
            </a:r>
            <a:br>
              <a:rPr lang="en-US" dirty="0" smtClean="0"/>
            </a:br>
            <a:endParaRPr lang="en-US" dirty="0" smtClean="0"/>
          </a:p>
        </p:txBody>
      </p:sp>
      <p:sp>
        <p:nvSpPr>
          <p:cNvPr id="14339" name="Rectangle 3"/>
          <p:cNvSpPr>
            <a:spLocks noGrp="1" noChangeArrowheads="1"/>
          </p:cNvSpPr>
          <p:nvPr>
            <p:ph idx="1"/>
          </p:nvPr>
        </p:nvSpPr>
        <p:spPr>
          <a:xfrm>
            <a:off x="2209800" y="2362200"/>
            <a:ext cx="5257800" cy="3429000"/>
          </a:xfrm>
        </p:spPr>
        <p:txBody>
          <a:bodyPr/>
          <a:lstStyle/>
          <a:p>
            <a:r>
              <a:rPr lang="en-US" dirty="0" smtClean="0">
                <a:latin typeface="Calibri" charset="0"/>
              </a:rPr>
              <a:t>What Is a Product?</a:t>
            </a:r>
          </a:p>
          <a:p>
            <a:r>
              <a:rPr lang="en-US" dirty="0" smtClean="0">
                <a:latin typeface="Calibri" charset="0"/>
              </a:rPr>
              <a:t>Product and Services Decisions</a:t>
            </a:r>
          </a:p>
          <a:p>
            <a:r>
              <a:rPr lang="en-US" dirty="0" smtClean="0">
                <a:latin typeface="Calibri" charset="0"/>
              </a:rPr>
              <a:t>Services Marketing</a:t>
            </a:r>
          </a:p>
          <a:p>
            <a:r>
              <a:rPr lang="en-US" dirty="0" smtClean="0">
                <a:latin typeface="Calibri" charset="0"/>
              </a:rPr>
              <a:t>Branding Strategy: Building Strong Brands</a:t>
            </a:r>
          </a:p>
        </p:txBody>
      </p:sp>
      <p:sp>
        <p:nvSpPr>
          <p:cNvPr id="14340" name="Text Placeholder 3"/>
          <p:cNvSpPr>
            <a:spLocks noGrp="1"/>
          </p:cNvSpPr>
          <p:nvPr>
            <p:ph type="body" sz="quarter" idx="13"/>
          </p:nvPr>
        </p:nvSpPr>
        <p:spPr>
          <a:xfrm>
            <a:off x="914400" y="1752600"/>
            <a:ext cx="7162800" cy="381000"/>
          </a:xfrm>
        </p:spPr>
        <p:txBody>
          <a:bodyPr/>
          <a:lstStyle/>
          <a:p>
            <a:r>
              <a:rPr lang="en-US" dirty="0" smtClean="0">
                <a:latin typeface="Calibri" charset="0"/>
              </a:rPr>
              <a:t>Topic Outline</a:t>
            </a:r>
          </a:p>
        </p:txBody>
      </p:sp>
    </p:spTree>
  </p:cSld>
  <p:clrMapOvr>
    <a:masterClrMapping/>
  </p:clrMapOvr>
  <p:transition>
    <p:cover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3200" smtClean="0"/>
              <a:t>Product and Service Decisions</a:t>
            </a:r>
          </a:p>
        </p:txBody>
      </p:sp>
      <p:sp>
        <p:nvSpPr>
          <p:cNvPr id="61443" name="Rectangle 3"/>
          <p:cNvSpPr>
            <a:spLocks noGrp="1" noChangeArrowheads="1"/>
          </p:cNvSpPr>
          <p:nvPr>
            <p:ph idx="1"/>
          </p:nvPr>
        </p:nvSpPr>
        <p:spPr>
          <a:xfrm>
            <a:off x="0" y="1828800"/>
            <a:ext cx="9144000" cy="4495800"/>
          </a:xfrm>
          <a:solidFill>
            <a:schemeClr val="bg2"/>
          </a:solidFill>
          <a:ln>
            <a:solidFill>
              <a:schemeClr val="tx1"/>
            </a:solidFill>
          </a:ln>
        </p:spPr>
        <p:txBody>
          <a:bodyPr/>
          <a:lstStyle/>
          <a:p>
            <a:pPr marL="533400" indent="-533400" algn="just"/>
            <a:r>
              <a:rPr lang="en-US" sz="2800" b="1" dirty="0" smtClean="0">
                <a:solidFill>
                  <a:schemeClr val="accent4">
                    <a:lumMod val="50000"/>
                  </a:schemeClr>
                </a:solidFill>
                <a:latin typeface="Calibri" charset="0"/>
              </a:rPr>
              <a:t>Product line stretching</a:t>
            </a:r>
            <a:r>
              <a:rPr lang="en-US" sz="2800" dirty="0" smtClean="0">
                <a:latin typeface="Calibri" charset="0"/>
              </a:rPr>
              <a:t> </a:t>
            </a:r>
            <a:r>
              <a:rPr lang="en-US" sz="2800" dirty="0" smtClean="0"/>
              <a:t>is when a company lengthens its product line beyond its current range - </a:t>
            </a:r>
            <a:r>
              <a:rPr lang="en-US" sz="2400" b="1" dirty="0" smtClean="0">
                <a:solidFill>
                  <a:srgbClr val="FF0000"/>
                </a:solidFill>
              </a:rPr>
              <a:t>occurs when a business adds new product types to the product line and these new product types are of a higher or lower quality than existing products in the product line. If the new product types are cheaper or of a lower quality it is known as a downward stretch. If the new product types are more expensive or of a higher quality it is known as an upward stretch.</a:t>
            </a:r>
          </a:p>
          <a:p>
            <a:pPr marL="533400" indent="-533400">
              <a:buNone/>
            </a:pPr>
            <a:r>
              <a:rPr lang="en-US" sz="2400" b="1" dirty="0" smtClean="0">
                <a:solidFill>
                  <a:srgbClr val="003399"/>
                </a:solidFill>
              </a:rPr>
              <a:t>        Example:</a:t>
            </a:r>
            <a:r>
              <a:rPr lang="en-US" sz="1800" dirty="0" smtClean="0"/>
              <a:t> </a:t>
            </a:r>
            <a:r>
              <a:rPr lang="en-US" sz="2400" dirty="0" smtClean="0"/>
              <a:t>Toyota is generally a company that produces low-price cars. The way Toyota is product line stretching is by creating a new high-price brand, Lexus.</a:t>
            </a:r>
            <a:endParaRPr lang="en-US" sz="2400" b="1" dirty="0" smtClean="0">
              <a:solidFill>
                <a:srgbClr val="FF0000"/>
              </a:solidFill>
            </a:endParaRPr>
          </a:p>
        </p:txBody>
      </p:sp>
      <p:sp>
        <p:nvSpPr>
          <p:cNvPr id="61444" name="Text Placeholder 3"/>
          <p:cNvSpPr>
            <a:spLocks noGrp="1"/>
          </p:cNvSpPr>
          <p:nvPr>
            <p:ph type="body" sz="quarter" idx="13"/>
          </p:nvPr>
        </p:nvSpPr>
        <p:spPr>
          <a:xfrm>
            <a:off x="914400" y="1066800"/>
            <a:ext cx="7162800" cy="609600"/>
          </a:xfrm>
        </p:spPr>
        <p:txBody>
          <a:bodyPr/>
          <a:lstStyle/>
          <a:p>
            <a:r>
              <a:rPr lang="en-US" sz="3200" dirty="0" smtClean="0">
                <a:solidFill>
                  <a:srgbClr val="7030A0"/>
                </a:solidFill>
                <a:latin typeface="Arial" charset="0"/>
              </a:rPr>
              <a:t>Product Line Decisions</a:t>
            </a:r>
          </a:p>
        </p:txBody>
      </p:sp>
    </p:spTree>
  </p:cSld>
  <p:clrMapOvr>
    <a:masterClrMapping/>
  </p:clrMapOvr>
  <p:transition>
    <p:cover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Text Placeholder 3"/>
          <p:cNvSpPr>
            <a:spLocks noGrp="1"/>
          </p:cNvSpPr>
          <p:nvPr>
            <p:ph type="body" sz="quarter" idx="13"/>
          </p:nvPr>
        </p:nvSpPr>
        <p:spPr>
          <a:xfrm>
            <a:off x="990600" y="533400"/>
            <a:ext cx="7162800" cy="609600"/>
          </a:xfrm>
        </p:spPr>
        <p:txBody>
          <a:bodyPr/>
          <a:lstStyle/>
          <a:p>
            <a:r>
              <a:rPr lang="en-US" sz="3200" dirty="0" smtClean="0">
                <a:solidFill>
                  <a:srgbClr val="7030A0"/>
                </a:solidFill>
                <a:latin typeface="Arial" charset="0"/>
              </a:rPr>
              <a:t>Product Line Decisions</a:t>
            </a:r>
          </a:p>
        </p:txBody>
      </p:sp>
      <p:cxnSp>
        <p:nvCxnSpPr>
          <p:cNvPr id="12" name="Straight Connector 11"/>
          <p:cNvCxnSpPr/>
          <p:nvPr/>
        </p:nvCxnSpPr>
        <p:spPr bwMode="auto">
          <a:xfrm>
            <a:off x="2667000" y="2057400"/>
            <a:ext cx="0" cy="381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flipV="1">
            <a:off x="2667000" y="5791200"/>
            <a:ext cx="56388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 name="Oval 18"/>
          <p:cNvSpPr/>
          <p:nvPr/>
        </p:nvSpPr>
        <p:spPr bwMode="auto">
          <a:xfrm>
            <a:off x="6096000" y="2438400"/>
            <a:ext cx="2362200" cy="1295400"/>
          </a:xfrm>
          <a:prstGeom prst="ellipse">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ヒラギノ角ゴ Pro W3" pitchFamily="1" charset="-128"/>
              </a:rPr>
              <a:t>Present product </a:t>
            </a:r>
          </a:p>
        </p:txBody>
      </p:sp>
      <p:sp>
        <p:nvSpPr>
          <p:cNvPr id="20" name="Oval 19"/>
          <p:cNvSpPr/>
          <p:nvPr/>
        </p:nvSpPr>
        <p:spPr bwMode="auto">
          <a:xfrm>
            <a:off x="3962400" y="4038600"/>
            <a:ext cx="2209800" cy="1219200"/>
          </a:xfrm>
          <a:prstGeom prst="ellipse">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ヒラギノ角ゴ Pro W3" pitchFamily="1" charset="-128"/>
              </a:rPr>
              <a:t>New product</a:t>
            </a:r>
          </a:p>
        </p:txBody>
      </p:sp>
      <p:cxnSp>
        <p:nvCxnSpPr>
          <p:cNvPr id="22" name="Straight Arrow Connector 21"/>
          <p:cNvCxnSpPr>
            <a:stCxn id="19" idx="3"/>
          </p:cNvCxnSpPr>
          <p:nvPr/>
        </p:nvCxnSpPr>
        <p:spPr bwMode="auto">
          <a:xfrm flipH="1">
            <a:off x="5181600" y="3544093"/>
            <a:ext cx="1260336" cy="41830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1" name="TextBox 30"/>
          <p:cNvSpPr txBox="1"/>
          <p:nvPr/>
        </p:nvSpPr>
        <p:spPr>
          <a:xfrm>
            <a:off x="6934200" y="5345668"/>
            <a:ext cx="1219200" cy="369332"/>
          </a:xfrm>
          <a:prstGeom prst="rect">
            <a:avLst/>
          </a:prstGeom>
          <a:noFill/>
        </p:spPr>
        <p:txBody>
          <a:bodyPr wrap="square" rtlCol="0">
            <a:spAutoFit/>
          </a:bodyPr>
          <a:lstStyle/>
          <a:p>
            <a:r>
              <a:rPr lang="en-US" b="1" dirty="0" smtClean="0"/>
              <a:t>quality</a:t>
            </a:r>
            <a:endParaRPr lang="en-US" b="1" dirty="0"/>
          </a:p>
        </p:txBody>
      </p:sp>
      <p:sp>
        <p:nvSpPr>
          <p:cNvPr id="32" name="TextBox 31"/>
          <p:cNvSpPr txBox="1"/>
          <p:nvPr/>
        </p:nvSpPr>
        <p:spPr>
          <a:xfrm>
            <a:off x="7391400" y="5879068"/>
            <a:ext cx="914400" cy="369332"/>
          </a:xfrm>
          <a:prstGeom prst="rect">
            <a:avLst/>
          </a:prstGeom>
          <a:noFill/>
        </p:spPr>
        <p:txBody>
          <a:bodyPr wrap="square" rtlCol="0">
            <a:spAutoFit/>
          </a:bodyPr>
          <a:lstStyle/>
          <a:p>
            <a:pPr algn="ctr"/>
            <a:r>
              <a:rPr lang="en-US" dirty="0" smtClean="0"/>
              <a:t>high</a:t>
            </a:r>
            <a:endParaRPr lang="en-US" dirty="0"/>
          </a:p>
        </p:txBody>
      </p:sp>
      <p:sp>
        <p:nvSpPr>
          <p:cNvPr id="33" name="TextBox 32"/>
          <p:cNvSpPr txBox="1"/>
          <p:nvPr/>
        </p:nvSpPr>
        <p:spPr>
          <a:xfrm>
            <a:off x="2743200" y="5867400"/>
            <a:ext cx="914400" cy="369332"/>
          </a:xfrm>
          <a:prstGeom prst="rect">
            <a:avLst/>
          </a:prstGeom>
          <a:noFill/>
        </p:spPr>
        <p:txBody>
          <a:bodyPr wrap="square" rtlCol="0">
            <a:spAutoFit/>
          </a:bodyPr>
          <a:lstStyle/>
          <a:p>
            <a:pPr algn="ctr"/>
            <a:r>
              <a:rPr lang="en-US" dirty="0" smtClean="0"/>
              <a:t>Low</a:t>
            </a:r>
            <a:endParaRPr lang="en-US" dirty="0"/>
          </a:p>
        </p:txBody>
      </p:sp>
      <p:sp>
        <p:nvSpPr>
          <p:cNvPr id="34" name="TextBox 33"/>
          <p:cNvSpPr txBox="1"/>
          <p:nvPr/>
        </p:nvSpPr>
        <p:spPr>
          <a:xfrm>
            <a:off x="1905000" y="5345668"/>
            <a:ext cx="914400" cy="369332"/>
          </a:xfrm>
          <a:prstGeom prst="rect">
            <a:avLst/>
          </a:prstGeom>
          <a:noFill/>
        </p:spPr>
        <p:txBody>
          <a:bodyPr wrap="square" rtlCol="0">
            <a:spAutoFit/>
          </a:bodyPr>
          <a:lstStyle/>
          <a:p>
            <a:pPr algn="ctr"/>
            <a:r>
              <a:rPr lang="en-US" dirty="0" smtClean="0"/>
              <a:t>Low</a:t>
            </a:r>
            <a:endParaRPr lang="en-US" dirty="0"/>
          </a:p>
        </p:txBody>
      </p:sp>
      <p:sp>
        <p:nvSpPr>
          <p:cNvPr id="35" name="TextBox 34"/>
          <p:cNvSpPr txBox="1"/>
          <p:nvPr/>
        </p:nvSpPr>
        <p:spPr>
          <a:xfrm>
            <a:off x="1905000" y="2286000"/>
            <a:ext cx="914400" cy="369332"/>
          </a:xfrm>
          <a:prstGeom prst="rect">
            <a:avLst/>
          </a:prstGeom>
          <a:noFill/>
        </p:spPr>
        <p:txBody>
          <a:bodyPr wrap="square" rtlCol="0">
            <a:spAutoFit/>
          </a:bodyPr>
          <a:lstStyle/>
          <a:p>
            <a:pPr algn="ctr"/>
            <a:r>
              <a:rPr lang="en-US" dirty="0" smtClean="0"/>
              <a:t>high</a:t>
            </a:r>
            <a:endParaRPr lang="en-US" dirty="0"/>
          </a:p>
        </p:txBody>
      </p:sp>
      <p:sp>
        <p:nvSpPr>
          <p:cNvPr id="36" name="TextBox 35"/>
          <p:cNvSpPr txBox="1"/>
          <p:nvPr/>
        </p:nvSpPr>
        <p:spPr>
          <a:xfrm>
            <a:off x="2743200" y="2678668"/>
            <a:ext cx="1219200" cy="369332"/>
          </a:xfrm>
          <a:prstGeom prst="rect">
            <a:avLst/>
          </a:prstGeom>
          <a:noFill/>
        </p:spPr>
        <p:txBody>
          <a:bodyPr wrap="square" rtlCol="0">
            <a:spAutoFit/>
          </a:bodyPr>
          <a:lstStyle/>
          <a:p>
            <a:r>
              <a:rPr lang="en-US" b="1" dirty="0" smtClean="0"/>
              <a:t>Price</a:t>
            </a:r>
            <a:endParaRPr lang="en-US" b="1" dirty="0"/>
          </a:p>
        </p:txBody>
      </p:sp>
      <p:sp>
        <p:nvSpPr>
          <p:cNvPr id="38" name="Text Placeholder 3"/>
          <p:cNvSpPr txBox="1">
            <a:spLocks/>
          </p:cNvSpPr>
          <p:nvPr/>
        </p:nvSpPr>
        <p:spPr bwMode="auto">
          <a:xfrm>
            <a:off x="2971800" y="1524000"/>
            <a:ext cx="57150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3200" b="1" i="0" u="none" strike="noStrike" kern="0" cap="none" spc="0" normalizeH="0" baseline="0" noProof="0" dirty="0" smtClean="0">
                <a:ln>
                  <a:noFill/>
                </a:ln>
                <a:solidFill>
                  <a:srgbClr val="FF0000"/>
                </a:solidFill>
                <a:effectLst/>
                <a:uLnTx/>
                <a:uFillTx/>
                <a:latin typeface="Arial" charset="0"/>
                <a:ea typeface="+mn-ea"/>
                <a:cs typeface="Calibri" pitchFamily="34" charset="0"/>
              </a:rPr>
              <a:t>Downward Stretch</a:t>
            </a:r>
          </a:p>
        </p:txBody>
      </p:sp>
    </p:spTree>
  </p:cSld>
  <p:clrMapOvr>
    <a:masterClrMapping/>
  </p:clrMapOvr>
  <p:transition>
    <p:cover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Text Placeholder 3"/>
          <p:cNvSpPr>
            <a:spLocks noGrp="1"/>
          </p:cNvSpPr>
          <p:nvPr>
            <p:ph type="body" sz="quarter" idx="13"/>
          </p:nvPr>
        </p:nvSpPr>
        <p:spPr>
          <a:xfrm>
            <a:off x="990600" y="533400"/>
            <a:ext cx="7162800" cy="609600"/>
          </a:xfrm>
        </p:spPr>
        <p:txBody>
          <a:bodyPr/>
          <a:lstStyle/>
          <a:p>
            <a:r>
              <a:rPr lang="en-US" sz="3200" dirty="0" smtClean="0">
                <a:solidFill>
                  <a:srgbClr val="7030A0"/>
                </a:solidFill>
                <a:latin typeface="Arial" charset="0"/>
              </a:rPr>
              <a:t>Product Line Decisions</a:t>
            </a:r>
          </a:p>
        </p:txBody>
      </p:sp>
      <p:cxnSp>
        <p:nvCxnSpPr>
          <p:cNvPr id="12" name="Straight Connector 11"/>
          <p:cNvCxnSpPr/>
          <p:nvPr/>
        </p:nvCxnSpPr>
        <p:spPr bwMode="auto">
          <a:xfrm>
            <a:off x="2667000" y="2057400"/>
            <a:ext cx="0" cy="3810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flipV="1">
            <a:off x="2667000" y="5791200"/>
            <a:ext cx="5638800" cy="762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 name="Oval 18"/>
          <p:cNvSpPr/>
          <p:nvPr/>
        </p:nvSpPr>
        <p:spPr bwMode="auto">
          <a:xfrm>
            <a:off x="4038600" y="3962400"/>
            <a:ext cx="2362200" cy="1295400"/>
          </a:xfrm>
          <a:prstGeom prst="ellipse">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ヒラギノ角ゴ Pro W3" pitchFamily="1" charset="-128"/>
              </a:rPr>
              <a:t>Present product </a:t>
            </a:r>
          </a:p>
        </p:txBody>
      </p:sp>
      <p:sp>
        <p:nvSpPr>
          <p:cNvPr id="20" name="Oval 19"/>
          <p:cNvSpPr/>
          <p:nvPr/>
        </p:nvSpPr>
        <p:spPr bwMode="auto">
          <a:xfrm>
            <a:off x="6019800" y="2438400"/>
            <a:ext cx="2209800" cy="1219200"/>
          </a:xfrm>
          <a:prstGeom prst="ellipse">
            <a:avLst/>
          </a:prstGeom>
          <a:solidFill>
            <a:srgbClr val="FFFF00"/>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ヒラギノ角ゴ Pro W3" pitchFamily="1" charset="-128"/>
              </a:rPr>
              <a:t>New product</a:t>
            </a:r>
          </a:p>
        </p:txBody>
      </p:sp>
      <p:cxnSp>
        <p:nvCxnSpPr>
          <p:cNvPr id="22" name="Straight Arrow Connector 21"/>
          <p:cNvCxnSpPr/>
          <p:nvPr/>
        </p:nvCxnSpPr>
        <p:spPr bwMode="auto">
          <a:xfrm flipV="1">
            <a:off x="5791200" y="3581401"/>
            <a:ext cx="533400" cy="38099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1" name="TextBox 30"/>
          <p:cNvSpPr txBox="1"/>
          <p:nvPr/>
        </p:nvSpPr>
        <p:spPr>
          <a:xfrm>
            <a:off x="6934200" y="5345668"/>
            <a:ext cx="1219200" cy="369332"/>
          </a:xfrm>
          <a:prstGeom prst="rect">
            <a:avLst/>
          </a:prstGeom>
          <a:noFill/>
        </p:spPr>
        <p:txBody>
          <a:bodyPr wrap="square" rtlCol="0">
            <a:spAutoFit/>
          </a:bodyPr>
          <a:lstStyle/>
          <a:p>
            <a:r>
              <a:rPr lang="en-US" b="1" dirty="0" smtClean="0"/>
              <a:t>quality</a:t>
            </a:r>
            <a:endParaRPr lang="en-US" b="1" dirty="0"/>
          </a:p>
        </p:txBody>
      </p:sp>
      <p:sp>
        <p:nvSpPr>
          <p:cNvPr id="32" name="TextBox 31"/>
          <p:cNvSpPr txBox="1"/>
          <p:nvPr/>
        </p:nvSpPr>
        <p:spPr>
          <a:xfrm>
            <a:off x="7391400" y="5879068"/>
            <a:ext cx="914400" cy="369332"/>
          </a:xfrm>
          <a:prstGeom prst="rect">
            <a:avLst/>
          </a:prstGeom>
          <a:noFill/>
        </p:spPr>
        <p:txBody>
          <a:bodyPr wrap="square" rtlCol="0">
            <a:spAutoFit/>
          </a:bodyPr>
          <a:lstStyle/>
          <a:p>
            <a:pPr algn="ctr"/>
            <a:r>
              <a:rPr lang="en-US" dirty="0" smtClean="0"/>
              <a:t>high</a:t>
            </a:r>
            <a:endParaRPr lang="en-US" dirty="0"/>
          </a:p>
        </p:txBody>
      </p:sp>
      <p:sp>
        <p:nvSpPr>
          <p:cNvPr id="33" name="TextBox 32"/>
          <p:cNvSpPr txBox="1"/>
          <p:nvPr/>
        </p:nvSpPr>
        <p:spPr>
          <a:xfrm>
            <a:off x="2743200" y="5867400"/>
            <a:ext cx="914400" cy="369332"/>
          </a:xfrm>
          <a:prstGeom prst="rect">
            <a:avLst/>
          </a:prstGeom>
          <a:noFill/>
        </p:spPr>
        <p:txBody>
          <a:bodyPr wrap="square" rtlCol="0">
            <a:spAutoFit/>
          </a:bodyPr>
          <a:lstStyle/>
          <a:p>
            <a:pPr algn="ctr"/>
            <a:r>
              <a:rPr lang="en-US" dirty="0" smtClean="0"/>
              <a:t>Low</a:t>
            </a:r>
            <a:endParaRPr lang="en-US" dirty="0"/>
          </a:p>
        </p:txBody>
      </p:sp>
      <p:sp>
        <p:nvSpPr>
          <p:cNvPr id="34" name="TextBox 33"/>
          <p:cNvSpPr txBox="1"/>
          <p:nvPr/>
        </p:nvSpPr>
        <p:spPr>
          <a:xfrm>
            <a:off x="1905000" y="5345668"/>
            <a:ext cx="914400" cy="369332"/>
          </a:xfrm>
          <a:prstGeom prst="rect">
            <a:avLst/>
          </a:prstGeom>
          <a:noFill/>
        </p:spPr>
        <p:txBody>
          <a:bodyPr wrap="square" rtlCol="0">
            <a:spAutoFit/>
          </a:bodyPr>
          <a:lstStyle/>
          <a:p>
            <a:pPr algn="ctr"/>
            <a:r>
              <a:rPr lang="en-US" dirty="0" smtClean="0"/>
              <a:t>Low</a:t>
            </a:r>
            <a:endParaRPr lang="en-US" dirty="0"/>
          </a:p>
        </p:txBody>
      </p:sp>
      <p:sp>
        <p:nvSpPr>
          <p:cNvPr id="35" name="TextBox 34"/>
          <p:cNvSpPr txBox="1"/>
          <p:nvPr/>
        </p:nvSpPr>
        <p:spPr>
          <a:xfrm>
            <a:off x="1905000" y="2286000"/>
            <a:ext cx="914400" cy="369332"/>
          </a:xfrm>
          <a:prstGeom prst="rect">
            <a:avLst/>
          </a:prstGeom>
          <a:noFill/>
        </p:spPr>
        <p:txBody>
          <a:bodyPr wrap="square" rtlCol="0">
            <a:spAutoFit/>
          </a:bodyPr>
          <a:lstStyle/>
          <a:p>
            <a:pPr algn="ctr"/>
            <a:r>
              <a:rPr lang="en-US" dirty="0" smtClean="0"/>
              <a:t>high</a:t>
            </a:r>
            <a:endParaRPr lang="en-US" dirty="0"/>
          </a:p>
        </p:txBody>
      </p:sp>
      <p:sp>
        <p:nvSpPr>
          <p:cNvPr id="36" name="TextBox 35"/>
          <p:cNvSpPr txBox="1"/>
          <p:nvPr/>
        </p:nvSpPr>
        <p:spPr>
          <a:xfrm>
            <a:off x="2743200" y="2678668"/>
            <a:ext cx="1219200" cy="369332"/>
          </a:xfrm>
          <a:prstGeom prst="rect">
            <a:avLst/>
          </a:prstGeom>
          <a:noFill/>
        </p:spPr>
        <p:txBody>
          <a:bodyPr wrap="square" rtlCol="0">
            <a:spAutoFit/>
          </a:bodyPr>
          <a:lstStyle/>
          <a:p>
            <a:r>
              <a:rPr lang="en-US" b="1" dirty="0" smtClean="0"/>
              <a:t>Price</a:t>
            </a:r>
            <a:endParaRPr lang="en-US" b="1" dirty="0"/>
          </a:p>
        </p:txBody>
      </p:sp>
      <p:sp>
        <p:nvSpPr>
          <p:cNvPr id="38" name="Text Placeholder 3"/>
          <p:cNvSpPr txBox="1">
            <a:spLocks/>
          </p:cNvSpPr>
          <p:nvPr/>
        </p:nvSpPr>
        <p:spPr bwMode="auto">
          <a:xfrm>
            <a:off x="2971800" y="1524000"/>
            <a:ext cx="57150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3200" b="1" i="0" u="none" strike="noStrike" kern="0" cap="none" spc="0" normalizeH="0" baseline="0" noProof="0" dirty="0" smtClean="0">
                <a:ln>
                  <a:noFill/>
                </a:ln>
                <a:solidFill>
                  <a:srgbClr val="FF0000"/>
                </a:solidFill>
                <a:effectLst/>
                <a:uLnTx/>
                <a:uFillTx/>
                <a:latin typeface="Arial" charset="0"/>
                <a:ea typeface="+mn-ea"/>
                <a:cs typeface="Calibri" pitchFamily="34" charset="0"/>
              </a:rPr>
              <a:t>Upward Stretch</a:t>
            </a:r>
          </a:p>
        </p:txBody>
      </p:sp>
    </p:spTree>
  </p:cSld>
  <p:clrMapOvr>
    <a:masterClrMapping/>
  </p:clrMapOvr>
  <p:transition>
    <p:cover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Text Placeholder 3"/>
          <p:cNvSpPr>
            <a:spLocks noGrp="1"/>
          </p:cNvSpPr>
          <p:nvPr>
            <p:ph type="body" sz="quarter" idx="13"/>
          </p:nvPr>
        </p:nvSpPr>
        <p:spPr>
          <a:xfrm>
            <a:off x="914400" y="609600"/>
            <a:ext cx="7162800" cy="609600"/>
          </a:xfrm>
        </p:spPr>
        <p:txBody>
          <a:bodyPr/>
          <a:lstStyle/>
          <a:p>
            <a:r>
              <a:rPr lang="en-US" sz="3200" dirty="0" smtClean="0">
                <a:solidFill>
                  <a:srgbClr val="7030A0"/>
                </a:solidFill>
                <a:latin typeface="Arial" charset="0"/>
              </a:rPr>
              <a:t>Product Line Stretching</a:t>
            </a:r>
          </a:p>
        </p:txBody>
      </p:sp>
      <p:pic>
        <p:nvPicPr>
          <p:cNvPr id="6" name="صورة 4" descr="359_home_img1_hotels.jpg"/>
          <p:cNvPicPr>
            <a:picLocks noChangeAspect="1"/>
          </p:cNvPicPr>
          <p:nvPr/>
        </p:nvPicPr>
        <p:blipFill>
          <a:blip r:embed="rId3" cstate="print"/>
          <a:stretch>
            <a:fillRect/>
          </a:stretch>
        </p:blipFill>
        <p:spPr>
          <a:xfrm>
            <a:off x="2362200" y="2209800"/>
            <a:ext cx="6496050" cy="4038600"/>
          </a:xfrm>
          <a:prstGeom prst="rect">
            <a:avLst/>
          </a:prstGeom>
        </p:spPr>
      </p:pic>
      <p:sp>
        <p:nvSpPr>
          <p:cNvPr id="8" name="Rectangle 7"/>
          <p:cNvSpPr/>
          <p:nvPr/>
        </p:nvSpPr>
        <p:spPr>
          <a:xfrm>
            <a:off x="609600" y="1501914"/>
            <a:ext cx="7848600" cy="707886"/>
          </a:xfrm>
          <a:prstGeom prst="rect">
            <a:avLst/>
          </a:prstGeom>
        </p:spPr>
        <p:txBody>
          <a:bodyPr wrap="square">
            <a:spAutoFit/>
          </a:bodyPr>
          <a:lstStyle/>
          <a:p>
            <a:pPr algn="just"/>
            <a:r>
              <a:rPr lang="en-US" sz="2000" b="1" dirty="0" smtClean="0">
                <a:solidFill>
                  <a:srgbClr val="003399"/>
                </a:solidFill>
              </a:rPr>
              <a:t>Product line stretching</a:t>
            </a:r>
            <a:r>
              <a:rPr lang="en-US" sz="2000" b="1" dirty="0" smtClean="0">
                <a:solidFill>
                  <a:srgbClr val="FF0000"/>
                </a:solidFill>
              </a:rPr>
              <a:t>: Marriott offers a full line of hotel brands—each aimed at a different target market.</a:t>
            </a:r>
            <a:endParaRPr lang="en-US" sz="2000" dirty="0">
              <a:solidFill>
                <a:srgbClr val="FF0000"/>
              </a:solidFill>
            </a:endParaRPr>
          </a:p>
        </p:txBody>
      </p:sp>
    </p:spTree>
  </p:cSld>
  <p:clrMapOvr>
    <a:masterClrMapping/>
  </p:clrMapOvr>
  <p:transition>
    <p:cover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3200" smtClean="0"/>
              <a:t>Product and Service Decisions</a:t>
            </a:r>
          </a:p>
        </p:txBody>
      </p:sp>
      <p:sp>
        <p:nvSpPr>
          <p:cNvPr id="61443" name="Rectangle 3"/>
          <p:cNvSpPr>
            <a:spLocks noGrp="1" noChangeArrowheads="1"/>
          </p:cNvSpPr>
          <p:nvPr>
            <p:ph idx="1"/>
          </p:nvPr>
        </p:nvSpPr>
        <p:spPr>
          <a:xfrm>
            <a:off x="0" y="1828800"/>
            <a:ext cx="9144000" cy="4495800"/>
          </a:xfrm>
          <a:solidFill>
            <a:schemeClr val="bg2"/>
          </a:solidFill>
          <a:ln>
            <a:solidFill>
              <a:schemeClr val="tx1"/>
            </a:solidFill>
          </a:ln>
        </p:spPr>
        <p:txBody>
          <a:bodyPr/>
          <a:lstStyle/>
          <a:p>
            <a:pPr marL="533400" indent="-533400"/>
            <a:r>
              <a:rPr lang="en-US" sz="2800" b="1" dirty="0" smtClean="0">
                <a:solidFill>
                  <a:schemeClr val="accent4">
                    <a:lumMod val="50000"/>
                  </a:schemeClr>
                </a:solidFill>
                <a:latin typeface="Calibri" charset="0"/>
              </a:rPr>
              <a:t>Product line filling</a:t>
            </a:r>
            <a:r>
              <a:rPr lang="en-US" sz="2800" dirty="0" smtClean="0">
                <a:latin typeface="Calibri" charset="0"/>
              </a:rPr>
              <a:t> </a:t>
            </a:r>
            <a:r>
              <a:rPr lang="en-US" sz="2800" dirty="0" smtClean="0"/>
              <a:t>occurs when companies add more items within the present range of the line - </a:t>
            </a:r>
            <a:r>
              <a:rPr lang="en-US" sz="2400" b="1" dirty="0" smtClean="0">
                <a:solidFill>
                  <a:srgbClr val="FF0000"/>
                </a:solidFill>
              </a:rPr>
              <a:t>introducing new products into a product line at about the same price or quality as existing products.</a:t>
            </a:r>
          </a:p>
          <a:p>
            <a:pPr marL="533400" indent="-533400">
              <a:lnSpc>
                <a:spcPct val="50000"/>
              </a:lnSpc>
              <a:buNone/>
            </a:pPr>
            <a:r>
              <a:rPr lang="en-US" sz="1800" b="1" dirty="0" smtClean="0">
                <a:solidFill>
                  <a:srgbClr val="FF0000"/>
                </a:solidFill>
                <a:latin typeface="Calibri" charset="0"/>
              </a:rPr>
              <a:t>           </a:t>
            </a:r>
          </a:p>
          <a:p>
            <a:pPr marL="533400" indent="-533400">
              <a:buNone/>
            </a:pPr>
            <a:r>
              <a:rPr lang="en-US" sz="1800" b="1" dirty="0" smtClean="0">
                <a:solidFill>
                  <a:srgbClr val="FF0000"/>
                </a:solidFill>
                <a:latin typeface="Calibri" charset="0"/>
              </a:rPr>
              <a:t>           </a:t>
            </a:r>
            <a:r>
              <a:rPr lang="en-US" sz="2400" b="1" dirty="0" smtClean="0">
                <a:solidFill>
                  <a:srgbClr val="003399"/>
                </a:solidFill>
                <a:latin typeface="Calibri" charset="0"/>
              </a:rPr>
              <a:t>Example</a:t>
            </a:r>
            <a:r>
              <a:rPr lang="en-US" sz="1800" b="1" dirty="0" smtClean="0">
                <a:solidFill>
                  <a:srgbClr val="FF0000"/>
                </a:solidFill>
                <a:latin typeface="Calibri" charset="0"/>
              </a:rPr>
              <a:t>:  </a:t>
            </a:r>
            <a:r>
              <a:rPr lang="en-US" sz="2400" b="1" dirty="0" smtClean="0">
                <a:solidFill>
                  <a:srgbClr val="FF0000"/>
                </a:solidFill>
                <a:latin typeface="Calibri" charset="0"/>
              </a:rPr>
              <a:t>adding more shampoo versions to the product line.</a:t>
            </a:r>
          </a:p>
          <a:p>
            <a:pPr marL="533400" indent="-533400">
              <a:lnSpc>
                <a:spcPct val="50000"/>
              </a:lnSpc>
              <a:buNone/>
            </a:pPr>
            <a:endParaRPr lang="en-US" sz="1800" b="1" dirty="0" smtClean="0">
              <a:solidFill>
                <a:srgbClr val="FF0000"/>
              </a:solidFill>
              <a:latin typeface="Calibri" charset="0"/>
            </a:endParaRPr>
          </a:p>
          <a:p>
            <a:pPr marL="533400" indent="-533400">
              <a:buNone/>
            </a:pPr>
            <a:r>
              <a:rPr lang="en-US" sz="1800" b="1" dirty="0" smtClean="0">
                <a:solidFill>
                  <a:srgbClr val="FF0000"/>
                </a:solidFill>
                <a:latin typeface="Calibri" charset="0"/>
              </a:rPr>
              <a:t>          </a:t>
            </a:r>
            <a:r>
              <a:rPr lang="en-US" sz="2800" b="1" dirty="0" smtClean="0">
                <a:solidFill>
                  <a:srgbClr val="003399"/>
                </a:solidFill>
                <a:latin typeface="Calibri" charset="0"/>
              </a:rPr>
              <a:t>Reasons for product line filling:</a:t>
            </a:r>
          </a:p>
          <a:p>
            <a:pPr marL="533400" indent="-533400">
              <a:buFontTx/>
              <a:buChar char="-"/>
            </a:pPr>
            <a:r>
              <a:rPr lang="en-US" sz="2400" b="1" dirty="0" smtClean="0">
                <a:solidFill>
                  <a:srgbClr val="FF0000"/>
                </a:solidFill>
                <a:latin typeface="Calibri" charset="0"/>
              </a:rPr>
              <a:t>Increasing market share and profit.</a:t>
            </a:r>
          </a:p>
          <a:p>
            <a:pPr marL="533400" indent="-533400">
              <a:buFontTx/>
              <a:buChar char="-"/>
            </a:pPr>
            <a:r>
              <a:rPr lang="en-US" sz="2400" b="1" dirty="0" smtClean="0">
                <a:solidFill>
                  <a:srgbClr val="FF0000"/>
                </a:solidFill>
                <a:latin typeface="Calibri" charset="0"/>
              </a:rPr>
              <a:t>Using excess capacity</a:t>
            </a:r>
          </a:p>
          <a:p>
            <a:pPr marL="533400" indent="-533400">
              <a:buFontTx/>
              <a:buChar char="-"/>
            </a:pPr>
            <a:r>
              <a:rPr lang="en-US" sz="2400" b="1" dirty="0" smtClean="0">
                <a:solidFill>
                  <a:srgbClr val="FF0000"/>
                </a:solidFill>
                <a:latin typeface="Calibri" charset="0"/>
              </a:rPr>
              <a:t>Plugging holes to keep out competitors.</a:t>
            </a:r>
            <a:endParaRPr lang="en-US" sz="2400" dirty="0" smtClean="0">
              <a:latin typeface="Calibri" charset="0"/>
            </a:endParaRPr>
          </a:p>
        </p:txBody>
      </p:sp>
      <p:sp>
        <p:nvSpPr>
          <p:cNvPr id="61444" name="Text Placeholder 3"/>
          <p:cNvSpPr>
            <a:spLocks noGrp="1"/>
          </p:cNvSpPr>
          <p:nvPr>
            <p:ph type="body" sz="quarter" idx="13"/>
          </p:nvPr>
        </p:nvSpPr>
        <p:spPr>
          <a:xfrm>
            <a:off x="914400" y="1066800"/>
            <a:ext cx="7162800" cy="609600"/>
          </a:xfrm>
        </p:spPr>
        <p:txBody>
          <a:bodyPr/>
          <a:lstStyle/>
          <a:p>
            <a:r>
              <a:rPr lang="en-US" sz="3200" dirty="0" smtClean="0">
                <a:solidFill>
                  <a:srgbClr val="7030A0"/>
                </a:solidFill>
                <a:latin typeface="Arial" charset="0"/>
              </a:rPr>
              <a:t>Product Line Decisions</a:t>
            </a:r>
          </a:p>
        </p:txBody>
      </p:sp>
    </p:spTree>
  </p:cSld>
  <p:clrMapOvr>
    <a:masterClrMapping/>
  </p:clrMapOvr>
  <p:transition>
    <p:cover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Text Placeholder 3"/>
          <p:cNvSpPr>
            <a:spLocks noGrp="1"/>
          </p:cNvSpPr>
          <p:nvPr>
            <p:ph type="body" sz="quarter" idx="13"/>
          </p:nvPr>
        </p:nvSpPr>
        <p:spPr>
          <a:xfrm>
            <a:off x="1447800" y="914400"/>
            <a:ext cx="7162800" cy="609600"/>
          </a:xfrm>
        </p:spPr>
        <p:txBody>
          <a:bodyPr/>
          <a:lstStyle/>
          <a:p>
            <a:r>
              <a:rPr lang="en-US" sz="3200" dirty="0" smtClean="0">
                <a:solidFill>
                  <a:srgbClr val="FF0000"/>
                </a:solidFill>
                <a:latin typeface="Arial" charset="0"/>
              </a:rPr>
              <a:t>Product Line filling</a:t>
            </a:r>
          </a:p>
        </p:txBody>
      </p:sp>
      <p:pic>
        <p:nvPicPr>
          <p:cNvPr id="105474" name="Picture 2" descr="SSZX hot selling!!hair straightening shampoo and conditioner for family daiy use"/>
          <p:cNvPicPr>
            <a:picLocks noChangeAspect="1" noChangeArrowheads="1"/>
          </p:cNvPicPr>
          <p:nvPr/>
        </p:nvPicPr>
        <p:blipFill>
          <a:blip r:embed="rId3" cstate="print"/>
          <a:srcRect/>
          <a:stretch>
            <a:fillRect/>
          </a:stretch>
        </p:blipFill>
        <p:spPr bwMode="auto">
          <a:xfrm>
            <a:off x="2133600" y="1905000"/>
            <a:ext cx="6096000" cy="3810000"/>
          </a:xfrm>
          <a:prstGeom prst="rect">
            <a:avLst/>
          </a:prstGeom>
          <a:noFill/>
        </p:spPr>
      </p:pic>
    </p:spTree>
  </p:cSld>
  <p:clrMapOvr>
    <a:masterClrMapping/>
  </p:clrMapOvr>
  <p:transition>
    <p:cover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28600"/>
            <a:ext cx="7772400" cy="762000"/>
          </a:xfrm>
        </p:spPr>
        <p:txBody>
          <a:bodyPr/>
          <a:lstStyle/>
          <a:p>
            <a:r>
              <a:rPr lang="en-US" sz="3200" dirty="0" smtClean="0"/>
              <a:t>Product and Service Decisions</a:t>
            </a:r>
          </a:p>
        </p:txBody>
      </p:sp>
      <p:sp>
        <p:nvSpPr>
          <p:cNvPr id="63491" name="Rectangle 3"/>
          <p:cNvSpPr>
            <a:spLocks noGrp="1" noChangeArrowheads="1"/>
          </p:cNvSpPr>
          <p:nvPr>
            <p:ph idx="1"/>
          </p:nvPr>
        </p:nvSpPr>
        <p:spPr>
          <a:xfrm>
            <a:off x="914400" y="1752600"/>
            <a:ext cx="7924800" cy="4800600"/>
          </a:xfrm>
        </p:spPr>
        <p:txBody>
          <a:bodyPr/>
          <a:lstStyle/>
          <a:p>
            <a:pPr marL="533400" indent="-533400">
              <a:buFont typeface="Arial" pitchFamily="34" charset="0"/>
              <a:buChar char="•"/>
            </a:pPr>
            <a:r>
              <a:rPr lang="en-US" sz="2800" b="1" dirty="0" smtClean="0">
                <a:solidFill>
                  <a:srgbClr val="FF0000"/>
                </a:solidFill>
                <a:latin typeface="Calibri" charset="0"/>
              </a:rPr>
              <a:t>Product mix</a:t>
            </a:r>
            <a:r>
              <a:rPr lang="en-US" sz="2800" b="1" dirty="0" smtClean="0">
                <a:latin typeface="Calibri" charset="0"/>
              </a:rPr>
              <a:t> </a:t>
            </a:r>
            <a:r>
              <a:rPr lang="en-US" sz="2800" dirty="0" smtClean="0">
                <a:latin typeface="Calibri" charset="0"/>
              </a:rPr>
              <a:t>consists of all the product lines and items that a particular seller offers for sale</a:t>
            </a:r>
          </a:p>
          <a:p>
            <a:pPr marL="533400" indent="-533400">
              <a:lnSpc>
                <a:spcPct val="50000"/>
              </a:lnSpc>
              <a:buFont typeface="Arial" pitchFamily="34" charset="0"/>
              <a:buChar char="•"/>
            </a:pPr>
            <a:endParaRPr lang="en-US" sz="2800" dirty="0" smtClean="0"/>
          </a:p>
          <a:p>
            <a:pPr marL="533400" indent="-533400">
              <a:buFont typeface="Arial" pitchFamily="34" charset="0"/>
              <a:buChar char="•"/>
            </a:pPr>
            <a:r>
              <a:rPr lang="en-US" sz="2800" dirty="0" smtClean="0"/>
              <a:t>A company’s product mix has four important dimensions:</a:t>
            </a:r>
          </a:p>
          <a:p>
            <a:pPr marL="533400" indent="-533400">
              <a:lnSpc>
                <a:spcPct val="20000"/>
              </a:lnSpc>
              <a:buFont typeface="Arial" pitchFamily="34" charset="0"/>
              <a:buChar char="•"/>
            </a:pPr>
            <a:endParaRPr lang="en-US" sz="2800" dirty="0" smtClean="0">
              <a:latin typeface="Calibri" charset="0"/>
            </a:endParaRPr>
          </a:p>
          <a:p>
            <a:pPr marL="2247900" lvl="4" indent="-533400"/>
            <a:r>
              <a:rPr lang="en-US" sz="2800" b="1" dirty="0" smtClean="0">
                <a:solidFill>
                  <a:srgbClr val="003399"/>
                </a:solidFill>
                <a:latin typeface="Calibri" charset="0"/>
              </a:rPr>
              <a:t>Width</a:t>
            </a:r>
          </a:p>
          <a:p>
            <a:pPr marL="2247900" lvl="4" indent="-533400"/>
            <a:r>
              <a:rPr lang="en-US" sz="2800" b="1" dirty="0" smtClean="0">
                <a:solidFill>
                  <a:srgbClr val="003399"/>
                </a:solidFill>
                <a:latin typeface="Calibri" charset="0"/>
              </a:rPr>
              <a:t>Length</a:t>
            </a:r>
          </a:p>
          <a:p>
            <a:pPr marL="2247900" lvl="4" indent="-533400"/>
            <a:r>
              <a:rPr lang="en-US" sz="2800" b="1" dirty="0" smtClean="0">
                <a:solidFill>
                  <a:srgbClr val="003399"/>
                </a:solidFill>
                <a:latin typeface="Calibri" charset="0"/>
              </a:rPr>
              <a:t>Depth</a:t>
            </a:r>
          </a:p>
          <a:p>
            <a:pPr marL="2247900" lvl="4" indent="-533400"/>
            <a:r>
              <a:rPr lang="en-US" sz="2800" b="1" dirty="0" smtClean="0">
                <a:solidFill>
                  <a:srgbClr val="003399"/>
                </a:solidFill>
                <a:latin typeface="Calibri" charset="0"/>
              </a:rPr>
              <a:t>Consistency</a:t>
            </a:r>
          </a:p>
        </p:txBody>
      </p:sp>
      <p:sp>
        <p:nvSpPr>
          <p:cNvPr id="63492" name="Text Placeholder 3"/>
          <p:cNvSpPr>
            <a:spLocks noGrp="1"/>
          </p:cNvSpPr>
          <p:nvPr>
            <p:ph type="body" sz="quarter" idx="13"/>
          </p:nvPr>
        </p:nvSpPr>
        <p:spPr>
          <a:xfrm>
            <a:off x="914400" y="990600"/>
            <a:ext cx="7162800" cy="533400"/>
          </a:xfrm>
        </p:spPr>
        <p:txBody>
          <a:bodyPr/>
          <a:lstStyle/>
          <a:p>
            <a:r>
              <a:rPr lang="en-US" dirty="0" smtClean="0">
                <a:latin typeface="Arial" charset="0"/>
              </a:rPr>
              <a:t>Product Mix Decisions</a:t>
            </a:r>
          </a:p>
        </p:txBody>
      </p:sp>
      <p:pic>
        <p:nvPicPr>
          <p:cNvPr id="63493"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pic>
        <p:nvPicPr>
          <p:cNvPr id="63494" name="Picture 8" descr="ph08_10"/>
          <p:cNvPicPr>
            <a:picLocks noChangeAspect="1" noChangeArrowheads="1"/>
          </p:cNvPicPr>
          <p:nvPr/>
        </p:nvPicPr>
        <p:blipFill>
          <a:blip r:embed="rId5" cstate="print"/>
          <a:srcRect/>
          <a:stretch>
            <a:fillRect/>
          </a:stretch>
        </p:blipFill>
        <p:spPr bwMode="auto">
          <a:xfrm>
            <a:off x="5523801" y="4114800"/>
            <a:ext cx="3010599" cy="152400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txBox="1">
            <a:spLocks/>
          </p:cNvSpPr>
          <p:nvPr/>
        </p:nvSpPr>
        <p:spPr bwMode="auto">
          <a:xfrm>
            <a:off x="990600" y="457200"/>
            <a:ext cx="71628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kern="0" cap="none" spc="0" normalizeH="0" baseline="0" noProof="0" dirty="0" smtClean="0">
                <a:ln>
                  <a:noFill/>
                </a:ln>
                <a:solidFill>
                  <a:schemeClr val="tx2"/>
                </a:solidFill>
                <a:effectLst/>
                <a:uLnTx/>
                <a:uFillTx/>
                <a:latin typeface="Arial" charset="0"/>
                <a:ea typeface="+mn-ea"/>
                <a:cs typeface="Calibri" pitchFamily="34" charset="0"/>
              </a:rPr>
              <a:t>Product Mix Decisions</a:t>
            </a:r>
          </a:p>
        </p:txBody>
      </p:sp>
      <p:sp>
        <p:nvSpPr>
          <p:cNvPr id="9" name="Rectangle 8"/>
          <p:cNvSpPr/>
          <p:nvPr/>
        </p:nvSpPr>
        <p:spPr>
          <a:xfrm>
            <a:off x="0" y="1278553"/>
            <a:ext cx="9144000" cy="4893647"/>
          </a:xfrm>
          <a:prstGeom prst="rect">
            <a:avLst/>
          </a:prstGeom>
          <a:solidFill>
            <a:schemeClr val="bg2"/>
          </a:solidFill>
          <a:ln>
            <a:solidFill>
              <a:schemeClr val="tx1"/>
            </a:solidFill>
          </a:ln>
        </p:spPr>
        <p:txBody>
          <a:bodyPr wrap="square">
            <a:spAutoFit/>
          </a:bodyPr>
          <a:lstStyle/>
          <a:p>
            <a:pPr marL="533400" indent="-533400" algn="just"/>
            <a:r>
              <a:rPr lang="en-US" sz="2600" b="1" dirty="0" smtClean="0">
                <a:solidFill>
                  <a:srgbClr val="FF0000"/>
                </a:solidFill>
              </a:rPr>
              <a:t>Product mix width</a:t>
            </a:r>
            <a:r>
              <a:rPr lang="en-US" sz="2600" b="1" dirty="0" smtClean="0"/>
              <a:t> </a:t>
            </a:r>
            <a:r>
              <a:rPr lang="en-US" sz="2600" dirty="0" smtClean="0"/>
              <a:t>is the number of different product lines the company carries.</a:t>
            </a:r>
          </a:p>
          <a:p>
            <a:pPr marL="533400" indent="-533400" algn="just"/>
            <a:r>
              <a:rPr lang="en-US" sz="2600" b="1" dirty="0" smtClean="0">
                <a:solidFill>
                  <a:srgbClr val="003399"/>
                </a:solidFill>
              </a:rPr>
              <a:t>Example</a:t>
            </a:r>
            <a:r>
              <a:rPr lang="en-US" sz="2600" dirty="0" smtClean="0"/>
              <a:t>: Colgate’s product mix consists of </a:t>
            </a:r>
            <a:r>
              <a:rPr lang="en-US" sz="2600" dirty="0" smtClean="0">
                <a:solidFill>
                  <a:srgbClr val="FF0000"/>
                </a:solidFill>
              </a:rPr>
              <a:t>four</a:t>
            </a:r>
            <a:r>
              <a:rPr lang="en-US" sz="2600" dirty="0" smtClean="0"/>
              <a:t> major product lines: </a:t>
            </a:r>
            <a:r>
              <a:rPr lang="en-US" sz="2600" u="sng" dirty="0" smtClean="0"/>
              <a:t>oral care</a:t>
            </a:r>
            <a:r>
              <a:rPr lang="en-US" sz="2600" dirty="0" smtClean="0"/>
              <a:t>, </a:t>
            </a:r>
            <a:r>
              <a:rPr lang="en-US" sz="2600" u="sng" dirty="0" smtClean="0"/>
              <a:t>personal care</a:t>
            </a:r>
            <a:r>
              <a:rPr lang="en-US" sz="2600" dirty="0" smtClean="0"/>
              <a:t>, </a:t>
            </a:r>
            <a:r>
              <a:rPr lang="en-US" sz="2600" u="sng" dirty="0" smtClean="0"/>
              <a:t>home care</a:t>
            </a:r>
            <a:r>
              <a:rPr lang="en-US" sz="2600" dirty="0" smtClean="0"/>
              <a:t>, and </a:t>
            </a:r>
            <a:r>
              <a:rPr lang="en-US" sz="2600" u="sng" dirty="0" smtClean="0"/>
              <a:t>pet nutrition</a:t>
            </a:r>
            <a:r>
              <a:rPr lang="en-US" sz="2600" dirty="0" smtClean="0"/>
              <a:t>.</a:t>
            </a:r>
            <a:endParaRPr lang="en-US" sz="2600" dirty="0" smtClean="0">
              <a:latin typeface="Calibri" charset="0"/>
            </a:endParaRPr>
          </a:p>
          <a:p>
            <a:pPr marL="533400" indent="-533400" algn="just"/>
            <a:endParaRPr lang="en-US" sz="2600" dirty="0" smtClean="0"/>
          </a:p>
          <a:p>
            <a:pPr marL="533400" indent="-533400" algn="just"/>
            <a:r>
              <a:rPr lang="en-US" sz="2600" b="1" dirty="0" smtClean="0">
                <a:solidFill>
                  <a:srgbClr val="FF0000"/>
                </a:solidFill>
              </a:rPr>
              <a:t>Product mix length</a:t>
            </a:r>
            <a:r>
              <a:rPr lang="en-US" sz="2600" dirty="0" smtClean="0">
                <a:solidFill>
                  <a:srgbClr val="FF0000"/>
                </a:solidFill>
              </a:rPr>
              <a:t> </a:t>
            </a:r>
            <a:r>
              <a:rPr lang="en-US" sz="2600" dirty="0" smtClean="0"/>
              <a:t>is the total number of items the company carries within its product lines.</a:t>
            </a:r>
          </a:p>
          <a:p>
            <a:pPr algn="just"/>
            <a:r>
              <a:rPr lang="en-US" sz="2600" b="1" dirty="0" smtClean="0">
                <a:solidFill>
                  <a:srgbClr val="003399"/>
                </a:solidFill>
              </a:rPr>
              <a:t>Example</a:t>
            </a:r>
            <a:r>
              <a:rPr lang="en-US" sz="2600" dirty="0" smtClean="0"/>
              <a:t>: Colgate typically carries many brands within each line. For example, its personal care line includes Soft soap liquid soaps and body washes, Irish Spring bar soaps, Speed Stick deodorant, and Skin Bracer and </a:t>
            </a:r>
            <a:r>
              <a:rPr lang="en-US" sz="2600" dirty="0" err="1" smtClean="0"/>
              <a:t>Afta</a:t>
            </a:r>
            <a:r>
              <a:rPr lang="en-US" sz="2600" dirty="0" smtClean="0"/>
              <a:t> aftershaves.</a:t>
            </a:r>
          </a:p>
        </p:txBody>
      </p:sp>
    </p:spTree>
  </p:cSld>
  <p:clrMapOvr>
    <a:masterClrMapping/>
  </p:clrMapOvr>
  <p:transition>
    <p:cover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txBox="1">
            <a:spLocks/>
          </p:cNvSpPr>
          <p:nvPr/>
        </p:nvSpPr>
        <p:spPr bwMode="auto">
          <a:xfrm>
            <a:off x="1066800" y="609600"/>
            <a:ext cx="71628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kern="0" cap="none" spc="0" normalizeH="0" baseline="0" noProof="0" dirty="0" smtClean="0">
                <a:ln>
                  <a:noFill/>
                </a:ln>
                <a:solidFill>
                  <a:schemeClr val="tx2"/>
                </a:solidFill>
                <a:effectLst/>
                <a:uLnTx/>
                <a:uFillTx/>
                <a:latin typeface="Arial" charset="0"/>
                <a:ea typeface="+mn-ea"/>
                <a:cs typeface="Calibri" pitchFamily="34" charset="0"/>
              </a:rPr>
              <a:t>Product Mix Decisions</a:t>
            </a:r>
          </a:p>
        </p:txBody>
      </p:sp>
      <p:sp>
        <p:nvSpPr>
          <p:cNvPr id="9" name="Rectangle 8"/>
          <p:cNvSpPr/>
          <p:nvPr/>
        </p:nvSpPr>
        <p:spPr>
          <a:xfrm>
            <a:off x="0" y="1492508"/>
            <a:ext cx="9144000" cy="4832092"/>
          </a:xfrm>
          <a:prstGeom prst="rect">
            <a:avLst/>
          </a:prstGeom>
          <a:solidFill>
            <a:schemeClr val="bg2"/>
          </a:solidFill>
          <a:ln>
            <a:solidFill>
              <a:schemeClr val="tx1"/>
            </a:solidFill>
          </a:ln>
        </p:spPr>
        <p:txBody>
          <a:bodyPr wrap="square">
            <a:spAutoFit/>
          </a:bodyPr>
          <a:lstStyle/>
          <a:p>
            <a:pPr marL="533400" indent="-533400"/>
            <a:r>
              <a:rPr lang="en-US" sz="2200" b="1" dirty="0" smtClean="0">
                <a:solidFill>
                  <a:srgbClr val="FF0000"/>
                </a:solidFill>
              </a:rPr>
              <a:t>Product mix depth</a:t>
            </a:r>
            <a:r>
              <a:rPr lang="en-US" sz="2200" dirty="0" smtClean="0">
                <a:solidFill>
                  <a:srgbClr val="FF0000"/>
                </a:solidFill>
              </a:rPr>
              <a:t> </a:t>
            </a:r>
            <a:r>
              <a:rPr lang="en-US" sz="2200" dirty="0" smtClean="0"/>
              <a:t>is the number of versions offered of each product in the line.</a:t>
            </a:r>
          </a:p>
          <a:p>
            <a:r>
              <a:rPr lang="en-US" sz="2200" b="1" dirty="0" smtClean="0">
                <a:solidFill>
                  <a:srgbClr val="003399"/>
                </a:solidFill>
              </a:rPr>
              <a:t>Example</a:t>
            </a:r>
            <a:r>
              <a:rPr lang="en-US" sz="2200" dirty="0" smtClean="0"/>
              <a:t>: Colgate toothpastes come in 16 varieties, ranging from Colgate Total, Colgate Max Fresh, Colgate Sensitive, Colgate Cavity Protection, Colgate Kids Toothpastes … etc. Each variety comes in its own special forms and formulations. For example, you can buy Colgate</a:t>
            </a:r>
          </a:p>
          <a:p>
            <a:r>
              <a:rPr lang="en-US" sz="2200" dirty="0" smtClean="0"/>
              <a:t>Total in regular, mint stripe gel, or whitening liquid.</a:t>
            </a:r>
          </a:p>
          <a:p>
            <a:pPr marL="533400" indent="-533400"/>
            <a:endParaRPr lang="en-US" sz="2200" b="1" dirty="0" smtClean="0"/>
          </a:p>
          <a:p>
            <a:pPr marL="533400" indent="-533400"/>
            <a:r>
              <a:rPr lang="en-US" sz="2200" b="1" dirty="0" smtClean="0">
                <a:solidFill>
                  <a:srgbClr val="FF0000"/>
                </a:solidFill>
              </a:rPr>
              <a:t>Consistency</a:t>
            </a:r>
            <a:r>
              <a:rPr lang="en-US" sz="2200" dirty="0" smtClean="0"/>
              <a:t> is how closely the various product lines are in end use, production requirements, or distribution channels.</a:t>
            </a:r>
          </a:p>
          <a:p>
            <a:r>
              <a:rPr lang="en-US" sz="2200" b="1" dirty="0" smtClean="0">
                <a:solidFill>
                  <a:srgbClr val="003399"/>
                </a:solidFill>
              </a:rPr>
              <a:t>Example</a:t>
            </a:r>
            <a:r>
              <a:rPr lang="en-US" sz="2200" dirty="0" smtClean="0"/>
              <a:t>: Colgate product lines are consistent insofar as they are consumer products and go through the same distribution channels. The lines are less consistent insofar as they perform different functions for buyers.</a:t>
            </a:r>
          </a:p>
        </p:txBody>
      </p:sp>
    </p:spTree>
  </p:cSld>
  <p:clrMapOvr>
    <a:masterClrMapping/>
  </p:clrMapOvr>
  <p:transition>
    <p:cover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txBox="1">
            <a:spLocks/>
          </p:cNvSpPr>
          <p:nvPr/>
        </p:nvSpPr>
        <p:spPr bwMode="auto">
          <a:xfrm>
            <a:off x="990600" y="76200"/>
            <a:ext cx="71628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smtClean="0">
                <a:ln>
                  <a:noFill/>
                </a:ln>
                <a:solidFill>
                  <a:schemeClr val="tx2"/>
                </a:solidFill>
                <a:effectLst/>
                <a:uLnTx/>
                <a:uFillTx/>
                <a:latin typeface="Arial" charset="0"/>
                <a:ea typeface="+mn-ea"/>
                <a:cs typeface="Calibri" pitchFamily="34" charset="0"/>
              </a:rPr>
              <a:t>Product Mix Decisions</a:t>
            </a:r>
          </a:p>
        </p:txBody>
      </p:sp>
      <p:graphicFrame>
        <p:nvGraphicFramePr>
          <p:cNvPr id="2" name="Table 1"/>
          <p:cNvGraphicFramePr>
            <a:graphicFrameLocks noGrp="1"/>
          </p:cNvGraphicFramePr>
          <p:nvPr>
            <p:extLst>
              <p:ext uri="{D42A27DB-BD31-4B8C-83A1-F6EECF244321}">
                <p14:modId xmlns:p14="http://schemas.microsoft.com/office/powerpoint/2010/main" xmlns="" val="3612670167"/>
              </p:ext>
            </p:extLst>
          </p:nvPr>
        </p:nvGraphicFramePr>
        <p:xfrm>
          <a:off x="1524000" y="685800"/>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US" dirty="0" smtClean="0"/>
                        <a:t>Cheese</a:t>
                      </a:r>
                      <a:endParaRPr lang="en-US" dirty="0"/>
                    </a:p>
                  </a:txBody>
                  <a:tcPr/>
                </a:tc>
                <a:tc>
                  <a:txBody>
                    <a:bodyPr/>
                    <a:lstStyle/>
                    <a:p>
                      <a:pPr algn="ctr"/>
                      <a:r>
                        <a:rPr lang="en-US" dirty="0" smtClean="0"/>
                        <a:t>Milk</a:t>
                      </a:r>
                      <a:endParaRPr lang="en-US" dirty="0"/>
                    </a:p>
                  </a:txBody>
                  <a:tcPr/>
                </a:tc>
                <a:tc>
                  <a:txBody>
                    <a:bodyPr/>
                    <a:lstStyle/>
                    <a:p>
                      <a:pPr algn="ctr"/>
                      <a:r>
                        <a:rPr lang="en-US" dirty="0" smtClean="0"/>
                        <a:t>yogurt</a:t>
                      </a:r>
                      <a:endParaRPr lang="en-US" dirty="0"/>
                    </a:p>
                  </a:txBody>
                  <a:tcPr/>
                </a:tc>
              </a:tr>
              <a:tr h="370840">
                <a:tc>
                  <a:txBody>
                    <a:bodyPr/>
                    <a:lstStyle/>
                    <a:p>
                      <a:pPr algn="ctr"/>
                      <a:r>
                        <a:rPr lang="en-US" b="1" dirty="0" smtClean="0"/>
                        <a:t>A</a:t>
                      </a:r>
                      <a:endParaRPr lang="en-US" b="1" dirty="0"/>
                    </a:p>
                  </a:txBody>
                  <a:tcPr/>
                </a:tc>
                <a:tc>
                  <a:txBody>
                    <a:bodyPr/>
                    <a:lstStyle/>
                    <a:p>
                      <a:pPr algn="ctr"/>
                      <a:r>
                        <a:rPr lang="en-US" b="1" dirty="0" smtClean="0"/>
                        <a:t>C</a:t>
                      </a:r>
                      <a:endParaRPr lang="en-US" b="1" dirty="0"/>
                    </a:p>
                  </a:txBody>
                  <a:tcPr/>
                </a:tc>
                <a:tc>
                  <a:txBody>
                    <a:bodyPr/>
                    <a:lstStyle/>
                    <a:p>
                      <a:pPr algn="ctr"/>
                      <a:r>
                        <a:rPr lang="en-US" b="1" dirty="0" smtClean="0"/>
                        <a:t>D</a:t>
                      </a:r>
                      <a:endParaRPr lang="en-US" b="1" dirty="0"/>
                    </a:p>
                  </a:txBody>
                  <a:tcPr/>
                </a:tc>
              </a:tr>
              <a:tr h="370840">
                <a:tc>
                  <a:txBody>
                    <a:bodyPr/>
                    <a:lstStyle/>
                    <a:p>
                      <a:r>
                        <a:rPr lang="en-US" dirty="0" smtClean="0"/>
                        <a:t>A1</a:t>
                      </a:r>
                      <a:endParaRPr lang="en-US" dirty="0"/>
                    </a:p>
                  </a:txBody>
                  <a:tcPr/>
                </a:tc>
                <a:tc>
                  <a:txBody>
                    <a:bodyPr/>
                    <a:lstStyle/>
                    <a:p>
                      <a:r>
                        <a:rPr lang="en-US" dirty="0" smtClean="0"/>
                        <a:t>C1</a:t>
                      </a:r>
                      <a:endParaRPr lang="en-US" dirty="0"/>
                    </a:p>
                  </a:txBody>
                  <a:tcPr/>
                </a:tc>
                <a:tc>
                  <a:txBody>
                    <a:bodyPr/>
                    <a:lstStyle/>
                    <a:p>
                      <a:r>
                        <a:rPr lang="en-US" dirty="0" smtClean="0"/>
                        <a:t>D1</a:t>
                      </a:r>
                      <a:endParaRPr lang="en-US" dirty="0"/>
                    </a:p>
                  </a:txBody>
                  <a:tcPr/>
                </a:tc>
              </a:tr>
              <a:tr h="370840">
                <a:tc>
                  <a:txBody>
                    <a:bodyPr/>
                    <a:lstStyle/>
                    <a:p>
                      <a:pPr algn="ctr"/>
                      <a:r>
                        <a:rPr lang="en-US" b="1" dirty="0" smtClean="0"/>
                        <a:t>B</a:t>
                      </a:r>
                      <a:endParaRPr lang="en-US" b="1" dirty="0"/>
                    </a:p>
                  </a:txBody>
                  <a:tcPr/>
                </a:tc>
                <a:tc>
                  <a:txBody>
                    <a:bodyPr/>
                    <a:lstStyle/>
                    <a:p>
                      <a:r>
                        <a:rPr lang="en-US" dirty="0" smtClean="0"/>
                        <a:t>C2</a:t>
                      </a:r>
                      <a:endParaRPr lang="en-US" dirty="0"/>
                    </a:p>
                  </a:txBody>
                  <a:tcPr/>
                </a:tc>
                <a:tc>
                  <a:txBody>
                    <a:bodyPr/>
                    <a:lstStyle/>
                    <a:p>
                      <a:r>
                        <a:rPr lang="en-US" dirty="0" smtClean="0"/>
                        <a:t>D2</a:t>
                      </a:r>
                      <a:endParaRPr lang="en-US" dirty="0"/>
                    </a:p>
                  </a:txBody>
                  <a:tcPr/>
                </a:tc>
              </a:tr>
              <a:tr h="370840">
                <a:tc>
                  <a:txBody>
                    <a:bodyPr/>
                    <a:lstStyle/>
                    <a:p>
                      <a:r>
                        <a:rPr lang="en-US" dirty="0" smtClean="0"/>
                        <a:t>B1</a:t>
                      </a:r>
                      <a:endParaRPr lang="en-US" dirty="0"/>
                    </a:p>
                  </a:txBody>
                  <a:tcPr/>
                </a:tc>
                <a:tc>
                  <a:txBody>
                    <a:bodyPr/>
                    <a:lstStyle/>
                    <a:p>
                      <a:r>
                        <a:rPr lang="en-US" dirty="0" smtClean="0"/>
                        <a:t>C3</a:t>
                      </a:r>
                      <a:endParaRPr lang="en-US" dirty="0"/>
                    </a:p>
                  </a:txBody>
                  <a:tcPr/>
                </a:tc>
                <a:tc>
                  <a:txBody>
                    <a:bodyPr/>
                    <a:lstStyle/>
                    <a:p>
                      <a:endParaRPr lang="en-US" dirty="0"/>
                    </a:p>
                  </a:txBody>
                  <a:tcPr/>
                </a:tc>
              </a:tr>
            </a:tbl>
          </a:graphicData>
        </a:graphic>
      </p:graphicFrame>
      <p:sp>
        <p:nvSpPr>
          <p:cNvPr id="3" name="Rectangle 2"/>
          <p:cNvSpPr/>
          <p:nvPr/>
        </p:nvSpPr>
        <p:spPr>
          <a:xfrm>
            <a:off x="-7258" y="2569726"/>
            <a:ext cx="9136743" cy="3754874"/>
          </a:xfrm>
          <a:prstGeom prst="rect">
            <a:avLst/>
          </a:prstGeom>
          <a:solidFill>
            <a:schemeClr val="bg2"/>
          </a:solidFill>
          <a:ln>
            <a:solidFill>
              <a:schemeClr val="tx1"/>
            </a:solidFill>
          </a:ln>
        </p:spPr>
        <p:txBody>
          <a:bodyPr wrap="square">
            <a:spAutoFit/>
          </a:bodyPr>
          <a:lstStyle/>
          <a:p>
            <a:pPr marL="285750" indent="-285750">
              <a:buFontTx/>
              <a:buChar char="-"/>
            </a:pPr>
            <a:r>
              <a:rPr lang="en-US" sz="1700" b="1" dirty="0" smtClean="0">
                <a:solidFill>
                  <a:srgbClr val="FF0000"/>
                </a:solidFill>
              </a:rPr>
              <a:t>Product Mix length</a:t>
            </a:r>
            <a:r>
              <a:rPr lang="en-US" sz="1700" dirty="0" smtClean="0"/>
              <a:t> is A, B,C, and D brands= </a:t>
            </a:r>
            <a:r>
              <a:rPr lang="en-US" sz="1700" b="1" dirty="0" smtClean="0">
                <a:solidFill>
                  <a:srgbClr val="FF0000"/>
                </a:solidFill>
              </a:rPr>
              <a:t>4</a:t>
            </a:r>
            <a:r>
              <a:rPr lang="en-US" sz="1700" dirty="0" smtClean="0"/>
              <a:t> products </a:t>
            </a:r>
            <a:r>
              <a:rPr lang="en-US" sz="1700" smtClean="0"/>
              <a:t>(or brands</a:t>
            </a:r>
            <a:r>
              <a:rPr lang="en-US" sz="1700" dirty="0" smtClean="0"/>
              <a:t>)</a:t>
            </a:r>
          </a:p>
          <a:p>
            <a:pPr marL="285750" indent="-285750">
              <a:buFontTx/>
              <a:buChar char="-"/>
            </a:pPr>
            <a:r>
              <a:rPr lang="en-US" sz="1700" b="1" dirty="0" smtClean="0">
                <a:solidFill>
                  <a:srgbClr val="FF0000"/>
                </a:solidFill>
              </a:rPr>
              <a:t>Product Mix Width</a:t>
            </a:r>
            <a:r>
              <a:rPr lang="en-US" sz="1700" dirty="0" smtClean="0"/>
              <a:t> is the Cheese, Milk, and Yogurt= </a:t>
            </a:r>
            <a:r>
              <a:rPr lang="en-US" sz="1700" b="1" dirty="0" smtClean="0">
                <a:solidFill>
                  <a:srgbClr val="FF0000"/>
                </a:solidFill>
              </a:rPr>
              <a:t>3</a:t>
            </a:r>
            <a:r>
              <a:rPr lang="en-US" sz="1700" b="1" dirty="0" smtClean="0"/>
              <a:t> </a:t>
            </a:r>
            <a:r>
              <a:rPr lang="en-US" sz="1700" dirty="0" smtClean="0"/>
              <a:t>product lines.</a:t>
            </a:r>
          </a:p>
          <a:p>
            <a:pPr marL="285750" indent="-285750">
              <a:buFontTx/>
              <a:buChar char="-"/>
            </a:pPr>
            <a:r>
              <a:rPr lang="en-US" sz="1700" b="1" dirty="0" smtClean="0">
                <a:solidFill>
                  <a:srgbClr val="FF0000"/>
                </a:solidFill>
              </a:rPr>
              <a:t>Product mix Depth</a:t>
            </a:r>
            <a:r>
              <a:rPr lang="en-US" sz="1700" dirty="0" smtClean="0"/>
              <a:t> is the sum of product versions in all brands: A1, B1, C1, C2, C3, D1, and D2= </a:t>
            </a:r>
            <a:r>
              <a:rPr lang="en-US" sz="1700" b="1" dirty="0" smtClean="0">
                <a:solidFill>
                  <a:srgbClr val="FF0000"/>
                </a:solidFill>
              </a:rPr>
              <a:t>7</a:t>
            </a:r>
            <a:r>
              <a:rPr lang="en-US" sz="1700" dirty="0" smtClean="0"/>
              <a:t> product versions.</a:t>
            </a:r>
          </a:p>
          <a:p>
            <a:pPr marL="285750" indent="-285750">
              <a:buFontTx/>
              <a:buChar char="-"/>
            </a:pPr>
            <a:r>
              <a:rPr lang="en-US" sz="1700" b="1" dirty="0" smtClean="0">
                <a:solidFill>
                  <a:srgbClr val="FF0000"/>
                </a:solidFill>
              </a:rPr>
              <a:t>Product mix consistency</a:t>
            </a:r>
            <a:r>
              <a:rPr lang="en-US" sz="1700" dirty="0" smtClean="0"/>
              <a:t>: cheese, milk, and Yogurt are all dairy product which are sold in the same outlets. </a:t>
            </a:r>
          </a:p>
          <a:p>
            <a:pPr marL="285750" indent="-285750">
              <a:buFontTx/>
              <a:buChar char="-"/>
            </a:pPr>
            <a:r>
              <a:rPr lang="en-US" sz="1700" b="1" dirty="0" smtClean="0">
                <a:solidFill>
                  <a:srgbClr val="FF0000"/>
                </a:solidFill>
              </a:rPr>
              <a:t>Product line length</a:t>
            </a:r>
            <a:r>
              <a:rPr lang="en-US" sz="1700" dirty="0" smtClean="0"/>
              <a:t>: </a:t>
            </a:r>
          </a:p>
          <a:p>
            <a:pPr marL="285750" indent="4763">
              <a:buFontTx/>
              <a:buChar char="-"/>
            </a:pPr>
            <a:r>
              <a:rPr lang="en-US" sz="1700" dirty="0" smtClean="0"/>
              <a:t> </a:t>
            </a:r>
            <a:r>
              <a:rPr lang="en-US" sz="1700" b="1" dirty="0" smtClean="0"/>
              <a:t>For cheese product line :</a:t>
            </a:r>
            <a:r>
              <a:rPr lang="en-US" sz="1700" dirty="0" smtClean="0"/>
              <a:t> Brand A and Brand B= </a:t>
            </a:r>
            <a:r>
              <a:rPr lang="en-US" sz="1700" b="1" dirty="0" smtClean="0">
                <a:solidFill>
                  <a:srgbClr val="FF0000"/>
                </a:solidFill>
              </a:rPr>
              <a:t>2</a:t>
            </a:r>
            <a:r>
              <a:rPr lang="en-US" sz="1700" dirty="0" smtClean="0"/>
              <a:t> brands. </a:t>
            </a:r>
          </a:p>
          <a:p>
            <a:pPr marL="285750" indent="4763">
              <a:buFontTx/>
              <a:buChar char="-"/>
            </a:pPr>
            <a:r>
              <a:rPr lang="en-US" sz="1700" dirty="0"/>
              <a:t> </a:t>
            </a:r>
            <a:r>
              <a:rPr lang="en-US" sz="1700" b="1" dirty="0" smtClean="0"/>
              <a:t>For milk product line :</a:t>
            </a:r>
            <a:r>
              <a:rPr lang="en-US" sz="1700" dirty="0" smtClean="0"/>
              <a:t> Brand C= </a:t>
            </a:r>
            <a:r>
              <a:rPr lang="en-US" sz="1700" b="1" dirty="0" smtClean="0">
                <a:solidFill>
                  <a:srgbClr val="FF0000"/>
                </a:solidFill>
              </a:rPr>
              <a:t>1</a:t>
            </a:r>
            <a:r>
              <a:rPr lang="en-US" sz="1700" dirty="0" smtClean="0"/>
              <a:t> brand.</a:t>
            </a:r>
          </a:p>
          <a:p>
            <a:pPr marL="285750" indent="4763">
              <a:buFontTx/>
              <a:buChar char="-"/>
            </a:pPr>
            <a:r>
              <a:rPr lang="en-US" sz="1700" dirty="0" smtClean="0"/>
              <a:t> </a:t>
            </a:r>
            <a:r>
              <a:rPr lang="en-US" sz="1700" b="1" dirty="0" smtClean="0"/>
              <a:t>For yogurt product line :</a:t>
            </a:r>
            <a:r>
              <a:rPr lang="en-US" sz="1700" dirty="0" smtClean="0"/>
              <a:t> brand D= </a:t>
            </a:r>
            <a:r>
              <a:rPr lang="en-US" sz="1700" b="1" dirty="0" smtClean="0">
                <a:solidFill>
                  <a:srgbClr val="FF0000"/>
                </a:solidFill>
              </a:rPr>
              <a:t>1</a:t>
            </a:r>
            <a:r>
              <a:rPr lang="en-US" sz="1700" dirty="0" smtClean="0"/>
              <a:t> brand </a:t>
            </a:r>
          </a:p>
          <a:p>
            <a:pPr marL="285750" indent="-285750">
              <a:buFontTx/>
              <a:buChar char="-"/>
            </a:pPr>
            <a:r>
              <a:rPr lang="en-US" sz="1700" b="1" dirty="0" smtClean="0">
                <a:solidFill>
                  <a:srgbClr val="FF0000"/>
                </a:solidFill>
              </a:rPr>
              <a:t>Product </a:t>
            </a:r>
            <a:r>
              <a:rPr lang="en-US" sz="1700" b="1" dirty="0">
                <a:solidFill>
                  <a:srgbClr val="FF0000"/>
                </a:solidFill>
              </a:rPr>
              <a:t>line </a:t>
            </a:r>
            <a:r>
              <a:rPr lang="en-US" sz="1700" b="1" dirty="0" smtClean="0">
                <a:solidFill>
                  <a:srgbClr val="FF0000"/>
                </a:solidFill>
              </a:rPr>
              <a:t>Depth</a:t>
            </a:r>
            <a:r>
              <a:rPr lang="en-US" sz="1700" dirty="0" smtClean="0"/>
              <a:t>: </a:t>
            </a:r>
            <a:endParaRPr lang="en-US" sz="1700" dirty="0"/>
          </a:p>
          <a:p>
            <a:pPr marL="285750" indent="4763">
              <a:buFontTx/>
              <a:buChar char="-"/>
            </a:pPr>
            <a:r>
              <a:rPr lang="en-US" sz="1700" dirty="0"/>
              <a:t> </a:t>
            </a:r>
            <a:r>
              <a:rPr lang="en-US" sz="1700" b="1" dirty="0" smtClean="0"/>
              <a:t>For cheese product line :</a:t>
            </a:r>
            <a:r>
              <a:rPr lang="en-US" sz="1700" dirty="0" smtClean="0"/>
              <a:t> A1 </a:t>
            </a:r>
            <a:r>
              <a:rPr lang="en-US" sz="1700" dirty="0"/>
              <a:t>and </a:t>
            </a:r>
            <a:r>
              <a:rPr lang="en-US" sz="1700" dirty="0" smtClean="0"/>
              <a:t>B1= </a:t>
            </a:r>
            <a:r>
              <a:rPr lang="en-US" sz="1700" b="1" dirty="0">
                <a:solidFill>
                  <a:srgbClr val="FF0000"/>
                </a:solidFill>
              </a:rPr>
              <a:t>2</a:t>
            </a:r>
            <a:r>
              <a:rPr lang="en-US" sz="1700" dirty="0"/>
              <a:t> </a:t>
            </a:r>
            <a:r>
              <a:rPr lang="en-US" sz="1700" dirty="0" smtClean="0"/>
              <a:t>product versions. </a:t>
            </a:r>
            <a:endParaRPr lang="en-US" sz="1700" dirty="0"/>
          </a:p>
          <a:p>
            <a:pPr marL="285750" indent="4763">
              <a:buFontTx/>
              <a:buChar char="-"/>
            </a:pPr>
            <a:r>
              <a:rPr lang="en-US" sz="1700" dirty="0"/>
              <a:t> </a:t>
            </a:r>
            <a:r>
              <a:rPr lang="en-US" sz="1700" b="1" dirty="0"/>
              <a:t>For </a:t>
            </a:r>
            <a:r>
              <a:rPr lang="en-US" sz="1700" b="1" dirty="0" smtClean="0"/>
              <a:t>Milk product line :</a:t>
            </a:r>
            <a:r>
              <a:rPr lang="en-US" sz="1700" dirty="0" smtClean="0"/>
              <a:t> </a:t>
            </a:r>
            <a:r>
              <a:rPr lang="en-US" sz="1700" dirty="0"/>
              <a:t>Brand C= </a:t>
            </a:r>
            <a:r>
              <a:rPr lang="en-US" sz="1700" dirty="0" smtClean="0"/>
              <a:t>C1, C3, C3= </a:t>
            </a:r>
            <a:r>
              <a:rPr lang="en-US" sz="1700" b="1" dirty="0" smtClean="0">
                <a:solidFill>
                  <a:srgbClr val="FF0000"/>
                </a:solidFill>
              </a:rPr>
              <a:t>3</a:t>
            </a:r>
            <a:r>
              <a:rPr lang="en-US" sz="1700" dirty="0" smtClean="0"/>
              <a:t> product versions.</a:t>
            </a:r>
            <a:endParaRPr lang="en-US" sz="1700" dirty="0"/>
          </a:p>
          <a:p>
            <a:pPr marL="285750" indent="4763">
              <a:buFontTx/>
              <a:buChar char="-"/>
            </a:pPr>
            <a:r>
              <a:rPr lang="en-US" sz="1700" dirty="0"/>
              <a:t> </a:t>
            </a:r>
            <a:r>
              <a:rPr lang="en-US" sz="1700" b="1" dirty="0"/>
              <a:t>For </a:t>
            </a:r>
            <a:r>
              <a:rPr lang="en-US" sz="1700" b="1" dirty="0" smtClean="0"/>
              <a:t>yogurt product line :</a:t>
            </a:r>
            <a:r>
              <a:rPr lang="en-US" sz="1700" dirty="0" smtClean="0"/>
              <a:t> </a:t>
            </a:r>
            <a:r>
              <a:rPr lang="en-US" sz="1700" dirty="0"/>
              <a:t>brand D= </a:t>
            </a:r>
            <a:r>
              <a:rPr lang="en-US" sz="1700" dirty="0" smtClean="0"/>
              <a:t>D1 and D2= </a:t>
            </a:r>
            <a:r>
              <a:rPr lang="en-US" sz="1700" b="1" dirty="0" smtClean="0">
                <a:solidFill>
                  <a:srgbClr val="FF0000"/>
                </a:solidFill>
              </a:rPr>
              <a:t>2</a:t>
            </a:r>
            <a:r>
              <a:rPr lang="en-US" sz="1700" b="1" dirty="0" smtClean="0"/>
              <a:t> </a:t>
            </a:r>
            <a:r>
              <a:rPr lang="en-US" sz="1700" dirty="0" smtClean="0"/>
              <a:t>product versions.</a:t>
            </a:r>
            <a:endParaRPr lang="en-US" sz="1700" dirty="0"/>
          </a:p>
        </p:txBody>
      </p:sp>
    </p:spTree>
    <p:extLst>
      <p:ext uri="{BB962C8B-B14F-4D97-AF65-F5344CB8AC3E}">
        <p14:creationId xmlns:p14="http://schemas.microsoft.com/office/powerpoint/2010/main" xmlns="" val="1318846069"/>
      </p:ext>
    </p:extLst>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438400"/>
            <a:ext cx="7772400" cy="1143000"/>
          </a:xfrm>
        </p:spPr>
        <p:txBody>
          <a:bodyPr/>
          <a:lstStyle/>
          <a:p>
            <a:r>
              <a:rPr lang="en-US" sz="3600" dirty="0" smtClean="0">
                <a:solidFill>
                  <a:srgbClr val="FF0000"/>
                </a:solidFill>
              </a:rPr>
              <a:t>What Is a Product?</a:t>
            </a:r>
          </a:p>
        </p:txBody>
      </p:sp>
      <p:sp>
        <p:nvSpPr>
          <p:cNvPr id="3" name="Rectangle 2"/>
          <p:cNvSpPr/>
          <p:nvPr/>
        </p:nvSpPr>
        <p:spPr>
          <a:xfrm>
            <a:off x="1905000" y="3810000"/>
            <a:ext cx="5562600" cy="954107"/>
          </a:xfrm>
          <a:prstGeom prst="rect">
            <a:avLst/>
          </a:prstGeom>
          <a:solidFill>
            <a:schemeClr val="bg2"/>
          </a:solidFill>
          <a:ln>
            <a:solidFill>
              <a:schemeClr val="tx1"/>
            </a:solidFill>
          </a:ln>
        </p:spPr>
        <p:txBody>
          <a:bodyPr wrap="square">
            <a:spAutoFit/>
          </a:bodyPr>
          <a:lstStyle/>
          <a:p>
            <a:r>
              <a:rPr lang="en-US" sz="2800" dirty="0" smtClean="0"/>
              <a:t>Products are a key element in the overall </a:t>
            </a:r>
            <a:r>
              <a:rPr lang="en-US" sz="2800" i="1" dirty="0" smtClean="0"/>
              <a:t>market offering.</a:t>
            </a:r>
            <a:endParaRPr lang="en-US" sz="2800" dirty="0"/>
          </a:p>
        </p:txBody>
      </p:sp>
    </p:spTree>
  </p:cSld>
  <p:clrMapOvr>
    <a:masterClrMapping/>
  </p:clrMapOvr>
  <p:transition>
    <p:cover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895600"/>
            <a:ext cx="7772400" cy="1143000"/>
          </a:xfrm>
        </p:spPr>
        <p:txBody>
          <a:bodyPr/>
          <a:lstStyle/>
          <a:p>
            <a:r>
              <a:rPr lang="en-US" sz="3600" dirty="0" smtClean="0">
                <a:solidFill>
                  <a:srgbClr val="FF0000"/>
                </a:solidFill>
              </a:rPr>
              <a:t>Services Marketing</a:t>
            </a:r>
          </a:p>
        </p:txBody>
      </p:sp>
    </p:spTree>
  </p:cSld>
  <p:clrMapOvr>
    <a:masterClrMapping/>
  </p:clrMapOvr>
  <p:transition>
    <p:cover dir="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z="3600" smtClean="0"/>
              <a:t>Services Marketing</a:t>
            </a:r>
          </a:p>
        </p:txBody>
      </p:sp>
      <p:sp>
        <p:nvSpPr>
          <p:cNvPr id="77827" name="Rectangle 3"/>
          <p:cNvSpPr>
            <a:spLocks noGrp="1" noChangeArrowheads="1"/>
          </p:cNvSpPr>
          <p:nvPr>
            <p:ph type="body" sz="quarter" idx="13"/>
          </p:nvPr>
        </p:nvSpPr>
        <p:spPr/>
        <p:txBody>
          <a:bodyPr/>
          <a:lstStyle/>
          <a:p>
            <a:endParaRPr lang="en-US" smtClean="0">
              <a:latin typeface="Calibri" charset="0"/>
            </a:endParaRPr>
          </a:p>
          <a:p>
            <a:r>
              <a:rPr lang="en-US" smtClean="0">
                <a:latin typeface="Calibri" charset="0"/>
              </a:rPr>
              <a:t>Nature and Characteristics of a Service</a:t>
            </a:r>
          </a:p>
          <a:p>
            <a:endParaRPr lang="en-US" smtClean="0">
              <a:latin typeface="Calibri" charset="0"/>
            </a:endParaRPr>
          </a:p>
        </p:txBody>
      </p:sp>
      <p:pic>
        <p:nvPicPr>
          <p:cNvPr id="77828" name="Picture 4" descr="fig08_05wo.jpg"/>
          <p:cNvPicPr>
            <a:picLocks noChangeAspect="1"/>
          </p:cNvPicPr>
          <p:nvPr/>
        </p:nvPicPr>
        <p:blipFill>
          <a:blip r:embed="rId3" cstate="print"/>
          <a:srcRect/>
          <a:stretch>
            <a:fillRect/>
          </a:stretch>
        </p:blipFill>
        <p:spPr bwMode="auto">
          <a:xfrm>
            <a:off x="990600" y="2438400"/>
            <a:ext cx="7315200" cy="3189288"/>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667000"/>
            <a:ext cx="7772400" cy="1143000"/>
          </a:xfrm>
        </p:spPr>
        <p:txBody>
          <a:bodyPr/>
          <a:lstStyle/>
          <a:p>
            <a:r>
              <a:rPr lang="en-US" sz="3600" dirty="0" smtClean="0">
                <a:solidFill>
                  <a:srgbClr val="FF0000"/>
                </a:solidFill>
              </a:rPr>
              <a:t>Branding Strategy</a:t>
            </a:r>
          </a:p>
        </p:txBody>
      </p:sp>
      <p:sp>
        <p:nvSpPr>
          <p:cNvPr id="3" name="Rectangle 2"/>
          <p:cNvSpPr/>
          <p:nvPr/>
        </p:nvSpPr>
        <p:spPr>
          <a:xfrm>
            <a:off x="2286000" y="4038600"/>
            <a:ext cx="4953000" cy="1200329"/>
          </a:xfrm>
          <a:prstGeom prst="rect">
            <a:avLst/>
          </a:prstGeom>
          <a:solidFill>
            <a:schemeClr val="bg2"/>
          </a:solidFill>
          <a:ln>
            <a:solidFill>
              <a:schemeClr val="tx1"/>
            </a:solidFill>
          </a:ln>
        </p:spPr>
        <p:txBody>
          <a:bodyPr wrap="square">
            <a:spAutoFit/>
          </a:bodyPr>
          <a:lstStyle/>
          <a:p>
            <a:pPr algn="just"/>
            <a:r>
              <a:rPr lang="en-US" sz="2400" b="1" dirty="0" smtClean="0"/>
              <a:t>Brands are powerful assets that must be carefully developed and managed</a:t>
            </a:r>
            <a:endParaRPr lang="en-US" sz="2400" b="1" dirty="0"/>
          </a:p>
        </p:txBody>
      </p:sp>
    </p:spTree>
  </p:cSld>
  <p:clrMapOvr>
    <a:masterClrMapping/>
  </p:clrMapOvr>
  <p:transition>
    <p:cover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idx="1"/>
          </p:nvPr>
        </p:nvSpPr>
        <p:spPr>
          <a:xfrm>
            <a:off x="2133600" y="4191000"/>
            <a:ext cx="6400800" cy="1905000"/>
          </a:xfrm>
          <a:solidFill>
            <a:schemeClr val="accent6">
              <a:lumMod val="40000"/>
              <a:lumOff val="60000"/>
            </a:schemeClr>
          </a:solidFill>
          <a:ln>
            <a:solidFill>
              <a:schemeClr val="tx1"/>
            </a:solidFill>
          </a:ln>
        </p:spPr>
        <p:txBody>
          <a:bodyPr/>
          <a:lstStyle/>
          <a:p>
            <a:pPr algn="ctr">
              <a:buNone/>
            </a:pPr>
            <a:r>
              <a:rPr lang="en-US" sz="2200" b="1" dirty="0" smtClean="0">
                <a:solidFill>
                  <a:srgbClr val="FF0000"/>
                </a:solidFill>
              </a:rPr>
              <a:t>Brand equity</a:t>
            </a:r>
          </a:p>
          <a:p>
            <a:pPr algn="just">
              <a:buNone/>
            </a:pPr>
            <a:r>
              <a:rPr lang="en-US" sz="2200" b="1" dirty="0" smtClean="0">
                <a:solidFill>
                  <a:srgbClr val="003399"/>
                </a:solidFill>
              </a:rPr>
              <a:t> is the differential effect</a:t>
            </a:r>
            <a:r>
              <a:rPr lang="en-US" sz="2200" dirty="0" smtClean="0"/>
              <a:t> that </a:t>
            </a:r>
            <a:r>
              <a:rPr lang="en-US" sz="2200" b="1" dirty="0" smtClean="0">
                <a:solidFill>
                  <a:srgbClr val="FF0000"/>
                </a:solidFill>
              </a:rPr>
              <a:t>knowing the brand name</a:t>
            </a:r>
            <a:r>
              <a:rPr lang="en-US" sz="2200" dirty="0" smtClean="0"/>
              <a:t> has on </a:t>
            </a:r>
            <a:r>
              <a:rPr lang="en-US" sz="2200" b="1" dirty="0" smtClean="0">
                <a:solidFill>
                  <a:srgbClr val="003399"/>
                </a:solidFill>
              </a:rPr>
              <a:t>customer response</a:t>
            </a:r>
            <a:r>
              <a:rPr lang="en-US" sz="2200" dirty="0" smtClean="0"/>
              <a:t> to the product or its marketing. </a:t>
            </a:r>
            <a:r>
              <a:rPr lang="en-US" sz="2200" dirty="0" smtClean="0">
                <a:solidFill>
                  <a:srgbClr val="FF0000"/>
                </a:solidFill>
              </a:rPr>
              <a:t>It’s a measure of the brand’s ability to capture consumer preference and loyalty.</a:t>
            </a:r>
            <a:endParaRPr lang="en-US" sz="2200" b="1" dirty="0" smtClean="0">
              <a:solidFill>
                <a:srgbClr val="FF0000"/>
              </a:solidFill>
              <a:latin typeface="Calibri" charset="0"/>
            </a:endParaRPr>
          </a:p>
        </p:txBody>
      </p:sp>
      <p:sp>
        <p:nvSpPr>
          <p:cNvPr id="65539" name="Rectangle 2"/>
          <p:cNvSpPr>
            <a:spLocks noGrp="1" noChangeArrowheads="1"/>
          </p:cNvSpPr>
          <p:nvPr>
            <p:ph type="title"/>
          </p:nvPr>
        </p:nvSpPr>
        <p:spPr>
          <a:xfrm>
            <a:off x="0" y="914400"/>
            <a:ext cx="9144000" cy="1066800"/>
          </a:xfrm>
        </p:spPr>
        <p:txBody>
          <a:bodyPr/>
          <a:lstStyle/>
          <a:p>
            <a:r>
              <a:rPr lang="en-US" sz="3200" dirty="0" smtClean="0">
                <a:solidFill>
                  <a:srgbClr val="C00000"/>
                </a:solidFill>
              </a:rPr>
              <a:t>Branding Strategy: </a:t>
            </a:r>
            <a:br>
              <a:rPr lang="en-US" sz="3200" dirty="0" smtClean="0">
                <a:solidFill>
                  <a:srgbClr val="C00000"/>
                </a:solidFill>
              </a:rPr>
            </a:br>
            <a:r>
              <a:rPr lang="en-US" sz="3200" dirty="0" smtClean="0">
                <a:solidFill>
                  <a:srgbClr val="C00000"/>
                </a:solidFill>
              </a:rPr>
              <a:t>Building Strong Brands</a:t>
            </a:r>
          </a:p>
        </p:txBody>
      </p:sp>
      <p:sp>
        <p:nvSpPr>
          <p:cNvPr id="4" name="Rectangle 3"/>
          <p:cNvSpPr/>
          <p:nvPr/>
        </p:nvSpPr>
        <p:spPr>
          <a:xfrm>
            <a:off x="609600" y="2133600"/>
            <a:ext cx="8001000" cy="1938992"/>
          </a:xfrm>
          <a:prstGeom prst="rect">
            <a:avLst/>
          </a:prstGeom>
          <a:solidFill>
            <a:schemeClr val="bg2"/>
          </a:solidFill>
          <a:ln>
            <a:solidFill>
              <a:schemeClr val="tx1"/>
            </a:solidFill>
          </a:ln>
        </p:spPr>
        <p:txBody>
          <a:bodyPr wrap="square">
            <a:spAutoFit/>
          </a:bodyPr>
          <a:lstStyle/>
          <a:p>
            <a:pPr algn="just"/>
            <a:r>
              <a:rPr lang="en-US" sz="2000" dirty="0" smtClean="0"/>
              <a:t>Brands are more than just names and symbols. They are a key element in the company’s relationships with consumers. Brands represent consumers’ perceptions and feelings about a product and its performance—everything that the product or the service </a:t>
            </a:r>
            <a:r>
              <a:rPr lang="en-US" sz="2000" i="1" dirty="0" smtClean="0"/>
              <a:t>means to consumers. </a:t>
            </a:r>
            <a:r>
              <a:rPr lang="en-US" sz="2000" dirty="0" smtClean="0"/>
              <a:t>In the final analysis, brands exist in the heads of consumers. A powerful brand has high </a:t>
            </a:r>
            <a:r>
              <a:rPr lang="en-US" sz="2000" i="1" dirty="0" smtClean="0"/>
              <a:t>brand equity</a:t>
            </a:r>
            <a:endParaRPr lang="en-US" sz="2000" dirty="0"/>
          </a:p>
        </p:txBody>
      </p:sp>
    </p:spTree>
  </p:cSld>
  <p:clrMapOvr>
    <a:masterClrMapping/>
  </p:clrMapOvr>
  <p:transition>
    <p:cover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a:xfrm>
            <a:off x="0" y="990600"/>
            <a:ext cx="9144000" cy="1143000"/>
          </a:xfrm>
        </p:spPr>
        <p:txBody>
          <a:bodyPr/>
          <a:lstStyle/>
          <a:p>
            <a:r>
              <a:rPr lang="en-US" sz="3200" dirty="0" smtClean="0">
                <a:solidFill>
                  <a:srgbClr val="C00000"/>
                </a:solidFill>
              </a:rPr>
              <a:t>Branding Strategy: </a:t>
            </a:r>
            <a:br>
              <a:rPr lang="en-US" sz="3200" dirty="0" smtClean="0">
                <a:solidFill>
                  <a:srgbClr val="C00000"/>
                </a:solidFill>
              </a:rPr>
            </a:br>
            <a:r>
              <a:rPr lang="en-US" sz="3200" dirty="0" smtClean="0">
                <a:solidFill>
                  <a:srgbClr val="C00000"/>
                </a:solidFill>
              </a:rPr>
              <a:t>Building Strong Brands</a:t>
            </a:r>
          </a:p>
        </p:txBody>
      </p:sp>
      <p:pic>
        <p:nvPicPr>
          <p:cNvPr id="5" name="Content Placeholder 4" descr="fig08_03wo.jpg"/>
          <p:cNvPicPr>
            <a:picLocks noGrp="1" noChangeAspect="1"/>
          </p:cNvPicPr>
          <p:nvPr>
            <p:ph idx="1"/>
          </p:nvPr>
        </p:nvPicPr>
        <p:blipFill>
          <a:blip r:embed="rId3" cstate="print"/>
          <a:srcRect/>
          <a:stretch>
            <a:fillRect/>
          </a:stretch>
        </p:blipFill>
        <p:spPr bwMode="auto">
          <a:xfrm>
            <a:off x="838200" y="3276600"/>
            <a:ext cx="7772400" cy="1279840"/>
          </a:xfrm>
          <a:prstGeom prst="rect">
            <a:avLst/>
          </a:prstGeom>
          <a:noFill/>
          <a:ln w="9525">
            <a:noFill/>
            <a:miter lim="800000"/>
            <a:headEnd/>
            <a:tailEnd/>
          </a:ln>
        </p:spPr>
      </p:pic>
      <p:sp>
        <p:nvSpPr>
          <p:cNvPr id="4" name="Rectangle 3"/>
          <p:cNvSpPr/>
          <p:nvPr/>
        </p:nvSpPr>
        <p:spPr>
          <a:xfrm>
            <a:off x="990600" y="2678668"/>
            <a:ext cx="6934200" cy="369332"/>
          </a:xfrm>
          <a:prstGeom prst="rect">
            <a:avLst/>
          </a:prstGeom>
        </p:spPr>
        <p:txBody>
          <a:bodyPr wrap="square">
            <a:spAutoFit/>
          </a:bodyPr>
          <a:lstStyle/>
          <a:p>
            <a:r>
              <a:rPr lang="en-US" b="1" dirty="0" smtClean="0">
                <a:solidFill>
                  <a:srgbClr val="FF0000"/>
                </a:solidFill>
              </a:rPr>
              <a:t>building strong brands involves many challenging decisions:</a:t>
            </a:r>
            <a:endParaRPr lang="en-US" b="1" dirty="0">
              <a:solidFill>
                <a:srgbClr val="FF0000"/>
              </a:solidFill>
            </a:endParaRPr>
          </a:p>
        </p:txBody>
      </p:sp>
    </p:spTree>
  </p:cSld>
  <p:clrMapOvr>
    <a:masterClrMapping/>
  </p:clrMapOvr>
  <p:transition>
    <p:cover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7" descr="ph08_12"/>
          <p:cNvPicPr>
            <a:picLocks noChangeAspect="1" noChangeArrowheads="1"/>
          </p:cNvPicPr>
          <p:nvPr/>
        </p:nvPicPr>
        <p:blipFill>
          <a:blip r:embed="rId3" cstate="print"/>
          <a:srcRect/>
          <a:stretch>
            <a:fillRect/>
          </a:stretch>
        </p:blipFill>
        <p:spPr bwMode="auto">
          <a:xfrm>
            <a:off x="7315200" y="990600"/>
            <a:ext cx="1752600" cy="1447800"/>
          </a:xfrm>
          <a:prstGeom prst="rect">
            <a:avLst/>
          </a:prstGeom>
          <a:noFill/>
          <a:ln w="9525">
            <a:noFill/>
            <a:miter lim="800000"/>
            <a:headEnd/>
            <a:tailEnd/>
          </a:ln>
        </p:spPr>
      </p:pic>
      <p:sp>
        <p:nvSpPr>
          <p:cNvPr id="67587" name="Rectangle 2"/>
          <p:cNvSpPr>
            <a:spLocks noGrp="1" noChangeArrowheads="1"/>
          </p:cNvSpPr>
          <p:nvPr>
            <p:ph type="title"/>
          </p:nvPr>
        </p:nvSpPr>
        <p:spPr>
          <a:xfrm>
            <a:off x="685800" y="304800"/>
            <a:ext cx="7772400" cy="1143000"/>
          </a:xfrm>
        </p:spPr>
        <p:txBody>
          <a:bodyPr/>
          <a:lstStyle/>
          <a:p>
            <a:r>
              <a:rPr lang="en-US" sz="3200" dirty="0" smtClean="0">
                <a:solidFill>
                  <a:srgbClr val="C00000"/>
                </a:solidFill>
              </a:rPr>
              <a:t>Branding Strategy: </a:t>
            </a:r>
            <a:br>
              <a:rPr lang="en-US" sz="3200" dirty="0" smtClean="0">
                <a:solidFill>
                  <a:srgbClr val="C00000"/>
                </a:solidFill>
              </a:rPr>
            </a:br>
            <a:r>
              <a:rPr lang="en-US" sz="3200" dirty="0" smtClean="0">
                <a:solidFill>
                  <a:srgbClr val="C00000"/>
                </a:solidFill>
              </a:rPr>
              <a:t>Building Strong Brands</a:t>
            </a:r>
          </a:p>
        </p:txBody>
      </p:sp>
      <p:sp>
        <p:nvSpPr>
          <p:cNvPr id="67588" name="Rectangle 3"/>
          <p:cNvSpPr>
            <a:spLocks noGrp="1" noChangeArrowheads="1"/>
          </p:cNvSpPr>
          <p:nvPr>
            <p:ph idx="1"/>
          </p:nvPr>
        </p:nvSpPr>
        <p:spPr>
          <a:xfrm>
            <a:off x="1981200" y="2819400"/>
            <a:ext cx="6629400" cy="2895600"/>
          </a:xfrm>
        </p:spPr>
        <p:txBody>
          <a:bodyPr/>
          <a:lstStyle/>
          <a:p>
            <a:pPr marL="533400" indent="-533400">
              <a:buFont typeface="Arial" pitchFamily="34" charset="0"/>
              <a:buChar char="•"/>
            </a:pPr>
            <a:r>
              <a:rPr lang="en-US" sz="2800" dirty="0" smtClean="0"/>
              <a:t>Marketers need to </a:t>
            </a:r>
            <a:r>
              <a:rPr lang="en-US" sz="2800" b="1" dirty="0" smtClean="0">
                <a:solidFill>
                  <a:srgbClr val="FF0000"/>
                </a:solidFill>
              </a:rPr>
              <a:t>position</a:t>
            </a:r>
            <a:r>
              <a:rPr lang="en-US" sz="2800" dirty="0" smtClean="0"/>
              <a:t> their brands clearly in target customers’ minds.</a:t>
            </a:r>
            <a:endParaRPr lang="en-US" sz="2800" dirty="0" smtClean="0">
              <a:latin typeface="Calibri" charset="0"/>
            </a:endParaRPr>
          </a:p>
          <a:p>
            <a:pPr marL="533400" indent="-533400">
              <a:buFont typeface="Arial" pitchFamily="34" charset="0"/>
              <a:buChar char="•"/>
            </a:pPr>
            <a:r>
              <a:rPr lang="en-US" sz="2800" b="1" dirty="0" smtClean="0">
                <a:latin typeface="Calibri" charset="0"/>
              </a:rPr>
              <a:t>Brand</a:t>
            </a:r>
            <a:r>
              <a:rPr lang="en-US" sz="2800" b="1" dirty="0" smtClean="0">
                <a:solidFill>
                  <a:srgbClr val="FF0000"/>
                </a:solidFill>
                <a:latin typeface="Calibri" charset="0"/>
              </a:rPr>
              <a:t> positioning</a:t>
            </a:r>
            <a:r>
              <a:rPr lang="en-US" sz="2800" dirty="0" smtClean="0">
                <a:latin typeface="Calibri" charset="0"/>
              </a:rPr>
              <a:t> decisions include:</a:t>
            </a:r>
          </a:p>
          <a:p>
            <a:pPr marL="533400" indent="-271463">
              <a:buFontTx/>
              <a:buChar char="-"/>
            </a:pPr>
            <a:r>
              <a:rPr lang="en-US" sz="2800" dirty="0" smtClean="0">
                <a:latin typeface="Calibri" charset="0"/>
              </a:rPr>
              <a:t>Product attributes (</a:t>
            </a:r>
            <a:r>
              <a:rPr lang="en-US" sz="2000" dirty="0" smtClean="0">
                <a:solidFill>
                  <a:srgbClr val="FF0000"/>
                </a:solidFill>
                <a:latin typeface="Calibri" charset="0"/>
              </a:rPr>
              <a:t>technical features</a:t>
            </a:r>
            <a:r>
              <a:rPr lang="en-US" sz="2800" dirty="0" smtClean="0">
                <a:latin typeface="Calibri" charset="0"/>
              </a:rPr>
              <a:t>)</a:t>
            </a:r>
          </a:p>
          <a:p>
            <a:pPr marL="533400" indent="-271463">
              <a:buFontTx/>
              <a:buChar char="-"/>
            </a:pPr>
            <a:r>
              <a:rPr lang="en-US" sz="2800" dirty="0" smtClean="0">
                <a:latin typeface="Calibri" charset="0"/>
              </a:rPr>
              <a:t>Product benefits</a:t>
            </a:r>
          </a:p>
          <a:p>
            <a:pPr marL="533400" indent="-271463">
              <a:buFontTx/>
              <a:buChar char="-"/>
            </a:pPr>
            <a:r>
              <a:rPr lang="en-US" sz="2800" dirty="0" smtClean="0">
                <a:latin typeface="Calibri" charset="0"/>
              </a:rPr>
              <a:t>Product beliefs and values</a:t>
            </a:r>
          </a:p>
        </p:txBody>
      </p:sp>
      <p:sp>
        <p:nvSpPr>
          <p:cNvPr id="67589" name="Text Placeholder 7"/>
          <p:cNvSpPr>
            <a:spLocks noGrp="1"/>
          </p:cNvSpPr>
          <p:nvPr>
            <p:ph type="body" sz="quarter" idx="13"/>
          </p:nvPr>
        </p:nvSpPr>
        <p:spPr>
          <a:xfrm>
            <a:off x="914400" y="1905000"/>
            <a:ext cx="7162800" cy="609600"/>
          </a:xfrm>
        </p:spPr>
        <p:txBody>
          <a:bodyPr/>
          <a:lstStyle/>
          <a:p>
            <a:r>
              <a:rPr lang="en-US" dirty="0" smtClean="0">
                <a:latin typeface="Arial" charset="0"/>
              </a:rPr>
              <a:t>Brand Positioning</a:t>
            </a:r>
          </a:p>
        </p:txBody>
      </p:sp>
    </p:spTree>
  </p:cSld>
  <p:clrMapOvr>
    <a:masterClrMapping/>
  </p:clrMapOvr>
  <p:transition>
    <p:cover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228600"/>
            <a:ext cx="9144000" cy="1143000"/>
          </a:xfrm>
        </p:spPr>
        <p:txBody>
          <a:bodyPr/>
          <a:lstStyle/>
          <a:p>
            <a:r>
              <a:rPr lang="en-US" sz="3200" dirty="0" smtClean="0">
                <a:solidFill>
                  <a:srgbClr val="C00000"/>
                </a:solidFill>
              </a:rPr>
              <a:t>Branding Strategy: </a:t>
            </a:r>
            <a:br>
              <a:rPr lang="en-US" sz="3200" dirty="0" smtClean="0">
                <a:solidFill>
                  <a:srgbClr val="C00000"/>
                </a:solidFill>
              </a:rPr>
            </a:br>
            <a:r>
              <a:rPr lang="en-US" sz="3200" dirty="0" smtClean="0">
                <a:solidFill>
                  <a:srgbClr val="C00000"/>
                </a:solidFill>
              </a:rPr>
              <a:t>Building Strong Brands</a:t>
            </a:r>
          </a:p>
        </p:txBody>
      </p:sp>
      <p:sp>
        <p:nvSpPr>
          <p:cNvPr id="69635" name="Rectangle 3"/>
          <p:cNvSpPr>
            <a:spLocks noGrp="1" noChangeArrowheads="1"/>
          </p:cNvSpPr>
          <p:nvPr>
            <p:ph idx="1"/>
          </p:nvPr>
        </p:nvSpPr>
        <p:spPr>
          <a:xfrm>
            <a:off x="2209800" y="2133600"/>
            <a:ext cx="6248400" cy="4114800"/>
          </a:xfrm>
        </p:spPr>
        <p:txBody>
          <a:bodyPr/>
          <a:lstStyle/>
          <a:p>
            <a:pPr marL="533400" indent="-533400">
              <a:buFontTx/>
              <a:buNone/>
            </a:pPr>
            <a:r>
              <a:rPr lang="en-US" sz="2600" b="1" dirty="0" smtClean="0">
                <a:solidFill>
                  <a:srgbClr val="FF0000"/>
                </a:solidFill>
                <a:latin typeface="Calibri" charset="0"/>
              </a:rPr>
              <a:t>Desirable qualities:</a:t>
            </a:r>
            <a:r>
              <a:rPr lang="en-US" sz="2600" dirty="0" smtClean="0">
                <a:latin typeface="Calibri" charset="0"/>
              </a:rPr>
              <a:t> </a:t>
            </a:r>
          </a:p>
          <a:p>
            <a:pPr marL="533400" indent="-533400">
              <a:buFont typeface="Calibri" charset="0"/>
              <a:buAutoNum type="arabicPeriod"/>
            </a:pPr>
            <a:r>
              <a:rPr lang="en-US" sz="2600" b="1" dirty="0" smtClean="0">
                <a:latin typeface="Calibri" charset="0"/>
              </a:rPr>
              <a:t>Suggest benefits and qualities</a:t>
            </a:r>
          </a:p>
          <a:p>
            <a:pPr marL="533400" indent="-533400">
              <a:buFont typeface="Calibri" charset="0"/>
              <a:buAutoNum type="arabicPeriod"/>
            </a:pPr>
            <a:r>
              <a:rPr lang="en-US" sz="2600" b="1" dirty="0" smtClean="0">
                <a:latin typeface="Calibri" charset="0"/>
              </a:rPr>
              <a:t>Easy to pronounce, recognize, and remember</a:t>
            </a:r>
          </a:p>
          <a:p>
            <a:pPr marL="533400" indent="-533400">
              <a:buFont typeface="Calibri" charset="0"/>
              <a:buAutoNum type="arabicPeriod"/>
            </a:pPr>
            <a:r>
              <a:rPr lang="en-US" sz="2600" b="1" dirty="0" smtClean="0">
                <a:latin typeface="Calibri" charset="0"/>
              </a:rPr>
              <a:t>Distinctive</a:t>
            </a:r>
          </a:p>
          <a:p>
            <a:pPr marL="533400" indent="-533400">
              <a:buFont typeface="Calibri" charset="0"/>
              <a:buAutoNum type="arabicPeriod"/>
            </a:pPr>
            <a:r>
              <a:rPr lang="en-US" sz="2600" b="1" dirty="0" smtClean="0">
                <a:latin typeface="Calibri" charset="0"/>
              </a:rPr>
              <a:t>Extendable</a:t>
            </a:r>
          </a:p>
          <a:p>
            <a:pPr marL="533400" indent="-533400">
              <a:buFont typeface="Calibri" charset="0"/>
              <a:buAutoNum type="arabicPeriod"/>
            </a:pPr>
            <a:r>
              <a:rPr lang="en-US" sz="2600" b="1" dirty="0" smtClean="0">
                <a:latin typeface="Calibri" charset="0"/>
              </a:rPr>
              <a:t>Translatable for the global economy</a:t>
            </a:r>
          </a:p>
          <a:p>
            <a:pPr marL="533400" indent="-533400">
              <a:buFont typeface="Calibri" charset="0"/>
              <a:buAutoNum type="arabicPeriod"/>
            </a:pPr>
            <a:r>
              <a:rPr lang="en-US" sz="2600" b="1" dirty="0" smtClean="0">
                <a:latin typeface="Calibri" charset="0"/>
              </a:rPr>
              <a:t>Capable of registration and legal protection</a:t>
            </a:r>
          </a:p>
        </p:txBody>
      </p:sp>
      <p:sp>
        <p:nvSpPr>
          <p:cNvPr id="69636" name="Text Placeholder 3"/>
          <p:cNvSpPr>
            <a:spLocks noGrp="1"/>
          </p:cNvSpPr>
          <p:nvPr>
            <p:ph type="body" sz="quarter" idx="13"/>
          </p:nvPr>
        </p:nvSpPr>
        <p:spPr>
          <a:xfrm>
            <a:off x="914400" y="1447800"/>
            <a:ext cx="7162800" cy="533400"/>
          </a:xfrm>
        </p:spPr>
        <p:txBody>
          <a:bodyPr/>
          <a:lstStyle/>
          <a:p>
            <a:r>
              <a:rPr lang="en-US" smtClean="0">
                <a:latin typeface="Arial" charset="0"/>
              </a:rPr>
              <a:t>Brand Name Selection</a:t>
            </a:r>
          </a:p>
        </p:txBody>
      </p:sp>
    </p:spTree>
  </p:cSld>
  <p:clrMapOvr>
    <a:masterClrMapping/>
  </p:clrMapOvr>
  <p:transition>
    <p:cover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381000"/>
            <a:ext cx="7772400" cy="1143000"/>
          </a:xfrm>
        </p:spPr>
        <p:txBody>
          <a:bodyPr/>
          <a:lstStyle/>
          <a:p>
            <a:r>
              <a:rPr lang="en-US" sz="3200" dirty="0" smtClean="0">
                <a:solidFill>
                  <a:srgbClr val="C00000"/>
                </a:solidFill>
              </a:rPr>
              <a:t>Branding Strategy: </a:t>
            </a:r>
            <a:br>
              <a:rPr lang="en-US" sz="3200" dirty="0" smtClean="0">
                <a:solidFill>
                  <a:srgbClr val="C00000"/>
                </a:solidFill>
              </a:rPr>
            </a:br>
            <a:r>
              <a:rPr lang="en-US" sz="3200" dirty="0" smtClean="0">
                <a:solidFill>
                  <a:srgbClr val="C00000"/>
                </a:solidFill>
              </a:rPr>
              <a:t>Building Strong Brands</a:t>
            </a:r>
          </a:p>
        </p:txBody>
      </p:sp>
      <p:sp>
        <p:nvSpPr>
          <p:cNvPr id="71683" name="Rectangle 3"/>
          <p:cNvSpPr>
            <a:spLocks noGrp="1" noChangeArrowheads="1"/>
          </p:cNvSpPr>
          <p:nvPr>
            <p:ph idx="1"/>
          </p:nvPr>
        </p:nvSpPr>
        <p:spPr>
          <a:xfrm>
            <a:off x="1981200" y="2057400"/>
            <a:ext cx="6705600" cy="2438400"/>
          </a:xfrm>
        </p:spPr>
        <p:txBody>
          <a:bodyPr/>
          <a:lstStyle/>
          <a:p>
            <a:pPr marL="533400" indent="-533400">
              <a:buFontTx/>
              <a:buNone/>
            </a:pPr>
            <a:endParaRPr lang="en-US" sz="2800" dirty="0" smtClean="0">
              <a:latin typeface="Calibri" charset="0"/>
            </a:endParaRPr>
          </a:p>
          <a:p>
            <a:pPr marL="533400" indent="-533400">
              <a:buFont typeface="Arial" pitchFamily="34" charset="0"/>
              <a:buChar char="•"/>
            </a:pPr>
            <a:r>
              <a:rPr lang="en-US" sz="2800" b="1" dirty="0" smtClean="0">
                <a:solidFill>
                  <a:srgbClr val="FF0000"/>
                </a:solidFill>
                <a:latin typeface="Calibri" charset="0"/>
              </a:rPr>
              <a:t>Manufacturer’s brand</a:t>
            </a:r>
          </a:p>
          <a:p>
            <a:pPr marL="533400" indent="-533400">
              <a:buFont typeface="Arial" pitchFamily="34" charset="0"/>
              <a:buChar char="•"/>
            </a:pPr>
            <a:r>
              <a:rPr lang="en-US" sz="2800" b="1" dirty="0" smtClean="0">
                <a:solidFill>
                  <a:srgbClr val="FF0000"/>
                </a:solidFill>
                <a:latin typeface="Calibri" charset="0"/>
              </a:rPr>
              <a:t>Private brand</a:t>
            </a:r>
            <a:r>
              <a:rPr lang="en-US" sz="2800" dirty="0" smtClean="0">
                <a:latin typeface="Calibri" charset="0"/>
              </a:rPr>
              <a:t> (store brand)</a:t>
            </a:r>
          </a:p>
          <a:p>
            <a:pPr marL="533400" indent="-533400">
              <a:buFont typeface="Arial" pitchFamily="34" charset="0"/>
              <a:buChar char="•"/>
            </a:pPr>
            <a:r>
              <a:rPr lang="en-US" sz="2800" b="1" dirty="0" smtClean="0">
                <a:solidFill>
                  <a:srgbClr val="FF0000"/>
                </a:solidFill>
                <a:latin typeface="Calibri" charset="0"/>
              </a:rPr>
              <a:t>Licensed brand</a:t>
            </a:r>
            <a:r>
              <a:rPr lang="en-US" sz="2800" dirty="0" smtClean="0">
                <a:latin typeface="Calibri" charset="0"/>
              </a:rPr>
              <a:t>: </a:t>
            </a:r>
            <a:r>
              <a:rPr lang="en-US" sz="2400" dirty="0" smtClean="0"/>
              <a:t>some companies license names or symbols previously created by other manufacturers</a:t>
            </a:r>
            <a:endParaRPr lang="en-US" sz="2400" dirty="0" smtClean="0">
              <a:latin typeface="Calibri" charset="0"/>
            </a:endParaRPr>
          </a:p>
          <a:p>
            <a:pPr marL="533400" indent="-533400">
              <a:buFont typeface="Arial" pitchFamily="34" charset="0"/>
              <a:buChar char="•"/>
            </a:pPr>
            <a:r>
              <a:rPr lang="en-US" sz="2800" b="1" dirty="0" smtClean="0">
                <a:solidFill>
                  <a:srgbClr val="FF0000"/>
                </a:solidFill>
                <a:latin typeface="Calibri" charset="0"/>
              </a:rPr>
              <a:t>Co-brand</a:t>
            </a:r>
            <a:r>
              <a:rPr lang="en-US" sz="2800" dirty="0" smtClean="0">
                <a:latin typeface="Calibri" charset="0"/>
              </a:rPr>
              <a:t>: </a:t>
            </a:r>
            <a:r>
              <a:rPr lang="en-US" sz="2400" dirty="0" smtClean="0"/>
              <a:t>two established brand names of different companies are used on the same product</a:t>
            </a:r>
            <a:endParaRPr lang="en-US" sz="2400" dirty="0" smtClean="0">
              <a:latin typeface="Calibri" charset="0"/>
            </a:endParaRPr>
          </a:p>
        </p:txBody>
      </p:sp>
      <p:sp>
        <p:nvSpPr>
          <p:cNvPr id="71684" name="Text Placeholder 3"/>
          <p:cNvSpPr>
            <a:spLocks noGrp="1"/>
          </p:cNvSpPr>
          <p:nvPr>
            <p:ph type="body" sz="quarter" idx="13"/>
          </p:nvPr>
        </p:nvSpPr>
        <p:spPr>
          <a:xfrm>
            <a:off x="304800" y="1981200"/>
            <a:ext cx="7162800" cy="381000"/>
          </a:xfrm>
        </p:spPr>
        <p:txBody>
          <a:bodyPr/>
          <a:lstStyle/>
          <a:p>
            <a:r>
              <a:rPr lang="en-US" dirty="0" smtClean="0">
                <a:latin typeface="Arial" charset="0"/>
              </a:rPr>
              <a:t>Brand Sponsorship</a:t>
            </a:r>
          </a:p>
        </p:txBody>
      </p:sp>
      <p:pic>
        <p:nvPicPr>
          <p:cNvPr id="71685" name="Picture 9" descr="ph08_14"/>
          <p:cNvPicPr>
            <a:picLocks noChangeAspect="1" noChangeArrowheads="1"/>
          </p:cNvPicPr>
          <p:nvPr/>
        </p:nvPicPr>
        <p:blipFill>
          <a:blip r:embed="rId3" cstate="print"/>
          <a:srcRect/>
          <a:stretch>
            <a:fillRect/>
          </a:stretch>
        </p:blipFill>
        <p:spPr bwMode="auto">
          <a:xfrm>
            <a:off x="7467600" y="1066801"/>
            <a:ext cx="1371600" cy="160020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0" y="228600"/>
            <a:ext cx="9144000" cy="1143000"/>
          </a:xfrm>
        </p:spPr>
        <p:txBody>
          <a:bodyPr/>
          <a:lstStyle/>
          <a:p>
            <a:r>
              <a:rPr lang="en-US" sz="3200" dirty="0" smtClean="0">
                <a:solidFill>
                  <a:srgbClr val="C00000"/>
                </a:solidFill>
              </a:rPr>
              <a:t>Branding Strategy: </a:t>
            </a:r>
            <a:br>
              <a:rPr lang="en-US" sz="3200" dirty="0" smtClean="0">
                <a:solidFill>
                  <a:srgbClr val="C00000"/>
                </a:solidFill>
              </a:rPr>
            </a:br>
            <a:r>
              <a:rPr lang="en-US" sz="3200" dirty="0" smtClean="0">
                <a:solidFill>
                  <a:srgbClr val="C00000"/>
                </a:solidFill>
              </a:rPr>
              <a:t>Building Strong Brands</a:t>
            </a:r>
          </a:p>
        </p:txBody>
      </p:sp>
      <p:sp>
        <p:nvSpPr>
          <p:cNvPr id="73731" name="Rectangle 3"/>
          <p:cNvSpPr>
            <a:spLocks noGrp="1" noChangeArrowheads="1"/>
          </p:cNvSpPr>
          <p:nvPr>
            <p:ph type="body" sz="quarter" idx="13"/>
          </p:nvPr>
        </p:nvSpPr>
        <p:spPr>
          <a:xfrm>
            <a:off x="533400" y="1600200"/>
            <a:ext cx="7162800" cy="381000"/>
          </a:xfrm>
        </p:spPr>
        <p:txBody>
          <a:bodyPr/>
          <a:lstStyle/>
          <a:p>
            <a:r>
              <a:rPr lang="en-US" dirty="0" smtClean="0">
                <a:latin typeface="Calibri" charset="0"/>
              </a:rPr>
              <a:t>Brand Development Strategies</a:t>
            </a:r>
          </a:p>
          <a:p>
            <a:endParaRPr lang="en-US" dirty="0" smtClean="0">
              <a:latin typeface="Calibri" charset="0"/>
            </a:endParaRPr>
          </a:p>
          <a:p>
            <a:endParaRPr lang="en-US" dirty="0" smtClean="0">
              <a:latin typeface="Calibri" charset="0"/>
            </a:endParaRPr>
          </a:p>
        </p:txBody>
      </p:sp>
      <p:pic>
        <p:nvPicPr>
          <p:cNvPr id="73732" name="Picture 7" descr="ph08_16"/>
          <p:cNvPicPr>
            <a:picLocks noChangeAspect="1" noChangeArrowheads="1"/>
          </p:cNvPicPr>
          <p:nvPr/>
        </p:nvPicPr>
        <p:blipFill>
          <a:blip r:embed="rId3" cstate="print"/>
          <a:srcRect/>
          <a:stretch>
            <a:fillRect/>
          </a:stretch>
        </p:blipFill>
        <p:spPr bwMode="auto">
          <a:xfrm>
            <a:off x="7543800" y="685800"/>
            <a:ext cx="1062038" cy="1322381"/>
          </a:xfrm>
          <a:prstGeom prst="rect">
            <a:avLst/>
          </a:prstGeom>
          <a:noFill/>
          <a:ln w="9525">
            <a:noFill/>
            <a:miter lim="800000"/>
            <a:headEnd/>
            <a:tailEnd/>
          </a:ln>
        </p:spPr>
      </p:pic>
      <p:pic>
        <p:nvPicPr>
          <p:cNvPr id="73733" name="Picture 5" descr="fig08_04wo.jpg"/>
          <p:cNvPicPr>
            <a:picLocks noChangeAspect="1"/>
          </p:cNvPicPr>
          <p:nvPr/>
        </p:nvPicPr>
        <p:blipFill>
          <a:blip r:embed="rId4" cstate="print"/>
          <a:srcRect/>
          <a:stretch>
            <a:fillRect/>
          </a:stretch>
        </p:blipFill>
        <p:spPr bwMode="auto">
          <a:xfrm>
            <a:off x="2133600" y="2528887"/>
            <a:ext cx="5638800" cy="3414713"/>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sz="quarter" idx="13"/>
          </p:nvPr>
        </p:nvSpPr>
        <p:spPr>
          <a:xfrm>
            <a:off x="990600" y="685800"/>
            <a:ext cx="7162800" cy="381000"/>
          </a:xfrm>
        </p:spPr>
        <p:txBody>
          <a:bodyPr/>
          <a:lstStyle/>
          <a:p>
            <a:r>
              <a:rPr lang="en-US" sz="4000" dirty="0" smtClean="0">
                <a:solidFill>
                  <a:srgbClr val="FF0000"/>
                </a:solidFill>
                <a:latin typeface="Calibri" charset="0"/>
              </a:rPr>
              <a:t>Brand Development Strategies</a:t>
            </a:r>
          </a:p>
          <a:p>
            <a:endParaRPr lang="en-US" sz="4000" dirty="0" smtClean="0">
              <a:solidFill>
                <a:srgbClr val="FF0000"/>
              </a:solidFill>
              <a:latin typeface="Calibri" charset="0"/>
            </a:endParaRPr>
          </a:p>
          <a:p>
            <a:endParaRPr lang="en-US" sz="4000" dirty="0" smtClean="0">
              <a:solidFill>
                <a:srgbClr val="FF0000"/>
              </a:solidFill>
              <a:latin typeface="Calibri" charset="0"/>
            </a:endParaRPr>
          </a:p>
        </p:txBody>
      </p:sp>
      <p:sp>
        <p:nvSpPr>
          <p:cNvPr id="6" name="Rectangle 5"/>
          <p:cNvSpPr/>
          <p:nvPr/>
        </p:nvSpPr>
        <p:spPr>
          <a:xfrm>
            <a:off x="0" y="1523286"/>
            <a:ext cx="9144000" cy="4801314"/>
          </a:xfrm>
          <a:prstGeom prst="rect">
            <a:avLst/>
          </a:prstGeom>
          <a:solidFill>
            <a:schemeClr val="bg2"/>
          </a:solidFill>
          <a:ln>
            <a:solidFill>
              <a:schemeClr val="tx1"/>
            </a:solidFill>
          </a:ln>
        </p:spPr>
        <p:txBody>
          <a:bodyPr wrap="square">
            <a:spAutoFit/>
          </a:bodyPr>
          <a:lstStyle/>
          <a:p>
            <a:r>
              <a:rPr lang="en-US" b="1" dirty="0" smtClean="0"/>
              <a:t>Line extensions </a:t>
            </a:r>
            <a:r>
              <a:rPr lang="en-US" dirty="0" smtClean="0"/>
              <a:t>occur when a company extends existing brand names to new forms, colors, sizes, ingredients, or flavors of an existing product category. For example, the</a:t>
            </a:r>
          </a:p>
          <a:p>
            <a:r>
              <a:rPr lang="en-US" dirty="0" smtClean="0"/>
              <a:t>Cheerios line of cereals includes Honey Nut, Frosted, Yogurt Burst, </a:t>
            </a:r>
            <a:r>
              <a:rPr lang="en-US" dirty="0" err="1" smtClean="0"/>
              <a:t>MultiGrain</a:t>
            </a:r>
            <a:r>
              <a:rPr lang="en-US" dirty="0" smtClean="0"/>
              <a:t>, Banana</a:t>
            </a:r>
          </a:p>
          <a:p>
            <a:r>
              <a:rPr lang="en-US" dirty="0" smtClean="0"/>
              <a:t>Nut, Yogurt Burst, and several other variations.</a:t>
            </a:r>
          </a:p>
          <a:p>
            <a:pPr algn="just"/>
            <a:endParaRPr lang="en-US" dirty="0" smtClean="0"/>
          </a:p>
          <a:p>
            <a:r>
              <a:rPr lang="en-US" b="1" dirty="0" smtClean="0"/>
              <a:t>Brand extension </a:t>
            </a:r>
            <a:r>
              <a:rPr lang="en-US" dirty="0" smtClean="0"/>
              <a:t>extends a current brand name to new or modified</a:t>
            </a:r>
            <a:r>
              <a:rPr lang="en-US" b="1" dirty="0" smtClean="0"/>
              <a:t> </a:t>
            </a:r>
            <a:r>
              <a:rPr lang="en-US" dirty="0" smtClean="0"/>
              <a:t>products in a new category. For example: P&amp;G has leveraged the strength of its Mr. Clean household cleaner brand to launch several new lines: cleaning pads (Magic Eraser), bathroom cleaning tools (Magic Reach), and home auto cleaning kits (Mr. Clean </a:t>
            </a:r>
            <a:r>
              <a:rPr lang="en-US" dirty="0" err="1" smtClean="0"/>
              <a:t>AutoDry</a:t>
            </a:r>
            <a:r>
              <a:rPr lang="en-US" dirty="0" smtClean="0"/>
              <a:t>)</a:t>
            </a:r>
          </a:p>
          <a:p>
            <a:endParaRPr lang="en-US" dirty="0" smtClean="0"/>
          </a:p>
          <a:p>
            <a:r>
              <a:rPr lang="en-US" b="1" dirty="0" err="1" smtClean="0"/>
              <a:t>Multibrands</a:t>
            </a:r>
            <a:r>
              <a:rPr lang="en-US" b="1" i="1" dirty="0" smtClean="0"/>
              <a:t> </a:t>
            </a:r>
            <a:r>
              <a:rPr lang="en-US" dirty="0" smtClean="0"/>
              <a:t>occur when Companies market many different brands in a given product category. For example, in the United States, P&amp;G sells six brands of laundry detergent (Tide, Cheer, Gain, Era, </a:t>
            </a:r>
            <a:r>
              <a:rPr lang="en-US" dirty="0" err="1" smtClean="0"/>
              <a:t>Dreft</a:t>
            </a:r>
            <a:r>
              <a:rPr lang="en-US" dirty="0" smtClean="0"/>
              <a:t>, and Ivory).</a:t>
            </a:r>
          </a:p>
          <a:p>
            <a:endParaRPr lang="en-US" dirty="0" smtClean="0"/>
          </a:p>
          <a:p>
            <a:r>
              <a:rPr lang="en-US" b="1" dirty="0" smtClean="0"/>
              <a:t>New Brands:</a:t>
            </a:r>
            <a:r>
              <a:rPr lang="en-US" b="1" i="1" dirty="0" smtClean="0"/>
              <a:t> </a:t>
            </a:r>
            <a:r>
              <a:rPr lang="en-US" dirty="0" smtClean="0"/>
              <a:t>A company might believe that the power of its existing brand name is waning</a:t>
            </a:r>
            <a:r>
              <a:rPr lang="en-US" b="1" i="1" dirty="0" smtClean="0"/>
              <a:t>, </a:t>
            </a:r>
            <a:r>
              <a:rPr lang="en-US" dirty="0" smtClean="0"/>
              <a:t>so a new brand name is needed. For example, Toyota created the separate Scion brand, targeted toward millennial consumers.</a:t>
            </a:r>
            <a:endParaRPr lang="en-US" dirty="0"/>
          </a:p>
        </p:txBody>
      </p:sp>
    </p:spTree>
  </p:cSld>
  <p:clrMapOvr>
    <a:masterClrMapping/>
  </p:clrMapOvr>
  <p:transition>
    <p:cover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81000"/>
            <a:ext cx="7772400" cy="1143000"/>
          </a:xfrm>
        </p:spPr>
        <p:txBody>
          <a:bodyPr/>
          <a:lstStyle/>
          <a:p>
            <a:r>
              <a:rPr lang="en-US" sz="3600" dirty="0" smtClean="0"/>
              <a:t>What Is a Product?</a:t>
            </a:r>
          </a:p>
        </p:txBody>
      </p:sp>
      <p:sp>
        <p:nvSpPr>
          <p:cNvPr id="16387" name="Rectangle 3"/>
          <p:cNvSpPr>
            <a:spLocks noGrp="1" noChangeArrowheads="1"/>
          </p:cNvSpPr>
          <p:nvPr>
            <p:ph idx="1"/>
          </p:nvPr>
        </p:nvSpPr>
        <p:spPr>
          <a:xfrm>
            <a:off x="1905000" y="1905000"/>
            <a:ext cx="6629400" cy="3505200"/>
          </a:xfrm>
        </p:spPr>
        <p:txBody>
          <a:bodyPr/>
          <a:lstStyle/>
          <a:p>
            <a:pPr>
              <a:buFont typeface="Arial" pitchFamily="34" charset="0"/>
              <a:buChar char="•"/>
            </a:pPr>
            <a:r>
              <a:rPr lang="en-US" sz="2800" b="1" dirty="0" smtClean="0">
                <a:solidFill>
                  <a:srgbClr val="FF0000"/>
                </a:solidFill>
                <a:latin typeface="Calibri" charset="0"/>
              </a:rPr>
              <a:t>Product</a:t>
            </a:r>
            <a:r>
              <a:rPr lang="en-US" sz="2800" dirty="0" smtClean="0">
                <a:latin typeface="Calibri" charset="0"/>
              </a:rPr>
              <a:t> is anything that can be offered in a market for attention, acquisition, use, or consumption that might satisfy a need or want. </a:t>
            </a:r>
          </a:p>
          <a:p>
            <a:pPr>
              <a:buFont typeface="Arial" pitchFamily="34" charset="0"/>
              <a:buChar char="•"/>
            </a:pPr>
            <a:r>
              <a:rPr lang="en-US" sz="2800" dirty="0" smtClean="0">
                <a:latin typeface="Calibri" charset="0"/>
              </a:rPr>
              <a:t>Products include more than just tangible objects (cars, computers, toothpaste, cell phones). Products also include services, events, persons, places, organizations, and ideas.</a:t>
            </a:r>
          </a:p>
          <a:p>
            <a:pP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a:xfrm>
            <a:off x="1066800" y="1371600"/>
            <a:ext cx="7162800" cy="381000"/>
          </a:xfrm>
        </p:spPr>
        <p:txBody>
          <a:bodyPr/>
          <a:lstStyle/>
          <a:p>
            <a:r>
              <a:rPr lang="en-US" dirty="0" smtClean="0">
                <a:latin typeface="Calibri" charset="0"/>
              </a:rPr>
              <a:t>Products, Services, and Experiences</a:t>
            </a:r>
          </a:p>
        </p:txBody>
      </p:sp>
    </p:spTree>
  </p:cSld>
  <p:clrMapOvr>
    <a:masterClrMapping/>
  </p:clrMapOvr>
  <p:transition>
    <p:cover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76200"/>
            <a:ext cx="7772400" cy="914400"/>
          </a:xfrm>
        </p:spPr>
        <p:txBody>
          <a:bodyPr/>
          <a:lstStyle/>
          <a:p>
            <a:r>
              <a:rPr lang="en-US" sz="3600" dirty="0" smtClean="0"/>
              <a:t>What Is a Product?</a:t>
            </a:r>
          </a:p>
        </p:txBody>
      </p:sp>
      <p:sp>
        <p:nvSpPr>
          <p:cNvPr id="16387" name="Rectangle 3"/>
          <p:cNvSpPr>
            <a:spLocks noGrp="1" noChangeArrowheads="1"/>
          </p:cNvSpPr>
          <p:nvPr>
            <p:ph idx="1"/>
          </p:nvPr>
        </p:nvSpPr>
        <p:spPr>
          <a:xfrm>
            <a:off x="0" y="1447800"/>
            <a:ext cx="9144000" cy="4876800"/>
          </a:xfrm>
          <a:solidFill>
            <a:schemeClr val="bg2"/>
          </a:solidFill>
          <a:ln>
            <a:solidFill>
              <a:schemeClr val="tx1"/>
            </a:solidFill>
          </a:ln>
        </p:spPr>
        <p:txBody>
          <a:bodyPr/>
          <a:lstStyle/>
          <a:p>
            <a:pPr algn="just">
              <a:buFont typeface="Arial" pitchFamily="34" charset="0"/>
              <a:buChar char="•"/>
            </a:pPr>
            <a:r>
              <a:rPr lang="en-US" sz="2800" b="1" dirty="0" smtClean="0">
                <a:solidFill>
                  <a:srgbClr val="FF0000"/>
                </a:solidFill>
                <a:latin typeface="Calibri" charset="0"/>
              </a:rPr>
              <a:t>Services</a:t>
            </a:r>
            <a:r>
              <a:rPr lang="en-US" sz="2800" dirty="0" smtClean="0">
                <a:latin typeface="Calibri" charset="0"/>
              </a:rPr>
              <a:t> </a:t>
            </a:r>
            <a:r>
              <a:rPr lang="en-US" sz="2400" dirty="0" smtClean="0">
                <a:latin typeface="Calibri" charset="0"/>
              </a:rPr>
              <a:t>are form of a product that consists of activities, benefits or satisfactions offered for sale that is essentially </a:t>
            </a:r>
            <a:r>
              <a:rPr lang="en-US" sz="2400" b="1" dirty="0" smtClean="0">
                <a:solidFill>
                  <a:srgbClr val="9933FF"/>
                </a:solidFill>
                <a:latin typeface="Calibri" charset="0"/>
              </a:rPr>
              <a:t>intangible</a:t>
            </a:r>
            <a:r>
              <a:rPr lang="en-US" sz="2400" dirty="0" smtClean="0">
                <a:latin typeface="Calibri" charset="0"/>
              </a:rPr>
              <a:t> and does not result in the ownership of anything (</a:t>
            </a:r>
            <a:r>
              <a:rPr lang="en-US" sz="2400" b="1" dirty="0" smtClean="0">
                <a:solidFill>
                  <a:srgbClr val="003399"/>
                </a:solidFill>
                <a:latin typeface="Calibri" charset="0"/>
              </a:rPr>
              <a:t>e.g. banking, hotel service, airline travel, retail, home repair services</a:t>
            </a:r>
            <a:r>
              <a:rPr lang="en-US" sz="2400" dirty="0" smtClean="0">
                <a:latin typeface="Calibri" charset="0"/>
              </a:rPr>
              <a:t>).</a:t>
            </a:r>
          </a:p>
          <a:p>
            <a:pPr algn="just">
              <a:buFont typeface="Arial" pitchFamily="34" charset="0"/>
              <a:buChar char="•"/>
            </a:pPr>
            <a:r>
              <a:rPr lang="en-US" sz="2800" b="1" dirty="0" smtClean="0">
                <a:solidFill>
                  <a:srgbClr val="FF0000"/>
                </a:solidFill>
                <a:latin typeface="Calibri" charset="0"/>
              </a:rPr>
              <a:t>Experiences</a:t>
            </a:r>
            <a:r>
              <a:rPr lang="en-US" sz="2800" b="1" dirty="0" smtClean="0">
                <a:latin typeface="Calibri" charset="0"/>
              </a:rPr>
              <a:t>: </a:t>
            </a:r>
            <a:r>
              <a:rPr lang="en-US" sz="2400" dirty="0" smtClean="0"/>
              <a:t>recasting their traditional goods and services to create experiences (</a:t>
            </a:r>
            <a:r>
              <a:rPr lang="en-US" sz="2400" b="1" dirty="0" smtClean="0">
                <a:solidFill>
                  <a:srgbClr val="003399"/>
                </a:solidFill>
              </a:rPr>
              <a:t>e.g. Disney has long manufactured dreams and memories through its movies and theme parks</a:t>
            </a:r>
            <a:r>
              <a:rPr lang="en-US" sz="2400" dirty="0" smtClean="0"/>
              <a:t>).</a:t>
            </a:r>
            <a:endParaRPr lang="en-US" sz="2400" dirty="0" smtClean="0">
              <a:latin typeface="Calibri" charset="0"/>
            </a:endParaRPr>
          </a:p>
          <a:p>
            <a:pPr>
              <a:buFont typeface="Arial" pitchFamily="34" charset="0"/>
              <a:buChar char="•"/>
            </a:pPr>
            <a:r>
              <a:rPr lang="en-US" sz="2800" b="1" dirty="0" smtClean="0">
                <a:solidFill>
                  <a:srgbClr val="FF0000"/>
                </a:solidFill>
                <a:latin typeface="Calibri" charset="0"/>
              </a:rPr>
              <a:t>Organizations</a:t>
            </a:r>
            <a:r>
              <a:rPr lang="en-US" sz="2800" b="1" dirty="0" smtClean="0">
                <a:latin typeface="Calibri" charset="0"/>
              </a:rPr>
              <a:t>: </a:t>
            </a:r>
            <a:r>
              <a:rPr lang="en-US" sz="2400" b="1" dirty="0" smtClean="0">
                <a:latin typeface="Calibri" charset="0"/>
              </a:rPr>
              <a:t>(</a:t>
            </a:r>
            <a:r>
              <a:rPr lang="en-US" sz="2400" b="1" dirty="0" smtClean="0">
                <a:solidFill>
                  <a:srgbClr val="003399"/>
                </a:solidFill>
                <a:latin typeface="Calibri" charset="0"/>
              </a:rPr>
              <a:t>e.g. firms, schools, churches, museums</a:t>
            </a:r>
            <a:r>
              <a:rPr lang="en-US" sz="2400" b="1" dirty="0" smtClean="0">
                <a:latin typeface="Calibri" charset="0"/>
              </a:rPr>
              <a:t>)</a:t>
            </a:r>
          </a:p>
          <a:p>
            <a:pPr>
              <a:buFont typeface="Arial" pitchFamily="34" charset="0"/>
              <a:buChar char="•"/>
            </a:pPr>
            <a:r>
              <a:rPr lang="en-US" sz="2800" b="1" dirty="0" smtClean="0">
                <a:solidFill>
                  <a:srgbClr val="FF0000"/>
                </a:solidFill>
                <a:latin typeface="Calibri" charset="0"/>
              </a:rPr>
              <a:t>Persons</a:t>
            </a:r>
            <a:r>
              <a:rPr lang="en-US" sz="2800" b="1" dirty="0" smtClean="0">
                <a:latin typeface="Calibri" charset="0"/>
              </a:rPr>
              <a:t>: </a:t>
            </a:r>
            <a:r>
              <a:rPr lang="en-US" sz="2400" b="1" dirty="0" smtClean="0">
                <a:solidFill>
                  <a:srgbClr val="003399"/>
                </a:solidFill>
                <a:latin typeface="Calibri" charset="0"/>
              </a:rPr>
              <a:t>(e.g. political candidates, lawyers, doctors)</a:t>
            </a:r>
          </a:p>
          <a:p>
            <a:pPr>
              <a:buFont typeface="Arial" pitchFamily="34" charset="0"/>
              <a:buChar char="•"/>
            </a:pPr>
            <a:r>
              <a:rPr lang="en-US" sz="2800" b="1" dirty="0" smtClean="0">
                <a:solidFill>
                  <a:srgbClr val="FF0000"/>
                </a:solidFill>
                <a:latin typeface="Calibri" charset="0"/>
              </a:rPr>
              <a:t>Places</a:t>
            </a:r>
            <a:r>
              <a:rPr lang="en-US" sz="2800" b="1" dirty="0" smtClean="0">
                <a:latin typeface="Calibri" charset="0"/>
              </a:rPr>
              <a:t>: </a:t>
            </a:r>
            <a:r>
              <a:rPr lang="en-US" sz="2400" b="1" dirty="0" smtClean="0">
                <a:latin typeface="Calibri" charset="0"/>
              </a:rPr>
              <a:t>(</a:t>
            </a:r>
            <a:r>
              <a:rPr lang="en-US" sz="2400" b="1" dirty="0" smtClean="0">
                <a:solidFill>
                  <a:srgbClr val="003399"/>
                </a:solidFill>
                <a:latin typeface="Calibri" charset="0"/>
              </a:rPr>
              <a:t>e.g. tourist places such as nations and cities</a:t>
            </a:r>
            <a:r>
              <a:rPr lang="en-US" sz="2400" b="1" dirty="0" smtClean="0">
                <a:latin typeface="Calibri" charset="0"/>
              </a:rPr>
              <a:t>)</a:t>
            </a:r>
          </a:p>
          <a:p>
            <a:pPr>
              <a:buFont typeface="Arial" pitchFamily="34" charset="0"/>
              <a:buChar char="•"/>
            </a:pPr>
            <a:r>
              <a:rPr lang="en-US" sz="2800" b="1" dirty="0" smtClean="0">
                <a:solidFill>
                  <a:srgbClr val="FF0000"/>
                </a:solidFill>
                <a:latin typeface="Calibri" charset="0"/>
              </a:rPr>
              <a:t>Ideas</a:t>
            </a:r>
            <a:r>
              <a:rPr lang="en-US" sz="2800" b="1" dirty="0" smtClean="0">
                <a:latin typeface="Calibri" charset="0"/>
              </a:rPr>
              <a:t>: </a:t>
            </a:r>
            <a:r>
              <a:rPr lang="en-US" sz="2400" b="1" dirty="0" smtClean="0">
                <a:latin typeface="Calibri" charset="0"/>
              </a:rPr>
              <a:t>(</a:t>
            </a:r>
            <a:r>
              <a:rPr lang="en-US" sz="2400" b="1" dirty="0" smtClean="0">
                <a:solidFill>
                  <a:srgbClr val="003399"/>
                </a:solidFill>
                <a:latin typeface="Calibri" charset="0"/>
              </a:rPr>
              <a:t>e.g. Crime fighting, Birth control</a:t>
            </a:r>
            <a:r>
              <a:rPr lang="en-US" sz="2400" b="1" dirty="0" smtClean="0">
                <a:latin typeface="Calibri" charset="0"/>
              </a:rPr>
              <a:t>)</a:t>
            </a:r>
          </a:p>
          <a:p>
            <a:pPr algn="ctr">
              <a:buFontTx/>
              <a:buNone/>
            </a:pPr>
            <a:endParaRPr lang="en-US" sz="2800" dirty="0" smtClean="0">
              <a:latin typeface="Calibri" charset="0"/>
            </a:endParaRPr>
          </a:p>
          <a:p>
            <a:pPr algn="ctr">
              <a:buFontTx/>
              <a:buNone/>
            </a:pPr>
            <a:endParaRPr lang="en-US" sz="2800" dirty="0" smtClean="0">
              <a:latin typeface="Calibri" charset="0"/>
            </a:endParaRPr>
          </a:p>
          <a:p>
            <a:pPr algn="ct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a:xfrm>
            <a:off x="914400" y="914400"/>
            <a:ext cx="7162800" cy="381000"/>
          </a:xfrm>
        </p:spPr>
        <p:txBody>
          <a:bodyPr/>
          <a:lstStyle/>
          <a:p>
            <a:r>
              <a:rPr lang="en-US" dirty="0" smtClean="0">
                <a:latin typeface="Calibri" charset="0"/>
              </a:rPr>
              <a:t>Products, Services, and Experiences</a:t>
            </a:r>
          </a:p>
        </p:txBody>
      </p: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fig08_01wo.jpg"/>
          <p:cNvPicPr>
            <a:picLocks noChangeAspect="1"/>
          </p:cNvPicPr>
          <p:nvPr/>
        </p:nvPicPr>
        <p:blipFill>
          <a:blip r:embed="rId3" cstate="print"/>
          <a:srcRect/>
          <a:stretch>
            <a:fillRect/>
          </a:stretch>
        </p:blipFill>
        <p:spPr bwMode="auto">
          <a:xfrm>
            <a:off x="2209800" y="1676400"/>
            <a:ext cx="5029200" cy="5029200"/>
          </a:xfrm>
          <a:prstGeom prst="rect">
            <a:avLst/>
          </a:prstGeom>
          <a:noFill/>
          <a:ln w="9525">
            <a:noFill/>
            <a:miter lim="800000"/>
            <a:headEnd/>
            <a:tailEnd/>
          </a:ln>
        </p:spPr>
      </p:pic>
      <p:sp>
        <p:nvSpPr>
          <p:cNvPr id="18435" name="Rectangle 2"/>
          <p:cNvSpPr>
            <a:spLocks noGrp="1" noChangeArrowheads="1"/>
          </p:cNvSpPr>
          <p:nvPr>
            <p:ph type="title"/>
          </p:nvPr>
        </p:nvSpPr>
        <p:spPr>
          <a:xfrm>
            <a:off x="685800" y="76200"/>
            <a:ext cx="7772400" cy="1143000"/>
          </a:xfrm>
        </p:spPr>
        <p:txBody>
          <a:bodyPr/>
          <a:lstStyle/>
          <a:p>
            <a:r>
              <a:rPr lang="en-US" smtClean="0"/>
              <a:t>What Is a Product?</a:t>
            </a:r>
          </a:p>
        </p:txBody>
      </p:sp>
      <p:sp>
        <p:nvSpPr>
          <p:cNvPr id="18436" name="Rectangle 3"/>
          <p:cNvSpPr>
            <a:spLocks noGrp="1" noChangeArrowheads="1"/>
          </p:cNvSpPr>
          <p:nvPr>
            <p:ph type="body" sz="quarter" idx="13"/>
          </p:nvPr>
        </p:nvSpPr>
        <p:spPr>
          <a:xfrm>
            <a:off x="1066800" y="1066800"/>
            <a:ext cx="7162800" cy="381000"/>
          </a:xfrm>
        </p:spPr>
        <p:txBody>
          <a:bodyPr/>
          <a:lstStyle/>
          <a:p>
            <a:r>
              <a:rPr lang="en-US" dirty="0" smtClean="0">
                <a:latin typeface="Calibri" charset="0"/>
              </a:rPr>
              <a:t>Levels of Product and Services</a:t>
            </a:r>
          </a:p>
          <a:p>
            <a:endParaRPr lang="en-US" dirty="0"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685800" y="76200"/>
            <a:ext cx="7772400" cy="1143000"/>
          </a:xfrm>
        </p:spPr>
        <p:txBody>
          <a:bodyPr/>
          <a:lstStyle/>
          <a:p>
            <a:r>
              <a:rPr lang="en-US" smtClean="0"/>
              <a:t>What Is a Product?</a:t>
            </a:r>
          </a:p>
        </p:txBody>
      </p:sp>
      <p:sp>
        <p:nvSpPr>
          <p:cNvPr id="18436" name="Rectangle 3"/>
          <p:cNvSpPr>
            <a:spLocks noGrp="1" noChangeArrowheads="1"/>
          </p:cNvSpPr>
          <p:nvPr>
            <p:ph type="body" sz="quarter" idx="13"/>
          </p:nvPr>
        </p:nvSpPr>
        <p:spPr>
          <a:xfrm>
            <a:off x="1066800" y="1066800"/>
            <a:ext cx="7162800" cy="381000"/>
          </a:xfrm>
        </p:spPr>
        <p:txBody>
          <a:bodyPr/>
          <a:lstStyle/>
          <a:p>
            <a:r>
              <a:rPr lang="en-US" dirty="0" smtClean="0">
                <a:latin typeface="Calibri" charset="0"/>
              </a:rPr>
              <a:t>Levels of Product and Services</a:t>
            </a:r>
          </a:p>
          <a:p>
            <a:endParaRPr lang="en-US" dirty="0" smtClean="0">
              <a:latin typeface="Calibri" charset="0"/>
            </a:endParaRPr>
          </a:p>
        </p:txBody>
      </p:sp>
      <p:sp>
        <p:nvSpPr>
          <p:cNvPr id="5" name="Rectangle 4"/>
          <p:cNvSpPr/>
          <p:nvPr/>
        </p:nvSpPr>
        <p:spPr>
          <a:xfrm>
            <a:off x="1524000" y="1944231"/>
            <a:ext cx="6324600" cy="2246769"/>
          </a:xfrm>
          <a:prstGeom prst="rect">
            <a:avLst/>
          </a:prstGeom>
          <a:solidFill>
            <a:schemeClr val="bg2"/>
          </a:solidFill>
          <a:ln>
            <a:solidFill>
              <a:schemeClr val="tx1"/>
            </a:solidFill>
          </a:ln>
        </p:spPr>
        <p:txBody>
          <a:bodyPr wrap="square">
            <a:spAutoFit/>
          </a:bodyPr>
          <a:lstStyle/>
          <a:p>
            <a:pPr algn="just"/>
            <a:r>
              <a:rPr lang="en-US" sz="2000" b="1" dirty="0" smtClean="0">
                <a:solidFill>
                  <a:srgbClr val="FF0000"/>
                </a:solidFill>
              </a:rPr>
              <a:t>Core benefits</a:t>
            </a:r>
            <a:r>
              <a:rPr lang="en-US" sz="2000" b="1" dirty="0" smtClean="0"/>
              <a:t> represent what the buyer is really buying.</a:t>
            </a:r>
          </a:p>
          <a:p>
            <a:pPr algn="just"/>
            <a:r>
              <a:rPr lang="en-US" sz="2000" b="1" dirty="0" smtClean="0">
                <a:solidFill>
                  <a:srgbClr val="FF0000"/>
                </a:solidFill>
              </a:rPr>
              <a:t>Actual product</a:t>
            </a:r>
            <a:r>
              <a:rPr lang="en-US" sz="2000" b="1" dirty="0" smtClean="0"/>
              <a:t> represents the design, brand name, and packaging that delivers the core benefit to the customer.</a:t>
            </a:r>
          </a:p>
          <a:p>
            <a:pPr algn="just"/>
            <a:r>
              <a:rPr lang="en-US" sz="2000" b="1" dirty="0" smtClean="0">
                <a:solidFill>
                  <a:srgbClr val="FF0000"/>
                </a:solidFill>
              </a:rPr>
              <a:t>Augmented product</a:t>
            </a:r>
            <a:r>
              <a:rPr lang="en-US" sz="2000" b="1" dirty="0" smtClean="0"/>
              <a:t> represents additional services or benefits of the actual product.</a:t>
            </a:r>
          </a:p>
        </p:txBody>
      </p:sp>
      <p:sp>
        <p:nvSpPr>
          <p:cNvPr id="6" name="Rectangle 5"/>
          <p:cNvSpPr/>
          <p:nvPr/>
        </p:nvSpPr>
        <p:spPr>
          <a:xfrm>
            <a:off x="2209800" y="4466272"/>
            <a:ext cx="6477000" cy="1477328"/>
          </a:xfrm>
          <a:prstGeom prst="rect">
            <a:avLst/>
          </a:prstGeom>
          <a:solidFill>
            <a:schemeClr val="bg2"/>
          </a:solidFill>
          <a:ln>
            <a:solidFill>
              <a:schemeClr val="tx1"/>
            </a:solidFill>
          </a:ln>
        </p:spPr>
        <p:txBody>
          <a:bodyPr wrap="square">
            <a:spAutoFit/>
          </a:bodyPr>
          <a:lstStyle/>
          <a:p>
            <a:pPr algn="just"/>
            <a:r>
              <a:rPr lang="en-US" b="1" dirty="0" smtClean="0"/>
              <a:t>marketers first must identify the </a:t>
            </a:r>
            <a:r>
              <a:rPr lang="en-US" b="1" i="1" dirty="0" smtClean="0"/>
              <a:t>core customer value that consumers </a:t>
            </a:r>
            <a:r>
              <a:rPr lang="en-US" b="1" dirty="0" smtClean="0"/>
              <a:t>seek from the product. They must then design the </a:t>
            </a:r>
            <a:r>
              <a:rPr lang="en-US" b="1" i="1" dirty="0" smtClean="0"/>
              <a:t>actual product and find ways to augment </a:t>
            </a:r>
            <a:r>
              <a:rPr lang="en-US" b="1" dirty="0" smtClean="0"/>
              <a:t>it to create this customer value and the most satisfying customer experience.</a:t>
            </a:r>
            <a:endParaRPr lang="en-US" b="1" dirty="0"/>
          </a:p>
        </p:txBody>
      </p:sp>
    </p:spTree>
  </p:cSld>
  <p:clrMapOvr>
    <a:masterClrMapping/>
  </p:clrMapOvr>
  <p:transition>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457200"/>
            <a:ext cx="7772400" cy="1143000"/>
          </a:xfrm>
        </p:spPr>
        <p:txBody>
          <a:bodyPr/>
          <a:lstStyle/>
          <a:p>
            <a:r>
              <a:rPr lang="en-US" dirty="0" smtClean="0"/>
              <a:t>What Is a Product?</a:t>
            </a:r>
          </a:p>
        </p:txBody>
      </p:sp>
      <p:graphicFrame>
        <p:nvGraphicFramePr>
          <p:cNvPr id="8" name="Content Placeholder 7"/>
          <p:cNvGraphicFramePr>
            <a:graphicFrameLocks noGrp="1"/>
          </p:cNvGraphicFramePr>
          <p:nvPr>
            <p:ph idx="1"/>
          </p:nvPr>
        </p:nvGraphicFramePr>
        <p:xfrm>
          <a:off x="2362200" y="2209800"/>
          <a:ext cx="51816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Text Placeholder 3"/>
          <p:cNvSpPr>
            <a:spLocks noGrp="1"/>
          </p:cNvSpPr>
          <p:nvPr>
            <p:ph type="body" sz="quarter" idx="13"/>
          </p:nvPr>
        </p:nvSpPr>
        <p:spPr>
          <a:xfrm>
            <a:off x="1447800" y="1752600"/>
            <a:ext cx="7162800" cy="381000"/>
          </a:xfrm>
        </p:spPr>
        <p:txBody>
          <a:bodyPr/>
          <a:lstStyle/>
          <a:p>
            <a:r>
              <a:rPr lang="en-US" dirty="0" smtClean="0">
                <a:latin typeface="Calibri" charset="0"/>
              </a:rPr>
              <a:t>Product and Service Classifications</a:t>
            </a:r>
          </a:p>
          <a:p>
            <a:endParaRPr lang="en-US" dirty="0" smtClean="0">
              <a:latin typeface="Calibri" charset="0"/>
            </a:endParaRPr>
          </a:p>
        </p:txBody>
      </p:sp>
    </p:spTree>
  </p:cSld>
  <p:clrMapOvr>
    <a:masterClrMapping/>
  </p:clrMapOvr>
  <p:transition>
    <p:cover dir="rd"/>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2686</TotalTime>
  <Words>4079</Words>
  <Application>Microsoft Office PowerPoint</Application>
  <PresentationFormat>On-screen Show (4:3)</PresentationFormat>
  <Paragraphs>450</Paragraphs>
  <Slides>49</Slides>
  <Notes>48</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1_Blank Presentation</vt:lpstr>
      <vt:lpstr> Chapter Eight</vt:lpstr>
      <vt:lpstr>Slide 2</vt:lpstr>
      <vt:lpstr>Product, Services, and   Branding Strategy </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Products and Service   Decision</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Slide 27</vt:lpstr>
      <vt:lpstr>Slide 28</vt:lpstr>
      <vt:lpstr>Product and Service Decisions</vt:lpstr>
      <vt:lpstr>Product and Service Decisions</vt:lpstr>
      <vt:lpstr>Slide 31</vt:lpstr>
      <vt:lpstr>Slide 32</vt:lpstr>
      <vt:lpstr>Slide 33</vt:lpstr>
      <vt:lpstr>Product and Service Decisions</vt:lpstr>
      <vt:lpstr>Slide 35</vt:lpstr>
      <vt:lpstr>Product and Service Decisions</vt:lpstr>
      <vt:lpstr>Slide 37</vt:lpstr>
      <vt:lpstr>Slide 38</vt:lpstr>
      <vt:lpstr>Slide 39</vt:lpstr>
      <vt:lpstr>Services Marketing</vt:lpstr>
      <vt:lpstr>Services Marketing</vt:lpstr>
      <vt:lpstr>Branding Strategy</vt:lpstr>
      <vt:lpstr>Branding Strategy:  Building Strong Brands</vt:lpstr>
      <vt:lpstr>Branding Strategy:  Building Strong Brands</vt:lpstr>
      <vt:lpstr>Branding Strategy:  Building Strong Brands</vt:lpstr>
      <vt:lpstr>Branding Strategy:  Building Strong Brands</vt:lpstr>
      <vt:lpstr>Branding Strategy:  Building Strong Brands</vt:lpstr>
      <vt:lpstr>Branding Strategy:  Building Strong Brands</vt:lpstr>
      <vt:lpstr>Slide 49</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m</cp:lastModifiedBy>
  <cp:revision>381</cp:revision>
  <cp:lastPrinted>2013-12-03T13:40:50Z</cp:lastPrinted>
  <dcterms:created xsi:type="dcterms:W3CDTF">2011-02-17T22:47:46Z</dcterms:created>
  <dcterms:modified xsi:type="dcterms:W3CDTF">2013-12-03T18:18:27Z</dcterms:modified>
</cp:coreProperties>
</file>