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0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8DB8E6F-E20F-4443-B8E6-888408859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A9C97-45F8-45C5-BC0B-4D8ABC8E5D9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DB8E6F-E20F-4443-B8E6-888408859D9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8316D-5563-452F-BDF6-19C15DDB8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99F55-9657-40E1-8763-EAB2C693B9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FA39C-86FE-49A7-9CB2-C1EDD6542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82C68-43DD-4B41-8DFC-7422E4E1D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89983-7A18-46B4-BAEA-1BB98E6D8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CB6C6-8770-4873-BEDC-0CABF2DC3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A33EF-D59C-40BF-B653-906C24877B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5DD1B-CC4D-41F4-997F-338BE4DCF7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4B8C5-207F-40BE-9E53-BDB8E8F27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E89F8-313B-4AD3-ADED-12B6C545F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338AF-3F17-4649-A034-6681FDC84E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D7708-7271-40FD-A381-930FC3F45A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r>
              <a:rPr lang="en-US"/>
              <a:t>Chapter 9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r>
              <a:rPr lang="en-US"/>
              <a:t>Design &amp; Analysis of Experiments 7E 2009 Montgomery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1813125-BBE6-42BD-A5F5-828F316BB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9</a:t>
            </a:r>
            <a:endParaRPr lang="en-US" dirty="0" smtClean="0"/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3048000" cy="476250"/>
          </a:xfrm>
          <a:noFill/>
        </p:spPr>
        <p:txBody>
          <a:bodyPr/>
          <a:lstStyle/>
          <a:p>
            <a:r>
              <a:rPr lang="en-US" dirty="0" smtClean="0"/>
              <a:t>Based on Design &amp; Analysis of Experiments 7E 2009 Montgomery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02FB8B-B774-4C10-BF6B-9383621557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 b="1" dirty="0" smtClean="0"/>
              <a:t>Design and Analysis of Engineering Experiments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dirty="0" smtClean="0"/>
              <a:t>Ali Ahmad, PhD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02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89C8AE0-D66D-4EEF-B84E-BEEA727FDEFA}" type="slidenum">
              <a:rPr lang="en-US"/>
              <a:pPr/>
              <a:t>10</a:t>
            </a:fld>
            <a:endParaRPr lang="en-US"/>
          </a:p>
        </p:txBody>
      </p:sp>
      <p:pic>
        <p:nvPicPr>
          <p:cNvPr id="102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19200"/>
            <a:ext cx="8229600" cy="4754563"/>
          </a:xfrm>
          <a:noFill/>
        </p:spPr>
      </p:pic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685800" y="533400"/>
            <a:ext cx="502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Note that by convention,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126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126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9D93970-FCE2-4B52-B832-B673563AD507}" type="slidenum">
              <a:rPr lang="en-US"/>
              <a:pPr/>
              <a:t>11</a:t>
            </a:fld>
            <a:endParaRPr lang="en-US"/>
          </a:p>
        </p:txBody>
      </p:sp>
      <p:pic>
        <p:nvPicPr>
          <p:cNvPr id="1126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16000"/>
            <a:ext cx="8229600" cy="4367213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22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22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3977D6-5B39-4F33-91AC-77EF4E8DAE70}" type="slidenum">
              <a:rPr lang="en-US"/>
              <a:pPr/>
              <a:t>12</a:t>
            </a:fld>
            <a:endParaRPr lang="en-US"/>
          </a:p>
        </p:txBody>
      </p:sp>
      <p:pic>
        <p:nvPicPr>
          <p:cNvPr id="122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93775"/>
            <a:ext cx="8229600" cy="4413250"/>
          </a:xfr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33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33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7F46C05-4BA4-4504-86E9-11646455C2FD}" type="slidenum">
              <a:rPr lang="en-US"/>
              <a:pPr/>
              <a:t>13</a:t>
            </a:fld>
            <a:endParaRPr lang="en-US"/>
          </a:p>
        </p:txBody>
      </p:sp>
      <p:pic>
        <p:nvPicPr>
          <p:cNvPr id="133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23900" y="274638"/>
            <a:ext cx="7694613" cy="5851525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43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76FDF81-71A0-44FD-95E7-C94AC4D11FEC}" type="slidenum">
              <a:rPr lang="en-US"/>
              <a:pPr/>
              <a:t>14</a:t>
            </a:fld>
            <a:endParaRPr lang="en-US"/>
          </a:p>
        </p:txBody>
      </p:sp>
      <p:pic>
        <p:nvPicPr>
          <p:cNvPr id="143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09688" y="274638"/>
            <a:ext cx="6524625" cy="5851525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53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9F8394-AC5B-403E-A27B-1A360FFF18F3}" type="slidenum">
              <a:rPr lang="en-US"/>
              <a:pPr/>
              <a:t>15</a:t>
            </a:fld>
            <a:endParaRPr lang="en-US"/>
          </a:p>
        </p:txBody>
      </p:sp>
      <p:pic>
        <p:nvPicPr>
          <p:cNvPr id="153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87425"/>
            <a:ext cx="8229600" cy="4424363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63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38DB5C-0A51-469C-96A3-56D0796C01D9}" type="slidenum">
              <a:rPr lang="en-US"/>
              <a:pPr/>
              <a:t>16</a:t>
            </a:fld>
            <a:endParaRPr lang="en-US"/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444500"/>
            <a:ext cx="8229600" cy="551180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AE8414E-D253-457E-A2B0-D94DF6B7A094}" type="slidenum">
              <a:rPr lang="en-US"/>
              <a:pPr/>
              <a:t>17</a:t>
            </a:fld>
            <a:endParaRPr lang="en-US"/>
          </a:p>
        </p:txBody>
      </p:sp>
      <p:pic>
        <p:nvPicPr>
          <p:cNvPr id="1741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9538" y="274638"/>
            <a:ext cx="6384925" cy="5851525"/>
          </a:xfr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843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668110A-C122-464D-A9AA-5B906C2C876E}" type="slidenum">
              <a:rPr lang="en-US"/>
              <a:pPr/>
              <a:t>18</a:t>
            </a:fld>
            <a:endParaRPr lang="en-US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9.2 Confounding</a:t>
            </a:r>
          </a:p>
        </p:txBody>
      </p:sp>
      <p:pic>
        <p:nvPicPr>
          <p:cNvPr id="1843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650" y="1600200"/>
            <a:ext cx="7632700" cy="4525963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E7E882-9DF8-48F5-8655-63A595CB8A61}" type="slidenum">
              <a:rPr lang="en-US"/>
              <a:pPr/>
              <a:t>19</a:t>
            </a:fld>
            <a:endParaRPr lang="en-US"/>
          </a:p>
        </p:txBody>
      </p:sp>
      <p:pic>
        <p:nvPicPr>
          <p:cNvPr id="1946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55738"/>
            <a:ext cx="8229600" cy="348932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0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8E946B-744A-4C92-929D-CB7485C1D84D}" type="slidenum">
              <a:rPr lang="en-US"/>
              <a:pPr/>
              <a:t>2</a:t>
            </a:fld>
            <a:endParaRPr lang="en-US"/>
          </a:p>
        </p:txBody>
      </p:sp>
      <p:sp>
        <p:nvSpPr>
          <p:cNvPr id="2053" name="Content Placeholder 5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endParaRPr lang="en-US" smtClean="0"/>
          </a:p>
          <a:p>
            <a:pPr algn="ctr" eaLnBrk="1" hangingPunct="1">
              <a:buFontTx/>
              <a:buNone/>
            </a:pPr>
            <a:r>
              <a:rPr lang="en-US" sz="4400" smtClean="0"/>
              <a:t>Other Topics on </a:t>
            </a:r>
          </a:p>
          <a:p>
            <a:pPr algn="ctr" eaLnBrk="1" hangingPunct="1">
              <a:buFontTx/>
              <a:buNone/>
            </a:pPr>
            <a:r>
              <a:rPr lang="en-US" sz="4400" smtClean="0"/>
              <a:t>Factorial and </a:t>
            </a:r>
          </a:p>
          <a:p>
            <a:pPr algn="ctr" eaLnBrk="1" hangingPunct="1">
              <a:buFontTx/>
              <a:buNone/>
            </a:pPr>
            <a:r>
              <a:rPr lang="en-US" sz="4400" smtClean="0"/>
              <a:t>Fractional Factorial Designs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B8C67E-CAA6-4539-A361-BDBBDFC8165A}" type="slidenum">
              <a:rPr lang="en-US"/>
              <a:pPr/>
              <a:t>20</a:t>
            </a:fld>
            <a:endParaRPr lang="en-US"/>
          </a:p>
        </p:txBody>
      </p:sp>
      <p:pic>
        <p:nvPicPr>
          <p:cNvPr id="204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71638"/>
            <a:ext cx="8229600" cy="3055937"/>
          </a:xfr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283A5D9-8B16-4C6B-9FC7-9410858829BB}" type="slidenum">
              <a:rPr lang="en-US"/>
              <a:pPr/>
              <a:t>21</a:t>
            </a:fld>
            <a:endParaRPr lang="en-US"/>
          </a:p>
        </p:txBody>
      </p:sp>
      <p:pic>
        <p:nvPicPr>
          <p:cNvPr id="2150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58963" y="274638"/>
            <a:ext cx="5424487" cy="5851525"/>
          </a:xfr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2939180-C465-4057-BD36-81740DB26899}" type="slidenum">
              <a:rPr lang="en-US"/>
              <a:pPr/>
              <a:t>22</a:t>
            </a:fld>
            <a:endParaRPr lang="en-US"/>
          </a:p>
        </p:txBody>
      </p:sp>
      <p:pic>
        <p:nvPicPr>
          <p:cNvPr id="225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54100" y="274638"/>
            <a:ext cx="7035800" cy="5851525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355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597434-FD59-4CD5-B530-5D65415EE0D4}" type="slidenum">
              <a:rPr lang="en-US"/>
              <a:pPr/>
              <a:t>23</a:t>
            </a:fld>
            <a:endParaRPr lang="en-US"/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31963"/>
            <a:ext cx="8229600" cy="2935287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45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A7BEA5-D4F9-4517-8D12-FE7D1626AE66}" type="slidenum">
              <a:rPr lang="en-US"/>
              <a:pPr/>
              <a:t>24</a:t>
            </a:fld>
            <a:endParaRPr lang="en-US"/>
          </a:p>
        </p:txBody>
      </p:sp>
      <p:pic>
        <p:nvPicPr>
          <p:cNvPr id="245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73100"/>
            <a:ext cx="8229600" cy="5053013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D29077-715D-4E23-872F-12F6AE87EAEC}" type="slidenum">
              <a:rPr lang="en-US"/>
              <a:pPr/>
              <a:t>25</a:t>
            </a:fld>
            <a:endParaRPr lang="en-US"/>
          </a:p>
        </p:txBody>
      </p:sp>
      <p:pic>
        <p:nvPicPr>
          <p:cNvPr id="2560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49288"/>
            <a:ext cx="8229600" cy="5102225"/>
          </a:xfr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C6007F-8EDE-40C9-8608-B8C76323266B}" type="slidenum">
              <a:rPr lang="en-US"/>
              <a:pPr/>
              <a:t>26</a:t>
            </a:fld>
            <a:endParaRPr lang="en-US"/>
          </a:p>
        </p:txBody>
      </p:sp>
      <p:pic>
        <p:nvPicPr>
          <p:cNvPr id="2662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66888"/>
            <a:ext cx="8229600" cy="2865437"/>
          </a:xfr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5098E5-7A12-479D-AFCF-E615920764C1}" type="slidenum">
              <a:rPr lang="en-US"/>
              <a:pPr/>
              <a:t>27</a:t>
            </a:fld>
            <a:endParaRPr lang="en-US"/>
          </a:p>
        </p:txBody>
      </p:sp>
      <p:pic>
        <p:nvPicPr>
          <p:cNvPr id="2765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81100"/>
            <a:ext cx="8229600" cy="4037013"/>
          </a:xfr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CC7597-5105-4BAD-89C3-43403F4004A5}" type="slidenum">
              <a:rPr lang="en-US"/>
              <a:pPr/>
              <a:t>28</a:t>
            </a:fld>
            <a:endParaRPr lang="en-US"/>
          </a:p>
        </p:txBody>
      </p:sp>
      <p:pic>
        <p:nvPicPr>
          <p:cNvPr id="2867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87463" y="274638"/>
            <a:ext cx="6569075" cy="5851525"/>
          </a:xfr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455A9CD-2831-4E34-A17D-6FB1CB1D9931}" type="slidenum">
              <a:rPr lang="en-US"/>
              <a:pPr/>
              <a:t>29</a:t>
            </a:fld>
            <a:endParaRPr lang="en-US"/>
          </a:p>
        </p:txBody>
      </p:sp>
      <p:pic>
        <p:nvPicPr>
          <p:cNvPr id="2970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431925"/>
            <a:ext cx="8229600" cy="3535363"/>
          </a:xfr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07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0463F3-A48F-4FAC-993B-4E127F19824A}" type="slidenum">
              <a:rPr lang="en-US"/>
              <a:pPr/>
              <a:t>3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3</a:t>
            </a:r>
            <a:r>
              <a:rPr lang="en-US" i="1" baseline="30000" smtClean="0"/>
              <a:t>k</a:t>
            </a:r>
            <a:r>
              <a:rPr lang="en-US" smtClean="0"/>
              <a:t> Factorial Design</a:t>
            </a:r>
          </a:p>
        </p:txBody>
      </p:sp>
      <p:pic>
        <p:nvPicPr>
          <p:cNvPr id="3078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758950"/>
            <a:ext cx="8229600" cy="4208463"/>
          </a:xfr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07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0E6A259-F8D8-4FDF-9151-4850883B6C66}" type="slidenum">
              <a:rPr lang="en-US"/>
              <a:pPr/>
              <a:t>30</a:t>
            </a:fld>
            <a:endParaRPr lang="en-US"/>
          </a:p>
        </p:txBody>
      </p:sp>
      <p:pic>
        <p:nvPicPr>
          <p:cNvPr id="3072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6913" y="274638"/>
            <a:ext cx="7750175" cy="5851525"/>
          </a:xfr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71F4E4-9C5C-4C1B-95A1-BF5C3A0ED98D}" type="slidenum">
              <a:rPr lang="en-US"/>
              <a:pPr/>
              <a:t>31</a:t>
            </a:fld>
            <a:endParaRPr lang="en-US"/>
          </a:p>
        </p:txBody>
      </p:sp>
      <p:pic>
        <p:nvPicPr>
          <p:cNvPr id="317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7763" y="274638"/>
            <a:ext cx="6846887" cy="5851525"/>
          </a:xfr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27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829AC83-A1D3-4FFB-90D3-1796C015DDA0}" type="slidenum">
              <a:rPr lang="en-US"/>
              <a:pPr/>
              <a:t>32</a:t>
            </a:fld>
            <a:endParaRPr lang="en-US"/>
          </a:p>
        </p:txBody>
      </p:sp>
      <p:pic>
        <p:nvPicPr>
          <p:cNvPr id="3277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 r="3703"/>
          <a:stretch>
            <a:fillRect/>
          </a:stretch>
        </p:blipFill>
        <p:spPr>
          <a:xfrm>
            <a:off x="457200" y="1671638"/>
            <a:ext cx="7924800" cy="3057525"/>
          </a:xfr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7AD611-397D-4D5E-9961-B3B3FB0E1756}" type="slidenum">
              <a:rPr lang="en-US"/>
              <a:pPr/>
              <a:t>33</a:t>
            </a:fld>
            <a:endParaRPr lang="en-US"/>
          </a:p>
        </p:txBody>
      </p:sp>
      <p:pic>
        <p:nvPicPr>
          <p:cNvPr id="337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19288"/>
            <a:ext cx="8229600" cy="2560637"/>
          </a:xfr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48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4FBE4A0-BCC4-44C1-85BB-40369393499A}" type="slidenum">
              <a:rPr lang="en-US"/>
              <a:pPr/>
              <a:t>34</a:t>
            </a:fld>
            <a:endParaRPr lang="en-US"/>
          </a:p>
        </p:txBody>
      </p:sp>
      <p:pic>
        <p:nvPicPr>
          <p:cNvPr id="3482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57400" y="1524000"/>
            <a:ext cx="4991100" cy="4306888"/>
          </a:xfrm>
          <a:noFill/>
        </p:spPr>
      </p:pic>
      <p:sp>
        <p:nvSpPr>
          <p:cNvPr id="34822" name="Text Box 4"/>
          <p:cNvSpPr txBox="1">
            <a:spLocks noChangeArrowheads="1"/>
          </p:cNvSpPr>
          <p:nvPr/>
        </p:nvSpPr>
        <p:spPr bwMode="auto">
          <a:xfrm>
            <a:off x="1905000" y="685800"/>
            <a:ext cx="556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An example of this method: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584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E36B161-36C7-44F4-9AD9-68DCBD3A917E}" type="slidenum">
              <a:rPr lang="en-US"/>
              <a:pPr/>
              <a:t>35</a:t>
            </a:fld>
            <a:endParaRPr lang="en-US"/>
          </a:p>
        </p:txBody>
      </p:sp>
      <p:pic>
        <p:nvPicPr>
          <p:cNvPr id="3584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503363"/>
            <a:ext cx="8229600" cy="3392487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6867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686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773581-F894-4A76-8802-7B4F87002D51}" type="slidenum">
              <a:rPr lang="en-US"/>
              <a:pPr/>
              <a:t>36</a:t>
            </a:fld>
            <a:endParaRPr lang="en-US"/>
          </a:p>
        </p:txBody>
      </p:sp>
      <p:sp>
        <p:nvSpPr>
          <p:cNvPr id="3686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/>
              <a:t>An Example</a:t>
            </a:r>
          </a:p>
        </p:txBody>
      </p:sp>
      <p:pic>
        <p:nvPicPr>
          <p:cNvPr id="36870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14600" y="4114800"/>
            <a:ext cx="4038600" cy="1770063"/>
          </a:xfrm>
          <a:noFill/>
        </p:spPr>
      </p:pic>
      <p:pic>
        <p:nvPicPr>
          <p:cNvPr id="36871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85800" y="1066800"/>
            <a:ext cx="7620000" cy="2692400"/>
          </a:xfr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2724805-527E-4E48-BE14-5565375EA760}" type="slidenum">
              <a:rPr lang="en-US"/>
              <a:pPr/>
              <a:t>37</a:t>
            </a:fld>
            <a:endParaRPr lang="en-US"/>
          </a:p>
        </p:txBody>
      </p:sp>
      <p:pic>
        <p:nvPicPr>
          <p:cNvPr id="3789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49413"/>
            <a:ext cx="8229600" cy="3100387"/>
          </a:xfr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891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879599-2470-4EE0-840E-4DD4C31B4B1D}" type="slidenum">
              <a:rPr lang="en-US"/>
              <a:pPr/>
              <a:t>38</a:t>
            </a:fld>
            <a:endParaRPr lang="en-US"/>
          </a:p>
        </p:txBody>
      </p:sp>
      <p:pic>
        <p:nvPicPr>
          <p:cNvPr id="3891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28613"/>
            <a:ext cx="8229600" cy="5743575"/>
          </a:xfr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7FA47C-A0AA-4D7F-8057-410043E370DF}" type="slidenum">
              <a:rPr lang="en-US"/>
              <a:pPr/>
              <a:t>39</a:t>
            </a:fld>
            <a:endParaRPr lang="en-US"/>
          </a:p>
        </p:txBody>
      </p:sp>
      <p:pic>
        <p:nvPicPr>
          <p:cNvPr id="3994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236663"/>
            <a:ext cx="8229600" cy="3925887"/>
          </a:xfr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099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0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F444C23-0278-4504-845C-D25A7FCB9AF1}" type="slidenum">
              <a:rPr lang="en-US"/>
              <a:pPr/>
              <a:t>4</a:t>
            </a:fld>
            <a:endParaRPr lang="en-US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Notation</a:t>
            </a:r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Factor levels are sometime denoted 1, 2, 3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Qualitative or categorical factors are low, medium, high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Individual runs are defined by </a:t>
            </a:r>
            <a:r>
              <a:rPr lang="en-US" i="1" smtClean="0"/>
              <a:t>k</a:t>
            </a:r>
            <a:r>
              <a:rPr lang="en-US" smtClean="0"/>
              <a:t> digits combinations, such as 000 to denote the test combination in a three-variable design where all three factors are at the low level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-1, 0, +1 is the orthogonal coding for quantitative factors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096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096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42CC8B-B7CA-46E0-86A7-A8538E9D5679}" type="slidenum">
              <a:rPr lang="en-US"/>
              <a:pPr/>
              <a:t>40</a:t>
            </a:fld>
            <a:endParaRPr lang="en-US"/>
          </a:p>
        </p:txBody>
      </p:sp>
      <p:pic>
        <p:nvPicPr>
          <p:cNvPr id="4096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920750"/>
            <a:ext cx="8229600" cy="4557713"/>
          </a:xfr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198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164033-FA96-4A2A-AE86-989F63DDC8B6}" type="slidenum">
              <a:rPr lang="en-US"/>
              <a:pPr/>
              <a:t>41</a:t>
            </a:fld>
            <a:endParaRPr lang="en-US"/>
          </a:p>
        </p:txBody>
      </p:sp>
      <p:pic>
        <p:nvPicPr>
          <p:cNvPr id="4198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069975"/>
            <a:ext cx="8229600" cy="4260850"/>
          </a:xfr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731388A-E836-448B-8B44-59CC08F0F6A1}" type="slidenum">
              <a:rPr lang="en-US"/>
              <a:pPr/>
              <a:t>42</a:t>
            </a:fld>
            <a:endParaRPr lang="en-US"/>
          </a:p>
        </p:txBody>
      </p:sp>
      <p:pic>
        <p:nvPicPr>
          <p:cNvPr id="4301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609600"/>
            <a:ext cx="8229600" cy="2627313"/>
          </a:xfrm>
          <a:noFill/>
        </p:spPr>
      </p:pic>
      <p:pic>
        <p:nvPicPr>
          <p:cNvPr id="430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971800"/>
            <a:ext cx="7772400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4035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403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7EDE4E-0712-4B00-883D-453DD8FB53E1}" type="slidenum">
              <a:rPr lang="en-US"/>
              <a:pPr/>
              <a:t>43</a:t>
            </a:fld>
            <a:endParaRPr lang="en-US"/>
          </a:p>
        </p:txBody>
      </p:sp>
      <p:pic>
        <p:nvPicPr>
          <p:cNvPr id="4403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28600"/>
            <a:ext cx="3594100" cy="5867400"/>
          </a:xfrm>
          <a:noFill/>
        </p:spPr>
      </p:pic>
      <p:pic>
        <p:nvPicPr>
          <p:cNvPr id="4403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53000" y="838200"/>
            <a:ext cx="3716338" cy="4525963"/>
          </a:xfr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5059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506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EA934CE-18B0-474F-BA7A-261061B23BCB}" type="slidenum">
              <a:rPr lang="en-US"/>
              <a:pPr/>
              <a:t>44</a:t>
            </a:fld>
            <a:endParaRPr lang="en-US"/>
          </a:p>
        </p:txBody>
      </p:sp>
      <p:pic>
        <p:nvPicPr>
          <p:cNvPr id="4506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r="7936"/>
          <a:stretch>
            <a:fillRect/>
          </a:stretch>
        </p:blipFill>
        <p:spPr>
          <a:xfrm>
            <a:off x="152400" y="609600"/>
            <a:ext cx="4760913" cy="5105400"/>
          </a:xfrm>
          <a:noFill/>
        </p:spPr>
      </p:pic>
      <p:pic>
        <p:nvPicPr>
          <p:cNvPr id="45062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53000" y="762000"/>
            <a:ext cx="3749675" cy="4525963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C409CE5-C554-4719-BD6D-38FA426D7EBF}" type="slidenum">
              <a:rPr lang="en-US"/>
              <a:pPr/>
              <a:t>45</a:t>
            </a:fld>
            <a:endParaRPr lang="en-US"/>
          </a:p>
        </p:txBody>
      </p:sp>
      <p:pic>
        <p:nvPicPr>
          <p:cNvPr id="4608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41513"/>
            <a:ext cx="8229600" cy="2516187"/>
          </a:xfr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710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5821C8B-1EBA-457D-98C0-8B993F85499E}" type="slidenum">
              <a:rPr lang="en-US"/>
              <a:pPr/>
              <a:t>46</a:t>
            </a:fld>
            <a:endParaRPr lang="en-US"/>
          </a:p>
        </p:txBody>
      </p:sp>
      <p:pic>
        <p:nvPicPr>
          <p:cNvPr id="4710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639763"/>
            <a:ext cx="8229600" cy="5121275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813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99B94A-8744-4C6B-843E-F6DB04212DA6}" type="slidenum">
              <a:rPr lang="en-US"/>
              <a:pPr/>
              <a:t>47</a:t>
            </a:fld>
            <a:endParaRPr lang="en-US"/>
          </a:p>
        </p:txBody>
      </p:sp>
      <p:pic>
        <p:nvPicPr>
          <p:cNvPr id="4813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57288" y="274638"/>
            <a:ext cx="6827837" cy="5851525"/>
          </a:xfr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4915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4915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530F590-19E5-4DC4-96BB-35F530A15CB0}" type="slidenum">
              <a:rPr lang="en-US"/>
              <a:pPr/>
              <a:t>48</a:t>
            </a:fld>
            <a:endParaRPr lang="en-US"/>
          </a:p>
        </p:txBody>
      </p:sp>
      <p:sp>
        <p:nvSpPr>
          <p:cNvPr id="49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Factors at Two and Four Levels</a:t>
            </a:r>
          </a:p>
        </p:txBody>
      </p:sp>
      <p:pic>
        <p:nvPicPr>
          <p:cNvPr id="4915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168525"/>
            <a:ext cx="8229600" cy="3389313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018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F70C952-609A-463B-B4EB-5048285B13D4}" type="slidenum">
              <a:rPr lang="en-US"/>
              <a:pPr/>
              <a:t>49</a:t>
            </a:fld>
            <a:endParaRPr lang="en-US"/>
          </a:p>
        </p:txBody>
      </p:sp>
      <p:pic>
        <p:nvPicPr>
          <p:cNvPr id="50181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776288"/>
            <a:ext cx="8229600" cy="4846637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5123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12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53BC75-C8B9-4345-95D2-549248BE0B10}" type="slidenum">
              <a:rPr lang="en-US"/>
              <a:pPr/>
              <a:t>5</a:t>
            </a:fld>
            <a:endParaRPr lang="en-US"/>
          </a:p>
        </p:txBody>
      </p:sp>
      <p:pic>
        <p:nvPicPr>
          <p:cNvPr id="512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058988"/>
            <a:ext cx="8229600" cy="2282825"/>
          </a:xfr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51203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5120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A491ED-F0EF-47F0-A462-37F4B545B7F0}" type="slidenum">
              <a:rPr lang="en-US"/>
              <a:pPr/>
              <a:t>50</a:t>
            </a:fld>
            <a:endParaRPr lang="en-US"/>
          </a:p>
        </p:txBody>
      </p:sp>
      <p:sp>
        <p:nvSpPr>
          <p:cNvPr id="512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Analysis</a:t>
            </a:r>
          </a:p>
        </p:txBody>
      </p:sp>
      <p:pic>
        <p:nvPicPr>
          <p:cNvPr id="5120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2228850"/>
            <a:ext cx="8229600" cy="3267075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6147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614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4113A7-BA4D-4C3D-B506-1EABB9DCFAB9}" type="slidenum">
              <a:rPr lang="en-US"/>
              <a:pPr/>
              <a:t>6</a:t>
            </a:fld>
            <a:endParaRPr lang="en-US"/>
          </a:p>
        </p:txBody>
      </p:sp>
      <p:pic>
        <p:nvPicPr>
          <p:cNvPr id="6149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85925"/>
            <a:ext cx="8229600" cy="3028950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7171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717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037ACC6-8444-4C7A-9FFE-F32D095796BB}" type="slidenum">
              <a:rPr lang="en-US"/>
              <a:pPr/>
              <a:t>7</a:t>
            </a:fld>
            <a:endParaRPr lang="en-US"/>
          </a:p>
        </p:txBody>
      </p:sp>
      <p:pic>
        <p:nvPicPr>
          <p:cNvPr id="717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879475"/>
            <a:ext cx="8229600" cy="4641850"/>
          </a:xfr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819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819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F7530ED-F887-4CAE-8F73-8ACCB7DECB42}" type="slidenum">
              <a:rPr lang="en-US"/>
              <a:pPr/>
              <a:t>8</a:t>
            </a:fld>
            <a:endParaRPr lang="en-US"/>
          </a:p>
        </p:txBody>
      </p:sp>
      <p:pic>
        <p:nvPicPr>
          <p:cNvPr id="8197" name="Picture 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844550"/>
            <a:ext cx="8229600" cy="4710113"/>
          </a:xfrm>
          <a:noFill/>
        </p:spPr>
      </p:pic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7772400" y="5257800"/>
            <a:ext cx="457200" cy="228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9</a:t>
            </a:r>
          </a:p>
        </p:txBody>
      </p:sp>
      <p:sp>
        <p:nvSpPr>
          <p:cNvPr id="9219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/>
              <a:t>Design &amp; Analysis of Experiments 7E 2009 Montgomery</a:t>
            </a:r>
          </a:p>
        </p:txBody>
      </p:sp>
      <p:sp>
        <p:nvSpPr>
          <p:cNvPr id="922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EF94378-F58F-4BBB-8A05-137F68241BF7}" type="slidenum">
              <a:rPr lang="en-US"/>
              <a:pPr/>
              <a:t>9</a:t>
            </a:fld>
            <a:endParaRPr lang="en-US"/>
          </a:p>
        </p:txBody>
      </p:sp>
      <p:pic>
        <p:nvPicPr>
          <p:cNvPr id="9221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19200" y="152400"/>
            <a:ext cx="6858000" cy="3776663"/>
          </a:xfrm>
          <a:noFill/>
        </p:spPr>
      </p:pic>
      <p:pic>
        <p:nvPicPr>
          <p:cNvPr id="9222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143000" y="4038600"/>
            <a:ext cx="7162800" cy="1933575"/>
          </a:xfr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711</Words>
  <Application>Microsoft Office PowerPoint</Application>
  <PresentationFormat>On-screen Show (4:3)</PresentationFormat>
  <Paragraphs>228</Paragraphs>
  <Slides>50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Default Design</vt:lpstr>
      <vt:lpstr>Design and Analysis of Engineering Experiments</vt:lpstr>
      <vt:lpstr>Slide 2</vt:lpstr>
      <vt:lpstr>The 3k Factorial Design</vt:lpstr>
      <vt:lpstr>Notation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9.2 Confounding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An Example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Factors at Two and Four Levels</vt:lpstr>
      <vt:lpstr>Slide 49</vt:lpstr>
      <vt:lpstr>Analysis</vt:lpstr>
    </vt:vector>
  </TitlesOfParts>
  <Company>Fulton School of Engineering - ASU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Douglas Montgomery</dc:creator>
  <cp:lastModifiedBy>ksu</cp:lastModifiedBy>
  <cp:revision>13</cp:revision>
  <dcterms:created xsi:type="dcterms:W3CDTF">2008-07-02T03:07:33Z</dcterms:created>
  <dcterms:modified xsi:type="dcterms:W3CDTF">2012-09-01T19:21:38Z</dcterms:modified>
</cp:coreProperties>
</file>