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87" r:id="rId28"/>
    <p:sldId id="488" r:id="rId29"/>
    <p:sldId id="489" r:id="rId30"/>
    <p:sldId id="490"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CB7"/>
    <a:srgbClr val="FF0000"/>
    <a:srgbClr val="48C3D9"/>
    <a:srgbClr val="208EBC"/>
    <a:srgbClr val="2EB6D9"/>
    <a:srgbClr val="AF2B2B"/>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77" autoAdjust="0"/>
    <p:restoredTop sz="94650" autoAdjust="0"/>
  </p:normalViewPr>
  <p:slideViewPr>
    <p:cSldViewPr>
      <p:cViewPr varScale="1">
        <p:scale>
          <a:sx n="48" d="100"/>
          <a:sy n="48" d="100"/>
        </p:scale>
        <p:origin x="3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9/28/2016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p14="http://schemas.microsoft.com/office/powerpoint/2010/main"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9/28/2016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p14="http://schemas.microsoft.com/office/powerpoint/2010/main"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397374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extLst>
      <p:ext uri="{BB962C8B-B14F-4D97-AF65-F5344CB8AC3E}">
        <p14:creationId xmlns:p14="http://schemas.microsoft.com/office/powerpoint/2010/main" val="108720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210564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t>26-ذو الحجة-37</a:t>
            </a:fld>
            <a:endParaRPr lang="en-US"/>
          </a:p>
        </p:txBody>
      </p:sp>
      <p:sp>
        <p:nvSpPr>
          <p:cNvPr id="8" name="Slide Number Placeholder 7"/>
          <p:cNvSpPr>
            <a:spLocks noGrp="1"/>
          </p:cNvSpPr>
          <p:nvPr>
            <p:ph type="sldNum" sz="quarter" idx="11"/>
          </p:nvPr>
        </p:nvSpPr>
        <p:spPr/>
        <p:txBody>
          <a:bodyPr/>
          <a:lstStyle/>
          <a:p>
            <a:fld id="{FA84A37A-AFC2-4A01-80A1-FC20F2C0D5BB}" type="slidenum">
              <a:rPr lang="en-US" smtClean="0"/>
              <a:pPr/>
              <a:t>‹#›</a:t>
            </a:fld>
            <a:endParaRPr lang="en-US" dirty="0"/>
          </a:p>
        </p:txBody>
      </p:sp>
      <p:sp>
        <p:nvSpPr>
          <p:cNvPr id="9" name="Footer Placeholder 8"/>
          <p:cNvSpPr>
            <a:spLocks noGrp="1"/>
          </p:cNvSpPr>
          <p:nvPr>
            <p:ph type="ftr" sz="quarter" idx="12"/>
          </p:nvPr>
        </p:nvSpPr>
        <p:spPr/>
        <p:txBody>
          <a:bodyPr/>
          <a:lstStyle/>
          <a:p>
            <a:pPr>
              <a:defRPr/>
            </a:pPr>
            <a:r>
              <a:rPr lang="en-US" smtClean="0"/>
              <a:t>1111</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t>26-ذو الحجة-37</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t>26-ذو الحجة-37</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t>26-ذو الحجة-37</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t>26-ذو الحجة-37</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pPr>
                <a:defRPr/>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t>26-ذو الحجة-37</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pPr>
                <a:defRPr/>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t>26-ذو الحجة-37</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pPr>
                <a:defRPr/>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t>26-ذو الحجة-37</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t>26-ذو الحجة-37</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t>26-ذو الحجة-37</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t>26-ذو الحجة-37</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6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t>26-ذو الحجة-37</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pPr>
                <a:defRPr/>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 id="2147484685"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5.jpeg"/><Relationship Id="rId4" Type="http://schemas.openxmlformats.org/officeDocument/2006/relationships/image" Target="../media/image13.wmf"/><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wmf"/><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1.wmf"/><Relationship Id="rId5" Type="http://schemas.openxmlformats.org/officeDocument/2006/relationships/oleObject" Target="../embeddings/oleObject3.bin"/><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8.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3.wmf"/><Relationship Id="rId11" Type="http://schemas.openxmlformats.org/officeDocument/2006/relationships/image" Target="../media/image4.png"/><Relationship Id="rId5" Type="http://schemas.openxmlformats.org/officeDocument/2006/relationships/oleObject" Target="../embeddings/oleObject5.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04800" y="2438400"/>
            <a:ext cx="8610600" cy="1828800"/>
          </a:xfrm>
        </p:spPr>
        <p:txBody>
          <a:bodyPr/>
          <a:lstStyle/>
          <a:p>
            <a:pPr algn="ctr" eaLnBrk="1" hangingPunct="1">
              <a:defRPr/>
            </a:pPr>
            <a:r>
              <a:rPr lang="en-US" sz="5400" b="1" dirty="0" smtClean="0">
                <a:solidFill>
                  <a:srgbClr val="000000"/>
                </a:solidFill>
                <a:latin typeface="Times New Roman"/>
                <a:cs typeface="Times New Roman"/>
              </a:rPr>
              <a:t>Introduction  to organic chemistry- Part I</a:t>
            </a:r>
          </a:p>
        </p:txBody>
      </p:sp>
      <p:pic>
        <p:nvPicPr>
          <p:cNvPr id="7" name="Picture 6"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10" name="Straight Connector 9"/>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12" name="Slide Number Placeholder 11"/>
          <p:cNvSpPr>
            <a:spLocks noGrp="1"/>
          </p:cNvSpPr>
          <p:nvPr>
            <p:ph type="sldNum" sz="quarter" idx="11"/>
          </p:nvPr>
        </p:nvSpPr>
        <p:spPr/>
        <p:txBody>
          <a:bodyPr/>
          <a:lstStyle/>
          <a:p>
            <a:fld id="{FA84A37A-AFC2-4A01-80A1-FC20F2C0D5BB}" type="slidenum">
              <a:rPr lang="en-US" smtClean="0"/>
              <a:pPr/>
              <a:t>1</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000" y="1828800"/>
            <a:ext cx="6400800" cy="12192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a:defRPr/>
            </a:pPr>
            <a:r>
              <a:rPr lang="en-US" altLang="en-US" sz="2400" b="1" dirty="0">
                <a:solidFill>
                  <a:schemeClr val="tx2"/>
                </a:solidFill>
                <a:effectLst>
                  <a:outerShdw blurRad="38100" dist="38100" dir="2700000" algn="tl">
                    <a:srgbClr val="000000"/>
                  </a:outerShdw>
                </a:effectLst>
                <a:latin typeface="Times New Roman"/>
                <a:cs typeface="Times New Roman"/>
              </a:rPr>
              <a:t>Covalent Bonds; </a:t>
            </a:r>
            <a:br>
              <a:rPr lang="en-US" altLang="en-US" sz="2400" b="1" dirty="0">
                <a:solidFill>
                  <a:schemeClr val="tx2"/>
                </a:solidFill>
                <a:effectLst>
                  <a:outerShdw blurRad="38100" dist="38100" dir="2700000" algn="tl">
                    <a:srgbClr val="000000"/>
                  </a:outerShdw>
                </a:effectLst>
                <a:latin typeface="Times New Roman"/>
                <a:cs typeface="Times New Roman"/>
              </a:rPr>
            </a:br>
            <a:r>
              <a:rPr lang="en-US" altLang="en-US" sz="2400" b="1" dirty="0" smtClean="0">
                <a:solidFill>
                  <a:srgbClr val="00B0F0"/>
                </a:solidFill>
                <a:effectLst>
                  <a:outerShdw blurRad="38100" dist="38100" dir="2700000" algn="tl">
                    <a:srgbClr val="000000"/>
                  </a:outerShdw>
                </a:effectLst>
                <a:latin typeface="Times New Roman"/>
                <a:cs typeface="Times New Roman"/>
              </a:rPr>
              <a:t>single </a:t>
            </a:r>
            <a:r>
              <a:rPr lang="en-US" altLang="en-US" sz="2400" b="1" dirty="0">
                <a:solidFill>
                  <a:srgbClr val="00B0F0"/>
                </a:solidFill>
                <a:effectLst>
                  <a:outerShdw blurRad="38100" dist="38100" dir="2700000" algn="tl">
                    <a:srgbClr val="000000"/>
                  </a:outerShdw>
                </a:effectLst>
                <a:latin typeface="Times New Roman"/>
                <a:cs typeface="Times New Roman"/>
              </a:rPr>
              <a:t>or multiple </a:t>
            </a:r>
            <a:endParaRPr lang="ar-SA" altLang="en-US" sz="2400" b="1" dirty="0" smtClean="0">
              <a:solidFill>
                <a:srgbClr val="00B0F0"/>
              </a:solidFill>
              <a:effectLst>
                <a:outerShdw blurRad="38100" dist="38100" dir="2700000" algn="tl">
                  <a:srgbClr val="000000"/>
                </a:outerShdw>
              </a:effectLst>
              <a:latin typeface="Times New Roman"/>
              <a:cs typeface="Times New Roman"/>
            </a:endParaRPr>
          </a:p>
          <a:p>
            <a:pPr>
              <a:defRPr/>
            </a:pPr>
            <a:r>
              <a:rPr lang="en-US" altLang="en-US" sz="2400" b="1" dirty="0" smtClean="0">
                <a:solidFill>
                  <a:srgbClr val="FF0000"/>
                </a:solidFill>
                <a:effectLst>
                  <a:outerShdw blurRad="38100" dist="38100" dir="2700000" algn="tl">
                    <a:srgbClr val="000000"/>
                  </a:outerShdw>
                </a:effectLst>
                <a:latin typeface="Times New Roman"/>
                <a:cs typeface="Times New Roman"/>
              </a:rPr>
              <a:t>polar </a:t>
            </a:r>
            <a:r>
              <a:rPr lang="en-US" altLang="en-US" sz="2400" b="1" dirty="0">
                <a:solidFill>
                  <a:srgbClr val="FF0000"/>
                </a:solidFill>
                <a:effectLst>
                  <a:outerShdw blurRad="38100" dist="38100" dir="2700000" algn="tl">
                    <a:srgbClr val="000000"/>
                  </a:outerShdw>
                </a:effectLst>
                <a:latin typeface="Times New Roman"/>
                <a:cs typeface="Times New Roman"/>
              </a:rPr>
              <a:t>or non polar</a:t>
            </a:r>
          </a:p>
        </p:txBody>
      </p:sp>
      <p:sp>
        <p:nvSpPr>
          <p:cNvPr id="17411" name="Line 3"/>
          <p:cNvSpPr>
            <a:spLocks noChangeShapeType="1"/>
          </p:cNvSpPr>
          <p:nvPr/>
        </p:nvSpPr>
        <p:spPr bwMode="auto">
          <a:xfrm>
            <a:off x="1295400" y="2286000"/>
            <a:ext cx="0" cy="274320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3" name="Rectangle 2"/>
          <p:cNvSpPr>
            <a:spLocks noChangeArrowheads="1"/>
          </p:cNvSpPr>
          <p:nvPr/>
        </p:nvSpPr>
        <p:spPr bwMode="auto">
          <a:xfrm>
            <a:off x="1981200" y="4495800"/>
            <a:ext cx="6610350" cy="6858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2400" b="1" dirty="0">
                <a:solidFill>
                  <a:schemeClr val="tx2"/>
                </a:solidFill>
                <a:effectLst>
                  <a:outerShdw blurRad="38100" dist="38100" dir="2700000" algn="tl">
                    <a:srgbClr val="FFFFFF"/>
                  </a:outerShdw>
                </a:effectLst>
                <a:latin typeface="Times New Roman"/>
                <a:ea typeface="+mj-ea"/>
                <a:cs typeface="Times New Roman"/>
              </a:rPr>
              <a:t>Ionic Bonds</a:t>
            </a:r>
          </a:p>
        </p:txBody>
      </p:sp>
      <p:sp>
        <p:nvSpPr>
          <p:cNvPr id="17414" name="Line 7"/>
          <p:cNvSpPr>
            <a:spLocks noChangeShapeType="1"/>
          </p:cNvSpPr>
          <p:nvPr/>
        </p:nvSpPr>
        <p:spPr bwMode="auto">
          <a:xfrm>
            <a:off x="1295400" y="5029200"/>
            <a:ext cx="6858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17415" name="Line 9"/>
          <p:cNvSpPr>
            <a:spLocks noChangeShapeType="1"/>
          </p:cNvSpPr>
          <p:nvPr/>
        </p:nvSpPr>
        <p:spPr bwMode="auto">
          <a:xfrm>
            <a:off x="1295400" y="2286000"/>
            <a:ext cx="6096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pic>
        <p:nvPicPr>
          <p:cNvPr id="9" name="Picture 8"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Rectangle 4"/>
          <p:cNvSpPr/>
          <p:nvPr/>
        </p:nvSpPr>
        <p:spPr>
          <a:xfrm>
            <a:off x="228600" y="1066800"/>
            <a:ext cx="5867400" cy="461665"/>
          </a:xfrm>
          <a:prstGeom prst="rect">
            <a:avLst/>
          </a:prstGeom>
        </p:spPr>
        <p:txBody>
          <a:bodyPr wrap="square">
            <a:spAutoFit/>
          </a:bodyPr>
          <a:lstStyle/>
          <a:p>
            <a:pPr lvl="0">
              <a:defRPr/>
            </a:pPr>
            <a:r>
              <a:rPr lang="en-US" altLang="en-US" sz="2400" dirty="0">
                <a:solidFill>
                  <a:srgbClr val="800000"/>
                </a:solidFill>
                <a:effectLst>
                  <a:outerShdw blurRad="38100" dist="38100" dir="2700000" algn="tl">
                    <a:srgbClr val="000000"/>
                  </a:outerShdw>
                </a:effectLst>
                <a:latin typeface="Times New Roman"/>
                <a:cs typeface="Times New Roman"/>
              </a:rPr>
              <a:t>Two Main Types of Chemical Bonding</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10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0573" y="1066800"/>
            <a:ext cx="8229600" cy="304800"/>
          </a:xfrm>
        </p:spPr>
        <p:txBody>
          <a:bodyPr/>
          <a:lstStyle/>
          <a:p>
            <a:pPr algn="ctr" eaLnBrk="1" hangingPunct="1"/>
            <a:r>
              <a:rPr lang="en-US" sz="2400" b="1" dirty="0" smtClean="0">
                <a:latin typeface="Times New Roman" pitchFamily="18" charset="0"/>
                <a:cs typeface="Times New Roman" pitchFamily="18" charset="0"/>
              </a:rPr>
              <a:t>Characteristics of Covalent Compounds</a:t>
            </a:r>
            <a:endParaRPr lang="en-US" sz="2400" dirty="0" smtClean="0">
              <a:latin typeface="Times New Roman" pitchFamily="18" charset="0"/>
              <a:cs typeface="Times New Roman" pitchFamily="18" charset="0"/>
            </a:endParaRPr>
          </a:p>
        </p:txBody>
      </p:sp>
      <p:sp>
        <p:nvSpPr>
          <p:cNvPr id="15363" name="Content Placeholder 2"/>
          <p:cNvSpPr>
            <a:spLocks noGrp="1"/>
          </p:cNvSpPr>
          <p:nvPr>
            <p:ph idx="1"/>
          </p:nvPr>
        </p:nvSpPr>
        <p:spPr>
          <a:xfrm>
            <a:off x="0" y="1295400"/>
            <a:ext cx="8991600" cy="5715000"/>
          </a:xfrm>
        </p:spPr>
        <p:txBody>
          <a:bodyPr>
            <a:normAutofit/>
          </a:bodyPr>
          <a:lstStyle/>
          <a:p>
            <a:pPr algn="just" eaLnBrk="1" hangingPunct="1">
              <a:buFont typeface="Wingdings 2" pitchFamily="18" charset="2"/>
              <a:buNone/>
              <a:defRPr/>
            </a:pPr>
            <a:r>
              <a:rPr lang="en-US" sz="2000" b="1" u="sng" dirty="0" smtClean="0">
                <a:solidFill>
                  <a:srgbClr val="0070C0"/>
                </a:solidFill>
                <a:latin typeface="Times New Roman"/>
                <a:cs typeface="Times New Roman"/>
              </a:rPr>
              <a:t>Covalent compounds </a:t>
            </a:r>
            <a:r>
              <a:rPr lang="en-US" sz="2000" b="1" dirty="0" smtClean="0">
                <a:latin typeface="Times New Roman"/>
                <a:cs typeface="Times New Roman"/>
              </a:rPr>
              <a:t>results when two atoms </a:t>
            </a:r>
            <a:r>
              <a:rPr lang="en-US" sz="2000" b="1" dirty="0" smtClean="0">
                <a:solidFill>
                  <a:srgbClr val="FF0000"/>
                </a:solidFill>
                <a:latin typeface="Times New Roman"/>
                <a:cs typeface="Times New Roman"/>
              </a:rPr>
              <a:t>share valence electrons </a:t>
            </a:r>
            <a:r>
              <a:rPr lang="en-US" sz="2000" b="1" dirty="0" smtClean="0">
                <a:latin typeface="Times New Roman"/>
                <a:cs typeface="Times New Roman"/>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Times New Roman"/>
                <a:cs typeface="Times New Roman"/>
              </a:rPr>
              <a:t>The covalent compounds do not exist as ions but they exist as neutral molecules</a:t>
            </a:r>
            <a:r>
              <a:rPr lang="en-US" sz="2000" b="1" dirty="0" smtClean="0">
                <a:latin typeface="Times New Roman"/>
                <a:cs typeface="Times New Roman"/>
              </a:rPr>
              <a:t>:</a:t>
            </a:r>
          </a:p>
          <a:p>
            <a:pPr algn="just" eaLnBrk="1" hangingPunct="1">
              <a:buFont typeface="Wingdings" pitchFamily="2" charset="2"/>
              <a:buNone/>
              <a:defRPr/>
            </a:pPr>
            <a:r>
              <a:rPr lang="en-US" sz="2000" b="1" dirty="0" smtClean="0">
                <a:latin typeface="Times New Roman"/>
                <a:cs typeface="Times New Roman"/>
              </a:rPr>
              <a:t>	This is due to there is no transfer of electrons from one atom to another and </a:t>
            </a:r>
            <a:r>
              <a:rPr lang="en-US" sz="2000" b="1" dirty="0" smtClean="0">
                <a:solidFill>
                  <a:srgbClr val="FF0000"/>
                </a:solidFill>
                <a:latin typeface="Times New Roman"/>
                <a:cs typeface="Times New Roman"/>
              </a:rPr>
              <a:t>therefore no charges </a:t>
            </a:r>
            <a:r>
              <a:rPr lang="en-US" sz="2000" b="1" dirty="0" smtClean="0">
                <a:latin typeface="Times New Roman"/>
                <a:cs typeface="Times New Roman"/>
              </a:rPr>
              <a:t>are created on the atom. </a:t>
            </a:r>
          </a:p>
          <a:p>
            <a:pPr marL="342900" indent="-342900" algn="just" eaLnBrk="1" hangingPunct="1">
              <a:buClr>
                <a:srgbClr val="FF0000"/>
              </a:buClr>
              <a:buFont typeface="+mj-lt"/>
              <a:buAutoNum type="arabicPeriod" startAt="2"/>
              <a:defRPr/>
            </a:pPr>
            <a:r>
              <a:rPr lang="en-US" sz="2000" b="1" dirty="0" smtClean="0">
                <a:latin typeface="Times New Roman"/>
                <a:cs typeface="Times New Roman"/>
              </a:rPr>
              <a:t> </a:t>
            </a:r>
            <a:r>
              <a:rPr lang="en-US" sz="2000" b="1" dirty="0" smtClean="0">
                <a:solidFill>
                  <a:srgbClr val="FF0000"/>
                </a:solidFill>
                <a:latin typeface="Times New Roman"/>
                <a:cs typeface="Times New Roman"/>
              </a:rPr>
              <a:t>Covalent bonds are rigid and directional</a:t>
            </a:r>
            <a:r>
              <a:rPr lang="en-US" sz="2000" b="1" dirty="0" smtClean="0">
                <a:latin typeface="Times New Roman"/>
                <a:cs typeface="Times New Roman"/>
              </a:rPr>
              <a:t> therefore different shapes of covalent molecules are seen e.g. </a:t>
            </a:r>
            <a:r>
              <a:rPr lang="en-US" sz="2000" b="1" dirty="0" err="1" smtClean="0">
                <a:latin typeface="Times New Roman"/>
                <a:cs typeface="Times New Roman"/>
              </a:rPr>
              <a:t>HCl</a:t>
            </a:r>
            <a:r>
              <a:rPr lang="en-US" sz="2000" b="1" dirty="0" smtClean="0">
                <a:latin typeface="Times New Roman"/>
                <a:cs typeface="Times New Roman"/>
              </a:rPr>
              <a:t> is linear.</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Most of the covalent molecules are non polar and are soluble in </a:t>
            </a:r>
            <a:r>
              <a:rPr lang="en-US" sz="2000" b="1" dirty="0" err="1" smtClean="0">
                <a:solidFill>
                  <a:srgbClr val="FF0000"/>
                </a:solidFill>
                <a:latin typeface="Times New Roman"/>
                <a:cs typeface="Times New Roman"/>
              </a:rPr>
              <a:t>nonpolar</a:t>
            </a:r>
            <a:r>
              <a:rPr lang="en-US" sz="2000" b="1" dirty="0" smtClean="0">
                <a:solidFill>
                  <a:srgbClr val="FF0000"/>
                </a:solidFill>
                <a:latin typeface="Times New Roman"/>
                <a:cs typeface="Times New Roman"/>
              </a:rPr>
              <a:t> solvents </a:t>
            </a:r>
            <a:r>
              <a:rPr lang="en-US" sz="2000" b="1" dirty="0" smtClean="0">
                <a:latin typeface="Times New Roman"/>
                <a:cs typeface="Times New Roman"/>
              </a:rPr>
              <a:t>like benzene, ether etc and insoluble in polar solvents like water. Carbon tetrachloride (CCl</a:t>
            </a:r>
            <a:r>
              <a:rPr lang="en-US" sz="2000" b="1" baseline="-25000" dirty="0" smtClean="0">
                <a:latin typeface="Times New Roman"/>
                <a:cs typeface="Times New Roman"/>
              </a:rPr>
              <a:t>4</a:t>
            </a:r>
            <a:r>
              <a:rPr lang="en-US" sz="2000" b="1" dirty="0" smtClean="0">
                <a:latin typeface="Times New Roman"/>
                <a:cs typeface="Times New Roman"/>
              </a:rPr>
              <a:t>) is a covalent </a:t>
            </a:r>
            <a:r>
              <a:rPr lang="en-US" sz="2000" b="1" dirty="0" err="1" smtClean="0">
                <a:latin typeface="Times New Roman"/>
                <a:cs typeface="Times New Roman"/>
              </a:rPr>
              <a:t>nonpolar</a:t>
            </a:r>
            <a:r>
              <a:rPr lang="en-US" sz="2000" b="1" dirty="0" smtClean="0">
                <a:latin typeface="Times New Roman"/>
                <a:cs typeface="Times New Roman"/>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Some of them are polar due to </a:t>
            </a:r>
            <a:r>
              <a:rPr lang="en-US" sz="2000" b="1" dirty="0" smtClean="0">
                <a:latin typeface="Times New Roman"/>
                <a:cs typeface="Times New Roman"/>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Times New Roman"/>
                <a:cs typeface="Times New Roman"/>
              </a:rPr>
              <a:t>POLAR COVALENT BOND.</a:t>
            </a:r>
            <a:endParaRPr lang="en-US" sz="2000" dirty="0" smtClean="0">
              <a:latin typeface="Times New Roman"/>
              <a:cs typeface="Times New Roman"/>
            </a:endParaRPr>
          </a:p>
          <a:p>
            <a:pPr algn="just" eaLnBrk="1" hangingPunct="1">
              <a:buFont typeface="Wingdings 2" pitchFamily="18" charset="2"/>
              <a:buNone/>
              <a:defRPr/>
            </a:pPr>
            <a:endParaRPr lang="en-US" sz="2000" dirty="0" smtClean="0">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11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1066800"/>
            <a:ext cx="8991600" cy="533400"/>
          </a:xfrm>
          <a:noFill/>
          <a:effectLst>
            <a:outerShdw dist="107763" dir="2700000" algn="ctr" rotWithShape="0">
              <a:schemeClr val="bg2"/>
            </a:outerShdw>
          </a:effectLst>
        </p:spPr>
        <p:txBody>
          <a:bodyPr>
            <a:noAutofit/>
          </a:bodyPr>
          <a:lstStyle/>
          <a:p>
            <a:pPr algn="just" eaLnBrk="1" fontAlgn="auto" hangingPunct="1">
              <a:spcAft>
                <a:spcPts val="0"/>
              </a:spcAft>
              <a:defRPr/>
            </a:pPr>
            <a:r>
              <a:rPr lang="en-US" altLang="en-US" sz="2400" b="1" dirty="0" smtClean="0">
                <a:effectLst>
                  <a:outerShdw blurRad="38100" dist="38100" dir="2700000" algn="tl">
                    <a:srgbClr val="FFFFFF"/>
                  </a:outerShdw>
                </a:effectLst>
                <a:latin typeface="Times New Roman"/>
                <a:cs typeface="Times New Roman"/>
              </a:rPr>
              <a:t>Chemical bonding </a:t>
            </a:r>
            <a:r>
              <a:rPr lang="en-US" altLang="en-US" sz="2400" b="1" dirty="0">
                <a:effectLst>
                  <a:outerShdw blurRad="38100" dist="38100" dir="2700000" algn="tl">
                    <a:srgbClr val="FFFFFF"/>
                  </a:outerShdw>
                </a:effectLst>
                <a:latin typeface="Times New Roman"/>
                <a:cs typeface="Times New Roman"/>
              </a:rPr>
              <a:t>in </a:t>
            </a:r>
            <a:r>
              <a:rPr lang="en-US" altLang="en-US" sz="2400" b="1" dirty="0" smtClean="0">
                <a:effectLst>
                  <a:outerShdw blurRad="38100" dist="38100" dir="2700000" algn="tl">
                    <a:srgbClr val="FFFFFF"/>
                  </a:outerShdw>
                </a:effectLst>
                <a:latin typeface="Times New Roman"/>
                <a:cs typeface="Times New Roman"/>
              </a:rPr>
              <a:t>Molecules by Lewis (electron dot) structures</a:t>
            </a:r>
            <a:endParaRPr lang="en-US" altLang="en-US" sz="2400" b="1" dirty="0">
              <a:effectLst>
                <a:outerShdw blurRad="38100" dist="38100" dir="2700000" algn="tl">
                  <a:srgbClr val="FFFFFF"/>
                </a:outerShdw>
              </a:effectLst>
              <a:latin typeface="Times New Roman"/>
              <a:cs typeface="Times New Roman"/>
            </a:endParaRPr>
          </a:p>
        </p:txBody>
      </p:sp>
      <p:grpSp>
        <p:nvGrpSpPr>
          <p:cNvPr id="19459" name="Group 6"/>
          <p:cNvGrpSpPr>
            <a:grpSpLocks/>
          </p:cNvGrpSpPr>
          <p:nvPr/>
        </p:nvGrpSpPr>
        <p:grpSpPr bwMode="auto">
          <a:xfrm>
            <a:off x="0" y="2362200"/>
            <a:ext cx="3048000" cy="3276600"/>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1676400"/>
            <a:ext cx="6477000" cy="4555094"/>
          </a:xfrm>
          <a:prstGeom prst="rect">
            <a:avLst/>
          </a:prstGeom>
          <a:noFill/>
          <a:ln w="9525">
            <a:noFill/>
            <a:miter lim="800000"/>
            <a:headEnd/>
            <a:tailEnd/>
          </a:ln>
          <a:effectLst/>
        </p:spPr>
        <p:txBody>
          <a:bodyPr wrap="square">
            <a:spAutoFit/>
          </a:bodyPr>
          <a:lstStyle/>
          <a:p>
            <a:pPr>
              <a:defRPr/>
            </a:pPr>
            <a:r>
              <a:rPr lang="en-US" b="1" u="sng" dirty="0">
                <a:solidFill>
                  <a:srgbClr val="C00000"/>
                </a:solidFill>
                <a:latin typeface="Times New Roman"/>
                <a:cs typeface="Times New Roman"/>
              </a:rPr>
              <a:t>Rules:</a:t>
            </a:r>
          </a:p>
          <a:p>
            <a:pPr marL="342900" indent="-342900" algn="just">
              <a:buFontTx/>
              <a:buAutoNum type="arabicPeriod"/>
              <a:defRPr/>
            </a:pPr>
            <a:r>
              <a:rPr lang="en-US" b="1" dirty="0">
                <a:latin typeface="Times New Roman"/>
                <a:cs typeface="Times New Roman"/>
              </a:rPr>
              <a:t>The </a:t>
            </a:r>
            <a:r>
              <a:rPr lang="en-US" b="1" dirty="0">
                <a:solidFill>
                  <a:srgbClr val="0070C0"/>
                </a:solidFill>
                <a:latin typeface="Times New Roman"/>
                <a:cs typeface="Times New Roman"/>
              </a:rPr>
              <a:t>symbol of the element is written first</a:t>
            </a:r>
            <a:r>
              <a:rPr lang="en-US" b="1" dirty="0">
                <a:latin typeface="Times New Roman"/>
                <a:cs typeface="Times New Roman"/>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Times New Roman"/>
                <a:cs typeface="Times New Roman"/>
              </a:rPr>
              <a:t>The valence electrons </a:t>
            </a:r>
            <a:r>
              <a:rPr lang="en-US" b="1" dirty="0">
                <a:latin typeface="Times New Roman"/>
                <a:cs typeface="Times New Roman"/>
              </a:rPr>
              <a:t>(</a:t>
            </a:r>
            <a:r>
              <a:rPr lang="en-US" altLang="en-US" b="1" dirty="0">
                <a:effectLst>
                  <a:outerShdw blurRad="38100" dist="38100" dir="2700000" algn="tl">
                    <a:srgbClr val="C0C0C0"/>
                  </a:outerShdw>
                </a:effectLst>
                <a:latin typeface="Times New Roman"/>
                <a:cs typeface="Times New Roman"/>
              </a:rPr>
              <a:t>electrons in the OUTERMOST energy level ) </a:t>
            </a:r>
            <a:r>
              <a:rPr lang="en-US" b="1" dirty="0">
                <a:solidFill>
                  <a:srgbClr val="0070C0"/>
                </a:solidFill>
                <a:latin typeface="Times New Roman"/>
                <a:cs typeface="Times New Roman"/>
              </a:rPr>
              <a:t>are then written as dots or small  cross marks</a:t>
            </a:r>
            <a:r>
              <a:rPr lang="en-US" b="1" dirty="0">
                <a:latin typeface="Times New Roman"/>
                <a:cs typeface="Times New Roman"/>
              </a:rPr>
              <a:t> around the symbol. They are spread in a pair on four sides of the symbol.</a:t>
            </a:r>
          </a:p>
          <a:p>
            <a:pPr marL="342900" indent="-342900">
              <a:buFontTx/>
              <a:buAutoNum type="arabicPeriod" startAt="3"/>
              <a:defRPr/>
            </a:pPr>
            <a:r>
              <a:rPr lang="en-US" b="1" dirty="0">
                <a:latin typeface="Times New Roman"/>
                <a:cs typeface="Times New Roman"/>
              </a:rPr>
              <a:t>In case of ions the charge is shown with the symbol</a:t>
            </a:r>
          </a:p>
          <a:p>
            <a:pPr marL="342900" indent="-342900">
              <a:defRPr/>
            </a:pPr>
            <a:r>
              <a:rPr lang="en-US" b="1" u="sng" dirty="0">
                <a:solidFill>
                  <a:srgbClr val="C00000"/>
                </a:solidFill>
                <a:latin typeface="Times New Roman"/>
                <a:cs typeface="Times New Roman"/>
              </a:rPr>
              <a:t>Examples:</a:t>
            </a:r>
          </a:p>
          <a:p>
            <a:pPr marL="342900" indent="-342900">
              <a:defRPr/>
            </a:pPr>
            <a:r>
              <a:rPr lang="en-US" b="1" dirty="0">
                <a:solidFill>
                  <a:srgbClr val="C00000"/>
                </a:solidFill>
                <a:latin typeface="Times New Roman"/>
                <a:cs typeface="Times New Roman"/>
              </a:rPr>
              <a:t> 	   </a:t>
            </a:r>
            <a:r>
              <a:rPr lang="en-US" altLang="en-US" b="1" dirty="0">
                <a:solidFill>
                  <a:srgbClr val="AF2B2B"/>
                </a:solidFill>
                <a:effectLst>
                  <a:outerShdw blurRad="38100" dist="38100" dir="2700000" algn="tl">
                    <a:srgbClr val="C0C0C0"/>
                  </a:outerShdw>
                </a:effectLst>
                <a:latin typeface="Times New Roman"/>
                <a:cs typeface="Times New Roman"/>
              </a:rPr>
              <a:t>B</a:t>
            </a:r>
            <a:r>
              <a:rPr lang="en-US" altLang="en-US" b="1" baseline="30000" dirty="0">
                <a:solidFill>
                  <a:srgbClr val="AF2B2B"/>
                </a:solidFill>
                <a:effectLst>
                  <a:outerShdw blurRad="38100" dist="38100" dir="2700000" algn="tl">
                    <a:srgbClr val="C0C0C0"/>
                  </a:outerShdw>
                </a:effectLst>
                <a:latin typeface="Times New Roman"/>
                <a:cs typeface="Times New Roman"/>
              </a:rPr>
              <a:t>5 </a:t>
            </a:r>
            <a:r>
              <a:rPr lang="en-US" altLang="en-US" b="1" dirty="0">
                <a:solidFill>
                  <a:srgbClr val="AF2B2B"/>
                </a:solidFill>
                <a:effectLst>
                  <a:outerShdw blurRad="38100" dist="38100" dir="2700000" algn="tl">
                    <a:srgbClr val="C0C0C0"/>
                  </a:outerShdw>
                </a:effectLst>
                <a:latin typeface="Times New Roman"/>
                <a:cs typeface="Times New Roman"/>
              </a:rPr>
              <a:t>its electronic configuration is </a:t>
            </a:r>
            <a:r>
              <a:rPr lang="en-US" b="1" dirty="0">
                <a:solidFill>
                  <a:srgbClr val="AF2B2B"/>
                </a:solidFill>
                <a:effectLst>
                  <a:outerShdw blurRad="38100" dist="38100" dir="2700000" algn="tl">
                    <a:srgbClr val="C0C0C0"/>
                  </a:outerShdw>
                </a:effectLst>
                <a:latin typeface="Times New Roman"/>
                <a:cs typeface="Times New Roman"/>
              </a:rPr>
              <a:t>1s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2p</a:t>
            </a:r>
            <a:r>
              <a:rPr lang="en-US" b="1" baseline="30000" dirty="0">
                <a:solidFill>
                  <a:srgbClr val="AF2B2B"/>
                </a:solidFill>
                <a:effectLst>
                  <a:outerShdw blurRad="38100" dist="38100" dir="2700000" algn="tl">
                    <a:srgbClr val="C0C0C0"/>
                  </a:outerShdw>
                </a:effectLst>
                <a:latin typeface="Times New Roman"/>
                <a:cs typeface="Times New Roman"/>
              </a:rPr>
              <a:t>1</a:t>
            </a:r>
            <a:r>
              <a:rPr lang="en-US" b="1" dirty="0">
                <a:effectLst>
                  <a:outerShdw blurRad="38100" dist="38100" dir="2700000" algn="tl">
                    <a:srgbClr val="C0C0C0"/>
                  </a:outerShdw>
                </a:effectLst>
                <a:latin typeface="Times New Roman"/>
                <a:cs typeface="Times New Roman"/>
              </a:rPr>
              <a:t>; </a:t>
            </a:r>
          </a:p>
          <a:p>
            <a:pPr marL="342900" indent="-342900">
              <a:defRPr/>
            </a:pPr>
            <a:r>
              <a:rPr lang="en-US" b="1" dirty="0">
                <a:effectLst>
                  <a:outerShdw blurRad="38100" dist="38100" dir="2700000" algn="tl">
                    <a:srgbClr val="C0C0C0"/>
                  </a:outerShdw>
                </a:effectLst>
                <a:latin typeface="Times New Roman"/>
                <a:cs typeface="Times New Roman"/>
              </a:rPr>
              <a:t>         so the outer energy level is 2,</a:t>
            </a:r>
          </a:p>
          <a:p>
            <a:pPr marL="342900" indent="-342900">
              <a:defRPr/>
            </a:pPr>
            <a:r>
              <a:rPr lang="en-US" b="1" dirty="0">
                <a:effectLst>
                  <a:outerShdw blurRad="38100" dist="38100" dir="2700000" algn="tl">
                    <a:srgbClr val="C0C0C0"/>
                  </a:outerShdw>
                </a:effectLst>
                <a:latin typeface="Times New Roman"/>
                <a:cs typeface="Times New Roman"/>
              </a:rPr>
              <a:t>         with 3 valence electrons These can be </a:t>
            </a:r>
          </a:p>
          <a:p>
            <a:pPr marL="342900" indent="-342900">
              <a:defRPr/>
            </a:pPr>
            <a:r>
              <a:rPr lang="en-US" b="1" dirty="0">
                <a:effectLst>
                  <a:outerShdw blurRad="38100" dist="38100" dir="2700000" algn="tl">
                    <a:srgbClr val="C0C0C0"/>
                  </a:outerShdw>
                </a:effectLst>
                <a:latin typeface="Times New Roman"/>
                <a:cs typeface="Times New Roman"/>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Times New Roman"/>
                <a:cs typeface="Times New Roman"/>
              </a:rPr>
              <a:t>  	    </a:t>
            </a:r>
            <a:r>
              <a:rPr lang="en-US" sz="2000" b="1" dirty="0">
                <a:solidFill>
                  <a:srgbClr val="7030A0"/>
                </a:solidFill>
                <a:effectLst>
                  <a:outerShdw blurRad="38100" dist="38100" dir="2700000" algn="tl">
                    <a:srgbClr val="C0C0C0"/>
                  </a:outerShdw>
                </a:effectLst>
                <a:latin typeface="Times New Roman"/>
                <a:cs typeface="Times New Roman"/>
              </a:rPr>
              <a:t>Q1:Draw Lewis structure for </a:t>
            </a:r>
            <a:r>
              <a:rPr lang="en-US" sz="2000" b="1" dirty="0" err="1">
                <a:solidFill>
                  <a:srgbClr val="7030A0"/>
                </a:solidFill>
                <a:effectLst>
                  <a:outerShdw blurRad="38100" dist="38100" dir="2700000" algn="tl">
                    <a:srgbClr val="C0C0C0"/>
                  </a:outerShdw>
                </a:effectLst>
                <a:latin typeface="Times New Roman"/>
                <a:cs typeface="Times New Roman"/>
              </a:rPr>
              <a:t>Cl</a:t>
            </a:r>
            <a:endParaRPr lang="en-US" sz="2000" b="1" u="sng" dirty="0">
              <a:solidFill>
                <a:srgbClr val="7030A0"/>
              </a:solidFill>
              <a:latin typeface="Times New Roman"/>
              <a:cs typeface="Times New Roman"/>
            </a:endParaRPr>
          </a:p>
          <a:p>
            <a:pPr marL="342900" indent="-342900">
              <a:defRPr/>
            </a:pPr>
            <a:endParaRPr lang="en-US" b="1" u="sng" dirty="0">
              <a:solidFill>
                <a:srgbClr val="C00000"/>
              </a:solidFill>
              <a:latin typeface="Times New Roman"/>
              <a:cs typeface="Times New Roman"/>
            </a:endParaRPr>
          </a:p>
        </p:txBody>
      </p:sp>
      <p:pic>
        <p:nvPicPr>
          <p:cNvPr id="7" name="Picture 7"/>
          <p:cNvPicPr>
            <a:picLocks noChangeArrowheads="1"/>
          </p:cNvPicPr>
          <p:nvPr/>
        </p:nvPicPr>
        <p:blipFill>
          <a:blip r:embed="rId3" cstate="print"/>
          <a:srcRect/>
          <a:stretch>
            <a:fillRect/>
          </a:stretch>
        </p:blipFill>
        <p:spPr bwMode="auto">
          <a:xfrm>
            <a:off x="7315200" y="4953000"/>
            <a:ext cx="990600" cy="1143000"/>
          </a:xfrm>
          <a:prstGeom prst="rect">
            <a:avLst/>
          </a:prstGeom>
          <a:noFill/>
          <a:ln w="50800">
            <a:noFill/>
            <a:miter lim="800000"/>
            <a:headEnd/>
            <a:tailEnd/>
          </a:ln>
          <a:effectLst>
            <a:outerShdw dist="107763" dir="2700000" algn="ctr" rotWithShape="0">
              <a:schemeClr val="bg2"/>
            </a:outerShdw>
          </a:effectLst>
        </p:spPr>
      </p:pic>
      <p:pic>
        <p:nvPicPr>
          <p:cNvPr id="9" name="Picture 8"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12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600200"/>
            <a:ext cx="9144000" cy="2308225"/>
          </a:xfrm>
          <a:prstGeom prst="rect">
            <a:avLst/>
          </a:prstGeom>
          <a:noFill/>
          <a:ln w="9525">
            <a:noFill/>
            <a:miter lim="800000"/>
            <a:headEnd/>
            <a:tailEnd/>
          </a:ln>
        </p:spPr>
        <p:txBody>
          <a:bodyPr>
            <a:spAutoFit/>
          </a:bodyPr>
          <a:lstStyle/>
          <a:p>
            <a:pPr algn="just"/>
            <a:r>
              <a:rPr lang="en-US" dirty="0">
                <a:latin typeface="Times New Roman"/>
                <a:cs typeface="Times New Roman"/>
              </a:rPr>
              <a:t> </a:t>
            </a:r>
            <a:r>
              <a:rPr lang="en-US" b="1" dirty="0">
                <a:latin typeface="Times New Roman"/>
                <a:cs typeface="Times New Roman"/>
              </a:rPr>
              <a:t>If two atoms share one electron pair, bond is known as </a:t>
            </a:r>
            <a:r>
              <a:rPr lang="en-US" b="1" dirty="0">
                <a:solidFill>
                  <a:srgbClr val="C00000"/>
                </a:solidFill>
                <a:latin typeface="Times New Roman"/>
                <a:cs typeface="Times New Roman"/>
              </a:rPr>
              <a:t>single covalent bond </a:t>
            </a:r>
            <a:r>
              <a:rPr lang="en-US" b="1" dirty="0">
                <a:latin typeface="Times New Roman"/>
                <a:cs typeface="Times New Roman"/>
              </a:rPr>
              <a:t>and is represented by </a:t>
            </a:r>
            <a:r>
              <a:rPr lang="en-US" b="1" dirty="0">
                <a:solidFill>
                  <a:srgbClr val="C00000"/>
                </a:solidFill>
                <a:latin typeface="Times New Roman"/>
                <a:cs typeface="Times New Roman"/>
              </a:rPr>
              <a:t>one dash</a:t>
            </a:r>
            <a:r>
              <a:rPr lang="en-US" b="1" dirty="0">
                <a:latin typeface="Times New Roman"/>
                <a:cs typeface="Times New Roman"/>
              </a:rPr>
              <a:t> (–).</a:t>
            </a:r>
          </a:p>
          <a:p>
            <a:pPr algn="just"/>
            <a:endParaRPr lang="en-US" b="1" dirty="0">
              <a:latin typeface="Times New Roman"/>
              <a:cs typeface="Times New Roman"/>
            </a:endParaRPr>
          </a:p>
          <a:p>
            <a:pPr algn="just"/>
            <a:r>
              <a:rPr lang="en-US" b="1" dirty="0">
                <a:latin typeface="Times New Roman"/>
                <a:cs typeface="Times New Roman"/>
              </a:rPr>
              <a:t>If two atoms share two electron pairs, bond is known as </a:t>
            </a:r>
            <a:r>
              <a:rPr lang="en-US" b="1" dirty="0">
                <a:solidFill>
                  <a:srgbClr val="C00000"/>
                </a:solidFill>
                <a:latin typeface="Times New Roman"/>
                <a:cs typeface="Times New Roman"/>
              </a:rPr>
              <a:t>double covalent bond </a:t>
            </a:r>
            <a:r>
              <a:rPr lang="en-US" b="1" dirty="0">
                <a:latin typeface="Times New Roman"/>
                <a:cs typeface="Times New Roman"/>
              </a:rPr>
              <a:t>and is represented by </a:t>
            </a:r>
            <a:r>
              <a:rPr lang="en-US" b="1" dirty="0">
                <a:solidFill>
                  <a:srgbClr val="C00000"/>
                </a:solidFill>
                <a:latin typeface="Times New Roman"/>
                <a:cs typeface="Times New Roman"/>
              </a:rPr>
              <a:t>two dashes </a:t>
            </a:r>
            <a:r>
              <a:rPr lang="en-US" b="1" dirty="0">
                <a:latin typeface="Times New Roman"/>
                <a:cs typeface="Times New Roman"/>
              </a:rPr>
              <a:t>(=).</a:t>
            </a:r>
          </a:p>
          <a:p>
            <a:pPr algn="just"/>
            <a:endParaRPr lang="en-US" b="1" dirty="0">
              <a:latin typeface="Times New Roman"/>
              <a:cs typeface="Times New Roman"/>
            </a:endParaRPr>
          </a:p>
          <a:p>
            <a:pPr algn="just"/>
            <a:r>
              <a:rPr lang="en-US" b="1" dirty="0">
                <a:latin typeface="Times New Roman"/>
                <a:cs typeface="Times New Roman"/>
              </a:rPr>
              <a:t> If two atoms share three electron pairs, bond is known as </a:t>
            </a:r>
            <a:r>
              <a:rPr lang="en-US" b="1" dirty="0">
                <a:solidFill>
                  <a:srgbClr val="C00000"/>
                </a:solidFill>
                <a:latin typeface="Times New Roman"/>
                <a:cs typeface="Times New Roman"/>
              </a:rPr>
              <a:t>triple covalent bond </a:t>
            </a:r>
            <a:r>
              <a:rPr lang="en-US" b="1" dirty="0">
                <a:latin typeface="Times New Roman"/>
                <a:cs typeface="Times New Roman"/>
              </a:rPr>
              <a:t>and is represented by </a:t>
            </a:r>
            <a:r>
              <a:rPr lang="en-US" b="1" dirty="0">
                <a:solidFill>
                  <a:srgbClr val="C00000"/>
                </a:solidFill>
                <a:latin typeface="Times New Roman"/>
                <a:cs typeface="Times New Roman"/>
              </a:rPr>
              <a:t>three dashes </a:t>
            </a:r>
            <a:r>
              <a:rPr lang="en-US" b="1" dirty="0" smtClean="0">
                <a:latin typeface="Times New Roman"/>
                <a:cs typeface="Times New Roman"/>
              </a:rPr>
              <a:t>(</a:t>
            </a:r>
            <a:r>
              <a:rPr lang="ar-SA" b="1" dirty="0" smtClean="0">
                <a:latin typeface="Times New Roman"/>
                <a:cs typeface="Times New Roman"/>
              </a:rPr>
              <a:t>  </a:t>
            </a:r>
            <a:r>
              <a:rPr lang="en-US" b="1" dirty="0" smtClean="0">
                <a:latin typeface="Times New Roman"/>
                <a:cs typeface="Times New Roman"/>
              </a:rPr>
              <a:t>    </a:t>
            </a:r>
            <a:r>
              <a:rPr lang="en-US" b="1" dirty="0">
                <a:latin typeface="Times New Roman"/>
                <a:cs typeface="Times New Roman"/>
              </a:rPr>
              <a:t>).</a:t>
            </a:r>
          </a:p>
        </p:txBody>
      </p:sp>
      <p:graphicFrame>
        <p:nvGraphicFramePr>
          <p:cNvPr id="1026" name="Object 6"/>
          <p:cNvGraphicFramePr>
            <a:graphicFrameLocks noChangeAspect="1"/>
          </p:cNvGraphicFramePr>
          <p:nvPr>
            <p:extLst>
              <p:ext uri="{D42A27DB-BD31-4B8C-83A1-F6EECF244321}">
                <p14:modId xmlns:p14="http://schemas.microsoft.com/office/powerpoint/2010/main" val="3633281472"/>
              </p:ext>
            </p:extLst>
          </p:nvPr>
        </p:nvGraphicFramePr>
        <p:xfrm>
          <a:off x="2916237" y="3657600"/>
          <a:ext cx="360363" cy="119063"/>
        </p:xfrm>
        <a:graphic>
          <a:graphicData uri="http://schemas.openxmlformats.org/presentationml/2006/ole">
            <mc:AlternateContent xmlns:mc="http://schemas.openxmlformats.org/markup-compatibility/2006">
              <mc:Choice xmlns:v="urn:schemas-microsoft-com:vml" Requires="v">
                <p:oleObj spid="_x0000_s1122" name="CS ChemDraw Drawing" r:id="rId3" imgW="360000" imgH="119520" progId="ChemDraw.Document.6.0">
                  <p:embed/>
                </p:oleObj>
              </mc:Choice>
              <mc:Fallback>
                <p:oleObj name="CS ChemDraw Drawing" r:id="rId3" imgW="360000" imgH="11952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7" y="3657600"/>
                        <a:ext cx="3603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0" name="Picture 1"/>
          <p:cNvPicPr>
            <a:picLocks noChangeAspect="1" noChangeArrowheads="1"/>
          </p:cNvPicPr>
          <p:nvPr/>
        </p:nvPicPr>
        <p:blipFill>
          <a:blip r:embed="rId5" cstate="print"/>
          <a:srcRect/>
          <a:stretch>
            <a:fillRect/>
          </a:stretch>
        </p:blipFill>
        <p:spPr bwMode="auto">
          <a:xfrm>
            <a:off x="152400" y="40386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6" cstate="print"/>
          <a:srcRect/>
          <a:stretch>
            <a:fillRect/>
          </a:stretch>
        </p:blipFill>
        <p:spPr bwMode="auto">
          <a:xfrm>
            <a:off x="4191000" y="4038600"/>
            <a:ext cx="4267200" cy="1462088"/>
          </a:xfrm>
          <a:prstGeom prst="rect">
            <a:avLst/>
          </a:prstGeom>
          <a:noFill/>
          <a:ln w="9525">
            <a:noFill/>
            <a:miter lim="800000"/>
            <a:headEnd/>
            <a:tailEnd/>
          </a:ln>
        </p:spPr>
      </p:pic>
      <p:sp>
        <p:nvSpPr>
          <p:cNvPr id="1032" name="Rectangle 9"/>
          <p:cNvSpPr>
            <a:spLocks noChangeArrowheads="1"/>
          </p:cNvSpPr>
          <p:nvPr/>
        </p:nvSpPr>
        <p:spPr bwMode="auto">
          <a:xfrm>
            <a:off x="-76200" y="1066800"/>
            <a:ext cx="9220200" cy="707886"/>
          </a:xfrm>
          <a:prstGeom prst="rect">
            <a:avLst/>
          </a:prstGeom>
          <a:noFill/>
          <a:ln w="9525">
            <a:noFill/>
            <a:miter lim="800000"/>
            <a:headEnd/>
            <a:tailEnd/>
          </a:ln>
        </p:spPr>
        <p:txBody>
          <a:bodyPr wrap="square">
            <a:spAutoFit/>
          </a:bodyPr>
          <a:lstStyle/>
          <a:p>
            <a:pPr algn="ctr"/>
            <a:r>
              <a:rPr lang="en-US" sz="2400" b="1" dirty="0">
                <a:solidFill>
                  <a:schemeClr val="accent2"/>
                </a:solidFill>
                <a:latin typeface="Times New Roman"/>
                <a:cs typeface="Times New Roman"/>
              </a:rPr>
              <a:t>Covalent bonds can be visualized with the aid of Lewis dot structures </a:t>
            </a:r>
          </a:p>
          <a:p>
            <a:pPr algn="ctr"/>
            <a:endParaRPr lang="en-US" sz="2400" b="1" baseline="-25000" dirty="0">
              <a:solidFill>
                <a:schemeClr val="accent2"/>
              </a:solidFill>
              <a:latin typeface="Times New Roman"/>
              <a:cs typeface="Times New Roman"/>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val="3397668784"/>
              </p:ext>
            </p:extLst>
          </p:nvPr>
        </p:nvGraphicFramePr>
        <p:xfrm>
          <a:off x="2286000" y="5486400"/>
          <a:ext cx="3362325" cy="1069975"/>
        </p:xfrm>
        <a:graphic>
          <a:graphicData uri="http://schemas.openxmlformats.org/presentationml/2006/ole">
            <mc:AlternateContent xmlns:mc="http://schemas.openxmlformats.org/markup-compatibility/2006">
              <mc:Choice xmlns:v="urn:schemas-microsoft-com:vml" Requires="v">
                <p:oleObj spid="_x0000_s1123" name="CS ChemDraw Drawing" r:id="rId7" imgW="3362400" imgH="1069200" progId="ChemDraw.Document.6.0">
                  <p:embed/>
                </p:oleObj>
              </mc:Choice>
              <mc:Fallback>
                <p:oleObj name="CS ChemDraw Drawing" r:id="rId7" imgW="3362400" imgH="1069200" progId="ChemDraw.Document.6.0">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486400"/>
                        <a:ext cx="33623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3" name="Picture 12" descr="images.jpe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4" name="Rectangle 13"/>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1A0B1C3B-7EC5-46B0-BF5A-C704D3092363}" type="slidenum">
              <a:rPr lang="en-US" smtClean="0"/>
              <a:pPr>
                <a:defRPr/>
              </a:pPr>
              <a:t>13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2800" dirty="0" smtClean="0">
                <a:solidFill>
                  <a:srgbClr val="00B0F0"/>
                </a:solidFill>
                <a:effectLst>
                  <a:outerShdw blurRad="38100" dist="38100" dir="2700000" algn="tl">
                    <a:srgbClr val="000000"/>
                  </a:outerShdw>
                </a:effectLst>
                <a:latin typeface="Times New Roman"/>
                <a:cs typeface="Times New Roman"/>
              </a:rPr>
              <a:t>Types of valence electrons</a:t>
            </a:r>
            <a:endParaRPr lang="en-US" altLang="en-US" sz="2800" dirty="0">
              <a:solidFill>
                <a:srgbClr val="00B0F0"/>
              </a:solidFill>
              <a:effectLst>
                <a:outerShdw blurRad="38100" dist="38100" dir="2700000" algn="tl">
                  <a:srgbClr val="000000"/>
                </a:outerShdw>
              </a:effectLst>
              <a:latin typeface="Times New Roman"/>
              <a:cs typeface="Times New Roman"/>
            </a:endParaRPr>
          </a:p>
        </p:txBody>
      </p:sp>
      <p:sp>
        <p:nvSpPr>
          <p:cNvPr id="13315" name="Rectangle 3"/>
          <p:cNvSpPr>
            <a:spLocks noGrp="1" noChangeArrowheads="1"/>
          </p:cNvSpPr>
          <p:nvPr>
            <p:ph idx="4294967295"/>
          </p:nvPr>
        </p:nvSpPr>
        <p:spPr>
          <a:xfrm>
            <a:off x="152400" y="16002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dirty="0">
                <a:solidFill>
                  <a:schemeClr val="tx1"/>
                </a:solidFill>
                <a:effectLst>
                  <a:outerShdw blurRad="38100" dist="38100" dir="2700000" algn="tl">
                    <a:srgbClr val="FFFFFF"/>
                  </a:outerShdw>
                </a:effectLst>
                <a:latin typeface="Times New Roman"/>
                <a:cs typeface="Times New Roman"/>
              </a:rPr>
              <a:t>Valence </a:t>
            </a:r>
            <a:r>
              <a:rPr lang="en-US" altLang="en-US" dirty="0" smtClean="0">
                <a:solidFill>
                  <a:schemeClr val="tx1"/>
                </a:solidFill>
                <a:effectLst>
                  <a:outerShdw blurRad="38100" dist="38100" dir="2700000" algn="tl">
                    <a:srgbClr val="FFFFFF"/>
                  </a:outerShdw>
                </a:effectLst>
                <a:latin typeface="Times New Roman"/>
                <a:cs typeface="Times New Roman"/>
              </a:rPr>
              <a:t>electrons of an atom which </a:t>
            </a:r>
            <a:r>
              <a:rPr lang="en-US" altLang="en-US" dirty="0">
                <a:solidFill>
                  <a:schemeClr val="tx1"/>
                </a:solidFill>
                <a:effectLst>
                  <a:outerShdw blurRad="38100" dist="38100" dir="2700000" algn="tl">
                    <a:srgbClr val="FFFFFF"/>
                  </a:outerShdw>
                </a:effectLst>
                <a:latin typeface="Times New Roman"/>
                <a:cs typeface="Times New Roman"/>
              </a:rPr>
              <a:t>are </a:t>
            </a:r>
            <a:r>
              <a:rPr lang="en-US" altLang="en-US" dirty="0" smtClean="0">
                <a:solidFill>
                  <a:schemeClr val="tx1"/>
                </a:solidFill>
                <a:effectLst>
                  <a:outerShdw blurRad="38100" dist="38100" dir="2700000" algn="tl">
                    <a:srgbClr val="FFFFFF"/>
                  </a:outerShdw>
                </a:effectLst>
                <a:latin typeface="Times New Roman"/>
                <a:cs typeface="Times New Roman"/>
              </a:rPr>
              <a:t>shared with others are called</a:t>
            </a:r>
            <a:r>
              <a:rPr lang="en-US" altLang="en-US" dirty="0" smtClean="0">
                <a:solidFill>
                  <a:schemeClr val="tx1"/>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BOND PAIRS</a:t>
            </a:r>
            <a:r>
              <a:rPr lang="en-US" altLang="en-US" dirty="0">
                <a:effectLst>
                  <a:outerShdw blurRad="38100" dist="38100" dir="2700000" algn="tl">
                    <a:srgbClr val="FFFFFF"/>
                  </a:outerShdw>
                </a:effectLst>
                <a:latin typeface="Times New Roman"/>
                <a:cs typeface="Times New Roman"/>
              </a:rPr>
              <a:t> </a:t>
            </a:r>
            <a:r>
              <a:rPr lang="en-US" altLang="en-US" dirty="0" smtClean="0">
                <a:solidFill>
                  <a:srgbClr val="000000"/>
                </a:solidFill>
                <a:effectLst>
                  <a:outerShdw blurRad="38100" dist="38100" dir="2700000" algn="tl">
                    <a:srgbClr val="FFFFFF"/>
                  </a:outerShdw>
                </a:effectLst>
                <a:latin typeface="Times New Roman"/>
                <a:cs typeface="Times New Roman"/>
              </a:rPr>
              <a:t>and those are unshared are called</a:t>
            </a:r>
            <a:r>
              <a:rPr lang="en-US" altLang="en-US" dirty="0" smtClean="0">
                <a:solidFill>
                  <a:srgbClr val="000000"/>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LONE PAIRS.</a:t>
            </a: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a:solidFill>
                  <a:srgbClr val="000000"/>
                </a:solidFill>
                <a:latin typeface="Geneva" charset="0"/>
                <a:cs typeface="+mn-cs"/>
              </a:rPr>
              <a:t> </a:t>
            </a:r>
            <a:endParaRPr lang="en-US" altLang="en-US" dirty="0">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dirty="0">
                  <a:solidFill>
                    <a:srgbClr val="000000"/>
                  </a:solidFill>
                  <a:latin typeface="Geneva" charset="0"/>
                  <a:cs typeface="+mn-cs"/>
                </a:rPr>
                <a:t>bond pair</a:t>
              </a:r>
              <a:endParaRPr lang="en-US" altLang="en-US" dirty="0">
                <a:effectLst>
                  <a:outerShdw blurRad="38100" dist="38100" dir="2700000" algn="tl">
                    <a:srgbClr val="000000"/>
                  </a:outerShdw>
                </a:effectLst>
                <a:latin typeface="+mn-lt"/>
                <a:cs typeface="+mn-cs"/>
              </a:endParaRPr>
            </a:p>
          </p:txBody>
        </p:sp>
      </p:grpSp>
      <p:pic>
        <p:nvPicPr>
          <p:cNvPr id="28" name="Picture 2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9" name="Straight Connector 2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0" name="Picture 29"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1" name="Rectangle 3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81000" y="838200"/>
            <a:ext cx="4724400" cy="762000"/>
          </a:xfrm>
          <a:effectLst>
            <a:outerShdw dist="35921" dir="2700000" algn="ctr" rotWithShape="0">
              <a:srgbClr val="000000"/>
            </a:outerShdw>
          </a:effectLst>
        </p:spPr>
        <p:txBody>
          <a:bodyPr>
            <a:noAutofit/>
          </a:bodyPr>
          <a:lstStyle/>
          <a:p>
            <a:pPr eaLnBrk="1" fontAlgn="auto" hangingPunct="1">
              <a:spcAft>
                <a:spcPts val="0"/>
              </a:spcAft>
              <a:defRPr/>
            </a:pPr>
            <a:r>
              <a:rPr lang="en-US" altLang="en-US" sz="2800" dirty="0">
                <a:solidFill>
                  <a:srgbClr val="000000"/>
                </a:solidFill>
                <a:effectLst/>
                <a:latin typeface="Times New Roman"/>
                <a:cs typeface="Times New Roman"/>
              </a:rPr>
              <a:t>Bond Formation</a:t>
            </a:r>
          </a:p>
        </p:txBody>
      </p:sp>
      <p:sp>
        <p:nvSpPr>
          <p:cNvPr id="15363" name="Rectangle 3"/>
          <p:cNvSpPr>
            <a:spLocks noGrp="1" noChangeArrowheads="1"/>
          </p:cNvSpPr>
          <p:nvPr>
            <p:ph idx="4294967295"/>
          </p:nvPr>
        </p:nvSpPr>
        <p:spPr>
          <a:xfrm>
            <a:off x="-228600" y="1905000"/>
            <a:ext cx="9525000" cy="1219200"/>
          </a:xfrm>
        </p:spPr>
        <p:txBody>
          <a:bodyPr>
            <a:normAutofit/>
          </a:bodyPr>
          <a:lstStyle/>
          <a:p>
            <a:pPr marL="274320" indent="-274320" algn="ctr" eaLnBrk="1" fontAlgn="auto" hangingPunct="1">
              <a:spcAft>
                <a:spcPts val="0"/>
              </a:spcAft>
              <a:buClr>
                <a:schemeClr val="accent3"/>
              </a:buClr>
              <a:buFontTx/>
              <a:buNone/>
              <a:defRPr/>
            </a:pPr>
            <a:r>
              <a:rPr lang="en-US" altLang="en-US" b="1" dirty="0">
                <a:solidFill>
                  <a:srgbClr val="7030A0"/>
                </a:solidFill>
                <a:effectLst>
                  <a:outerShdw blurRad="38100" dist="38100" dir="2700000" algn="tl">
                    <a:srgbClr val="FFFFFF"/>
                  </a:outerShdw>
                </a:effectLst>
                <a:latin typeface="Times New Roman"/>
                <a:cs typeface="Times New Roman"/>
              </a:rPr>
              <a:t>A bond can result from an</a:t>
            </a:r>
            <a:r>
              <a:rPr lang="en-US" altLang="en-US" b="1" dirty="0">
                <a:solidFill>
                  <a:srgbClr val="7030A0"/>
                </a:solidFill>
                <a:effectLst>
                  <a:outerShdw blurRad="38100" dist="38100" dir="2700000" algn="tl">
                    <a:srgbClr val="000000"/>
                  </a:outerShdw>
                </a:effectLst>
                <a:latin typeface="Times New Roman"/>
                <a:cs typeface="Times New Roman"/>
              </a:rPr>
              <a:t> </a:t>
            </a:r>
            <a:r>
              <a:rPr lang="en-US" altLang="en-US" b="1" dirty="0">
                <a:solidFill>
                  <a:srgbClr val="C00000"/>
                </a:solidFill>
                <a:effectLst>
                  <a:outerShdw blurRad="38100" dist="38100" dir="2700000" algn="tl">
                    <a:srgbClr val="000000"/>
                  </a:outerShdw>
                </a:effectLst>
                <a:latin typeface="Times New Roman"/>
                <a:cs typeface="Times New Roman"/>
              </a:rPr>
              <a:t>overlap</a:t>
            </a:r>
            <a:r>
              <a:rPr lang="en-US" altLang="en-US" b="1" dirty="0">
                <a:solidFill>
                  <a:srgbClr val="7030A0"/>
                </a:solidFill>
                <a:effectLst>
                  <a:outerShdw blurRad="38100" dist="38100" dir="2700000" algn="tl">
                    <a:srgbClr val="FFFFFF"/>
                  </a:outerShdw>
                </a:effectLst>
                <a:latin typeface="Times New Roman"/>
                <a:cs typeface="Times New Roman"/>
              </a:rPr>
              <a:t> of atomic </a:t>
            </a:r>
            <a:r>
              <a:rPr lang="en-US" altLang="en-US" b="1" dirty="0" err="1">
                <a:solidFill>
                  <a:srgbClr val="7030A0"/>
                </a:solidFill>
                <a:effectLst>
                  <a:outerShdw blurRad="38100" dist="38100" dir="2700000" algn="tl">
                    <a:srgbClr val="FFFFFF"/>
                  </a:outerShdw>
                </a:effectLst>
                <a:latin typeface="Times New Roman"/>
                <a:cs typeface="Times New Roman"/>
              </a:rPr>
              <a:t>orbitals</a:t>
            </a:r>
            <a:r>
              <a:rPr lang="en-US" altLang="en-US" b="1" dirty="0">
                <a:solidFill>
                  <a:srgbClr val="7030A0"/>
                </a:solidFill>
                <a:effectLst>
                  <a:outerShdw blurRad="38100" dist="38100" dir="2700000" algn="tl">
                    <a:srgbClr val="FFFFFF"/>
                  </a:outerShdw>
                </a:effectLst>
                <a:latin typeface="Times New Roman"/>
                <a:cs typeface="Times New Roman"/>
              </a:rPr>
              <a:t> on neighboring atoms.</a:t>
            </a:r>
            <a:r>
              <a:rPr lang="en-US" altLang="en-US" b="1" dirty="0">
                <a:solidFill>
                  <a:srgbClr val="7030A0"/>
                </a:solidFill>
                <a:effectLst>
                  <a:outerShdw blurRad="38100" dist="38100" dir="2700000" algn="tl">
                    <a:srgbClr val="000000"/>
                  </a:outerShdw>
                </a:effectLst>
                <a:latin typeface="Times New Roman"/>
                <a:cs typeface="Times New Roman"/>
              </a:rPr>
              <a:t> </a:t>
            </a:r>
            <a:endParaRPr lang="en-US" altLang="en-US" b="1" dirty="0">
              <a:solidFill>
                <a:srgbClr val="7030A0"/>
              </a:solidFill>
              <a:effectLst>
                <a:outerShdw blurRad="38100" dist="38100" dir="2700000" algn="tl">
                  <a:srgbClr val="FFFFFF"/>
                </a:outerShdw>
              </a:effectLst>
              <a:latin typeface="Times New Roman"/>
              <a:cs typeface="Times New Roman"/>
            </a:endParaRPr>
          </a:p>
        </p:txBody>
      </p:sp>
      <p:sp>
        <p:nvSpPr>
          <p:cNvPr id="15399" name="Rectangle 39"/>
          <p:cNvSpPr>
            <a:spLocks noChangeArrowheads="1"/>
          </p:cNvSpPr>
          <p:nvPr/>
        </p:nvSpPr>
        <p:spPr bwMode="auto">
          <a:xfrm>
            <a:off x="1827213" y="2971800"/>
            <a:ext cx="5172075" cy="2473325"/>
          </a:xfrm>
          <a:prstGeom prst="rect">
            <a:avLst/>
          </a:prstGeom>
          <a:solidFill>
            <a:schemeClr val="bg2"/>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dirty="0">
                <a:solidFill>
                  <a:srgbClr val="000000"/>
                </a:solidFill>
                <a:latin typeface="Geneva" charset="0"/>
                <a:cs typeface="+mn-cs"/>
              </a:rPr>
              <a:t>Overlap of H (1s) and </a:t>
            </a:r>
            <a:r>
              <a:rPr lang="en-US" altLang="en-US" sz="2700">
                <a:solidFill>
                  <a:srgbClr val="000000"/>
                </a:solidFill>
                <a:latin typeface="Geneva" charset="0"/>
                <a:cs typeface="+mn-cs"/>
              </a:rPr>
              <a:t>Cl </a:t>
            </a:r>
            <a:r>
              <a:rPr lang="en-US" altLang="en-US" sz="2700" smtClean="0">
                <a:solidFill>
                  <a:srgbClr val="000000"/>
                </a:solidFill>
                <a:latin typeface="Geneva" charset="0"/>
                <a:cs typeface="+mn-cs"/>
              </a:rPr>
              <a:t>(3p</a:t>
            </a:r>
            <a:r>
              <a:rPr lang="en-US" altLang="en-US" sz="2700" dirty="0">
                <a:solidFill>
                  <a:srgbClr val="00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74737" y="5560700"/>
            <a:ext cx="7307263" cy="459100"/>
          </a:xfrm>
          <a:prstGeom prst="rect">
            <a:avLst/>
          </a:prstGeom>
          <a:noFill/>
          <a:ln w="50800">
            <a:noFill/>
            <a:miter lim="800000"/>
            <a:headEnd/>
            <a:tailEnd/>
          </a:ln>
          <a:effectLst/>
        </p:spPr>
        <p:txBody>
          <a:bodyPr wrap="square" lIns="90487" tIns="44450" rIns="90487" bIns="44450">
            <a:spAutoFit/>
          </a:bodyPr>
          <a:lstStyle/>
          <a:p>
            <a:pPr algn="ctr" fontAlgn="auto">
              <a:spcBef>
                <a:spcPts val="0"/>
              </a:spcBef>
              <a:spcAft>
                <a:spcPts val="0"/>
              </a:spcAft>
              <a:defRPr/>
            </a:pPr>
            <a:r>
              <a:rPr lang="en-US" altLang="en-US" sz="2400" dirty="0">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sz="2400" dirty="0">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pic>
        <p:nvPicPr>
          <p:cNvPr id="48" name="Picture 4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49" name="Straight Connector 4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50" name="Picture 49"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51" name="Rectangle 5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15</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0"/>
            <a:ext cx="8915400" cy="762000"/>
          </a:xfrm>
        </p:spPr>
        <p:txBody>
          <a:bodyPr>
            <a:normAutofit fontScale="90000"/>
          </a:bodyPr>
          <a:lstStyle/>
          <a:p>
            <a:pPr algn="ctr" eaLnBrk="1" hangingPunct="1"/>
            <a:r>
              <a:rPr lang="en-US" sz="2800" b="1" dirty="0" smtClean="0">
                <a:solidFill>
                  <a:srgbClr val="00B0F0"/>
                </a:solidFill>
                <a:latin typeface="Times New Roman"/>
                <a:cs typeface="Times New Roman"/>
              </a:rPr>
              <a:t>Electronegativity Difference:</a:t>
            </a:r>
            <a:r>
              <a:rPr lang="ar-SA" sz="2800" b="1" dirty="0" smtClean="0">
                <a:solidFill>
                  <a:srgbClr val="00B0F0"/>
                </a:solidFill>
                <a:latin typeface="Times New Roman"/>
                <a:cs typeface="Times New Roman"/>
              </a:rPr>
              <a:t> </a:t>
            </a:r>
            <a:r>
              <a:rPr lang="en-US" sz="2800" b="1" dirty="0" smtClean="0">
                <a:solidFill>
                  <a:srgbClr val="00B0F0"/>
                </a:solidFill>
                <a:latin typeface="Times New Roman"/>
                <a:cs typeface="Times New Roman"/>
              </a:rPr>
              <a:t>types of bonds and polarity</a:t>
            </a:r>
          </a:p>
        </p:txBody>
      </p:sp>
      <p:sp>
        <p:nvSpPr>
          <p:cNvPr id="22531" name="Rectangle 3"/>
          <p:cNvSpPr>
            <a:spLocks noGrp="1" noChangeArrowheads="1"/>
          </p:cNvSpPr>
          <p:nvPr>
            <p:ph type="body" sz="half" idx="1"/>
          </p:nvPr>
        </p:nvSpPr>
        <p:spPr>
          <a:xfrm>
            <a:off x="0" y="1447800"/>
            <a:ext cx="8991600" cy="3276600"/>
          </a:xfrm>
        </p:spPr>
        <p:txBody>
          <a:bodyPr>
            <a:noAutofit/>
          </a:bodyPr>
          <a:lstStyle/>
          <a:p>
            <a:pPr algn="just" eaLnBrk="1" hangingPunct="1">
              <a:buClrTx/>
              <a:buFont typeface="Wingdings" pitchFamily="2" charset="2"/>
              <a:buChar char="Ø"/>
            </a:pPr>
            <a:r>
              <a:rPr lang="en-US" sz="2200" dirty="0" smtClean="0">
                <a:latin typeface="Times New Roman"/>
                <a:cs typeface="Times New Roman"/>
              </a:rPr>
              <a:t>The attraction of  an atom for electrons in chemical bond is the </a:t>
            </a:r>
            <a:r>
              <a:rPr lang="en-US" sz="2200" dirty="0" smtClean="0">
                <a:solidFill>
                  <a:srgbClr val="C40CB7"/>
                </a:solidFill>
                <a:latin typeface="Times New Roman"/>
                <a:cs typeface="Times New Roman"/>
              </a:rPr>
              <a:t>atom's electronegativity</a:t>
            </a:r>
            <a:r>
              <a:rPr lang="en-US" sz="2200" dirty="0" smtClean="0">
                <a:latin typeface="Times New Roman"/>
                <a:cs typeface="Times New Roman"/>
              </a:rPr>
              <a:t>.</a:t>
            </a:r>
          </a:p>
          <a:p>
            <a:pPr algn="just" eaLnBrk="1" hangingPunct="1">
              <a:buClrTx/>
              <a:buFont typeface="Wingdings" pitchFamily="2" charset="2"/>
              <a:buChar char="Ø"/>
            </a:pPr>
            <a:r>
              <a:rPr lang="en-US" sz="2200" dirty="0" smtClean="0">
                <a:latin typeface="Times New Roman"/>
                <a:cs typeface="Times New Roman"/>
              </a:rPr>
              <a:t>If the difference in </a:t>
            </a:r>
            <a:r>
              <a:rPr lang="en-US" sz="2200" dirty="0" err="1" smtClean="0">
                <a:latin typeface="Times New Roman"/>
                <a:cs typeface="Times New Roman"/>
              </a:rPr>
              <a:t>electronegativities</a:t>
            </a:r>
            <a:r>
              <a:rPr lang="en-US" sz="2200" dirty="0" smtClean="0">
                <a:latin typeface="Times New Roman"/>
                <a:cs typeface="Times New Roman"/>
              </a:rPr>
              <a:t> (usually called </a:t>
            </a:r>
            <a:r>
              <a:rPr lang="el-GR" sz="2200" dirty="0" smtClean="0">
                <a:latin typeface="Times New Roman"/>
                <a:cs typeface="Times New Roman"/>
              </a:rPr>
              <a:t>Δ</a:t>
            </a:r>
            <a:r>
              <a:rPr lang="en-US" sz="2200" dirty="0" smtClean="0">
                <a:latin typeface="Times New Roman"/>
                <a:cs typeface="Times New Roman"/>
              </a:rPr>
              <a:t>EN) between the atoms in a molecule as follows:</a:t>
            </a:r>
          </a:p>
          <a:p>
            <a:pPr algn="just" eaLnBrk="1" hangingPunct="1">
              <a:buClrTx/>
              <a:buFont typeface="Wingdings 2" pitchFamily="18" charset="2"/>
              <a:buNone/>
            </a:pPr>
            <a:r>
              <a:rPr lang="en-US" sz="2200" b="1" dirty="0" smtClean="0">
                <a:solidFill>
                  <a:srgbClr val="00B0F0"/>
                </a:solidFill>
                <a:latin typeface="Times New Roman"/>
                <a:cs typeface="Times New Roman"/>
              </a:rPr>
              <a:t>   </a:t>
            </a:r>
            <a:r>
              <a:rPr lang="el-GR" sz="2200" dirty="0" smtClean="0">
                <a:solidFill>
                  <a:srgbClr val="00B0F0"/>
                </a:solidFill>
                <a:latin typeface="Times New Roman"/>
                <a:cs typeface="Times New Roman"/>
              </a:rPr>
              <a:t>Δ</a:t>
            </a:r>
            <a:r>
              <a:rPr lang="en-US" sz="2200" dirty="0" smtClean="0">
                <a:solidFill>
                  <a:srgbClr val="00B0F0"/>
                </a:solidFill>
                <a:latin typeface="Times New Roman"/>
                <a:cs typeface="Times New Roman"/>
              </a:rPr>
              <a:t>EN greater than </a:t>
            </a:r>
            <a:r>
              <a:rPr lang="en-US" sz="2200" b="1" dirty="0" smtClean="0">
                <a:solidFill>
                  <a:srgbClr val="00B0F0"/>
                </a:solidFill>
                <a:latin typeface="Times New Roman"/>
                <a:cs typeface="Times New Roman"/>
              </a:rPr>
              <a:t>2 &amp; up 4.0</a:t>
            </a:r>
            <a:r>
              <a:rPr lang="en-US" sz="2200" dirty="0" smtClean="0">
                <a:solidFill>
                  <a:srgbClr val="00B0F0"/>
                </a:solidFill>
                <a:latin typeface="Times New Roman"/>
                <a:cs typeface="Times New Roman"/>
              </a:rPr>
              <a:t>:</a:t>
            </a:r>
            <a:r>
              <a:rPr lang="en-US" sz="2200" dirty="0" smtClean="0">
                <a:latin typeface="Times New Roman"/>
                <a:cs typeface="Times New Roman"/>
              </a:rPr>
              <a:t> the bonding in this molecule is  </a:t>
            </a:r>
            <a:r>
              <a:rPr lang="en-US" sz="2200" dirty="0" smtClean="0">
                <a:solidFill>
                  <a:srgbClr val="00B0F0"/>
                </a:solidFill>
                <a:latin typeface="Times New Roman"/>
                <a:cs typeface="Times New Roman"/>
              </a:rPr>
              <a:t>Ionic</a:t>
            </a:r>
          </a:p>
          <a:p>
            <a:pPr algn="just" eaLnBrk="1" hangingPunct="1">
              <a:buClrTx/>
              <a:buFont typeface="Wingdings 2" pitchFamily="18" charset="2"/>
              <a:buNone/>
            </a:pPr>
            <a:r>
              <a:rPr lang="en-US" sz="2200" dirty="0" smtClean="0">
                <a:latin typeface="Times New Roman"/>
                <a:cs typeface="Times New Roman"/>
              </a:rPr>
              <a:t>   </a:t>
            </a:r>
            <a:r>
              <a:rPr lang="el-GR" sz="2200" dirty="0" smtClean="0">
                <a:latin typeface="Times New Roman"/>
                <a:cs typeface="Times New Roman"/>
              </a:rPr>
              <a:t>Δ</a:t>
            </a:r>
            <a:r>
              <a:rPr lang="en-US" sz="2200" dirty="0" smtClean="0">
                <a:latin typeface="Times New Roman"/>
                <a:cs typeface="Times New Roman"/>
              </a:rPr>
              <a:t>EN between 1.6 and 2.0 and if a metal is involved, then the bond is considered ionic. If only nonmetals are involved, the bond is considered polar covalent. </a:t>
            </a:r>
          </a:p>
          <a:p>
            <a:pPr algn="just" eaLnBrk="1" hangingPunct="1">
              <a:buClrTx/>
              <a:buFont typeface="Wingdings 2" pitchFamily="18" charset="2"/>
              <a:buNone/>
            </a:pPr>
            <a:r>
              <a:rPr lang="en-US" sz="2200" dirty="0" smtClean="0">
                <a:solidFill>
                  <a:srgbClr val="00B0F0"/>
                </a:solidFill>
                <a:latin typeface="Times New Roman"/>
                <a:cs typeface="Times New Roman"/>
              </a:rPr>
              <a:t>	</a:t>
            </a:r>
            <a:r>
              <a:rPr lang="el-GR" sz="2200" dirty="0" smtClean="0">
                <a:latin typeface="Times New Roman"/>
                <a:cs typeface="Times New Roman"/>
              </a:rPr>
              <a:t> </a:t>
            </a:r>
            <a:r>
              <a:rPr lang="el-GR" sz="2200" dirty="0" smtClean="0">
                <a:solidFill>
                  <a:srgbClr val="C40CB7"/>
                </a:solidFill>
                <a:latin typeface="Times New Roman"/>
                <a:cs typeface="Times New Roman"/>
              </a:rPr>
              <a:t>Δ</a:t>
            </a:r>
            <a:r>
              <a:rPr lang="en-US" sz="2200" dirty="0" smtClean="0">
                <a:solidFill>
                  <a:srgbClr val="C40CB7"/>
                </a:solidFill>
                <a:latin typeface="Times New Roman"/>
                <a:cs typeface="Times New Roman"/>
              </a:rPr>
              <a:t>EN  between 0.5 and 1.6 </a:t>
            </a:r>
            <a:r>
              <a:rPr lang="en-US" sz="2200" dirty="0" smtClean="0">
                <a:latin typeface="Times New Roman"/>
                <a:cs typeface="Times New Roman"/>
              </a:rPr>
              <a:t>the bonding in this molecule is </a:t>
            </a:r>
            <a:r>
              <a:rPr lang="en-US" sz="2200" dirty="0" smtClean="0">
                <a:solidFill>
                  <a:srgbClr val="C40CB7"/>
                </a:solidFill>
                <a:latin typeface="Times New Roman"/>
                <a:cs typeface="Times New Roman"/>
              </a:rPr>
              <a:t>Covalent</a:t>
            </a:r>
            <a:r>
              <a:rPr lang="en-US" sz="2200" dirty="0" smtClean="0">
                <a:latin typeface="Times New Roman"/>
                <a:cs typeface="Times New Roman"/>
              </a:rPr>
              <a:t> </a:t>
            </a:r>
            <a:r>
              <a:rPr lang="en-US" sz="2200" dirty="0" smtClean="0">
                <a:solidFill>
                  <a:srgbClr val="C40CB7"/>
                </a:solidFill>
                <a:latin typeface="Times New Roman"/>
                <a:cs typeface="Times New Roman"/>
              </a:rPr>
              <a:t>and </a:t>
            </a:r>
            <a:r>
              <a:rPr lang="en-US" sz="2200" b="1" dirty="0" smtClean="0">
                <a:solidFill>
                  <a:srgbClr val="C40CB7"/>
                </a:solidFill>
                <a:latin typeface="Times New Roman"/>
                <a:cs typeface="Times New Roman"/>
              </a:rPr>
              <a:t>Polar</a:t>
            </a:r>
            <a:endParaRPr lang="en-US" sz="2200" dirty="0" smtClean="0">
              <a:solidFill>
                <a:srgbClr val="C40CB7"/>
              </a:solidFill>
              <a:latin typeface="Times New Roman"/>
              <a:cs typeface="Times New Roman"/>
            </a:endParaRPr>
          </a:p>
          <a:p>
            <a:pPr algn="just" eaLnBrk="1" hangingPunct="1">
              <a:buClrTx/>
              <a:buFont typeface="Wingdings 2" pitchFamily="18" charset="2"/>
              <a:buNone/>
            </a:pPr>
            <a:r>
              <a:rPr lang="en-US" sz="2200" dirty="0" smtClean="0">
                <a:solidFill>
                  <a:srgbClr val="7030A0"/>
                </a:solidFill>
                <a:latin typeface="Times New Roman"/>
                <a:cs typeface="Times New Roman"/>
              </a:rPr>
              <a:t>     </a:t>
            </a:r>
            <a:r>
              <a:rPr lang="el-GR" sz="2200" dirty="0" smtClean="0">
                <a:solidFill>
                  <a:srgbClr val="7030A0"/>
                </a:solidFill>
                <a:latin typeface="Times New Roman"/>
                <a:cs typeface="Times New Roman"/>
              </a:rPr>
              <a:t>Δ</a:t>
            </a:r>
            <a:r>
              <a:rPr lang="en-US" sz="2200" dirty="0" smtClean="0">
                <a:solidFill>
                  <a:srgbClr val="7030A0"/>
                </a:solidFill>
                <a:latin typeface="Times New Roman"/>
                <a:cs typeface="Times New Roman"/>
              </a:rPr>
              <a:t>EN between 0.0 to 0.5: </a:t>
            </a:r>
            <a:r>
              <a:rPr lang="en-US" sz="2200" dirty="0" smtClean="0">
                <a:latin typeface="Times New Roman"/>
                <a:cs typeface="Times New Roman"/>
              </a:rPr>
              <a:t>the bonding in this molecule is </a:t>
            </a:r>
            <a:r>
              <a:rPr lang="en-US" sz="2200" dirty="0" smtClean="0">
                <a:solidFill>
                  <a:srgbClr val="7030A0"/>
                </a:solidFill>
                <a:latin typeface="Times New Roman"/>
                <a:cs typeface="Times New Roman"/>
              </a:rPr>
              <a:t>Covalent</a:t>
            </a:r>
            <a:r>
              <a:rPr lang="en-US" sz="2200" dirty="0" smtClean="0">
                <a:latin typeface="Times New Roman"/>
                <a:cs typeface="Times New Roman"/>
              </a:rPr>
              <a:t> and it is </a:t>
            </a:r>
            <a:r>
              <a:rPr lang="en-US" sz="2200" b="1" dirty="0" smtClean="0">
                <a:solidFill>
                  <a:srgbClr val="7030A0"/>
                </a:solidFill>
                <a:latin typeface="Times New Roman"/>
                <a:cs typeface="Times New Roman"/>
              </a:rPr>
              <a:t>Non-Polar </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TextBox 1"/>
          <p:cNvSpPr txBox="1"/>
          <p:nvPr/>
        </p:nvSpPr>
        <p:spPr>
          <a:xfrm>
            <a:off x="8610600" y="6379748"/>
            <a:ext cx="381000" cy="246221"/>
          </a:xfrm>
          <a:prstGeom prst="rect">
            <a:avLst/>
          </a:prstGeom>
          <a:noFill/>
        </p:spPr>
        <p:txBody>
          <a:bodyPr wrap="square" rtlCol="0">
            <a:spAutoFit/>
          </a:bodyPr>
          <a:lstStyle/>
          <a:p>
            <a:r>
              <a:rPr lang="en-US" sz="1000" dirty="0" smtClean="0"/>
              <a:t>16</a:t>
            </a:r>
            <a:endParaRPr lang="en-US" sz="1000"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85800"/>
            <a:ext cx="8513683" cy="1066800"/>
          </a:xfrm>
        </p:spPr>
        <p:txBody>
          <a:bodyPr>
            <a:noAutofit/>
          </a:bodyPr>
          <a:lstStyle/>
          <a:p>
            <a:pPr algn="just" eaLnBrk="1" fontAlgn="auto" hangingPunct="1">
              <a:lnSpc>
                <a:spcPct val="100000"/>
              </a:lnSpc>
              <a:spcAft>
                <a:spcPts val="0"/>
              </a:spcAft>
              <a:defRPr/>
            </a:pPr>
            <a:r>
              <a:rPr lang="en-US" altLang="en-US" sz="2400" dirty="0">
                <a:solidFill>
                  <a:schemeClr val="hlink"/>
                </a:solidFill>
                <a:effectLst>
                  <a:outerShdw blurRad="38100" dist="38100" dir="2700000" algn="tl">
                    <a:srgbClr val="000000"/>
                  </a:outerShdw>
                </a:effectLst>
                <a:latin typeface="Times New Roman"/>
                <a:cs typeface="Times New Roman"/>
              </a:rPr>
              <a:t>The type of bond can </a:t>
            </a:r>
            <a:r>
              <a:rPr lang="en-US" altLang="en-US" sz="2400" u="sng" dirty="0">
                <a:solidFill>
                  <a:schemeClr val="hlink"/>
                </a:solidFill>
                <a:effectLst>
                  <a:outerShdw blurRad="38100" dist="38100" dir="2700000" algn="tl">
                    <a:srgbClr val="000000"/>
                  </a:outerShdw>
                </a:effectLst>
                <a:latin typeface="Times New Roman"/>
                <a:cs typeface="Times New Roman"/>
              </a:rPr>
              <a:t>usually</a:t>
            </a:r>
            <a:r>
              <a:rPr lang="en-US" altLang="en-US" sz="2400" dirty="0">
                <a:solidFill>
                  <a:schemeClr val="hlink"/>
                </a:solidFill>
                <a:effectLst>
                  <a:outerShdw blurRad="38100" dist="38100" dir="2700000" algn="tl">
                    <a:srgbClr val="000000"/>
                  </a:outerShdw>
                </a:effectLst>
                <a:latin typeface="Times New Roman"/>
                <a:cs typeface="Times New Roman"/>
              </a:rPr>
              <a:t> be calculated by finding the difference in electronegativity of </a:t>
            </a:r>
            <a:r>
              <a:rPr lang="en-US" altLang="en-US" sz="2400" dirty="0" smtClean="0">
                <a:solidFill>
                  <a:schemeClr val="hlink"/>
                </a:solidFill>
                <a:effectLst>
                  <a:outerShdw blurRad="38100" dist="38100" dir="2700000" algn="tl">
                    <a:srgbClr val="000000"/>
                  </a:outerShdw>
                </a:effectLst>
                <a:latin typeface="Times New Roman"/>
                <a:cs typeface="Times New Roman"/>
              </a:rPr>
              <a:t>the two </a:t>
            </a:r>
            <a:r>
              <a:rPr lang="en-US" altLang="en-US" sz="2400" dirty="0">
                <a:solidFill>
                  <a:schemeClr val="hlink"/>
                </a:solidFill>
                <a:effectLst>
                  <a:outerShdw blurRad="38100" dist="38100" dir="2700000" algn="tl">
                    <a:srgbClr val="000000"/>
                  </a:outerShdw>
                </a:effectLst>
                <a:latin typeface="Times New Roman"/>
                <a:cs typeface="Times New Roman"/>
              </a:rPr>
              <a:t>atoms that are going together.</a:t>
            </a:r>
            <a:endParaRPr lang="en-US" altLang="en-US" sz="2400" dirty="0">
              <a:solidFill>
                <a:schemeClr val="hlink"/>
              </a:solidFill>
              <a:latin typeface="Times New Roman"/>
              <a:cs typeface="Times New Roman"/>
            </a:endParaRPr>
          </a:p>
        </p:txBody>
      </p:sp>
      <p:pic>
        <p:nvPicPr>
          <p:cNvPr id="138243" name="Picture 3"/>
          <p:cNvPicPr>
            <a:picLocks noChangeAspect="1" noChangeArrowheads="1"/>
          </p:cNvPicPr>
          <p:nvPr/>
        </p:nvPicPr>
        <p:blipFill>
          <a:blip r:embed="rId2" cstate="print"/>
          <a:srcRect/>
          <a:stretch>
            <a:fillRect/>
          </a:stretch>
        </p:blipFill>
        <p:spPr bwMode="auto">
          <a:xfrm>
            <a:off x="609600" y="1803440"/>
            <a:ext cx="7696200" cy="4673560"/>
          </a:xfrm>
          <a:prstGeom prst="rect">
            <a:avLst/>
          </a:prstGeom>
          <a:noFill/>
          <a:ln w="12700">
            <a:noFill/>
            <a:miter lim="800000"/>
            <a:headEnd/>
            <a:tailEnd/>
          </a:ln>
          <a:effectLst>
            <a:outerShdw dist="53882" dir="2700000" algn="ctr" rotWithShape="0">
              <a:schemeClr val="bg2"/>
            </a:outerShdw>
          </a:effectLst>
        </p:spPr>
      </p:pic>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2DC3406E-64A2-4C40-A19F-1F7C40A9B092}" type="slidenum">
              <a:rPr lang="en-US" smtClean="0"/>
              <a:pPr>
                <a:defRPr/>
              </a:pPr>
              <a:t>17</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dirty="0">
                <a:solidFill>
                  <a:srgbClr val="C00000"/>
                </a:solidFill>
                <a:latin typeface="Times New Roman"/>
                <a:cs typeface="Times New Roman"/>
              </a:rPr>
              <a:t>Example 1:  </a:t>
            </a:r>
            <a:r>
              <a:rPr lang="en-US" sz="2400" b="1" dirty="0" err="1">
                <a:solidFill>
                  <a:srgbClr val="C00000"/>
                </a:solidFill>
                <a:latin typeface="Times New Roman"/>
                <a:cs typeface="Times New Roman"/>
              </a:rPr>
              <a:t>NaCl</a:t>
            </a:r>
            <a:endParaRPr lang="en-US" sz="2400" b="1" dirty="0">
              <a:solidFill>
                <a:srgbClr val="C00000"/>
              </a:solidFill>
              <a:latin typeface="Times New Roman"/>
              <a:cs typeface="Times New Roman"/>
            </a:endParaRPr>
          </a:p>
          <a:p>
            <a:pPr lvl="1"/>
            <a:r>
              <a:rPr lang="en-US" sz="2400" b="1" dirty="0" err="1">
                <a:latin typeface="Times New Roman"/>
                <a:cs typeface="Times New Roman"/>
              </a:rPr>
              <a:t>EN</a:t>
            </a:r>
            <a:r>
              <a:rPr lang="en-US" sz="2400" b="1" baseline="-25000" dirty="0" err="1">
                <a:latin typeface="Times New Roman"/>
                <a:cs typeface="Times New Roman"/>
              </a:rPr>
              <a:t>Na</a:t>
            </a:r>
            <a:r>
              <a:rPr lang="en-US" sz="2400" b="1" dirty="0">
                <a:latin typeface="Times New Roman"/>
                <a:cs typeface="Times New Roman"/>
              </a:rPr>
              <a:t> = 0.8, </a:t>
            </a:r>
            <a:r>
              <a:rPr lang="en-US" sz="2400" b="1" dirty="0" err="1">
                <a:latin typeface="Times New Roman"/>
                <a:cs typeface="Times New Roman"/>
              </a:rPr>
              <a:t>EN</a:t>
            </a:r>
            <a:r>
              <a:rPr lang="en-US" sz="2400" b="1" baseline="-25000" dirty="0" err="1">
                <a:latin typeface="Times New Roman"/>
                <a:cs typeface="Times New Roman"/>
              </a:rPr>
              <a:t>Cl</a:t>
            </a:r>
            <a:r>
              <a:rPr lang="en-US" sz="2400" b="1" dirty="0">
                <a:latin typeface="Times New Roman"/>
                <a:cs typeface="Times New Roman"/>
              </a:rPr>
              <a:t> = 3.0, Difference </a:t>
            </a:r>
            <a:r>
              <a:rPr lang="el-GR" sz="2400" dirty="0">
                <a:latin typeface="Times New Roman"/>
                <a:cs typeface="Times New Roman"/>
              </a:rPr>
              <a:t>Δ</a:t>
            </a:r>
            <a:r>
              <a:rPr lang="en-US" sz="2400" dirty="0">
                <a:latin typeface="Times New Roman"/>
                <a:cs typeface="Times New Roman"/>
              </a:rPr>
              <a:t>EN</a:t>
            </a:r>
            <a:r>
              <a:rPr lang="en-US" sz="2400" b="1" dirty="0">
                <a:latin typeface="Times New Roman"/>
                <a:cs typeface="Times New Roman"/>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a:bodyPr>
          <a:lstStyle/>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The difference in electronegativity between H &amp; </a:t>
            </a:r>
            <a:r>
              <a:rPr lang="en-US" altLang="en-US" sz="2400" b="1" dirty="0" err="1">
                <a:effectLst>
                  <a:outerShdw blurRad="38100" dist="38100" dir="2700000" algn="tl">
                    <a:srgbClr val="FFFFFF"/>
                  </a:outerShdw>
                </a:effectLst>
                <a:latin typeface="Times New Roman"/>
                <a:cs typeface="Times New Roman"/>
              </a:rPr>
              <a:t>Cl</a:t>
            </a:r>
            <a:r>
              <a:rPr lang="en-US" altLang="en-US" sz="2400" b="1" dirty="0">
                <a:effectLst>
                  <a:outerShdw blurRad="38100" dist="38100" dir="2700000" algn="tl">
                    <a:srgbClr val="FFFFFF"/>
                  </a:outerShdw>
                </a:effectLst>
                <a:latin typeface="Times New Roman"/>
                <a:cs typeface="Times New Roman"/>
              </a:rPr>
              <a:t> atoms = 0.9 </a:t>
            </a:r>
          </a:p>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thus </a:t>
            </a:r>
            <a:r>
              <a:rPr lang="en-US" altLang="en-US" sz="2400" b="1" dirty="0" err="1">
                <a:effectLst>
                  <a:outerShdw blurRad="38100" dist="38100" dir="2700000" algn="tl">
                    <a:srgbClr val="FFFFFF"/>
                  </a:outerShdw>
                </a:effectLst>
                <a:latin typeface="Times New Roman"/>
                <a:cs typeface="Times New Roman"/>
              </a:rPr>
              <a:t>HCl</a:t>
            </a:r>
            <a:r>
              <a:rPr lang="en-US" altLang="en-US" sz="2400" b="1" dirty="0">
                <a:effectLst>
                  <a:outerShdw blurRad="38100" dist="38100" dir="2700000" algn="tl">
                    <a:srgbClr val="FFFFFF"/>
                  </a:outerShdw>
                </a:effectLst>
                <a:latin typeface="Times New Roman"/>
                <a:cs typeface="Times New Roman"/>
              </a:rPr>
              <a:t> is </a:t>
            </a:r>
            <a:r>
              <a:rPr lang="en-US" altLang="en-US" sz="2400" b="1" dirty="0">
                <a:solidFill>
                  <a:schemeClr val="hlink"/>
                </a:solidFill>
                <a:effectLst>
                  <a:outerShdw blurRad="38100" dist="38100" dir="2700000" algn="tl">
                    <a:srgbClr val="000000"/>
                  </a:outerShdw>
                </a:effectLst>
                <a:latin typeface="Times New Roman"/>
                <a:cs typeface="Times New Roman"/>
              </a:rPr>
              <a:t>Covalent &amp; POLAR</a:t>
            </a:r>
            <a:r>
              <a:rPr lang="en-US" altLang="en-US" sz="2400" b="1" dirty="0">
                <a:effectLst>
                  <a:outerShdw blurRad="38100" dist="38100" dir="2700000" algn="tl">
                    <a:srgbClr val="FFFFFF"/>
                  </a:outerShdw>
                </a:effectLst>
                <a:latin typeface="Times New Roman"/>
                <a:cs typeface="Times New Roman"/>
              </a:rPr>
              <a:t> because it has a positive end and a negative end due to difference in electronegativity where;</a:t>
            </a:r>
          </a:p>
        </p:txBody>
      </p:sp>
      <p:pic>
        <p:nvPicPr>
          <p:cNvPr id="7" name="Picture 5"/>
          <p:cNvPicPr>
            <a:picLocks noChangeAspect="1" noChangeArrowheads="1"/>
          </p:cNvPicPr>
          <p:nvPr/>
        </p:nvPicPr>
        <p:blipFill>
          <a:blip r:embed="rId2" cstate="print"/>
          <a:srcRect/>
          <a:stretch>
            <a:fillRect/>
          </a:stretch>
        </p:blipFill>
        <p:spPr bwMode="auto">
          <a:xfrm>
            <a:off x="228600" y="37338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304838"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2: </a:t>
            </a:r>
            <a:r>
              <a:rPr lang="en-US" altLang="en-US" sz="2400" b="1" dirty="0" err="1">
                <a:solidFill>
                  <a:srgbClr val="C00000"/>
                </a:solidFill>
                <a:effectLst>
                  <a:outerShdw blurRad="38100" dist="38100" dir="2700000" algn="tl">
                    <a:srgbClr val="FFFFFF"/>
                  </a:outerShdw>
                </a:effectLst>
                <a:latin typeface="Times New Roman"/>
                <a:cs typeface="Times New Roman"/>
              </a:rPr>
              <a:t>HCl</a:t>
            </a:r>
            <a:endParaRPr lang="en-US" sz="2400" dirty="0">
              <a:solidFill>
                <a:srgbClr val="C00000"/>
              </a:solidFill>
              <a:latin typeface="Times New Roman"/>
              <a:cs typeface="Times New Roman"/>
            </a:endParaRPr>
          </a:p>
        </p:txBody>
      </p:sp>
      <p:pic>
        <p:nvPicPr>
          <p:cNvPr id="9" name="Picture 8"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2DC3406E-64A2-4C40-A19F-1F7C40A9B092}" type="slidenum">
              <a:rPr lang="en-US" smtClean="0"/>
              <a:pPr>
                <a:defRPr/>
              </a:pPr>
              <a:t>18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752600" y="1671935"/>
            <a:ext cx="7696200" cy="461665"/>
          </a:xfrm>
          <a:prstGeom prst="rect">
            <a:avLst/>
          </a:prstGeom>
          <a:noFill/>
          <a:ln w="12700">
            <a:noFill/>
            <a:miter lim="800000"/>
            <a:headEnd/>
            <a:tailEnd/>
          </a:ln>
          <a:effectLst>
            <a:outerShdw dist="17961" dir="2700000" algn="ctr" rotWithShape="0">
              <a:schemeClr val="bg2"/>
            </a:outerShdw>
          </a:effectLst>
        </p:spPr>
        <p:txBody>
          <a:bodyPr wrap="square">
            <a:spAutoFit/>
          </a:bodyPr>
          <a:lstStyle/>
          <a:p>
            <a:pPr fontAlgn="auto">
              <a:spcBef>
                <a:spcPts val="0"/>
              </a:spcBef>
              <a:spcAft>
                <a:spcPts val="0"/>
              </a:spcAft>
              <a:defRPr/>
            </a:pPr>
            <a:r>
              <a:rPr lang="en-US" altLang="en-US" sz="2400" b="1" dirty="0" err="1">
                <a:solidFill>
                  <a:srgbClr val="000000"/>
                </a:solidFill>
                <a:effectLst>
                  <a:outerShdw blurRad="38100" dist="38100" dir="2700000" algn="tl">
                    <a:srgbClr val="FFFFFF"/>
                  </a:outerShdw>
                </a:effectLst>
                <a:latin typeface="Times New Roman"/>
                <a:cs typeface="Times New Roman"/>
              </a:rPr>
              <a:t>Cl</a:t>
            </a:r>
            <a:r>
              <a:rPr lang="en-US" altLang="en-US" sz="2400" b="1" dirty="0">
                <a:solidFill>
                  <a:srgbClr val="000000"/>
                </a:solidFill>
                <a:effectLst>
                  <a:outerShdw blurRad="38100" dist="38100" dir="2700000" algn="tl">
                    <a:srgbClr val="FFFFFF"/>
                  </a:outerShdw>
                </a:effectLst>
                <a:latin typeface="Times New Roman"/>
                <a:cs typeface="Times New Roman"/>
              </a:rPr>
              <a:t> has a greater share in bonding electrons than does H.</a:t>
            </a:r>
          </a:p>
        </p:txBody>
      </p:sp>
      <p:sp>
        <p:nvSpPr>
          <p:cNvPr id="133126" name="Text Box 6"/>
          <p:cNvSpPr txBox="1">
            <a:spLocks noChangeArrowheads="1"/>
          </p:cNvSpPr>
          <p:nvPr/>
        </p:nvSpPr>
        <p:spPr bwMode="auto">
          <a:xfrm>
            <a:off x="1676400" y="2667000"/>
            <a:ext cx="7467600" cy="830997"/>
          </a:xfrm>
          <a:prstGeom prst="rect">
            <a:avLst/>
          </a:prstGeom>
          <a:noFill/>
          <a:ln w="12700">
            <a:noFill/>
            <a:miter lim="800000"/>
            <a:headEnd/>
            <a:tailEnd/>
          </a:ln>
          <a:effectLst/>
        </p:spPr>
        <p:txBody>
          <a:bodyPr wrap="square">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Times New Roman"/>
                <a:cs typeface="Times New Roman"/>
              </a:rPr>
              <a:t>Cl</a:t>
            </a:r>
            <a:r>
              <a:rPr lang="en-US" altLang="en-US" sz="2400" b="1" dirty="0">
                <a:solidFill>
                  <a:srgbClr val="C00000"/>
                </a:solidFill>
                <a:effectLst>
                  <a:outerShdw blurRad="38100" dist="38100" dir="2700000" algn="tl">
                    <a:srgbClr val="FFFFFF"/>
                  </a:outerShdw>
                </a:effectLst>
                <a:latin typeface="Times New Roman"/>
                <a:cs typeface="Times New Roman"/>
              </a:rPr>
              <a:t> has slight negative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FFFFFF"/>
                  </a:outerShdw>
                </a:effectLst>
                <a:latin typeface="Times New Roman"/>
                <a:cs typeface="Times New Roman"/>
              </a:rPr>
              <a:t> and H has slight </a:t>
            </a:r>
            <a:r>
              <a:rPr lang="en-US" altLang="en-US" sz="2400" b="1" dirty="0" smtClean="0">
                <a:solidFill>
                  <a:srgbClr val="C00000"/>
                </a:solidFill>
                <a:effectLst>
                  <a:outerShdw blurRad="38100" dist="38100" dir="2700000" algn="tl">
                    <a:srgbClr val="FFFFFF"/>
                  </a:outerShdw>
                </a:effectLst>
                <a:latin typeface="Times New Roman"/>
                <a:cs typeface="Times New Roman"/>
              </a:rPr>
              <a:t>positive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 </a:t>
            </a:r>
            <a:r>
              <a:rPr lang="en-US" altLang="en-US" sz="2400" b="1" dirty="0">
                <a:solidFill>
                  <a:srgbClr val="C00000"/>
                </a:solidFill>
                <a:effectLst>
                  <a:outerShdw blurRad="38100" dist="38100" dir="2700000" algn="tl">
                    <a:srgbClr val="000000"/>
                  </a:outerShdw>
                </a:effectLst>
                <a:latin typeface="Times New Roman"/>
                <a:cs typeface="Times New Roman"/>
              </a:rPr>
              <a:t>(+ </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endParaRPr lang="en-US" altLang="en-US" sz="2400" b="1" dirty="0">
              <a:solidFill>
                <a:srgbClr val="C00000"/>
              </a:solidFill>
              <a:effectLst>
                <a:outerShdw blurRad="38100" dist="38100" dir="2700000" algn="tl">
                  <a:srgbClr val="FFFFFF"/>
                </a:outerShdw>
              </a:effectLst>
              <a:latin typeface="Times New Roman"/>
              <a:cs typeface="Times New Roman"/>
            </a:endParaRPr>
          </a:p>
        </p:txBody>
      </p:sp>
      <p:pic>
        <p:nvPicPr>
          <p:cNvPr id="133127" name="Picture 7"/>
          <p:cNvPicPr>
            <a:picLocks noChangeAspect="1" noChangeArrowheads="1"/>
          </p:cNvPicPr>
          <p:nvPr/>
        </p:nvPicPr>
        <p:blipFill>
          <a:blip r:embed="rId2" cstate="print"/>
          <a:srcRect/>
          <a:stretch>
            <a:fillRect/>
          </a:stretch>
        </p:blipFill>
        <p:spPr bwMode="auto">
          <a:xfrm>
            <a:off x="152400" y="1752600"/>
            <a:ext cx="1544638" cy="1676400"/>
          </a:xfrm>
          <a:prstGeom prst="rect">
            <a:avLst/>
          </a:prstGeom>
          <a:solidFill>
            <a:schemeClr val="bg2"/>
          </a:solidFill>
          <a:effectLst>
            <a:outerShdw dist="35921" dir="2700000" algn="ctr" rotWithShape="0">
              <a:srgbClr val="808080"/>
            </a:outerShdw>
          </a:effectLst>
        </p:spPr>
      </p:pic>
      <p:sp>
        <p:nvSpPr>
          <p:cNvPr id="9" name="Rectangle 8"/>
          <p:cNvSpPr/>
          <p:nvPr/>
        </p:nvSpPr>
        <p:spPr>
          <a:xfrm>
            <a:off x="304800" y="4191000"/>
            <a:ext cx="1578227"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3</a:t>
            </a:r>
            <a:endParaRPr lang="en-US" sz="2400" dirty="0">
              <a:solidFill>
                <a:srgbClr val="C00000"/>
              </a:solidFill>
              <a:latin typeface="Times New Roman"/>
              <a:cs typeface="Times New Roman"/>
            </a:endParaRPr>
          </a:p>
        </p:txBody>
      </p:sp>
      <p:sp>
        <p:nvSpPr>
          <p:cNvPr id="25606" name="Rectangle 9"/>
          <p:cNvSpPr>
            <a:spLocks noChangeArrowheads="1"/>
          </p:cNvSpPr>
          <p:nvPr/>
        </p:nvSpPr>
        <p:spPr bwMode="auto">
          <a:xfrm>
            <a:off x="228600" y="4724400"/>
            <a:ext cx="8915400" cy="830263"/>
          </a:xfrm>
          <a:prstGeom prst="rect">
            <a:avLst/>
          </a:prstGeom>
          <a:noFill/>
          <a:ln w="9525">
            <a:noFill/>
            <a:miter lim="800000"/>
            <a:headEnd/>
            <a:tailEnd/>
          </a:ln>
        </p:spPr>
        <p:txBody>
          <a:bodyPr wrap="square">
            <a:spAutoFit/>
          </a:bodyPr>
          <a:lstStyle/>
          <a:p>
            <a:r>
              <a:rPr lang="en-US" sz="2400" dirty="0">
                <a:solidFill>
                  <a:srgbClr val="000000"/>
                </a:solidFill>
                <a:latin typeface="Times New Roman"/>
                <a:cs typeface="Times New Roman"/>
              </a:rPr>
              <a:t> Molecules such as Cl</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H</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F</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are covalent non polar since the difference in </a:t>
            </a:r>
            <a:r>
              <a:rPr lang="en-US" sz="2400" dirty="0" err="1" smtClean="0">
                <a:solidFill>
                  <a:srgbClr val="000000"/>
                </a:solidFill>
                <a:latin typeface="Times New Roman"/>
                <a:cs typeface="Times New Roman"/>
              </a:rPr>
              <a:t>electonegativity</a:t>
            </a:r>
            <a:r>
              <a:rPr lang="en-US" sz="2400" dirty="0" smtClean="0">
                <a:solidFill>
                  <a:srgbClr val="000000"/>
                </a:solidFill>
                <a:latin typeface="Times New Roman"/>
                <a:cs typeface="Times New Roman"/>
              </a:rPr>
              <a:t> </a:t>
            </a:r>
            <a:r>
              <a:rPr lang="en-US" sz="2400" dirty="0">
                <a:solidFill>
                  <a:srgbClr val="000000"/>
                </a:solidFill>
                <a:latin typeface="Times New Roman"/>
                <a:cs typeface="Times New Roman"/>
              </a:rPr>
              <a:t>is zero</a:t>
            </a: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19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990600"/>
            <a:ext cx="8229600" cy="685800"/>
          </a:xfrm>
        </p:spPr>
        <p:txBody>
          <a:bodyPr>
            <a:normAutofit fontScale="90000"/>
          </a:bodyPr>
          <a:lstStyle/>
          <a:p>
            <a:r>
              <a:rPr lang="en-US" sz="2800" dirty="0" smtClean="0">
                <a:solidFill>
                  <a:srgbClr val="800000"/>
                </a:solidFill>
                <a:latin typeface="Times New Roman"/>
                <a:cs typeface="Times New Roman"/>
              </a:rPr>
              <a:t>Where Would We Be without Chemistry?</a:t>
            </a:r>
          </a:p>
        </p:txBody>
      </p:sp>
      <p:sp>
        <p:nvSpPr>
          <p:cNvPr id="9219" name="Content Placeholder 2"/>
          <p:cNvSpPr>
            <a:spLocks noGrp="1"/>
          </p:cNvSpPr>
          <p:nvPr>
            <p:ph idx="1"/>
          </p:nvPr>
        </p:nvSpPr>
        <p:spPr>
          <a:xfrm>
            <a:off x="304800" y="2133600"/>
            <a:ext cx="8229600" cy="2789237"/>
          </a:xfrm>
        </p:spPr>
        <p:txBody>
          <a:bodyPr>
            <a:normAutofit fontScale="92500" lnSpcReduction="10000"/>
          </a:bodyPr>
          <a:lstStyle/>
          <a:p>
            <a:r>
              <a:rPr lang="en-US" sz="2800" dirty="0" smtClean="0">
                <a:solidFill>
                  <a:srgbClr val="000000"/>
                </a:solidFill>
                <a:latin typeface="Times New Roman"/>
                <a:cs typeface="Times New Roman"/>
              </a:rPr>
              <a:t>No chemical reactions</a:t>
            </a:r>
          </a:p>
          <a:p>
            <a:r>
              <a:rPr lang="en-US" sz="2800" dirty="0" smtClean="0">
                <a:solidFill>
                  <a:srgbClr val="000000"/>
                </a:solidFill>
                <a:latin typeface="Times New Roman"/>
                <a:cs typeface="Times New Roman"/>
              </a:rPr>
              <a:t>No leather or rubber</a:t>
            </a:r>
          </a:p>
          <a:p>
            <a:r>
              <a:rPr lang="en-US" sz="2800" dirty="0" smtClean="0">
                <a:solidFill>
                  <a:srgbClr val="000000"/>
                </a:solidFill>
                <a:latin typeface="Times New Roman"/>
                <a:cs typeface="Times New Roman"/>
              </a:rPr>
              <a:t>No Paint or coatings</a:t>
            </a:r>
          </a:p>
          <a:p>
            <a:r>
              <a:rPr lang="en-US" sz="2800" dirty="0" smtClean="0">
                <a:solidFill>
                  <a:srgbClr val="000000"/>
                </a:solidFill>
                <a:latin typeface="Times New Roman"/>
                <a:cs typeface="Times New Roman"/>
              </a:rPr>
              <a:t>No metals</a:t>
            </a:r>
          </a:p>
          <a:p>
            <a:r>
              <a:rPr lang="en-US" sz="2800" dirty="0" smtClean="0">
                <a:solidFill>
                  <a:srgbClr val="000000"/>
                </a:solidFill>
                <a:latin typeface="Times New Roman"/>
                <a:cs typeface="Times New Roman"/>
              </a:rPr>
              <a:t>No you</a:t>
            </a:r>
          </a:p>
          <a:p>
            <a:r>
              <a:rPr lang="en-US" sz="2800" dirty="0" smtClean="0">
                <a:solidFill>
                  <a:srgbClr val="000000"/>
                </a:solidFill>
                <a:latin typeface="Times New Roman"/>
                <a:cs typeface="Times New Roman"/>
              </a:rPr>
              <a:t>No Fabrics</a:t>
            </a:r>
          </a:p>
          <a:p>
            <a:pPr marL="0" indent="0">
              <a:buNone/>
            </a:pPr>
            <a:endParaRPr lang="en-US" sz="2800" dirty="0" smtClean="0">
              <a:solidFill>
                <a:srgbClr val="000000"/>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2" name="Slide Number Placeholder 11"/>
          <p:cNvSpPr>
            <a:spLocks noGrp="1"/>
          </p:cNvSpPr>
          <p:nvPr>
            <p:ph type="sldNum" sz="quarter" idx="12"/>
          </p:nvPr>
        </p:nvSpPr>
        <p:spPr/>
        <p:txBody>
          <a:bodyPr/>
          <a:lstStyle/>
          <a:p>
            <a:pPr>
              <a:defRPr/>
            </a:pPr>
            <a:fld id="{ABC2172B-30B5-454B-A45F-3572BEF2C0E1}" type="slidenum">
              <a:rPr lang="en-US" smtClean="0"/>
              <a:pPr>
                <a:defRPr/>
              </a:pPr>
              <a:t>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066800"/>
            <a:ext cx="8534400" cy="4114800"/>
          </a:xfrm>
        </p:spPr>
        <p:txBody>
          <a:bodyPr>
            <a:normAutofit/>
          </a:bodyPr>
          <a:lstStyle/>
          <a:p>
            <a:pPr marL="0" indent="0">
              <a:buNone/>
              <a:defRPr/>
            </a:pPr>
            <a:r>
              <a:rPr lang="en-US" altLang="en-US" sz="2800" dirty="0">
                <a:solidFill>
                  <a:schemeClr val="hlink"/>
                </a:solidFill>
                <a:latin typeface="Times New Roman"/>
                <a:cs typeface="Times New Roman"/>
              </a:rPr>
              <a:t>Bond Polarity and physical </a:t>
            </a:r>
            <a:r>
              <a:rPr lang="en-US" altLang="en-US" sz="2800" dirty="0" smtClean="0">
                <a:solidFill>
                  <a:schemeClr val="hlink"/>
                </a:solidFill>
                <a:latin typeface="Times New Roman"/>
                <a:cs typeface="Times New Roman"/>
              </a:rPr>
              <a:t>properties:</a:t>
            </a:r>
            <a:endParaRPr lang="en-US" sz="2800" b="1" dirty="0" smtClean="0">
              <a:solidFill>
                <a:srgbClr val="000000"/>
              </a:solidFill>
              <a:effectLst>
                <a:outerShdw blurRad="38100" dist="38100" dir="2700000" algn="tl">
                  <a:srgbClr val="FFFFFF"/>
                </a:outerShdw>
              </a:effectLst>
              <a:latin typeface="Times New Roman"/>
              <a:cs typeface="Times New Roman"/>
            </a:endParaRP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This </a:t>
            </a:r>
            <a:r>
              <a:rPr lang="en-US" sz="2800" b="1" dirty="0">
                <a:solidFill>
                  <a:srgbClr val="000000"/>
                </a:solidFill>
                <a:effectLst>
                  <a:outerShdw blurRad="38100" dist="38100" dir="2700000" algn="tl">
                    <a:srgbClr val="FFFFFF"/>
                  </a:outerShdw>
                </a:effectLst>
                <a:latin typeface="Times New Roman"/>
                <a:cs typeface="Times New Roman"/>
              </a:rPr>
              <a:t>is why </a:t>
            </a:r>
            <a:r>
              <a:rPr lang="en-US" sz="2800" b="1" dirty="0">
                <a:solidFill>
                  <a:srgbClr val="C00000"/>
                </a:solidFill>
                <a:effectLst>
                  <a:outerShdw blurRad="38100" dist="38100" dir="2700000" algn="tl">
                    <a:srgbClr val="FFFFFF"/>
                  </a:outerShdw>
                </a:effectLst>
                <a:latin typeface="Times New Roman"/>
                <a:cs typeface="Times New Roman"/>
              </a:rPr>
              <a:t>oil and water will not mix</a:t>
            </a:r>
            <a:r>
              <a:rPr lang="en-US" sz="2800" b="1" dirty="0">
                <a:effectLst>
                  <a:outerShdw blurRad="38100" dist="38100" dir="2700000" algn="tl">
                    <a:srgbClr val="FFFFFF"/>
                  </a:outerShdw>
                </a:effectLst>
                <a:latin typeface="Times New Roman"/>
                <a:cs typeface="Times New Roman"/>
              </a:rPr>
              <a:t>!  </a:t>
            </a:r>
            <a:r>
              <a:rPr lang="en-US" sz="2800" b="1" dirty="0">
                <a:solidFill>
                  <a:srgbClr val="7030A0"/>
                </a:solidFill>
                <a:effectLst>
                  <a:outerShdw blurRad="38100" dist="38100" dir="2700000" algn="tl">
                    <a:srgbClr val="FFFFFF"/>
                  </a:outerShdw>
                </a:effectLst>
                <a:latin typeface="Times New Roman"/>
                <a:cs typeface="Times New Roman"/>
              </a:rPr>
              <a:t>Oil is nonpolar</a:t>
            </a:r>
            <a:r>
              <a:rPr lang="en-US" sz="2800" b="1" dirty="0">
                <a:effectLst>
                  <a:outerShdw blurRad="38100" dist="38100" dir="2700000" algn="tl">
                    <a:srgbClr val="FFFFFF"/>
                  </a:outerShdw>
                </a:effectLst>
                <a:latin typeface="Times New Roman"/>
                <a:cs typeface="Times New Roman"/>
              </a:rPr>
              <a:t>, </a:t>
            </a:r>
            <a:r>
              <a:rPr lang="en-US" sz="2800" b="1" dirty="0">
                <a:solidFill>
                  <a:srgbClr val="000000"/>
                </a:solidFill>
                <a:effectLst>
                  <a:outerShdw blurRad="38100" dist="38100" dir="2700000" algn="tl">
                    <a:srgbClr val="FFFFFF"/>
                  </a:outerShdw>
                </a:effectLst>
                <a:latin typeface="Times New Roman"/>
                <a:cs typeface="Times New Roman"/>
              </a:rPr>
              <a:t>and</a:t>
            </a:r>
            <a:r>
              <a:rPr lang="en-US" sz="2800" b="1" dirty="0">
                <a:effectLst>
                  <a:outerShdw blurRad="38100" dist="38100" dir="2700000" algn="tl">
                    <a:srgbClr val="FFFFFF"/>
                  </a:outerShdw>
                </a:effectLst>
                <a:latin typeface="Times New Roman"/>
                <a:cs typeface="Times New Roman"/>
              </a:rPr>
              <a:t> </a:t>
            </a:r>
            <a:r>
              <a:rPr lang="en-US" sz="2800" b="1" dirty="0">
                <a:solidFill>
                  <a:srgbClr val="00B0F0"/>
                </a:solidFill>
                <a:effectLst>
                  <a:outerShdw blurRad="38100" dist="38100" dir="2700000" algn="tl">
                    <a:srgbClr val="FFFFFF"/>
                  </a:outerShdw>
                </a:effectLst>
                <a:latin typeface="Times New Roman"/>
                <a:cs typeface="Times New Roman"/>
              </a:rPr>
              <a:t>water is polar</a:t>
            </a:r>
            <a:r>
              <a:rPr lang="en-US" sz="2800" b="1" dirty="0" smtClean="0">
                <a:effectLst>
                  <a:outerShdw blurRad="38100" dist="38100" dir="2700000" algn="tl">
                    <a:srgbClr val="FFFFFF"/>
                  </a:outerShdw>
                </a:effectLst>
                <a:latin typeface="Times New Roman"/>
                <a:cs typeface="Times New Roman"/>
              </a:rPr>
              <a:t>.</a:t>
            </a: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The </a:t>
            </a:r>
            <a:r>
              <a:rPr lang="en-US" sz="2800" b="1" dirty="0">
                <a:solidFill>
                  <a:srgbClr val="000000"/>
                </a:solidFill>
                <a:effectLst>
                  <a:outerShdw blurRad="38100" dist="38100" dir="2700000" algn="tl">
                    <a:srgbClr val="FFFFFF"/>
                  </a:outerShdw>
                </a:effectLst>
                <a:latin typeface="Times New Roman"/>
                <a:cs typeface="Times New Roman"/>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latin typeface="Times New Roman"/>
              <a:cs typeface="Times New Roman"/>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16764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Times New Roman"/>
                <a:cs typeface="Times New Roman"/>
              </a:rPr>
              <a:t>“</a:t>
            </a:r>
            <a:r>
              <a:rPr lang="en-US" sz="2800" b="1" dirty="0">
                <a:solidFill>
                  <a:srgbClr val="7030A0"/>
                </a:solidFill>
                <a:effectLst>
                  <a:outerShdw blurRad="38100" dist="38100" dir="2700000" algn="tl">
                    <a:srgbClr val="FFFFFF"/>
                  </a:outerShdw>
                </a:effectLst>
                <a:latin typeface="Times New Roman"/>
                <a:cs typeface="Times New Roman"/>
              </a:rPr>
              <a:t>Like Dissolves Like</a:t>
            </a:r>
            <a:r>
              <a:rPr lang="en-US" sz="3200" dirty="0">
                <a:effectLst>
                  <a:outerShdw blurRad="38100" dist="38100" dir="2700000" algn="tl">
                    <a:srgbClr val="FFFFFF"/>
                  </a:outerShdw>
                </a:effectLst>
                <a:latin typeface="Times New Roman"/>
                <a:cs typeface="Times New Roman"/>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Times New Roman"/>
                <a:cs typeface="Times New Roman"/>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Times New Roman"/>
                <a:cs typeface="Times New Roman"/>
              </a:rPr>
              <a:t>Nonpolar</a:t>
            </a:r>
            <a:r>
              <a:rPr lang="en-US" sz="2400" b="1" dirty="0">
                <a:solidFill>
                  <a:srgbClr val="00B0F0"/>
                </a:solidFill>
                <a:effectLst>
                  <a:outerShdw blurRad="38100" dist="38100" dir="2700000" algn="tl">
                    <a:srgbClr val="FFFFFF"/>
                  </a:outerShdw>
                </a:effectLst>
                <a:latin typeface="Times New Roman"/>
                <a:cs typeface="Times New Roman"/>
              </a:rPr>
              <a:t> dissolves </a:t>
            </a:r>
            <a:r>
              <a:rPr lang="en-US" sz="2400" b="1" dirty="0" err="1">
                <a:solidFill>
                  <a:srgbClr val="00B0F0"/>
                </a:solidFill>
                <a:effectLst>
                  <a:outerShdw blurRad="38100" dist="38100" dir="2700000" algn="tl">
                    <a:srgbClr val="FFFFFF"/>
                  </a:outerShdw>
                </a:effectLst>
                <a:latin typeface="Times New Roman"/>
                <a:cs typeface="Times New Roman"/>
              </a:rPr>
              <a:t>Nonpolar</a:t>
            </a:r>
            <a:endParaRPr lang="en-US" sz="2400" b="1" dirty="0">
              <a:solidFill>
                <a:srgbClr val="00B0F0"/>
              </a:solidFill>
              <a:effectLst>
                <a:outerShdw blurRad="38100" dist="38100" dir="2700000" algn="tl">
                  <a:srgbClr val="FFFFFF"/>
                </a:outerShdw>
              </a:effectLst>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1" name="Slide Number Placeholder 10"/>
          <p:cNvSpPr>
            <a:spLocks noGrp="1"/>
          </p:cNvSpPr>
          <p:nvPr>
            <p:ph type="sldNum" sz="quarter" idx="12"/>
          </p:nvPr>
        </p:nvSpPr>
        <p:spPr/>
        <p:txBody>
          <a:bodyPr/>
          <a:lstStyle/>
          <a:p>
            <a:pPr>
              <a:defRPr/>
            </a:pPr>
            <a:fld id="{ABC2172B-30B5-454B-A45F-3572BEF2C0E1}" type="slidenum">
              <a:rPr lang="en-US" smtClean="0"/>
              <a:pPr>
                <a:defRPr/>
              </a:pPr>
              <a:t>20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371600"/>
            <a:ext cx="9134079" cy="3124200"/>
          </a:xfrm>
        </p:spPr>
        <p:txBody>
          <a:bodyPr>
            <a:noAutofit/>
          </a:bodyPr>
          <a:lstStyle/>
          <a:p>
            <a:pPr eaLnBrk="1" hangingPunct="1">
              <a:buFont typeface="Wingdings" pitchFamily="2" charset="2"/>
              <a:buChar char="Ø"/>
            </a:pPr>
            <a:r>
              <a:rPr lang="en-US" sz="2000" b="1" dirty="0" smtClean="0">
                <a:solidFill>
                  <a:srgbClr val="C00000"/>
                </a:solidFill>
                <a:latin typeface="Times New Roman"/>
                <a:cs typeface="Times New Roman"/>
              </a:rPr>
              <a:t>Ionic compounds </a:t>
            </a:r>
            <a:r>
              <a:rPr lang="en-US" sz="2000" b="1" dirty="0" smtClean="0">
                <a:latin typeface="Times New Roman"/>
                <a:cs typeface="Times New Roman"/>
              </a:rPr>
              <a:t>are formed when </a:t>
            </a:r>
            <a:r>
              <a:rPr lang="en-US" sz="2000" b="1" dirty="0" smtClean="0">
                <a:solidFill>
                  <a:srgbClr val="00B0F0"/>
                </a:solidFill>
                <a:latin typeface="Times New Roman"/>
                <a:cs typeface="Times New Roman"/>
              </a:rPr>
              <a:t>one atom gains a valence electron </a:t>
            </a:r>
            <a:r>
              <a:rPr lang="en-US" sz="2000" b="1" dirty="0" smtClean="0">
                <a:solidFill>
                  <a:srgbClr val="7030A0"/>
                </a:solidFill>
                <a:latin typeface="Times New Roman"/>
                <a:cs typeface="Times New Roman"/>
              </a:rPr>
              <a:t>from a different atom, </a:t>
            </a:r>
            <a:r>
              <a:rPr lang="en-US" sz="2000" b="1" dirty="0" smtClean="0">
                <a:latin typeface="Times New Roman"/>
                <a:cs typeface="Times New Roman"/>
              </a:rPr>
              <a:t>forming a </a:t>
            </a:r>
            <a:r>
              <a:rPr lang="en-US" sz="2000" b="1" dirty="0" smtClean="0">
                <a:solidFill>
                  <a:schemeClr val="accent2"/>
                </a:solidFill>
                <a:latin typeface="Times New Roman"/>
                <a:cs typeface="Times New Roman"/>
              </a:rPr>
              <a:t>negative ion</a:t>
            </a:r>
            <a:r>
              <a:rPr lang="en-US" sz="2000" b="1" dirty="0" smtClean="0">
                <a:latin typeface="Times New Roman"/>
                <a:cs typeface="Times New Roman"/>
              </a:rPr>
              <a:t> </a:t>
            </a:r>
            <a:r>
              <a:rPr lang="en-US" sz="2000" b="1" dirty="0" smtClean="0">
                <a:solidFill>
                  <a:srgbClr val="00B0F0"/>
                </a:solidFill>
                <a:latin typeface="Times New Roman"/>
                <a:cs typeface="Times New Roman"/>
              </a:rPr>
              <a:t>(anion) </a:t>
            </a:r>
            <a:r>
              <a:rPr lang="en-US" sz="2000" b="1" dirty="0" smtClean="0">
                <a:latin typeface="Times New Roman"/>
                <a:cs typeface="Times New Roman"/>
              </a:rPr>
              <a:t>and a </a:t>
            </a:r>
            <a:r>
              <a:rPr lang="en-US" sz="2000" b="1" dirty="0" smtClean="0">
                <a:solidFill>
                  <a:srgbClr val="7030A0"/>
                </a:solidFill>
                <a:latin typeface="Times New Roman"/>
                <a:cs typeface="Times New Roman"/>
              </a:rPr>
              <a:t>positive ion</a:t>
            </a:r>
            <a:r>
              <a:rPr lang="en-US" sz="2000" b="1" dirty="0" smtClean="0">
                <a:latin typeface="Times New Roman"/>
                <a:cs typeface="Times New Roman"/>
              </a:rPr>
              <a:t> </a:t>
            </a:r>
            <a:r>
              <a:rPr lang="en-US" sz="2000" b="1" dirty="0" smtClean="0">
                <a:solidFill>
                  <a:srgbClr val="7030A0"/>
                </a:solidFill>
                <a:latin typeface="Times New Roman"/>
                <a:cs typeface="Times New Roman"/>
              </a:rPr>
              <a:t>(cation) </a:t>
            </a:r>
            <a:r>
              <a:rPr lang="en-US" sz="2000" b="1" dirty="0" smtClean="0">
                <a:latin typeface="Times New Roman"/>
                <a:cs typeface="Times New Roman"/>
              </a:rPr>
              <a:t>respectively. These oppositely charged ions are attracted to each other, </a:t>
            </a:r>
            <a:r>
              <a:rPr lang="en-US" sz="2000" b="1" dirty="0" smtClean="0">
                <a:solidFill>
                  <a:srgbClr val="C00000"/>
                </a:solidFill>
                <a:latin typeface="Times New Roman"/>
                <a:cs typeface="Times New Roman"/>
              </a:rPr>
              <a:t>forming an ionic bond</a:t>
            </a:r>
            <a:r>
              <a:rPr lang="en-US" sz="2000" b="1" dirty="0" smtClean="0">
                <a:latin typeface="Times New Roman"/>
                <a:cs typeface="Times New Roman"/>
              </a:rPr>
              <a:t>. Therefore </a:t>
            </a:r>
            <a:r>
              <a:rPr lang="en-US" sz="2000" b="1" dirty="0" smtClean="0">
                <a:solidFill>
                  <a:srgbClr val="C00000"/>
                </a:solidFill>
                <a:latin typeface="Times New Roman"/>
                <a:cs typeface="Times New Roman"/>
              </a:rPr>
              <a:t>ionic bonds </a:t>
            </a:r>
            <a:r>
              <a:rPr lang="en-US" sz="2000" b="1" dirty="0" smtClean="0">
                <a:latin typeface="Times New Roman"/>
                <a:cs typeface="Times New Roman"/>
              </a:rPr>
              <a:t>are </a:t>
            </a:r>
            <a:r>
              <a:rPr lang="en-US" sz="2000" b="1" dirty="0" smtClean="0">
                <a:solidFill>
                  <a:srgbClr val="7030A0"/>
                </a:solidFill>
                <a:latin typeface="Times New Roman"/>
                <a:cs typeface="Times New Roman"/>
              </a:rPr>
              <a:t>usually between metals and nonmetals</a:t>
            </a:r>
            <a:r>
              <a:rPr lang="en-US" sz="2000" b="1" dirty="0" smtClean="0">
                <a:latin typeface="Times New Roman"/>
                <a:cs typeface="Times New Roman"/>
              </a:rPr>
              <a:t> ; opposite ends of the periodic table.</a:t>
            </a:r>
          </a:p>
          <a:p>
            <a:pPr eaLnBrk="1" hangingPunct="1">
              <a:buFont typeface="Wingdings" pitchFamily="2" charset="2"/>
              <a:buChar char="Ø"/>
            </a:pPr>
            <a:r>
              <a:rPr lang="en-US" sz="2000" b="1" dirty="0" smtClean="0">
                <a:latin typeface="Times New Roman"/>
                <a:cs typeface="Times New Roman"/>
              </a:rPr>
              <a:t>They do not exist as separate molecules . Rather, they form ionic solids, three dimension networks in which each cation is surrounded by anions and each anion is surrounded by cations.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They have high melting and boiling points </a:t>
            </a:r>
            <a:r>
              <a:rPr lang="en-US" sz="2000" b="1" dirty="0" smtClean="0">
                <a:latin typeface="Times New Roman"/>
                <a:cs typeface="Times New Roman"/>
              </a:rPr>
              <a:t>and this ionic compounds are </a:t>
            </a:r>
            <a:r>
              <a:rPr lang="en-US" sz="2000" b="1" dirty="0" smtClean="0">
                <a:solidFill>
                  <a:srgbClr val="C00000"/>
                </a:solidFill>
                <a:latin typeface="Times New Roman"/>
                <a:cs typeface="Times New Roman"/>
              </a:rPr>
              <a:t>generally soluble in water </a:t>
            </a:r>
            <a:r>
              <a:rPr lang="en-US" sz="2000" b="1" dirty="0" smtClean="0">
                <a:solidFill>
                  <a:srgbClr val="7030A0"/>
                </a:solidFill>
                <a:latin typeface="Times New Roman"/>
                <a:cs typeface="Times New Roman"/>
              </a:rPr>
              <a:t>and other polar solvents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Ionic compounds are good conductors of electricity</a:t>
            </a:r>
            <a:r>
              <a:rPr lang="en-US" sz="2000" b="1" dirty="0" smtClean="0">
                <a:latin typeface="Times New Roman"/>
                <a:cs typeface="Times New Roman"/>
              </a:rPr>
              <a:t> in the solutions or in their molten states. </a:t>
            </a:r>
          </a:p>
        </p:txBody>
      </p:sp>
      <p:pic>
        <p:nvPicPr>
          <p:cNvPr id="8196" name="Picture 4"/>
          <p:cNvPicPr>
            <a:picLocks noChangeArrowheads="1"/>
          </p:cNvPicPr>
          <p:nvPr/>
        </p:nvPicPr>
        <p:blipFill>
          <a:blip r:embed="rId2" cstate="print"/>
          <a:srcRect/>
          <a:stretch>
            <a:fillRect/>
          </a:stretch>
        </p:blipFill>
        <p:spPr bwMode="auto">
          <a:xfrm>
            <a:off x="5029200" y="5105400"/>
            <a:ext cx="1600200" cy="16002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457200" y="990600"/>
            <a:ext cx="5090907" cy="461665"/>
          </a:xfrm>
          <a:prstGeom prst="rect">
            <a:avLst/>
          </a:prstGeom>
          <a:noFill/>
          <a:ln w="9525">
            <a:noFill/>
            <a:miter lim="800000"/>
            <a:headEnd/>
            <a:tailEnd/>
          </a:ln>
          <a:effectLst/>
        </p:spPr>
        <p:txBody>
          <a:bodyPr wrap="none">
            <a:spAutoFit/>
          </a:bodyPr>
          <a:lstStyle/>
          <a:p>
            <a:pPr>
              <a:defRPr/>
            </a:pPr>
            <a:r>
              <a:rPr lang="en-US" altLang="en-US" sz="2400" dirty="0">
                <a:solidFill>
                  <a:srgbClr val="000000"/>
                </a:solidFill>
                <a:effectLst>
                  <a:outerShdw blurRad="38100" dist="38100" dir="2700000" algn="tl">
                    <a:srgbClr val="C0C0C0"/>
                  </a:outerShdw>
                </a:effectLst>
                <a:latin typeface="Times New Roman"/>
                <a:cs typeface="Times New Roman"/>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1143000" y="5334000"/>
            <a:ext cx="2590800" cy="1308894"/>
          </a:xfrm>
          <a:prstGeom prst="rect">
            <a:avLst/>
          </a:prstGeom>
          <a:noFill/>
          <a:ln w="9525">
            <a:noFill/>
            <a:miter lim="800000"/>
            <a:headEnd/>
            <a:tailEnd/>
          </a:ln>
        </p:spPr>
      </p:pic>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819400" y="1066800"/>
            <a:ext cx="2708519" cy="523220"/>
          </a:xfrm>
          <a:prstGeom prst="rect">
            <a:avLst/>
          </a:prstGeom>
          <a:noFill/>
          <a:ln w="9525">
            <a:noFill/>
            <a:miter lim="800000"/>
            <a:headEnd/>
            <a:tailEnd/>
          </a:ln>
        </p:spPr>
        <p:txBody>
          <a:bodyPr wrap="none" anchor="ctr">
            <a:spAutoFit/>
          </a:bodyPr>
          <a:lstStyle/>
          <a:p>
            <a:pPr eaLnBrk="0" hangingPunct="0"/>
            <a:r>
              <a:rPr lang="en-US" sz="2800" b="1" dirty="0">
                <a:solidFill>
                  <a:schemeClr val="accent2"/>
                </a:solidFill>
                <a:latin typeface="Times New Roman"/>
                <a:cs typeface="Times New Roman"/>
              </a:rPr>
              <a:t>Sodium </a:t>
            </a:r>
            <a:r>
              <a:rPr lang="en-US" sz="2800" b="1" dirty="0" smtClean="0">
                <a:solidFill>
                  <a:schemeClr val="accent2"/>
                </a:solidFill>
                <a:latin typeface="Times New Roman"/>
                <a:cs typeface="Times New Roman"/>
              </a:rPr>
              <a:t>chloride</a:t>
            </a:r>
          </a:p>
        </p:txBody>
      </p:sp>
      <p:sp>
        <p:nvSpPr>
          <p:cNvPr id="28676" name="Rectangle 6"/>
          <p:cNvSpPr>
            <a:spLocks noChangeArrowheads="1"/>
          </p:cNvSpPr>
          <p:nvPr/>
        </p:nvSpPr>
        <p:spPr bwMode="auto">
          <a:xfrm>
            <a:off x="152400" y="1797993"/>
            <a:ext cx="9023424" cy="461665"/>
          </a:xfrm>
          <a:prstGeom prst="rect">
            <a:avLst/>
          </a:prstGeom>
          <a:noFill/>
          <a:ln w="9525">
            <a:noFill/>
            <a:miter lim="800000"/>
            <a:headEnd/>
            <a:tailEnd/>
          </a:ln>
        </p:spPr>
        <p:txBody>
          <a:bodyPr wrap="none" anchor="ctr">
            <a:spAutoFit/>
          </a:bodyPr>
          <a:lstStyle/>
          <a:p>
            <a:pPr eaLnBrk="0" hangingPunct="0"/>
            <a:r>
              <a:rPr lang="en-US" sz="2400" b="1">
                <a:solidFill>
                  <a:srgbClr val="C00000"/>
                </a:solidFill>
                <a:latin typeface="Times New Roman"/>
                <a:cs typeface="Times New Roman"/>
              </a:rPr>
              <a:t>Sodium Chloride (NaCl) is a bonding of the Na</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 and the Cl</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a:t>
            </a:r>
          </a:p>
        </p:txBody>
      </p:sp>
      <p:sp>
        <p:nvSpPr>
          <p:cNvPr id="28677" name="Rectangle 7"/>
          <p:cNvSpPr>
            <a:spLocks noChangeArrowheads="1"/>
          </p:cNvSpPr>
          <p:nvPr/>
        </p:nvSpPr>
        <p:spPr bwMode="auto">
          <a:xfrm>
            <a:off x="1336710" y="4754712"/>
            <a:ext cx="6043542" cy="461665"/>
          </a:xfrm>
          <a:prstGeom prst="rect">
            <a:avLst/>
          </a:prstGeom>
          <a:noFill/>
          <a:ln w="9525">
            <a:noFill/>
            <a:miter lim="800000"/>
            <a:headEnd/>
            <a:tailEnd/>
          </a:ln>
        </p:spPr>
        <p:txBody>
          <a:bodyPr wrap="none" anchor="ctr">
            <a:spAutoFit/>
          </a:bodyPr>
          <a:lstStyle/>
          <a:p>
            <a:pPr algn="ctr" eaLnBrk="0" hangingPunct="0"/>
            <a:r>
              <a:rPr lang="en-US" sz="2400" b="1">
                <a:solidFill>
                  <a:srgbClr val="7030A0"/>
                </a:solidFill>
                <a:latin typeface="Times New Roman"/>
                <a:cs typeface="Times New Roman"/>
              </a:rPr>
              <a:t>Sodium lets Chlorine use its valance electron</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136848"/>
            <a:ext cx="3579587" cy="218775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066800"/>
            <a:ext cx="8229600" cy="609600"/>
          </a:xfrm>
        </p:spPr>
        <p:txBody>
          <a:bodyPr/>
          <a:lstStyle/>
          <a:p>
            <a:pPr algn="ctr"/>
            <a:r>
              <a:rPr lang="en-US" altLang="en-US" sz="3200" dirty="0">
                <a:solidFill>
                  <a:schemeClr val="accent2"/>
                </a:solidFill>
                <a:latin typeface="Times New Roman"/>
                <a:cs typeface="Times New Roman"/>
              </a:rPr>
              <a:t>Dipole Moments</a:t>
            </a:r>
            <a:endParaRPr lang="en-US" sz="3200" dirty="0">
              <a:solidFill>
                <a:schemeClr val="accent2"/>
              </a:solidFill>
              <a:latin typeface="Times New Roman"/>
              <a:cs typeface="Times New Roman"/>
            </a:endParaRPr>
          </a:p>
        </p:txBody>
      </p:sp>
      <p:sp>
        <p:nvSpPr>
          <p:cNvPr id="3" name="Content Placeholder 2"/>
          <p:cNvSpPr>
            <a:spLocks noGrp="1"/>
          </p:cNvSpPr>
          <p:nvPr>
            <p:ph idx="1"/>
          </p:nvPr>
        </p:nvSpPr>
        <p:spPr>
          <a:xfrm>
            <a:off x="457200" y="1752600"/>
            <a:ext cx="8229600" cy="4389437"/>
          </a:xfrm>
        </p:spPr>
        <p:txBody>
          <a:bodyPr>
            <a:normAutofit/>
          </a:bodyPr>
          <a:lstStyle/>
          <a:p>
            <a:pPr marL="0" indent="0">
              <a:buNone/>
            </a:pPr>
            <a:r>
              <a:rPr lang="en-US" altLang="en-US" sz="2200" dirty="0">
                <a:solidFill>
                  <a:srgbClr val="000000"/>
                </a:solidFill>
                <a:latin typeface="Times New Roman"/>
                <a:cs typeface="Times New Roman"/>
              </a:rPr>
              <a:t>A </a:t>
            </a:r>
            <a:r>
              <a:rPr lang="en-US" altLang="en-US" sz="2200" dirty="0" smtClean="0">
                <a:solidFill>
                  <a:srgbClr val="000000"/>
                </a:solidFill>
                <a:latin typeface="Times New Roman"/>
                <a:cs typeface="Times New Roman"/>
              </a:rPr>
              <a:t>bond with the electrons shared equally between two atoms is called a nonpolar bond.</a:t>
            </a:r>
          </a:p>
          <a:p>
            <a:pPr marL="0" indent="0">
              <a:buNone/>
            </a:pPr>
            <a:r>
              <a:rPr lang="en-US" altLang="en-US" sz="2200" dirty="0">
                <a:solidFill>
                  <a:srgbClr val="000000"/>
                </a:solidFill>
                <a:latin typeface="Times New Roman"/>
                <a:cs typeface="Times New Roman"/>
              </a:rPr>
              <a:t>A bond with the electrons shared </a:t>
            </a:r>
            <a:r>
              <a:rPr lang="en-US" altLang="en-US" sz="2200" dirty="0" smtClean="0">
                <a:solidFill>
                  <a:srgbClr val="000000"/>
                </a:solidFill>
                <a:latin typeface="Times New Roman"/>
                <a:cs typeface="Times New Roman"/>
              </a:rPr>
              <a:t>unequally </a:t>
            </a:r>
            <a:r>
              <a:rPr lang="en-US" altLang="en-US" sz="2200" dirty="0">
                <a:solidFill>
                  <a:srgbClr val="000000"/>
                </a:solidFill>
                <a:latin typeface="Times New Roman"/>
                <a:cs typeface="Times New Roman"/>
              </a:rPr>
              <a:t>between two </a:t>
            </a:r>
            <a:r>
              <a:rPr lang="en-US" altLang="en-US" sz="2200" dirty="0" smtClean="0">
                <a:solidFill>
                  <a:srgbClr val="000000"/>
                </a:solidFill>
                <a:latin typeface="Times New Roman"/>
                <a:cs typeface="Times New Roman"/>
              </a:rPr>
              <a:t> different elements is </a:t>
            </a:r>
            <a:r>
              <a:rPr lang="en-US" altLang="en-US" sz="2200" dirty="0">
                <a:solidFill>
                  <a:srgbClr val="000000"/>
                </a:solidFill>
                <a:latin typeface="Times New Roman"/>
                <a:cs typeface="Times New Roman"/>
              </a:rPr>
              <a:t>called </a:t>
            </a:r>
            <a:r>
              <a:rPr lang="en-US" altLang="en-US" sz="2200" dirty="0" smtClean="0">
                <a:solidFill>
                  <a:srgbClr val="000000"/>
                </a:solidFill>
                <a:latin typeface="Times New Roman"/>
                <a:cs typeface="Times New Roman"/>
              </a:rPr>
              <a:t>a polar bond.</a:t>
            </a:r>
          </a:p>
          <a:p>
            <a:pPr marL="0" indent="0">
              <a:buNone/>
            </a:pPr>
            <a:r>
              <a:rPr lang="en-US" altLang="en-US" sz="2200" dirty="0" smtClean="0">
                <a:solidFill>
                  <a:srgbClr val="000000"/>
                </a:solidFill>
                <a:latin typeface="Times New Roman"/>
                <a:cs typeface="Times New Roman"/>
              </a:rPr>
              <a:t>The bond polarity is measured by its dipole moment (</a:t>
            </a:r>
            <a:r>
              <a:rPr lang="el-GR" altLang="en-US" sz="2200" dirty="0" smtClean="0">
                <a:solidFill>
                  <a:srgbClr val="000000"/>
                </a:solidFill>
                <a:latin typeface="Times New Roman"/>
                <a:cs typeface="Times New Roman"/>
              </a:rPr>
              <a:t>μ</a:t>
            </a:r>
            <a:r>
              <a:rPr lang="en-US" altLang="en-US" sz="2200" dirty="0" smtClean="0">
                <a:solidFill>
                  <a:srgbClr val="000000"/>
                </a:solidFill>
                <a:latin typeface="Times New Roman"/>
                <a:cs typeface="Times New Roman"/>
              </a:rPr>
              <a:t>).</a:t>
            </a:r>
          </a:p>
          <a:p>
            <a:pPr marL="0" indent="0">
              <a:buNone/>
            </a:pPr>
            <a:r>
              <a:rPr lang="en-US" altLang="en-US" sz="2200" dirty="0" smtClean="0">
                <a:solidFill>
                  <a:srgbClr val="FF0000"/>
                </a:solidFill>
                <a:latin typeface="Times New Roman"/>
                <a:cs typeface="Times New Roman"/>
              </a:rPr>
              <a:t>Dipole moment</a:t>
            </a:r>
            <a:r>
              <a:rPr lang="en-US" altLang="en-US" sz="2200" dirty="0" smtClean="0">
                <a:latin typeface="Times New Roman"/>
                <a:cs typeface="Times New Roman"/>
              </a:rPr>
              <a:t> </a:t>
            </a:r>
            <a:r>
              <a:rPr lang="en-US" altLang="en-US" sz="2200" dirty="0">
                <a:solidFill>
                  <a:srgbClr val="000000"/>
                </a:solidFill>
                <a:latin typeface="Times New Roman"/>
                <a:cs typeface="Times New Roman"/>
              </a:rPr>
              <a:t>(</a:t>
            </a:r>
            <a:r>
              <a:rPr lang="el-GR" altLang="en-US" sz="2200" dirty="0">
                <a:solidFill>
                  <a:srgbClr val="000000"/>
                </a:solidFill>
                <a:latin typeface="Times New Roman"/>
                <a:cs typeface="Times New Roman"/>
              </a:rPr>
              <a:t>μ</a:t>
            </a:r>
            <a:r>
              <a:rPr lang="en-US" altLang="en-US" sz="2200" dirty="0" smtClean="0">
                <a:solidFill>
                  <a:srgbClr val="000000"/>
                </a:solidFill>
                <a:latin typeface="Times New Roman"/>
                <a:cs typeface="Times New Roman"/>
              </a:rPr>
              <a:t>) </a:t>
            </a:r>
            <a:r>
              <a:rPr lang="en-US" altLang="en-US" sz="2200" dirty="0" smtClean="0">
                <a:solidFill>
                  <a:schemeClr val="tx1"/>
                </a:solidFill>
                <a:latin typeface="Times New Roman"/>
                <a:cs typeface="Times New Roman"/>
              </a:rPr>
              <a:t>defined to be the amount of charge separation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and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m</a:t>
            </a:r>
            <a:r>
              <a:rPr lang="en-US" altLang="en-US" sz="2200" dirty="0" smtClean="0">
                <a:solidFill>
                  <a:srgbClr val="000000"/>
                </a:solidFill>
                <a:latin typeface="Times New Roman"/>
                <a:cs typeface="Times New Roman"/>
              </a:rPr>
              <a:t>ultiplied by the bond length.</a:t>
            </a:r>
            <a:r>
              <a:rPr lang="en-US" altLang="en-US" sz="2200" dirty="0" smtClean="0">
                <a:solidFill>
                  <a:srgbClr val="FF0000"/>
                </a:solidFill>
                <a:latin typeface="Times New Roman"/>
                <a:cs typeface="Times New Roman"/>
              </a:rPr>
              <a:t> </a:t>
            </a:r>
            <a:endParaRPr lang="en-US" altLang="en-US" sz="2200" dirty="0" smtClean="0">
              <a:effectLst>
                <a:outerShdw blurRad="38100" dist="38100" dir="2700000" algn="tl">
                  <a:srgbClr val="000000"/>
                </a:outerShdw>
              </a:effectLst>
              <a:latin typeface="Times New Roman"/>
              <a:cs typeface="Times New Roman"/>
            </a:endParaRPr>
          </a:p>
          <a:p>
            <a:pPr marL="0" indent="0">
              <a:buNone/>
            </a:pPr>
            <a:endParaRPr lang="en-US" sz="2200" dirty="0">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0256" y="4343400"/>
            <a:ext cx="1478674" cy="1968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42144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4000"/>
            <a:ext cx="5902687" cy="18798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bwMode="auto">
          <a:xfrm>
            <a:off x="498113" y="35814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O</a:t>
            </a:r>
            <a:r>
              <a:rPr lang="en-US" altLang="en-US" sz="2000" dirty="0" smtClean="0">
                <a:solidFill>
                  <a:srgbClr val="FF0000"/>
                </a:solidFill>
                <a:latin typeface="Times New Roman"/>
                <a:cs typeface="Times New Roman"/>
              </a:rPr>
              <a:t> </a:t>
            </a:r>
            <a:r>
              <a:rPr lang="en-US" altLang="en-US" sz="20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000" dirty="0" smtClean="0">
                <a:latin typeface="Times New Roman"/>
                <a:cs typeface="Times New Roman"/>
              </a:rPr>
              <a:t> between </a:t>
            </a:r>
            <a:r>
              <a:rPr lang="en-US" altLang="en-US" sz="2000" b="1" dirty="0" smtClean="0">
                <a:latin typeface="Times New Roman"/>
                <a:cs typeface="Times New Roman"/>
              </a:rPr>
              <a:t>C</a:t>
            </a:r>
            <a:r>
              <a:rPr lang="en-US" altLang="en-US" sz="2000" dirty="0" smtClean="0">
                <a:latin typeface="Times New Roman"/>
                <a:cs typeface="Times New Roman"/>
              </a:rPr>
              <a:t> and both </a:t>
            </a:r>
            <a:r>
              <a:rPr lang="en-US" altLang="en-US" sz="2000" b="1" dirty="0" smtClean="0">
                <a:solidFill>
                  <a:srgbClr val="FF0000"/>
                </a:solidFill>
                <a:latin typeface="Times New Roman"/>
                <a:cs typeface="Times New Roman"/>
              </a:rPr>
              <a:t>O</a:t>
            </a:r>
            <a:r>
              <a:rPr lang="en-US" altLang="en-US" sz="2000" dirty="0" smtClean="0">
                <a:latin typeface="Times New Roman"/>
                <a:cs typeface="Times New Roman"/>
              </a:rPr>
              <a:t> atoms. </a:t>
            </a:r>
            <a:r>
              <a:rPr lang="en-US" altLang="en-US" sz="2000" b="1" dirty="0" smtClean="0">
                <a:solidFill>
                  <a:schemeClr val="tx2">
                    <a:lumMod val="75000"/>
                  </a:schemeClr>
                </a:solidFill>
                <a:latin typeface="Times New Roman"/>
                <a:cs typeface="Times New Roman"/>
              </a:rPr>
              <a:t>But does the overall molecule have a dipole?</a:t>
            </a:r>
            <a:endParaRPr lang="en-US" altLang="en-US" sz="20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002060"/>
                </a:solidFill>
                <a:latin typeface="Times New Roman"/>
                <a:cs typeface="Times New Roman"/>
              </a:rPr>
              <a:t>CO</a:t>
            </a:r>
            <a:r>
              <a:rPr lang="en-US" altLang="en-US" sz="2000" b="1" baseline="-25000" dirty="0" smtClean="0">
                <a:solidFill>
                  <a:srgbClr val="002060"/>
                </a:solidFill>
                <a:latin typeface="Times New Roman"/>
                <a:cs typeface="Times New Roman"/>
              </a:rPr>
              <a:t>2</a:t>
            </a:r>
            <a:r>
              <a:rPr lang="en-US" altLang="en-US" sz="20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000" b="1" dirty="0" smtClean="0">
                <a:latin typeface="Times New Roman"/>
                <a:cs typeface="Times New Roman"/>
              </a:rPr>
              <a:t>the net effect is that they cancel each other.</a:t>
            </a:r>
            <a:endParaRPr lang="en-US" altLang="en-US" sz="20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Thus, Carbon dioxide has no dipole moment</a:t>
            </a:r>
            <a:endParaRPr lang="en-US" altLang="en-US" sz="2000" b="1" dirty="0">
              <a:solidFill>
                <a:srgbClr val="FF0000"/>
              </a:solidFill>
              <a:latin typeface="Times New Roman"/>
              <a:cs typeface="Times New Roman"/>
            </a:endParaRPr>
          </a:p>
        </p:txBody>
      </p:sp>
      <p:grpSp>
        <p:nvGrpSpPr>
          <p:cNvPr id="10" name="Group 13"/>
          <p:cNvGrpSpPr>
            <a:grpSpLocks/>
          </p:cNvGrpSpPr>
          <p:nvPr/>
        </p:nvGrpSpPr>
        <p:grpSpPr bwMode="auto">
          <a:xfrm>
            <a:off x="3124200" y="1066800"/>
            <a:ext cx="2987674" cy="588963"/>
            <a:chOff x="1939" y="1258"/>
            <a:chExt cx="1882" cy="371"/>
          </a:xfrm>
        </p:grpSpPr>
        <p:grpSp>
          <p:nvGrpSpPr>
            <p:cNvPr id="11"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12"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pic>
        <p:nvPicPr>
          <p:cNvPr id="20" name="Picture 1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2" name="Picture 21"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23" name="Rectangle 22"/>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p14="http://schemas.microsoft.com/office/powerpoint/2010/main" val="17277465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lstStyle/>
          <a:p>
            <a:pPr algn="ctr"/>
            <a:r>
              <a:rPr lang="en-US" altLang="zh-TW" sz="2400" b="1" dirty="0">
                <a:solidFill>
                  <a:srgbClr val="000000"/>
                </a:solidFill>
                <a:latin typeface="Times New Roman"/>
                <a:cs typeface="Times New Roman"/>
              </a:rPr>
              <a:t>Inductive effect</a:t>
            </a:r>
            <a:endParaRPr lang="en-US" sz="2400" dirty="0">
              <a:solidFill>
                <a:srgbClr val="000000"/>
              </a:solidFill>
              <a:latin typeface="Times New Roman"/>
              <a:cs typeface="Times New Roman"/>
            </a:endParaRPr>
          </a:p>
        </p:txBody>
      </p:sp>
      <p:sp>
        <p:nvSpPr>
          <p:cNvPr id="5" name="Text Box 4"/>
          <p:cNvSpPr txBox="1">
            <a:spLocks noGrp="1" noChangeArrowheads="1"/>
          </p:cNvSpPr>
          <p:nvPr>
            <p:ph idx="1"/>
          </p:nvPr>
        </p:nvSpPr>
        <p:spPr bwMode="auto">
          <a:xfrm>
            <a:off x="381000" y="1371600"/>
            <a:ext cx="8229600" cy="843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solidFill>
                  <a:srgbClr val="FF0000"/>
                </a:solidFill>
                <a:latin typeface="Times New Roman"/>
                <a:cs typeface="Times New Roman"/>
              </a:rPr>
              <a:t>Inductive effect</a:t>
            </a:r>
            <a:r>
              <a:rPr lang="en-US" altLang="zh-TW" dirty="0">
                <a:latin typeface="Times New Roman"/>
                <a:cs typeface="Times New Roman"/>
              </a:rPr>
              <a:t> is </a:t>
            </a:r>
            <a:r>
              <a:rPr lang="en-US" altLang="zh-TW" dirty="0" smtClean="0">
                <a:latin typeface="Times New Roman"/>
                <a:cs typeface="Times New Roman"/>
              </a:rPr>
              <a:t>the electronic effect of a substituent transmitted through the sigma </a:t>
            </a:r>
            <a:r>
              <a:rPr lang="el-GR" altLang="zh-TW" dirty="0" smtClean="0">
                <a:latin typeface="Times New Roman"/>
                <a:cs typeface="Times New Roman"/>
              </a:rPr>
              <a:t>σ</a:t>
            </a:r>
            <a:r>
              <a:rPr lang="en-US" altLang="zh-TW" dirty="0" smtClean="0">
                <a:latin typeface="Times New Roman"/>
                <a:cs typeface="Times New Roman"/>
              </a:rPr>
              <a:t> bonds.</a:t>
            </a:r>
          </a:p>
        </p:txBody>
      </p:sp>
      <p:grpSp>
        <p:nvGrpSpPr>
          <p:cNvPr id="7" name="Group 12"/>
          <p:cNvGrpSpPr>
            <a:grpSpLocks/>
          </p:cNvGrpSpPr>
          <p:nvPr/>
        </p:nvGrpSpPr>
        <p:grpSpPr bwMode="auto">
          <a:xfrm>
            <a:off x="533400" y="3073400"/>
            <a:ext cx="3810001" cy="2640013"/>
            <a:chOff x="336" y="2224"/>
            <a:chExt cx="2400" cy="1663"/>
          </a:xfrm>
        </p:grpSpPr>
        <p:sp>
          <p:nvSpPr>
            <p:cNvPr id="8" name="Text Box 8"/>
            <p:cNvSpPr txBox="1">
              <a:spLocks noChangeArrowheads="1"/>
            </p:cNvSpPr>
            <p:nvPr/>
          </p:nvSpPr>
          <p:spPr bwMode="auto">
            <a:xfrm>
              <a:off x="336" y="2224"/>
              <a:ext cx="2400" cy="669"/>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Times New Roman"/>
                  <a:cs typeface="Times New Roman"/>
                </a:rPr>
                <a:t>Electron-withdrawing group</a:t>
              </a:r>
              <a:r>
                <a:rPr lang="en-US" altLang="zh-TW" sz="2000" dirty="0">
                  <a:latin typeface="Times New Roman"/>
                  <a:cs typeface="Times New Roman"/>
                </a:rPr>
                <a:t> (X) exerts a </a:t>
              </a:r>
              <a:r>
                <a:rPr lang="en-US" altLang="zh-TW" sz="2000" b="1" dirty="0">
                  <a:solidFill>
                    <a:schemeClr val="tx2"/>
                  </a:solidFill>
                  <a:latin typeface="Times New Roman"/>
                  <a:cs typeface="Times New Roman"/>
                </a:rPr>
                <a:t>negative inductive </a:t>
              </a:r>
              <a:r>
                <a:rPr lang="en-US" altLang="zh-TW" sz="2000" b="1" dirty="0" smtClean="0">
                  <a:solidFill>
                    <a:schemeClr val="tx2"/>
                  </a:solidFill>
                  <a:latin typeface="Times New Roman"/>
                  <a:cs typeface="Times New Roman"/>
                </a:rPr>
                <a:t>effect (-I)</a:t>
              </a:r>
              <a:r>
                <a:rPr lang="en-US" altLang="zh-TW" sz="2000" dirty="0" smtClean="0">
                  <a:latin typeface="Times New Roman"/>
                  <a:cs typeface="Times New Roman"/>
                </a:rPr>
                <a:t>.</a:t>
              </a:r>
              <a:endParaRPr lang="en-US" altLang="zh-TW" sz="2000" dirty="0">
                <a:latin typeface="Times New Roman"/>
                <a:cs typeface="Times New Roman"/>
              </a:endParaRPr>
            </a:p>
          </p:txBody>
        </p:sp>
        <p:pic>
          <p:nvPicPr>
            <p:cNvPr id="9" name="Picture 9" descr="C:\WINDOWS\Desktop\AL chem ppt\book3\AL Chem eps to gif\3A gif\AL-Chem28-a1\ch28-10.gif"/>
            <p:cNvPicPr>
              <a:picLocks noChangeAspect="1" noChangeArrowheads="1"/>
            </p:cNvPicPr>
            <p:nvPr/>
          </p:nvPicPr>
          <p:blipFill>
            <a:blip r:embed="rId2">
              <a:lum bright="-12000" contrast="6000"/>
              <a:extLst>
                <a:ext uri="{28A0092B-C50C-407E-A947-70E740481C1C}">
                  <a14:useLocalDpi xmlns:a14="http://schemas.microsoft.com/office/drawing/2010/main" val="0"/>
                </a:ext>
              </a:extLst>
            </a:blip>
            <a:srcRect l="5556" r="6757" b="10001"/>
            <a:stretch>
              <a:fillRect/>
            </a:stretch>
          </p:blipFill>
          <p:spPr bwMode="auto">
            <a:xfrm>
              <a:off x="624" y="2928"/>
              <a:ext cx="1296" cy="9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13"/>
          <p:cNvGrpSpPr>
            <a:grpSpLocks/>
          </p:cNvGrpSpPr>
          <p:nvPr/>
        </p:nvGrpSpPr>
        <p:grpSpPr bwMode="auto">
          <a:xfrm>
            <a:off x="4495800" y="3140075"/>
            <a:ext cx="4114800" cy="2727325"/>
            <a:chOff x="2976" y="2160"/>
            <a:chExt cx="2592"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a14="http://schemas.microsoft.com/office/drawing/2010/main" val="0"/>
                </a:ext>
              </a:extLst>
            </a:blip>
            <a:srcRect b="4498"/>
            <a:stretch>
              <a:fillRect/>
            </a:stretch>
          </p:blipFill>
          <p:spPr bwMode="auto">
            <a:xfrm>
              <a:off x="3600" y="2880"/>
              <a:ext cx="1344" cy="99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p:cNvSpPr txBox="1">
              <a:spLocks noChangeArrowheads="1"/>
            </p:cNvSpPr>
            <p:nvPr/>
          </p:nvSpPr>
          <p:spPr bwMode="auto">
            <a:xfrm>
              <a:off x="2976" y="2160"/>
              <a:ext cx="2592" cy="446"/>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TW" sz="2000" b="1" dirty="0">
                  <a:solidFill>
                    <a:schemeClr val="tx2"/>
                  </a:solidFill>
                  <a:latin typeface="Times New Roman"/>
                  <a:cs typeface="Times New Roman"/>
                </a:rPr>
                <a:t>Electron-donating group</a:t>
              </a:r>
              <a:r>
                <a:rPr lang="en-US" altLang="zh-TW" sz="2000" dirty="0">
                  <a:latin typeface="Times New Roman"/>
                  <a:cs typeface="Times New Roman"/>
                </a:rPr>
                <a:t> (Y) exerts a </a:t>
              </a:r>
              <a:r>
                <a:rPr lang="en-US" altLang="zh-TW" sz="2000" b="1" dirty="0">
                  <a:solidFill>
                    <a:schemeClr val="tx2"/>
                  </a:solidFill>
                  <a:latin typeface="Times New Roman"/>
                  <a:cs typeface="Times New Roman"/>
                </a:rPr>
                <a:t>positive inductive effect</a:t>
              </a:r>
              <a:r>
                <a:rPr lang="en-US" altLang="zh-TW" sz="2000" dirty="0" smtClean="0">
                  <a:latin typeface="Times New Roman"/>
                  <a:cs typeface="Times New Roman"/>
                </a:rPr>
                <a:t>.(+I)</a:t>
              </a:r>
              <a:endParaRPr lang="en-US" altLang="zh-TW" sz="2000" dirty="0">
                <a:latin typeface="Times New Roman"/>
                <a:cs typeface="Times New Roman"/>
              </a:endParaRPr>
            </a:p>
          </p:txBody>
        </p:sp>
      </p:grpSp>
      <p:pic>
        <p:nvPicPr>
          <p:cNvPr id="13" name="Picture 12"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6" name="Rectangle 15"/>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Tree>
    <p:extLst>
      <p:ext uri="{BB962C8B-B14F-4D97-AF65-F5344CB8AC3E}">
        <p14:creationId xmlns:p14="http://schemas.microsoft.com/office/powerpoint/2010/main" val="13926602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304800" y="2681407"/>
            <a:ext cx="9143999"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marL="457200" indent="-457200">
              <a:lnSpc>
                <a:spcPct val="70000"/>
              </a:lnSpc>
              <a:spcBef>
                <a:spcPct val="70000"/>
              </a:spcBef>
              <a:buAutoNum type="arabicPeriod"/>
            </a:pPr>
            <a:r>
              <a:rPr lang="en-US" altLang="zh-TW" dirty="0" smtClean="0">
                <a:latin typeface="Times New Roman"/>
                <a:cs typeface="Times New Roman"/>
              </a:rPr>
              <a:t>Groups </a:t>
            </a:r>
            <a:r>
              <a:rPr lang="en-US" altLang="zh-TW" dirty="0">
                <a:latin typeface="Times New Roman"/>
                <a:cs typeface="Times New Roman"/>
              </a:rPr>
              <a:t>which exert </a:t>
            </a:r>
            <a:r>
              <a:rPr lang="en-US" altLang="zh-TW" b="1" dirty="0">
                <a:solidFill>
                  <a:schemeClr val="accent2"/>
                </a:solidFill>
                <a:latin typeface="Times New Roman"/>
                <a:cs typeface="Times New Roman"/>
              </a:rPr>
              <a:t>negative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electron-withdrawing groups</a:t>
            </a:r>
            <a:r>
              <a:rPr lang="en-US" altLang="zh-TW" dirty="0" smtClean="0">
                <a:latin typeface="Times New Roman"/>
                <a:cs typeface="Times New Roman"/>
              </a:rPr>
              <a:t>)</a:t>
            </a: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–NO</a:t>
            </a:r>
            <a:r>
              <a:rPr lang="en-US" altLang="zh-TW" baseline="-25000" dirty="0">
                <a:latin typeface="Times New Roman"/>
                <a:cs typeface="Times New Roman"/>
              </a:rPr>
              <a:t>2</a:t>
            </a:r>
            <a:r>
              <a:rPr lang="en-US" altLang="zh-TW" dirty="0">
                <a:latin typeface="Times New Roman"/>
                <a:cs typeface="Times New Roman"/>
              </a:rPr>
              <a:t> , – CN, – </a:t>
            </a:r>
            <a:r>
              <a:rPr lang="en-US" altLang="zh-TW" dirty="0" smtClean="0">
                <a:latin typeface="Times New Roman"/>
                <a:cs typeface="Times New Roman"/>
              </a:rPr>
              <a:t>SO</a:t>
            </a:r>
            <a:r>
              <a:rPr lang="en-US" altLang="zh-TW" baseline="-25000" dirty="0">
                <a:latin typeface="Times New Roman"/>
                <a:cs typeface="Times New Roman"/>
              </a:rPr>
              <a:t>3</a:t>
            </a:r>
            <a:r>
              <a:rPr lang="en-US" altLang="zh-TW" dirty="0" smtClean="0">
                <a:latin typeface="Times New Roman"/>
                <a:cs typeface="Times New Roman"/>
              </a:rPr>
              <a:t>H, </a:t>
            </a:r>
            <a:r>
              <a:rPr lang="en-US" altLang="zh-TW" dirty="0">
                <a:latin typeface="Times New Roman"/>
                <a:cs typeface="Times New Roman"/>
              </a:rPr>
              <a:t>–F </a:t>
            </a:r>
            <a:r>
              <a:rPr lang="en-US" altLang="zh-TW" dirty="0" smtClean="0">
                <a:latin typeface="Times New Roman"/>
                <a:cs typeface="Times New Roman"/>
              </a:rPr>
              <a:t>, </a:t>
            </a:r>
            <a:r>
              <a:rPr lang="en-US" altLang="zh-TW" dirty="0">
                <a:latin typeface="Times New Roman"/>
                <a:cs typeface="Times New Roman"/>
              </a:rPr>
              <a:t>–COOH </a:t>
            </a:r>
            <a:r>
              <a:rPr lang="en-US" altLang="zh-TW" dirty="0" smtClean="0">
                <a:latin typeface="Times New Roman"/>
                <a:cs typeface="Times New Roman"/>
              </a:rPr>
              <a:t>, </a:t>
            </a:r>
            <a:r>
              <a:rPr lang="en-US" altLang="zh-TW" dirty="0">
                <a:latin typeface="Times New Roman"/>
                <a:cs typeface="Times New Roman"/>
              </a:rPr>
              <a:t>–Cl </a:t>
            </a:r>
            <a:r>
              <a:rPr lang="en-US" altLang="zh-TW" dirty="0" smtClean="0">
                <a:latin typeface="Times New Roman"/>
                <a:cs typeface="Times New Roman"/>
              </a:rPr>
              <a:t>, </a:t>
            </a:r>
            <a:r>
              <a:rPr lang="en-US" altLang="zh-TW" dirty="0">
                <a:latin typeface="Times New Roman"/>
                <a:cs typeface="Times New Roman"/>
              </a:rPr>
              <a:t>–Br </a:t>
            </a:r>
            <a:r>
              <a:rPr lang="en-US" altLang="zh-TW" dirty="0" smtClean="0">
                <a:latin typeface="Times New Roman"/>
                <a:cs typeface="Times New Roman"/>
              </a:rPr>
              <a:t>, </a:t>
            </a:r>
            <a:r>
              <a:rPr lang="en-US" altLang="zh-TW" dirty="0">
                <a:latin typeface="Times New Roman"/>
                <a:cs typeface="Times New Roman"/>
              </a:rPr>
              <a:t>–I</a:t>
            </a:r>
          </a:p>
        </p:txBody>
      </p:sp>
      <p:sp>
        <p:nvSpPr>
          <p:cNvPr id="6" name="Text Box 8"/>
          <p:cNvSpPr txBox="1">
            <a:spLocks noChangeArrowheads="1"/>
          </p:cNvSpPr>
          <p:nvPr/>
        </p:nvSpPr>
        <p:spPr bwMode="auto">
          <a:xfrm>
            <a:off x="304800" y="4498741"/>
            <a:ext cx="8686800"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70000"/>
              </a:lnSpc>
              <a:spcBef>
                <a:spcPct val="70000"/>
              </a:spcBef>
            </a:pPr>
            <a:r>
              <a:rPr lang="en-US" altLang="zh-TW" b="1" dirty="0">
                <a:latin typeface="Times New Roman"/>
                <a:cs typeface="Times New Roman"/>
              </a:rPr>
              <a:t>2.	</a:t>
            </a:r>
            <a:r>
              <a:rPr lang="en-US" altLang="zh-TW" dirty="0">
                <a:latin typeface="Times New Roman"/>
                <a:cs typeface="Times New Roman"/>
              </a:rPr>
              <a:t>Groups which exert </a:t>
            </a:r>
            <a:r>
              <a:rPr lang="en-US" altLang="zh-TW" b="1" dirty="0">
                <a:solidFill>
                  <a:schemeClr val="accent2"/>
                </a:solidFill>
                <a:latin typeface="Times New Roman"/>
                <a:cs typeface="Times New Roman"/>
              </a:rPr>
              <a:t>positive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electron-releasing groups</a:t>
            </a:r>
            <a:r>
              <a:rPr lang="en-US" altLang="zh-TW" dirty="0" smtClean="0">
                <a:latin typeface="Times New Roman"/>
                <a:cs typeface="Times New Roman"/>
              </a:rPr>
              <a:t>)</a:t>
            </a:r>
            <a:endParaRPr lang="en-US" altLang="zh-TW" dirty="0">
              <a:latin typeface="Times New Roman"/>
              <a:cs typeface="Times New Roman"/>
            </a:endParaRP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alkyl groups like –CH</a:t>
            </a:r>
            <a:r>
              <a:rPr lang="en-US" altLang="zh-TW" baseline="-25000" dirty="0">
                <a:latin typeface="Times New Roman"/>
                <a:cs typeface="Times New Roman"/>
              </a:rPr>
              <a:t>3</a:t>
            </a:r>
            <a:r>
              <a:rPr lang="en-US" altLang="zh-TW" dirty="0">
                <a:latin typeface="Times New Roman"/>
                <a:cs typeface="Times New Roman"/>
              </a:rPr>
              <a:t>, –C</a:t>
            </a:r>
            <a:r>
              <a:rPr lang="en-US" altLang="zh-TW" baseline="-25000" dirty="0">
                <a:latin typeface="Times New Roman"/>
                <a:cs typeface="Times New Roman"/>
              </a:rPr>
              <a:t>2</a:t>
            </a:r>
            <a:r>
              <a:rPr lang="en-US" altLang="zh-TW" dirty="0">
                <a:latin typeface="Times New Roman"/>
                <a:cs typeface="Times New Roman"/>
              </a:rPr>
              <a:t>H</a:t>
            </a:r>
            <a:r>
              <a:rPr lang="en-US" altLang="zh-TW" baseline="-25000" dirty="0">
                <a:latin typeface="Times New Roman"/>
                <a:cs typeface="Times New Roman"/>
              </a:rPr>
              <a:t>5</a:t>
            </a:r>
            <a:r>
              <a:rPr lang="en-US" altLang="zh-TW" dirty="0">
                <a:latin typeface="Times New Roman"/>
                <a:cs typeface="Times New Roman"/>
              </a:rPr>
              <a:t>, –</a:t>
            </a:r>
            <a:r>
              <a:rPr lang="en-US" altLang="zh-TW" dirty="0" smtClean="0">
                <a:latin typeface="Times New Roman"/>
                <a:cs typeface="Times New Roman"/>
              </a:rPr>
              <a:t>C</a:t>
            </a:r>
            <a:r>
              <a:rPr lang="en-US" altLang="zh-TW" baseline="-25000" dirty="0" smtClean="0">
                <a:latin typeface="Times New Roman"/>
                <a:cs typeface="Times New Roman"/>
              </a:rPr>
              <a:t>3</a:t>
            </a:r>
            <a:r>
              <a:rPr lang="en-US" altLang="zh-TW" dirty="0" smtClean="0">
                <a:latin typeface="Times New Roman"/>
                <a:cs typeface="Times New Roman"/>
              </a:rPr>
              <a:t>H</a:t>
            </a:r>
            <a:r>
              <a:rPr lang="en-US" altLang="zh-TW" baseline="-25000" dirty="0" smtClean="0">
                <a:latin typeface="Times New Roman"/>
                <a:cs typeface="Times New Roman"/>
              </a:rPr>
              <a:t>7</a:t>
            </a:r>
            <a:r>
              <a:rPr lang="en-US" altLang="zh-TW" dirty="0">
                <a:latin typeface="Times New Roman"/>
                <a:cs typeface="Times New Roman"/>
              </a:rPr>
              <a:t> ,– </a:t>
            </a:r>
            <a:r>
              <a:rPr lang="en-US" altLang="zh-TW" dirty="0" smtClean="0">
                <a:latin typeface="Times New Roman"/>
                <a:cs typeface="Times New Roman"/>
              </a:rPr>
              <a:t>NH</a:t>
            </a:r>
            <a:r>
              <a:rPr lang="en-US" altLang="zh-TW" baseline="-25000" dirty="0" smtClean="0">
                <a:latin typeface="Times New Roman"/>
                <a:cs typeface="Times New Roman"/>
              </a:rPr>
              <a:t>2 </a:t>
            </a:r>
            <a:r>
              <a:rPr lang="en-US" altLang="zh-TW" dirty="0">
                <a:latin typeface="Times New Roman"/>
                <a:cs typeface="Times New Roman"/>
              </a:rPr>
              <a:t>,– OH </a:t>
            </a:r>
            <a:r>
              <a:rPr lang="en-US" altLang="zh-TW" dirty="0" smtClean="0">
                <a:latin typeface="Times New Roman"/>
                <a:cs typeface="Times New Roman"/>
              </a:rPr>
              <a:t>,</a:t>
            </a:r>
            <a:r>
              <a:rPr lang="en-US" altLang="zh-TW" dirty="0">
                <a:latin typeface="Times New Roman"/>
                <a:cs typeface="Times New Roman"/>
              </a:rPr>
              <a:t> </a:t>
            </a:r>
            <a:r>
              <a:rPr lang="en-US" altLang="zh-TW" dirty="0" smtClean="0">
                <a:latin typeface="Times New Roman"/>
                <a:cs typeface="Times New Roman"/>
              </a:rPr>
              <a:t>–OCH</a:t>
            </a:r>
            <a:r>
              <a:rPr lang="en-US" altLang="zh-TW" baseline="-25000" dirty="0" smtClean="0">
                <a:latin typeface="Times New Roman"/>
                <a:cs typeface="Times New Roman"/>
              </a:rPr>
              <a:t>3...</a:t>
            </a:r>
            <a:endParaRPr lang="en-US" altLang="zh-TW" dirty="0">
              <a:latin typeface="Times New Roman"/>
              <a:cs typeface="Times New Roman"/>
            </a:endParaRP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0" name="Picture 9"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1" name="Rectangle 1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392488653"/>
              </p:ext>
            </p:extLst>
          </p:nvPr>
        </p:nvGraphicFramePr>
        <p:xfrm>
          <a:off x="990600" y="1066800"/>
          <a:ext cx="7218461" cy="1371600"/>
        </p:xfrm>
        <a:graphic>
          <a:graphicData uri="http://schemas.openxmlformats.org/presentationml/2006/ole">
            <mc:AlternateContent xmlns:mc="http://schemas.openxmlformats.org/markup-compatibility/2006">
              <mc:Choice xmlns:v="urn:schemas-microsoft-com:vml" Requires="v">
                <p:oleObj spid="_x0000_s3094" name="CS ChemDraw Drawing" r:id="rId5" imgW="6198840" imgH="1177200" progId="ChemDraw.Document.6.0">
                  <p:embed/>
                </p:oleObj>
              </mc:Choice>
              <mc:Fallback>
                <p:oleObj name="CS ChemDraw Drawing" r:id="rId5" imgW="6198840" imgH="1177200" progId="ChemDraw.Document.6.0">
                  <p:embed/>
                  <p:pic>
                    <p:nvPicPr>
                      <p:cNvPr id="0" name=""/>
                      <p:cNvPicPr/>
                      <p:nvPr/>
                    </p:nvPicPr>
                    <p:blipFill>
                      <a:blip r:embed="rId6"/>
                      <a:stretch>
                        <a:fillRect/>
                      </a:stretch>
                    </p:blipFill>
                    <p:spPr>
                      <a:xfrm>
                        <a:off x="990600" y="1066800"/>
                        <a:ext cx="7218461" cy="1371600"/>
                      </a:xfrm>
                      <a:prstGeom prst="rect">
                        <a:avLst/>
                      </a:prstGeom>
                    </p:spPr>
                  </p:pic>
                </p:oleObj>
              </mc:Fallback>
            </mc:AlternateContent>
          </a:graphicData>
        </a:graphic>
      </p:graphicFrame>
    </p:spTree>
    <p:extLst>
      <p:ext uri="{BB962C8B-B14F-4D97-AF65-F5344CB8AC3E}">
        <p14:creationId xmlns:p14="http://schemas.microsoft.com/office/powerpoint/2010/main" val="20654353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p14="http://schemas.microsoft.com/office/powerpoint/2010/main" val="1858997959"/>
              </p:ext>
            </p:extLst>
          </p:nvPr>
        </p:nvGraphicFramePr>
        <p:xfrm>
          <a:off x="917626" y="2693987"/>
          <a:ext cx="1851025" cy="461963"/>
        </p:xfrm>
        <a:graphic>
          <a:graphicData uri="http://schemas.openxmlformats.org/presentationml/2006/ole">
            <mc:AlternateContent xmlns:mc="http://schemas.openxmlformats.org/markup-compatibility/2006">
              <mc:Choice xmlns:v="urn:schemas-microsoft-com:vml" Requires="v">
                <p:oleObj spid="_x0000_s2308" name="CS ChemDraw Drawing" r:id="rId3" imgW="1851480" imgH="462240" progId="ChemDraw.Document.5.0">
                  <p:embed/>
                </p:oleObj>
              </mc:Choice>
              <mc:Fallback>
                <p:oleObj name="CS ChemDraw Drawing" r:id="rId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626" y="2693987"/>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p14="http://schemas.microsoft.com/office/powerpoint/2010/main" val="591381080"/>
              </p:ext>
            </p:extLst>
          </p:nvPr>
        </p:nvGraphicFramePr>
        <p:xfrm>
          <a:off x="917626" y="4349750"/>
          <a:ext cx="2032000" cy="461962"/>
        </p:xfrm>
        <a:graphic>
          <a:graphicData uri="http://schemas.openxmlformats.org/presentationml/2006/ole">
            <mc:AlternateContent xmlns:mc="http://schemas.openxmlformats.org/markup-compatibility/2006">
              <mc:Choice xmlns:v="urn:schemas-microsoft-com:vml" Requires="v">
                <p:oleObj spid="_x0000_s2309" name="CS ChemDraw Drawing" r:id="rId5" imgW="2031840" imgH="462240" progId="ChemDraw.Document.5.0">
                  <p:embed/>
                </p:oleObj>
              </mc:Choice>
              <mc:Fallback>
                <p:oleObj name="CS ChemDraw Drawing" r:id="rId5" imgW="2031840" imgH="462240" progId="ChemDraw.Document.5.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7626" y="4349750"/>
                        <a:ext cx="20320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54"/>
          <p:cNvGraphicFramePr>
            <a:graphicFrameLocks noChangeAspect="1"/>
          </p:cNvGraphicFramePr>
          <p:nvPr>
            <p:extLst>
              <p:ext uri="{D42A27DB-BD31-4B8C-83A1-F6EECF244321}">
                <p14:modId xmlns:p14="http://schemas.microsoft.com/office/powerpoint/2010/main" val="2294918630"/>
              </p:ext>
            </p:extLst>
          </p:nvPr>
        </p:nvGraphicFramePr>
        <p:xfrm>
          <a:off x="4946650" y="3962400"/>
          <a:ext cx="3441700" cy="1549400"/>
        </p:xfrm>
        <a:graphic>
          <a:graphicData uri="http://schemas.openxmlformats.org/presentationml/2006/ole">
            <mc:AlternateContent xmlns:mc="http://schemas.openxmlformats.org/markup-compatibility/2006">
              <mc:Choice xmlns:v="urn:schemas-microsoft-com:vml" Requires="v">
                <p:oleObj spid="_x0000_s2310" name="CS ChemDraw Drawing" r:id="rId7" imgW="3441600" imgH="1549080" progId="ChemDraw.Document.5.0">
                  <p:embed/>
                </p:oleObj>
              </mc:Choice>
              <mc:Fallback>
                <p:oleObj name="CS ChemDraw Drawing" r:id="rId7" imgW="3441600" imgH="1549080" progId="ChemDraw.Document.5.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6650" y="3962400"/>
                        <a:ext cx="34417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p14="http://schemas.microsoft.com/office/powerpoint/2010/main" val="2504419758"/>
              </p:ext>
            </p:extLst>
          </p:nvPr>
        </p:nvGraphicFramePr>
        <p:xfrm>
          <a:off x="4929188" y="2946400"/>
          <a:ext cx="2522537" cy="576262"/>
        </p:xfrm>
        <a:graphic>
          <a:graphicData uri="http://schemas.openxmlformats.org/presentationml/2006/ole">
            <mc:AlternateContent xmlns:mc="http://schemas.openxmlformats.org/markup-compatibility/2006">
              <mc:Choice xmlns:v="urn:schemas-microsoft-com:vml" Requires="v">
                <p:oleObj spid="_x0000_s2311" name="CS ChemDraw Drawing" r:id="rId9" imgW="2522160" imgH="576360" progId="ChemDraw.Document.5.0">
                  <p:embed/>
                </p:oleObj>
              </mc:Choice>
              <mc:Fallback>
                <p:oleObj name="CS ChemDraw Drawing" r:id="rId9" imgW="2522160" imgH="576360" progId="ChemDraw.Document.5.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9188" y="2946400"/>
                        <a:ext cx="2522537"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pic>
        <p:nvPicPr>
          <p:cNvPr id="32" name="Picture 31" descr="ksulogo2.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37" name="Straight Connector 3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8" name="Picture 37" descr="images.jpe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9" name="Rectangle 3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p14="http://schemas.microsoft.com/office/powerpoint/2010/main" val="2384544909"/>
              </p:ext>
            </p:extLst>
          </p:nvPr>
        </p:nvGraphicFramePr>
        <p:xfrm>
          <a:off x="838200" y="2667000"/>
          <a:ext cx="1851025" cy="461963"/>
        </p:xfrm>
        <a:graphic>
          <a:graphicData uri="http://schemas.openxmlformats.org/presentationml/2006/ole">
            <mc:AlternateContent xmlns:mc="http://schemas.openxmlformats.org/markup-compatibility/2006">
              <mc:Choice xmlns:v="urn:schemas-microsoft-com:vml" Requires="v">
                <p:oleObj spid="_x0000_s2312" name="CS ChemDraw Drawing" r:id="rId13" imgW="1851480" imgH="462240" progId="ChemDraw.Document.5.0">
                  <p:embed/>
                </p:oleObj>
              </mc:Choice>
              <mc:Fallback>
                <p:oleObj name="CS ChemDraw Drawing" r:id="rId1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667000"/>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707952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1"/>
          </p:nvPr>
        </p:nvSpPr>
        <p:spPr/>
        <p:txBody>
          <a:bodyPr/>
          <a:lstStyle/>
          <a:p>
            <a:fld id="{FA84A37A-AFC2-4A01-80A1-FC20F2C0D5BB}" type="slidenum">
              <a:rPr lang="en-US" smtClean="0"/>
              <a:pPr/>
              <a:t>28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229600" cy="457200"/>
          </a:xfrm>
        </p:spPr>
        <p:txBody>
          <a:bodyPr/>
          <a:lstStyle/>
          <a:p>
            <a:pPr algn="l"/>
            <a:r>
              <a:rPr lang="en-US" sz="2800" dirty="0" smtClean="0">
                <a:latin typeface="Times New Roman"/>
                <a:cs typeface="Times New Roman"/>
              </a:rPr>
              <a:t>Learning objectives:</a:t>
            </a:r>
          </a:p>
        </p:txBody>
      </p:sp>
      <p:sp>
        <p:nvSpPr>
          <p:cNvPr id="10243" name="Content Placeholder 2"/>
          <p:cNvSpPr>
            <a:spLocks noGrp="1"/>
          </p:cNvSpPr>
          <p:nvPr>
            <p:ph idx="1"/>
          </p:nvPr>
        </p:nvSpPr>
        <p:spPr>
          <a:xfrm>
            <a:off x="152400" y="1676400"/>
            <a:ext cx="8991600" cy="4389438"/>
          </a:xfrm>
        </p:spPr>
        <p:txBody>
          <a:bodyPr>
            <a:normAutofit/>
          </a:bodyPr>
          <a:lstStyle/>
          <a:p>
            <a:pPr>
              <a:buFont typeface="Wingdings 2" pitchFamily="18" charset="2"/>
              <a:buNone/>
            </a:pPr>
            <a:r>
              <a:rPr lang="en-US" sz="2800" b="1" dirty="0" smtClean="0">
                <a:solidFill>
                  <a:srgbClr val="C00000"/>
                </a:solidFill>
                <a:latin typeface="Times New Roman"/>
                <a:cs typeface="Times New Roman"/>
              </a:rPr>
              <a:t>By the end of this lecture the student will know:</a:t>
            </a:r>
          </a:p>
          <a:p>
            <a:r>
              <a:rPr lang="en-US" sz="2800" b="1" dirty="0" smtClean="0">
                <a:solidFill>
                  <a:schemeClr val="tx1"/>
                </a:solidFill>
                <a:latin typeface="Times New Roman"/>
                <a:cs typeface="Times New Roman"/>
              </a:rPr>
              <a:t>What is Organic Chemistry?</a:t>
            </a:r>
          </a:p>
          <a:p>
            <a:r>
              <a:rPr lang="en-US" sz="2800" b="1" dirty="0" smtClean="0">
                <a:solidFill>
                  <a:schemeClr val="tx1"/>
                </a:solidFill>
                <a:latin typeface="Times New Roman"/>
                <a:cs typeface="Times New Roman"/>
              </a:rPr>
              <a:t>How are organic compounds are made from individual elements?</a:t>
            </a:r>
          </a:p>
          <a:p>
            <a:r>
              <a:rPr lang="en-US" sz="2800" b="1" dirty="0" smtClean="0">
                <a:solidFill>
                  <a:schemeClr val="tx1"/>
                </a:solidFill>
                <a:latin typeface="Times New Roman"/>
                <a:cs typeface="Times New Roman"/>
              </a:rPr>
              <a:t>Types of bond in organic compounds and their significant</a:t>
            </a:r>
          </a:p>
          <a:p>
            <a:r>
              <a:rPr lang="en-US" sz="2800" b="1" dirty="0" smtClean="0">
                <a:solidFill>
                  <a:schemeClr val="tx1"/>
                </a:solidFill>
                <a:latin typeface="Times New Roman"/>
                <a:cs typeface="Times New Roman"/>
              </a:rPr>
              <a:t> Different methods of representing chemical bonding</a:t>
            </a:r>
          </a:p>
          <a:p>
            <a:r>
              <a:rPr lang="en-US" sz="2800" b="1" dirty="0">
                <a:solidFill>
                  <a:schemeClr val="tx1"/>
                </a:solidFill>
                <a:latin typeface="Times New Roman"/>
                <a:cs typeface="Times New Roman"/>
              </a:rPr>
              <a:t>Dipole Moment &amp; inductive effect.</a:t>
            </a:r>
          </a:p>
          <a:p>
            <a:pPr marL="0" indent="0">
              <a:buNone/>
            </a:pPr>
            <a:endParaRPr lang="en-US" sz="2800" b="1" dirty="0" smtClean="0">
              <a:solidFill>
                <a:schemeClr val="tx1"/>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2400" y="1066800"/>
            <a:ext cx="7162800" cy="631825"/>
          </a:xfrm>
        </p:spPr>
        <p:txBody>
          <a:bodyPr>
            <a:normAutofit fontScale="90000"/>
          </a:bodyPr>
          <a:lstStyle/>
          <a:p>
            <a:pPr algn="just"/>
            <a:r>
              <a:rPr lang="en-US" sz="2800" b="1" dirty="0" smtClean="0">
                <a:latin typeface="Times New Roman"/>
                <a:cs typeface="Times New Roman"/>
              </a:rPr>
              <a:t>What is organic chemistry?</a:t>
            </a:r>
            <a:endParaRPr lang="en-GB" sz="2800" b="1" dirty="0" smtClean="0">
              <a:latin typeface="Times New Roman"/>
              <a:cs typeface="Times New Roman"/>
            </a:endParaRPr>
          </a:p>
        </p:txBody>
      </p:sp>
      <p:sp>
        <p:nvSpPr>
          <p:cNvPr id="8195" name="Rectangle 3"/>
          <p:cNvSpPr>
            <a:spLocks noGrp="1"/>
          </p:cNvSpPr>
          <p:nvPr>
            <p:ph type="body" sz="half" idx="1"/>
          </p:nvPr>
        </p:nvSpPr>
        <p:spPr>
          <a:xfrm>
            <a:off x="-7671" y="1600200"/>
            <a:ext cx="8763000" cy="4495800"/>
          </a:xfrm>
        </p:spPr>
        <p:txBody>
          <a:bodyPr>
            <a:noAutofit/>
          </a:bodyPr>
          <a:lstStyle/>
          <a:p>
            <a:pPr marL="0" indent="0" algn="just" eaLnBrk="1" hangingPunct="1">
              <a:lnSpc>
                <a:spcPct val="80000"/>
              </a:lnSpc>
              <a:buClrTx/>
              <a:buSzPct val="150000"/>
              <a:buFont typeface="Wingdings" pitchFamily="2" charset="2"/>
              <a:buChar char="Ø"/>
              <a:defRPr/>
            </a:pPr>
            <a:endParaRPr lang="en-US" b="1" dirty="0" smtClean="0">
              <a:latin typeface="Times New Roman"/>
              <a:cs typeface="Times New Roman"/>
            </a:endParaRPr>
          </a:p>
          <a:p>
            <a:pPr>
              <a:defRPr/>
            </a:pPr>
            <a:r>
              <a:rPr lang="en-US" b="1" dirty="0" smtClean="0">
                <a:solidFill>
                  <a:srgbClr val="000000"/>
                </a:solidFill>
                <a:latin typeface="Times New Roman"/>
                <a:cs typeface="Times New Roman"/>
              </a:rPr>
              <a:t>The</a:t>
            </a:r>
            <a:r>
              <a:rPr lang="en-US" b="1" dirty="0" smtClean="0">
                <a:latin typeface="Times New Roman"/>
                <a:cs typeface="Times New Roman"/>
              </a:rPr>
              <a:t> </a:t>
            </a:r>
            <a:r>
              <a:rPr lang="en-US" b="1" dirty="0" smtClean="0">
                <a:solidFill>
                  <a:srgbClr val="C00000"/>
                </a:solidFill>
                <a:latin typeface="Times New Roman"/>
                <a:cs typeface="Times New Roman"/>
              </a:rPr>
              <a:t>word</a:t>
            </a:r>
            <a:r>
              <a:rPr lang="en-US" b="1" dirty="0" smtClean="0">
                <a:latin typeface="Times New Roman"/>
                <a:cs typeface="Times New Roman"/>
              </a:rPr>
              <a:t> </a:t>
            </a:r>
            <a:r>
              <a:rPr lang="en-US" b="1" i="1" dirty="0" smtClean="0">
                <a:solidFill>
                  <a:srgbClr val="C00000"/>
                </a:solidFill>
                <a:latin typeface="Times New Roman"/>
                <a:cs typeface="Times New Roman"/>
              </a:rPr>
              <a:t>Organic</a:t>
            </a:r>
            <a:r>
              <a:rPr lang="en-US" b="1" dirty="0" smtClean="0">
                <a:latin typeface="Times New Roman"/>
                <a:cs typeface="Times New Roman"/>
              </a:rPr>
              <a:t> </a:t>
            </a:r>
            <a:r>
              <a:rPr lang="en-US" b="1" dirty="0" smtClean="0">
                <a:solidFill>
                  <a:srgbClr val="000000"/>
                </a:solidFill>
                <a:latin typeface="Times New Roman"/>
                <a:cs typeface="Times New Roman"/>
              </a:rPr>
              <a:t>can be </a:t>
            </a:r>
            <a:r>
              <a:rPr lang="en-US" b="1" dirty="0" smtClean="0">
                <a:solidFill>
                  <a:srgbClr val="C00000"/>
                </a:solidFill>
                <a:latin typeface="Times New Roman"/>
                <a:cs typeface="Times New Roman"/>
              </a:rPr>
              <a:t>a biological or chemical term</a:t>
            </a:r>
            <a:r>
              <a:rPr lang="en-US" b="1" dirty="0" smtClean="0">
                <a:latin typeface="Times New Roman"/>
                <a:cs typeface="Times New Roman"/>
              </a:rPr>
              <a:t>. </a:t>
            </a:r>
          </a:p>
          <a:p>
            <a:pPr algn="just">
              <a:defRPr/>
            </a:pPr>
            <a:r>
              <a:rPr lang="en-US" b="1" dirty="0" smtClean="0">
                <a:solidFill>
                  <a:srgbClr val="000000"/>
                </a:solidFill>
                <a:latin typeface="Times New Roman"/>
                <a:cs typeface="Times New Roman"/>
              </a:rPr>
              <a:t>In Biology it means any thing that is living or has lived. The opposite is Non-Organic.</a:t>
            </a:r>
          </a:p>
          <a:p>
            <a:pPr algn="just">
              <a:defRPr/>
            </a:pPr>
            <a:r>
              <a:rPr lang="en-US" b="1" dirty="0" smtClean="0">
                <a:solidFill>
                  <a:srgbClr val="000000"/>
                </a:solidFill>
                <a:latin typeface="Times New Roman"/>
                <a:cs typeface="Times New Roman"/>
              </a:rPr>
              <a:t> In Chemistry, an Organic compound is one containing Carbon atoms. The opposite term is Inorganic. </a:t>
            </a:r>
          </a:p>
          <a:p>
            <a:pPr algn="just">
              <a:defRPr/>
            </a:pPr>
            <a:r>
              <a:rPr lang="en-US" b="1" dirty="0" smtClean="0">
                <a:solidFill>
                  <a:srgbClr val="000000"/>
                </a:solidFill>
                <a:latin typeface="Times New Roman"/>
                <a:cs typeface="Times New Roman"/>
              </a:rPr>
              <a:t>Organic compounds can may contain in addition to C &amp; H other elements such as O, S, N, </a:t>
            </a:r>
            <a:r>
              <a:rPr lang="en-US" b="1" dirty="0" err="1" smtClean="0">
                <a:solidFill>
                  <a:srgbClr val="000000"/>
                </a:solidFill>
                <a:latin typeface="Times New Roman"/>
                <a:cs typeface="Times New Roman"/>
              </a:rPr>
              <a:t>Cl</a:t>
            </a:r>
            <a:r>
              <a:rPr lang="en-US" b="1" dirty="0" smtClean="0">
                <a:solidFill>
                  <a:srgbClr val="000000"/>
                </a:solidFill>
                <a:latin typeface="Times New Roman"/>
                <a:cs typeface="Times New Roman"/>
              </a:rPr>
              <a:t>,-- </a:t>
            </a:r>
          </a:p>
          <a:p>
            <a:pPr algn="just">
              <a:defRPr/>
            </a:pPr>
            <a:r>
              <a:rPr lang="en-US" b="1" dirty="0" smtClean="0">
                <a:solidFill>
                  <a:srgbClr val="000000"/>
                </a:solidFill>
                <a:latin typeface="Times New Roman"/>
                <a:cs typeface="Times New Roman"/>
              </a:rPr>
              <a:t>Thus organic chemistry is the science explaining how are organic molecules are made, their physical and chemical properties  </a:t>
            </a: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28600" y="990600"/>
            <a:ext cx="9144000" cy="609600"/>
          </a:xfrm>
        </p:spPr>
        <p:txBody>
          <a:bodyPr>
            <a:normAutofit fontScale="90000"/>
          </a:bodyPr>
          <a:lstStyle/>
          <a:p>
            <a:pPr algn="just"/>
            <a:r>
              <a:rPr lang="en-US" sz="2400" b="1" dirty="0" smtClean="0">
                <a:latin typeface="Times New Roman"/>
                <a:cs typeface="Times New Roman"/>
              </a:rPr>
              <a:t>Examples of organic compounds</a:t>
            </a:r>
            <a:endParaRPr lang="en-GB" sz="2400" b="1" dirty="0" smtClean="0">
              <a:latin typeface="Times New Roman"/>
              <a:cs typeface="Times New Roman"/>
            </a:endParaRPr>
          </a:p>
        </p:txBody>
      </p:sp>
      <p:sp>
        <p:nvSpPr>
          <p:cNvPr id="12291" name="Rectangle 3"/>
          <p:cNvSpPr>
            <a:spLocks noGrp="1"/>
          </p:cNvSpPr>
          <p:nvPr>
            <p:ph type="body" sz="half" idx="1"/>
          </p:nvPr>
        </p:nvSpPr>
        <p:spPr>
          <a:xfrm>
            <a:off x="152400" y="1676400"/>
            <a:ext cx="8991600" cy="4953000"/>
          </a:xfrm>
        </p:spPr>
        <p:txBody>
          <a:bodyPr>
            <a:normAutofit/>
          </a:bodyPr>
          <a:lstStyle/>
          <a:p>
            <a:pPr eaLnBrk="1" hangingPunct="1">
              <a:buFont typeface="Wingdings 2" pitchFamily="18" charset="2"/>
              <a:buNone/>
            </a:pPr>
            <a:r>
              <a:rPr lang="en-US" b="1" dirty="0" smtClean="0">
                <a:latin typeface="Times New Roman"/>
                <a:cs typeface="Times New Roman"/>
              </a:rPr>
              <a:t>1) </a:t>
            </a:r>
            <a:r>
              <a:rPr lang="en-US" b="1" dirty="0" smtClean="0">
                <a:solidFill>
                  <a:srgbClr val="C00000"/>
                </a:solidFill>
                <a:latin typeface="Times New Roman"/>
                <a:cs typeface="Times New Roman"/>
              </a:rPr>
              <a:t>DNA</a:t>
            </a:r>
            <a:r>
              <a:rPr lang="en-US" b="1" dirty="0" smtClean="0">
                <a:solidFill>
                  <a:srgbClr val="000000"/>
                </a:solidFill>
                <a:latin typeface="Times New Roman"/>
                <a:cs typeface="Times New Roman"/>
              </a:rPr>
              <a:t>: the giant molecules that contain all the genetic information for a given species.</a:t>
            </a:r>
          </a:p>
          <a:p>
            <a:pPr eaLnBrk="1" hangingPunct="1">
              <a:buFont typeface="Wingdings 2" pitchFamily="18" charset="2"/>
              <a:buNone/>
            </a:pPr>
            <a:r>
              <a:rPr lang="en-US" b="1" dirty="0" smtClean="0">
                <a:latin typeface="Times New Roman"/>
                <a:cs typeface="Times New Roman"/>
              </a:rPr>
              <a:t>2) </a:t>
            </a:r>
            <a:r>
              <a:rPr lang="en-US" b="1" dirty="0" smtClean="0">
                <a:solidFill>
                  <a:srgbClr val="C00000"/>
                </a:solidFill>
                <a:latin typeface="Times New Roman"/>
                <a:cs typeface="Times New Roman"/>
              </a:rPr>
              <a:t>Proteins:</a:t>
            </a:r>
            <a:r>
              <a:rPr lang="en-US" b="1" dirty="0" smtClean="0">
                <a:latin typeface="Times New Roman"/>
                <a:cs typeface="Times New Roman"/>
              </a:rPr>
              <a:t> </a:t>
            </a:r>
            <a:r>
              <a:rPr lang="en-US" b="1" dirty="0" smtClean="0">
                <a:solidFill>
                  <a:srgbClr val="000000"/>
                </a:solidFill>
                <a:latin typeface="Times New Roman"/>
                <a:cs typeface="Times New Roman"/>
              </a:rPr>
              <a:t>blood, muscle, and skin.</a:t>
            </a:r>
          </a:p>
          <a:p>
            <a:pPr eaLnBrk="1" hangingPunct="1">
              <a:buFont typeface="Wingdings 2" pitchFamily="18" charset="2"/>
              <a:buNone/>
            </a:pPr>
            <a:r>
              <a:rPr lang="en-US" b="1" dirty="0" smtClean="0">
                <a:latin typeface="Times New Roman"/>
                <a:cs typeface="Times New Roman"/>
              </a:rPr>
              <a:t>3) </a:t>
            </a:r>
            <a:r>
              <a:rPr lang="en-US" b="1" dirty="0" smtClean="0">
                <a:solidFill>
                  <a:srgbClr val="C00000"/>
                </a:solidFill>
                <a:latin typeface="Times New Roman"/>
                <a:cs typeface="Times New Roman"/>
              </a:rPr>
              <a:t>Enzymes:</a:t>
            </a:r>
            <a:r>
              <a:rPr lang="en-US" b="1" dirty="0" smtClean="0">
                <a:latin typeface="Times New Roman"/>
                <a:cs typeface="Times New Roman"/>
              </a:rPr>
              <a:t> </a:t>
            </a:r>
            <a:r>
              <a:rPr lang="en-US" b="1" dirty="0" smtClean="0">
                <a:solidFill>
                  <a:srgbClr val="000000"/>
                </a:solidFill>
                <a:latin typeface="Times New Roman"/>
                <a:cs typeface="Times New Roman"/>
              </a:rPr>
              <a:t>catalyze the reactions that occur in our bodies.</a:t>
            </a:r>
          </a:p>
          <a:p>
            <a:pPr eaLnBrk="1" hangingPunct="1">
              <a:buFont typeface="Wingdings 2" pitchFamily="18" charset="2"/>
              <a:buNone/>
            </a:pPr>
            <a:r>
              <a:rPr lang="en-US" b="1" dirty="0" smtClean="0">
                <a:latin typeface="Times New Roman"/>
                <a:cs typeface="Times New Roman"/>
              </a:rPr>
              <a:t>4) </a:t>
            </a:r>
            <a:r>
              <a:rPr lang="en-US" b="1" dirty="0" smtClean="0">
                <a:solidFill>
                  <a:srgbClr val="C00000"/>
                </a:solidFill>
                <a:latin typeface="Times New Roman"/>
                <a:cs typeface="Times New Roman"/>
              </a:rPr>
              <a:t>Petroleum:</a:t>
            </a:r>
            <a:r>
              <a:rPr lang="en-US" b="1" dirty="0" smtClean="0">
                <a:latin typeface="Times New Roman"/>
                <a:cs typeface="Times New Roman"/>
              </a:rPr>
              <a:t> </a:t>
            </a:r>
            <a:r>
              <a:rPr lang="en-US" b="1" dirty="0" smtClean="0">
                <a:solidFill>
                  <a:srgbClr val="000000"/>
                </a:solidFill>
                <a:latin typeface="Times New Roman"/>
                <a:cs typeface="Times New Roman"/>
              </a:rPr>
              <a:t>furnish the energy that sustains life.</a:t>
            </a:r>
          </a:p>
          <a:p>
            <a:pPr eaLnBrk="1" hangingPunct="1">
              <a:buFont typeface="Wingdings 2" pitchFamily="18" charset="2"/>
              <a:buNone/>
            </a:pPr>
            <a:r>
              <a:rPr lang="en-US" b="1" dirty="0" smtClean="0">
                <a:latin typeface="Times New Roman"/>
                <a:cs typeface="Times New Roman"/>
              </a:rPr>
              <a:t>5) </a:t>
            </a:r>
            <a:r>
              <a:rPr lang="en-US" b="1" dirty="0" smtClean="0">
                <a:solidFill>
                  <a:srgbClr val="C00000"/>
                </a:solidFill>
                <a:latin typeface="Times New Roman"/>
                <a:cs typeface="Times New Roman"/>
              </a:rPr>
              <a:t>Polymers: </a:t>
            </a:r>
            <a:r>
              <a:rPr lang="en-US" b="1" dirty="0" smtClean="0">
                <a:solidFill>
                  <a:srgbClr val="000000"/>
                </a:solidFill>
                <a:latin typeface="Times New Roman"/>
                <a:cs typeface="Times New Roman"/>
              </a:rPr>
              <a:t>Cloths, cars, plastic, kitchen appliances</a:t>
            </a:r>
            <a:r>
              <a:rPr lang="ar-SA" b="1" dirty="0" smtClean="0">
                <a:solidFill>
                  <a:srgbClr val="000000"/>
                </a:solidFill>
                <a:latin typeface="Times New Roman"/>
                <a:cs typeface="Times New Roman"/>
              </a:rPr>
              <a:t>.</a:t>
            </a:r>
            <a:endParaRPr lang="en-US" b="1" dirty="0" smtClean="0">
              <a:solidFill>
                <a:srgbClr val="000000"/>
              </a:solidFill>
              <a:latin typeface="Times New Roman"/>
              <a:cs typeface="Times New Roman"/>
            </a:endParaRPr>
          </a:p>
          <a:p>
            <a:pPr eaLnBrk="1" hangingPunct="1">
              <a:buFont typeface="Wingdings 2" pitchFamily="18" charset="2"/>
              <a:buNone/>
            </a:pPr>
            <a:r>
              <a:rPr lang="en-US" b="1" dirty="0" smtClean="0">
                <a:latin typeface="Times New Roman"/>
                <a:cs typeface="Times New Roman"/>
              </a:rPr>
              <a:t>6)</a:t>
            </a:r>
            <a:r>
              <a:rPr lang="en-US" b="1" dirty="0" smtClean="0">
                <a:solidFill>
                  <a:srgbClr val="C00000"/>
                </a:solidFill>
                <a:latin typeface="Times New Roman"/>
                <a:cs typeface="Times New Roman"/>
              </a:rPr>
              <a:t> Medicine</a:t>
            </a:r>
          </a:p>
          <a:p>
            <a:pPr eaLnBrk="1" hangingPunct="1">
              <a:buFont typeface="Wingdings 2" pitchFamily="18" charset="2"/>
              <a:buNone/>
            </a:pPr>
            <a:endParaRPr lang="en-US" b="1" dirty="0" smtClean="0">
              <a:solidFill>
                <a:srgbClr val="C00000"/>
              </a:solidFill>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endParaRPr lang="en-GB" b="1" dirty="0" smtClean="0">
              <a:latin typeface="Times New Roman"/>
              <a:cs typeface="Times New Roman"/>
            </a:endParaRP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2362200" y="990600"/>
            <a:ext cx="3686502" cy="5334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2400" b="1" dirty="0">
                <a:solidFill>
                  <a:srgbClr val="000000"/>
                </a:solidFill>
                <a:effectLst>
                  <a:outerShdw blurRad="38100" dist="38100" dir="2700000" algn="tl">
                    <a:srgbClr val="C0C0C0"/>
                  </a:outerShdw>
                </a:effectLst>
                <a:latin typeface="Times New Roman"/>
                <a:cs typeface="Times New Roman"/>
              </a:rPr>
              <a:t>CHEMICAL BONDING</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pic>
        <p:nvPicPr>
          <p:cNvPr id="3" name="Picture 2" descr="acetamide 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2209799"/>
            <a:ext cx="2819400" cy="2241423"/>
          </a:xfrm>
          <a:prstGeom prst="rect">
            <a:avLst/>
          </a:prstGeom>
        </p:spPr>
      </p:pic>
      <p:pic>
        <p:nvPicPr>
          <p:cNvPr id="4" name="Picture 3" descr="Aspirin3D.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1200" y="1676400"/>
            <a:ext cx="3352800" cy="3224667"/>
          </a:xfrm>
          <a:prstGeom prst="rect">
            <a:avLst/>
          </a:prstGeom>
        </p:spPr>
      </p:pic>
      <p:pic>
        <p:nvPicPr>
          <p:cNvPr id="5" name="Picture 4" descr="Methane_BallandSti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29000" y="3886200"/>
            <a:ext cx="1905000" cy="2224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1143000"/>
            <a:ext cx="6400800" cy="533400"/>
          </a:xfrm>
        </p:spPr>
        <p:txBody>
          <a:bodyPr>
            <a:noAutofit/>
          </a:bodyPr>
          <a:lstStyle/>
          <a:p>
            <a:pPr eaLnBrk="1" fontAlgn="auto" hangingPunct="1">
              <a:spcAft>
                <a:spcPts val="0"/>
              </a:spcAft>
              <a:defRPr/>
            </a:pPr>
            <a:r>
              <a:rPr lang="en-US" altLang="en-US" sz="2400" dirty="0">
                <a:solidFill>
                  <a:srgbClr val="800000"/>
                </a:solidFill>
                <a:effectLst>
                  <a:outerShdw blurRad="38100" dist="38100" dir="2700000" algn="tl">
                    <a:srgbClr val="000000"/>
                  </a:outerShdw>
                </a:effectLst>
                <a:latin typeface="Times New Roman"/>
                <a:cs typeface="Times New Roman"/>
              </a:rPr>
              <a:t>Chemical Bonding</a:t>
            </a:r>
          </a:p>
        </p:txBody>
      </p:sp>
      <p:sp>
        <p:nvSpPr>
          <p:cNvPr id="5123" name="Rectangle 3"/>
          <p:cNvSpPr>
            <a:spLocks noGrp="1" noChangeArrowheads="1"/>
          </p:cNvSpPr>
          <p:nvPr>
            <p:ph idx="1"/>
          </p:nvPr>
        </p:nvSpPr>
        <p:spPr>
          <a:xfrm>
            <a:off x="228600" y="2286000"/>
            <a:ext cx="6934200" cy="1371600"/>
          </a:xfrm>
        </p:spPr>
        <p:txBody>
          <a:bodyPr>
            <a:normAutofit/>
          </a:bodyPr>
          <a:lstStyle/>
          <a:p>
            <a:pPr eaLnBrk="1" hangingPunct="1">
              <a:lnSpc>
                <a:spcPct val="90000"/>
              </a:lnSpc>
              <a:buFontTx/>
              <a:buNone/>
              <a:defRPr/>
            </a:pPr>
            <a:r>
              <a:rPr lang="en-US" altLang="en-US" b="1" dirty="0" smtClean="0">
                <a:solidFill>
                  <a:schemeClr val="accent2"/>
                </a:solidFill>
                <a:effectLst>
                  <a:outerShdw blurRad="38100" dist="38100" dir="2700000" algn="tl">
                    <a:srgbClr val="C0C0C0"/>
                  </a:outerShdw>
                </a:effectLst>
                <a:latin typeface="Times New Roman"/>
                <a:cs typeface="Times New Roman"/>
              </a:rPr>
              <a:t>Problems and questions</a:t>
            </a:r>
            <a:r>
              <a:rPr lang="ar-SA" altLang="en-US" b="1" dirty="0" smtClean="0">
                <a:solidFill>
                  <a:schemeClr val="accent2"/>
                </a:solidFill>
                <a:effectLst>
                  <a:outerShdw blurRad="38100" dist="38100" dir="2700000" algn="tl">
                    <a:srgbClr val="C0C0C0"/>
                  </a:outerShdw>
                </a:effectLst>
                <a:latin typeface="Times New Roman"/>
                <a:cs typeface="Times New Roman"/>
              </a:rPr>
              <a:t>:</a:t>
            </a:r>
            <a:endParaRPr lang="en-US" altLang="en-US" b="1" dirty="0" smtClean="0">
              <a:effectLst>
                <a:outerShdw blurRad="38100" dist="38100" dir="2700000" algn="tl">
                  <a:srgbClr val="C0C0C0"/>
                </a:outerShdw>
              </a:effectLst>
              <a:latin typeface="Times New Roman"/>
              <a:cs typeface="Times New Roman"/>
            </a:endParaRP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How is a molecule or polyatomic ion held together?</a:t>
            </a: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Why are chemical bonds important?</a:t>
            </a:r>
          </a:p>
          <a:p>
            <a:pPr eaLnBrk="1" hangingPunct="1">
              <a:lnSpc>
                <a:spcPct val="90000"/>
              </a:lnSpc>
              <a:buFont typeface="Wingdings 2" pitchFamily="18" charset="2"/>
              <a:buNone/>
              <a:defRPr/>
            </a:pPr>
            <a:endParaRPr lang="en-US" altLang="en-US" dirty="0" smtClean="0">
              <a:solidFill>
                <a:srgbClr val="FCFEB9"/>
              </a:solidFill>
              <a:effectLst>
                <a:outerShdw blurRad="38100" dist="38100" dir="2700000" algn="tl">
                  <a:srgbClr val="C0C0C0"/>
                </a:outerShdw>
              </a:effectLst>
              <a:latin typeface="Times New Roman"/>
              <a:cs typeface="Times New Roman"/>
            </a:endParaRPr>
          </a:p>
        </p:txBody>
      </p:sp>
      <p:pic>
        <p:nvPicPr>
          <p:cNvPr id="14340" name="Picture 4"/>
          <p:cNvPicPr>
            <a:picLocks noChangeArrowheads="1"/>
          </p:cNvPicPr>
          <p:nvPr/>
        </p:nvPicPr>
        <p:blipFill>
          <a:blip r:embed="rId2" cstate="print"/>
          <a:srcRect/>
          <a:stretch>
            <a:fillRect/>
          </a:stretch>
        </p:blipFill>
        <p:spPr bwMode="auto">
          <a:xfrm>
            <a:off x="7010400" y="1828800"/>
            <a:ext cx="2027238" cy="2011361"/>
          </a:xfrm>
          <a:prstGeom prst="rect">
            <a:avLst/>
          </a:prstGeom>
          <a:noFill/>
          <a:ln w="50800">
            <a:noFill/>
            <a:miter lim="800000"/>
            <a:headEnd/>
            <a:tailEnd/>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7</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986135"/>
            <a:ext cx="8229600" cy="461665"/>
          </a:xfrm>
          <a:prstGeom prst="rect">
            <a:avLst/>
          </a:prstGeom>
          <a:noFill/>
          <a:ln w="9525">
            <a:noFill/>
            <a:miter lim="800000"/>
            <a:headEnd/>
            <a:tailEnd/>
          </a:ln>
        </p:spPr>
        <p:txBody>
          <a:bodyPr>
            <a:spAutoFit/>
          </a:bodyPr>
          <a:lstStyle/>
          <a:p>
            <a:r>
              <a:rPr lang="en-US" sz="2400" b="1" dirty="0">
                <a:solidFill>
                  <a:schemeClr val="accent2"/>
                </a:solidFill>
                <a:latin typeface="Times New Roman"/>
                <a:cs typeface="Times New Roman"/>
              </a:rPr>
              <a:t>Important concepts in chemical bonding</a:t>
            </a:r>
          </a:p>
        </p:txBody>
      </p:sp>
      <p:sp>
        <p:nvSpPr>
          <p:cNvPr id="15364" name="Rectangle 6"/>
          <p:cNvSpPr>
            <a:spLocks noChangeArrowheads="1"/>
          </p:cNvSpPr>
          <p:nvPr/>
        </p:nvSpPr>
        <p:spPr bwMode="auto">
          <a:xfrm>
            <a:off x="0" y="1429464"/>
            <a:ext cx="8991600" cy="5047536"/>
          </a:xfrm>
          <a:prstGeom prst="rect">
            <a:avLst/>
          </a:prstGeom>
          <a:noFill/>
          <a:ln w="9525">
            <a:noFill/>
            <a:miter lim="800000"/>
            <a:headEnd/>
            <a:tailEnd/>
          </a:ln>
        </p:spPr>
        <p:txBody>
          <a:bodyPr wrap="square">
            <a:spAutoFit/>
          </a:bodyPr>
          <a:lstStyle/>
          <a:p>
            <a:pPr marL="342900" indent="-342900" algn="just">
              <a:buFont typeface="Wingdings" pitchFamily="2" charset="2"/>
              <a:buChar char="Ø"/>
            </a:pPr>
            <a:r>
              <a:rPr lang="en-US" dirty="0">
                <a:latin typeface="Times New Roman"/>
                <a:cs typeface="Times New Roman"/>
              </a:rPr>
              <a:t> </a:t>
            </a:r>
            <a:r>
              <a:rPr lang="en-US" sz="1600" b="1" dirty="0">
                <a:latin typeface="Times New Roman"/>
                <a:cs typeface="Times New Roman"/>
              </a:rPr>
              <a:t>The </a:t>
            </a:r>
            <a:r>
              <a:rPr lang="en-US" sz="1600" b="1" dirty="0">
                <a:solidFill>
                  <a:srgbClr val="FF0000"/>
                </a:solidFill>
                <a:latin typeface="Times New Roman"/>
                <a:cs typeface="Times New Roman"/>
              </a:rPr>
              <a:t>attractive force</a:t>
            </a:r>
            <a:r>
              <a:rPr lang="en-US" sz="1600" b="1" dirty="0">
                <a:latin typeface="Times New Roman"/>
                <a:cs typeface="Times New Roman"/>
              </a:rPr>
              <a:t> which </a:t>
            </a:r>
            <a:r>
              <a:rPr lang="en-US" sz="1600" b="1" dirty="0">
                <a:solidFill>
                  <a:srgbClr val="FF0000"/>
                </a:solidFill>
                <a:latin typeface="Times New Roman"/>
                <a:cs typeface="Times New Roman"/>
              </a:rPr>
              <a:t>holds</a:t>
            </a:r>
            <a:r>
              <a:rPr lang="en-US" sz="1600" b="1" dirty="0">
                <a:latin typeface="Times New Roman"/>
                <a:cs typeface="Times New Roman"/>
              </a:rPr>
              <a:t> </a:t>
            </a:r>
            <a:r>
              <a:rPr lang="en-US" sz="1600" b="1" dirty="0">
                <a:solidFill>
                  <a:srgbClr val="FF0000"/>
                </a:solidFill>
                <a:latin typeface="Times New Roman"/>
                <a:cs typeface="Times New Roman"/>
              </a:rPr>
              <a:t>together</a:t>
            </a:r>
            <a:r>
              <a:rPr lang="en-US" sz="1600" b="1" dirty="0">
                <a:latin typeface="Times New Roman"/>
                <a:cs typeface="Times New Roman"/>
              </a:rPr>
              <a:t> the constituent </a:t>
            </a:r>
            <a:r>
              <a:rPr lang="en-US" sz="1600" b="1" dirty="0">
                <a:solidFill>
                  <a:srgbClr val="FF0000"/>
                </a:solidFill>
                <a:latin typeface="Times New Roman"/>
                <a:cs typeface="Times New Roman"/>
              </a:rPr>
              <a:t>particles</a:t>
            </a:r>
            <a:r>
              <a:rPr lang="en-US" sz="1600" b="1" dirty="0">
                <a:latin typeface="Times New Roman"/>
                <a:cs typeface="Times New Roman"/>
              </a:rPr>
              <a:t> (atoms, ions or molecules) in chemical species is known as </a:t>
            </a:r>
            <a:r>
              <a:rPr lang="en-US" sz="1600" b="1" dirty="0">
                <a:solidFill>
                  <a:srgbClr val="FF0000"/>
                </a:solidFill>
                <a:latin typeface="Times New Roman"/>
                <a:cs typeface="Times New Roman"/>
              </a:rPr>
              <a:t>chemical bond.</a:t>
            </a:r>
          </a:p>
          <a:p>
            <a:pPr marL="342900" indent="-342900" algn="just">
              <a:buFont typeface="Wingdings" pitchFamily="2" charset="2"/>
              <a:buChar char="Ø"/>
            </a:pPr>
            <a:r>
              <a:rPr lang="en-US" sz="1600" b="1" dirty="0">
                <a:latin typeface="Times New Roman"/>
                <a:cs typeface="Times New Roman"/>
              </a:rPr>
              <a:t>Each bond is made up of two </a:t>
            </a:r>
            <a:r>
              <a:rPr lang="en-US" sz="1600" b="1" dirty="0" smtClean="0">
                <a:latin typeface="Times New Roman"/>
                <a:cs typeface="Times New Roman"/>
              </a:rPr>
              <a:t>electrons</a:t>
            </a:r>
            <a:endParaRPr lang="en-US" sz="1600" b="1" dirty="0">
              <a:latin typeface="Times New Roman"/>
              <a:cs typeface="Times New Roman"/>
            </a:endParaRP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dirty="0">
                <a:latin typeface="Times New Roman"/>
                <a:cs typeface="Times New Roman"/>
              </a:rPr>
              <a:t>The tendency of an atom to take part in chemical combination is determined by the number of </a:t>
            </a:r>
            <a:r>
              <a:rPr lang="en-US" sz="1600" b="1" dirty="0">
                <a:solidFill>
                  <a:schemeClr val="accent1"/>
                </a:solidFill>
                <a:latin typeface="Times New Roman"/>
                <a:cs typeface="Times New Roman"/>
              </a:rPr>
              <a:t>valence electrons</a:t>
            </a:r>
            <a:r>
              <a:rPr lang="en-US" sz="1600" b="1" dirty="0">
                <a:latin typeface="Times New Roman"/>
                <a:cs typeface="Times New Roman"/>
              </a:rPr>
              <a:t> (electrons in the outermost shell of an atom).</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atoms acquire the stable noble gas configuration of having eight electrons in the outermost shell (called </a:t>
            </a:r>
            <a:r>
              <a:rPr lang="en-US" sz="1600" b="1" dirty="0" smtClean="0">
                <a:latin typeface="Times New Roman"/>
                <a:cs typeface="Times New Roman"/>
              </a:rPr>
              <a:t>octet </a:t>
            </a:r>
            <a:r>
              <a:rPr lang="en-US" sz="1600" b="1" dirty="0">
                <a:latin typeface="Times New Roman"/>
                <a:cs typeface="Times New Roman"/>
              </a:rPr>
              <a:t>rule) by mutual sharing (</a:t>
            </a:r>
            <a:r>
              <a:rPr lang="en-US" sz="1600" b="1" dirty="0">
                <a:solidFill>
                  <a:schemeClr val="accent1"/>
                </a:solidFill>
                <a:latin typeface="Times New Roman"/>
                <a:cs typeface="Times New Roman"/>
              </a:rPr>
              <a:t>covalent bond which is usually between two non metals</a:t>
            </a:r>
            <a:r>
              <a:rPr lang="en-US" sz="1600" b="1" dirty="0">
                <a:latin typeface="Times New Roman"/>
                <a:cs typeface="Times New Roman"/>
              </a:rPr>
              <a:t>) or by transfer of one or more electrons (</a:t>
            </a:r>
            <a:r>
              <a:rPr lang="en-US" sz="1600" b="1" dirty="0">
                <a:solidFill>
                  <a:schemeClr val="accent1"/>
                </a:solidFill>
                <a:latin typeface="Times New Roman"/>
                <a:cs typeface="Times New Roman"/>
              </a:rPr>
              <a:t>ionic bonds which is usually between a metal and a nonmetal</a:t>
            </a:r>
            <a:r>
              <a:rPr lang="en-US" sz="1600" b="1" dirty="0">
                <a:latin typeface="Times New Roman"/>
                <a:cs typeface="Times New Roman"/>
              </a:rPr>
              <a:t>). </a:t>
            </a:r>
            <a:r>
              <a:rPr lang="en-US" sz="1600" b="1" dirty="0">
                <a:solidFill>
                  <a:srgbClr val="AF2B2B"/>
                </a:solidFill>
                <a:latin typeface="Times New Roman"/>
                <a:cs typeface="Times New Roman"/>
              </a:rPr>
              <a:t>N.B.: there are other minor types of chemical bonding that will not be discussed here.</a:t>
            </a:r>
          </a:p>
          <a:p>
            <a:pPr marL="342900" indent="-342900" algn="just">
              <a:buFont typeface="Wingdings" pitchFamily="2" charset="2"/>
              <a:buNone/>
            </a:pPr>
            <a:endParaRPr lang="en-US" sz="1600" b="1" dirty="0">
              <a:solidFill>
                <a:srgbClr val="AF2B2B"/>
              </a:solidFill>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
            </a:r>
            <a:r>
              <a:rPr lang="en-US" sz="1600" b="1" dirty="0" err="1" smtClean="0">
                <a:latin typeface="Times New Roman"/>
                <a:cs typeface="Times New Roman"/>
              </a:rPr>
              <a:t>valency</a:t>
            </a:r>
            <a:r>
              <a:rPr lang="en-US" sz="1600" b="1" dirty="0" smtClean="0">
                <a:latin typeface="Times New Roman"/>
                <a:cs typeface="Times New Roman"/>
              </a:rPr>
              <a:t> </a:t>
            </a:r>
            <a:r>
              <a:rPr lang="en-US" sz="1600" b="1" dirty="0">
                <a:latin typeface="Times New Roman"/>
                <a:cs typeface="Times New Roman"/>
              </a:rPr>
              <a:t>of an element is  (number of electrons an atom loses, gains or mutually shares to attain noble gas configuration).</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1A0B1C3B-7EC5-46B0-BF5A-C704D3092363}" type="slidenum">
              <a:rPr lang="en-US" smtClean="0"/>
              <a:pPr>
                <a:defRPr/>
              </a:pPr>
              <a:t>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81000" y="1143000"/>
            <a:ext cx="8091487" cy="457200"/>
          </a:xfrm>
          <a:effectLst>
            <a:outerShdw dist="35921" dir="2700000" algn="ctr" rotWithShape="0">
              <a:schemeClr val="tx1"/>
            </a:outerShdw>
          </a:effectLst>
        </p:spPr>
        <p:txBody>
          <a:bodyPr>
            <a:noAutofit/>
          </a:bodyPr>
          <a:lstStyle/>
          <a:p>
            <a:pPr eaLnBrk="1" fontAlgn="auto" hangingPunct="1">
              <a:spcAft>
                <a:spcPts val="0"/>
              </a:spcAft>
              <a:defRPr/>
            </a:pPr>
            <a:r>
              <a:rPr lang="en-US" altLang="en-US" sz="2800" dirty="0">
                <a:solidFill>
                  <a:srgbClr val="800000"/>
                </a:solidFill>
                <a:effectLst>
                  <a:outerShdw blurRad="38100" dist="38100" dir="2700000" algn="tl">
                    <a:srgbClr val="000000"/>
                  </a:outerShdw>
                </a:effectLst>
                <a:latin typeface="Times New Roman"/>
                <a:cs typeface="Times New Roman"/>
              </a:rPr>
              <a:t>Review of Valence Electrons</a:t>
            </a:r>
          </a:p>
        </p:txBody>
      </p:sp>
      <p:sp>
        <p:nvSpPr>
          <p:cNvPr id="18435" name="Rectangle 3"/>
          <p:cNvSpPr>
            <a:spLocks noGrp="1" noChangeArrowheads="1"/>
          </p:cNvSpPr>
          <p:nvPr>
            <p:ph type="body" sz="half" idx="4294967295"/>
          </p:nvPr>
        </p:nvSpPr>
        <p:spPr>
          <a:xfrm>
            <a:off x="76200" y="1600200"/>
            <a:ext cx="9296400" cy="609600"/>
          </a:xfrm>
        </p:spPr>
        <p:txBody>
          <a:bodyPr>
            <a:normAutofit/>
          </a:bodyPr>
          <a:lstStyle/>
          <a:p>
            <a:pPr marL="274320" indent="-274320" eaLnBrk="1" fontAlgn="auto" hangingPunct="1">
              <a:spcAft>
                <a:spcPts val="0"/>
              </a:spcAft>
              <a:buClr>
                <a:schemeClr val="accent3"/>
              </a:buClr>
              <a:buFontTx/>
              <a:buNone/>
              <a:defRPr/>
            </a:pPr>
            <a:r>
              <a:rPr lang="en-US" altLang="en-US" dirty="0">
                <a:solidFill>
                  <a:schemeClr val="hlink"/>
                </a:solidFill>
                <a:effectLst>
                  <a:outerShdw blurRad="38100" dist="38100" dir="2700000" algn="tl">
                    <a:srgbClr val="000000"/>
                  </a:outerShdw>
                </a:effectLst>
                <a:latin typeface="Times New Roman"/>
                <a:cs typeface="Times New Roman"/>
              </a:rPr>
              <a:t>Number of valence electrons of a main (A) group atom = Group number</a:t>
            </a:r>
            <a:r>
              <a:rPr lang="en-US" altLang="en-US" dirty="0">
                <a:effectLst>
                  <a:outerShdw blurRad="38100" dist="38100" dir="2700000" algn="tl">
                    <a:srgbClr val="FFFFFF"/>
                  </a:outerShdw>
                </a:effectLst>
                <a:latin typeface="Times New Roman"/>
                <a:cs typeface="Times New Roman"/>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341562"/>
            <a:ext cx="8864600" cy="4287838"/>
          </a:xfrm>
          <a:ln w="28575">
            <a:solidFill>
              <a:srgbClr val="000000"/>
            </a:solidFill>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F799F0-7CBC-4E30-B1CF-5EEE4B080BA7}">
  <ds:schemaRefs>
    <ds:schemaRef ds:uri="http://schemas.microsoft.com/office/2006/documentManagement/types"/>
    <ds:schemaRef ds:uri="http://purl.org/dc/terms/"/>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783A02E-D9A3-4930-8875-14FA9AB4FF01}">
  <ds:schemaRefs>
    <ds:schemaRef ds:uri="http://schemas.microsoft.com/sharepoint/v3/contenttype/forms"/>
  </ds:schemaRefs>
</ds:datastoreItem>
</file>

<file path=customXml/itemProps3.xml><?xml version="1.0" encoding="utf-8"?>
<ds:datastoreItem xmlns:ds="http://schemas.openxmlformats.org/officeDocument/2006/customXml" ds:itemID="{D2F3D1C9-CC2F-4FE7-ADAB-8A49EF14C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Executive.thmx</Template>
  <TotalTime>1535</TotalTime>
  <Words>1578</Words>
  <Application>Microsoft Office PowerPoint</Application>
  <PresentationFormat>On-screen Show (4:3)</PresentationFormat>
  <Paragraphs>239</Paragraphs>
  <Slides>28</Slides>
  <Notes>3</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45" baseType="lpstr">
      <vt:lpstr>굴림</vt:lpstr>
      <vt:lpstr>微軟正黑體</vt:lpstr>
      <vt:lpstr>新細明體</vt:lpstr>
      <vt:lpstr>Arial</vt:lpstr>
      <vt:lpstr>Calibri</vt:lpstr>
      <vt:lpstr>Century Gothic</vt:lpstr>
      <vt:lpstr>Constantia</vt:lpstr>
      <vt:lpstr>Courier New</vt:lpstr>
      <vt:lpstr>Geneva</vt:lpstr>
      <vt:lpstr>Palatino Linotype</vt:lpstr>
      <vt:lpstr>Symbol</vt:lpstr>
      <vt:lpstr>Tahoma</vt:lpstr>
      <vt:lpstr>Times New Roman</vt:lpstr>
      <vt:lpstr>Wingdings</vt:lpstr>
      <vt:lpstr>Wingdings 2</vt:lpstr>
      <vt:lpstr>Executive</vt:lpstr>
      <vt:lpstr>CS ChemDraw Drawing</vt:lpstr>
      <vt:lpstr>Introduction  to organic chemistry- Part I</vt:lpstr>
      <vt:lpstr>Where Would We Be without Chemistry?</vt:lpstr>
      <vt:lpstr>Learning objectives:</vt:lpstr>
      <vt:lpstr>What is organic chemistry?</vt:lpstr>
      <vt:lpstr>Examples of organic compounds</vt:lpstr>
      <vt:lpstr>CHEMICAL BONDING</vt:lpstr>
      <vt:lpstr>Chemical Bonding</vt:lpstr>
      <vt:lpstr>PowerPoint Presentation</vt:lpstr>
      <vt:lpstr>Review of Valence Electrons</vt:lpstr>
      <vt:lpstr>PowerPoint Presentation</vt:lpstr>
      <vt:lpstr>Characteristics of Covalent Compounds</vt:lpstr>
      <vt:lpstr>Chemical bonding in Molecules by Lewis (electron dot) structures</vt:lpstr>
      <vt:lpstr>PowerPoint Presentation</vt:lpstr>
      <vt:lpstr>Types of valence electrons</vt:lpstr>
      <vt:lpstr>Bond Formation</vt:lpstr>
      <vt:lpstr>Electronegativity Difference: types of bonds and polarity</vt:lpstr>
      <vt:lpstr>The type of bond can usually be calculated by finding the difference in electronegativity of the two atoms that are going together.</vt:lpstr>
      <vt:lpstr>PowerPoint Presentation</vt:lpstr>
      <vt:lpstr>PowerPoint Presentation</vt:lpstr>
      <vt:lpstr>PowerPoint Presentation</vt:lpstr>
      <vt:lpstr>PowerPoint Presentation</vt:lpstr>
      <vt:lpstr>PowerPoint Presentation</vt:lpstr>
      <vt:lpstr>Dipole Moments</vt:lpstr>
      <vt:lpstr>PowerPoint Presentation</vt:lpstr>
      <vt:lpstr>Inductive effect</vt:lpstr>
      <vt:lpstr>PowerPoint Presentation</vt:lpstr>
      <vt:lpstr>PowerPoint Presentation</vt:lpstr>
      <vt:lpstr>Thank You for your kind attention !</vt:lpstr>
    </vt:vector>
  </TitlesOfParts>
  <Company>IITM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Zainab M Almarhoon</cp:lastModifiedBy>
  <cp:revision>170</cp:revision>
  <dcterms:created xsi:type="dcterms:W3CDTF">2010-04-19T13:16:56Z</dcterms:created>
  <dcterms:modified xsi:type="dcterms:W3CDTF">2016-09-28T06:30:43Z</dcterms:modified>
</cp:coreProperties>
</file>