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8" r:id="rId14"/>
    <p:sldId id="259" r:id="rId15"/>
    <p:sldId id="270" r:id="rId16"/>
    <p:sldId id="271" r:id="rId17"/>
    <p:sldId id="274" r:id="rId18"/>
    <p:sldId id="275" r:id="rId19"/>
    <p:sldId id="273" r:id="rId20"/>
    <p:sldId id="276" r:id="rId21"/>
    <p:sldId id="277" r:id="rId22"/>
    <p:sldId id="279" r:id="rId23"/>
    <p:sldId id="272" r:id="rId24"/>
    <p:sldId id="278" r:id="rId25"/>
    <p:sldId id="280" r:id="rId26"/>
    <p:sldId id="281" r:id="rId27"/>
    <p:sldId id="284" r:id="rId28"/>
    <p:sldId id="285" r:id="rId29"/>
    <p:sldId id="282" r:id="rId30"/>
    <p:sldId id="286" r:id="rId31"/>
    <p:sldId id="28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3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7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6E89C-6655-4056-A0D2-3B433D5FF57F}" type="datetimeFigureOut">
              <a:rPr lang="en-US" smtClean="0"/>
              <a:t>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E766A-C831-4021-AEC5-4AC371D9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6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E766A-C831-4021-AEC5-4AC371D9E2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97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AE81B027-348C-478D-85AC-6A026A2E349E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5775" y="712788"/>
            <a:ext cx="6350000" cy="3571875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5675" y="4600575"/>
            <a:ext cx="5411788" cy="428466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5441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E766A-C831-4021-AEC5-4AC371D9E2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53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7A73C9D3-51D3-4C77-9414-1ED15B3B8EBF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84219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4D462AF1-866E-4D1A-9492-06911C50ABC2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65272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10890F7-173E-4198-A0F4-0F0170585596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372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8A072DB-938D-4858-AAAB-3B5B9C60FA7F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6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679E975E-DF18-4685-BF8C-485FCA97DD76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l-GR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941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EB29E3C-5F0A-4E50-9392-99818031E187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l-GR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03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 defTabSz="950913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defTabSz="95091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6A36871-913D-41DC-8AEF-9718E6C74318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l-GR" altLang="en-US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209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7BB3-4D70-4544-9C4B-BAF06CE93541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15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8C80-5F24-4EF5-BFA2-8711CD2952BC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CF2FF-122B-41A4-A9E7-D8F5B0E73CD3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9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56084" y="6146801"/>
            <a:ext cx="2844800" cy="2397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023534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447800"/>
            <a:ext cx="53848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56084" y="6146801"/>
            <a:ext cx="2844800" cy="2397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497917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481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456084" y="6146801"/>
            <a:ext cx="2844800" cy="2397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986466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81000"/>
            <a:ext cx="10972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8481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48100"/>
            <a:ext cx="53848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456084" y="6146801"/>
            <a:ext cx="2844800" cy="2397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07004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7894-5BF2-4FA6-99BE-00E954B2C31E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4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8BE-A5C2-46BF-8FC2-2A7F3C35ABA2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5F6F-BFBF-4FDC-8315-1A98A0FFD30F}" type="datetime1">
              <a:rPr lang="en-US" smtClean="0"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5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9537F-E5F5-410E-ABA4-062303CA6744}" type="datetime1">
              <a:rPr lang="en-US" smtClean="0"/>
              <a:t>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29A3-52C2-4358-9BA9-70D24A1825F2}" type="datetime1">
              <a:rPr lang="en-US" smtClean="0"/>
              <a:t>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02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5D393-EB29-47EE-8C83-08B52F33C2B4}" type="datetime1">
              <a:rPr lang="en-US" smtClean="0"/>
              <a:t>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5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0A734BA-C445-44E7-8913-4663A7A7A227}" type="datetime1">
              <a:rPr lang="en-US" smtClean="0"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9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10E4-4CF7-4CFB-9C6A-43E14FB4C093}" type="datetime1">
              <a:rPr lang="en-US" smtClean="0"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6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E2E27F-BBFB-4FF8-813C-28A712B039E8}" type="datetime1">
              <a:rPr lang="en-US" smtClean="0"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6C72FDA-4595-4063-824A-E3BD7612AF9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96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30.wmf"/><Relationship Id="rId4" Type="http://schemas.openxmlformats.org/officeDocument/2006/relationships/image" Target="../media/image36.jpeg"/><Relationship Id="rId9" Type="http://schemas.openxmlformats.org/officeDocument/2006/relationships/oleObject" Target="../embeddings/oleObject4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3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oleObject" Target="../embeddings/oleObject49.bin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image" Target="../media/image57.wmf"/><Relationship Id="rId18" Type="http://schemas.openxmlformats.org/officeDocument/2006/relationships/oleObject" Target="../embeddings/oleObject57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oleObject" Target="../embeddings/oleObject54.bin"/><Relationship Id="rId17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6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4.wmf"/><Relationship Id="rId11" Type="http://schemas.openxmlformats.org/officeDocument/2006/relationships/image" Target="../media/image61.png"/><Relationship Id="rId5" Type="http://schemas.openxmlformats.org/officeDocument/2006/relationships/oleObject" Target="../embeddings/oleObject51.bin"/><Relationship Id="rId15" Type="http://schemas.openxmlformats.org/officeDocument/2006/relationships/image" Target="../media/image58.wmf"/><Relationship Id="rId10" Type="http://schemas.openxmlformats.org/officeDocument/2006/relationships/image" Target="../media/image56.wmf"/><Relationship Id="rId19" Type="http://schemas.openxmlformats.org/officeDocument/2006/relationships/image" Target="../media/image60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53.bin"/><Relationship Id="rId14" Type="http://schemas.openxmlformats.org/officeDocument/2006/relationships/oleObject" Target="../embeddings/oleObject5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8.bin"/><Relationship Id="rId7" Type="http://schemas.openxmlformats.org/officeDocument/2006/relationships/image" Target="../media/image6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wmf"/><Relationship Id="rId11" Type="http://schemas.openxmlformats.org/officeDocument/2006/relationships/image" Target="../media/image66.e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65.emf"/><Relationship Id="rId4" Type="http://schemas.openxmlformats.org/officeDocument/2006/relationships/image" Target="../media/image62.wmf"/><Relationship Id="rId9" Type="http://schemas.openxmlformats.org/officeDocument/2006/relationships/image" Target="../media/image5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89.png"/><Relationship Id="rId4" Type="http://schemas.openxmlformats.org/officeDocument/2006/relationships/image" Target="../media/image8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image" Target="../media/image101.jpeg"/><Relationship Id="rId7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5" Type="http://schemas.openxmlformats.org/officeDocument/2006/relationships/image" Target="../media/image98.wmf"/><Relationship Id="rId4" Type="http://schemas.openxmlformats.org/officeDocument/2006/relationships/oleObject" Target="../embeddings/oleObject62.bin"/><Relationship Id="rId9" Type="http://schemas.openxmlformats.org/officeDocument/2006/relationships/image" Target="../media/image10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3" Type="http://schemas.openxmlformats.org/officeDocument/2006/relationships/image" Target="../media/image103.jpeg"/><Relationship Id="rId7" Type="http://schemas.openxmlformats.org/officeDocument/2006/relationships/image" Target="../media/image10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4.emf"/><Relationship Id="rId5" Type="http://schemas.openxmlformats.org/officeDocument/2006/relationships/image" Target="../media/image102.wmf"/><Relationship Id="rId4" Type="http://schemas.openxmlformats.org/officeDocument/2006/relationships/oleObject" Target="../embeddings/oleObject65.bin"/><Relationship Id="rId9" Type="http://schemas.openxmlformats.org/officeDocument/2006/relationships/image" Target="../media/image107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3" Type="http://schemas.openxmlformats.org/officeDocument/2006/relationships/image" Target="../media/image109.emf"/><Relationship Id="rId7" Type="http://schemas.openxmlformats.org/officeDocument/2006/relationships/image" Target="../media/image113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10" Type="http://schemas.openxmlformats.org/officeDocument/2006/relationships/image" Target="../media/image116.emf"/><Relationship Id="rId4" Type="http://schemas.openxmlformats.org/officeDocument/2006/relationships/image" Target="../media/image110.emf"/><Relationship Id="rId9" Type="http://schemas.openxmlformats.org/officeDocument/2006/relationships/image" Target="../media/image115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1.jpeg"/><Relationship Id="rId5" Type="http://schemas.openxmlformats.org/officeDocument/2006/relationships/image" Target="../media/image120.jpeg"/><Relationship Id="rId10" Type="http://schemas.openxmlformats.org/officeDocument/2006/relationships/image" Target="../media/image119.wmf"/><Relationship Id="rId4" Type="http://schemas.openxmlformats.org/officeDocument/2006/relationships/image" Target="../media/image117.wmf"/><Relationship Id="rId9" Type="http://schemas.openxmlformats.org/officeDocument/2006/relationships/oleObject" Target="../embeddings/oleObject6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24.emf"/><Relationship Id="rId5" Type="http://schemas.openxmlformats.org/officeDocument/2006/relationships/image" Target="../media/image123.jpeg"/><Relationship Id="rId4" Type="http://schemas.openxmlformats.org/officeDocument/2006/relationships/image" Target="../media/image122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oleObject" Target="../embeddings/oleObject70.bin"/><Relationship Id="rId7" Type="http://schemas.openxmlformats.org/officeDocument/2006/relationships/image" Target="../media/image12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127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7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10.bin"/><Relationship Id="rId26" Type="http://schemas.openxmlformats.org/officeDocument/2006/relationships/image" Target="../media/image10.wmf"/><Relationship Id="rId3" Type="http://schemas.openxmlformats.org/officeDocument/2006/relationships/notesSlide" Target="../notesSlides/notesSlide3.xml"/><Relationship Id="rId21" Type="http://schemas.openxmlformats.org/officeDocument/2006/relationships/oleObject" Target="../embeddings/oleObject12.bin"/><Relationship Id="rId7" Type="http://schemas.openxmlformats.org/officeDocument/2006/relationships/image" Target="../media/image3.wmf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9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.wmf"/><Relationship Id="rId20" Type="http://schemas.openxmlformats.org/officeDocument/2006/relationships/image" Target="../media/image7.wmf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9.wmf"/><Relationship Id="rId5" Type="http://schemas.openxmlformats.org/officeDocument/2006/relationships/image" Target="../media/image2.wmf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11.wmf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11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Relationship Id="rId22" Type="http://schemas.openxmlformats.org/officeDocument/2006/relationships/image" Target="../media/image8.wmf"/><Relationship Id="rId27" Type="http://schemas.openxmlformats.org/officeDocument/2006/relationships/oleObject" Target="../embeddings/oleObject15.bin"/><Relationship Id="rId30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5.wmf"/><Relationship Id="rId4" Type="http://schemas.openxmlformats.org/officeDocument/2006/relationships/image" Target="../media/image16.jpeg"/><Relationship Id="rId9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9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18.wmf"/><Relationship Id="rId5" Type="http://schemas.openxmlformats.org/officeDocument/2006/relationships/image" Target="../media/image23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3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11" Type="http://schemas.openxmlformats.org/officeDocument/2006/relationships/image" Target="../media/image30.wmf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39.bin"/><Relationship Id="rId4" Type="http://schemas.openxmlformats.org/officeDocument/2006/relationships/image" Target="../media/image31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Ch1:vectors</a:t>
            </a:r>
            <a:endParaRPr lang="en-US" sz="9600" dirty="0">
              <a:solidFill>
                <a:srgbClr val="0070C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b="1" dirty="0" err="1" smtClean="0">
                <a:ln w="19050">
                  <a:noFill/>
                </a:ln>
                <a:solidFill>
                  <a:schemeClr val="bg1"/>
                </a:solidFill>
              </a:rPr>
              <a:t>Abeer</a:t>
            </a:r>
            <a:r>
              <a:rPr lang="en-US" sz="1100" b="1" dirty="0" smtClean="0">
                <a:ln w="19050">
                  <a:noFill/>
                </a:ln>
                <a:solidFill>
                  <a:schemeClr val="bg1"/>
                </a:solidFill>
              </a:rPr>
              <a:t> </a:t>
            </a:r>
            <a:r>
              <a:rPr lang="en-US" sz="1100" b="1" dirty="0" err="1" smtClean="0">
                <a:ln w="19050">
                  <a:noFill/>
                </a:ln>
                <a:solidFill>
                  <a:schemeClr val="bg1"/>
                </a:solidFill>
              </a:rPr>
              <a:t>Alshammari</a:t>
            </a:r>
            <a:endParaRPr lang="en-US" sz="1100" b="1" dirty="0">
              <a:ln w="1905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z="1400" b="1" smtClean="0"/>
              <a:t>1</a:t>
            </a:fld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413811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>
          <a:xfrm>
            <a:off x="1981200" y="215900"/>
            <a:ext cx="8229600" cy="914400"/>
          </a:xfrm>
        </p:spPr>
        <p:txBody>
          <a:bodyPr/>
          <a:lstStyle/>
          <a:p>
            <a:r>
              <a:rPr lang="en-US" altLang="en-US" smtClean="0"/>
              <a:t>More about Cross Product</a:t>
            </a: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28613" y="1206500"/>
            <a:ext cx="6567487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b="1" dirty="0"/>
              <a:t>The quantity </a:t>
            </a:r>
            <a:r>
              <a:rPr lang="en-US" altLang="en-US" b="1" dirty="0" err="1"/>
              <a:t>ABsin</a:t>
            </a:r>
            <a:r>
              <a:rPr lang="en-US" altLang="en-US" b="1" dirty="0">
                <a:sym typeface="Symbol" panose="05050102010706020507" pitchFamily="18" charset="2"/>
              </a:rPr>
              <a:t> is the area of the parallelogram formed by A and B</a:t>
            </a:r>
          </a:p>
          <a:p>
            <a:r>
              <a:rPr lang="en-US" altLang="en-US" b="1" dirty="0"/>
              <a:t>The direction of C is perpendicular to the plane formed by A and B</a:t>
            </a:r>
          </a:p>
          <a:p>
            <a:r>
              <a:rPr lang="en-US" altLang="en-US" b="1" dirty="0"/>
              <a:t>Cross product is not commutative</a:t>
            </a:r>
          </a:p>
          <a:p>
            <a:endParaRPr lang="en-US" altLang="en-US" b="1" dirty="0"/>
          </a:p>
          <a:p>
            <a:endParaRPr lang="en-US" altLang="en-US" b="1" dirty="0"/>
          </a:p>
          <a:p>
            <a:r>
              <a:rPr lang="en-US" altLang="en-US" b="1" dirty="0"/>
              <a:t>The distributive </a:t>
            </a:r>
            <a:r>
              <a:rPr lang="en-US" altLang="en-US" b="1" dirty="0" smtClean="0"/>
              <a:t>law</a:t>
            </a:r>
          </a:p>
          <a:p>
            <a:r>
              <a:rPr lang="en-US" altLang="en-US" b="1" dirty="0" smtClean="0"/>
              <a:t>The </a:t>
            </a:r>
            <a:r>
              <a:rPr lang="en-US" altLang="en-US" b="1" dirty="0"/>
              <a:t>derivative of cross product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b="1" dirty="0"/>
              <a:t>     obeys the chain rule</a:t>
            </a:r>
          </a:p>
          <a:p>
            <a:r>
              <a:rPr lang="en-US" altLang="en-US" b="1" dirty="0"/>
              <a:t>Calculate cross product</a:t>
            </a:r>
          </a:p>
          <a:p>
            <a:endParaRPr lang="en-US" altLang="en-US" b="1" dirty="0"/>
          </a:p>
          <a:p>
            <a:pPr>
              <a:buFont typeface="Wingdings" panose="05000000000000000000" pitchFamily="2" charset="2"/>
              <a:buNone/>
            </a:pPr>
            <a:endParaRPr lang="en-US" altLang="en-US" b="1" dirty="0"/>
          </a:p>
        </p:txBody>
      </p:sp>
      <p:pic>
        <p:nvPicPr>
          <p:cNvPr id="23556" name="Picture 5" descr="11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1103314"/>
            <a:ext cx="3702050" cy="2122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557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983163" y="3670301"/>
          <a:ext cx="31496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8" name="Equation" r:id="rId5" imgW="1651000" imgH="241300" progId="Equation.3">
                  <p:embed/>
                </p:oleObj>
              </mc:Choice>
              <mc:Fallback>
                <p:oleObj name="Equation" r:id="rId5" imgW="16510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3163" y="3670301"/>
                        <a:ext cx="3149600" cy="46037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2156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aphicFrame>
        <p:nvGraphicFramePr>
          <p:cNvPr id="23559" name="Object 6"/>
          <p:cNvGraphicFramePr>
            <a:graphicFrameLocks noChangeAspect="1"/>
          </p:cNvGraphicFramePr>
          <p:nvPr/>
        </p:nvGraphicFramePr>
        <p:xfrm>
          <a:off x="6216650" y="4305300"/>
          <a:ext cx="365283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" name="Equation" r:id="rId7" imgW="1739900" imgH="419100" progId="Equation.3">
                  <p:embed/>
                </p:oleObj>
              </mc:Choice>
              <mc:Fallback>
                <p:oleObj name="Equation" r:id="rId7" imgW="1739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6650" y="4305300"/>
                        <a:ext cx="3652838" cy="8763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7058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9"/>
          <p:cNvGraphicFramePr>
            <a:graphicFrameLocks noChangeAspect="1"/>
          </p:cNvGraphicFramePr>
          <p:nvPr/>
        </p:nvGraphicFramePr>
        <p:xfrm>
          <a:off x="3460750" y="3025775"/>
          <a:ext cx="19939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" name="Equation" r:id="rId9" imgW="952087" imgH="203112" progId="Equation.3">
                  <p:embed/>
                </p:oleObj>
              </mc:Choice>
              <mc:Fallback>
                <p:oleObj name="Equation" r:id="rId9" imgW="95208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0" y="3025775"/>
                        <a:ext cx="1993900" cy="4254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196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11"/>
          <p:cNvGraphicFramePr>
            <a:graphicFrameLocks noChangeAspect="1"/>
          </p:cNvGraphicFramePr>
          <p:nvPr/>
        </p:nvGraphicFramePr>
        <p:xfrm>
          <a:off x="3024188" y="5514975"/>
          <a:ext cx="67691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1" name="Equation" r:id="rId11" imgW="3581400" imgH="266700" progId="Equation.3">
                  <p:embed/>
                </p:oleObj>
              </mc:Choice>
              <mc:Fallback>
                <p:oleObj name="Equation" r:id="rId11" imgW="35814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188" y="5514975"/>
                        <a:ext cx="6769100" cy="5016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3921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4585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006600" y="342900"/>
            <a:ext cx="8229600" cy="914400"/>
          </a:xfrm>
        </p:spPr>
        <p:txBody>
          <a:bodyPr/>
          <a:lstStyle/>
          <a:p>
            <a:r>
              <a:rPr lang="en-US" altLang="en-US" sz="4000">
                <a:cs typeface="Tahoma" panose="020B0604030504040204" pitchFamily="34" charset="0"/>
              </a:rPr>
              <a:t>Calculating Cross Products</a:t>
            </a:r>
          </a:p>
        </p:txBody>
      </p:sp>
      <p:graphicFrame>
        <p:nvGraphicFramePr>
          <p:cNvPr id="29699" name="Object 30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09445650"/>
              </p:ext>
            </p:extLst>
          </p:nvPr>
        </p:nvGraphicFramePr>
        <p:xfrm>
          <a:off x="3517900" y="3870326"/>
          <a:ext cx="3837320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" name="Equation" r:id="rId4" imgW="2057400" imgH="241300" progId="Equation.3">
                  <p:embed/>
                </p:oleObj>
              </mc:Choice>
              <mc:Fallback>
                <p:oleObj name="Equation" r:id="rId4" imgW="20574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7900" y="3870326"/>
                        <a:ext cx="3837320" cy="450056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3921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3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041651" y="1314450"/>
          <a:ext cx="7604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Equation" r:id="rId6" imgW="368140" imgH="203112" progId="Equation.3">
                  <p:embed/>
                </p:oleObj>
              </mc:Choice>
              <mc:Fallback>
                <p:oleObj name="Equation" r:id="rId6" imgW="368140" imgH="203112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1651" y="1314450"/>
                        <a:ext cx="7604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>
                                <a:alpha val="43921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1962150" y="1897063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660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sp>
        <p:nvSpPr>
          <p:cNvPr id="29703" name="Line 9"/>
          <p:cNvSpPr>
            <a:spLocks noChangeShapeType="1"/>
          </p:cNvSpPr>
          <p:nvPr/>
        </p:nvSpPr>
        <p:spPr bwMode="auto">
          <a:xfrm flipH="1" flipV="1">
            <a:off x="1965325" y="3343276"/>
            <a:ext cx="8312150" cy="9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9704" name="Group 10"/>
          <p:cNvGrpSpPr>
            <a:grpSpLocks/>
          </p:cNvGrpSpPr>
          <p:nvPr/>
        </p:nvGrpSpPr>
        <p:grpSpPr bwMode="auto">
          <a:xfrm>
            <a:off x="8582025" y="1924050"/>
            <a:ext cx="1574800" cy="1333500"/>
            <a:chOff x="4672" y="1894"/>
            <a:chExt cx="992" cy="840"/>
          </a:xfrm>
        </p:grpSpPr>
        <p:sp>
          <p:nvSpPr>
            <p:cNvPr id="29712" name="Rectangle 11"/>
            <p:cNvSpPr>
              <a:spLocks noChangeArrowheads="1"/>
            </p:cNvSpPr>
            <p:nvPr/>
          </p:nvSpPr>
          <p:spPr bwMode="auto">
            <a:xfrm>
              <a:off x="4672" y="1894"/>
              <a:ext cx="992" cy="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9713" name="Group 12"/>
            <p:cNvGrpSpPr>
              <a:grpSpLocks/>
            </p:cNvGrpSpPr>
            <p:nvPr/>
          </p:nvGrpSpPr>
          <p:grpSpPr bwMode="auto">
            <a:xfrm>
              <a:off x="4794" y="1897"/>
              <a:ext cx="778" cy="770"/>
              <a:chOff x="2346" y="3267"/>
              <a:chExt cx="778" cy="770"/>
            </a:xfrm>
          </p:grpSpPr>
          <p:sp>
            <p:nvSpPr>
              <p:cNvPr id="29714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2645" y="3267"/>
                <a:ext cx="169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i</a:t>
                </a:r>
              </a:p>
            </p:txBody>
          </p:sp>
          <p:sp>
            <p:nvSpPr>
              <p:cNvPr id="29715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2901" y="3695"/>
                <a:ext cx="223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k</a:t>
                </a:r>
              </a:p>
            </p:txBody>
          </p:sp>
          <p:sp>
            <p:nvSpPr>
              <p:cNvPr id="29716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2346" y="3695"/>
                <a:ext cx="169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j</a:t>
                </a:r>
              </a:p>
            </p:txBody>
          </p:sp>
          <p:sp>
            <p:nvSpPr>
              <p:cNvPr id="29717" name="Arc 16"/>
              <p:cNvSpPr>
                <a:spLocks noChangeAspect="1"/>
              </p:cNvSpPr>
              <p:nvPr/>
            </p:nvSpPr>
            <p:spPr bwMode="auto">
              <a:xfrm flipH="1">
                <a:off x="2431" y="3438"/>
                <a:ext cx="214" cy="299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299 h 21600"/>
                  <a:gd name="T4" fmla="*/ 0 w 21600"/>
                  <a:gd name="T5" fmla="*/ 299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8" name="Arc 17"/>
              <p:cNvSpPr>
                <a:spLocks noChangeAspect="1"/>
              </p:cNvSpPr>
              <p:nvPr/>
            </p:nvSpPr>
            <p:spPr bwMode="auto">
              <a:xfrm rot="6568218" flipH="1">
                <a:off x="2816" y="3438"/>
                <a:ext cx="214" cy="299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299 h 21600"/>
                  <a:gd name="T4" fmla="*/ 0 w 21600"/>
                  <a:gd name="T5" fmla="*/ 299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9" name="Arc 18"/>
              <p:cNvSpPr>
                <a:spLocks noChangeAspect="1"/>
              </p:cNvSpPr>
              <p:nvPr/>
            </p:nvSpPr>
            <p:spPr bwMode="auto">
              <a:xfrm rot="13820013" flipH="1">
                <a:off x="2602" y="3780"/>
                <a:ext cx="214" cy="300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300 h 21600"/>
                  <a:gd name="T4" fmla="*/ 0 w 21600"/>
                  <a:gd name="T5" fmla="*/ 30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9705" name="Object 38"/>
          <p:cNvGraphicFramePr>
            <a:graphicFrameLocks noChangeAspect="1"/>
          </p:cNvGraphicFramePr>
          <p:nvPr/>
        </p:nvGraphicFramePr>
        <p:xfrm>
          <a:off x="5727701" y="1327150"/>
          <a:ext cx="33940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1" name="Equation" r:id="rId8" imgW="1790700" imgH="241300" progId="Equation.3">
                  <p:embed/>
                </p:oleObj>
              </mc:Choice>
              <mc:Fallback>
                <p:oleObj name="Equation" r:id="rId8" imgW="1790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701" y="1327150"/>
                        <a:ext cx="33940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>
                                <a:alpha val="43921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6" name="Object 39"/>
          <p:cNvGraphicFramePr>
            <a:graphicFrameLocks noChangeAspect="1"/>
          </p:cNvGraphicFramePr>
          <p:nvPr/>
        </p:nvGraphicFramePr>
        <p:xfrm>
          <a:off x="3476626" y="1889125"/>
          <a:ext cx="4621213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2" name="Equation" r:id="rId10" imgW="2438400" imgH="762000" progId="Equation.3">
                  <p:embed/>
                </p:oleObj>
              </mc:Choice>
              <mc:Fallback>
                <p:oleObj name="Equation" r:id="rId10" imgW="24384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626" y="1889125"/>
                        <a:ext cx="4621213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>
                                <a:alpha val="43921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Text Box 40"/>
          <p:cNvSpPr txBox="1">
            <a:spLocks noChangeArrowheads="1"/>
          </p:cNvSpPr>
          <p:nvPr/>
        </p:nvSpPr>
        <p:spPr bwMode="auto">
          <a:xfrm>
            <a:off x="1936750" y="3370263"/>
            <a:ext cx="7232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6600"/>
                </a:solidFill>
                <a:latin typeface="Comic Sans MS" panose="030F0702030302020204" pitchFamily="66" charset="0"/>
              </a:rPr>
              <a:t>Calculate torque given a force and its location</a:t>
            </a:r>
          </a:p>
        </p:txBody>
      </p:sp>
      <p:graphicFrame>
        <p:nvGraphicFramePr>
          <p:cNvPr id="29708" name="Object 42"/>
          <p:cNvGraphicFramePr>
            <a:graphicFrameLocks noChangeAspect="1"/>
          </p:cNvGraphicFramePr>
          <p:nvPr/>
        </p:nvGraphicFramePr>
        <p:xfrm>
          <a:off x="3667126" y="4530725"/>
          <a:ext cx="5535613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Equation" r:id="rId12" imgW="2921000" imgH="762000" progId="Equation.3">
                  <p:embed/>
                </p:oleObj>
              </mc:Choice>
              <mc:Fallback>
                <p:oleObj name="Equation" r:id="rId12" imgW="29210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26" y="4530725"/>
                        <a:ext cx="5535613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66">
                                <a:alpha val="43921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9" name="Text Box 45"/>
          <p:cNvSpPr txBox="1">
            <a:spLocks noChangeArrowheads="1"/>
          </p:cNvSpPr>
          <p:nvPr/>
        </p:nvSpPr>
        <p:spPr bwMode="auto">
          <a:xfrm>
            <a:off x="2038350" y="4564063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6600"/>
                </a:solidFill>
                <a:latin typeface="Comic Sans MS" panose="030F0702030302020204" pitchFamily="66" charset="0"/>
              </a:rPr>
              <a:t>Solution:</a:t>
            </a:r>
          </a:p>
        </p:txBody>
      </p:sp>
      <p:sp>
        <p:nvSpPr>
          <p:cNvPr id="29710" name="Text Box 47"/>
          <p:cNvSpPr txBox="1">
            <a:spLocks noChangeArrowheads="1"/>
          </p:cNvSpPr>
          <p:nvPr/>
        </p:nvSpPr>
        <p:spPr bwMode="auto">
          <a:xfrm>
            <a:off x="1987550" y="1277938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6600"/>
                </a:solidFill>
                <a:latin typeface="Comic Sans MS" panose="030F0702030302020204" pitchFamily="66" charset="0"/>
              </a:rPr>
              <a:t>Find:</a:t>
            </a:r>
          </a:p>
        </p:txBody>
      </p:sp>
      <p:sp>
        <p:nvSpPr>
          <p:cNvPr id="29711" name="Text Box 48"/>
          <p:cNvSpPr txBox="1">
            <a:spLocks noChangeArrowheads="1"/>
          </p:cNvSpPr>
          <p:nvPr/>
        </p:nvSpPr>
        <p:spPr bwMode="auto">
          <a:xfrm>
            <a:off x="4267200" y="1312863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solidFill>
                  <a:srgbClr val="006600"/>
                </a:solidFill>
                <a:latin typeface="Comic Sans MS" panose="030F0702030302020204" pitchFamily="66" charset="0"/>
              </a:rPr>
              <a:t>Where:</a:t>
            </a:r>
          </a:p>
        </p:txBody>
      </p:sp>
    </p:spTree>
    <p:extLst>
      <p:ext uri="{BB962C8B-B14F-4D97-AF65-F5344CB8AC3E}">
        <p14:creationId xmlns:p14="http://schemas.microsoft.com/office/powerpoint/2010/main" val="1590759869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7066" y="0"/>
            <a:ext cx="34635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4800" b="1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  <a:ea typeface="+mj-ea"/>
                <a:cs typeface="+mj-cs"/>
              </a:rPr>
              <a:t>Triple </a:t>
            </a:r>
            <a:r>
              <a:rPr lang="en-US" altLang="en-US" sz="4800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/>
                <a:ea typeface="+mj-ea"/>
                <a:cs typeface="+mj-cs"/>
              </a:rPr>
              <a:t>Product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7066" y="1743075"/>
            <a:ext cx="334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1- Scalar triple product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22" y="864948"/>
            <a:ext cx="10253141" cy="669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0091" y="2229063"/>
                <a:ext cx="52720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𝐁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91" y="2229063"/>
                <a:ext cx="5272084" cy="400110"/>
              </a:xfrm>
              <a:prstGeom prst="rect">
                <a:avLst/>
              </a:prstGeom>
              <a:blipFill rotWithShape="0">
                <a:blip r:embed="rId3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828675" y="2771775"/>
            <a:ext cx="768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Geometrically, it is the volume of the parallelepiped generated by A,B and 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5718" y="3324150"/>
            <a:ext cx="334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- vector triple product</a:t>
            </a:r>
            <a:endParaRPr 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57263" y="3900488"/>
                <a:ext cx="39147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</m:t>
                          </m:r>
                        </m:e>
                      </m:d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263" y="3900488"/>
                <a:ext cx="3914775" cy="400110"/>
              </a:xfrm>
              <a:prstGeom prst="rect">
                <a:avLst/>
              </a:prstGeom>
              <a:blipFill rotWithShape="0">
                <a:blip r:embed="rId4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520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381000"/>
            <a:ext cx="10972800" cy="91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/>
              <a:t>Ordinary derivative</a:t>
            </a:r>
          </a:p>
        </p:txBody>
      </p:sp>
      <p:pic>
        <p:nvPicPr>
          <p:cNvPr id="6" name="Picture 3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77"/>
          <a:stretch>
            <a:fillRect/>
          </a:stretch>
        </p:blipFill>
        <p:spPr bwMode="auto">
          <a:xfrm>
            <a:off x="714375" y="3758584"/>
            <a:ext cx="6588455" cy="153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7525" y="1262538"/>
            <a:ext cx="10676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It tells us how the function f(x) rabidly varies when we change x by tiny amount dx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29226" y="381000"/>
                <a:ext cx="814388" cy="794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9226" y="381000"/>
                <a:ext cx="814388" cy="7945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71511" y="2953731"/>
            <a:ext cx="2357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Time derivative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17535" y="1788218"/>
            <a:ext cx="85947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675188" indent="-4675188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i="1" dirty="0">
                <a:latin typeface="Arial" panose="020B0604020202020204" pitchFamily="34" charset="0"/>
              </a:rPr>
              <a:t>Geometrical Interpretation</a:t>
            </a:r>
            <a:r>
              <a:rPr lang="en-US" altLang="zh-TW" dirty="0">
                <a:latin typeface="Arial" panose="020B0604020202020204" pitchFamily="34" charset="0"/>
              </a:rPr>
              <a:t>:</a:t>
            </a:r>
          </a:p>
          <a:p>
            <a:pPr eaLnBrk="1" hangingPunct="1"/>
            <a:r>
              <a:rPr lang="en-US" altLang="zh-TW" dirty="0">
                <a:latin typeface="Arial" panose="020B0604020202020204" pitchFamily="34" charset="0"/>
              </a:rPr>
              <a:t>     The derivative           is the slope of the graph of  f versus x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021013" y="2063412"/>
                <a:ext cx="814388" cy="794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013" y="2063412"/>
                <a:ext cx="814388" cy="7945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6" descr="D:\ACDSee32\EM\1.17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271" y="2744634"/>
            <a:ext cx="4367212" cy="156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071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12763" y="349250"/>
            <a:ext cx="87350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altLang="en-US" sz="48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gradient (scalar to vector)</a:t>
            </a:r>
            <a:endParaRPr lang="en-US" altLang="en-US" sz="4800" b="1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779287"/>
              </p:ext>
            </p:extLst>
          </p:nvPr>
        </p:nvGraphicFramePr>
        <p:xfrm>
          <a:off x="3757623" y="1520096"/>
          <a:ext cx="3967018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3" imgW="2539800" imgH="482400" progId="Equation.3">
                  <p:embed/>
                </p:oleObj>
              </mc:Choice>
              <mc:Fallback>
                <p:oleObj name="Equation" r:id="rId3" imgW="25398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7623" y="1520096"/>
                        <a:ext cx="3967018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669" y="5011312"/>
            <a:ext cx="5961032" cy="978750"/>
          </a:xfrm>
          <a:prstGeom prst="rect">
            <a:avLst/>
          </a:prstGeom>
        </p:spPr>
      </p:pic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538720" y="4549647"/>
            <a:ext cx="31474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en-US" altLang="zh-TW" dirty="0">
                <a:latin typeface="Arial" panose="020B0604020202020204" pitchFamily="34" charset="0"/>
              </a:rPr>
              <a:t>For a </a:t>
            </a:r>
            <a:r>
              <a:rPr lang="en-US" altLang="zh-TW" dirty="0" smtClean="0">
                <a:latin typeface="Arial" panose="020B0604020202020204" pitchFamily="34" charset="0"/>
              </a:rPr>
              <a:t>function T(</a:t>
            </a:r>
            <a:r>
              <a:rPr lang="en-US" altLang="zh-TW" dirty="0" err="1" smtClean="0">
                <a:latin typeface="Arial" panose="020B0604020202020204" pitchFamily="34" charset="0"/>
              </a:rPr>
              <a:t>x,y,z</a:t>
            </a:r>
            <a:r>
              <a:rPr lang="en-US" altLang="zh-TW" dirty="0" smtClean="0">
                <a:latin typeface="Arial" panose="020B0604020202020204" pitchFamily="34" charset="0"/>
              </a:rPr>
              <a:t>)</a:t>
            </a:r>
            <a:endParaRPr lang="en-US" altLang="zh-TW" dirty="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12763" y="1643063"/>
                <a:ext cx="30305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Operator del (or nabla)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𝜵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63" y="1643063"/>
                <a:ext cx="3030537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2012"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817" y="2318255"/>
            <a:ext cx="5344233" cy="332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440" y="2821374"/>
            <a:ext cx="8826403" cy="145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576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15</a:t>
            </a:fld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90512" y="319088"/>
            <a:ext cx="7772400" cy="144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en-US" sz="2400" dirty="0">
                <a:latin typeface="Bookman Old Style" panose="02050604050505020204" pitchFamily="18" charset="0"/>
              </a:rPr>
              <a:t>Suppose                is the temperature at               ,</a:t>
            </a:r>
          </a:p>
          <a:p>
            <a:pPr algn="just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en-US" sz="2400" dirty="0">
                <a:latin typeface="Bookman Old Style" panose="02050604050505020204" pitchFamily="18" charset="0"/>
              </a:rPr>
              <a:t>and                                 is the temperature at </a:t>
            </a:r>
          </a:p>
          <a:p>
            <a:pPr algn="just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en-US" sz="2400" dirty="0">
                <a:latin typeface="Bookman Old Style" panose="02050604050505020204" pitchFamily="18" charset="0"/>
              </a:rPr>
              <a:t>as shown. 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149116"/>
              </p:ext>
            </p:extLst>
          </p:nvPr>
        </p:nvGraphicFramePr>
        <p:xfrm>
          <a:off x="1828800" y="360815"/>
          <a:ext cx="11811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Equation" r:id="rId3" imgW="685800" imgH="241200" progId="Equation.3">
                  <p:embed/>
                </p:oleObj>
              </mc:Choice>
              <mc:Fallback>
                <p:oleObj name="Equation" r:id="rId3" imgW="685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0815"/>
                        <a:ext cx="118110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307769"/>
              </p:ext>
            </p:extLst>
          </p:nvPr>
        </p:nvGraphicFramePr>
        <p:xfrm>
          <a:off x="6424613" y="319088"/>
          <a:ext cx="120332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9" name="Equation" r:id="rId5" imgW="698400" imgH="241200" progId="Equation.3">
                  <p:embed/>
                </p:oleObj>
              </mc:Choice>
              <mc:Fallback>
                <p:oleObj name="Equation" r:id="rId5" imgW="698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13" y="319088"/>
                        <a:ext cx="1203325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488531"/>
              </p:ext>
            </p:extLst>
          </p:nvPr>
        </p:nvGraphicFramePr>
        <p:xfrm>
          <a:off x="1095375" y="849313"/>
          <a:ext cx="2976563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Equation" r:id="rId7" imgW="1726920" imgH="241200" progId="Equation.3">
                  <p:embed/>
                </p:oleObj>
              </mc:Choice>
              <mc:Fallback>
                <p:oleObj name="Equation" r:id="rId7" imgW="1726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849313"/>
                        <a:ext cx="2976563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764538"/>
              </p:ext>
            </p:extLst>
          </p:nvPr>
        </p:nvGraphicFramePr>
        <p:xfrm>
          <a:off x="7277100" y="849313"/>
          <a:ext cx="3508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Equation" r:id="rId9" imgW="203040" imgH="241200" progId="Equation.3">
                  <p:embed/>
                </p:oleObj>
              </mc:Choice>
              <mc:Fallback>
                <p:oleObj name="Equation" r:id="rId9" imgW="203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7100" y="849313"/>
                        <a:ext cx="350838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" t="7716" r="3534"/>
          <a:stretch>
            <a:fillRect/>
          </a:stretch>
        </p:blipFill>
        <p:spPr bwMode="auto">
          <a:xfrm>
            <a:off x="7277100" y="1379538"/>
            <a:ext cx="4345781" cy="288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90512" y="1795463"/>
            <a:ext cx="7096126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en-US" sz="2800" dirty="0">
                <a:latin typeface="Bookman Old Style" panose="02050604050505020204" pitchFamily="18" charset="0"/>
              </a:rPr>
              <a:t>The differential distances               are the components of the differential distance vector       :</a:t>
            </a: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789248"/>
              </p:ext>
            </p:extLst>
          </p:nvPr>
        </p:nvGraphicFramePr>
        <p:xfrm>
          <a:off x="4945063" y="1924345"/>
          <a:ext cx="14795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" name="Equation" r:id="rId12" imgW="672840" imgH="228600" progId="Equation.3">
                  <p:embed/>
                </p:oleObj>
              </mc:Choice>
              <mc:Fallback>
                <p:oleObj name="Equation" r:id="rId12" imgW="672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5063" y="1924345"/>
                        <a:ext cx="147955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454040"/>
              </p:ext>
            </p:extLst>
          </p:nvPr>
        </p:nvGraphicFramePr>
        <p:xfrm>
          <a:off x="3045619" y="2964451"/>
          <a:ext cx="5334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" name="Equation" r:id="rId14" imgW="253800" imgH="190440" progId="Equation.3">
                  <p:embed/>
                </p:oleObj>
              </mc:Choice>
              <mc:Fallback>
                <p:oleObj name="Equation" r:id="rId14" imgW="2538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5619" y="2964451"/>
                        <a:ext cx="53340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403642"/>
              </p:ext>
            </p:extLst>
          </p:nvPr>
        </p:nvGraphicFramePr>
        <p:xfrm>
          <a:off x="609600" y="3438990"/>
          <a:ext cx="480060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" name="Equation" r:id="rId16" imgW="1777680" imgH="266400" progId="Equation.3">
                  <p:embed/>
                </p:oleObj>
              </mc:Choice>
              <mc:Fallback>
                <p:oleObj name="Equation" r:id="rId16" imgW="17776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438990"/>
                        <a:ext cx="480060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14338" y="4000062"/>
            <a:ext cx="7315200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en-US" sz="2800" dirty="0">
                <a:latin typeface="Bookman Old Style" panose="02050604050505020204" pitchFamily="18" charset="0"/>
              </a:rPr>
              <a:t>However, from differential calculus, the differential temperature:</a:t>
            </a:r>
          </a:p>
        </p:txBody>
      </p:sp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1327150" y="5029200"/>
          <a:ext cx="61055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Equation" r:id="rId18" imgW="2654280" imgH="482400" progId="Equation.3">
                  <p:embed/>
                </p:oleObj>
              </mc:Choice>
              <mc:Fallback>
                <p:oleObj name="Equation" r:id="rId18" imgW="2654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5029200"/>
                        <a:ext cx="610552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7815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16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22289" y="3803468"/>
            <a:ext cx="80772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en-US" sz="2000" dirty="0">
                <a:latin typeface="Bookman Old Style" panose="02050604050505020204" pitchFamily="18" charset="0"/>
              </a:rPr>
              <a:t>The vector inside square brackets defines the change of temperature      corresponding to a vector change in position      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sz="2000" dirty="0">
                <a:latin typeface="Bookman Old Style" panose="02050604050505020204" pitchFamily="18" charset="0"/>
              </a:rPr>
              <a:t>This vector is called </a:t>
            </a:r>
            <a:r>
              <a:rPr lang="en-US" altLang="en-US" sz="2000" i="1" dirty="0">
                <a:latin typeface="Bookman Old Style" panose="02050604050505020204" pitchFamily="18" charset="0"/>
              </a:rPr>
              <a:t>Gradient of Scalar </a:t>
            </a:r>
            <a:r>
              <a:rPr lang="en-US" altLang="en-US" sz="2000" b="1" i="1" dirty="0">
                <a:latin typeface="Bookman Old Style" panose="02050604050505020204" pitchFamily="18" charset="0"/>
              </a:rPr>
              <a:t>T</a:t>
            </a:r>
            <a:r>
              <a:rPr lang="en-US" altLang="en-US" sz="2000" dirty="0">
                <a:latin typeface="Bookman Old Style" panose="02050604050505020204" pitchFamily="18" charset="0"/>
              </a:rPr>
              <a:t>.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949922"/>
              </p:ext>
            </p:extLst>
          </p:nvPr>
        </p:nvGraphicFramePr>
        <p:xfrm>
          <a:off x="2293927" y="4189835"/>
          <a:ext cx="453649" cy="33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Equation" r:id="rId3" imgW="253800" imgH="190440" progId="Equation.3">
                  <p:embed/>
                </p:oleObj>
              </mc:Choice>
              <mc:Fallback>
                <p:oleObj name="Equation" r:id="rId3" imgW="2538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27" y="4189835"/>
                        <a:ext cx="453649" cy="338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739573"/>
              </p:ext>
            </p:extLst>
          </p:nvPr>
        </p:nvGraphicFramePr>
        <p:xfrm>
          <a:off x="652463" y="573271"/>
          <a:ext cx="6840538" cy="234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Equation" r:id="rId5" imgW="3073320" imgH="1054080" progId="Equation.3">
                  <p:embed/>
                </p:oleObj>
              </mc:Choice>
              <mc:Fallback>
                <p:oleObj name="Equation" r:id="rId5" imgW="3073320" imgH="1054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3" y="573271"/>
                        <a:ext cx="6840538" cy="234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463" y="3215963"/>
            <a:ext cx="4527778" cy="424125"/>
          </a:xfrm>
          <a:prstGeom prst="rect">
            <a:avLst/>
          </a:prstGeom>
        </p:spPr>
      </p:pic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895112"/>
              </p:ext>
            </p:extLst>
          </p:nvPr>
        </p:nvGraphicFramePr>
        <p:xfrm>
          <a:off x="8242289" y="4128672"/>
          <a:ext cx="457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Equation" r:id="rId8" imgW="253800" imgH="190440" progId="Equation.3">
                  <p:embed/>
                </p:oleObj>
              </mc:Choice>
              <mc:Fallback>
                <p:oleObj name="Equation" r:id="rId8" imgW="25380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2289" y="4128672"/>
                        <a:ext cx="4572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6382" y="5197954"/>
            <a:ext cx="9141752" cy="698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2463" y="5547368"/>
            <a:ext cx="9097724" cy="68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812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828" y="3189347"/>
            <a:ext cx="5111865" cy="27348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655" y="2653807"/>
            <a:ext cx="6379060" cy="481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17" y="646764"/>
            <a:ext cx="2289114" cy="345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17" y="1896339"/>
            <a:ext cx="1400680" cy="505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17" y="1360799"/>
            <a:ext cx="1009792" cy="25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48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861" y="763650"/>
            <a:ext cx="9739609" cy="587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85738"/>
            <a:ext cx="1857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Example: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348425"/>
            <a:ext cx="10383836" cy="3042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2" y="4975707"/>
            <a:ext cx="11531176" cy="101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1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775" y="349250"/>
            <a:ext cx="2419350" cy="2423142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12763" y="349250"/>
            <a:ext cx="87350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The Divergence (</a:t>
            </a:r>
            <a:r>
              <a:rPr lang="en-US" altLang="en-US" sz="48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vector to scalar)</a:t>
            </a:r>
            <a:endParaRPr lang="en-US" altLang="en-US" sz="4800" b="1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763" y="1388983"/>
            <a:ext cx="8145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divergence of vector field is a measure of how the vector spreads out (diverges) from a specific point.</a:t>
            </a:r>
          </a:p>
          <a:p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1048" y="3026504"/>
            <a:ext cx="7251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What does positive, negative, zero divergence mean?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065" y="2796331"/>
            <a:ext cx="418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Divergence of scalar is meaningless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1394" y="2772392"/>
            <a:ext cx="2900606" cy="23374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2763" y="2126061"/>
            <a:ext cx="827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Also it describes the net flux of the vector field leaving or entering a small volume within the field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65" y="3509470"/>
            <a:ext cx="6792585" cy="16075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94065" y="5116985"/>
                <a:ext cx="4849485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𝑜𝑢𝑡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𝑣𝑜𝑙𝑢𝑚𝑒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65" y="5116985"/>
                <a:ext cx="4849485" cy="63478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405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944687" y="1268413"/>
            <a:ext cx="7772400" cy="2057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b="1" dirty="0" smtClean="0">
                <a:latin typeface="Times New Roman" panose="02020603050405020304" pitchFamily="18" charset="0"/>
              </a:rPr>
              <a:t>Electromagnetism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dirty="0" smtClean="0"/>
              <a:t> </a:t>
            </a:r>
            <a:endParaRPr lang="zh-CN" altLang="en-US" sz="3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710040" y="3325813"/>
            <a:ext cx="56287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Arial Black" panose="020B0A04020102020204" pitchFamily="34" charset="0"/>
              </a:rPr>
              <a:t>Introduction to Electrodynamics</a:t>
            </a:r>
          </a:p>
          <a:p>
            <a:pPr algn="ctr"/>
            <a:r>
              <a:rPr lang="en-US" sz="2400" dirty="0" smtClean="0">
                <a:latin typeface="Arial Black" panose="020B0A04020102020204" pitchFamily="34" charset="0"/>
              </a:rPr>
              <a:t> Fourth Edition </a:t>
            </a:r>
          </a:p>
          <a:p>
            <a:pPr algn="ctr"/>
            <a:r>
              <a:rPr lang="en-US" sz="2400" dirty="0" smtClean="0">
                <a:latin typeface="Arial Black" panose="020B0A04020102020204" pitchFamily="34" charset="0"/>
              </a:rPr>
              <a:t>David J. </a:t>
            </a:r>
            <a:r>
              <a:rPr lang="en-US" sz="2400" dirty="0" err="1" smtClean="0">
                <a:latin typeface="Arial Black" panose="020B0A04020102020204" pitchFamily="34" charset="0"/>
              </a:rPr>
              <a:t>Griths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err="1" smtClean="0"/>
              <a:t>Abeer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Alshammari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z="1800" b="1" smtClean="0"/>
              <a:t>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09378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7188" y="314325"/>
            <a:ext cx="192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Example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322" y="1123334"/>
            <a:ext cx="3485412" cy="4322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94" y="1965910"/>
            <a:ext cx="4430056" cy="725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2297" y="1139419"/>
            <a:ext cx="2700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Find the divergence of</a:t>
            </a:r>
            <a:endParaRPr lang="en-US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453" y="2651716"/>
            <a:ext cx="2084732" cy="407813"/>
          </a:xfrm>
          <a:prstGeom prst="rect">
            <a:avLst/>
          </a:prstGeom>
        </p:spPr>
      </p:pic>
      <p:pic>
        <p:nvPicPr>
          <p:cNvPr id="9" name="Picture 3" descr="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09"/>
          <a:stretch>
            <a:fillRect/>
          </a:stretch>
        </p:blipFill>
        <p:spPr bwMode="auto">
          <a:xfrm>
            <a:off x="359322" y="3158087"/>
            <a:ext cx="7870278" cy="299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4" descr="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7" r="8068" b="58067"/>
          <a:stretch/>
        </p:blipFill>
        <p:spPr bwMode="auto">
          <a:xfrm>
            <a:off x="503227" y="1593559"/>
            <a:ext cx="5594360" cy="180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037">
            <a:off x="9121051" y="543996"/>
            <a:ext cx="3061951" cy="2862844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03993" y="36432"/>
            <a:ext cx="87350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altLang="en-US" sz="48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Curl</a:t>
            </a:r>
            <a:endParaRPr lang="en-US" altLang="en-US" sz="4800" b="1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52" y="3459043"/>
            <a:ext cx="418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Curl of scalar is meaningless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07724" y="759025"/>
            <a:ext cx="920772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</a:rPr>
              <a:t>The curl of a vector field is the area density of the circulation of the </a:t>
            </a:r>
            <a:r>
              <a:rPr lang="en-US" altLang="en-US" sz="1800" b="1" dirty="0" smtClean="0">
                <a:solidFill>
                  <a:srgbClr val="C00000"/>
                </a:solidFill>
              </a:rPr>
              <a:t>field(circulation per unit area). It is a measure of how the vector curls around the point.</a:t>
            </a:r>
            <a:endParaRPr lang="en-US" altLang="en-US" sz="1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15816" y="3382966"/>
            <a:ext cx="4739629" cy="495264"/>
          </a:xfrm>
          <a:prstGeom prst="rect">
            <a:avLst/>
          </a:prstGeom>
          <a:blipFill rotWithShape="0">
            <a:blip r:embed="rId4"/>
            <a:stretch>
              <a:fillRect b="-4938"/>
            </a:stretch>
          </a:blipFill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  <p:pic>
        <p:nvPicPr>
          <p:cNvPr id="12" name="Picture 4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12"/>
          <a:stretch>
            <a:fillRect/>
          </a:stretch>
        </p:blipFill>
        <p:spPr bwMode="auto">
          <a:xfrm>
            <a:off x="354012" y="3854724"/>
            <a:ext cx="7446963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51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22</a:t>
            </a:fld>
            <a:endParaRPr lang="en-US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157966" y="339725"/>
            <a:ext cx="16565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 smtClean="0">
                <a:solidFill>
                  <a:srgbClr val="FF0000"/>
                </a:solidFill>
              </a:rPr>
              <a:t>Example</a:t>
            </a:r>
            <a:endParaRPr lang="en-US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157966" y="1100138"/>
            <a:ext cx="18279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b="1" dirty="0" smtClean="0"/>
              <a:t>Find the curl of </a:t>
            </a:r>
            <a:endParaRPr lang="en-US" sz="20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3" y="1100138"/>
            <a:ext cx="2215028" cy="383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66" y="1483482"/>
            <a:ext cx="5276979" cy="13539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74" y="4012810"/>
            <a:ext cx="3029377" cy="140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5613" y="3461805"/>
            <a:ext cx="92884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Laplacian measures the </a:t>
            </a:r>
            <a:r>
              <a:rPr lang="en-US" altLang="en-US" sz="2000" b="1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difference</a:t>
            </a:r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between the </a:t>
            </a:r>
            <a:r>
              <a:rPr lang="en-US" altLang="en-US" sz="2000" b="1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average value </a:t>
            </a:r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of the field around a point and the </a:t>
            </a:r>
            <a:r>
              <a:rPr lang="en-US" altLang="en-US" sz="2000" b="1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value</a:t>
            </a:r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of the field at that point</a:t>
            </a:r>
            <a:r>
              <a:rPr lang="en-US" altLang="en-US" sz="2000" b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endParaRPr lang="en-US" altLang="en-US" sz="20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eaLnBrk="1" hangingPunct="1"/>
            <a:endParaRPr lang="en-US" altLang="en-US" sz="20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eaLnBrk="1" hangingPunct="1"/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If                then </a:t>
            </a:r>
            <a:r>
              <a:rPr lang="en-US" altLang="en-US" sz="2000" b="1" i="1" dirty="0">
                <a:latin typeface="Symbol" panose="05050102010706020507" pitchFamily="18" charset="2"/>
                <a:ea typeface="Arial Unicode MS" panose="020B0604020202020204" pitchFamily="34" charset="-128"/>
                <a:cs typeface="Arial Unicode MS" panose="020B0604020202020204" pitchFamily="34" charset="-128"/>
              </a:rPr>
              <a:t>j</a:t>
            </a:r>
            <a:r>
              <a:rPr lang="en-US" altLang="en-US" sz="2000" b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 cannot increase or decrease in all directions.  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345336"/>
              </p:ext>
            </p:extLst>
          </p:nvPr>
        </p:nvGraphicFramePr>
        <p:xfrm>
          <a:off x="809625" y="4402198"/>
          <a:ext cx="827088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3" imgW="571320" imgH="228600" progId="Equation.3">
                  <p:embed/>
                </p:oleObj>
              </mc:Choice>
              <mc:Fallback>
                <p:oleObj name="Equation" r:id="rId3" imgW="571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4402198"/>
                        <a:ext cx="827088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3" descr="1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3"/>
          <a:stretch/>
        </p:blipFill>
        <p:spPr bwMode="auto">
          <a:xfrm>
            <a:off x="455614" y="871538"/>
            <a:ext cx="7259636" cy="253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03249" y="4785244"/>
            <a:ext cx="9940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</a:rPr>
              <a:t>The Laplacian is analogous to the second </a:t>
            </a:r>
            <a:r>
              <a:rPr lang="en-US" altLang="en-US" sz="1800" b="1" dirty="0" smtClean="0">
                <a:solidFill>
                  <a:srgbClr val="C00000"/>
                </a:solidFill>
              </a:rPr>
              <a:t>derivative Tells </a:t>
            </a:r>
            <a:r>
              <a:rPr lang="en-US" altLang="en-US" sz="1800" b="1" dirty="0">
                <a:solidFill>
                  <a:srgbClr val="C00000"/>
                </a:solidFill>
              </a:rPr>
              <a:t>us the </a:t>
            </a:r>
            <a:r>
              <a:rPr lang="en-US" altLang="en-US" sz="1800" b="1" u="sng" dirty="0">
                <a:solidFill>
                  <a:srgbClr val="C00000"/>
                </a:solidFill>
              </a:rPr>
              <a:t>concavity</a:t>
            </a:r>
            <a:r>
              <a:rPr lang="en-US" altLang="en-US" sz="1800" b="1" dirty="0">
                <a:solidFill>
                  <a:srgbClr val="C00000"/>
                </a:solidFill>
              </a:rPr>
              <a:t> of the scalar field in 3D.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603249" y="5573623"/>
            <a:ext cx="95996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</a:rPr>
              <a:t>How the change is changing from point to another point.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03993" y="36432"/>
            <a:ext cx="87350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8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altLang="en-US" sz="48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Laplacian</a:t>
            </a:r>
            <a:endParaRPr lang="en-US" altLang="en-US" sz="4800" b="1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242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82" y="4555431"/>
            <a:ext cx="6322790" cy="1358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342900" y="371475"/>
            <a:ext cx="2243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Example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223044" y="1038564"/>
            <a:ext cx="28146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 smtClean="0"/>
              <a:t>Calculate the </a:t>
            </a:r>
            <a:r>
              <a:rPr lang="en-US" sz="2000" dirty="0" err="1" smtClean="0"/>
              <a:t>laplacian</a:t>
            </a:r>
            <a:r>
              <a:rPr lang="en-US" sz="2000" dirty="0" smtClean="0"/>
              <a:t> of 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682" y="1038564"/>
            <a:ext cx="2507418" cy="5524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519" y="1844154"/>
            <a:ext cx="7358392" cy="230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38" y="871538"/>
            <a:ext cx="1519583" cy="650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619345" y="271463"/>
            <a:ext cx="14523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Problems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964421" y="1016538"/>
            <a:ext cx="16144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/>
              <a:t>Proof that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266" y="933852"/>
            <a:ext cx="1275184" cy="4333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11" y="2500279"/>
            <a:ext cx="2215028" cy="7340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726611" y="2171700"/>
            <a:ext cx="20450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 smtClean="0"/>
              <a:t>Proof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037" y="3296859"/>
            <a:ext cx="2540768" cy="5790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642" y="4120942"/>
            <a:ext cx="2239558" cy="57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0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38151" y="943274"/>
            <a:ext cx="21171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a) </a:t>
            </a:r>
            <a:r>
              <a:rPr lang="en-US" altLang="en-US" sz="2400" b="1" i="1"/>
              <a:t>line integral:</a:t>
            </a:r>
            <a:endParaRPr lang="en-US" altLang="en-US" sz="2400" b="1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1905000" y="2971800"/>
            <a:ext cx="5943600" cy="3200400"/>
            <a:chOff x="240" y="1872"/>
            <a:chExt cx="3744" cy="2016"/>
          </a:xfrm>
        </p:grpSpPr>
        <p:pic>
          <p:nvPicPr>
            <p:cNvPr id="3075" name="Picture 3" descr="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1872"/>
              <a:ext cx="3744" cy="2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2832" y="3552"/>
              <a:ext cx="96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6597650" y="3109914"/>
          <a:ext cx="33083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4" imgW="1320480" imgH="431640" progId="Equation.3">
                  <p:embed/>
                </p:oleObj>
              </mc:Choice>
              <mc:Fallback>
                <p:oleObj name="Equation" r:id="rId4" imgW="1320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7650" y="3109914"/>
                        <a:ext cx="3308350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691358"/>
              </p:ext>
            </p:extLst>
          </p:nvPr>
        </p:nvGraphicFramePr>
        <p:xfrm>
          <a:off x="3799681" y="1276352"/>
          <a:ext cx="4440238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Equation" r:id="rId6" imgW="1777680" imgH="888840" progId="Equation.3">
                  <p:embed/>
                </p:oleObj>
              </mc:Choice>
              <mc:Fallback>
                <p:oleObj name="Equation" r:id="rId6" imgW="177768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9681" y="1276352"/>
                        <a:ext cx="4440238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6629401" y="4673600"/>
          <a:ext cx="3509963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8" imgW="1752480" imgH="685800" progId="Equation.3">
                  <p:embed/>
                </p:oleObj>
              </mc:Choice>
              <mc:Fallback>
                <p:oleObj name="Equation" r:id="rId8" imgW="17524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1" y="4673600"/>
                        <a:ext cx="3509963" cy="137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133536" y="200534"/>
            <a:ext cx="5410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Line, Surface, Volume Integrals</a:t>
            </a:r>
          </a:p>
        </p:txBody>
      </p:sp>
    </p:spTree>
    <p:extLst>
      <p:ext uri="{BB962C8B-B14F-4D97-AF65-F5344CB8AC3E}">
        <p14:creationId xmlns:p14="http://schemas.microsoft.com/office/powerpoint/2010/main" val="60046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6228" y="267731"/>
            <a:ext cx="3217545" cy="826692"/>
          </a:xfrm>
        </p:spPr>
        <p:txBody>
          <a:bodyPr>
            <a:normAutofit/>
          </a:bodyPr>
          <a:lstStyle/>
          <a:p>
            <a:r>
              <a:rPr lang="en-US" altLang="en-US" sz="3600" b="1" dirty="0">
                <a:solidFill>
                  <a:srgbClr val="FF0000"/>
                </a:solidFill>
              </a:rPr>
              <a:t>Example 1.6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41526" y="19462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7262812" y="1966423"/>
            <a:ext cx="4786313" cy="2819400"/>
            <a:chOff x="192" y="2400"/>
            <a:chExt cx="3120" cy="1776"/>
          </a:xfrm>
        </p:grpSpPr>
        <p:pic>
          <p:nvPicPr>
            <p:cNvPr id="5124" name="Picture 4" descr="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00"/>
              <a:ext cx="3120" cy="1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2256" y="3888"/>
              <a:ext cx="768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51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048584"/>
              </p:ext>
            </p:extLst>
          </p:nvPr>
        </p:nvGraphicFramePr>
        <p:xfrm>
          <a:off x="2976562" y="449620"/>
          <a:ext cx="7610475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Equation" r:id="rId4" imgW="3047760" imgH="457200" progId="Equation.3">
                  <p:embed/>
                </p:oleObj>
              </mc:Choice>
              <mc:Fallback>
                <p:oleObj name="Equation" r:id="rId4" imgW="3047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562" y="449620"/>
                        <a:ext cx="7610475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854" y="2074997"/>
            <a:ext cx="3322542" cy="4812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228" y="4061523"/>
            <a:ext cx="7340296" cy="21695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697" y="2799571"/>
            <a:ext cx="3680856" cy="45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347" y="3491719"/>
            <a:ext cx="4267187" cy="33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5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28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89" y="330947"/>
            <a:ext cx="2410472" cy="595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619" y="139275"/>
            <a:ext cx="3289968" cy="978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75" y="1088887"/>
            <a:ext cx="1400680" cy="424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6684" y="1199587"/>
            <a:ext cx="3680856" cy="301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375" y="1663412"/>
            <a:ext cx="2215028" cy="415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889" y="2161326"/>
            <a:ext cx="6058754" cy="3996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375" y="2736341"/>
            <a:ext cx="6482215" cy="848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5375" y="3993219"/>
            <a:ext cx="6058754" cy="52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560" y="4477422"/>
            <a:ext cx="3127099" cy="76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30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1752601" y="1168401"/>
          <a:ext cx="6708775" cy="216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3" imgW="2679480" imgH="863280" progId="Equation.3">
                  <p:embed/>
                </p:oleObj>
              </mc:Choice>
              <mc:Fallback>
                <p:oleObj name="Equation" r:id="rId3" imgW="267948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1" y="1168401"/>
                        <a:ext cx="6708775" cy="216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65326" y="346075"/>
            <a:ext cx="21881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b) </a:t>
            </a:r>
            <a:r>
              <a:rPr lang="en-US" altLang="en-US" sz="2000" b="1" i="1"/>
              <a:t>surface integral:</a:t>
            </a:r>
            <a:endParaRPr lang="en-US" altLang="en-US" sz="2000" b="1"/>
          </a:p>
        </p:txBody>
      </p:sp>
      <p:pic>
        <p:nvPicPr>
          <p:cNvPr id="6151" name="Picture 7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1"/>
            <a:ext cx="3048000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1752600" y="3276600"/>
            <a:ext cx="8915400" cy="3276600"/>
            <a:chOff x="144" y="2064"/>
            <a:chExt cx="5616" cy="2064"/>
          </a:xfrm>
        </p:grpSpPr>
        <p:grpSp>
          <p:nvGrpSpPr>
            <p:cNvPr id="6154" name="Group 10"/>
            <p:cNvGrpSpPr>
              <a:grpSpLocks/>
            </p:cNvGrpSpPr>
            <p:nvPr/>
          </p:nvGrpSpPr>
          <p:grpSpPr bwMode="auto">
            <a:xfrm>
              <a:off x="1152" y="2064"/>
              <a:ext cx="4608" cy="1873"/>
              <a:chOff x="1920" y="1920"/>
              <a:chExt cx="4608" cy="1873"/>
            </a:xfrm>
          </p:grpSpPr>
          <p:grpSp>
            <p:nvGrpSpPr>
              <p:cNvPr id="6153" name="Group 9"/>
              <p:cNvGrpSpPr>
                <a:grpSpLocks/>
              </p:cNvGrpSpPr>
              <p:nvPr/>
            </p:nvGrpSpPr>
            <p:grpSpPr bwMode="auto">
              <a:xfrm>
                <a:off x="1920" y="1920"/>
                <a:ext cx="4608" cy="1873"/>
                <a:chOff x="1920" y="1920"/>
                <a:chExt cx="4608" cy="1873"/>
              </a:xfrm>
            </p:grpSpPr>
            <p:pic>
              <p:nvPicPr>
                <p:cNvPr id="6146" name="Picture 2" descr="1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001" t="3899" r="4921"/>
                <a:stretch>
                  <a:fillRect/>
                </a:stretch>
              </p:blipFill>
              <p:spPr bwMode="auto">
                <a:xfrm>
                  <a:off x="1920" y="1920"/>
                  <a:ext cx="4608" cy="18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147" name="Rectangle 3"/>
                <p:cNvSpPr>
                  <a:spLocks noChangeArrowheads="1"/>
                </p:cNvSpPr>
                <p:nvPr/>
              </p:nvSpPr>
              <p:spPr bwMode="auto">
                <a:xfrm>
                  <a:off x="4800" y="3360"/>
                  <a:ext cx="816" cy="2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2496" y="2496"/>
                <a:ext cx="912" cy="11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240" y="3503"/>
              <a:ext cx="2646" cy="625"/>
              <a:chOff x="240" y="3360"/>
              <a:chExt cx="2646" cy="625"/>
            </a:xfrm>
          </p:grpSpPr>
          <p:sp>
            <p:nvSpPr>
              <p:cNvPr id="6156" name="Text Box 12"/>
              <p:cNvSpPr txBox="1">
                <a:spLocks noChangeArrowheads="1"/>
              </p:cNvSpPr>
              <p:nvPr/>
            </p:nvSpPr>
            <p:spPr bwMode="auto">
              <a:xfrm>
                <a:off x="240" y="3456"/>
                <a:ext cx="146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If the surface is closed:</a:t>
                </a:r>
              </a:p>
            </p:txBody>
          </p:sp>
          <p:graphicFrame>
            <p:nvGraphicFramePr>
              <p:cNvPr id="6157" name="Object 13"/>
              <p:cNvGraphicFramePr>
                <a:graphicFrameLocks noChangeAspect="1"/>
              </p:cNvGraphicFramePr>
              <p:nvPr/>
            </p:nvGraphicFramePr>
            <p:xfrm>
              <a:off x="2160" y="3360"/>
              <a:ext cx="726" cy="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369" name="Equation" r:id="rId7" imgW="457200" imgH="393480" progId="Equation.3">
                      <p:embed/>
                    </p:oleObj>
                  </mc:Choice>
                  <mc:Fallback>
                    <p:oleObj name="Equation" r:id="rId7" imgW="45720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60" y="3360"/>
                            <a:ext cx="726" cy="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144" y="2352"/>
              <a:ext cx="2573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For a given boundary line there many</a:t>
              </a:r>
            </a:p>
            <a:p>
              <a:r>
                <a:rPr lang="en-US" altLang="en-US"/>
                <a:t>different surfaces, on which the surface </a:t>
              </a:r>
            </a:p>
            <a:p>
              <a:r>
                <a:rPr lang="en-US" altLang="en-US"/>
                <a:t>integral depends. It is independent only if</a:t>
              </a:r>
            </a:p>
          </p:txBody>
        </p:sp>
        <p:graphicFrame>
          <p:nvGraphicFramePr>
            <p:cNvPr id="6163" name="Object 19"/>
            <p:cNvGraphicFramePr>
              <a:graphicFrameLocks noChangeAspect="1"/>
            </p:cNvGraphicFramePr>
            <p:nvPr/>
          </p:nvGraphicFramePr>
          <p:xfrm>
            <a:off x="288" y="3134"/>
            <a:ext cx="2278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70" name="Equation" r:id="rId9" imgW="1434960" imgH="203040" progId="Equation.3">
                    <p:embed/>
                  </p:oleObj>
                </mc:Choice>
                <mc:Fallback>
                  <p:oleObj name="Equation" r:id="rId9" imgW="14349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3134"/>
                          <a:ext cx="2278" cy="3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8845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Abeer Alshammari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72FDA-4595-4063-824A-E3BD7612AF9D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1709738"/>
            <a:ext cx="5591175" cy="6461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0000CC"/>
                </a:solidFill>
                <a:ea typeface="Arial Unicode MS" pitchFamily="34" charset="-128"/>
              </a:rPr>
              <a:t>Scalar quantities:</a:t>
            </a:r>
            <a:r>
              <a:rPr lang="en-US" b="1" dirty="0">
                <a:ea typeface="Arial Unicode MS" pitchFamily="34" charset="-128"/>
              </a:rPr>
              <a:t> </a:t>
            </a:r>
            <a:r>
              <a:rPr lang="en-US" dirty="0">
                <a:ea typeface="Arial Unicode MS" pitchFamily="34" charset="-128"/>
              </a:rPr>
              <a:t>Quantities</a:t>
            </a:r>
            <a:r>
              <a:rPr lang="en-US" b="1" dirty="0">
                <a:ea typeface="Arial Unicode MS" pitchFamily="34" charset="-128"/>
              </a:rPr>
              <a:t> </a:t>
            </a:r>
            <a:r>
              <a:rPr lang="en-US" dirty="0">
                <a:ea typeface="Arial Unicode MS" pitchFamily="34" charset="-128"/>
              </a:rPr>
              <a:t>having magnitude only.</a:t>
            </a:r>
          </a:p>
          <a:p>
            <a:pPr algn="l">
              <a:defRPr/>
            </a:pPr>
            <a:r>
              <a:rPr lang="en-US" dirty="0">
                <a:ea typeface="Arial Unicode MS" pitchFamily="34" charset="-128"/>
              </a:rPr>
              <a:t>Length, mass, time, temperature, energy.</a:t>
            </a: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381000" y="2355850"/>
            <a:ext cx="7877175" cy="14779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 dirty="0">
                <a:solidFill>
                  <a:srgbClr val="0000CC"/>
                </a:solidFill>
                <a:ea typeface="Arial Unicode MS" pitchFamily="34" charset="-128"/>
              </a:rPr>
              <a:t>Vector quantities: </a:t>
            </a:r>
            <a:r>
              <a:rPr lang="en-US" dirty="0">
                <a:ea typeface="Arial Unicode MS" pitchFamily="34" charset="-128"/>
              </a:rPr>
              <a:t>Quantities</a:t>
            </a:r>
            <a:r>
              <a:rPr lang="en-US" b="1" dirty="0">
                <a:ea typeface="Arial Unicode MS" pitchFamily="34" charset="-128"/>
              </a:rPr>
              <a:t> </a:t>
            </a:r>
            <a:r>
              <a:rPr lang="en-US" dirty="0">
                <a:ea typeface="Arial Unicode MS" pitchFamily="34" charset="-128"/>
              </a:rPr>
              <a:t>having both magnitude and directions.</a:t>
            </a:r>
          </a:p>
          <a:p>
            <a:pPr algn="l">
              <a:defRPr/>
            </a:pPr>
            <a:r>
              <a:rPr lang="en-US" dirty="0">
                <a:ea typeface="Arial Unicode MS" pitchFamily="34" charset="-128"/>
              </a:rPr>
              <a:t>Displacement, velocity, acceleration, momentum, angular momentum, electric field, magnetic field, dipoles.</a:t>
            </a:r>
          </a:p>
          <a:p>
            <a:pPr algn="l">
              <a:defRPr/>
            </a:pPr>
            <a:r>
              <a:rPr lang="en-US" b="1" dirty="0">
                <a:solidFill>
                  <a:srgbClr val="0000CC"/>
                </a:solidFill>
                <a:ea typeface="Arial Unicode MS" pitchFamily="34" charset="-128"/>
              </a:rPr>
              <a:t>Tensor quantities</a:t>
            </a:r>
            <a:r>
              <a:rPr lang="en-US" b="1" dirty="0">
                <a:ea typeface="Arial Unicode MS" pitchFamily="34" charset="-128"/>
              </a:rPr>
              <a:t>: </a:t>
            </a:r>
            <a:r>
              <a:rPr lang="en-US" dirty="0">
                <a:ea typeface="Arial Unicode MS" pitchFamily="34" charset="-128"/>
              </a:rPr>
              <a:t>(Tensors of rank </a:t>
            </a:r>
            <a:r>
              <a:rPr lang="en-US" i="1" dirty="0">
                <a:ea typeface="Arial Unicode MS" pitchFamily="34" charset="-128"/>
              </a:rPr>
              <a:t>n</a:t>
            </a:r>
            <a:r>
              <a:rPr lang="en-US" dirty="0">
                <a:ea typeface="Arial Unicode MS" pitchFamily="34" charset="-128"/>
              </a:rPr>
              <a:t>) moment of inertia, electric permittivity, </a:t>
            </a:r>
            <a:r>
              <a:rPr lang="en-US" dirty="0"/>
              <a:t>nonlinear susceptibility 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1950" y="4056063"/>
            <a:ext cx="4313238" cy="6461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b="1" u="sng" dirty="0">
                <a:solidFill>
                  <a:srgbClr val="0000CC"/>
                </a:solidFill>
                <a:ea typeface="Arial Unicode MS" pitchFamily="34" charset="-128"/>
              </a:rPr>
              <a:t>Geometrical representation of a vector:</a:t>
            </a:r>
          </a:p>
          <a:p>
            <a:pPr algn="l">
              <a:defRPr/>
            </a:pPr>
            <a:r>
              <a:rPr lang="en-US" dirty="0">
                <a:ea typeface="Arial Unicode MS" pitchFamily="34" charset="-128"/>
              </a:rPr>
              <a:t>An arrow.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464" y="660971"/>
            <a:ext cx="4280724" cy="725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altLang="en-US" sz="48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Some Definitions</a:t>
            </a:r>
            <a:endParaRPr lang="en-US" sz="4800" spc="-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43013" y="4900613"/>
            <a:ext cx="1275556" cy="64293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9680" y="5300140"/>
            <a:ext cx="637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43138" y="5350147"/>
            <a:ext cx="2754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4566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2917" y="328612"/>
            <a:ext cx="2717483" cy="780097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solidFill>
                  <a:srgbClr val="FF0000"/>
                </a:solidFill>
              </a:rPr>
              <a:t>Example 1.7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961098"/>
              </p:ext>
            </p:extLst>
          </p:nvPr>
        </p:nvGraphicFramePr>
        <p:xfrm>
          <a:off x="482917" y="1822917"/>
          <a:ext cx="587216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Equation" r:id="rId3" imgW="2349360" imgH="406080" progId="Equation.3">
                  <p:embed/>
                </p:oleObj>
              </mc:Choice>
              <mc:Fallback>
                <p:oleObj name="Equation" r:id="rId3" imgW="23493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17" y="1822917"/>
                        <a:ext cx="5872163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03" name="Group 11"/>
          <p:cNvGrpSpPr>
            <a:grpSpLocks/>
          </p:cNvGrpSpPr>
          <p:nvPr/>
        </p:nvGrpSpPr>
        <p:grpSpPr bwMode="auto">
          <a:xfrm>
            <a:off x="8601074" y="1992313"/>
            <a:ext cx="3071813" cy="2314574"/>
            <a:chOff x="528" y="2304"/>
            <a:chExt cx="2400" cy="1726"/>
          </a:xfrm>
        </p:grpSpPr>
        <p:pic>
          <p:nvPicPr>
            <p:cNvPr id="8195" name="Picture 3" descr="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304"/>
              <a:ext cx="2400" cy="1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1872" y="336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1872" y="331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2</a:t>
              </a: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864" y="3408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844" y="3338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2</a:t>
              </a: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1296" y="2473"/>
              <a:ext cx="48" cy="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/>
                <a:t>2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88" y="4729555"/>
            <a:ext cx="5635292" cy="79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6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74688" y="372716"/>
            <a:ext cx="22762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/>
              <a:t>volume integral: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234332"/>
              </p:ext>
            </p:extLst>
          </p:nvPr>
        </p:nvGraphicFramePr>
        <p:xfrm>
          <a:off x="823914" y="834381"/>
          <a:ext cx="51927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Equation" r:id="rId3" imgW="2070000" imgH="393480" progId="Equation.3">
                  <p:embed/>
                </p:oleObj>
              </mc:Choice>
              <mc:Fallback>
                <p:oleObj name="Equation" r:id="rId3" imgW="2070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4" y="834381"/>
                        <a:ext cx="519271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981200" y="2743201"/>
          <a:ext cx="542925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5" imgW="2158920" imgH="304560" progId="Equation.3">
                  <p:embed/>
                </p:oleObj>
              </mc:Choice>
              <mc:Fallback>
                <p:oleObj name="Equation" r:id="rId5" imgW="21589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743201"/>
                        <a:ext cx="5429250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497" y="1985667"/>
            <a:ext cx="10195645" cy="464906"/>
          </a:xfrm>
          <a:prstGeom prst="rect">
            <a:avLst/>
          </a:prstGeom>
        </p:spPr>
      </p:pic>
      <p:pic>
        <p:nvPicPr>
          <p:cNvPr id="6" name="Picture 3" descr="1"/>
          <p:cNvPicPr>
            <a:picLocks noChangeAspect="1" noChangeArrowheads="1"/>
          </p:cNvPicPr>
          <p:nvPr/>
        </p:nvPicPr>
        <p:blipFill>
          <a:blip r:embed="rId8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13" y="3719513"/>
            <a:ext cx="3349625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216182"/>
              </p:ext>
            </p:extLst>
          </p:nvPr>
        </p:nvGraphicFramePr>
        <p:xfrm>
          <a:off x="1291678" y="4935538"/>
          <a:ext cx="158115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9" imgW="634680" imgH="406080" progId="Equation.3">
                  <p:embed/>
                </p:oleObj>
              </mc:Choice>
              <mc:Fallback>
                <p:oleObj name="Equation" r:id="rId9" imgW="6346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1678" y="4935538"/>
                        <a:ext cx="1581150" cy="1011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76497" y="4138538"/>
            <a:ext cx="2695328" cy="6334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4000" b="1" dirty="0" smtClean="0">
                <a:solidFill>
                  <a:srgbClr val="FF0000"/>
                </a:solidFill>
              </a:rPr>
              <a:t>Example 1.8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8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11175" y="167483"/>
            <a:ext cx="10972800" cy="914400"/>
          </a:xfrm>
        </p:spPr>
        <p:txBody>
          <a:bodyPr/>
          <a:lstStyle/>
          <a:p>
            <a:r>
              <a:rPr lang="en-US" altLang="en-US" dirty="0" smtClean="0"/>
              <a:t>Vector Math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55600" y="1270001"/>
            <a:ext cx="4981575" cy="46482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sz="1800" b="1" dirty="0"/>
              <a:t>Vector Inverse</a:t>
            </a:r>
          </a:p>
          <a:p>
            <a:pPr lvl="1"/>
            <a:r>
              <a:rPr lang="en-US" altLang="en-US" sz="1600" b="1" dirty="0"/>
              <a:t>Just switch direction</a:t>
            </a:r>
          </a:p>
          <a:p>
            <a:endParaRPr lang="en-US" altLang="en-US" sz="1800" b="1" dirty="0"/>
          </a:p>
          <a:p>
            <a:r>
              <a:rPr lang="en-US" altLang="en-US" sz="1800" b="1" dirty="0"/>
              <a:t>Vector Addition</a:t>
            </a:r>
          </a:p>
          <a:p>
            <a:pPr lvl="1"/>
            <a:r>
              <a:rPr lang="en-US" altLang="en-US" sz="1600" b="1" dirty="0"/>
              <a:t>Use head-tail method, or parallelogram method</a:t>
            </a:r>
          </a:p>
          <a:p>
            <a:endParaRPr lang="en-US" altLang="en-US" sz="1800" b="1" dirty="0"/>
          </a:p>
          <a:p>
            <a:r>
              <a:rPr lang="en-US" altLang="en-US" sz="1800" b="1" dirty="0"/>
              <a:t>Vector Subtraction</a:t>
            </a:r>
          </a:p>
          <a:p>
            <a:pPr lvl="1"/>
            <a:r>
              <a:rPr lang="en-US" altLang="en-US" sz="1600" b="1" dirty="0"/>
              <a:t>Use inverse, then add</a:t>
            </a:r>
          </a:p>
          <a:p>
            <a:endParaRPr lang="en-US" altLang="en-US" sz="1800" b="1" dirty="0"/>
          </a:p>
          <a:p>
            <a:r>
              <a:rPr lang="en-US" altLang="en-US" sz="1800" b="1" dirty="0"/>
              <a:t>Vector Multiplication</a:t>
            </a:r>
          </a:p>
          <a:p>
            <a:pPr lvl="1"/>
            <a:r>
              <a:rPr lang="en-US" altLang="en-US" sz="1600" b="1" dirty="0"/>
              <a:t>Three kinds!</a:t>
            </a:r>
          </a:p>
          <a:p>
            <a:pPr lvl="1"/>
            <a:r>
              <a:rPr lang="en-US" altLang="en-US" sz="1600" b="1" dirty="0"/>
              <a:t>Multiplying a vector by a scalar</a:t>
            </a:r>
          </a:p>
          <a:p>
            <a:pPr lvl="1"/>
            <a:r>
              <a:rPr lang="en-US" altLang="en-US" sz="1600" b="1" dirty="0"/>
              <a:t>Scalar, or dot product</a:t>
            </a:r>
          </a:p>
          <a:p>
            <a:pPr lvl="1"/>
            <a:r>
              <a:rPr lang="en-US" altLang="en-US" sz="1600" b="1" dirty="0"/>
              <a:t>Vector, or cross product</a:t>
            </a:r>
          </a:p>
        </p:txBody>
      </p:sp>
      <p:graphicFrame>
        <p:nvGraphicFramePr>
          <p:cNvPr id="811027" name="Object 19"/>
          <p:cNvGraphicFramePr>
            <a:graphicFrameLocks noGrp="1" noChangeAspect="1"/>
          </p:cNvGraphicFramePr>
          <p:nvPr>
            <p:ph sz="half" idx="2"/>
          </p:nvPr>
        </p:nvGraphicFramePr>
        <p:xfrm>
          <a:off x="7943851" y="2667001"/>
          <a:ext cx="227013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" name="Equation" r:id="rId4" imgW="152268" imgH="203024" progId="Equation.3">
                  <p:embed/>
                </p:oleObj>
              </mc:Choice>
              <mc:Fallback>
                <p:oleObj name="Equation" r:id="rId4" imgW="152268" imgH="203024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3851" y="2667001"/>
                        <a:ext cx="227013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aphicFrame>
        <p:nvGraphicFramePr>
          <p:cNvPr id="811033" name="Object 2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0082214" y="2187575"/>
          <a:ext cx="585787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" name="Equation" r:id="rId6" imgW="393529" imgH="203112" progId="Equation.3">
                  <p:embed/>
                </p:oleObj>
              </mc:Choice>
              <mc:Fallback>
                <p:oleObj name="Equation" r:id="rId6" imgW="393529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2214" y="2187575"/>
                        <a:ext cx="585787" cy="30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11012" name="Group 4"/>
          <p:cNvGrpSpPr>
            <a:grpSpLocks/>
          </p:cNvGrpSpPr>
          <p:nvPr/>
        </p:nvGrpSpPr>
        <p:grpSpPr bwMode="auto">
          <a:xfrm>
            <a:off x="6099176" y="1673227"/>
            <a:ext cx="936625" cy="630237"/>
            <a:chOff x="2970" y="1045"/>
            <a:chExt cx="590" cy="397"/>
          </a:xfrm>
        </p:grpSpPr>
        <p:sp>
          <p:nvSpPr>
            <p:cNvPr id="9259" name="Line 5"/>
            <p:cNvSpPr>
              <a:spLocks noChangeShapeType="1"/>
            </p:cNvSpPr>
            <p:nvPr/>
          </p:nvSpPr>
          <p:spPr bwMode="auto">
            <a:xfrm flipV="1">
              <a:off x="2970" y="1045"/>
              <a:ext cx="590" cy="3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60" name="Object 6"/>
            <p:cNvGraphicFramePr>
              <a:graphicFrameLocks noChangeAspect="1"/>
            </p:cNvGraphicFramePr>
            <p:nvPr/>
          </p:nvGraphicFramePr>
          <p:xfrm>
            <a:off x="3084" y="1064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" name="Equation" r:id="rId8" imgW="152268" imgH="203024" progId="Equation.3">
                    <p:embed/>
                  </p:oleObj>
                </mc:Choice>
                <mc:Fallback>
                  <p:oleObj name="Equation" r:id="rId8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4" y="1064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15" name="Group 7"/>
          <p:cNvGrpSpPr>
            <a:grpSpLocks/>
          </p:cNvGrpSpPr>
          <p:nvPr/>
        </p:nvGrpSpPr>
        <p:grpSpPr bwMode="auto">
          <a:xfrm>
            <a:off x="7724776" y="1714501"/>
            <a:ext cx="936625" cy="638175"/>
            <a:chOff x="3906" y="1080"/>
            <a:chExt cx="590" cy="402"/>
          </a:xfrm>
        </p:grpSpPr>
        <p:sp>
          <p:nvSpPr>
            <p:cNvPr id="9257" name="Line 8"/>
            <p:cNvSpPr>
              <a:spLocks noChangeShapeType="1"/>
            </p:cNvSpPr>
            <p:nvPr/>
          </p:nvSpPr>
          <p:spPr bwMode="auto">
            <a:xfrm flipH="1">
              <a:off x="3906" y="1085"/>
              <a:ext cx="590" cy="39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58" name="Object 9"/>
            <p:cNvGraphicFramePr>
              <a:graphicFrameLocks noChangeAspect="1"/>
            </p:cNvGraphicFramePr>
            <p:nvPr/>
          </p:nvGraphicFramePr>
          <p:xfrm>
            <a:off x="3988" y="1080"/>
            <a:ext cx="240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3" name="Equation" r:id="rId9" imgW="253780" imgH="203024" progId="Equation.3">
                    <p:embed/>
                  </p:oleObj>
                </mc:Choice>
                <mc:Fallback>
                  <p:oleObj name="Equation" r:id="rId9" imgW="253780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8" y="1080"/>
                          <a:ext cx="240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18" name="Group 10"/>
          <p:cNvGrpSpPr>
            <a:grpSpLocks/>
          </p:cNvGrpSpPr>
          <p:nvPr/>
        </p:nvGrpSpPr>
        <p:grpSpPr bwMode="auto">
          <a:xfrm>
            <a:off x="6099176" y="2586039"/>
            <a:ext cx="936625" cy="630237"/>
            <a:chOff x="2970" y="1045"/>
            <a:chExt cx="590" cy="397"/>
          </a:xfrm>
        </p:grpSpPr>
        <p:sp>
          <p:nvSpPr>
            <p:cNvPr id="9255" name="Line 11"/>
            <p:cNvSpPr>
              <a:spLocks noChangeShapeType="1"/>
            </p:cNvSpPr>
            <p:nvPr/>
          </p:nvSpPr>
          <p:spPr bwMode="auto">
            <a:xfrm flipV="1">
              <a:off x="2970" y="1045"/>
              <a:ext cx="590" cy="3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56" name="Object 12"/>
            <p:cNvGraphicFramePr>
              <a:graphicFrameLocks noChangeAspect="1"/>
            </p:cNvGraphicFramePr>
            <p:nvPr/>
          </p:nvGraphicFramePr>
          <p:xfrm>
            <a:off x="3084" y="1064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4" name="Equation" r:id="rId11" imgW="152268" imgH="203024" progId="Equation.3">
                    <p:embed/>
                  </p:oleObj>
                </mc:Choice>
                <mc:Fallback>
                  <p:oleObj name="Equation" r:id="rId11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4" y="1064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21" name="Group 13"/>
          <p:cNvGrpSpPr>
            <a:grpSpLocks/>
          </p:cNvGrpSpPr>
          <p:nvPr/>
        </p:nvGrpSpPr>
        <p:grpSpPr bwMode="auto">
          <a:xfrm>
            <a:off x="7026276" y="2603500"/>
            <a:ext cx="396875" cy="554038"/>
            <a:chOff x="3466" y="1640"/>
            <a:chExt cx="250" cy="349"/>
          </a:xfrm>
        </p:grpSpPr>
        <p:sp>
          <p:nvSpPr>
            <p:cNvPr id="9253" name="Line 14"/>
            <p:cNvSpPr>
              <a:spLocks noChangeShapeType="1"/>
            </p:cNvSpPr>
            <p:nvPr/>
          </p:nvSpPr>
          <p:spPr bwMode="auto">
            <a:xfrm>
              <a:off x="3466" y="1642"/>
              <a:ext cx="214" cy="34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54" name="Object 15"/>
            <p:cNvGraphicFramePr>
              <a:graphicFrameLocks noChangeAspect="1"/>
            </p:cNvGraphicFramePr>
            <p:nvPr/>
          </p:nvGraphicFramePr>
          <p:xfrm>
            <a:off x="3572" y="1640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" name="Equation" r:id="rId12" imgW="152268" imgH="203024" progId="Equation.3">
                    <p:embed/>
                  </p:oleObj>
                </mc:Choice>
                <mc:Fallback>
                  <p:oleObj name="Equation" r:id="rId12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2" y="1640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24" name="Group 16"/>
          <p:cNvGrpSpPr>
            <a:grpSpLocks/>
          </p:cNvGrpSpPr>
          <p:nvPr/>
        </p:nvGrpSpPr>
        <p:grpSpPr bwMode="auto">
          <a:xfrm>
            <a:off x="6086476" y="3119439"/>
            <a:ext cx="1292225" cy="358775"/>
            <a:chOff x="2874" y="1965"/>
            <a:chExt cx="814" cy="226"/>
          </a:xfrm>
        </p:grpSpPr>
        <p:sp>
          <p:nvSpPr>
            <p:cNvPr id="9251" name="Line 17"/>
            <p:cNvSpPr>
              <a:spLocks noChangeShapeType="1"/>
            </p:cNvSpPr>
            <p:nvPr/>
          </p:nvSpPr>
          <p:spPr bwMode="auto">
            <a:xfrm flipV="1">
              <a:off x="2874" y="1965"/>
              <a:ext cx="814" cy="69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52" name="Object 18"/>
            <p:cNvGraphicFramePr>
              <a:graphicFrameLocks noChangeAspect="1"/>
            </p:cNvGraphicFramePr>
            <p:nvPr/>
          </p:nvGraphicFramePr>
          <p:xfrm>
            <a:off x="3140" y="2002"/>
            <a:ext cx="369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6" name="Equation" r:id="rId14" imgW="393529" imgH="203112" progId="Equation.3">
                    <p:embed/>
                  </p:oleObj>
                </mc:Choice>
                <mc:Fallback>
                  <p:oleObj name="Equation" r:id="rId14" imgW="393529" imgH="20311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0" y="2002"/>
                          <a:ext cx="369" cy="1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11028" name="Line 20"/>
          <p:cNvSpPr>
            <a:spLocks noChangeShapeType="1"/>
          </p:cNvSpPr>
          <p:nvPr/>
        </p:nvSpPr>
        <p:spPr bwMode="auto">
          <a:xfrm flipV="1">
            <a:off x="8089900" y="2641600"/>
            <a:ext cx="254000" cy="4953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1029" name="Line 21"/>
          <p:cNvSpPr>
            <a:spLocks noChangeShapeType="1"/>
          </p:cNvSpPr>
          <p:nvPr/>
        </p:nvSpPr>
        <p:spPr bwMode="auto">
          <a:xfrm flipV="1">
            <a:off x="8077200" y="2794000"/>
            <a:ext cx="1270000" cy="355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1030" name="Line 22"/>
          <p:cNvSpPr>
            <a:spLocks noChangeShapeType="1"/>
          </p:cNvSpPr>
          <p:nvPr/>
        </p:nvSpPr>
        <p:spPr bwMode="auto">
          <a:xfrm flipV="1">
            <a:off x="8077200" y="2794000"/>
            <a:ext cx="1270000" cy="355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1031" name="Line 23"/>
          <p:cNvSpPr>
            <a:spLocks noChangeShapeType="1"/>
          </p:cNvSpPr>
          <p:nvPr/>
        </p:nvSpPr>
        <p:spPr bwMode="auto">
          <a:xfrm flipV="1">
            <a:off x="8089900" y="2641600"/>
            <a:ext cx="254000" cy="4953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811032" name="Object 24"/>
          <p:cNvGraphicFramePr>
            <a:graphicFrameLocks noChangeAspect="1"/>
          </p:cNvGraphicFramePr>
          <p:nvPr/>
        </p:nvGraphicFramePr>
        <p:xfrm>
          <a:off x="8705850" y="2997201"/>
          <a:ext cx="228600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" name="Equation" r:id="rId15" imgW="152268" imgH="203024" progId="Equation.3">
                  <p:embed/>
                </p:oleObj>
              </mc:Choice>
              <mc:Fallback>
                <p:oleObj name="Equation" r:id="rId15" imgW="152268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5850" y="2997201"/>
                        <a:ext cx="228600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1034" name="Line 26"/>
          <p:cNvSpPr>
            <a:spLocks noChangeShapeType="1"/>
          </p:cNvSpPr>
          <p:nvPr/>
        </p:nvSpPr>
        <p:spPr bwMode="auto">
          <a:xfrm flipV="1">
            <a:off x="8105776" y="2332039"/>
            <a:ext cx="1431925" cy="79533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811035" name="Group 27"/>
          <p:cNvGrpSpPr>
            <a:grpSpLocks/>
          </p:cNvGrpSpPr>
          <p:nvPr/>
        </p:nvGrpSpPr>
        <p:grpSpPr bwMode="auto">
          <a:xfrm>
            <a:off x="6086476" y="3563939"/>
            <a:ext cx="936625" cy="630237"/>
            <a:chOff x="2970" y="1045"/>
            <a:chExt cx="590" cy="397"/>
          </a:xfrm>
        </p:grpSpPr>
        <p:sp>
          <p:nvSpPr>
            <p:cNvPr id="9249" name="Line 28"/>
            <p:cNvSpPr>
              <a:spLocks noChangeShapeType="1"/>
            </p:cNvSpPr>
            <p:nvPr/>
          </p:nvSpPr>
          <p:spPr bwMode="auto">
            <a:xfrm flipV="1">
              <a:off x="2970" y="1045"/>
              <a:ext cx="590" cy="3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50" name="Object 29"/>
            <p:cNvGraphicFramePr>
              <a:graphicFrameLocks noChangeAspect="1"/>
            </p:cNvGraphicFramePr>
            <p:nvPr/>
          </p:nvGraphicFramePr>
          <p:xfrm>
            <a:off x="3084" y="1064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" name="Equation" r:id="rId17" imgW="152268" imgH="203024" progId="Equation.3">
                    <p:embed/>
                  </p:oleObj>
                </mc:Choice>
                <mc:Fallback>
                  <p:oleObj name="Equation" r:id="rId17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4" y="1064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38" name="Group 30"/>
          <p:cNvGrpSpPr>
            <a:grpSpLocks/>
          </p:cNvGrpSpPr>
          <p:nvPr/>
        </p:nvGrpSpPr>
        <p:grpSpPr bwMode="auto">
          <a:xfrm>
            <a:off x="6061076" y="4191000"/>
            <a:ext cx="396875" cy="554038"/>
            <a:chOff x="3466" y="1640"/>
            <a:chExt cx="250" cy="349"/>
          </a:xfrm>
        </p:grpSpPr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3466" y="1642"/>
              <a:ext cx="214" cy="34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48" name="Object 32"/>
            <p:cNvGraphicFramePr>
              <a:graphicFrameLocks noChangeAspect="1"/>
            </p:cNvGraphicFramePr>
            <p:nvPr/>
          </p:nvGraphicFramePr>
          <p:xfrm>
            <a:off x="3572" y="1640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9" name="Equation" r:id="rId18" imgW="152268" imgH="203024" progId="Equation.3">
                    <p:embed/>
                  </p:oleObj>
                </mc:Choice>
                <mc:Fallback>
                  <p:oleObj name="Equation" r:id="rId18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2" y="1640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41" name="Group 33"/>
          <p:cNvGrpSpPr>
            <a:grpSpLocks/>
          </p:cNvGrpSpPr>
          <p:nvPr/>
        </p:nvGrpSpPr>
        <p:grpSpPr bwMode="auto">
          <a:xfrm>
            <a:off x="6378576" y="3576639"/>
            <a:ext cx="881063" cy="1138237"/>
            <a:chOff x="3058" y="2253"/>
            <a:chExt cx="555" cy="717"/>
          </a:xfrm>
        </p:grpSpPr>
        <p:sp>
          <p:nvSpPr>
            <p:cNvPr id="9245" name="Line 34"/>
            <p:cNvSpPr>
              <a:spLocks noChangeShapeType="1"/>
            </p:cNvSpPr>
            <p:nvPr/>
          </p:nvSpPr>
          <p:spPr bwMode="auto">
            <a:xfrm flipV="1">
              <a:off x="3058" y="2253"/>
              <a:ext cx="390" cy="717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46" name="Object 35"/>
            <p:cNvGraphicFramePr>
              <a:graphicFrameLocks noChangeAspect="1"/>
            </p:cNvGraphicFramePr>
            <p:nvPr/>
          </p:nvGraphicFramePr>
          <p:xfrm>
            <a:off x="3259" y="2578"/>
            <a:ext cx="354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0" name="Equation" r:id="rId19" imgW="380835" imgH="203112" progId="Equation.3">
                    <p:embed/>
                  </p:oleObj>
                </mc:Choice>
                <mc:Fallback>
                  <p:oleObj name="Equation" r:id="rId19" imgW="380835" imgH="20311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9" y="2578"/>
                          <a:ext cx="354" cy="1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11044" name="Group 36"/>
          <p:cNvGrpSpPr>
            <a:grpSpLocks/>
          </p:cNvGrpSpPr>
          <p:nvPr/>
        </p:nvGrpSpPr>
        <p:grpSpPr bwMode="auto">
          <a:xfrm>
            <a:off x="5810250" y="4175126"/>
            <a:ext cx="577850" cy="550863"/>
            <a:chOff x="2700" y="2626"/>
            <a:chExt cx="364" cy="347"/>
          </a:xfrm>
        </p:grpSpPr>
        <p:sp>
          <p:nvSpPr>
            <p:cNvPr id="9243" name="Line 37"/>
            <p:cNvSpPr>
              <a:spLocks noChangeShapeType="1"/>
            </p:cNvSpPr>
            <p:nvPr/>
          </p:nvSpPr>
          <p:spPr bwMode="auto">
            <a:xfrm flipH="1" flipV="1">
              <a:off x="2850" y="2626"/>
              <a:ext cx="214" cy="34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244" name="Object 38"/>
            <p:cNvGraphicFramePr>
              <a:graphicFrameLocks noChangeAspect="1"/>
            </p:cNvGraphicFramePr>
            <p:nvPr/>
          </p:nvGraphicFramePr>
          <p:xfrm>
            <a:off x="2700" y="2750"/>
            <a:ext cx="236" cy="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" name="Equation" r:id="rId21" imgW="253780" imgH="203024" progId="Equation.3">
                    <p:embed/>
                  </p:oleObj>
                </mc:Choice>
                <mc:Fallback>
                  <p:oleObj name="Equation" r:id="rId21" imgW="253780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0" y="2750"/>
                          <a:ext cx="236" cy="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11047" name="Object 39"/>
          <p:cNvGraphicFramePr>
            <a:graphicFrameLocks noChangeAspect="1"/>
          </p:cNvGraphicFramePr>
          <p:nvPr/>
        </p:nvGraphicFramePr>
        <p:xfrm>
          <a:off x="6197600" y="4870450"/>
          <a:ext cx="409575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" name="Equation" r:id="rId23" imgW="2717800" imgH="266700" progId="Equation.3">
                  <p:embed/>
                </p:oleObj>
              </mc:Choice>
              <mc:Fallback>
                <p:oleObj name="Equation" r:id="rId23" imgW="27178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600" y="4870450"/>
                        <a:ext cx="4095750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1048" name="Text Box 40"/>
          <p:cNvSpPr txBox="1">
            <a:spLocks noChangeArrowheads="1"/>
          </p:cNvSpPr>
          <p:nvPr/>
        </p:nvSpPr>
        <p:spPr bwMode="auto">
          <a:xfrm>
            <a:off x="7440613" y="3981451"/>
            <a:ext cx="3040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</a:rPr>
              <a:t>Vector Math by Components</a:t>
            </a:r>
          </a:p>
        </p:txBody>
      </p:sp>
      <p:graphicFrame>
        <p:nvGraphicFramePr>
          <p:cNvPr id="811049" name="Object 41"/>
          <p:cNvGraphicFramePr>
            <a:graphicFrameLocks noChangeAspect="1"/>
          </p:cNvGraphicFramePr>
          <p:nvPr/>
        </p:nvGraphicFramePr>
        <p:xfrm>
          <a:off x="6194425" y="5276850"/>
          <a:ext cx="407670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" name="公式" r:id="rId25" imgW="2705100" imgH="266700" progId="Equation.3">
                  <p:embed/>
                </p:oleObj>
              </mc:Choice>
              <mc:Fallback>
                <p:oleObj name="公式" r:id="rId25" imgW="27051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4425" y="5276850"/>
                        <a:ext cx="4076700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1050" name="Object 42"/>
          <p:cNvGraphicFramePr>
            <a:graphicFrameLocks noChangeAspect="1"/>
          </p:cNvGraphicFramePr>
          <p:nvPr/>
        </p:nvGraphicFramePr>
        <p:xfrm>
          <a:off x="7797801" y="4464050"/>
          <a:ext cx="25066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" name="公式" r:id="rId27" imgW="1662978" imgH="266584" progId="Equation.3">
                  <p:embed/>
                </p:oleObj>
              </mc:Choice>
              <mc:Fallback>
                <p:oleObj name="公式" r:id="rId27" imgW="1662978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7801" y="4464050"/>
                        <a:ext cx="2506663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1051" name="Object 43"/>
          <p:cNvGraphicFramePr>
            <a:graphicFrameLocks noChangeAspect="1"/>
          </p:cNvGraphicFramePr>
          <p:nvPr/>
        </p:nvGraphicFramePr>
        <p:xfrm>
          <a:off x="6915151" y="5683250"/>
          <a:ext cx="25447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" name="公式" r:id="rId29" imgW="1688367" imgH="266584" progId="Equation.3">
                  <p:embed/>
                </p:oleObj>
              </mc:Choice>
              <mc:Fallback>
                <p:oleObj name="公式" r:id="rId29" imgW="1688367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5151" y="5683250"/>
                        <a:ext cx="2544763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691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0.02777 -0.07407 " pathEditMode="relative" ptsTypes="AA">
                                      <p:cBhvr>
                                        <p:cTn id="43" dur="2000" fill="hold"/>
                                        <p:tgtEl>
                                          <p:spTgt spid="81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1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0.13612 -0.0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1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6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1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81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81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1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81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1028" grpId="0" animBg="1"/>
      <p:bldP spid="811029" grpId="0" animBg="1"/>
      <p:bldP spid="811030" grpId="0" animBg="1"/>
      <p:bldP spid="811030" grpId="1" animBg="1"/>
      <p:bldP spid="811031" grpId="0" animBg="1"/>
      <p:bldP spid="811031" grpId="1" animBg="1"/>
      <p:bldP spid="811034" grpId="0" animBg="1"/>
      <p:bldP spid="8110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17513" y="274639"/>
            <a:ext cx="10972800" cy="914400"/>
          </a:xfrm>
        </p:spPr>
        <p:txBody>
          <a:bodyPr/>
          <a:lstStyle/>
          <a:p>
            <a:r>
              <a:rPr lang="en-US" altLang="en-US" b="1" dirty="0" smtClean="0"/>
              <a:t>Scalar Product of Two Vectors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17513" y="1447800"/>
            <a:ext cx="4534694" cy="46482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r>
              <a:rPr lang="en-US" altLang="en-US" sz="2800" dirty="0"/>
              <a:t>The scalar product of two vectors is  written as </a:t>
            </a:r>
          </a:p>
          <a:p>
            <a:pPr lvl="1"/>
            <a:endParaRPr lang="en-US" altLang="en-US" sz="2400" dirty="0" smtClean="0"/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 smtClean="0"/>
              <a:t>It </a:t>
            </a:r>
            <a:r>
              <a:rPr lang="en-US" altLang="en-US" sz="2400" dirty="0"/>
              <a:t>is also called the dot product</a:t>
            </a:r>
          </a:p>
          <a:p>
            <a:r>
              <a:rPr lang="en-US" altLang="en-US" sz="2800" b="1" dirty="0"/>
              <a:t> </a:t>
            </a:r>
            <a:endParaRPr lang="en-US" altLang="en-US" sz="2800" i="1" dirty="0">
              <a:latin typeface="Symbol" panose="05050102010706020507" pitchFamily="18" charset="2"/>
            </a:endParaRPr>
          </a:p>
          <a:p>
            <a:pPr lvl="1"/>
            <a:r>
              <a:rPr lang="en-US" altLang="en-US" sz="2400" i="1" dirty="0">
                <a:latin typeface="Symbol" panose="05050102010706020507" pitchFamily="18" charset="2"/>
              </a:rPr>
              <a:t>q  </a:t>
            </a:r>
            <a:r>
              <a:rPr lang="en-US" altLang="en-US" sz="2400" dirty="0"/>
              <a:t>is the angle </a:t>
            </a:r>
            <a:r>
              <a:rPr lang="en-US" altLang="en-US" sz="2400" i="1" dirty="0"/>
              <a:t>between</a:t>
            </a:r>
            <a:r>
              <a:rPr lang="en-US" altLang="en-US" sz="2400" dirty="0"/>
              <a:t> </a:t>
            </a:r>
            <a:r>
              <a:rPr lang="en-US" altLang="en-US" sz="2400" i="1" dirty="0"/>
              <a:t>A</a:t>
            </a:r>
            <a:r>
              <a:rPr lang="en-US" altLang="en-US" sz="2400" dirty="0"/>
              <a:t> and </a:t>
            </a:r>
            <a:r>
              <a:rPr lang="en-US" altLang="en-US" sz="2400" i="1" dirty="0"/>
              <a:t>B</a:t>
            </a:r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r>
              <a:rPr lang="en-US" altLang="en-US" sz="2800" dirty="0" smtClean="0"/>
              <a:t>Applied </a:t>
            </a:r>
            <a:r>
              <a:rPr lang="en-US" altLang="en-US" sz="2800" dirty="0"/>
              <a:t>to work, this means</a:t>
            </a:r>
          </a:p>
          <a:p>
            <a:r>
              <a:rPr lang="en-US" altLang="en-US" sz="2800" b="1" dirty="0" smtClean="0"/>
              <a:t>`	</a:t>
            </a:r>
            <a:endParaRPr lang="en-US" altLang="en-US" sz="2800" b="1" dirty="0"/>
          </a:p>
        </p:txBody>
      </p:sp>
      <p:pic>
        <p:nvPicPr>
          <p:cNvPr id="11268" name="Picture 7" descr="070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1" y="1760539"/>
            <a:ext cx="4038600" cy="2906713"/>
          </a:xfrm>
        </p:spPr>
      </p:pic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aphicFrame>
        <p:nvGraphicFramePr>
          <p:cNvPr id="112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494702"/>
              </p:ext>
            </p:extLst>
          </p:nvPr>
        </p:nvGraphicFramePr>
        <p:xfrm>
          <a:off x="2303860" y="1783559"/>
          <a:ext cx="762000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Equation" r:id="rId5" imgW="406224" imgH="241195" progId="Equation.DSMT4">
                  <p:embed/>
                </p:oleObj>
              </mc:Choice>
              <mc:Fallback>
                <p:oleObj name="Equation" r:id="rId5" imgW="406224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3860" y="1783559"/>
                        <a:ext cx="762000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528852"/>
              </p:ext>
            </p:extLst>
          </p:nvPr>
        </p:nvGraphicFramePr>
        <p:xfrm>
          <a:off x="1000125" y="3771900"/>
          <a:ext cx="26670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Equation" r:id="rId7" imgW="1384300" imgH="254000" progId="Equation.DSMT4">
                  <p:embed/>
                </p:oleObj>
              </mc:Choice>
              <mc:Fallback>
                <p:oleObj name="Equation" r:id="rId7" imgW="13843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3771900"/>
                        <a:ext cx="26670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6"/>
          <p:cNvGraphicFramePr>
            <a:graphicFrameLocks noChangeAspect="1"/>
          </p:cNvGraphicFramePr>
          <p:nvPr/>
        </p:nvGraphicFramePr>
        <p:xfrm>
          <a:off x="6121401" y="5289550"/>
          <a:ext cx="34766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Equation" r:id="rId9" imgW="1752600" imgH="254000" progId="Equation.DSMT4">
                  <p:embed/>
                </p:oleObj>
              </mc:Choice>
              <mc:Fallback>
                <p:oleObj name="Equation" r:id="rId9" imgW="17526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401" y="5289550"/>
                        <a:ext cx="34766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15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Dot Product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The dot product says something about how parallel two vectors are.</a:t>
            </a:r>
          </a:p>
          <a:p>
            <a:r>
              <a:rPr lang="en-US" altLang="en-US" b="1" dirty="0"/>
              <a:t>The dot product (scalar product) of two vectors can be thought of as the projection of one onto the direction of the other.</a:t>
            </a:r>
          </a:p>
          <a:p>
            <a:pPr marL="0" indent="0">
              <a:buNone/>
            </a:pPr>
            <a:endParaRPr lang="en-US" altLang="en-US" b="1" dirty="0" smtClean="0"/>
          </a:p>
          <a:p>
            <a:pPr marL="0" indent="0">
              <a:buNone/>
            </a:pPr>
            <a:endParaRPr lang="en-US" altLang="en-US" b="1" dirty="0"/>
          </a:p>
          <a:p>
            <a:pPr marL="0" indent="0">
              <a:buNone/>
            </a:pPr>
            <a:endParaRPr lang="en-US" altLang="en-US" b="1" dirty="0"/>
          </a:p>
          <a:p>
            <a:pPr marL="0" indent="0">
              <a:buNone/>
            </a:pPr>
            <a:endParaRPr lang="en-US" altLang="en-US" b="1" dirty="0"/>
          </a:p>
          <a:p>
            <a:r>
              <a:rPr lang="en-US" altLang="en-US" b="1" dirty="0" smtClean="0"/>
              <a:t>Components</a:t>
            </a:r>
            <a:endParaRPr lang="en-US" altLang="en-US" b="1" dirty="0"/>
          </a:p>
        </p:txBody>
      </p:sp>
      <p:graphicFrame>
        <p:nvGraphicFramePr>
          <p:cNvPr id="13316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821613" y="4548188"/>
          <a:ext cx="227012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Equation" r:id="rId4" imgW="152268" imgH="203024" progId="Equation.3">
                  <p:embed/>
                </p:oleObj>
              </mc:Choice>
              <mc:Fallback>
                <p:oleObj name="Equation" r:id="rId4" imgW="152268" imgH="203024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1613" y="4548188"/>
                        <a:ext cx="227012" cy="30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7483476" y="3690938"/>
          <a:ext cx="227013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" name="Equation" r:id="rId6" imgW="152268" imgH="203024" progId="Equation.3">
                  <p:embed/>
                </p:oleObj>
              </mc:Choice>
              <mc:Fallback>
                <p:oleObj name="Equation" r:id="rId6" imgW="152268" imgH="203024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3476" y="3690938"/>
                        <a:ext cx="227013" cy="30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pSp>
        <p:nvGrpSpPr>
          <p:cNvPr id="13321" name="Group 7"/>
          <p:cNvGrpSpPr>
            <a:grpSpLocks/>
          </p:cNvGrpSpPr>
          <p:nvPr/>
        </p:nvGrpSpPr>
        <p:grpSpPr bwMode="auto">
          <a:xfrm>
            <a:off x="7037389" y="3576638"/>
            <a:ext cx="936625" cy="1522412"/>
            <a:chOff x="4593" y="2434"/>
            <a:chExt cx="590" cy="959"/>
          </a:xfrm>
        </p:grpSpPr>
        <p:sp>
          <p:nvSpPr>
            <p:cNvPr id="13331" name="Line 8"/>
            <p:cNvSpPr>
              <a:spLocks noChangeShapeType="1"/>
            </p:cNvSpPr>
            <p:nvPr/>
          </p:nvSpPr>
          <p:spPr bwMode="auto">
            <a:xfrm flipV="1">
              <a:off x="4593" y="2989"/>
              <a:ext cx="590" cy="397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32" name="Line 9"/>
            <p:cNvSpPr>
              <a:spLocks noChangeShapeType="1"/>
            </p:cNvSpPr>
            <p:nvPr/>
          </p:nvSpPr>
          <p:spPr bwMode="auto">
            <a:xfrm flipV="1">
              <a:off x="4594" y="2434"/>
              <a:ext cx="326" cy="959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813067" name="Line 11"/>
          <p:cNvSpPr>
            <a:spLocks noChangeShapeType="1"/>
          </p:cNvSpPr>
          <p:nvPr/>
        </p:nvSpPr>
        <p:spPr bwMode="auto">
          <a:xfrm flipV="1">
            <a:off x="7051676" y="4249738"/>
            <a:ext cx="290513" cy="819150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2770189" y="4024314"/>
          <a:ext cx="173672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" name="Equation" r:id="rId8" imgW="1155700" imgH="508000" progId="Equation.3">
                  <p:embed/>
                </p:oleObj>
              </mc:Choice>
              <mc:Fallback>
                <p:oleObj name="Equation" r:id="rId8" imgW="11557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9" y="4024314"/>
                        <a:ext cx="1736725" cy="76358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Object 14"/>
          <p:cNvGraphicFramePr>
            <a:graphicFrameLocks noChangeAspect="1"/>
          </p:cNvGraphicFramePr>
          <p:nvPr/>
        </p:nvGraphicFramePr>
        <p:xfrm>
          <a:off x="2822576" y="5191125"/>
          <a:ext cx="250507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Equation" r:id="rId10" imgW="1662978" imgH="266584" progId="Equation.3">
                  <p:embed/>
                </p:oleObj>
              </mc:Choice>
              <mc:Fallback>
                <p:oleObj name="Equation" r:id="rId10" imgW="1662978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76" y="5191125"/>
                        <a:ext cx="2505075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7129464" y="4495801"/>
            <a:ext cx="350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  <a:latin typeface="Symbol" panose="05050102010706020507" pitchFamily="18" charset="2"/>
              </a:rPr>
              <a:t>q</a:t>
            </a:r>
          </a:p>
        </p:txBody>
      </p:sp>
      <p:sp>
        <p:nvSpPr>
          <p:cNvPr id="813073" name="Line 17"/>
          <p:cNvSpPr>
            <a:spLocks noChangeShapeType="1"/>
          </p:cNvSpPr>
          <p:nvPr/>
        </p:nvSpPr>
        <p:spPr bwMode="auto">
          <a:xfrm flipV="1">
            <a:off x="7061201" y="4383089"/>
            <a:ext cx="1014413" cy="695325"/>
          </a:xfrm>
          <a:prstGeom prst="line">
            <a:avLst/>
          </a:prstGeom>
          <a:noFill/>
          <a:ln w="57150">
            <a:solidFill>
              <a:srgbClr val="96969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813074" name="Object 18"/>
          <p:cNvGraphicFramePr>
            <a:graphicFrameLocks noChangeAspect="1"/>
          </p:cNvGraphicFramePr>
          <p:nvPr/>
        </p:nvGraphicFramePr>
        <p:xfrm>
          <a:off x="6030914" y="4337050"/>
          <a:ext cx="10255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" name="Equation" r:id="rId12" imgW="685800" imgH="203200" progId="Equation.3">
                  <p:embed/>
                </p:oleObj>
              </mc:Choice>
              <mc:Fallback>
                <p:oleObj name="Equation" r:id="rId12" imgW="685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914" y="4337050"/>
                        <a:ext cx="102552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3075" name="Object 19"/>
          <p:cNvGraphicFramePr>
            <a:graphicFrameLocks noChangeAspect="1"/>
          </p:cNvGraphicFramePr>
          <p:nvPr/>
        </p:nvGraphicFramePr>
        <p:xfrm>
          <a:off x="7146926" y="4933950"/>
          <a:ext cx="1027113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" name="Equation" r:id="rId14" imgW="685800" imgH="203200" progId="Equation.3">
                  <p:embed/>
                </p:oleObj>
              </mc:Choice>
              <mc:Fallback>
                <p:oleObj name="Equation" r:id="rId14" imgW="685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6926" y="4933950"/>
                        <a:ext cx="1027113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878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067" grpId="0" animBg="1"/>
      <p:bldP spid="813067" grpId="1" animBg="1"/>
      <p:bldP spid="813073" grpId="0" animBg="1"/>
      <p:bldP spid="81307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/>
              <a:t>Projection of a Vector: Dot Product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The dot product says something about how parallel two vectors are.</a:t>
            </a:r>
          </a:p>
          <a:p>
            <a:r>
              <a:rPr lang="en-US" altLang="en-US" b="1" dirty="0"/>
              <a:t>The dot product (scalar product) of two vectors can be thought of as the projection of one onto the direction of the other</a:t>
            </a:r>
            <a:r>
              <a:rPr lang="en-US" altLang="en-US" b="1" dirty="0" smtClean="0"/>
              <a:t>.</a:t>
            </a:r>
          </a:p>
          <a:p>
            <a:endParaRPr lang="en-US" altLang="en-US" b="1" dirty="0"/>
          </a:p>
          <a:p>
            <a:r>
              <a:rPr lang="en-US" altLang="en-US" b="1" dirty="0"/>
              <a:t>Components</a:t>
            </a:r>
          </a:p>
          <a:p>
            <a:endParaRPr lang="en-US" altLang="en-US" b="1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b="1" dirty="0" smtClean="0"/>
              <a:t>Dot product is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b="1" dirty="0" smtClean="0"/>
              <a:t>Commutative?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b="1" dirty="0" smtClean="0"/>
              <a:t>Distributive?</a:t>
            </a:r>
            <a:endParaRPr lang="en-US" altLang="en-US" b="1" dirty="0"/>
          </a:p>
        </p:txBody>
      </p:sp>
      <p:graphicFrame>
        <p:nvGraphicFramePr>
          <p:cNvPr id="15364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707313" y="5157788"/>
          <a:ext cx="227012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4" imgW="152268" imgH="203024" progId="Equation.3">
                  <p:embed/>
                </p:oleObj>
              </mc:Choice>
              <mc:Fallback>
                <p:oleObj name="Equation" r:id="rId4" imgW="152268" imgH="203024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7313" y="5157788"/>
                        <a:ext cx="227012" cy="30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734176" y="3614738"/>
          <a:ext cx="227013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Equation" r:id="rId6" imgW="152268" imgH="203024" progId="Equation.3">
                  <p:embed/>
                </p:oleObj>
              </mc:Choice>
              <mc:Fallback>
                <p:oleObj name="Equation" r:id="rId6" imgW="152268" imgH="203024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4176" y="3614738"/>
                        <a:ext cx="227013" cy="30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sp>
        <p:nvSpPr>
          <p:cNvPr id="15368" name="Line 6"/>
          <p:cNvSpPr>
            <a:spLocks noChangeShapeType="1"/>
          </p:cNvSpPr>
          <p:nvPr/>
        </p:nvSpPr>
        <p:spPr bwMode="auto">
          <a:xfrm>
            <a:off x="7037389" y="5087938"/>
            <a:ext cx="923925" cy="4762"/>
          </a:xfrm>
          <a:prstGeom prst="line">
            <a:avLst/>
          </a:prstGeom>
          <a:noFill/>
          <a:ln w="38100">
            <a:solidFill>
              <a:schemeClr val="bg2">
                <a:lumMod val="2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69" name="Line 7"/>
          <p:cNvSpPr>
            <a:spLocks noChangeShapeType="1"/>
          </p:cNvSpPr>
          <p:nvPr/>
        </p:nvSpPr>
        <p:spPr bwMode="auto">
          <a:xfrm flipH="1" flipV="1">
            <a:off x="7035801" y="3589338"/>
            <a:ext cx="3175" cy="1509712"/>
          </a:xfrm>
          <a:prstGeom prst="line">
            <a:avLst/>
          </a:prstGeom>
          <a:noFill/>
          <a:ln w="38100">
            <a:solidFill>
              <a:schemeClr val="bg2">
                <a:lumMod val="2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537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195076"/>
              </p:ext>
            </p:extLst>
          </p:nvPr>
        </p:nvGraphicFramePr>
        <p:xfrm>
          <a:off x="3302000" y="3917950"/>
          <a:ext cx="250507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Equation" r:id="rId8" imgW="1662978" imgH="266584" progId="Equation.3">
                  <p:embed/>
                </p:oleObj>
              </mc:Choice>
              <mc:Fallback>
                <p:oleObj name="Equation" r:id="rId8" imgW="1662978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0" y="3917950"/>
                        <a:ext cx="2505075" cy="4016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2" name="Text Box 11"/>
          <p:cNvSpPr txBox="1">
            <a:spLocks noChangeArrowheads="1"/>
          </p:cNvSpPr>
          <p:nvPr/>
        </p:nvSpPr>
        <p:spPr bwMode="auto">
          <a:xfrm>
            <a:off x="6977064" y="4686301"/>
            <a:ext cx="630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Symbol" panose="05050102010706020507" pitchFamily="18" charset="2"/>
              </a:rPr>
              <a:t>p/2</a:t>
            </a:r>
          </a:p>
        </p:txBody>
      </p:sp>
      <p:sp>
        <p:nvSpPr>
          <p:cNvPr id="815117" name="Text Box 13"/>
          <p:cNvSpPr txBox="1">
            <a:spLocks noChangeArrowheads="1"/>
          </p:cNvSpPr>
          <p:nvPr/>
        </p:nvSpPr>
        <p:spPr bwMode="auto">
          <a:xfrm>
            <a:off x="7489825" y="3676651"/>
            <a:ext cx="191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algn="ctr">
              <a:lnSpc>
                <a:spcPct val="90000"/>
              </a:lnSpc>
              <a:spcBef>
                <a:spcPct val="20000"/>
              </a:spcBef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Pct val="80000"/>
              <a:buFont typeface="Wingdings" panose="05000000000000000000" pitchFamily="2" charset="2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</a:rPr>
              <a:t>Projection is zero</a:t>
            </a:r>
          </a:p>
        </p:txBody>
      </p:sp>
      <p:graphicFrame>
        <p:nvGraphicFramePr>
          <p:cNvPr id="1537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177224"/>
              </p:ext>
            </p:extLst>
          </p:nvPr>
        </p:nvGraphicFramePr>
        <p:xfrm>
          <a:off x="3666331" y="3007520"/>
          <a:ext cx="173672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Equation" r:id="rId10" imgW="1155700" imgH="508000" progId="Equation.3">
                  <p:embed/>
                </p:oleObj>
              </mc:Choice>
              <mc:Fallback>
                <p:oleObj name="Equation" r:id="rId10" imgW="11557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6331" y="3007520"/>
                        <a:ext cx="1736725" cy="76358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9812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5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Cross Product 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968500" y="1828800"/>
            <a:ext cx="6007100" cy="4178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The cross product of two vectors says something about how perpendicular they are.  </a:t>
            </a:r>
          </a:p>
          <a:p>
            <a:r>
              <a:rPr lang="en-US" altLang="en-US" b="1" dirty="0"/>
              <a:t>Magnitude: </a:t>
            </a:r>
          </a:p>
          <a:p>
            <a:endParaRPr lang="en-US" altLang="en-US" b="1" dirty="0"/>
          </a:p>
          <a:p>
            <a:pPr lvl="1"/>
            <a:r>
              <a:rPr lang="en-US" altLang="en-US" b="1" dirty="0" smtClean="0">
                <a:sym typeface="Symbol" panose="05050102010706020507" pitchFamily="18" charset="2"/>
              </a:rPr>
              <a:t> is smaller angle between the vectors</a:t>
            </a:r>
          </a:p>
          <a:p>
            <a:pPr lvl="1"/>
            <a:r>
              <a:rPr lang="en-US" altLang="en-US" b="1" dirty="0" smtClean="0">
                <a:sym typeface="Symbol" panose="05050102010706020507" pitchFamily="18" charset="2"/>
              </a:rPr>
              <a:t>Cross product of any parallel vectors = zero</a:t>
            </a:r>
          </a:p>
          <a:p>
            <a:pPr lvl="1"/>
            <a:r>
              <a:rPr lang="en-US" altLang="en-US" b="1" dirty="0" smtClean="0">
                <a:sym typeface="Symbol" panose="05050102010706020507" pitchFamily="18" charset="2"/>
              </a:rPr>
              <a:t>Cross product is maximum for perpendicular vectors</a:t>
            </a:r>
          </a:p>
          <a:p>
            <a:pPr lvl="1"/>
            <a:r>
              <a:rPr lang="en-US" altLang="en-US" b="1" dirty="0" smtClean="0">
                <a:sym typeface="Symbol" panose="05050102010706020507" pitchFamily="18" charset="2"/>
              </a:rPr>
              <a:t>Cross products of Cartesian unit vectors:</a:t>
            </a:r>
          </a:p>
          <a:p>
            <a:endParaRPr lang="en-US" altLang="en-US" b="1" dirty="0">
              <a:sym typeface="Symbol" panose="05050102010706020507" pitchFamily="18" charset="2"/>
            </a:endParaRPr>
          </a:p>
        </p:txBody>
      </p:sp>
      <p:sp>
        <p:nvSpPr>
          <p:cNvPr id="50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aphicFrame>
        <p:nvGraphicFramePr>
          <p:cNvPr id="19461" name="Object 10"/>
          <p:cNvGraphicFramePr>
            <a:graphicFrameLocks noChangeAspect="1"/>
          </p:cNvGraphicFramePr>
          <p:nvPr/>
        </p:nvGraphicFramePr>
        <p:xfrm>
          <a:off x="4002089" y="2620963"/>
          <a:ext cx="20605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8" name="Equation" r:id="rId4" imgW="1371600" imgH="431800" progId="Equation.3">
                  <p:embed/>
                </p:oleObj>
              </mc:Choice>
              <mc:Fallback>
                <p:oleObj name="Equation" r:id="rId4" imgW="1371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089" y="2620963"/>
                        <a:ext cx="2060575" cy="6477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5097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31"/>
          <p:cNvGraphicFramePr>
            <a:graphicFrameLocks noChangeAspect="1"/>
          </p:cNvGraphicFramePr>
          <p:nvPr/>
        </p:nvGraphicFramePr>
        <p:xfrm>
          <a:off x="5300664" y="1117600"/>
          <a:ext cx="15589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" name="Equation" r:id="rId6" imgW="634725" imgH="279279" progId="Equation.3">
                  <p:embed/>
                </p:oleObj>
              </mc:Choice>
              <mc:Fallback>
                <p:oleObj name="Equation" r:id="rId6" imgW="634725" imgH="27927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0664" y="1117600"/>
                        <a:ext cx="155892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63" name="Group 58"/>
          <p:cNvGrpSpPr>
            <a:grpSpLocks/>
          </p:cNvGrpSpPr>
          <p:nvPr/>
        </p:nvGrpSpPr>
        <p:grpSpPr bwMode="auto">
          <a:xfrm>
            <a:off x="8258175" y="1123951"/>
            <a:ext cx="2019300" cy="1820862"/>
            <a:chOff x="3815" y="2131"/>
            <a:chExt cx="1272" cy="1147"/>
          </a:xfrm>
        </p:grpSpPr>
        <p:graphicFrame>
          <p:nvGraphicFramePr>
            <p:cNvPr id="19488" name="Object 6"/>
            <p:cNvGraphicFramePr>
              <a:graphicFrameLocks noChangeAspect="1"/>
            </p:cNvGraphicFramePr>
            <p:nvPr/>
          </p:nvGraphicFramePr>
          <p:xfrm>
            <a:off x="4703" y="2745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0" name="Equation" r:id="rId8" imgW="152268" imgH="203024" progId="Equation.3">
                    <p:embed/>
                  </p:oleObj>
                </mc:Choice>
                <mc:Fallback>
                  <p:oleObj name="Equation" r:id="rId8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3" y="2745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89" name="Object 11"/>
            <p:cNvGraphicFramePr>
              <a:graphicFrameLocks noChangeAspect="1"/>
            </p:cNvGraphicFramePr>
            <p:nvPr/>
          </p:nvGraphicFramePr>
          <p:xfrm>
            <a:off x="4490" y="2205"/>
            <a:ext cx="144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1" name="Equation" r:id="rId10" imgW="152268" imgH="203024" progId="Equation.3">
                    <p:embed/>
                  </p:oleObj>
                </mc:Choice>
                <mc:Fallback>
                  <p:oleObj name="Equation" r:id="rId10" imgW="152268" imgH="203024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0" y="2205"/>
                          <a:ext cx="144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90" name="Text Box 13"/>
            <p:cNvSpPr txBox="1">
              <a:spLocks noChangeArrowheads="1"/>
            </p:cNvSpPr>
            <p:nvPr/>
          </p:nvSpPr>
          <p:spPr bwMode="auto">
            <a:xfrm>
              <a:off x="4267" y="2712"/>
              <a:ext cx="22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i="1">
                  <a:solidFill>
                    <a:srgbClr val="000000"/>
                  </a:solidFill>
                  <a:latin typeface="Symbol" panose="05050102010706020507" pitchFamily="18" charset="2"/>
                </a:rPr>
                <a:t>q</a:t>
              </a:r>
            </a:p>
          </p:txBody>
        </p:sp>
        <p:grpSp>
          <p:nvGrpSpPr>
            <p:cNvPr id="19491" name="Group 18"/>
            <p:cNvGrpSpPr>
              <a:grpSpLocks/>
            </p:cNvGrpSpPr>
            <p:nvPr/>
          </p:nvGrpSpPr>
          <p:grpSpPr bwMode="auto">
            <a:xfrm>
              <a:off x="4139" y="2889"/>
              <a:ext cx="948" cy="389"/>
              <a:chOff x="3403" y="3009"/>
              <a:chExt cx="948" cy="389"/>
            </a:xfrm>
          </p:grpSpPr>
          <p:grpSp>
            <p:nvGrpSpPr>
              <p:cNvPr id="19501" name="Group 19"/>
              <p:cNvGrpSpPr>
                <a:grpSpLocks/>
              </p:cNvGrpSpPr>
              <p:nvPr/>
            </p:nvGrpSpPr>
            <p:grpSpPr bwMode="auto">
              <a:xfrm>
                <a:off x="3403" y="3009"/>
                <a:ext cx="526" cy="376"/>
                <a:chOff x="3406" y="3022"/>
                <a:chExt cx="483" cy="342"/>
              </a:xfrm>
            </p:grpSpPr>
            <p:sp>
              <p:nvSpPr>
                <p:cNvPr id="19503" name="Line 20"/>
                <p:cNvSpPr>
                  <a:spLocks noChangeShapeType="1"/>
                </p:cNvSpPr>
                <p:nvPr/>
              </p:nvSpPr>
              <p:spPr bwMode="auto">
                <a:xfrm>
                  <a:off x="3475" y="3194"/>
                  <a:ext cx="414" cy="114"/>
                </a:xfrm>
                <a:prstGeom prst="line">
                  <a:avLst/>
                </a:prstGeom>
                <a:noFill/>
                <a:ln w="57150">
                  <a:solidFill>
                    <a:srgbClr val="969696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19504" name="Group 21"/>
                <p:cNvGrpSpPr>
                  <a:grpSpLocks/>
                </p:cNvGrpSpPr>
                <p:nvPr/>
              </p:nvGrpSpPr>
              <p:grpSpPr bwMode="auto">
                <a:xfrm>
                  <a:off x="3406" y="3022"/>
                  <a:ext cx="164" cy="342"/>
                  <a:chOff x="3130" y="2830"/>
                  <a:chExt cx="164" cy="342"/>
                </a:xfrm>
              </p:grpSpPr>
              <p:sp>
                <p:nvSpPr>
                  <p:cNvPr id="19505" name="Auto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3144" y="2850"/>
                    <a:ext cx="150" cy="300"/>
                  </a:xfrm>
                  <a:custGeom>
                    <a:avLst/>
                    <a:gdLst>
                      <a:gd name="T0" fmla="*/ 61 w 21600"/>
                      <a:gd name="T1" fmla="*/ 0 h 21600"/>
                      <a:gd name="T2" fmla="*/ 18 w 21600"/>
                      <a:gd name="T3" fmla="*/ 19 h 21600"/>
                      <a:gd name="T4" fmla="*/ 0 w 21600"/>
                      <a:gd name="T5" fmla="*/ 64 h 21600"/>
                      <a:gd name="T6" fmla="*/ 18 w 21600"/>
                      <a:gd name="T7" fmla="*/ 109 h 21600"/>
                      <a:gd name="T8" fmla="*/ 61 w 21600"/>
                      <a:gd name="T9" fmla="*/ 128 h 21600"/>
                      <a:gd name="T10" fmla="*/ 104 w 21600"/>
                      <a:gd name="T11" fmla="*/ 109 h 21600"/>
                      <a:gd name="T12" fmla="*/ 122 w 21600"/>
                      <a:gd name="T13" fmla="*/ 64 h 21600"/>
                      <a:gd name="T14" fmla="*/ 104 w 21600"/>
                      <a:gd name="T15" fmla="*/ 19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3187 w 21600"/>
                      <a:gd name="T25" fmla="*/ 3206 h 21600"/>
                      <a:gd name="T26" fmla="*/ 18413 w 21600"/>
                      <a:gd name="T27" fmla="*/ 18394 h 2160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5400" y="10800"/>
                        </a:moveTo>
                        <a:cubicBezTo>
                          <a:pt x="5400" y="13782"/>
                          <a:pt x="7818" y="16200"/>
                          <a:pt x="10800" y="16200"/>
                        </a:cubicBezTo>
                        <a:cubicBezTo>
                          <a:pt x="13782" y="16200"/>
                          <a:pt x="16200" y="13782"/>
                          <a:pt x="16200" y="10800"/>
                        </a:cubicBezTo>
                        <a:cubicBezTo>
                          <a:pt x="16200" y="7818"/>
                          <a:pt x="13782" y="5400"/>
                          <a:pt x="10800" y="5400"/>
                        </a:cubicBezTo>
                        <a:cubicBezTo>
                          <a:pt x="7818" y="5400"/>
                          <a:pt x="5400" y="7818"/>
                          <a:pt x="5400" y="1080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algn="ctr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06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3130" y="2830"/>
                    <a:ext cx="150" cy="342"/>
                  </a:xfrm>
                  <a:prstGeom prst="ellipse">
                    <a:avLst/>
                  </a:prstGeom>
                  <a:solidFill>
                    <a:schemeClr val="bg2"/>
                  </a:solidFill>
                  <a:ln w="9525" algn="ctr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>
                    <a:lvl1pPr algn="ctr">
                      <a:lnSpc>
                        <a:spcPct val="90000"/>
                      </a:lnSpc>
                      <a:spcBef>
                        <a:spcPct val="20000"/>
                      </a:spcBef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1pPr>
                    <a:lvl2pPr marL="742950" indent="-285750" algn="ctr">
                      <a:lnSpc>
                        <a:spcPct val="90000"/>
                      </a:lnSpc>
                      <a:spcBef>
                        <a:spcPct val="20000"/>
                      </a:spcBef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2pPr>
                    <a:lvl3pPr marL="1143000" indent="-228600" algn="ctr">
                      <a:lnSpc>
                        <a:spcPct val="90000"/>
                      </a:lnSpc>
                      <a:spcBef>
                        <a:spcPct val="20000"/>
                      </a:spcBef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3pPr>
                    <a:lvl4pPr marL="1600200" indent="-228600" algn="ctr">
                      <a:lnSpc>
                        <a:spcPct val="90000"/>
                      </a:lnSpc>
                      <a:spcBef>
                        <a:spcPct val="20000"/>
                      </a:spcBef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4pPr>
                    <a:lvl5pPr marL="2057400" indent="-228600" algn="ctr">
                      <a:lnSpc>
                        <a:spcPct val="90000"/>
                      </a:lnSpc>
                      <a:spcBef>
                        <a:spcPct val="20000"/>
                      </a:spcBef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5pPr>
                    <a:lvl6pPr marL="2514600" indent="-228600" algn="ctr" eaLnBrk="0" fontAlgn="base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6pPr>
                    <a:lvl7pPr marL="2971800" indent="-228600" algn="ctr" eaLnBrk="0" fontAlgn="base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7pPr>
                    <a:lvl8pPr marL="3429000" indent="-228600" algn="ctr" eaLnBrk="0" fontAlgn="base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8pPr>
                    <a:lvl9pPr marL="3886200" indent="-228600" algn="ctr" eaLnBrk="0" fontAlgn="base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9999FF"/>
                      </a:buClr>
                      <a:buSzPct val="80000"/>
                      <a:buFont typeface="Wingdings" panose="05000000000000000000" pitchFamily="2" charset="2"/>
                      <a:defRPr sz="2400">
                        <a:solidFill>
                          <a:schemeClr val="accent2"/>
                        </a:solidFill>
                        <a:latin typeface="Tahoma" panose="020B060403050404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</p:grpSp>
          <p:graphicFrame>
            <p:nvGraphicFramePr>
              <p:cNvPr id="19502" name="Object 24"/>
              <p:cNvGraphicFramePr>
                <a:graphicFrameLocks noChangeAspect="1"/>
              </p:cNvGraphicFramePr>
              <p:nvPr/>
            </p:nvGraphicFramePr>
            <p:xfrm>
              <a:off x="3919" y="3195"/>
              <a:ext cx="432" cy="2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52" name="Equation" r:id="rId12" imgW="457002" imgH="215806" progId="Equation.3">
                      <p:embed/>
                    </p:oleObj>
                  </mc:Choice>
                  <mc:Fallback>
                    <p:oleObj name="Equation" r:id="rId12" imgW="457002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19" y="3195"/>
                            <a:ext cx="432" cy="2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492" name="Group 32"/>
            <p:cNvGrpSpPr>
              <a:grpSpLocks/>
            </p:cNvGrpSpPr>
            <p:nvPr/>
          </p:nvGrpSpPr>
          <p:grpSpPr bwMode="auto">
            <a:xfrm>
              <a:off x="4208" y="2131"/>
              <a:ext cx="590" cy="959"/>
              <a:chOff x="4593" y="2434"/>
              <a:chExt cx="590" cy="959"/>
            </a:xfrm>
          </p:grpSpPr>
          <p:sp>
            <p:nvSpPr>
              <p:cNvPr id="19499" name="Line 33"/>
              <p:cNvSpPr>
                <a:spLocks noChangeShapeType="1"/>
              </p:cNvSpPr>
              <p:nvPr/>
            </p:nvSpPr>
            <p:spPr bwMode="auto">
              <a:xfrm flipV="1">
                <a:off x="4593" y="2989"/>
                <a:ext cx="590" cy="397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00" name="Line 34"/>
              <p:cNvSpPr>
                <a:spLocks noChangeShapeType="1"/>
              </p:cNvSpPr>
              <p:nvPr/>
            </p:nvSpPr>
            <p:spPr bwMode="auto">
              <a:xfrm flipV="1">
                <a:off x="4594" y="2434"/>
                <a:ext cx="326" cy="959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9493" name="Group 35"/>
            <p:cNvGrpSpPr>
              <a:grpSpLocks/>
            </p:cNvGrpSpPr>
            <p:nvPr/>
          </p:nvGrpSpPr>
          <p:grpSpPr bwMode="auto">
            <a:xfrm>
              <a:off x="3815" y="2259"/>
              <a:ext cx="515" cy="980"/>
              <a:chOff x="3079" y="2379"/>
              <a:chExt cx="515" cy="980"/>
            </a:xfrm>
          </p:grpSpPr>
          <p:sp>
            <p:nvSpPr>
              <p:cNvPr id="19494" name="Line 36"/>
              <p:cNvSpPr>
                <a:spLocks noChangeShapeType="1"/>
              </p:cNvSpPr>
              <p:nvPr/>
            </p:nvSpPr>
            <p:spPr bwMode="auto">
              <a:xfrm flipH="1" flipV="1">
                <a:off x="3107" y="2614"/>
                <a:ext cx="381" cy="587"/>
              </a:xfrm>
              <a:prstGeom prst="line">
                <a:avLst/>
              </a:prstGeom>
              <a:noFill/>
              <a:ln w="57150">
                <a:solidFill>
                  <a:srgbClr val="969696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9495" name="Group 37"/>
              <p:cNvGrpSpPr>
                <a:grpSpLocks/>
              </p:cNvGrpSpPr>
              <p:nvPr/>
            </p:nvGrpSpPr>
            <p:grpSpPr bwMode="auto">
              <a:xfrm>
                <a:off x="3430" y="3030"/>
                <a:ext cx="164" cy="329"/>
                <a:chOff x="3144" y="2850"/>
                <a:chExt cx="150" cy="299"/>
              </a:xfrm>
            </p:grpSpPr>
            <p:sp>
              <p:nvSpPr>
                <p:cNvPr id="19497" name="AutoShape 38"/>
                <p:cNvSpPr>
                  <a:spLocks noChangeArrowheads="1"/>
                </p:cNvSpPr>
                <p:nvPr/>
              </p:nvSpPr>
              <p:spPr bwMode="auto">
                <a:xfrm>
                  <a:off x="3144" y="2850"/>
                  <a:ext cx="150" cy="299"/>
                </a:xfrm>
                <a:custGeom>
                  <a:avLst/>
                  <a:gdLst>
                    <a:gd name="T0" fmla="*/ 61 w 21600"/>
                    <a:gd name="T1" fmla="*/ 0 h 21600"/>
                    <a:gd name="T2" fmla="*/ 18 w 21600"/>
                    <a:gd name="T3" fmla="*/ 19 h 21600"/>
                    <a:gd name="T4" fmla="*/ 0 w 21600"/>
                    <a:gd name="T5" fmla="*/ 64 h 21600"/>
                    <a:gd name="T6" fmla="*/ 18 w 21600"/>
                    <a:gd name="T7" fmla="*/ 109 h 21600"/>
                    <a:gd name="T8" fmla="*/ 61 w 21600"/>
                    <a:gd name="T9" fmla="*/ 128 h 21600"/>
                    <a:gd name="T10" fmla="*/ 104 w 21600"/>
                    <a:gd name="T11" fmla="*/ 109 h 21600"/>
                    <a:gd name="T12" fmla="*/ 122 w 21600"/>
                    <a:gd name="T13" fmla="*/ 64 h 21600"/>
                    <a:gd name="T14" fmla="*/ 104 w 21600"/>
                    <a:gd name="T15" fmla="*/ 19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87 w 21600"/>
                    <a:gd name="T25" fmla="*/ 3206 h 21600"/>
                    <a:gd name="T26" fmla="*/ 18413 w 21600"/>
                    <a:gd name="T27" fmla="*/ 18394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algn="ctr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98" name="Oval 39"/>
                <p:cNvSpPr>
                  <a:spLocks noChangeArrowheads="1"/>
                </p:cNvSpPr>
                <p:nvPr/>
              </p:nvSpPr>
              <p:spPr bwMode="auto">
                <a:xfrm>
                  <a:off x="3184" y="2940"/>
                  <a:ext cx="76" cy="166"/>
                </a:xfrm>
                <a:prstGeom prst="ellipse">
                  <a:avLst/>
                </a:prstGeom>
                <a:solidFill>
                  <a:schemeClr val="bg2"/>
                </a:solidFill>
                <a:ln w="9525" algn="ctr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>
                  <a:lvl1pPr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algn="ctr" eaLnBrk="0" fontAlgn="base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9999FF"/>
                    </a:buClr>
                    <a:buSzPct val="80000"/>
                    <a:buFont typeface="Wingdings" panose="05000000000000000000" pitchFamily="2" charset="2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graphicFrame>
            <p:nvGraphicFramePr>
              <p:cNvPr id="19496" name="Object 40"/>
              <p:cNvGraphicFramePr>
                <a:graphicFrameLocks noChangeAspect="1"/>
              </p:cNvGraphicFramePr>
              <p:nvPr/>
            </p:nvGraphicFramePr>
            <p:xfrm>
              <a:off x="3079" y="2379"/>
              <a:ext cx="432" cy="2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53" name="Equation" r:id="rId14" imgW="457002" imgH="215806" progId="Equation.3">
                      <p:embed/>
                    </p:oleObj>
                  </mc:Choice>
                  <mc:Fallback>
                    <p:oleObj name="Equation" r:id="rId14" imgW="457002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79" y="2379"/>
                            <a:ext cx="432" cy="2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9464" name="Object 59"/>
          <p:cNvGraphicFramePr>
            <a:graphicFrameLocks noChangeAspect="1"/>
          </p:cNvGraphicFramePr>
          <p:nvPr/>
        </p:nvGraphicFramePr>
        <p:xfrm>
          <a:off x="3490914" y="5003800"/>
          <a:ext cx="3005137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4" name="Equation" r:id="rId16" imgW="1803400" imgH="508000" progId="Equation.3">
                  <p:embed/>
                </p:oleObj>
              </mc:Choice>
              <mc:Fallback>
                <p:oleObj name="Equation" r:id="rId16" imgW="18034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4" y="5003800"/>
                        <a:ext cx="3005137" cy="8461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65" name="Group 60"/>
          <p:cNvGrpSpPr>
            <a:grpSpLocks/>
          </p:cNvGrpSpPr>
          <p:nvPr/>
        </p:nvGrpSpPr>
        <p:grpSpPr bwMode="auto">
          <a:xfrm>
            <a:off x="7926388" y="3017838"/>
            <a:ext cx="1992312" cy="1611312"/>
            <a:chOff x="465" y="2477"/>
            <a:chExt cx="1521" cy="1319"/>
          </a:xfrm>
        </p:grpSpPr>
        <p:grpSp>
          <p:nvGrpSpPr>
            <p:cNvPr id="19475" name="Group 61"/>
            <p:cNvGrpSpPr>
              <a:grpSpLocks/>
            </p:cNvGrpSpPr>
            <p:nvPr/>
          </p:nvGrpSpPr>
          <p:grpSpPr bwMode="auto">
            <a:xfrm>
              <a:off x="465" y="2477"/>
              <a:ext cx="1521" cy="1319"/>
              <a:chOff x="465" y="2477"/>
              <a:chExt cx="1521" cy="1319"/>
            </a:xfrm>
          </p:grpSpPr>
          <p:sp>
            <p:nvSpPr>
              <p:cNvPr id="19477" name="Line 62"/>
              <p:cNvSpPr>
                <a:spLocks noChangeShapeType="1"/>
              </p:cNvSpPr>
              <p:nvPr/>
            </p:nvSpPr>
            <p:spPr bwMode="auto">
              <a:xfrm>
                <a:off x="1147" y="2556"/>
                <a:ext cx="0" cy="1240"/>
              </a:xfrm>
              <a:prstGeom prst="line">
                <a:avLst/>
              </a:prstGeom>
              <a:noFill/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8" name="Line 63"/>
              <p:cNvSpPr>
                <a:spLocks noChangeShapeType="1"/>
              </p:cNvSpPr>
              <p:nvPr/>
            </p:nvSpPr>
            <p:spPr bwMode="auto">
              <a:xfrm>
                <a:off x="500" y="3234"/>
                <a:ext cx="1308" cy="0"/>
              </a:xfrm>
              <a:prstGeom prst="line">
                <a:avLst/>
              </a:prstGeom>
              <a:noFill/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9" name="Text Box 64"/>
              <p:cNvSpPr txBox="1">
                <a:spLocks noChangeArrowheads="1"/>
              </p:cNvSpPr>
              <p:nvPr/>
            </p:nvSpPr>
            <p:spPr bwMode="auto">
              <a:xfrm>
                <a:off x="968" y="2477"/>
                <a:ext cx="218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i="1" dirty="0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y</a:t>
                </a:r>
              </a:p>
            </p:txBody>
          </p:sp>
          <p:sp>
            <p:nvSpPr>
              <p:cNvPr id="19480" name="Text Box 65"/>
              <p:cNvSpPr txBox="1">
                <a:spLocks noChangeArrowheads="1"/>
              </p:cNvSpPr>
              <p:nvPr/>
            </p:nvSpPr>
            <p:spPr bwMode="auto">
              <a:xfrm>
                <a:off x="1768" y="3180"/>
                <a:ext cx="218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i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9481" name="Line 66"/>
              <p:cNvSpPr>
                <a:spLocks noChangeShapeType="1"/>
              </p:cNvSpPr>
              <p:nvPr/>
            </p:nvSpPr>
            <p:spPr bwMode="auto">
              <a:xfrm flipV="1">
                <a:off x="616" y="2808"/>
                <a:ext cx="1016" cy="896"/>
              </a:xfrm>
              <a:prstGeom prst="line">
                <a:avLst/>
              </a:prstGeom>
              <a:noFill/>
              <a:ln w="317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2" name="Text Box 67"/>
              <p:cNvSpPr txBox="1">
                <a:spLocks noChangeArrowheads="1"/>
              </p:cNvSpPr>
              <p:nvPr/>
            </p:nvSpPr>
            <p:spPr bwMode="auto">
              <a:xfrm>
                <a:off x="465" y="3477"/>
                <a:ext cx="208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i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z</a:t>
                </a:r>
                <a:endParaRPr lang="en-US" altLang="en-US" sz="1800" i="1">
                  <a:solidFill>
                    <a:schemeClr val="bg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83" name="Line 68"/>
              <p:cNvSpPr>
                <a:spLocks noChangeShapeType="1"/>
              </p:cNvSpPr>
              <p:nvPr/>
            </p:nvSpPr>
            <p:spPr bwMode="auto">
              <a:xfrm>
                <a:off x="1152" y="3232"/>
                <a:ext cx="200" cy="0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4" name="Line 69"/>
              <p:cNvSpPr>
                <a:spLocks noChangeShapeType="1"/>
              </p:cNvSpPr>
              <p:nvPr/>
            </p:nvSpPr>
            <p:spPr bwMode="auto">
              <a:xfrm flipH="1">
                <a:off x="1000" y="3232"/>
                <a:ext cx="144" cy="120"/>
              </a:xfrm>
              <a:prstGeom prst="line">
                <a:avLst/>
              </a:prstGeom>
              <a:noFill/>
              <a:ln w="2540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85" name="Text Box 70"/>
              <p:cNvSpPr txBox="1">
                <a:spLocks noChangeArrowheads="1"/>
              </p:cNvSpPr>
              <p:nvPr/>
            </p:nvSpPr>
            <p:spPr bwMode="auto">
              <a:xfrm>
                <a:off x="1321" y="3004"/>
                <a:ext cx="189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i="1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i</a:t>
                </a:r>
              </a:p>
            </p:txBody>
          </p:sp>
          <p:sp>
            <p:nvSpPr>
              <p:cNvPr id="19486" name="Text Box 71"/>
              <p:cNvSpPr txBox="1">
                <a:spLocks noChangeArrowheads="1"/>
              </p:cNvSpPr>
              <p:nvPr/>
            </p:nvSpPr>
            <p:spPr bwMode="auto">
              <a:xfrm>
                <a:off x="970" y="2942"/>
                <a:ext cx="189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i="1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j</a:t>
                </a:r>
              </a:p>
            </p:txBody>
          </p:sp>
          <p:sp>
            <p:nvSpPr>
              <p:cNvPr id="19487" name="Text Box 72"/>
              <p:cNvSpPr txBox="1">
                <a:spLocks noChangeArrowheads="1"/>
              </p:cNvSpPr>
              <p:nvPr/>
            </p:nvSpPr>
            <p:spPr bwMode="auto">
              <a:xfrm>
                <a:off x="921" y="3333"/>
                <a:ext cx="218" cy="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i="1">
                    <a:solidFill>
                      <a:srgbClr val="FF3300"/>
                    </a:solidFill>
                    <a:latin typeface="Times New Roman" panose="02020603050405020304" pitchFamily="18" charset="0"/>
                  </a:rPr>
                  <a:t>k</a:t>
                </a:r>
              </a:p>
            </p:txBody>
          </p:sp>
        </p:grpSp>
        <p:sp>
          <p:nvSpPr>
            <p:cNvPr id="19476" name="Line 73"/>
            <p:cNvSpPr>
              <a:spLocks noChangeShapeType="1"/>
            </p:cNvSpPr>
            <p:nvPr/>
          </p:nvSpPr>
          <p:spPr bwMode="auto">
            <a:xfrm flipV="1">
              <a:off x="1144" y="3048"/>
              <a:ext cx="0" cy="184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9466" name="Group 74"/>
          <p:cNvGrpSpPr>
            <a:grpSpLocks/>
          </p:cNvGrpSpPr>
          <p:nvPr/>
        </p:nvGrpSpPr>
        <p:grpSpPr bwMode="auto">
          <a:xfrm>
            <a:off x="8080375" y="4772025"/>
            <a:ext cx="1574800" cy="1333500"/>
            <a:chOff x="1696" y="3384"/>
            <a:chExt cx="992" cy="840"/>
          </a:xfrm>
        </p:grpSpPr>
        <p:grpSp>
          <p:nvGrpSpPr>
            <p:cNvPr id="19467" name="Group 75"/>
            <p:cNvGrpSpPr>
              <a:grpSpLocks/>
            </p:cNvGrpSpPr>
            <p:nvPr/>
          </p:nvGrpSpPr>
          <p:grpSpPr bwMode="auto">
            <a:xfrm>
              <a:off x="1818" y="3387"/>
              <a:ext cx="778" cy="770"/>
              <a:chOff x="2346" y="3267"/>
              <a:chExt cx="778" cy="770"/>
            </a:xfrm>
          </p:grpSpPr>
          <p:sp>
            <p:nvSpPr>
              <p:cNvPr id="19469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2645" y="3267"/>
                <a:ext cx="16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i</a:t>
                </a:r>
              </a:p>
            </p:txBody>
          </p:sp>
          <p:sp>
            <p:nvSpPr>
              <p:cNvPr id="19470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2901" y="369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k</a:t>
                </a:r>
              </a:p>
            </p:txBody>
          </p:sp>
          <p:sp>
            <p:nvSpPr>
              <p:cNvPr id="19471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2346" y="3695"/>
                <a:ext cx="16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lnSpc>
                    <a:spcPct val="90000"/>
                  </a:lnSpc>
                  <a:spcBef>
                    <a:spcPct val="20000"/>
                  </a:spcBef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999FF"/>
                  </a:buClr>
                  <a:buSzPct val="80000"/>
                  <a:buFont typeface="Wingdings" panose="05000000000000000000" pitchFamily="2" charset="2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latin typeface="Arial" panose="020B0604020202020204" pitchFamily="34" charset="0"/>
                  </a:rPr>
                  <a:t>j</a:t>
                </a:r>
              </a:p>
            </p:txBody>
          </p:sp>
          <p:sp>
            <p:nvSpPr>
              <p:cNvPr id="19472" name="Arc 79"/>
              <p:cNvSpPr>
                <a:spLocks noChangeAspect="1"/>
              </p:cNvSpPr>
              <p:nvPr/>
            </p:nvSpPr>
            <p:spPr bwMode="auto">
              <a:xfrm flipH="1">
                <a:off x="2431" y="3438"/>
                <a:ext cx="214" cy="299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299 h 21600"/>
                  <a:gd name="T4" fmla="*/ 0 w 21600"/>
                  <a:gd name="T5" fmla="*/ 299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3" name="Arc 80"/>
              <p:cNvSpPr>
                <a:spLocks noChangeAspect="1"/>
              </p:cNvSpPr>
              <p:nvPr/>
            </p:nvSpPr>
            <p:spPr bwMode="auto">
              <a:xfrm rot="6568218" flipH="1">
                <a:off x="2816" y="3438"/>
                <a:ext cx="214" cy="299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299 h 21600"/>
                  <a:gd name="T4" fmla="*/ 0 w 21600"/>
                  <a:gd name="T5" fmla="*/ 299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4" name="Arc 81"/>
              <p:cNvSpPr>
                <a:spLocks noChangeAspect="1"/>
              </p:cNvSpPr>
              <p:nvPr/>
            </p:nvSpPr>
            <p:spPr bwMode="auto">
              <a:xfrm rot="13820013" flipH="1">
                <a:off x="2602" y="3780"/>
                <a:ext cx="214" cy="300"/>
              </a:xfrm>
              <a:custGeom>
                <a:avLst/>
                <a:gdLst>
                  <a:gd name="T0" fmla="*/ 0 w 21600"/>
                  <a:gd name="T1" fmla="*/ 0 h 21600"/>
                  <a:gd name="T2" fmla="*/ 214 w 21600"/>
                  <a:gd name="T3" fmla="*/ 300 h 21600"/>
                  <a:gd name="T4" fmla="*/ 0 w 21600"/>
                  <a:gd name="T5" fmla="*/ 30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68" name="Rectangle 82"/>
            <p:cNvSpPr>
              <a:spLocks noChangeArrowheads="1"/>
            </p:cNvSpPr>
            <p:nvPr/>
          </p:nvSpPr>
          <p:spPr bwMode="auto">
            <a:xfrm>
              <a:off x="1696" y="3384"/>
              <a:ext cx="992" cy="8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lnSpc>
                  <a:spcPct val="90000"/>
                </a:lnSpc>
                <a:spcBef>
                  <a:spcPct val="20000"/>
                </a:spcBef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999FF"/>
                </a:buClr>
                <a:buSzPct val="80000"/>
                <a:buFont typeface="Wingdings" panose="05000000000000000000" pitchFamily="2" charset="2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1137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Cross Product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sz="half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b="1" dirty="0"/>
              <a:t>Direction: C perpendicular to both A and B (right-hand rule)</a:t>
            </a:r>
          </a:p>
          <a:p>
            <a:pPr lvl="1"/>
            <a:r>
              <a:rPr lang="en-US" altLang="en-US" b="1" dirty="0" smtClean="0"/>
              <a:t>Place A and B tail to tail</a:t>
            </a:r>
          </a:p>
          <a:p>
            <a:pPr lvl="1"/>
            <a:r>
              <a:rPr lang="en-US" altLang="en-US" b="1" dirty="0" smtClean="0"/>
              <a:t>Right hand, not left hand</a:t>
            </a:r>
          </a:p>
          <a:p>
            <a:pPr lvl="1"/>
            <a:r>
              <a:rPr lang="en-US" altLang="en-US" b="1" dirty="0" smtClean="0"/>
              <a:t>Four fingers are pointed along </a:t>
            </a:r>
            <a:r>
              <a:rPr lang="en-US" altLang="en-US" b="1" dirty="0" smtClean="0">
                <a:solidFill>
                  <a:srgbClr val="FF0000"/>
                </a:solidFill>
              </a:rPr>
              <a:t>the first vector</a:t>
            </a:r>
            <a:r>
              <a:rPr lang="en-US" altLang="en-US" b="1" dirty="0" smtClean="0"/>
              <a:t> A</a:t>
            </a:r>
          </a:p>
          <a:p>
            <a:pPr lvl="1"/>
            <a:r>
              <a:rPr lang="en-US" altLang="en-US" b="1" dirty="0" smtClean="0"/>
              <a:t>“sweep” from </a:t>
            </a:r>
            <a:r>
              <a:rPr lang="en-US" altLang="en-US" b="1" dirty="0" smtClean="0">
                <a:solidFill>
                  <a:srgbClr val="FF0000"/>
                </a:solidFill>
              </a:rPr>
              <a:t>first vector A into second vector B</a:t>
            </a:r>
            <a:r>
              <a:rPr lang="en-US" altLang="en-US" b="1" dirty="0" smtClean="0"/>
              <a:t> through the smaller angle between them</a:t>
            </a:r>
          </a:p>
          <a:p>
            <a:pPr lvl="1"/>
            <a:r>
              <a:rPr lang="en-US" altLang="en-US" b="1" dirty="0" smtClean="0"/>
              <a:t>Your outstretched thumb points the direction of C</a:t>
            </a:r>
          </a:p>
          <a:p>
            <a:r>
              <a:rPr lang="en-US" altLang="en-US" b="1" dirty="0"/>
              <a:t>First practice</a:t>
            </a:r>
          </a:p>
          <a:p>
            <a:endParaRPr lang="en-US" altLang="en-US" b="1" dirty="0"/>
          </a:p>
          <a:p>
            <a:pPr>
              <a:buFont typeface="Wingdings" panose="05000000000000000000" pitchFamily="2" charset="2"/>
              <a:buNone/>
            </a:pPr>
            <a:endParaRPr lang="en-US" altLang="en-US" b="1" dirty="0"/>
          </a:p>
        </p:txBody>
      </p:sp>
      <p:pic>
        <p:nvPicPr>
          <p:cNvPr id="21508" name="Picture 33" descr="11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1447800"/>
            <a:ext cx="3924300" cy="2247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509" name="Object 3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391275" y="3565525"/>
          <a:ext cx="1854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5" imgW="926698" imgH="215806" progId="Equation.3">
                  <p:embed/>
                </p:oleObj>
              </mc:Choice>
              <mc:Fallback>
                <p:oleObj name="Equation" r:id="rId5" imgW="926698" imgH="215806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1275" y="3565525"/>
                        <a:ext cx="1854200" cy="4318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February 18, 2011</a:t>
            </a:r>
            <a:endParaRPr lang="en-US" altLang="zh-CN"/>
          </a:p>
        </p:txBody>
      </p:sp>
      <p:graphicFrame>
        <p:nvGraphicFramePr>
          <p:cNvPr id="21511" name="Object 15"/>
          <p:cNvGraphicFramePr>
            <a:graphicFrameLocks noChangeAspect="1"/>
          </p:cNvGraphicFramePr>
          <p:nvPr/>
        </p:nvGraphicFramePr>
        <p:xfrm>
          <a:off x="4021139" y="5470525"/>
          <a:ext cx="194627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8" name="Equation" r:id="rId7" imgW="926698" imgH="215806" progId="Equation.3">
                  <p:embed/>
                </p:oleObj>
              </mc:Choice>
              <mc:Fallback>
                <p:oleObj name="Equation" r:id="rId7" imgW="926698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9" y="5470525"/>
                        <a:ext cx="1946275" cy="4508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62245" name="Picture 37" descr="F03_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900" y="3797301"/>
            <a:ext cx="114300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62246" name="Object 38"/>
          <p:cNvGraphicFramePr>
            <a:graphicFrameLocks noChangeAspect="1"/>
          </p:cNvGraphicFramePr>
          <p:nvPr/>
        </p:nvGraphicFramePr>
        <p:xfrm>
          <a:off x="6661150" y="4549775"/>
          <a:ext cx="19939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10" imgW="952087" imgH="203112" progId="Equation.3">
                  <p:embed/>
                </p:oleObj>
              </mc:Choice>
              <mc:Fallback>
                <p:oleObj name="Equation" r:id="rId10" imgW="95208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50" y="4549775"/>
                        <a:ext cx="1993900" cy="4254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195"/>
                        </a:srgbClr>
                      </a:solidFill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04156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>
          <a:spcBef>
            <a:spcPct val="0"/>
          </a:spcBef>
          <a:buClrTx/>
          <a:buSzTx/>
          <a:buFontTx/>
          <a:buNone/>
          <a:defRPr sz="2400" b="1" dirty="0">
            <a:solidFill>
              <a:srgbClr val="0070C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580</TotalTime>
  <Words>973</Words>
  <Application>Microsoft Office PowerPoint</Application>
  <PresentationFormat>Widescreen</PresentationFormat>
  <Paragraphs>225</Paragraphs>
  <Slides>31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50" baseType="lpstr">
      <vt:lpstr>Arial Unicode MS</vt:lpstr>
      <vt:lpstr>新細明體</vt:lpstr>
      <vt:lpstr>宋体</vt:lpstr>
      <vt:lpstr>宋体</vt:lpstr>
      <vt:lpstr>Aharoni</vt:lpstr>
      <vt:lpstr>Arial</vt:lpstr>
      <vt:lpstr>Arial Black</vt:lpstr>
      <vt:lpstr>Bookman Old Style</vt:lpstr>
      <vt:lpstr>Calibri</vt:lpstr>
      <vt:lpstr>Calibri Light</vt:lpstr>
      <vt:lpstr>Cambria Math</vt:lpstr>
      <vt:lpstr>Comic Sans MS</vt:lpstr>
      <vt:lpstr>Symbol</vt:lpstr>
      <vt:lpstr>Tahoma</vt:lpstr>
      <vt:lpstr>Times New Roman</vt:lpstr>
      <vt:lpstr>Wingdings</vt:lpstr>
      <vt:lpstr>Retrospect</vt:lpstr>
      <vt:lpstr>Equation</vt:lpstr>
      <vt:lpstr>公式</vt:lpstr>
      <vt:lpstr>Ch1:vectors</vt:lpstr>
      <vt:lpstr>PowerPoint Presentation</vt:lpstr>
      <vt:lpstr>PowerPoint Presentation</vt:lpstr>
      <vt:lpstr>Vector Math</vt:lpstr>
      <vt:lpstr>Scalar Product of Two Vectors</vt:lpstr>
      <vt:lpstr>Dot Product</vt:lpstr>
      <vt:lpstr>Projection of a Vector: Dot Product</vt:lpstr>
      <vt:lpstr>Cross Product </vt:lpstr>
      <vt:lpstr>Cross Product</vt:lpstr>
      <vt:lpstr>More about Cross Product</vt:lpstr>
      <vt:lpstr>Calculating Cross Products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 1.6</vt:lpstr>
      <vt:lpstr>PowerPoint Presentation</vt:lpstr>
      <vt:lpstr>PowerPoint Presentation</vt:lpstr>
      <vt:lpstr>Example 1.7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Ch1:vectors</dc:title>
  <dc:creator>abeer alshammari</dc:creator>
  <cp:lastModifiedBy>abeer alshammari</cp:lastModifiedBy>
  <cp:revision>34</cp:revision>
  <dcterms:created xsi:type="dcterms:W3CDTF">2017-02-11T14:41:54Z</dcterms:created>
  <dcterms:modified xsi:type="dcterms:W3CDTF">2017-02-18T18:47:36Z</dcterms:modified>
</cp:coreProperties>
</file>