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Layouts/slideLayout6.xml" ContentType="application/vnd.openxmlformats-officedocument.presentationml.slideLayout+xml"/>
  <Override PartName="/ppt/notesSlides/notesSlide38.xml" ContentType="application/vnd.openxmlformats-officedocument.presentationml.notesSlide+xml"/>
  <Override PartName="/ppt/notesSlides/notesSlide49.xml" ContentType="application/vnd.openxmlformats-officedocument.presentationml.notesSlide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27.xml" ContentType="application/vnd.openxmlformats-officedocument.presentationml.notesSlide+xml"/>
  <Override PartName="/ppt/notesSlides/notesSlide45.xml" ContentType="application/vnd.openxmlformats-officedocument.presentationml.notesSlide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notesSlides/notesSlide34.xml" ContentType="application/vnd.openxmlformats-officedocument.presentationml.notes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notesSlides/notesSlide23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8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46.xml" ContentType="application/vnd.openxmlformats-officedocument.presentationml.notesSlide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44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42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notesSlides/notesSlide29.xml" ContentType="application/vnd.openxmlformats-officedocument.presentationml.notesSlide+xml"/>
  <Override PartName="/ppt/notesSlides/notesSlide47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Default Extension="wmf" ContentType="image/x-wmf"/>
  <Override PartName="/ppt/notesSlides/notesSlide18.xml" ContentType="application/vnd.openxmlformats-officedocument.presentationml.notesSlide+xml"/>
  <Override PartName="/ppt/notesSlides/notesSlide36.xml" ContentType="application/vnd.openxmlformats-officedocument.presentationml.notes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notesSlides/notesSlide25.xml" ContentType="application/vnd.openxmlformats-officedocument.presentationml.notesSlide+xml"/>
  <Override PartName="/ppt/notesSlides/notesSlide43.xml" ContentType="application/vnd.openxmlformats-officedocument.presentationml.notes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50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2"/>
  </p:notesMasterIdLst>
  <p:sldIdLst>
    <p:sldId id="256" r:id="rId2"/>
    <p:sldId id="305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4" r:id="rId31"/>
    <p:sldId id="285" r:id="rId32"/>
    <p:sldId id="286" r:id="rId33"/>
    <p:sldId id="287" r:id="rId34"/>
    <p:sldId id="288" r:id="rId35"/>
    <p:sldId id="289" r:id="rId36"/>
    <p:sldId id="290" r:id="rId37"/>
    <p:sldId id="291" r:id="rId38"/>
    <p:sldId id="292" r:id="rId39"/>
    <p:sldId id="293" r:id="rId40"/>
    <p:sldId id="294" r:id="rId41"/>
    <p:sldId id="295" r:id="rId42"/>
    <p:sldId id="296" r:id="rId43"/>
    <p:sldId id="297" r:id="rId44"/>
    <p:sldId id="298" r:id="rId45"/>
    <p:sldId id="299" r:id="rId46"/>
    <p:sldId id="300" r:id="rId47"/>
    <p:sldId id="301" r:id="rId48"/>
    <p:sldId id="302" r:id="rId49"/>
    <p:sldId id="303" r:id="rId50"/>
    <p:sldId id="304" r:id="rId51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222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smtClean="0"/>
            </a:lvl1pPr>
          </a:lstStyle>
          <a:p>
            <a:pPr>
              <a:defRPr/>
            </a:pPr>
            <a:fld id="{E0CFDB39-4ABA-45A1-A6BC-3AEAA3E477D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0CFDB39-4ABA-45A1-A6BC-3AEAA3E477D3}" type="slidenum">
              <a:rPr lang="en-US" smtClean="0"/>
              <a:pPr>
                <a:defRPr/>
              </a:pPr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0CFDB39-4ABA-45A1-A6BC-3AEAA3E477D3}" type="slidenum">
              <a:rPr lang="en-US" smtClean="0"/>
              <a:pPr>
                <a:defRPr/>
              </a:pPr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0CFDB39-4ABA-45A1-A6BC-3AEAA3E477D3}" type="slidenum">
              <a:rPr lang="en-US" smtClean="0"/>
              <a:pPr>
                <a:defRPr/>
              </a:pPr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0CFDB39-4ABA-45A1-A6BC-3AEAA3E477D3}" type="slidenum">
              <a:rPr lang="en-US" smtClean="0"/>
              <a:pPr>
                <a:defRPr/>
              </a:pPr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0CFDB39-4ABA-45A1-A6BC-3AEAA3E477D3}" type="slidenum">
              <a:rPr lang="en-US" smtClean="0"/>
              <a:pPr>
                <a:defRPr/>
              </a:pPr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0CFDB39-4ABA-45A1-A6BC-3AEAA3E477D3}" type="slidenum">
              <a:rPr lang="en-US" smtClean="0"/>
              <a:pPr>
                <a:defRPr/>
              </a:pPr>
              <a:t>14</a:t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0CFDB39-4ABA-45A1-A6BC-3AEAA3E477D3}" type="slidenum">
              <a:rPr lang="en-US" smtClean="0"/>
              <a:pPr>
                <a:defRPr/>
              </a:pPr>
              <a:t>15</a:t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0CFDB39-4ABA-45A1-A6BC-3AEAA3E477D3}" type="slidenum">
              <a:rPr lang="en-US" smtClean="0"/>
              <a:pPr>
                <a:defRPr/>
              </a:pPr>
              <a:t>16</a:t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0CFDB39-4ABA-45A1-A6BC-3AEAA3E477D3}" type="slidenum">
              <a:rPr lang="en-US" smtClean="0"/>
              <a:pPr>
                <a:defRPr/>
              </a:pPr>
              <a:t>17</a:t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0CFDB39-4ABA-45A1-A6BC-3AEAA3E477D3}" type="slidenum">
              <a:rPr lang="en-US" smtClean="0"/>
              <a:pPr>
                <a:defRPr/>
              </a:pPr>
              <a:t>18</a:t>
            </a:fld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0CFDB39-4ABA-45A1-A6BC-3AEAA3E477D3}" type="slidenum">
              <a:rPr lang="en-US" smtClean="0"/>
              <a:pPr>
                <a:defRPr/>
              </a:pPr>
              <a:t>19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45A9C97-45F8-45C5-BC0B-4D8ABC8E5D9E}" type="slidenum">
              <a:rPr lang="en-US" smtClean="0"/>
              <a:pPr/>
              <a:t>2</a:t>
            </a:fld>
            <a:endParaRPr lang="en-US" smtClean="0"/>
          </a:p>
        </p:txBody>
      </p:sp>
      <p:sp>
        <p:nvSpPr>
          <p:cNvPr id="194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US" smtClean="0"/>
              <a:t>This is a basic course blah, blah, blah…</a:t>
            </a:r>
          </a:p>
          <a:p>
            <a:endParaRPr lang="en-US" smtClean="0"/>
          </a:p>
          <a:p>
            <a:endParaRPr lang="en-US" smtClean="0"/>
          </a:p>
          <a:p>
            <a:endParaRPr lang="en-US" smtClean="0"/>
          </a:p>
          <a:p>
            <a:endParaRPr lang="en-US" smtClean="0"/>
          </a:p>
          <a:p>
            <a:endParaRPr lang="en-US" smtClean="0"/>
          </a:p>
          <a:p>
            <a:endParaRPr lang="en-US" smtClean="0"/>
          </a:p>
          <a:p>
            <a:endParaRPr lang="en-US" smtClean="0"/>
          </a:p>
          <a:p>
            <a:endParaRPr lang="en-US" smtClean="0"/>
          </a:p>
          <a:p>
            <a:endParaRPr lang="en-US" smtClean="0"/>
          </a:p>
          <a:p>
            <a:endParaRPr lang="en-US" smtClean="0"/>
          </a:p>
          <a:p>
            <a:endParaRPr lang="en-US" smtClean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0CFDB39-4ABA-45A1-A6BC-3AEAA3E477D3}" type="slidenum">
              <a:rPr lang="en-US" smtClean="0"/>
              <a:pPr>
                <a:defRPr/>
              </a:pPr>
              <a:t>20</a:t>
            </a:fld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0CFDB39-4ABA-45A1-A6BC-3AEAA3E477D3}" type="slidenum">
              <a:rPr lang="en-US" smtClean="0"/>
              <a:pPr>
                <a:defRPr/>
              </a:pPr>
              <a:t>21</a:t>
            </a:fld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0CFDB39-4ABA-45A1-A6BC-3AEAA3E477D3}" type="slidenum">
              <a:rPr lang="en-US" smtClean="0"/>
              <a:pPr>
                <a:defRPr/>
              </a:pPr>
              <a:t>22</a:t>
            </a:fld>
            <a:endParaRPr 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0CFDB39-4ABA-45A1-A6BC-3AEAA3E477D3}" type="slidenum">
              <a:rPr lang="en-US" smtClean="0"/>
              <a:pPr>
                <a:defRPr/>
              </a:pPr>
              <a:t>23</a:t>
            </a:fld>
            <a:endParaRPr 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0CFDB39-4ABA-45A1-A6BC-3AEAA3E477D3}" type="slidenum">
              <a:rPr lang="en-US" smtClean="0"/>
              <a:pPr>
                <a:defRPr/>
              </a:pPr>
              <a:t>24</a:t>
            </a:fld>
            <a:endParaRPr 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0CFDB39-4ABA-45A1-A6BC-3AEAA3E477D3}" type="slidenum">
              <a:rPr lang="en-US" smtClean="0"/>
              <a:pPr>
                <a:defRPr/>
              </a:pPr>
              <a:t>25</a:t>
            </a:fld>
            <a:endParaRPr 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0CFDB39-4ABA-45A1-A6BC-3AEAA3E477D3}" type="slidenum">
              <a:rPr lang="en-US" smtClean="0"/>
              <a:pPr>
                <a:defRPr/>
              </a:pPr>
              <a:t>26</a:t>
            </a:fld>
            <a:endParaRPr 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0CFDB39-4ABA-45A1-A6BC-3AEAA3E477D3}" type="slidenum">
              <a:rPr lang="en-US" smtClean="0"/>
              <a:pPr>
                <a:defRPr/>
              </a:pPr>
              <a:t>27</a:t>
            </a:fld>
            <a:endParaRPr 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0CFDB39-4ABA-45A1-A6BC-3AEAA3E477D3}" type="slidenum">
              <a:rPr lang="en-US" smtClean="0"/>
              <a:pPr>
                <a:defRPr/>
              </a:pPr>
              <a:t>28</a:t>
            </a:fld>
            <a:endParaRPr 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0CFDB39-4ABA-45A1-A6BC-3AEAA3E477D3}" type="slidenum">
              <a:rPr lang="en-US" smtClean="0"/>
              <a:pPr>
                <a:defRPr/>
              </a:pPr>
              <a:t>29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0CFDB39-4ABA-45A1-A6BC-3AEAA3E477D3}" type="slidenum">
              <a:rPr lang="en-US" smtClean="0"/>
              <a:pPr>
                <a:defRPr/>
              </a:pPr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0CFDB39-4ABA-45A1-A6BC-3AEAA3E477D3}" type="slidenum">
              <a:rPr lang="en-US" smtClean="0"/>
              <a:pPr>
                <a:defRPr/>
              </a:pPr>
              <a:t>30</a:t>
            </a:fld>
            <a:endParaRPr 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0CFDB39-4ABA-45A1-A6BC-3AEAA3E477D3}" type="slidenum">
              <a:rPr lang="en-US" smtClean="0"/>
              <a:pPr>
                <a:defRPr/>
              </a:pPr>
              <a:t>31</a:t>
            </a:fld>
            <a:endParaRPr 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0CFDB39-4ABA-45A1-A6BC-3AEAA3E477D3}" type="slidenum">
              <a:rPr lang="en-US" smtClean="0"/>
              <a:pPr>
                <a:defRPr/>
              </a:pPr>
              <a:t>32</a:t>
            </a:fld>
            <a:endParaRPr 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0CFDB39-4ABA-45A1-A6BC-3AEAA3E477D3}" type="slidenum">
              <a:rPr lang="en-US" smtClean="0"/>
              <a:pPr>
                <a:defRPr/>
              </a:pPr>
              <a:t>33</a:t>
            </a:fld>
            <a:endParaRPr 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0CFDB39-4ABA-45A1-A6BC-3AEAA3E477D3}" type="slidenum">
              <a:rPr lang="en-US" smtClean="0"/>
              <a:pPr>
                <a:defRPr/>
              </a:pPr>
              <a:t>34</a:t>
            </a:fld>
            <a:endParaRPr 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0CFDB39-4ABA-45A1-A6BC-3AEAA3E477D3}" type="slidenum">
              <a:rPr lang="en-US" smtClean="0"/>
              <a:pPr>
                <a:defRPr/>
              </a:pPr>
              <a:t>35</a:t>
            </a:fld>
            <a:endParaRPr 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0CFDB39-4ABA-45A1-A6BC-3AEAA3E477D3}" type="slidenum">
              <a:rPr lang="en-US" smtClean="0"/>
              <a:pPr>
                <a:defRPr/>
              </a:pPr>
              <a:t>36</a:t>
            </a:fld>
            <a:endParaRPr lang="en-US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0CFDB39-4ABA-45A1-A6BC-3AEAA3E477D3}" type="slidenum">
              <a:rPr lang="en-US" smtClean="0"/>
              <a:pPr>
                <a:defRPr/>
              </a:pPr>
              <a:t>37</a:t>
            </a:fld>
            <a:endParaRPr lang="en-US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0CFDB39-4ABA-45A1-A6BC-3AEAA3E477D3}" type="slidenum">
              <a:rPr lang="en-US" smtClean="0"/>
              <a:pPr>
                <a:defRPr/>
              </a:pPr>
              <a:t>38</a:t>
            </a:fld>
            <a:endParaRPr lang="en-US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0CFDB39-4ABA-45A1-A6BC-3AEAA3E477D3}" type="slidenum">
              <a:rPr lang="en-US" smtClean="0"/>
              <a:pPr>
                <a:defRPr/>
              </a:pPr>
              <a:t>39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0CFDB39-4ABA-45A1-A6BC-3AEAA3E477D3}" type="slidenum">
              <a:rPr lang="en-US" smtClean="0"/>
              <a:pPr>
                <a:defRPr/>
              </a:pPr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0CFDB39-4ABA-45A1-A6BC-3AEAA3E477D3}" type="slidenum">
              <a:rPr lang="en-US" smtClean="0"/>
              <a:pPr>
                <a:defRPr/>
              </a:pPr>
              <a:t>40</a:t>
            </a:fld>
            <a:endParaRPr lang="en-US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0CFDB39-4ABA-45A1-A6BC-3AEAA3E477D3}" type="slidenum">
              <a:rPr lang="en-US" smtClean="0"/>
              <a:pPr>
                <a:defRPr/>
              </a:pPr>
              <a:t>41</a:t>
            </a:fld>
            <a:endParaRPr lang="en-US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0CFDB39-4ABA-45A1-A6BC-3AEAA3E477D3}" type="slidenum">
              <a:rPr lang="en-US" smtClean="0"/>
              <a:pPr>
                <a:defRPr/>
              </a:pPr>
              <a:t>42</a:t>
            </a:fld>
            <a:endParaRPr lang="en-US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0CFDB39-4ABA-45A1-A6BC-3AEAA3E477D3}" type="slidenum">
              <a:rPr lang="en-US" smtClean="0"/>
              <a:pPr>
                <a:defRPr/>
              </a:pPr>
              <a:t>43</a:t>
            </a:fld>
            <a:endParaRPr lang="en-US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0CFDB39-4ABA-45A1-A6BC-3AEAA3E477D3}" type="slidenum">
              <a:rPr lang="en-US" smtClean="0"/>
              <a:pPr>
                <a:defRPr/>
              </a:pPr>
              <a:t>44</a:t>
            </a:fld>
            <a:endParaRPr lang="en-US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0CFDB39-4ABA-45A1-A6BC-3AEAA3E477D3}" type="slidenum">
              <a:rPr lang="en-US" smtClean="0"/>
              <a:pPr>
                <a:defRPr/>
              </a:pPr>
              <a:t>45</a:t>
            </a:fld>
            <a:endParaRPr lang="en-US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0CFDB39-4ABA-45A1-A6BC-3AEAA3E477D3}" type="slidenum">
              <a:rPr lang="en-US" smtClean="0"/>
              <a:pPr>
                <a:defRPr/>
              </a:pPr>
              <a:t>46</a:t>
            </a:fld>
            <a:endParaRPr lang="en-US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0CFDB39-4ABA-45A1-A6BC-3AEAA3E477D3}" type="slidenum">
              <a:rPr lang="en-US" smtClean="0"/>
              <a:pPr>
                <a:defRPr/>
              </a:pPr>
              <a:t>47</a:t>
            </a:fld>
            <a:endParaRPr lang="en-US"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0CFDB39-4ABA-45A1-A6BC-3AEAA3E477D3}" type="slidenum">
              <a:rPr lang="en-US" smtClean="0"/>
              <a:pPr>
                <a:defRPr/>
              </a:pPr>
              <a:t>48</a:t>
            </a:fld>
            <a:endParaRPr lang="en-US"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0CFDB39-4ABA-45A1-A6BC-3AEAA3E477D3}" type="slidenum">
              <a:rPr lang="en-US" smtClean="0"/>
              <a:pPr>
                <a:defRPr/>
              </a:pPr>
              <a:t>49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0CFDB39-4ABA-45A1-A6BC-3AEAA3E477D3}" type="slidenum">
              <a:rPr lang="en-US" smtClean="0"/>
              <a:pPr>
                <a:defRPr/>
              </a:pPr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0CFDB39-4ABA-45A1-A6BC-3AEAA3E477D3}" type="slidenum">
              <a:rPr lang="en-US" smtClean="0"/>
              <a:pPr>
                <a:defRPr/>
              </a:pPr>
              <a:t>50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0CFDB39-4ABA-45A1-A6BC-3AEAA3E477D3}" type="slidenum">
              <a:rPr lang="en-US" smtClean="0"/>
              <a:pPr>
                <a:defRPr/>
              </a:pPr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0CFDB39-4ABA-45A1-A6BC-3AEAA3E477D3}" type="slidenum">
              <a:rPr lang="en-US" smtClean="0"/>
              <a:pPr>
                <a:defRPr/>
              </a:pPr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0CFDB39-4ABA-45A1-A6BC-3AEAA3E477D3}" type="slidenum">
              <a:rPr lang="en-US" smtClean="0"/>
              <a:pPr>
                <a:defRPr/>
              </a:pPr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0CFDB39-4ABA-45A1-A6BC-3AEAA3E477D3}" type="slidenum">
              <a:rPr lang="en-US" smtClean="0"/>
              <a:pPr>
                <a:defRPr/>
              </a:pPr>
              <a:t>9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Chapter 10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Design &amp; Analysis of Experiments 7E 2009 Montgomery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4083950-B5E0-4BF4-AE55-0F19BB04C6B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Chapter 10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Design &amp; Analysis of Experiments 7E 2009 Montgomery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847CCF1-1606-43DF-96C6-49E38E7B774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Chapter 10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Design &amp; Analysis of Experiments 7E 2009 Montgomery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D95398E-86DA-4E61-B66F-3FF50D6B6CB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Chapter 10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Design &amp; Analysis of Experiments 7E 2009 Montgomery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927DFAA-7778-4681-9378-00FECFDE2E5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Chapter 10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Design &amp; Analysis of Experiments 7E 2009 Montgomery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391F70E-ABC0-45B9-9BC1-1F283163009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Chapter 10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Design &amp; Analysis of Experiments 7E 2009 Montgomery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6A5D21F-D3A4-48F5-A961-2F6140DFE86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Chapter 10</a:t>
            </a: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Design &amp; Analysis of Experiments 7E 2009 Montgomery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F151F65-EE74-4E5E-8726-7B376E89380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Chapter 10</a:t>
            </a: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Design &amp; Analysis of Experiments 7E 2009 Montgomery</a:t>
            </a: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56B3F35-9368-4293-86F3-8170FE5DAE9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Chapter 10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Design &amp; Analysis of Experiments 7E 2009 Montgomery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2EB353C-436C-40E7-97C3-7B748F5E56A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Chapter 10</a:t>
            </a: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Design &amp; Analysis of Experiments 7E 2009 Montgomery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8FFD61-379B-486A-AD5A-DFC6B89C620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Chapter 10</a:t>
            </a: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Design &amp; Analysis of Experiments 7E 2009 Montgomery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1956CC-6D2B-4760-867E-2FE9465CA7C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Chapter 10</a:t>
            </a: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Design &amp; Analysis of Experiments 7E 2009 Montgomery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4058FB8-0C41-4238-8478-5917E9A8DA3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>
              <a:defRPr/>
            </a:pPr>
            <a:r>
              <a:rPr lang="en-US"/>
              <a:t>Chapter 10</a:t>
            </a: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>
              <a:defRPr/>
            </a:pPr>
            <a:r>
              <a:rPr lang="en-US"/>
              <a:t>Design &amp; Analysis of Experiments 7E 2009 Montgomery</a:t>
            </a: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>
              <a:defRPr/>
            </a:pPr>
            <a:fld id="{2E4670B7-3B80-4887-AC1F-3B118F59498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hdr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wm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wm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wmf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wmf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wmf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wmf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wmf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8.wm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wmf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wmf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wmf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wmf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wmf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wmf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wmf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wmf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w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wmf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wmf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wmf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wmf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wmf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7.wmf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wmf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wmf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wmf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2.wmf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wmf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8.wmf"/><Relationship Id="rId5" Type="http://schemas.openxmlformats.org/officeDocument/2006/relationships/image" Target="../media/image47.png"/><Relationship Id="rId4" Type="http://schemas.openxmlformats.org/officeDocument/2006/relationships/image" Target="../media/image46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wmf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wmf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wmf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wmf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wmf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.w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wm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Date Placeholder 2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en-US"/>
              <a:t>Chapter 10</a:t>
            </a:r>
          </a:p>
        </p:txBody>
      </p:sp>
      <p:sp>
        <p:nvSpPr>
          <p:cNvPr id="2051" name="Footer Placeholder 3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/>
              <a:t>Design &amp; Analysis of Experiments 7E 2009 Montgomery</a:t>
            </a:r>
          </a:p>
        </p:txBody>
      </p:sp>
      <p:sp>
        <p:nvSpPr>
          <p:cNvPr id="2052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79C65AD4-8FF6-4DF7-90BF-4FDD5639E580}" type="slidenum">
              <a:rPr lang="en-US"/>
              <a:pPr/>
              <a:t>1</a:t>
            </a:fld>
            <a:endParaRPr lang="en-US"/>
          </a:p>
        </p:txBody>
      </p:sp>
      <p:sp>
        <p:nvSpPr>
          <p:cNvPr id="2053" name="Content Placeholder 6"/>
          <p:cNvSpPr>
            <a:spLocks noGrp="1"/>
          </p:cNvSpPr>
          <p:nvPr>
            <p:ph/>
          </p:nvPr>
        </p:nvSpPr>
        <p:spPr/>
        <p:txBody>
          <a:bodyPr/>
          <a:lstStyle/>
          <a:p>
            <a:pPr algn="ctr" eaLnBrk="1" hangingPunct="1">
              <a:buFontTx/>
              <a:buNone/>
            </a:pPr>
            <a:endParaRPr lang="en-US" sz="4800" smtClean="0"/>
          </a:p>
          <a:p>
            <a:pPr algn="ctr" eaLnBrk="1" hangingPunct="1">
              <a:buFontTx/>
              <a:buNone/>
            </a:pPr>
            <a:endParaRPr lang="en-US" sz="4800" smtClean="0"/>
          </a:p>
          <a:p>
            <a:pPr algn="ctr" eaLnBrk="1" hangingPunct="1">
              <a:buFontTx/>
              <a:buNone/>
            </a:pPr>
            <a:r>
              <a:rPr lang="en-US" sz="6000" smtClean="0"/>
              <a:t>Regression </a:t>
            </a:r>
          </a:p>
          <a:p>
            <a:pPr algn="ctr" eaLnBrk="1" hangingPunct="1">
              <a:buFontTx/>
              <a:buNone/>
            </a:pPr>
            <a:r>
              <a:rPr lang="en-US" sz="6000" smtClean="0"/>
              <a:t>Modeling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Date Placeholder 2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en-US"/>
              <a:t>Chapter 10</a:t>
            </a:r>
          </a:p>
        </p:txBody>
      </p:sp>
      <p:sp>
        <p:nvSpPr>
          <p:cNvPr id="10243" name="Footer Placeholder 3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/>
              <a:t>Design &amp; Analysis of Experiments 7E 2009 Montgomery</a:t>
            </a:r>
          </a:p>
        </p:txBody>
      </p:sp>
      <p:sp>
        <p:nvSpPr>
          <p:cNvPr id="10244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A9085DF7-7EE7-466A-8878-DE8DC1D60BAD}" type="slidenum">
              <a:rPr lang="en-US"/>
              <a:pPr/>
              <a:t>10</a:t>
            </a:fld>
            <a:endParaRPr lang="en-US"/>
          </a:p>
        </p:txBody>
      </p:sp>
      <p:pic>
        <p:nvPicPr>
          <p:cNvPr id="10245" name="Picture 3"/>
          <p:cNvPicPr>
            <a:picLocks noGrp="1" noChangeAspect="1" noChangeArrowheads="1"/>
          </p:cNvPicPr>
          <p:nvPr>
            <p:ph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457200" y="1927225"/>
            <a:ext cx="8229600" cy="2605088"/>
          </a:xfr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Date Placeholder 2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en-US"/>
              <a:t>Chapter 10</a:t>
            </a:r>
          </a:p>
        </p:txBody>
      </p:sp>
      <p:sp>
        <p:nvSpPr>
          <p:cNvPr id="11267" name="Footer Placeholder 3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/>
              <a:t>Design &amp; Analysis of Experiments 7E 2009 Montgomery</a:t>
            </a:r>
          </a:p>
        </p:txBody>
      </p:sp>
      <p:sp>
        <p:nvSpPr>
          <p:cNvPr id="11268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7DC6AAF3-BEDC-4331-8EAD-B58643AEA309}" type="slidenum">
              <a:rPr lang="en-US"/>
              <a:pPr/>
              <a:t>11</a:t>
            </a:fld>
            <a:endParaRPr lang="en-US"/>
          </a:p>
        </p:txBody>
      </p:sp>
      <p:pic>
        <p:nvPicPr>
          <p:cNvPr id="11269" name="Picture 3"/>
          <p:cNvPicPr>
            <a:picLocks noGrp="1" noChangeAspect="1" noChangeArrowheads="1"/>
          </p:cNvPicPr>
          <p:nvPr>
            <p:ph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457200" y="558800"/>
            <a:ext cx="8229600" cy="5341938"/>
          </a:xfrm>
          <a:noFill/>
        </p:spPr>
      </p:pic>
      <p:sp>
        <p:nvSpPr>
          <p:cNvPr id="11270" name="Text Box 4"/>
          <p:cNvSpPr txBox="1">
            <a:spLocks noChangeArrowheads="1"/>
          </p:cNvSpPr>
          <p:nvPr/>
        </p:nvSpPr>
        <p:spPr bwMode="auto">
          <a:xfrm>
            <a:off x="5638800" y="5638800"/>
            <a:ext cx="27432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Mean square error</a:t>
            </a:r>
          </a:p>
        </p:txBody>
      </p:sp>
      <p:sp>
        <p:nvSpPr>
          <p:cNvPr id="11271" name="Line 5"/>
          <p:cNvSpPr>
            <a:spLocks noChangeShapeType="1"/>
          </p:cNvSpPr>
          <p:nvPr/>
        </p:nvSpPr>
        <p:spPr bwMode="auto">
          <a:xfrm flipH="1" flipV="1">
            <a:off x="5029200" y="5486400"/>
            <a:ext cx="60960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Date Placeholder 2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en-US"/>
              <a:t>Chapter 10</a:t>
            </a:r>
          </a:p>
        </p:txBody>
      </p:sp>
      <p:sp>
        <p:nvSpPr>
          <p:cNvPr id="12291" name="Footer Placeholder 3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/>
              <a:t>Design &amp; Analysis of Experiments 7E 2009 Montgomery</a:t>
            </a:r>
          </a:p>
        </p:txBody>
      </p:sp>
      <p:sp>
        <p:nvSpPr>
          <p:cNvPr id="12292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337187D2-FA1F-42E2-B54B-B4A73C37B386}" type="slidenum">
              <a:rPr lang="en-US"/>
              <a:pPr/>
              <a:t>12</a:t>
            </a:fld>
            <a:endParaRPr lang="en-US"/>
          </a:p>
        </p:txBody>
      </p:sp>
      <p:pic>
        <p:nvPicPr>
          <p:cNvPr id="12293" name="Picture 3"/>
          <p:cNvPicPr>
            <a:picLocks noGrp="1" noChangeAspect="1" noChangeArrowheads="1"/>
          </p:cNvPicPr>
          <p:nvPr>
            <p:ph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457200" y="698500"/>
            <a:ext cx="8229600" cy="5002213"/>
          </a:xfr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Date Placeholder 2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en-US"/>
              <a:t>Chapter 10</a:t>
            </a:r>
          </a:p>
        </p:txBody>
      </p:sp>
      <p:sp>
        <p:nvSpPr>
          <p:cNvPr id="13315" name="Footer Placeholder 3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/>
              <a:t>Design &amp; Analysis of Experiments 7E 2009 Montgomery</a:t>
            </a:r>
          </a:p>
        </p:txBody>
      </p:sp>
      <p:sp>
        <p:nvSpPr>
          <p:cNvPr id="13316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CDF927A4-1A89-4FEC-AA89-5ABA8C7D2C81}" type="slidenum">
              <a:rPr lang="en-US"/>
              <a:pPr/>
              <a:t>13</a:t>
            </a:fld>
            <a:endParaRPr lang="en-US"/>
          </a:p>
        </p:txBody>
      </p:sp>
      <p:pic>
        <p:nvPicPr>
          <p:cNvPr id="13317" name="Picture 3"/>
          <p:cNvPicPr>
            <a:picLocks noGrp="1" noChangeAspect="1" noChangeArrowheads="1"/>
          </p:cNvPicPr>
          <p:nvPr>
            <p:ph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663575" y="274638"/>
            <a:ext cx="7816850" cy="5851525"/>
          </a:xfr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Date Placeholder 2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en-US"/>
              <a:t>Chapter 10</a:t>
            </a:r>
          </a:p>
        </p:txBody>
      </p:sp>
      <p:sp>
        <p:nvSpPr>
          <p:cNvPr id="14339" name="Footer Placeholder 3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/>
              <a:t>Design &amp; Analysis of Experiments 7E 2009 Montgomery</a:t>
            </a:r>
          </a:p>
        </p:txBody>
      </p:sp>
      <p:sp>
        <p:nvSpPr>
          <p:cNvPr id="14340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3E38A8E1-526F-40DA-993B-122D348F7D73}" type="slidenum">
              <a:rPr lang="en-US"/>
              <a:pPr/>
              <a:t>14</a:t>
            </a:fld>
            <a:endParaRPr lang="en-US"/>
          </a:p>
        </p:txBody>
      </p:sp>
      <p:pic>
        <p:nvPicPr>
          <p:cNvPr id="14341" name="Picture 3"/>
          <p:cNvPicPr>
            <a:picLocks noGrp="1" noChangeAspect="1" noChangeArrowheads="1"/>
          </p:cNvPicPr>
          <p:nvPr>
            <p:ph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1036638" y="304800"/>
            <a:ext cx="7070725" cy="5851525"/>
          </a:xfr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Date Placeholder 2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en-US"/>
              <a:t>Chapter 10</a:t>
            </a:r>
          </a:p>
        </p:txBody>
      </p:sp>
      <p:sp>
        <p:nvSpPr>
          <p:cNvPr id="15363" name="Footer Placeholder 3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/>
              <a:t>Design &amp; Analysis of Experiments 7E 2009 Montgomery</a:t>
            </a:r>
          </a:p>
        </p:txBody>
      </p:sp>
      <p:sp>
        <p:nvSpPr>
          <p:cNvPr id="15364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6F4AEA90-4D9F-4D62-B82E-A55B4D179BB5}" type="slidenum">
              <a:rPr lang="en-US"/>
              <a:pPr/>
              <a:t>15</a:t>
            </a:fld>
            <a:endParaRPr lang="en-US"/>
          </a:p>
        </p:txBody>
      </p:sp>
      <p:pic>
        <p:nvPicPr>
          <p:cNvPr id="15365" name="Picture 3"/>
          <p:cNvPicPr>
            <a:picLocks noGrp="1" noChangeAspect="1" noChangeArrowheads="1"/>
          </p:cNvPicPr>
          <p:nvPr>
            <p:ph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539750" y="228600"/>
            <a:ext cx="8064500" cy="5851525"/>
          </a:xfr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Date Placeholder 2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en-US"/>
              <a:t>Chapter 10</a:t>
            </a:r>
          </a:p>
        </p:txBody>
      </p:sp>
      <p:sp>
        <p:nvSpPr>
          <p:cNvPr id="16387" name="Footer Placeholder 3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/>
              <a:t>Design &amp; Analysis of Experiments 7E 2009 Montgomery</a:t>
            </a:r>
          </a:p>
        </p:txBody>
      </p:sp>
      <p:sp>
        <p:nvSpPr>
          <p:cNvPr id="16388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FE9A7178-D3CC-4C62-9580-D12A413FBC72}" type="slidenum">
              <a:rPr lang="en-US"/>
              <a:pPr/>
              <a:t>16</a:t>
            </a:fld>
            <a:endParaRPr lang="en-US"/>
          </a:p>
        </p:txBody>
      </p:sp>
      <p:pic>
        <p:nvPicPr>
          <p:cNvPr id="16389" name="Picture 3"/>
          <p:cNvPicPr>
            <a:picLocks noGrp="1" noChangeAspect="1" noChangeArrowheads="1"/>
          </p:cNvPicPr>
          <p:nvPr>
            <p:ph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457200" y="307975"/>
            <a:ext cx="8229600" cy="5845175"/>
          </a:xfrm>
          <a:noFill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Date Placeholder 2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en-US"/>
              <a:t>Chapter 10</a:t>
            </a:r>
          </a:p>
        </p:txBody>
      </p:sp>
      <p:sp>
        <p:nvSpPr>
          <p:cNvPr id="17411" name="Footer Placeholder 3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/>
              <a:t>Design &amp; Analysis of Experiments 7E 2009 Montgomery</a:t>
            </a:r>
          </a:p>
        </p:txBody>
      </p:sp>
      <p:sp>
        <p:nvSpPr>
          <p:cNvPr id="17412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FC726E87-459C-48E8-866F-AAA62F8CEE52}" type="slidenum">
              <a:rPr lang="en-US"/>
              <a:pPr/>
              <a:t>17</a:t>
            </a:fld>
            <a:endParaRPr lang="en-US"/>
          </a:p>
        </p:txBody>
      </p:sp>
      <p:pic>
        <p:nvPicPr>
          <p:cNvPr id="17413" name="Picture 5"/>
          <p:cNvPicPr>
            <a:picLocks noGrp="1" noChangeAspect="1" noChangeArrowheads="1"/>
          </p:cNvPicPr>
          <p:nvPr>
            <p:ph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457200" y="1190625"/>
            <a:ext cx="8229600" cy="4019550"/>
          </a:xfrm>
          <a:noFill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Date Placeholder 4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en-US"/>
              <a:t>Chapter 10</a:t>
            </a:r>
          </a:p>
        </p:txBody>
      </p:sp>
      <p:sp>
        <p:nvSpPr>
          <p:cNvPr id="18435" name="Footer Placeholder 5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/>
              <a:t>Design &amp; Analysis of Experiments 7E 2009 Montgomery</a:t>
            </a:r>
          </a:p>
        </p:txBody>
      </p:sp>
      <p:sp>
        <p:nvSpPr>
          <p:cNvPr id="18436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410F3CCC-69A2-47A9-ADA2-5E4A2FC7609E}" type="slidenum">
              <a:rPr lang="en-US"/>
              <a:pPr/>
              <a:t>18</a:t>
            </a:fld>
            <a:endParaRPr lang="en-US"/>
          </a:p>
        </p:txBody>
      </p:sp>
      <p:pic>
        <p:nvPicPr>
          <p:cNvPr id="18437" name="Picture 3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152400" y="244475"/>
            <a:ext cx="8763000" cy="2239963"/>
          </a:xfrm>
          <a:noFill/>
        </p:spPr>
      </p:pic>
      <p:pic>
        <p:nvPicPr>
          <p:cNvPr id="18438" name="Picture 6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381000" y="2895600"/>
            <a:ext cx="8382000" cy="1406525"/>
          </a:xfrm>
          <a:noFill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Date Placeholder 2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en-US"/>
              <a:t>Chapter 10</a:t>
            </a:r>
          </a:p>
        </p:txBody>
      </p:sp>
      <p:sp>
        <p:nvSpPr>
          <p:cNvPr id="19459" name="Footer Placeholder 3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/>
              <a:t>Design &amp; Analysis of Experiments 7E 2009 Montgomery</a:t>
            </a:r>
          </a:p>
        </p:txBody>
      </p:sp>
      <p:sp>
        <p:nvSpPr>
          <p:cNvPr id="19460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0812DF8D-AE32-45F3-875E-E8A90A738CB5}" type="slidenum">
              <a:rPr lang="en-US"/>
              <a:pPr/>
              <a:t>19</a:t>
            </a:fld>
            <a:endParaRPr lang="en-US"/>
          </a:p>
        </p:txBody>
      </p:sp>
      <p:pic>
        <p:nvPicPr>
          <p:cNvPr id="19461" name="Picture 3"/>
          <p:cNvPicPr>
            <a:picLocks noGrp="1" noChangeAspect="1" noChangeArrowheads="1"/>
          </p:cNvPicPr>
          <p:nvPr>
            <p:ph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512763" y="304800"/>
            <a:ext cx="8118475" cy="5851525"/>
          </a:xfr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Chapter </a:t>
            </a:r>
            <a:r>
              <a:rPr lang="en-US" dirty="0" smtClean="0"/>
              <a:t>10</a:t>
            </a:r>
            <a:endParaRPr lang="en-US" dirty="0" smtClean="0"/>
          </a:p>
        </p:txBody>
      </p:sp>
      <p:sp>
        <p:nvSpPr>
          <p:cNvPr id="3075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dirty="0" smtClean="0"/>
              <a:t>Based on Design &amp; Analysis of Experiments 7E 2009 Montgomery</a:t>
            </a:r>
          </a:p>
        </p:txBody>
      </p:sp>
      <p:sp>
        <p:nvSpPr>
          <p:cNvPr id="3076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B202FB8B-B774-4C10-BF6B-93836215573B}" type="slidenum">
              <a:rPr lang="en-US" smtClean="0"/>
              <a:pPr/>
              <a:t>2</a:t>
            </a:fld>
            <a:endParaRPr lang="en-US" smtClean="0"/>
          </a:p>
        </p:txBody>
      </p:sp>
      <p:sp>
        <p:nvSpPr>
          <p:cNvPr id="3077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286000"/>
            <a:ext cx="7772400" cy="1143000"/>
          </a:xfrm>
        </p:spPr>
        <p:txBody>
          <a:bodyPr/>
          <a:lstStyle/>
          <a:p>
            <a:r>
              <a:rPr lang="en-US" b="1" dirty="0" smtClean="0"/>
              <a:t>Design and Analysis of Engineering Experiments</a:t>
            </a:r>
          </a:p>
        </p:txBody>
      </p:sp>
      <p:sp>
        <p:nvSpPr>
          <p:cNvPr id="3078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r>
              <a:rPr lang="en-US" sz="2400" b="1" dirty="0" smtClean="0"/>
              <a:t>Ali Ahmad, PhD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Date Placeholder 2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en-US"/>
              <a:t>Chapter 10</a:t>
            </a:r>
          </a:p>
        </p:txBody>
      </p:sp>
      <p:sp>
        <p:nvSpPr>
          <p:cNvPr id="20483" name="Footer Placeholder 3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/>
              <a:t>Design &amp; Analysis of Experiments 7E 2009 Montgomery</a:t>
            </a:r>
          </a:p>
        </p:txBody>
      </p:sp>
      <p:sp>
        <p:nvSpPr>
          <p:cNvPr id="20484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8604826C-5F5C-484E-B5BB-065F562D6E28}" type="slidenum">
              <a:rPr lang="en-US"/>
              <a:pPr/>
              <a:t>20</a:t>
            </a:fld>
            <a:endParaRPr lang="en-US"/>
          </a:p>
        </p:txBody>
      </p:sp>
      <p:pic>
        <p:nvPicPr>
          <p:cNvPr id="20485" name="Picture 3"/>
          <p:cNvPicPr>
            <a:picLocks noGrp="1" noChangeAspect="1" noChangeArrowheads="1"/>
          </p:cNvPicPr>
          <p:nvPr>
            <p:ph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1163638" y="304800"/>
            <a:ext cx="6816725" cy="5851525"/>
          </a:xfrm>
          <a:noFill/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Date Placeholder 2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en-US"/>
              <a:t>Chapter 10</a:t>
            </a:r>
          </a:p>
        </p:txBody>
      </p:sp>
      <p:sp>
        <p:nvSpPr>
          <p:cNvPr id="21507" name="Footer Placeholder 3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/>
              <a:t>Design &amp; Analysis of Experiments 7E 2009 Montgomery</a:t>
            </a:r>
          </a:p>
        </p:txBody>
      </p:sp>
      <p:sp>
        <p:nvSpPr>
          <p:cNvPr id="21508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4A38AA03-C689-4B52-B83E-F27FC38233D5}" type="slidenum">
              <a:rPr lang="en-US"/>
              <a:pPr/>
              <a:t>21</a:t>
            </a:fld>
            <a:endParaRPr lang="en-US"/>
          </a:p>
        </p:txBody>
      </p:sp>
      <p:pic>
        <p:nvPicPr>
          <p:cNvPr id="21509" name="Picture 3"/>
          <p:cNvPicPr>
            <a:picLocks noGrp="1" noChangeAspect="1" noChangeArrowheads="1"/>
          </p:cNvPicPr>
          <p:nvPr>
            <p:ph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457200" y="776288"/>
            <a:ext cx="8229600" cy="4908550"/>
          </a:xfrm>
          <a:noFill/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Date Placeholder 2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en-US"/>
              <a:t>Chapter 10</a:t>
            </a:r>
          </a:p>
        </p:txBody>
      </p:sp>
      <p:sp>
        <p:nvSpPr>
          <p:cNvPr id="22531" name="Footer Placeholder 3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/>
              <a:t>Design &amp; Analysis of Experiments 7E 2009 Montgomery</a:t>
            </a:r>
          </a:p>
        </p:txBody>
      </p:sp>
      <p:sp>
        <p:nvSpPr>
          <p:cNvPr id="22532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51A4EF71-8524-4F4F-89BA-0289A04A2080}" type="slidenum">
              <a:rPr lang="en-US"/>
              <a:pPr/>
              <a:t>22</a:t>
            </a:fld>
            <a:endParaRPr lang="en-US"/>
          </a:p>
        </p:txBody>
      </p:sp>
      <p:pic>
        <p:nvPicPr>
          <p:cNvPr id="22533" name="Picture 3"/>
          <p:cNvPicPr>
            <a:picLocks noGrp="1" noChangeAspect="1" noChangeArrowheads="1"/>
          </p:cNvPicPr>
          <p:nvPr>
            <p:ph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457200" y="1454150"/>
            <a:ext cx="8229600" cy="3551238"/>
          </a:xfrm>
          <a:noFill/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Date Placeholder 2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en-US"/>
              <a:t>Chapter 10</a:t>
            </a:r>
          </a:p>
        </p:txBody>
      </p:sp>
      <p:sp>
        <p:nvSpPr>
          <p:cNvPr id="23555" name="Footer Placeholder 3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/>
              <a:t>Design &amp; Analysis of Experiments 7E 2009 Montgomery</a:t>
            </a:r>
          </a:p>
        </p:txBody>
      </p:sp>
      <p:sp>
        <p:nvSpPr>
          <p:cNvPr id="23556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69667574-031E-485B-B963-8660B55BF06B}" type="slidenum">
              <a:rPr lang="en-US"/>
              <a:pPr/>
              <a:t>23</a:t>
            </a:fld>
            <a:endParaRPr lang="en-US"/>
          </a:p>
        </p:txBody>
      </p:sp>
      <p:pic>
        <p:nvPicPr>
          <p:cNvPr id="23557" name="Picture 3"/>
          <p:cNvPicPr>
            <a:picLocks noGrp="1" noChangeAspect="1" noChangeArrowheads="1"/>
          </p:cNvPicPr>
          <p:nvPr>
            <p:ph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955675" y="304800"/>
            <a:ext cx="7232650" cy="5851525"/>
          </a:xfrm>
          <a:noFill/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Date Placeholder 2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en-US"/>
              <a:t>Chapter 10</a:t>
            </a:r>
          </a:p>
        </p:txBody>
      </p:sp>
      <p:sp>
        <p:nvSpPr>
          <p:cNvPr id="24579" name="Footer Placeholder 3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/>
              <a:t>Design &amp; Analysis of Experiments 7E 2009 Montgomery</a:t>
            </a:r>
          </a:p>
        </p:txBody>
      </p:sp>
      <p:sp>
        <p:nvSpPr>
          <p:cNvPr id="24580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E9DE8D20-763C-4486-9FFE-4728D84B33A1}" type="slidenum">
              <a:rPr lang="en-US"/>
              <a:pPr/>
              <a:t>24</a:t>
            </a:fld>
            <a:endParaRPr lang="en-US"/>
          </a:p>
        </p:txBody>
      </p:sp>
      <p:pic>
        <p:nvPicPr>
          <p:cNvPr id="24581" name="Picture 6"/>
          <p:cNvPicPr>
            <a:picLocks noGrp="1" noChangeAspect="1" noChangeArrowheads="1"/>
          </p:cNvPicPr>
          <p:nvPr>
            <p:ph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457200" y="463550"/>
            <a:ext cx="8229600" cy="5532438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Date Placeholder 2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en-US"/>
              <a:t>Chapter 10</a:t>
            </a:r>
          </a:p>
        </p:txBody>
      </p:sp>
      <p:sp>
        <p:nvSpPr>
          <p:cNvPr id="25603" name="Footer Placeholder 3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/>
              <a:t>Design &amp; Analysis of Experiments 7E 2009 Montgomery</a:t>
            </a:r>
          </a:p>
        </p:txBody>
      </p:sp>
      <p:sp>
        <p:nvSpPr>
          <p:cNvPr id="25604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DA5F701B-0EDB-4680-8EF3-B04CDBEDE74D}" type="slidenum">
              <a:rPr lang="en-US"/>
              <a:pPr/>
              <a:t>25</a:t>
            </a:fld>
            <a:endParaRPr lang="en-US"/>
          </a:p>
        </p:txBody>
      </p:sp>
      <p:pic>
        <p:nvPicPr>
          <p:cNvPr id="25605" name="Picture 3"/>
          <p:cNvPicPr>
            <a:picLocks noGrp="1" noChangeAspect="1" noChangeArrowheads="1"/>
          </p:cNvPicPr>
          <p:nvPr>
            <p:ph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457200" y="931863"/>
            <a:ext cx="8229600" cy="4595812"/>
          </a:xfrm>
          <a:noFill/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Date Placeholder 2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en-US"/>
              <a:t>Chapter 10</a:t>
            </a:r>
          </a:p>
        </p:txBody>
      </p:sp>
      <p:sp>
        <p:nvSpPr>
          <p:cNvPr id="26627" name="Footer Placeholder 3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/>
              <a:t>Design &amp; Analysis of Experiments 7E 2009 Montgomery</a:t>
            </a:r>
          </a:p>
        </p:txBody>
      </p:sp>
      <p:sp>
        <p:nvSpPr>
          <p:cNvPr id="26628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FC64A46C-2838-42F4-B5CD-4A0843A364C2}" type="slidenum">
              <a:rPr lang="en-US"/>
              <a:pPr/>
              <a:t>26</a:t>
            </a:fld>
            <a:endParaRPr lang="en-US"/>
          </a:p>
        </p:txBody>
      </p:sp>
      <p:pic>
        <p:nvPicPr>
          <p:cNvPr id="26629" name="Picture 3"/>
          <p:cNvPicPr>
            <a:picLocks noGrp="1" noChangeAspect="1" noChangeArrowheads="1"/>
          </p:cNvPicPr>
          <p:nvPr>
            <p:ph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457200" y="1350963"/>
            <a:ext cx="8229600" cy="3759200"/>
          </a:xfrm>
          <a:noFill/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Date Placeholder 2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en-US"/>
              <a:t>Chapter 10</a:t>
            </a:r>
          </a:p>
        </p:txBody>
      </p:sp>
      <p:sp>
        <p:nvSpPr>
          <p:cNvPr id="27651" name="Footer Placeholder 3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/>
              <a:t>Design &amp; Analysis of Experiments 7E 2009 Montgomery</a:t>
            </a:r>
          </a:p>
        </p:txBody>
      </p:sp>
      <p:sp>
        <p:nvSpPr>
          <p:cNvPr id="27652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3B4EA378-BE33-4FB5-8C94-FD703578F4B7}" type="slidenum">
              <a:rPr lang="en-US"/>
              <a:pPr/>
              <a:t>27</a:t>
            </a:fld>
            <a:endParaRPr lang="en-US"/>
          </a:p>
        </p:txBody>
      </p:sp>
      <p:pic>
        <p:nvPicPr>
          <p:cNvPr id="27653" name="Picture 3"/>
          <p:cNvPicPr>
            <a:picLocks noGrp="1" noChangeAspect="1" noChangeArrowheads="1"/>
          </p:cNvPicPr>
          <p:nvPr>
            <p:ph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473075" y="304800"/>
            <a:ext cx="8197850" cy="5851525"/>
          </a:xfrm>
          <a:noFill/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Date Placeholder 2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en-US"/>
              <a:t>Chapter 10</a:t>
            </a:r>
          </a:p>
        </p:txBody>
      </p:sp>
      <p:sp>
        <p:nvSpPr>
          <p:cNvPr id="28675" name="Footer Placeholder 3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/>
              <a:t>Design &amp; Analysis of Experiments 7E 2009 Montgomery</a:t>
            </a:r>
          </a:p>
        </p:txBody>
      </p:sp>
      <p:sp>
        <p:nvSpPr>
          <p:cNvPr id="28676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294E2F84-C034-4F99-85B4-FBF9F9AEF198}" type="slidenum">
              <a:rPr lang="en-US"/>
              <a:pPr/>
              <a:t>28</a:t>
            </a:fld>
            <a:endParaRPr lang="en-US"/>
          </a:p>
        </p:txBody>
      </p:sp>
      <p:pic>
        <p:nvPicPr>
          <p:cNvPr id="28677" name="Picture 5"/>
          <p:cNvPicPr>
            <a:picLocks noGrp="1" noChangeAspect="1" noChangeArrowheads="1"/>
          </p:cNvPicPr>
          <p:nvPr>
            <p:ph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842963" y="274638"/>
            <a:ext cx="7456487" cy="5851525"/>
          </a:xfrm>
          <a:noFill/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Date Placeholder 2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en-US"/>
              <a:t>Chapter 10</a:t>
            </a:r>
          </a:p>
        </p:txBody>
      </p:sp>
      <p:sp>
        <p:nvSpPr>
          <p:cNvPr id="29699" name="Footer Placeholder 3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/>
              <a:t>Design &amp; Analysis of Experiments 7E 2009 Montgomery</a:t>
            </a:r>
          </a:p>
        </p:txBody>
      </p:sp>
      <p:sp>
        <p:nvSpPr>
          <p:cNvPr id="29700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D25167C2-6DF1-4F2F-84CC-843B511F5C54}" type="slidenum">
              <a:rPr lang="en-US"/>
              <a:pPr/>
              <a:t>29</a:t>
            </a:fld>
            <a:endParaRPr lang="en-US"/>
          </a:p>
        </p:txBody>
      </p:sp>
      <p:pic>
        <p:nvPicPr>
          <p:cNvPr id="29701" name="Picture 3"/>
          <p:cNvPicPr>
            <a:picLocks noGrp="1" noChangeAspect="1" noChangeArrowheads="1"/>
          </p:cNvPicPr>
          <p:nvPr>
            <p:ph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457200" y="1400175"/>
            <a:ext cx="8229600" cy="3659188"/>
          </a:xfr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Date Placeholder 2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en-US"/>
              <a:t>Chapter 10</a:t>
            </a:r>
          </a:p>
        </p:txBody>
      </p:sp>
      <p:sp>
        <p:nvSpPr>
          <p:cNvPr id="3075" name="Footer Placeholder 3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/>
              <a:t>Design &amp; Analysis of Experiments 7E 2009 Montgomery</a:t>
            </a:r>
          </a:p>
        </p:txBody>
      </p:sp>
      <p:sp>
        <p:nvSpPr>
          <p:cNvPr id="3076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6FBC8CD8-C673-49D7-9BFF-2D1E86C96187}" type="slidenum">
              <a:rPr lang="en-US"/>
              <a:pPr/>
              <a:t>3</a:t>
            </a:fld>
            <a:endParaRPr lang="en-US"/>
          </a:p>
        </p:txBody>
      </p:sp>
      <p:pic>
        <p:nvPicPr>
          <p:cNvPr id="3077" name="Picture 5"/>
          <p:cNvPicPr>
            <a:picLocks noGrp="1" noChangeAspect="1" noChangeArrowheads="1"/>
          </p:cNvPicPr>
          <p:nvPr>
            <p:ph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381000" y="685800"/>
            <a:ext cx="8229600" cy="2860675"/>
          </a:xfrm>
          <a:noFill/>
        </p:spPr>
      </p:pic>
      <p:sp>
        <p:nvSpPr>
          <p:cNvPr id="3078" name="Text Box 6"/>
          <p:cNvSpPr txBox="1">
            <a:spLocks noChangeArrowheads="1"/>
          </p:cNvSpPr>
          <p:nvPr/>
        </p:nvSpPr>
        <p:spPr bwMode="auto">
          <a:xfrm>
            <a:off x="914400" y="3810000"/>
            <a:ext cx="7620000" cy="175101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Regression models are </a:t>
            </a:r>
            <a:r>
              <a:rPr lang="en-US" b="1">
                <a:solidFill>
                  <a:schemeClr val="accent2"/>
                </a:solidFill>
              </a:rPr>
              <a:t>empirical</a:t>
            </a:r>
            <a:r>
              <a:rPr lang="en-US"/>
              <a:t> as opposed to </a:t>
            </a:r>
            <a:r>
              <a:rPr lang="en-US" b="1">
                <a:solidFill>
                  <a:schemeClr val="accent2"/>
                </a:solidFill>
              </a:rPr>
              <a:t>mechanistic</a:t>
            </a:r>
            <a:r>
              <a:rPr lang="en-US"/>
              <a:t> models</a:t>
            </a:r>
          </a:p>
          <a:p>
            <a:pPr>
              <a:spcBef>
                <a:spcPct val="50000"/>
              </a:spcBef>
            </a:pPr>
            <a:r>
              <a:rPr lang="en-US"/>
              <a:t>Regression modeling is often performed on undesigned or unplanned data</a:t>
            </a:r>
          </a:p>
          <a:p>
            <a:pPr>
              <a:spcBef>
                <a:spcPct val="50000"/>
              </a:spcBef>
            </a:pPr>
            <a:r>
              <a:rPr lang="en-US"/>
              <a:t>Regression modeling is also used extensively to build models to data from designed experiments</a:t>
            </a: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Date Placeholder 2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en-US"/>
              <a:t>Chapter 10</a:t>
            </a:r>
          </a:p>
        </p:txBody>
      </p:sp>
      <p:sp>
        <p:nvSpPr>
          <p:cNvPr id="30723" name="Footer Placeholder 3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/>
              <a:t>Design &amp; Analysis of Experiments 7E 2009 Montgomery</a:t>
            </a:r>
          </a:p>
        </p:txBody>
      </p:sp>
      <p:sp>
        <p:nvSpPr>
          <p:cNvPr id="30724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87D61B64-8E89-4B33-A50E-12C5491D7F3B}" type="slidenum">
              <a:rPr lang="en-US"/>
              <a:pPr/>
              <a:t>30</a:t>
            </a:fld>
            <a:endParaRPr lang="en-US"/>
          </a:p>
        </p:txBody>
      </p:sp>
      <p:pic>
        <p:nvPicPr>
          <p:cNvPr id="30725" name="Picture 3"/>
          <p:cNvPicPr>
            <a:picLocks noGrp="1" noChangeAspect="1" noChangeArrowheads="1"/>
          </p:cNvPicPr>
          <p:nvPr>
            <p:ph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457200" y="960438"/>
            <a:ext cx="8229600" cy="5059362"/>
          </a:xfrm>
          <a:noFill/>
        </p:spPr>
      </p:pic>
      <p:sp>
        <p:nvSpPr>
          <p:cNvPr id="30726" name="Text Box 4"/>
          <p:cNvSpPr txBox="1">
            <a:spLocks noChangeArrowheads="1"/>
          </p:cNvSpPr>
          <p:nvPr/>
        </p:nvSpPr>
        <p:spPr bwMode="auto">
          <a:xfrm>
            <a:off x="609600" y="304800"/>
            <a:ext cx="80772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The test uses an ANOVA approach.  The regression or model sum of squares is</a:t>
            </a:r>
          </a:p>
        </p:txBody>
      </p:sp>
      <p:sp>
        <p:nvSpPr>
          <p:cNvPr id="30727" name="Text Box 5"/>
          <p:cNvSpPr txBox="1">
            <a:spLocks noChangeArrowheads="1"/>
          </p:cNvSpPr>
          <p:nvPr/>
        </p:nvSpPr>
        <p:spPr bwMode="auto">
          <a:xfrm>
            <a:off x="7772400" y="4106863"/>
            <a:ext cx="1295400" cy="1155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400"/>
              <a:t>See Table 10.4 for the viscosity regression model</a:t>
            </a: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Date Placeholder 2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en-US"/>
              <a:t>Chapter 10</a:t>
            </a:r>
          </a:p>
        </p:txBody>
      </p:sp>
      <p:sp>
        <p:nvSpPr>
          <p:cNvPr id="31747" name="Footer Placeholder 3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/>
              <a:t>Design &amp; Analysis of Experiments 7E 2009 Montgomery</a:t>
            </a:r>
          </a:p>
        </p:txBody>
      </p:sp>
      <p:sp>
        <p:nvSpPr>
          <p:cNvPr id="31748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1C89F21C-5D40-4312-91CB-7E8B28EF2A4F}" type="slidenum">
              <a:rPr lang="en-US"/>
              <a:pPr/>
              <a:t>31</a:t>
            </a:fld>
            <a:endParaRPr lang="en-US"/>
          </a:p>
        </p:txBody>
      </p:sp>
      <p:pic>
        <p:nvPicPr>
          <p:cNvPr id="31749" name="Picture 3"/>
          <p:cNvPicPr>
            <a:picLocks noGrp="1" noChangeAspect="1" noChangeArrowheads="1"/>
          </p:cNvPicPr>
          <p:nvPr>
            <p:ph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957263" y="304800"/>
            <a:ext cx="7227887" cy="5851525"/>
          </a:xfrm>
          <a:noFill/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Date Placeholder 2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en-US"/>
              <a:t>Chapter 10</a:t>
            </a:r>
          </a:p>
        </p:txBody>
      </p:sp>
      <p:sp>
        <p:nvSpPr>
          <p:cNvPr id="32771" name="Footer Placeholder 3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/>
              <a:t>Design &amp; Analysis of Experiments 7E 2009 Montgomery</a:t>
            </a:r>
          </a:p>
        </p:txBody>
      </p:sp>
      <p:sp>
        <p:nvSpPr>
          <p:cNvPr id="32772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56033DCC-F385-4741-9677-6F8D06780706}" type="slidenum">
              <a:rPr lang="en-US"/>
              <a:pPr/>
              <a:t>32</a:t>
            </a:fld>
            <a:endParaRPr lang="en-US"/>
          </a:p>
        </p:txBody>
      </p:sp>
      <p:pic>
        <p:nvPicPr>
          <p:cNvPr id="32773" name="Picture 3"/>
          <p:cNvPicPr>
            <a:picLocks noGrp="1" noChangeAspect="1" noChangeArrowheads="1"/>
          </p:cNvPicPr>
          <p:nvPr>
            <p:ph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457200" y="1624013"/>
            <a:ext cx="8229600" cy="3060700"/>
          </a:xfrm>
          <a:noFill/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Date Placeholder 2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en-US"/>
              <a:t>Chapter 10</a:t>
            </a:r>
          </a:p>
        </p:txBody>
      </p:sp>
      <p:sp>
        <p:nvSpPr>
          <p:cNvPr id="33795" name="Footer Placeholder 3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/>
              <a:t>Design &amp; Analysis of Experiments 7E 2009 Montgomery</a:t>
            </a:r>
          </a:p>
        </p:txBody>
      </p:sp>
      <p:sp>
        <p:nvSpPr>
          <p:cNvPr id="33796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9DC50156-F71D-47C4-9407-D45B39BCD326}" type="slidenum">
              <a:rPr lang="en-US"/>
              <a:pPr/>
              <a:t>33</a:t>
            </a:fld>
            <a:endParaRPr lang="en-US"/>
          </a:p>
        </p:txBody>
      </p:sp>
      <p:pic>
        <p:nvPicPr>
          <p:cNvPr id="33797" name="Picture 3"/>
          <p:cNvPicPr>
            <a:picLocks noGrp="1" noChangeAspect="1" noChangeArrowheads="1"/>
          </p:cNvPicPr>
          <p:nvPr>
            <p:ph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457200" y="228600"/>
            <a:ext cx="8229600" cy="5137150"/>
          </a:xfrm>
          <a:noFill/>
        </p:spPr>
      </p:pic>
      <p:sp>
        <p:nvSpPr>
          <p:cNvPr id="33798" name="Text Box 5"/>
          <p:cNvSpPr txBox="1">
            <a:spLocks noChangeArrowheads="1"/>
          </p:cNvSpPr>
          <p:nvPr/>
        </p:nvSpPr>
        <p:spPr bwMode="auto">
          <a:xfrm>
            <a:off x="762000" y="5638800"/>
            <a:ext cx="72390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/>
              <a:t>See Table 10.4 for the viscosity regression model</a:t>
            </a: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Date Placeholder 2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en-US"/>
              <a:t>Chapter 10</a:t>
            </a:r>
          </a:p>
        </p:txBody>
      </p:sp>
      <p:sp>
        <p:nvSpPr>
          <p:cNvPr id="34819" name="Footer Placeholder 3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/>
              <a:t>Design &amp; Analysis of Experiments 7E 2009 Montgomery</a:t>
            </a:r>
          </a:p>
        </p:txBody>
      </p:sp>
      <p:sp>
        <p:nvSpPr>
          <p:cNvPr id="34820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DE2F53F1-6967-45A5-A0C0-7DA5748D1800}" type="slidenum">
              <a:rPr lang="en-US"/>
              <a:pPr/>
              <a:t>34</a:t>
            </a:fld>
            <a:endParaRPr lang="en-US"/>
          </a:p>
        </p:txBody>
      </p:sp>
      <p:pic>
        <p:nvPicPr>
          <p:cNvPr id="34821" name="Picture 3"/>
          <p:cNvPicPr>
            <a:picLocks noGrp="1" noChangeAspect="1" noChangeArrowheads="1"/>
          </p:cNvPicPr>
          <p:nvPr>
            <p:ph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457200" y="436563"/>
            <a:ext cx="8229600" cy="5588000"/>
          </a:xfrm>
          <a:noFill/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Date Placeholder 2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en-US"/>
              <a:t>Chapter 10</a:t>
            </a:r>
          </a:p>
        </p:txBody>
      </p:sp>
      <p:sp>
        <p:nvSpPr>
          <p:cNvPr id="35843" name="Footer Placeholder 3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/>
              <a:t>Design &amp; Analysis of Experiments 7E 2009 Montgomery</a:t>
            </a:r>
          </a:p>
        </p:txBody>
      </p:sp>
      <p:sp>
        <p:nvSpPr>
          <p:cNvPr id="35844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469BCA37-1FDA-4498-86FE-C217B2F63A60}" type="slidenum">
              <a:rPr lang="en-US"/>
              <a:pPr/>
              <a:t>35</a:t>
            </a:fld>
            <a:endParaRPr lang="en-US"/>
          </a:p>
        </p:txBody>
      </p:sp>
      <p:pic>
        <p:nvPicPr>
          <p:cNvPr id="35845" name="Picture 3"/>
          <p:cNvPicPr>
            <a:picLocks noGrp="1" noChangeAspect="1" noChangeArrowheads="1"/>
          </p:cNvPicPr>
          <p:nvPr>
            <p:ph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1206500" y="304800"/>
            <a:ext cx="6729413" cy="5851525"/>
          </a:xfrm>
          <a:noFill/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Date Placeholder 4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en-US"/>
              <a:t>Chapter 10</a:t>
            </a:r>
          </a:p>
        </p:txBody>
      </p:sp>
      <p:sp>
        <p:nvSpPr>
          <p:cNvPr id="36867" name="Footer Placeholder 5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/>
              <a:t>Design &amp; Analysis of Experiments 7E 2009 Montgomery</a:t>
            </a:r>
          </a:p>
        </p:txBody>
      </p:sp>
      <p:sp>
        <p:nvSpPr>
          <p:cNvPr id="36868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3BDDAFCD-A44F-44AE-9D63-17DCEC4A732F}" type="slidenum">
              <a:rPr lang="en-US"/>
              <a:pPr/>
              <a:t>36</a:t>
            </a:fld>
            <a:endParaRPr lang="en-US"/>
          </a:p>
        </p:txBody>
      </p:sp>
      <p:pic>
        <p:nvPicPr>
          <p:cNvPr id="36869" name="Picture 6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838200" y="381000"/>
            <a:ext cx="7848600" cy="2047875"/>
          </a:xfrm>
          <a:noFill/>
        </p:spPr>
      </p:pic>
      <p:pic>
        <p:nvPicPr>
          <p:cNvPr id="36870" name="Picture 7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914400" y="2362200"/>
            <a:ext cx="7848600" cy="3787775"/>
          </a:xfrm>
          <a:noFill/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Date Placeholder 2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en-US"/>
              <a:t>Chapter 10</a:t>
            </a:r>
          </a:p>
        </p:txBody>
      </p:sp>
      <p:sp>
        <p:nvSpPr>
          <p:cNvPr id="37891" name="Footer Placeholder 3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/>
              <a:t>Design &amp; Analysis of Experiments 7E 2009 Montgomery</a:t>
            </a:r>
          </a:p>
        </p:txBody>
      </p:sp>
      <p:sp>
        <p:nvSpPr>
          <p:cNvPr id="37892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B75A5C53-50E9-4330-8CF8-2F67B8078610}" type="slidenum">
              <a:rPr lang="en-US"/>
              <a:pPr/>
              <a:t>37</a:t>
            </a:fld>
            <a:endParaRPr lang="en-US"/>
          </a:p>
        </p:txBody>
      </p:sp>
      <p:pic>
        <p:nvPicPr>
          <p:cNvPr id="37893" name="Picture 3"/>
          <p:cNvPicPr>
            <a:picLocks noGrp="1" noChangeAspect="1" noChangeArrowheads="1"/>
          </p:cNvPicPr>
          <p:nvPr>
            <p:ph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457200" y="449263"/>
            <a:ext cx="8229600" cy="5562600"/>
          </a:xfrm>
          <a:noFill/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Date Placeholder 2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en-US"/>
              <a:t>Chapter 10</a:t>
            </a:r>
          </a:p>
        </p:txBody>
      </p:sp>
      <p:sp>
        <p:nvSpPr>
          <p:cNvPr id="38915" name="Footer Placeholder 3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/>
              <a:t>Design &amp; Analysis of Experiments 7E 2009 Montgomery</a:t>
            </a:r>
          </a:p>
        </p:txBody>
      </p:sp>
      <p:sp>
        <p:nvSpPr>
          <p:cNvPr id="38916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F1685FD6-4C2B-43F8-B5AA-597F4A0EBE62}" type="slidenum">
              <a:rPr lang="en-US"/>
              <a:pPr/>
              <a:t>38</a:t>
            </a:fld>
            <a:endParaRPr lang="en-US"/>
          </a:p>
        </p:txBody>
      </p:sp>
      <p:pic>
        <p:nvPicPr>
          <p:cNvPr id="38917" name="Picture 3"/>
          <p:cNvPicPr>
            <a:picLocks noGrp="1" noChangeAspect="1" noChangeArrowheads="1"/>
          </p:cNvPicPr>
          <p:nvPr>
            <p:ph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457200" y="1606550"/>
            <a:ext cx="8229600" cy="3246438"/>
          </a:xfrm>
          <a:noFill/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Date Placeholder 2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en-US"/>
              <a:t>Chapter 10</a:t>
            </a:r>
          </a:p>
        </p:txBody>
      </p:sp>
      <p:sp>
        <p:nvSpPr>
          <p:cNvPr id="39939" name="Footer Placeholder 3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/>
              <a:t>Design &amp; Analysis of Experiments 7E 2009 Montgomery</a:t>
            </a:r>
          </a:p>
        </p:txBody>
      </p:sp>
      <p:sp>
        <p:nvSpPr>
          <p:cNvPr id="39940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49902A74-92D9-4215-8C24-94BBA122FEE1}" type="slidenum">
              <a:rPr lang="en-US"/>
              <a:pPr/>
              <a:t>39</a:t>
            </a:fld>
            <a:endParaRPr lang="en-US"/>
          </a:p>
        </p:txBody>
      </p:sp>
      <p:pic>
        <p:nvPicPr>
          <p:cNvPr id="39941" name="Picture 3"/>
          <p:cNvPicPr>
            <a:picLocks noGrp="1" noChangeAspect="1" noChangeArrowheads="1"/>
          </p:cNvPicPr>
          <p:nvPr>
            <p:ph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457200" y="327025"/>
            <a:ext cx="8229600" cy="5807075"/>
          </a:xfr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Date Placeholder 2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en-US"/>
              <a:t>Chapter 10</a:t>
            </a:r>
          </a:p>
        </p:txBody>
      </p:sp>
      <p:sp>
        <p:nvSpPr>
          <p:cNvPr id="4099" name="Footer Placeholder 3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/>
              <a:t>Design &amp; Analysis of Experiments 7E 2009 Montgomery</a:t>
            </a:r>
          </a:p>
        </p:txBody>
      </p:sp>
      <p:sp>
        <p:nvSpPr>
          <p:cNvPr id="4100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101619ED-E1D2-4144-882F-0F8B4D3252ED}" type="slidenum">
              <a:rPr lang="en-US"/>
              <a:pPr/>
              <a:t>4</a:t>
            </a:fld>
            <a:endParaRPr lang="en-US"/>
          </a:p>
        </p:txBody>
      </p:sp>
      <p:pic>
        <p:nvPicPr>
          <p:cNvPr id="4101" name="Picture 3"/>
          <p:cNvPicPr>
            <a:picLocks noGrp="1" noChangeAspect="1" noChangeArrowheads="1"/>
          </p:cNvPicPr>
          <p:nvPr>
            <p:ph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457200" y="787400"/>
            <a:ext cx="8229600" cy="4886325"/>
          </a:xfrm>
          <a:noFill/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Date Placeholder 4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en-US"/>
              <a:t>Chapter 10</a:t>
            </a:r>
          </a:p>
        </p:txBody>
      </p:sp>
      <p:sp>
        <p:nvSpPr>
          <p:cNvPr id="40963" name="Footer Placeholder 5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/>
              <a:t>Design &amp; Analysis of Experiments 7E 2009 Montgomery</a:t>
            </a:r>
          </a:p>
        </p:txBody>
      </p:sp>
      <p:sp>
        <p:nvSpPr>
          <p:cNvPr id="40964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588B1693-26BE-4B22-92BB-DA35CF847EEA}" type="slidenum">
              <a:rPr lang="en-US"/>
              <a:pPr/>
              <a:t>40</a:t>
            </a:fld>
            <a:endParaRPr lang="en-US"/>
          </a:p>
        </p:txBody>
      </p:sp>
      <p:pic>
        <p:nvPicPr>
          <p:cNvPr id="40965" name="Picture 6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228600" y="381000"/>
            <a:ext cx="8763000" cy="2014538"/>
          </a:xfrm>
          <a:noFill/>
        </p:spPr>
      </p:pic>
      <p:pic>
        <p:nvPicPr>
          <p:cNvPr id="40966" name="Picture 7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1752600" y="2209800"/>
            <a:ext cx="6934200" cy="2081213"/>
          </a:xfrm>
          <a:noFill/>
        </p:spPr>
      </p:pic>
      <p:sp>
        <p:nvSpPr>
          <p:cNvPr id="40967" name="Text Box 8"/>
          <p:cNvSpPr txBox="1">
            <a:spLocks noChangeArrowheads="1"/>
          </p:cNvSpPr>
          <p:nvPr/>
        </p:nvSpPr>
        <p:spPr bwMode="auto">
          <a:xfrm>
            <a:off x="1600200" y="4572000"/>
            <a:ext cx="6934200" cy="1328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Prediction intervals are useful when running conformation experiments</a:t>
            </a:r>
          </a:p>
          <a:p>
            <a:pPr>
              <a:spcBef>
                <a:spcPct val="50000"/>
              </a:spcBef>
            </a:pPr>
            <a:r>
              <a:rPr lang="en-US"/>
              <a:t>If the new observation falls within the prediction interval that is some evidence that the model is reliable</a:t>
            </a: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Date Placeholder 2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en-US"/>
              <a:t>Chapter 10</a:t>
            </a:r>
          </a:p>
        </p:txBody>
      </p:sp>
      <p:sp>
        <p:nvSpPr>
          <p:cNvPr id="41987" name="Footer Placeholder 3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/>
              <a:t>Design &amp; Analysis of Experiments 7E 2009 Montgomery</a:t>
            </a:r>
          </a:p>
        </p:txBody>
      </p:sp>
      <p:sp>
        <p:nvSpPr>
          <p:cNvPr id="41988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7C5898D8-8EA7-40E5-8A9F-8A3087CCE10E}" type="slidenum">
              <a:rPr lang="en-US"/>
              <a:pPr/>
              <a:t>41</a:t>
            </a:fld>
            <a:endParaRPr lang="en-US"/>
          </a:p>
        </p:txBody>
      </p:sp>
      <p:pic>
        <p:nvPicPr>
          <p:cNvPr id="41989" name="Picture 3"/>
          <p:cNvPicPr>
            <a:picLocks noGrp="1" noChangeAspect="1" noChangeArrowheads="1"/>
          </p:cNvPicPr>
          <p:nvPr>
            <p:ph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457200" y="1225550"/>
            <a:ext cx="8229600" cy="3857625"/>
          </a:xfrm>
          <a:noFill/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Date Placeholder 2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en-US"/>
              <a:t>Chapter 10</a:t>
            </a:r>
          </a:p>
        </p:txBody>
      </p:sp>
      <p:sp>
        <p:nvSpPr>
          <p:cNvPr id="43011" name="Footer Placeholder 3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/>
              <a:t>Design &amp; Analysis of Experiments 7E 2009 Montgomery</a:t>
            </a:r>
          </a:p>
        </p:txBody>
      </p:sp>
      <p:sp>
        <p:nvSpPr>
          <p:cNvPr id="43012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A0AAD8BC-EE17-4F57-9966-611DD33BFEB4}" type="slidenum">
              <a:rPr lang="en-US"/>
              <a:pPr/>
              <a:t>42</a:t>
            </a:fld>
            <a:endParaRPr lang="en-US"/>
          </a:p>
        </p:txBody>
      </p:sp>
      <p:pic>
        <p:nvPicPr>
          <p:cNvPr id="43013" name="Picture 3"/>
          <p:cNvPicPr>
            <a:picLocks noGrp="1" noChangeAspect="1" noChangeArrowheads="1"/>
          </p:cNvPicPr>
          <p:nvPr>
            <p:ph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457200" y="1427163"/>
            <a:ext cx="8229600" cy="3605212"/>
          </a:xfrm>
          <a:noFill/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Date Placeholder 2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en-US"/>
              <a:t>Chapter 10</a:t>
            </a:r>
          </a:p>
        </p:txBody>
      </p:sp>
      <p:sp>
        <p:nvSpPr>
          <p:cNvPr id="44035" name="Footer Placeholder 3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/>
              <a:t>Design &amp; Analysis of Experiments 7E 2009 Montgomery</a:t>
            </a:r>
          </a:p>
        </p:txBody>
      </p:sp>
      <p:sp>
        <p:nvSpPr>
          <p:cNvPr id="44036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BD55B5F1-103B-4D2A-94C5-4CCE466FC43A}" type="slidenum">
              <a:rPr lang="en-US"/>
              <a:pPr/>
              <a:t>43</a:t>
            </a:fld>
            <a:endParaRPr lang="en-US"/>
          </a:p>
        </p:txBody>
      </p:sp>
      <p:sp>
        <p:nvSpPr>
          <p:cNvPr id="44037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200" smtClean="0"/>
              <a:t>10.7 Regression Model Diagnostics</a:t>
            </a:r>
          </a:p>
        </p:txBody>
      </p:sp>
      <p:sp>
        <p:nvSpPr>
          <p:cNvPr id="44038" name="Text Box 4"/>
          <p:cNvSpPr txBox="1">
            <a:spLocks noChangeArrowheads="1"/>
          </p:cNvSpPr>
          <p:nvPr/>
        </p:nvSpPr>
        <p:spPr bwMode="auto">
          <a:xfrm>
            <a:off x="533400" y="1295400"/>
            <a:ext cx="57912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Scaled residuals and PRESS</a:t>
            </a:r>
          </a:p>
        </p:txBody>
      </p:sp>
      <p:pic>
        <p:nvPicPr>
          <p:cNvPr id="44039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3575" y="1900238"/>
            <a:ext cx="6118225" cy="592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040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38200" y="2971800"/>
            <a:ext cx="6018213" cy="612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041" name="Picture 7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09600" y="3962400"/>
            <a:ext cx="6400800" cy="82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042" name="Picture 8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450975" y="5105400"/>
            <a:ext cx="5483225" cy="53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4043" name="Text Box 9"/>
          <p:cNvSpPr txBox="1">
            <a:spLocks noChangeArrowheads="1"/>
          </p:cNvSpPr>
          <p:nvPr/>
        </p:nvSpPr>
        <p:spPr bwMode="auto">
          <a:xfrm>
            <a:off x="6629400" y="1828800"/>
            <a:ext cx="22860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Standardized residual</a:t>
            </a:r>
          </a:p>
        </p:txBody>
      </p:sp>
      <p:sp>
        <p:nvSpPr>
          <p:cNvPr id="44044" name="Text Box 10"/>
          <p:cNvSpPr txBox="1">
            <a:spLocks noChangeArrowheads="1"/>
          </p:cNvSpPr>
          <p:nvPr/>
        </p:nvSpPr>
        <p:spPr bwMode="auto">
          <a:xfrm>
            <a:off x="6553200" y="3048000"/>
            <a:ext cx="23622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Studentized residual</a:t>
            </a:r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Date Placeholder 2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en-US"/>
              <a:t>Chapter 10</a:t>
            </a:r>
          </a:p>
        </p:txBody>
      </p:sp>
      <p:sp>
        <p:nvSpPr>
          <p:cNvPr id="45059" name="Footer Placeholder 3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/>
              <a:t>Design &amp; Analysis of Experiments 7E 2009 Montgomery</a:t>
            </a:r>
          </a:p>
        </p:txBody>
      </p:sp>
      <p:sp>
        <p:nvSpPr>
          <p:cNvPr id="45060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ABCDB4BC-C91E-43D3-AA5A-D8C94136B671}" type="slidenum">
              <a:rPr lang="en-US"/>
              <a:pPr/>
              <a:t>44</a:t>
            </a:fld>
            <a:endParaRPr lang="en-US"/>
          </a:p>
        </p:txBody>
      </p:sp>
      <p:pic>
        <p:nvPicPr>
          <p:cNvPr id="45061" name="Picture 3"/>
          <p:cNvPicPr>
            <a:picLocks noGrp="1" noChangeAspect="1" noChangeArrowheads="1"/>
          </p:cNvPicPr>
          <p:nvPr>
            <p:ph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457200" y="1201738"/>
            <a:ext cx="8229600" cy="4056062"/>
          </a:xfrm>
          <a:noFill/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Date Placeholder 2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en-US"/>
              <a:t>Chapter 10</a:t>
            </a:r>
          </a:p>
        </p:txBody>
      </p:sp>
      <p:sp>
        <p:nvSpPr>
          <p:cNvPr id="46083" name="Footer Placeholder 3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/>
              <a:t>Design &amp; Analysis of Experiments 7E 2009 Montgomery</a:t>
            </a:r>
          </a:p>
        </p:txBody>
      </p:sp>
      <p:sp>
        <p:nvSpPr>
          <p:cNvPr id="46084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6C371559-867B-42C7-AEA3-AE95B66F1770}" type="slidenum">
              <a:rPr lang="en-US"/>
              <a:pPr/>
              <a:t>45</a:t>
            </a:fld>
            <a:endParaRPr lang="en-US"/>
          </a:p>
        </p:txBody>
      </p:sp>
      <p:pic>
        <p:nvPicPr>
          <p:cNvPr id="46085" name="Picture 3"/>
          <p:cNvPicPr>
            <a:picLocks noGrp="1" noChangeAspect="1" noChangeArrowheads="1"/>
          </p:cNvPicPr>
          <p:nvPr>
            <p:ph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457200" y="628650"/>
            <a:ext cx="8229600" cy="5203825"/>
          </a:xfrm>
          <a:noFill/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en-US"/>
              <a:t>Chapter 10</a:t>
            </a:r>
          </a:p>
        </p:txBody>
      </p:sp>
      <p:sp>
        <p:nvSpPr>
          <p:cNvPr id="47107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/>
              <a:t>Design &amp; Analysis of Experiments 7E 2009 Montgomery</a:t>
            </a:r>
          </a:p>
        </p:txBody>
      </p:sp>
      <p:sp>
        <p:nvSpPr>
          <p:cNvPr id="47108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496E1E14-CAAB-4AE7-B853-777513318C90}" type="slidenum">
              <a:rPr lang="en-US"/>
              <a:pPr/>
              <a:t>46</a:t>
            </a:fld>
            <a:endParaRPr lang="en-US"/>
          </a:p>
        </p:txBody>
      </p:sp>
      <p:sp>
        <p:nvSpPr>
          <p:cNvPr id="47109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600" smtClean="0"/>
              <a:t>Influence Diagnostics</a:t>
            </a:r>
          </a:p>
        </p:txBody>
      </p:sp>
      <p:pic>
        <p:nvPicPr>
          <p:cNvPr id="47110" name="Picture 5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457200" y="1600200"/>
            <a:ext cx="8229600" cy="3284538"/>
          </a:xfrm>
          <a:noFill/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Date Placeholder 2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en-US"/>
              <a:t>Chapter 10</a:t>
            </a:r>
          </a:p>
        </p:txBody>
      </p:sp>
      <p:sp>
        <p:nvSpPr>
          <p:cNvPr id="48131" name="Footer Placeholder 3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/>
              <a:t>Design &amp; Analysis of Experiments 7E 2009 Montgomery</a:t>
            </a:r>
          </a:p>
        </p:txBody>
      </p:sp>
      <p:sp>
        <p:nvSpPr>
          <p:cNvPr id="48132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325D6887-272A-448B-9E88-3D47A6838CB4}" type="slidenum">
              <a:rPr lang="en-US"/>
              <a:pPr/>
              <a:t>47</a:t>
            </a:fld>
            <a:endParaRPr lang="en-US"/>
          </a:p>
        </p:txBody>
      </p:sp>
      <p:pic>
        <p:nvPicPr>
          <p:cNvPr id="48133" name="Picture 3"/>
          <p:cNvPicPr>
            <a:picLocks noGrp="1" noChangeAspect="1" noChangeArrowheads="1"/>
          </p:cNvPicPr>
          <p:nvPr>
            <p:ph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457200" y="434975"/>
            <a:ext cx="8229600" cy="5591175"/>
          </a:xfrm>
          <a:noFill/>
        </p:spPr>
      </p:pic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en-US"/>
              <a:t>Chapter 10</a:t>
            </a:r>
          </a:p>
        </p:txBody>
      </p:sp>
      <p:sp>
        <p:nvSpPr>
          <p:cNvPr id="49155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/>
              <a:t>Design &amp; Analysis of Experiments 7E 2009 Montgomery</a:t>
            </a:r>
          </a:p>
        </p:txBody>
      </p:sp>
      <p:sp>
        <p:nvSpPr>
          <p:cNvPr id="49156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6B8E4BE1-DFD0-43BA-9841-CCACA240A2AA}" type="slidenum">
              <a:rPr lang="en-US"/>
              <a:pPr/>
              <a:t>48</a:t>
            </a:fld>
            <a:endParaRPr lang="en-US"/>
          </a:p>
        </p:txBody>
      </p:sp>
      <p:sp>
        <p:nvSpPr>
          <p:cNvPr id="4915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10.8 Testing for Lack of Fit</a:t>
            </a:r>
          </a:p>
        </p:txBody>
      </p:sp>
      <p:sp>
        <p:nvSpPr>
          <p:cNvPr id="49158" name="Text Box 5"/>
          <p:cNvSpPr txBox="1">
            <a:spLocks noChangeArrowheads="1"/>
          </p:cNvSpPr>
          <p:nvPr/>
        </p:nvSpPr>
        <p:spPr bwMode="auto">
          <a:xfrm>
            <a:off x="1295400" y="1676400"/>
            <a:ext cx="65532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US"/>
          </a:p>
        </p:txBody>
      </p:sp>
      <p:pic>
        <p:nvPicPr>
          <p:cNvPr id="49159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71800" y="4140200"/>
            <a:ext cx="3140075" cy="50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9160" name="Text Box 7"/>
          <p:cNvSpPr txBox="1">
            <a:spLocks noChangeArrowheads="1"/>
          </p:cNvSpPr>
          <p:nvPr/>
        </p:nvSpPr>
        <p:spPr bwMode="auto">
          <a:xfrm>
            <a:off x="1219200" y="1524000"/>
            <a:ext cx="6858000" cy="201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Very important test in both general regression modeling and in analysis of a designed experiment</a:t>
            </a:r>
          </a:p>
          <a:p>
            <a:pPr>
              <a:spcBef>
                <a:spcPct val="50000"/>
              </a:spcBef>
            </a:pPr>
            <a:r>
              <a:rPr lang="en-US"/>
              <a:t>Does the chosen model adequately fit the data, or should higher-order terms be considered?</a:t>
            </a:r>
          </a:p>
          <a:p>
            <a:pPr>
              <a:spcBef>
                <a:spcPct val="50000"/>
              </a:spcBef>
            </a:pPr>
            <a:r>
              <a:rPr lang="en-US"/>
              <a:t>A statistical test can be performed provided that the error term can be decomposed into the two components shown below:</a:t>
            </a:r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Date Placeholder 2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en-US"/>
              <a:t>Chapter 10</a:t>
            </a:r>
          </a:p>
        </p:txBody>
      </p:sp>
      <p:sp>
        <p:nvSpPr>
          <p:cNvPr id="50179" name="Footer Placeholder 3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/>
              <a:t>Design &amp; Analysis of Experiments 7E 2009 Montgomery</a:t>
            </a:r>
          </a:p>
        </p:txBody>
      </p:sp>
      <p:sp>
        <p:nvSpPr>
          <p:cNvPr id="50180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5F7AD1AC-A03C-4C89-9BE6-0440D7D93D50}" type="slidenum">
              <a:rPr lang="en-US"/>
              <a:pPr/>
              <a:t>49</a:t>
            </a:fld>
            <a:endParaRPr lang="en-US"/>
          </a:p>
        </p:txBody>
      </p:sp>
      <p:pic>
        <p:nvPicPr>
          <p:cNvPr id="50181" name="Picture 3"/>
          <p:cNvPicPr>
            <a:picLocks noGrp="1" noChangeAspect="1" noChangeArrowheads="1"/>
          </p:cNvPicPr>
          <p:nvPr>
            <p:ph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804863" y="304800"/>
            <a:ext cx="7532687" cy="5851525"/>
          </a:xfr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Date Placeholder 2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en-US"/>
              <a:t>Chapter 10</a:t>
            </a:r>
          </a:p>
        </p:txBody>
      </p:sp>
      <p:sp>
        <p:nvSpPr>
          <p:cNvPr id="5123" name="Footer Placeholder 3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/>
              <a:t>Design &amp; Analysis of Experiments 7E 2009 Montgomery</a:t>
            </a:r>
          </a:p>
        </p:txBody>
      </p:sp>
      <p:sp>
        <p:nvSpPr>
          <p:cNvPr id="5124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C993F892-63AD-4AC6-91B8-A3E1ACFE17DE}" type="slidenum">
              <a:rPr lang="en-US"/>
              <a:pPr/>
              <a:t>5</a:t>
            </a:fld>
            <a:endParaRPr lang="en-US"/>
          </a:p>
        </p:txBody>
      </p:sp>
      <p:pic>
        <p:nvPicPr>
          <p:cNvPr id="5125" name="Picture 3"/>
          <p:cNvPicPr>
            <a:picLocks noGrp="1" noChangeAspect="1" noChangeArrowheads="1"/>
          </p:cNvPicPr>
          <p:nvPr>
            <p:ph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457200" y="1393825"/>
            <a:ext cx="8229600" cy="3671888"/>
          </a:xfrm>
          <a:noFill/>
        </p:spPr>
      </p:pic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Date Placeholder 2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en-US"/>
              <a:t>Chapter 10</a:t>
            </a:r>
          </a:p>
        </p:txBody>
      </p:sp>
      <p:sp>
        <p:nvSpPr>
          <p:cNvPr id="51203" name="Footer Placeholder 3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/>
              <a:t>Design &amp; Analysis of Experiments 7E 2009 Montgomery</a:t>
            </a:r>
          </a:p>
        </p:txBody>
      </p:sp>
      <p:sp>
        <p:nvSpPr>
          <p:cNvPr id="51204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8EA8B22B-0E46-455A-B5BA-290BA13BDF89}" type="slidenum">
              <a:rPr lang="en-US"/>
              <a:pPr/>
              <a:t>50</a:t>
            </a:fld>
            <a:endParaRPr lang="en-US"/>
          </a:p>
        </p:txBody>
      </p:sp>
      <p:pic>
        <p:nvPicPr>
          <p:cNvPr id="51205" name="Picture 3"/>
          <p:cNvPicPr>
            <a:picLocks noGrp="1" noChangeAspect="1" noChangeArrowheads="1"/>
          </p:cNvPicPr>
          <p:nvPr>
            <p:ph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457200" y="1417638"/>
            <a:ext cx="8229600" cy="3624262"/>
          </a:xfr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Date Placeholder 2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en-US"/>
              <a:t>Chapter 10</a:t>
            </a:r>
          </a:p>
        </p:txBody>
      </p:sp>
      <p:sp>
        <p:nvSpPr>
          <p:cNvPr id="6147" name="Footer Placeholder 3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/>
              <a:t>Design &amp; Analysis of Experiments 7E 2009 Montgomery</a:t>
            </a:r>
          </a:p>
        </p:txBody>
      </p:sp>
      <p:sp>
        <p:nvSpPr>
          <p:cNvPr id="6148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41FDA7FD-929C-4064-A26E-B905EEA6DBCA}" type="slidenum">
              <a:rPr lang="en-US"/>
              <a:pPr/>
              <a:t>6</a:t>
            </a:fld>
            <a:endParaRPr lang="en-US"/>
          </a:p>
        </p:txBody>
      </p:sp>
      <p:pic>
        <p:nvPicPr>
          <p:cNvPr id="6149" name="Picture 3"/>
          <p:cNvPicPr>
            <a:picLocks noGrp="1" noChangeAspect="1" noChangeArrowheads="1"/>
          </p:cNvPicPr>
          <p:nvPr>
            <p:ph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457200" y="152400"/>
            <a:ext cx="8229600" cy="3948113"/>
          </a:xfrm>
          <a:noFill/>
        </p:spPr>
      </p:pic>
      <p:pic>
        <p:nvPicPr>
          <p:cNvPr id="6150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295400" y="4191000"/>
            <a:ext cx="3552825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51" name="Text Box 5"/>
          <p:cNvSpPr txBox="1">
            <a:spLocks noChangeArrowheads="1"/>
          </p:cNvSpPr>
          <p:nvPr/>
        </p:nvSpPr>
        <p:spPr bwMode="auto">
          <a:xfrm>
            <a:off x="5638800" y="4572000"/>
            <a:ext cx="2743200" cy="12001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i="1"/>
              <a:t>L</a:t>
            </a:r>
            <a:r>
              <a:rPr lang="en-US"/>
              <a:t> is minimized by taking derivatives with respect to the model parameters and equating to zero</a:t>
            </a:r>
            <a:endParaRPr lang="en-US" i="1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Date Placeholder 2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en-US"/>
              <a:t>Chapter 10</a:t>
            </a:r>
          </a:p>
        </p:txBody>
      </p:sp>
      <p:sp>
        <p:nvSpPr>
          <p:cNvPr id="7171" name="Footer Placeholder 3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/>
              <a:t>Design &amp; Analysis of Experiments 7E 2009 Montgomery</a:t>
            </a:r>
          </a:p>
        </p:txBody>
      </p:sp>
      <p:sp>
        <p:nvSpPr>
          <p:cNvPr id="7172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AAF5E2C4-E1A6-4956-99B8-1D3BD4CE247A}" type="slidenum">
              <a:rPr lang="en-US"/>
              <a:pPr/>
              <a:t>7</a:t>
            </a:fld>
            <a:endParaRPr lang="en-US"/>
          </a:p>
        </p:txBody>
      </p:sp>
      <p:pic>
        <p:nvPicPr>
          <p:cNvPr id="7173" name="Picture 3"/>
          <p:cNvPicPr>
            <a:picLocks noGrp="1" noChangeAspect="1" noChangeArrowheads="1"/>
          </p:cNvPicPr>
          <p:nvPr>
            <p:ph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457200" y="1927225"/>
            <a:ext cx="8229600" cy="2605088"/>
          </a:xfrm>
          <a:noFill/>
        </p:spPr>
      </p:pic>
      <p:sp>
        <p:nvSpPr>
          <p:cNvPr id="7174" name="Text Box 4"/>
          <p:cNvSpPr txBox="1">
            <a:spLocks noChangeArrowheads="1"/>
          </p:cNvSpPr>
          <p:nvPr/>
        </p:nvSpPr>
        <p:spPr bwMode="auto">
          <a:xfrm>
            <a:off x="762000" y="838200"/>
            <a:ext cx="72390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Taking the derivatives and equating to zero results in: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Date Placeholder 2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en-US"/>
              <a:t>Chapter 10</a:t>
            </a:r>
          </a:p>
        </p:txBody>
      </p:sp>
      <p:sp>
        <p:nvSpPr>
          <p:cNvPr id="8195" name="Footer Placeholder 3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/>
              <a:t>Design &amp; Analysis of Experiments 7E 2009 Montgomery</a:t>
            </a:r>
          </a:p>
        </p:txBody>
      </p:sp>
      <p:sp>
        <p:nvSpPr>
          <p:cNvPr id="8196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F2B430B5-C8D7-4306-907B-38E4E73FFA8B}" type="slidenum">
              <a:rPr lang="en-US"/>
              <a:pPr/>
              <a:t>8</a:t>
            </a:fld>
            <a:endParaRPr lang="en-US"/>
          </a:p>
        </p:txBody>
      </p:sp>
      <p:pic>
        <p:nvPicPr>
          <p:cNvPr id="8197" name="Picture 3"/>
          <p:cNvPicPr>
            <a:picLocks noGrp="1" noChangeAspect="1" noChangeArrowheads="1"/>
          </p:cNvPicPr>
          <p:nvPr>
            <p:ph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457200" y="1481138"/>
            <a:ext cx="8229600" cy="3498850"/>
          </a:xfr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Date Placeholder 2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en-US"/>
              <a:t>Chapter 10</a:t>
            </a:r>
          </a:p>
        </p:txBody>
      </p:sp>
      <p:sp>
        <p:nvSpPr>
          <p:cNvPr id="9219" name="Footer Placeholder 3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/>
              <a:t>Design &amp; Analysis of Experiments 7E 2009 Montgomery</a:t>
            </a:r>
          </a:p>
        </p:txBody>
      </p:sp>
      <p:sp>
        <p:nvSpPr>
          <p:cNvPr id="9220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BC04A454-6242-4B56-AA85-3C77ADC49033}" type="slidenum">
              <a:rPr lang="en-US"/>
              <a:pPr/>
              <a:t>9</a:t>
            </a:fld>
            <a:endParaRPr lang="en-US"/>
          </a:p>
        </p:txBody>
      </p:sp>
      <p:pic>
        <p:nvPicPr>
          <p:cNvPr id="9221" name="Picture 3"/>
          <p:cNvPicPr>
            <a:picLocks noGrp="1" noChangeAspect="1" noChangeArrowheads="1"/>
          </p:cNvPicPr>
          <p:nvPr>
            <p:ph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457200" y="622300"/>
            <a:ext cx="8229600" cy="5216525"/>
          </a:xfr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60</TotalTime>
  <Words>816</Words>
  <Application>Microsoft Office PowerPoint</Application>
  <PresentationFormat>On-screen Show (4:3)</PresentationFormat>
  <Paragraphs>236</Paragraphs>
  <Slides>50</Slides>
  <Notes>50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50</vt:i4>
      </vt:variant>
    </vt:vector>
  </HeadingPairs>
  <TitlesOfParts>
    <vt:vector size="51" baseType="lpstr">
      <vt:lpstr>Default Design</vt:lpstr>
      <vt:lpstr>Slide 1</vt:lpstr>
      <vt:lpstr>Design and Analysis of Engineering Experiments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Slide 28</vt:lpstr>
      <vt:lpstr>Slide 29</vt:lpstr>
      <vt:lpstr>Slide 30</vt:lpstr>
      <vt:lpstr>Slide 31</vt:lpstr>
      <vt:lpstr>Slide 32</vt:lpstr>
      <vt:lpstr>Slide 33</vt:lpstr>
      <vt:lpstr>Slide 34</vt:lpstr>
      <vt:lpstr>Slide 35</vt:lpstr>
      <vt:lpstr>Slide 36</vt:lpstr>
      <vt:lpstr>Slide 37</vt:lpstr>
      <vt:lpstr>Slide 38</vt:lpstr>
      <vt:lpstr>Slide 39</vt:lpstr>
      <vt:lpstr>Slide 40</vt:lpstr>
      <vt:lpstr>Slide 41</vt:lpstr>
      <vt:lpstr>Slide 42</vt:lpstr>
      <vt:lpstr>10.7 Regression Model Diagnostics</vt:lpstr>
      <vt:lpstr>Slide 44</vt:lpstr>
      <vt:lpstr>Slide 45</vt:lpstr>
      <vt:lpstr>Influence Diagnostics</vt:lpstr>
      <vt:lpstr>Slide 47</vt:lpstr>
      <vt:lpstr>10.8 Testing for Lack of Fit</vt:lpstr>
      <vt:lpstr>Slide 49</vt:lpstr>
      <vt:lpstr>Slide 50</vt:lpstr>
    </vt:vector>
  </TitlesOfParts>
  <Company>Fulton School of Engineering - ASU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Douglas Montgomery</dc:creator>
  <cp:lastModifiedBy>ksu</cp:lastModifiedBy>
  <cp:revision>10</cp:revision>
  <dcterms:created xsi:type="dcterms:W3CDTF">2008-07-10T17:00:15Z</dcterms:created>
  <dcterms:modified xsi:type="dcterms:W3CDTF">2012-09-01T19:15:44Z</dcterms:modified>
</cp:coreProperties>
</file>