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6" r:id="rId15"/>
    <p:sldId id="298" r:id="rId16"/>
  </p:sldIdLst>
  <p:sldSz cx="9144000" cy="6858000" type="screen4x3"/>
  <p:notesSz cx="6818313" cy="9128125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Font typeface="Arial" pitchFamily="34" charset="0"/>
      <a:defRPr sz="1200" b="1" kern="1200">
        <a:solidFill>
          <a:srgbClr val="0000FF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Font typeface="Arial" pitchFamily="34" charset="0"/>
      <a:defRPr sz="1200" b="1" kern="1200">
        <a:solidFill>
          <a:srgbClr val="0000FF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Font typeface="Arial" pitchFamily="34" charset="0"/>
      <a:defRPr sz="1200" b="1" kern="1200">
        <a:solidFill>
          <a:srgbClr val="0000FF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Font typeface="Arial" pitchFamily="34" charset="0"/>
      <a:defRPr sz="1200" b="1" kern="1200">
        <a:solidFill>
          <a:srgbClr val="0000FF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Font typeface="Arial" pitchFamily="34" charset="0"/>
      <a:defRPr sz="1200" b="1" kern="1200">
        <a:solidFill>
          <a:srgbClr val="0000FF"/>
        </a:solidFill>
        <a:latin typeface="Arial" pitchFamily="34" charset="0"/>
        <a:ea typeface="+mn-ea"/>
        <a:cs typeface="+mn-cs"/>
      </a:defRPr>
    </a:lvl5pPr>
    <a:lvl6pPr marL="2286000" algn="r" defTabSz="914400" rtl="1" eaLnBrk="1" latinLnBrk="0" hangingPunct="1">
      <a:defRPr sz="1200" b="1" kern="1200">
        <a:solidFill>
          <a:srgbClr val="0000FF"/>
        </a:solidFill>
        <a:latin typeface="Arial" pitchFamily="34" charset="0"/>
        <a:ea typeface="+mn-ea"/>
        <a:cs typeface="+mn-cs"/>
      </a:defRPr>
    </a:lvl6pPr>
    <a:lvl7pPr marL="2743200" algn="r" defTabSz="914400" rtl="1" eaLnBrk="1" latinLnBrk="0" hangingPunct="1">
      <a:defRPr sz="1200" b="1" kern="1200">
        <a:solidFill>
          <a:srgbClr val="0000FF"/>
        </a:solidFill>
        <a:latin typeface="Arial" pitchFamily="34" charset="0"/>
        <a:ea typeface="+mn-ea"/>
        <a:cs typeface="+mn-cs"/>
      </a:defRPr>
    </a:lvl7pPr>
    <a:lvl8pPr marL="3200400" algn="r" defTabSz="914400" rtl="1" eaLnBrk="1" latinLnBrk="0" hangingPunct="1">
      <a:defRPr sz="1200" b="1" kern="1200">
        <a:solidFill>
          <a:srgbClr val="0000FF"/>
        </a:solidFill>
        <a:latin typeface="Arial" pitchFamily="34" charset="0"/>
        <a:ea typeface="+mn-ea"/>
        <a:cs typeface="+mn-cs"/>
      </a:defRPr>
    </a:lvl8pPr>
    <a:lvl9pPr marL="3657600" algn="r" defTabSz="914400" rtl="1" eaLnBrk="1" latinLnBrk="0" hangingPunct="1">
      <a:defRPr sz="1200" b="1" kern="1200">
        <a:solidFill>
          <a:srgbClr val="0000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6699CC"/>
    <a:srgbClr val="339966"/>
    <a:srgbClr val="CCCCCC"/>
    <a:srgbClr val="FFFF00"/>
    <a:srgbClr val="FFCCFF"/>
    <a:srgbClr val="99CCFF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8182" autoAdjust="0"/>
    <p:restoredTop sz="74014" autoAdjust="0"/>
  </p:normalViewPr>
  <p:slideViewPr>
    <p:cSldViewPr>
      <p:cViewPr>
        <p:scale>
          <a:sx n="60" d="100"/>
          <a:sy n="60" d="100"/>
        </p:scale>
        <p:origin x="-1548" y="-72"/>
      </p:cViewPr>
      <p:guideLst>
        <p:guide orient="horz" pos="2208"/>
        <p:guide orient="horz" pos="1200"/>
        <p:guide orient="horz" pos="576"/>
        <p:guide orient="horz" pos="2784"/>
        <p:guide orient="horz" pos="3552"/>
        <p:guide pos="528"/>
        <p:guide pos="3600"/>
        <p:guide pos="624"/>
        <p:guide pos="91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040"/>
    </p:cViewPr>
  </p:sorterViewPr>
  <p:notesViewPr>
    <p:cSldViewPr>
      <p:cViewPr>
        <p:scale>
          <a:sx n="90" d="100"/>
          <a:sy n="90" d="100"/>
        </p:scale>
        <p:origin x="-2130" y="-78"/>
      </p:cViewPr>
      <p:guideLst>
        <p:guide orient="horz" pos="3264"/>
        <p:guide orient="horz" pos="288"/>
        <p:guide pos="384"/>
        <p:guide pos="52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3.xml"/><Relationship Id="rId7" Type="http://schemas.openxmlformats.org/officeDocument/2006/relationships/slide" Target="slides/slide8.xml"/><Relationship Id="rId12" Type="http://schemas.openxmlformats.org/officeDocument/2006/relationships/slide" Target="slides/slide15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11" Type="http://schemas.openxmlformats.org/officeDocument/2006/relationships/slide" Target="slides/slide14.xml"/><Relationship Id="rId5" Type="http://schemas.openxmlformats.org/officeDocument/2006/relationships/slide" Target="slides/slide6.xml"/><Relationship Id="rId10" Type="http://schemas.openxmlformats.org/officeDocument/2006/relationships/slide" Target="slides/slide13.xml"/><Relationship Id="rId4" Type="http://schemas.openxmlformats.org/officeDocument/2006/relationships/slide" Target="slides/slide4.xml"/><Relationship Id="rId9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3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16" tIns="45558" rIns="91116" bIns="45558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Clr>
                <a:srgbClr val="000000"/>
              </a:buCl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3975" y="0"/>
            <a:ext cx="29543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16" tIns="45558" rIns="91116" bIns="45558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Clr>
                <a:srgbClr val="000000"/>
              </a:buCl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72513"/>
            <a:ext cx="29543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16" tIns="45558" rIns="91116" bIns="45558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Clr>
                <a:srgbClr val="000000"/>
              </a:buCl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3975" y="8672513"/>
            <a:ext cx="29543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16" tIns="45558" rIns="91116" bIns="45558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Clr>
                <a:srgbClr val="000000"/>
              </a:buClr>
              <a:defRPr>
                <a:solidFill>
                  <a:schemeClr val="tx1"/>
                </a:solidFill>
              </a:defRPr>
            </a:lvl1pPr>
          </a:lstStyle>
          <a:p>
            <a:fld id="{59E5F1B3-B30E-4CB3-9B9C-C639B63C12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_Image_Placeholder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41325" y="455613"/>
            <a:ext cx="5935663" cy="4451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Notes_TextBox_Placeholder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68325" y="5133975"/>
            <a:ext cx="5681663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655" tIns="12655" rIns="12655" bIns="12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5" name="Notes_Footer"/>
          <p:cNvSpPr>
            <a:spLocks noChangeArrowheads="1"/>
          </p:cNvSpPr>
          <p:nvPr/>
        </p:nvSpPr>
        <p:spPr bwMode="gray">
          <a:xfrm>
            <a:off x="631825" y="8747125"/>
            <a:ext cx="5694363" cy="1778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91116" tIns="45558" rIns="91116" bIns="45558" anchor="ctr"/>
          <a:lstStyle/>
          <a:p>
            <a:pPr algn="ctr" defTabSz="911225">
              <a:spcBef>
                <a:spcPct val="0"/>
              </a:spcBef>
              <a:buClrTx/>
              <a:buFontTx/>
              <a:buNone/>
            </a:pPr>
            <a:r>
              <a:rPr lang="en-US" sz="1100">
                <a:solidFill>
                  <a:schemeClr val="tx1"/>
                </a:solidFill>
              </a:rPr>
              <a:t>Oracle Forms Developer 10</a:t>
            </a:r>
            <a:r>
              <a:rPr lang="en-US" sz="1100" i="1">
                <a:solidFill>
                  <a:schemeClr val="tx1"/>
                </a:solidFill>
              </a:rPr>
              <a:t>g</a:t>
            </a:r>
            <a:r>
              <a:rPr lang="en-US" sz="1100">
                <a:solidFill>
                  <a:schemeClr val="tx1"/>
                </a:solidFill>
              </a:rPr>
              <a:t>: Build Internet Applications   10-</a:t>
            </a:r>
            <a:fld id="{6C41BF77-2B4E-4195-9C7E-215257483DAF}" type="slidenum">
              <a:rPr lang="en-US" sz="1100">
                <a:solidFill>
                  <a:schemeClr val="tx1"/>
                </a:solidFill>
              </a:rPr>
              <a:pPr algn="ctr" defTabSz="911225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sz="11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50000"/>
      </a:spcBef>
      <a:spcAft>
        <a:spcPct val="0"/>
      </a:spcAft>
      <a:buSzPct val="100000"/>
      <a:buFont typeface="Arial" pitchFamily="34" charset="0"/>
      <a:defRPr sz="12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114300" algn="l" defTabSz="457200" rtl="0" fontAlgn="base">
      <a:spcBef>
        <a:spcPct val="25000"/>
      </a:spcBef>
      <a:spcAft>
        <a:spcPct val="0"/>
      </a:spcAft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457200" indent="-228600" algn="l" defTabSz="457200" rtl="0" fontAlgn="base">
      <a:spcBef>
        <a:spcPct val="0"/>
      </a:spcBef>
      <a:spcAft>
        <a:spcPct val="0"/>
      </a:spcAft>
      <a:buSzPct val="100000"/>
      <a:buChar char="•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800100" indent="-228600" algn="l" defTabSz="457200" rtl="0" fontAlgn="base">
      <a:spcBef>
        <a:spcPct val="0"/>
      </a:spcBef>
      <a:spcAft>
        <a:spcPct val="0"/>
      </a:spcAft>
      <a:buSzPct val="100000"/>
      <a:buFont typeface="New Times Roman"/>
      <a:buChar char="-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914400" algn="l" defTabSz="457200" rtl="0" fontAlgn="base">
      <a:spcBef>
        <a:spcPct val="0"/>
      </a:spcBef>
      <a:spcAft>
        <a:spcPct val="0"/>
      </a:spcAft>
      <a:buSzPct val="100000"/>
      <a:buFont typeface="Courier New" pitchFamily="49" charset="0"/>
      <a:defRPr sz="1100" kern="1200">
        <a:solidFill>
          <a:srgbClr val="000000"/>
        </a:solidFill>
        <a:latin typeface="Courier New" pitchFamily="49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24" name="Rectangle 8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25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Schedule:	Timing	Topic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		  60 minutes	Lecture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		  40 minutes	Guided Practice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		100 minutes	Total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2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15000"/>
              </a:spcBef>
            </a:pPr>
            <a:r>
              <a:rPr lang="en-US"/>
              <a:t>Calculated Item Based on a Formula</a:t>
            </a:r>
          </a:p>
          <a:p>
            <a:pPr lvl="1">
              <a:spcBef>
                <a:spcPct val="15000"/>
              </a:spcBef>
            </a:pPr>
            <a:r>
              <a:rPr lang="en-US"/>
              <a:t>To create a calculated item based on a formula, perform the following steps:</a:t>
            </a:r>
          </a:p>
          <a:p>
            <a:pPr lvl="2">
              <a:spcBef>
                <a:spcPct val="15000"/>
              </a:spcBef>
              <a:buFontTx/>
              <a:buNone/>
            </a:pPr>
            <a:r>
              <a:rPr lang="en-US"/>
              <a:t>1.	Create a new item in the Object Navigator.</a:t>
            </a:r>
          </a:p>
          <a:p>
            <a:pPr lvl="2">
              <a:spcBef>
                <a:spcPct val="15000"/>
              </a:spcBef>
              <a:buFontTx/>
              <a:buNone/>
            </a:pPr>
            <a:r>
              <a:rPr lang="en-US"/>
              <a:t>2.	Open the Property Palette of the item.</a:t>
            </a:r>
          </a:p>
          <a:p>
            <a:pPr lvl="2">
              <a:spcBef>
                <a:spcPct val="15000"/>
              </a:spcBef>
              <a:buFontTx/>
              <a:buNone/>
            </a:pPr>
            <a:r>
              <a:rPr lang="en-US"/>
              <a:t>3.	Set the Calculation Mode property to Formula.</a:t>
            </a:r>
          </a:p>
          <a:p>
            <a:pPr lvl="2">
              <a:spcBef>
                <a:spcPct val="15000"/>
              </a:spcBef>
              <a:buFontTx/>
              <a:buNone/>
            </a:pPr>
            <a:r>
              <a:rPr lang="en-US"/>
              <a:t>4.	Click More for the Formula property and enter the PL/SQL expression to define the formula.</a:t>
            </a:r>
          </a:p>
          <a:p>
            <a:pPr lvl="1">
              <a:spcBef>
                <a:spcPct val="15000"/>
              </a:spcBef>
            </a:pPr>
            <a:r>
              <a:rPr lang="en-US" b="1"/>
              <a:t>Note:</a:t>
            </a:r>
            <a:r>
              <a:rPr lang="en-US"/>
              <a:t> A formula item cannot be a database item because its value is computed by Forms</a:t>
            </a:r>
            <a:r>
              <a:rPr lang="en-US">
                <a:sym typeface="Wingdings" pitchFamily="2" charset="2"/>
              </a:rPr>
              <a:t>, n</a:t>
            </a:r>
            <a:r>
              <a:rPr lang="en-US"/>
              <a:t>ot queried from a database column.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20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64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15000"/>
              </a:spcBef>
            </a:pPr>
            <a:r>
              <a:rPr lang="en-US" dirty="0"/>
              <a:t>Rules for Calculated Item Formulas</a:t>
            </a:r>
          </a:p>
          <a:p>
            <a:pPr lvl="1">
              <a:spcBef>
                <a:spcPct val="15000"/>
              </a:spcBef>
            </a:pPr>
            <a:r>
              <a:rPr lang="en-US" dirty="0"/>
              <a:t>When writing formulas for calculated items, observe the following rules:</a:t>
            </a:r>
          </a:p>
          <a:p>
            <a:pPr lvl="2">
              <a:spcBef>
                <a:spcPct val="15000"/>
              </a:spcBef>
            </a:pPr>
            <a:r>
              <a:rPr lang="en-US" dirty="0"/>
              <a:t>The formula (and any user-written subprogram that calls it) must not invoke any restricted built-ins.</a:t>
            </a:r>
          </a:p>
          <a:p>
            <a:pPr lvl="2">
              <a:spcBef>
                <a:spcPct val="15000"/>
              </a:spcBef>
            </a:pPr>
            <a:r>
              <a:rPr lang="en-US" dirty="0"/>
              <a:t>The formula (and any user-written subprogram that calls it) cannot execute any DML statements.</a:t>
            </a:r>
          </a:p>
          <a:p>
            <a:pPr lvl="2">
              <a:spcBef>
                <a:spcPct val="15000"/>
              </a:spcBef>
            </a:pPr>
            <a:r>
              <a:rPr lang="en-US" dirty="0"/>
              <a:t>Do not terminate the PL/SQL expression with a semicolon.</a:t>
            </a:r>
          </a:p>
          <a:p>
            <a:pPr lvl="2">
              <a:spcBef>
                <a:spcPct val="15000"/>
              </a:spcBef>
            </a:pPr>
            <a:r>
              <a:rPr lang="en-US" dirty="0"/>
              <a:t>If the PL/SQL expression involves an assignment, do not enter the complete PL/SQL statement. Forms Builder assigns the actual assignment code internally.</a:t>
            </a:r>
          </a:p>
          <a:p>
            <a:pPr lvl="1">
              <a:spcBef>
                <a:spcPct val="15000"/>
              </a:spcBef>
            </a:pPr>
            <a:r>
              <a:rPr lang="en-US" b="1" dirty="0"/>
              <a:t>Example</a:t>
            </a:r>
            <a:endParaRPr lang="en-US" dirty="0"/>
          </a:p>
          <a:p>
            <a:pPr lvl="1">
              <a:spcBef>
                <a:spcPct val="15000"/>
              </a:spcBef>
            </a:pPr>
            <a:r>
              <a:rPr lang="en-US" dirty="0"/>
              <a:t>Suppose you have a formula item called </a:t>
            </a:r>
            <a:r>
              <a:rPr lang="en-US" dirty="0" err="1"/>
              <a:t>Gross_Comp</a:t>
            </a:r>
            <a:r>
              <a:rPr lang="en-US" dirty="0"/>
              <a:t> in the EMPLOYEES block of a form. If you set the Formula property to:</a:t>
            </a:r>
          </a:p>
          <a:p>
            <a:pPr lvl="4">
              <a:spcBef>
                <a:spcPct val="15000"/>
              </a:spcBef>
            </a:pPr>
            <a:r>
              <a:rPr lang="en-US" dirty="0"/>
              <a:t>NVL(:employees.salary,0) * NVL(:employees.commission_pct,0)</a:t>
            </a:r>
          </a:p>
          <a:p>
            <a:pPr lvl="1">
              <a:spcBef>
                <a:spcPct val="15000"/>
              </a:spcBef>
            </a:pPr>
            <a:r>
              <a:rPr lang="en-US" dirty="0"/>
              <a:t>Forms Builder will internally convert this expression into a complete statement as:</a:t>
            </a:r>
          </a:p>
          <a:p>
            <a:pPr lvl="4">
              <a:spcBef>
                <a:spcPct val="15000"/>
              </a:spcBef>
            </a:pPr>
            <a:r>
              <a:rPr lang="en-US" dirty="0"/>
              <a:t>:</a:t>
            </a:r>
            <a:r>
              <a:rPr lang="en-US" dirty="0" err="1"/>
              <a:t>employees.gross_comp</a:t>
            </a:r>
            <a:r>
              <a:rPr lang="en-US" dirty="0"/>
              <a:t> := (NVL(:employees.salary,0) *</a:t>
            </a:r>
            <a:br>
              <a:rPr lang="en-US" dirty="0"/>
            </a:br>
            <a:r>
              <a:rPr lang="en-US" dirty="0"/>
              <a:t>	NVL(:employees.commission_pct,0));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Calculated Item Based on a Summary</a:t>
            </a:r>
          </a:p>
          <a:p>
            <a:pPr lvl="1"/>
            <a:r>
              <a:rPr lang="en-US"/>
              <a:t>To create a calculated item based on a summary, perform the following steps:</a:t>
            </a:r>
          </a:p>
          <a:p>
            <a:pPr lvl="2">
              <a:buFontTx/>
              <a:buNone/>
            </a:pPr>
            <a:r>
              <a:rPr lang="en-US"/>
              <a:t>1.	Create a new item in the Object Navigator.</a:t>
            </a:r>
          </a:p>
          <a:p>
            <a:pPr lvl="2">
              <a:buFontTx/>
              <a:buNone/>
            </a:pPr>
            <a:r>
              <a:rPr lang="en-US"/>
              <a:t>2.	Open the Property Palette of an item.</a:t>
            </a:r>
          </a:p>
          <a:p>
            <a:pPr lvl="2">
              <a:buFontTx/>
              <a:buNone/>
            </a:pPr>
            <a:r>
              <a:rPr lang="en-US"/>
              <a:t>3.	Set the Calculation Mode property to Summary.</a:t>
            </a:r>
          </a:p>
          <a:p>
            <a:pPr lvl="2">
              <a:buFontTx/>
              <a:buNone/>
            </a:pPr>
            <a:r>
              <a:rPr lang="en-US"/>
              <a:t>4.	Select the required function from the Summary Function pop-up list.</a:t>
            </a:r>
          </a:p>
          <a:p>
            <a:pPr lvl="2">
              <a:buFontTx/>
              <a:buNone/>
            </a:pPr>
            <a:r>
              <a:rPr lang="en-US"/>
              <a:t>5.	From the Summarized Block pop-up list, select a block over which all rows will be summarized.</a:t>
            </a:r>
          </a:p>
          <a:p>
            <a:pPr lvl="2">
              <a:buFontTx/>
              <a:buNone/>
            </a:pPr>
            <a:r>
              <a:rPr lang="en-US"/>
              <a:t>6.	From the Summarized Item pop-up list, select an item to be summarized.</a:t>
            </a:r>
          </a:p>
          <a:p>
            <a:pPr lvl="1"/>
            <a:r>
              <a:rPr lang="en-US" b="1"/>
              <a:t>Note:</a:t>
            </a:r>
            <a:r>
              <a:rPr lang="en-US"/>
              <a:t> A </a:t>
            </a:r>
            <a:r>
              <a:rPr lang="en-US" i="1"/>
              <a:t>summary item</a:t>
            </a:r>
            <a:r>
              <a:rPr lang="en-US"/>
              <a:t> is the calculated item to which you assign a value.</a:t>
            </a:r>
          </a:p>
          <a:p>
            <a:pPr lvl="1"/>
            <a:r>
              <a:rPr lang="en-US"/>
              <a:t>A </a:t>
            </a:r>
            <a:r>
              <a:rPr lang="en-US" i="1"/>
              <a:t>summarized item</a:t>
            </a:r>
            <a:r>
              <a:rPr lang="en-US"/>
              <a:t> is the item whose values are summarized and then assigned to the summary item.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Rules for Summary Items</a:t>
            </a:r>
          </a:p>
          <a:p>
            <a:pPr lvl="1"/>
            <a:r>
              <a:rPr lang="en-US"/>
              <a:t>When creating calculated items based on a summary, observe the following rules:</a:t>
            </a:r>
          </a:p>
          <a:p>
            <a:pPr lvl="2"/>
            <a:r>
              <a:rPr lang="en-US"/>
              <a:t>The summary item must reside in the same block as the summarized item, or in a control block whose Single Record property is set to Yes.</a:t>
            </a:r>
          </a:p>
          <a:p>
            <a:pPr lvl="2"/>
            <a:r>
              <a:rPr lang="en-US"/>
              <a:t>The summarized item must reside in a control block, or in a data block whose Query All Records property or the Precompute Summaries property is set to Yes.</a:t>
            </a:r>
            <a:br>
              <a:rPr lang="en-US"/>
            </a:br>
            <a:r>
              <a:rPr lang="en-US" b="1"/>
              <a:t>Note:</a:t>
            </a:r>
            <a:r>
              <a:rPr lang="en-US"/>
              <a:t> This ensures that records fetched in the block and the summarized value are consistent. Otherwise, another user may possibly update a record that has not been fetched yet.</a:t>
            </a:r>
          </a:p>
          <a:p>
            <a:pPr lvl="2"/>
            <a:r>
              <a:rPr lang="en-US"/>
              <a:t>Set the Data Type property for a summary item to Number, unless the summary function is Max or Min, in which case the datatype must mirror that of its associated summarized item. For example, a calculated item that displays the most recent (maximum) date in the </a:t>
            </a:r>
            <a:r>
              <a:rPr lang="en-US">
                <a:latin typeface="Courier New" pitchFamily="49" charset="0"/>
              </a:rPr>
              <a:t>HIRE_DATE</a:t>
            </a:r>
            <a:r>
              <a:rPr lang="en-US"/>
              <a:t> column must have a datatype of Date.</a:t>
            </a:r>
          </a:p>
          <a:p>
            <a:pPr lvl="2"/>
            <a:r>
              <a:rPr lang="en-US"/>
              <a:t>If the summarized item values are based on a formula, the summarized item must reside in a block whose Query All Records property is set to Yes.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6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63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  <a:p>
            <a:pPr lvl="1"/>
            <a:r>
              <a:rPr lang="en-US" dirty="0"/>
              <a:t>In this lesson, you should have learned that:</a:t>
            </a:r>
          </a:p>
          <a:p>
            <a:pPr lvl="2"/>
            <a:r>
              <a:rPr lang="en-US" dirty="0"/>
              <a:t>Display items display </a:t>
            </a:r>
            <a:r>
              <a:rPr lang="en-US" dirty="0" err="1"/>
              <a:t>nonbase</a:t>
            </a:r>
            <a:r>
              <a:rPr lang="en-US" dirty="0"/>
              <a:t> table information or derived values.</a:t>
            </a:r>
          </a:p>
          <a:p>
            <a:pPr lvl="2"/>
            <a:r>
              <a:rPr lang="en-US" dirty="0" smtClean="0"/>
              <a:t>Calculated </a:t>
            </a:r>
            <a:r>
              <a:rPr lang="en-US" dirty="0"/>
              <a:t>items base item values on calculations. Calculations can be expressed in one of the following modes:</a:t>
            </a:r>
          </a:p>
          <a:p>
            <a:pPr lvl="3"/>
            <a:r>
              <a:rPr lang="en-US" dirty="0"/>
              <a:t>Formula</a:t>
            </a:r>
          </a:p>
          <a:p>
            <a:pPr lvl="3"/>
            <a:r>
              <a:rPr lang="en-US" dirty="0"/>
              <a:t>Summary</a:t>
            </a:r>
          </a:p>
          <a:p>
            <a:pPr lvl="2"/>
            <a:r>
              <a:rPr lang="en-US" dirty="0" smtClean="0"/>
              <a:t>You </a:t>
            </a:r>
            <a:r>
              <a:rPr lang="en-US" dirty="0"/>
              <a:t>create the above item types by:</a:t>
            </a:r>
          </a:p>
          <a:p>
            <a:pPr lvl="3"/>
            <a:r>
              <a:rPr lang="en-US" dirty="0"/>
              <a:t>Using the appropriate tool in the Layout Editor</a:t>
            </a:r>
          </a:p>
          <a:p>
            <a:pPr lvl="3"/>
            <a:r>
              <a:rPr lang="en-US" dirty="0"/>
              <a:t>Clicking Create in the Object Navigator (this creates a text item that you can covert to a different item type)</a:t>
            </a:r>
          </a:p>
          <a:p>
            <a:pPr lvl="3"/>
            <a:r>
              <a:rPr lang="en-US" dirty="0"/>
              <a:t>Changing the item type and/or setting appropriate properties on existing items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7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</a:t>
            </a:r>
          </a:p>
          <a:p>
            <a:pPr lvl="1"/>
            <a:r>
              <a:rPr lang="en-US" b="1"/>
              <a:t>Overview</a:t>
            </a:r>
          </a:p>
          <a:p>
            <a:pPr lvl="1"/>
            <a:r>
              <a:rPr lang="en-US"/>
              <a:t>Some Oracle Forms Developer item types do not accept user input (noninput items); however, they do provide an effective means of accessing data and initiating actions. This lesson describes how to create and use noninput items.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Noninput</a:t>
            </a:r>
            <a:r>
              <a:rPr lang="en-US" dirty="0"/>
              <a:t> Items</a:t>
            </a:r>
          </a:p>
          <a:p>
            <a:pPr lvl="1"/>
            <a:r>
              <a:rPr lang="en-US" dirty="0" err="1"/>
              <a:t>Noninput</a:t>
            </a:r>
            <a:r>
              <a:rPr lang="en-US" dirty="0"/>
              <a:t> items is a generic term for item types that do not accept direct user input. However, you can set the value of some </a:t>
            </a:r>
            <a:r>
              <a:rPr lang="en-US" dirty="0" err="1"/>
              <a:t>noninput</a:t>
            </a:r>
            <a:r>
              <a:rPr lang="en-US" dirty="0"/>
              <a:t> items by programmatic control. </a:t>
            </a:r>
            <a:r>
              <a:rPr lang="en-US" dirty="0" err="1"/>
              <a:t>Noninput</a:t>
            </a:r>
            <a:r>
              <a:rPr lang="en-US" dirty="0"/>
              <a:t> items can be divided into two groups—those that can display data and those that cannot.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Display Items</a:t>
            </a:r>
          </a:p>
          <a:p>
            <a:pPr lvl="1"/>
            <a:r>
              <a:rPr lang="en-US" b="1"/>
              <a:t>What Are Display Items?</a:t>
            </a:r>
          </a:p>
          <a:p>
            <a:pPr lvl="1"/>
            <a:r>
              <a:rPr lang="en-US"/>
              <a:t>A display item is similar to a text item, except that it cannot be edited or navigated to at runtime. A display item is a read-only text box whose value must be fetched or assigned programmatically.</a:t>
            </a:r>
          </a:p>
          <a:p>
            <a:pPr lvl="1"/>
            <a:r>
              <a:rPr lang="en-US"/>
              <a:t>Display items:</a:t>
            </a:r>
          </a:p>
          <a:p>
            <a:pPr lvl="2"/>
            <a:r>
              <a:rPr lang="en-US"/>
              <a:t>Display additional, nonbase table information</a:t>
            </a:r>
          </a:p>
          <a:p>
            <a:pPr lvl="2"/>
            <a:r>
              <a:rPr lang="en-US"/>
              <a:t>Display derived data values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Creating a Display Item</a:t>
            </a:r>
          </a:p>
          <a:p>
            <a:pPr lvl="1">
              <a:lnSpc>
                <a:spcPct val="95000"/>
              </a:lnSpc>
            </a:pPr>
            <a:r>
              <a:rPr lang="en-US" dirty="0"/>
              <a:t>A display item can be created by using:</a:t>
            </a:r>
          </a:p>
          <a:p>
            <a:pPr lvl="2">
              <a:lnSpc>
                <a:spcPct val="95000"/>
              </a:lnSpc>
            </a:pPr>
            <a:r>
              <a:rPr lang="en-US" dirty="0"/>
              <a:t>The Layout Editor</a:t>
            </a:r>
          </a:p>
          <a:p>
            <a:pPr lvl="2">
              <a:lnSpc>
                <a:spcPct val="95000"/>
              </a:lnSpc>
            </a:pPr>
            <a:r>
              <a:rPr lang="en-US" dirty="0"/>
              <a:t>The Create icon in the Object Navigator (creates a text item that you can convert to a display item)</a:t>
            </a:r>
          </a:p>
          <a:p>
            <a:pPr lvl="2">
              <a:lnSpc>
                <a:spcPct val="95000"/>
              </a:lnSpc>
            </a:pPr>
            <a:r>
              <a:rPr lang="en-US" dirty="0"/>
              <a:t>The Item Type property to convert an existing item into a display item</a:t>
            </a:r>
          </a:p>
          <a:p>
            <a:pPr lvl="1">
              <a:lnSpc>
                <a:spcPct val="95000"/>
              </a:lnSpc>
            </a:pPr>
            <a:r>
              <a:rPr lang="en-US" dirty="0"/>
              <a:t>Whichever method you choose, you can set the required item properties in the Property Palette. Set the Database Item property to No for a display item whose value is not stored in the base </a:t>
            </a:r>
            <a:r>
              <a:rPr lang="en-US" dirty="0" err="1"/>
              <a:t>table.You</a:t>
            </a:r>
            <a:r>
              <a:rPr lang="en-US" dirty="0"/>
              <a:t> can assign a format mask to a single-line display item by setting its Format Mask property. </a:t>
            </a:r>
          </a:p>
          <a:p>
            <a:pPr lvl="1">
              <a:lnSpc>
                <a:spcPct val="93000"/>
              </a:lnSpc>
            </a:pPr>
            <a:r>
              <a:rPr lang="en-US" b="1" dirty="0"/>
              <a:t>How to Create a Display Item From the Layout Editor</a:t>
            </a:r>
          </a:p>
          <a:p>
            <a:pPr lvl="1">
              <a:lnSpc>
                <a:spcPct val="95000"/>
              </a:lnSpc>
            </a:pPr>
            <a:r>
              <a:rPr lang="en-US" dirty="0"/>
              <a:t>To create a display item in the Layout Editor, perform the following steps:</a:t>
            </a:r>
          </a:p>
          <a:p>
            <a:pPr lvl="2">
              <a:lnSpc>
                <a:spcPct val="95000"/>
              </a:lnSpc>
              <a:buFontTx/>
              <a:buNone/>
            </a:pPr>
            <a:r>
              <a:rPr lang="en-US" dirty="0"/>
              <a:t>1.	Invoke the Layout Editor.</a:t>
            </a:r>
          </a:p>
          <a:p>
            <a:pPr lvl="2">
              <a:lnSpc>
                <a:spcPct val="95000"/>
              </a:lnSpc>
              <a:buFontTx/>
              <a:buNone/>
            </a:pPr>
            <a:r>
              <a:rPr lang="en-US" dirty="0"/>
              <a:t>2.	Display the desired canvas and ensure that the correct data block is set.</a:t>
            </a:r>
          </a:p>
          <a:p>
            <a:pPr lvl="2">
              <a:lnSpc>
                <a:spcPct val="95000"/>
              </a:lnSpc>
              <a:buFontTx/>
              <a:buNone/>
            </a:pPr>
            <a:r>
              <a:rPr lang="en-US" dirty="0"/>
              <a:t>3.	Select the Display Item tool.</a:t>
            </a:r>
          </a:p>
          <a:p>
            <a:pPr lvl="2">
              <a:lnSpc>
                <a:spcPct val="95000"/>
              </a:lnSpc>
              <a:buFontTx/>
              <a:buNone/>
            </a:pPr>
            <a:r>
              <a:rPr lang="en-US" dirty="0"/>
              <a:t>4.	Click the canvas at the position where the display item is required.</a:t>
            </a:r>
          </a:p>
          <a:p>
            <a:pPr lvl="2">
              <a:lnSpc>
                <a:spcPct val="95000"/>
              </a:lnSpc>
              <a:buFontTx/>
              <a:buNone/>
            </a:pPr>
            <a:r>
              <a:rPr lang="en-US" dirty="0"/>
              <a:t>5.	Double-click the new display item. The Property Palette displays.</a:t>
            </a:r>
          </a:p>
          <a:p>
            <a:pPr lvl="2">
              <a:lnSpc>
                <a:spcPct val="95000"/>
              </a:lnSpc>
              <a:buFontTx/>
              <a:buNone/>
            </a:pPr>
            <a:r>
              <a:rPr lang="en-US" dirty="0"/>
              <a:t>6.	Change the name from DISPLAY_ITEMXX to the required name.</a:t>
            </a:r>
          </a:p>
          <a:p>
            <a:pPr lvl="2">
              <a:lnSpc>
                <a:spcPct val="95000"/>
              </a:lnSpc>
              <a:buFontTx/>
              <a:buNone/>
            </a:pPr>
            <a:r>
              <a:rPr lang="en-US" dirty="0"/>
              <a:t>7.	Specify the other properties as required.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81" name="Rectangle 5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618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Calculated Items</a:t>
            </a:r>
          </a:p>
          <a:p>
            <a:pPr lvl="1"/>
            <a:r>
              <a:rPr lang="en-US"/>
              <a:t>With a calculated item you can declaratively base item values on calculations involving one or more variable values. For example, you can use a calculated item to display a running total of employees’ total compensation.</a:t>
            </a:r>
          </a:p>
          <a:p>
            <a:pPr lvl="1"/>
            <a:r>
              <a:rPr lang="en-US"/>
              <a:t>Any item that can store a value can be used as a calculated item by setting its required property values.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32" name="Rectangle 8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823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Creating a Calculated Item</a:t>
            </a:r>
          </a:p>
          <a:p>
            <a:pPr lvl="1"/>
            <a:r>
              <a:rPr lang="en-US" dirty="0"/>
              <a:t>A calculated item can be created by:</a:t>
            </a:r>
          </a:p>
          <a:p>
            <a:pPr lvl="2"/>
            <a:r>
              <a:rPr lang="en-US" dirty="0"/>
              <a:t>Setting the calculation specific properties of any existing item that can store a value</a:t>
            </a:r>
          </a:p>
          <a:p>
            <a:pPr lvl="2"/>
            <a:r>
              <a:rPr lang="en-US" dirty="0"/>
              <a:t>Creating a new item in the Layout Editor and setting its calculation specific properties</a:t>
            </a:r>
          </a:p>
          <a:p>
            <a:pPr lvl="2"/>
            <a:r>
              <a:rPr lang="en-US" dirty="0"/>
              <a:t>Using the Create icon in the Object Navigator and setting its calculation specific properties</a:t>
            </a:r>
          </a:p>
          <a:p>
            <a:pPr lvl="1"/>
            <a:r>
              <a:rPr lang="en-US" b="1" dirty="0"/>
              <a:t>Calculation Modes</a:t>
            </a:r>
          </a:p>
          <a:p>
            <a:pPr lvl="1"/>
            <a:r>
              <a:rPr lang="en-US" dirty="0"/>
              <a:t>Calculations can be expressed as a formula or as a summary of all items in a block. Forms Builder supports the following calculation modes:</a:t>
            </a:r>
          </a:p>
          <a:p>
            <a:pPr lvl="2"/>
            <a:r>
              <a:rPr lang="en-US" b="1" dirty="0"/>
              <a:t>Formula:</a:t>
            </a:r>
            <a:r>
              <a:rPr lang="en-US" dirty="0"/>
              <a:t> The calculated item value is the result of a horizontal calculation involving one or more bind variables, such as form items, global variables, and parameters.</a:t>
            </a:r>
          </a:p>
          <a:p>
            <a:pPr lvl="2"/>
            <a:r>
              <a:rPr lang="en-US" b="1" dirty="0"/>
              <a:t>Summary:</a:t>
            </a:r>
            <a:r>
              <a:rPr lang="en-US" dirty="0"/>
              <a:t> The calculated item value is a vertical calculation involving the values of a single item over all rows within a single block.</a:t>
            </a:r>
          </a:p>
          <a:p>
            <a:pPr lvl="1"/>
            <a:r>
              <a:rPr lang="en-US" b="1" dirty="0"/>
              <a:t>Note:</a:t>
            </a:r>
            <a:r>
              <a:rPr lang="en-US" dirty="0"/>
              <a:t> A calculated item is read only. End users cannot insert or modify calculated items. You should, therefore, generally use display items as calculated items.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80" name="Rectangle 8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81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Setting Item Properties for the Calculated Item</a:t>
            </a:r>
          </a:p>
          <a:p>
            <a:pPr lvl="1"/>
            <a:r>
              <a:rPr lang="en-US" dirty="0"/>
              <a:t>Unlike the other items covered so far in this lesson, there is no Item Type property value called Calculated Item. The calculation-specific properties of an item make it a calculated item. Text items and display items both support calculated items.</a:t>
            </a:r>
          </a:p>
          <a:p>
            <a:pPr lvl="1"/>
            <a:r>
              <a:rPr lang="en-US" dirty="0"/>
              <a:t>The following properties are specific to calculated items:</a:t>
            </a:r>
          </a:p>
          <a:p>
            <a:pPr lvl="2"/>
            <a:r>
              <a:rPr lang="en-US" b="1" dirty="0"/>
              <a:t>Calculation Mode:</a:t>
            </a:r>
            <a:r>
              <a:rPr lang="en-US" dirty="0"/>
              <a:t> The method of computing the calculated item values (None, Formula, or Summary)</a:t>
            </a:r>
            <a:endParaRPr lang="en-US" b="1" dirty="0"/>
          </a:p>
          <a:p>
            <a:pPr lvl="2"/>
            <a:r>
              <a:rPr lang="en-US" b="1" dirty="0"/>
              <a:t>Formula:</a:t>
            </a:r>
            <a:r>
              <a:rPr lang="en-US" dirty="0"/>
              <a:t> A single PL/SQL expression that determines the calculated value of a formula calculated item; can compute a value or call a subprogram</a:t>
            </a:r>
            <a:endParaRPr lang="en-US" b="1" dirty="0"/>
          </a:p>
          <a:p>
            <a:pPr lvl="2"/>
            <a:r>
              <a:rPr lang="en-US" b="1" dirty="0"/>
              <a:t>Summary Function:</a:t>
            </a:r>
            <a:r>
              <a:rPr lang="en-US" dirty="0"/>
              <a:t> The type of summary function (discussed on next page) to be performed on the summary calculated item</a:t>
            </a:r>
            <a:endParaRPr lang="en-US" b="1" dirty="0"/>
          </a:p>
          <a:p>
            <a:pPr lvl="2"/>
            <a:r>
              <a:rPr lang="en-US" b="1" dirty="0"/>
              <a:t>Summarized Block:</a:t>
            </a:r>
            <a:r>
              <a:rPr lang="en-US" dirty="0"/>
              <a:t> The block over which all rows will be summarized in order to assign a value to the summary calculated item; if not specified, current block is assumed</a:t>
            </a:r>
            <a:endParaRPr lang="en-US" b="1" dirty="0"/>
          </a:p>
          <a:p>
            <a:pPr lvl="2"/>
            <a:r>
              <a:rPr lang="en-US" b="1" dirty="0"/>
              <a:t>Summarized Item:</a:t>
            </a:r>
            <a:r>
              <a:rPr lang="en-US" dirty="0"/>
              <a:t> The item whose value is summarized in order to assign a value to the calculated item; required if the Calculation Mode is Summary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9" name="Rectangle 9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 Functions</a:t>
            </a:r>
          </a:p>
          <a:p>
            <a:pPr lvl="1"/>
            <a:r>
              <a:rPr lang="en-US"/>
              <a:t>You can use the standard SQL aggregate functions for summary items:</a:t>
            </a:r>
          </a:p>
          <a:p>
            <a:pPr lvl="2"/>
            <a:r>
              <a:rPr lang="en-US" b="1"/>
              <a:t>AVG:</a:t>
            </a:r>
            <a:r>
              <a:rPr lang="en-US"/>
              <a:t> The average value (arithmetic mean) of the summarized item over all records in the block</a:t>
            </a:r>
          </a:p>
          <a:p>
            <a:pPr lvl="2"/>
            <a:r>
              <a:rPr lang="en-US" b="1"/>
              <a:t>COUNT:</a:t>
            </a:r>
            <a:r>
              <a:rPr lang="en-US"/>
              <a:t> Count of all non-null instances of the summarized item over all records in the block</a:t>
            </a:r>
          </a:p>
          <a:p>
            <a:pPr lvl="2"/>
            <a:r>
              <a:rPr lang="en-US" b="1"/>
              <a:t>MAX/MIN:</a:t>
            </a:r>
            <a:r>
              <a:rPr lang="en-US"/>
              <a:t> Maximum/minimum value of the summarized item over all records in the block</a:t>
            </a:r>
          </a:p>
          <a:p>
            <a:pPr lvl="2"/>
            <a:r>
              <a:rPr lang="en-US" b="1"/>
              <a:t>STDDEV:</a:t>
            </a:r>
            <a:r>
              <a:rPr lang="en-US"/>
              <a:t> The standard deviation of the summarized item’s values over all records in the block</a:t>
            </a:r>
          </a:p>
          <a:p>
            <a:pPr lvl="2"/>
            <a:r>
              <a:rPr lang="en-US" b="1"/>
              <a:t>SUM:</a:t>
            </a:r>
            <a:r>
              <a:rPr lang="en-US"/>
              <a:t> Sum of all values of the summarized item over all records in the block</a:t>
            </a:r>
          </a:p>
          <a:p>
            <a:pPr lvl="2"/>
            <a:r>
              <a:rPr lang="en-US" b="1"/>
              <a:t>VARIANCE:</a:t>
            </a:r>
            <a:r>
              <a:rPr lang="en-US"/>
              <a:t> The variance (square of the standard deviation) of the summarized item’s values over all records in the block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Title_Gray_Number"/>
          <p:cNvSpPr>
            <a:spLocks noChangeArrowheads="1"/>
          </p:cNvSpPr>
          <p:nvPr/>
        </p:nvSpPr>
        <p:spPr bwMode="gray">
          <a:xfrm>
            <a:off x="939800" y="952500"/>
            <a:ext cx="7302500" cy="4318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lIns="12700" tIns="12700" rIns="12700" bIns="12700" anchor="ctr"/>
          <a:lstStyle/>
          <a:p>
            <a:pPr algn="ctr" defTabSz="228600">
              <a:spcBef>
                <a:spcPct val="0"/>
              </a:spcBef>
              <a:buClr>
                <a:srgbClr val="000000"/>
              </a:buClr>
            </a:pPr>
            <a:r>
              <a:rPr lang="en-US" sz="27700">
                <a:solidFill>
                  <a:srgbClr val="CCCCCC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263171" name="Default_Title"/>
          <p:cNvSpPr>
            <a:spLocks noGrp="1" noChangeArrowheads="1"/>
          </p:cNvSpPr>
          <p:nvPr>
            <p:ph type="ctrTitle"/>
          </p:nvPr>
        </p:nvSpPr>
        <p:spPr>
          <a:xfrm>
            <a:off x="914400" y="2667000"/>
            <a:ext cx="7315200" cy="1181100"/>
          </a:xfrm>
        </p:spPr>
        <p:txBody>
          <a:bodyPr/>
          <a:lstStyle>
            <a:lvl1pPr>
              <a:spcBef>
                <a:spcPct val="0"/>
              </a:spcBef>
              <a:defRPr/>
            </a:lvl1pPr>
          </a:lstStyle>
          <a:p>
            <a:r>
              <a:rPr lang="en-US"/>
              <a:t>&lt;Insert Lesson, Module, Course Title&gt;</a:t>
            </a:r>
          </a:p>
        </p:txBody>
      </p:sp>
      <p:sp>
        <p:nvSpPr>
          <p:cNvPr id="263172" name="Title_PlaceholderSubtitle"/>
          <p:cNvSpPr>
            <a:spLocks noGrp="1" noChangeArrowheads="1"/>
          </p:cNvSpPr>
          <p:nvPr>
            <p:ph type="subTitle" idx="1"/>
          </p:nvPr>
        </p:nvSpPr>
        <p:spPr>
          <a:xfrm>
            <a:off x="927100" y="4419600"/>
            <a:ext cx="7302500" cy="431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&lt;Insert Subtitle&gt;</a:t>
            </a:r>
          </a:p>
        </p:txBody>
      </p:sp>
      <p:pic>
        <p:nvPicPr>
          <p:cNvPr id="263173" name="Oracle_banner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70638"/>
            <a:ext cx="91821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3174" name="Title_Copyright"/>
          <p:cNvSpPr>
            <a:spLocks noChangeArrowheads="1"/>
          </p:cNvSpPr>
          <p:nvPr/>
        </p:nvSpPr>
        <p:spPr bwMode="auto">
          <a:xfrm>
            <a:off x="2527300" y="6654800"/>
            <a:ext cx="41021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b="0">
                <a:solidFill>
                  <a:schemeClr val="tx1"/>
                </a:solidFill>
              </a:rPr>
              <a:t>Copyright © 2004, Oracle.  All rights reserved.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8100" y="533400"/>
            <a:ext cx="1841500" cy="3140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3600" y="533400"/>
            <a:ext cx="5372100" cy="3140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3600" y="1816100"/>
            <a:ext cx="3606800" cy="1857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816100"/>
            <a:ext cx="3606800" cy="1857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Slide_PlaceholderTitle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533400"/>
            <a:ext cx="73152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00" tIns="12700" rIns="12700" bIns="127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2147" name="Slide_PlaceholderText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3600" y="1816100"/>
            <a:ext cx="7366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00" tIns="12700" rIns="12700" bIns="127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62148" name="Oracle_banner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70638"/>
            <a:ext cx="9182100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2149" name="Slide_Page_Number"/>
          <p:cNvSpPr>
            <a:spLocks noChangeArrowheads="1"/>
          </p:cNvSpPr>
          <p:nvPr/>
        </p:nvSpPr>
        <p:spPr bwMode="hidden">
          <a:xfrm>
            <a:off x="457200" y="6654800"/>
            <a:ext cx="965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spcBef>
                <a:spcPct val="0"/>
              </a:spcBef>
              <a:buClrTx/>
              <a:buFontTx/>
              <a:buNone/>
            </a:pPr>
            <a:r>
              <a:rPr lang="en-US" b="0">
                <a:solidFill>
                  <a:schemeClr val="tx1"/>
                </a:solidFill>
              </a:rPr>
              <a:t>10-</a:t>
            </a:r>
            <a:fld id="{B1941745-F3B9-4271-BECF-B8C6B4B3F1D5}" type="slidenum">
              <a:rPr lang="en-US" b="0">
                <a:solidFill>
                  <a:schemeClr val="tx1"/>
                </a:solidFill>
              </a:rPr>
              <a:pPr algn="just">
                <a:spcBef>
                  <a:spcPct val="0"/>
                </a:spcBef>
                <a:buClrTx/>
                <a:buFontTx/>
                <a:buNone/>
              </a:pPr>
              <a:t>‹#›</a:t>
            </a:fld>
            <a:endParaRPr lang="en-US" b="0">
              <a:solidFill>
                <a:schemeClr val="tx1"/>
              </a:solidFill>
            </a:endParaRPr>
          </a:p>
        </p:txBody>
      </p:sp>
      <p:sp>
        <p:nvSpPr>
          <p:cNvPr id="262150" name="Slide_Copyright"/>
          <p:cNvSpPr>
            <a:spLocks noChangeArrowheads="1"/>
          </p:cNvSpPr>
          <p:nvPr/>
        </p:nvSpPr>
        <p:spPr bwMode="auto">
          <a:xfrm>
            <a:off x="2527300" y="6654800"/>
            <a:ext cx="41021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b="0">
                <a:solidFill>
                  <a:schemeClr val="tx1"/>
                </a:solidFill>
              </a:rPr>
              <a:t>Copyright © 2004, Oracle.  All rights 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800" b="1">
          <a:solidFill>
            <a:schemeClr val="tx1"/>
          </a:solidFill>
          <a:latin typeface="Arial" pitchFamily="34" charset="0"/>
        </a:defRPr>
      </a:lvl2pPr>
      <a:lvl3pPr algn="ctr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800" b="1">
          <a:solidFill>
            <a:schemeClr val="tx1"/>
          </a:solidFill>
          <a:latin typeface="Arial" pitchFamily="34" charset="0"/>
        </a:defRPr>
      </a:lvl3pPr>
      <a:lvl4pPr algn="ctr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800" b="1">
          <a:solidFill>
            <a:schemeClr val="tx1"/>
          </a:solidFill>
          <a:latin typeface="Arial" pitchFamily="34" charset="0"/>
        </a:defRPr>
      </a:lvl4pPr>
      <a:lvl5pPr algn="ctr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800" b="1">
          <a:solidFill>
            <a:schemeClr val="tx1"/>
          </a:solidFill>
          <a:latin typeface="Arial" pitchFamily="34" charset="0"/>
        </a:defRPr>
      </a:lvl5pPr>
      <a:lvl6pPr marL="457200" algn="ctr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800" b="1">
          <a:solidFill>
            <a:schemeClr val="tx1"/>
          </a:solidFill>
          <a:latin typeface="Arial" pitchFamily="34" charset="0"/>
        </a:defRPr>
      </a:lvl6pPr>
      <a:lvl7pPr marL="914400" algn="ctr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800" b="1">
          <a:solidFill>
            <a:schemeClr val="tx1"/>
          </a:solidFill>
          <a:latin typeface="Arial" pitchFamily="34" charset="0"/>
        </a:defRPr>
      </a:lvl7pPr>
      <a:lvl8pPr marL="1371600" algn="ctr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800" b="1">
          <a:solidFill>
            <a:schemeClr val="tx1"/>
          </a:solidFill>
          <a:latin typeface="Arial" pitchFamily="34" charset="0"/>
        </a:defRPr>
      </a:lvl8pPr>
      <a:lvl9pPr marL="1828800" algn="ctr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algn="l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571500" indent="-457200" algn="l" defTabSz="228600" rtl="0" fontAlgn="base">
        <a:spcBef>
          <a:spcPct val="20000"/>
        </a:spcBef>
        <a:spcAft>
          <a:spcPct val="0"/>
        </a:spcAft>
        <a:buClr>
          <a:srgbClr val="FF0000"/>
        </a:buClr>
        <a:buFont typeface="Arial" pitchFamily="34" charset="0"/>
        <a:buChar char="•"/>
        <a:defRPr sz="2200" b="1">
          <a:solidFill>
            <a:schemeClr val="tx1"/>
          </a:solidFill>
          <a:latin typeface="+mn-lt"/>
        </a:defRPr>
      </a:lvl2pPr>
      <a:lvl3pPr marL="1028700" indent="-342900" algn="l" defTabSz="228600" rtl="0" fontAlgn="base">
        <a:spcBef>
          <a:spcPct val="20000"/>
        </a:spcBef>
        <a:spcAft>
          <a:spcPct val="0"/>
        </a:spcAft>
        <a:buClr>
          <a:srgbClr val="FF0000"/>
        </a:buClr>
        <a:buFont typeface="Arial" pitchFamily="34" charset="0"/>
        <a:buChar char="–"/>
        <a:defRPr sz="2000" b="1">
          <a:solidFill>
            <a:schemeClr val="tx1"/>
          </a:solidFill>
          <a:latin typeface="+mn-lt"/>
        </a:defRPr>
      </a:lvl3pPr>
      <a:lvl4pPr marL="1143000" algn="l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000" b="1">
          <a:solidFill>
            <a:srgbClr val="FF0000"/>
          </a:solidFill>
          <a:latin typeface="+mn-lt"/>
        </a:defRPr>
      </a:lvl4pPr>
      <a:lvl5pPr marL="1257300" algn="l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000" b="1">
          <a:solidFill>
            <a:schemeClr val="tx1"/>
          </a:solidFill>
          <a:latin typeface="+mn-lt"/>
        </a:defRPr>
      </a:lvl5pPr>
      <a:lvl6pPr marL="1714500" algn="l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000" b="1">
          <a:solidFill>
            <a:schemeClr val="tx1"/>
          </a:solidFill>
          <a:latin typeface="+mn-lt"/>
        </a:defRPr>
      </a:lvl6pPr>
      <a:lvl7pPr marL="2171700" algn="l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000" b="1">
          <a:solidFill>
            <a:schemeClr val="tx1"/>
          </a:solidFill>
          <a:latin typeface="+mn-lt"/>
        </a:defRPr>
      </a:lvl7pPr>
      <a:lvl8pPr marL="2628900" algn="l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000" b="1">
          <a:solidFill>
            <a:schemeClr val="tx1"/>
          </a:solidFill>
          <a:latin typeface="+mn-lt"/>
        </a:defRPr>
      </a:lvl8pPr>
      <a:lvl9pPr marL="3086100" algn="l" defTabSz="228600" rtl="0" fontAlgn="base">
        <a:spcBef>
          <a:spcPct val="20000"/>
        </a:spcBef>
        <a:spcAft>
          <a:spcPct val="0"/>
        </a:spcAft>
        <a:buClr>
          <a:srgbClr val="000000"/>
        </a:buClr>
        <a:buFont typeface="Arial" pitchFamily="34" charset="0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7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Creating Noninput Items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ChangeArrowheads="1"/>
          </p:cNvSpPr>
          <p:nvPr/>
        </p:nvSpPr>
        <p:spPr bwMode="blackWhite">
          <a:xfrm>
            <a:off x="1930400" y="4089400"/>
            <a:ext cx="5607050" cy="1765300"/>
          </a:xfrm>
          <a:prstGeom prst="rect">
            <a:avLst/>
          </a:prstGeom>
          <a:gradFill rotWithShape="0">
            <a:gsLst>
              <a:gs pos="0">
                <a:srgbClr val="D3EAF8">
                  <a:gamma/>
                  <a:shade val="89804"/>
                  <a:invGamma/>
                </a:srgbClr>
              </a:gs>
              <a:gs pos="50000">
                <a:srgbClr val="D3EAF8"/>
              </a:gs>
              <a:gs pos="100000">
                <a:srgbClr val="D3EAF8">
                  <a:gamma/>
                  <a:shade val="89804"/>
                  <a:invGamma/>
                </a:srgbClr>
              </a:gs>
            </a:gsLst>
            <a:lin ang="18900000" scaled="1"/>
          </a:gra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96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Calculated Item Based on a Formula</a:t>
            </a:r>
          </a:p>
        </p:txBody>
      </p:sp>
      <p:sp>
        <p:nvSpPr>
          <p:cNvPr id="313348" name="Rectangle 4"/>
          <p:cNvSpPr>
            <a:spLocks noChangeArrowheads="1"/>
          </p:cNvSpPr>
          <p:nvPr/>
        </p:nvSpPr>
        <p:spPr bwMode="auto">
          <a:xfrm>
            <a:off x="1866900" y="1644650"/>
            <a:ext cx="5716588" cy="241300"/>
          </a:xfrm>
          <a:prstGeom prst="rect">
            <a:avLst/>
          </a:prstGeom>
          <a:solidFill>
            <a:srgbClr val="A7CCF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822325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ORDERS</a:t>
            </a:r>
          </a:p>
        </p:txBody>
      </p:sp>
      <p:sp>
        <p:nvSpPr>
          <p:cNvPr id="313349" name="Rectangle 5"/>
          <p:cNvSpPr>
            <a:spLocks noChangeArrowheads="1"/>
          </p:cNvSpPr>
          <p:nvPr/>
        </p:nvSpPr>
        <p:spPr bwMode="blackWhite">
          <a:xfrm>
            <a:off x="985838" y="1339850"/>
            <a:ext cx="7137400" cy="4927600"/>
          </a:xfrm>
          <a:prstGeom prst="rect">
            <a:avLst/>
          </a:prstGeom>
          <a:solidFill>
            <a:srgbClr val="99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50" name="Freeform 6"/>
          <p:cNvSpPr>
            <a:spLocks/>
          </p:cNvSpPr>
          <p:nvPr/>
        </p:nvSpPr>
        <p:spPr bwMode="blackWhite">
          <a:xfrm>
            <a:off x="2108200" y="1595438"/>
            <a:ext cx="4813300" cy="1427162"/>
          </a:xfrm>
          <a:custGeom>
            <a:avLst/>
            <a:gdLst/>
            <a:ahLst/>
            <a:cxnLst>
              <a:cxn ang="0">
                <a:pos x="826" y="12"/>
              </a:cxn>
              <a:cxn ang="0">
                <a:pos x="3032" y="11"/>
              </a:cxn>
              <a:cxn ang="0">
                <a:pos x="3032" y="899"/>
              </a:cxn>
              <a:cxn ang="0">
                <a:pos x="0" y="899"/>
              </a:cxn>
              <a:cxn ang="0">
                <a:pos x="0" y="3"/>
              </a:cxn>
              <a:cxn ang="0">
                <a:pos x="280" y="0"/>
              </a:cxn>
              <a:cxn ang="0">
                <a:pos x="241" y="3"/>
              </a:cxn>
            </a:cxnLst>
            <a:rect l="0" t="0" r="r" b="b"/>
            <a:pathLst>
              <a:path w="3032" h="899">
                <a:moveTo>
                  <a:pt x="826" y="12"/>
                </a:moveTo>
                <a:lnTo>
                  <a:pt x="3032" y="11"/>
                </a:lnTo>
                <a:lnTo>
                  <a:pt x="3032" y="899"/>
                </a:lnTo>
                <a:lnTo>
                  <a:pt x="0" y="899"/>
                </a:lnTo>
                <a:lnTo>
                  <a:pt x="0" y="3"/>
                </a:lnTo>
                <a:lnTo>
                  <a:pt x="280" y="0"/>
                </a:lnTo>
                <a:lnTo>
                  <a:pt x="241" y="3"/>
                </a:lnTo>
              </a:path>
            </a:pathLst>
          </a:custGeom>
          <a:solidFill>
            <a:srgbClr val="FFCC99"/>
          </a:solidFill>
          <a:ln w="28575" cap="rnd" cmpd="sng">
            <a:solidFill>
              <a:schemeClr val="bg2"/>
            </a:solidFill>
            <a:prstDash val="solid"/>
            <a:round/>
            <a:headEnd type="none" w="sm" len="sm"/>
            <a:tailEnd type="none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51" name="Rectangle 7"/>
          <p:cNvSpPr>
            <a:spLocks noChangeArrowheads="1"/>
          </p:cNvSpPr>
          <p:nvPr/>
        </p:nvSpPr>
        <p:spPr bwMode="blackWhite">
          <a:xfrm>
            <a:off x="2573338" y="2489200"/>
            <a:ext cx="2346325" cy="273050"/>
          </a:xfrm>
          <a:prstGeom prst="rect">
            <a:avLst/>
          </a:prstGeom>
          <a:solidFill>
            <a:srgbClr val="DDDDDD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52" name="Rectangle 8"/>
          <p:cNvSpPr>
            <a:spLocks noChangeArrowheads="1"/>
          </p:cNvSpPr>
          <p:nvPr/>
        </p:nvSpPr>
        <p:spPr bwMode="blackWhite">
          <a:xfrm>
            <a:off x="2598738" y="1962150"/>
            <a:ext cx="531812" cy="2921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54" name="Rectangle 10"/>
          <p:cNvSpPr>
            <a:spLocks noChangeArrowheads="1"/>
          </p:cNvSpPr>
          <p:nvPr/>
        </p:nvSpPr>
        <p:spPr bwMode="blackWhite">
          <a:xfrm>
            <a:off x="3386138" y="1974850"/>
            <a:ext cx="982662" cy="2921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55" name="Rectangle 11"/>
          <p:cNvSpPr>
            <a:spLocks noChangeArrowheads="1"/>
          </p:cNvSpPr>
          <p:nvPr/>
        </p:nvSpPr>
        <p:spPr bwMode="blackWhite">
          <a:xfrm>
            <a:off x="4846638" y="1962150"/>
            <a:ext cx="531812" cy="2921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56" name="Rectangle 12"/>
          <p:cNvSpPr>
            <a:spLocks noChangeArrowheads="1"/>
          </p:cNvSpPr>
          <p:nvPr/>
        </p:nvSpPr>
        <p:spPr bwMode="blackWhite">
          <a:xfrm>
            <a:off x="5240338" y="2489200"/>
            <a:ext cx="412750" cy="273050"/>
          </a:xfrm>
          <a:prstGeom prst="rect">
            <a:avLst/>
          </a:prstGeom>
          <a:solidFill>
            <a:srgbClr val="DDDDDD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57" name="Rectangle 13"/>
          <p:cNvSpPr>
            <a:spLocks noChangeArrowheads="1"/>
          </p:cNvSpPr>
          <p:nvPr/>
        </p:nvSpPr>
        <p:spPr bwMode="blackWhite">
          <a:xfrm>
            <a:off x="5570538" y="1962150"/>
            <a:ext cx="1065212" cy="2921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58" name="Rectangle 14"/>
          <p:cNvSpPr>
            <a:spLocks noChangeArrowheads="1"/>
          </p:cNvSpPr>
          <p:nvPr/>
        </p:nvSpPr>
        <p:spPr bwMode="blackWhite">
          <a:xfrm>
            <a:off x="6002338" y="2489200"/>
            <a:ext cx="412750" cy="273050"/>
          </a:xfrm>
          <a:prstGeom prst="rect">
            <a:avLst/>
          </a:prstGeom>
          <a:solidFill>
            <a:srgbClr val="DDDDDD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59" name="Freeform 15"/>
          <p:cNvSpPr>
            <a:spLocks/>
          </p:cNvSpPr>
          <p:nvPr/>
        </p:nvSpPr>
        <p:spPr bwMode="blackWhite">
          <a:xfrm>
            <a:off x="1223963" y="4195763"/>
            <a:ext cx="5748337" cy="1989137"/>
          </a:xfrm>
          <a:custGeom>
            <a:avLst/>
            <a:gdLst/>
            <a:ahLst/>
            <a:cxnLst>
              <a:cxn ang="0">
                <a:pos x="973" y="9"/>
              </a:cxn>
              <a:cxn ang="0">
                <a:pos x="3621" y="11"/>
              </a:cxn>
              <a:cxn ang="0">
                <a:pos x="3621" y="1253"/>
              </a:cxn>
              <a:cxn ang="0">
                <a:pos x="0" y="1253"/>
              </a:cxn>
              <a:cxn ang="0">
                <a:pos x="0" y="0"/>
              </a:cxn>
              <a:cxn ang="0">
                <a:pos x="420" y="0"/>
              </a:cxn>
            </a:cxnLst>
            <a:rect l="0" t="0" r="r" b="b"/>
            <a:pathLst>
              <a:path w="3621" h="1253">
                <a:moveTo>
                  <a:pt x="973" y="9"/>
                </a:moveTo>
                <a:lnTo>
                  <a:pt x="3621" y="11"/>
                </a:lnTo>
                <a:lnTo>
                  <a:pt x="3621" y="1253"/>
                </a:lnTo>
                <a:lnTo>
                  <a:pt x="0" y="1253"/>
                </a:lnTo>
                <a:lnTo>
                  <a:pt x="0" y="0"/>
                </a:lnTo>
                <a:lnTo>
                  <a:pt x="420" y="0"/>
                </a:lnTo>
              </a:path>
            </a:pathLst>
          </a:custGeom>
          <a:solidFill>
            <a:srgbClr val="FFCC99"/>
          </a:solidFill>
          <a:ln w="28575" cap="rnd" cmpd="sng">
            <a:solidFill>
              <a:schemeClr val="bg2"/>
            </a:solidFill>
            <a:prstDash val="solid"/>
            <a:round/>
            <a:headEnd type="none" w="sm" len="sm"/>
            <a:tailEnd type="none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60" name="Rectangle 16"/>
          <p:cNvSpPr>
            <a:spLocks noChangeArrowheads="1"/>
          </p:cNvSpPr>
          <p:nvPr/>
        </p:nvSpPr>
        <p:spPr bwMode="blackWhite">
          <a:xfrm>
            <a:off x="1587500" y="4914900"/>
            <a:ext cx="5154613" cy="1155700"/>
          </a:xfrm>
          <a:prstGeom prst="rect">
            <a:avLst/>
          </a:prstGeom>
          <a:solidFill>
            <a:srgbClr val="99CC99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61" name="Rectangle 17"/>
          <p:cNvSpPr>
            <a:spLocks noChangeArrowheads="1"/>
          </p:cNvSpPr>
          <p:nvPr/>
        </p:nvSpPr>
        <p:spPr bwMode="blackWhite">
          <a:xfrm>
            <a:off x="4911725" y="4914900"/>
            <a:ext cx="781050" cy="11557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62" name="Rectangle 18"/>
          <p:cNvSpPr>
            <a:spLocks noChangeArrowheads="1"/>
          </p:cNvSpPr>
          <p:nvPr/>
        </p:nvSpPr>
        <p:spPr bwMode="blackWhite">
          <a:xfrm>
            <a:off x="4281488" y="4914900"/>
            <a:ext cx="646112" cy="11557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3363" name="Line 19"/>
          <p:cNvSpPr>
            <a:spLocks noChangeShapeType="1"/>
          </p:cNvSpPr>
          <p:nvPr/>
        </p:nvSpPr>
        <p:spPr bwMode="blackWhite">
          <a:xfrm>
            <a:off x="2197100" y="4914900"/>
            <a:ext cx="0" cy="11493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64" name="Line 20"/>
          <p:cNvSpPr>
            <a:spLocks noChangeShapeType="1"/>
          </p:cNvSpPr>
          <p:nvPr/>
        </p:nvSpPr>
        <p:spPr bwMode="auto">
          <a:xfrm>
            <a:off x="1598613" y="5175250"/>
            <a:ext cx="5133975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65" name="Line 21"/>
          <p:cNvSpPr>
            <a:spLocks noChangeShapeType="1"/>
          </p:cNvSpPr>
          <p:nvPr/>
        </p:nvSpPr>
        <p:spPr bwMode="auto">
          <a:xfrm>
            <a:off x="1582738" y="5467350"/>
            <a:ext cx="5135562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66" name="Line 22"/>
          <p:cNvSpPr>
            <a:spLocks noChangeShapeType="1"/>
          </p:cNvSpPr>
          <p:nvPr/>
        </p:nvSpPr>
        <p:spPr bwMode="auto">
          <a:xfrm>
            <a:off x="1598613" y="5772150"/>
            <a:ext cx="5133975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67" name="Rectangle 23"/>
          <p:cNvSpPr>
            <a:spLocks noChangeArrowheads="1"/>
          </p:cNvSpPr>
          <p:nvPr/>
        </p:nvSpPr>
        <p:spPr bwMode="auto">
          <a:xfrm>
            <a:off x="1530350" y="4572000"/>
            <a:ext cx="715963" cy="336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Item#</a:t>
            </a:r>
          </a:p>
        </p:txBody>
      </p:sp>
      <p:sp>
        <p:nvSpPr>
          <p:cNvPr id="313368" name="Rectangle 24"/>
          <p:cNvSpPr>
            <a:spLocks noChangeArrowheads="1"/>
          </p:cNvSpPr>
          <p:nvPr/>
        </p:nvSpPr>
        <p:spPr bwMode="auto">
          <a:xfrm>
            <a:off x="2209800" y="4327525"/>
            <a:ext cx="646113" cy="581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Prod</a:t>
            </a:r>
            <a:br>
              <a:rPr lang="en-US" sz="1600">
                <a:solidFill>
                  <a:schemeClr val="bg2"/>
                </a:solidFill>
              </a:rPr>
            </a:br>
            <a:r>
              <a:rPr lang="en-US" sz="1600">
                <a:solidFill>
                  <a:schemeClr val="bg2"/>
                </a:solidFill>
              </a:rPr>
              <a:t>Id</a:t>
            </a:r>
          </a:p>
        </p:txBody>
      </p:sp>
      <p:sp>
        <p:nvSpPr>
          <p:cNvPr id="313369" name="Rectangle 25"/>
          <p:cNvSpPr>
            <a:spLocks noChangeArrowheads="1"/>
          </p:cNvSpPr>
          <p:nvPr/>
        </p:nvSpPr>
        <p:spPr bwMode="auto">
          <a:xfrm>
            <a:off x="4240213" y="4327525"/>
            <a:ext cx="681037" cy="581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Unit</a:t>
            </a:r>
            <a:br>
              <a:rPr lang="en-US" sz="1600">
                <a:solidFill>
                  <a:schemeClr val="bg2"/>
                </a:solidFill>
              </a:rPr>
            </a:br>
            <a:r>
              <a:rPr lang="en-US" sz="1600">
                <a:solidFill>
                  <a:schemeClr val="bg2"/>
                </a:solidFill>
              </a:rPr>
              <a:t>Price</a:t>
            </a:r>
          </a:p>
        </p:txBody>
      </p:sp>
      <p:sp>
        <p:nvSpPr>
          <p:cNvPr id="313371" name="Rectangle 27"/>
          <p:cNvSpPr>
            <a:spLocks noChangeArrowheads="1"/>
          </p:cNvSpPr>
          <p:nvPr/>
        </p:nvSpPr>
        <p:spPr bwMode="auto">
          <a:xfrm>
            <a:off x="4772025" y="4572000"/>
            <a:ext cx="1009650" cy="336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Quantity</a:t>
            </a:r>
          </a:p>
        </p:txBody>
      </p:sp>
      <p:sp>
        <p:nvSpPr>
          <p:cNvPr id="313372" name="Rectangle 28"/>
          <p:cNvSpPr>
            <a:spLocks noChangeArrowheads="1"/>
          </p:cNvSpPr>
          <p:nvPr/>
        </p:nvSpPr>
        <p:spPr bwMode="auto">
          <a:xfrm>
            <a:off x="5851525" y="4327525"/>
            <a:ext cx="669925" cy="581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Item</a:t>
            </a:r>
          </a:p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Total</a:t>
            </a:r>
          </a:p>
        </p:txBody>
      </p:sp>
      <p:sp>
        <p:nvSpPr>
          <p:cNvPr id="313373" name="Rectangle 29"/>
          <p:cNvSpPr>
            <a:spLocks noChangeArrowheads="1"/>
          </p:cNvSpPr>
          <p:nvPr/>
        </p:nvSpPr>
        <p:spPr bwMode="auto">
          <a:xfrm>
            <a:off x="1624013" y="48466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1</a:t>
            </a:r>
          </a:p>
        </p:txBody>
      </p:sp>
      <p:sp>
        <p:nvSpPr>
          <p:cNvPr id="313374" name="Rectangle 30"/>
          <p:cNvSpPr>
            <a:spLocks noChangeArrowheads="1"/>
          </p:cNvSpPr>
          <p:nvPr/>
        </p:nvSpPr>
        <p:spPr bwMode="auto">
          <a:xfrm>
            <a:off x="1624013" y="51260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313375" name="Rectangle 31"/>
          <p:cNvSpPr>
            <a:spLocks noChangeArrowheads="1"/>
          </p:cNvSpPr>
          <p:nvPr/>
        </p:nvSpPr>
        <p:spPr bwMode="auto">
          <a:xfrm>
            <a:off x="1624013" y="57356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313376" name="Rectangle 32"/>
          <p:cNvSpPr>
            <a:spLocks noChangeArrowheads="1"/>
          </p:cNvSpPr>
          <p:nvPr/>
        </p:nvSpPr>
        <p:spPr bwMode="auto">
          <a:xfrm>
            <a:off x="1624013" y="54308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313377" name="Rectangle 33"/>
          <p:cNvSpPr>
            <a:spLocks noChangeArrowheads="1"/>
          </p:cNvSpPr>
          <p:nvPr/>
        </p:nvSpPr>
        <p:spPr bwMode="auto">
          <a:xfrm>
            <a:off x="4311650" y="4846638"/>
            <a:ext cx="565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200</a:t>
            </a:r>
          </a:p>
        </p:txBody>
      </p:sp>
      <p:sp>
        <p:nvSpPr>
          <p:cNvPr id="313378" name="Rectangle 34"/>
          <p:cNvSpPr>
            <a:spLocks noChangeArrowheads="1"/>
          </p:cNvSpPr>
          <p:nvPr/>
        </p:nvSpPr>
        <p:spPr bwMode="auto">
          <a:xfrm>
            <a:off x="4311650" y="5138738"/>
            <a:ext cx="565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13379" name="Rectangle 35"/>
          <p:cNvSpPr>
            <a:spLocks noChangeArrowheads="1"/>
          </p:cNvSpPr>
          <p:nvPr/>
        </p:nvSpPr>
        <p:spPr bwMode="auto">
          <a:xfrm>
            <a:off x="4438650" y="5418138"/>
            <a:ext cx="438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3380" name="Rectangle 36"/>
          <p:cNvSpPr>
            <a:spLocks noChangeArrowheads="1"/>
          </p:cNvSpPr>
          <p:nvPr/>
        </p:nvSpPr>
        <p:spPr bwMode="auto">
          <a:xfrm>
            <a:off x="4438650" y="5722938"/>
            <a:ext cx="438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25</a:t>
            </a:r>
          </a:p>
        </p:txBody>
      </p:sp>
      <p:sp>
        <p:nvSpPr>
          <p:cNvPr id="313381" name="Rectangle 37"/>
          <p:cNvSpPr>
            <a:spLocks noChangeArrowheads="1"/>
          </p:cNvSpPr>
          <p:nvPr/>
        </p:nvSpPr>
        <p:spPr bwMode="auto">
          <a:xfrm>
            <a:off x="5292725" y="48593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313382" name="Rectangle 38"/>
          <p:cNvSpPr>
            <a:spLocks noChangeArrowheads="1"/>
          </p:cNvSpPr>
          <p:nvPr/>
        </p:nvSpPr>
        <p:spPr bwMode="auto">
          <a:xfrm>
            <a:off x="5292725" y="51514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313383" name="Rectangle 39"/>
          <p:cNvSpPr>
            <a:spLocks noChangeArrowheads="1"/>
          </p:cNvSpPr>
          <p:nvPr/>
        </p:nvSpPr>
        <p:spPr bwMode="auto">
          <a:xfrm>
            <a:off x="5292725" y="54435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9</a:t>
            </a:r>
          </a:p>
        </p:txBody>
      </p:sp>
      <p:sp>
        <p:nvSpPr>
          <p:cNvPr id="313384" name="Rectangle 40"/>
          <p:cNvSpPr>
            <a:spLocks noChangeArrowheads="1"/>
          </p:cNvSpPr>
          <p:nvPr/>
        </p:nvSpPr>
        <p:spPr bwMode="auto">
          <a:xfrm>
            <a:off x="5292725" y="57483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313385" name="Rectangle 41"/>
          <p:cNvSpPr>
            <a:spLocks noChangeArrowheads="1"/>
          </p:cNvSpPr>
          <p:nvPr/>
        </p:nvSpPr>
        <p:spPr bwMode="auto">
          <a:xfrm>
            <a:off x="5980113" y="4846638"/>
            <a:ext cx="7556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1,000</a:t>
            </a:r>
          </a:p>
        </p:txBody>
      </p:sp>
      <p:sp>
        <p:nvSpPr>
          <p:cNvPr id="313386" name="Rectangle 42"/>
          <p:cNvSpPr>
            <a:spLocks noChangeArrowheads="1"/>
          </p:cNvSpPr>
          <p:nvPr/>
        </p:nvSpPr>
        <p:spPr bwMode="auto">
          <a:xfrm>
            <a:off x="6175375" y="5138738"/>
            <a:ext cx="565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480</a:t>
            </a:r>
          </a:p>
        </p:txBody>
      </p:sp>
      <p:sp>
        <p:nvSpPr>
          <p:cNvPr id="313387" name="Rectangle 43"/>
          <p:cNvSpPr>
            <a:spLocks noChangeArrowheads="1"/>
          </p:cNvSpPr>
          <p:nvPr/>
        </p:nvSpPr>
        <p:spPr bwMode="auto">
          <a:xfrm>
            <a:off x="6175375" y="5456238"/>
            <a:ext cx="565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450</a:t>
            </a:r>
          </a:p>
        </p:txBody>
      </p:sp>
      <p:sp>
        <p:nvSpPr>
          <p:cNvPr id="313388" name="Rectangle 44"/>
          <p:cNvSpPr>
            <a:spLocks noChangeArrowheads="1"/>
          </p:cNvSpPr>
          <p:nvPr/>
        </p:nvSpPr>
        <p:spPr bwMode="auto">
          <a:xfrm>
            <a:off x="6294438" y="5748338"/>
            <a:ext cx="438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75</a:t>
            </a:r>
          </a:p>
        </p:txBody>
      </p:sp>
      <p:sp>
        <p:nvSpPr>
          <p:cNvPr id="313389" name="Rectangle 45"/>
          <p:cNvSpPr>
            <a:spLocks noChangeArrowheads="1"/>
          </p:cNvSpPr>
          <p:nvPr/>
        </p:nvSpPr>
        <p:spPr bwMode="blackGray">
          <a:xfrm>
            <a:off x="1111250" y="3121025"/>
            <a:ext cx="6918325" cy="806450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400050" eaLnBrk="0" hangingPunct="0">
              <a:lnSpc>
                <a:spcPct val="125000"/>
              </a:lnSpc>
              <a:spcBef>
                <a:spcPct val="0"/>
              </a:spcBef>
              <a:buClrTx/>
              <a:buFontTx/>
              <a:buNone/>
              <a:tabLst>
                <a:tab pos="400050" algn="r"/>
                <a:tab pos="673100" algn="l"/>
              </a:tabLst>
            </a:pPr>
            <a:r>
              <a:rPr lang="en-US" sz="1800">
                <a:solidFill>
                  <a:schemeClr val="bg2"/>
                </a:solidFill>
                <a:latin typeface="Courier New" pitchFamily="49" charset="0"/>
              </a:rPr>
              <a:t>NVL((:order_items.unit_price * :order_items.quantity),0)</a:t>
            </a:r>
          </a:p>
        </p:txBody>
      </p:sp>
      <p:sp>
        <p:nvSpPr>
          <p:cNvPr id="313390" name="Line 46"/>
          <p:cNvSpPr>
            <a:spLocks noChangeShapeType="1"/>
          </p:cNvSpPr>
          <p:nvPr/>
        </p:nvSpPr>
        <p:spPr bwMode="blackWhite">
          <a:xfrm flipV="1">
            <a:off x="6629400" y="4076700"/>
            <a:ext cx="0" cy="520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91" name="Line 47"/>
          <p:cNvSpPr>
            <a:spLocks noChangeShapeType="1"/>
          </p:cNvSpPr>
          <p:nvPr/>
        </p:nvSpPr>
        <p:spPr bwMode="blackWhite">
          <a:xfrm>
            <a:off x="6629400" y="4089400"/>
            <a:ext cx="812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92" name="Line 48"/>
          <p:cNvSpPr>
            <a:spLocks noChangeShapeType="1"/>
          </p:cNvSpPr>
          <p:nvPr/>
        </p:nvSpPr>
        <p:spPr bwMode="blackWhite">
          <a:xfrm>
            <a:off x="7442200" y="4076700"/>
            <a:ext cx="0" cy="685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94" name="Line 50"/>
          <p:cNvSpPr>
            <a:spLocks noChangeShapeType="1"/>
          </p:cNvSpPr>
          <p:nvPr/>
        </p:nvSpPr>
        <p:spPr bwMode="blackWhite">
          <a:xfrm flipV="1">
            <a:off x="6411913" y="3789363"/>
            <a:ext cx="0" cy="55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3395" name="Rectangle 51"/>
          <p:cNvSpPr>
            <a:spLocks noChangeArrowheads="1"/>
          </p:cNvSpPr>
          <p:nvPr/>
        </p:nvSpPr>
        <p:spPr bwMode="blackWhite">
          <a:xfrm>
            <a:off x="7056438" y="4760913"/>
            <a:ext cx="987425" cy="868362"/>
          </a:xfrm>
          <a:prstGeom prst="rect">
            <a:avLst/>
          </a:prstGeom>
          <a:solidFill>
            <a:srgbClr val="99CC99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822325"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Formula</a:t>
            </a:r>
          </a:p>
          <a:p>
            <a:pPr algn="ctr" defTabSz="822325"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item</a:t>
            </a:r>
          </a:p>
        </p:txBody>
      </p:sp>
      <p:sp>
        <p:nvSpPr>
          <p:cNvPr id="313353" name="Rectangle 9"/>
          <p:cNvSpPr>
            <a:spLocks noChangeArrowheads="1"/>
          </p:cNvSpPr>
          <p:nvPr/>
        </p:nvSpPr>
        <p:spPr bwMode="auto">
          <a:xfrm>
            <a:off x="2514600" y="1420813"/>
            <a:ext cx="1914525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822325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Orders</a:t>
            </a:r>
          </a:p>
        </p:txBody>
      </p:sp>
      <p:sp>
        <p:nvSpPr>
          <p:cNvPr id="313393" name="Rectangle 49"/>
          <p:cNvSpPr>
            <a:spLocks noChangeArrowheads="1"/>
          </p:cNvSpPr>
          <p:nvPr/>
        </p:nvSpPr>
        <p:spPr bwMode="auto">
          <a:xfrm>
            <a:off x="1905000" y="4038600"/>
            <a:ext cx="1317625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822325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Items</a:t>
            </a:r>
          </a:p>
        </p:txBody>
      </p:sp>
      <p:sp>
        <p:nvSpPr>
          <p:cNvPr id="313400" name="Rectangle 56"/>
          <p:cNvSpPr>
            <a:spLocks noChangeArrowheads="1"/>
          </p:cNvSpPr>
          <p:nvPr/>
        </p:nvSpPr>
        <p:spPr bwMode="auto">
          <a:xfrm>
            <a:off x="2895600" y="4572000"/>
            <a:ext cx="1301750" cy="336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13401" name="Line 57"/>
          <p:cNvSpPr>
            <a:spLocks noChangeShapeType="1"/>
          </p:cNvSpPr>
          <p:nvPr/>
        </p:nvSpPr>
        <p:spPr bwMode="blackWhite">
          <a:xfrm>
            <a:off x="2819400" y="4914900"/>
            <a:ext cx="0" cy="1143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Rules for Calculated Item Formulas</a:t>
            </a:r>
          </a:p>
        </p:txBody>
      </p:sp>
      <p:sp>
        <p:nvSpPr>
          <p:cNvPr id="31539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63600" y="1816100"/>
            <a:ext cx="7366000" cy="3641725"/>
          </a:xfrm>
        </p:spPr>
        <p:txBody>
          <a:bodyPr/>
          <a:lstStyle/>
          <a:p>
            <a:r>
              <a:rPr lang="en-US"/>
              <a:t>Create calculated item formulas according to the following rules:</a:t>
            </a:r>
          </a:p>
          <a:p>
            <a:pPr lvl="1"/>
            <a:r>
              <a:rPr lang="en-US"/>
              <a:t>A formula item must not invoke restricted built-ins.</a:t>
            </a:r>
          </a:p>
          <a:p>
            <a:pPr lvl="1"/>
            <a:r>
              <a:rPr lang="en-US"/>
              <a:t>A formula item cannot execute any DML statements.</a:t>
            </a:r>
          </a:p>
          <a:p>
            <a:pPr lvl="1"/>
            <a:r>
              <a:rPr lang="en-US"/>
              <a:t>Do not terminate a PL/SQL expression with a semicolon.</a:t>
            </a:r>
          </a:p>
          <a:p>
            <a:pPr lvl="1"/>
            <a:r>
              <a:rPr lang="en-US"/>
              <a:t>Do not enter a complete PL/SQL statement in assignment expressions.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2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Calculated Item Based on a Summary</a:t>
            </a: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1866900" y="1619250"/>
            <a:ext cx="5716588" cy="241300"/>
          </a:xfrm>
          <a:prstGeom prst="rect">
            <a:avLst/>
          </a:prstGeom>
          <a:solidFill>
            <a:srgbClr val="A7CCF1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822325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ORDERS</a:t>
            </a:r>
          </a:p>
        </p:txBody>
      </p:sp>
      <p:sp>
        <p:nvSpPr>
          <p:cNvPr id="317444" name="Rectangle 4"/>
          <p:cNvSpPr>
            <a:spLocks noChangeArrowheads="1"/>
          </p:cNvSpPr>
          <p:nvPr/>
        </p:nvSpPr>
        <p:spPr bwMode="blackWhite">
          <a:xfrm>
            <a:off x="984250" y="1327150"/>
            <a:ext cx="7213600" cy="4927600"/>
          </a:xfrm>
          <a:prstGeom prst="rect">
            <a:avLst/>
          </a:prstGeom>
          <a:solidFill>
            <a:srgbClr val="99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45" name="Freeform 5"/>
          <p:cNvSpPr>
            <a:spLocks/>
          </p:cNvSpPr>
          <p:nvPr/>
        </p:nvSpPr>
        <p:spPr bwMode="blackWhite">
          <a:xfrm>
            <a:off x="2108200" y="1566863"/>
            <a:ext cx="4813300" cy="1430337"/>
          </a:xfrm>
          <a:custGeom>
            <a:avLst/>
            <a:gdLst/>
            <a:ahLst/>
            <a:cxnLst>
              <a:cxn ang="0">
                <a:pos x="905" y="16"/>
              </a:cxn>
              <a:cxn ang="0">
                <a:pos x="3032" y="13"/>
              </a:cxn>
              <a:cxn ang="0">
                <a:pos x="3032" y="901"/>
              </a:cxn>
              <a:cxn ang="0">
                <a:pos x="0" y="901"/>
              </a:cxn>
              <a:cxn ang="0">
                <a:pos x="0" y="5"/>
              </a:cxn>
              <a:cxn ang="0">
                <a:pos x="282" y="0"/>
              </a:cxn>
            </a:cxnLst>
            <a:rect l="0" t="0" r="r" b="b"/>
            <a:pathLst>
              <a:path w="3032" h="901">
                <a:moveTo>
                  <a:pt x="905" y="16"/>
                </a:moveTo>
                <a:lnTo>
                  <a:pt x="3032" y="13"/>
                </a:lnTo>
                <a:lnTo>
                  <a:pt x="3032" y="901"/>
                </a:lnTo>
                <a:lnTo>
                  <a:pt x="0" y="901"/>
                </a:lnTo>
                <a:lnTo>
                  <a:pt x="0" y="5"/>
                </a:lnTo>
                <a:lnTo>
                  <a:pt x="282" y="0"/>
                </a:lnTo>
              </a:path>
            </a:pathLst>
          </a:custGeom>
          <a:solidFill>
            <a:srgbClr val="FFCC99"/>
          </a:solidFill>
          <a:ln w="28575" cap="rnd" cmpd="sng">
            <a:solidFill>
              <a:schemeClr val="bg2"/>
            </a:solidFill>
            <a:prstDash val="solid"/>
            <a:round/>
            <a:headEnd type="none" w="sm" len="sm"/>
            <a:tailEnd type="none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46" name="Rectangle 6"/>
          <p:cNvSpPr>
            <a:spLocks noChangeArrowheads="1"/>
          </p:cNvSpPr>
          <p:nvPr/>
        </p:nvSpPr>
        <p:spPr bwMode="blackWhite">
          <a:xfrm>
            <a:off x="2573338" y="2463800"/>
            <a:ext cx="2346325" cy="273050"/>
          </a:xfrm>
          <a:prstGeom prst="rect">
            <a:avLst/>
          </a:prstGeom>
          <a:solidFill>
            <a:srgbClr val="CCCCCC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47" name="Rectangle 7"/>
          <p:cNvSpPr>
            <a:spLocks noChangeArrowheads="1"/>
          </p:cNvSpPr>
          <p:nvPr/>
        </p:nvSpPr>
        <p:spPr bwMode="blackWhite">
          <a:xfrm>
            <a:off x="2598738" y="1936750"/>
            <a:ext cx="531812" cy="2921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49" name="Rectangle 9"/>
          <p:cNvSpPr>
            <a:spLocks noChangeArrowheads="1"/>
          </p:cNvSpPr>
          <p:nvPr/>
        </p:nvSpPr>
        <p:spPr bwMode="blackWhite">
          <a:xfrm>
            <a:off x="3386138" y="1949450"/>
            <a:ext cx="982662" cy="2921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50" name="Rectangle 10"/>
          <p:cNvSpPr>
            <a:spLocks noChangeArrowheads="1"/>
          </p:cNvSpPr>
          <p:nvPr/>
        </p:nvSpPr>
        <p:spPr bwMode="blackWhite">
          <a:xfrm>
            <a:off x="4846638" y="1936750"/>
            <a:ext cx="531812" cy="2921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51" name="Rectangle 11"/>
          <p:cNvSpPr>
            <a:spLocks noChangeArrowheads="1"/>
          </p:cNvSpPr>
          <p:nvPr/>
        </p:nvSpPr>
        <p:spPr bwMode="blackWhite">
          <a:xfrm>
            <a:off x="5240338" y="2463800"/>
            <a:ext cx="412750" cy="273050"/>
          </a:xfrm>
          <a:prstGeom prst="rect">
            <a:avLst/>
          </a:prstGeom>
          <a:solidFill>
            <a:srgbClr val="CCCCCC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52" name="Rectangle 12"/>
          <p:cNvSpPr>
            <a:spLocks noChangeArrowheads="1"/>
          </p:cNvSpPr>
          <p:nvPr/>
        </p:nvSpPr>
        <p:spPr bwMode="blackWhite">
          <a:xfrm>
            <a:off x="5570538" y="1936750"/>
            <a:ext cx="1065212" cy="2921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53" name="Rectangle 13"/>
          <p:cNvSpPr>
            <a:spLocks noChangeArrowheads="1"/>
          </p:cNvSpPr>
          <p:nvPr/>
        </p:nvSpPr>
        <p:spPr bwMode="blackWhite">
          <a:xfrm>
            <a:off x="6002338" y="2463800"/>
            <a:ext cx="412750" cy="273050"/>
          </a:xfrm>
          <a:prstGeom prst="rect">
            <a:avLst/>
          </a:prstGeom>
          <a:solidFill>
            <a:srgbClr val="CCCCCC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54" name="Freeform 14"/>
          <p:cNvSpPr>
            <a:spLocks/>
          </p:cNvSpPr>
          <p:nvPr/>
        </p:nvSpPr>
        <p:spPr bwMode="blackWhite">
          <a:xfrm>
            <a:off x="1223963" y="3830638"/>
            <a:ext cx="5748337" cy="2341562"/>
          </a:xfrm>
          <a:custGeom>
            <a:avLst/>
            <a:gdLst/>
            <a:ahLst/>
            <a:cxnLst>
              <a:cxn ang="0">
                <a:pos x="949" y="10"/>
              </a:cxn>
              <a:cxn ang="0">
                <a:pos x="3621" y="13"/>
              </a:cxn>
              <a:cxn ang="0">
                <a:pos x="3621" y="1475"/>
              </a:cxn>
              <a:cxn ang="0">
                <a:pos x="0" y="1475"/>
              </a:cxn>
              <a:cxn ang="0">
                <a:pos x="0" y="0"/>
              </a:cxn>
              <a:cxn ang="0">
                <a:pos x="420" y="0"/>
              </a:cxn>
            </a:cxnLst>
            <a:rect l="0" t="0" r="r" b="b"/>
            <a:pathLst>
              <a:path w="3621" h="1475">
                <a:moveTo>
                  <a:pt x="949" y="10"/>
                </a:moveTo>
                <a:lnTo>
                  <a:pt x="3621" y="13"/>
                </a:lnTo>
                <a:lnTo>
                  <a:pt x="3621" y="1475"/>
                </a:lnTo>
                <a:lnTo>
                  <a:pt x="0" y="1475"/>
                </a:lnTo>
                <a:lnTo>
                  <a:pt x="0" y="0"/>
                </a:lnTo>
                <a:lnTo>
                  <a:pt x="420" y="0"/>
                </a:lnTo>
              </a:path>
            </a:pathLst>
          </a:custGeom>
          <a:solidFill>
            <a:srgbClr val="FFCC99"/>
          </a:solidFill>
          <a:ln w="28575" cap="rnd" cmpd="sng">
            <a:solidFill>
              <a:schemeClr val="bg2"/>
            </a:solidFill>
            <a:prstDash val="solid"/>
            <a:round/>
            <a:headEnd type="none" w="sm" len="sm"/>
            <a:tailEnd type="none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55" name="Rectangle 15"/>
          <p:cNvSpPr>
            <a:spLocks noChangeArrowheads="1"/>
          </p:cNvSpPr>
          <p:nvPr/>
        </p:nvSpPr>
        <p:spPr bwMode="blackWhite">
          <a:xfrm>
            <a:off x="1587500" y="4508500"/>
            <a:ext cx="5154613" cy="1143000"/>
          </a:xfrm>
          <a:prstGeom prst="rect">
            <a:avLst/>
          </a:prstGeom>
          <a:solidFill>
            <a:srgbClr val="99CC99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56" name="Rectangle 16"/>
          <p:cNvSpPr>
            <a:spLocks noChangeArrowheads="1"/>
          </p:cNvSpPr>
          <p:nvPr/>
        </p:nvSpPr>
        <p:spPr bwMode="blackWhite">
          <a:xfrm>
            <a:off x="4897438" y="4508500"/>
            <a:ext cx="817562" cy="11430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57" name="Rectangle 17"/>
          <p:cNvSpPr>
            <a:spLocks noChangeArrowheads="1"/>
          </p:cNvSpPr>
          <p:nvPr/>
        </p:nvSpPr>
        <p:spPr bwMode="blackWhite">
          <a:xfrm>
            <a:off x="4243388" y="4508500"/>
            <a:ext cx="709612" cy="1143000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17458" name="Line 18"/>
          <p:cNvSpPr>
            <a:spLocks noChangeShapeType="1"/>
          </p:cNvSpPr>
          <p:nvPr/>
        </p:nvSpPr>
        <p:spPr bwMode="blackWhite">
          <a:xfrm>
            <a:off x="2197100" y="4508500"/>
            <a:ext cx="0" cy="1143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59" name="Line 19"/>
          <p:cNvSpPr>
            <a:spLocks noChangeShapeType="1"/>
          </p:cNvSpPr>
          <p:nvPr/>
        </p:nvSpPr>
        <p:spPr bwMode="auto">
          <a:xfrm>
            <a:off x="1598613" y="4806950"/>
            <a:ext cx="5133975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60" name="Line 20"/>
          <p:cNvSpPr>
            <a:spLocks noChangeShapeType="1"/>
          </p:cNvSpPr>
          <p:nvPr/>
        </p:nvSpPr>
        <p:spPr bwMode="auto">
          <a:xfrm>
            <a:off x="1582738" y="5099050"/>
            <a:ext cx="5135562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61" name="Line 21"/>
          <p:cNvSpPr>
            <a:spLocks noChangeShapeType="1"/>
          </p:cNvSpPr>
          <p:nvPr/>
        </p:nvSpPr>
        <p:spPr bwMode="auto">
          <a:xfrm>
            <a:off x="1598613" y="5403850"/>
            <a:ext cx="5133975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68" name="Rectangle 28"/>
          <p:cNvSpPr>
            <a:spLocks noChangeArrowheads="1"/>
          </p:cNvSpPr>
          <p:nvPr/>
        </p:nvSpPr>
        <p:spPr bwMode="auto">
          <a:xfrm>
            <a:off x="1624013" y="44783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1</a:t>
            </a:r>
          </a:p>
        </p:txBody>
      </p:sp>
      <p:sp>
        <p:nvSpPr>
          <p:cNvPr id="317469" name="Rectangle 29"/>
          <p:cNvSpPr>
            <a:spLocks noChangeArrowheads="1"/>
          </p:cNvSpPr>
          <p:nvPr/>
        </p:nvSpPr>
        <p:spPr bwMode="auto">
          <a:xfrm>
            <a:off x="1624013" y="47577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317470" name="Rectangle 30"/>
          <p:cNvSpPr>
            <a:spLocks noChangeArrowheads="1"/>
          </p:cNvSpPr>
          <p:nvPr/>
        </p:nvSpPr>
        <p:spPr bwMode="auto">
          <a:xfrm>
            <a:off x="1624013" y="53673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317471" name="Rectangle 31"/>
          <p:cNvSpPr>
            <a:spLocks noChangeArrowheads="1"/>
          </p:cNvSpPr>
          <p:nvPr/>
        </p:nvSpPr>
        <p:spPr bwMode="auto">
          <a:xfrm>
            <a:off x="1624013" y="50625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317472" name="Rectangle 32"/>
          <p:cNvSpPr>
            <a:spLocks noChangeArrowheads="1"/>
          </p:cNvSpPr>
          <p:nvPr/>
        </p:nvSpPr>
        <p:spPr bwMode="auto">
          <a:xfrm>
            <a:off x="4337050" y="4478338"/>
            <a:ext cx="565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200</a:t>
            </a:r>
          </a:p>
        </p:txBody>
      </p:sp>
      <p:sp>
        <p:nvSpPr>
          <p:cNvPr id="317473" name="Rectangle 33"/>
          <p:cNvSpPr>
            <a:spLocks noChangeArrowheads="1"/>
          </p:cNvSpPr>
          <p:nvPr/>
        </p:nvSpPr>
        <p:spPr bwMode="auto">
          <a:xfrm>
            <a:off x="4337050" y="4770438"/>
            <a:ext cx="565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120</a:t>
            </a:r>
          </a:p>
        </p:txBody>
      </p:sp>
      <p:sp>
        <p:nvSpPr>
          <p:cNvPr id="317474" name="Rectangle 34"/>
          <p:cNvSpPr>
            <a:spLocks noChangeArrowheads="1"/>
          </p:cNvSpPr>
          <p:nvPr/>
        </p:nvSpPr>
        <p:spPr bwMode="auto">
          <a:xfrm>
            <a:off x="4457700" y="5049838"/>
            <a:ext cx="438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50</a:t>
            </a:r>
          </a:p>
        </p:txBody>
      </p:sp>
      <p:sp>
        <p:nvSpPr>
          <p:cNvPr id="317475" name="Rectangle 35"/>
          <p:cNvSpPr>
            <a:spLocks noChangeArrowheads="1"/>
          </p:cNvSpPr>
          <p:nvPr/>
        </p:nvSpPr>
        <p:spPr bwMode="auto">
          <a:xfrm>
            <a:off x="4457700" y="5340350"/>
            <a:ext cx="438150" cy="3667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25</a:t>
            </a:r>
          </a:p>
        </p:txBody>
      </p:sp>
      <p:sp>
        <p:nvSpPr>
          <p:cNvPr id="317476" name="Rectangle 36"/>
          <p:cNvSpPr>
            <a:spLocks noChangeArrowheads="1"/>
          </p:cNvSpPr>
          <p:nvPr/>
        </p:nvSpPr>
        <p:spPr bwMode="auto">
          <a:xfrm>
            <a:off x="5292725" y="44910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5</a:t>
            </a:r>
          </a:p>
        </p:txBody>
      </p:sp>
      <p:sp>
        <p:nvSpPr>
          <p:cNvPr id="317477" name="Rectangle 37"/>
          <p:cNvSpPr>
            <a:spLocks noChangeArrowheads="1"/>
          </p:cNvSpPr>
          <p:nvPr/>
        </p:nvSpPr>
        <p:spPr bwMode="auto">
          <a:xfrm>
            <a:off x="5292725" y="47831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317478" name="Rectangle 38"/>
          <p:cNvSpPr>
            <a:spLocks noChangeArrowheads="1"/>
          </p:cNvSpPr>
          <p:nvPr/>
        </p:nvSpPr>
        <p:spPr bwMode="auto">
          <a:xfrm>
            <a:off x="5292725" y="5075238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9</a:t>
            </a:r>
          </a:p>
        </p:txBody>
      </p:sp>
      <p:sp>
        <p:nvSpPr>
          <p:cNvPr id="317479" name="Rectangle 39"/>
          <p:cNvSpPr>
            <a:spLocks noChangeArrowheads="1"/>
          </p:cNvSpPr>
          <p:nvPr/>
        </p:nvSpPr>
        <p:spPr bwMode="auto">
          <a:xfrm>
            <a:off x="5292725" y="5351463"/>
            <a:ext cx="311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3</a:t>
            </a:r>
          </a:p>
        </p:txBody>
      </p:sp>
      <p:sp>
        <p:nvSpPr>
          <p:cNvPr id="317480" name="Rectangle 40"/>
          <p:cNvSpPr>
            <a:spLocks noChangeArrowheads="1"/>
          </p:cNvSpPr>
          <p:nvPr/>
        </p:nvSpPr>
        <p:spPr bwMode="auto">
          <a:xfrm>
            <a:off x="5980113" y="4478338"/>
            <a:ext cx="7556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1,000</a:t>
            </a:r>
          </a:p>
        </p:txBody>
      </p:sp>
      <p:sp>
        <p:nvSpPr>
          <p:cNvPr id="317481" name="Rectangle 41"/>
          <p:cNvSpPr>
            <a:spLocks noChangeArrowheads="1"/>
          </p:cNvSpPr>
          <p:nvPr/>
        </p:nvSpPr>
        <p:spPr bwMode="auto">
          <a:xfrm>
            <a:off x="6175375" y="4770438"/>
            <a:ext cx="565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480</a:t>
            </a:r>
          </a:p>
        </p:txBody>
      </p:sp>
      <p:sp>
        <p:nvSpPr>
          <p:cNvPr id="317482" name="Rectangle 42"/>
          <p:cNvSpPr>
            <a:spLocks noChangeArrowheads="1"/>
          </p:cNvSpPr>
          <p:nvPr/>
        </p:nvSpPr>
        <p:spPr bwMode="auto">
          <a:xfrm>
            <a:off x="6175375" y="5087938"/>
            <a:ext cx="565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450</a:t>
            </a:r>
          </a:p>
        </p:txBody>
      </p:sp>
      <p:sp>
        <p:nvSpPr>
          <p:cNvPr id="317483" name="Rectangle 43"/>
          <p:cNvSpPr>
            <a:spLocks noChangeArrowheads="1"/>
          </p:cNvSpPr>
          <p:nvPr/>
        </p:nvSpPr>
        <p:spPr bwMode="auto">
          <a:xfrm>
            <a:off x="6294438" y="5380038"/>
            <a:ext cx="4381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75</a:t>
            </a:r>
          </a:p>
        </p:txBody>
      </p:sp>
      <p:sp>
        <p:nvSpPr>
          <p:cNvPr id="317485" name="Rectangle 45"/>
          <p:cNvSpPr>
            <a:spLocks noChangeArrowheads="1"/>
          </p:cNvSpPr>
          <p:nvPr/>
        </p:nvSpPr>
        <p:spPr bwMode="blackWhite">
          <a:xfrm>
            <a:off x="5718175" y="5651500"/>
            <a:ext cx="1027113" cy="357188"/>
          </a:xfrm>
          <a:prstGeom prst="rect">
            <a:avLst/>
          </a:prstGeom>
          <a:solidFill>
            <a:srgbClr val="FFCCFF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822325"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2,005</a:t>
            </a:r>
          </a:p>
        </p:txBody>
      </p:sp>
      <p:sp>
        <p:nvSpPr>
          <p:cNvPr id="317486" name="Rectangle 46"/>
          <p:cNvSpPr>
            <a:spLocks noChangeArrowheads="1"/>
          </p:cNvSpPr>
          <p:nvPr/>
        </p:nvSpPr>
        <p:spPr bwMode="auto">
          <a:xfrm>
            <a:off x="4287838" y="5722938"/>
            <a:ext cx="1416050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defTabSz="822325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Order Total</a:t>
            </a:r>
          </a:p>
        </p:txBody>
      </p:sp>
      <p:sp>
        <p:nvSpPr>
          <p:cNvPr id="317487" name="Line 47"/>
          <p:cNvSpPr>
            <a:spLocks noChangeShapeType="1"/>
          </p:cNvSpPr>
          <p:nvPr/>
        </p:nvSpPr>
        <p:spPr bwMode="blackWhite">
          <a:xfrm flipV="1">
            <a:off x="6600825" y="3662363"/>
            <a:ext cx="0" cy="866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88" name="Line 48"/>
          <p:cNvSpPr>
            <a:spLocks noChangeShapeType="1"/>
          </p:cNvSpPr>
          <p:nvPr/>
        </p:nvSpPr>
        <p:spPr bwMode="blackWhite">
          <a:xfrm>
            <a:off x="6761163" y="5868988"/>
            <a:ext cx="6985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89" name="Line 49"/>
          <p:cNvSpPr>
            <a:spLocks noChangeShapeType="1"/>
          </p:cNvSpPr>
          <p:nvPr/>
        </p:nvSpPr>
        <p:spPr bwMode="blackWhite">
          <a:xfrm flipV="1">
            <a:off x="7446963" y="5191125"/>
            <a:ext cx="0" cy="677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90" name="Rectangle 50"/>
          <p:cNvSpPr>
            <a:spLocks noChangeArrowheads="1"/>
          </p:cNvSpPr>
          <p:nvPr/>
        </p:nvSpPr>
        <p:spPr bwMode="blackWhite">
          <a:xfrm>
            <a:off x="5829300" y="3168650"/>
            <a:ext cx="1549400" cy="520700"/>
          </a:xfrm>
          <a:prstGeom prst="rect">
            <a:avLst/>
          </a:prstGeom>
          <a:solidFill>
            <a:srgbClr val="99CC99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822325"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Summarized</a:t>
            </a:r>
          </a:p>
          <a:p>
            <a:pPr algn="ctr" defTabSz="822325"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item</a:t>
            </a:r>
          </a:p>
        </p:txBody>
      </p:sp>
      <p:sp>
        <p:nvSpPr>
          <p:cNvPr id="317491" name="Rectangle 51"/>
          <p:cNvSpPr>
            <a:spLocks noChangeArrowheads="1"/>
          </p:cNvSpPr>
          <p:nvPr/>
        </p:nvSpPr>
        <p:spPr bwMode="blackWhite">
          <a:xfrm>
            <a:off x="7016750" y="4756150"/>
            <a:ext cx="1104900" cy="558800"/>
          </a:xfrm>
          <a:prstGeom prst="rect">
            <a:avLst/>
          </a:prstGeom>
          <a:solidFill>
            <a:srgbClr val="99CC99"/>
          </a:solidFill>
          <a:ln w="285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822325"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Summary</a:t>
            </a:r>
          </a:p>
          <a:p>
            <a:pPr algn="ctr" defTabSz="822325" eaLnBrk="0" hangingPunct="0">
              <a:spcBef>
                <a:spcPct val="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item</a:t>
            </a:r>
          </a:p>
        </p:txBody>
      </p:sp>
      <p:sp>
        <p:nvSpPr>
          <p:cNvPr id="317493" name="Line 53"/>
          <p:cNvSpPr>
            <a:spLocks noChangeShapeType="1"/>
          </p:cNvSpPr>
          <p:nvPr/>
        </p:nvSpPr>
        <p:spPr bwMode="blackWhite">
          <a:xfrm>
            <a:off x="2895600" y="4508500"/>
            <a:ext cx="0" cy="11430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7494" name="Rectangle 54"/>
          <p:cNvSpPr>
            <a:spLocks noChangeArrowheads="1"/>
          </p:cNvSpPr>
          <p:nvPr/>
        </p:nvSpPr>
        <p:spPr bwMode="auto">
          <a:xfrm>
            <a:off x="1530350" y="4219575"/>
            <a:ext cx="715963" cy="336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Item#</a:t>
            </a:r>
          </a:p>
        </p:txBody>
      </p:sp>
      <p:sp>
        <p:nvSpPr>
          <p:cNvPr id="317495" name="Rectangle 55"/>
          <p:cNvSpPr>
            <a:spLocks noChangeArrowheads="1"/>
          </p:cNvSpPr>
          <p:nvPr/>
        </p:nvSpPr>
        <p:spPr bwMode="auto">
          <a:xfrm>
            <a:off x="2209800" y="3975100"/>
            <a:ext cx="646113" cy="581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Prod</a:t>
            </a:r>
            <a:br>
              <a:rPr lang="en-US" sz="1600">
                <a:solidFill>
                  <a:schemeClr val="bg2"/>
                </a:solidFill>
              </a:rPr>
            </a:br>
            <a:r>
              <a:rPr lang="en-US" sz="1600">
                <a:solidFill>
                  <a:schemeClr val="bg2"/>
                </a:solidFill>
              </a:rPr>
              <a:t>Id</a:t>
            </a:r>
          </a:p>
        </p:txBody>
      </p:sp>
      <p:sp>
        <p:nvSpPr>
          <p:cNvPr id="317496" name="Rectangle 56"/>
          <p:cNvSpPr>
            <a:spLocks noChangeArrowheads="1"/>
          </p:cNvSpPr>
          <p:nvPr/>
        </p:nvSpPr>
        <p:spPr bwMode="auto">
          <a:xfrm>
            <a:off x="4240213" y="3975100"/>
            <a:ext cx="681037" cy="581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Unit</a:t>
            </a:r>
            <a:br>
              <a:rPr lang="en-US" sz="1600">
                <a:solidFill>
                  <a:schemeClr val="bg2"/>
                </a:solidFill>
              </a:rPr>
            </a:br>
            <a:r>
              <a:rPr lang="en-US" sz="1600">
                <a:solidFill>
                  <a:schemeClr val="bg2"/>
                </a:solidFill>
              </a:rPr>
              <a:t>Price</a:t>
            </a:r>
          </a:p>
        </p:txBody>
      </p:sp>
      <p:sp>
        <p:nvSpPr>
          <p:cNvPr id="317497" name="Rectangle 57"/>
          <p:cNvSpPr>
            <a:spLocks noChangeArrowheads="1"/>
          </p:cNvSpPr>
          <p:nvPr/>
        </p:nvSpPr>
        <p:spPr bwMode="auto">
          <a:xfrm>
            <a:off x="4772025" y="4219575"/>
            <a:ext cx="1009650" cy="336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Quantity</a:t>
            </a:r>
          </a:p>
        </p:txBody>
      </p:sp>
      <p:sp>
        <p:nvSpPr>
          <p:cNvPr id="317498" name="Rectangle 58"/>
          <p:cNvSpPr>
            <a:spLocks noChangeArrowheads="1"/>
          </p:cNvSpPr>
          <p:nvPr/>
        </p:nvSpPr>
        <p:spPr bwMode="auto">
          <a:xfrm>
            <a:off x="5851525" y="3975100"/>
            <a:ext cx="669925" cy="5810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Item</a:t>
            </a:r>
          </a:p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Total</a:t>
            </a:r>
          </a:p>
        </p:txBody>
      </p:sp>
      <p:sp>
        <p:nvSpPr>
          <p:cNvPr id="317499" name="Rectangle 59"/>
          <p:cNvSpPr>
            <a:spLocks noChangeArrowheads="1"/>
          </p:cNvSpPr>
          <p:nvPr/>
        </p:nvSpPr>
        <p:spPr bwMode="auto">
          <a:xfrm>
            <a:off x="2895600" y="4219575"/>
            <a:ext cx="1301750" cy="3365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r>
              <a:rPr lang="en-US" sz="1600">
                <a:solidFill>
                  <a:schemeClr val="bg2"/>
                </a:solidFill>
              </a:rPr>
              <a:t>Description</a:t>
            </a:r>
          </a:p>
        </p:txBody>
      </p:sp>
      <p:sp>
        <p:nvSpPr>
          <p:cNvPr id="317448" name="Rectangle 8"/>
          <p:cNvSpPr>
            <a:spLocks noChangeArrowheads="1"/>
          </p:cNvSpPr>
          <p:nvPr/>
        </p:nvSpPr>
        <p:spPr bwMode="auto">
          <a:xfrm>
            <a:off x="2579688" y="1395413"/>
            <a:ext cx="1914525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822325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Orders</a:t>
            </a:r>
          </a:p>
        </p:txBody>
      </p:sp>
      <p:sp>
        <p:nvSpPr>
          <p:cNvPr id="317484" name="Rectangle 44"/>
          <p:cNvSpPr>
            <a:spLocks noChangeArrowheads="1"/>
          </p:cNvSpPr>
          <p:nvPr/>
        </p:nvSpPr>
        <p:spPr bwMode="auto">
          <a:xfrm>
            <a:off x="1884363" y="3656013"/>
            <a:ext cx="1317625" cy="3667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822325" eaLnBrk="0" hangingPunct="0">
              <a:spcBef>
                <a:spcPct val="50000"/>
              </a:spcBef>
              <a:buClrTx/>
              <a:buFontTx/>
              <a:buNone/>
            </a:pPr>
            <a:r>
              <a:rPr lang="en-US" sz="1800">
                <a:solidFill>
                  <a:schemeClr val="bg2"/>
                </a:solidFill>
              </a:rPr>
              <a:t>Items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Rules for Summary Items</a:t>
            </a:r>
          </a:p>
        </p:txBody>
      </p:sp>
      <p:sp>
        <p:nvSpPr>
          <p:cNvPr id="31949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/>
              <a:t>Summary item must reside in:</a:t>
            </a:r>
          </a:p>
          <a:p>
            <a:pPr lvl="2"/>
            <a:r>
              <a:rPr lang="en-US"/>
              <a:t>The same block as the summarized item</a:t>
            </a:r>
          </a:p>
          <a:p>
            <a:pPr lvl="2"/>
            <a:r>
              <a:rPr lang="en-US"/>
              <a:t>A control block with Single Record property set to Yes</a:t>
            </a:r>
          </a:p>
          <a:p>
            <a:pPr lvl="1"/>
            <a:r>
              <a:rPr lang="en-US"/>
              <a:t>Summarized item must reside in:</a:t>
            </a:r>
          </a:p>
          <a:p>
            <a:pPr lvl="2"/>
            <a:r>
              <a:rPr lang="en-US"/>
              <a:t>A data block with Query All Records property or Precompute Summaries property set to Yes</a:t>
            </a:r>
          </a:p>
          <a:p>
            <a:pPr lvl="2"/>
            <a:r>
              <a:rPr lang="en-US"/>
              <a:t>A control block</a:t>
            </a:r>
          </a:p>
          <a:p>
            <a:pPr lvl="1"/>
            <a:r>
              <a:rPr lang="en-US"/>
              <a:t>Datatype of summary item must be Number, unless using MAX or MIN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4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256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863600" y="1816100"/>
            <a:ext cx="7366000" cy="2961836"/>
          </a:xfrm>
        </p:spPr>
        <p:txBody>
          <a:bodyPr/>
          <a:lstStyle/>
          <a:p>
            <a:r>
              <a:rPr lang="en-US" dirty="0"/>
              <a:t>In this lesson, you should have learned that:</a:t>
            </a:r>
          </a:p>
          <a:p>
            <a:pPr lvl="1"/>
            <a:r>
              <a:rPr lang="en-US" dirty="0"/>
              <a:t>The following item types do not allow input: </a:t>
            </a:r>
          </a:p>
          <a:p>
            <a:pPr lvl="2"/>
            <a:r>
              <a:rPr lang="en-US" dirty="0"/>
              <a:t>Display items</a:t>
            </a:r>
          </a:p>
          <a:p>
            <a:pPr lvl="2"/>
            <a:r>
              <a:rPr lang="en-US" dirty="0" smtClean="0"/>
              <a:t>Calculated </a:t>
            </a:r>
            <a:r>
              <a:rPr lang="en-US" dirty="0"/>
              <a:t>items</a:t>
            </a:r>
          </a:p>
          <a:p>
            <a:pPr lvl="1"/>
            <a:r>
              <a:rPr lang="en-US" dirty="0" smtClean="0"/>
              <a:t>You </a:t>
            </a:r>
            <a:r>
              <a:rPr lang="en-US" dirty="0"/>
              <a:t>create </a:t>
            </a:r>
            <a:r>
              <a:rPr lang="en-US" dirty="0" err="1"/>
              <a:t>noninput</a:t>
            </a:r>
            <a:r>
              <a:rPr lang="en-US" dirty="0"/>
              <a:t> items by:</a:t>
            </a:r>
          </a:p>
          <a:p>
            <a:pPr lvl="2"/>
            <a:r>
              <a:rPr lang="en-US" dirty="0"/>
              <a:t>Changing the type of an existing item and setting certain properties</a:t>
            </a:r>
          </a:p>
          <a:p>
            <a:pPr lvl="2"/>
            <a:r>
              <a:rPr lang="en-US" dirty="0"/>
              <a:t>Using the appropriate tool in the Layout Editor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6045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863600" y="1816100"/>
            <a:ext cx="7366000" cy="1410643"/>
          </a:xfrm>
        </p:spPr>
        <p:txBody>
          <a:bodyPr/>
          <a:lstStyle/>
          <a:p>
            <a:pPr lvl="1"/>
            <a:r>
              <a:rPr lang="en-US" dirty="0"/>
              <a:t>You can use:</a:t>
            </a:r>
          </a:p>
          <a:p>
            <a:pPr lvl="2"/>
            <a:r>
              <a:rPr lang="en-US" dirty="0"/>
              <a:t>A display item to show </a:t>
            </a:r>
            <a:r>
              <a:rPr lang="en-US" dirty="0" err="1"/>
              <a:t>nonbase</a:t>
            </a:r>
            <a:r>
              <a:rPr lang="en-US" dirty="0"/>
              <a:t> table information</a:t>
            </a:r>
          </a:p>
          <a:p>
            <a:pPr lvl="2"/>
            <a:r>
              <a:rPr lang="en-US" dirty="0" smtClean="0"/>
              <a:t>A </a:t>
            </a:r>
            <a:r>
              <a:rPr lang="en-US" dirty="0"/>
              <a:t>calculated item to display the results of a formula or a summary function of another </a:t>
            </a:r>
            <a:r>
              <a:rPr lang="en-US" dirty="0" smtClean="0"/>
              <a:t>item</a:t>
            </a:r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266249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863600" y="1816100"/>
            <a:ext cx="7366000" cy="1921552"/>
          </a:xfrm>
        </p:spPr>
        <p:txBody>
          <a:bodyPr/>
          <a:lstStyle/>
          <a:p>
            <a:r>
              <a:rPr lang="en-US" dirty="0"/>
              <a:t>After completing this lesson, you should be able to do the following:</a:t>
            </a:r>
          </a:p>
          <a:p>
            <a:pPr lvl="1"/>
            <a:r>
              <a:rPr lang="en-US" dirty="0"/>
              <a:t>Identify item types that do not allow input</a:t>
            </a:r>
          </a:p>
          <a:p>
            <a:pPr lvl="1"/>
            <a:r>
              <a:rPr lang="en-US" dirty="0"/>
              <a:t>Create a display item</a:t>
            </a:r>
          </a:p>
          <a:p>
            <a:pPr lvl="1"/>
            <a:r>
              <a:rPr lang="en-US" dirty="0" smtClean="0"/>
              <a:t>Create </a:t>
            </a:r>
            <a:r>
              <a:rPr lang="en-US" dirty="0"/>
              <a:t>a calculated </a:t>
            </a:r>
            <a:r>
              <a:rPr lang="en-US" dirty="0" smtClean="0"/>
              <a:t>item</a:t>
            </a:r>
            <a:endParaRPr 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Noninput Items Overview</a:t>
            </a:r>
          </a:p>
        </p:txBody>
      </p:sp>
      <p:sp>
        <p:nvSpPr>
          <p:cNvPr id="26829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63600" y="1816100"/>
            <a:ext cx="7366000" cy="1176732"/>
          </a:xfrm>
        </p:spPr>
        <p:txBody>
          <a:bodyPr/>
          <a:lstStyle/>
          <a:p>
            <a:r>
              <a:rPr lang="en-US" dirty="0"/>
              <a:t>Item types that do not accept direct user input include:</a:t>
            </a:r>
          </a:p>
          <a:p>
            <a:pPr lvl="1"/>
            <a:r>
              <a:rPr lang="en-US" dirty="0"/>
              <a:t>Display items</a:t>
            </a:r>
          </a:p>
          <a:p>
            <a:pPr lvl="1"/>
            <a:r>
              <a:rPr lang="en-US" dirty="0" smtClean="0"/>
              <a:t>Calculated items</a:t>
            </a:r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Display Items</a:t>
            </a:r>
          </a:p>
        </p:txBody>
      </p:sp>
      <p:sp>
        <p:nvSpPr>
          <p:cNvPr id="27034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63600" y="1816100"/>
            <a:ext cx="7366000" cy="4365625"/>
          </a:xfrm>
        </p:spPr>
        <p:txBody>
          <a:bodyPr/>
          <a:lstStyle/>
          <a:p>
            <a:r>
              <a:rPr lang="en-US"/>
              <a:t>Display items:</a:t>
            </a:r>
          </a:p>
          <a:p>
            <a:pPr lvl="1"/>
            <a:r>
              <a:rPr lang="en-US"/>
              <a:t>Are similar to text items.</a:t>
            </a:r>
          </a:p>
          <a:p>
            <a:pPr lvl="1"/>
            <a:r>
              <a:rPr lang="en-US"/>
              <a:t>Cannot:</a:t>
            </a:r>
          </a:p>
          <a:p>
            <a:pPr lvl="2"/>
            <a:r>
              <a:rPr lang="en-US"/>
              <a:t>Be edited</a:t>
            </a:r>
          </a:p>
          <a:p>
            <a:pPr lvl="2"/>
            <a:r>
              <a:rPr lang="en-US"/>
              <a:t>Be queried</a:t>
            </a:r>
          </a:p>
          <a:p>
            <a:pPr lvl="2"/>
            <a:r>
              <a:rPr lang="en-US"/>
              <a:t>Be navigated </a:t>
            </a:r>
            <a:br>
              <a:rPr lang="en-US"/>
            </a:br>
            <a:r>
              <a:rPr lang="en-US"/>
              <a:t>to</a:t>
            </a:r>
          </a:p>
          <a:p>
            <a:pPr lvl="2"/>
            <a:r>
              <a:rPr lang="en-US"/>
              <a:t>Accept user </a:t>
            </a:r>
            <a:br>
              <a:rPr lang="en-US"/>
            </a:br>
            <a:r>
              <a:rPr lang="en-US"/>
              <a:t>input</a:t>
            </a:r>
          </a:p>
          <a:p>
            <a:pPr lvl="1"/>
            <a:r>
              <a:rPr lang="en-US"/>
              <a:t>Can display:</a:t>
            </a:r>
          </a:p>
          <a:p>
            <a:pPr lvl="2"/>
            <a:r>
              <a:rPr lang="en-US"/>
              <a:t>Nonbase table information</a:t>
            </a:r>
          </a:p>
          <a:p>
            <a:pPr lvl="2"/>
            <a:r>
              <a:rPr lang="en-US"/>
              <a:t>Derived values</a:t>
            </a:r>
          </a:p>
        </p:txBody>
      </p:sp>
      <p:pic>
        <p:nvPicPr>
          <p:cNvPr id="27034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886200" y="2751138"/>
            <a:ext cx="4310063" cy="127476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  <a:effectLst/>
        </p:spPr>
      </p:pic>
      <p:sp>
        <p:nvSpPr>
          <p:cNvPr id="270344" name="Rectangle 8"/>
          <p:cNvSpPr>
            <a:spLocks noChangeArrowheads="1"/>
          </p:cNvSpPr>
          <p:nvPr/>
        </p:nvSpPr>
        <p:spPr bwMode="gray">
          <a:xfrm>
            <a:off x="5476875" y="3187700"/>
            <a:ext cx="2667000" cy="5334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 type="none" w="med" len="lg"/>
          </a:ln>
          <a:effectLst/>
        </p:spPr>
        <p:txBody>
          <a:bodyPr wrap="none" lIns="12700" tIns="12700" rIns="12700" bIns="12700" anchor="ctr">
            <a:spAutoFit/>
          </a:bodyPr>
          <a:lstStyle/>
          <a:p>
            <a:endParaRPr lang="ar-SA"/>
          </a:p>
        </p:txBody>
      </p:sp>
      <p:sp>
        <p:nvSpPr>
          <p:cNvPr id="270351" name="Line 15"/>
          <p:cNvSpPr>
            <a:spLocks noChangeShapeType="1"/>
          </p:cNvSpPr>
          <p:nvPr/>
        </p:nvSpPr>
        <p:spPr bwMode="gray">
          <a:xfrm>
            <a:off x="7848600" y="2230438"/>
            <a:ext cx="0" cy="990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sm" len="sm"/>
          </a:ln>
          <a:effectLst/>
        </p:spPr>
        <p:txBody>
          <a:bodyPr lIns="12700" tIns="12700" rIns="12700" bIns="12700">
            <a:spAutoFit/>
          </a:bodyPr>
          <a:lstStyle/>
          <a:p>
            <a:endParaRPr lang="ar-SA"/>
          </a:p>
        </p:txBody>
      </p:sp>
      <p:pic>
        <p:nvPicPr>
          <p:cNvPr id="270350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7543800" y="1816100"/>
            <a:ext cx="609600" cy="58578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  <a:effectLst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39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1524000" y="1955800"/>
            <a:ext cx="6324600" cy="42164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  <a:effectLst/>
        </p:spPr>
      </p:pic>
      <p:sp>
        <p:nvSpPr>
          <p:cNvPr id="272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Display Item</a:t>
            </a:r>
          </a:p>
        </p:txBody>
      </p:sp>
      <p:sp>
        <p:nvSpPr>
          <p:cNvPr id="272394" name="Freeform 10"/>
          <p:cNvSpPr>
            <a:spLocks/>
          </p:cNvSpPr>
          <p:nvPr/>
        </p:nvSpPr>
        <p:spPr bwMode="auto">
          <a:xfrm>
            <a:off x="2028825" y="4584700"/>
            <a:ext cx="2667000" cy="1408113"/>
          </a:xfrm>
          <a:custGeom>
            <a:avLst/>
            <a:gdLst/>
            <a:ahLst/>
            <a:cxnLst>
              <a:cxn ang="0">
                <a:pos x="0" y="912"/>
              </a:cxn>
              <a:cxn ang="0">
                <a:pos x="1440" y="912"/>
              </a:cxn>
              <a:cxn ang="0">
                <a:pos x="1440" y="0"/>
              </a:cxn>
              <a:cxn ang="0">
                <a:pos x="1680" y="0"/>
              </a:cxn>
            </a:cxnLst>
            <a:rect l="0" t="0" r="r" b="b"/>
            <a:pathLst>
              <a:path w="1680" h="912">
                <a:moveTo>
                  <a:pt x="0" y="912"/>
                </a:moveTo>
                <a:lnTo>
                  <a:pt x="1440" y="912"/>
                </a:lnTo>
                <a:lnTo>
                  <a:pt x="1440" y="0"/>
                </a:lnTo>
                <a:lnTo>
                  <a:pt x="1680" y="0"/>
                </a:ln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lIns="12700" tIns="12700" rIns="12700" bIns="12700"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69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Calculated Items</a:t>
            </a:r>
          </a:p>
        </p:txBody>
      </p:sp>
      <p:sp>
        <p:nvSpPr>
          <p:cNvPr id="305170" name="Rectangle 18"/>
          <p:cNvSpPr>
            <a:spLocks noGrp="1" noChangeArrowheads="1"/>
          </p:cNvSpPr>
          <p:nvPr>
            <p:ph type="body" idx="1"/>
          </p:nvPr>
        </p:nvSpPr>
        <p:spPr>
          <a:xfrm>
            <a:off x="863600" y="1447800"/>
            <a:ext cx="7366000" cy="2630488"/>
          </a:xfrm>
        </p:spPr>
        <p:txBody>
          <a:bodyPr/>
          <a:lstStyle/>
          <a:p>
            <a:r>
              <a:rPr lang="en-US"/>
              <a:t>What are calculated items?</a:t>
            </a:r>
          </a:p>
          <a:p>
            <a:pPr lvl="1"/>
            <a:r>
              <a:rPr lang="en-US"/>
              <a:t>They accept item values that are based on calculations.</a:t>
            </a:r>
          </a:p>
          <a:p>
            <a:pPr lvl="1"/>
            <a:r>
              <a:rPr lang="en-US"/>
              <a:t>They are read-only.</a:t>
            </a:r>
          </a:p>
          <a:p>
            <a:pPr lvl="1"/>
            <a:r>
              <a:rPr lang="en-US"/>
              <a:t>They can be expressed as:</a:t>
            </a:r>
          </a:p>
          <a:p>
            <a:pPr lvl="2"/>
            <a:r>
              <a:rPr lang="en-US"/>
              <a:t>Formula</a:t>
            </a:r>
          </a:p>
          <a:p>
            <a:pPr lvl="2"/>
            <a:r>
              <a:rPr lang="en-US"/>
              <a:t>Summary</a:t>
            </a:r>
          </a:p>
        </p:txBody>
      </p:sp>
      <p:pic>
        <p:nvPicPr>
          <p:cNvPr id="30515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276600" y="3940175"/>
            <a:ext cx="4810125" cy="1389063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  <a:effectLst/>
        </p:spPr>
      </p:pic>
      <p:sp>
        <p:nvSpPr>
          <p:cNvPr id="305159" name="Rectangle 7"/>
          <p:cNvSpPr>
            <a:spLocks noChangeArrowheads="1"/>
          </p:cNvSpPr>
          <p:nvPr/>
        </p:nvSpPr>
        <p:spPr bwMode="auto">
          <a:xfrm>
            <a:off x="6748463" y="4135438"/>
            <a:ext cx="1143000" cy="9144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 type="none" w="med" len="lg"/>
          </a:ln>
          <a:effectLst/>
        </p:spPr>
        <p:txBody>
          <a:bodyPr lIns="12700" tIns="12700" rIns="12700" bIns="12700" anchor="ctr">
            <a:spAutoFit/>
          </a:bodyPr>
          <a:lstStyle/>
          <a:p>
            <a:endParaRPr lang="ar-SA"/>
          </a:p>
        </p:txBody>
      </p:sp>
      <p:sp>
        <p:nvSpPr>
          <p:cNvPr id="305161" name="Line 9"/>
          <p:cNvSpPr>
            <a:spLocks noChangeShapeType="1"/>
          </p:cNvSpPr>
          <p:nvPr/>
        </p:nvSpPr>
        <p:spPr bwMode="auto">
          <a:xfrm>
            <a:off x="7391400" y="3741738"/>
            <a:ext cx="0" cy="381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sm" len="sm"/>
          </a:ln>
          <a:effectLst/>
        </p:spPr>
        <p:txBody>
          <a:bodyPr lIns="12700" tIns="12700" rIns="12700" bIns="12700">
            <a:spAutoFit/>
          </a:bodyPr>
          <a:lstStyle/>
          <a:p>
            <a:endParaRPr lang="ar-SA"/>
          </a:p>
        </p:txBody>
      </p:sp>
      <p:pic>
        <p:nvPicPr>
          <p:cNvPr id="30516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295400" y="4745038"/>
            <a:ext cx="3352800" cy="1198562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  <a:effectLst/>
        </p:spPr>
      </p:pic>
      <p:sp>
        <p:nvSpPr>
          <p:cNvPr id="305164" name="Line 12"/>
          <p:cNvSpPr>
            <a:spLocks noChangeShapeType="1"/>
          </p:cNvSpPr>
          <p:nvPr/>
        </p:nvSpPr>
        <p:spPr bwMode="auto">
          <a:xfrm>
            <a:off x="2438400" y="4071938"/>
            <a:ext cx="0" cy="609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sm" len="sm"/>
          </a:ln>
          <a:effectLst/>
        </p:spPr>
        <p:txBody>
          <a:bodyPr lIns="12700" tIns="12700" rIns="12700" bIns="12700">
            <a:spAutoFit/>
          </a:bodyPr>
          <a:lstStyle/>
          <a:p>
            <a:endParaRPr lang="ar-SA"/>
          </a:p>
        </p:txBody>
      </p:sp>
      <p:pic>
        <p:nvPicPr>
          <p:cNvPr id="30516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3352800" y="3424238"/>
            <a:ext cx="4719638" cy="4191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  <a:effectLst/>
        </p:spPr>
      </p:pic>
      <p:sp>
        <p:nvSpPr>
          <p:cNvPr id="305167" name="Line 15"/>
          <p:cNvSpPr>
            <a:spLocks noChangeShapeType="1"/>
          </p:cNvSpPr>
          <p:nvPr/>
        </p:nvSpPr>
        <p:spPr bwMode="auto">
          <a:xfrm>
            <a:off x="2952750" y="3544888"/>
            <a:ext cx="457200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sm" len="sm"/>
          </a:ln>
          <a:effectLst/>
        </p:spPr>
        <p:txBody>
          <a:bodyPr lIns="12700" tIns="12700" rIns="12700" bIns="12700">
            <a:spAutoFit/>
          </a:bodyPr>
          <a:lstStyle/>
          <a:p>
            <a:endParaRPr lang="ar-SA"/>
          </a:p>
        </p:txBody>
      </p:sp>
      <p:sp>
        <p:nvSpPr>
          <p:cNvPr id="305168" name="Freeform 16"/>
          <p:cNvSpPr>
            <a:spLocks/>
          </p:cNvSpPr>
          <p:nvPr/>
        </p:nvSpPr>
        <p:spPr bwMode="auto">
          <a:xfrm>
            <a:off x="4572000" y="5126038"/>
            <a:ext cx="2895600" cy="457200"/>
          </a:xfrm>
          <a:custGeom>
            <a:avLst/>
            <a:gdLst/>
            <a:ahLst/>
            <a:cxnLst>
              <a:cxn ang="0">
                <a:pos x="0" y="288"/>
              </a:cxn>
              <a:cxn ang="0">
                <a:pos x="1824" y="288"/>
              </a:cxn>
              <a:cxn ang="0">
                <a:pos x="1824" y="0"/>
              </a:cxn>
            </a:cxnLst>
            <a:rect l="0" t="0" r="r" b="b"/>
            <a:pathLst>
              <a:path w="1824" h="288">
                <a:moveTo>
                  <a:pt x="0" y="288"/>
                </a:moveTo>
                <a:lnTo>
                  <a:pt x="1824" y="288"/>
                </a:lnTo>
                <a:lnTo>
                  <a:pt x="1824" y="0"/>
                </a:lnTo>
              </a:path>
            </a:pathLst>
          </a:custGeom>
          <a:noFill/>
          <a:ln w="28575" cap="flat" cmpd="sng">
            <a:solidFill>
              <a:schemeClr val="hlink"/>
            </a:solidFill>
            <a:prstDash val="solid"/>
            <a:round/>
            <a:headEnd type="none" w="med" len="med"/>
            <a:tailEnd type="triangle" w="sm" len="sm"/>
          </a:ln>
          <a:effectLst/>
        </p:spPr>
        <p:txBody>
          <a:bodyPr lIns="12700" tIns="12700" rIns="12700" bIns="12700">
            <a:spAutoFit/>
          </a:bodyPr>
          <a:lstStyle/>
          <a:p>
            <a:endParaRPr lang="ar-SA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Calculated Item by</a:t>
            </a:r>
            <a:br>
              <a:rPr lang="en-US"/>
            </a:br>
            <a:r>
              <a:rPr lang="en-US"/>
              <a:t>Setting Properties</a:t>
            </a:r>
          </a:p>
        </p:txBody>
      </p:sp>
      <p:sp>
        <p:nvSpPr>
          <p:cNvPr id="3072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63600" y="1816100"/>
            <a:ext cx="7366000" cy="2832100"/>
          </a:xfrm>
        </p:spPr>
        <p:txBody>
          <a:bodyPr/>
          <a:lstStyle/>
          <a:p>
            <a:pPr lvl="1"/>
            <a:r>
              <a:rPr lang="en-US"/>
              <a:t>Formula</a:t>
            </a:r>
          </a:p>
          <a:p>
            <a:pPr lvl="2"/>
            <a:r>
              <a:rPr lang="en-US"/>
              <a:t>A calculated item value is the result of a horizontal calculation.</a:t>
            </a:r>
          </a:p>
          <a:p>
            <a:pPr lvl="2"/>
            <a:r>
              <a:rPr lang="en-US"/>
              <a:t>It involves bind variables.</a:t>
            </a:r>
          </a:p>
          <a:p>
            <a:pPr lvl="1"/>
            <a:r>
              <a:rPr lang="en-US"/>
              <a:t>Summary</a:t>
            </a:r>
          </a:p>
          <a:p>
            <a:pPr lvl="2"/>
            <a:r>
              <a:rPr lang="en-US"/>
              <a:t>A calculated item value is a vertical calculation.</a:t>
            </a:r>
          </a:p>
          <a:p>
            <a:pPr lvl="2"/>
            <a:r>
              <a:rPr lang="en-US"/>
              <a:t>A summary is performed on values of a single item over all rows in a block.</a:t>
            </a:r>
          </a:p>
        </p:txBody>
      </p:sp>
      <p:pic>
        <p:nvPicPr>
          <p:cNvPr id="3072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733800" y="4724400"/>
            <a:ext cx="3352800" cy="11969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none" w="med" len="lg"/>
          </a:ln>
          <a:effectLst/>
        </p:spPr>
      </p:pic>
      <p:pic>
        <p:nvPicPr>
          <p:cNvPr id="30720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2819400" y="1657350"/>
            <a:ext cx="5143500" cy="457200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  <a:effec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6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 Item Properties for the </a:t>
            </a:r>
            <a:br>
              <a:rPr lang="en-US"/>
            </a:br>
            <a:r>
              <a:rPr lang="en-US"/>
              <a:t>Calculated Item</a:t>
            </a:r>
          </a:p>
        </p:txBody>
      </p:sp>
      <p:sp>
        <p:nvSpPr>
          <p:cNvPr id="30926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863600" y="1816100"/>
            <a:ext cx="7366000" cy="2952750"/>
          </a:xfrm>
        </p:spPr>
        <p:txBody>
          <a:bodyPr/>
          <a:lstStyle/>
          <a:p>
            <a:pPr lvl="1"/>
            <a:r>
              <a:rPr lang="en-US"/>
              <a:t>Formula</a:t>
            </a:r>
          </a:p>
          <a:p>
            <a:pPr lvl="2"/>
            <a:r>
              <a:rPr lang="en-US"/>
              <a:t>Calculation Mode</a:t>
            </a:r>
          </a:p>
          <a:p>
            <a:pPr lvl="2"/>
            <a:r>
              <a:rPr lang="en-US"/>
              <a:t>Formula</a:t>
            </a:r>
          </a:p>
          <a:p>
            <a:pPr lvl="1"/>
            <a:r>
              <a:rPr lang="en-US"/>
              <a:t>Summary</a:t>
            </a:r>
          </a:p>
          <a:p>
            <a:pPr lvl="2"/>
            <a:r>
              <a:rPr lang="en-US"/>
              <a:t>Calculation Mode</a:t>
            </a:r>
          </a:p>
          <a:p>
            <a:pPr lvl="2"/>
            <a:r>
              <a:rPr lang="en-US"/>
              <a:t>Summary Function</a:t>
            </a:r>
          </a:p>
          <a:p>
            <a:pPr lvl="2"/>
            <a:r>
              <a:rPr lang="en-US"/>
              <a:t>Summarized Block</a:t>
            </a:r>
          </a:p>
          <a:p>
            <a:pPr lvl="2"/>
            <a:r>
              <a:rPr lang="en-US"/>
              <a:t>Summarized Item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3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90600" y="1752600"/>
            <a:ext cx="7239000" cy="2141538"/>
          </a:xfrm>
          <a:prstGeom prst="rect">
            <a:avLst/>
          </a:prstGeom>
          <a:noFill/>
          <a:ln w="25400">
            <a:noFill/>
            <a:miter lim="800000"/>
            <a:headEnd/>
            <a:tailEnd type="none" w="med" len="lg"/>
          </a:ln>
          <a:effectLst/>
        </p:spPr>
      </p:pic>
      <p:sp>
        <p:nvSpPr>
          <p:cNvPr id="311303" name="Rectangle 7"/>
          <p:cNvSpPr>
            <a:spLocks noChangeArrowheads="1"/>
          </p:cNvSpPr>
          <p:nvPr/>
        </p:nvSpPr>
        <p:spPr bwMode="gray">
          <a:xfrm>
            <a:off x="914400" y="2133600"/>
            <a:ext cx="3505200" cy="190500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 type="none" w="med" len="lg"/>
          </a:ln>
          <a:effectLst/>
        </p:spPr>
        <p:txBody>
          <a:bodyPr wrap="none" lIns="12700" tIns="12700" rIns="12700" bIns="12700" anchor="ctr">
            <a:spAutoFit/>
          </a:bodyPr>
          <a:lstStyle/>
          <a:p>
            <a:endParaRPr lang="ar-SA"/>
          </a:p>
        </p:txBody>
      </p:sp>
      <p:sp>
        <p:nvSpPr>
          <p:cNvPr id="311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Functions</a:t>
            </a:r>
          </a:p>
        </p:txBody>
      </p:sp>
      <p:sp>
        <p:nvSpPr>
          <p:cNvPr id="3113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63600" y="2286000"/>
            <a:ext cx="7366000" cy="2770188"/>
          </a:xfrm>
        </p:spPr>
        <p:txBody>
          <a:bodyPr/>
          <a:lstStyle/>
          <a:p>
            <a:pPr lvl="1"/>
            <a:r>
              <a:rPr lang="en-US"/>
              <a:t>AVG</a:t>
            </a:r>
          </a:p>
          <a:p>
            <a:pPr lvl="1"/>
            <a:r>
              <a:rPr lang="en-US"/>
              <a:t>COUNT</a:t>
            </a:r>
          </a:p>
          <a:p>
            <a:pPr lvl="1"/>
            <a:r>
              <a:rPr lang="en-US"/>
              <a:t>MAX</a:t>
            </a:r>
          </a:p>
          <a:p>
            <a:pPr lvl="1"/>
            <a:r>
              <a:rPr lang="en-US"/>
              <a:t>MIN</a:t>
            </a:r>
          </a:p>
          <a:p>
            <a:pPr lvl="1"/>
            <a:r>
              <a:rPr lang="en-US"/>
              <a:t>STDDEV</a:t>
            </a:r>
          </a:p>
          <a:p>
            <a:pPr lvl="1"/>
            <a:r>
              <a:rPr lang="en-US"/>
              <a:t>SUM</a:t>
            </a:r>
          </a:p>
          <a:p>
            <a:pPr lvl="1"/>
            <a:r>
              <a:rPr lang="en-US"/>
              <a:t>VARIANCE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U5_1.1">
  <a:themeElements>
    <a:clrScheme name="OU5_1.1 1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CCCCCC"/>
      </a:accent1>
      <a:accent2>
        <a:srgbClr val="FF3300"/>
      </a:accent2>
      <a:accent3>
        <a:srgbClr val="FFFFFF"/>
      </a:accent3>
      <a:accent4>
        <a:srgbClr val="000000"/>
      </a:accent4>
      <a:accent5>
        <a:srgbClr val="E2E2E2"/>
      </a:accent5>
      <a:accent6>
        <a:srgbClr val="E72D00"/>
      </a:accent6>
      <a:hlink>
        <a:srgbClr val="FF3300"/>
      </a:hlink>
      <a:folHlink>
        <a:srgbClr val="999999"/>
      </a:folHlink>
    </a:clrScheme>
    <a:fontScheme name="OU5_1.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stealth" w="med" len="lg"/>
        </a:ln>
        <a:effectLst/>
      </a:spPr>
      <a:bodyPr vert="horz" wrap="square" lIns="12700" tIns="12700" rIns="12700" bIns="12700" numCol="1" anchor="t" anchorCtr="0" compatLnSpc="1">
        <a:prstTxWarp prst="textNoShape">
          <a:avLst/>
        </a:prstTxWarp>
        <a:spAutoFit/>
      </a:bodyPr>
      <a:lstStyle>
        <a:defPPr marL="0" marR="0" indent="0" algn="l" defTabSz="2286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Arial" pitchFamily="34" charset="0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hlink"/>
          </a:solidFill>
          <a:prstDash val="solid"/>
          <a:round/>
          <a:headEnd type="none" w="med" len="med"/>
          <a:tailEnd type="stealth" w="med" len="lg"/>
        </a:ln>
        <a:effectLst/>
      </a:spPr>
      <a:bodyPr vert="horz" wrap="square" lIns="12700" tIns="12700" rIns="12700" bIns="12700" numCol="1" anchor="t" anchorCtr="0" compatLnSpc="1">
        <a:prstTxWarp prst="textNoShape">
          <a:avLst/>
        </a:prstTxWarp>
        <a:spAutoFit/>
      </a:bodyPr>
      <a:lstStyle>
        <a:defPPr marL="0" marR="0" indent="0" algn="l" defTabSz="2286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Tx/>
          <a:buFont typeface="Arial" pitchFamily="34" charset="0"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U5_1.1 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CCCCCC"/>
        </a:accent1>
        <a:accent2>
          <a:srgbClr val="FF330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E72D00"/>
        </a:accent6>
        <a:hlink>
          <a:srgbClr val="FF3300"/>
        </a:hlink>
        <a:folHlink>
          <a:srgbClr val="9999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CCCCCC"/>
      </a:accent1>
      <a:accent2>
        <a:srgbClr val="FF3300"/>
      </a:accent2>
      <a:accent3>
        <a:srgbClr val="FFFFFF"/>
      </a:accent3>
      <a:accent4>
        <a:srgbClr val="000000"/>
      </a:accent4>
      <a:accent5>
        <a:srgbClr val="E2E2E2"/>
      </a:accent5>
      <a:accent6>
        <a:srgbClr val="E72D00"/>
      </a:accent6>
      <a:hlink>
        <a:srgbClr val="FF3300"/>
      </a:hlink>
      <a:folHlink>
        <a:srgbClr val="99999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U5_1.1 1">
    <a:dk1>
      <a:srgbClr val="000000"/>
    </a:dk1>
    <a:lt1>
      <a:srgbClr val="FFFFFF"/>
    </a:lt1>
    <a:dk2>
      <a:srgbClr val="000000"/>
    </a:dk2>
    <a:lt2>
      <a:srgbClr val="000000"/>
    </a:lt2>
    <a:accent1>
      <a:srgbClr val="CCCCCC"/>
    </a:accent1>
    <a:accent2>
      <a:srgbClr val="FF3300"/>
    </a:accent2>
    <a:accent3>
      <a:srgbClr val="FFFFFF"/>
    </a:accent3>
    <a:accent4>
      <a:srgbClr val="000000"/>
    </a:accent4>
    <a:accent5>
      <a:srgbClr val="E2E2E2"/>
    </a:accent5>
    <a:accent6>
      <a:srgbClr val="E72D00"/>
    </a:accent6>
    <a:hlink>
      <a:srgbClr val="FF3300"/>
    </a:hlink>
    <a:folHlink>
      <a:srgbClr val="9999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1387</TotalTime>
  <Words>1638</Words>
  <Application>Microsoft Office PowerPoint</Application>
  <PresentationFormat>On-screen Show (4:3)</PresentationFormat>
  <Paragraphs>245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OU5_1.1</vt:lpstr>
      <vt:lpstr>Creating Noninput Items</vt:lpstr>
      <vt:lpstr>Objectives</vt:lpstr>
      <vt:lpstr>Noninput Items Overview</vt:lpstr>
      <vt:lpstr>Display Items</vt:lpstr>
      <vt:lpstr>Creating a Display Item</vt:lpstr>
      <vt:lpstr>Calculated Items</vt:lpstr>
      <vt:lpstr>Creating a Calculated Item by Setting Properties</vt:lpstr>
      <vt:lpstr>Setting Item Properties for the  Calculated Item</vt:lpstr>
      <vt:lpstr>Summary Functions</vt:lpstr>
      <vt:lpstr>Calculated Item Based on a Formula</vt:lpstr>
      <vt:lpstr>Rules for Calculated Item Formulas</vt:lpstr>
      <vt:lpstr>Calculated Item Based on a Summary</vt:lpstr>
      <vt:lpstr>Rules for Summary Items</vt:lpstr>
      <vt:lpstr>Summary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Noninput Items</dc:title>
  <dc:creator>mashael</dc:creator>
  <cp:lastModifiedBy>Mashael</cp:lastModifiedBy>
  <cp:revision>84</cp:revision>
  <cp:lastPrinted>2004-03-16T18:18:30Z</cp:lastPrinted>
  <dcterms:modified xsi:type="dcterms:W3CDTF">2014-11-08T18:02:30Z</dcterms:modified>
</cp:coreProperties>
</file>