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sldIdLst>
    <p:sldId id="256" r:id="rId2"/>
    <p:sldId id="382" r:id="rId3"/>
    <p:sldId id="377" r:id="rId4"/>
    <p:sldId id="329" r:id="rId5"/>
    <p:sldId id="371" r:id="rId6"/>
    <p:sldId id="331" r:id="rId7"/>
    <p:sldId id="333" r:id="rId8"/>
    <p:sldId id="376" r:id="rId9"/>
    <p:sldId id="330" r:id="rId10"/>
    <p:sldId id="332" r:id="rId11"/>
    <p:sldId id="335" r:id="rId12"/>
    <p:sldId id="336" r:id="rId13"/>
    <p:sldId id="337" r:id="rId14"/>
    <p:sldId id="373" r:id="rId15"/>
    <p:sldId id="338" r:id="rId16"/>
    <p:sldId id="340" r:id="rId17"/>
    <p:sldId id="341" r:id="rId18"/>
    <p:sldId id="342" r:id="rId19"/>
    <p:sldId id="343" r:id="rId20"/>
    <p:sldId id="345" r:id="rId21"/>
    <p:sldId id="369" r:id="rId22"/>
    <p:sldId id="374" r:id="rId23"/>
    <p:sldId id="346" r:id="rId24"/>
    <p:sldId id="375" r:id="rId25"/>
    <p:sldId id="355" r:id="rId26"/>
    <p:sldId id="379" r:id="rId27"/>
    <p:sldId id="381" r:id="rId28"/>
    <p:sldId id="380" r:id="rId29"/>
    <p:sldId id="356" r:id="rId30"/>
    <p:sldId id="378" r:id="rId31"/>
    <p:sldId id="364" r:id="rId32"/>
  </p:sldIdLst>
  <p:sldSz cx="9144000" cy="6858000" type="screen4x3"/>
  <p:notesSz cx="6858000" cy="9144000"/>
  <p:defaultTextStyle>
    <a:defPPr>
      <a:defRPr lang="en-US"/>
    </a:defPPr>
    <a:lvl1pPr algn="l" rtl="0" fontAlgn="base">
      <a:spcBef>
        <a:spcPct val="0"/>
      </a:spcBef>
      <a:spcAft>
        <a:spcPct val="0"/>
      </a:spcAft>
      <a:defRPr i="1" kern="1200">
        <a:solidFill>
          <a:schemeClr val="tx1"/>
        </a:solidFill>
        <a:latin typeface="Arial" charset="0"/>
        <a:ea typeface="ヒラギノ角ゴ Pro W3" charset="-128"/>
        <a:cs typeface="+mn-cs"/>
      </a:defRPr>
    </a:lvl1pPr>
    <a:lvl2pPr marL="457200" algn="l" rtl="0" fontAlgn="base">
      <a:spcBef>
        <a:spcPct val="0"/>
      </a:spcBef>
      <a:spcAft>
        <a:spcPct val="0"/>
      </a:spcAft>
      <a:defRPr i="1" kern="1200">
        <a:solidFill>
          <a:schemeClr val="tx1"/>
        </a:solidFill>
        <a:latin typeface="Arial" charset="0"/>
        <a:ea typeface="ヒラギノ角ゴ Pro W3" charset="-128"/>
        <a:cs typeface="+mn-cs"/>
      </a:defRPr>
    </a:lvl2pPr>
    <a:lvl3pPr marL="914400" algn="l" rtl="0" fontAlgn="base">
      <a:spcBef>
        <a:spcPct val="0"/>
      </a:spcBef>
      <a:spcAft>
        <a:spcPct val="0"/>
      </a:spcAft>
      <a:defRPr i="1" kern="1200">
        <a:solidFill>
          <a:schemeClr val="tx1"/>
        </a:solidFill>
        <a:latin typeface="Arial" charset="0"/>
        <a:ea typeface="ヒラギノ角ゴ Pro W3" charset="-128"/>
        <a:cs typeface="+mn-cs"/>
      </a:defRPr>
    </a:lvl3pPr>
    <a:lvl4pPr marL="1371600" algn="l" rtl="0" fontAlgn="base">
      <a:spcBef>
        <a:spcPct val="0"/>
      </a:spcBef>
      <a:spcAft>
        <a:spcPct val="0"/>
      </a:spcAft>
      <a:defRPr i="1" kern="1200">
        <a:solidFill>
          <a:schemeClr val="tx1"/>
        </a:solidFill>
        <a:latin typeface="Arial" charset="0"/>
        <a:ea typeface="ヒラギノ角ゴ Pro W3" charset="-128"/>
        <a:cs typeface="+mn-cs"/>
      </a:defRPr>
    </a:lvl4pPr>
    <a:lvl5pPr marL="1828800" algn="l" rtl="0" fontAlgn="base">
      <a:spcBef>
        <a:spcPct val="0"/>
      </a:spcBef>
      <a:spcAft>
        <a:spcPct val="0"/>
      </a:spcAft>
      <a:defRPr i="1" kern="1200">
        <a:solidFill>
          <a:schemeClr val="tx1"/>
        </a:solidFill>
        <a:latin typeface="Arial" charset="0"/>
        <a:ea typeface="ヒラギノ角ゴ Pro W3" charset="-128"/>
        <a:cs typeface="+mn-cs"/>
      </a:defRPr>
    </a:lvl5pPr>
    <a:lvl6pPr marL="2286000" algn="l" defTabSz="914400" rtl="0" eaLnBrk="1" latinLnBrk="0" hangingPunct="1">
      <a:defRPr i="1" kern="1200">
        <a:solidFill>
          <a:schemeClr val="tx1"/>
        </a:solidFill>
        <a:latin typeface="Arial" charset="0"/>
        <a:ea typeface="ヒラギノ角ゴ Pro W3" charset="-128"/>
        <a:cs typeface="+mn-cs"/>
      </a:defRPr>
    </a:lvl6pPr>
    <a:lvl7pPr marL="2743200" algn="l" defTabSz="914400" rtl="0" eaLnBrk="1" latinLnBrk="0" hangingPunct="1">
      <a:defRPr i="1" kern="1200">
        <a:solidFill>
          <a:schemeClr val="tx1"/>
        </a:solidFill>
        <a:latin typeface="Arial" charset="0"/>
        <a:ea typeface="ヒラギノ角ゴ Pro W3" charset="-128"/>
        <a:cs typeface="+mn-cs"/>
      </a:defRPr>
    </a:lvl7pPr>
    <a:lvl8pPr marL="3200400" algn="l" defTabSz="914400" rtl="0" eaLnBrk="1" latinLnBrk="0" hangingPunct="1">
      <a:defRPr i="1" kern="1200">
        <a:solidFill>
          <a:schemeClr val="tx1"/>
        </a:solidFill>
        <a:latin typeface="Arial" charset="0"/>
        <a:ea typeface="ヒラギノ角ゴ Pro W3" charset="-128"/>
        <a:cs typeface="+mn-cs"/>
      </a:defRPr>
    </a:lvl8pPr>
    <a:lvl9pPr marL="3657600" algn="l" defTabSz="914400" rtl="0" eaLnBrk="1" latinLnBrk="0" hangingPunct="1">
      <a:defRPr i="1"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6441" autoAdjust="0"/>
  </p:normalViewPr>
  <p:slideViewPr>
    <p:cSldViewPr>
      <p:cViewPr>
        <p:scale>
          <a:sx n="75" d="100"/>
          <a:sy n="75" d="100"/>
        </p:scale>
        <p:origin x="-1944" y="-738"/>
      </p:cViewPr>
      <p:guideLst>
        <p:guide orient="horz" pos="2160"/>
        <p:guide pos="2880"/>
      </p:guideLst>
    </p:cSldViewPr>
  </p:slideViewPr>
  <p:outlineViewPr>
    <p:cViewPr>
      <p:scale>
        <a:sx n="33" d="100"/>
        <a:sy n="33" d="100"/>
      </p:scale>
      <p:origin x="0" y="2904"/>
    </p:cViewPr>
  </p:outlineViewPr>
  <p:notesTextViewPr>
    <p:cViewPr>
      <p:scale>
        <a:sx n="100" d="100"/>
        <a:sy n="100" d="100"/>
      </p:scale>
      <p:origin x="0" y="0"/>
    </p:cViewPr>
  </p:notesTextViewPr>
  <p:sorterViewPr>
    <p:cViewPr>
      <p:scale>
        <a:sx n="33" d="100"/>
        <a:sy n="33" d="100"/>
      </p:scale>
      <p:origin x="0" y="0"/>
    </p:cViewPr>
  </p:sorterViewPr>
  <p:notesViewPr>
    <p:cSldViewPr>
      <p:cViewPr>
        <p:scale>
          <a:sx n="80" d="100"/>
          <a:sy n="80" d="100"/>
        </p:scale>
        <p:origin x="-2454" y="77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1AC0DD-0B3C-4993-AB62-11A62E8403DD}" type="doc">
      <dgm:prSet loTypeId="urn:microsoft.com/office/officeart/2005/8/layout/default#1" loCatId="list" qsTypeId="urn:microsoft.com/office/officeart/2005/8/quickstyle/simple1" qsCatId="simple" csTypeId="urn:microsoft.com/office/officeart/2005/8/colors/colorful1#1" csCatId="colorful"/>
      <dgm:spPr/>
      <dgm:t>
        <a:bodyPr/>
        <a:lstStyle/>
        <a:p>
          <a:endParaRPr lang="en-US"/>
        </a:p>
      </dgm:t>
    </dgm:pt>
    <dgm:pt modelId="{837CED78-72B4-409F-A2EA-CABDAE361C73}">
      <dgm:prSet/>
      <dgm:spPr/>
      <dgm:t>
        <a:bodyPr/>
        <a:lstStyle/>
        <a:p>
          <a:pPr rtl="0"/>
          <a:r>
            <a:rPr lang="en-US" b="0" dirty="0" smtClean="0"/>
            <a:t>Fixed costs</a:t>
          </a:r>
          <a:endParaRPr lang="en-US" dirty="0"/>
        </a:p>
      </dgm:t>
    </dgm:pt>
    <dgm:pt modelId="{03F453A1-3F36-408A-BC36-9EB448F4FF07}" type="parTrans" cxnId="{D20CB7CA-9FE4-4E3D-998F-7D9F527993AC}">
      <dgm:prSet/>
      <dgm:spPr/>
      <dgm:t>
        <a:bodyPr/>
        <a:lstStyle/>
        <a:p>
          <a:endParaRPr lang="en-US"/>
        </a:p>
      </dgm:t>
    </dgm:pt>
    <dgm:pt modelId="{F81485C1-CDB4-4FF4-A003-ABED30CD289B}" type="sibTrans" cxnId="{D20CB7CA-9FE4-4E3D-998F-7D9F527993AC}">
      <dgm:prSet/>
      <dgm:spPr/>
      <dgm:t>
        <a:bodyPr/>
        <a:lstStyle/>
        <a:p>
          <a:endParaRPr lang="en-US"/>
        </a:p>
      </dgm:t>
    </dgm:pt>
    <dgm:pt modelId="{6ADDD9FC-5624-4A8C-B06D-D5E3EAF721AE}">
      <dgm:prSet/>
      <dgm:spPr/>
      <dgm:t>
        <a:bodyPr/>
        <a:lstStyle/>
        <a:p>
          <a:pPr rtl="0"/>
          <a:r>
            <a:rPr lang="en-US" b="0" dirty="0" smtClean="0"/>
            <a:t>Variable costs</a:t>
          </a:r>
          <a:endParaRPr lang="en-US" dirty="0"/>
        </a:p>
      </dgm:t>
    </dgm:pt>
    <dgm:pt modelId="{C4880B6F-B486-4367-8869-9A4B4882AFB5}" type="parTrans" cxnId="{8C6A2C1E-DB80-4652-8D01-21FC0CD21AA3}">
      <dgm:prSet/>
      <dgm:spPr/>
      <dgm:t>
        <a:bodyPr/>
        <a:lstStyle/>
        <a:p>
          <a:endParaRPr lang="en-US"/>
        </a:p>
      </dgm:t>
    </dgm:pt>
    <dgm:pt modelId="{027C4C92-9940-4A57-A92F-C1C71D39C515}" type="sibTrans" cxnId="{8C6A2C1E-DB80-4652-8D01-21FC0CD21AA3}">
      <dgm:prSet/>
      <dgm:spPr/>
      <dgm:t>
        <a:bodyPr/>
        <a:lstStyle/>
        <a:p>
          <a:endParaRPr lang="en-US"/>
        </a:p>
      </dgm:t>
    </dgm:pt>
    <dgm:pt modelId="{B34133CD-33BA-4640-972F-D70A9A194137}">
      <dgm:prSet/>
      <dgm:spPr/>
      <dgm:t>
        <a:bodyPr/>
        <a:lstStyle/>
        <a:p>
          <a:pPr rtl="0"/>
          <a:r>
            <a:rPr lang="en-US" b="0" dirty="0" smtClean="0"/>
            <a:t>Total costs</a:t>
          </a:r>
          <a:endParaRPr lang="en-US" b="0" dirty="0"/>
        </a:p>
      </dgm:t>
    </dgm:pt>
    <dgm:pt modelId="{ACB754ED-122D-400C-A092-F37128086454}" type="parTrans" cxnId="{62AD10CE-2B38-4C32-9C19-0501D12A9542}">
      <dgm:prSet/>
      <dgm:spPr/>
      <dgm:t>
        <a:bodyPr/>
        <a:lstStyle/>
        <a:p>
          <a:endParaRPr lang="en-US"/>
        </a:p>
      </dgm:t>
    </dgm:pt>
    <dgm:pt modelId="{69F6142A-F64C-4470-AA0A-1C6DA03B307E}" type="sibTrans" cxnId="{62AD10CE-2B38-4C32-9C19-0501D12A9542}">
      <dgm:prSet/>
      <dgm:spPr/>
      <dgm:t>
        <a:bodyPr/>
        <a:lstStyle/>
        <a:p>
          <a:endParaRPr lang="en-US"/>
        </a:p>
      </dgm:t>
    </dgm:pt>
    <dgm:pt modelId="{80CE31E1-C1EB-49F9-B61D-DCCCCB11B341}" type="pres">
      <dgm:prSet presAssocID="{FC1AC0DD-0B3C-4993-AB62-11A62E8403DD}" presName="diagram" presStyleCnt="0">
        <dgm:presLayoutVars>
          <dgm:dir/>
          <dgm:resizeHandles val="exact"/>
        </dgm:presLayoutVars>
      </dgm:prSet>
      <dgm:spPr/>
      <dgm:t>
        <a:bodyPr/>
        <a:lstStyle/>
        <a:p>
          <a:endParaRPr lang="en-US"/>
        </a:p>
      </dgm:t>
    </dgm:pt>
    <dgm:pt modelId="{A1B906DB-767E-4F23-9848-3C23DFE453EA}" type="pres">
      <dgm:prSet presAssocID="{837CED78-72B4-409F-A2EA-CABDAE361C73}" presName="node" presStyleLbl="node1" presStyleIdx="0" presStyleCnt="3">
        <dgm:presLayoutVars>
          <dgm:bulletEnabled val="1"/>
        </dgm:presLayoutVars>
      </dgm:prSet>
      <dgm:spPr/>
      <dgm:t>
        <a:bodyPr/>
        <a:lstStyle/>
        <a:p>
          <a:endParaRPr lang="en-US"/>
        </a:p>
      </dgm:t>
    </dgm:pt>
    <dgm:pt modelId="{F9376E8A-52E7-48BC-860A-3A4258975E15}" type="pres">
      <dgm:prSet presAssocID="{F81485C1-CDB4-4FF4-A003-ABED30CD289B}" presName="sibTrans" presStyleCnt="0"/>
      <dgm:spPr/>
    </dgm:pt>
    <dgm:pt modelId="{431EAF65-2C25-4DD8-90BB-8B657AB7EB09}" type="pres">
      <dgm:prSet presAssocID="{6ADDD9FC-5624-4A8C-B06D-D5E3EAF721AE}" presName="node" presStyleLbl="node1" presStyleIdx="1" presStyleCnt="3">
        <dgm:presLayoutVars>
          <dgm:bulletEnabled val="1"/>
        </dgm:presLayoutVars>
      </dgm:prSet>
      <dgm:spPr/>
      <dgm:t>
        <a:bodyPr/>
        <a:lstStyle/>
        <a:p>
          <a:endParaRPr lang="en-US"/>
        </a:p>
      </dgm:t>
    </dgm:pt>
    <dgm:pt modelId="{79837874-553B-47B8-8DE9-817DB0B73D52}" type="pres">
      <dgm:prSet presAssocID="{027C4C92-9940-4A57-A92F-C1C71D39C515}" presName="sibTrans" presStyleCnt="0"/>
      <dgm:spPr/>
    </dgm:pt>
    <dgm:pt modelId="{86EA66CE-ED2C-45D1-AC64-E3875352A8B9}" type="pres">
      <dgm:prSet presAssocID="{B34133CD-33BA-4640-972F-D70A9A194137}" presName="node" presStyleLbl="node1" presStyleIdx="2" presStyleCnt="3">
        <dgm:presLayoutVars>
          <dgm:bulletEnabled val="1"/>
        </dgm:presLayoutVars>
      </dgm:prSet>
      <dgm:spPr/>
      <dgm:t>
        <a:bodyPr/>
        <a:lstStyle/>
        <a:p>
          <a:endParaRPr lang="en-US"/>
        </a:p>
      </dgm:t>
    </dgm:pt>
  </dgm:ptLst>
  <dgm:cxnLst>
    <dgm:cxn modelId="{1D05F451-F1E9-BE47-9FEB-C5410F5BC138}" type="presOf" srcId="{837CED78-72B4-409F-A2EA-CABDAE361C73}" destId="{A1B906DB-767E-4F23-9848-3C23DFE453EA}" srcOrd="0" destOrd="0" presId="urn:microsoft.com/office/officeart/2005/8/layout/default#1"/>
    <dgm:cxn modelId="{62AD10CE-2B38-4C32-9C19-0501D12A9542}" srcId="{FC1AC0DD-0B3C-4993-AB62-11A62E8403DD}" destId="{B34133CD-33BA-4640-972F-D70A9A194137}" srcOrd="2" destOrd="0" parTransId="{ACB754ED-122D-400C-A092-F37128086454}" sibTransId="{69F6142A-F64C-4470-AA0A-1C6DA03B307E}"/>
    <dgm:cxn modelId="{2821DBC7-91FE-3A48-981E-EF4755935859}" type="presOf" srcId="{6ADDD9FC-5624-4A8C-B06D-D5E3EAF721AE}" destId="{431EAF65-2C25-4DD8-90BB-8B657AB7EB09}" srcOrd="0" destOrd="0" presId="urn:microsoft.com/office/officeart/2005/8/layout/default#1"/>
    <dgm:cxn modelId="{8C6A2C1E-DB80-4652-8D01-21FC0CD21AA3}" srcId="{FC1AC0DD-0B3C-4993-AB62-11A62E8403DD}" destId="{6ADDD9FC-5624-4A8C-B06D-D5E3EAF721AE}" srcOrd="1" destOrd="0" parTransId="{C4880B6F-B486-4367-8869-9A4B4882AFB5}" sibTransId="{027C4C92-9940-4A57-A92F-C1C71D39C515}"/>
    <dgm:cxn modelId="{F778995B-DB3B-CC41-B49C-368EEFDDE349}" type="presOf" srcId="{B34133CD-33BA-4640-972F-D70A9A194137}" destId="{86EA66CE-ED2C-45D1-AC64-E3875352A8B9}" srcOrd="0" destOrd="0" presId="urn:microsoft.com/office/officeart/2005/8/layout/default#1"/>
    <dgm:cxn modelId="{D20CB7CA-9FE4-4E3D-998F-7D9F527993AC}" srcId="{FC1AC0DD-0B3C-4993-AB62-11A62E8403DD}" destId="{837CED78-72B4-409F-A2EA-CABDAE361C73}" srcOrd="0" destOrd="0" parTransId="{03F453A1-3F36-408A-BC36-9EB448F4FF07}" sibTransId="{F81485C1-CDB4-4FF4-A003-ABED30CD289B}"/>
    <dgm:cxn modelId="{E3FA5D54-3507-214F-86E0-687484CF3CB2}" type="presOf" srcId="{FC1AC0DD-0B3C-4993-AB62-11A62E8403DD}" destId="{80CE31E1-C1EB-49F9-B61D-DCCCCB11B341}" srcOrd="0" destOrd="0" presId="urn:microsoft.com/office/officeart/2005/8/layout/default#1"/>
    <dgm:cxn modelId="{5062471B-4FF5-4F4A-9084-D3DC08C2A00A}" type="presParOf" srcId="{80CE31E1-C1EB-49F9-B61D-DCCCCB11B341}" destId="{A1B906DB-767E-4F23-9848-3C23DFE453EA}" srcOrd="0" destOrd="0" presId="urn:microsoft.com/office/officeart/2005/8/layout/default#1"/>
    <dgm:cxn modelId="{D6F0523D-3113-FF43-B666-21910A64F9E1}" type="presParOf" srcId="{80CE31E1-C1EB-49F9-B61D-DCCCCB11B341}" destId="{F9376E8A-52E7-48BC-860A-3A4258975E15}" srcOrd="1" destOrd="0" presId="urn:microsoft.com/office/officeart/2005/8/layout/default#1"/>
    <dgm:cxn modelId="{D1C38675-3F00-E64A-9DF1-08679AAB3DAB}" type="presParOf" srcId="{80CE31E1-C1EB-49F9-B61D-DCCCCB11B341}" destId="{431EAF65-2C25-4DD8-90BB-8B657AB7EB09}" srcOrd="2" destOrd="0" presId="urn:microsoft.com/office/officeart/2005/8/layout/default#1"/>
    <dgm:cxn modelId="{476A6A4B-87AE-9446-A5AB-9674002AA2A2}" type="presParOf" srcId="{80CE31E1-C1EB-49F9-B61D-DCCCCB11B341}" destId="{79837874-553B-47B8-8DE9-817DB0B73D52}" srcOrd="3" destOrd="0" presId="urn:microsoft.com/office/officeart/2005/8/layout/default#1"/>
    <dgm:cxn modelId="{BF2F2704-6AF2-E64D-82E1-3E4DED73F8E4}" type="presParOf" srcId="{80CE31E1-C1EB-49F9-B61D-DCCCCB11B341}" destId="{86EA66CE-ED2C-45D1-AC64-E3875352A8B9}" srcOrd="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9A0797-9D7D-43DE-93A0-DD44CB063F0D}" type="doc">
      <dgm:prSet loTypeId="urn:microsoft.com/office/officeart/2005/8/layout/vList2" loCatId="list" qsTypeId="urn:microsoft.com/office/officeart/2005/8/quickstyle/simple1" qsCatId="simple" csTypeId="urn:microsoft.com/office/officeart/2005/8/colors/colorful1#2" csCatId="colorful"/>
      <dgm:spPr/>
      <dgm:t>
        <a:bodyPr/>
        <a:lstStyle/>
        <a:p>
          <a:endParaRPr lang="en-US"/>
        </a:p>
      </dgm:t>
    </dgm:pt>
    <dgm:pt modelId="{F3694E4F-035C-4536-8856-DF95CA0BF377}">
      <dgm:prSet custT="1"/>
      <dgm:spPr/>
      <dgm:t>
        <a:bodyPr/>
        <a:lstStyle/>
        <a:p>
          <a:pPr algn="ctr" rtl="0"/>
          <a:r>
            <a:rPr lang="en-US" sz="3200" b="1" dirty="0" smtClean="0"/>
            <a:t>Pure competition</a:t>
          </a:r>
          <a:endParaRPr lang="en-US" sz="3200" b="1" dirty="0"/>
        </a:p>
      </dgm:t>
    </dgm:pt>
    <dgm:pt modelId="{8C463D59-6DAE-40B4-A945-EE141F303AD0}" type="parTrans" cxnId="{41791F01-0A4B-470B-B0E7-A2193D5554DF}">
      <dgm:prSet/>
      <dgm:spPr/>
      <dgm:t>
        <a:bodyPr/>
        <a:lstStyle/>
        <a:p>
          <a:pPr algn="ctr"/>
          <a:endParaRPr lang="en-US" sz="2000" b="1"/>
        </a:p>
      </dgm:t>
    </dgm:pt>
    <dgm:pt modelId="{B516BEF0-91FC-4BD0-990B-0DD18268A6DF}" type="sibTrans" cxnId="{41791F01-0A4B-470B-B0E7-A2193D5554DF}">
      <dgm:prSet/>
      <dgm:spPr/>
      <dgm:t>
        <a:bodyPr/>
        <a:lstStyle/>
        <a:p>
          <a:pPr algn="ctr"/>
          <a:endParaRPr lang="en-US" sz="2000" b="1"/>
        </a:p>
      </dgm:t>
    </dgm:pt>
    <dgm:pt modelId="{C0DF9960-911A-4534-A712-4CE8FD19DA70}">
      <dgm:prSet custT="1"/>
      <dgm:spPr/>
      <dgm:t>
        <a:bodyPr/>
        <a:lstStyle/>
        <a:p>
          <a:pPr algn="ctr" rtl="0"/>
          <a:r>
            <a:rPr lang="en-US" sz="3200" b="1" dirty="0" smtClean="0"/>
            <a:t>Monopolistic competition</a:t>
          </a:r>
          <a:endParaRPr lang="en-US" sz="3200" b="1" dirty="0"/>
        </a:p>
      </dgm:t>
    </dgm:pt>
    <dgm:pt modelId="{6926934B-47CE-4FC7-8707-E8959A56746E}" type="parTrans" cxnId="{D2EB3AC9-FA51-4F45-A04D-7B713A27FDE0}">
      <dgm:prSet/>
      <dgm:spPr/>
      <dgm:t>
        <a:bodyPr/>
        <a:lstStyle/>
        <a:p>
          <a:pPr algn="ctr"/>
          <a:endParaRPr lang="en-US" sz="2000" b="1"/>
        </a:p>
      </dgm:t>
    </dgm:pt>
    <dgm:pt modelId="{BA695A30-B3CF-4A18-85D8-4AD66B90D5A9}" type="sibTrans" cxnId="{D2EB3AC9-FA51-4F45-A04D-7B713A27FDE0}">
      <dgm:prSet/>
      <dgm:spPr/>
      <dgm:t>
        <a:bodyPr/>
        <a:lstStyle/>
        <a:p>
          <a:pPr algn="ctr"/>
          <a:endParaRPr lang="en-US" sz="2000" b="1"/>
        </a:p>
      </dgm:t>
    </dgm:pt>
    <dgm:pt modelId="{7D95305A-8051-440A-8F32-3BE464183F7C}">
      <dgm:prSet custT="1"/>
      <dgm:spPr/>
      <dgm:t>
        <a:bodyPr/>
        <a:lstStyle/>
        <a:p>
          <a:pPr algn="ctr" rtl="0"/>
          <a:r>
            <a:rPr lang="en-US" sz="3200" b="1" dirty="0" smtClean="0"/>
            <a:t>Oligopolistic competition</a:t>
          </a:r>
          <a:endParaRPr lang="en-US" sz="3200" b="1" dirty="0"/>
        </a:p>
      </dgm:t>
    </dgm:pt>
    <dgm:pt modelId="{7FF108EC-E92B-4EDF-BD45-29FE0BCE04B0}" type="parTrans" cxnId="{3510363E-306B-4858-93A8-C2606EC7ECBF}">
      <dgm:prSet/>
      <dgm:spPr/>
      <dgm:t>
        <a:bodyPr/>
        <a:lstStyle/>
        <a:p>
          <a:pPr algn="ctr"/>
          <a:endParaRPr lang="en-US" sz="2000" b="1"/>
        </a:p>
      </dgm:t>
    </dgm:pt>
    <dgm:pt modelId="{496C9600-4453-4ECC-BAA2-B02E950B2959}" type="sibTrans" cxnId="{3510363E-306B-4858-93A8-C2606EC7ECBF}">
      <dgm:prSet/>
      <dgm:spPr/>
      <dgm:t>
        <a:bodyPr/>
        <a:lstStyle/>
        <a:p>
          <a:pPr algn="ctr"/>
          <a:endParaRPr lang="en-US" sz="2000" b="1"/>
        </a:p>
      </dgm:t>
    </dgm:pt>
    <dgm:pt modelId="{318A5C12-4F2E-46BA-8971-2B696ABF0F96}">
      <dgm:prSet custT="1"/>
      <dgm:spPr/>
      <dgm:t>
        <a:bodyPr/>
        <a:lstStyle/>
        <a:p>
          <a:pPr algn="ctr" rtl="0"/>
          <a:r>
            <a:rPr lang="en-US" sz="3200" b="1" dirty="0" smtClean="0"/>
            <a:t>Pure monopoly</a:t>
          </a:r>
          <a:endParaRPr lang="en-US" sz="3200" b="1" dirty="0"/>
        </a:p>
      </dgm:t>
    </dgm:pt>
    <dgm:pt modelId="{84578431-8AE8-46E0-97A2-FD15B0A92855}" type="parTrans" cxnId="{46F10E67-B675-4522-8A31-562459208000}">
      <dgm:prSet/>
      <dgm:spPr/>
      <dgm:t>
        <a:bodyPr/>
        <a:lstStyle/>
        <a:p>
          <a:pPr algn="ctr"/>
          <a:endParaRPr lang="en-US" sz="2000" b="1"/>
        </a:p>
      </dgm:t>
    </dgm:pt>
    <dgm:pt modelId="{2918553C-644E-4DA2-A8B0-A7BDA95A7534}" type="sibTrans" cxnId="{46F10E67-B675-4522-8A31-562459208000}">
      <dgm:prSet/>
      <dgm:spPr/>
      <dgm:t>
        <a:bodyPr/>
        <a:lstStyle/>
        <a:p>
          <a:pPr algn="ctr"/>
          <a:endParaRPr lang="en-US" sz="2000" b="1"/>
        </a:p>
      </dgm:t>
    </dgm:pt>
    <dgm:pt modelId="{88DEAD23-7304-4E81-A08F-C9DF64D460D1}" type="pres">
      <dgm:prSet presAssocID="{EA9A0797-9D7D-43DE-93A0-DD44CB063F0D}" presName="linear" presStyleCnt="0">
        <dgm:presLayoutVars>
          <dgm:animLvl val="lvl"/>
          <dgm:resizeHandles val="exact"/>
        </dgm:presLayoutVars>
      </dgm:prSet>
      <dgm:spPr/>
      <dgm:t>
        <a:bodyPr/>
        <a:lstStyle/>
        <a:p>
          <a:endParaRPr lang="en-US"/>
        </a:p>
      </dgm:t>
    </dgm:pt>
    <dgm:pt modelId="{E82D7A3F-CA9E-49F0-9CE9-1F0A0EB0436E}" type="pres">
      <dgm:prSet presAssocID="{F3694E4F-035C-4536-8856-DF95CA0BF377}" presName="parentText" presStyleLbl="node1" presStyleIdx="0" presStyleCnt="4" custLinFactNeighborY="-22917">
        <dgm:presLayoutVars>
          <dgm:chMax val="0"/>
          <dgm:bulletEnabled val="1"/>
        </dgm:presLayoutVars>
      </dgm:prSet>
      <dgm:spPr/>
      <dgm:t>
        <a:bodyPr/>
        <a:lstStyle/>
        <a:p>
          <a:endParaRPr lang="en-US"/>
        </a:p>
      </dgm:t>
    </dgm:pt>
    <dgm:pt modelId="{2D7D5AA2-013C-4425-A1BC-DA44D1D016A8}" type="pres">
      <dgm:prSet presAssocID="{B516BEF0-91FC-4BD0-990B-0DD18268A6DF}" presName="spacer" presStyleCnt="0"/>
      <dgm:spPr/>
    </dgm:pt>
    <dgm:pt modelId="{092B133D-BEE3-439C-A3A0-95D08B50D0C1}" type="pres">
      <dgm:prSet presAssocID="{C0DF9960-911A-4534-A712-4CE8FD19DA70}" presName="parentText" presStyleLbl="node1" presStyleIdx="1" presStyleCnt="4">
        <dgm:presLayoutVars>
          <dgm:chMax val="0"/>
          <dgm:bulletEnabled val="1"/>
        </dgm:presLayoutVars>
      </dgm:prSet>
      <dgm:spPr/>
      <dgm:t>
        <a:bodyPr/>
        <a:lstStyle/>
        <a:p>
          <a:endParaRPr lang="en-US"/>
        </a:p>
      </dgm:t>
    </dgm:pt>
    <dgm:pt modelId="{4FE04406-78AB-46F7-AD1F-D0EBF9389B8A}" type="pres">
      <dgm:prSet presAssocID="{BA695A30-B3CF-4A18-85D8-4AD66B90D5A9}" presName="spacer" presStyleCnt="0"/>
      <dgm:spPr/>
    </dgm:pt>
    <dgm:pt modelId="{8CBBC105-5472-4E11-B464-BF020AAF03CD}" type="pres">
      <dgm:prSet presAssocID="{7D95305A-8051-440A-8F32-3BE464183F7C}" presName="parentText" presStyleLbl="node1" presStyleIdx="2" presStyleCnt="4">
        <dgm:presLayoutVars>
          <dgm:chMax val="0"/>
          <dgm:bulletEnabled val="1"/>
        </dgm:presLayoutVars>
      </dgm:prSet>
      <dgm:spPr/>
      <dgm:t>
        <a:bodyPr/>
        <a:lstStyle/>
        <a:p>
          <a:endParaRPr lang="en-US"/>
        </a:p>
      </dgm:t>
    </dgm:pt>
    <dgm:pt modelId="{BF83F708-3A94-4AA0-BDDB-14B537C08346}" type="pres">
      <dgm:prSet presAssocID="{496C9600-4453-4ECC-BAA2-B02E950B2959}" presName="spacer" presStyleCnt="0"/>
      <dgm:spPr/>
    </dgm:pt>
    <dgm:pt modelId="{2198CC07-3446-42FE-A7C6-62259D8CE85C}" type="pres">
      <dgm:prSet presAssocID="{318A5C12-4F2E-46BA-8971-2B696ABF0F96}" presName="parentText" presStyleLbl="node1" presStyleIdx="3" presStyleCnt="4">
        <dgm:presLayoutVars>
          <dgm:chMax val="0"/>
          <dgm:bulletEnabled val="1"/>
        </dgm:presLayoutVars>
      </dgm:prSet>
      <dgm:spPr/>
      <dgm:t>
        <a:bodyPr/>
        <a:lstStyle/>
        <a:p>
          <a:endParaRPr lang="en-US"/>
        </a:p>
      </dgm:t>
    </dgm:pt>
  </dgm:ptLst>
  <dgm:cxnLst>
    <dgm:cxn modelId="{46F10E67-B675-4522-8A31-562459208000}" srcId="{EA9A0797-9D7D-43DE-93A0-DD44CB063F0D}" destId="{318A5C12-4F2E-46BA-8971-2B696ABF0F96}" srcOrd="3" destOrd="0" parTransId="{84578431-8AE8-46E0-97A2-FD15B0A92855}" sibTransId="{2918553C-644E-4DA2-A8B0-A7BDA95A7534}"/>
    <dgm:cxn modelId="{CED41695-6AD6-E94A-863C-CA9FA10E079D}" type="presOf" srcId="{EA9A0797-9D7D-43DE-93A0-DD44CB063F0D}" destId="{88DEAD23-7304-4E81-A08F-C9DF64D460D1}" srcOrd="0" destOrd="0" presId="urn:microsoft.com/office/officeart/2005/8/layout/vList2"/>
    <dgm:cxn modelId="{3510363E-306B-4858-93A8-C2606EC7ECBF}" srcId="{EA9A0797-9D7D-43DE-93A0-DD44CB063F0D}" destId="{7D95305A-8051-440A-8F32-3BE464183F7C}" srcOrd="2" destOrd="0" parTransId="{7FF108EC-E92B-4EDF-BD45-29FE0BCE04B0}" sibTransId="{496C9600-4453-4ECC-BAA2-B02E950B2959}"/>
    <dgm:cxn modelId="{BB389F65-F53D-F047-9A0C-AD0BF776F680}" type="presOf" srcId="{C0DF9960-911A-4534-A712-4CE8FD19DA70}" destId="{092B133D-BEE3-439C-A3A0-95D08B50D0C1}" srcOrd="0" destOrd="0" presId="urn:microsoft.com/office/officeart/2005/8/layout/vList2"/>
    <dgm:cxn modelId="{D2EB3AC9-FA51-4F45-A04D-7B713A27FDE0}" srcId="{EA9A0797-9D7D-43DE-93A0-DD44CB063F0D}" destId="{C0DF9960-911A-4534-A712-4CE8FD19DA70}" srcOrd="1" destOrd="0" parTransId="{6926934B-47CE-4FC7-8707-E8959A56746E}" sibTransId="{BA695A30-B3CF-4A18-85D8-4AD66B90D5A9}"/>
    <dgm:cxn modelId="{A04E7041-6456-0A41-88AF-015AE6A6F471}" type="presOf" srcId="{F3694E4F-035C-4536-8856-DF95CA0BF377}" destId="{E82D7A3F-CA9E-49F0-9CE9-1F0A0EB0436E}" srcOrd="0" destOrd="0" presId="urn:microsoft.com/office/officeart/2005/8/layout/vList2"/>
    <dgm:cxn modelId="{657F9289-8161-9845-BB8A-CFF409EED6BD}" type="presOf" srcId="{318A5C12-4F2E-46BA-8971-2B696ABF0F96}" destId="{2198CC07-3446-42FE-A7C6-62259D8CE85C}" srcOrd="0" destOrd="0" presId="urn:microsoft.com/office/officeart/2005/8/layout/vList2"/>
    <dgm:cxn modelId="{41791F01-0A4B-470B-B0E7-A2193D5554DF}" srcId="{EA9A0797-9D7D-43DE-93A0-DD44CB063F0D}" destId="{F3694E4F-035C-4536-8856-DF95CA0BF377}" srcOrd="0" destOrd="0" parTransId="{8C463D59-6DAE-40B4-A945-EE141F303AD0}" sibTransId="{B516BEF0-91FC-4BD0-990B-0DD18268A6DF}"/>
    <dgm:cxn modelId="{EA72F47C-3512-CB48-A73D-996B50DAF280}" type="presOf" srcId="{7D95305A-8051-440A-8F32-3BE464183F7C}" destId="{8CBBC105-5472-4E11-B464-BF020AAF03CD}" srcOrd="0" destOrd="0" presId="urn:microsoft.com/office/officeart/2005/8/layout/vList2"/>
    <dgm:cxn modelId="{50C3BCEF-1BB4-7840-8C18-CC037E126DC2}" type="presParOf" srcId="{88DEAD23-7304-4E81-A08F-C9DF64D460D1}" destId="{E82D7A3F-CA9E-49F0-9CE9-1F0A0EB0436E}" srcOrd="0" destOrd="0" presId="urn:microsoft.com/office/officeart/2005/8/layout/vList2"/>
    <dgm:cxn modelId="{A64F52BA-54B5-3042-8E51-1245FCD6BDB2}" type="presParOf" srcId="{88DEAD23-7304-4E81-A08F-C9DF64D460D1}" destId="{2D7D5AA2-013C-4425-A1BC-DA44D1D016A8}" srcOrd="1" destOrd="0" presId="urn:microsoft.com/office/officeart/2005/8/layout/vList2"/>
    <dgm:cxn modelId="{8BEEB11F-F071-364E-A9CB-9FA2C937EB88}" type="presParOf" srcId="{88DEAD23-7304-4E81-A08F-C9DF64D460D1}" destId="{092B133D-BEE3-439C-A3A0-95D08B50D0C1}" srcOrd="2" destOrd="0" presId="urn:microsoft.com/office/officeart/2005/8/layout/vList2"/>
    <dgm:cxn modelId="{6D8E3BCA-C48A-D74B-BDB4-9FF44ED44B5A}" type="presParOf" srcId="{88DEAD23-7304-4E81-A08F-C9DF64D460D1}" destId="{4FE04406-78AB-46F7-AD1F-D0EBF9389B8A}" srcOrd="3" destOrd="0" presId="urn:microsoft.com/office/officeart/2005/8/layout/vList2"/>
    <dgm:cxn modelId="{04E75941-6225-CA4E-8ECF-2DF3A7859FCB}" type="presParOf" srcId="{88DEAD23-7304-4E81-A08F-C9DF64D460D1}" destId="{8CBBC105-5472-4E11-B464-BF020AAF03CD}" srcOrd="4" destOrd="0" presId="urn:microsoft.com/office/officeart/2005/8/layout/vList2"/>
    <dgm:cxn modelId="{8A274FE3-550F-4D4E-9333-81199B666467}" type="presParOf" srcId="{88DEAD23-7304-4E81-A08F-C9DF64D460D1}" destId="{BF83F708-3A94-4AA0-BDDB-14B537C08346}" srcOrd="5" destOrd="0" presId="urn:microsoft.com/office/officeart/2005/8/layout/vList2"/>
    <dgm:cxn modelId="{4DBDB40E-C57B-F24E-8046-BA00B6DBFD0C}" type="presParOf" srcId="{88DEAD23-7304-4E81-A08F-C9DF64D460D1}" destId="{2198CC07-3446-42FE-A7C6-62259D8CE85C}"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2B583E-4049-4E39-8D87-DE827D79D462}" type="doc">
      <dgm:prSet loTypeId="urn:microsoft.com/office/officeart/2005/8/layout/vList2" loCatId="list" qsTypeId="urn:microsoft.com/office/officeart/2005/8/quickstyle/simple1" qsCatId="simple" csTypeId="urn:microsoft.com/office/officeart/2005/8/colors/colorful1#3" csCatId="colorful"/>
      <dgm:spPr/>
      <dgm:t>
        <a:bodyPr/>
        <a:lstStyle/>
        <a:p>
          <a:endParaRPr lang="en-US"/>
        </a:p>
      </dgm:t>
    </dgm:pt>
    <dgm:pt modelId="{6BCBE455-5E3F-4E94-9848-B36E8991B90C}">
      <dgm:prSet/>
      <dgm:spPr/>
      <dgm:t>
        <a:bodyPr/>
        <a:lstStyle/>
        <a:p>
          <a:pPr algn="ctr" rtl="0"/>
          <a:r>
            <a:rPr lang="en-US" b="1" dirty="0" smtClean="0">
              <a:solidFill>
                <a:schemeClr val="tx1"/>
              </a:solidFill>
            </a:rPr>
            <a:t>Economic conditions</a:t>
          </a:r>
          <a:endParaRPr lang="en-US" b="1" dirty="0">
            <a:solidFill>
              <a:schemeClr val="tx1"/>
            </a:solidFill>
          </a:endParaRPr>
        </a:p>
      </dgm:t>
    </dgm:pt>
    <dgm:pt modelId="{01B7E6CE-C2A7-443C-8E83-B2D2ADE2164E}" type="parTrans" cxnId="{0BCD0BD2-688B-4592-AFB4-64E4C188384F}">
      <dgm:prSet/>
      <dgm:spPr/>
      <dgm:t>
        <a:bodyPr/>
        <a:lstStyle/>
        <a:p>
          <a:pPr algn="ctr"/>
          <a:endParaRPr lang="en-US" b="1">
            <a:solidFill>
              <a:schemeClr val="tx1"/>
            </a:solidFill>
          </a:endParaRPr>
        </a:p>
      </dgm:t>
    </dgm:pt>
    <dgm:pt modelId="{AEBF687F-C21C-481C-A57E-BD1A5A9E5EC2}" type="sibTrans" cxnId="{0BCD0BD2-688B-4592-AFB4-64E4C188384F}">
      <dgm:prSet/>
      <dgm:spPr/>
      <dgm:t>
        <a:bodyPr/>
        <a:lstStyle/>
        <a:p>
          <a:pPr algn="ctr"/>
          <a:endParaRPr lang="en-US" b="1">
            <a:solidFill>
              <a:schemeClr val="tx1"/>
            </a:solidFill>
          </a:endParaRPr>
        </a:p>
      </dgm:t>
    </dgm:pt>
    <dgm:pt modelId="{06370EE4-B050-4D26-A41B-9E5487562849}">
      <dgm:prSet/>
      <dgm:spPr/>
      <dgm:t>
        <a:bodyPr/>
        <a:lstStyle/>
        <a:p>
          <a:pPr algn="ctr" rtl="0"/>
          <a:r>
            <a:rPr lang="en-US" b="1" dirty="0" smtClean="0">
              <a:solidFill>
                <a:schemeClr val="tx1"/>
              </a:solidFill>
            </a:rPr>
            <a:t>Reseller’s response to price </a:t>
          </a:r>
          <a:endParaRPr lang="en-US" b="1" dirty="0">
            <a:solidFill>
              <a:schemeClr val="tx1"/>
            </a:solidFill>
          </a:endParaRPr>
        </a:p>
      </dgm:t>
    </dgm:pt>
    <dgm:pt modelId="{9A76CA53-D2C2-472F-8A79-E5A8F4EAFD8C}" type="parTrans" cxnId="{20EE869A-A52F-4105-AA41-768D83CB2BF1}">
      <dgm:prSet/>
      <dgm:spPr/>
      <dgm:t>
        <a:bodyPr/>
        <a:lstStyle/>
        <a:p>
          <a:pPr algn="ctr"/>
          <a:endParaRPr lang="en-US" b="1">
            <a:solidFill>
              <a:schemeClr val="tx1"/>
            </a:solidFill>
          </a:endParaRPr>
        </a:p>
      </dgm:t>
    </dgm:pt>
    <dgm:pt modelId="{F2B15A05-770C-4F37-AB8C-BD319503960E}" type="sibTrans" cxnId="{20EE869A-A52F-4105-AA41-768D83CB2BF1}">
      <dgm:prSet/>
      <dgm:spPr/>
      <dgm:t>
        <a:bodyPr/>
        <a:lstStyle/>
        <a:p>
          <a:pPr algn="ctr"/>
          <a:endParaRPr lang="en-US" b="1">
            <a:solidFill>
              <a:schemeClr val="tx1"/>
            </a:solidFill>
          </a:endParaRPr>
        </a:p>
      </dgm:t>
    </dgm:pt>
    <dgm:pt modelId="{F7AE4D41-4566-4C08-90E5-7D443A000EDE}">
      <dgm:prSet/>
      <dgm:spPr/>
      <dgm:t>
        <a:bodyPr/>
        <a:lstStyle/>
        <a:p>
          <a:pPr algn="ctr" rtl="0"/>
          <a:r>
            <a:rPr lang="en-US" b="1" dirty="0" smtClean="0">
              <a:solidFill>
                <a:schemeClr val="tx1"/>
              </a:solidFill>
            </a:rPr>
            <a:t>Government</a:t>
          </a:r>
          <a:endParaRPr lang="en-US" b="1" dirty="0">
            <a:solidFill>
              <a:schemeClr val="tx1"/>
            </a:solidFill>
          </a:endParaRPr>
        </a:p>
      </dgm:t>
    </dgm:pt>
    <dgm:pt modelId="{931B48E7-3313-418D-9479-A5E2ACE761CF}" type="parTrans" cxnId="{0A4E619B-5F1C-421A-8F78-5F016A5DF7CD}">
      <dgm:prSet/>
      <dgm:spPr/>
      <dgm:t>
        <a:bodyPr/>
        <a:lstStyle/>
        <a:p>
          <a:pPr algn="ctr"/>
          <a:endParaRPr lang="en-US" b="1">
            <a:solidFill>
              <a:schemeClr val="tx1"/>
            </a:solidFill>
          </a:endParaRPr>
        </a:p>
      </dgm:t>
    </dgm:pt>
    <dgm:pt modelId="{26006C79-363A-45A1-AC6D-E2A9BD867367}" type="sibTrans" cxnId="{0A4E619B-5F1C-421A-8F78-5F016A5DF7CD}">
      <dgm:prSet/>
      <dgm:spPr/>
      <dgm:t>
        <a:bodyPr/>
        <a:lstStyle/>
        <a:p>
          <a:pPr algn="ctr"/>
          <a:endParaRPr lang="en-US" b="1">
            <a:solidFill>
              <a:schemeClr val="tx1"/>
            </a:solidFill>
          </a:endParaRPr>
        </a:p>
      </dgm:t>
    </dgm:pt>
    <dgm:pt modelId="{07A2D0EE-79D4-4229-B1FB-7DDE9FCC33FC}">
      <dgm:prSet/>
      <dgm:spPr/>
      <dgm:t>
        <a:bodyPr/>
        <a:lstStyle/>
        <a:p>
          <a:pPr algn="ctr" rtl="0"/>
          <a:r>
            <a:rPr lang="en-US" b="1" dirty="0" smtClean="0">
              <a:solidFill>
                <a:schemeClr val="tx1"/>
              </a:solidFill>
            </a:rPr>
            <a:t>Social concerns</a:t>
          </a:r>
          <a:endParaRPr lang="en-US" b="1" dirty="0">
            <a:solidFill>
              <a:schemeClr val="tx1"/>
            </a:solidFill>
          </a:endParaRPr>
        </a:p>
      </dgm:t>
    </dgm:pt>
    <dgm:pt modelId="{1EDE051D-1A6A-4E9C-AD4F-E61B4921E6EB}" type="parTrans" cxnId="{EED8903D-193F-4B27-8DB2-420B44C6573F}">
      <dgm:prSet/>
      <dgm:spPr/>
      <dgm:t>
        <a:bodyPr/>
        <a:lstStyle/>
        <a:p>
          <a:pPr algn="ctr"/>
          <a:endParaRPr lang="en-US" b="1">
            <a:solidFill>
              <a:schemeClr val="tx1"/>
            </a:solidFill>
          </a:endParaRPr>
        </a:p>
      </dgm:t>
    </dgm:pt>
    <dgm:pt modelId="{CAC621F2-3EC2-4A8E-945B-436DD11279F0}" type="sibTrans" cxnId="{EED8903D-193F-4B27-8DB2-420B44C6573F}">
      <dgm:prSet/>
      <dgm:spPr/>
      <dgm:t>
        <a:bodyPr/>
        <a:lstStyle/>
        <a:p>
          <a:pPr algn="ctr"/>
          <a:endParaRPr lang="en-US" b="1">
            <a:solidFill>
              <a:schemeClr val="tx1"/>
            </a:solidFill>
          </a:endParaRPr>
        </a:p>
      </dgm:t>
    </dgm:pt>
    <dgm:pt modelId="{34AEE5F2-F88A-4CB9-A940-DC0E9061BAF2}" type="pres">
      <dgm:prSet presAssocID="{CC2B583E-4049-4E39-8D87-DE827D79D462}" presName="linear" presStyleCnt="0">
        <dgm:presLayoutVars>
          <dgm:animLvl val="lvl"/>
          <dgm:resizeHandles val="exact"/>
        </dgm:presLayoutVars>
      </dgm:prSet>
      <dgm:spPr/>
      <dgm:t>
        <a:bodyPr/>
        <a:lstStyle/>
        <a:p>
          <a:endParaRPr lang="en-US"/>
        </a:p>
      </dgm:t>
    </dgm:pt>
    <dgm:pt modelId="{D0DF0E17-994A-4EF7-A66E-168508F7951A}" type="pres">
      <dgm:prSet presAssocID="{6BCBE455-5E3F-4E94-9848-B36E8991B90C}" presName="parentText" presStyleLbl="node1" presStyleIdx="0" presStyleCnt="4" custLinFactNeighborX="-1923" custLinFactNeighborY="-85281">
        <dgm:presLayoutVars>
          <dgm:chMax val="0"/>
          <dgm:bulletEnabled val="1"/>
        </dgm:presLayoutVars>
      </dgm:prSet>
      <dgm:spPr/>
      <dgm:t>
        <a:bodyPr/>
        <a:lstStyle/>
        <a:p>
          <a:endParaRPr lang="en-US"/>
        </a:p>
      </dgm:t>
    </dgm:pt>
    <dgm:pt modelId="{8D2F1E7E-0778-4216-8DD2-1FF71FEFFA7C}" type="pres">
      <dgm:prSet presAssocID="{AEBF687F-C21C-481C-A57E-BD1A5A9E5EC2}" presName="spacer" presStyleCnt="0"/>
      <dgm:spPr/>
    </dgm:pt>
    <dgm:pt modelId="{68AA413F-2B37-420F-8F40-756323B9C122}" type="pres">
      <dgm:prSet presAssocID="{06370EE4-B050-4D26-A41B-9E5487562849}" presName="parentText" presStyleLbl="node1" presStyleIdx="1" presStyleCnt="4">
        <dgm:presLayoutVars>
          <dgm:chMax val="0"/>
          <dgm:bulletEnabled val="1"/>
        </dgm:presLayoutVars>
      </dgm:prSet>
      <dgm:spPr/>
      <dgm:t>
        <a:bodyPr/>
        <a:lstStyle/>
        <a:p>
          <a:endParaRPr lang="en-US"/>
        </a:p>
      </dgm:t>
    </dgm:pt>
    <dgm:pt modelId="{F2F72205-7A17-4B75-86D8-258720AB3000}" type="pres">
      <dgm:prSet presAssocID="{F2B15A05-770C-4F37-AB8C-BD319503960E}" presName="spacer" presStyleCnt="0"/>
      <dgm:spPr/>
    </dgm:pt>
    <dgm:pt modelId="{3B80254D-A270-4773-BB96-E978AF6796E4}" type="pres">
      <dgm:prSet presAssocID="{F7AE4D41-4566-4C08-90E5-7D443A000EDE}" presName="parentText" presStyleLbl="node1" presStyleIdx="2" presStyleCnt="4">
        <dgm:presLayoutVars>
          <dgm:chMax val="0"/>
          <dgm:bulletEnabled val="1"/>
        </dgm:presLayoutVars>
      </dgm:prSet>
      <dgm:spPr/>
      <dgm:t>
        <a:bodyPr/>
        <a:lstStyle/>
        <a:p>
          <a:endParaRPr lang="en-US"/>
        </a:p>
      </dgm:t>
    </dgm:pt>
    <dgm:pt modelId="{C56552D5-7675-4E13-B91D-E9C17557E252}" type="pres">
      <dgm:prSet presAssocID="{26006C79-363A-45A1-AC6D-E2A9BD867367}" presName="spacer" presStyleCnt="0"/>
      <dgm:spPr/>
    </dgm:pt>
    <dgm:pt modelId="{FE136E24-E207-4A51-8012-91A3F16D639F}" type="pres">
      <dgm:prSet presAssocID="{07A2D0EE-79D4-4229-B1FB-7DDE9FCC33FC}" presName="parentText" presStyleLbl="node1" presStyleIdx="3" presStyleCnt="4">
        <dgm:presLayoutVars>
          <dgm:chMax val="0"/>
          <dgm:bulletEnabled val="1"/>
        </dgm:presLayoutVars>
      </dgm:prSet>
      <dgm:spPr/>
      <dgm:t>
        <a:bodyPr/>
        <a:lstStyle/>
        <a:p>
          <a:endParaRPr lang="en-US"/>
        </a:p>
      </dgm:t>
    </dgm:pt>
  </dgm:ptLst>
  <dgm:cxnLst>
    <dgm:cxn modelId="{F4717308-ABE1-3547-A825-53A23B2DE8FE}" type="presOf" srcId="{6BCBE455-5E3F-4E94-9848-B36E8991B90C}" destId="{D0DF0E17-994A-4EF7-A66E-168508F7951A}" srcOrd="0" destOrd="0" presId="urn:microsoft.com/office/officeart/2005/8/layout/vList2"/>
    <dgm:cxn modelId="{46BF8D84-955B-3E40-AF3F-A21396372852}" type="presOf" srcId="{CC2B583E-4049-4E39-8D87-DE827D79D462}" destId="{34AEE5F2-F88A-4CB9-A940-DC0E9061BAF2}" srcOrd="0" destOrd="0" presId="urn:microsoft.com/office/officeart/2005/8/layout/vList2"/>
    <dgm:cxn modelId="{55B9E775-94B7-2745-B8CB-685D9D43608A}" type="presOf" srcId="{F7AE4D41-4566-4C08-90E5-7D443A000EDE}" destId="{3B80254D-A270-4773-BB96-E978AF6796E4}" srcOrd="0" destOrd="0" presId="urn:microsoft.com/office/officeart/2005/8/layout/vList2"/>
    <dgm:cxn modelId="{20EE869A-A52F-4105-AA41-768D83CB2BF1}" srcId="{CC2B583E-4049-4E39-8D87-DE827D79D462}" destId="{06370EE4-B050-4D26-A41B-9E5487562849}" srcOrd="1" destOrd="0" parTransId="{9A76CA53-D2C2-472F-8A79-E5A8F4EAFD8C}" sibTransId="{F2B15A05-770C-4F37-AB8C-BD319503960E}"/>
    <dgm:cxn modelId="{EED8903D-193F-4B27-8DB2-420B44C6573F}" srcId="{CC2B583E-4049-4E39-8D87-DE827D79D462}" destId="{07A2D0EE-79D4-4229-B1FB-7DDE9FCC33FC}" srcOrd="3" destOrd="0" parTransId="{1EDE051D-1A6A-4E9C-AD4F-E61B4921E6EB}" sibTransId="{CAC621F2-3EC2-4A8E-945B-436DD11279F0}"/>
    <dgm:cxn modelId="{0BCD0BD2-688B-4592-AFB4-64E4C188384F}" srcId="{CC2B583E-4049-4E39-8D87-DE827D79D462}" destId="{6BCBE455-5E3F-4E94-9848-B36E8991B90C}" srcOrd="0" destOrd="0" parTransId="{01B7E6CE-C2A7-443C-8E83-B2D2ADE2164E}" sibTransId="{AEBF687F-C21C-481C-A57E-BD1A5A9E5EC2}"/>
    <dgm:cxn modelId="{0A4E619B-5F1C-421A-8F78-5F016A5DF7CD}" srcId="{CC2B583E-4049-4E39-8D87-DE827D79D462}" destId="{F7AE4D41-4566-4C08-90E5-7D443A000EDE}" srcOrd="2" destOrd="0" parTransId="{931B48E7-3313-418D-9479-A5E2ACE761CF}" sibTransId="{26006C79-363A-45A1-AC6D-E2A9BD867367}"/>
    <dgm:cxn modelId="{E2926AD7-0102-4A47-A555-D99129F673FE}" type="presOf" srcId="{07A2D0EE-79D4-4229-B1FB-7DDE9FCC33FC}" destId="{FE136E24-E207-4A51-8012-91A3F16D639F}" srcOrd="0" destOrd="0" presId="urn:microsoft.com/office/officeart/2005/8/layout/vList2"/>
    <dgm:cxn modelId="{6C729658-8F26-D047-84A5-0A9B074441A2}" type="presOf" srcId="{06370EE4-B050-4D26-A41B-9E5487562849}" destId="{68AA413F-2B37-420F-8F40-756323B9C122}" srcOrd="0" destOrd="0" presId="urn:microsoft.com/office/officeart/2005/8/layout/vList2"/>
    <dgm:cxn modelId="{1A6CFDC9-22D8-8C49-B706-4704382DD5E3}" type="presParOf" srcId="{34AEE5F2-F88A-4CB9-A940-DC0E9061BAF2}" destId="{D0DF0E17-994A-4EF7-A66E-168508F7951A}" srcOrd="0" destOrd="0" presId="urn:microsoft.com/office/officeart/2005/8/layout/vList2"/>
    <dgm:cxn modelId="{9FB21CCA-650B-004C-91CC-A2A8F1B9B6BA}" type="presParOf" srcId="{34AEE5F2-F88A-4CB9-A940-DC0E9061BAF2}" destId="{8D2F1E7E-0778-4216-8DD2-1FF71FEFFA7C}" srcOrd="1" destOrd="0" presId="urn:microsoft.com/office/officeart/2005/8/layout/vList2"/>
    <dgm:cxn modelId="{B2CE9D24-3FED-8E4A-8EAC-7A7DE9E3AC5E}" type="presParOf" srcId="{34AEE5F2-F88A-4CB9-A940-DC0E9061BAF2}" destId="{68AA413F-2B37-420F-8F40-756323B9C122}" srcOrd="2" destOrd="0" presId="urn:microsoft.com/office/officeart/2005/8/layout/vList2"/>
    <dgm:cxn modelId="{45C0CEE4-D762-E449-B3A7-F8AE311253CC}" type="presParOf" srcId="{34AEE5F2-F88A-4CB9-A940-DC0E9061BAF2}" destId="{F2F72205-7A17-4B75-86D8-258720AB3000}" srcOrd="3" destOrd="0" presId="urn:microsoft.com/office/officeart/2005/8/layout/vList2"/>
    <dgm:cxn modelId="{3A2E2310-AFE5-F447-92D8-F2DEE23F6A7A}" type="presParOf" srcId="{34AEE5F2-F88A-4CB9-A940-DC0E9061BAF2}" destId="{3B80254D-A270-4773-BB96-E978AF6796E4}" srcOrd="4" destOrd="0" presId="urn:microsoft.com/office/officeart/2005/8/layout/vList2"/>
    <dgm:cxn modelId="{AD59C375-3794-CA48-A97C-CCA13AF25FA8}" type="presParOf" srcId="{34AEE5F2-F88A-4CB9-A940-DC0E9061BAF2}" destId="{C56552D5-7675-4E13-B91D-E9C17557E252}" srcOrd="5" destOrd="0" presId="urn:microsoft.com/office/officeart/2005/8/layout/vList2"/>
    <dgm:cxn modelId="{0D6A1BAF-E827-9B4D-B8C4-A3BF2B12BEF4}" type="presParOf" srcId="{34AEE5F2-F88A-4CB9-A940-DC0E9061BAF2}" destId="{FE136E24-E207-4A51-8012-91A3F16D639F}"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i="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i="0">
                <a:latin typeface="Calibri" charset="0"/>
              </a:defRPr>
            </a:lvl1pPr>
          </a:lstStyle>
          <a:p>
            <a:fld id="{A3749D6A-1A12-469C-AD38-3680AD3678E8}" type="datetime1">
              <a:rPr lang="en-US"/>
              <a:pPr/>
              <a:t>8/12/2013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i="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i="0">
                <a:latin typeface="Calibri" charset="0"/>
              </a:defRPr>
            </a:lvl1pPr>
          </a:lstStyle>
          <a:p>
            <a:fld id="{F1B077A3-BFEC-433D-9F97-8651FDBB3A83}" type="slidenum">
              <a:rPr lang="en-US"/>
              <a:pPr/>
              <a:t>‹#›</a:t>
            </a:fld>
            <a:endParaRPr lang="en-US"/>
          </a:p>
        </p:txBody>
      </p:sp>
    </p:spTree>
    <p:extLst>
      <p:ext uri="{BB962C8B-B14F-4D97-AF65-F5344CB8AC3E}">
        <p14:creationId xmlns:p14="http://schemas.microsoft.com/office/powerpoint/2010/main" val="11389765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803275" indent="-346075"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r>
              <a:rPr lang="en-US" sz="1200" b="0" i="0" u="none" strike="noStrike" kern="1200" baseline="0" dirty="0" smtClean="0">
                <a:solidFill>
                  <a:schemeClr val="tx1"/>
                </a:solidFill>
                <a:latin typeface="+mn-lt"/>
                <a:ea typeface="ＭＳ Ｐゴシック" charset="-128"/>
                <a:cs typeface="ＭＳ Ｐゴシック" charset="-128"/>
              </a:rPr>
              <a:t>companies should sell value, not price= companies should not concentrate on cutting the prices to sell the product. in most cases, it means persuading</a:t>
            </a:r>
          </a:p>
          <a:p>
            <a:r>
              <a:rPr lang="en-US" sz="1200" b="0" i="0" u="none" strike="noStrike" kern="1200" baseline="0" dirty="0" smtClean="0">
                <a:solidFill>
                  <a:schemeClr val="tx1"/>
                </a:solidFill>
                <a:latin typeface="+mn-lt"/>
                <a:ea typeface="ＭＳ Ｐゴシック" charset="-128"/>
                <a:cs typeface="ＭＳ Ｐゴシック" charset="-128"/>
              </a:rPr>
              <a:t>customers that paying a higher price for the company’s brand is justified by the greater</a:t>
            </a:r>
          </a:p>
          <a:p>
            <a:r>
              <a:rPr lang="en-US" sz="1200" b="0" i="0" u="none" strike="noStrike" kern="1200" baseline="0" dirty="0" smtClean="0">
                <a:solidFill>
                  <a:schemeClr val="tx1"/>
                </a:solidFill>
                <a:latin typeface="+mn-lt"/>
                <a:ea typeface="ＭＳ Ｐゴシック" charset="-128"/>
                <a:cs typeface="ＭＳ Ｐゴシック" charset="-128"/>
              </a:rPr>
              <a:t>value they gain </a:t>
            </a:r>
            <a:endParaRPr lang="en-US" dirty="0" smtClean="0"/>
          </a:p>
        </p:txBody>
      </p:sp>
      <p:sp>
        <p:nvSpPr>
          <p:cNvPr id="16388" name="Slide Number Placeholder 3"/>
          <p:cNvSpPr>
            <a:spLocks noGrp="1"/>
          </p:cNvSpPr>
          <p:nvPr>
            <p:ph type="sldNum" sz="quarter" idx="5"/>
          </p:nvPr>
        </p:nvSpPr>
        <p:spPr bwMode="auto">
          <a:noFill/>
          <a:ln>
            <a:miter lim="800000"/>
            <a:headEnd/>
            <a:tailEnd/>
          </a:ln>
        </p:spPr>
        <p:txBody>
          <a:bodyPr/>
          <a:lstStyle/>
          <a:p>
            <a:fld id="{7773C20B-5FAD-4771-B49F-53E26467726B}"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r>
              <a:rPr lang="en-US" b="1" dirty="0" smtClean="0"/>
              <a:t>Note to Instructor</a:t>
            </a:r>
          </a:p>
          <a:p>
            <a:r>
              <a:rPr lang="en-US" dirty="0" smtClean="0"/>
              <a:t>Students often confuse value with low price. You might want to bring up a product that some of them will value even at a high price. You can bring up the latest </a:t>
            </a:r>
            <a:r>
              <a:rPr lang="en-US" dirty="0" err="1" smtClean="0"/>
              <a:t>iPhone</a:t>
            </a:r>
            <a:r>
              <a:rPr lang="en-US" dirty="0" smtClean="0"/>
              <a:t> product or a luxury car. Some students will feel that the price for these products is too high, however, others will see the value these products offer to the consumer.</a:t>
            </a:r>
          </a:p>
        </p:txBody>
      </p:sp>
      <p:sp>
        <p:nvSpPr>
          <p:cNvPr id="28676" name="Slide Number Placeholder 3"/>
          <p:cNvSpPr>
            <a:spLocks noGrp="1"/>
          </p:cNvSpPr>
          <p:nvPr>
            <p:ph type="sldNum" sz="quarter" idx="5"/>
          </p:nvPr>
        </p:nvSpPr>
        <p:spPr bwMode="auto">
          <a:noFill/>
          <a:ln>
            <a:miter lim="800000"/>
            <a:headEnd/>
            <a:tailEnd/>
          </a:ln>
        </p:spPr>
        <p:txBody>
          <a:bodyPr/>
          <a:lstStyle/>
          <a:p>
            <a:fld id="{EF0357F0-D46F-4810-BA8F-23096225037C}"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r>
              <a:rPr lang="en-US" b="1" dirty="0" smtClean="0"/>
              <a:t>Note to Instructor</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charset="0"/>
              </a:rPr>
              <a:t>Existing brands are being redesigned to offer more quality for a given price or the same quality for less price.</a:t>
            </a:r>
          </a:p>
          <a:p>
            <a:r>
              <a:rPr lang="en-US" dirty="0" smtClean="0"/>
              <a:t>In many cases good-value pricing includes less expensive items. </a:t>
            </a:r>
          </a:p>
        </p:txBody>
      </p:sp>
      <p:sp>
        <p:nvSpPr>
          <p:cNvPr id="34820" name="Slide Number Placeholder 3"/>
          <p:cNvSpPr>
            <a:spLocks noGrp="1"/>
          </p:cNvSpPr>
          <p:nvPr>
            <p:ph type="sldNum" sz="quarter" idx="5"/>
          </p:nvPr>
        </p:nvSpPr>
        <p:spPr bwMode="auto">
          <a:noFill/>
          <a:ln>
            <a:miter lim="800000"/>
            <a:headEnd/>
            <a:tailEnd/>
          </a:ln>
        </p:spPr>
        <p:txBody>
          <a:bodyPr/>
          <a:lstStyle/>
          <a:p>
            <a:fld id="{D8F5E3A9-2EC3-440E-BA35-9638EA21BEEF}"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r>
              <a:rPr lang="en-US" b="1" smtClean="0"/>
              <a:t>Note to Instructor</a:t>
            </a:r>
          </a:p>
          <a:p>
            <a:r>
              <a:rPr lang="en-US" smtClean="0"/>
              <a:t>This link is for Wal-Mart’s homepage. It is interesting to compare this to kohls.com, which does NOT practice EDLP but focuses on special promotions and deals.</a:t>
            </a:r>
          </a:p>
        </p:txBody>
      </p:sp>
      <p:sp>
        <p:nvSpPr>
          <p:cNvPr id="36868" name="Slide Number Placeholder 3"/>
          <p:cNvSpPr>
            <a:spLocks noGrp="1"/>
          </p:cNvSpPr>
          <p:nvPr>
            <p:ph type="sldNum" sz="quarter" idx="5"/>
          </p:nvPr>
        </p:nvSpPr>
        <p:spPr bwMode="auto">
          <a:noFill/>
          <a:ln>
            <a:miter lim="800000"/>
            <a:headEnd/>
            <a:tailEnd/>
          </a:ln>
        </p:spPr>
        <p:txBody>
          <a:bodyPr/>
          <a:lstStyle/>
          <a:p>
            <a:fld id="{068AB1D2-EC64-40E5-AFB5-614E92018D31}"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CD79C13-620F-4D7C-A036-AC07B6A45D6C}"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5C6D2550-EC58-423B-8E71-1A3C205A3036}"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endParaRPr lang="en-US" smtClean="0"/>
          </a:p>
        </p:txBody>
      </p:sp>
      <p:sp>
        <p:nvSpPr>
          <p:cNvPr id="40964" name="Slide Number Placeholder 3"/>
          <p:cNvSpPr>
            <a:spLocks noGrp="1"/>
          </p:cNvSpPr>
          <p:nvPr>
            <p:ph type="sldNum" sz="quarter" idx="5"/>
          </p:nvPr>
        </p:nvSpPr>
        <p:spPr bwMode="auto">
          <a:noFill/>
          <a:ln>
            <a:miter lim="800000"/>
            <a:headEnd/>
            <a:tailEnd/>
          </a:ln>
        </p:spPr>
        <p:txBody>
          <a:bodyPr/>
          <a:lstStyle/>
          <a:p>
            <a:fld id="{8D7A6407-657B-46C2-860F-9DDC159DE89D}"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endParaRPr lang="en-US" smtClean="0"/>
          </a:p>
        </p:txBody>
      </p:sp>
      <p:sp>
        <p:nvSpPr>
          <p:cNvPr id="45060" name="Slide Number Placeholder 3"/>
          <p:cNvSpPr>
            <a:spLocks noGrp="1"/>
          </p:cNvSpPr>
          <p:nvPr>
            <p:ph type="sldNum" sz="quarter" idx="5"/>
          </p:nvPr>
        </p:nvSpPr>
        <p:spPr bwMode="auto">
          <a:noFill/>
          <a:ln>
            <a:miter lim="800000"/>
            <a:headEnd/>
            <a:tailEnd/>
          </a:ln>
        </p:spPr>
        <p:txBody>
          <a:bodyPr/>
          <a:lstStyle/>
          <a:p>
            <a:fld id="{CD03582C-3FE3-4CE3-B107-9E35F5321CD4}"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endParaRPr lang="en-US" smtClean="0"/>
          </a:p>
        </p:txBody>
      </p:sp>
      <p:sp>
        <p:nvSpPr>
          <p:cNvPr id="47108" name="Slide Number Placeholder 3"/>
          <p:cNvSpPr>
            <a:spLocks noGrp="1"/>
          </p:cNvSpPr>
          <p:nvPr>
            <p:ph type="sldNum" sz="quarter" idx="5"/>
          </p:nvPr>
        </p:nvSpPr>
        <p:spPr bwMode="auto">
          <a:noFill/>
          <a:ln>
            <a:miter lim="800000"/>
            <a:headEnd/>
            <a:tailEnd/>
          </a:ln>
        </p:spPr>
        <p:txBody>
          <a:bodyPr/>
          <a:lstStyle/>
          <a:p>
            <a:fld id="{7EF0368E-ED0D-4DA9-96FF-EEF274EC2673}"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r>
              <a:rPr lang="en-US" b="1" dirty="0" smtClean="0"/>
              <a:t>Note to Instructor</a:t>
            </a:r>
          </a:p>
          <a:p>
            <a:r>
              <a:rPr lang="en-US" dirty="0" smtClean="0"/>
              <a:t>This link is to steelonthenet.com that shows current prices for the raw materials used to make steel including coal, iron oar, natural gas, steel scrap, and electricity. This site tracks the prices over time so students can see how these change.</a:t>
            </a:r>
          </a:p>
        </p:txBody>
      </p:sp>
      <p:sp>
        <p:nvSpPr>
          <p:cNvPr id="49156" name="Slide Number Placeholder 3"/>
          <p:cNvSpPr>
            <a:spLocks noGrp="1"/>
          </p:cNvSpPr>
          <p:nvPr>
            <p:ph type="sldNum" sz="quarter" idx="5"/>
          </p:nvPr>
        </p:nvSpPr>
        <p:spPr bwMode="auto">
          <a:noFill/>
          <a:ln>
            <a:miter lim="800000"/>
            <a:headEnd/>
            <a:tailEnd/>
          </a:ln>
        </p:spPr>
        <p:txBody>
          <a:bodyPr/>
          <a:lstStyle/>
          <a:p>
            <a:fld id="{7A3D01DD-BC36-4C55-8E6A-0183BA2950B8}"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endParaRPr lang="en-US" smtClean="0"/>
          </a:p>
        </p:txBody>
      </p:sp>
      <p:sp>
        <p:nvSpPr>
          <p:cNvPr id="51204" name="Slide Number Placeholder 3"/>
          <p:cNvSpPr>
            <a:spLocks noGrp="1"/>
          </p:cNvSpPr>
          <p:nvPr>
            <p:ph type="sldNum" sz="quarter" idx="5"/>
          </p:nvPr>
        </p:nvSpPr>
        <p:spPr bwMode="auto">
          <a:noFill/>
          <a:ln>
            <a:miter lim="800000"/>
            <a:headEnd/>
            <a:tailEnd/>
          </a:ln>
        </p:spPr>
        <p:txBody>
          <a:bodyPr/>
          <a:lstStyle/>
          <a:p>
            <a:fld id="{7E729275-B075-4917-B594-F11C5D6D6F6B}"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pPr eaLnBrk="1" hangingPunct="1"/>
            <a:r>
              <a:rPr lang="en-US" b="1" dirty="0" smtClean="0"/>
              <a:t>Note to Instructor</a:t>
            </a:r>
          </a:p>
          <a:p>
            <a:pPr eaLnBrk="1" hangingPunct="1"/>
            <a:r>
              <a:rPr lang="en-US" dirty="0" smtClean="0"/>
              <a:t>It is interesting to ask how to make the 4Ps more customer centric. This leads to a redefining of the 4Ps to the 4Cs as follows:</a:t>
            </a:r>
          </a:p>
          <a:p>
            <a:pPr eaLnBrk="1" hangingPunct="1">
              <a:buFontTx/>
              <a:buChar char="•"/>
            </a:pPr>
            <a:r>
              <a:rPr lang="en-US" dirty="0" smtClean="0"/>
              <a:t>Product—Customer solution</a:t>
            </a:r>
          </a:p>
          <a:p>
            <a:pPr eaLnBrk="1" hangingPunct="1">
              <a:buFontTx/>
              <a:buChar char="•"/>
            </a:pPr>
            <a:r>
              <a:rPr lang="en-US" dirty="0" smtClean="0"/>
              <a:t>Price—Customer cost</a:t>
            </a:r>
          </a:p>
          <a:p>
            <a:pPr eaLnBrk="1" hangingPunct="1">
              <a:buFontTx/>
              <a:buChar char="•"/>
            </a:pPr>
            <a:r>
              <a:rPr lang="en-US" dirty="0" smtClean="0"/>
              <a:t>Place—Convenience</a:t>
            </a:r>
          </a:p>
          <a:p>
            <a:pPr eaLnBrk="1" hangingPunct="1">
              <a:buFontTx/>
              <a:buChar char="•"/>
            </a:pPr>
            <a:r>
              <a:rPr lang="en-US" dirty="0" smtClean="0"/>
              <a:t>Promotion—Communication</a:t>
            </a:r>
          </a:p>
          <a:p>
            <a:pPr eaLnBrk="1" hangingPunct="1"/>
            <a:endParaRPr lang="en-US" dirty="0" smtClean="0"/>
          </a:p>
          <a:p>
            <a:r>
              <a:rPr lang="en-US" dirty="0">
                <a:ea typeface="MS PGothic" pitchFamily="34" charset="-128"/>
                <a:cs typeface="Arial" charset="0"/>
              </a:rPr>
              <a:t>Definition of 'Assortment Strategy'</a:t>
            </a:r>
          </a:p>
          <a:p>
            <a:r>
              <a:rPr lang="en-US" dirty="0">
                <a:ea typeface="MS PGothic" pitchFamily="34" charset="-128"/>
                <a:cs typeface="Arial" charset="0"/>
              </a:rPr>
              <a:t>The number and type of products displayed by retailers for purchase by consumers. The two major components of an assortment strategy are the depth of products offered (how many variations of a particular product a store carries), and the width of the product variety (how many different types of products a store carries).</a:t>
            </a:r>
            <a:r>
              <a:rPr lang="en-US" dirty="0" smtClean="0"/>
              <a:t/>
            </a:r>
            <a:br>
              <a:rPr lang="en-US" dirty="0" smtClean="0"/>
            </a:br>
            <a:r>
              <a:rPr lang="en-US" dirty="0" smtClean="0"/>
              <a:t/>
            </a:r>
            <a:br>
              <a:rPr lang="en-US" dirty="0" smtClean="0"/>
            </a:br>
            <a:r>
              <a:rPr lang="en-US" dirty="0">
                <a:ea typeface="MS PGothic" pitchFamily="34" charset="-128"/>
                <a:cs typeface="Arial" charset="0"/>
              </a:rPr>
              <a:t>A deep assortment of products means that a retailer carries a number of variations of a single product (the opposite being a narrow assortment); a wide variety of products means that a retailer carries a large number of different products (the opposite being a narrow variety).</a:t>
            </a:r>
            <a:r>
              <a:rPr lang="en-US" dirty="0" smtClean="0"/>
              <a:t/>
            </a:r>
            <a:br>
              <a:rPr lang="en-US" dirty="0" smtClean="0"/>
            </a:br>
            <a:endParaRPr lang="en-US" dirty="0" smtClean="0"/>
          </a:p>
          <a:p>
            <a:pPr eaLnBrk="1" hangingPunct="1"/>
            <a:endParaRPr lang="en-US" dirty="0" smtClean="0"/>
          </a:p>
        </p:txBody>
      </p:sp>
      <p:sp>
        <p:nvSpPr>
          <p:cNvPr id="69635" name="Slide Number Placeholder 3"/>
          <p:cNvSpPr>
            <a:spLocks noGrp="1"/>
          </p:cNvSpPr>
          <p:nvPr>
            <p:ph type="sldNum" sz="quarter" idx="5"/>
          </p:nvPr>
        </p:nvSpPr>
        <p:spPr bwMode="auto">
          <a:noFill/>
          <a:ln>
            <a:miter lim="800000"/>
            <a:headEnd/>
            <a:tailEnd/>
          </a:ln>
        </p:spPr>
        <p:txBody>
          <a:bodyPr/>
          <a:lstStyle/>
          <a:p>
            <a:fld id="{C65ED45C-5F52-4C7B-B34F-44F082EF2C36}"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r>
              <a:rPr lang="en-US" b="1" dirty="0" smtClean="0"/>
              <a:t>Note to Instructor</a:t>
            </a:r>
          </a:p>
          <a:p>
            <a:r>
              <a:rPr lang="en-US" dirty="0" smtClean="0"/>
              <a:t>The TI example continues as follows:</a:t>
            </a:r>
          </a:p>
          <a:p>
            <a:r>
              <a:rPr lang="en-US" dirty="0" smtClean="0"/>
              <a:t>Suppose TI runs a plant that produces 3,000 calculators per day. As TI gains experience in producing calculators, it learns how to do it better. Workers learn shortcuts and become more familiar with their equipment. With practice, the work becomes better organized, and TI finds better equipment and production processes. With higher volume, TI becomes more efficient and gains economies of scale. As a result, average cost tends to fall with accumulated production experience. This is shown in Figure 10.4. Thus, the average cost of producing the first 100,000 calculators is $10 per calculator. When the company has produced the first 200,000 calculators, the average cost has fallen to $9. After its accumulated production experience doubles again to 400,000, the average cost is $7. Here accumulated production is drawn on a </a:t>
            </a:r>
            <a:r>
              <a:rPr lang="en-US" dirty="0" err="1" smtClean="0"/>
              <a:t>semilog</a:t>
            </a:r>
            <a:r>
              <a:rPr lang="en-US" dirty="0" smtClean="0"/>
              <a:t> scale so that equal distances represent the same percentage increase in output.</a:t>
            </a:r>
          </a:p>
          <a:p>
            <a:endParaRPr lang="en-US" i="1" dirty="0" smtClean="0"/>
          </a:p>
        </p:txBody>
      </p:sp>
      <p:sp>
        <p:nvSpPr>
          <p:cNvPr id="55300" name="Slide Number Placeholder 3"/>
          <p:cNvSpPr>
            <a:spLocks noGrp="1"/>
          </p:cNvSpPr>
          <p:nvPr>
            <p:ph type="sldNum" sz="quarter" idx="5"/>
          </p:nvPr>
        </p:nvSpPr>
        <p:spPr bwMode="auto">
          <a:noFill/>
          <a:ln>
            <a:miter lim="800000"/>
            <a:headEnd/>
            <a:tailEnd/>
          </a:ln>
        </p:spPr>
        <p:txBody>
          <a:bodyPr/>
          <a:lstStyle/>
          <a:p>
            <a:fld id="{E26B428F-D4DC-4182-8EE9-8CA54B4C2FB4}"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endParaRPr lang="en-US" dirty="0" smtClean="0"/>
          </a:p>
        </p:txBody>
      </p:sp>
      <p:sp>
        <p:nvSpPr>
          <p:cNvPr id="57348" name="Slide Number Placeholder 3"/>
          <p:cNvSpPr>
            <a:spLocks noGrp="1"/>
          </p:cNvSpPr>
          <p:nvPr>
            <p:ph type="sldNum" sz="quarter" idx="5"/>
          </p:nvPr>
        </p:nvSpPr>
        <p:spPr bwMode="auto">
          <a:noFill/>
          <a:ln>
            <a:miter lim="800000"/>
            <a:headEnd/>
            <a:tailEnd/>
          </a:ln>
        </p:spPr>
        <p:txBody>
          <a:bodyPr/>
          <a:lstStyle/>
          <a:p>
            <a:fld id="{03054F1E-B851-4E8D-95D4-5A633293D2F1}"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5C6D2550-EC58-423B-8E71-1A3C205A3036}"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endParaRPr lang="en-US" smtClean="0"/>
          </a:p>
        </p:txBody>
      </p:sp>
      <p:sp>
        <p:nvSpPr>
          <p:cNvPr id="59396" name="Slide Number Placeholder 3"/>
          <p:cNvSpPr>
            <a:spLocks noGrp="1"/>
          </p:cNvSpPr>
          <p:nvPr>
            <p:ph type="sldNum" sz="quarter" idx="5"/>
          </p:nvPr>
        </p:nvSpPr>
        <p:spPr bwMode="auto">
          <a:noFill/>
          <a:ln>
            <a:miter lim="800000"/>
            <a:headEnd/>
            <a:tailEnd/>
          </a:ln>
        </p:spPr>
        <p:txBody>
          <a:bodyPr/>
          <a:lstStyle/>
          <a:p>
            <a:fld id="{B486D353-68B6-4D26-A103-4DFED6F53EEC}"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5C6D2550-EC58-423B-8E71-1A3C205A3036}"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lstStyle/>
          <a:p>
            <a:endParaRPr lang="en-US" smtClean="0"/>
          </a:p>
        </p:txBody>
      </p:sp>
      <p:sp>
        <p:nvSpPr>
          <p:cNvPr id="71684" name="Slide Number Placeholder 3"/>
          <p:cNvSpPr>
            <a:spLocks noGrp="1"/>
          </p:cNvSpPr>
          <p:nvPr>
            <p:ph type="sldNum" sz="quarter" idx="5"/>
          </p:nvPr>
        </p:nvSpPr>
        <p:spPr bwMode="auto">
          <a:noFill/>
          <a:ln>
            <a:miter lim="800000"/>
            <a:headEnd/>
            <a:tailEnd/>
          </a:ln>
        </p:spPr>
        <p:txBody>
          <a:bodyPr/>
          <a:lstStyle/>
          <a:p>
            <a:fld id="{61A856C0-E181-4DC2-A7DC-1E2114FD68F1}"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a:lstStyle/>
          <a:p>
            <a:endParaRPr lang="en-US" smtClean="0"/>
          </a:p>
        </p:txBody>
      </p:sp>
      <p:sp>
        <p:nvSpPr>
          <p:cNvPr id="75780" name="Slide Number Placeholder 3"/>
          <p:cNvSpPr>
            <a:spLocks noGrp="1"/>
          </p:cNvSpPr>
          <p:nvPr>
            <p:ph type="sldNum" sz="quarter" idx="5"/>
          </p:nvPr>
        </p:nvSpPr>
        <p:spPr bwMode="auto">
          <a:noFill/>
          <a:ln>
            <a:miter lim="800000"/>
            <a:headEnd/>
            <a:tailEnd/>
          </a:ln>
        </p:spPr>
        <p:txBody>
          <a:bodyPr/>
          <a:lstStyle/>
          <a:p>
            <a:fld id="{3CDC4248-3557-40C5-BACE-9F22165BA961}"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a:lstStyle/>
          <a:p>
            <a:pPr marL="533400" indent="-533400"/>
            <a:r>
              <a:rPr lang="en-US" b="1" smtClean="0"/>
              <a:t>Note to Instructor</a:t>
            </a:r>
          </a:p>
          <a:p>
            <a:pPr marL="533400" indent="-533400"/>
            <a:r>
              <a:rPr lang="en-US" smtClean="0"/>
              <a:t>Factors that affect price elasticity of demand include:</a:t>
            </a:r>
          </a:p>
          <a:p>
            <a:pPr marL="533400" indent="-533400">
              <a:buFontTx/>
              <a:buChar char="•"/>
            </a:pPr>
            <a:r>
              <a:rPr lang="en-US" smtClean="0"/>
              <a:t> Unique product</a:t>
            </a:r>
          </a:p>
          <a:p>
            <a:pPr marL="533400" indent="-533400">
              <a:buFontTx/>
              <a:buChar char="•"/>
            </a:pPr>
            <a:r>
              <a:rPr lang="en-US" smtClean="0"/>
              <a:t> Quality</a:t>
            </a:r>
          </a:p>
          <a:p>
            <a:pPr marL="533400" indent="-533400">
              <a:buFontTx/>
              <a:buChar char="•"/>
            </a:pPr>
            <a:r>
              <a:rPr lang="en-US" smtClean="0"/>
              <a:t> Prestige</a:t>
            </a:r>
          </a:p>
          <a:p>
            <a:pPr marL="533400" indent="-533400">
              <a:buFontTx/>
              <a:buChar char="•"/>
            </a:pPr>
            <a:r>
              <a:rPr lang="en-US" smtClean="0"/>
              <a:t> Substitute products</a:t>
            </a:r>
          </a:p>
          <a:p>
            <a:pPr marL="533400" indent="-533400">
              <a:buFontTx/>
              <a:buChar char="•"/>
            </a:pPr>
            <a:r>
              <a:rPr lang="en-US" smtClean="0"/>
              <a:t> Cost relative to income</a:t>
            </a:r>
          </a:p>
          <a:p>
            <a:pPr marL="533400" indent="-533400"/>
            <a:endParaRPr lang="en-US" smtClean="0"/>
          </a:p>
        </p:txBody>
      </p:sp>
      <p:sp>
        <p:nvSpPr>
          <p:cNvPr id="79876" name="Slide Number Placeholder 3"/>
          <p:cNvSpPr>
            <a:spLocks noGrp="1"/>
          </p:cNvSpPr>
          <p:nvPr>
            <p:ph type="sldNum" sz="quarter" idx="5"/>
          </p:nvPr>
        </p:nvSpPr>
        <p:spPr bwMode="auto">
          <a:noFill/>
          <a:ln>
            <a:miter lim="800000"/>
            <a:headEnd/>
            <a:tailEnd/>
          </a:ln>
        </p:spPr>
        <p:txBody>
          <a:bodyPr/>
          <a:lstStyle/>
          <a:p>
            <a:fld id="{9FBC9535-DFDA-416D-9006-CAEFEABC8B13}"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a:lstStyle/>
          <a:p>
            <a:endParaRPr lang="en-US" smtClean="0"/>
          </a:p>
        </p:txBody>
      </p:sp>
      <p:sp>
        <p:nvSpPr>
          <p:cNvPr id="77828" name="Slide Number Placeholder 3"/>
          <p:cNvSpPr>
            <a:spLocks noGrp="1"/>
          </p:cNvSpPr>
          <p:nvPr>
            <p:ph type="sldNum" sz="quarter" idx="5"/>
          </p:nvPr>
        </p:nvSpPr>
        <p:spPr bwMode="auto">
          <a:noFill/>
          <a:ln>
            <a:miter lim="800000"/>
            <a:headEnd/>
            <a:tailEnd/>
          </a:ln>
        </p:spPr>
        <p:txBody>
          <a:bodyPr/>
          <a:lstStyle/>
          <a:p>
            <a:fld id="{4179C682-64F6-40A0-9D01-3AD3E3FE5764}" type="slidenum">
              <a:rPr lang="en-US"/>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a:lstStyle/>
          <a:p>
            <a:r>
              <a:rPr lang="en-US" b="1" dirty="0" smtClean="0"/>
              <a:t>Note to Instructor</a:t>
            </a:r>
          </a:p>
          <a:p>
            <a:endParaRPr lang="en-US" b="1" dirty="0" smtClean="0"/>
          </a:p>
          <a:p>
            <a:endParaRPr lang="en-US" b="1" dirty="0" smtClean="0"/>
          </a:p>
          <a:p>
            <a:r>
              <a:rPr lang="en-US" b="1" dirty="0" smtClean="0"/>
              <a:t>Discussion Question</a:t>
            </a:r>
          </a:p>
          <a:p>
            <a:r>
              <a:rPr lang="en-US" i="1" dirty="0" smtClean="0"/>
              <a:t>How has the Internet has changed pricing competition?</a:t>
            </a:r>
          </a:p>
          <a:p>
            <a:r>
              <a:rPr lang="en-US" dirty="0" smtClean="0"/>
              <a:t>This link is to Bestprices.com, one of many Web sites that offers low prices. Ask them if they know of other sites where they can obtain low prices.</a:t>
            </a:r>
          </a:p>
          <a:p>
            <a:endParaRPr lang="en-US" dirty="0" smtClean="0"/>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pure competition, the market consists of many buyers and sellers trading in a uniform</a:t>
            </a:r>
          </a:p>
          <a:p>
            <a:r>
              <a:rPr lang="en-US" sz="1200" kern="1200" baseline="0" dirty="0" smtClean="0">
                <a:solidFill>
                  <a:schemeClr val="tx1"/>
                </a:solidFill>
                <a:latin typeface="+mn-lt"/>
                <a:ea typeface="ＭＳ Ｐゴシック" charset="-128"/>
                <a:cs typeface="ＭＳ Ｐゴシック" charset="-128"/>
              </a:rPr>
              <a:t>commodity, such as wheat, copper, or financial securities. No single buyer or seller has</a:t>
            </a:r>
          </a:p>
          <a:p>
            <a:r>
              <a:rPr lang="en-US" sz="1200" kern="1200" baseline="0" dirty="0" smtClean="0">
                <a:solidFill>
                  <a:schemeClr val="tx1"/>
                </a:solidFill>
                <a:latin typeface="+mn-lt"/>
                <a:ea typeface="ＭＳ Ｐゴシック" charset="-128"/>
                <a:cs typeface="ＭＳ Ｐゴシック" charset="-128"/>
              </a:rPr>
              <a:t>much effect on the going market price. In a purely competitive market, marketing research,</a:t>
            </a:r>
          </a:p>
          <a:p>
            <a:r>
              <a:rPr lang="en-US" sz="1200" kern="1200" baseline="0" dirty="0" smtClean="0">
                <a:solidFill>
                  <a:schemeClr val="tx1"/>
                </a:solidFill>
                <a:latin typeface="+mn-lt"/>
                <a:ea typeface="ＭＳ Ｐゴシック" charset="-128"/>
                <a:cs typeface="ＭＳ Ｐゴシック" charset="-128"/>
              </a:rPr>
              <a:t>product development, pricing, advertising, and sales promotion play little or no role. Thus,</a:t>
            </a:r>
          </a:p>
          <a:p>
            <a:r>
              <a:rPr lang="en-US" sz="1200" kern="1200" baseline="0" dirty="0" smtClean="0">
                <a:solidFill>
                  <a:schemeClr val="tx1"/>
                </a:solidFill>
                <a:latin typeface="+mn-lt"/>
                <a:ea typeface="ＭＳ Ｐゴシック" charset="-128"/>
                <a:cs typeface="ＭＳ Ｐゴシック" charset="-128"/>
              </a:rPr>
              <a:t>sellers in these markets do not spend much time on marketing strategy.</a:t>
            </a:r>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monopolistic competition, the market consists of many buyers and sellers who</a:t>
            </a:r>
          </a:p>
          <a:p>
            <a:r>
              <a:rPr lang="en-US" sz="1200" kern="1200" baseline="0" dirty="0" smtClean="0">
                <a:solidFill>
                  <a:schemeClr val="tx1"/>
                </a:solidFill>
                <a:latin typeface="+mn-lt"/>
                <a:ea typeface="ＭＳ Ｐゴシック" charset="-128"/>
                <a:cs typeface="ＭＳ Ｐゴシック" charset="-128"/>
              </a:rPr>
              <a:t>trade over a range of prices rather than a single market price. A range of prices occurs because</a:t>
            </a:r>
          </a:p>
          <a:p>
            <a:r>
              <a:rPr lang="en-US" sz="1200" kern="1200" baseline="0" dirty="0" smtClean="0">
                <a:solidFill>
                  <a:schemeClr val="tx1"/>
                </a:solidFill>
                <a:latin typeface="+mn-lt"/>
                <a:ea typeface="ＭＳ Ｐゴシック" charset="-128"/>
                <a:cs typeface="ＭＳ Ｐゴシック" charset="-128"/>
              </a:rPr>
              <a:t>sellers can differentiate their offers to buyers. </a:t>
            </a:r>
          </a:p>
          <a:p>
            <a:r>
              <a:rPr lang="en-US" sz="1200" b="1" kern="1200" baseline="0" dirty="0" smtClean="0">
                <a:solidFill>
                  <a:schemeClr val="tx1"/>
                </a:solidFill>
                <a:latin typeface="+mn-lt"/>
                <a:ea typeface="ＭＳ Ｐゴシック" charset="-128"/>
                <a:cs typeface="ＭＳ Ｐゴシック" charset="-128"/>
              </a:rPr>
              <a:t>Positioning on</a:t>
            </a:r>
            <a:endParaRPr lang="en-US" sz="1200" kern="1200" baseline="0" dirty="0" smtClean="0">
              <a:solidFill>
                <a:schemeClr val="tx1"/>
              </a:solidFill>
              <a:latin typeface="+mn-lt"/>
              <a:ea typeface="ＭＳ Ｐゴシック" charset="-128"/>
              <a:cs typeface="ＭＳ Ｐゴシック" charset="-128"/>
            </a:endParaRPr>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oligopolistic competition, the market consists of a few sellers who are highly sensitive</a:t>
            </a:r>
          </a:p>
          <a:p>
            <a:r>
              <a:rPr lang="en-US" sz="1200" kern="1200" baseline="0" dirty="0" smtClean="0">
                <a:solidFill>
                  <a:schemeClr val="tx1"/>
                </a:solidFill>
                <a:latin typeface="+mn-lt"/>
                <a:ea typeface="ＭＳ Ｐゴシック" charset="-128"/>
                <a:cs typeface="ＭＳ Ｐゴシック" charset="-128"/>
              </a:rPr>
              <a:t>to each other’s pricing and marketing strategies. Because there are few sellers, each</a:t>
            </a:r>
          </a:p>
          <a:p>
            <a:r>
              <a:rPr lang="en-US" sz="1200" kern="1200" baseline="0" dirty="0" smtClean="0">
                <a:solidFill>
                  <a:schemeClr val="tx1"/>
                </a:solidFill>
                <a:latin typeface="+mn-lt"/>
                <a:ea typeface="ＭＳ Ｐゴシック" charset="-128"/>
                <a:cs typeface="ＭＳ Ｐゴシック" charset="-128"/>
              </a:rPr>
              <a:t>seller is alert and responsive to competitors’ pricing strategies and moves.</a:t>
            </a:r>
          </a:p>
          <a:p>
            <a:r>
              <a:rPr lang="en-US" sz="1200" kern="1200" baseline="0" dirty="0" smtClean="0">
                <a:solidFill>
                  <a:schemeClr val="tx1"/>
                </a:solidFill>
                <a:latin typeface="+mn-lt"/>
                <a:ea typeface="ＭＳ Ｐゴシック" charset="-128"/>
                <a:cs typeface="ＭＳ Ｐゴシック" charset="-128"/>
              </a:rPr>
              <a:t>In a </a:t>
            </a:r>
            <a:r>
              <a:rPr lang="en-US" sz="1200" i="1" kern="1200" baseline="0" dirty="0" smtClean="0">
                <a:solidFill>
                  <a:schemeClr val="tx1"/>
                </a:solidFill>
                <a:latin typeface="+mn-lt"/>
                <a:ea typeface="ＭＳ Ｐゴシック" charset="-128"/>
                <a:cs typeface="ＭＳ Ｐゴシック" charset="-128"/>
              </a:rPr>
              <a:t>pure monopoly, the market consists of one seller. The seller may be a government</a:t>
            </a:r>
          </a:p>
          <a:p>
            <a:r>
              <a:rPr lang="en-US" sz="1200" kern="1200" baseline="0" dirty="0" smtClean="0">
                <a:solidFill>
                  <a:schemeClr val="tx1"/>
                </a:solidFill>
                <a:latin typeface="+mn-lt"/>
                <a:ea typeface="ＭＳ Ｐゴシック" charset="-128"/>
                <a:cs typeface="ＭＳ Ｐゴシック" charset="-128"/>
              </a:rPr>
              <a:t>monopoly (the U.S. Postal Service), a private regulated monopoly (a power company), or a</a:t>
            </a:r>
          </a:p>
          <a:p>
            <a:r>
              <a:rPr lang="en-US" sz="1200" kern="1200" baseline="0" dirty="0" smtClean="0">
                <a:solidFill>
                  <a:schemeClr val="tx1"/>
                </a:solidFill>
                <a:latin typeface="+mn-lt"/>
                <a:ea typeface="ＭＳ Ｐゴシック" charset="-128"/>
                <a:cs typeface="ＭＳ Ｐゴシック" charset="-128"/>
              </a:rPr>
              <a:t>private </a:t>
            </a:r>
            <a:r>
              <a:rPr lang="en-US" sz="1200" kern="1200" baseline="0" dirty="0" err="1" smtClean="0">
                <a:solidFill>
                  <a:schemeClr val="tx1"/>
                </a:solidFill>
                <a:latin typeface="+mn-lt"/>
                <a:ea typeface="ＭＳ Ｐゴシック" charset="-128"/>
                <a:cs typeface="ＭＳ Ｐゴシック" charset="-128"/>
              </a:rPr>
              <a:t>nonregulated</a:t>
            </a:r>
            <a:r>
              <a:rPr lang="en-US" sz="1200" kern="1200" baseline="0" dirty="0" smtClean="0">
                <a:solidFill>
                  <a:schemeClr val="tx1"/>
                </a:solidFill>
                <a:latin typeface="+mn-lt"/>
                <a:ea typeface="ＭＳ Ｐゴシック" charset="-128"/>
                <a:cs typeface="ＭＳ Ｐゴシック" charset="-128"/>
              </a:rPr>
              <a:t> monopoly (DuPont when it introduced nylon). Pricing is handled differently</a:t>
            </a:r>
          </a:p>
          <a:p>
            <a:r>
              <a:rPr lang="en-US" sz="1200" kern="1200" baseline="0" dirty="0" smtClean="0">
                <a:solidFill>
                  <a:schemeClr val="tx1"/>
                </a:solidFill>
                <a:latin typeface="+mn-lt"/>
                <a:ea typeface="ＭＳ Ｐゴシック" charset="-128"/>
                <a:cs typeface="ＭＳ Ｐゴシック" charset="-128"/>
              </a:rPr>
              <a:t>in each case.</a:t>
            </a:r>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a:lstStyle/>
          <a:p>
            <a:fld id="{E6DB9572-AA3E-4713-8490-4521104E9068}" type="slidenum">
              <a:rPr lang="en-US"/>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How does a company like Starbuck’s price their products?</a:t>
            </a:r>
          </a:p>
          <a:p>
            <a:r>
              <a:rPr lang="en-US" smtClean="0"/>
              <a:t>This will lead to a good overview of the chapter as students will most likely focus on customers, costs and competitors.</a:t>
            </a:r>
          </a:p>
        </p:txBody>
      </p:sp>
      <p:sp>
        <p:nvSpPr>
          <p:cNvPr id="20484" name="Slide Number Placeholder 3"/>
          <p:cNvSpPr>
            <a:spLocks noGrp="1"/>
          </p:cNvSpPr>
          <p:nvPr>
            <p:ph type="sldNum" sz="quarter" idx="5"/>
          </p:nvPr>
        </p:nvSpPr>
        <p:spPr bwMode="auto">
          <a:noFill/>
          <a:ln>
            <a:miter lim="800000"/>
            <a:headEnd/>
            <a:tailEnd/>
          </a:ln>
        </p:spPr>
        <p:txBody>
          <a:bodyPr/>
          <a:lstStyle/>
          <a:p>
            <a:fld id="{86E69CFF-73FB-4510-AB9A-98C83A1817A5}"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a:lstStyle/>
          <a:p>
            <a:r>
              <a:rPr lang="en-US" b="1" dirty="0" smtClean="0"/>
              <a:t>Note to Instructor</a:t>
            </a:r>
          </a:p>
          <a:p>
            <a:endParaRPr lang="en-US" b="1" dirty="0" smtClean="0"/>
          </a:p>
          <a:p>
            <a:endParaRPr lang="en-US" b="1" dirty="0" smtClean="0"/>
          </a:p>
          <a:p>
            <a:r>
              <a:rPr lang="en-US" b="1" dirty="0" smtClean="0"/>
              <a:t>Discussion Question</a:t>
            </a:r>
          </a:p>
          <a:p>
            <a:r>
              <a:rPr lang="en-US" i="1" dirty="0" smtClean="0"/>
              <a:t>How has the Internet has changed pricing competition?</a:t>
            </a:r>
          </a:p>
          <a:p>
            <a:r>
              <a:rPr lang="en-US" dirty="0" smtClean="0"/>
              <a:t>This link is to Bestprices.com, one of many Web sites that offers low prices. Ask them if they know of other sites where they can obtain low prices.</a:t>
            </a:r>
          </a:p>
          <a:p>
            <a:endParaRPr lang="en-US" dirty="0" smtClean="0"/>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pure competition, the market consists of many buyers and sellers trading in a uniform</a:t>
            </a:r>
          </a:p>
          <a:p>
            <a:r>
              <a:rPr lang="en-US" sz="1200" kern="1200" baseline="0" dirty="0" smtClean="0">
                <a:solidFill>
                  <a:schemeClr val="tx1"/>
                </a:solidFill>
                <a:latin typeface="+mn-lt"/>
                <a:ea typeface="ＭＳ Ｐゴシック" charset="-128"/>
                <a:cs typeface="ＭＳ Ｐゴシック" charset="-128"/>
              </a:rPr>
              <a:t>commodity, such as wheat, copper, or financial securities. No single buyer or seller has</a:t>
            </a:r>
          </a:p>
          <a:p>
            <a:r>
              <a:rPr lang="en-US" sz="1200" kern="1200" baseline="0" dirty="0" smtClean="0">
                <a:solidFill>
                  <a:schemeClr val="tx1"/>
                </a:solidFill>
                <a:latin typeface="+mn-lt"/>
                <a:ea typeface="ＭＳ Ｐゴシック" charset="-128"/>
                <a:cs typeface="ＭＳ Ｐゴシック" charset="-128"/>
              </a:rPr>
              <a:t>much effect on the going market price. In a purely competitive market, marketing research,</a:t>
            </a:r>
          </a:p>
          <a:p>
            <a:r>
              <a:rPr lang="en-US" sz="1200" kern="1200" baseline="0" dirty="0" smtClean="0">
                <a:solidFill>
                  <a:schemeClr val="tx1"/>
                </a:solidFill>
                <a:latin typeface="+mn-lt"/>
                <a:ea typeface="ＭＳ Ｐゴシック" charset="-128"/>
                <a:cs typeface="ＭＳ Ｐゴシック" charset="-128"/>
              </a:rPr>
              <a:t>product development, pricing, advertising, and sales promotion play little or no role. Thus,</a:t>
            </a:r>
          </a:p>
          <a:p>
            <a:r>
              <a:rPr lang="en-US" sz="1200" kern="1200" baseline="0" dirty="0" smtClean="0">
                <a:solidFill>
                  <a:schemeClr val="tx1"/>
                </a:solidFill>
                <a:latin typeface="+mn-lt"/>
                <a:ea typeface="ＭＳ Ｐゴシック" charset="-128"/>
                <a:cs typeface="ＭＳ Ｐゴシック" charset="-128"/>
              </a:rPr>
              <a:t>sellers in these markets do not spend much time on marketing strategy.</a:t>
            </a:r>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monopolistic competition, the market consists of many buyers and sellers who</a:t>
            </a:r>
          </a:p>
          <a:p>
            <a:r>
              <a:rPr lang="en-US" sz="1200" kern="1200" baseline="0" dirty="0" smtClean="0">
                <a:solidFill>
                  <a:schemeClr val="tx1"/>
                </a:solidFill>
                <a:latin typeface="+mn-lt"/>
                <a:ea typeface="ＭＳ Ｐゴシック" charset="-128"/>
                <a:cs typeface="ＭＳ Ｐゴシック" charset="-128"/>
              </a:rPr>
              <a:t>trade over a range of prices rather than a single market price. A range of prices occurs because</a:t>
            </a:r>
          </a:p>
          <a:p>
            <a:r>
              <a:rPr lang="en-US" sz="1200" kern="1200" baseline="0" dirty="0" smtClean="0">
                <a:solidFill>
                  <a:schemeClr val="tx1"/>
                </a:solidFill>
                <a:latin typeface="+mn-lt"/>
                <a:ea typeface="ＭＳ Ｐゴシック" charset="-128"/>
                <a:cs typeface="ＭＳ Ｐゴシック" charset="-128"/>
              </a:rPr>
              <a:t>sellers can differentiate their offers to buyers. </a:t>
            </a:r>
          </a:p>
          <a:p>
            <a:r>
              <a:rPr lang="en-US" sz="1200" b="1" kern="1200" baseline="0" dirty="0" smtClean="0">
                <a:solidFill>
                  <a:schemeClr val="tx1"/>
                </a:solidFill>
                <a:latin typeface="+mn-lt"/>
                <a:ea typeface="ＭＳ Ｐゴシック" charset="-128"/>
                <a:cs typeface="ＭＳ Ｐゴシック" charset="-128"/>
              </a:rPr>
              <a:t>Positioning on</a:t>
            </a:r>
            <a:endParaRPr lang="en-US" sz="1200" kern="1200" baseline="0" dirty="0" smtClean="0">
              <a:solidFill>
                <a:schemeClr val="tx1"/>
              </a:solidFill>
              <a:latin typeface="+mn-lt"/>
              <a:ea typeface="ＭＳ Ｐゴシック" charset="-128"/>
              <a:cs typeface="ＭＳ Ｐゴシック" charset="-128"/>
            </a:endParaRPr>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oligopolistic competition, the market consists of a few sellers who are highly sensitive</a:t>
            </a:r>
          </a:p>
          <a:p>
            <a:r>
              <a:rPr lang="en-US" sz="1200" kern="1200" baseline="0" dirty="0" smtClean="0">
                <a:solidFill>
                  <a:schemeClr val="tx1"/>
                </a:solidFill>
                <a:latin typeface="+mn-lt"/>
                <a:ea typeface="ＭＳ Ｐゴシック" charset="-128"/>
                <a:cs typeface="ＭＳ Ｐゴシック" charset="-128"/>
              </a:rPr>
              <a:t>to each other’s pricing and marketing strategies. Because there are few sellers, each</a:t>
            </a:r>
          </a:p>
          <a:p>
            <a:r>
              <a:rPr lang="en-US" sz="1200" kern="1200" baseline="0" dirty="0" smtClean="0">
                <a:solidFill>
                  <a:schemeClr val="tx1"/>
                </a:solidFill>
                <a:latin typeface="+mn-lt"/>
                <a:ea typeface="ＭＳ Ｐゴシック" charset="-128"/>
                <a:cs typeface="ＭＳ Ｐゴシック" charset="-128"/>
              </a:rPr>
              <a:t>seller is alert and responsive to competitors’ pricing strategies and moves.</a:t>
            </a:r>
          </a:p>
          <a:p>
            <a:r>
              <a:rPr lang="en-US" sz="1200" kern="1200" baseline="0" dirty="0" smtClean="0">
                <a:solidFill>
                  <a:schemeClr val="tx1"/>
                </a:solidFill>
                <a:latin typeface="+mn-lt"/>
                <a:ea typeface="ＭＳ Ｐゴシック" charset="-128"/>
                <a:cs typeface="ＭＳ Ｐゴシック" charset="-128"/>
              </a:rPr>
              <a:t>In a </a:t>
            </a:r>
            <a:r>
              <a:rPr lang="en-US" sz="1200" i="1" kern="1200" baseline="0" dirty="0" smtClean="0">
                <a:solidFill>
                  <a:schemeClr val="tx1"/>
                </a:solidFill>
                <a:latin typeface="+mn-lt"/>
                <a:ea typeface="ＭＳ Ｐゴシック" charset="-128"/>
                <a:cs typeface="ＭＳ Ｐゴシック" charset="-128"/>
              </a:rPr>
              <a:t>pure monopoly, the market consists of one seller. The seller may be a government</a:t>
            </a:r>
          </a:p>
          <a:p>
            <a:r>
              <a:rPr lang="en-US" sz="1200" kern="1200" baseline="0" dirty="0" smtClean="0">
                <a:solidFill>
                  <a:schemeClr val="tx1"/>
                </a:solidFill>
                <a:latin typeface="+mn-lt"/>
                <a:ea typeface="ＭＳ Ｐゴシック" charset="-128"/>
                <a:cs typeface="ＭＳ Ｐゴシック" charset="-128"/>
              </a:rPr>
              <a:t>monopoly (the U.S. Postal Service), a private regulated monopoly (a power company), or a</a:t>
            </a:r>
          </a:p>
          <a:p>
            <a:r>
              <a:rPr lang="en-US" sz="1200" kern="1200" baseline="0" dirty="0" smtClean="0">
                <a:solidFill>
                  <a:schemeClr val="tx1"/>
                </a:solidFill>
                <a:latin typeface="+mn-lt"/>
                <a:ea typeface="ＭＳ Ｐゴシック" charset="-128"/>
                <a:cs typeface="ＭＳ Ｐゴシック" charset="-128"/>
              </a:rPr>
              <a:t>private </a:t>
            </a:r>
            <a:r>
              <a:rPr lang="en-US" sz="1200" kern="1200" baseline="0" dirty="0" err="1" smtClean="0">
                <a:solidFill>
                  <a:schemeClr val="tx1"/>
                </a:solidFill>
                <a:latin typeface="+mn-lt"/>
                <a:ea typeface="ＭＳ Ｐゴシック" charset="-128"/>
                <a:cs typeface="ＭＳ Ｐゴシック" charset="-128"/>
              </a:rPr>
              <a:t>nonregulated</a:t>
            </a:r>
            <a:r>
              <a:rPr lang="en-US" sz="1200" kern="1200" baseline="0" dirty="0" smtClean="0">
                <a:solidFill>
                  <a:schemeClr val="tx1"/>
                </a:solidFill>
                <a:latin typeface="+mn-lt"/>
                <a:ea typeface="ＭＳ Ｐゴシック" charset="-128"/>
                <a:cs typeface="ＭＳ Ｐゴシック" charset="-128"/>
              </a:rPr>
              <a:t> monopoly (DuPont when it introduced nylon). Pricing is handled differently</a:t>
            </a:r>
          </a:p>
          <a:p>
            <a:r>
              <a:rPr lang="en-US" sz="1200" kern="1200" baseline="0" dirty="0" smtClean="0">
                <a:solidFill>
                  <a:schemeClr val="tx1"/>
                </a:solidFill>
                <a:latin typeface="+mn-lt"/>
                <a:ea typeface="ＭＳ Ｐゴシック" charset="-128"/>
                <a:cs typeface="ＭＳ Ｐゴシック" charset="-128"/>
              </a:rPr>
              <a:t>in each case.</a:t>
            </a:r>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a:lstStyle/>
          <a:p>
            <a:fld id="{E6DB9572-AA3E-4713-8490-4521104E9068}" type="slidenum">
              <a:rPr lang="en-US"/>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a:lstStyle/>
          <a:p>
            <a:endParaRPr lang="en-US" smtClean="0"/>
          </a:p>
        </p:txBody>
      </p:sp>
      <p:sp>
        <p:nvSpPr>
          <p:cNvPr id="83972" name="Slide Number Placeholder 3"/>
          <p:cNvSpPr>
            <a:spLocks noGrp="1"/>
          </p:cNvSpPr>
          <p:nvPr>
            <p:ph type="sldNum" sz="quarter" idx="5"/>
          </p:nvPr>
        </p:nvSpPr>
        <p:spPr bwMode="auto">
          <a:noFill/>
          <a:ln>
            <a:miter lim="800000"/>
            <a:headEnd/>
            <a:tailEnd/>
          </a:ln>
        </p:spPr>
        <p:txBody>
          <a:bodyPr/>
          <a:lstStyle/>
          <a:p>
            <a:fld id="{089FDF70-1720-423E-95EB-80DCDA48FE87}" type="slidenum">
              <a:rPr lang="en-US"/>
              <a:pPr/>
              <a:t>31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How does a company like Starbuck’s price their products?</a:t>
            </a:r>
          </a:p>
          <a:p>
            <a:r>
              <a:rPr lang="en-US" smtClean="0"/>
              <a:t>This will lead to a good overview of the chapter as students will most likely focus on customers, costs and competitors.</a:t>
            </a:r>
          </a:p>
        </p:txBody>
      </p:sp>
      <p:sp>
        <p:nvSpPr>
          <p:cNvPr id="20484" name="Slide Number Placeholder 3"/>
          <p:cNvSpPr>
            <a:spLocks noGrp="1"/>
          </p:cNvSpPr>
          <p:nvPr>
            <p:ph type="sldNum" sz="quarter" idx="5"/>
          </p:nvPr>
        </p:nvSpPr>
        <p:spPr bwMode="auto">
          <a:noFill/>
          <a:ln>
            <a:miter lim="800000"/>
            <a:headEnd/>
            <a:tailEnd/>
          </a:ln>
        </p:spPr>
        <p:txBody>
          <a:bodyPr/>
          <a:lstStyle/>
          <a:p>
            <a:fld id="{86E69CFF-73FB-4510-AB9A-98C83A1817A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5C6D2550-EC58-423B-8E71-1A3C205A3036}"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endParaRPr lang="en-US" smtClean="0"/>
          </a:p>
        </p:txBody>
      </p:sp>
      <p:sp>
        <p:nvSpPr>
          <p:cNvPr id="26628" name="Slide Number Placeholder 3"/>
          <p:cNvSpPr>
            <a:spLocks noGrp="1"/>
          </p:cNvSpPr>
          <p:nvPr>
            <p:ph type="sldNum" sz="quarter" idx="5"/>
          </p:nvPr>
        </p:nvSpPr>
        <p:spPr bwMode="auto">
          <a:noFill/>
          <a:ln>
            <a:miter lim="800000"/>
            <a:headEnd/>
            <a:tailEnd/>
          </a:ln>
        </p:spPr>
        <p:txBody>
          <a:bodyPr/>
          <a:lstStyle/>
          <a:p>
            <a:fld id="{67A7D709-7C29-4D90-8326-626CACB5EF24}"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07AAD3BD-C784-464E-9535-1FEF91A59018}"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5C6D2550-EC58-423B-8E71-1A3C205A3036}"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5C6D2550-EC58-423B-8E71-1A3C205A3036}"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i="0" baseline="0" dirty="0" smtClean="0">
                <a:solidFill>
                  <a:schemeClr val="tx1"/>
                </a:solidFill>
                <a:cs typeface="Tahoma" charset="0"/>
              </a:rPr>
              <a:t>10-</a:t>
            </a:r>
            <a:fld id="{793ECF07-8633-4532-81FE-A52D62C889E7}" type="slidenum">
              <a:rPr lang="en-US" sz="1600" b="1" i="0" baseline="0"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i="0" baseline="0"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Copyright © </a:t>
            </a:r>
            <a:r>
              <a:rPr lang="en-US" sz="1400" b="1" i="0" dirty="0" smtClean="0">
                <a:solidFill>
                  <a:srgbClr val="A6A6A6"/>
                </a:solidFill>
                <a:cs typeface="Tahoma" charset="0"/>
              </a:rPr>
              <a:t>2012 </a:t>
            </a:r>
            <a:r>
              <a:rPr lang="en-US" sz="1400" b="1" i="0"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533400"/>
            <a:ext cx="3017158" cy="2509337"/>
          </a:xfrm>
          <a:prstGeom prst="rect">
            <a:avLst/>
          </a:prstGeom>
          <a:noFill/>
          <a:ln w="9525">
            <a:noFill/>
            <a:miter lim="800000"/>
            <a:headEnd/>
            <a:tailEnd/>
          </a:ln>
        </p:spPr>
      </p:pic>
      <p:sp>
        <p:nvSpPr>
          <p:cNvPr id="9" name="Rectangle 8"/>
          <p:cNvSpPr/>
          <p:nvPr userDrawn="1"/>
        </p:nvSpPr>
        <p:spPr>
          <a:xfrm>
            <a:off x="2362200" y="685800"/>
            <a:ext cx="4343400" cy="646331"/>
          </a:xfrm>
          <a:prstGeom prst="rect">
            <a:avLst/>
          </a:prstGeom>
        </p:spPr>
        <p:txBody>
          <a:bodyPr wrap="square">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sz="1800" dirty="0"/>
          </a:p>
        </p:txBody>
      </p:sp>
    </p:spTree>
  </p:cSld>
  <p:clrMapOvr>
    <a:masterClrMapping/>
  </p:clrMapOvr>
  <p:transition>
    <p:cover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5C73DFBA-0563-484C-95AD-3EB68C84D358}" type="datetime1">
              <a:rPr lang="en-US"/>
              <a:pPr/>
              <a:t>8/12/2013</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1AC3EAC5-609E-45BC-8C21-0C1B33F10666}" type="slidenum">
              <a:rPr lang="en-US"/>
              <a:pPr/>
              <a:t>‹#›</a:t>
            </a:fld>
            <a:endParaRPr lang="en-US"/>
          </a:p>
        </p:txBody>
      </p:sp>
    </p:spTree>
  </p:cSld>
  <p:clrMapOvr>
    <a:masterClrMapping/>
  </p:clrMapOvr>
  <p:transition>
    <p:cover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F01844BE-247F-4350-B08E-C3C3FBDD93D3}" type="datetime1">
              <a:rPr lang="en-US"/>
              <a:pPr/>
              <a:t>8/12/2013</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C0AE58D7-066A-4771-8C81-2356EF72126C}" type="slidenum">
              <a:rPr lang="en-US"/>
              <a:pPr/>
              <a:t>‹#›</a:t>
            </a:fld>
            <a:endParaRPr lang="en-US"/>
          </a:p>
        </p:txBody>
      </p:sp>
    </p:spTree>
  </p:cSld>
  <p:clrMapOvr>
    <a:masterClrMapping/>
  </p:clrMapOvr>
  <p:transition>
    <p:cover dir="l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143C78DA-41E1-49A9-997D-8EE4B36D2A51}" type="datetime1">
              <a:rPr lang="en-US"/>
              <a:pPr/>
              <a:t>8/12/2013</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FF7BBE94-6154-481E-8CF3-76EB6EEA260E}" type="slidenum">
              <a:rPr lang="en-US"/>
              <a:pPr/>
              <a:t>‹#›</a:t>
            </a:fld>
            <a:endParaRPr lang="en-US"/>
          </a:p>
        </p:txBody>
      </p:sp>
    </p:spTree>
  </p:cSld>
  <p:clrMapOvr>
    <a:masterClrMapping/>
  </p:clrMapOvr>
  <p:transition>
    <p:cover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cover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cover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905000"/>
            <a:ext cx="7772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i="0" dirty="0" smtClean="0">
                <a:solidFill>
                  <a:schemeClr val="tx1"/>
                </a:solidFill>
                <a:cs typeface="Tahoma" charset="0"/>
              </a:rPr>
              <a:t>10-</a:t>
            </a:r>
            <a:fld id="{5BEB4CAC-2476-47AB-A504-3CA9851DA915}" type="slidenum">
              <a:rPr lang="en-US" sz="1600" b="1" i="0"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i="0"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Copyright © </a:t>
            </a:r>
            <a:r>
              <a:rPr lang="en-US" sz="1400" b="1" i="0" dirty="0" smtClean="0">
                <a:solidFill>
                  <a:srgbClr val="A6A6A6"/>
                </a:solidFill>
                <a:cs typeface="Tahoma" charset="0"/>
              </a:rPr>
              <a:t>2012 </a:t>
            </a:r>
            <a:r>
              <a:rPr lang="en-US" sz="1400" b="1" i="0"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4" cstate="print"/>
          <a:srcRect/>
          <a:stretch>
            <a:fillRect/>
          </a:stretch>
        </p:blipFill>
        <p:spPr bwMode="auto">
          <a:xfrm>
            <a:off x="0" y="4812673"/>
            <a:ext cx="1828800" cy="152099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cover dir="lu"/>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www.steelonthenet.com/commodity_prices.html"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1066800" y="1219200"/>
            <a:ext cx="7162800" cy="1470025"/>
          </a:xfrm>
        </p:spPr>
        <p:txBody>
          <a:bodyPr/>
          <a:lstStyle/>
          <a:p>
            <a:pPr eaLnBrk="1" hangingPunct="1"/>
            <a:r>
              <a:rPr lang="en-US" dirty="0" smtClean="0"/>
              <a:t/>
            </a:r>
            <a:br>
              <a:rPr lang="en-US" dirty="0" smtClean="0"/>
            </a:br>
            <a:r>
              <a:rPr lang="en-US" dirty="0" smtClean="0"/>
              <a:t>Chapter Ten</a:t>
            </a:r>
          </a:p>
        </p:txBody>
      </p:sp>
      <p:sp>
        <p:nvSpPr>
          <p:cNvPr id="15363" name="Subtitle 2"/>
          <p:cNvSpPr>
            <a:spLocks noGrp="1"/>
          </p:cNvSpPr>
          <p:nvPr>
            <p:ph type="subTitle" idx="1"/>
          </p:nvPr>
        </p:nvSpPr>
        <p:spPr>
          <a:xfrm>
            <a:off x="1371600" y="2667000"/>
            <a:ext cx="6400800" cy="1752600"/>
          </a:xfrm>
        </p:spPr>
        <p:txBody>
          <a:bodyPr/>
          <a:lstStyle/>
          <a:p>
            <a:r>
              <a:rPr lang="en-US" sz="6600" b="1" dirty="0" smtClean="0">
                <a:solidFill>
                  <a:srgbClr val="FF0000"/>
                </a:solidFill>
                <a:latin typeface="Calibri" charset="0"/>
              </a:rPr>
              <a:t>Pricing</a:t>
            </a:r>
            <a:r>
              <a:rPr lang="en-US" b="1" dirty="0" smtClean="0">
                <a:latin typeface="Calibri" charset="0"/>
              </a:rPr>
              <a:t>:</a:t>
            </a:r>
          </a:p>
          <a:p>
            <a:r>
              <a:rPr lang="en-US" b="1" dirty="0" smtClean="0">
                <a:latin typeface="Calibri" charset="0"/>
              </a:rPr>
              <a:t>Understanding and Capturing Customer Value</a:t>
            </a:r>
            <a:endParaRPr lang="en-US" sz="3600" dirty="0" smtClean="0">
              <a:latin typeface="Calibri"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4495800"/>
            <a:ext cx="15240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524000" y="5269468"/>
            <a:ext cx="5791200" cy="400110"/>
          </a:xfrm>
          <a:prstGeom prst="rect">
            <a:avLst/>
          </a:prstGeom>
          <a:solidFill>
            <a:schemeClr val="bg2"/>
          </a:solidFill>
          <a:ln>
            <a:solidFill>
              <a:schemeClr val="tx1"/>
            </a:solidFill>
          </a:ln>
        </p:spPr>
        <p:txBody>
          <a:bodyPr wrap="square">
            <a:spAutoFit/>
          </a:bodyPr>
          <a:lstStyle/>
          <a:p>
            <a:pPr algn="ctr"/>
            <a:r>
              <a:rPr lang="en-US" sz="2000" b="1" i="0" dirty="0" smtClean="0">
                <a:solidFill>
                  <a:srgbClr val="FF0000"/>
                </a:solidFill>
              </a:rPr>
              <a:t>Companies </a:t>
            </a:r>
            <a:r>
              <a:rPr lang="en-US" sz="2000" b="1" i="0" dirty="0">
                <a:solidFill>
                  <a:srgbClr val="FF0000"/>
                </a:solidFill>
              </a:rPr>
              <a:t>should sell value, not price.</a:t>
            </a:r>
            <a:endParaRPr lang="en-US" sz="2000" b="1" dirty="0">
              <a:solidFill>
                <a:srgbClr val="FF0000"/>
              </a:solidFill>
            </a:endParaRPr>
          </a:p>
        </p:txBody>
      </p:sp>
    </p:spTree>
  </p:cSld>
  <p:clrMapOvr>
    <a:masterClrMapping/>
  </p:clrMapOvr>
  <p:transition>
    <p:cover dir="l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533400"/>
            <a:ext cx="7772400" cy="1143000"/>
          </a:xfrm>
        </p:spPr>
        <p:txBody>
          <a:bodyPr/>
          <a:lstStyle/>
          <a:p>
            <a:r>
              <a:rPr lang="en-US" sz="3200" dirty="0" smtClean="0"/>
              <a:t>Major Pricing Strategies</a:t>
            </a:r>
          </a:p>
        </p:txBody>
      </p:sp>
      <p:sp>
        <p:nvSpPr>
          <p:cNvPr id="27651" name="Rectangle 3"/>
          <p:cNvSpPr>
            <a:spLocks noGrp="1" noChangeArrowheads="1"/>
          </p:cNvSpPr>
          <p:nvPr>
            <p:ph idx="1"/>
          </p:nvPr>
        </p:nvSpPr>
        <p:spPr>
          <a:xfrm>
            <a:off x="1066800" y="2590800"/>
            <a:ext cx="7086600" cy="2362200"/>
          </a:xfrm>
        </p:spPr>
        <p:txBody>
          <a:bodyPr/>
          <a:lstStyle/>
          <a:p>
            <a:pPr algn="just">
              <a:lnSpc>
                <a:spcPct val="90000"/>
              </a:lnSpc>
              <a:buFont typeface="Arial" pitchFamily="34" charset="0"/>
              <a:buChar char="•"/>
            </a:pPr>
            <a:r>
              <a:rPr lang="en-US" b="1" dirty="0" smtClean="0">
                <a:solidFill>
                  <a:srgbClr val="FF0000"/>
                </a:solidFill>
                <a:latin typeface="Calibri" charset="0"/>
              </a:rPr>
              <a:t>Value-based pricing </a:t>
            </a:r>
            <a:r>
              <a:rPr lang="en-US" dirty="0" smtClean="0">
                <a:latin typeface="Calibri" charset="0"/>
              </a:rPr>
              <a:t>uses the buyers’ perceptions of value, not the sellers cost, as the key to pricing. Price is considered before the marketing program is set.</a:t>
            </a:r>
          </a:p>
        </p:txBody>
      </p:sp>
      <p:sp>
        <p:nvSpPr>
          <p:cNvPr id="27652" name="Text Placeholder 3"/>
          <p:cNvSpPr>
            <a:spLocks noGrp="1"/>
          </p:cNvSpPr>
          <p:nvPr>
            <p:ph type="body" sz="quarter" idx="13"/>
          </p:nvPr>
        </p:nvSpPr>
        <p:spPr>
          <a:xfrm>
            <a:off x="990600" y="1676400"/>
            <a:ext cx="7162800" cy="381000"/>
          </a:xfrm>
        </p:spPr>
        <p:txBody>
          <a:bodyPr/>
          <a:lstStyle/>
          <a:p>
            <a:r>
              <a:rPr lang="en-US" dirty="0" smtClean="0">
                <a:latin typeface="Calibri" charset="0"/>
              </a:rPr>
              <a:t>Customer Value-Based Pricing</a:t>
            </a:r>
          </a:p>
          <a:p>
            <a:endParaRPr lang="en-US" dirty="0" smtClean="0">
              <a:latin typeface="Arial" charset="0"/>
            </a:endParaRPr>
          </a:p>
        </p:txBody>
      </p:sp>
    </p:spTree>
  </p:cSld>
  <p:clrMapOvr>
    <a:masterClrMapping/>
  </p:clrMapOvr>
  <p:transition>
    <p:cover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228600"/>
            <a:ext cx="7772400" cy="762000"/>
          </a:xfrm>
        </p:spPr>
        <p:txBody>
          <a:bodyPr/>
          <a:lstStyle/>
          <a:p>
            <a:r>
              <a:rPr lang="en-US" sz="3200" dirty="0" smtClean="0"/>
              <a:t>Major Pricing Strategies</a:t>
            </a:r>
          </a:p>
        </p:txBody>
      </p:sp>
      <p:sp>
        <p:nvSpPr>
          <p:cNvPr id="33795" name="Rectangle 3"/>
          <p:cNvSpPr>
            <a:spLocks noGrp="1" noChangeArrowheads="1"/>
          </p:cNvSpPr>
          <p:nvPr>
            <p:ph idx="1"/>
          </p:nvPr>
        </p:nvSpPr>
        <p:spPr>
          <a:xfrm>
            <a:off x="482600" y="1447800"/>
            <a:ext cx="8153400" cy="4800600"/>
          </a:xfrm>
          <a:solidFill>
            <a:schemeClr val="bg1"/>
          </a:solidFill>
        </p:spPr>
        <p:txBody>
          <a:bodyPr/>
          <a:lstStyle/>
          <a:p>
            <a:pPr marL="533400" indent="-533400" algn="ctr">
              <a:buFontTx/>
              <a:buNone/>
            </a:pPr>
            <a:r>
              <a:rPr lang="en-US" sz="3600" b="1" dirty="0" smtClean="0">
                <a:solidFill>
                  <a:srgbClr val="0000FF"/>
                </a:solidFill>
                <a:latin typeface="Calibri" charset="0"/>
              </a:rPr>
              <a:t>Good-value pricing</a:t>
            </a:r>
            <a:r>
              <a:rPr lang="en-US" dirty="0" smtClean="0">
                <a:latin typeface="Calibri" charset="0"/>
              </a:rPr>
              <a:t> </a:t>
            </a:r>
          </a:p>
          <a:p>
            <a:pPr algn="just">
              <a:buFont typeface="Arial" pitchFamily="34" charset="0"/>
              <a:buChar char="•"/>
            </a:pPr>
            <a:r>
              <a:rPr lang="en-US" dirty="0" smtClean="0">
                <a:latin typeface="Calibri" charset="0"/>
              </a:rPr>
              <a:t>offers the right </a:t>
            </a:r>
            <a:r>
              <a:rPr lang="en-US" b="1" dirty="0" smtClean="0">
                <a:solidFill>
                  <a:srgbClr val="FF0000"/>
                </a:solidFill>
                <a:latin typeface="Calibri" charset="0"/>
              </a:rPr>
              <a:t>combination</a:t>
            </a:r>
            <a:r>
              <a:rPr lang="en-US" dirty="0" smtClean="0">
                <a:latin typeface="Calibri" charset="0"/>
              </a:rPr>
              <a:t> of quality and good service at a fair price. </a:t>
            </a:r>
          </a:p>
          <a:p>
            <a:pPr algn="just">
              <a:buFont typeface="Arial" pitchFamily="34" charset="0"/>
              <a:buChar char="•"/>
            </a:pPr>
            <a:r>
              <a:rPr lang="en-US" dirty="0" smtClean="0"/>
              <a:t>In many cases, this has involved introducing redesigned existing </a:t>
            </a:r>
            <a:r>
              <a:rPr lang="en-US" dirty="0"/>
              <a:t>brands </a:t>
            </a:r>
            <a:r>
              <a:rPr lang="en-US" dirty="0" smtClean="0"/>
              <a:t>to </a:t>
            </a:r>
            <a:r>
              <a:rPr lang="en-US" dirty="0"/>
              <a:t>offer more quality for a given price or the same quality for less </a:t>
            </a:r>
            <a:r>
              <a:rPr lang="en-US" dirty="0" smtClean="0"/>
              <a:t>price</a:t>
            </a:r>
          </a:p>
          <a:p>
            <a:pPr algn="just">
              <a:buFont typeface="Arial" pitchFamily="34" charset="0"/>
              <a:buChar char="•"/>
            </a:pPr>
            <a:r>
              <a:rPr lang="en-US" dirty="0" smtClean="0"/>
              <a:t>An </a:t>
            </a:r>
            <a:r>
              <a:rPr lang="en-US" dirty="0"/>
              <a:t>important type of good-value pricing at the retail level </a:t>
            </a:r>
            <a:r>
              <a:rPr lang="en-US" dirty="0" smtClean="0"/>
              <a:t>is </a:t>
            </a:r>
            <a:r>
              <a:rPr lang="en-US" b="1" dirty="0">
                <a:solidFill>
                  <a:srgbClr val="FF0000"/>
                </a:solidFill>
              </a:rPr>
              <a:t>Everyday low </a:t>
            </a:r>
            <a:r>
              <a:rPr lang="en-US" b="1" dirty="0" smtClean="0">
                <a:solidFill>
                  <a:srgbClr val="FF0000"/>
                </a:solidFill>
              </a:rPr>
              <a:t>pricing </a:t>
            </a:r>
            <a:r>
              <a:rPr lang="en-US" dirty="0" smtClean="0"/>
              <a:t>(EDLP).</a:t>
            </a:r>
            <a:endParaRPr lang="en-US" dirty="0"/>
          </a:p>
          <a:p>
            <a:pPr marL="533400" indent="-533400" algn="just">
              <a:buFontTx/>
              <a:buNone/>
            </a:pPr>
            <a:endParaRPr lang="en-US" dirty="0" smtClean="0">
              <a:latin typeface="Calibri" charset="0"/>
            </a:endParaRPr>
          </a:p>
          <a:p>
            <a:pPr marL="533400" indent="-533400" algn="just">
              <a:buFontTx/>
              <a:buNone/>
            </a:pPr>
            <a:endParaRPr lang="en-US" sz="1200" dirty="0" smtClean="0">
              <a:latin typeface="Calibri" charset="0"/>
            </a:endParaRPr>
          </a:p>
        </p:txBody>
      </p:sp>
      <p:sp>
        <p:nvSpPr>
          <p:cNvPr id="33796" name="Text Placeholder 3"/>
          <p:cNvSpPr>
            <a:spLocks noGrp="1"/>
          </p:cNvSpPr>
          <p:nvPr>
            <p:ph type="body" sz="quarter" idx="13"/>
          </p:nvPr>
        </p:nvSpPr>
        <p:spPr>
          <a:xfrm>
            <a:off x="914400" y="914400"/>
            <a:ext cx="7162800" cy="381000"/>
          </a:xfrm>
        </p:spPr>
        <p:txBody>
          <a:bodyPr/>
          <a:lstStyle/>
          <a:p>
            <a:r>
              <a:rPr lang="en-US" dirty="0" smtClean="0">
                <a:latin typeface="Calibri" charset="0"/>
              </a:rPr>
              <a:t>Customer Value-Based Pricing</a:t>
            </a:r>
          </a:p>
        </p:txBody>
      </p:sp>
    </p:spTree>
  </p:cSld>
  <p:clrMapOvr>
    <a:masterClrMapping/>
  </p:clrMapOvr>
  <p:transition>
    <p:cover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304800"/>
            <a:ext cx="7772400" cy="1143000"/>
          </a:xfrm>
        </p:spPr>
        <p:txBody>
          <a:bodyPr/>
          <a:lstStyle/>
          <a:p>
            <a:r>
              <a:rPr lang="en-US" sz="3200" dirty="0" smtClean="0"/>
              <a:t>Major Pricing Strategies</a:t>
            </a:r>
          </a:p>
        </p:txBody>
      </p:sp>
      <p:sp>
        <p:nvSpPr>
          <p:cNvPr id="35843" name="Rectangle 3"/>
          <p:cNvSpPr>
            <a:spLocks noGrp="1" noChangeArrowheads="1"/>
          </p:cNvSpPr>
          <p:nvPr>
            <p:ph idx="1"/>
          </p:nvPr>
        </p:nvSpPr>
        <p:spPr>
          <a:xfrm>
            <a:off x="609600" y="2209800"/>
            <a:ext cx="7924800" cy="4038600"/>
          </a:xfrm>
          <a:solidFill>
            <a:schemeClr val="bg1"/>
          </a:solidFill>
        </p:spPr>
        <p:txBody>
          <a:bodyPr/>
          <a:lstStyle/>
          <a:p>
            <a:pPr algn="just">
              <a:buFont typeface="Arial" pitchFamily="34" charset="0"/>
              <a:buChar char="•"/>
            </a:pPr>
            <a:r>
              <a:rPr lang="en-US" sz="3000" b="1" dirty="0" smtClean="0">
                <a:solidFill>
                  <a:srgbClr val="FF0000"/>
                </a:solidFill>
                <a:latin typeface="Calibri" charset="0"/>
              </a:rPr>
              <a:t>Everyday low pricing</a:t>
            </a:r>
            <a:r>
              <a:rPr lang="en-US" sz="3000" b="1" dirty="0" smtClean="0">
                <a:latin typeface="Calibri" charset="0"/>
              </a:rPr>
              <a:t> (EDLP) </a:t>
            </a:r>
            <a:r>
              <a:rPr lang="en-US" sz="3000" dirty="0" smtClean="0">
                <a:latin typeface="Calibri" charset="0"/>
              </a:rPr>
              <a:t>charging a constant everyday low price with few or no temporary price discounts.</a:t>
            </a:r>
          </a:p>
          <a:p>
            <a:pPr marL="533400" indent="-533400" algn="ctr">
              <a:buFontTx/>
              <a:buNone/>
            </a:pPr>
            <a:r>
              <a:rPr lang="en-US" b="1" dirty="0" smtClean="0">
                <a:solidFill>
                  <a:srgbClr val="0000FF"/>
                </a:solidFill>
                <a:latin typeface="Calibri" charset="0"/>
              </a:rPr>
              <a:t>In contrast:</a:t>
            </a:r>
          </a:p>
          <a:p>
            <a:pPr algn="just">
              <a:buFont typeface="Arial" pitchFamily="34" charset="0"/>
              <a:buChar char="•"/>
            </a:pPr>
            <a:r>
              <a:rPr lang="en-US" sz="3000" b="1" dirty="0">
                <a:solidFill>
                  <a:srgbClr val="FF0000"/>
                </a:solidFill>
                <a:latin typeface="Calibri" charset="0"/>
              </a:rPr>
              <a:t>High-low pricing </a:t>
            </a:r>
            <a:r>
              <a:rPr lang="en-US" sz="3000" dirty="0">
                <a:latin typeface="Calibri" charset="0"/>
              </a:rPr>
              <a:t>charging higher prices on an everyday basis but running frequent promotions to lower prices temporarily on selected </a:t>
            </a:r>
            <a:r>
              <a:rPr lang="en-US" sz="3000" dirty="0" smtClean="0">
                <a:latin typeface="Calibri" charset="0"/>
              </a:rPr>
              <a:t>items.</a:t>
            </a:r>
          </a:p>
        </p:txBody>
      </p:sp>
      <p:sp>
        <p:nvSpPr>
          <p:cNvPr id="35844" name="Text Placeholder 4"/>
          <p:cNvSpPr>
            <a:spLocks noGrp="1"/>
          </p:cNvSpPr>
          <p:nvPr>
            <p:ph type="body" sz="quarter" idx="13"/>
          </p:nvPr>
        </p:nvSpPr>
        <p:spPr>
          <a:xfrm>
            <a:off x="990600" y="1371600"/>
            <a:ext cx="7162800" cy="381000"/>
          </a:xfrm>
        </p:spPr>
        <p:txBody>
          <a:bodyPr/>
          <a:lstStyle/>
          <a:p>
            <a:r>
              <a:rPr lang="en-US" dirty="0" smtClean="0">
                <a:latin typeface="Calibri" charset="0"/>
              </a:rPr>
              <a:t>Customer Value-Based Pricing</a:t>
            </a:r>
          </a:p>
          <a:p>
            <a:endParaRPr lang="en-US" dirty="0" smtClean="0">
              <a:latin typeface="Arial" charset="0"/>
            </a:endParaRPr>
          </a:p>
        </p:txBody>
      </p:sp>
    </p:spTree>
  </p:cSld>
  <p:clrMapOvr>
    <a:masterClrMapping/>
  </p:clrMapOvr>
  <p:transition>
    <p:cover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228600"/>
            <a:ext cx="7772400" cy="838200"/>
          </a:xfrm>
        </p:spPr>
        <p:txBody>
          <a:bodyPr/>
          <a:lstStyle/>
          <a:p>
            <a:r>
              <a:rPr lang="en-US" dirty="0" smtClean="0"/>
              <a:t>Major Pricing Strategies</a:t>
            </a:r>
          </a:p>
        </p:txBody>
      </p:sp>
      <p:sp>
        <p:nvSpPr>
          <p:cNvPr id="37891" name="Rectangle 3"/>
          <p:cNvSpPr>
            <a:spLocks noGrp="1" noChangeArrowheads="1"/>
          </p:cNvSpPr>
          <p:nvPr>
            <p:ph idx="1"/>
          </p:nvPr>
        </p:nvSpPr>
        <p:spPr>
          <a:xfrm>
            <a:off x="685800" y="1447800"/>
            <a:ext cx="8229600" cy="4495800"/>
          </a:xfrm>
        </p:spPr>
        <p:txBody>
          <a:bodyPr/>
          <a:lstStyle/>
          <a:p>
            <a:pPr marL="0" indent="0" algn="ctr">
              <a:buNone/>
            </a:pPr>
            <a:r>
              <a:rPr lang="en-US" sz="2800" b="1" dirty="0" smtClean="0">
                <a:solidFill>
                  <a:srgbClr val="FF0000"/>
                </a:solidFill>
                <a:latin typeface="+mn-lt"/>
              </a:rPr>
              <a:t>Value-added pricing </a:t>
            </a:r>
          </a:p>
          <a:p>
            <a:pPr algn="just">
              <a:buFont typeface="Arial" pitchFamily="34" charset="0"/>
              <a:buChar char="•"/>
            </a:pPr>
            <a:r>
              <a:rPr lang="en-US" sz="2800" dirty="0" smtClean="0">
                <a:latin typeface="+mn-lt"/>
              </a:rPr>
              <a:t>Value-added pricing attaches value-added features and services to differentiate offers, support higher prices, and build </a:t>
            </a:r>
            <a:r>
              <a:rPr lang="en-US" sz="2800" b="1" dirty="0" smtClean="0">
                <a:solidFill>
                  <a:srgbClr val="0000FF"/>
                </a:solidFill>
                <a:latin typeface="+mn-lt"/>
              </a:rPr>
              <a:t>pricing power </a:t>
            </a:r>
          </a:p>
          <a:p>
            <a:pPr algn="just">
              <a:buFont typeface="Arial" pitchFamily="34" charset="0"/>
              <a:buChar char="•"/>
            </a:pPr>
            <a:r>
              <a:rPr lang="en-US" sz="2800" b="1" dirty="0" smtClean="0">
                <a:latin typeface="+mn-lt"/>
              </a:rPr>
              <a:t>Pricing power is t</a:t>
            </a:r>
            <a:r>
              <a:rPr lang="en-US" sz="2600" dirty="0" smtClean="0">
                <a:solidFill>
                  <a:srgbClr val="FF0000"/>
                </a:solidFill>
                <a:latin typeface="+mn-lt"/>
              </a:rPr>
              <a:t>he </a:t>
            </a:r>
            <a:r>
              <a:rPr lang="en-US" sz="2600" dirty="0">
                <a:solidFill>
                  <a:srgbClr val="FF0000"/>
                </a:solidFill>
                <a:latin typeface="+mn-lt"/>
              </a:rPr>
              <a:t>ability to escape price </a:t>
            </a:r>
            <a:r>
              <a:rPr lang="en-US" sz="2600" dirty="0" smtClean="0">
                <a:solidFill>
                  <a:srgbClr val="FF0000"/>
                </a:solidFill>
                <a:latin typeface="+mn-lt"/>
              </a:rPr>
              <a:t>competition </a:t>
            </a:r>
            <a:r>
              <a:rPr lang="en-US" sz="2600" dirty="0">
                <a:solidFill>
                  <a:srgbClr val="FF0000"/>
                </a:solidFill>
                <a:latin typeface="+mn-lt"/>
              </a:rPr>
              <a:t>and to justify higher prices and margins without losing market </a:t>
            </a:r>
            <a:r>
              <a:rPr lang="en-US" sz="2600" dirty="0" smtClean="0">
                <a:solidFill>
                  <a:srgbClr val="FF0000"/>
                </a:solidFill>
                <a:latin typeface="+mn-lt"/>
              </a:rPr>
              <a:t>share</a:t>
            </a:r>
            <a:r>
              <a:rPr lang="en-US" sz="2800" b="1" dirty="0" smtClean="0">
                <a:latin typeface="+mn-lt"/>
              </a:rPr>
              <a:t>)</a:t>
            </a:r>
            <a:r>
              <a:rPr lang="en-US" sz="2800" dirty="0" smtClean="0">
                <a:latin typeface="+mn-lt"/>
              </a:rPr>
              <a:t>.</a:t>
            </a:r>
            <a:endParaRPr lang="en-US" sz="2800" dirty="0">
              <a:latin typeface="+mn-lt"/>
            </a:endParaRPr>
          </a:p>
          <a:p>
            <a:pPr marL="0" indent="0">
              <a:buNone/>
            </a:pPr>
            <a:endParaRPr lang="en-US" sz="2800" dirty="0" smtClean="0">
              <a:latin typeface="Calibri" charset="0"/>
            </a:endParaRPr>
          </a:p>
        </p:txBody>
      </p:sp>
      <p:sp>
        <p:nvSpPr>
          <p:cNvPr id="37892" name="Text Placeholder 4"/>
          <p:cNvSpPr>
            <a:spLocks noGrp="1"/>
          </p:cNvSpPr>
          <p:nvPr>
            <p:ph type="body" sz="quarter" idx="13"/>
          </p:nvPr>
        </p:nvSpPr>
        <p:spPr>
          <a:xfrm>
            <a:off x="914400" y="914400"/>
            <a:ext cx="7162800" cy="381000"/>
          </a:xfrm>
        </p:spPr>
        <p:txBody>
          <a:bodyPr/>
          <a:lstStyle/>
          <a:p>
            <a:r>
              <a:rPr lang="en-US" dirty="0" smtClean="0">
                <a:latin typeface="Calibri" charset="0"/>
              </a:rPr>
              <a:t>Customer Value-Based Pricing</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343400"/>
            <a:ext cx="32766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0" y="4924961"/>
            <a:ext cx="5867400" cy="1323439"/>
          </a:xfrm>
          <a:prstGeom prst="rect">
            <a:avLst/>
          </a:prstGeom>
          <a:solidFill>
            <a:schemeClr val="bg2">
              <a:lumMod val="90000"/>
            </a:schemeClr>
          </a:solidFill>
          <a:ln>
            <a:solidFill>
              <a:schemeClr val="tx1"/>
            </a:solidFill>
          </a:ln>
        </p:spPr>
        <p:txBody>
          <a:bodyPr wrap="square">
            <a:spAutoFit/>
          </a:bodyPr>
          <a:lstStyle/>
          <a:p>
            <a:pPr algn="just"/>
            <a:r>
              <a:rPr lang="en-US" sz="1600" b="1" i="0" dirty="0" smtClean="0"/>
              <a:t>Rather </a:t>
            </a:r>
            <a:r>
              <a:rPr lang="en-US" sz="1600" b="1" i="0" dirty="0"/>
              <a:t>than dropping prices for </a:t>
            </a:r>
            <a:r>
              <a:rPr lang="en-US" sz="1600" b="1" i="0" dirty="0" smtClean="0"/>
              <a:t>its venerable </a:t>
            </a:r>
            <a:r>
              <a:rPr lang="en-US" sz="1600" b="1" i="0" dirty="0"/>
              <a:t>Stag umbrella brand to match cheaper imports, </a:t>
            </a:r>
            <a:r>
              <a:rPr lang="en-US" sz="1600" b="1" i="0" dirty="0" err="1" smtClean="0"/>
              <a:t>Currims</a:t>
            </a:r>
            <a:r>
              <a:rPr lang="en-US" sz="1600" b="1" i="0" dirty="0" smtClean="0"/>
              <a:t> successfully </a:t>
            </a:r>
            <a:r>
              <a:rPr lang="en-US" sz="1600" b="1" i="0" dirty="0"/>
              <a:t>launched umbrellas with funky designs, cool colors, </a:t>
            </a:r>
            <a:r>
              <a:rPr lang="en-US" sz="1600" b="1" i="0" dirty="0" smtClean="0"/>
              <a:t>and </a:t>
            </a:r>
            <a:r>
              <a:rPr lang="en-US" sz="1600" b="1" i="0" dirty="0" smtClean="0">
                <a:solidFill>
                  <a:srgbClr val="FF0000"/>
                </a:solidFill>
              </a:rPr>
              <a:t>value-added </a:t>
            </a:r>
            <a:r>
              <a:rPr lang="en-US" sz="1600" b="1" i="0" dirty="0">
                <a:solidFill>
                  <a:srgbClr val="FF0000"/>
                </a:solidFill>
              </a:rPr>
              <a:t>features </a:t>
            </a:r>
            <a:r>
              <a:rPr lang="en-US" sz="1600" b="1" i="0" dirty="0"/>
              <a:t>and sold them at even higher prices.</a:t>
            </a:r>
            <a:endParaRPr lang="en-US" sz="1600" dirty="0"/>
          </a:p>
        </p:txBody>
      </p:sp>
    </p:spTree>
  </p:cSld>
  <p:clrMapOvr>
    <a:masterClrMapping/>
  </p:clrMapOvr>
  <p:transition>
    <p:cover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8"/>
          <p:cNvSpPr txBox="1">
            <a:spLocks noChangeArrowheads="1"/>
          </p:cNvSpPr>
          <p:nvPr/>
        </p:nvSpPr>
        <p:spPr bwMode="auto">
          <a:xfrm>
            <a:off x="5699125" y="2012950"/>
            <a:ext cx="184150" cy="366713"/>
          </a:xfrm>
          <a:prstGeom prst="rect">
            <a:avLst/>
          </a:prstGeom>
          <a:noFill/>
          <a:ln w="9525">
            <a:noFill/>
            <a:miter lim="800000"/>
            <a:headEnd/>
            <a:tailEnd/>
          </a:ln>
        </p:spPr>
        <p:txBody>
          <a:bodyPr wrap="none">
            <a:spAutoFit/>
          </a:bodyPr>
          <a:lstStyle/>
          <a:p>
            <a:endParaRPr lang="en-US" i="0"/>
          </a:p>
        </p:txBody>
      </p:sp>
      <p:sp>
        <p:nvSpPr>
          <p:cNvPr id="4" name="Rectangle 3"/>
          <p:cNvSpPr/>
          <p:nvPr/>
        </p:nvSpPr>
        <p:spPr>
          <a:xfrm>
            <a:off x="1828800" y="2819400"/>
            <a:ext cx="5486400" cy="923330"/>
          </a:xfrm>
          <a:prstGeom prst="rect">
            <a:avLst/>
          </a:prstGeom>
        </p:spPr>
        <p:txBody>
          <a:bodyPr wrap="square">
            <a:spAutoFit/>
          </a:bodyPr>
          <a:lstStyle/>
          <a:p>
            <a:pPr algn="ctr"/>
            <a:r>
              <a:rPr lang="en-US" sz="5400" b="1" dirty="0" smtClean="0">
                <a:solidFill>
                  <a:srgbClr val="FF0000"/>
                </a:solidFill>
                <a:latin typeface="Calibri" charset="0"/>
              </a:rPr>
              <a:t>Cost-based pricing</a:t>
            </a:r>
            <a:endParaRPr lang="en-US" sz="5400" b="1" dirty="0">
              <a:solidFill>
                <a:srgbClr val="FF0000"/>
              </a:solidFill>
              <a:latin typeface="Calibri" charset="0"/>
            </a:endParaRPr>
          </a:p>
        </p:txBody>
      </p:sp>
    </p:spTree>
    <p:extLst>
      <p:ext uri="{BB962C8B-B14F-4D97-AF65-F5344CB8AC3E}">
        <p14:creationId xmlns:p14="http://schemas.microsoft.com/office/powerpoint/2010/main" val="1088037214"/>
      </p:ext>
    </p:extLst>
  </p:cSld>
  <p:clrMapOvr>
    <a:masterClrMapping/>
  </p:clrMapOvr>
  <p:transition>
    <p:cover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3200" dirty="0" smtClean="0"/>
              <a:t>Major Pricing Strategies</a:t>
            </a:r>
          </a:p>
        </p:txBody>
      </p:sp>
      <p:sp>
        <p:nvSpPr>
          <p:cNvPr id="39939" name="Rectangle 3"/>
          <p:cNvSpPr>
            <a:spLocks noGrp="1" noChangeArrowheads="1"/>
          </p:cNvSpPr>
          <p:nvPr>
            <p:ph idx="1"/>
          </p:nvPr>
        </p:nvSpPr>
        <p:spPr>
          <a:xfrm>
            <a:off x="457200" y="1828800"/>
            <a:ext cx="8229600" cy="4419600"/>
          </a:xfrm>
          <a:solidFill>
            <a:schemeClr val="bg1"/>
          </a:solidFill>
          <a:ln>
            <a:solidFill>
              <a:schemeClr val="tx1"/>
            </a:solidFill>
          </a:ln>
        </p:spPr>
        <p:txBody>
          <a:bodyPr/>
          <a:lstStyle/>
          <a:p>
            <a:pPr algn="just">
              <a:buFont typeface="Arial" pitchFamily="34" charset="0"/>
              <a:buChar char="•"/>
            </a:pPr>
            <a:r>
              <a:rPr lang="en-US" b="1" dirty="0" smtClean="0">
                <a:solidFill>
                  <a:srgbClr val="FF0000"/>
                </a:solidFill>
                <a:latin typeface="Calibri" charset="0"/>
              </a:rPr>
              <a:t>Cost-based pricing </a:t>
            </a:r>
            <a:r>
              <a:rPr lang="en-US" dirty="0" smtClean="0">
                <a:solidFill>
                  <a:srgbClr val="FF0000"/>
                </a:solidFill>
                <a:latin typeface="Calibri" charset="0"/>
              </a:rPr>
              <a:t> </a:t>
            </a:r>
            <a:r>
              <a:rPr lang="en-US" dirty="0" smtClean="0">
                <a:latin typeface="Calibri" charset="0"/>
              </a:rPr>
              <a:t>setting prices based on the costs for producing, distributing, and selling the product plus a fair rate of return for effort and risk.</a:t>
            </a:r>
          </a:p>
          <a:p>
            <a:pPr algn="just">
              <a:buFont typeface="Arial" pitchFamily="34" charset="0"/>
              <a:buChar char="•"/>
            </a:pPr>
            <a:r>
              <a:rPr lang="en-US" b="1" dirty="0" smtClean="0">
                <a:solidFill>
                  <a:srgbClr val="FF0000"/>
                </a:solidFill>
                <a:latin typeface="Calibri" charset="0"/>
              </a:rPr>
              <a:t>It</a:t>
            </a:r>
            <a:r>
              <a:rPr lang="en-US" b="1" dirty="0" smtClean="0">
                <a:latin typeface="Calibri" charset="0"/>
              </a:rPr>
              <a:t> </a:t>
            </a:r>
            <a:r>
              <a:rPr lang="en-US" dirty="0">
                <a:latin typeface="Calibri" charset="0"/>
              </a:rPr>
              <a:t>adds a standard markup to the </a:t>
            </a:r>
            <a:r>
              <a:rPr lang="en-US" dirty="0" smtClean="0">
                <a:latin typeface="Calibri" charset="0"/>
              </a:rPr>
              <a:t>cost (per unit) of </a:t>
            </a:r>
            <a:r>
              <a:rPr lang="en-US" dirty="0">
                <a:latin typeface="Calibri" charset="0"/>
              </a:rPr>
              <a:t>the </a:t>
            </a:r>
            <a:r>
              <a:rPr lang="en-US" dirty="0" smtClean="0">
                <a:latin typeface="Calibri" charset="0"/>
              </a:rPr>
              <a:t>product (cost-plus).</a:t>
            </a:r>
          </a:p>
          <a:p>
            <a:pPr algn="just">
              <a:buFont typeface="Arial" pitchFamily="34" charset="0"/>
              <a:buChar char="•"/>
            </a:pPr>
            <a:endParaRPr lang="en-US" dirty="0" smtClean="0">
              <a:latin typeface="Calibri" charset="0"/>
            </a:endParaRPr>
          </a:p>
          <a:p>
            <a:pPr marL="0" indent="0" algn="ctr">
              <a:buNone/>
            </a:pPr>
            <a:r>
              <a:rPr lang="en-US" sz="2800" b="1" dirty="0" smtClean="0">
                <a:solidFill>
                  <a:srgbClr val="0000FF"/>
                </a:solidFill>
                <a:latin typeface="Calibri" charset="0"/>
              </a:rPr>
              <a:t>Cost-plus price= cost per unit + markup</a:t>
            </a:r>
            <a:endParaRPr lang="en-US" sz="2800" b="1" dirty="0">
              <a:solidFill>
                <a:srgbClr val="0000FF"/>
              </a:solidFill>
              <a:latin typeface="Calibri" charset="0"/>
            </a:endParaRPr>
          </a:p>
          <a:p>
            <a:pPr marL="533400" indent="-533400" algn="ctr">
              <a:buFontTx/>
              <a:buNone/>
            </a:pPr>
            <a:endParaRPr lang="en-US" dirty="0">
              <a:solidFill>
                <a:srgbClr val="0000FF"/>
              </a:solidFill>
              <a:latin typeface="Calibri" charset="0"/>
            </a:endParaRPr>
          </a:p>
          <a:p>
            <a:pPr marL="533400" indent="-533400" algn="just">
              <a:buFontTx/>
              <a:buNone/>
            </a:pPr>
            <a:endParaRPr lang="en-US" dirty="0" smtClean="0">
              <a:latin typeface="Calibri" charset="0"/>
            </a:endParaRPr>
          </a:p>
        </p:txBody>
      </p:sp>
      <p:sp>
        <p:nvSpPr>
          <p:cNvPr id="39940" name="Text Placeholder 3"/>
          <p:cNvSpPr>
            <a:spLocks noGrp="1"/>
          </p:cNvSpPr>
          <p:nvPr>
            <p:ph type="body" sz="quarter" idx="13"/>
          </p:nvPr>
        </p:nvSpPr>
        <p:spPr>
          <a:xfrm>
            <a:off x="1066800" y="1066800"/>
            <a:ext cx="7162800" cy="381000"/>
          </a:xfrm>
        </p:spPr>
        <p:txBody>
          <a:bodyPr/>
          <a:lstStyle/>
          <a:p>
            <a:r>
              <a:rPr lang="en-US" dirty="0" smtClean="0">
                <a:latin typeface="Arial" charset="0"/>
              </a:rPr>
              <a:t>Cost-Based Pricing</a:t>
            </a:r>
          </a:p>
        </p:txBody>
      </p:sp>
    </p:spTree>
  </p:cSld>
  <p:clrMapOvr>
    <a:masterClrMapping/>
  </p:clrMapOvr>
  <p:transition>
    <p:cover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
            </a:r>
            <a:br>
              <a:rPr lang="en-US" dirty="0" smtClean="0"/>
            </a:br>
            <a:r>
              <a:rPr lang="en-US" dirty="0" smtClean="0"/>
              <a:t>Major Pricing Strategies</a:t>
            </a:r>
          </a:p>
        </p:txBody>
      </p:sp>
      <p:graphicFrame>
        <p:nvGraphicFramePr>
          <p:cNvPr id="8" name="Content Placeholder 7"/>
          <p:cNvGraphicFramePr>
            <a:graphicFrameLocks noGrp="1"/>
          </p:cNvGraphicFramePr>
          <p:nvPr>
            <p:ph idx="1"/>
          </p:nvPr>
        </p:nvGraphicFramePr>
        <p:xfrm>
          <a:off x="1295400" y="2590800"/>
          <a:ext cx="7010400" cy="259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036" name="Text Placeholder 6"/>
          <p:cNvSpPr>
            <a:spLocks noGrp="1"/>
          </p:cNvSpPr>
          <p:nvPr>
            <p:ph type="body" sz="quarter" idx="13"/>
          </p:nvPr>
        </p:nvSpPr>
        <p:spPr/>
        <p:txBody>
          <a:bodyPr/>
          <a:lstStyle/>
          <a:p>
            <a:r>
              <a:rPr lang="en-US" dirty="0" smtClean="0"/>
              <a:t>Cost-Based Pricing</a:t>
            </a:r>
          </a:p>
          <a:p>
            <a:endParaRPr lang="en-US" dirty="0" smtClean="0">
              <a:latin typeface="Calibri" charset="0"/>
            </a:endParaRPr>
          </a:p>
          <a:p>
            <a:r>
              <a:rPr lang="en-US" dirty="0" smtClean="0">
                <a:latin typeface="Calibri" charset="0"/>
              </a:rPr>
              <a:t>Types of costs</a:t>
            </a:r>
          </a:p>
        </p:txBody>
      </p:sp>
    </p:spTree>
  </p:cSld>
  <p:clrMapOvr>
    <a:masterClrMapping/>
  </p:clrMapOvr>
  <p:transition>
    <p:cover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3200" dirty="0" smtClean="0"/>
              <a:t>Major Pricing Strategies</a:t>
            </a:r>
          </a:p>
        </p:txBody>
      </p:sp>
      <p:sp>
        <p:nvSpPr>
          <p:cNvPr id="46083" name="Rectangle 3"/>
          <p:cNvSpPr>
            <a:spLocks noGrp="1" noChangeArrowheads="1"/>
          </p:cNvSpPr>
          <p:nvPr>
            <p:ph idx="1"/>
          </p:nvPr>
        </p:nvSpPr>
        <p:spPr>
          <a:xfrm>
            <a:off x="1524000" y="2362200"/>
            <a:ext cx="6400800" cy="4114800"/>
          </a:xfrm>
        </p:spPr>
        <p:txBody>
          <a:bodyPr/>
          <a:lstStyle/>
          <a:p>
            <a:pPr marL="0" indent="0">
              <a:buFontTx/>
              <a:buNone/>
            </a:pPr>
            <a:r>
              <a:rPr lang="en-US" b="1" dirty="0" smtClean="0">
                <a:solidFill>
                  <a:srgbClr val="FF0000"/>
                </a:solidFill>
                <a:latin typeface="Calibri" charset="0"/>
              </a:rPr>
              <a:t>Fixed costs</a:t>
            </a:r>
            <a:r>
              <a:rPr lang="en-US" dirty="0" smtClean="0">
                <a:solidFill>
                  <a:srgbClr val="FF0000"/>
                </a:solidFill>
                <a:latin typeface="Calibri" charset="0"/>
              </a:rPr>
              <a:t> </a:t>
            </a:r>
            <a:r>
              <a:rPr lang="en-US" dirty="0" smtClean="0">
                <a:latin typeface="Calibri" charset="0"/>
              </a:rPr>
              <a:t>are the costs that do not vary with production or sales level </a:t>
            </a:r>
          </a:p>
          <a:p>
            <a:pPr marL="933450" lvl="1" indent="-533400"/>
            <a:r>
              <a:rPr lang="en-US" b="1" dirty="0" smtClean="0">
                <a:solidFill>
                  <a:srgbClr val="0000FF"/>
                </a:solidFill>
                <a:latin typeface="Calibri" charset="0"/>
              </a:rPr>
              <a:t>Rent</a:t>
            </a:r>
          </a:p>
          <a:p>
            <a:pPr marL="933450" lvl="1" indent="-533400"/>
            <a:r>
              <a:rPr lang="en-US" b="1" dirty="0" smtClean="0">
                <a:solidFill>
                  <a:srgbClr val="0000FF"/>
                </a:solidFill>
                <a:latin typeface="Calibri" charset="0"/>
              </a:rPr>
              <a:t>Heat</a:t>
            </a:r>
          </a:p>
          <a:p>
            <a:pPr marL="933450" lvl="1" indent="-533400"/>
            <a:r>
              <a:rPr lang="en-US" b="1" dirty="0" smtClean="0">
                <a:solidFill>
                  <a:srgbClr val="0000FF"/>
                </a:solidFill>
                <a:latin typeface="Calibri" charset="0"/>
              </a:rPr>
              <a:t>Interest</a:t>
            </a:r>
          </a:p>
          <a:p>
            <a:pPr marL="933450" lvl="1" indent="-533400"/>
            <a:r>
              <a:rPr lang="en-US" b="1" dirty="0" smtClean="0">
                <a:solidFill>
                  <a:srgbClr val="0000FF"/>
                </a:solidFill>
                <a:latin typeface="Calibri" charset="0"/>
              </a:rPr>
              <a:t>Executive salaries</a:t>
            </a:r>
          </a:p>
        </p:txBody>
      </p:sp>
      <p:sp>
        <p:nvSpPr>
          <p:cNvPr id="46084" name="Text Placeholder 3"/>
          <p:cNvSpPr>
            <a:spLocks noGrp="1"/>
          </p:cNvSpPr>
          <p:nvPr>
            <p:ph type="body" sz="quarter" idx="13"/>
          </p:nvPr>
        </p:nvSpPr>
        <p:spPr/>
        <p:txBody>
          <a:bodyPr/>
          <a:lstStyle/>
          <a:p>
            <a:r>
              <a:rPr lang="en-US" dirty="0" smtClean="0"/>
              <a:t>Cost-Based Pricing</a:t>
            </a:r>
          </a:p>
        </p:txBody>
      </p:sp>
    </p:spTree>
  </p:cSld>
  <p:clrMapOvr>
    <a:masterClrMapping/>
  </p:clrMapOvr>
  <p:transition>
    <p:cover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2800" dirty="0" smtClean="0">
                <a:solidFill>
                  <a:srgbClr val="0000FF"/>
                </a:solidFill>
              </a:rPr>
              <a:t/>
            </a:r>
            <a:br>
              <a:rPr lang="en-US" sz="2800" dirty="0" smtClean="0">
                <a:solidFill>
                  <a:srgbClr val="0000FF"/>
                </a:solidFill>
              </a:rPr>
            </a:br>
            <a:r>
              <a:rPr lang="en-US" sz="3200" dirty="0" smtClean="0"/>
              <a:t>Major Pricing Strategies</a:t>
            </a:r>
          </a:p>
        </p:txBody>
      </p:sp>
      <p:sp>
        <p:nvSpPr>
          <p:cNvPr id="48131" name="Rectangle 3"/>
          <p:cNvSpPr>
            <a:spLocks noGrp="1" noChangeArrowheads="1"/>
          </p:cNvSpPr>
          <p:nvPr>
            <p:ph idx="1"/>
          </p:nvPr>
        </p:nvSpPr>
        <p:spPr>
          <a:xfrm>
            <a:off x="1676400" y="1981200"/>
            <a:ext cx="6781800" cy="4114800"/>
          </a:xfrm>
        </p:spPr>
        <p:txBody>
          <a:bodyPr/>
          <a:lstStyle/>
          <a:p>
            <a:pPr marL="533400" indent="-533400" algn="ctr">
              <a:buFontTx/>
              <a:buNone/>
            </a:pPr>
            <a:endParaRPr lang="en-US" b="1" i="1" dirty="0" smtClean="0">
              <a:latin typeface="Times New Roman" charset="0"/>
            </a:endParaRPr>
          </a:p>
          <a:p>
            <a:pPr marL="0" indent="0">
              <a:buFontTx/>
              <a:buNone/>
            </a:pPr>
            <a:r>
              <a:rPr lang="en-US" b="1" dirty="0" smtClean="0">
                <a:solidFill>
                  <a:srgbClr val="FF0000"/>
                </a:solidFill>
                <a:latin typeface="Calibri" charset="0"/>
              </a:rPr>
              <a:t>Variable costs </a:t>
            </a:r>
            <a:r>
              <a:rPr lang="en-US" dirty="0" smtClean="0">
                <a:latin typeface="Calibri" charset="0"/>
              </a:rPr>
              <a:t>are the costs that vary with the level of production such as:</a:t>
            </a:r>
          </a:p>
          <a:p>
            <a:pPr marL="0" indent="0">
              <a:lnSpc>
                <a:spcPct val="50000"/>
              </a:lnSpc>
              <a:buFontTx/>
              <a:buNone/>
            </a:pPr>
            <a:endParaRPr lang="en-US" dirty="0" smtClean="0">
              <a:latin typeface="Calibri" charset="0"/>
            </a:endParaRPr>
          </a:p>
          <a:p>
            <a:pPr marL="933450" lvl="1" indent="-533400"/>
            <a:r>
              <a:rPr lang="en-US" b="1" dirty="0" smtClean="0">
                <a:solidFill>
                  <a:srgbClr val="0000FF"/>
                </a:solidFill>
                <a:latin typeface="Calibri" charset="0"/>
              </a:rPr>
              <a:t>Packaging</a:t>
            </a:r>
          </a:p>
          <a:p>
            <a:pPr marL="933450" lvl="1" indent="-533400"/>
            <a:r>
              <a:rPr lang="en-US" b="1" dirty="0" smtClean="0">
                <a:solidFill>
                  <a:srgbClr val="0000FF"/>
                </a:solidFill>
                <a:latin typeface="Calibri" charset="0"/>
              </a:rPr>
              <a:t>Raw materials</a:t>
            </a:r>
          </a:p>
        </p:txBody>
      </p:sp>
      <p:sp>
        <p:nvSpPr>
          <p:cNvPr id="48132" name="Text Placeholder 4"/>
          <p:cNvSpPr>
            <a:spLocks noGrp="1"/>
          </p:cNvSpPr>
          <p:nvPr>
            <p:ph type="body" sz="quarter" idx="13"/>
          </p:nvPr>
        </p:nvSpPr>
        <p:spPr/>
        <p:txBody>
          <a:bodyPr/>
          <a:lstStyle/>
          <a:p>
            <a:r>
              <a:rPr lang="en-US" dirty="0" smtClean="0">
                <a:latin typeface="Arial" charset="0"/>
              </a:rPr>
              <a:t>Cost-Based Pricing</a:t>
            </a:r>
          </a:p>
          <a:p>
            <a:endParaRPr lang="en-US" dirty="0" smtClean="0">
              <a:latin typeface="Arial" charset="0"/>
            </a:endParaRPr>
          </a:p>
        </p:txBody>
      </p:sp>
      <p:pic>
        <p:nvPicPr>
          <p:cNvPr id="48133"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467600" y="5791200"/>
            <a:ext cx="530225" cy="530225"/>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3200" dirty="0" smtClean="0"/>
              <a:t>Major Pricing Strategies</a:t>
            </a:r>
          </a:p>
        </p:txBody>
      </p:sp>
      <p:sp>
        <p:nvSpPr>
          <p:cNvPr id="50179" name="Rectangle 3"/>
          <p:cNvSpPr>
            <a:spLocks noGrp="1" noChangeArrowheads="1"/>
          </p:cNvSpPr>
          <p:nvPr>
            <p:ph idx="1"/>
          </p:nvPr>
        </p:nvSpPr>
        <p:spPr>
          <a:xfrm>
            <a:off x="1828800" y="1828800"/>
            <a:ext cx="6705600" cy="4267200"/>
          </a:xfrm>
        </p:spPr>
        <p:txBody>
          <a:bodyPr/>
          <a:lstStyle/>
          <a:p>
            <a:pPr marL="533400" indent="-533400" algn="just">
              <a:buFontTx/>
              <a:buNone/>
            </a:pPr>
            <a:endParaRPr lang="en-US" b="1" i="1" dirty="0" smtClean="0">
              <a:latin typeface="Times New Roman" charset="0"/>
            </a:endParaRPr>
          </a:p>
          <a:p>
            <a:pPr marL="0" indent="0" algn="just">
              <a:buFontTx/>
              <a:buNone/>
            </a:pPr>
            <a:r>
              <a:rPr lang="en-US" b="1" dirty="0" smtClean="0">
                <a:solidFill>
                  <a:srgbClr val="FF0000"/>
                </a:solidFill>
                <a:latin typeface="Calibri" charset="0"/>
              </a:rPr>
              <a:t>Total costs</a:t>
            </a:r>
            <a:r>
              <a:rPr lang="en-US" dirty="0" smtClean="0">
                <a:latin typeface="Calibri" charset="0"/>
              </a:rPr>
              <a:t> are the sum of the fixed and variable costs for any given level of production</a:t>
            </a:r>
          </a:p>
          <a:p>
            <a:pPr marL="0" indent="0" algn="just">
              <a:buNone/>
            </a:pPr>
            <a:r>
              <a:rPr lang="en-US" b="1" dirty="0" smtClean="0">
                <a:solidFill>
                  <a:srgbClr val="FF0000"/>
                </a:solidFill>
              </a:rPr>
              <a:t>Average </a:t>
            </a:r>
            <a:r>
              <a:rPr lang="en-US" b="1" dirty="0">
                <a:solidFill>
                  <a:srgbClr val="FF0000"/>
                </a:solidFill>
              </a:rPr>
              <a:t>cost </a:t>
            </a:r>
            <a:r>
              <a:rPr lang="en-US" dirty="0"/>
              <a:t>is the </a:t>
            </a:r>
            <a:r>
              <a:rPr lang="en-US" dirty="0" smtClean="0"/>
              <a:t>unit cost </a:t>
            </a:r>
            <a:r>
              <a:rPr lang="en-US" dirty="0"/>
              <a:t>associated with a given level of output</a:t>
            </a:r>
          </a:p>
          <a:p>
            <a:pPr marL="533400" indent="-533400" algn="just">
              <a:buFontTx/>
              <a:buNone/>
            </a:pPr>
            <a:endParaRPr lang="en-US" dirty="0" smtClean="0">
              <a:latin typeface="Calibri" charset="0"/>
            </a:endParaRPr>
          </a:p>
          <a:p>
            <a:pPr marL="533400" indent="-533400" algn="just">
              <a:buFontTx/>
              <a:buNone/>
            </a:pPr>
            <a:endParaRPr lang="en-US" dirty="0" smtClean="0">
              <a:latin typeface="Calibri" charset="0"/>
            </a:endParaRPr>
          </a:p>
        </p:txBody>
      </p:sp>
      <p:sp>
        <p:nvSpPr>
          <p:cNvPr id="50180" name="Text Placeholder 3"/>
          <p:cNvSpPr>
            <a:spLocks noGrp="1"/>
          </p:cNvSpPr>
          <p:nvPr>
            <p:ph type="body" sz="quarter" idx="13"/>
          </p:nvPr>
        </p:nvSpPr>
        <p:spPr>
          <a:xfrm>
            <a:off x="914400" y="1219200"/>
            <a:ext cx="7162800" cy="381000"/>
          </a:xfrm>
        </p:spPr>
        <p:txBody>
          <a:bodyPr/>
          <a:lstStyle/>
          <a:p>
            <a:r>
              <a:rPr lang="en-US" dirty="0" smtClean="0">
                <a:latin typeface="Arial" charset="0"/>
              </a:rPr>
              <a:t>Cost-Based Pricing</a:t>
            </a:r>
          </a:p>
        </p:txBody>
      </p:sp>
    </p:spTree>
  </p:cSld>
  <p:clrMapOvr>
    <a:masterClrMapping/>
  </p:clrMapOvr>
  <p:transition>
    <p:cover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4" descr="fig02_05wo.jpg"/>
          <p:cNvPicPr>
            <a:picLocks noChangeAspect="1"/>
          </p:cNvPicPr>
          <p:nvPr/>
        </p:nvPicPr>
        <p:blipFill>
          <a:blip r:embed="rId3" cstate="print"/>
          <a:srcRect/>
          <a:stretch>
            <a:fillRect/>
          </a:stretch>
        </p:blipFill>
        <p:spPr bwMode="auto">
          <a:xfrm>
            <a:off x="2362200" y="1676400"/>
            <a:ext cx="4643438" cy="4038600"/>
          </a:xfrm>
          <a:prstGeom prst="rect">
            <a:avLst/>
          </a:prstGeom>
          <a:noFill/>
          <a:ln w="9525">
            <a:noFill/>
            <a:miter lim="800000"/>
            <a:headEnd/>
            <a:tailEnd/>
          </a:ln>
        </p:spPr>
      </p:pic>
      <p:sp>
        <p:nvSpPr>
          <p:cNvPr id="5" name="Rectangle 2"/>
          <p:cNvSpPr txBox="1">
            <a:spLocks noChangeArrowheads="1"/>
          </p:cNvSpPr>
          <p:nvPr/>
        </p:nvSpPr>
        <p:spPr bwMode="auto">
          <a:xfrm>
            <a:off x="6096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ts val="36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chemeClr val="tx1"/>
                </a:solidFill>
                <a:effectLst/>
                <a:uLnTx/>
                <a:uFillTx/>
                <a:latin typeface="+mj-lt"/>
                <a:ea typeface="+mj-ea"/>
                <a:cs typeface="+mj-cs"/>
              </a:rPr>
              <a:t>Marketing Mix</a:t>
            </a:r>
          </a:p>
        </p:txBody>
      </p:sp>
    </p:spTree>
    <p:extLst>
      <p:ext uri="{BB962C8B-B14F-4D97-AF65-F5344CB8AC3E}">
        <p14:creationId xmlns:p14="http://schemas.microsoft.com/office/powerpoint/2010/main" val="4163153277"/>
      </p:ext>
    </p:extLst>
  </p:cSld>
  <p:clrMapOvr>
    <a:masterClrMapping/>
  </p:clrMapOvr>
  <p:transition>
    <p:cover dir="l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smtClean="0"/>
              <a:t>Major Pricing Strategies</a:t>
            </a:r>
          </a:p>
        </p:txBody>
      </p:sp>
      <p:sp>
        <p:nvSpPr>
          <p:cNvPr id="54275" name="Content Placeholder 5"/>
          <p:cNvSpPr>
            <a:spLocks noGrp="1"/>
          </p:cNvSpPr>
          <p:nvPr>
            <p:ph idx="1"/>
          </p:nvPr>
        </p:nvSpPr>
        <p:spPr>
          <a:xfrm>
            <a:off x="685800" y="1905000"/>
            <a:ext cx="7772400" cy="1371600"/>
          </a:xfrm>
        </p:spPr>
        <p:txBody>
          <a:bodyPr/>
          <a:lstStyle/>
          <a:p>
            <a:pPr marL="0" indent="0" algn="just">
              <a:buFontTx/>
              <a:buNone/>
            </a:pPr>
            <a:r>
              <a:rPr lang="en-US" sz="2400" dirty="0" smtClean="0">
                <a:latin typeface="Calibri" charset="0"/>
              </a:rPr>
              <a:t>Experience or learning curve is when </a:t>
            </a:r>
            <a:r>
              <a:rPr lang="en-US" sz="2400" b="1" dirty="0" smtClean="0">
                <a:solidFill>
                  <a:srgbClr val="0000FF"/>
                </a:solidFill>
                <a:latin typeface="Calibri" charset="0"/>
              </a:rPr>
              <a:t>average cost</a:t>
            </a:r>
            <a:r>
              <a:rPr lang="en-US" sz="2400" dirty="0" smtClean="0">
                <a:latin typeface="Calibri" charset="0"/>
              </a:rPr>
              <a:t> falls as production increases because fixed costs are spread over more units.</a:t>
            </a:r>
          </a:p>
        </p:txBody>
      </p:sp>
      <p:sp>
        <p:nvSpPr>
          <p:cNvPr id="54276" name="Rectangle 3"/>
          <p:cNvSpPr>
            <a:spLocks noGrp="1" noChangeArrowheads="1"/>
          </p:cNvSpPr>
          <p:nvPr>
            <p:ph type="body" sz="quarter" idx="13"/>
          </p:nvPr>
        </p:nvSpPr>
        <p:spPr/>
        <p:txBody>
          <a:bodyPr/>
          <a:lstStyle/>
          <a:p>
            <a:endParaRPr lang="en-US" smtClean="0">
              <a:latin typeface="Calibri" charset="0"/>
            </a:endParaRPr>
          </a:p>
          <a:p>
            <a:endParaRPr lang="en-US" smtClean="0">
              <a:latin typeface="Calibri" charset="0"/>
            </a:endParaRPr>
          </a:p>
        </p:txBody>
      </p:sp>
      <p:sp>
        <p:nvSpPr>
          <p:cNvPr id="54277" name="Text Box 9"/>
          <p:cNvSpPr txBox="1">
            <a:spLocks noChangeArrowheads="1"/>
          </p:cNvSpPr>
          <p:nvPr/>
        </p:nvSpPr>
        <p:spPr bwMode="auto">
          <a:xfrm>
            <a:off x="479425" y="1233487"/>
            <a:ext cx="7978775" cy="519113"/>
          </a:xfrm>
          <a:prstGeom prst="rect">
            <a:avLst/>
          </a:prstGeom>
          <a:noFill/>
          <a:ln w="9525">
            <a:noFill/>
            <a:miter lim="800000"/>
            <a:headEnd/>
            <a:tailEnd/>
          </a:ln>
        </p:spPr>
        <p:txBody>
          <a:bodyPr wrap="none">
            <a:spAutoFit/>
          </a:bodyPr>
          <a:lstStyle/>
          <a:p>
            <a:r>
              <a:rPr lang="en-US" sz="2800" b="1" i="0" dirty="0">
                <a:solidFill>
                  <a:srgbClr val="FF0000"/>
                </a:solidFill>
              </a:rPr>
              <a:t>Costs as a Function of Production Experience</a:t>
            </a:r>
          </a:p>
        </p:txBody>
      </p:sp>
      <p:pic>
        <p:nvPicPr>
          <p:cNvPr id="54278" name="Picture 7" descr="fig10_04wo"/>
          <p:cNvPicPr>
            <a:picLocks noChangeAspect="1" noChangeArrowheads="1"/>
          </p:cNvPicPr>
          <p:nvPr/>
        </p:nvPicPr>
        <p:blipFill>
          <a:blip r:embed="rId3" cstate="print"/>
          <a:srcRect/>
          <a:stretch>
            <a:fillRect/>
          </a:stretch>
        </p:blipFill>
        <p:spPr bwMode="auto">
          <a:xfrm>
            <a:off x="2286000" y="3276600"/>
            <a:ext cx="4648200" cy="2819401"/>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smtClean="0"/>
              <a:t>Major Pricing Strategies</a:t>
            </a:r>
          </a:p>
        </p:txBody>
      </p:sp>
      <p:sp>
        <p:nvSpPr>
          <p:cNvPr id="56323" name="Content Placeholder 13"/>
          <p:cNvSpPr>
            <a:spLocks noGrp="1"/>
          </p:cNvSpPr>
          <p:nvPr>
            <p:ph idx="1"/>
          </p:nvPr>
        </p:nvSpPr>
        <p:spPr>
          <a:xfrm>
            <a:off x="1981200" y="1828800"/>
            <a:ext cx="6629400" cy="4267200"/>
          </a:xfrm>
        </p:spPr>
        <p:txBody>
          <a:bodyPr/>
          <a:lstStyle/>
          <a:p>
            <a:pPr algn="just"/>
            <a:r>
              <a:rPr lang="en-US" sz="2800" b="1" dirty="0" smtClean="0">
                <a:solidFill>
                  <a:srgbClr val="FF0000"/>
                </a:solidFill>
                <a:latin typeface="Calibri" charset="0"/>
              </a:rPr>
              <a:t>Cost-plus pricing adds a standard markup to the cost of the product.</a:t>
            </a:r>
          </a:p>
          <a:p>
            <a:r>
              <a:rPr lang="en-US" b="1" dirty="0" smtClean="0">
                <a:solidFill>
                  <a:srgbClr val="0000FF"/>
                </a:solidFill>
                <a:latin typeface="Calibri" charset="0"/>
              </a:rPr>
              <a:t>Benefits</a:t>
            </a:r>
          </a:p>
          <a:p>
            <a:pPr lvl="1"/>
            <a:r>
              <a:rPr lang="en-US" sz="2400" dirty="0" smtClean="0">
                <a:latin typeface="Calibri" charset="0"/>
              </a:rPr>
              <a:t>Sellers are certain about costs</a:t>
            </a:r>
          </a:p>
          <a:p>
            <a:pPr lvl="1"/>
            <a:r>
              <a:rPr lang="en-US" sz="2400" dirty="0" smtClean="0">
                <a:latin typeface="Calibri" charset="0"/>
              </a:rPr>
              <a:t>Prices are similar in industry and price competition is minimized</a:t>
            </a:r>
          </a:p>
          <a:p>
            <a:pPr lvl="1"/>
            <a:r>
              <a:rPr lang="en-US" sz="2400" dirty="0" smtClean="0">
                <a:latin typeface="Calibri" charset="0"/>
              </a:rPr>
              <a:t>Buyers feel it is fair</a:t>
            </a:r>
          </a:p>
          <a:p>
            <a:r>
              <a:rPr lang="en-US" b="1" dirty="0" smtClean="0">
                <a:solidFill>
                  <a:srgbClr val="0000FF"/>
                </a:solidFill>
                <a:latin typeface="Calibri" charset="0"/>
              </a:rPr>
              <a:t>Disadvantages</a:t>
            </a:r>
          </a:p>
          <a:p>
            <a:pPr lvl="1"/>
            <a:r>
              <a:rPr lang="en-US" dirty="0" smtClean="0">
                <a:latin typeface="Calibri" charset="0"/>
              </a:rPr>
              <a:t>Ignores demand and competitor prices</a:t>
            </a:r>
          </a:p>
          <a:p>
            <a:endParaRPr lang="en-US" dirty="0" smtClean="0">
              <a:latin typeface="Calibri" charset="0"/>
            </a:endParaRPr>
          </a:p>
        </p:txBody>
      </p:sp>
      <p:sp>
        <p:nvSpPr>
          <p:cNvPr id="56324" name="Rectangle 3"/>
          <p:cNvSpPr>
            <a:spLocks noGrp="1" noChangeArrowheads="1"/>
          </p:cNvSpPr>
          <p:nvPr>
            <p:ph type="body" sz="quarter" idx="13"/>
          </p:nvPr>
        </p:nvSpPr>
        <p:spPr/>
        <p:txBody>
          <a:bodyPr/>
          <a:lstStyle/>
          <a:p>
            <a:endParaRPr lang="en-US" smtClean="0">
              <a:latin typeface="Calibri" charset="0"/>
            </a:endParaRPr>
          </a:p>
          <a:p>
            <a:endParaRPr lang="en-US" smtClean="0">
              <a:latin typeface="Calibri" charset="0"/>
            </a:endParaRPr>
          </a:p>
        </p:txBody>
      </p:sp>
      <p:sp>
        <p:nvSpPr>
          <p:cNvPr id="56325" name="Text Box 9"/>
          <p:cNvSpPr txBox="1">
            <a:spLocks noChangeArrowheads="1"/>
          </p:cNvSpPr>
          <p:nvPr/>
        </p:nvSpPr>
        <p:spPr bwMode="auto">
          <a:xfrm>
            <a:off x="3200400" y="1219200"/>
            <a:ext cx="3176588" cy="523875"/>
          </a:xfrm>
          <a:prstGeom prst="rect">
            <a:avLst/>
          </a:prstGeom>
          <a:noFill/>
          <a:ln w="9525">
            <a:noFill/>
            <a:miter lim="800000"/>
            <a:headEnd/>
            <a:tailEnd/>
          </a:ln>
        </p:spPr>
        <p:txBody>
          <a:bodyPr wrap="none">
            <a:spAutoFit/>
          </a:bodyPr>
          <a:lstStyle/>
          <a:p>
            <a:r>
              <a:rPr lang="en-US" sz="2800" b="1" i="0" dirty="0">
                <a:solidFill>
                  <a:schemeClr val="tx2"/>
                </a:solidFill>
              </a:rPr>
              <a:t>Cost-Plus Pricing</a:t>
            </a:r>
          </a:p>
        </p:txBody>
      </p:sp>
    </p:spTree>
  </p:cSld>
  <p:clrMapOvr>
    <a:masterClrMapping/>
  </p:clrMapOvr>
  <p:transition>
    <p:cover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8"/>
          <p:cNvSpPr txBox="1">
            <a:spLocks noChangeArrowheads="1"/>
          </p:cNvSpPr>
          <p:nvPr/>
        </p:nvSpPr>
        <p:spPr bwMode="auto">
          <a:xfrm>
            <a:off x="5699125" y="2012950"/>
            <a:ext cx="184150" cy="366713"/>
          </a:xfrm>
          <a:prstGeom prst="rect">
            <a:avLst/>
          </a:prstGeom>
          <a:noFill/>
          <a:ln w="9525">
            <a:noFill/>
            <a:miter lim="800000"/>
            <a:headEnd/>
            <a:tailEnd/>
          </a:ln>
        </p:spPr>
        <p:txBody>
          <a:bodyPr wrap="none">
            <a:spAutoFit/>
          </a:bodyPr>
          <a:lstStyle/>
          <a:p>
            <a:endParaRPr lang="en-US" i="0"/>
          </a:p>
        </p:txBody>
      </p:sp>
      <p:sp>
        <p:nvSpPr>
          <p:cNvPr id="4" name="Rectangle 3"/>
          <p:cNvSpPr/>
          <p:nvPr/>
        </p:nvSpPr>
        <p:spPr>
          <a:xfrm>
            <a:off x="1752600" y="2209800"/>
            <a:ext cx="5486400" cy="2585323"/>
          </a:xfrm>
          <a:prstGeom prst="rect">
            <a:avLst/>
          </a:prstGeom>
        </p:spPr>
        <p:txBody>
          <a:bodyPr wrap="square">
            <a:spAutoFit/>
          </a:bodyPr>
          <a:lstStyle/>
          <a:p>
            <a:pPr algn="ctr"/>
            <a:r>
              <a:rPr lang="en-US" sz="5400" b="1" dirty="0" smtClean="0">
                <a:solidFill>
                  <a:srgbClr val="FF0000"/>
                </a:solidFill>
                <a:latin typeface="Calibri" charset="0"/>
              </a:rPr>
              <a:t>Break even and target profit Pricing</a:t>
            </a:r>
            <a:endParaRPr lang="en-US" sz="5400" b="1" dirty="0">
              <a:solidFill>
                <a:srgbClr val="FF0000"/>
              </a:solidFill>
              <a:latin typeface="Calibri" charset="0"/>
            </a:endParaRPr>
          </a:p>
        </p:txBody>
      </p:sp>
    </p:spTree>
    <p:extLst>
      <p:ext uri="{BB962C8B-B14F-4D97-AF65-F5344CB8AC3E}">
        <p14:creationId xmlns:p14="http://schemas.microsoft.com/office/powerpoint/2010/main" val="779069604"/>
      </p:ext>
    </p:extLst>
  </p:cSld>
  <p:clrMapOvr>
    <a:masterClrMapping/>
  </p:clrMapOvr>
  <p:transition>
    <p:cover dir="l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762000"/>
            <a:ext cx="7772400" cy="838200"/>
          </a:xfrm>
        </p:spPr>
        <p:txBody>
          <a:bodyPr/>
          <a:lstStyle/>
          <a:p>
            <a:r>
              <a:rPr lang="en-US" sz="3200" dirty="0" smtClean="0"/>
              <a:t>Major Pricing Strategies</a:t>
            </a:r>
          </a:p>
        </p:txBody>
      </p:sp>
      <p:sp>
        <p:nvSpPr>
          <p:cNvPr id="58371" name="Rectangle 3"/>
          <p:cNvSpPr>
            <a:spLocks noGrp="1" noChangeArrowheads="1"/>
          </p:cNvSpPr>
          <p:nvPr>
            <p:ph idx="1"/>
          </p:nvPr>
        </p:nvSpPr>
        <p:spPr>
          <a:xfrm>
            <a:off x="1828800" y="2743200"/>
            <a:ext cx="6629400" cy="3352800"/>
          </a:xfrm>
        </p:spPr>
        <p:txBody>
          <a:bodyPr/>
          <a:lstStyle/>
          <a:p>
            <a:pPr marL="0" indent="0" algn="just">
              <a:lnSpc>
                <a:spcPct val="90000"/>
              </a:lnSpc>
              <a:buFontTx/>
              <a:buNone/>
            </a:pPr>
            <a:r>
              <a:rPr lang="en-US" b="1" dirty="0" smtClean="0">
                <a:solidFill>
                  <a:srgbClr val="FF0000"/>
                </a:solidFill>
                <a:latin typeface="Calibri" charset="0"/>
              </a:rPr>
              <a:t>Break-even pricing</a:t>
            </a:r>
            <a:r>
              <a:rPr lang="en-US" b="1" dirty="0" smtClean="0">
                <a:latin typeface="Calibri" charset="0"/>
              </a:rPr>
              <a:t> </a:t>
            </a:r>
            <a:r>
              <a:rPr lang="en-US" dirty="0" smtClean="0">
                <a:latin typeface="Calibri" charset="0"/>
              </a:rPr>
              <a:t>is the price at which total costs are equal to total revenue and there is no profit.</a:t>
            </a:r>
          </a:p>
          <a:p>
            <a:pPr marL="533400" indent="-533400" algn="just">
              <a:lnSpc>
                <a:spcPct val="30000"/>
              </a:lnSpc>
              <a:buFontTx/>
              <a:buNone/>
            </a:pPr>
            <a:endParaRPr lang="en-US" dirty="0" smtClean="0">
              <a:latin typeface="Calibri" charset="0"/>
            </a:endParaRPr>
          </a:p>
          <a:p>
            <a:pPr marL="0" indent="0" algn="just">
              <a:lnSpc>
                <a:spcPct val="90000"/>
              </a:lnSpc>
              <a:buFontTx/>
              <a:buNone/>
            </a:pPr>
            <a:r>
              <a:rPr lang="en-US" b="1" dirty="0" smtClean="0">
                <a:solidFill>
                  <a:srgbClr val="FF0000"/>
                </a:solidFill>
                <a:latin typeface="Calibri" charset="0"/>
              </a:rPr>
              <a:t>Target profit pricing </a:t>
            </a:r>
            <a:r>
              <a:rPr lang="en-US" dirty="0" smtClean="0">
                <a:latin typeface="Calibri" charset="0"/>
              </a:rPr>
              <a:t>is the price at which the firm will break even or make the profit it’s seeking.</a:t>
            </a:r>
            <a:endParaRPr lang="en-US" sz="2800" dirty="0" smtClean="0">
              <a:latin typeface="Calibri" charset="0"/>
            </a:endParaRPr>
          </a:p>
        </p:txBody>
      </p:sp>
      <p:sp>
        <p:nvSpPr>
          <p:cNvPr id="58372" name="Text Placeholder 3"/>
          <p:cNvSpPr>
            <a:spLocks noGrp="1"/>
          </p:cNvSpPr>
          <p:nvPr>
            <p:ph type="body" sz="quarter" idx="13"/>
          </p:nvPr>
        </p:nvSpPr>
        <p:spPr>
          <a:xfrm>
            <a:off x="1143000" y="1905000"/>
            <a:ext cx="7010400" cy="685800"/>
          </a:xfrm>
        </p:spPr>
        <p:txBody>
          <a:bodyPr/>
          <a:lstStyle/>
          <a:p>
            <a:r>
              <a:rPr lang="en-US" sz="2400" dirty="0" smtClean="0">
                <a:latin typeface="Arial" charset="0"/>
              </a:rPr>
              <a:t>Break-Even Analysis and Target Profit Pricing</a:t>
            </a:r>
          </a:p>
          <a:p>
            <a:endParaRPr lang="en-US" dirty="0" smtClean="0">
              <a:latin typeface="Arial" charset="0"/>
            </a:endParaRPr>
          </a:p>
        </p:txBody>
      </p:sp>
    </p:spTree>
  </p:cSld>
  <p:clrMapOvr>
    <a:masterClrMapping/>
  </p:clrMapOvr>
  <p:transition>
    <p:cover dir="l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8"/>
          <p:cNvSpPr txBox="1">
            <a:spLocks noChangeArrowheads="1"/>
          </p:cNvSpPr>
          <p:nvPr/>
        </p:nvSpPr>
        <p:spPr bwMode="auto">
          <a:xfrm>
            <a:off x="5699125" y="2012950"/>
            <a:ext cx="184150" cy="366713"/>
          </a:xfrm>
          <a:prstGeom prst="rect">
            <a:avLst/>
          </a:prstGeom>
          <a:noFill/>
          <a:ln w="9525">
            <a:noFill/>
            <a:miter lim="800000"/>
            <a:headEnd/>
            <a:tailEnd/>
          </a:ln>
        </p:spPr>
        <p:txBody>
          <a:bodyPr wrap="none">
            <a:spAutoFit/>
          </a:bodyPr>
          <a:lstStyle/>
          <a:p>
            <a:endParaRPr lang="en-US" i="0"/>
          </a:p>
        </p:txBody>
      </p:sp>
      <p:sp>
        <p:nvSpPr>
          <p:cNvPr id="4" name="Rectangle 3"/>
          <p:cNvSpPr/>
          <p:nvPr/>
        </p:nvSpPr>
        <p:spPr>
          <a:xfrm>
            <a:off x="1752600" y="2360474"/>
            <a:ext cx="5486400" cy="1754326"/>
          </a:xfrm>
          <a:prstGeom prst="rect">
            <a:avLst/>
          </a:prstGeom>
        </p:spPr>
        <p:txBody>
          <a:bodyPr wrap="square">
            <a:spAutoFit/>
          </a:bodyPr>
          <a:lstStyle/>
          <a:p>
            <a:pPr algn="ctr"/>
            <a:r>
              <a:rPr lang="en-US" sz="5400" b="1" dirty="0" smtClean="0">
                <a:solidFill>
                  <a:srgbClr val="FF0000"/>
                </a:solidFill>
                <a:latin typeface="Calibri" charset="0"/>
              </a:rPr>
              <a:t>Factors that affect price decisions</a:t>
            </a:r>
            <a:endParaRPr lang="en-US" sz="5400" b="1" dirty="0">
              <a:solidFill>
                <a:srgbClr val="FF0000"/>
              </a:solidFill>
              <a:latin typeface="Calibri" charset="0"/>
            </a:endParaRPr>
          </a:p>
        </p:txBody>
      </p:sp>
    </p:spTree>
    <p:extLst>
      <p:ext uri="{BB962C8B-B14F-4D97-AF65-F5344CB8AC3E}">
        <p14:creationId xmlns:p14="http://schemas.microsoft.com/office/powerpoint/2010/main" val="2391704230"/>
      </p:ext>
    </p:extLst>
  </p:cSld>
  <p:clrMapOvr>
    <a:masterClrMapping/>
  </p:clrMapOvr>
  <p:transition>
    <p:cover dir="l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09600" y="685800"/>
            <a:ext cx="7772400" cy="990600"/>
          </a:xfrm>
        </p:spPr>
        <p:txBody>
          <a:bodyPr/>
          <a:lstStyle/>
          <a:p>
            <a:r>
              <a:rPr lang="en-US" sz="3200" dirty="0" smtClean="0">
                <a:solidFill>
                  <a:srgbClr val="FF0000"/>
                </a:solidFill>
                <a:latin typeface="Calibri" charset="0"/>
              </a:rPr>
              <a:t/>
            </a:r>
            <a:br>
              <a:rPr lang="en-US" sz="3200" dirty="0" smtClean="0">
                <a:solidFill>
                  <a:srgbClr val="FF0000"/>
                </a:solidFill>
                <a:latin typeface="Calibri" charset="0"/>
              </a:rPr>
            </a:br>
            <a:r>
              <a:rPr lang="en-US" sz="3200" dirty="0" smtClean="0">
                <a:solidFill>
                  <a:srgbClr val="FF0000"/>
                </a:solidFill>
                <a:latin typeface="Calibri" charset="0"/>
              </a:rPr>
              <a:t>Other Internal and External Considerations Affecting Price Decisions</a:t>
            </a:r>
            <a:br>
              <a:rPr lang="en-US" sz="3200" dirty="0" smtClean="0">
                <a:solidFill>
                  <a:srgbClr val="FF0000"/>
                </a:solidFill>
                <a:latin typeface="Calibri" charset="0"/>
              </a:rPr>
            </a:br>
            <a:endParaRPr lang="en-US" sz="3200" dirty="0" smtClean="0">
              <a:solidFill>
                <a:srgbClr val="FF0000"/>
              </a:solidFill>
            </a:endParaRPr>
          </a:p>
        </p:txBody>
      </p:sp>
      <p:sp>
        <p:nvSpPr>
          <p:cNvPr id="70659" name="Rectangle 3"/>
          <p:cNvSpPr>
            <a:spLocks noGrp="1" noChangeArrowheads="1"/>
          </p:cNvSpPr>
          <p:nvPr>
            <p:ph idx="1"/>
          </p:nvPr>
        </p:nvSpPr>
        <p:spPr>
          <a:xfrm>
            <a:off x="1447800" y="2667000"/>
            <a:ext cx="3886200" cy="2057400"/>
          </a:xfrm>
        </p:spPr>
        <p:txBody>
          <a:bodyPr/>
          <a:lstStyle/>
          <a:p>
            <a:r>
              <a:rPr lang="en-US" dirty="0" smtClean="0">
                <a:latin typeface="Calibri" charset="0"/>
              </a:rPr>
              <a:t>Before setting prices, the marketer must understand the relationship between price and demand for its products</a:t>
            </a:r>
          </a:p>
        </p:txBody>
      </p:sp>
      <p:sp>
        <p:nvSpPr>
          <p:cNvPr id="70660" name="Text Placeholder 3"/>
          <p:cNvSpPr>
            <a:spLocks noGrp="1"/>
          </p:cNvSpPr>
          <p:nvPr>
            <p:ph type="body" sz="quarter" idx="13"/>
          </p:nvPr>
        </p:nvSpPr>
        <p:spPr>
          <a:xfrm>
            <a:off x="838200" y="2057400"/>
            <a:ext cx="7162800" cy="762000"/>
          </a:xfrm>
        </p:spPr>
        <p:txBody>
          <a:bodyPr/>
          <a:lstStyle/>
          <a:p>
            <a:r>
              <a:rPr lang="en-US" dirty="0" smtClean="0">
                <a:latin typeface="Calibri" charset="0"/>
              </a:rPr>
              <a:t>The Market and Demand</a:t>
            </a:r>
          </a:p>
          <a:p>
            <a:endParaRPr lang="en-US" dirty="0" smtClean="0">
              <a:latin typeface="Calibri" charset="0"/>
            </a:endParaRPr>
          </a:p>
        </p:txBody>
      </p:sp>
      <p:pic>
        <p:nvPicPr>
          <p:cNvPr id="70661" name="Picture 7" descr="ph10_08"/>
          <p:cNvPicPr>
            <a:picLocks noChangeAspect="1" noChangeArrowheads="1"/>
          </p:cNvPicPr>
          <p:nvPr/>
        </p:nvPicPr>
        <p:blipFill>
          <a:blip r:embed="rId3" cstate="print"/>
          <a:srcRect/>
          <a:stretch>
            <a:fillRect/>
          </a:stretch>
        </p:blipFill>
        <p:spPr bwMode="auto">
          <a:xfrm>
            <a:off x="5630863" y="3276600"/>
            <a:ext cx="2593975" cy="3048000"/>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idx="1"/>
          </p:nvPr>
        </p:nvSpPr>
        <p:spPr>
          <a:xfrm>
            <a:off x="1219200" y="1981200"/>
            <a:ext cx="6934200" cy="2667000"/>
          </a:xfrm>
        </p:spPr>
        <p:txBody>
          <a:bodyPr/>
          <a:lstStyle/>
          <a:p>
            <a:pPr marL="0" indent="0" algn="just">
              <a:lnSpc>
                <a:spcPct val="90000"/>
              </a:lnSpc>
              <a:buFontTx/>
              <a:buNone/>
            </a:pPr>
            <a:r>
              <a:rPr lang="en-US" sz="2800" b="1" dirty="0" smtClean="0">
                <a:solidFill>
                  <a:srgbClr val="FF0000"/>
                </a:solidFill>
                <a:latin typeface="Calibri" charset="0"/>
              </a:rPr>
              <a:t>The demand curve </a:t>
            </a:r>
            <a:r>
              <a:rPr lang="en-US" sz="2800" dirty="0" smtClean="0">
                <a:latin typeface="Calibri" charset="0"/>
              </a:rPr>
              <a:t>shows the number of units the market will buy in a given period at different prices:</a:t>
            </a:r>
          </a:p>
          <a:p>
            <a:pPr marL="533400" indent="-533400">
              <a:lnSpc>
                <a:spcPct val="50000"/>
              </a:lnSpc>
            </a:pPr>
            <a:endParaRPr lang="en-US" sz="2400" dirty="0" smtClean="0">
              <a:latin typeface="Calibri" charset="0"/>
            </a:endParaRPr>
          </a:p>
          <a:p>
            <a:pPr marL="533400" indent="-533400">
              <a:lnSpc>
                <a:spcPct val="90000"/>
              </a:lnSpc>
            </a:pPr>
            <a:r>
              <a:rPr lang="en-US" sz="2400" dirty="0" smtClean="0">
                <a:latin typeface="Calibri" charset="0"/>
              </a:rPr>
              <a:t>Normally, demand and price are inversely related</a:t>
            </a:r>
          </a:p>
          <a:p>
            <a:pPr marL="533400" indent="-533400">
              <a:lnSpc>
                <a:spcPct val="90000"/>
              </a:lnSpc>
            </a:pPr>
            <a:r>
              <a:rPr lang="en-US" sz="2400" dirty="0" smtClean="0">
                <a:latin typeface="Calibri" charset="0"/>
              </a:rPr>
              <a:t>Higher price = lower demand</a:t>
            </a:r>
          </a:p>
          <a:p>
            <a:pPr marL="533400" indent="-533400">
              <a:lnSpc>
                <a:spcPct val="90000"/>
              </a:lnSpc>
            </a:pPr>
            <a:r>
              <a:rPr lang="en-US" sz="2400" dirty="0" smtClean="0">
                <a:latin typeface="Calibri" charset="0"/>
              </a:rPr>
              <a:t>For prestige (luxury) goods, higher price can equal higher demand when consumers perceive higher prices as higher quality</a:t>
            </a:r>
          </a:p>
        </p:txBody>
      </p:sp>
      <p:sp>
        <p:nvSpPr>
          <p:cNvPr id="5" name="Rectangle 2"/>
          <p:cNvSpPr>
            <a:spLocks noGrp="1" noChangeArrowheads="1"/>
          </p:cNvSpPr>
          <p:nvPr>
            <p:ph type="title"/>
          </p:nvPr>
        </p:nvSpPr>
        <p:spPr>
          <a:xfrm>
            <a:off x="609600" y="609600"/>
            <a:ext cx="7772400" cy="990600"/>
          </a:xfrm>
        </p:spPr>
        <p:txBody>
          <a:bodyPr/>
          <a:lstStyle/>
          <a:p>
            <a:r>
              <a:rPr lang="en-US" sz="3200" dirty="0" smtClean="0">
                <a:solidFill>
                  <a:srgbClr val="FF0000"/>
                </a:solidFill>
                <a:latin typeface="Calibri" charset="0"/>
              </a:rPr>
              <a:t/>
            </a:r>
            <a:br>
              <a:rPr lang="en-US" sz="3200" dirty="0" smtClean="0">
                <a:solidFill>
                  <a:srgbClr val="FF0000"/>
                </a:solidFill>
                <a:latin typeface="Calibri" charset="0"/>
              </a:rPr>
            </a:br>
            <a:r>
              <a:rPr lang="en-US" sz="3200" dirty="0" smtClean="0">
                <a:solidFill>
                  <a:srgbClr val="FF0000"/>
                </a:solidFill>
                <a:latin typeface="Calibri" charset="0"/>
              </a:rPr>
              <a:t>Other Internal and External Considerations Affecting Price Decisions</a:t>
            </a:r>
            <a:br>
              <a:rPr lang="en-US" sz="3200" dirty="0" smtClean="0">
                <a:solidFill>
                  <a:srgbClr val="FF0000"/>
                </a:solidFill>
                <a:latin typeface="Calibri" charset="0"/>
              </a:rPr>
            </a:br>
            <a:endParaRPr lang="en-US" sz="3200" dirty="0" smtClean="0">
              <a:solidFill>
                <a:srgbClr val="FF0000"/>
              </a:solidFill>
            </a:endParaRPr>
          </a:p>
        </p:txBody>
      </p:sp>
    </p:spTree>
    <p:extLst>
      <p:ext uri="{BB962C8B-B14F-4D97-AF65-F5344CB8AC3E}">
        <p14:creationId xmlns:p14="http://schemas.microsoft.com/office/powerpoint/2010/main" val="437207423"/>
      </p:ext>
    </p:extLst>
  </p:cSld>
  <p:clrMapOvr>
    <a:masterClrMapping/>
  </p:clrMapOvr>
  <p:transition>
    <p:cover dir="l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idx="1"/>
          </p:nvPr>
        </p:nvSpPr>
        <p:spPr>
          <a:xfrm>
            <a:off x="304800" y="1524000"/>
            <a:ext cx="8458200" cy="2895600"/>
          </a:xfrm>
        </p:spPr>
        <p:txBody>
          <a:bodyPr/>
          <a:lstStyle/>
          <a:p>
            <a:pPr marL="533400" indent="-533400" algn="ctr">
              <a:lnSpc>
                <a:spcPct val="80000"/>
              </a:lnSpc>
              <a:buFontTx/>
              <a:buNone/>
            </a:pPr>
            <a:r>
              <a:rPr lang="en-US" sz="2800" b="1" dirty="0" smtClean="0">
                <a:solidFill>
                  <a:srgbClr val="0000FF"/>
                </a:solidFill>
                <a:latin typeface="Calibri" charset="0"/>
              </a:rPr>
              <a:t>Price elasticity of demand </a:t>
            </a:r>
          </a:p>
          <a:p>
            <a:pPr marL="533400" indent="-533400" algn="ctr">
              <a:lnSpc>
                <a:spcPct val="80000"/>
              </a:lnSpc>
              <a:buFontTx/>
              <a:buNone/>
            </a:pPr>
            <a:r>
              <a:rPr lang="en-US" sz="2800" b="1" dirty="0" smtClean="0">
                <a:solidFill>
                  <a:srgbClr val="FF0000"/>
                </a:solidFill>
                <a:latin typeface="Calibri" charset="0"/>
              </a:rPr>
              <a:t>illustrates the response of demand to a change in price</a:t>
            </a:r>
          </a:p>
          <a:p>
            <a:pPr marL="533400" indent="-533400">
              <a:lnSpc>
                <a:spcPct val="80000"/>
              </a:lnSpc>
              <a:buFontTx/>
              <a:buNone/>
            </a:pPr>
            <a:endParaRPr lang="en-US" sz="2800" b="1" dirty="0" smtClean="0">
              <a:latin typeface="Calibri" charset="0"/>
            </a:endParaRPr>
          </a:p>
          <a:p>
            <a:pPr marL="533400" indent="-533400">
              <a:lnSpc>
                <a:spcPct val="80000"/>
              </a:lnSpc>
              <a:buFontTx/>
              <a:buNone/>
            </a:pPr>
            <a:r>
              <a:rPr lang="en-US" sz="2800" b="1" dirty="0" smtClean="0">
                <a:solidFill>
                  <a:srgbClr val="0000FF"/>
                </a:solidFill>
                <a:latin typeface="Calibri" charset="0"/>
              </a:rPr>
              <a:t>Inelastic demand</a:t>
            </a:r>
            <a:r>
              <a:rPr lang="en-US" sz="2800" dirty="0" smtClean="0">
                <a:solidFill>
                  <a:srgbClr val="0000FF"/>
                </a:solidFill>
                <a:latin typeface="Calibri" charset="0"/>
              </a:rPr>
              <a:t> </a:t>
            </a:r>
            <a:r>
              <a:rPr lang="en-US" sz="2800" dirty="0" smtClean="0">
                <a:latin typeface="Calibri" charset="0"/>
              </a:rPr>
              <a:t>occurs when demand hardly changes when there is a small change in price </a:t>
            </a:r>
          </a:p>
          <a:p>
            <a:pPr marL="533400" indent="-533400">
              <a:lnSpc>
                <a:spcPct val="80000"/>
              </a:lnSpc>
              <a:buFontTx/>
              <a:buNone/>
            </a:pPr>
            <a:endParaRPr lang="en-US" sz="2800" b="1" dirty="0" smtClean="0">
              <a:solidFill>
                <a:srgbClr val="0000FF"/>
              </a:solidFill>
              <a:latin typeface="Calibri" charset="0"/>
            </a:endParaRPr>
          </a:p>
          <a:p>
            <a:pPr marL="533400" indent="-533400">
              <a:lnSpc>
                <a:spcPct val="80000"/>
              </a:lnSpc>
              <a:buFontTx/>
              <a:buNone/>
            </a:pPr>
            <a:r>
              <a:rPr lang="en-US" sz="2800" b="1" dirty="0" smtClean="0">
                <a:solidFill>
                  <a:srgbClr val="0000FF"/>
                </a:solidFill>
                <a:latin typeface="Calibri" charset="0"/>
              </a:rPr>
              <a:t>Elastic demand</a:t>
            </a:r>
            <a:r>
              <a:rPr lang="en-US" sz="2800" dirty="0" smtClean="0">
                <a:solidFill>
                  <a:srgbClr val="0000FF"/>
                </a:solidFill>
                <a:latin typeface="Calibri" charset="0"/>
              </a:rPr>
              <a:t> </a:t>
            </a:r>
            <a:r>
              <a:rPr lang="en-US" sz="2800" dirty="0" smtClean="0">
                <a:latin typeface="Calibri" charset="0"/>
              </a:rPr>
              <a:t>occurs when demand changes greatly for a small change in price</a:t>
            </a:r>
          </a:p>
          <a:p>
            <a:pPr marL="914400" lvl="1" indent="-457200">
              <a:lnSpc>
                <a:spcPct val="80000"/>
              </a:lnSpc>
              <a:buFontTx/>
              <a:buNone/>
            </a:pPr>
            <a:endParaRPr lang="en-US" sz="2000" dirty="0" smtClean="0">
              <a:latin typeface="Calibri" charset="0"/>
            </a:endParaRPr>
          </a:p>
        </p:txBody>
      </p:sp>
      <p:sp>
        <p:nvSpPr>
          <p:cNvPr id="5" name="Rectangle 2"/>
          <p:cNvSpPr>
            <a:spLocks noGrp="1" noChangeArrowheads="1"/>
          </p:cNvSpPr>
          <p:nvPr>
            <p:ph type="title"/>
          </p:nvPr>
        </p:nvSpPr>
        <p:spPr>
          <a:xfrm>
            <a:off x="609600" y="381000"/>
            <a:ext cx="7772400" cy="990600"/>
          </a:xfrm>
        </p:spPr>
        <p:txBody>
          <a:bodyPr/>
          <a:lstStyle/>
          <a:p>
            <a:r>
              <a:rPr lang="en-US" sz="3200" dirty="0" smtClean="0">
                <a:solidFill>
                  <a:srgbClr val="FF0000"/>
                </a:solidFill>
                <a:latin typeface="Calibri" charset="0"/>
              </a:rPr>
              <a:t/>
            </a:r>
            <a:br>
              <a:rPr lang="en-US" sz="3200" dirty="0" smtClean="0">
                <a:solidFill>
                  <a:srgbClr val="FF0000"/>
                </a:solidFill>
                <a:latin typeface="Calibri" charset="0"/>
              </a:rPr>
            </a:br>
            <a:r>
              <a:rPr lang="en-US" sz="3200" dirty="0" smtClean="0">
                <a:solidFill>
                  <a:srgbClr val="FF0000"/>
                </a:solidFill>
                <a:latin typeface="Calibri" charset="0"/>
              </a:rPr>
              <a:t>Other Internal and External Considerations Affecting Price Decisions</a:t>
            </a:r>
            <a:br>
              <a:rPr lang="en-US" sz="3200" dirty="0" smtClean="0">
                <a:solidFill>
                  <a:srgbClr val="FF0000"/>
                </a:solidFill>
                <a:latin typeface="Calibri" charset="0"/>
              </a:rPr>
            </a:br>
            <a:endParaRPr lang="en-US" sz="3200" dirty="0" smtClean="0">
              <a:solidFill>
                <a:srgbClr val="FF0000"/>
              </a:solidFill>
            </a:endParaRPr>
          </a:p>
        </p:txBody>
      </p:sp>
    </p:spTree>
    <p:extLst>
      <p:ext uri="{BB962C8B-B14F-4D97-AF65-F5344CB8AC3E}">
        <p14:creationId xmlns:p14="http://schemas.microsoft.com/office/powerpoint/2010/main" val="846023181"/>
      </p:ext>
    </p:extLst>
  </p:cSld>
  <p:clrMapOvr>
    <a:masterClrMapping/>
  </p:clrMapOvr>
  <p:transition>
    <p:cover dir="l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4" name="Picture 6" descr="fig10_06wo"/>
          <p:cNvPicPr>
            <a:picLocks noChangeAspect="1" noChangeArrowheads="1"/>
          </p:cNvPicPr>
          <p:nvPr/>
        </p:nvPicPr>
        <p:blipFill>
          <a:blip r:embed="rId3" cstate="print"/>
          <a:srcRect/>
          <a:stretch>
            <a:fillRect/>
          </a:stretch>
        </p:blipFill>
        <p:spPr bwMode="auto">
          <a:xfrm>
            <a:off x="228600" y="2286000"/>
            <a:ext cx="8153400" cy="4114800"/>
          </a:xfrm>
          <a:prstGeom prst="rect">
            <a:avLst/>
          </a:prstGeom>
          <a:noFill/>
          <a:ln w="9525">
            <a:noFill/>
            <a:miter lim="800000"/>
            <a:headEnd/>
            <a:tailEnd/>
          </a:ln>
        </p:spPr>
      </p:pic>
      <p:sp>
        <p:nvSpPr>
          <p:cNvPr id="5" name="Rectangle 2"/>
          <p:cNvSpPr>
            <a:spLocks noGrp="1" noChangeArrowheads="1"/>
          </p:cNvSpPr>
          <p:nvPr>
            <p:ph type="title"/>
          </p:nvPr>
        </p:nvSpPr>
        <p:spPr>
          <a:xfrm>
            <a:off x="609600" y="609600"/>
            <a:ext cx="7772400" cy="990600"/>
          </a:xfrm>
        </p:spPr>
        <p:txBody>
          <a:bodyPr/>
          <a:lstStyle/>
          <a:p>
            <a:r>
              <a:rPr lang="en-US" sz="3200" dirty="0" smtClean="0">
                <a:solidFill>
                  <a:srgbClr val="FF0000"/>
                </a:solidFill>
                <a:latin typeface="Calibri" charset="0"/>
              </a:rPr>
              <a:t/>
            </a:r>
            <a:br>
              <a:rPr lang="en-US" sz="3200" dirty="0" smtClean="0">
                <a:solidFill>
                  <a:srgbClr val="FF0000"/>
                </a:solidFill>
                <a:latin typeface="Calibri" charset="0"/>
              </a:rPr>
            </a:br>
            <a:r>
              <a:rPr lang="en-US" sz="3200" dirty="0" smtClean="0">
                <a:solidFill>
                  <a:srgbClr val="FF0000"/>
                </a:solidFill>
                <a:latin typeface="Calibri" charset="0"/>
              </a:rPr>
              <a:t>Other Internal and External Considerations Affecting Price Decisions</a:t>
            </a:r>
            <a:br>
              <a:rPr lang="en-US" sz="3200" dirty="0" smtClean="0">
                <a:solidFill>
                  <a:srgbClr val="FF0000"/>
                </a:solidFill>
                <a:latin typeface="Calibri" charset="0"/>
              </a:rPr>
            </a:br>
            <a:endParaRPr lang="en-US" sz="3200" dirty="0" smtClean="0">
              <a:solidFill>
                <a:srgbClr val="FF0000"/>
              </a:solidFill>
            </a:endParaRPr>
          </a:p>
        </p:txBody>
      </p:sp>
    </p:spTree>
    <p:extLst>
      <p:ext uri="{BB962C8B-B14F-4D97-AF65-F5344CB8AC3E}">
        <p14:creationId xmlns:p14="http://schemas.microsoft.com/office/powerpoint/2010/main" val="895610242"/>
      </p:ext>
    </p:extLst>
  </p:cSld>
  <p:clrMapOvr>
    <a:masterClrMapping/>
  </p:clrMapOvr>
  <p:transition>
    <p:cover dir="l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452903525"/>
              </p:ext>
            </p:extLst>
          </p:nvPr>
        </p:nvGraphicFramePr>
        <p:xfrm>
          <a:off x="2057400" y="2809875"/>
          <a:ext cx="5334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2708" name="Rectangle 3"/>
          <p:cNvSpPr>
            <a:spLocks noGrp="1" noChangeArrowheads="1"/>
          </p:cNvSpPr>
          <p:nvPr>
            <p:ph type="body" sz="quarter" idx="13"/>
          </p:nvPr>
        </p:nvSpPr>
        <p:spPr>
          <a:xfrm>
            <a:off x="685800" y="1981200"/>
            <a:ext cx="7391400" cy="381000"/>
          </a:xfrm>
        </p:spPr>
        <p:txBody>
          <a:bodyPr/>
          <a:lstStyle/>
          <a:p>
            <a:pPr>
              <a:lnSpc>
                <a:spcPct val="90000"/>
              </a:lnSpc>
              <a:spcBef>
                <a:spcPct val="0"/>
              </a:spcBef>
            </a:pPr>
            <a:r>
              <a:rPr lang="en-US" sz="2400" dirty="0" smtClean="0">
                <a:latin typeface="Calibri" charset="0"/>
              </a:rPr>
              <a:t>Competition</a:t>
            </a:r>
          </a:p>
          <a:p>
            <a:pPr>
              <a:lnSpc>
                <a:spcPct val="90000"/>
              </a:lnSpc>
              <a:spcBef>
                <a:spcPct val="0"/>
              </a:spcBef>
            </a:pPr>
            <a:endParaRPr lang="en-US" sz="2400" dirty="0" smtClean="0">
              <a:latin typeface="Calibri" charset="0"/>
            </a:endParaRPr>
          </a:p>
          <a:p>
            <a:pPr>
              <a:lnSpc>
                <a:spcPct val="90000"/>
              </a:lnSpc>
              <a:spcBef>
                <a:spcPct val="0"/>
              </a:spcBef>
            </a:pPr>
            <a:endParaRPr lang="en-US" sz="2400" dirty="0" smtClean="0">
              <a:latin typeface="Calibri" charset="0"/>
            </a:endParaRPr>
          </a:p>
        </p:txBody>
      </p:sp>
      <p:sp>
        <p:nvSpPr>
          <p:cNvPr id="8" name="Rectangle 2"/>
          <p:cNvSpPr>
            <a:spLocks noGrp="1" noChangeArrowheads="1"/>
          </p:cNvSpPr>
          <p:nvPr>
            <p:ph type="title"/>
          </p:nvPr>
        </p:nvSpPr>
        <p:spPr>
          <a:xfrm>
            <a:off x="609600" y="685800"/>
            <a:ext cx="7772400" cy="990600"/>
          </a:xfrm>
        </p:spPr>
        <p:txBody>
          <a:bodyPr/>
          <a:lstStyle/>
          <a:p>
            <a:r>
              <a:rPr lang="en-US" sz="3200" dirty="0" smtClean="0">
                <a:solidFill>
                  <a:srgbClr val="FF0000"/>
                </a:solidFill>
                <a:latin typeface="Calibri" charset="0"/>
              </a:rPr>
              <a:t/>
            </a:r>
            <a:br>
              <a:rPr lang="en-US" sz="3200" dirty="0" smtClean="0">
                <a:solidFill>
                  <a:srgbClr val="FF0000"/>
                </a:solidFill>
                <a:latin typeface="Calibri" charset="0"/>
              </a:rPr>
            </a:br>
            <a:r>
              <a:rPr lang="en-US" sz="3200" dirty="0" smtClean="0">
                <a:solidFill>
                  <a:srgbClr val="FF0000"/>
                </a:solidFill>
                <a:latin typeface="Calibri" charset="0"/>
              </a:rPr>
              <a:t>Other Internal and External Considerations Affecting Price Decisions</a:t>
            </a:r>
            <a:br>
              <a:rPr lang="en-US" sz="3200" dirty="0" smtClean="0">
                <a:solidFill>
                  <a:srgbClr val="FF0000"/>
                </a:solidFill>
                <a:latin typeface="Calibri" charset="0"/>
              </a:rPr>
            </a:br>
            <a:endParaRPr lang="en-US" sz="3200" dirty="0" smtClean="0">
              <a:solidFill>
                <a:srgbClr val="FF0000"/>
              </a:solidFill>
            </a:endParaRPr>
          </a:p>
        </p:txBody>
      </p:sp>
    </p:spTree>
  </p:cSld>
  <p:clrMapOvr>
    <a:masterClrMapping/>
  </p:clrMapOvr>
  <p:transition>
    <p:cover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2362200" y="2438400"/>
            <a:ext cx="4648200" cy="2667000"/>
          </a:xfrm>
        </p:spPr>
        <p:txBody>
          <a:bodyPr/>
          <a:lstStyle/>
          <a:p>
            <a:pPr algn="just">
              <a:buFont typeface="Arial" pitchFamily="34" charset="0"/>
              <a:buChar char="•"/>
            </a:pPr>
            <a:r>
              <a:rPr lang="en-US" sz="2800" b="1" dirty="0" smtClean="0">
                <a:solidFill>
                  <a:srgbClr val="FF0000"/>
                </a:solidFill>
              </a:rPr>
              <a:t>What is the price</a:t>
            </a:r>
          </a:p>
          <a:p>
            <a:pPr algn="just">
              <a:buFont typeface="Arial" pitchFamily="34" charset="0"/>
              <a:buChar char="•"/>
            </a:pPr>
            <a:endParaRPr lang="en-US" sz="2800" b="1" dirty="0" smtClean="0">
              <a:solidFill>
                <a:srgbClr val="FF0000"/>
              </a:solidFill>
            </a:endParaRPr>
          </a:p>
          <a:p>
            <a:pPr algn="just">
              <a:buFont typeface="Arial" pitchFamily="34" charset="0"/>
              <a:buChar char="•"/>
            </a:pPr>
            <a:r>
              <a:rPr lang="en-US" sz="2800" b="1" dirty="0" smtClean="0">
                <a:solidFill>
                  <a:srgbClr val="FF0000"/>
                </a:solidFill>
              </a:rPr>
              <a:t>Major pricing strategies</a:t>
            </a:r>
          </a:p>
          <a:p>
            <a:pPr algn="just">
              <a:buFont typeface="Arial" pitchFamily="34" charset="0"/>
              <a:buChar char="•"/>
            </a:pPr>
            <a:endParaRPr lang="en-US" sz="2800" b="1" dirty="0" smtClean="0">
              <a:solidFill>
                <a:srgbClr val="FF0000"/>
              </a:solidFill>
            </a:endParaRPr>
          </a:p>
          <a:p>
            <a:pPr algn="just">
              <a:buFont typeface="Arial" pitchFamily="34" charset="0"/>
              <a:buChar char="•"/>
            </a:pPr>
            <a:r>
              <a:rPr lang="en-US" sz="2800" b="1" dirty="0" smtClean="0">
                <a:solidFill>
                  <a:srgbClr val="FF0000"/>
                </a:solidFill>
              </a:rPr>
              <a:t>Factors that affect pricing</a:t>
            </a:r>
            <a:endParaRPr lang="en-US" sz="2800" dirty="0" smtClean="0"/>
          </a:p>
        </p:txBody>
      </p:sp>
      <p:sp>
        <p:nvSpPr>
          <p:cNvPr id="19459" name="Rectangle 2"/>
          <p:cNvSpPr>
            <a:spLocks noGrp="1" noChangeArrowheads="1"/>
          </p:cNvSpPr>
          <p:nvPr>
            <p:ph type="title"/>
          </p:nvPr>
        </p:nvSpPr>
        <p:spPr>
          <a:xfrm>
            <a:off x="685800" y="1219200"/>
            <a:ext cx="7772400" cy="685800"/>
          </a:xfrm>
        </p:spPr>
        <p:txBody>
          <a:bodyPr/>
          <a:lstStyle/>
          <a:p>
            <a:r>
              <a:rPr lang="en-US" dirty="0" smtClean="0">
                <a:solidFill>
                  <a:srgbClr val="0070C0"/>
                </a:solidFill>
              </a:rPr>
              <a:t>Outlines</a:t>
            </a:r>
          </a:p>
        </p:txBody>
      </p:sp>
    </p:spTree>
    <p:extLst>
      <p:ext uri="{BB962C8B-B14F-4D97-AF65-F5344CB8AC3E}">
        <p14:creationId xmlns:p14="http://schemas.microsoft.com/office/powerpoint/2010/main" val="611502505"/>
      </p:ext>
    </p:extLst>
  </p:cSld>
  <p:clrMapOvr>
    <a:masterClrMapping/>
  </p:clrMapOvr>
  <p:transition>
    <p:cover dir="l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3"/>
          <p:cNvSpPr>
            <a:spLocks noGrp="1" noChangeArrowheads="1"/>
          </p:cNvSpPr>
          <p:nvPr>
            <p:ph type="body" sz="quarter" idx="13"/>
          </p:nvPr>
        </p:nvSpPr>
        <p:spPr>
          <a:xfrm>
            <a:off x="685800" y="1295400"/>
            <a:ext cx="7391400" cy="381000"/>
          </a:xfrm>
        </p:spPr>
        <p:txBody>
          <a:bodyPr/>
          <a:lstStyle/>
          <a:p>
            <a:pPr>
              <a:lnSpc>
                <a:spcPct val="90000"/>
              </a:lnSpc>
              <a:spcBef>
                <a:spcPct val="0"/>
              </a:spcBef>
            </a:pPr>
            <a:r>
              <a:rPr lang="en-US" sz="2400" dirty="0" smtClean="0">
                <a:latin typeface="Calibri" charset="0"/>
              </a:rPr>
              <a:t>Competition</a:t>
            </a:r>
          </a:p>
          <a:p>
            <a:pPr>
              <a:lnSpc>
                <a:spcPct val="90000"/>
              </a:lnSpc>
              <a:spcBef>
                <a:spcPct val="0"/>
              </a:spcBef>
            </a:pPr>
            <a:endParaRPr lang="en-US" sz="2400" dirty="0" smtClean="0">
              <a:latin typeface="Calibri" charset="0"/>
            </a:endParaRPr>
          </a:p>
          <a:p>
            <a:pPr>
              <a:lnSpc>
                <a:spcPct val="90000"/>
              </a:lnSpc>
              <a:spcBef>
                <a:spcPct val="0"/>
              </a:spcBef>
            </a:pPr>
            <a:endParaRPr lang="en-US" sz="2400" dirty="0" smtClean="0">
              <a:latin typeface="Calibri" charset="0"/>
            </a:endParaRPr>
          </a:p>
        </p:txBody>
      </p:sp>
      <p:sp>
        <p:nvSpPr>
          <p:cNvPr id="2" name="Rectangle 1"/>
          <p:cNvSpPr/>
          <p:nvPr/>
        </p:nvSpPr>
        <p:spPr>
          <a:xfrm>
            <a:off x="0" y="1894106"/>
            <a:ext cx="9144000" cy="4278094"/>
          </a:xfrm>
          <a:prstGeom prst="rect">
            <a:avLst/>
          </a:prstGeom>
          <a:solidFill>
            <a:schemeClr val="bg2"/>
          </a:solidFill>
          <a:ln>
            <a:solidFill>
              <a:schemeClr val="tx1"/>
            </a:solidFill>
          </a:ln>
        </p:spPr>
        <p:txBody>
          <a:bodyPr wrap="square">
            <a:spAutoFit/>
          </a:bodyPr>
          <a:lstStyle/>
          <a:p>
            <a:pPr algn="just"/>
            <a:r>
              <a:rPr lang="en-US" sz="1600" dirty="0">
                <a:ea typeface="ＭＳ Ｐゴシック" charset="-128"/>
                <a:cs typeface="ＭＳ Ｐゴシック" charset="-128"/>
              </a:rPr>
              <a:t>Under </a:t>
            </a:r>
            <a:r>
              <a:rPr lang="en-US" sz="1600" b="1" dirty="0">
                <a:solidFill>
                  <a:srgbClr val="0000FF"/>
                </a:solidFill>
                <a:ea typeface="ＭＳ Ｐゴシック" charset="-128"/>
                <a:cs typeface="ＭＳ Ｐゴシック" charset="-128"/>
              </a:rPr>
              <a:t>pure competition</a:t>
            </a:r>
            <a:r>
              <a:rPr lang="en-US" sz="1600" dirty="0">
                <a:ea typeface="ＭＳ Ｐゴシック" charset="-128"/>
                <a:cs typeface="ＭＳ Ｐゴシック" charset="-128"/>
              </a:rPr>
              <a:t>, the market consists of many buyers and sellers trading in a </a:t>
            </a:r>
            <a:r>
              <a:rPr lang="en-US" sz="1600" dirty="0" smtClean="0">
                <a:ea typeface="ＭＳ Ｐゴシック" charset="-128"/>
                <a:cs typeface="ＭＳ Ｐゴシック" charset="-128"/>
              </a:rPr>
              <a:t>uniform commodity</a:t>
            </a:r>
            <a:r>
              <a:rPr lang="en-US" sz="1600" dirty="0">
                <a:ea typeface="ＭＳ Ｐゴシック" charset="-128"/>
                <a:cs typeface="ＭＳ Ｐゴシック" charset="-128"/>
              </a:rPr>
              <a:t>, such as wheat, copper, or financial securities. No single buyer or seller </a:t>
            </a:r>
            <a:r>
              <a:rPr lang="en-US" sz="1600" dirty="0" smtClean="0">
                <a:ea typeface="ＭＳ Ｐゴシック" charset="-128"/>
                <a:cs typeface="ＭＳ Ｐゴシック" charset="-128"/>
              </a:rPr>
              <a:t>has much </a:t>
            </a:r>
            <a:r>
              <a:rPr lang="en-US" sz="1600" dirty="0">
                <a:ea typeface="ＭＳ Ｐゴシック" charset="-128"/>
                <a:cs typeface="ＭＳ Ｐゴシック" charset="-128"/>
              </a:rPr>
              <a:t>effect on the going market price. </a:t>
            </a:r>
            <a:r>
              <a:rPr lang="en-US" sz="1600" dirty="0" smtClean="0">
                <a:ea typeface="ＭＳ Ｐゴシック" charset="-128"/>
                <a:cs typeface="ＭＳ Ｐゴシック" charset="-128"/>
              </a:rPr>
              <a:t>In </a:t>
            </a:r>
            <a:r>
              <a:rPr lang="en-US" sz="1600" dirty="0">
                <a:ea typeface="ＭＳ Ｐゴシック" charset="-128"/>
                <a:cs typeface="ＭＳ Ｐゴシック" charset="-128"/>
              </a:rPr>
              <a:t>a purely competitive market, marketing research</a:t>
            </a:r>
            <a:r>
              <a:rPr lang="en-US" sz="1600" dirty="0" smtClean="0">
                <a:ea typeface="ＭＳ Ｐゴシック" charset="-128"/>
                <a:cs typeface="ＭＳ Ｐゴシック" charset="-128"/>
              </a:rPr>
              <a:t>, product development</a:t>
            </a:r>
            <a:r>
              <a:rPr lang="en-US" sz="1600" dirty="0">
                <a:ea typeface="ＭＳ Ｐゴシック" charset="-128"/>
                <a:cs typeface="ＭＳ Ｐゴシック" charset="-128"/>
              </a:rPr>
              <a:t>, pricing, advertising, and sales promotion play little or no role. Thus</a:t>
            </a:r>
            <a:r>
              <a:rPr lang="en-US" sz="1600" dirty="0" smtClean="0">
                <a:ea typeface="ＭＳ Ｐゴシック" charset="-128"/>
                <a:cs typeface="ＭＳ Ｐゴシック" charset="-128"/>
              </a:rPr>
              <a:t>, sellers </a:t>
            </a:r>
            <a:r>
              <a:rPr lang="en-US" sz="1600" dirty="0">
                <a:ea typeface="ＭＳ Ｐゴシック" charset="-128"/>
                <a:cs typeface="ＭＳ Ｐゴシック" charset="-128"/>
              </a:rPr>
              <a:t>in these markets do not spend much time on marketing strategy.</a:t>
            </a:r>
          </a:p>
          <a:p>
            <a:pPr algn="just"/>
            <a:endParaRPr lang="en-US" sz="1600" dirty="0" smtClean="0">
              <a:ea typeface="ＭＳ Ｐゴシック" charset="-128"/>
              <a:cs typeface="ＭＳ Ｐゴシック" charset="-128"/>
            </a:endParaRPr>
          </a:p>
          <a:p>
            <a:pPr algn="just"/>
            <a:r>
              <a:rPr lang="en-US" sz="1600" dirty="0" smtClean="0">
                <a:ea typeface="ＭＳ Ｐゴシック" charset="-128"/>
                <a:cs typeface="ＭＳ Ｐゴシック" charset="-128"/>
              </a:rPr>
              <a:t>Under </a:t>
            </a:r>
            <a:r>
              <a:rPr lang="en-US" sz="1600" b="1" dirty="0">
                <a:solidFill>
                  <a:srgbClr val="0000FF"/>
                </a:solidFill>
                <a:ea typeface="ＭＳ Ｐゴシック" charset="-128"/>
                <a:cs typeface="ＭＳ Ｐゴシック" charset="-128"/>
              </a:rPr>
              <a:t>monopolistic competition</a:t>
            </a:r>
            <a:r>
              <a:rPr lang="en-US" sz="1600" dirty="0">
                <a:ea typeface="ＭＳ Ｐゴシック" charset="-128"/>
                <a:cs typeface="ＭＳ Ｐゴシック" charset="-128"/>
              </a:rPr>
              <a:t>, the market consists of many buyers and sellers </a:t>
            </a:r>
            <a:r>
              <a:rPr lang="en-US" sz="1600" dirty="0" smtClean="0">
                <a:ea typeface="ＭＳ Ｐゴシック" charset="-128"/>
                <a:cs typeface="ＭＳ Ｐゴシック" charset="-128"/>
              </a:rPr>
              <a:t>who trade </a:t>
            </a:r>
            <a:r>
              <a:rPr lang="en-US" sz="1600" dirty="0">
                <a:ea typeface="ＭＳ Ｐゴシック" charset="-128"/>
                <a:cs typeface="ＭＳ Ｐゴシック" charset="-128"/>
              </a:rPr>
              <a:t>over a range of prices rather than a single market price. A range of prices occurs </a:t>
            </a:r>
            <a:r>
              <a:rPr lang="en-US" sz="1600" dirty="0" smtClean="0">
                <a:ea typeface="ＭＳ Ｐゴシック" charset="-128"/>
                <a:cs typeface="ＭＳ Ｐゴシック" charset="-128"/>
              </a:rPr>
              <a:t>because sellers </a:t>
            </a:r>
            <a:r>
              <a:rPr lang="en-US" sz="1600" dirty="0">
                <a:ea typeface="ＭＳ Ｐゴシック" charset="-128"/>
                <a:cs typeface="ＭＳ Ｐゴシック" charset="-128"/>
              </a:rPr>
              <a:t>can differentiate their offers to buyers. </a:t>
            </a:r>
          </a:p>
          <a:p>
            <a:pPr algn="just"/>
            <a:endParaRPr lang="en-US" sz="1600" dirty="0" smtClean="0">
              <a:ea typeface="ＭＳ Ｐゴシック" charset="-128"/>
              <a:cs typeface="ＭＳ Ｐゴシック" charset="-128"/>
            </a:endParaRPr>
          </a:p>
          <a:p>
            <a:pPr algn="just"/>
            <a:r>
              <a:rPr lang="en-US" sz="1600" dirty="0" smtClean="0">
                <a:ea typeface="ＭＳ Ｐゴシック" charset="-128"/>
                <a:cs typeface="ＭＳ Ｐゴシック" charset="-128"/>
              </a:rPr>
              <a:t>Under </a:t>
            </a:r>
            <a:r>
              <a:rPr lang="en-US" sz="1600" b="1" dirty="0">
                <a:solidFill>
                  <a:srgbClr val="0000FF"/>
                </a:solidFill>
                <a:ea typeface="ＭＳ Ｐゴシック" charset="-128"/>
                <a:cs typeface="ＭＳ Ｐゴシック" charset="-128"/>
              </a:rPr>
              <a:t>oligopolistic competition</a:t>
            </a:r>
            <a:r>
              <a:rPr lang="en-US" sz="1600" dirty="0">
                <a:ea typeface="ＭＳ Ｐゴシック" charset="-128"/>
                <a:cs typeface="ＭＳ Ｐゴシック" charset="-128"/>
              </a:rPr>
              <a:t>, the market consists of a few sellers who are highly </a:t>
            </a:r>
            <a:r>
              <a:rPr lang="en-US" sz="1600" dirty="0" smtClean="0">
                <a:ea typeface="ＭＳ Ｐゴシック" charset="-128"/>
                <a:cs typeface="ＭＳ Ｐゴシック" charset="-128"/>
              </a:rPr>
              <a:t>sensitive to </a:t>
            </a:r>
            <a:r>
              <a:rPr lang="en-US" sz="1600" dirty="0">
                <a:ea typeface="ＭＳ Ｐゴシック" charset="-128"/>
                <a:cs typeface="ＭＳ Ｐゴシック" charset="-128"/>
              </a:rPr>
              <a:t>each other’s pricing and marketing strategies. Because there are few sellers, </a:t>
            </a:r>
            <a:r>
              <a:rPr lang="en-US" sz="1600" dirty="0" smtClean="0">
                <a:ea typeface="ＭＳ Ｐゴシック" charset="-128"/>
                <a:cs typeface="ＭＳ Ｐゴシック" charset="-128"/>
              </a:rPr>
              <a:t>each seller </a:t>
            </a:r>
            <a:r>
              <a:rPr lang="en-US" sz="1600" dirty="0">
                <a:ea typeface="ＭＳ Ｐゴシック" charset="-128"/>
                <a:cs typeface="ＭＳ Ｐゴシック" charset="-128"/>
              </a:rPr>
              <a:t>is alert and responsive to competitors’ pricing strategies and moves.</a:t>
            </a:r>
          </a:p>
          <a:p>
            <a:pPr algn="just"/>
            <a:endParaRPr lang="en-US" sz="1600" dirty="0" smtClean="0">
              <a:ea typeface="ＭＳ Ｐゴシック" charset="-128"/>
              <a:cs typeface="ＭＳ Ｐゴシック" charset="-128"/>
            </a:endParaRPr>
          </a:p>
          <a:p>
            <a:pPr algn="just"/>
            <a:r>
              <a:rPr lang="en-US" sz="1600" dirty="0" smtClean="0">
                <a:ea typeface="ＭＳ Ｐゴシック" charset="-128"/>
                <a:cs typeface="ＭＳ Ｐゴシック" charset="-128"/>
              </a:rPr>
              <a:t>In </a:t>
            </a:r>
            <a:r>
              <a:rPr lang="en-US" sz="1600" dirty="0">
                <a:ea typeface="ＭＳ Ｐゴシック" charset="-128"/>
                <a:cs typeface="ＭＳ Ｐゴシック" charset="-128"/>
              </a:rPr>
              <a:t>a </a:t>
            </a:r>
            <a:r>
              <a:rPr lang="en-US" sz="1600" b="1" dirty="0">
                <a:solidFill>
                  <a:srgbClr val="0000FF"/>
                </a:solidFill>
                <a:ea typeface="ＭＳ Ｐゴシック" charset="-128"/>
                <a:cs typeface="ＭＳ Ｐゴシック" charset="-128"/>
              </a:rPr>
              <a:t>pure monopoly</a:t>
            </a:r>
            <a:r>
              <a:rPr lang="en-US" sz="1600" dirty="0">
                <a:ea typeface="ＭＳ Ｐゴシック" charset="-128"/>
                <a:cs typeface="ＭＳ Ｐゴシック" charset="-128"/>
              </a:rPr>
              <a:t>, the market consists of one seller. The seller may be a </a:t>
            </a:r>
            <a:r>
              <a:rPr lang="en-US" sz="1600" dirty="0" smtClean="0">
                <a:ea typeface="ＭＳ Ｐゴシック" charset="-128"/>
                <a:cs typeface="ＭＳ Ｐゴシック" charset="-128"/>
              </a:rPr>
              <a:t>government monopoly </a:t>
            </a:r>
            <a:r>
              <a:rPr lang="en-US" sz="1600" dirty="0">
                <a:ea typeface="ＭＳ Ｐゴシック" charset="-128"/>
                <a:cs typeface="ＭＳ Ｐゴシック" charset="-128"/>
              </a:rPr>
              <a:t>(the U.S. Postal Service), a private regulated monopoly (a power company), or </a:t>
            </a:r>
            <a:r>
              <a:rPr lang="en-US" sz="1600" dirty="0" smtClean="0">
                <a:ea typeface="ＭＳ Ｐゴシック" charset="-128"/>
                <a:cs typeface="ＭＳ Ｐゴシック" charset="-128"/>
              </a:rPr>
              <a:t>a private non-regulated </a:t>
            </a:r>
            <a:r>
              <a:rPr lang="en-US" sz="1600" dirty="0">
                <a:ea typeface="ＭＳ Ｐゴシック" charset="-128"/>
                <a:cs typeface="ＭＳ Ｐゴシック" charset="-128"/>
              </a:rPr>
              <a:t>monopoly (DuPont when it introduced nylon). Pricing is handled </a:t>
            </a:r>
            <a:r>
              <a:rPr lang="en-US" sz="1600" dirty="0" smtClean="0">
                <a:ea typeface="ＭＳ Ｐゴシック" charset="-128"/>
                <a:cs typeface="ＭＳ Ｐゴシック" charset="-128"/>
              </a:rPr>
              <a:t>differently in </a:t>
            </a:r>
            <a:r>
              <a:rPr lang="en-US" sz="1600" dirty="0">
                <a:ea typeface="ＭＳ Ｐゴシック" charset="-128"/>
                <a:cs typeface="ＭＳ Ｐゴシック" charset="-128"/>
              </a:rPr>
              <a:t>each case.</a:t>
            </a:r>
            <a:endParaRPr lang="en-US" sz="1600" dirty="0"/>
          </a:p>
        </p:txBody>
      </p:sp>
      <p:sp>
        <p:nvSpPr>
          <p:cNvPr id="9" name="Rectangle 2"/>
          <p:cNvSpPr>
            <a:spLocks noGrp="1" noChangeArrowheads="1"/>
          </p:cNvSpPr>
          <p:nvPr>
            <p:ph type="title"/>
          </p:nvPr>
        </p:nvSpPr>
        <p:spPr>
          <a:xfrm>
            <a:off x="609600" y="228600"/>
            <a:ext cx="7772400" cy="990600"/>
          </a:xfrm>
        </p:spPr>
        <p:txBody>
          <a:bodyPr/>
          <a:lstStyle/>
          <a:p>
            <a:r>
              <a:rPr lang="en-US" sz="3200" dirty="0" smtClean="0">
                <a:solidFill>
                  <a:srgbClr val="FF0000"/>
                </a:solidFill>
                <a:latin typeface="Calibri" charset="0"/>
              </a:rPr>
              <a:t/>
            </a:r>
            <a:br>
              <a:rPr lang="en-US" sz="3200" dirty="0" smtClean="0">
                <a:solidFill>
                  <a:srgbClr val="FF0000"/>
                </a:solidFill>
                <a:latin typeface="Calibri" charset="0"/>
              </a:rPr>
            </a:br>
            <a:r>
              <a:rPr lang="en-US" sz="3200" dirty="0" smtClean="0">
                <a:solidFill>
                  <a:srgbClr val="FF0000"/>
                </a:solidFill>
                <a:latin typeface="Calibri" charset="0"/>
              </a:rPr>
              <a:t>Other Internal and External Considerations Affecting Price Decisions</a:t>
            </a:r>
            <a:br>
              <a:rPr lang="en-US" sz="3200" dirty="0" smtClean="0">
                <a:solidFill>
                  <a:srgbClr val="FF0000"/>
                </a:solidFill>
                <a:latin typeface="Calibri" charset="0"/>
              </a:rPr>
            </a:br>
            <a:endParaRPr lang="en-US" sz="3200" dirty="0" smtClean="0">
              <a:solidFill>
                <a:srgbClr val="FF0000"/>
              </a:solidFill>
            </a:endParaRPr>
          </a:p>
        </p:txBody>
      </p:sp>
    </p:spTree>
    <p:extLst>
      <p:ext uri="{BB962C8B-B14F-4D97-AF65-F5344CB8AC3E}">
        <p14:creationId xmlns:p14="http://schemas.microsoft.com/office/powerpoint/2010/main" val="1426318793"/>
      </p:ext>
    </p:extLst>
  </p:cSld>
  <p:clrMapOvr>
    <a:masterClrMapping/>
  </p:clrMapOvr>
  <p:transition>
    <p:cover dir="l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203164351"/>
              </p:ext>
            </p:extLst>
          </p:nvPr>
        </p:nvGraphicFramePr>
        <p:xfrm>
          <a:off x="2590800" y="2057400"/>
          <a:ext cx="3962400" cy="381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2948" name="Text Placeholder 3"/>
          <p:cNvSpPr>
            <a:spLocks noGrp="1"/>
          </p:cNvSpPr>
          <p:nvPr>
            <p:ph type="body" sz="quarter" idx="13"/>
          </p:nvPr>
        </p:nvSpPr>
        <p:spPr/>
        <p:txBody>
          <a:bodyPr/>
          <a:lstStyle/>
          <a:p>
            <a:endParaRPr lang="en-US" dirty="0" smtClean="0">
              <a:latin typeface="Calibri" charset="0"/>
            </a:endParaRPr>
          </a:p>
          <a:p>
            <a:endParaRPr lang="en-US" dirty="0" smtClean="0">
              <a:latin typeface="Calibri" charset="0"/>
            </a:endParaRPr>
          </a:p>
        </p:txBody>
      </p:sp>
      <p:sp>
        <p:nvSpPr>
          <p:cNvPr id="6" name="Rectangle 2"/>
          <p:cNvSpPr>
            <a:spLocks noGrp="1" noChangeArrowheads="1"/>
          </p:cNvSpPr>
          <p:nvPr>
            <p:ph type="title"/>
          </p:nvPr>
        </p:nvSpPr>
        <p:spPr>
          <a:xfrm>
            <a:off x="685800" y="609600"/>
            <a:ext cx="7772400" cy="990600"/>
          </a:xfrm>
        </p:spPr>
        <p:txBody>
          <a:bodyPr/>
          <a:lstStyle/>
          <a:p>
            <a:r>
              <a:rPr lang="en-US" sz="3200" dirty="0" smtClean="0">
                <a:solidFill>
                  <a:srgbClr val="FF0000"/>
                </a:solidFill>
                <a:latin typeface="Calibri" charset="0"/>
              </a:rPr>
              <a:t/>
            </a:r>
            <a:br>
              <a:rPr lang="en-US" sz="3200" dirty="0" smtClean="0">
                <a:solidFill>
                  <a:srgbClr val="FF0000"/>
                </a:solidFill>
                <a:latin typeface="Calibri" charset="0"/>
              </a:rPr>
            </a:br>
            <a:r>
              <a:rPr lang="en-US" sz="3200" dirty="0" smtClean="0">
                <a:solidFill>
                  <a:srgbClr val="FF0000"/>
                </a:solidFill>
                <a:latin typeface="Calibri" charset="0"/>
              </a:rPr>
              <a:t>Other Internal and External Considerations Affecting Price Decisions</a:t>
            </a:r>
            <a:br>
              <a:rPr lang="en-US" sz="3200" dirty="0" smtClean="0">
                <a:solidFill>
                  <a:srgbClr val="FF0000"/>
                </a:solidFill>
                <a:latin typeface="Calibri" charset="0"/>
              </a:rPr>
            </a:br>
            <a:endParaRPr lang="en-US" sz="3200" dirty="0" smtClean="0">
              <a:solidFill>
                <a:srgbClr val="FF0000"/>
              </a:solidFill>
            </a:endParaRPr>
          </a:p>
        </p:txBody>
      </p:sp>
    </p:spTree>
  </p:cSld>
  <p:clrMapOvr>
    <a:masterClrMapping/>
  </p:clrMapOvr>
  <p:transition>
    <p:cover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1752600" y="1524000"/>
            <a:ext cx="6400800" cy="4343400"/>
          </a:xfrm>
        </p:spPr>
        <p:txBody>
          <a:bodyPr/>
          <a:lstStyle/>
          <a:p>
            <a:pPr algn="just"/>
            <a:r>
              <a:rPr lang="en-US" sz="4000" b="1" dirty="0" smtClean="0">
                <a:solidFill>
                  <a:srgbClr val="FF0000"/>
                </a:solidFill>
              </a:rPr>
              <a:t>Price</a:t>
            </a:r>
            <a:r>
              <a:rPr lang="en-US" sz="2800" dirty="0" smtClean="0"/>
              <a:t> is the amount of money charged for a product or service. It is the sum of all the values that consumers give up in order to gain the benefits of having or using a product or service.</a:t>
            </a:r>
          </a:p>
          <a:p>
            <a:pPr algn="just"/>
            <a:endParaRPr lang="en-US" sz="2800" dirty="0" smtClean="0"/>
          </a:p>
          <a:p>
            <a:pPr algn="just"/>
            <a:r>
              <a:rPr lang="en-US" sz="2800" dirty="0" smtClean="0"/>
              <a:t>It (</a:t>
            </a:r>
            <a:r>
              <a:rPr lang="en-US" sz="2800" b="1" dirty="0" smtClean="0">
                <a:solidFill>
                  <a:srgbClr val="FF0000"/>
                </a:solidFill>
              </a:rPr>
              <a:t>Price) </a:t>
            </a:r>
            <a:r>
              <a:rPr lang="en-US" sz="2800" dirty="0" smtClean="0"/>
              <a:t>is the only element in the marketing mix that produces revenue; all other elements represent costs</a:t>
            </a:r>
          </a:p>
        </p:txBody>
      </p:sp>
      <p:sp>
        <p:nvSpPr>
          <p:cNvPr id="19459" name="Rectangle 2"/>
          <p:cNvSpPr>
            <a:spLocks noGrp="1" noChangeArrowheads="1"/>
          </p:cNvSpPr>
          <p:nvPr>
            <p:ph type="title"/>
          </p:nvPr>
        </p:nvSpPr>
        <p:spPr>
          <a:xfrm>
            <a:off x="685800" y="609600"/>
            <a:ext cx="7772400" cy="685800"/>
          </a:xfrm>
        </p:spPr>
        <p:txBody>
          <a:bodyPr/>
          <a:lstStyle/>
          <a:p>
            <a:r>
              <a:rPr lang="en-US" smtClean="0"/>
              <a:t>What Is a Price?</a:t>
            </a:r>
          </a:p>
        </p:txBody>
      </p:sp>
    </p:spTree>
  </p:cSld>
  <p:clrMapOvr>
    <a:masterClrMapping/>
  </p:clrMapOvr>
  <p:transition>
    <p:cover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8"/>
          <p:cNvSpPr txBox="1">
            <a:spLocks noChangeArrowheads="1"/>
          </p:cNvSpPr>
          <p:nvPr/>
        </p:nvSpPr>
        <p:spPr bwMode="auto">
          <a:xfrm>
            <a:off x="5699125" y="2012950"/>
            <a:ext cx="184150" cy="366713"/>
          </a:xfrm>
          <a:prstGeom prst="rect">
            <a:avLst/>
          </a:prstGeom>
          <a:noFill/>
          <a:ln w="9525">
            <a:noFill/>
            <a:miter lim="800000"/>
            <a:headEnd/>
            <a:tailEnd/>
          </a:ln>
        </p:spPr>
        <p:txBody>
          <a:bodyPr wrap="none">
            <a:spAutoFit/>
          </a:bodyPr>
          <a:lstStyle/>
          <a:p>
            <a:endParaRPr lang="en-US" i="0"/>
          </a:p>
        </p:txBody>
      </p:sp>
      <p:sp>
        <p:nvSpPr>
          <p:cNvPr id="4" name="Rectangle 3"/>
          <p:cNvSpPr/>
          <p:nvPr/>
        </p:nvSpPr>
        <p:spPr>
          <a:xfrm>
            <a:off x="2286000" y="1905000"/>
            <a:ext cx="4876800" cy="3170099"/>
          </a:xfrm>
          <a:prstGeom prst="rect">
            <a:avLst/>
          </a:prstGeom>
        </p:spPr>
        <p:txBody>
          <a:bodyPr wrap="square">
            <a:spAutoFit/>
          </a:bodyPr>
          <a:lstStyle/>
          <a:p>
            <a:pPr marL="285750" indent="-285750" algn="just">
              <a:buFont typeface="Arial" pitchFamily="34" charset="0"/>
              <a:buChar char="•"/>
            </a:pPr>
            <a:r>
              <a:rPr lang="en-US" sz="4000" b="1" dirty="0" smtClean="0">
                <a:solidFill>
                  <a:srgbClr val="FF0000"/>
                </a:solidFill>
                <a:latin typeface="Calibri" charset="0"/>
              </a:rPr>
              <a:t>Value-based </a:t>
            </a:r>
            <a:r>
              <a:rPr lang="en-US" sz="4000" b="1" dirty="0">
                <a:solidFill>
                  <a:srgbClr val="FF0000"/>
                </a:solidFill>
                <a:latin typeface="Calibri" charset="0"/>
              </a:rPr>
              <a:t>pricing </a:t>
            </a:r>
            <a:r>
              <a:rPr lang="en-US" sz="4000" b="1" dirty="0" smtClean="0">
                <a:solidFill>
                  <a:srgbClr val="0070C0"/>
                </a:solidFill>
                <a:latin typeface="Calibri" charset="0"/>
              </a:rPr>
              <a:t>(is </a:t>
            </a:r>
            <a:r>
              <a:rPr lang="en-US" sz="4000" b="1" dirty="0">
                <a:solidFill>
                  <a:srgbClr val="0070C0"/>
                </a:solidFill>
                <a:latin typeface="Calibri" charset="0"/>
              </a:rPr>
              <a:t>customer </a:t>
            </a:r>
            <a:r>
              <a:rPr lang="en-US" sz="4000" b="1" dirty="0" smtClean="0">
                <a:solidFill>
                  <a:srgbClr val="0070C0"/>
                </a:solidFill>
                <a:latin typeface="Calibri" charset="0"/>
              </a:rPr>
              <a:t>driven)</a:t>
            </a:r>
          </a:p>
          <a:p>
            <a:pPr marL="285750" indent="-285750" algn="just">
              <a:buFont typeface="Arial" pitchFamily="34" charset="0"/>
              <a:buChar char="•"/>
            </a:pPr>
            <a:endParaRPr lang="en-US" sz="4000" dirty="0" smtClean="0">
              <a:latin typeface="Calibri" charset="0"/>
            </a:endParaRPr>
          </a:p>
          <a:p>
            <a:pPr marL="285750" indent="-285750" algn="just">
              <a:buFont typeface="Arial" pitchFamily="34" charset="0"/>
              <a:buChar char="•"/>
            </a:pPr>
            <a:r>
              <a:rPr lang="en-US" sz="4000" b="1" dirty="0" smtClean="0">
                <a:solidFill>
                  <a:srgbClr val="FF0000"/>
                </a:solidFill>
                <a:latin typeface="Calibri" charset="0"/>
              </a:rPr>
              <a:t>Cost-based pricing </a:t>
            </a:r>
            <a:r>
              <a:rPr lang="en-US" sz="4000" b="1" dirty="0" smtClean="0">
                <a:solidFill>
                  <a:srgbClr val="0070C0"/>
                </a:solidFill>
                <a:latin typeface="Calibri" charset="0"/>
              </a:rPr>
              <a:t>(is product driven)</a:t>
            </a:r>
            <a:endParaRPr lang="en-US" sz="4000" b="1" dirty="0">
              <a:solidFill>
                <a:srgbClr val="0070C0"/>
              </a:solidFill>
              <a:latin typeface="Calibri" charset="0"/>
            </a:endParaRPr>
          </a:p>
        </p:txBody>
      </p:sp>
      <p:sp>
        <p:nvSpPr>
          <p:cNvPr id="6" name="Rectangle 1026"/>
          <p:cNvSpPr txBox="1">
            <a:spLocks noChangeArrowheads="1"/>
          </p:cNvSpPr>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lnSpc>
                <a:spcPts val="3600"/>
              </a:lnSpc>
              <a:spcBef>
                <a:spcPct val="0"/>
              </a:spcBef>
              <a:spcAft>
                <a:spcPct val="0"/>
              </a:spcAft>
              <a:defRPr sz="40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a:lstStyle>
          <a:p>
            <a:r>
              <a:rPr lang="en-US" smtClean="0"/>
              <a:t>Major Pricing Strategies</a:t>
            </a:r>
            <a:endParaRPr lang="en-US" dirty="0" smtClean="0"/>
          </a:p>
        </p:txBody>
      </p:sp>
    </p:spTree>
    <p:extLst>
      <p:ext uri="{BB962C8B-B14F-4D97-AF65-F5344CB8AC3E}">
        <p14:creationId xmlns:p14="http://schemas.microsoft.com/office/powerpoint/2010/main" val="3461999241"/>
      </p:ext>
    </p:extLst>
  </p:cSld>
  <p:clrMapOvr>
    <a:masterClrMapping/>
  </p:clrMapOvr>
  <p:transition>
    <p:cover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xfrm>
            <a:off x="685800" y="381000"/>
            <a:ext cx="7772400" cy="1143000"/>
          </a:xfrm>
        </p:spPr>
        <p:txBody>
          <a:bodyPr/>
          <a:lstStyle/>
          <a:p>
            <a:r>
              <a:rPr lang="en-US" dirty="0" smtClean="0"/>
              <a:t>Major Pricing Strategies</a:t>
            </a:r>
          </a:p>
        </p:txBody>
      </p:sp>
      <p:sp>
        <p:nvSpPr>
          <p:cNvPr id="25603" name="Content Placeholder 4"/>
          <p:cNvSpPr>
            <a:spLocks noGrp="1"/>
          </p:cNvSpPr>
          <p:nvPr>
            <p:ph type="body" sz="quarter" idx="13"/>
          </p:nvPr>
        </p:nvSpPr>
        <p:spPr>
          <a:xfrm>
            <a:off x="914400" y="1447800"/>
            <a:ext cx="7162800" cy="381000"/>
          </a:xfrm>
        </p:spPr>
        <p:txBody>
          <a:bodyPr/>
          <a:lstStyle/>
          <a:p>
            <a:r>
              <a:rPr lang="en-US" dirty="0" smtClean="0">
                <a:latin typeface="Calibri" charset="0"/>
              </a:rPr>
              <a:t>Customer Value-Based Pricing</a:t>
            </a:r>
          </a:p>
          <a:p>
            <a:endParaRPr lang="en-US" dirty="0" smtClean="0">
              <a:latin typeface="Calibri" charset="0"/>
            </a:endParaRPr>
          </a:p>
          <a:p>
            <a:endParaRPr lang="en-US" sz="1600" dirty="0" smtClean="0">
              <a:latin typeface="Calibri" charset="0"/>
            </a:endParaRPr>
          </a:p>
          <a:p>
            <a:endParaRPr lang="en-US" sz="1600" dirty="0" smtClean="0">
              <a:latin typeface="Calibri" charset="0"/>
            </a:endParaRPr>
          </a:p>
          <a:p>
            <a:endParaRPr lang="en-US" dirty="0" smtClean="0">
              <a:latin typeface="Calibri" charset="0"/>
            </a:endParaRPr>
          </a:p>
        </p:txBody>
      </p:sp>
      <p:pic>
        <p:nvPicPr>
          <p:cNvPr id="25604" name="Picture 5" descr="fig10_01wo"/>
          <p:cNvPicPr>
            <a:picLocks noChangeAspect="1" noChangeArrowheads="1"/>
          </p:cNvPicPr>
          <p:nvPr/>
        </p:nvPicPr>
        <p:blipFill>
          <a:blip r:embed="rId3" cstate="print"/>
          <a:srcRect/>
          <a:stretch>
            <a:fillRect/>
          </a:stretch>
        </p:blipFill>
        <p:spPr bwMode="auto">
          <a:xfrm>
            <a:off x="0" y="2209800"/>
            <a:ext cx="9144000" cy="2401887"/>
          </a:xfrm>
          <a:prstGeom prst="rect">
            <a:avLst/>
          </a:prstGeom>
          <a:noFill/>
          <a:ln w="9525">
            <a:noFill/>
            <a:miter lim="800000"/>
            <a:headEnd/>
            <a:tailEnd/>
          </a:ln>
        </p:spPr>
      </p:pic>
      <p:sp>
        <p:nvSpPr>
          <p:cNvPr id="2" name="Rectangle 1"/>
          <p:cNvSpPr/>
          <p:nvPr/>
        </p:nvSpPr>
        <p:spPr>
          <a:xfrm>
            <a:off x="1905000" y="4648200"/>
            <a:ext cx="6477000" cy="1477328"/>
          </a:xfrm>
          <a:prstGeom prst="rect">
            <a:avLst/>
          </a:prstGeom>
          <a:solidFill>
            <a:schemeClr val="bg2"/>
          </a:solidFill>
          <a:ln>
            <a:solidFill>
              <a:schemeClr val="tx1"/>
            </a:solidFill>
          </a:ln>
        </p:spPr>
        <p:txBody>
          <a:bodyPr wrap="square">
            <a:spAutoFit/>
          </a:bodyPr>
          <a:lstStyle/>
          <a:p>
            <a:pPr algn="just"/>
            <a:r>
              <a:rPr lang="en-US" i="0" dirty="0"/>
              <a:t>If customers perceive that a product’s price </a:t>
            </a:r>
            <a:r>
              <a:rPr lang="en-US" i="0" dirty="0" smtClean="0"/>
              <a:t>is greater </a:t>
            </a:r>
            <a:r>
              <a:rPr lang="en-US" i="0" dirty="0"/>
              <a:t>than its value, they won’t buy it. If </a:t>
            </a:r>
            <a:r>
              <a:rPr lang="en-US" i="0" dirty="0" smtClean="0"/>
              <a:t>the company </a:t>
            </a:r>
            <a:r>
              <a:rPr lang="en-US" i="0" dirty="0"/>
              <a:t>prices a product below its costs, </a:t>
            </a:r>
            <a:r>
              <a:rPr lang="en-US" i="0" dirty="0" smtClean="0"/>
              <a:t>profits will </a:t>
            </a:r>
            <a:r>
              <a:rPr lang="en-US" i="0" dirty="0"/>
              <a:t>suffer. Between the two extremes, the “</a:t>
            </a:r>
            <a:r>
              <a:rPr lang="en-US" i="0" dirty="0" smtClean="0"/>
              <a:t>right“ pricing </a:t>
            </a:r>
            <a:r>
              <a:rPr lang="en-US" i="0" dirty="0"/>
              <a:t>strategy is one that delivers both value </a:t>
            </a:r>
            <a:r>
              <a:rPr lang="en-US" i="0" dirty="0" smtClean="0"/>
              <a:t>to the </a:t>
            </a:r>
            <a:r>
              <a:rPr lang="en-US" i="0" dirty="0"/>
              <a:t>customer and profits to the company.</a:t>
            </a:r>
            <a:endParaRPr lang="en-US" dirty="0"/>
          </a:p>
        </p:txBody>
      </p:sp>
    </p:spTree>
  </p:cSld>
  <p:clrMapOvr>
    <a:masterClrMapping/>
  </p:clrMapOvr>
  <p:transition>
    <p:cover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09600" y="457200"/>
            <a:ext cx="7772400" cy="1143000"/>
          </a:xfrm>
        </p:spPr>
        <p:txBody>
          <a:bodyPr/>
          <a:lstStyle/>
          <a:p>
            <a:r>
              <a:rPr lang="en-US" dirty="0" smtClean="0"/>
              <a:t>Major Pricing Strategies</a:t>
            </a:r>
          </a:p>
        </p:txBody>
      </p:sp>
      <p:pic>
        <p:nvPicPr>
          <p:cNvPr id="29700" name="Picture 6" descr="fig10_02wo"/>
          <p:cNvPicPr>
            <a:picLocks noChangeAspect="1" noChangeArrowheads="1"/>
          </p:cNvPicPr>
          <p:nvPr/>
        </p:nvPicPr>
        <p:blipFill>
          <a:blip r:embed="rId3" cstate="print"/>
          <a:srcRect/>
          <a:stretch>
            <a:fillRect/>
          </a:stretch>
        </p:blipFill>
        <p:spPr bwMode="auto">
          <a:xfrm>
            <a:off x="838200" y="1905000"/>
            <a:ext cx="7543800" cy="2610072"/>
          </a:xfrm>
          <a:prstGeom prst="rect">
            <a:avLst/>
          </a:prstGeom>
          <a:noFill/>
          <a:ln w="9525">
            <a:noFill/>
            <a:miter lim="800000"/>
            <a:headEnd/>
            <a:tailEnd/>
          </a:ln>
        </p:spPr>
      </p:pic>
      <p:sp>
        <p:nvSpPr>
          <p:cNvPr id="3" name="Rectangle 2"/>
          <p:cNvSpPr/>
          <p:nvPr/>
        </p:nvSpPr>
        <p:spPr>
          <a:xfrm>
            <a:off x="2133600" y="4953000"/>
            <a:ext cx="3733800" cy="1200329"/>
          </a:xfrm>
          <a:prstGeom prst="rect">
            <a:avLst/>
          </a:prstGeom>
          <a:solidFill>
            <a:schemeClr val="bg2"/>
          </a:solidFill>
          <a:ln>
            <a:solidFill>
              <a:schemeClr val="tx1"/>
            </a:solidFill>
          </a:ln>
        </p:spPr>
        <p:txBody>
          <a:bodyPr wrap="square">
            <a:spAutoFit/>
          </a:bodyPr>
          <a:lstStyle/>
          <a:p>
            <a:pPr algn="just"/>
            <a:r>
              <a:rPr lang="en-US" i="0" dirty="0"/>
              <a:t>Costs play an important role </a:t>
            </a:r>
            <a:r>
              <a:rPr lang="en-US" i="0" dirty="0" smtClean="0"/>
              <a:t>in setting </a:t>
            </a:r>
            <a:r>
              <a:rPr lang="en-US" i="0" dirty="0"/>
              <a:t>prices. But, like </a:t>
            </a:r>
            <a:r>
              <a:rPr lang="en-US" i="0" dirty="0" smtClean="0"/>
              <a:t>everything else </a:t>
            </a:r>
            <a:r>
              <a:rPr lang="en-US" i="0" dirty="0"/>
              <a:t>in marketing, good </a:t>
            </a:r>
            <a:r>
              <a:rPr lang="en-US" i="0" dirty="0" smtClean="0"/>
              <a:t>pricing </a:t>
            </a:r>
            <a:r>
              <a:rPr lang="en-US" dirty="0" smtClean="0"/>
              <a:t>starts </a:t>
            </a:r>
            <a:r>
              <a:rPr lang="en-US" i="0" dirty="0"/>
              <a:t>with the </a:t>
            </a:r>
            <a:r>
              <a:rPr lang="en-US" dirty="0"/>
              <a:t>customer</a:t>
            </a:r>
            <a:r>
              <a:rPr lang="en-US" i="0" dirty="0"/>
              <a:t>.</a:t>
            </a:r>
            <a:endParaRPr lang="en-US" dirty="0"/>
          </a:p>
        </p:txBody>
      </p:sp>
      <p:cxnSp>
        <p:nvCxnSpPr>
          <p:cNvPr id="5" name="Straight Arrow Connector 4"/>
          <p:cNvCxnSpPr/>
          <p:nvPr/>
        </p:nvCxnSpPr>
        <p:spPr bwMode="auto">
          <a:xfrm flipH="1" flipV="1">
            <a:off x="1752600" y="4267200"/>
            <a:ext cx="381000" cy="609599"/>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Tree>
  </p:cSld>
  <p:clrMapOvr>
    <a:masterClrMapping/>
  </p:clrMapOvr>
  <p:transition>
    <p:cover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8"/>
          <p:cNvSpPr txBox="1">
            <a:spLocks noChangeArrowheads="1"/>
          </p:cNvSpPr>
          <p:nvPr/>
        </p:nvSpPr>
        <p:spPr bwMode="auto">
          <a:xfrm>
            <a:off x="5699125" y="2012950"/>
            <a:ext cx="184150" cy="366713"/>
          </a:xfrm>
          <a:prstGeom prst="rect">
            <a:avLst/>
          </a:prstGeom>
          <a:noFill/>
          <a:ln w="9525">
            <a:noFill/>
            <a:miter lim="800000"/>
            <a:headEnd/>
            <a:tailEnd/>
          </a:ln>
        </p:spPr>
        <p:txBody>
          <a:bodyPr wrap="none">
            <a:spAutoFit/>
          </a:bodyPr>
          <a:lstStyle/>
          <a:p>
            <a:endParaRPr lang="en-US" i="0"/>
          </a:p>
        </p:txBody>
      </p:sp>
      <p:sp>
        <p:nvSpPr>
          <p:cNvPr id="4" name="Rectangle 3"/>
          <p:cNvSpPr/>
          <p:nvPr/>
        </p:nvSpPr>
        <p:spPr>
          <a:xfrm>
            <a:off x="1981200" y="2512874"/>
            <a:ext cx="5410200" cy="1754326"/>
          </a:xfrm>
          <a:prstGeom prst="rect">
            <a:avLst/>
          </a:prstGeom>
        </p:spPr>
        <p:txBody>
          <a:bodyPr wrap="square">
            <a:spAutoFit/>
          </a:bodyPr>
          <a:lstStyle/>
          <a:p>
            <a:pPr algn="ctr"/>
            <a:r>
              <a:rPr lang="en-US" sz="5400" b="1" dirty="0" smtClean="0">
                <a:solidFill>
                  <a:srgbClr val="FF0000"/>
                </a:solidFill>
                <a:latin typeface="Calibri" charset="0"/>
              </a:rPr>
              <a:t>Customer value-based pricing</a:t>
            </a:r>
            <a:endParaRPr lang="en-US" sz="5400" b="1" dirty="0">
              <a:solidFill>
                <a:srgbClr val="FF0000"/>
              </a:solidFill>
              <a:latin typeface="Calibri" charset="0"/>
            </a:endParaRPr>
          </a:p>
        </p:txBody>
      </p:sp>
    </p:spTree>
    <p:extLst>
      <p:ext uri="{BB962C8B-B14F-4D97-AF65-F5344CB8AC3E}">
        <p14:creationId xmlns:p14="http://schemas.microsoft.com/office/powerpoint/2010/main" val="1172044559"/>
      </p:ext>
    </p:extLst>
  </p:cSld>
  <p:clrMapOvr>
    <a:masterClrMapping/>
  </p:clrMapOvr>
  <p:transition>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81000"/>
            <a:ext cx="7772400" cy="1143000"/>
          </a:xfrm>
        </p:spPr>
        <p:txBody>
          <a:bodyPr/>
          <a:lstStyle/>
          <a:p>
            <a:r>
              <a:rPr lang="en-US" sz="3600" dirty="0" smtClean="0"/>
              <a:t/>
            </a:r>
            <a:br>
              <a:rPr lang="en-US" sz="3600" dirty="0" smtClean="0"/>
            </a:br>
            <a:r>
              <a:rPr lang="en-US" sz="3600" dirty="0" smtClean="0"/>
              <a:t>Major Pricing Strategies</a:t>
            </a:r>
          </a:p>
        </p:txBody>
      </p:sp>
      <p:sp>
        <p:nvSpPr>
          <p:cNvPr id="23555" name="Content Placeholder 6"/>
          <p:cNvSpPr>
            <a:spLocks noGrp="1"/>
          </p:cNvSpPr>
          <p:nvPr>
            <p:ph idx="1"/>
          </p:nvPr>
        </p:nvSpPr>
        <p:spPr>
          <a:xfrm>
            <a:off x="1812925" y="3505200"/>
            <a:ext cx="3978275" cy="2667000"/>
          </a:xfrm>
        </p:spPr>
        <p:txBody>
          <a:bodyPr/>
          <a:lstStyle/>
          <a:p>
            <a:pPr marL="0" indent="0" algn="just">
              <a:buFontTx/>
              <a:buNone/>
            </a:pPr>
            <a:r>
              <a:rPr lang="en-US" sz="2800" dirty="0" smtClean="0">
                <a:latin typeface="Calibri" charset="0"/>
              </a:rPr>
              <a:t>Understanding how much value consumers place on the benefits they receive from the product and setting a price that captures that value.</a:t>
            </a:r>
          </a:p>
          <a:p>
            <a:pPr algn="just">
              <a:buFontTx/>
              <a:buNone/>
            </a:pPr>
            <a:endParaRPr lang="en-US" dirty="0" smtClean="0">
              <a:latin typeface="Calibri" charset="0"/>
            </a:endParaRPr>
          </a:p>
        </p:txBody>
      </p:sp>
      <p:sp>
        <p:nvSpPr>
          <p:cNvPr id="23556" name="Text Placeholder 10"/>
          <p:cNvSpPr>
            <a:spLocks noGrp="1"/>
          </p:cNvSpPr>
          <p:nvPr>
            <p:ph type="body" sz="quarter" idx="13"/>
          </p:nvPr>
        </p:nvSpPr>
        <p:spPr>
          <a:xfrm>
            <a:off x="914400" y="1752600"/>
            <a:ext cx="7162800" cy="381000"/>
          </a:xfrm>
        </p:spPr>
        <p:txBody>
          <a:bodyPr/>
          <a:lstStyle/>
          <a:p>
            <a:r>
              <a:rPr lang="en-US" dirty="0" smtClean="0">
                <a:latin typeface="Calibri" charset="0"/>
              </a:rPr>
              <a:t>Customer Value-Based Pricing</a:t>
            </a:r>
          </a:p>
          <a:p>
            <a:endParaRPr lang="en-US" dirty="0" smtClean="0">
              <a:latin typeface="Calibri" charset="0"/>
            </a:endParaRPr>
          </a:p>
        </p:txBody>
      </p:sp>
      <p:sp>
        <p:nvSpPr>
          <p:cNvPr id="23557" name="Text Box 8"/>
          <p:cNvSpPr txBox="1">
            <a:spLocks noChangeArrowheads="1"/>
          </p:cNvSpPr>
          <p:nvPr/>
        </p:nvSpPr>
        <p:spPr bwMode="auto">
          <a:xfrm>
            <a:off x="5699125" y="2012950"/>
            <a:ext cx="184150" cy="366713"/>
          </a:xfrm>
          <a:prstGeom prst="rect">
            <a:avLst/>
          </a:prstGeom>
          <a:noFill/>
          <a:ln w="9525">
            <a:noFill/>
            <a:miter lim="800000"/>
            <a:headEnd/>
            <a:tailEnd/>
          </a:ln>
        </p:spPr>
        <p:txBody>
          <a:bodyPr wrap="none">
            <a:spAutoFit/>
          </a:bodyPr>
          <a:lstStyle/>
          <a:p>
            <a:endParaRPr lang="en-US" i="0"/>
          </a:p>
        </p:txBody>
      </p:sp>
      <p:pic>
        <p:nvPicPr>
          <p:cNvPr id="23558" name="Picture 8" descr="ph10_02"/>
          <p:cNvPicPr>
            <a:picLocks noChangeAspect="1" noChangeArrowheads="1"/>
          </p:cNvPicPr>
          <p:nvPr/>
        </p:nvPicPr>
        <p:blipFill>
          <a:blip r:embed="rId3" cstate="print"/>
          <a:srcRect/>
          <a:stretch>
            <a:fillRect/>
          </a:stretch>
        </p:blipFill>
        <p:spPr bwMode="auto">
          <a:xfrm>
            <a:off x="6096000" y="3836898"/>
            <a:ext cx="2209799" cy="1954302"/>
          </a:xfrm>
          <a:prstGeom prst="rect">
            <a:avLst/>
          </a:prstGeom>
          <a:noFill/>
          <a:ln w="9525">
            <a:noFill/>
            <a:miter lim="800000"/>
            <a:headEnd/>
            <a:tailEnd/>
          </a:ln>
        </p:spPr>
      </p:pic>
      <p:sp>
        <p:nvSpPr>
          <p:cNvPr id="7" name="Content Placeholder 4"/>
          <p:cNvSpPr txBox="1">
            <a:spLocks/>
          </p:cNvSpPr>
          <p:nvPr/>
        </p:nvSpPr>
        <p:spPr bwMode="auto">
          <a:xfrm>
            <a:off x="1066800" y="2438400"/>
            <a:ext cx="7162800" cy="990600"/>
          </a:xfrm>
          <a:prstGeom prst="rect">
            <a:avLst/>
          </a:prstGeom>
          <a:solidFill>
            <a:schemeClr val="bg2"/>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lvl1pPr marL="342900" indent="-342900" algn="ctr" rtl="0" eaLnBrk="0" fontAlgn="base" hangingPunct="0">
              <a:spcBef>
                <a:spcPct val="20000"/>
              </a:spcBef>
              <a:spcAft>
                <a:spcPct val="0"/>
              </a:spcAft>
              <a:buNone/>
              <a:defRPr sz="2800" b="1" i="0">
                <a:solidFill>
                  <a:schemeClr val="tx2"/>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lgn="just"/>
            <a:r>
              <a:rPr lang="en-US" sz="2400" dirty="0">
                <a:solidFill>
                  <a:srgbClr val="FF0000"/>
                </a:solidFill>
              </a:rPr>
              <a:t>Like everything else </a:t>
            </a:r>
            <a:r>
              <a:rPr lang="en-US" sz="2400" dirty="0" smtClean="0">
                <a:solidFill>
                  <a:srgbClr val="FF0000"/>
                </a:solidFill>
              </a:rPr>
              <a:t>in marketing</a:t>
            </a:r>
            <a:r>
              <a:rPr lang="en-US" sz="2400" dirty="0">
                <a:solidFill>
                  <a:srgbClr val="FF0000"/>
                </a:solidFill>
              </a:rPr>
              <a:t>, good </a:t>
            </a:r>
            <a:r>
              <a:rPr lang="en-US" sz="2400" dirty="0" smtClean="0">
                <a:solidFill>
                  <a:srgbClr val="FF0000"/>
                </a:solidFill>
              </a:rPr>
              <a:t>pricing starts </a:t>
            </a:r>
            <a:r>
              <a:rPr lang="en-US" sz="2400" dirty="0">
                <a:solidFill>
                  <a:srgbClr val="FF0000"/>
                </a:solidFill>
              </a:rPr>
              <a:t>with </a:t>
            </a:r>
            <a:r>
              <a:rPr lang="en-US" sz="2400" i="1" dirty="0">
                <a:solidFill>
                  <a:srgbClr val="FF0000"/>
                </a:solidFill>
              </a:rPr>
              <a:t>customers </a:t>
            </a:r>
            <a:r>
              <a:rPr lang="en-US" sz="2400" dirty="0">
                <a:solidFill>
                  <a:srgbClr val="FF0000"/>
                </a:solidFill>
              </a:rPr>
              <a:t>and </a:t>
            </a:r>
            <a:r>
              <a:rPr lang="en-US" sz="2400" dirty="0" smtClean="0">
                <a:solidFill>
                  <a:srgbClr val="FF0000"/>
                </a:solidFill>
              </a:rPr>
              <a:t>their perceptions </a:t>
            </a:r>
            <a:r>
              <a:rPr lang="en-US" sz="2400" dirty="0">
                <a:solidFill>
                  <a:srgbClr val="FF0000"/>
                </a:solidFill>
              </a:rPr>
              <a:t>of value.</a:t>
            </a:r>
            <a:endParaRPr lang="en-US" sz="2400" dirty="0" smtClean="0">
              <a:solidFill>
                <a:srgbClr val="FF0000"/>
              </a:solidFill>
              <a:latin typeface="Calibri" charset="0"/>
            </a:endParaRPr>
          </a:p>
          <a:p>
            <a:pPr algn="just"/>
            <a:endParaRPr lang="en-US" sz="2400" dirty="0" smtClean="0">
              <a:latin typeface="Calibri" charset="0"/>
            </a:endParaRPr>
          </a:p>
          <a:p>
            <a:pPr algn="just"/>
            <a:endParaRPr lang="en-US" sz="2400" dirty="0" smtClean="0">
              <a:latin typeface="Calibri" charset="0"/>
            </a:endParaRPr>
          </a:p>
          <a:p>
            <a:pPr algn="just"/>
            <a:endParaRPr lang="en-US" sz="2400" dirty="0" smtClean="0">
              <a:latin typeface="Calibri" charset="0"/>
            </a:endParaRPr>
          </a:p>
        </p:txBody>
      </p:sp>
    </p:spTree>
  </p:cSld>
  <p:clrMapOvr>
    <a:masterClrMapping/>
  </p:clrMapOvr>
  <p:transition>
    <p:cover dir="lu"/>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2044</TotalTime>
  <Words>2307</Words>
  <Application>Microsoft Office PowerPoint</Application>
  <PresentationFormat>On-screen Show (4:3)</PresentationFormat>
  <Paragraphs>259</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1_Blank Presentation</vt:lpstr>
      <vt:lpstr> Chapter Ten</vt:lpstr>
      <vt:lpstr>PowerPoint Presentation</vt:lpstr>
      <vt:lpstr>Outlines</vt:lpstr>
      <vt:lpstr>What Is a Price?</vt:lpstr>
      <vt:lpstr>PowerPoint Presentation</vt:lpstr>
      <vt:lpstr>Major Pricing Strategies</vt:lpstr>
      <vt:lpstr>Major Pricing Strategies</vt:lpstr>
      <vt:lpstr>PowerPoint Presentation</vt:lpstr>
      <vt:lpstr> Major Pricing Strategies</vt:lpstr>
      <vt:lpstr>Major Pricing Strategies</vt:lpstr>
      <vt:lpstr>Major Pricing Strategies</vt:lpstr>
      <vt:lpstr>Major Pricing Strategies</vt:lpstr>
      <vt:lpstr>Major Pricing Strategies</vt:lpstr>
      <vt:lpstr>PowerPoint Presentation</vt:lpstr>
      <vt:lpstr>Major Pricing Strategies</vt:lpstr>
      <vt:lpstr> Major Pricing Strategies</vt:lpstr>
      <vt:lpstr>Major Pricing Strategies</vt:lpstr>
      <vt:lpstr> Major Pricing Strategies</vt:lpstr>
      <vt:lpstr>Major Pricing Strategies</vt:lpstr>
      <vt:lpstr>Major Pricing Strategies</vt:lpstr>
      <vt:lpstr>Major Pricing Strategies</vt:lpstr>
      <vt:lpstr>PowerPoint Presentation</vt:lpstr>
      <vt:lpstr>Major Pricing Strategies</vt:lpstr>
      <vt:lpstr>PowerPoint Presentation</vt:lpstr>
      <vt:lpstr> Other Internal and External Considerations Affecting Price Decisions </vt:lpstr>
      <vt:lpstr> Other Internal and External Considerations Affecting Price Decisions </vt:lpstr>
      <vt:lpstr> Other Internal and External Considerations Affecting Price Decisions </vt:lpstr>
      <vt:lpstr> Other Internal and External Considerations Affecting Price Decisions </vt:lpstr>
      <vt:lpstr> Other Internal and External Considerations Affecting Price Decisions </vt:lpstr>
      <vt:lpstr> Other Internal and External Considerations Affecting Price Decisions </vt:lpstr>
      <vt:lpstr> Other Internal and External Considerations Affecting Price Decisions </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User</cp:lastModifiedBy>
  <cp:revision>218</cp:revision>
  <cp:lastPrinted>2009-02-10T23:49:25Z</cp:lastPrinted>
  <dcterms:created xsi:type="dcterms:W3CDTF">2011-02-17T23:13:28Z</dcterms:created>
  <dcterms:modified xsi:type="dcterms:W3CDTF">2013-12-08T05:47:17Z</dcterms:modified>
</cp:coreProperties>
</file>