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9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742C6-4A89-49F9-A930-62F6FB552AF7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3E1A4-5452-428D-AF7A-C7C04C7DB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05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4BA7180-F530-4055-BABE-8AC21DB472D2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75F54B9-545C-4F08-8BEF-1C3A00D73D2B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01258A9-C79C-4D17-AB80-C9C8AF8A5B2D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7340D06-511F-4411-88AE-203D7EA1189E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7E0A061-0D7C-46E0-8AD7-6D6776685E22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4929D9-B4AC-4A8C-8D26-A88C8BB5A8F9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B90C431-8B00-4E92-8BE0-8EE18D7A1C3A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1DEA58C-1784-47CB-96F0-8F6C486FB63D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5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0BB6023-797A-40F3-9AD9-0B2E867D9531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67D2C3C-9CE8-49BA-A974-F7B6507998E8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7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519868A-CB48-41DC-B8C3-078043F5A14B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. 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69030C-95D9-402D-A68A-1A2207AC1680}" type="slidenum">
              <a:rPr lang="en-US" altLang="en-US">
                <a:ea typeface="ヒラギノ角ゴ Pro W3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8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35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00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2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6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51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3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7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2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5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3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196ED-F793-4D33-B225-1337C6F36F9B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DEBCF-E24A-41F5-861A-959E719DD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7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990600" y="2057400"/>
            <a:ext cx="7162800" cy="14700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/>
            </a:r>
            <a:br>
              <a:rPr lang="en-US" altLang="en-US" dirty="0" smtClean="0">
                <a:solidFill>
                  <a:schemeClr val="bg1"/>
                </a:solidFill>
              </a:rPr>
            </a:br>
            <a:r>
              <a:rPr lang="en-US" altLang="en-US" dirty="0" smtClean="0">
                <a:solidFill>
                  <a:schemeClr val="bg1"/>
                </a:solidFill>
              </a:rPr>
              <a:t>Chapter Ten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bg1"/>
                </a:solidFill>
              </a:rPr>
              <a:t>Pricing:</a:t>
            </a:r>
          </a:p>
          <a:p>
            <a:r>
              <a:rPr lang="en-US" altLang="en-US" b="1" dirty="0" smtClean="0">
                <a:solidFill>
                  <a:schemeClr val="bg1"/>
                </a:solidFill>
              </a:rPr>
              <a:t>Understanding and Capturing Customer Value</a:t>
            </a:r>
            <a:endParaRPr lang="en-US" altLang="en-US" sz="3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6934200" cy="4114800"/>
          </a:xfrm>
        </p:spPr>
        <p:txBody>
          <a:bodyPr/>
          <a:lstStyle/>
          <a:p>
            <a:pPr marL="533400" indent="-533400" algn="ctr">
              <a:buFontTx/>
              <a:buNone/>
            </a:pPr>
            <a:endParaRPr lang="en-US" altLang="en-US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533400" indent="-533400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Total costs</a:t>
            </a:r>
            <a:r>
              <a:rPr lang="en-US" altLang="en-US" dirty="0" smtClean="0">
                <a:solidFill>
                  <a:schemeClr val="bg1"/>
                </a:solidFill>
              </a:rPr>
              <a:t> are the sum of the fixed and variable costs for any given level of production</a:t>
            </a:r>
          </a:p>
          <a:p>
            <a:pPr marL="533400" indent="-533400">
              <a:buFontTx/>
              <a:buNone/>
            </a:pP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41988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Cost-Based Pricing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321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48131" name="Content Placeholder 13"/>
          <p:cNvSpPr>
            <a:spLocks noGrp="1"/>
          </p:cNvSpPr>
          <p:nvPr>
            <p:ph idx="1"/>
          </p:nvPr>
        </p:nvSpPr>
        <p:spPr>
          <a:xfrm>
            <a:off x="152400" y="2057400"/>
            <a:ext cx="8839200" cy="4267200"/>
          </a:xfrm>
        </p:spPr>
        <p:txBody>
          <a:bodyPr>
            <a:normAutofit lnSpcReduction="10000"/>
          </a:bodyPr>
          <a:lstStyle/>
          <a:p>
            <a:r>
              <a:rPr lang="en-US" altLang="en-US" b="1" dirty="0" smtClean="0">
                <a:solidFill>
                  <a:schemeClr val="bg1"/>
                </a:solidFill>
              </a:rPr>
              <a:t>Cost-plus pricing </a:t>
            </a:r>
            <a:r>
              <a:rPr lang="en-US" altLang="en-US" dirty="0" smtClean="0">
                <a:solidFill>
                  <a:schemeClr val="bg1"/>
                </a:solidFill>
              </a:rPr>
              <a:t>adds a standard markup to the cost of the product </a:t>
            </a:r>
          </a:p>
          <a:p>
            <a:endParaRPr lang="en-US" alt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chemeClr val="bg1"/>
                </a:solidFill>
              </a:rPr>
              <a:t>Break-even pricing </a:t>
            </a:r>
            <a:r>
              <a:rPr lang="en-US" altLang="en-US" dirty="0">
                <a:solidFill>
                  <a:schemeClr val="bg1"/>
                </a:solidFill>
              </a:rPr>
              <a:t>is the price at which total costs are equal to total revenue and there is no profit</a:t>
            </a:r>
          </a:p>
          <a:p>
            <a:pPr>
              <a:lnSpc>
                <a:spcPct val="90000"/>
              </a:lnSpc>
            </a:pPr>
            <a:endParaRPr lang="en-US" altLang="en-US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chemeClr val="bg1"/>
                </a:solidFill>
              </a:rPr>
              <a:t>Target return pricing </a:t>
            </a:r>
            <a:r>
              <a:rPr lang="en-US" altLang="en-US" dirty="0">
                <a:solidFill>
                  <a:schemeClr val="bg1"/>
                </a:solidFill>
              </a:rPr>
              <a:t>is the price at which the firm will break even or make the profit it’s seeking</a:t>
            </a:r>
          </a:p>
          <a:p>
            <a:endParaRPr lang="en-US" alt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48133" name="Text Box 9"/>
          <p:cNvSpPr txBox="1">
            <a:spLocks noChangeArrowheads="1"/>
          </p:cNvSpPr>
          <p:nvPr/>
        </p:nvSpPr>
        <p:spPr bwMode="auto">
          <a:xfrm>
            <a:off x="3200400" y="1219200"/>
            <a:ext cx="3176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ヒラギノ角ゴ Pro W3"/>
              </a:rPr>
              <a:t>Cost-Plus Pricing</a:t>
            </a:r>
          </a:p>
        </p:txBody>
      </p:sp>
    </p:spTree>
    <p:extLst>
      <p:ext uri="{BB962C8B-B14F-4D97-AF65-F5344CB8AC3E}">
        <p14:creationId xmlns:p14="http://schemas.microsoft.com/office/powerpoint/2010/main" val="808102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438400"/>
            <a:ext cx="7772400" cy="39624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Setting prices based on competitors’ strategies, costs, prices, and market offerings. </a:t>
            </a:r>
          </a:p>
        </p:txBody>
      </p:sp>
      <p:sp>
        <p:nvSpPr>
          <p:cNvPr id="5222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43000" y="1143000"/>
            <a:ext cx="7010400" cy="6858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Competition-based pricing</a:t>
            </a:r>
            <a:endParaRPr lang="en-US" altLang="en-US" sz="32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320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Pricing:</a:t>
            </a:r>
            <a:b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Understanding and </a:t>
            </a:r>
            <a:b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Capturing Customer Value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3200400"/>
            <a:ext cx="6629400" cy="33528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bg1"/>
                </a:solidFill>
              </a:rPr>
              <a:t>What Is a Price?</a:t>
            </a:r>
          </a:p>
          <a:p>
            <a:r>
              <a:rPr lang="en-US" altLang="en-US" sz="2800" dirty="0" smtClean="0">
                <a:solidFill>
                  <a:schemeClr val="bg1"/>
                </a:solidFill>
              </a:rPr>
              <a:t>Major Pricing Strategies</a:t>
            </a:r>
          </a:p>
          <a:p>
            <a:pPr marL="0" indent="0"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1741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2362200"/>
            <a:ext cx="71628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</a:p>
        </p:txBody>
      </p:sp>
    </p:spTree>
    <p:extLst>
      <p:ext uri="{BB962C8B-B14F-4D97-AF65-F5344CB8AC3E}">
        <p14:creationId xmlns:p14="http://schemas.microsoft.com/office/powerpoint/2010/main" val="2579130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620000" cy="4419600"/>
          </a:xfrm>
        </p:spPr>
        <p:txBody>
          <a:bodyPr>
            <a:normAutofit lnSpcReduction="10000"/>
          </a:bodyPr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Price</a:t>
            </a: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dirty="0" smtClean="0">
                <a:solidFill>
                  <a:schemeClr val="bg1"/>
                </a:solidFill>
              </a:rPr>
              <a:t>is the amount of money charged for a product or service. It is the sum of all the values that consumers give up in order to gain the benefits of having or using a product or service.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en-US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b="1" dirty="0" smtClean="0">
                <a:solidFill>
                  <a:schemeClr val="bg1"/>
                </a:solidFill>
              </a:rPr>
              <a:t>Price</a:t>
            </a:r>
            <a:r>
              <a:rPr lang="en-US" altLang="en-US" dirty="0" smtClean="0">
                <a:solidFill>
                  <a:schemeClr val="bg1"/>
                </a:solidFill>
              </a:rPr>
              <a:t> is the only element in the marketing mix that produces revenue; all other elements represent costs</a:t>
            </a:r>
          </a:p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</a:rPr>
              <a:t>Price </a:t>
            </a:r>
            <a:r>
              <a:rPr lang="en-US" dirty="0">
                <a:solidFill>
                  <a:schemeClr val="bg1"/>
                </a:solidFill>
              </a:rPr>
              <a:t>is one of the most flexible marketing mix elements.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en-US" dirty="0" smtClean="0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en-US" dirty="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a Price?</a:t>
            </a:r>
          </a:p>
        </p:txBody>
      </p:sp>
    </p:spTree>
    <p:extLst>
      <p:ext uri="{BB962C8B-B14F-4D97-AF65-F5344CB8AC3E}">
        <p14:creationId xmlns:p14="http://schemas.microsoft.com/office/powerpoint/2010/main" val="1936382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077200" cy="4267200"/>
          </a:xfrm>
        </p:spPr>
        <p:txBody>
          <a:bodyPr>
            <a:normAutofit/>
          </a:bodyPr>
          <a:lstStyle/>
          <a:p>
            <a:pPr marL="533400" indent="-533400" algn="ctr">
              <a:lnSpc>
                <a:spcPct val="90000"/>
              </a:lnSpc>
              <a:buFontTx/>
              <a:buNone/>
            </a:pPr>
            <a:endParaRPr lang="en-US" altLang="en-US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en-US" sz="2800" b="1" dirty="0" smtClean="0">
                <a:solidFill>
                  <a:schemeClr val="bg1"/>
                </a:solidFill>
              </a:rPr>
              <a:t>Value-based pricing</a:t>
            </a:r>
            <a:r>
              <a:rPr lang="en-US" altLang="en-US" sz="2800" dirty="0" smtClean="0">
                <a:solidFill>
                  <a:schemeClr val="bg1"/>
                </a:solidFill>
              </a:rPr>
              <a:t> uses the buyers’ perceptions of value, not the sellers cost, as the key to pricing</a:t>
            </a:r>
            <a:r>
              <a:rPr lang="en-US" altLang="en-US" sz="2800" dirty="0">
                <a:solidFill>
                  <a:schemeClr val="bg1"/>
                </a:solidFill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altLang="en-US" sz="2800" dirty="0">
              <a:solidFill>
                <a:schemeClr val="bg1"/>
              </a:solidFill>
            </a:endParaRPr>
          </a:p>
          <a:p>
            <a:pPr marL="533400" indent="-533400">
              <a:lnSpc>
                <a:spcPct val="90000"/>
              </a:lnSpc>
              <a:buNone/>
            </a:pPr>
            <a:r>
              <a:rPr lang="en-US" sz="2800" b="1" dirty="0">
                <a:solidFill>
                  <a:schemeClr val="bg1"/>
                </a:solidFill>
              </a:rPr>
              <a:t>Two types of value-based pricing are </a:t>
            </a:r>
            <a:r>
              <a:rPr lang="en-US" sz="2800" b="1" dirty="0" smtClean="0">
                <a:solidFill>
                  <a:schemeClr val="bg1"/>
                </a:solidFill>
              </a:rPr>
              <a:t>: 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good-value </a:t>
            </a:r>
            <a:r>
              <a:rPr lang="en-US" sz="2800" b="1" dirty="0">
                <a:solidFill>
                  <a:schemeClr val="bg1"/>
                </a:solidFill>
              </a:rPr>
              <a:t>pricing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marL="533400" indent="-533400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value-added </a:t>
            </a:r>
            <a:r>
              <a:rPr lang="en-US" sz="2800" b="1" dirty="0">
                <a:solidFill>
                  <a:schemeClr val="bg1"/>
                </a:solidFill>
              </a:rPr>
              <a:t>pricing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23556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 Value-Based Pricing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834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763000" cy="5029200"/>
          </a:xfrm>
        </p:spPr>
        <p:txBody>
          <a:bodyPr>
            <a:noAutofit/>
          </a:bodyPr>
          <a:lstStyle/>
          <a:p>
            <a:pPr marL="533400" indent="-533400" algn="ctr">
              <a:buFontTx/>
              <a:buNone/>
            </a:pPr>
            <a:endParaRPr lang="en-US" altLang="en-US" sz="2800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533400" indent="-533400">
              <a:buFontTx/>
              <a:buNone/>
            </a:pPr>
            <a:r>
              <a:rPr lang="en-US" altLang="en-US" sz="2800" b="1" dirty="0" smtClean="0">
                <a:solidFill>
                  <a:schemeClr val="bg1"/>
                </a:solidFill>
              </a:rPr>
              <a:t>Good-value pricing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</a:p>
          <a:p>
            <a:pPr marL="533400" indent="-533400">
              <a:buFontTx/>
              <a:buNone/>
            </a:pPr>
            <a:r>
              <a:rPr lang="en-US" altLang="en-US" sz="2800" dirty="0" smtClean="0">
                <a:solidFill>
                  <a:schemeClr val="bg1"/>
                </a:solidFill>
              </a:rPr>
              <a:t>     offers the right combination of quality and good service at a fair price </a:t>
            </a:r>
          </a:p>
          <a:p>
            <a:pPr marL="533400" indent="-533400">
              <a:buFontTx/>
              <a:buNone/>
            </a:pPr>
            <a:endParaRPr lang="en-US" altLang="en-US" sz="2800" dirty="0">
              <a:solidFill>
                <a:schemeClr val="bg1"/>
              </a:solidFill>
            </a:endParaRPr>
          </a:p>
          <a:p>
            <a:r>
              <a:rPr lang="en-US" altLang="en-US" sz="2800" b="1" dirty="0">
                <a:solidFill>
                  <a:schemeClr val="bg1"/>
                </a:solidFill>
              </a:rPr>
              <a:t>Everyday low pricing (EDLP) </a:t>
            </a:r>
            <a:r>
              <a:rPr lang="en-US" altLang="en-US" sz="2800" dirty="0">
                <a:solidFill>
                  <a:schemeClr val="bg1"/>
                </a:solidFill>
              </a:rPr>
              <a:t>charging a constant everyday low price with few or no temporary price discounts</a:t>
            </a:r>
          </a:p>
          <a:p>
            <a:r>
              <a:rPr lang="en-US" altLang="en-US" sz="2800" b="1" dirty="0" smtClean="0">
                <a:solidFill>
                  <a:schemeClr val="bg1"/>
                </a:solidFill>
              </a:rPr>
              <a:t>High-low </a:t>
            </a:r>
            <a:r>
              <a:rPr lang="en-US" altLang="en-US" sz="2800" b="1" dirty="0">
                <a:solidFill>
                  <a:schemeClr val="bg1"/>
                </a:solidFill>
              </a:rPr>
              <a:t>pricing </a:t>
            </a:r>
            <a:r>
              <a:rPr lang="en-US" altLang="en-US" sz="2800" dirty="0">
                <a:solidFill>
                  <a:schemeClr val="bg1"/>
                </a:solidFill>
              </a:rPr>
              <a:t>charging higher prices on an everyday basis but running frequent promotions to lower prices temporarily on selected items</a:t>
            </a:r>
          </a:p>
          <a:p>
            <a:pPr marL="533400" indent="-533400">
              <a:buFontTx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  <a:p>
            <a:pPr marL="533400" indent="-533400">
              <a:buFontTx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2765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1066800"/>
            <a:ext cx="71628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 Value-Based Pricing</a:t>
            </a:r>
          </a:p>
        </p:txBody>
      </p:sp>
    </p:spTree>
    <p:extLst>
      <p:ext uri="{BB962C8B-B14F-4D97-AF65-F5344CB8AC3E}">
        <p14:creationId xmlns:p14="http://schemas.microsoft.com/office/powerpoint/2010/main" val="2788159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 smtClean="0">
              <a:solidFill>
                <a:schemeClr val="bg1"/>
              </a:solidFill>
            </a:endParaRPr>
          </a:p>
          <a:p>
            <a:r>
              <a:rPr lang="en-US" altLang="en-US" b="1" dirty="0" smtClean="0">
                <a:solidFill>
                  <a:schemeClr val="bg1"/>
                </a:solidFill>
              </a:rPr>
              <a:t>Value-added pricing </a:t>
            </a:r>
            <a:r>
              <a:rPr lang="en-US" altLang="en-US" dirty="0" smtClean="0">
                <a:solidFill>
                  <a:schemeClr val="bg1"/>
                </a:solidFill>
              </a:rPr>
              <a:t>attaches value-added features and services to differentiate offers, support higher prices, and build pricing power</a:t>
            </a:r>
          </a:p>
          <a:p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33796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 Value-Based Pricing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437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algn="ctr">
              <a:buFontTx/>
              <a:buNone/>
            </a:pPr>
            <a:endParaRPr lang="en-US" altLang="en-US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533400" indent="-533400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Cost-based pricing </a:t>
            </a:r>
            <a:r>
              <a:rPr lang="en-US" altLang="en-US" dirty="0" smtClean="0">
                <a:solidFill>
                  <a:schemeClr val="bg1"/>
                </a:solidFill>
              </a:rPr>
              <a:t> setting prices based on the costs for producing, distributing, and selling the product plus a fair rate of return for effort and risk</a:t>
            </a:r>
          </a:p>
        </p:txBody>
      </p:sp>
      <p:sp>
        <p:nvSpPr>
          <p:cNvPr id="3584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Cost-Based Pricing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287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905000"/>
            <a:ext cx="6400800" cy="4114800"/>
          </a:xfrm>
        </p:spPr>
        <p:txBody>
          <a:bodyPr/>
          <a:lstStyle/>
          <a:p>
            <a:pPr marL="533400" indent="-533400" algn="ctr">
              <a:buFontTx/>
              <a:buNone/>
            </a:pPr>
            <a:endParaRPr lang="en-US" altLang="en-US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533400" indent="-533400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Fixed costs</a:t>
            </a:r>
            <a:r>
              <a:rPr lang="en-US" altLang="en-US" dirty="0" smtClean="0">
                <a:solidFill>
                  <a:schemeClr val="bg1"/>
                </a:solidFill>
              </a:rPr>
              <a:t> are the costs that do not vary with production or sales level </a:t>
            </a:r>
          </a:p>
          <a:p>
            <a:pPr marL="933450" lvl="1" indent="-533400"/>
            <a:r>
              <a:rPr lang="en-US" altLang="en-US" dirty="0" smtClean="0">
                <a:solidFill>
                  <a:schemeClr val="bg1"/>
                </a:solidFill>
              </a:rPr>
              <a:t>Rent</a:t>
            </a:r>
          </a:p>
          <a:p>
            <a:pPr marL="933450" lvl="1" indent="-533400"/>
            <a:r>
              <a:rPr lang="en-US" altLang="en-US" dirty="0" smtClean="0">
                <a:solidFill>
                  <a:schemeClr val="bg1"/>
                </a:solidFill>
              </a:rPr>
              <a:t>Heat</a:t>
            </a:r>
          </a:p>
          <a:p>
            <a:pPr marL="933450" lvl="1" indent="-533400"/>
            <a:r>
              <a:rPr lang="en-US" altLang="en-US" dirty="0" smtClean="0">
                <a:solidFill>
                  <a:schemeClr val="bg1"/>
                </a:solidFill>
              </a:rPr>
              <a:t>Interest</a:t>
            </a:r>
          </a:p>
          <a:p>
            <a:pPr marL="933450" lvl="1" indent="-533400"/>
            <a:r>
              <a:rPr lang="en-US" altLang="en-US" dirty="0" smtClean="0">
                <a:solidFill>
                  <a:schemeClr val="bg1"/>
                </a:solidFill>
              </a:rPr>
              <a:t>Executive salaries</a:t>
            </a:r>
          </a:p>
        </p:txBody>
      </p:sp>
      <p:sp>
        <p:nvSpPr>
          <p:cNvPr id="37892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Cost-Based Pricing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909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Major Pricing Strategies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algn="ctr">
              <a:buFontTx/>
              <a:buNone/>
            </a:pPr>
            <a:endParaRPr lang="en-US" altLang="en-US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533400" indent="-533400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Variable costs</a:t>
            </a:r>
            <a:r>
              <a:rPr lang="en-US" altLang="en-US" dirty="0" smtClean="0">
                <a:solidFill>
                  <a:schemeClr val="bg1"/>
                </a:solidFill>
              </a:rPr>
              <a:t> are the costs that vary with the level of production</a:t>
            </a:r>
          </a:p>
          <a:p>
            <a:pPr marL="933450" lvl="1" indent="-533400"/>
            <a:r>
              <a:rPr lang="en-US" altLang="en-US" dirty="0" smtClean="0">
                <a:solidFill>
                  <a:schemeClr val="bg1"/>
                </a:solidFill>
              </a:rPr>
              <a:t>Packaging</a:t>
            </a:r>
          </a:p>
          <a:p>
            <a:pPr marL="933450" lvl="1" indent="-533400"/>
            <a:r>
              <a:rPr lang="en-US" altLang="en-US" dirty="0" smtClean="0">
                <a:solidFill>
                  <a:schemeClr val="bg1"/>
                </a:solidFill>
              </a:rPr>
              <a:t>Raw materials</a:t>
            </a:r>
          </a:p>
        </p:txBody>
      </p:sp>
      <p:sp>
        <p:nvSpPr>
          <p:cNvPr id="39940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Cost-Based Pricing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693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401</Words>
  <Application>Microsoft Office PowerPoint</Application>
  <PresentationFormat>عرض على الشاشة (3:4)‏</PresentationFormat>
  <Paragraphs>78</Paragraphs>
  <Slides>12</Slides>
  <Notes>12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نسق Office</vt:lpstr>
      <vt:lpstr> Chapter Ten</vt:lpstr>
      <vt:lpstr>Pricing: Understanding and  Capturing Customer Value</vt:lpstr>
      <vt:lpstr>What Is a Price?</vt:lpstr>
      <vt:lpstr>Major Pricing Strategies</vt:lpstr>
      <vt:lpstr>Major Pricing Strategies</vt:lpstr>
      <vt:lpstr>Major Pricing Strategies</vt:lpstr>
      <vt:lpstr>Major Pricing Strategies</vt:lpstr>
      <vt:lpstr>Major Pricing Strategies</vt:lpstr>
      <vt:lpstr> Major Pricing Strategies</vt:lpstr>
      <vt:lpstr>Major Pricing Strategies</vt:lpstr>
      <vt:lpstr>Major Pricing Strategies</vt:lpstr>
      <vt:lpstr>Major Pricing Strategies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Ten</dc:title>
  <dc:creator>malmawash</dc:creator>
  <cp:lastModifiedBy>malmawash</cp:lastModifiedBy>
  <cp:revision>4</cp:revision>
  <dcterms:created xsi:type="dcterms:W3CDTF">2016-04-04T06:28:36Z</dcterms:created>
  <dcterms:modified xsi:type="dcterms:W3CDTF">2016-04-11T06:23:51Z</dcterms:modified>
</cp:coreProperties>
</file>