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7" r:id="rId2"/>
    <p:sldId id="269" r:id="rId3"/>
    <p:sldId id="258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70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07742C6-4A89-49F9-A930-62F6FB552AF7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C3E1A4-5452-428D-AF7A-C7C04C7DB0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60593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ar-SA" altLang="en-US" smtClean="0"/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D4BA7180-F530-4055-BABE-8AC21DB472D2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1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301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4301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775F54B9-545C-4F08-8BEF-1C3A00D73D2B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10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" name="Notes Placeholder 2"/>
          <p:cNvSpPr>
            <a:spLocks noGrp="1"/>
          </p:cNvSpPr>
          <p:nvPr>
            <p:ph type="body" idx="1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 fontScale="85000" lnSpcReduction="20000"/>
          </a:bodyPr>
          <a:lstStyle/>
          <a:p>
            <a:pPr>
              <a:defRPr/>
            </a:pPr>
            <a:r>
              <a:rPr lang="en-US" dirty="0" smtClean="0"/>
              <a:t>.</a:t>
            </a:r>
          </a:p>
        </p:txBody>
      </p:sp>
      <p:sp>
        <p:nvSpPr>
          <p:cNvPr id="4915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901258A9-C79C-4D17-AB80-C9C8AF8A5B2D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11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325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5325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87340D06-511F-4411-88AE-203D7EA1189E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12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843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1843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97E0A061-0D7C-46E0-8AD7-6D6776685E22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2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" name="Notes Placeholder 2"/>
          <p:cNvSpPr>
            <a:spLocks noGrp="1"/>
          </p:cNvSpPr>
          <p:nvPr>
            <p:ph type="body" idx="1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 fontScale="92500"/>
          </a:bodyPr>
          <a:lstStyle/>
          <a:p>
            <a:pPr>
              <a:defRPr/>
            </a:pPr>
            <a:endParaRPr lang="en-US" dirty="0" smtClean="0"/>
          </a:p>
        </p:txBody>
      </p:sp>
      <p:sp>
        <p:nvSpPr>
          <p:cNvPr id="2048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DE4929D9-B4AC-4A8C-8D26-A88C8BB5A8F9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3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" name="Notes Placeholder 2"/>
          <p:cNvSpPr>
            <a:spLocks noGrp="1"/>
          </p:cNvSpPr>
          <p:nvPr>
            <p:ph type="body" idx="1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 fontScale="85000" lnSpcReduction="20000"/>
          </a:bodyPr>
          <a:lstStyle/>
          <a:p>
            <a:pPr>
              <a:defRPr/>
            </a:pPr>
            <a:endParaRPr lang="en-US" dirty="0" smtClean="0"/>
          </a:p>
        </p:txBody>
      </p:sp>
      <p:sp>
        <p:nvSpPr>
          <p:cNvPr id="2458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8B90C431-8B00-4E92-8BE0-8EE18D7A1C3A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4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" name="Notes Placeholder 2"/>
          <p:cNvSpPr>
            <a:spLocks noGrp="1"/>
          </p:cNvSpPr>
          <p:nvPr>
            <p:ph type="body" idx="1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 fontScale="92500" lnSpcReduction="10000"/>
          </a:bodyPr>
          <a:lstStyle/>
          <a:p>
            <a:pPr>
              <a:defRPr/>
            </a:pPr>
            <a:endParaRPr lang="en-US" dirty="0" smtClean="0"/>
          </a:p>
        </p:txBody>
      </p:sp>
      <p:sp>
        <p:nvSpPr>
          <p:cNvPr id="2867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71DEA58C-1784-47CB-96F0-8F6C486FB63D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5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481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482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E0BB6023-797A-40F3-9AD9-0B2E867D9531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6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686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686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967D2C3C-9CE8-49BA-A974-F7B6507998E8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7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891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3891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5519868A-CB48-41DC-B8C3-078043F5A14B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8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6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 altLang="en-US" smtClean="0"/>
              <a:t>. </a:t>
            </a:r>
          </a:p>
        </p:txBody>
      </p:sp>
      <p:sp>
        <p:nvSpPr>
          <p:cNvPr id="4096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spcBef>
                <a:spcPct val="30000"/>
              </a:spcBef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pPr>
              <a:spcBef>
                <a:spcPct val="0"/>
              </a:spcBef>
            </a:pPr>
            <a:fld id="{9B69030C-95D9-402D-A68A-1A2207AC1680}" type="slidenum">
              <a:rPr lang="en-US" altLang="en-US">
                <a:ea typeface="ヒラギノ角ゴ Pro W3"/>
              </a:rPr>
              <a:pPr>
                <a:spcBef>
                  <a:spcPct val="0"/>
                </a:spcBef>
              </a:pPr>
              <a:t>9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01832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99045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833592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490034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2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>
            <a:lvl1pPr>
              <a:lnSpc>
                <a:spcPts val="3600"/>
              </a:lnSpc>
              <a:defRPr sz="40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b="0"/>
            </a:lvl1pPr>
            <a:lvl2pPr>
              <a:defRPr b="0"/>
            </a:lvl2pPr>
            <a:lvl3pPr>
              <a:defRPr b="0"/>
            </a:lvl3pPr>
            <a:lvl4pPr>
              <a:defRPr b="0"/>
            </a:lvl4pPr>
            <a:lvl5pPr>
              <a:defRPr b="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914400" y="1447800"/>
            <a:ext cx="7162800" cy="381000"/>
          </a:xfrm>
        </p:spPr>
        <p:txBody>
          <a:bodyPr/>
          <a:lstStyle>
            <a:lvl1pPr algn="ctr">
              <a:buNone/>
              <a:defRPr sz="2800" b="1" i="0">
                <a:solidFill>
                  <a:schemeClr val="tx2"/>
                </a:solidFill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59252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01616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456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75519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37303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46748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40243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23559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5378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E196ED-F793-4D33-B225-1337C6F36F9B}" type="datetimeFigureOut">
              <a:rPr lang="en-US" smtClean="0"/>
              <a:t>4/11/2016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6DEBCF-E24A-41F5-861A-959E719DDA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1679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2" r:id="rId13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ctrTitle"/>
          </p:nvPr>
        </p:nvSpPr>
        <p:spPr>
          <a:xfrm>
            <a:off x="990600" y="2057400"/>
            <a:ext cx="7162800" cy="1470025"/>
          </a:xfrm>
        </p:spPr>
        <p:txBody>
          <a:bodyPr/>
          <a:lstStyle/>
          <a:p>
            <a:pPr eaLnBrk="1" hangingPunct="1"/>
            <a:r>
              <a:rPr lang="en-US" altLang="en-US" dirty="0" smtClean="0">
                <a:solidFill>
                  <a:schemeClr val="bg1"/>
                </a:solidFill>
              </a:rPr>
              <a:t/>
            </a:r>
            <a:br>
              <a:rPr lang="en-US" altLang="en-US" dirty="0" smtClean="0">
                <a:solidFill>
                  <a:schemeClr val="bg1"/>
                </a:solidFill>
              </a:rPr>
            </a:br>
            <a:r>
              <a:rPr lang="en-US" altLang="en-US" dirty="0" smtClean="0">
                <a:solidFill>
                  <a:schemeClr val="bg1"/>
                </a:solidFill>
              </a:rPr>
              <a:t>Chapter Ten</a:t>
            </a:r>
          </a:p>
        </p:txBody>
      </p:sp>
      <p:sp>
        <p:nvSpPr>
          <p:cNvPr id="15363" name="Subtitle 2"/>
          <p:cNvSpPr>
            <a:spLocks noGrp="1"/>
          </p:cNvSpPr>
          <p:nvPr>
            <p:ph type="subTitle" idx="1"/>
          </p:nvPr>
        </p:nvSpPr>
        <p:spPr>
          <a:xfrm>
            <a:off x="1447800" y="3886200"/>
            <a:ext cx="6400800" cy="1752600"/>
          </a:xfrm>
        </p:spPr>
        <p:txBody>
          <a:bodyPr/>
          <a:lstStyle/>
          <a:p>
            <a:r>
              <a:rPr lang="en-US" altLang="en-US" b="1" dirty="0" smtClean="0">
                <a:solidFill>
                  <a:schemeClr val="bg1"/>
                </a:solidFill>
              </a:rPr>
              <a:t>Pricing:</a:t>
            </a:r>
          </a:p>
          <a:p>
            <a:r>
              <a:rPr lang="en-US" altLang="en-US" b="1" dirty="0" smtClean="0">
                <a:solidFill>
                  <a:schemeClr val="bg1"/>
                </a:solidFill>
              </a:rPr>
              <a:t>Understanding and Capturing Customer Value</a:t>
            </a:r>
            <a:endParaRPr lang="en-US" altLang="en-US" sz="36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76805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2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Major Pricing Strategies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idx="1"/>
          </p:nvPr>
        </p:nvSpPr>
        <p:spPr>
          <a:xfrm>
            <a:off x="1066800" y="1981200"/>
            <a:ext cx="6934200" cy="4114800"/>
          </a:xfrm>
        </p:spPr>
        <p:txBody>
          <a:bodyPr/>
          <a:lstStyle/>
          <a:p>
            <a:pPr marL="533400" indent="-533400" algn="ctr">
              <a:buFontTx/>
              <a:buNone/>
            </a:pPr>
            <a:endParaRPr lang="en-US" altLang="en-US" b="1" i="1" dirty="0" smtClean="0">
              <a:solidFill>
                <a:schemeClr val="bg1"/>
              </a:solidFill>
              <a:latin typeface="Times New Roman" pitchFamily="18" charset="0"/>
            </a:endParaRPr>
          </a:p>
          <a:p>
            <a:pPr marL="533400" indent="-533400">
              <a:buFontTx/>
              <a:buNone/>
            </a:pPr>
            <a:r>
              <a:rPr lang="en-US" altLang="en-US" b="1" dirty="0" smtClean="0">
                <a:solidFill>
                  <a:schemeClr val="bg1"/>
                </a:solidFill>
              </a:rPr>
              <a:t>Total costs</a:t>
            </a:r>
            <a:r>
              <a:rPr lang="en-US" altLang="en-US" dirty="0" smtClean="0">
                <a:solidFill>
                  <a:schemeClr val="bg1"/>
                </a:solidFill>
              </a:rPr>
              <a:t> are the sum of the fixed and variable costs for any given level of production</a:t>
            </a:r>
          </a:p>
          <a:p>
            <a:pPr marL="533400" indent="-533400">
              <a:buFontTx/>
              <a:buNone/>
            </a:pPr>
            <a:endParaRPr lang="en-US" altLang="en-US" dirty="0" smtClean="0">
              <a:solidFill>
                <a:schemeClr val="bg1"/>
              </a:solidFill>
            </a:endParaRPr>
          </a:p>
        </p:txBody>
      </p:sp>
      <p:sp>
        <p:nvSpPr>
          <p:cNvPr id="41988" name="Text Placeholder 3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Arial" pitchFamily="34" charset="0"/>
              </a:rPr>
              <a:t>Cost-Based Pricing</a:t>
            </a:r>
          </a:p>
          <a:p>
            <a:endParaRPr lang="en-US" altLang="en-US" dirty="0" smtClean="0">
              <a:solidFill>
                <a:schemeClr val="accent6">
                  <a:lumMod val="60000"/>
                  <a:lumOff val="40000"/>
                </a:schemeClr>
              </a:solidFill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832177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Major Pricing Strategies</a:t>
            </a:r>
          </a:p>
        </p:txBody>
      </p:sp>
      <p:sp>
        <p:nvSpPr>
          <p:cNvPr id="48131" name="Content Placeholder 13"/>
          <p:cNvSpPr>
            <a:spLocks noGrp="1"/>
          </p:cNvSpPr>
          <p:nvPr>
            <p:ph idx="1"/>
          </p:nvPr>
        </p:nvSpPr>
        <p:spPr>
          <a:xfrm>
            <a:off x="152400" y="2057400"/>
            <a:ext cx="8839200" cy="4267200"/>
          </a:xfrm>
        </p:spPr>
        <p:txBody>
          <a:bodyPr>
            <a:normAutofit lnSpcReduction="10000"/>
          </a:bodyPr>
          <a:lstStyle/>
          <a:p>
            <a:r>
              <a:rPr lang="en-US" altLang="en-US" b="1" dirty="0" smtClean="0">
                <a:solidFill>
                  <a:schemeClr val="bg1"/>
                </a:solidFill>
              </a:rPr>
              <a:t>Cost-plus pricing </a:t>
            </a:r>
            <a:r>
              <a:rPr lang="en-US" altLang="en-US" dirty="0" smtClean="0">
                <a:solidFill>
                  <a:schemeClr val="bg1"/>
                </a:solidFill>
              </a:rPr>
              <a:t>adds a standard markup to the cost of the product </a:t>
            </a:r>
          </a:p>
          <a:p>
            <a:endParaRPr lang="en-US" altLang="en-US" dirty="0" smtClean="0">
              <a:solidFill>
                <a:schemeClr val="bg1"/>
              </a:solidFill>
            </a:endParaRPr>
          </a:p>
          <a:p>
            <a:pPr>
              <a:lnSpc>
                <a:spcPct val="90000"/>
              </a:lnSpc>
            </a:pPr>
            <a:r>
              <a:rPr lang="en-US" altLang="en-US" b="1" dirty="0">
                <a:solidFill>
                  <a:schemeClr val="bg1"/>
                </a:solidFill>
              </a:rPr>
              <a:t>Break-even pricing </a:t>
            </a:r>
            <a:r>
              <a:rPr lang="en-US" altLang="en-US" dirty="0">
                <a:solidFill>
                  <a:schemeClr val="bg1"/>
                </a:solidFill>
              </a:rPr>
              <a:t>is the price at which total costs are equal to total revenue and there is no profit</a:t>
            </a:r>
          </a:p>
          <a:p>
            <a:pPr>
              <a:lnSpc>
                <a:spcPct val="90000"/>
              </a:lnSpc>
            </a:pPr>
            <a:endParaRPr lang="en-US" altLang="en-US" dirty="0">
              <a:solidFill>
                <a:schemeClr val="bg1"/>
              </a:solidFill>
            </a:endParaRPr>
          </a:p>
          <a:p>
            <a:pPr>
              <a:lnSpc>
                <a:spcPct val="90000"/>
              </a:lnSpc>
            </a:pPr>
            <a:r>
              <a:rPr lang="en-US" altLang="en-US" b="1" dirty="0">
                <a:solidFill>
                  <a:schemeClr val="bg1"/>
                </a:solidFill>
              </a:rPr>
              <a:t>Target return pricing </a:t>
            </a:r>
            <a:r>
              <a:rPr lang="en-US" altLang="en-US" dirty="0">
                <a:solidFill>
                  <a:schemeClr val="bg1"/>
                </a:solidFill>
              </a:rPr>
              <a:t>is the price at which the firm will break even or make the profit it’s seeking</a:t>
            </a:r>
          </a:p>
          <a:p>
            <a:endParaRPr lang="en-US" alt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altLang="en-US" dirty="0" smtClean="0">
              <a:solidFill>
                <a:schemeClr val="bg1"/>
              </a:solidFill>
            </a:endParaRPr>
          </a:p>
        </p:txBody>
      </p:sp>
      <p:sp>
        <p:nvSpPr>
          <p:cNvPr id="48132" name="Rectangle 3"/>
          <p:cNvSpPr>
            <a:spLocks noGrp="1" noChangeArrowheads="1"/>
          </p:cNvSpPr>
          <p:nvPr>
            <p:ph type="body" sz="quarter" idx="13"/>
          </p:nvPr>
        </p:nvSpPr>
        <p:spPr/>
        <p:txBody>
          <a:bodyPr>
            <a:normAutofit fontScale="77500" lnSpcReduction="20000"/>
          </a:bodyPr>
          <a:lstStyle/>
          <a:p>
            <a:endParaRPr lang="en-US" altLang="en-US" smtClean="0"/>
          </a:p>
          <a:p>
            <a:endParaRPr lang="en-US" altLang="en-US" smtClean="0"/>
          </a:p>
        </p:txBody>
      </p:sp>
      <p:sp>
        <p:nvSpPr>
          <p:cNvPr id="48133" name="Text Box 9"/>
          <p:cNvSpPr txBox="1">
            <a:spLocks noChangeArrowheads="1"/>
          </p:cNvSpPr>
          <p:nvPr/>
        </p:nvSpPr>
        <p:spPr bwMode="auto">
          <a:xfrm>
            <a:off x="3200400" y="1219200"/>
            <a:ext cx="3176588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Calibri" pitchFamily="34" charset="0"/>
                <a:ea typeface="ヒラギノ角ゴ Pro W3"/>
                <a:cs typeface="Calibri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Calibri" pitchFamily="34" charset="0"/>
                <a:ea typeface="ヒラギノ角ゴ Pro W3"/>
                <a:cs typeface="Calibri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ヒラギノ角ゴ Pro W3"/>
                <a:cs typeface="Calibri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Calibri" pitchFamily="34" charset="0"/>
                <a:ea typeface="ヒラギノ角ゴ Pro W3"/>
                <a:cs typeface="Calibri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Calibri" pitchFamily="34" charset="0"/>
                <a:ea typeface="ヒラギノ角ゴ Pro W3"/>
                <a:cs typeface="Calibri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itchFamily="34" charset="0"/>
                <a:ea typeface="ヒラギノ角ゴ Pro W3"/>
                <a:cs typeface="Calibri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itchFamily="34" charset="0"/>
                <a:ea typeface="ヒラギノ角ゴ Pro W3"/>
                <a:cs typeface="Calibri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itchFamily="34" charset="0"/>
                <a:ea typeface="ヒラギノ角ゴ Pro W3"/>
                <a:cs typeface="Calibri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Calibri" pitchFamily="34" charset="0"/>
                <a:ea typeface="ヒラギノ角ゴ Pro W3"/>
                <a:cs typeface="Calibri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2800" b="1" i="0" dirty="0">
                <a:solidFill>
                  <a:schemeClr val="accent6">
                    <a:lumMod val="60000"/>
                    <a:lumOff val="40000"/>
                  </a:schemeClr>
                </a:solidFill>
                <a:latin typeface="Arial" pitchFamily="34" charset="0"/>
                <a:cs typeface="ヒラギノ角ゴ Pro W3"/>
              </a:rPr>
              <a:t>Cost-Plus Pricing</a:t>
            </a:r>
          </a:p>
        </p:txBody>
      </p:sp>
    </p:spTree>
    <p:extLst>
      <p:ext uri="{BB962C8B-B14F-4D97-AF65-F5344CB8AC3E}">
        <p14:creationId xmlns:p14="http://schemas.microsoft.com/office/powerpoint/2010/main" val="80810223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2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Major Pricing Strategies</a:t>
            </a:r>
          </a:p>
        </p:txBody>
      </p:sp>
      <p:sp>
        <p:nvSpPr>
          <p:cNvPr id="52227" name="Rectangle 3"/>
          <p:cNvSpPr>
            <a:spLocks noGrp="1" noChangeArrowheads="1"/>
          </p:cNvSpPr>
          <p:nvPr>
            <p:ph idx="1"/>
          </p:nvPr>
        </p:nvSpPr>
        <p:spPr>
          <a:xfrm>
            <a:off x="762000" y="2438400"/>
            <a:ext cx="7772400" cy="3962400"/>
          </a:xfrm>
        </p:spPr>
        <p:txBody>
          <a:bodyPr/>
          <a:lstStyle/>
          <a:p>
            <a:pPr marL="0" indent="0">
              <a:buNone/>
            </a:pPr>
            <a:r>
              <a:rPr lang="en-US" altLang="en-US" dirty="0" smtClean="0">
                <a:solidFill>
                  <a:schemeClr val="bg1"/>
                </a:solidFill>
              </a:rPr>
              <a:t>Setting prices based on competitors’ strategies, costs, prices, and market offerings. </a:t>
            </a:r>
          </a:p>
        </p:txBody>
      </p:sp>
      <p:sp>
        <p:nvSpPr>
          <p:cNvPr id="52228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1143000" y="1143000"/>
            <a:ext cx="7010400" cy="685800"/>
          </a:xfrm>
        </p:spPr>
        <p:txBody>
          <a:bodyPr/>
          <a:lstStyle/>
          <a:p>
            <a:r>
              <a:rPr lang="en-US" altLang="en-US" sz="32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Competition-based pricing</a:t>
            </a:r>
            <a:endParaRPr lang="en-US" altLang="en-US" sz="3200" dirty="0" smtClean="0">
              <a:solidFill>
                <a:schemeClr val="accent6">
                  <a:lumMod val="60000"/>
                  <a:lumOff val="40000"/>
                </a:schemeClr>
              </a:solidFill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5332041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685800"/>
            <a:ext cx="9144000" cy="1143000"/>
          </a:xfrm>
        </p:spPr>
        <p:txBody>
          <a:bodyPr>
            <a:normAutofit fontScale="90000"/>
          </a:bodyPr>
          <a:lstStyle/>
          <a:p>
            <a:r>
              <a:rPr lang="en-US" altLang="en-US" sz="36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Pricing:</a:t>
            </a:r>
            <a:br>
              <a:rPr lang="en-US" altLang="en-US" sz="36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</a:br>
            <a:r>
              <a:rPr lang="en-US" altLang="en-US" sz="36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Understanding and </a:t>
            </a:r>
            <a:br>
              <a:rPr lang="en-US" altLang="en-US" sz="36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</a:br>
            <a:r>
              <a:rPr lang="en-US" altLang="en-US" sz="36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Capturing Customer Value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idx="1"/>
          </p:nvPr>
        </p:nvSpPr>
        <p:spPr>
          <a:xfrm>
            <a:off x="1371600" y="3200400"/>
            <a:ext cx="6629400" cy="3352800"/>
          </a:xfrm>
        </p:spPr>
        <p:txBody>
          <a:bodyPr/>
          <a:lstStyle/>
          <a:p>
            <a:r>
              <a:rPr lang="en-US" altLang="en-US" sz="2800" dirty="0" smtClean="0">
                <a:solidFill>
                  <a:schemeClr val="bg1"/>
                </a:solidFill>
              </a:rPr>
              <a:t>What Is a Price?</a:t>
            </a:r>
          </a:p>
          <a:p>
            <a:r>
              <a:rPr lang="en-US" altLang="en-US" sz="2800" dirty="0" smtClean="0">
                <a:solidFill>
                  <a:schemeClr val="bg1"/>
                </a:solidFill>
              </a:rPr>
              <a:t>Major Pricing Strategies</a:t>
            </a:r>
          </a:p>
          <a:p>
            <a:pPr marL="0" indent="0">
              <a:buNone/>
            </a:pPr>
            <a:endParaRPr lang="en-US" altLang="en-US" sz="2800" dirty="0" smtClean="0">
              <a:solidFill>
                <a:schemeClr val="bg1"/>
              </a:solidFill>
            </a:endParaRPr>
          </a:p>
        </p:txBody>
      </p:sp>
      <p:sp>
        <p:nvSpPr>
          <p:cNvPr id="17412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914400" y="2362200"/>
            <a:ext cx="7162800" cy="381000"/>
          </a:xfrm>
        </p:spPr>
        <p:txBody>
          <a:bodyPr>
            <a:normAutofit fontScale="77500" lnSpcReduction="20000"/>
          </a:bodyPr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Topic Outline</a:t>
            </a:r>
          </a:p>
        </p:txBody>
      </p:sp>
    </p:spTree>
    <p:extLst>
      <p:ext uri="{BB962C8B-B14F-4D97-AF65-F5344CB8AC3E}">
        <p14:creationId xmlns:p14="http://schemas.microsoft.com/office/powerpoint/2010/main" val="257913049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1600200"/>
            <a:ext cx="7620000" cy="4419600"/>
          </a:xfrm>
        </p:spPr>
        <p:txBody>
          <a:bodyPr>
            <a:normAutofit lnSpcReduction="10000"/>
          </a:bodyPr>
          <a:lstStyle/>
          <a:p>
            <a:pPr marL="533400" indent="-533400">
              <a:lnSpc>
                <a:spcPct val="80000"/>
              </a:lnSpc>
              <a:buFontTx/>
              <a:buNone/>
            </a:pPr>
            <a:r>
              <a:rPr lang="en-US" altLang="en-US" b="1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Price</a:t>
            </a:r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 </a:t>
            </a:r>
            <a:r>
              <a:rPr lang="en-US" altLang="en-US" dirty="0" smtClean="0">
                <a:solidFill>
                  <a:schemeClr val="bg1"/>
                </a:solidFill>
              </a:rPr>
              <a:t>is the amount of money charged for a product or service. It is the sum of all the values that consumers give up in order to gain the benefits of having or using a product or service.</a:t>
            </a:r>
          </a:p>
          <a:p>
            <a:pPr marL="533400" indent="-533400">
              <a:lnSpc>
                <a:spcPct val="80000"/>
              </a:lnSpc>
              <a:buFontTx/>
              <a:buNone/>
            </a:pPr>
            <a:endParaRPr lang="en-US" altLang="en-US" dirty="0" smtClean="0">
              <a:solidFill>
                <a:schemeClr val="bg1"/>
              </a:solidFill>
            </a:endParaRPr>
          </a:p>
          <a:p>
            <a:pPr>
              <a:lnSpc>
                <a:spcPct val="80000"/>
              </a:lnSpc>
            </a:pPr>
            <a:r>
              <a:rPr lang="en-US" altLang="en-US" b="1" dirty="0" smtClean="0">
                <a:solidFill>
                  <a:schemeClr val="bg1"/>
                </a:solidFill>
              </a:rPr>
              <a:t>Price</a:t>
            </a:r>
            <a:r>
              <a:rPr lang="en-US" altLang="en-US" dirty="0" smtClean="0">
                <a:solidFill>
                  <a:schemeClr val="bg1"/>
                </a:solidFill>
              </a:rPr>
              <a:t> is the only element in the marketing mix that produces revenue; all other elements represent costs</a:t>
            </a:r>
          </a:p>
          <a:p>
            <a:pPr>
              <a:lnSpc>
                <a:spcPct val="80000"/>
              </a:lnSpc>
            </a:pPr>
            <a:r>
              <a:rPr lang="en-US" b="1" dirty="0">
                <a:solidFill>
                  <a:schemeClr val="bg1"/>
                </a:solidFill>
              </a:rPr>
              <a:t>Price </a:t>
            </a:r>
            <a:r>
              <a:rPr lang="en-US" dirty="0">
                <a:solidFill>
                  <a:schemeClr val="bg1"/>
                </a:solidFill>
              </a:rPr>
              <a:t>is one of the most flexible marketing mix elements. </a:t>
            </a:r>
          </a:p>
          <a:p>
            <a:pPr marL="533400" indent="-533400">
              <a:lnSpc>
                <a:spcPct val="80000"/>
              </a:lnSpc>
              <a:buFontTx/>
              <a:buNone/>
            </a:pPr>
            <a:endParaRPr lang="en-US" altLang="en-US" dirty="0" smtClean="0">
              <a:solidFill>
                <a:schemeClr val="bg1"/>
              </a:solidFill>
            </a:endParaRPr>
          </a:p>
          <a:p>
            <a:pPr marL="533400" indent="-533400">
              <a:lnSpc>
                <a:spcPct val="80000"/>
              </a:lnSpc>
              <a:buFontTx/>
              <a:buNone/>
            </a:pPr>
            <a:endParaRPr lang="en-US" altLang="en-US" dirty="0" smtClean="0"/>
          </a:p>
        </p:txBody>
      </p:sp>
      <p:sp>
        <p:nvSpPr>
          <p:cNvPr id="1945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2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What Is a Price?</a:t>
            </a:r>
          </a:p>
        </p:txBody>
      </p:sp>
    </p:spTree>
    <p:extLst>
      <p:ext uri="{BB962C8B-B14F-4D97-AF65-F5344CB8AC3E}">
        <p14:creationId xmlns:p14="http://schemas.microsoft.com/office/powerpoint/2010/main" val="193638278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144000" cy="1143000"/>
          </a:xfrm>
        </p:spPr>
        <p:txBody>
          <a:bodyPr/>
          <a:lstStyle/>
          <a:p>
            <a:r>
              <a:rPr lang="en-US" altLang="en-US" sz="32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Major Pricing Strategies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2133600"/>
            <a:ext cx="8077200" cy="4267200"/>
          </a:xfrm>
        </p:spPr>
        <p:txBody>
          <a:bodyPr>
            <a:normAutofit/>
          </a:bodyPr>
          <a:lstStyle/>
          <a:p>
            <a:pPr marL="533400" indent="-533400" algn="ctr">
              <a:lnSpc>
                <a:spcPct val="90000"/>
              </a:lnSpc>
              <a:buFontTx/>
              <a:buNone/>
            </a:pPr>
            <a:endParaRPr lang="en-US" altLang="en-US" b="1" i="1" dirty="0" smtClean="0">
              <a:solidFill>
                <a:schemeClr val="bg1"/>
              </a:solidFill>
              <a:latin typeface="Times New Roman" pitchFamily="18" charset="0"/>
            </a:endParaRPr>
          </a:p>
          <a:p>
            <a:pPr marL="533400" indent="-533400">
              <a:lnSpc>
                <a:spcPct val="90000"/>
              </a:lnSpc>
              <a:buFontTx/>
              <a:buNone/>
            </a:pPr>
            <a:r>
              <a:rPr lang="en-US" altLang="en-US" sz="2800" b="1" dirty="0" smtClean="0">
                <a:solidFill>
                  <a:schemeClr val="bg1"/>
                </a:solidFill>
              </a:rPr>
              <a:t>Value-based pricing</a:t>
            </a:r>
            <a:r>
              <a:rPr lang="en-US" altLang="en-US" sz="2800" dirty="0" smtClean="0">
                <a:solidFill>
                  <a:schemeClr val="bg1"/>
                </a:solidFill>
              </a:rPr>
              <a:t> uses the buyers’ perceptions of value, not the sellers cost, as the key to pricing</a:t>
            </a:r>
            <a:r>
              <a:rPr lang="en-US" altLang="en-US" sz="2800" dirty="0">
                <a:solidFill>
                  <a:schemeClr val="bg1"/>
                </a:solidFill>
              </a:rPr>
              <a:t> </a:t>
            </a:r>
            <a:r>
              <a:rPr lang="en-US" altLang="en-US" sz="2800" dirty="0" smtClean="0">
                <a:solidFill>
                  <a:schemeClr val="bg1"/>
                </a:solidFill>
              </a:rPr>
              <a:t> </a:t>
            </a:r>
          </a:p>
          <a:p>
            <a:pPr marL="533400" indent="-533400">
              <a:lnSpc>
                <a:spcPct val="90000"/>
              </a:lnSpc>
              <a:buFontTx/>
              <a:buNone/>
            </a:pPr>
            <a:endParaRPr lang="en-US" altLang="en-US" sz="2800" dirty="0">
              <a:solidFill>
                <a:schemeClr val="bg1"/>
              </a:solidFill>
            </a:endParaRPr>
          </a:p>
          <a:p>
            <a:pPr marL="533400" indent="-533400">
              <a:lnSpc>
                <a:spcPct val="90000"/>
              </a:lnSpc>
              <a:buNone/>
            </a:pPr>
            <a:r>
              <a:rPr lang="en-US" sz="2800" b="1" dirty="0">
                <a:solidFill>
                  <a:schemeClr val="bg1"/>
                </a:solidFill>
              </a:rPr>
              <a:t>Two types of value-based pricing are </a:t>
            </a:r>
            <a:r>
              <a:rPr lang="en-US" sz="2800" b="1" dirty="0" smtClean="0">
                <a:solidFill>
                  <a:schemeClr val="bg1"/>
                </a:solidFill>
              </a:rPr>
              <a:t>: </a:t>
            </a:r>
          </a:p>
          <a:p>
            <a:pPr marL="533400" indent="-533400">
              <a:lnSpc>
                <a:spcPct val="90000"/>
              </a:lnSpc>
              <a:buFont typeface="+mj-lt"/>
              <a:buAutoNum type="arabicPeriod"/>
            </a:pPr>
            <a:r>
              <a:rPr lang="en-US" sz="2800" b="1" dirty="0" smtClean="0">
                <a:solidFill>
                  <a:schemeClr val="bg1"/>
                </a:solidFill>
              </a:rPr>
              <a:t>good-value </a:t>
            </a:r>
            <a:r>
              <a:rPr lang="en-US" sz="2800" b="1" dirty="0">
                <a:solidFill>
                  <a:schemeClr val="bg1"/>
                </a:solidFill>
              </a:rPr>
              <a:t>pricing </a:t>
            </a:r>
            <a:endParaRPr lang="en-US" sz="2800" b="1" dirty="0" smtClean="0">
              <a:solidFill>
                <a:schemeClr val="bg1"/>
              </a:solidFill>
            </a:endParaRPr>
          </a:p>
          <a:p>
            <a:pPr marL="533400" indent="-533400">
              <a:lnSpc>
                <a:spcPct val="90000"/>
              </a:lnSpc>
              <a:buFont typeface="+mj-lt"/>
              <a:buAutoNum type="arabicPeriod"/>
            </a:pPr>
            <a:r>
              <a:rPr lang="en-US" sz="2800" b="1" dirty="0" smtClean="0">
                <a:solidFill>
                  <a:schemeClr val="bg1"/>
                </a:solidFill>
              </a:rPr>
              <a:t>value-added </a:t>
            </a:r>
            <a:r>
              <a:rPr lang="en-US" sz="2800" b="1" dirty="0">
                <a:solidFill>
                  <a:schemeClr val="bg1"/>
                </a:solidFill>
              </a:rPr>
              <a:t>pricing</a:t>
            </a:r>
          </a:p>
          <a:p>
            <a:pPr marL="533400" indent="-533400">
              <a:lnSpc>
                <a:spcPct val="90000"/>
              </a:lnSpc>
              <a:buFontTx/>
              <a:buNone/>
            </a:pPr>
            <a:endParaRPr lang="en-US" altLang="en-US" sz="2800" dirty="0" smtClean="0">
              <a:solidFill>
                <a:schemeClr val="bg1"/>
              </a:solidFill>
            </a:endParaRPr>
          </a:p>
        </p:txBody>
      </p:sp>
      <p:sp>
        <p:nvSpPr>
          <p:cNvPr id="23556" name="Text Placeholder 3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Customer Value-Based Pricing</a:t>
            </a:r>
          </a:p>
          <a:p>
            <a:endParaRPr lang="en-US" altLang="en-US" dirty="0" smtClean="0">
              <a:solidFill>
                <a:schemeClr val="accent6">
                  <a:lumMod val="60000"/>
                  <a:lumOff val="40000"/>
                </a:schemeClr>
              </a:solidFill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7583420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r>
              <a:rPr lang="en-US" altLang="en-US" sz="32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Major Pricing Strategies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idx="1"/>
          </p:nvPr>
        </p:nvSpPr>
        <p:spPr>
          <a:xfrm>
            <a:off x="304800" y="1219200"/>
            <a:ext cx="8763000" cy="5029200"/>
          </a:xfrm>
        </p:spPr>
        <p:txBody>
          <a:bodyPr>
            <a:noAutofit/>
          </a:bodyPr>
          <a:lstStyle/>
          <a:p>
            <a:pPr marL="533400" indent="-533400" algn="ctr">
              <a:buFontTx/>
              <a:buNone/>
            </a:pPr>
            <a:endParaRPr lang="en-US" altLang="en-US" sz="2800" b="1" i="1" dirty="0" smtClean="0">
              <a:solidFill>
                <a:schemeClr val="bg1"/>
              </a:solidFill>
              <a:latin typeface="Times New Roman" pitchFamily="18" charset="0"/>
            </a:endParaRPr>
          </a:p>
          <a:p>
            <a:pPr marL="533400" indent="-533400">
              <a:buFontTx/>
              <a:buNone/>
            </a:pPr>
            <a:r>
              <a:rPr lang="en-US" altLang="en-US" sz="2800" b="1" dirty="0" smtClean="0">
                <a:solidFill>
                  <a:schemeClr val="bg1"/>
                </a:solidFill>
              </a:rPr>
              <a:t>Good-value pricing</a:t>
            </a:r>
            <a:r>
              <a:rPr lang="en-US" altLang="en-US" sz="2800" dirty="0" smtClean="0">
                <a:solidFill>
                  <a:schemeClr val="bg1"/>
                </a:solidFill>
              </a:rPr>
              <a:t> </a:t>
            </a:r>
          </a:p>
          <a:p>
            <a:pPr marL="533400" indent="-533400">
              <a:buFontTx/>
              <a:buNone/>
            </a:pPr>
            <a:r>
              <a:rPr lang="en-US" altLang="en-US" sz="2800" dirty="0" smtClean="0">
                <a:solidFill>
                  <a:schemeClr val="bg1"/>
                </a:solidFill>
              </a:rPr>
              <a:t>     offers the right combination of quality and good service at a fair price </a:t>
            </a:r>
          </a:p>
          <a:p>
            <a:pPr marL="533400" indent="-533400">
              <a:buFontTx/>
              <a:buNone/>
            </a:pPr>
            <a:endParaRPr lang="en-US" altLang="en-US" sz="2800" dirty="0">
              <a:solidFill>
                <a:schemeClr val="bg1"/>
              </a:solidFill>
            </a:endParaRPr>
          </a:p>
          <a:p>
            <a:r>
              <a:rPr lang="en-US" altLang="en-US" sz="2800" b="1" dirty="0">
                <a:solidFill>
                  <a:schemeClr val="bg1"/>
                </a:solidFill>
              </a:rPr>
              <a:t>Everyday low pricing (EDLP) </a:t>
            </a:r>
            <a:r>
              <a:rPr lang="en-US" altLang="en-US" sz="2800" dirty="0">
                <a:solidFill>
                  <a:schemeClr val="bg1"/>
                </a:solidFill>
              </a:rPr>
              <a:t>charging a constant everyday low price with few or no temporary price discounts</a:t>
            </a:r>
          </a:p>
          <a:p>
            <a:r>
              <a:rPr lang="en-US" altLang="en-US" sz="2800" b="1" dirty="0" smtClean="0">
                <a:solidFill>
                  <a:schemeClr val="bg1"/>
                </a:solidFill>
              </a:rPr>
              <a:t>High-low </a:t>
            </a:r>
            <a:r>
              <a:rPr lang="en-US" altLang="en-US" sz="2800" b="1" dirty="0">
                <a:solidFill>
                  <a:schemeClr val="bg1"/>
                </a:solidFill>
              </a:rPr>
              <a:t>pricing </a:t>
            </a:r>
            <a:r>
              <a:rPr lang="en-US" altLang="en-US" sz="2800" dirty="0">
                <a:solidFill>
                  <a:schemeClr val="bg1"/>
                </a:solidFill>
              </a:rPr>
              <a:t>charging higher prices on an everyday basis but running frequent promotions to lower prices temporarily on selected items</a:t>
            </a:r>
          </a:p>
          <a:p>
            <a:pPr marL="533400" indent="-533400">
              <a:buFontTx/>
              <a:buNone/>
            </a:pPr>
            <a:endParaRPr lang="en-US" altLang="en-US" sz="2800" dirty="0" smtClean="0">
              <a:solidFill>
                <a:schemeClr val="bg1"/>
              </a:solidFill>
            </a:endParaRPr>
          </a:p>
          <a:p>
            <a:pPr marL="533400" indent="-533400">
              <a:buFontTx/>
              <a:buNone/>
            </a:pPr>
            <a:endParaRPr lang="en-US" altLang="en-US" sz="2800" dirty="0" smtClean="0">
              <a:solidFill>
                <a:schemeClr val="bg1"/>
              </a:solidFill>
            </a:endParaRPr>
          </a:p>
        </p:txBody>
      </p:sp>
      <p:sp>
        <p:nvSpPr>
          <p:cNvPr id="27652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914400" y="1066800"/>
            <a:ext cx="7162800" cy="381000"/>
          </a:xfrm>
        </p:spPr>
        <p:txBody>
          <a:bodyPr>
            <a:normAutofit fontScale="77500" lnSpcReduction="20000"/>
          </a:bodyPr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Customer Value-Based Pricing</a:t>
            </a:r>
          </a:p>
        </p:txBody>
      </p:sp>
    </p:spTree>
    <p:extLst>
      <p:ext uri="{BB962C8B-B14F-4D97-AF65-F5344CB8AC3E}">
        <p14:creationId xmlns:p14="http://schemas.microsoft.com/office/powerpoint/2010/main" val="278815917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Major Pricing Strategies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endParaRPr lang="en-US" altLang="en-US" dirty="0" smtClean="0">
              <a:solidFill>
                <a:schemeClr val="bg1"/>
              </a:solidFill>
            </a:endParaRPr>
          </a:p>
          <a:p>
            <a:r>
              <a:rPr lang="en-US" altLang="en-US" b="1" dirty="0" smtClean="0">
                <a:solidFill>
                  <a:schemeClr val="bg1"/>
                </a:solidFill>
              </a:rPr>
              <a:t>Value-added pricing </a:t>
            </a:r>
            <a:r>
              <a:rPr lang="en-US" altLang="en-US" dirty="0" smtClean="0">
                <a:solidFill>
                  <a:schemeClr val="bg1"/>
                </a:solidFill>
              </a:rPr>
              <a:t>attaches value-added features and services to differentiate offers, support higher prices, and build pricing power</a:t>
            </a:r>
          </a:p>
          <a:p>
            <a:endParaRPr lang="en-US" altLang="en-US" dirty="0" smtClean="0">
              <a:solidFill>
                <a:schemeClr val="bg1"/>
              </a:solidFill>
            </a:endParaRPr>
          </a:p>
        </p:txBody>
      </p:sp>
      <p:sp>
        <p:nvSpPr>
          <p:cNvPr id="33796" name="Text Placeholder 4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Customer Value-Based Pricing</a:t>
            </a:r>
          </a:p>
          <a:p>
            <a:endParaRPr lang="en-US" altLang="en-US" dirty="0" smtClean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043786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2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Major Pricing Strategies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marL="533400" indent="-533400" algn="ctr">
              <a:buFontTx/>
              <a:buNone/>
            </a:pPr>
            <a:endParaRPr lang="en-US" altLang="en-US" b="1" i="1" dirty="0" smtClean="0">
              <a:solidFill>
                <a:schemeClr val="bg1"/>
              </a:solidFill>
              <a:latin typeface="Times New Roman" pitchFamily="18" charset="0"/>
            </a:endParaRPr>
          </a:p>
          <a:p>
            <a:pPr marL="533400" indent="-533400">
              <a:buFontTx/>
              <a:buNone/>
            </a:pPr>
            <a:r>
              <a:rPr lang="en-US" altLang="en-US" b="1" dirty="0" smtClean="0">
                <a:solidFill>
                  <a:schemeClr val="bg1"/>
                </a:solidFill>
              </a:rPr>
              <a:t>Cost-based pricing </a:t>
            </a:r>
            <a:r>
              <a:rPr lang="en-US" altLang="en-US" dirty="0" smtClean="0">
                <a:solidFill>
                  <a:schemeClr val="bg1"/>
                </a:solidFill>
              </a:rPr>
              <a:t> setting prices based on the costs for producing, distributing, and selling the product plus a fair rate of return for effort and risk</a:t>
            </a:r>
          </a:p>
        </p:txBody>
      </p:sp>
      <p:sp>
        <p:nvSpPr>
          <p:cNvPr id="3584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Arial" pitchFamily="34" charset="0"/>
              </a:rPr>
              <a:t>Cost-Based Pricing</a:t>
            </a:r>
          </a:p>
          <a:p>
            <a:endParaRPr lang="en-US" altLang="en-US" dirty="0" smtClean="0">
              <a:solidFill>
                <a:schemeClr val="accent6">
                  <a:lumMod val="60000"/>
                  <a:lumOff val="40000"/>
                </a:schemeClr>
              </a:solidFill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828782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2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Major Pricing Strategies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idx="1"/>
          </p:nvPr>
        </p:nvSpPr>
        <p:spPr>
          <a:xfrm>
            <a:off x="1524000" y="1905000"/>
            <a:ext cx="6400800" cy="4114800"/>
          </a:xfrm>
        </p:spPr>
        <p:txBody>
          <a:bodyPr/>
          <a:lstStyle/>
          <a:p>
            <a:pPr marL="533400" indent="-533400" algn="ctr">
              <a:buFontTx/>
              <a:buNone/>
            </a:pPr>
            <a:endParaRPr lang="en-US" altLang="en-US" b="1" i="1" dirty="0" smtClean="0">
              <a:solidFill>
                <a:schemeClr val="bg1"/>
              </a:solidFill>
              <a:latin typeface="Times New Roman" pitchFamily="18" charset="0"/>
            </a:endParaRPr>
          </a:p>
          <a:p>
            <a:pPr marL="533400" indent="-533400">
              <a:buFontTx/>
              <a:buNone/>
            </a:pPr>
            <a:r>
              <a:rPr lang="en-US" altLang="en-US" b="1" dirty="0" smtClean="0">
                <a:solidFill>
                  <a:schemeClr val="bg1"/>
                </a:solidFill>
              </a:rPr>
              <a:t>Fixed costs</a:t>
            </a:r>
            <a:r>
              <a:rPr lang="en-US" altLang="en-US" dirty="0" smtClean="0">
                <a:solidFill>
                  <a:schemeClr val="bg1"/>
                </a:solidFill>
              </a:rPr>
              <a:t> are the costs that do not vary with production or sales level </a:t>
            </a:r>
          </a:p>
          <a:p>
            <a:pPr marL="933450" lvl="1" indent="-533400"/>
            <a:r>
              <a:rPr lang="en-US" altLang="en-US" dirty="0" smtClean="0">
                <a:solidFill>
                  <a:schemeClr val="bg1"/>
                </a:solidFill>
              </a:rPr>
              <a:t>Rent</a:t>
            </a:r>
          </a:p>
          <a:p>
            <a:pPr marL="933450" lvl="1" indent="-533400"/>
            <a:r>
              <a:rPr lang="en-US" altLang="en-US" dirty="0" smtClean="0">
                <a:solidFill>
                  <a:schemeClr val="bg1"/>
                </a:solidFill>
              </a:rPr>
              <a:t>Heat</a:t>
            </a:r>
          </a:p>
          <a:p>
            <a:pPr marL="933450" lvl="1" indent="-533400"/>
            <a:r>
              <a:rPr lang="en-US" altLang="en-US" dirty="0" smtClean="0">
                <a:solidFill>
                  <a:schemeClr val="bg1"/>
                </a:solidFill>
              </a:rPr>
              <a:t>Interest</a:t>
            </a:r>
          </a:p>
          <a:p>
            <a:pPr marL="933450" lvl="1" indent="-533400"/>
            <a:r>
              <a:rPr lang="en-US" altLang="en-US" dirty="0" smtClean="0">
                <a:solidFill>
                  <a:schemeClr val="bg1"/>
                </a:solidFill>
              </a:rPr>
              <a:t>Executive salaries</a:t>
            </a:r>
          </a:p>
        </p:txBody>
      </p:sp>
      <p:sp>
        <p:nvSpPr>
          <p:cNvPr id="37892" name="Text Placeholder 3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Cost-Based Pricing</a:t>
            </a:r>
          </a:p>
          <a:p>
            <a:endParaRPr lang="en-US" altLang="en-US" dirty="0" smtClean="0">
              <a:solidFill>
                <a:schemeClr val="accent6">
                  <a:lumMod val="60000"/>
                  <a:lumOff val="40000"/>
                </a:schemeClr>
              </a:solidFill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490975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28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/>
            </a:r>
            <a:br>
              <a:rPr lang="en-US" altLang="en-US" sz="28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</a:br>
            <a:r>
              <a:rPr lang="en-US" altLang="en-US" sz="32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Major Pricing Strategies</a:t>
            </a:r>
          </a:p>
        </p:txBody>
      </p:sp>
      <p:sp>
        <p:nvSpPr>
          <p:cNvPr id="3993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marL="533400" indent="-533400" algn="ctr">
              <a:buFontTx/>
              <a:buNone/>
            </a:pPr>
            <a:endParaRPr lang="en-US" altLang="en-US" b="1" i="1" dirty="0" smtClean="0">
              <a:solidFill>
                <a:schemeClr val="bg1"/>
              </a:solidFill>
              <a:latin typeface="Times New Roman" pitchFamily="18" charset="0"/>
            </a:endParaRPr>
          </a:p>
          <a:p>
            <a:pPr marL="533400" indent="-533400">
              <a:buFontTx/>
              <a:buNone/>
            </a:pPr>
            <a:r>
              <a:rPr lang="en-US" altLang="en-US" b="1" dirty="0" smtClean="0">
                <a:solidFill>
                  <a:schemeClr val="bg1"/>
                </a:solidFill>
              </a:rPr>
              <a:t>Variable costs</a:t>
            </a:r>
            <a:r>
              <a:rPr lang="en-US" altLang="en-US" dirty="0" smtClean="0">
                <a:solidFill>
                  <a:schemeClr val="bg1"/>
                </a:solidFill>
              </a:rPr>
              <a:t> are the costs that vary with the level of production</a:t>
            </a:r>
          </a:p>
          <a:p>
            <a:pPr marL="933450" lvl="1" indent="-533400"/>
            <a:r>
              <a:rPr lang="en-US" altLang="en-US" dirty="0" smtClean="0">
                <a:solidFill>
                  <a:schemeClr val="bg1"/>
                </a:solidFill>
              </a:rPr>
              <a:t>Packaging</a:t>
            </a:r>
          </a:p>
          <a:p>
            <a:pPr marL="933450" lvl="1" indent="-533400"/>
            <a:r>
              <a:rPr lang="en-US" altLang="en-US" dirty="0" smtClean="0">
                <a:solidFill>
                  <a:schemeClr val="bg1"/>
                </a:solidFill>
              </a:rPr>
              <a:t>Raw materials</a:t>
            </a:r>
          </a:p>
        </p:txBody>
      </p:sp>
      <p:sp>
        <p:nvSpPr>
          <p:cNvPr id="39940" name="Text Placeholder 4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Arial" pitchFamily="34" charset="0"/>
              </a:rPr>
              <a:t>Cost-Based Pricing</a:t>
            </a:r>
          </a:p>
          <a:p>
            <a:endParaRPr lang="en-US" altLang="en-US" dirty="0" smtClean="0">
              <a:solidFill>
                <a:schemeClr val="accent6">
                  <a:lumMod val="60000"/>
                  <a:lumOff val="40000"/>
                </a:schemeClr>
              </a:solidFill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3369308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401</Words>
  <Application>Microsoft Office PowerPoint</Application>
  <PresentationFormat>عرض على الشاشة (3:4)‏</PresentationFormat>
  <Paragraphs>78</Paragraphs>
  <Slides>12</Slides>
  <Notes>12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12</vt:i4>
      </vt:variant>
    </vt:vector>
  </HeadingPairs>
  <TitlesOfParts>
    <vt:vector size="13" baseType="lpstr">
      <vt:lpstr>نسق Office</vt:lpstr>
      <vt:lpstr> Chapter Ten</vt:lpstr>
      <vt:lpstr>Pricing: Understanding and  Capturing Customer Value</vt:lpstr>
      <vt:lpstr>What Is a Price?</vt:lpstr>
      <vt:lpstr>Major Pricing Strategies</vt:lpstr>
      <vt:lpstr>Major Pricing Strategies</vt:lpstr>
      <vt:lpstr>Major Pricing Strategies</vt:lpstr>
      <vt:lpstr>Major Pricing Strategies</vt:lpstr>
      <vt:lpstr>Major Pricing Strategies</vt:lpstr>
      <vt:lpstr> Major Pricing Strategies</vt:lpstr>
      <vt:lpstr>Major Pricing Strategies</vt:lpstr>
      <vt:lpstr>Major Pricing Strategies</vt:lpstr>
      <vt:lpstr>Major Pricing Strategies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Ten</dc:title>
  <dc:creator>malmawash</dc:creator>
  <cp:lastModifiedBy>malmawash</cp:lastModifiedBy>
  <cp:revision>4</cp:revision>
  <dcterms:created xsi:type="dcterms:W3CDTF">2016-04-04T06:28:36Z</dcterms:created>
  <dcterms:modified xsi:type="dcterms:W3CDTF">2016-04-11T06:23:51Z</dcterms:modified>
</cp:coreProperties>
</file>

<file path=docProps/thumbnail.jpeg>
</file>