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35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7" r:id="rId25"/>
    <p:sldId id="278" r:id="rId26"/>
    <p:sldId id="280" r:id="rId27"/>
    <p:sldId id="279" r:id="rId28"/>
    <p:sldId id="281" r:id="rId29"/>
    <p:sldId id="282" r:id="rId30"/>
    <p:sldId id="283" r:id="rId31"/>
    <p:sldId id="284" r:id="rId32"/>
    <p:sldId id="285" r:id="rId33"/>
    <p:sldId id="286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8" r:id="rId64"/>
    <p:sldId id="319" r:id="rId65"/>
    <p:sldId id="321" r:id="rId66"/>
    <p:sldId id="322" r:id="rId67"/>
    <p:sldId id="323" r:id="rId68"/>
    <p:sldId id="324" r:id="rId69"/>
    <p:sldId id="325" r:id="rId70"/>
    <p:sldId id="352" r:id="rId7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3FD119B-BF1C-443A-88BC-285C1FB0EB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A9C97-45F8-45C5-BC0B-4D8ABC8E5D9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FD119B-BF1C-443A-88BC-285C1FB0EBB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4F086-080C-4456-B0BB-74B1C69669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BC07E-2265-4CC9-97E4-ECE6CDFC4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1AE3D-9A49-4D0E-AEF0-BA2A32D882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CA32D-77A8-45B3-BE82-CDEF60736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61289-FB74-4D96-A6F7-35E2188CC9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6B517-94AF-4FE2-9C99-184057F26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A50B2-523A-4106-AB91-47C86078E7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BCE30-9981-4DC8-98F0-3D57D285A6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42861-0944-4CB6-ADD3-F5B1ABD542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9DFA4-F23C-4751-A824-38FB87BB4E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DDBAC-C0B0-440B-9C96-4DA08F872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6480F-CBCA-45B3-A2B3-C98C2D3EE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4332A-5E73-4824-9166-365AE42888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8A985-DE62-4511-B7E9-84119FCCD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3333C-7488-42AE-9913-9C03E3EF01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r>
              <a:rPr lang="en-US"/>
              <a:t>Chapter 11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2C82CEC-A191-4135-91CD-940A17D3E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38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46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Chapter 11</a:t>
            </a:r>
          </a:p>
        </p:txBody>
      </p:sp>
      <p:sp>
        <p:nvSpPr>
          <p:cNvPr id="307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3124200" cy="476250"/>
          </a:xfrm>
          <a:noFill/>
        </p:spPr>
        <p:txBody>
          <a:bodyPr/>
          <a:lstStyle/>
          <a:p>
            <a:r>
              <a:rPr lang="en-US" dirty="0" smtClean="0"/>
              <a:t>Based on Design &amp; Analysis of Experiments 7E 2009 Montgomery</a:t>
            </a: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02FB8B-B774-4C10-BF6B-9383621557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b="1" dirty="0" smtClean="0"/>
              <a:t>Design and Analysis of Engineering Experiments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dirty="0" smtClean="0"/>
              <a:t>Ali Ahmad, PhD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33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33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8C49AA-14E6-446C-9186-31E73A2733D3}" type="slidenum">
              <a:rPr lang="en-US"/>
              <a:pPr/>
              <a:t>10</a:t>
            </a:fld>
            <a:endParaRPr lang="en-US"/>
          </a:p>
        </p:txBody>
      </p:sp>
      <p:pic>
        <p:nvPicPr>
          <p:cNvPr id="133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89025"/>
            <a:ext cx="8229600" cy="4281488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F3604F-7F78-495F-9FA3-1AC31DDC5278}" type="slidenum">
              <a:rPr lang="en-US"/>
              <a:pPr/>
              <a:t>11</a:t>
            </a:fld>
            <a:endParaRPr lang="en-US"/>
          </a:p>
        </p:txBody>
      </p:sp>
      <p:pic>
        <p:nvPicPr>
          <p:cNvPr id="143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5625" y="304800"/>
            <a:ext cx="8031163" cy="5851525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34D4D7-E579-4975-A696-5436504FE81D}" type="slidenum">
              <a:rPr lang="en-US"/>
              <a:pPr/>
              <a:t>12</a:t>
            </a:fld>
            <a:endParaRPr lang="en-US"/>
          </a:p>
        </p:txBody>
      </p:sp>
      <p:pic>
        <p:nvPicPr>
          <p:cNvPr id="1536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77913"/>
            <a:ext cx="8229600" cy="4305300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A9A862C-1E93-43BE-8B78-258DFFADDE9F}" type="slidenum">
              <a:rPr lang="en-US"/>
              <a:pPr/>
              <a:t>13</a:t>
            </a:fld>
            <a:endParaRPr lang="en-US"/>
          </a:p>
        </p:txBody>
      </p:sp>
      <p:pic>
        <p:nvPicPr>
          <p:cNvPr id="1638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889000"/>
            <a:ext cx="8229600" cy="4681538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D855D5A-AC0F-4C0D-B031-032445E43458}" type="slidenum">
              <a:rPr lang="en-US"/>
              <a:pPr/>
              <a:t>14</a:t>
            </a:fld>
            <a:endParaRPr lang="en-US"/>
          </a:p>
        </p:txBody>
      </p:sp>
      <p:pic>
        <p:nvPicPr>
          <p:cNvPr id="1741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 r="4630"/>
          <a:stretch>
            <a:fillRect/>
          </a:stretch>
        </p:blipFill>
        <p:spPr>
          <a:xfrm>
            <a:off x="457200" y="504825"/>
            <a:ext cx="7848600" cy="5449888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84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F4FD1C-77A9-4BBB-8B6B-004FE73FC5CD}" type="slidenum">
              <a:rPr lang="en-US"/>
              <a:pPr/>
              <a:t>15</a:t>
            </a:fld>
            <a:endParaRPr lang="en-US"/>
          </a:p>
        </p:txBody>
      </p:sp>
      <p:pic>
        <p:nvPicPr>
          <p:cNvPr id="1843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765175"/>
            <a:ext cx="8229600" cy="4929188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341E7F-6588-424E-AA7D-10D38B930200}" type="slidenum">
              <a:rPr lang="en-US"/>
              <a:pPr/>
              <a:t>16</a:t>
            </a:fld>
            <a:endParaRPr lang="en-US"/>
          </a:p>
        </p:txBody>
      </p:sp>
      <p:pic>
        <p:nvPicPr>
          <p:cNvPr id="194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52563"/>
            <a:ext cx="8229600" cy="3556000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0483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048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A9DB8A-AC41-42F3-B959-C66B887E582C}" type="slidenum">
              <a:rPr lang="en-US"/>
              <a:pPr/>
              <a:t>17</a:t>
            </a:fld>
            <a:endParaRPr lang="en-US"/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09600"/>
            <a:ext cx="8229600" cy="2185988"/>
          </a:xfrm>
        </p:spPr>
        <p:txBody>
          <a:bodyPr/>
          <a:lstStyle/>
          <a:p>
            <a:pPr eaLnBrk="1" hangingPunct="1"/>
            <a:r>
              <a:rPr lang="en-US" sz="2400" smtClean="0"/>
              <a:t>Points on the path of steepest ascent are proportional to the magnitudes of the model regression coefficients</a:t>
            </a:r>
          </a:p>
          <a:p>
            <a:pPr eaLnBrk="1" hangingPunct="1"/>
            <a:r>
              <a:rPr lang="en-US" sz="2400" smtClean="0"/>
              <a:t>The direction depends on the sign of the regression coefficient</a:t>
            </a:r>
          </a:p>
          <a:p>
            <a:pPr eaLnBrk="1" hangingPunct="1"/>
            <a:r>
              <a:rPr lang="en-US" sz="2400" smtClean="0"/>
              <a:t>Step-by-step procedure:</a:t>
            </a:r>
          </a:p>
        </p:txBody>
      </p:sp>
      <p:pic>
        <p:nvPicPr>
          <p:cNvPr id="2048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3274"/>
          <a:stretch>
            <a:fillRect/>
          </a:stretch>
        </p:blipFill>
        <p:spPr>
          <a:xfrm>
            <a:off x="304800" y="2819400"/>
            <a:ext cx="8534400" cy="2768600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D6A709-BAE7-4EC4-A6EF-912E90C1894A}" type="slidenum">
              <a:rPr lang="en-US"/>
              <a:pPr/>
              <a:t>18</a:t>
            </a:fld>
            <a:endParaRPr lang="en-US"/>
          </a:p>
        </p:txBody>
      </p:sp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Second-Order Models in RSM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838200" y="3640138"/>
            <a:ext cx="7543800" cy="207486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18" charset="0"/>
              </a:rPr>
              <a:t> These models are used widely in practice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18" charset="0"/>
              </a:rPr>
              <a:t> The Taylor series analogy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18" charset="0"/>
              </a:rPr>
              <a:t> Fitting the model is easy, some nice designs are available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18" charset="0"/>
              </a:rPr>
              <a:t> Optimization is easy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>
                <a:latin typeface="Times New Roman" pitchFamily="18" charset="0"/>
              </a:rPr>
              <a:t> There is a lot of empirical evidence that they   work very well</a:t>
            </a:r>
          </a:p>
        </p:txBody>
      </p:sp>
      <p:pic>
        <p:nvPicPr>
          <p:cNvPr id="215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93888"/>
            <a:ext cx="8077200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604B89-98C6-477F-BBAE-7C1F20B91C9A}" type="slidenum">
              <a:rPr lang="en-US"/>
              <a:pPr/>
              <a:t>19</a:t>
            </a:fld>
            <a:endParaRPr lang="en-US"/>
          </a:p>
        </p:txBody>
      </p:sp>
      <p:pic>
        <p:nvPicPr>
          <p:cNvPr id="225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123950"/>
            <a:ext cx="8229600" cy="4211638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717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6D93FC-1738-4332-B6EB-B86FE30CD36E}" type="slidenum">
              <a:rPr lang="en-US"/>
              <a:pPr/>
              <a:t>2</a:t>
            </a:fld>
            <a:endParaRPr lang="en-US"/>
          </a:p>
        </p:txBody>
      </p:sp>
      <p:sp>
        <p:nvSpPr>
          <p:cNvPr id="7173" name="Content Placeholder 5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 </a:t>
            </a:r>
          </a:p>
          <a:p>
            <a:pPr algn="ctr" eaLnBrk="1" hangingPunct="1">
              <a:buFontTx/>
              <a:buNone/>
            </a:pPr>
            <a:endParaRPr lang="en-US" sz="4800" smtClean="0"/>
          </a:p>
          <a:p>
            <a:pPr algn="ctr" eaLnBrk="1" hangingPunct="1">
              <a:buFontTx/>
              <a:buNone/>
            </a:pPr>
            <a:r>
              <a:rPr lang="en-US" sz="4800" smtClean="0"/>
              <a:t>Response </a:t>
            </a:r>
          </a:p>
          <a:p>
            <a:pPr algn="ctr" eaLnBrk="1" hangingPunct="1">
              <a:buFontTx/>
              <a:buNone/>
            </a:pPr>
            <a:r>
              <a:rPr lang="en-US" sz="4800" smtClean="0"/>
              <a:t>Surface </a:t>
            </a:r>
          </a:p>
          <a:p>
            <a:pPr algn="ctr" eaLnBrk="1" hangingPunct="1">
              <a:buFontTx/>
              <a:buNone/>
            </a:pPr>
            <a:r>
              <a:rPr lang="en-US" sz="4800" smtClean="0"/>
              <a:t>Methodology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0790AC7-4F58-4E2C-BF57-5A64261416EE}" type="slidenum">
              <a:rPr lang="en-US"/>
              <a:pPr/>
              <a:t>20</a:t>
            </a:fld>
            <a:endParaRPr lang="en-US"/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117600"/>
            <a:ext cx="8229600" cy="4073525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72394C-DC19-44BD-ABA4-46F18EC17B70}" type="slidenum">
              <a:rPr lang="en-US"/>
              <a:pPr/>
              <a:t>21</a:t>
            </a:fld>
            <a:endParaRPr lang="en-US"/>
          </a:p>
        </p:txBody>
      </p:sp>
      <p:pic>
        <p:nvPicPr>
          <p:cNvPr id="2458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00125"/>
            <a:ext cx="8229600" cy="4460875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A3DEB18-C729-4996-A6F9-620C55F54EE6}" type="slidenum">
              <a:rPr lang="en-US"/>
              <a:pPr/>
              <a:t>22</a:t>
            </a:fld>
            <a:endParaRPr lang="en-US"/>
          </a:p>
        </p:txBody>
      </p:sp>
      <p:sp>
        <p:nvSpPr>
          <p:cNvPr id="256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Characterization of the Response Surface</a:t>
            </a:r>
          </a:p>
        </p:txBody>
      </p:sp>
      <p:sp>
        <p:nvSpPr>
          <p:cNvPr id="25606" name="Content Placeholder 2"/>
          <p:cNvSpPr>
            <a:spLocks/>
          </p:cNvSpPr>
          <p:nvPr/>
        </p:nvSpPr>
        <p:spPr bwMode="auto">
          <a:xfrm>
            <a:off x="6858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Find out where our stationary point is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Find what type of surface we have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/>
              <a:t>Graphical Analysis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/>
              <a:t>Canonical Analysis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Determine the sensitivity of the response variable to the optimum value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/>
              <a:t>Canonical Analysis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5AD412-378C-47D5-9E22-D987353B6208}" type="slidenum">
              <a:rPr lang="en-US"/>
              <a:pPr/>
              <a:t>23</a:t>
            </a:fld>
            <a:endParaRPr lang="en-US"/>
          </a:p>
        </p:txBody>
      </p:sp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Finding the Stationary Point</a:t>
            </a:r>
          </a:p>
        </p:txBody>
      </p:sp>
      <p:sp>
        <p:nvSpPr>
          <p:cNvPr id="26630" name="Content Placeholder 2"/>
          <p:cNvSpPr>
            <a:spLocks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/>
              <a:t>After fitting a second order model take the partial derivatives with respect to the x</a:t>
            </a:r>
            <a:r>
              <a:rPr lang="en-US" sz="2800" baseline="-25000"/>
              <a:t>i</a:t>
            </a:r>
            <a:r>
              <a:rPr lang="en-US" sz="2800"/>
              <a:t>’s and set to zero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l-GR" sz="2400"/>
              <a:t>δ</a:t>
            </a:r>
            <a:r>
              <a:rPr lang="en-US" sz="2400"/>
              <a:t>y / </a:t>
            </a:r>
            <a:r>
              <a:rPr lang="el-GR" sz="2400"/>
              <a:t>δ</a:t>
            </a:r>
            <a:r>
              <a:rPr lang="en-US" sz="2400"/>
              <a:t>x</a:t>
            </a:r>
            <a:r>
              <a:rPr lang="en-US" sz="2400" baseline="-25000"/>
              <a:t>1</a:t>
            </a:r>
            <a:r>
              <a:rPr lang="en-US" sz="2400"/>
              <a:t> = . . . =  </a:t>
            </a:r>
            <a:r>
              <a:rPr lang="el-GR" sz="2400"/>
              <a:t>δ</a:t>
            </a:r>
            <a:r>
              <a:rPr lang="en-US" sz="2400"/>
              <a:t>y / </a:t>
            </a:r>
            <a:r>
              <a:rPr lang="el-GR" sz="2400"/>
              <a:t>δ</a:t>
            </a:r>
            <a:r>
              <a:rPr lang="en-US" sz="2400"/>
              <a:t>x</a:t>
            </a:r>
            <a:r>
              <a:rPr lang="en-US" sz="2400" baseline="-25000"/>
              <a:t>k </a:t>
            </a:r>
            <a:r>
              <a:rPr lang="en-US" sz="2400"/>
              <a:t>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>
                <a:sym typeface="Wingdings" pitchFamily="2" charset="2"/>
              </a:rPr>
              <a:t>Stationary point represents…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>
                <a:sym typeface="Wingdings" pitchFamily="2" charset="2"/>
              </a:rPr>
              <a:t>Maximum Point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>
                <a:sym typeface="Wingdings" pitchFamily="2" charset="2"/>
              </a:rPr>
              <a:t>Minimum Point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>
                <a:sym typeface="Wingdings" pitchFamily="2" charset="2"/>
              </a:rPr>
              <a:t>Saddle Point </a:t>
            </a:r>
            <a:endParaRPr lang="en-US" sz="28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7651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765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EA9121-E481-4E7A-99DD-69A0414BEC46}" type="slidenum">
              <a:rPr lang="en-US"/>
              <a:pPr/>
              <a:t>24</a:t>
            </a:fld>
            <a:endParaRPr lang="en-US"/>
          </a:p>
        </p:txBody>
      </p:sp>
      <p:sp>
        <p:nvSpPr>
          <p:cNvPr id="276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Stationary Point</a:t>
            </a:r>
          </a:p>
        </p:txBody>
      </p:sp>
      <p:pic>
        <p:nvPicPr>
          <p:cNvPr id="27654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7000" y="1752600"/>
            <a:ext cx="3581400" cy="809625"/>
          </a:xfrm>
          <a:noFill/>
        </p:spPr>
      </p:pic>
      <p:pic>
        <p:nvPicPr>
          <p:cNvPr id="27655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3400" y="2667000"/>
            <a:ext cx="8305800" cy="1987550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2DFE9E-8491-4C23-96B6-CFCE30D9E42B}" type="slidenum">
              <a:rPr lang="en-US"/>
              <a:pPr/>
              <a:t>25</a:t>
            </a:fld>
            <a:endParaRPr lang="en-US"/>
          </a:p>
        </p:txBody>
      </p:sp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Canonical Analysis</a:t>
            </a:r>
          </a:p>
        </p:txBody>
      </p:sp>
      <p:sp>
        <p:nvSpPr>
          <p:cNvPr id="28678" name="Content Placeholder 4"/>
          <p:cNvSpPr>
            <a:spLocks/>
          </p:cNvSpPr>
          <p:nvPr/>
        </p:nvSpPr>
        <p:spPr bwMode="auto">
          <a:xfrm>
            <a:off x="685800" y="1600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Used for sensitivity analysis and stationary point identification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Based on the analysis of a transformed model called: canonical form of the model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Canonical Model form: </a:t>
            </a:r>
          </a:p>
          <a:p>
            <a:pPr marL="742950" lvl="1" indent="-285750">
              <a:spcBef>
                <a:spcPct val="20000"/>
              </a:spcBef>
            </a:pPr>
            <a:r>
              <a:rPr lang="en-US" sz="2800"/>
              <a:t>y = y</a:t>
            </a:r>
            <a:r>
              <a:rPr lang="en-US" sz="2800" baseline="-25000"/>
              <a:t>s</a:t>
            </a:r>
            <a:r>
              <a:rPr lang="en-US" sz="2800"/>
              <a:t> + </a:t>
            </a:r>
            <a:r>
              <a:rPr lang="el-GR" sz="2800"/>
              <a:t>λ</a:t>
            </a:r>
            <a:r>
              <a:rPr lang="en-US" sz="2800" baseline="-25000"/>
              <a:t>1</a:t>
            </a:r>
            <a:r>
              <a:rPr lang="en-US" sz="2800"/>
              <a:t>w</a:t>
            </a:r>
            <a:r>
              <a:rPr lang="en-US" sz="2800" baseline="-25000"/>
              <a:t>1</a:t>
            </a:r>
            <a:r>
              <a:rPr lang="en-US" sz="2800" baseline="30000"/>
              <a:t>2</a:t>
            </a:r>
            <a:r>
              <a:rPr lang="en-US" sz="2800"/>
              <a:t> + λ</a:t>
            </a:r>
            <a:r>
              <a:rPr lang="en-US" sz="2800" baseline="-25000"/>
              <a:t>2</a:t>
            </a:r>
            <a:r>
              <a:rPr lang="en-US" sz="2800"/>
              <a:t>w</a:t>
            </a:r>
            <a:r>
              <a:rPr lang="en-US" sz="2800" baseline="-25000"/>
              <a:t>2</a:t>
            </a:r>
            <a:r>
              <a:rPr lang="en-US" sz="2800" baseline="30000"/>
              <a:t>2</a:t>
            </a:r>
            <a:r>
              <a:rPr lang="en-US" sz="2800"/>
              <a:t> + . . . + </a:t>
            </a:r>
            <a:r>
              <a:rPr lang="el-GR" sz="2800"/>
              <a:t>λ</a:t>
            </a:r>
            <a:r>
              <a:rPr lang="en-US" sz="2800" baseline="-25000"/>
              <a:t>k</a:t>
            </a:r>
            <a:r>
              <a:rPr lang="en-US" sz="2800"/>
              <a:t>w</a:t>
            </a:r>
            <a:r>
              <a:rPr lang="en-US" sz="2800" baseline="-25000"/>
              <a:t>k</a:t>
            </a:r>
            <a:r>
              <a:rPr lang="en-US" sz="2800" baseline="30000"/>
              <a:t>2</a:t>
            </a:r>
          </a:p>
          <a:p>
            <a:pPr marL="342900" indent="-342900">
              <a:spcBef>
                <a:spcPct val="20000"/>
              </a:spcBef>
            </a:pPr>
            <a:endParaRPr lang="en-US" sz="3200" baseline="30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39FDB7-F869-4F9E-AF48-D8D884DA6EFE}" type="slidenum">
              <a:rPr lang="en-US"/>
              <a:pPr/>
              <a:t>26</a:t>
            </a:fld>
            <a:endParaRPr lang="en-US"/>
          </a:p>
        </p:txBody>
      </p:sp>
      <p:pic>
        <p:nvPicPr>
          <p:cNvPr id="2970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293813"/>
            <a:ext cx="8229600" cy="3719512"/>
          </a:xfr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072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213AF3-F0B2-4759-824E-99E1D5781BB2}" type="slidenum">
              <a:rPr lang="en-US"/>
              <a:pPr/>
              <a:t>27</a:t>
            </a:fld>
            <a:endParaRPr lang="en-US"/>
          </a:p>
        </p:txBody>
      </p:sp>
      <p:sp>
        <p:nvSpPr>
          <p:cNvPr id="307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Eigenvalues</a:t>
            </a:r>
          </a:p>
        </p:txBody>
      </p:sp>
      <p:sp>
        <p:nvSpPr>
          <p:cNvPr id="30726" name="Content Placeholder 2"/>
          <p:cNvSpPr>
            <a:spLocks/>
          </p:cNvSpPr>
          <p:nvPr/>
        </p:nvSpPr>
        <p:spPr bwMode="auto">
          <a:xfrm>
            <a:off x="685800" y="1447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The nature of the response can be determined by the signs and magnitudes of the eigenvalues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/>
              <a:t>{e} all positive: a minimum is found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/>
              <a:t>{e} all negative: a maximum is found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/>
              <a:t>{e} mixed: a saddle point is found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Eigenvalues can be used to determine the sensitivity of the response with respect to the design factors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The response surface is steepest in the direction (canonical) corresponding to the largest absolute eigenvalue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1747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174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CDA1FE-6B88-4C82-B041-B840213A5E3F}" type="slidenum">
              <a:rPr lang="en-US"/>
              <a:pPr/>
              <a:t>28</a:t>
            </a:fld>
            <a:endParaRPr lang="en-US"/>
          </a:p>
        </p:txBody>
      </p:sp>
      <p:pic>
        <p:nvPicPr>
          <p:cNvPr id="31749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81000"/>
            <a:ext cx="9067800" cy="2063750"/>
          </a:xfrm>
          <a:noFill/>
        </p:spPr>
      </p:pic>
      <p:pic>
        <p:nvPicPr>
          <p:cNvPr id="3175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90600" y="2362200"/>
            <a:ext cx="6400800" cy="3765550"/>
          </a:xfr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277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27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3BC6E87-FADA-449C-945E-83AE4E54690E}" type="slidenum">
              <a:rPr lang="en-US"/>
              <a:pPr/>
              <a:t>29</a:t>
            </a:fld>
            <a:endParaRPr lang="en-US"/>
          </a:p>
        </p:txBody>
      </p:sp>
      <p:pic>
        <p:nvPicPr>
          <p:cNvPr id="3277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341313"/>
            <a:ext cx="8229600" cy="5778500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C2E69B-D368-405F-A2CC-8B423F426CC5}" type="slidenum">
              <a:rPr lang="en-US"/>
              <a:pPr/>
              <a:t>3</a:t>
            </a:fld>
            <a:endParaRPr lang="en-US"/>
          </a:p>
        </p:txBody>
      </p:sp>
      <p:sp>
        <p:nvSpPr>
          <p:cNvPr id="8197" name="Rectangle 3"/>
          <p:cNvSpPr>
            <a:spLocks noGrp="1" noChangeArrowheads="1"/>
          </p:cNvSpPr>
          <p:nvPr>
            <p:ph/>
          </p:nvPr>
        </p:nvSpPr>
        <p:spPr>
          <a:xfrm>
            <a:off x="457200" y="304800"/>
            <a:ext cx="8229600" cy="5851525"/>
          </a:xfrm>
        </p:spPr>
        <p:txBody>
          <a:bodyPr/>
          <a:lstStyle/>
          <a:p>
            <a:pPr eaLnBrk="1" hangingPunct="1"/>
            <a:r>
              <a:rPr lang="en-US" smtClean="0"/>
              <a:t>Text reference, Chapter 11</a:t>
            </a:r>
          </a:p>
          <a:p>
            <a:pPr eaLnBrk="1" hangingPunct="1"/>
            <a:r>
              <a:rPr lang="en-US" smtClean="0"/>
              <a:t>Primary focus of previous chapters is </a:t>
            </a:r>
            <a:r>
              <a:rPr lang="en-US" b="1" smtClean="0"/>
              <a:t>factor</a:t>
            </a:r>
            <a:r>
              <a:rPr lang="en-US" smtClean="0"/>
              <a:t> </a:t>
            </a:r>
            <a:r>
              <a:rPr lang="en-US" b="1" smtClean="0"/>
              <a:t>screening</a:t>
            </a:r>
          </a:p>
          <a:p>
            <a:pPr lvl="1" eaLnBrk="1" hangingPunct="1"/>
            <a:r>
              <a:rPr lang="en-US" smtClean="0"/>
              <a:t>Two-level factorials, fractional factorials are widely used</a:t>
            </a:r>
          </a:p>
          <a:p>
            <a:pPr eaLnBrk="1" hangingPunct="1"/>
            <a:r>
              <a:rPr lang="en-US" smtClean="0"/>
              <a:t>Objective of </a:t>
            </a:r>
            <a:r>
              <a:rPr lang="en-US" b="1" smtClean="0"/>
              <a:t>RSM </a:t>
            </a:r>
            <a:r>
              <a:rPr lang="en-US" smtClean="0"/>
              <a:t>is optimization</a:t>
            </a:r>
          </a:p>
          <a:p>
            <a:pPr eaLnBrk="1" hangingPunct="1"/>
            <a:r>
              <a:rPr lang="en-US" smtClean="0"/>
              <a:t>RSM dates from the 1950s; early applications in chemical industry</a:t>
            </a:r>
          </a:p>
          <a:p>
            <a:pPr eaLnBrk="1" hangingPunct="1"/>
            <a:r>
              <a:rPr lang="en-US" smtClean="0"/>
              <a:t>Modern applications of RSM span many industrial and business settings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B7DA575-550C-4C73-99F5-A44C1724BFFE}" type="slidenum">
              <a:rPr lang="en-US"/>
              <a:pPr/>
              <a:t>30</a:t>
            </a:fld>
            <a:endParaRPr lang="en-US"/>
          </a:p>
        </p:txBody>
      </p:sp>
      <p:pic>
        <p:nvPicPr>
          <p:cNvPr id="3379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89163" y="304800"/>
            <a:ext cx="4765675" cy="5851525"/>
          </a:xfr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48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DD62B8-4A9F-4E20-A3EB-38386296F821}" type="slidenum">
              <a:rPr lang="en-US"/>
              <a:pPr/>
              <a:t>31</a:t>
            </a:fld>
            <a:endParaRPr lang="en-US"/>
          </a:p>
        </p:txBody>
      </p:sp>
      <p:pic>
        <p:nvPicPr>
          <p:cNvPr id="3482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01850" y="304800"/>
            <a:ext cx="4940300" cy="5851525"/>
          </a:xfr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58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639222-BA44-4132-949E-FF8B32EC4AEC}" type="slidenum">
              <a:rPr lang="en-US"/>
              <a:pPr/>
              <a:t>32</a:t>
            </a:fld>
            <a:endParaRPr lang="en-US"/>
          </a:p>
        </p:txBody>
      </p:sp>
      <p:pic>
        <p:nvPicPr>
          <p:cNvPr id="3584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73150"/>
            <a:ext cx="8229600" cy="4314825"/>
          </a:xfr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68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2CC9E2-854B-423E-803D-933C4EF466AF}" type="slidenum">
              <a:rPr lang="en-US"/>
              <a:pPr/>
              <a:t>33</a:t>
            </a:fld>
            <a:endParaRPr lang="en-US"/>
          </a:p>
        </p:txBody>
      </p:sp>
      <p:pic>
        <p:nvPicPr>
          <p:cNvPr id="3686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382588"/>
            <a:ext cx="8229600" cy="5634037"/>
          </a:xfr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78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78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F8E31C-05AF-48DC-ABDF-591294F69B0D}" type="slidenum">
              <a:rPr lang="en-US"/>
              <a:pPr/>
              <a:t>34</a:t>
            </a:fld>
            <a:endParaRPr lang="en-US"/>
          </a:p>
        </p:txBody>
      </p:sp>
      <p:sp>
        <p:nvSpPr>
          <p:cNvPr id="378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Ridge Systems</a:t>
            </a:r>
          </a:p>
        </p:txBody>
      </p:sp>
      <p:pic>
        <p:nvPicPr>
          <p:cNvPr id="3789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049463"/>
            <a:ext cx="8229600" cy="3625850"/>
          </a:xfr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530BA9-D595-4CA4-8F14-4970A120AAFB}" type="slidenum">
              <a:rPr lang="en-US"/>
              <a:pPr/>
              <a:t>35</a:t>
            </a:fld>
            <a:endParaRPr lang="en-US"/>
          </a:p>
        </p:txBody>
      </p:sp>
      <p:pic>
        <p:nvPicPr>
          <p:cNvPr id="389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552450"/>
            <a:ext cx="8229600" cy="5294313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FC9A57-B92E-4B2F-B4A9-585BF0237B3A}" type="slidenum">
              <a:rPr lang="en-US"/>
              <a:pPr/>
              <a:t>36</a:t>
            </a:fld>
            <a:endParaRPr lang="en-US"/>
          </a:p>
        </p:txBody>
      </p:sp>
      <p:pic>
        <p:nvPicPr>
          <p:cNvPr id="399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773113"/>
            <a:ext cx="8229600" cy="4914900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09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09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1C6FF0-D4EB-44D6-90FA-776FB4FFEFD9}" type="slidenum">
              <a:rPr lang="en-US"/>
              <a:pPr/>
              <a:t>37</a:t>
            </a:fld>
            <a:endParaRPr lang="en-US"/>
          </a:p>
        </p:txBody>
      </p:sp>
      <p:pic>
        <p:nvPicPr>
          <p:cNvPr id="4096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08063"/>
            <a:ext cx="8229600" cy="4443412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19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19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6C09B6-2DCB-41A3-A0F9-9F599E771207}" type="slidenum">
              <a:rPr lang="en-US"/>
              <a:pPr/>
              <a:t>38</a:t>
            </a:fld>
            <a:endParaRPr lang="en-US"/>
          </a:p>
        </p:txBody>
      </p:sp>
      <p:sp>
        <p:nvSpPr>
          <p:cNvPr id="419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Overlay Contour Plots</a:t>
            </a:r>
          </a:p>
        </p:txBody>
      </p:sp>
      <p:pic>
        <p:nvPicPr>
          <p:cNvPr id="4199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60525"/>
            <a:ext cx="8229600" cy="4403725"/>
          </a:xfr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301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301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A2BF51E-3527-4DF0-B2D5-64D95FF3C447}" type="slidenum">
              <a:rPr lang="en-US"/>
              <a:pPr/>
              <a:t>39</a:t>
            </a:fld>
            <a:endParaRPr lang="en-US"/>
          </a:p>
        </p:txBody>
      </p:sp>
      <p:sp>
        <p:nvSpPr>
          <p:cNvPr id="430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Mathematical Programming Formulation</a:t>
            </a:r>
          </a:p>
        </p:txBody>
      </p:sp>
      <p:pic>
        <p:nvPicPr>
          <p:cNvPr id="4301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1371600"/>
            <a:ext cx="8229600" cy="4138613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9D66C8-9544-4792-90C2-F546F1591B3C}" type="slidenum">
              <a:rPr lang="en-US"/>
              <a:pPr/>
              <a:t>4</a:t>
            </a:fld>
            <a:endParaRPr lang="en-US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Surface Methodology</a:t>
            </a:r>
          </a:p>
        </p:txBody>
      </p:sp>
      <p:sp>
        <p:nvSpPr>
          <p:cNvPr id="9222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Collection of </a:t>
            </a:r>
            <a:r>
              <a:rPr lang="en-US" b="1" u="sng" smtClean="0">
                <a:solidFill>
                  <a:schemeClr val="accent2"/>
                </a:solidFill>
              </a:rPr>
              <a:t>mathematical and statistical techniques</a:t>
            </a:r>
            <a:r>
              <a:rPr lang="en-US" smtClean="0"/>
              <a:t> useful for the modeling and analysis of problems in which a response of interest is influenced by several variables </a:t>
            </a:r>
          </a:p>
          <a:p>
            <a:pPr eaLnBrk="1" hangingPunct="1"/>
            <a:r>
              <a:rPr lang="en-US" smtClean="0"/>
              <a:t>Objective is to </a:t>
            </a:r>
            <a:r>
              <a:rPr lang="en-US" b="1" u="sng" smtClean="0">
                <a:solidFill>
                  <a:schemeClr val="accent2"/>
                </a:solidFill>
              </a:rPr>
              <a:t>optimize the response</a:t>
            </a:r>
            <a:r>
              <a:rPr lang="en-US" smtClean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40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40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C29A4E-C380-4060-B7E5-20073A376FC7}" type="slidenum">
              <a:rPr lang="en-US"/>
              <a:pPr/>
              <a:t>40</a:t>
            </a:fld>
            <a:endParaRPr lang="en-US"/>
          </a:p>
        </p:txBody>
      </p:sp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Desirability Function Method</a:t>
            </a:r>
          </a:p>
        </p:txBody>
      </p:sp>
      <p:pic>
        <p:nvPicPr>
          <p:cNvPr id="4403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14463" y="1600200"/>
            <a:ext cx="6313487" cy="4525963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307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07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2A23D9-6F42-4623-87C7-A753E5812D30}" type="slidenum">
              <a:rPr lang="en-US"/>
              <a:pPr/>
              <a:t>41</a:t>
            </a:fld>
            <a:endParaRPr lang="en-US"/>
          </a:p>
        </p:txBody>
      </p:sp>
      <p:pic>
        <p:nvPicPr>
          <p:cNvPr id="3078" name="Picture 5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95400" y="244475"/>
            <a:ext cx="7624763" cy="5851525"/>
          </a:xfrm>
          <a:noFill/>
        </p:spPr>
      </p:pic>
      <p:graphicFrame>
        <p:nvGraphicFramePr>
          <p:cNvPr id="3074" name="Object 6"/>
          <p:cNvGraphicFramePr>
            <a:graphicFrameLocks noChangeAspect="1"/>
          </p:cNvGraphicFramePr>
          <p:nvPr/>
        </p:nvGraphicFramePr>
        <p:xfrm>
          <a:off x="304800" y="3124200"/>
          <a:ext cx="2438400" cy="531813"/>
        </p:xfrm>
        <a:graphic>
          <a:graphicData uri="http://schemas.openxmlformats.org/presentationml/2006/ole">
            <p:oleObj spid="_x0000_s3074" name="Equation" r:id="rId5" imgW="1104840" imgH="241200" progId="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50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AA5716-8FDE-4B62-A990-58F7EB3BBBE3}" type="slidenum">
              <a:rPr lang="en-US"/>
              <a:pPr/>
              <a:t>42</a:t>
            </a:fld>
            <a:endParaRPr lang="en-US"/>
          </a:p>
        </p:txBody>
      </p:sp>
      <p:pic>
        <p:nvPicPr>
          <p:cNvPr id="450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187450"/>
            <a:ext cx="8229600" cy="4084638"/>
          </a:xfr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8DA0CF-C10F-4867-9E43-F606302DBEF4}" type="slidenum">
              <a:rPr lang="en-US"/>
              <a:pPr/>
              <a:t>43</a:t>
            </a:fld>
            <a:endParaRPr lang="en-US"/>
          </a:p>
        </p:txBody>
      </p:sp>
      <p:pic>
        <p:nvPicPr>
          <p:cNvPr id="4608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65200"/>
            <a:ext cx="8229600" cy="4470400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71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631B16-08B5-42DF-BC51-4F1E7796171D}" type="slidenum">
              <a:rPr lang="en-US"/>
              <a:pPr/>
              <a:t>44</a:t>
            </a:fld>
            <a:endParaRPr lang="en-US"/>
          </a:p>
        </p:txBody>
      </p:sp>
      <p:pic>
        <p:nvPicPr>
          <p:cNvPr id="4710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46150"/>
            <a:ext cx="8229600" cy="4568825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81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1142FE0-74B4-4705-ABCB-DA3E7BA207D9}" type="slidenum">
              <a:rPr lang="en-US"/>
              <a:pPr/>
              <a:t>45</a:t>
            </a:fld>
            <a:endParaRPr lang="en-US"/>
          </a:p>
        </p:txBody>
      </p:sp>
      <p:pic>
        <p:nvPicPr>
          <p:cNvPr id="481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685800"/>
            <a:ext cx="8229600" cy="3125788"/>
          </a:xfrm>
          <a:noFill/>
        </p:spPr>
      </p:pic>
      <p:sp>
        <p:nvSpPr>
          <p:cNvPr id="48134" name="Text Box 4"/>
          <p:cNvSpPr txBox="1">
            <a:spLocks noChangeArrowheads="1"/>
          </p:cNvSpPr>
          <p:nvPr/>
        </p:nvSpPr>
        <p:spPr bwMode="auto">
          <a:xfrm>
            <a:off x="914400" y="44958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Addition of center points is usually a good idea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915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91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357786-6220-4985-A61C-D8D7ADC06B31}" type="slidenum">
              <a:rPr lang="en-US"/>
              <a:pPr/>
              <a:t>46</a:t>
            </a:fld>
            <a:endParaRPr lang="en-US"/>
          </a:p>
        </p:txBody>
      </p:sp>
      <p:pic>
        <p:nvPicPr>
          <p:cNvPr id="4915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381000"/>
            <a:ext cx="8229600" cy="1735138"/>
          </a:xfrm>
          <a:noFill/>
        </p:spPr>
      </p:pic>
      <p:pic>
        <p:nvPicPr>
          <p:cNvPr id="4915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2362200"/>
            <a:ext cx="7620000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410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10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F397A2A-0802-4825-A1A6-E04318C372BA}" type="slidenum">
              <a:rPr lang="en-US"/>
              <a:pPr/>
              <a:t>47</a:t>
            </a:fld>
            <a:endParaRPr lang="en-US"/>
          </a:p>
        </p:txBody>
      </p:sp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The Rotatable CCD </a:t>
            </a:r>
            <a:br>
              <a:rPr lang="en-US" sz="4000" smtClean="0"/>
            </a:br>
            <a:endParaRPr lang="en-US" sz="4000" smtClean="0"/>
          </a:p>
        </p:txBody>
      </p:sp>
      <p:pic>
        <p:nvPicPr>
          <p:cNvPr id="410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3400" y="1524000"/>
            <a:ext cx="8229600" cy="4303713"/>
          </a:xfrm>
          <a:noFill/>
        </p:spPr>
      </p:pic>
      <p:graphicFrame>
        <p:nvGraphicFramePr>
          <p:cNvPr id="4098" name="Object 5"/>
          <p:cNvGraphicFramePr>
            <a:graphicFrameLocks noChangeAspect="1"/>
          </p:cNvGraphicFramePr>
          <p:nvPr/>
        </p:nvGraphicFramePr>
        <p:xfrm>
          <a:off x="3886200" y="762000"/>
          <a:ext cx="1600200" cy="595313"/>
        </p:xfrm>
        <a:graphic>
          <a:graphicData uri="http://schemas.openxmlformats.org/presentationml/2006/ole">
            <p:oleObj spid="_x0000_s4098" name="Equation" r:id="rId5" imgW="545760" imgH="203040" progId="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01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01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3BC073-EC3A-4989-BA2D-6A01CA24DE59}" type="slidenum">
              <a:rPr lang="en-US"/>
              <a:pPr/>
              <a:t>48</a:t>
            </a:fld>
            <a:endParaRPr lang="en-US"/>
          </a:p>
        </p:txBody>
      </p:sp>
      <p:pic>
        <p:nvPicPr>
          <p:cNvPr id="5018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06588"/>
            <a:ext cx="8229600" cy="2647950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1203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120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AB5A008-614C-4A71-B13B-76D188FD32D5}" type="slidenum">
              <a:rPr lang="en-US"/>
              <a:pPr/>
              <a:t>49</a:t>
            </a:fld>
            <a:endParaRPr lang="en-US"/>
          </a:p>
        </p:txBody>
      </p:sp>
      <p:sp>
        <p:nvSpPr>
          <p:cNvPr id="5120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Box-Behnken Design</a:t>
            </a:r>
          </a:p>
        </p:txBody>
      </p:sp>
      <p:pic>
        <p:nvPicPr>
          <p:cNvPr id="51206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98663"/>
            <a:ext cx="4038600" cy="3727450"/>
          </a:xfrm>
          <a:noFill/>
        </p:spPr>
      </p:pic>
      <p:pic>
        <p:nvPicPr>
          <p:cNvPr id="51207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191000" y="2249488"/>
            <a:ext cx="4648200" cy="3160712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500CD0-3643-4B08-8782-B2CF94FB1090}" type="slidenum">
              <a:rPr lang="en-US"/>
              <a:pPr/>
              <a:t>5</a:t>
            </a:fld>
            <a:endParaRPr lang="en-US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Steps in RSM</a:t>
            </a:r>
          </a:p>
        </p:txBody>
      </p:sp>
      <p:sp>
        <p:nvSpPr>
          <p:cNvPr id="10246" name="Content Placeholder 2"/>
          <p:cNvSpPr>
            <a:spLocks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en-US" sz="2800"/>
              <a:t>Find a suitable approximation for </a:t>
            </a:r>
            <a:r>
              <a:rPr lang="en-US" sz="2800" i="1"/>
              <a:t>y </a:t>
            </a:r>
            <a:r>
              <a:rPr lang="en-US" sz="2800"/>
              <a:t>= </a:t>
            </a:r>
            <a:r>
              <a:rPr lang="en-US" sz="2800" i="1"/>
              <a:t>f</a:t>
            </a:r>
            <a:r>
              <a:rPr lang="en-US" sz="2800"/>
              <a:t>(</a:t>
            </a:r>
            <a:r>
              <a:rPr lang="en-US" sz="2800" b="1"/>
              <a:t>x</a:t>
            </a:r>
            <a:r>
              <a:rPr lang="en-US" sz="2800"/>
              <a:t>) using LS {maybe a low – order polynomial}</a:t>
            </a:r>
          </a:p>
          <a:p>
            <a:pPr marL="514350" indent="-514350"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en-US" sz="2800"/>
              <a:t>Move towards the region of the optimum </a:t>
            </a:r>
          </a:p>
          <a:p>
            <a:pPr marL="514350" indent="-514350">
              <a:spcBef>
                <a:spcPct val="20000"/>
              </a:spcBef>
              <a:buFont typeface="Times New Roman" pitchFamily="18" charset="0"/>
              <a:buAutoNum type="arabicPeriod"/>
            </a:pPr>
            <a:r>
              <a:rPr lang="en-US" sz="2800"/>
              <a:t>When curvature is found find a new approximation for  </a:t>
            </a:r>
            <a:r>
              <a:rPr lang="en-US" sz="2800" i="1"/>
              <a:t>y</a:t>
            </a:r>
            <a:r>
              <a:rPr lang="en-US" sz="2800"/>
              <a:t> = </a:t>
            </a:r>
            <a:r>
              <a:rPr lang="en-US" sz="2800" i="1"/>
              <a:t>f</a:t>
            </a:r>
            <a:r>
              <a:rPr lang="en-US" sz="2800"/>
              <a:t>(</a:t>
            </a:r>
            <a:r>
              <a:rPr lang="en-US" sz="2800" b="1"/>
              <a:t>x</a:t>
            </a:r>
            <a:r>
              <a:rPr lang="en-US" sz="2800"/>
              <a:t>) {generally a higher order polynomial} and perform the “Response Surface Analysis” </a:t>
            </a:r>
          </a:p>
          <a:p>
            <a:pPr marL="514350" indent="-514350">
              <a:spcBef>
                <a:spcPct val="20000"/>
              </a:spcBef>
            </a:pPr>
            <a:endParaRPr lang="en-US" sz="28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222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222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7778DFC-DEF6-452C-AC9D-34EB58879E8B}" type="slidenum">
              <a:rPr lang="en-US"/>
              <a:pPr/>
              <a:t>50</a:t>
            </a:fld>
            <a:endParaRPr lang="en-US"/>
          </a:p>
        </p:txBody>
      </p:sp>
      <p:sp>
        <p:nvSpPr>
          <p:cNvPr id="522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Design on A Cube – The Face-Centered CCD</a:t>
            </a:r>
          </a:p>
        </p:txBody>
      </p:sp>
      <p:pic>
        <p:nvPicPr>
          <p:cNvPr id="5223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06575" y="1851025"/>
            <a:ext cx="5529263" cy="4022725"/>
          </a:xfr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32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32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A72BA5E-69F6-4FB6-AFAE-24B1BA01B4DD}" type="slidenum">
              <a:rPr lang="en-US"/>
              <a:pPr/>
              <a:t>51</a:t>
            </a:fld>
            <a:endParaRPr lang="en-US"/>
          </a:p>
        </p:txBody>
      </p:sp>
      <p:pic>
        <p:nvPicPr>
          <p:cNvPr id="5325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457200"/>
            <a:ext cx="8229600" cy="4540250"/>
          </a:xfrm>
          <a:noFill/>
        </p:spPr>
      </p:pic>
      <p:sp>
        <p:nvSpPr>
          <p:cNvPr id="53254" name="Text Box 5"/>
          <p:cNvSpPr txBox="1">
            <a:spLocks noChangeArrowheads="1"/>
          </p:cNvSpPr>
          <p:nvPr/>
        </p:nvSpPr>
        <p:spPr bwMode="auto">
          <a:xfrm>
            <a:off x="914400" y="5334000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Note that the design isn’t rotatable but the prediction variance is very good in the center of the region of experimentation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42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42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903036-7E65-4EBB-9E1D-B1F947B8E511}" type="slidenum">
              <a:rPr lang="en-US"/>
              <a:pPr/>
              <a:t>52</a:t>
            </a:fld>
            <a:endParaRPr lang="en-US"/>
          </a:p>
        </p:txBody>
      </p:sp>
      <p:sp>
        <p:nvSpPr>
          <p:cNvPr id="542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Designs</a:t>
            </a:r>
          </a:p>
        </p:txBody>
      </p:sp>
      <p:sp>
        <p:nvSpPr>
          <p:cNvPr id="542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Equiradial designs (</a:t>
            </a:r>
            <a:r>
              <a:rPr lang="en-US" i="1" smtClean="0"/>
              <a:t>k</a:t>
            </a:r>
            <a:r>
              <a:rPr lang="en-US" smtClean="0"/>
              <a:t> = 2 only)</a:t>
            </a:r>
          </a:p>
          <a:p>
            <a:pPr eaLnBrk="1" hangingPunct="1"/>
            <a:r>
              <a:rPr lang="en-US" smtClean="0"/>
              <a:t>The small composite design (SCD)</a:t>
            </a:r>
          </a:p>
          <a:p>
            <a:pPr lvl="1" eaLnBrk="1" hangingPunct="1"/>
            <a:r>
              <a:rPr lang="en-US" smtClean="0"/>
              <a:t>Not a great choice because of poor prediction variance properties</a:t>
            </a:r>
          </a:p>
          <a:p>
            <a:pPr eaLnBrk="1" hangingPunct="1"/>
            <a:r>
              <a:rPr lang="en-US" smtClean="0"/>
              <a:t>Hybrid designs</a:t>
            </a:r>
          </a:p>
          <a:p>
            <a:pPr lvl="1" eaLnBrk="1" hangingPunct="1"/>
            <a:r>
              <a:rPr lang="en-US" smtClean="0"/>
              <a:t>Excellent prediction variance properties</a:t>
            </a:r>
          </a:p>
          <a:p>
            <a:pPr lvl="1" eaLnBrk="1" hangingPunct="1"/>
            <a:r>
              <a:rPr lang="en-US" smtClean="0"/>
              <a:t>Unusual factor levels</a:t>
            </a:r>
          </a:p>
          <a:p>
            <a:pPr eaLnBrk="1" hangingPunct="1"/>
            <a:r>
              <a:rPr lang="en-US" smtClean="0"/>
              <a:t>Computer-generated designs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529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53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2265B8-3DE8-4247-B21C-842BF4D8AB54}" type="slidenum">
              <a:rPr lang="en-US"/>
              <a:pPr/>
              <a:t>53</a:t>
            </a:fld>
            <a:endParaRPr lang="en-US"/>
          </a:p>
        </p:txBody>
      </p:sp>
      <p:pic>
        <p:nvPicPr>
          <p:cNvPr id="5530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04875"/>
            <a:ext cx="8229600" cy="4649788"/>
          </a:xfr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632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63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E5C60E-94D9-47E3-B1AA-8ACE10C19120}" type="slidenum">
              <a:rPr lang="en-US"/>
              <a:pPr/>
              <a:t>54</a:t>
            </a:fld>
            <a:endParaRPr lang="en-US"/>
          </a:p>
        </p:txBody>
      </p:sp>
      <p:pic>
        <p:nvPicPr>
          <p:cNvPr id="5632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38375" y="304800"/>
            <a:ext cx="4667250" cy="5851525"/>
          </a:xfr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73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FDC028-5B54-4C0A-9A33-2779E990E867}" type="slidenum">
              <a:rPr lang="en-US"/>
              <a:pPr/>
              <a:t>55</a:t>
            </a:fld>
            <a:endParaRPr lang="en-US"/>
          </a:p>
        </p:txBody>
      </p:sp>
      <p:pic>
        <p:nvPicPr>
          <p:cNvPr id="5734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201738"/>
            <a:ext cx="8229600" cy="4057650"/>
          </a:xfr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83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83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0D77692-F4C8-4445-A2B1-720F172C3AFA}" type="slidenum">
              <a:rPr lang="en-US"/>
              <a:pPr/>
              <a:t>56</a:t>
            </a:fld>
            <a:endParaRPr lang="en-US"/>
          </a:p>
        </p:txBody>
      </p:sp>
      <p:sp>
        <p:nvSpPr>
          <p:cNvPr id="583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Blocking in a Second-Order Design</a:t>
            </a:r>
          </a:p>
        </p:txBody>
      </p:sp>
      <p:pic>
        <p:nvPicPr>
          <p:cNvPr id="5837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683"/>
          <a:stretch>
            <a:fillRect/>
          </a:stretch>
        </p:blipFill>
        <p:spPr>
          <a:xfrm>
            <a:off x="495300" y="1447800"/>
            <a:ext cx="8153400" cy="4449763"/>
          </a:xfr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593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93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52B77A-D43F-442E-A86E-35707AC42687}" type="slidenum">
              <a:rPr lang="en-US"/>
              <a:pPr/>
              <a:t>57</a:t>
            </a:fld>
            <a:endParaRPr lang="en-US"/>
          </a:p>
        </p:txBody>
      </p:sp>
      <p:pic>
        <p:nvPicPr>
          <p:cNvPr id="5939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25525"/>
            <a:ext cx="8229600" cy="4408488"/>
          </a:xfr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041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042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BCE162-36CD-469E-9614-E3823FDE0FED}" type="slidenum">
              <a:rPr lang="en-US"/>
              <a:pPr/>
              <a:t>58</a:t>
            </a:fld>
            <a:endParaRPr lang="en-US"/>
          </a:p>
        </p:txBody>
      </p:sp>
      <p:sp>
        <p:nvSpPr>
          <p:cNvPr id="604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Computer-Generated (Optimal) Designs</a:t>
            </a:r>
          </a:p>
        </p:txBody>
      </p:sp>
      <p:sp>
        <p:nvSpPr>
          <p:cNvPr id="604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smtClean="0"/>
              <a:t>These designs are good choices whenever</a:t>
            </a:r>
          </a:p>
          <a:p>
            <a:pPr lvl="1" eaLnBrk="1" hangingPunct="1"/>
            <a:r>
              <a:rPr lang="en-US" sz="2400" smtClean="0"/>
              <a:t>The experimental region is irregular</a:t>
            </a:r>
          </a:p>
          <a:p>
            <a:pPr lvl="1" eaLnBrk="1" hangingPunct="1"/>
            <a:r>
              <a:rPr lang="en-US" sz="2400" smtClean="0"/>
              <a:t>The model isn’t a standard one</a:t>
            </a:r>
          </a:p>
          <a:p>
            <a:pPr lvl="1" eaLnBrk="1" hangingPunct="1"/>
            <a:r>
              <a:rPr lang="en-US" sz="2400" smtClean="0"/>
              <a:t>There are unusual sample size or blocking requirements</a:t>
            </a:r>
          </a:p>
          <a:p>
            <a:pPr eaLnBrk="1" hangingPunct="1"/>
            <a:r>
              <a:rPr lang="en-US" sz="2800" smtClean="0"/>
              <a:t>These designs are constructed using a computer algorithm and a specified “optimality criterion”</a:t>
            </a:r>
          </a:p>
          <a:p>
            <a:pPr eaLnBrk="1" hangingPunct="1"/>
            <a:r>
              <a:rPr lang="en-US" sz="2800" smtClean="0"/>
              <a:t>Many “standard” designs are either optimal or very nearly optimal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14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14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AE9086E-31EC-4BF6-8B0C-9D5EEB1972EA}" type="slidenum">
              <a:rPr lang="en-US"/>
              <a:pPr/>
              <a:t>59</a:t>
            </a:fld>
            <a:endParaRPr lang="en-US"/>
          </a:p>
        </p:txBody>
      </p:sp>
      <p:pic>
        <p:nvPicPr>
          <p:cNvPr id="6144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530350"/>
            <a:ext cx="8229600" cy="3398838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Date Placeholder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030" name="Footer Placeholder 6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031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90FDF0-2EC5-4654-9E6B-94CF114E55DC}" type="slidenum">
              <a:rPr lang="en-US"/>
              <a:pPr/>
              <a:t>6</a:t>
            </a:fld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Response Surface Models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>
            <p:ph sz="half" idx="1"/>
          </p:nvPr>
        </p:nvGraphicFramePr>
        <p:xfrm>
          <a:off x="2514600" y="1828800"/>
          <a:ext cx="5410200" cy="608013"/>
        </p:xfrm>
        <a:graphic>
          <a:graphicData uri="http://schemas.openxmlformats.org/presentationml/2006/ole">
            <p:oleObj spid="_x0000_s1026" name="Equation" r:id="rId4" imgW="2031840" imgH="228600" progId="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3276600" y="3048000"/>
          <a:ext cx="4495800" cy="703263"/>
        </p:xfrm>
        <a:graphic>
          <a:graphicData uri="http://schemas.openxmlformats.org/presentationml/2006/ole">
            <p:oleObj spid="_x0000_s1027" name="Equation" r:id="rId5" imgW="1460160" imgH="228600" progId="">
              <p:embed/>
            </p:oleObj>
          </a:graphicData>
        </a:graphic>
      </p:graphicFrame>
      <p:graphicFrame>
        <p:nvGraphicFramePr>
          <p:cNvPr id="1028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914400" y="4343400"/>
          <a:ext cx="7772400" cy="633413"/>
        </p:xfrm>
        <a:graphic>
          <a:graphicData uri="http://schemas.openxmlformats.org/presentationml/2006/ole">
            <p:oleObj spid="_x0000_s1028" name="Equation" r:id="rId6" imgW="2958840" imgH="241200" progId="">
              <p:embed/>
            </p:oleObj>
          </a:graphicData>
        </a:graphic>
      </p:graphicFrame>
      <p:sp>
        <p:nvSpPr>
          <p:cNvPr id="1033" name="Rectangle 3"/>
          <p:cNvSpPr>
            <a:spLocks noChangeArrowheads="1"/>
          </p:cNvSpPr>
          <p:nvPr/>
        </p:nvSpPr>
        <p:spPr bwMode="auto">
          <a:xfrm>
            <a:off x="685800" y="1219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Screening</a:t>
            </a:r>
          </a:p>
          <a:p>
            <a:pPr marL="342900" indent="-342900">
              <a:spcBef>
                <a:spcPct val="20000"/>
              </a:spcBef>
            </a:pPr>
            <a:endParaRPr lang="en-US" sz="32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Steepest ascent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/>
              <a:t>Optimization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246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24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CB92E3-7940-4AB8-A66C-D89D7975B497}" type="slidenum">
              <a:rPr lang="en-US"/>
              <a:pPr/>
              <a:t>60</a:t>
            </a:fld>
            <a:endParaRPr lang="en-US"/>
          </a:p>
        </p:txBody>
      </p:sp>
      <p:pic>
        <p:nvPicPr>
          <p:cNvPr id="6246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558925"/>
            <a:ext cx="8229600" cy="3343275"/>
          </a:xfr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34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34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6B1218-70CC-4D91-A562-C3CD2D3BF4E8}" type="slidenum">
              <a:rPr lang="en-US"/>
              <a:pPr/>
              <a:t>61</a:t>
            </a:fld>
            <a:endParaRPr lang="en-US"/>
          </a:p>
        </p:txBody>
      </p:sp>
      <p:pic>
        <p:nvPicPr>
          <p:cNvPr id="6349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346200"/>
            <a:ext cx="8229600" cy="3767138"/>
          </a:xfr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45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45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3D802FC-DC8C-42A6-880A-C5F41D23FE33}" type="slidenum">
              <a:rPr lang="en-US"/>
              <a:pPr/>
              <a:t>62</a:t>
            </a:fld>
            <a:endParaRPr lang="en-US"/>
          </a:p>
        </p:txBody>
      </p:sp>
      <p:sp>
        <p:nvSpPr>
          <p:cNvPr id="645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Which Criterion Should I Use?</a:t>
            </a:r>
          </a:p>
        </p:txBody>
      </p:sp>
      <p:sp>
        <p:nvSpPr>
          <p:cNvPr id="645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fitting a first-order model, </a:t>
            </a:r>
            <a:r>
              <a:rPr lang="en-US" i="1" smtClean="0"/>
              <a:t>D</a:t>
            </a:r>
            <a:r>
              <a:rPr lang="en-US" smtClean="0"/>
              <a:t> is a good choice</a:t>
            </a:r>
          </a:p>
          <a:p>
            <a:pPr lvl="1" eaLnBrk="1" hangingPunct="1"/>
            <a:r>
              <a:rPr lang="en-US" smtClean="0"/>
              <a:t>Focus on estimating parameters</a:t>
            </a:r>
          </a:p>
          <a:p>
            <a:pPr lvl="1" eaLnBrk="1" hangingPunct="1"/>
            <a:r>
              <a:rPr lang="en-US" smtClean="0"/>
              <a:t>Useful in screening</a:t>
            </a:r>
          </a:p>
          <a:p>
            <a:pPr eaLnBrk="1" hangingPunct="1"/>
            <a:r>
              <a:rPr lang="en-US" smtClean="0"/>
              <a:t>For fitting a second-order model, </a:t>
            </a:r>
            <a:r>
              <a:rPr lang="en-US" i="1" smtClean="0"/>
              <a:t>I</a:t>
            </a:r>
            <a:r>
              <a:rPr lang="en-US" smtClean="0"/>
              <a:t> is a good choice</a:t>
            </a:r>
          </a:p>
          <a:p>
            <a:pPr lvl="1" eaLnBrk="1" hangingPunct="1"/>
            <a:r>
              <a:rPr lang="en-US" smtClean="0"/>
              <a:t>Focus on response prediction	</a:t>
            </a:r>
          </a:p>
          <a:p>
            <a:pPr lvl="1" eaLnBrk="1" hangingPunct="1"/>
            <a:r>
              <a:rPr lang="en-US" smtClean="0"/>
              <a:t>Appropriate for optimization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656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65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C68F76-E894-408F-AD57-30798A36BD59}" type="slidenum">
              <a:rPr lang="en-US"/>
              <a:pPr/>
              <a:t>63</a:t>
            </a:fld>
            <a:endParaRPr lang="en-US"/>
          </a:p>
        </p:txBody>
      </p:sp>
      <p:sp>
        <p:nvSpPr>
          <p:cNvPr id="6656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Adhesive Pull-Off Force Experiment – a “Standard” Design</a:t>
            </a:r>
          </a:p>
        </p:txBody>
      </p:sp>
      <p:pic>
        <p:nvPicPr>
          <p:cNvPr id="6656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751013"/>
            <a:ext cx="8229600" cy="4222750"/>
          </a:xfr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758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75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FDFBF9-5A0D-4380-A66E-200877F3F422}" type="slidenum">
              <a:rPr lang="en-US"/>
              <a:pPr/>
              <a:t>64</a:t>
            </a:fld>
            <a:endParaRPr lang="en-US"/>
          </a:p>
        </p:txBody>
      </p:sp>
      <p:sp>
        <p:nvSpPr>
          <p:cNvPr id="675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i="1" smtClean="0"/>
              <a:t>D</a:t>
            </a:r>
            <a:r>
              <a:rPr lang="en-US" smtClean="0"/>
              <a:t>-Optimal Design</a:t>
            </a:r>
          </a:p>
        </p:txBody>
      </p:sp>
      <p:pic>
        <p:nvPicPr>
          <p:cNvPr id="6759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768475"/>
            <a:ext cx="8229600" cy="4189413"/>
          </a:xfr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6963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96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364288D-EE4F-4FD7-AFC2-6619D8C97E1B}" type="slidenum">
              <a:rPr lang="en-US"/>
              <a:pPr/>
              <a:t>65</a:t>
            </a:fld>
            <a:endParaRPr lang="en-US"/>
          </a:p>
        </p:txBody>
      </p:sp>
      <p:pic>
        <p:nvPicPr>
          <p:cNvPr id="6963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92188"/>
            <a:ext cx="8229600" cy="4476750"/>
          </a:xfr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706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06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10AE5A-1524-4347-B9A3-F4D5385ECA8D}" type="slidenum">
              <a:rPr lang="en-US"/>
              <a:pPr/>
              <a:t>66</a:t>
            </a:fld>
            <a:endParaRPr lang="en-US"/>
          </a:p>
        </p:txBody>
      </p:sp>
      <p:pic>
        <p:nvPicPr>
          <p:cNvPr id="706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12800" y="304800"/>
            <a:ext cx="7518400" cy="5851525"/>
          </a:xfr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716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16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726B274-AF26-4318-A5BD-7AFE81558F55}" type="slidenum">
              <a:rPr lang="en-US"/>
              <a:pPr/>
              <a:t>67</a:t>
            </a:fld>
            <a:endParaRPr lang="en-US"/>
          </a:p>
        </p:txBody>
      </p:sp>
      <p:pic>
        <p:nvPicPr>
          <p:cNvPr id="7168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68538" y="304800"/>
            <a:ext cx="4605337" cy="5851525"/>
          </a:xfr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7270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27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13F709C-F363-4916-ADDC-D8AD4BD04A61}" type="slidenum">
              <a:rPr lang="en-US"/>
              <a:pPr/>
              <a:t>68</a:t>
            </a:fld>
            <a:endParaRPr lang="en-US"/>
          </a:p>
        </p:txBody>
      </p:sp>
      <p:pic>
        <p:nvPicPr>
          <p:cNvPr id="72709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90763" y="274638"/>
            <a:ext cx="4560887" cy="5851525"/>
          </a:xfr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737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37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BD7E2E-8510-4883-B524-D975735976B0}" type="slidenum">
              <a:rPr lang="en-US"/>
              <a:pPr/>
              <a:t>69</a:t>
            </a:fld>
            <a:endParaRPr lang="en-US"/>
          </a:p>
        </p:txBody>
      </p:sp>
      <p:pic>
        <p:nvPicPr>
          <p:cNvPr id="737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1813" y="304800"/>
            <a:ext cx="8080375" cy="5851525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126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C49258-DA10-49AB-A7C5-2ECD301CC6BD}" type="slidenum">
              <a:rPr lang="en-US"/>
              <a:pPr/>
              <a:t>7</a:t>
            </a:fld>
            <a:endParaRPr lang="en-US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RSM is a Sequential Procedure</a:t>
            </a:r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457200" y="1981200"/>
            <a:ext cx="3352800" cy="35052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/>
              <a:t>Factor screening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/>
              <a:t>Finding the </a:t>
            </a:r>
            <a:r>
              <a:rPr lang="en-US" sz="2800" b="1"/>
              <a:t>region</a:t>
            </a:r>
            <a:r>
              <a:rPr lang="en-US" sz="2800"/>
              <a:t> of the optimum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/>
              <a:t>Modeling &amp; Optimization</a:t>
            </a:r>
            <a:r>
              <a:rPr lang="en-US" sz="2800"/>
              <a:t> of the response</a:t>
            </a:r>
          </a:p>
        </p:txBody>
      </p: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3" cstate="print"/>
          <a:srcRect l="8064" r="8064"/>
          <a:stretch>
            <a:fillRect/>
          </a:stretch>
        </p:blipFill>
        <p:spPr bwMode="auto">
          <a:xfrm>
            <a:off x="4114800" y="1752600"/>
            <a:ext cx="4800600" cy="395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003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003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BB0EB8-DCE3-49B6-9A2E-BF4DE6807384}" type="slidenum">
              <a:rPr lang="en-US"/>
              <a:pPr/>
              <a:t>70</a:t>
            </a:fld>
            <a:endParaRPr lang="en-US"/>
          </a:p>
        </p:txBody>
      </p:sp>
      <p:sp>
        <p:nvSpPr>
          <p:cNvPr id="1003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Evolutionary Operation (EVOP)</a:t>
            </a:r>
          </a:p>
        </p:txBody>
      </p:sp>
      <p:sp>
        <p:nvSpPr>
          <p:cNvPr id="1003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An experimental deign based technique for continuous monitoring and improvement of a process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Small changes are continuously introduced in the important variables of a process and the effects evaluated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2-level factorial is recommended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There are usually only 2 or 3 factors considered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EVOP has not been widely used in practice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text has a complete example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2052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05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DF294ED-F62A-419A-A2A6-D85635567474}" type="slidenum">
              <a:rPr lang="en-US"/>
              <a:pPr/>
              <a:t>8</a:t>
            </a:fld>
            <a:endParaRPr lang="en-US"/>
          </a:p>
        </p:txBody>
      </p:sp>
      <p:sp>
        <p:nvSpPr>
          <p:cNvPr id="205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Method of Steepest Ascent</a:t>
            </a:r>
          </a:p>
        </p:txBody>
      </p:sp>
      <p:sp>
        <p:nvSpPr>
          <p:cNvPr id="2055" name="Rectangle 11"/>
          <p:cNvSpPr>
            <a:spLocks noGrp="1" noChangeArrowheads="1"/>
          </p:cNvSpPr>
          <p:nvPr>
            <p:ph sz="half" idx="1"/>
          </p:nvPr>
        </p:nvSpPr>
        <p:spPr>
          <a:xfrm>
            <a:off x="152400" y="1600200"/>
            <a:ext cx="4038600" cy="4525963"/>
          </a:xfrm>
        </p:spPr>
        <p:txBody>
          <a:bodyPr/>
          <a:lstStyle/>
          <a:p>
            <a:pPr eaLnBrk="1" hangingPunct="1"/>
            <a:r>
              <a:rPr lang="en-US" sz="2400" smtClean="0"/>
              <a:t>Text, Section 11.2</a:t>
            </a:r>
          </a:p>
          <a:p>
            <a:pPr eaLnBrk="1" hangingPunct="1"/>
            <a:r>
              <a:rPr lang="en-US" sz="2400" smtClean="0"/>
              <a:t>A procedure for moving sequentially from an initial “guess” towards to region of the optimum</a:t>
            </a:r>
          </a:p>
          <a:p>
            <a:pPr eaLnBrk="1" hangingPunct="1"/>
            <a:r>
              <a:rPr lang="en-US" sz="2400" smtClean="0"/>
              <a:t>Based on the fitted first-order model </a:t>
            </a:r>
          </a:p>
          <a:p>
            <a:pPr eaLnBrk="1" hangingPunct="1"/>
            <a:endParaRPr lang="en-US" sz="2400" smtClean="0"/>
          </a:p>
          <a:p>
            <a:pPr eaLnBrk="1" hangingPunct="1"/>
            <a:endParaRPr lang="en-US" sz="2400" smtClean="0"/>
          </a:p>
          <a:p>
            <a:pPr eaLnBrk="1" hangingPunct="1"/>
            <a:r>
              <a:rPr lang="en-US" sz="2400" smtClean="0"/>
              <a:t>Steepest ascent is a gradient procedure</a:t>
            </a:r>
          </a:p>
        </p:txBody>
      </p:sp>
      <p:graphicFrame>
        <p:nvGraphicFramePr>
          <p:cNvPr id="2050" name="Object 12"/>
          <p:cNvGraphicFramePr>
            <a:graphicFrameLocks noChangeAspect="1"/>
          </p:cNvGraphicFramePr>
          <p:nvPr>
            <p:ph sz="half" idx="2"/>
          </p:nvPr>
        </p:nvGraphicFramePr>
        <p:xfrm>
          <a:off x="533400" y="4495800"/>
          <a:ext cx="3124200" cy="644525"/>
        </p:xfrm>
        <a:graphic>
          <a:graphicData uri="http://schemas.openxmlformats.org/presentationml/2006/ole">
            <p:oleObj spid="_x0000_s2050" name="Equation" r:id="rId4" imgW="1231560" imgH="253800" progId="">
              <p:embed/>
            </p:oleObj>
          </a:graphicData>
        </a:graphic>
      </p:graphicFrame>
      <p:pic>
        <p:nvPicPr>
          <p:cNvPr id="2056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1219200"/>
            <a:ext cx="4800600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11</a:t>
            </a: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FB3635-06E4-44BC-B59E-190759F127AF}" type="slidenum">
              <a:rPr lang="en-US"/>
              <a:pPr/>
              <a:t>9</a:t>
            </a:fld>
            <a:endParaRPr lang="en-US"/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Example 11.1: An Example of Steepest Ascent</a:t>
            </a:r>
          </a:p>
        </p:txBody>
      </p:sp>
      <p:pic>
        <p:nvPicPr>
          <p:cNvPr id="1229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8113" y="1600200"/>
            <a:ext cx="6327775" cy="4525963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1626</Words>
  <Application>Microsoft Office PowerPoint</Application>
  <PresentationFormat>On-screen Show (4:3)</PresentationFormat>
  <Paragraphs>404</Paragraphs>
  <Slides>70</Slides>
  <Notes>70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Default Design</vt:lpstr>
      <vt:lpstr>Equation</vt:lpstr>
      <vt:lpstr>Design and Analysis of Engineering Experiments</vt:lpstr>
      <vt:lpstr>Slide 2</vt:lpstr>
      <vt:lpstr>Slide 3</vt:lpstr>
      <vt:lpstr>Response Surface Methodology</vt:lpstr>
      <vt:lpstr>Steps in RSM</vt:lpstr>
      <vt:lpstr>Response Surface Models</vt:lpstr>
      <vt:lpstr>RSM is a Sequential Procedure</vt:lpstr>
      <vt:lpstr>The Method of Steepest Ascent</vt:lpstr>
      <vt:lpstr>Example 11.1: An Example of Steepest Ascent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Second-Order Models in RSM</vt:lpstr>
      <vt:lpstr>Slide 19</vt:lpstr>
      <vt:lpstr>Slide 20</vt:lpstr>
      <vt:lpstr>Slide 21</vt:lpstr>
      <vt:lpstr>Characterization of the Response Surface</vt:lpstr>
      <vt:lpstr>Finding the Stationary Point</vt:lpstr>
      <vt:lpstr>Stationary Point</vt:lpstr>
      <vt:lpstr>Canonical Analysis</vt:lpstr>
      <vt:lpstr>Slide 26</vt:lpstr>
      <vt:lpstr>Eigenvalues</vt:lpstr>
      <vt:lpstr>Slide 28</vt:lpstr>
      <vt:lpstr>Slide 29</vt:lpstr>
      <vt:lpstr>Slide 30</vt:lpstr>
      <vt:lpstr>Slide 31</vt:lpstr>
      <vt:lpstr>Slide 32</vt:lpstr>
      <vt:lpstr>Slide 33</vt:lpstr>
      <vt:lpstr>Ridge Systems</vt:lpstr>
      <vt:lpstr>Slide 35</vt:lpstr>
      <vt:lpstr>Slide 36</vt:lpstr>
      <vt:lpstr>Slide 37</vt:lpstr>
      <vt:lpstr>Overlay Contour Plots</vt:lpstr>
      <vt:lpstr>Mathematical Programming Formulation</vt:lpstr>
      <vt:lpstr>Desirability Function Method</vt:lpstr>
      <vt:lpstr>Slide 41</vt:lpstr>
      <vt:lpstr>Slide 42</vt:lpstr>
      <vt:lpstr>Slide 43</vt:lpstr>
      <vt:lpstr>Slide 44</vt:lpstr>
      <vt:lpstr>Slide 45</vt:lpstr>
      <vt:lpstr>Slide 46</vt:lpstr>
      <vt:lpstr>The Rotatable CCD  </vt:lpstr>
      <vt:lpstr>Slide 48</vt:lpstr>
      <vt:lpstr>The Box-Behnken Design</vt:lpstr>
      <vt:lpstr>A Design on A Cube – The Face-Centered CCD</vt:lpstr>
      <vt:lpstr>Slide 51</vt:lpstr>
      <vt:lpstr>Other Designs</vt:lpstr>
      <vt:lpstr>Slide 53</vt:lpstr>
      <vt:lpstr>Slide 54</vt:lpstr>
      <vt:lpstr>Slide 55</vt:lpstr>
      <vt:lpstr>Blocking in a Second-Order Design</vt:lpstr>
      <vt:lpstr>Slide 57</vt:lpstr>
      <vt:lpstr>Computer-Generated (Optimal) Designs</vt:lpstr>
      <vt:lpstr>Slide 59</vt:lpstr>
      <vt:lpstr>Slide 60</vt:lpstr>
      <vt:lpstr>Slide 61</vt:lpstr>
      <vt:lpstr>Which Criterion Should I Use?</vt:lpstr>
      <vt:lpstr>The Adhesive Pull-Off Force Experiment – a “Standard” Design</vt:lpstr>
      <vt:lpstr>A D-Optimal Design</vt:lpstr>
      <vt:lpstr>Slide 65</vt:lpstr>
      <vt:lpstr>Slide 66</vt:lpstr>
      <vt:lpstr>Slide 67</vt:lpstr>
      <vt:lpstr>Slide 68</vt:lpstr>
      <vt:lpstr>Slide 69</vt:lpstr>
      <vt:lpstr>Evolutionary Operation (EVOP)</vt:lpstr>
    </vt:vector>
  </TitlesOfParts>
  <Company>Fulton School of Engineering - ASU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Douglas Montgomery</dc:creator>
  <cp:lastModifiedBy>ksu</cp:lastModifiedBy>
  <cp:revision>22</cp:revision>
  <dcterms:created xsi:type="dcterms:W3CDTF">2008-07-10T18:12:19Z</dcterms:created>
  <dcterms:modified xsi:type="dcterms:W3CDTF">2012-09-01T19:22:02Z</dcterms:modified>
</cp:coreProperties>
</file>