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37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6.xml" ContentType="application/vnd.openxmlformats-officedocument.presentationml.slide+xml"/>
  <Override PartName="/ppt/slides/slide19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29.xml" ContentType="application/vnd.openxmlformats-officedocument.presentationml.slide+xml"/>
  <Override PartName="/ppt/slides/slide35.xml" ContentType="application/vnd.openxmlformats-officedocument.presentationml.slide+xml"/>
  <Override PartName="/ppt/slides/slide27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8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6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1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84" r:id="rId2"/>
  </p:sldMasterIdLst>
  <p:notesMasterIdLst>
    <p:notesMasterId r:id="rId40"/>
  </p:notesMasterIdLst>
  <p:handoutMasterIdLst>
    <p:handoutMasterId r:id="rId41"/>
  </p:handoutMasterIdLst>
  <p:sldIdLst>
    <p:sldId id="604" r:id="rId3"/>
    <p:sldId id="847" r:id="rId4"/>
    <p:sldId id="807" r:id="rId5"/>
    <p:sldId id="848" r:id="rId6"/>
    <p:sldId id="856" r:id="rId7"/>
    <p:sldId id="857" r:id="rId8"/>
    <p:sldId id="894" r:id="rId9"/>
    <p:sldId id="588" r:id="rId10"/>
    <p:sldId id="838" r:id="rId11"/>
    <p:sldId id="672" r:id="rId12"/>
    <p:sldId id="397" r:id="rId13"/>
    <p:sldId id="872" r:id="rId14"/>
    <p:sldId id="674" r:id="rId15"/>
    <p:sldId id="651" r:id="rId16"/>
    <p:sldId id="881" r:id="rId17"/>
    <p:sldId id="842" r:id="rId18"/>
    <p:sldId id="712" r:id="rId19"/>
    <p:sldId id="659" r:id="rId20"/>
    <p:sldId id="873" r:id="rId21"/>
    <p:sldId id="660" r:id="rId22"/>
    <p:sldId id="844" r:id="rId23"/>
    <p:sldId id="757" r:id="rId24"/>
    <p:sldId id="764" r:id="rId25"/>
    <p:sldId id="766" r:id="rId26"/>
    <p:sldId id="874" r:id="rId27"/>
    <p:sldId id="774" r:id="rId28"/>
    <p:sldId id="778" r:id="rId29"/>
    <p:sldId id="813" r:id="rId30"/>
    <p:sldId id="814" r:id="rId31"/>
    <p:sldId id="870" r:id="rId32"/>
    <p:sldId id="883" r:id="rId33"/>
    <p:sldId id="884" r:id="rId34"/>
    <p:sldId id="885" r:id="rId35"/>
    <p:sldId id="886" r:id="rId36"/>
    <p:sldId id="888" r:id="rId37"/>
    <p:sldId id="889" r:id="rId38"/>
    <p:sldId id="890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5pPr>
    <a:lvl6pPr marL="22860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6pPr>
    <a:lvl7pPr marL="27432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7pPr>
    <a:lvl8pPr marL="32004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8pPr>
    <a:lvl9pPr marL="36576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3300"/>
    <a:srgbClr val="222222"/>
    <a:srgbClr val="FFFFFF"/>
    <a:srgbClr val="18B2B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0440" autoAdjust="0"/>
    <p:restoredTop sz="94531" autoAdjust="0"/>
  </p:normalViewPr>
  <p:slideViewPr>
    <p:cSldViewPr>
      <p:cViewPr varScale="1">
        <p:scale>
          <a:sx n="71" d="100"/>
          <a:sy n="71" d="100"/>
        </p:scale>
        <p:origin x="63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47" Type="http://schemas.openxmlformats.org/officeDocument/2006/relationships/customXml" Target="../customXml/item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48" Type="http://schemas.openxmlformats.org/officeDocument/2006/relationships/customXml" Target="../customXml/item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customXml" Target="../customXml/item1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41D672F1-37DA-48C3-985E-ED29F9EADE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84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4BCFD44C-3FF7-47F8-82CC-A23A7169C6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331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FB3BC3-BCB7-4E09-ADCF-11A66FC85982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  <p:extLst>
      <p:ext uri="{BB962C8B-B14F-4D97-AF65-F5344CB8AC3E}">
        <p14:creationId xmlns:p14="http://schemas.microsoft.com/office/powerpoint/2010/main" val="3553455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045D6B-B064-4D97-AA03-5BF0227F32F5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740529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11CE86-63D1-4D11-A069-4A4767D49E48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136190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7E5C7F7-2CF4-40C4-96EB-EA2A5CAC9E7F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69773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7B1761-0F77-43FC-B6A2-55B1FC2DDAED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326246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995506-80D6-495B-92D4-C86B88AF3863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794978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B5E7FD-0DBF-4922-8A41-D98C2D44DDCD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2967510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BCA2CB-35CF-4BA6-B0E8-A1E1E9B6D1A1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8076334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A69505-7E58-4CF5-9840-668D82C916E1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1901464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A6A5D5-F5F7-4FA6-8C43-1AE1296029EF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6407303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B0F0BF-629A-45FF-A096-AAD135A19256}" type="slidenum">
              <a:rPr lang="en-US" smtClean="0"/>
              <a:pPr>
                <a:defRPr/>
              </a:pPr>
              <a:t>20</a:t>
            </a:fld>
            <a:endParaRPr lang="en-US" dirty="0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745984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F01E4C-5173-4DD7-8E92-F8C3C9F0E15F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4513039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7D0C55-BC88-4942-9B29-79ED3CC33C3C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9162146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B43FA3-AFFB-4C9C-955A-03319A5BCB76}" type="slidenum">
              <a:rPr lang="en-US" smtClean="0"/>
              <a:pPr>
                <a:defRPr/>
              </a:pPr>
              <a:t>22</a:t>
            </a:fld>
            <a:endParaRPr lang="en-US" dirty="0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5556408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F9D8D3-769F-4B9A-9DB5-3D37562993D1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8588935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64834F-34E5-4DAC-B6A1-017364B4B673}" type="slidenum">
              <a:rPr lang="en-US" smtClean="0"/>
              <a:pPr>
                <a:defRPr/>
              </a:pPr>
              <a:t>24</a:t>
            </a:fld>
            <a:endParaRPr lang="en-US" dirty="0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3758436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36136E-5A2D-493B-8FF2-BF44644A7239}" type="slidenum">
              <a:rPr lang="en-US" smtClean="0"/>
              <a:pPr>
                <a:defRPr/>
              </a:pPr>
              <a:t>25</a:t>
            </a:fld>
            <a:endParaRPr lang="en-US" dirty="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5798052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CFBA24-82FD-4437-B6DF-20DF62995D80}" type="slidenum">
              <a:rPr lang="en-US" smtClean="0"/>
              <a:pPr>
                <a:defRPr/>
              </a:pPr>
              <a:t>26</a:t>
            </a:fld>
            <a:endParaRPr lang="en-US" dirty="0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8929241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901703-F44D-45A5-BABE-E5968F67BFEF}" type="slidenum">
              <a:rPr lang="en-US" smtClean="0"/>
              <a:pPr>
                <a:defRPr/>
              </a:pPr>
              <a:t>27</a:t>
            </a:fld>
            <a:endParaRPr lang="en-US" dirty="0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125389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4DFE8E-F33C-4E78-891F-47C9A0D31AD6}" type="slidenum">
              <a:rPr lang="en-US" smtClean="0"/>
              <a:pPr>
                <a:defRPr/>
              </a:pPr>
              <a:t>28</a:t>
            </a:fld>
            <a:endParaRPr lang="en-US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7096220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CF83EF-DB2D-4864-A294-AD070D3C309C}" type="slidenum">
              <a:rPr lang="en-US" smtClean="0"/>
              <a:pPr>
                <a:defRPr/>
              </a:pPr>
              <a:t>29</a:t>
            </a:fld>
            <a:endParaRPr lang="en-US" dirty="0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1361687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2CAB00-37F7-4D78-99C3-E8F232A12416}" type="slidenum">
              <a:rPr lang="en-US" smtClean="0"/>
              <a:pPr>
                <a:defRPr/>
              </a:pPr>
              <a:t>30</a:t>
            </a:fld>
            <a:endParaRPr lang="en-US" dirty="0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19587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F9F46F-7502-4AAD-98F4-E408CBD8D267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5659569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6D50B7-3BC3-433D-B9B7-4B60E310E7FF}" type="slidenum">
              <a:rPr lang="en-US" smtClean="0"/>
              <a:pPr>
                <a:defRPr/>
              </a:pPr>
              <a:t>31</a:t>
            </a:fld>
            <a:endParaRPr lang="en-US" dirty="0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2619689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0BF605-7AA9-49F2-BB60-2B13EB959C49}" type="slidenum">
              <a:rPr lang="en-US" smtClean="0"/>
              <a:pPr>
                <a:defRPr/>
              </a:pPr>
              <a:t>32</a:t>
            </a:fld>
            <a:endParaRPr lang="en-US" dirty="0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1896169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C6DC3B-0472-4088-96B2-113DC3807523}" type="slidenum">
              <a:rPr lang="en-US" smtClean="0"/>
              <a:pPr>
                <a:defRPr/>
              </a:pPr>
              <a:t>33</a:t>
            </a:fld>
            <a:endParaRPr lang="en-US" dirty="0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2919502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C42702-598C-4B76-930C-8D9FB1C31B9D}" type="slidenum">
              <a:rPr lang="en-US" smtClean="0"/>
              <a:pPr>
                <a:defRPr/>
              </a:pPr>
              <a:t>34</a:t>
            </a:fld>
            <a:endParaRPr lang="en-US" dirty="0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6128999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4BBEC6-EC61-4072-ACD1-AD56D2FC3A16}" type="slidenum">
              <a:rPr lang="en-US" smtClean="0"/>
              <a:pPr>
                <a:defRPr/>
              </a:pPr>
              <a:t>35</a:t>
            </a:fld>
            <a:endParaRPr lang="en-US" dirty="0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5350247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1B41CA-2155-4817-81C5-F975CAF2E38A}" type="slidenum">
              <a:rPr lang="en-US" smtClean="0"/>
              <a:pPr>
                <a:defRPr/>
              </a:pPr>
              <a:t>36</a:t>
            </a:fld>
            <a:endParaRPr lang="en-US" dirty="0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6044727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E75AA7-A696-420B-B6C0-3111C09AE512}" type="slidenum">
              <a:rPr lang="en-US" smtClean="0"/>
              <a:pPr>
                <a:defRPr/>
              </a:pPr>
              <a:t>37</a:t>
            </a:fld>
            <a:endParaRPr lang="en-US" dirty="0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060736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8BAFC0-6478-49A8-A36F-1C658B982A93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4243258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86D007-632A-4AD0-826F-D73B57BE7534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769232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22D30C-9146-49B9-8026-E6D0514A749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2096631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A9638A-5C24-417E-A76B-6AC740468F2C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4028952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2675FD-0A00-4AD3-A16E-296D8679BBF6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766806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D85FD3-3DBB-43E8-9412-BFE043F76804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262442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838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248400" cy="990600"/>
          </a:xfrm>
        </p:spPr>
        <p:txBody>
          <a:bodyPr/>
          <a:lstStyle>
            <a:lvl1pPr marL="0" indent="0" algn="ctr">
              <a:buFontTx/>
              <a:buNone/>
              <a:defRPr sz="43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dirty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FF0F95B-C0CD-4ACE-8B49-2DDE1941C6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2E297-E9AB-4488-8681-2828428000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81D06-F5DE-47A6-8EF9-574BF8F120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B67BF-702E-4567-A58C-E751D75596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D4D1F-134F-4719-926D-110C60FAC2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31BB1-225C-47B6-8F69-0B5F84FD64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38CB5-0F60-4BBA-A133-9655D9E363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92645-B328-4910-992D-B457697A43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1FFC2-A5C6-40E5-9714-D5D8AAC52D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8DCFA-D667-4B34-825F-66DAD101B3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8D426-21EB-4F13-84C2-2F4B0E6C89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B5093-3020-46E3-AFE5-48F550FFE2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4908F-83EF-4967-BF20-2D2C756714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CA1B8-8525-4E71-9FB4-A78E4FA343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53D94-FF04-4DFF-8CCA-2D3F7DCEF4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B0212-1448-43FB-BF2D-F691CC0699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B0F28-8DA5-4E7D-8557-7CC9F6326D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66950-8A12-4440-BCBC-13DB35C870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B7A44-4881-4434-866F-5DC4855B59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3C0E4-55DC-4C7D-A4CE-143BA54703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8D517-DADF-4D76-B1F8-2BFA36E64A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F9DB6-C3DC-4274-AB9A-B7A7020016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3246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9C8651-60A8-4602-9DE2-3EDF0083D9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8" r:id="rId1"/>
    <p:sldLayoutId id="2147484617" r:id="rId2"/>
    <p:sldLayoutId id="2147484618" r:id="rId3"/>
    <p:sldLayoutId id="2147484619" r:id="rId4"/>
    <p:sldLayoutId id="2147484620" r:id="rId5"/>
    <p:sldLayoutId id="2147484621" r:id="rId6"/>
    <p:sldLayoutId id="2147484622" r:id="rId7"/>
    <p:sldLayoutId id="2147484623" r:id="rId8"/>
    <p:sldLayoutId id="2147484624" r:id="rId9"/>
    <p:sldLayoutId id="2147484625" r:id="rId10"/>
    <p:sldLayoutId id="214748462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6A12AF3-E7BA-4829-8D8A-96231BC5E6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7" r:id="rId1"/>
    <p:sldLayoutId id="2147484628" r:id="rId2"/>
    <p:sldLayoutId id="2147484629" r:id="rId3"/>
    <p:sldLayoutId id="2147484630" r:id="rId4"/>
    <p:sldLayoutId id="2147484631" r:id="rId5"/>
    <p:sldLayoutId id="2147484632" r:id="rId6"/>
    <p:sldLayoutId id="2147484633" r:id="rId7"/>
    <p:sldLayoutId id="2147484634" r:id="rId8"/>
    <p:sldLayoutId id="2147484635" r:id="rId9"/>
    <p:sldLayoutId id="2147484636" r:id="rId10"/>
    <p:sldLayoutId id="2147484637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z="4400" smtClean="0"/>
              <a:t>Hands-On Microsoft Windows Server 2008</a:t>
            </a:r>
            <a:endParaRPr lang="en-US" sz="3200" i="1" smtClean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0772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400" i="1" dirty="0" smtClean="0"/>
              <a:t>Chapter 11</a:t>
            </a:r>
          </a:p>
          <a:p>
            <a:pPr eaLnBrk="1" hangingPunct="1">
              <a:lnSpc>
                <a:spcPct val="90000"/>
              </a:lnSpc>
            </a:pPr>
            <a:r>
              <a:rPr lang="en-US" sz="3400" i="1" dirty="0" smtClean="0"/>
              <a:t>Server and Network Monitoring</a:t>
            </a:r>
          </a:p>
        </p:txBody>
      </p:sp>
      <p:pic>
        <p:nvPicPr>
          <p:cNvPr id="4100" name="Picture 3" descr="Cengage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67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A579E2-8F91-40B0-A6C0-F2399C5EBAE3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7638"/>
            <a:ext cx="5181600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DFDAB6-8A80-4872-87D3-FBE8F31CB654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Monitoring Applications (continued)</a:t>
            </a:r>
          </a:p>
        </p:txBody>
      </p:sp>
      <p:sp>
        <p:nvSpPr>
          <p:cNvPr id="19461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r>
              <a:rPr lang="en-US" smtClean="0"/>
              <a:t>If you right-click an application, several active options appear in a shortcut menu, as follows:</a:t>
            </a:r>
          </a:p>
          <a:p>
            <a:pPr lvl="1"/>
            <a:r>
              <a:rPr lang="en-US" smtClean="0"/>
              <a:t>Switch To</a:t>
            </a:r>
          </a:p>
          <a:p>
            <a:pPr lvl="1"/>
            <a:r>
              <a:rPr lang="en-US" smtClean="0"/>
              <a:t>Bring To Front</a:t>
            </a:r>
          </a:p>
          <a:p>
            <a:pPr lvl="1"/>
            <a:r>
              <a:rPr lang="en-US" smtClean="0"/>
              <a:t>Minimize</a:t>
            </a:r>
          </a:p>
          <a:p>
            <a:pPr lvl="1"/>
            <a:r>
              <a:rPr lang="en-US" smtClean="0"/>
              <a:t>Maximize</a:t>
            </a:r>
          </a:p>
          <a:p>
            <a:pPr lvl="1"/>
            <a:r>
              <a:rPr lang="en-US" smtClean="0"/>
              <a:t>End Task</a:t>
            </a:r>
          </a:p>
          <a:p>
            <a:pPr lvl="1"/>
            <a:r>
              <a:rPr lang="en-US" smtClean="0"/>
              <a:t>Create Dump File</a:t>
            </a:r>
          </a:p>
          <a:p>
            <a:pPr lvl="1"/>
            <a:r>
              <a:rPr lang="en-US" smtClean="0"/>
              <a:t>Go To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38A7F3-700F-4524-9ED5-422F3B9AB150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Monitoring Processes</a:t>
            </a:r>
          </a:p>
        </p:txBody>
      </p:sp>
      <p:sp>
        <p:nvSpPr>
          <p:cNvPr id="2150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572000"/>
          </a:xfrm>
        </p:spPr>
        <p:txBody>
          <a:bodyPr/>
          <a:lstStyle/>
          <a:p>
            <a:r>
              <a:rPr lang="en-US" smtClean="0"/>
              <a:t>The Processes tab lists the processes in use by all running applications</a:t>
            </a:r>
          </a:p>
          <a:p>
            <a:r>
              <a:rPr lang="en-US" smtClean="0"/>
              <a:t>If you need to stop a process, simply highlight it and click End Process</a:t>
            </a:r>
          </a:p>
          <a:p>
            <a:r>
              <a:rPr lang="en-US" smtClean="0"/>
              <a:t>The Processes tab also shows information about each started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97314A-F848-405D-B4DA-9596F17C36A1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2253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1525" y="228600"/>
            <a:ext cx="506095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B7EA3F-DBB9-43CA-950B-B9ABA3833CF5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Setting Priorities</a:t>
            </a:r>
          </a:p>
        </p:txBody>
      </p:sp>
      <p:sp>
        <p:nvSpPr>
          <p:cNvPr id="2560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Using the Processes tab within Task Manager</a:t>
            </a:r>
          </a:p>
          <a:p>
            <a:pPr lvl="1"/>
            <a:r>
              <a:rPr lang="en-US" smtClean="0"/>
              <a:t>You can increase the priority of a process (or processes) in the list</a:t>
            </a:r>
          </a:p>
          <a:p>
            <a:pPr lvl="2"/>
            <a:r>
              <a:rPr lang="en-US" smtClean="0"/>
              <a:t>So that it has more CPU priority than what is set as its default</a:t>
            </a:r>
          </a:p>
          <a:p>
            <a:r>
              <a:rPr lang="en-US" b="1" smtClean="0"/>
              <a:t>Base priority class</a:t>
            </a:r>
          </a:p>
          <a:p>
            <a:pPr lvl="1"/>
            <a:r>
              <a:rPr lang="en-US" smtClean="0"/>
              <a:t>The priority at which a process runs is set in the program code of the application</a:t>
            </a:r>
          </a:p>
          <a:p>
            <a:r>
              <a:rPr lang="en-US" smtClean="0"/>
              <a:t>If the base priority class is not set by the program, a normal (average) priority is set by the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E621FD-D5CA-4062-8A6B-F7FBA8C86949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Monitoring Services</a:t>
            </a:r>
          </a:p>
        </p:txBody>
      </p:sp>
      <p:sp>
        <p:nvSpPr>
          <p:cNvPr id="2765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The Services tab in Task Manager shows the services that are started, stopped, or paused</a:t>
            </a:r>
          </a:p>
          <a:p>
            <a:r>
              <a:rPr lang="en-US" smtClean="0"/>
              <a:t>If you want to manage services using more management options</a:t>
            </a:r>
          </a:p>
          <a:p>
            <a:pPr lvl="1"/>
            <a:r>
              <a:rPr lang="en-US" smtClean="0"/>
              <a:t>Use Server Manager or the Computer Management tool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E24681-BF8D-4E63-BB69-9BED06D81045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0725" y="152400"/>
            <a:ext cx="51625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EFDBED-5933-4E45-936F-AE156E572040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Monitoring Real-Time Performance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The Performance tab shows vital CPU and memory performance information</a:t>
            </a:r>
          </a:p>
          <a:p>
            <a:pPr lvl="1"/>
            <a:r>
              <a:rPr lang="en-US" smtClean="0"/>
              <a:t>Through bar charts, line graphs, and performance statistics</a:t>
            </a:r>
          </a:p>
          <a:p>
            <a:r>
              <a:rPr lang="en-US" b="1" smtClean="0"/>
              <a:t>Handle</a:t>
            </a:r>
            <a:endParaRPr lang="en-US" smtClean="0"/>
          </a:p>
          <a:p>
            <a:pPr lvl="1"/>
            <a:r>
              <a:rPr lang="en-US" smtClean="0"/>
              <a:t>A resource, such as a file, used by a program and having its own identification so the program is able to access it</a:t>
            </a:r>
          </a:p>
          <a:p>
            <a:r>
              <a:rPr lang="en-US" b="1" smtClean="0"/>
              <a:t>Threads</a:t>
            </a:r>
            <a:endParaRPr lang="en-US" smtClean="0"/>
          </a:p>
          <a:p>
            <a:pPr lvl="1"/>
            <a:r>
              <a:rPr lang="en-US" smtClean="0"/>
              <a:t>Blocks of code within a program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288270-6A25-489F-94CD-BC366AD49D75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9138" y="152400"/>
            <a:ext cx="516572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6DBE2E-6B09-4F70-8510-A3195E9CF202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3174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76400"/>
            <a:ext cx="7905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Monitoring Real-Time Performance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E20908-15A8-48B9-8EDF-5D5681FA11A2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 to Server Monitoring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05800" cy="4572000"/>
          </a:xfrm>
        </p:spPr>
        <p:txBody>
          <a:bodyPr/>
          <a:lstStyle/>
          <a:p>
            <a:pPr algn="just"/>
            <a:r>
              <a:rPr lang="en-US" dirty="0" smtClean="0"/>
              <a:t>Server monitoring is performed for several reasons</a:t>
            </a:r>
          </a:p>
          <a:p>
            <a:pPr lvl="1" algn="just"/>
            <a:r>
              <a:rPr lang="en-US" dirty="0" smtClean="0"/>
              <a:t>To establish a baseline of </a:t>
            </a:r>
            <a:r>
              <a:rPr lang="en-US" dirty="0" smtClean="0"/>
              <a:t>performance</a:t>
            </a:r>
          </a:p>
          <a:p>
            <a:pPr lvl="1" algn="just"/>
            <a:r>
              <a:rPr lang="en-US" dirty="0" smtClean="0"/>
              <a:t>To easily identify problems </a:t>
            </a:r>
            <a:r>
              <a:rPr lang="en-US" dirty="0" smtClean="0"/>
              <a:t>when they occur</a:t>
            </a:r>
          </a:p>
          <a:p>
            <a:pPr lvl="1" algn="just"/>
            <a:r>
              <a:rPr lang="en-US" dirty="0" smtClean="0"/>
              <a:t>To prevent problems before they </a:t>
            </a:r>
            <a:r>
              <a:rPr lang="en-US" dirty="0" smtClean="0"/>
              <a:t>occur</a:t>
            </a:r>
          </a:p>
          <a:p>
            <a:pPr lvl="1" algn="just"/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 smtClean="0"/>
              <a:t>diagnose existing problems</a:t>
            </a:r>
          </a:p>
          <a:p>
            <a:pPr algn="just"/>
            <a:endParaRPr lang="en-US" b="1" dirty="0" smtClean="0"/>
          </a:p>
          <a:p>
            <a:pPr algn="just"/>
            <a:r>
              <a:rPr lang="en-US" b="1" dirty="0" smtClean="0"/>
              <a:t>Benchmarks</a:t>
            </a:r>
            <a:r>
              <a:rPr lang="en-US" dirty="0" smtClean="0"/>
              <a:t> </a:t>
            </a:r>
            <a:r>
              <a:rPr lang="en-US" dirty="0" smtClean="0"/>
              <a:t>or </a:t>
            </a:r>
            <a:r>
              <a:rPr lang="en-US" b="1" dirty="0" smtClean="0"/>
              <a:t>baselines</a:t>
            </a:r>
          </a:p>
          <a:p>
            <a:pPr lvl="1" algn="just"/>
            <a:r>
              <a:rPr lang="en-US" dirty="0" smtClean="0"/>
              <a:t>Provide a basis for comparing data collected during problem situations with data </a:t>
            </a:r>
            <a:r>
              <a:rPr lang="en-US" dirty="0" smtClean="0"/>
              <a:t>collected in</a:t>
            </a:r>
            <a:r>
              <a:rPr lang="en-US" dirty="0" smtClean="0"/>
              <a:t> </a:t>
            </a:r>
            <a:r>
              <a:rPr lang="en-US" dirty="0" smtClean="0"/>
              <a:t>normal performance conditions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6C999E8-42B4-497D-8921-BF253A8E8FA2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Monitoring Real-Time Performance (continued)</a:t>
            </a:r>
          </a:p>
        </p:txBody>
      </p:sp>
      <p:pic>
        <p:nvPicPr>
          <p:cNvPr id="3277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113" y="1657350"/>
            <a:ext cx="833437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337D7D-AA2B-4CB3-B298-92BBB2B93C0A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Monitoring Network Performance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The Networking tab in Task Manager enables you to monitor network performance</a:t>
            </a:r>
          </a:p>
          <a:p>
            <a:pPr lvl="1"/>
            <a:r>
              <a:rPr lang="en-US" smtClean="0"/>
              <a:t>On all NICs installed in the server</a:t>
            </a:r>
          </a:p>
          <a:p>
            <a:r>
              <a:rPr lang="en-US" smtClean="0"/>
              <a:t>This information can be valuable if you suspect there is a problem with a NIC in the server</a:t>
            </a:r>
          </a:p>
          <a:p>
            <a:pPr lvl="1"/>
            <a:r>
              <a:rPr lang="en-US" smtClean="0"/>
              <a:t>And you want an immediate determination if it is working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F352953-0D0F-4CB4-9242-2AAE7429DAC6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Capturing Data Using Performance Monitor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Performance Monitor is a tool within the Reliability and Performance Monitor</a:t>
            </a:r>
          </a:p>
          <a:p>
            <a:r>
              <a:rPr lang="en-US" smtClean="0"/>
              <a:t>The default view is in the line mode, showing a grid that you use for graphing activities on the server</a:t>
            </a:r>
          </a:p>
          <a:p>
            <a:r>
              <a:rPr lang="en-US" b="1" smtClean="0"/>
              <a:t>Counter</a:t>
            </a:r>
          </a:p>
          <a:p>
            <a:pPr lvl="1"/>
            <a:r>
              <a:rPr lang="en-US" smtClean="0"/>
              <a:t>An indicator of a quantity of the object that can be measured in some unit, such as percentage, rate per second, or peak value, depending on what is appropriate to the object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51B40-FD4B-4F37-98A8-64855279B1A5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3891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350" y="228600"/>
            <a:ext cx="7856538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C59AA3-5BA2-42BB-B581-C6D3EF8B96DC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713" y="141288"/>
            <a:ext cx="789305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499CE0-BDAA-4CCF-9FB1-158E9C0AB594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Capturing Data Using Performance Monitor (continued)</a:t>
            </a:r>
          </a:p>
        </p:txBody>
      </p:sp>
      <p:pic>
        <p:nvPicPr>
          <p:cNvPr id="4096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175" y="1889125"/>
            <a:ext cx="809942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01D18F-29D2-4316-8357-33A9549D10BD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Capturing Data Using Performance Monitor (continued)</a:t>
            </a:r>
          </a:p>
        </p:txBody>
      </p:sp>
      <p:sp>
        <p:nvSpPr>
          <p:cNvPr id="4198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Sometimes instances are associated with a counter</a:t>
            </a:r>
          </a:p>
          <a:p>
            <a:r>
              <a:rPr lang="en-US" smtClean="0"/>
              <a:t>An </a:t>
            </a:r>
            <a:r>
              <a:rPr lang="en-US" b="1" smtClean="0"/>
              <a:t>instance</a:t>
            </a:r>
            <a:r>
              <a:rPr lang="en-US" smtClean="0"/>
              <a:t> exists when there are different elements to monitor</a:t>
            </a:r>
          </a:p>
          <a:p>
            <a:pPr lvl="1"/>
            <a:r>
              <a:rPr lang="en-US" smtClean="0"/>
              <a:t>Such as individual processes when you use the Process object</a:t>
            </a:r>
          </a:p>
          <a:p>
            <a:r>
              <a:rPr lang="en-US" smtClean="0"/>
              <a:t>You can monitor one or more objects at a time</a:t>
            </a:r>
          </a:p>
          <a:p>
            <a:pPr lvl="1"/>
            <a:r>
              <a:rPr lang="en-US" smtClean="0"/>
              <a:t>As a way to get a better understanding of how particular objects interact</a:t>
            </a:r>
          </a:p>
          <a:p>
            <a:r>
              <a:rPr lang="en-US" smtClean="0"/>
              <a:t>You can use three view modes when monitoring objects: line, histogram bar, and report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10047-AC66-4372-95F2-9AAE91DE0A28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430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238" y="371475"/>
            <a:ext cx="7883525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8762F0-4BA7-4293-B5C7-E18D16B6D28B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4403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52400"/>
            <a:ext cx="7329487" cy="602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33687C-3999-4DAD-B542-74191F4CBEC5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Monitoring System Components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When monitoring the performance of a server, four objects are often used:</a:t>
            </a:r>
          </a:p>
          <a:p>
            <a:pPr lvl="1"/>
            <a:r>
              <a:rPr lang="en-US" smtClean="0"/>
              <a:t>Processor</a:t>
            </a:r>
          </a:p>
          <a:p>
            <a:pPr lvl="1"/>
            <a:r>
              <a:rPr lang="en-US" smtClean="0"/>
              <a:t>Memory</a:t>
            </a:r>
          </a:p>
          <a:p>
            <a:pPr lvl="1"/>
            <a:r>
              <a:rPr lang="en-US" smtClean="0"/>
              <a:t>Physical disk</a:t>
            </a:r>
          </a:p>
          <a:p>
            <a:pPr lvl="1"/>
            <a:r>
              <a:rPr lang="en-US" smtClean="0"/>
              <a:t>Network interface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5FF15C-29DB-416F-A89E-99FA95B2E3F0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077200" cy="1143000"/>
          </a:xfrm>
        </p:spPr>
        <p:txBody>
          <a:bodyPr/>
          <a:lstStyle/>
          <a:p>
            <a:r>
              <a:rPr lang="en-US" dirty="0" smtClean="0"/>
              <a:t>Introduction to Server </a:t>
            </a:r>
            <a:r>
              <a:rPr lang="en-US" dirty="0" smtClean="0"/>
              <a:t>Monitoring</a:t>
            </a:r>
            <a:endParaRPr lang="en-US" dirty="0" smtClean="0"/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839200" cy="4572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Sample benchmarks that you might establish </a:t>
            </a:r>
            <a:r>
              <a:rPr lang="en-US" dirty="0" smtClean="0"/>
              <a:t>include:</a:t>
            </a:r>
            <a:endParaRPr lang="en-US" dirty="0" smtClean="0"/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Test benchmarks of disk, CPU, memory, and network response before releasing a new operating system, server hardware, or a complex application to </a:t>
            </a:r>
            <a:r>
              <a:rPr lang="en-US" dirty="0" smtClean="0"/>
              <a:t>users.</a:t>
            </a:r>
            <a:endParaRPr lang="en-US" dirty="0" smtClean="0"/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Slow, typical, and heavy usage of disk, CPU, memory, and other server resources for each server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Growth </a:t>
            </a:r>
            <a:r>
              <a:rPr lang="en-US" dirty="0" smtClean="0"/>
              <a:t>of use of network and server resources at specific intervals, such as every six months to a 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90A02C1-8D7E-4FE5-8B77-B390153CF653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Monitoring System Components (continued)</a:t>
            </a:r>
          </a:p>
        </p:txBody>
      </p:sp>
      <p:pic>
        <p:nvPicPr>
          <p:cNvPr id="4608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" y="1647825"/>
            <a:ext cx="79724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73C114-1A9A-4126-B6CD-A0759372F0C6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Reliability Monitor</a:t>
            </a:r>
          </a:p>
        </p:txBody>
      </p:sp>
      <p:sp>
        <p:nvSpPr>
          <p:cNvPr id="5939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Reliability Monitor</a:t>
            </a:r>
          </a:p>
          <a:p>
            <a:pPr lvl="1"/>
            <a:r>
              <a:rPr lang="en-US" smtClean="0"/>
              <a:t>Tracks the combined hardware and software reliability of a system from the time the system was installed</a:t>
            </a:r>
          </a:p>
          <a:p>
            <a:pPr lvl="1"/>
            <a:r>
              <a:rPr lang="en-US" smtClean="0"/>
              <a:t>Helps you to judge the overall system reliability while taking into account multiple factors</a:t>
            </a:r>
          </a:p>
          <a:p>
            <a:r>
              <a:rPr lang="en-US" smtClean="0"/>
              <a:t>System Stability Chart</a:t>
            </a:r>
          </a:p>
          <a:p>
            <a:pPr lvl="1"/>
            <a:r>
              <a:rPr lang="en-US" smtClean="0"/>
              <a:t>Enables you to view the overall reliability over the last month to many months at a glance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4A1D513-4D17-44DC-8D4C-9CB3BF58429C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Reliability Monitor (continued)</a:t>
            </a:r>
          </a:p>
        </p:txBody>
      </p:sp>
      <p:sp>
        <p:nvSpPr>
          <p:cNvPr id="6042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System Stability reports:</a:t>
            </a:r>
          </a:p>
          <a:p>
            <a:pPr lvl="1"/>
            <a:r>
              <a:rPr lang="en-US" smtClean="0"/>
              <a:t>Software (Un)Installs</a:t>
            </a:r>
          </a:p>
          <a:p>
            <a:pPr lvl="1"/>
            <a:r>
              <a:rPr lang="en-US" smtClean="0"/>
              <a:t>Application Failures</a:t>
            </a:r>
          </a:p>
          <a:p>
            <a:pPr lvl="1"/>
            <a:r>
              <a:rPr lang="en-US" smtClean="0"/>
              <a:t>Hardware Failures</a:t>
            </a:r>
          </a:p>
          <a:p>
            <a:pPr lvl="1"/>
            <a:r>
              <a:rPr lang="en-US" smtClean="0"/>
              <a:t>Miscellaneous Failures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368C24-374F-43C3-BD02-E34639B037AE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6144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04800"/>
            <a:ext cx="7620000" cy="574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6B6C044-2E8A-4993-9F6E-58154316F063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6246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04800"/>
            <a:ext cx="76200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A97575-6FBC-4818-9DFA-41E5F5D1D892}" type="slidenum">
              <a:rPr lang="en-US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the SNMP Service</a:t>
            </a:r>
          </a:p>
        </p:txBody>
      </p:sp>
      <p:sp>
        <p:nvSpPr>
          <p:cNvPr id="645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5800" cy="4572000"/>
          </a:xfrm>
        </p:spPr>
        <p:txBody>
          <a:bodyPr/>
          <a:lstStyle/>
          <a:p>
            <a:r>
              <a:rPr lang="en-US" smtClean="0"/>
              <a:t>Simple Network Management Protocol (SNMP)</a:t>
            </a:r>
          </a:p>
          <a:p>
            <a:pPr lvl="1"/>
            <a:r>
              <a:rPr lang="en-US" smtClean="0"/>
              <a:t>Used for network management on TCP/IP-based networks</a:t>
            </a:r>
          </a:p>
          <a:p>
            <a:pPr lvl="1"/>
            <a:r>
              <a:rPr lang="en-US" smtClean="0"/>
              <a:t>Provides administrators with a way of centrally managing workstations, servers, hubs, and routers from a central computer running management software</a:t>
            </a:r>
          </a:p>
          <a:p>
            <a:r>
              <a:rPr lang="en-US" smtClean="0"/>
              <a:t>SNMP can be used for the following:</a:t>
            </a:r>
          </a:p>
          <a:p>
            <a:pPr lvl="1"/>
            <a:r>
              <a:rPr lang="en-US" smtClean="0"/>
              <a:t>Configuring network devices</a:t>
            </a:r>
          </a:p>
          <a:p>
            <a:pPr lvl="1"/>
            <a:r>
              <a:rPr lang="en-US" smtClean="0"/>
              <a:t>Monitoring the performance of a network</a:t>
            </a:r>
          </a:p>
          <a:p>
            <a:pPr lvl="1"/>
            <a:r>
              <a:rPr lang="en-US" smtClean="0"/>
              <a:t>Locating network problems</a:t>
            </a:r>
          </a:p>
          <a:p>
            <a:pPr lvl="1"/>
            <a:r>
              <a:rPr lang="en-US" smtClean="0"/>
              <a:t>Monitoring network usage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154080-AE05-4715-9E2F-68B6EC6BC4FD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the SNMP Service (continued)</a:t>
            </a:r>
          </a:p>
        </p:txBody>
      </p:sp>
      <p:sp>
        <p:nvSpPr>
          <p:cNvPr id="6554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SNMP provides network management services through agents and management systems</a:t>
            </a:r>
          </a:p>
          <a:p>
            <a:r>
              <a:rPr lang="en-US" smtClean="0"/>
              <a:t>SNMP management system (a computer running management software)</a:t>
            </a:r>
          </a:p>
          <a:p>
            <a:pPr lvl="1"/>
            <a:r>
              <a:rPr lang="en-US" smtClean="0"/>
              <a:t>Sends and requests information from an SNMP agent</a:t>
            </a:r>
          </a:p>
          <a:p>
            <a:r>
              <a:rPr lang="en-US" smtClean="0"/>
              <a:t>SNMP agent (any computer or network device running SNMP agent software)</a:t>
            </a:r>
          </a:p>
          <a:p>
            <a:pPr lvl="1"/>
            <a:r>
              <a:rPr lang="en-US" smtClean="0"/>
              <a:t>Responds to the management system’s request for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7D0F72-B54C-47D4-932E-BE414934D8D7}" type="slidenum">
              <a:rPr lang="en-US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Implementing the SNMP Service (continued)</a:t>
            </a:r>
          </a:p>
        </p:txBody>
      </p:sp>
      <p:sp>
        <p:nvSpPr>
          <p:cNvPr id="6656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Microsoft operating systems and components compatible with SNMP:</a:t>
            </a:r>
          </a:p>
          <a:p>
            <a:pPr lvl="1"/>
            <a:r>
              <a:rPr lang="en-US" smtClean="0"/>
              <a:t>Windows Server 2008</a:t>
            </a:r>
          </a:p>
          <a:p>
            <a:pPr lvl="1"/>
            <a:r>
              <a:rPr lang="en-US" smtClean="0"/>
              <a:t>Windows Server 2003</a:t>
            </a:r>
          </a:p>
          <a:p>
            <a:pPr lvl="1"/>
            <a:r>
              <a:rPr lang="en-US" smtClean="0"/>
              <a:t>Windows 2000 Server</a:t>
            </a:r>
          </a:p>
          <a:p>
            <a:pPr lvl="1"/>
            <a:r>
              <a:rPr lang="en-US" smtClean="0"/>
              <a:t>Windows 2000, XP, and Vista</a:t>
            </a:r>
          </a:p>
          <a:p>
            <a:pPr lvl="1"/>
            <a:r>
              <a:rPr lang="en-US" smtClean="0"/>
              <a:t>WINS servers</a:t>
            </a:r>
          </a:p>
          <a:p>
            <a:pPr lvl="1"/>
            <a:r>
              <a:rPr lang="en-US" smtClean="0"/>
              <a:t>DHCP servers</a:t>
            </a:r>
          </a:p>
          <a:p>
            <a:pPr lvl="1"/>
            <a:r>
              <a:rPr lang="en-US" smtClean="0"/>
              <a:t>Internet Information Services servers</a:t>
            </a:r>
          </a:p>
          <a:p>
            <a:pPr lvl="1"/>
            <a:r>
              <a:rPr lang="en-US" smtClean="0"/>
              <a:t>Microsoft RAS and IAS servers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A0E46F3-68A0-44D3-B949-BA96A47E83E2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Accessing Server Services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458200" cy="45720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You can access server services through </a:t>
            </a:r>
            <a:r>
              <a:rPr lang="en-US" dirty="0" smtClean="0"/>
              <a:t>the following: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Server </a:t>
            </a:r>
            <a:r>
              <a:rPr lang="en-US" dirty="0" smtClean="0"/>
              <a:t>Manager </a:t>
            </a:r>
            <a:endParaRPr lang="en-US" dirty="0"/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Computer </a:t>
            </a:r>
            <a:r>
              <a:rPr lang="en-US" dirty="0" smtClean="0"/>
              <a:t>Management tool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1B815C-15C1-4392-BD57-0623CBF373B5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" y="171450"/>
            <a:ext cx="8189913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6FE2F9-1328-4432-A089-770141C3B8E5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077200" cy="1143000"/>
          </a:xfrm>
        </p:spPr>
        <p:txBody>
          <a:bodyPr/>
          <a:lstStyle/>
          <a:p>
            <a:r>
              <a:rPr lang="en-US" dirty="0" smtClean="0"/>
              <a:t>Solving a Problem with a Service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4572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When you experience a problem on a server that is associated with a service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Check the status of the service to make sure that it is started or set to start automatically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You can start, stop, pause, resume, or restart a service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By right-clicking it and clicking any of these </a:t>
            </a:r>
            <a:r>
              <a:rPr lang="en-US" dirty="0" smtClean="0"/>
              <a:t>options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a Problem with a Service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200000"/>
              </a:lnSpc>
            </a:pPr>
            <a:r>
              <a:rPr lang="en-US" dirty="0"/>
              <a:t>You can check dependencies by double-clicking a service and clicking the Dependencies tab</a:t>
            </a:r>
          </a:p>
          <a:p>
            <a:pPr algn="just">
              <a:lnSpc>
                <a:spcPct val="200000"/>
              </a:lnSpc>
            </a:pPr>
            <a:r>
              <a:rPr lang="en-US" dirty="0"/>
              <a:t>Pausing a service takes it offline to be used only by Administrators or Server Operators</a:t>
            </a:r>
          </a:p>
          <a:p>
            <a:pPr>
              <a:lnSpc>
                <a:spcPct val="200000"/>
              </a:lnSpc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Hands-On Microsoft Windows Server 2008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D3B5093-3020-46E3-AFE5-48F550FFE20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977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4BD0D4B-1D40-4737-A34A-FCF3FEEFD4E0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98438"/>
            <a:ext cx="5029200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BECE0F-6965-4162-850D-0D5514D4B83D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r>
              <a:rPr lang="en-US" smtClean="0"/>
              <a:t>Using Task Manager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43400"/>
          </a:xfrm>
        </p:spPr>
        <p:txBody>
          <a:bodyPr/>
          <a:lstStyle/>
          <a:p>
            <a:r>
              <a:rPr lang="en-US" dirty="0" smtClean="0"/>
              <a:t>Windows Server 2008 includes the Task Manager tool</a:t>
            </a:r>
          </a:p>
          <a:p>
            <a:pPr lvl="1"/>
            <a:r>
              <a:rPr lang="en-US" dirty="0" smtClean="0"/>
              <a:t>Can be used to monitor applications and processes running on a </a:t>
            </a:r>
            <a:r>
              <a:rPr lang="en-US" dirty="0" smtClean="0"/>
              <a:t>server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9DAFEF545AB24FA94FD4321F2457AF" ma:contentTypeVersion="0" ma:contentTypeDescription="Create a new document." ma:contentTypeScope="" ma:versionID="8407ccf4a0f42bb3d78bed96c46f0d4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E5E0D46-D210-4A9D-BF52-A8DC8310C9A6}"/>
</file>

<file path=customXml/itemProps2.xml><?xml version="1.0" encoding="utf-8"?>
<ds:datastoreItem xmlns:ds="http://schemas.openxmlformats.org/officeDocument/2006/customXml" ds:itemID="{35183CBB-1F6E-42C1-A7F5-55143AE266E1}"/>
</file>

<file path=customXml/itemProps3.xml><?xml version="1.0" encoding="utf-8"?>
<ds:datastoreItem xmlns:ds="http://schemas.openxmlformats.org/officeDocument/2006/customXml" ds:itemID="{99760548-AD27-44AD-AB72-D9274F495F9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1272</Words>
  <Application>Microsoft Office PowerPoint</Application>
  <PresentationFormat>عرض على الشاشة (3:4)‏</PresentationFormat>
  <Paragraphs>235</Paragraphs>
  <Slides>37</Slides>
  <Notes>36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2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37</vt:i4>
      </vt:variant>
    </vt:vector>
  </HeadingPairs>
  <TitlesOfParts>
    <vt:vector size="41" baseType="lpstr">
      <vt:lpstr>Arial</vt:lpstr>
      <vt:lpstr>Times New Roman</vt:lpstr>
      <vt:lpstr>Default Design</vt:lpstr>
      <vt:lpstr>3_Default Design</vt:lpstr>
      <vt:lpstr>Hands-On Microsoft Windows Server 2008</vt:lpstr>
      <vt:lpstr>Introduction to Server Monitoring</vt:lpstr>
      <vt:lpstr>Introduction to Server Monitoring</vt:lpstr>
      <vt:lpstr>Accessing Server Services</vt:lpstr>
      <vt:lpstr>عرض تقديمي في PowerPoint</vt:lpstr>
      <vt:lpstr>Solving a Problem with a Service</vt:lpstr>
      <vt:lpstr>Solving a Problem with a Service</vt:lpstr>
      <vt:lpstr>عرض تقديمي في PowerPoint</vt:lpstr>
      <vt:lpstr>Using Task Manager</vt:lpstr>
      <vt:lpstr>عرض تقديمي في PowerPoint</vt:lpstr>
      <vt:lpstr>Monitoring Applications (continued)</vt:lpstr>
      <vt:lpstr>Monitoring Processes</vt:lpstr>
      <vt:lpstr>عرض تقديمي في PowerPoint</vt:lpstr>
      <vt:lpstr>Setting Priorities</vt:lpstr>
      <vt:lpstr>Monitoring Services</vt:lpstr>
      <vt:lpstr>عرض تقديمي في PowerPoint</vt:lpstr>
      <vt:lpstr>Monitoring Real-Time Performance</vt:lpstr>
      <vt:lpstr>عرض تقديمي في PowerPoint</vt:lpstr>
      <vt:lpstr>Monitoring Real-Time Performance (continued)</vt:lpstr>
      <vt:lpstr>Monitoring Real-Time Performance (continued)</vt:lpstr>
      <vt:lpstr>Monitoring Network Performance</vt:lpstr>
      <vt:lpstr>Capturing Data Using Performance Monitor</vt:lpstr>
      <vt:lpstr>عرض تقديمي في PowerPoint</vt:lpstr>
      <vt:lpstr>عرض تقديمي في PowerPoint</vt:lpstr>
      <vt:lpstr>Capturing Data Using Performance Monitor (continued)</vt:lpstr>
      <vt:lpstr>Capturing Data Using Performance Monitor (continued)</vt:lpstr>
      <vt:lpstr>عرض تقديمي في PowerPoint</vt:lpstr>
      <vt:lpstr>عرض تقديمي في PowerPoint</vt:lpstr>
      <vt:lpstr>Monitoring System Components</vt:lpstr>
      <vt:lpstr>Monitoring System Components (continued)</vt:lpstr>
      <vt:lpstr>Using Reliability Monitor</vt:lpstr>
      <vt:lpstr>Using Reliability Monitor (continued)</vt:lpstr>
      <vt:lpstr>عرض تقديمي في PowerPoint</vt:lpstr>
      <vt:lpstr>عرض تقديمي في PowerPoint</vt:lpstr>
      <vt:lpstr>Implementing the SNMP Service</vt:lpstr>
      <vt:lpstr>Implementing the SNMP Service (continued)</vt:lpstr>
      <vt:lpstr>Implementing the SNMP Service (continued)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693</cp:revision>
  <dcterms:created xsi:type="dcterms:W3CDTF">2002-09-27T23:29:22Z</dcterms:created>
  <dcterms:modified xsi:type="dcterms:W3CDTF">2015-11-23T10:06:28Z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0x0101006D9DAFEF545AB24FA94FD4321F2457AF</vt:lpwstr>
  </property>
</Properties>
</file>