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20"/>
  </p:notesMasterIdLst>
  <p:handoutMasterIdLst>
    <p:handoutMasterId r:id="rId21"/>
  </p:handoutMasterIdLst>
  <p:sldIdLst>
    <p:sldId id="256" r:id="rId2"/>
    <p:sldId id="257" r:id="rId3"/>
    <p:sldId id="259" r:id="rId4"/>
    <p:sldId id="260" r:id="rId5"/>
    <p:sldId id="261" r:id="rId6"/>
    <p:sldId id="262" r:id="rId7"/>
    <p:sldId id="263" r:id="rId8"/>
    <p:sldId id="264" r:id="rId9"/>
    <p:sldId id="273" r:id="rId10"/>
    <p:sldId id="265" r:id="rId11"/>
    <p:sldId id="267" r:id="rId12"/>
    <p:sldId id="268" r:id="rId13"/>
    <p:sldId id="276" r:id="rId14"/>
    <p:sldId id="274" r:id="rId15"/>
    <p:sldId id="269" r:id="rId16"/>
    <p:sldId id="270" r:id="rId17"/>
    <p:sldId id="271" r:id="rId18"/>
    <p:sldId id="272" r:id="rId19"/>
  </p:sldIdLst>
  <p:sldSz cx="9144000" cy="6858000" type="screen4x3"/>
  <p:notesSz cx="7099300" cy="10234613"/>
  <p:defaultTextStyle>
    <a:defPPr>
      <a:defRPr lang="en-US"/>
    </a:defPPr>
    <a:lvl1pPr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1pPr>
    <a:lvl2pPr marL="457200"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2pPr>
    <a:lvl3pPr marL="914400"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3pPr>
    <a:lvl4pPr marL="1371600"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4pPr>
    <a:lvl5pPr marL="1828800"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5pPr>
    <a:lvl6pPr marL="2286000" algn="r" defTabSz="914400" rtl="1" eaLnBrk="1" latinLnBrk="0" hangingPunct="1">
      <a:defRPr sz="1200" b="1" kern="1200">
        <a:solidFill>
          <a:srgbClr val="0000FF"/>
        </a:solidFill>
        <a:latin typeface="Arial" pitchFamily="34" charset="0"/>
        <a:ea typeface="+mn-ea"/>
        <a:cs typeface="+mn-cs"/>
      </a:defRPr>
    </a:lvl6pPr>
    <a:lvl7pPr marL="2743200" algn="r" defTabSz="914400" rtl="1" eaLnBrk="1" latinLnBrk="0" hangingPunct="1">
      <a:defRPr sz="1200" b="1" kern="1200">
        <a:solidFill>
          <a:srgbClr val="0000FF"/>
        </a:solidFill>
        <a:latin typeface="Arial" pitchFamily="34" charset="0"/>
        <a:ea typeface="+mn-ea"/>
        <a:cs typeface="+mn-cs"/>
      </a:defRPr>
    </a:lvl7pPr>
    <a:lvl8pPr marL="3200400" algn="r" defTabSz="914400" rtl="1" eaLnBrk="1" latinLnBrk="0" hangingPunct="1">
      <a:defRPr sz="1200" b="1" kern="1200">
        <a:solidFill>
          <a:srgbClr val="0000FF"/>
        </a:solidFill>
        <a:latin typeface="Arial" pitchFamily="34" charset="0"/>
        <a:ea typeface="+mn-ea"/>
        <a:cs typeface="+mn-cs"/>
      </a:defRPr>
    </a:lvl8pPr>
    <a:lvl9pPr marL="3657600" algn="r" defTabSz="914400" rtl="1" eaLnBrk="1" latinLnBrk="0" hangingPunct="1">
      <a:defRPr sz="1200" b="1" kern="1200">
        <a:solidFill>
          <a:srgbClr val="0000FF"/>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99"/>
    <a:srgbClr val="6699CC"/>
    <a:srgbClr val="339966"/>
    <a:srgbClr val="00CCCC"/>
    <a:srgbClr val="FFFF00"/>
    <a:srgbClr val="009999"/>
    <a:srgbClr val="99CCCC"/>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showOutlineIcons="0">
    <p:restoredLeft sz="15620" autoAdjust="0"/>
    <p:restoredTop sz="72437" autoAdjust="0"/>
  </p:normalViewPr>
  <p:slideViewPr>
    <p:cSldViewPr>
      <p:cViewPr>
        <p:scale>
          <a:sx n="100" d="100"/>
          <a:sy n="100" d="100"/>
        </p:scale>
        <p:origin x="-72" y="648"/>
      </p:cViewPr>
      <p:guideLst>
        <p:guide orient="horz" pos="2160"/>
        <p:guide orient="horz" pos="1200"/>
        <p:guide orient="horz" pos="576"/>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Lst>
  </p:outlineViewPr>
  <p:notesTextViewPr>
    <p:cViewPr>
      <p:scale>
        <a:sx n="100" d="100"/>
        <a:sy n="100" d="100"/>
      </p:scale>
      <p:origin x="0" y="0"/>
    </p:cViewPr>
  </p:notesTextViewPr>
  <p:sorterViewPr>
    <p:cViewPr>
      <p:scale>
        <a:sx n="100" d="100"/>
        <a:sy n="100" d="100"/>
      </p:scale>
      <p:origin x="0" y="4422"/>
    </p:cViewPr>
  </p:sorterViewPr>
  <p:notesViewPr>
    <p:cSldViewPr>
      <p:cViewPr>
        <p:scale>
          <a:sx n="80" d="100"/>
          <a:sy n="80" d="100"/>
        </p:scale>
        <p:origin x="-2478" y="1218"/>
      </p:cViewPr>
      <p:guideLst>
        <p:guide orient="horz" pos="3660"/>
        <p:guide orient="horz" pos="323"/>
        <p:guide pos="399"/>
        <p:guide pos="55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_rels/viewProps.xml.rels><?xml version="1.0" encoding="UTF-8" standalone="yes"?>
<Relationships xmlns="http://schemas.openxmlformats.org/package/2006/relationships"><Relationship Id="rId8" Type="http://schemas.openxmlformats.org/officeDocument/2006/relationships/slide" Target="slides/slide11.xml"/><Relationship Id="rId3" Type="http://schemas.openxmlformats.org/officeDocument/2006/relationships/slide" Target="slides/slide3.xml"/><Relationship Id="rId7" Type="http://schemas.openxmlformats.org/officeDocument/2006/relationships/slide" Target="slides/slide9.xml"/><Relationship Id="rId12" Type="http://schemas.openxmlformats.org/officeDocument/2006/relationships/slide" Target="slides/slide17.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8.xml"/><Relationship Id="rId11" Type="http://schemas.openxmlformats.org/officeDocument/2006/relationships/slide" Target="slides/slide16.xml"/><Relationship Id="rId5" Type="http://schemas.openxmlformats.org/officeDocument/2006/relationships/slide" Target="slides/slide7.xml"/><Relationship Id="rId10" Type="http://schemas.openxmlformats.org/officeDocument/2006/relationships/slide" Target="slides/slide13.xml"/><Relationship Id="rId4" Type="http://schemas.openxmlformats.org/officeDocument/2006/relationships/slide" Target="slides/slide5.xml"/><Relationship Id="rId9"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4305" tIns="47153" rIns="94305" bIns="47153" numCol="1" anchor="t" anchorCtr="0" compatLnSpc="1">
            <a:prstTxWarp prst="textNoShape">
              <a:avLst/>
            </a:prstTxWarp>
          </a:bodyPr>
          <a:lstStyle>
            <a:lvl1pPr algn="l" defTabSz="942975">
              <a:spcBef>
                <a:spcPct val="0"/>
              </a:spcBef>
              <a:buClr>
                <a:srgbClr val="000000"/>
              </a:buClr>
              <a:defRPr>
                <a:solidFill>
                  <a:schemeClr val="tx1"/>
                </a:solidFill>
              </a:defRPr>
            </a:lvl1pPr>
          </a:lstStyle>
          <a:p>
            <a:endParaRPr lang="en-US"/>
          </a:p>
        </p:txBody>
      </p:sp>
      <p:sp>
        <p:nvSpPr>
          <p:cNvPr id="115715" name="Rectangle 3"/>
          <p:cNvSpPr>
            <a:spLocks noGrp="1" noChangeArrowheads="1"/>
          </p:cNvSpPr>
          <p:nvPr>
            <p:ph type="dt" sz="quarter" idx="1"/>
          </p:nvPr>
        </p:nvSpPr>
        <p:spPr bwMode="auto">
          <a:xfrm>
            <a:off x="4022725" y="0"/>
            <a:ext cx="3076575" cy="511175"/>
          </a:xfrm>
          <a:prstGeom prst="rect">
            <a:avLst/>
          </a:prstGeom>
          <a:noFill/>
          <a:ln w="9525">
            <a:noFill/>
            <a:miter lim="800000"/>
            <a:headEnd/>
            <a:tailEnd/>
          </a:ln>
          <a:effectLst/>
        </p:spPr>
        <p:txBody>
          <a:bodyPr vert="horz" wrap="square" lIns="94305" tIns="47153" rIns="94305" bIns="47153" numCol="1" anchor="t" anchorCtr="0" compatLnSpc="1">
            <a:prstTxWarp prst="textNoShape">
              <a:avLst/>
            </a:prstTxWarp>
          </a:bodyPr>
          <a:lstStyle>
            <a:lvl1pPr algn="r" defTabSz="942975">
              <a:spcBef>
                <a:spcPct val="0"/>
              </a:spcBef>
              <a:buClr>
                <a:srgbClr val="000000"/>
              </a:buClr>
              <a:defRPr>
                <a:solidFill>
                  <a:schemeClr val="tx1"/>
                </a:solidFill>
              </a:defRPr>
            </a:lvl1pPr>
          </a:lstStyle>
          <a:p>
            <a:endParaRPr lang="en-US"/>
          </a:p>
        </p:txBody>
      </p:sp>
      <p:sp>
        <p:nvSpPr>
          <p:cNvPr id="115716" name="Rectangle 4"/>
          <p:cNvSpPr>
            <a:spLocks noGrp="1" noChangeArrowheads="1"/>
          </p:cNvSpPr>
          <p:nvPr>
            <p:ph type="ftr" sz="quarter" idx="2"/>
          </p:nvPr>
        </p:nvSpPr>
        <p:spPr bwMode="auto">
          <a:xfrm>
            <a:off x="0" y="9723438"/>
            <a:ext cx="3076575" cy="511175"/>
          </a:xfrm>
          <a:prstGeom prst="rect">
            <a:avLst/>
          </a:prstGeom>
          <a:noFill/>
          <a:ln w="9525">
            <a:noFill/>
            <a:miter lim="800000"/>
            <a:headEnd/>
            <a:tailEnd/>
          </a:ln>
          <a:effectLst/>
        </p:spPr>
        <p:txBody>
          <a:bodyPr vert="horz" wrap="square" lIns="94305" tIns="47153" rIns="94305" bIns="47153" numCol="1" anchor="b" anchorCtr="0" compatLnSpc="1">
            <a:prstTxWarp prst="textNoShape">
              <a:avLst/>
            </a:prstTxWarp>
          </a:bodyPr>
          <a:lstStyle>
            <a:lvl1pPr algn="l" defTabSz="942975">
              <a:spcBef>
                <a:spcPct val="0"/>
              </a:spcBef>
              <a:buClr>
                <a:srgbClr val="000000"/>
              </a:buClr>
              <a:defRPr>
                <a:solidFill>
                  <a:schemeClr val="tx1"/>
                </a:solidFill>
              </a:defRPr>
            </a:lvl1pPr>
          </a:lstStyle>
          <a:p>
            <a:endParaRPr lang="en-US"/>
          </a:p>
        </p:txBody>
      </p:sp>
      <p:sp>
        <p:nvSpPr>
          <p:cNvPr id="115717" name="Rectangle 5"/>
          <p:cNvSpPr>
            <a:spLocks noGrp="1" noChangeArrowheads="1"/>
          </p:cNvSpPr>
          <p:nvPr>
            <p:ph type="sldNum" sz="quarter" idx="3"/>
          </p:nvPr>
        </p:nvSpPr>
        <p:spPr bwMode="auto">
          <a:xfrm>
            <a:off x="4022725" y="9723438"/>
            <a:ext cx="3076575" cy="511175"/>
          </a:xfrm>
          <a:prstGeom prst="rect">
            <a:avLst/>
          </a:prstGeom>
          <a:noFill/>
          <a:ln w="9525">
            <a:noFill/>
            <a:miter lim="800000"/>
            <a:headEnd/>
            <a:tailEnd/>
          </a:ln>
          <a:effectLst/>
        </p:spPr>
        <p:txBody>
          <a:bodyPr vert="horz" wrap="square" lIns="94305" tIns="47153" rIns="94305" bIns="47153" numCol="1" anchor="b" anchorCtr="0" compatLnSpc="1">
            <a:prstTxWarp prst="textNoShape">
              <a:avLst/>
            </a:prstTxWarp>
          </a:bodyPr>
          <a:lstStyle>
            <a:lvl1pPr algn="r" defTabSz="942975">
              <a:spcBef>
                <a:spcPct val="0"/>
              </a:spcBef>
              <a:buClr>
                <a:srgbClr val="000000"/>
              </a:buClr>
              <a:defRPr>
                <a:solidFill>
                  <a:schemeClr val="tx1"/>
                </a:solidFill>
              </a:defRPr>
            </a:lvl1pPr>
          </a:lstStyle>
          <a:p>
            <a:fld id="{8C86D82F-C970-420D-A855-A48038336726}"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Slide_Image_Placeholder"/>
          <p:cNvSpPr>
            <a:spLocks noChangeArrowheads="1" noTextEdit="1"/>
          </p:cNvSpPr>
          <p:nvPr>
            <p:ph type="sldImg" idx="2"/>
          </p:nvPr>
        </p:nvSpPr>
        <p:spPr bwMode="auto">
          <a:xfrm>
            <a:off x="222250" y="511175"/>
            <a:ext cx="6654800" cy="4991100"/>
          </a:xfrm>
          <a:prstGeom prst="rect">
            <a:avLst/>
          </a:prstGeom>
          <a:noFill/>
          <a:ln w="9525">
            <a:solidFill>
              <a:srgbClr val="000000"/>
            </a:solidFill>
            <a:miter lim="800000"/>
            <a:headEnd/>
            <a:tailEnd/>
          </a:ln>
          <a:effectLst/>
        </p:spPr>
      </p:sp>
      <p:sp>
        <p:nvSpPr>
          <p:cNvPr id="4101" name="Notes_TextBox_Placeholder"/>
          <p:cNvSpPr>
            <a:spLocks noGrp="1" noChangeArrowheads="1"/>
          </p:cNvSpPr>
          <p:nvPr>
            <p:ph type="body" sz="quarter" idx="3"/>
          </p:nvPr>
        </p:nvSpPr>
        <p:spPr bwMode="auto">
          <a:xfrm>
            <a:off x="590550" y="5756275"/>
            <a:ext cx="5918200" cy="3822700"/>
          </a:xfrm>
          <a:prstGeom prst="rect">
            <a:avLst/>
          </a:prstGeom>
          <a:noFill/>
          <a:ln w="9525">
            <a:noFill/>
            <a:miter lim="800000"/>
            <a:headEnd/>
            <a:tailEnd/>
          </a:ln>
          <a:effectLst/>
        </p:spPr>
        <p:txBody>
          <a:bodyPr vert="horz" wrap="square" lIns="13098" tIns="13098" rIns="13098" bIns="1309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Notes_Footer"/>
          <p:cNvSpPr>
            <a:spLocks noChangeArrowheads="1"/>
          </p:cNvSpPr>
          <p:nvPr/>
        </p:nvSpPr>
        <p:spPr bwMode="gray">
          <a:xfrm>
            <a:off x="657225" y="9807575"/>
            <a:ext cx="5930900" cy="200025"/>
          </a:xfrm>
          <a:prstGeom prst="rect">
            <a:avLst/>
          </a:prstGeom>
          <a:solidFill>
            <a:srgbClr val="FFFFFF"/>
          </a:solidFill>
          <a:ln w="9525">
            <a:solidFill>
              <a:srgbClr val="FFFFFF"/>
            </a:solidFill>
            <a:miter lim="800000"/>
            <a:headEnd/>
            <a:tailEnd/>
          </a:ln>
          <a:effectLst/>
        </p:spPr>
        <p:txBody>
          <a:bodyPr wrap="none" lIns="94305" tIns="47153" rIns="94305" bIns="47153" anchor="ctr"/>
          <a:lstStyle/>
          <a:p>
            <a:pPr defTabSz="942975">
              <a:spcBef>
                <a:spcPct val="0"/>
              </a:spcBef>
              <a:buClrTx/>
              <a:buFontTx/>
              <a:buNone/>
            </a:pPr>
            <a:r>
              <a:rPr lang="en-US" sz="1100">
                <a:solidFill>
                  <a:schemeClr val="tx1"/>
                </a:solidFill>
              </a:rPr>
              <a:t>Oracle</a:t>
            </a:r>
            <a:r>
              <a:rPr lang="en-US" sz="1100" i="1">
                <a:solidFill>
                  <a:schemeClr val="tx1"/>
                </a:solidFill>
                <a:latin typeface="Times New Roman" pitchFamily="18" charset="0"/>
              </a:rPr>
              <a:t> </a:t>
            </a:r>
            <a:r>
              <a:rPr lang="en-US" sz="1100">
                <a:solidFill>
                  <a:schemeClr val="tx1"/>
                </a:solidFill>
              </a:rPr>
              <a:t>Forms Developer 10</a:t>
            </a:r>
            <a:r>
              <a:rPr lang="en-US" sz="1100" i="1">
                <a:solidFill>
                  <a:schemeClr val="tx1"/>
                </a:solidFill>
              </a:rPr>
              <a:t>g</a:t>
            </a:r>
            <a:r>
              <a:rPr lang="en-US" sz="1100">
                <a:solidFill>
                  <a:schemeClr val="tx1"/>
                </a:solidFill>
              </a:rPr>
              <a:t>: Build Internet Applications   11-</a:t>
            </a:r>
            <a:fld id="{157649D4-254B-4FED-BB11-93900E595F90}" type="slidenum">
              <a:rPr lang="en-US" sz="1100">
                <a:solidFill>
                  <a:schemeClr val="tx1"/>
                </a:solidFill>
              </a:rPr>
              <a:pPr defTabSz="942975">
                <a:spcBef>
                  <a:spcPct val="0"/>
                </a:spcBef>
                <a:buClrTx/>
                <a:buFontTx/>
                <a:buNone/>
              </a:pPr>
              <a:t>‹#›</a:t>
            </a:fld>
            <a:endParaRPr lang="en-US" sz="1100">
              <a:solidFill>
                <a:schemeClr val="tx1"/>
              </a:solidFill>
            </a:endParaRPr>
          </a:p>
        </p:txBody>
      </p:sp>
    </p:spTree>
  </p:cSld>
  <p:clrMap bg1="lt1" tx1="dk1" bg2="lt2" tx2="dk2" accent1="accent1" accent2="accent2" accent3="accent3" accent4="accent4" accent5="accent5" accent6="accent6" hlink="hlink" folHlink="folHlink"/>
  <p:notesStyle>
    <a:lvl1pPr algn="l" defTabSz="457200" rtl="0" fontAlgn="base">
      <a:spcBef>
        <a:spcPct val="50000"/>
      </a:spcBef>
      <a:spcAft>
        <a:spcPct val="0"/>
      </a:spcAft>
      <a:buSzPct val="100000"/>
      <a:buFont typeface="Arial" pitchFamily="34" charset="0"/>
      <a:defRPr sz="1200" b="1" kern="1200">
        <a:solidFill>
          <a:schemeClr val="tx1"/>
        </a:solidFill>
        <a:latin typeface="Arial" pitchFamily="34" charset="0"/>
        <a:ea typeface="+mn-ea"/>
        <a:cs typeface="+mn-cs"/>
      </a:defRPr>
    </a:lvl1pPr>
    <a:lvl2pPr marL="114300" algn="l" defTabSz="457200" rtl="0" fontAlgn="base">
      <a:spcBef>
        <a:spcPct val="25000"/>
      </a:spcBef>
      <a:spcAft>
        <a:spcPct val="0"/>
      </a:spcAft>
      <a:buSzPct val="100000"/>
      <a:buFont typeface="Times New Roman" pitchFamily="18" charset="0"/>
      <a:defRPr sz="1200" kern="1200">
        <a:solidFill>
          <a:srgbClr val="000000"/>
        </a:solidFill>
        <a:latin typeface="Times New Roman" pitchFamily="18" charset="0"/>
        <a:ea typeface="+mn-ea"/>
        <a:cs typeface="+mn-cs"/>
      </a:defRPr>
    </a:lvl2pPr>
    <a:lvl3pPr marL="457200" indent="-228600" algn="l" defTabSz="457200" rtl="0" fontAlgn="base">
      <a:spcBef>
        <a:spcPct val="0"/>
      </a:spcBef>
      <a:spcAft>
        <a:spcPct val="0"/>
      </a:spcAft>
      <a:buSzPct val="100000"/>
      <a:buChar char="•"/>
      <a:defRPr sz="1200" kern="1200">
        <a:solidFill>
          <a:srgbClr val="000000"/>
        </a:solidFill>
        <a:latin typeface="Times New Roman" pitchFamily="18" charset="0"/>
        <a:ea typeface="+mn-ea"/>
        <a:cs typeface="+mn-cs"/>
      </a:defRPr>
    </a:lvl3pPr>
    <a:lvl4pPr marL="800100" indent="-228600" algn="l" defTabSz="457200" rtl="0" fontAlgn="base">
      <a:spcBef>
        <a:spcPct val="0"/>
      </a:spcBef>
      <a:spcAft>
        <a:spcPct val="0"/>
      </a:spcAft>
      <a:buSzPct val="100000"/>
      <a:buFont typeface="New Times Roman"/>
      <a:buChar char="-"/>
      <a:defRPr sz="1200" kern="1200">
        <a:solidFill>
          <a:srgbClr val="000000"/>
        </a:solidFill>
        <a:latin typeface="Times New Roman" pitchFamily="18" charset="0"/>
        <a:ea typeface="+mn-ea"/>
        <a:cs typeface="+mn-cs"/>
      </a:defRPr>
    </a:lvl4pPr>
    <a:lvl5pPr marL="914400" algn="l" defTabSz="457200" rtl="0" fontAlgn="base">
      <a:spcBef>
        <a:spcPct val="0"/>
      </a:spcBef>
      <a:spcAft>
        <a:spcPct val="0"/>
      </a:spcAft>
      <a:buSzPct val="100000"/>
      <a:buFont typeface="Courier New" pitchFamily="49" charset="0"/>
      <a:defRPr sz="1100" kern="1200">
        <a:solidFill>
          <a:srgbClr val="000000"/>
        </a:solidFill>
        <a:latin typeface="Courier New" pitchFamily="49"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48" name="Rectangle 8"/>
          <p:cNvSpPr>
            <a:spLocks noChangeArrowheads="1" noTextEdit="1"/>
          </p:cNvSpPr>
          <p:nvPr>
            <p:ph type="sldImg"/>
          </p:nvPr>
        </p:nvSpPr>
        <p:spPr>
          <a:ln/>
        </p:spPr>
      </p:sp>
      <p:sp>
        <p:nvSpPr>
          <p:cNvPr id="266249" name="Rectangle 9"/>
          <p:cNvSpPr>
            <a:spLocks noGrp="1" noChangeArrowheads="1"/>
          </p:cNvSpPr>
          <p:nvPr>
            <p:ph type="body" idx="1"/>
          </p:nvPr>
        </p:nvSpPr>
        <p:spPr/>
        <p:txBody>
          <a:bodyPr/>
          <a:lstStyle/>
          <a:p>
            <a:endParaRPr lang="ar-SA">
              <a:solidFill>
                <a:srgbClr val="0000FF"/>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0" name="Rectangle 8"/>
          <p:cNvSpPr>
            <a:spLocks noChangeArrowheads="1" noTextEdit="1"/>
          </p:cNvSpPr>
          <p:nvPr>
            <p:ph type="sldImg"/>
          </p:nvPr>
        </p:nvSpPr>
        <p:spPr>
          <a:ln/>
        </p:spPr>
      </p:sp>
      <p:sp>
        <p:nvSpPr>
          <p:cNvPr id="284681" name="Rectangle 9"/>
          <p:cNvSpPr>
            <a:spLocks noGrp="1" noChangeArrowheads="1"/>
          </p:cNvSpPr>
          <p:nvPr>
            <p:ph type="body" idx="1"/>
          </p:nvPr>
        </p:nvSpPr>
        <p:spPr/>
        <p:txBody>
          <a:bodyPr/>
          <a:lstStyle/>
          <a:p>
            <a:r>
              <a:rPr lang="en-US"/>
              <a:t>Setting Window Properties</a:t>
            </a:r>
          </a:p>
          <a:p>
            <a:pPr lvl="1"/>
            <a:r>
              <a:rPr lang="en-US"/>
              <a:t>You set properties for windows to determine their behavior and appearance. Some of these properties are:</a:t>
            </a:r>
          </a:p>
          <a:p>
            <a:pPr lvl="2">
              <a:buFontTx/>
              <a:buNone/>
            </a:pPr>
            <a:r>
              <a:rPr lang="en-US"/>
              <a:t>1.	</a:t>
            </a:r>
            <a:r>
              <a:rPr lang="en-US" b="1"/>
              <a:t>X/Y Position:</a:t>
            </a:r>
            <a:r>
              <a:rPr lang="en-US"/>
              <a:t> Specifies the location of the window within the containing window.</a:t>
            </a:r>
          </a:p>
          <a:p>
            <a:pPr lvl="2">
              <a:buFontTx/>
              <a:buNone/>
            </a:pPr>
            <a:r>
              <a:rPr lang="en-US"/>
              <a:t>2.	</a:t>
            </a:r>
            <a:r>
              <a:rPr lang="en-US" b="1"/>
              <a:t>Title:</a:t>
            </a:r>
            <a:r>
              <a:rPr lang="en-US"/>
              <a:t> The title to be displayed; if not specified, uses the name indicated by the window Name property</a:t>
            </a:r>
          </a:p>
          <a:p>
            <a:pPr lvl="2">
              <a:buFontTx/>
              <a:buNone/>
            </a:pPr>
            <a:r>
              <a:rPr lang="en-US"/>
              <a:t>3.	</a:t>
            </a:r>
            <a:r>
              <a:rPr lang="en-US" b="1"/>
              <a:t>Horizontal/Vertical Toolbar Canvas:</a:t>
            </a:r>
            <a:r>
              <a:rPr lang="en-US"/>
              <a:t> Specifies the toolbar canvas to be displayed horizontally across the top or vertically to the left of the window; selected from all horizontal/vertical toolbar canvases assigned to this window</a:t>
            </a:r>
          </a:p>
          <a:p>
            <a:pPr lvl="2">
              <a:buFontTx/>
              <a:buNone/>
            </a:pPr>
            <a:r>
              <a:rPr lang="en-US"/>
              <a:t>4.	</a:t>
            </a:r>
            <a:r>
              <a:rPr lang="en-US" b="1"/>
              <a:t>Modal:</a:t>
            </a:r>
            <a:r>
              <a:rPr lang="en-US"/>
              <a:t> Specifies if window is modal, requiring the user to dismiss the window before any other user interaction can continue, like Question window above</a:t>
            </a:r>
          </a:p>
          <a:p>
            <a:pPr lvl="2">
              <a:buFontTx/>
              <a:buNone/>
            </a:pPr>
            <a:r>
              <a:rPr lang="en-US"/>
              <a:t>5.	</a:t>
            </a:r>
            <a:r>
              <a:rPr lang="en-US" b="1"/>
              <a:t>Show Horizontal/Vertical Scroll Bar:</a:t>
            </a:r>
            <a:r>
              <a:rPr lang="en-US"/>
              <a:t> Whether a horizontal or vertical scroll bar should display on the window</a:t>
            </a:r>
          </a:p>
          <a:p>
            <a:pPr lvl="2">
              <a:buFontTx/>
              <a:buNone/>
            </a:pPr>
            <a:r>
              <a:rPr lang="en-US"/>
              <a:t>6.	</a:t>
            </a:r>
            <a:r>
              <a:rPr lang="en-US" b="1"/>
              <a:t>Hide on Exit:</a:t>
            </a:r>
            <a:r>
              <a:rPr lang="en-US"/>
              <a:t> Whether Forms hides the window automatically when the end user navigates to an item in another window (not shown on slide)</a:t>
            </a:r>
          </a:p>
          <a:p>
            <a:pPr lvl="1"/>
            <a:r>
              <a:rPr lang="en-US"/>
              <a:t>For a description of other properties that affect the behavior of windows, click the property in the Property Palette and press [F1].</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2" name="Rectangle 4"/>
          <p:cNvSpPr>
            <a:spLocks noChangeArrowheads="1" noTextEdit="1"/>
          </p:cNvSpPr>
          <p:nvPr>
            <p:ph type="sldImg"/>
          </p:nvPr>
        </p:nvSpPr>
        <p:spPr>
          <a:ln/>
        </p:spPr>
      </p:sp>
      <p:sp>
        <p:nvSpPr>
          <p:cNvPr id="288773" name="Rectangle 5"/>
          <p:cNvSpPr>
            <a:spLocks noGrp="1" noChangeArrowheads="1"/>
          </p:cNvSpPr>
          <p:nvPr>
            <p:ph type="body" idx="1"/>
          </p:nvPr>
        </p:nvSpPr>
        <p:spPr/>
        <p:txBody>
          <a:bodyPr/>
          <a:lstStyle/>
          <a:p>
            <a:r>
              <a:rPr lang="en-US"/>
              <a:t>GUI Hints</a:t>
            </a:r>
          </a:p>
          <a:p>
            <a:pPr lvl="1"/>
            <a:r>
              <a:rPr lang="en-US" i="1"/>
              <a:t>GUI Hints</a:t>
            </a:r>
            <a:r>
              <a:rPr lang="en-US"/>
              <a:t> are recommendations to the window manager about the window appearance and functionality. There are certain properties under the Functional group that enable you to make these recommendations:</a:t>
            </a:r>
          </a:p>
          <a:p>
            <a:pPr lvl="2"/>
            <a:r>
              <a:rPr lang="en-US" b="1"/>
              <a:t>Close Allowed:</a:t>
            </a:r>
            <a:r>
              <a:rPr lang="en-US"/>
              <a:t> Enables the mechanism for closing the window (Forms responds to user attempts to close the window by firing a </a:t>
            </a:r>
            <a:r>
              <a:rPr lang="en-US">
                <a:latin typeface="Courier New" pitchFamily="49" charset="0"/>
              </a:rPr>
              <a:t>WHEN-WINDOW-CLOSED</a:t>
            </a:r>
            <a:r>
              <a:rPr lang="en-US"/>
              <a:t> trigger.)</a:t>
            </a:r>
            <a:endParaRPr lang="en-US" b="1"/>
          </a:p>
          <a:p>
            <a:pPr lvl="2"/>
            <a:r>
              <a:rPr lang="en-US" b="1"/>
              <a:t>Move/Resize Allowed:</a:t>
            </a:r>
            <a:r>
              <a:rPr lang="en-US"/>
              <a:t> Whether user can move and resize the window</a:t>
            </a:r>
            <a:endParaRPr lang="en-US" b="1"/>
          </a:p>
          <a:p>
            <a:pPr lvl="2"/>
            <a:r>
              <a:rPr lang="en-US" b="1"/>
              <a:t>Maximize/Minimize Allowed:</a:t>
            </a:r>
            <a:r>
              <a:rPr lang="en-US"/>
              <a:t> Whether user can zoom or iconify the window</a:t>
            </a:r>
            <a:endParaRPr lang="en-US" b="1"/>
          </a:p>
          <a:p>
            <a:pPr lvl="2"/>
            <a:r>
              <a:rPr lang="en-US" b="1"/>
              <a:t>Inherit Menu:</a:t>
            </a:r>
            <a:r>
              <a:rPr lang="en-US"/>
              <a:t> Whether the window displays the current form menu</a:t>
            </a:r>
            <a:endParaRPr lang="en-US" sz="2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20" name="Rectangle 4"/>
          <p:cNvSpPr>
            <a:spLocks noChangeArrowheads="1" noTextEdit="1"/>
          </p:cNvSpPr>
          <p:nvPr>
            <p:ph type="sldImg"/>
          </p:nvPr>
        </p:nvSpPr>
        <p:spPr>
          <a:ln/>
        </p:spPr>
      </p:sp>
      <p:sp>
        <p:nvSpPr>
          <p:cNvPr id="290821" name="Rectangle 5"/>
          <p:cNvSpPr>
            <a:spLocks noGrp="1" noChangeArrowheads="1"/>
          </p:cNvSpPr>
          <p:nvPr>
            <p:ph type="body" idx="1"/>
          </p:nvPr>
        </p:nvSpPr>
        <p:spPr/>
        <p:txBody>
          <a:bodyPr/>
          <a:lstStyle/>
          <a:p>
            <a:r>
              <a:rPr lang="en-US"/>
              <a:t>Displaying a Form Module on Multiple Layouts</a:t>
            </a:r>
          </a:p>
          <a:p>
            <a:pPr lvl="1"/>
            <a:r>
              <a:rPr lang="en-US"/>
              <a:t>You can have more than one content canvas in your form application. However, remember that only one content canvas can display in a window at one time. To display more than one content canvas at the same time, you can assign each content canvas to a different window.</a:t>
            </a:r>
          </a:p>
          <a:p>
            <a:pPr lvl="1"/>
            <a:r>
              <a:rPr lang="en-US"/>
              <a:t>Now you can display the form module on multiple layouts or surfaces.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4" name="Rectangle 4"/>
          <p:cNvSpPr>
            <a:spLocks noChangeArrowheads="1" noTextEdit="1"/>
          </p:cNvSpPr>
          <p:nvPr>
            <p:ph type="sldImg"/>
          </p:nvPr>
        </p:nvSpPr>
        <p:spPr>
          <a:ln/>
        </p:spPr>
      </p:sp>
      <p:sp>
        <p:nvSpPr>
          <p:cNvPr id="307205" name="Rectangle 5"/>
          <p:cNvSpPr>
            <a:spLocks noGrp="1" noChangeArrowheads="1"/>
          </p:cNvSpPr>
          <p:nvPr>
            <p:ph type="body" idx="1"/>
          </p:nvPr>
        </p:nvSpPr>
        <p:spPr/>
        <p:txBody>
          <a:bodyPr/>
          <a:lstStyle/>
          <a:p>
            <a:r>
              <a:rPr lang="en-US"/>
              <a:t>Creating a New Content Canvas</a:t>
            </a:r>
          </a:p>
          <a:p>
            <a:pPr lvl="1"/>
            <a:r>
              <a:rPr lang="en-US"/>
              <a:t>Creation of a content canvas can be implicit or explicit.</a:t>
            </a:r>
          </a:p>
          <a:p>
            <a:pPr lvl="1"/>
            <a:r>
              <a:rPr lang="en-US" b="1"/>
              <a:t>Implicitly Creating a Content Canvas</a:t>
            </a:r>
          </a:p>
          <a:p>
            <a:pPr lvl="1"/>
            <a:r>
              <a:rPr lang="en-US"/>
              <a:t>There are two ways of implicitly creating a new content canvas:</a:t>
            </a:r>
          </a:p>
          <a:p>
            <a:pPr lvl="2">
              <a:buFontTx/>
              <a:buNone/>
            </a:pPr>
            <a:r>
              <a:rPr lang="en-US"/>
              <a:t>1.	</a:t>
            </a:r>
            <a:r>
              <a:rPr lang="en-US" b="1"/>
              <a:t>Layout Wizard:</a:t>
            </a:r>
            <a:r>
              <a:rPr lang="en-US"/>
              <a:t> When you use the Layout Wizard to arrange data block items on a canvas, the wizard enables you to select a new canvas on its Canvas page. In this case, the wizard creates a new canvas with a default name of CANVAS</a:t>
            </a:r>
            <a:r>
              <a:rPr lang="en-US" i="1"/>
              <a:t>XX</a:t>
            </a:r>
            <a:r>
              <a:rPr lang="en-US"/>
              <a:t>.</a:t>
            </a:r>
          </a:p>
          <a:p>
            <a:pPr lvl="2">
              <a:buFontTx/>
              <a:buNone/>
            </a:pPr>
            <a:r>
              <a:rPr lang="en-US"/>
              <a:t>2.	</a:t>
            </a:r>
            <a:r>
              <a:rPr lang="en-US" b="1"/>
              <a:t>Layout Editor:</a:t>
            </a:r>
            <a:r>
              <a:rPr lang="en-US"/>
              <a:t> When there are no canvases in a form module and you invoke the Layout Editor; Forms Builder creates a default canvas on which you can place items.</a:t>
            </a:r>
          </a:p>
          <a:p>
            <a:pPr lvl="1"/>
            <a:r>
              <a:rPr lang="en-US" b="1"/>
              <a:t>Explicitly Creating a Content Canvas</a:t>
            </a:r>
          </a:p>
          <a:p>
            <a:pPr lvl="1"/>
            <a:r>
              <a:rPr lang="en-US"/>
              <a:t>You can create a new content canvas explicitly by using the Create icon in the Object Navigator.</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7" name="Rectangle 3"/>
          <p:cNvSpPr>
            <a:spLocks noGrp="1" noChangeArrowheads="1"/>
          </p:cNvSpPr>
          <p:nvPr>
            <p:ph type="body" idx="1"/>
          </p:nvPr>
        </p:nvSpPr>
        <p:spPr>
          <a:xfrm>
            <a:off x="590550" y="514350"/>
            <a:ext cx="5918200" cy="9075738"/>
          </a:xfrm>
        </p:spPr>
        <p:txBody>
          <a:bodyPr/>
          <a:lstStyle/>
          <a:p>
            <a:r>
              <a:rPr lang="en-US"/>
              <a:t>Creating a New Content Canvas (continued)</a:t>
            </a:r>
          </a:p>
          <a:p>
            <a:pPr lvl="1"/>
            <a:r>
              <a:rPr lang="en-US"/>
              <a:t>To explicitly create a new content canvas, perform the following steps:</a:t>
            </a:r>
          </a:p>
          <a:p>
            <a:pPr lvl="2">
              <a:buFontTx/>
              <a:buNone/>
            </a:pPr>
            <a:r>
              <a:rPr lang="en-US"/>
              <a:t>1.	Click the Canvases node in the Object Navigator.</a:t>
            </a:r>
          </a:p>
          <a:p>
            <a:pPr lvl="2">
              <a:buFontTx/>
              <a:buNone/>
            </a:pPr>
            <a:r>
              <a:rPr lang="en-US"/>
              <a:t>2.	Click the Create icon.</a:t>
            </a:r>
          </a:p>
          <a:p>
            <a:pPr lvl="2">
              <a:buFontTx/>
              <a:buNone/>
            </a:pPr>
            <a:r>
              <a:rPr lang="en-US"/>
              <a:t>3.	A new canvas entry displays with a default name of CANVAS</a:t>
            </a:r>
            <a:r>
              <a:rPr lang="en-US" i="1"/>
              <a:t>XX</a:t>
            </a:r>
            <a:r>
              <a:rPr lang="en-US"/>
              <a:t>.</a:t>
            </a:r>
          </a:p>
          <a:p>
            <a:pPr lvl="2">
              <a:buFontTx/>
              <a:buNone/>
            </a:pPr>
            <a:r>
              <a:rPr lang="en-US"/>
              <a:t>4.	If the Property Palette is not already displayed, click the new canvas entry and select Tools </a:t>
            </a:r>
            <a:r>
              <a:rPr lang="en-US">
                <a:sym typeface="Wingdings" pitchFamily="2" charset="2"/>
              </a:rPr>
              <a:t>&gt; </a:t>
            </a:r>
            <a:r>
              <a:rPr lang="en-US"/>
              <a:t>Property Palette.</a:t>
            </a:r>
          </a:p>
          <a:p>
            <a:pPr lvl="2">
              <a:buFontTx/>
              <a:buNone/>
            </a:pPr>
            <a:r>
              <a:rPr lang="en-US"/>
              <a:t>5.	Set the canvas properties according to your requirements.</a:t>
            </a:r>
          </a:p>
          <a:p>
            <a:pPr lvl="1"/>
            <a:r>
              <a:rPr lang="en-US" b="1"/>
              <a:t>Note:</a:t>
            </a:r>
            <a:r>
              <a:rPr lang="en-US"/>
              <a:t> Double-clicking the icon for a canvas in the Object Navigator will invoke the Layout Editor instead of the Property Palette.</a:t>
            </a:r>
          </a:p>
          <a:p>
            <a:pPr lvl="1"/>
            <a:endParaRPr lang="en-US">
              <a:solidFill>
                <a:srgbClr val="0000FF"/>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73" name="Rectangle 9"/>
          <p:cNvSpPr>
            <a:spLocks noChangeArrowheads="1" noTextEdit="1"/>
          </p:cNvSpPr>
          <p:nvPr>
            <p:ph type="sldImg"/>
          </p:nvPr>
        </p:nvSpPr>
        <p:spPr>
          <a:ln/>
        </p:spPr>
      </p:sp>
      <p:sp>
        <p:nvSpPr>
          <p:cNvPr id="292874" name="Rectangle 10"/>
          <p:cNvSpPr>
            <a:spLocks noGrp="1" noChangeArrowheads="1"/>
          </p:cNvSpPr>
          <p:nvPr>
            <p:ph type="body" idx="1"/>
          </p:nvPr>
        </p:nvSpPr>
        <p:spPr/>
        <p:txBody>
          <a:bodyPr/>
          <a:lstStyle/>
          <a:p>
            <a:r>
              <a:rPr lang="en-US"/>
              <a:t>Setting Content Canvas Properties</a:t>
            </a:r>
          </a:p>
          <a:p>
            <a:pPr lvl="1"/>
            <a:r>
              <a:rPr lang="en-US"/>
              <a:t>You can set properties to determine how the canvas is to be displayed. Several properties in the Physical group are depicted in the slide: Width, Height, and Viewport X/Y Position on Canvas. For a canvas to display at run time, its Window property must also be specified.</a:t>
            </a:r>
          </a:p>
          <a:p>
            <a:pPr lvl="1"/>
            <a:r>
              <a:rPr lang="en-US"/>
              <a:t>In the General group, you can choose the Canvas Type. This lesson covers the Content Canvas; other canvas types are presented in the next lesson.</a:t>
            </a:r>
          </a:p>
          <a:p>
            <a:pPr lvl="1"/>
            <a:r>
              <a:rPr lang="en-US"/>
              <a:t>In the Functional group, you can set Raise on Entry to affect whether the canvas is always brought to the front of the window when the user navigates to an item on the canvas. You use this property when the canvas is displayed in the same window with other canvases. Forms always ensures that the current item is visible. Even if Raise on Entry is set to No, Forms will bring the canvas to the front of the window if the user navigates to an item on the canvas that is hidden behind other canvases.</a:t>
            </a:r>
          </a:p>
          <a:p>
            <a:pPr lvl="1"/>
            <a:r>
              <a:rPr lang="en-US" b="1"/>
              <a:t>Performance Tip: </a:t>
            </a:r>
            <a:r>
              <a:rPr lang="en-US"/>
              <a:t>To </a:t>
            </a:r>
            <a:r>
              <a:rPr lang="en-US">
                <a:solidFill>
                  <a:schemeClr val="tx1"/>
                </a:solidFill>
              </a:rPr>
              <a:t>reduce the time that is</a:t>
            </a:r>
            <a:r>
              <a:rPr lang="en-US"/>
              <a:t> needed to display the initial screen, keep the number of items initially displayed to a minimum. You can hide elements, such as canvases, that are not immediately required. To do this, set the canvas Raise on Entry property to Yes, and set Visible to No.</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6" name="Rectangle 4"/>
          <p:cNvSpPr>
            <a:spLocks noChangeArrowheads="1" noTextEdit="1"/>
          </p:cNvSpPr>
          <p:nvPr>
            <p:ph type="sldImg"/>
          </p:nvPr>
        </p:nvSpPr>
        <p:spPr>
          <a:ln/>
        </p:spPr>
      </p:sp>
      <p:sp>
        <p:nvSpPr>
          <p:cNvPr id="294917" name="Rectangle 5"/>
          <p:cNvSpPr>
            <a:spLocks noGrp="1" noChangeArrowheads="1"/>
          </p:cNvSpPr>
          <p:nvPr>
            <p:ph type="body" idx="1"/>
          </p:nvPr>
        </p:nvSpPr>
        <p:spPr/>
        <p:txBody>
          <a:bodyPr/>
          <a:lstStyle/>
          <a:p>
            <a:r>
              <a:rPr lang="en-US"/>
              <a:t>Summary</a:t>
            </a:r>
          </a:p>
          <a:p>
            <a:pPr lvl="1"/>
            <a:r>
              <a:rPr lang="en-US"/>
              <a:t>In this lesson, you should have learned:</a:t>
            </a:r>
          </a:p>
          <a:p>
            <a:pPr lvl="2"/>
            <a:r>
              <a:rPr lang="en-US"/>
              <a:t>About the relationship between windows and content canvases</a:t>
            </a:r>
          </a:p>
          <a:p>
            <a:pPr lvl="2"/>
            <a:r>
              <a:rPr lang="en-US"/>
              <a:t>How to create a new window</a:t>
            </a:r>
          </a:p>
          <a:p>
            <a:pPr lvl="2"/>
            <a:r>
              <a:rPr lang="en-US"/>
              <a:t>How to create a new content canvas</a:t>
            </a:r>
          </a:p>
          <a:p>
            <a:pPr lvl="2"/>
            <a:r>
              <a:rPr lang="en-US"/>
              <a:t>How to display a form module on multiple layouts by displaying each canvas in a separate window</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4" name="Rectangle 4"/>
          <p:cNvSpPr>
            <a:spLocks noChangeArrowheads="1" noTextEdit="1"/>
          </p:cNvSpPr>
          <p:nvPr>
            <p:ph type="sldImg"/>
          </p:nvPr>
        </p:nvSpPr>
        <p:spPr>
          <a:ln/>
        </p:spPr>
      </p:sp>
      <p:sp>
        <p:nvSpPr>
          <p:cNvPr id="296965" name="Rectangle 5"/>
          <p:cNvSpPr>
            <a:spLocks noGrp="1" noChangeArrowheads="1"/>
          </p:cNvSpPr>
          <p:nvPr>
            <p:ph type="body" idx="1"/>
          </p:nvPr>
        </p:nvSpPr>
        <p:spPr/>
        <p:txBody>
          <a:bodyPr/>
          <a:lstStyle/>
          <a:p>
            <a:r>
              <a:rPr lang="en-US"/>
              <a:t>Practice 11 Overview</a:t>
            </a:r>
          </a:p>
          <a:p>
            <a:pPr lvl="1"/>
            <a:r>
              <a:rPr lang="en-US"/>
              <a:t>In this practice session, you will customize windows in your form modules. You will resize the windows to make them more suitable for presenting canvas contents. You will also create a new window to display the contents of the </a:t>
            </a:r>
            <a:r>
              <a:rPr lang="en-US">
                <a:latin typeface="Courier New" pitchFamily="49" charset="0"/>
              </a:rPr>
              <a:t>INVENTORIES</a:t>
            </a:r>
            <a:r>
              <a:rPr lang="en-US"/>
              <a:t> block.</a:t>
            </a:r>
          </a:p>
          <a:p>
            <a:pPr lvl="2"/>
            <a:r>
              <a:rPr lang="en-US"/>
              <a:t>Change the size and position of the window in the CUSTOMERS form. Change its name and title. Save and run the form.</a:t>
            </a:r>
          </a:p>
          <a:p>
            <a:pPr lvl="2"/>
            <a:r>
              <a:rPr lang="en-US"/>
              <a:t>Modify the name and title of the window in the ORDERS form.</a:t>
            </a:r>
          </a:p>
          <a:p>
            <a:pPr lvl="2"/>
            <a:r>
              <a:rPr lang="en-US"/>
              <a:t>Create a new window in the ORDERS form. Make sure the contents of the </a:t>
            </a:r>
            <a:r>
              <a:rPr lang="en-US">
                <a:latin typeface="Courier New" pitchFamily="49" charset="0"/>
              </a:rPr>
              <a:t>INVENTORIES</a:t>
            </a:r>
            <a:r>
              <a:rPr lang="en-US"/>
              <a:t> block display in this window. Save and run the form. </a:t>
            </a:r>
          </a:p>
          <a:p>
            <a:pPr lvl="1"/>
            <a:r>
              <a:rPr lang="en-US" b="1"/>
              <a:t>Note:</a:t>
            </a:r>
            <a:r>
              <a:rPr lang="en-US"/>
              <a:t> For solutions to this practice, see Practice 11 in Appendix A, “Practice Solutions.”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2" name="Rectangle 4"/>
          <p:cNvSpPr>
            <a:spLocks noGrp="1" noChangeArrowheads="1"/>
          </p:cNvSpPr>
          <p:nvPr>
            <p:ph type="body" idx="1"/>
          </p:nvPr>
        </p:nvSpPr>
        <p:spPr>
          <a:xfrm>
            <a:off x="590550" y="512763"/>
            <a:ext cx="5918200" cy="9066212"/>
          </a:xfrm>
        </p:spPr>
        <p:txBody>
          <a:bodyPr/>
          <a:lstStyle/>
          <a:p>
            <a:pPr lvl="1"/>
            <a:r>
              <a:rPr lang="en-US" b="1">
                <a:latin typeface="Arial" pitchFamily="34" charset="0"/>
              </a:rPr>
              <a:t>Practice 11</a:t>
            </a:r>
          </a:p>
          <a:p>
            <a:pPr lvl="2">
              <a:spcBef>
                <a:spcPct val="25000"/>
              </a:spcBef>
              <a:spcAft>
                <a:spcPts val="300"/>
              </a:spcAft>
              <a:buFontTx/>
              <a:buNone/>
            </a:pPr>
            <a:r>
              <a:rPr lang="en-US"/>
              <a:t>1.	Modify the window in the CUSTG</a:t>
            </a:r>
            <a:r>
              <a:rPr lang="en-US" i="1"/>
              <a:t>XX</a:t>
            </a:r>
            <a:r>
              <a:rPr lang="en-US"/>
              <a:t> form. Change the name of the window to </a:t>
            </a:r>
            <a:r>
              <a:rPr lang="en-US">
                <a:latin typeface="Courier New" pitchFamily="49" charset="0"/>
              </a:rPr>
              <a:t>WIN_CUSTOMER</a:t>
            </a:r>
            <a:r>
              <a:rPr lang="en-US"/>
              <a:t>, and change its title to Customer Information. Check that the size and position are suitable.</a:t>
            </a:r>
          </a:p>
          <a:p>
            <a:pPr lvl="2">
              <a:spcAft>
                <a:spcPts val="300"/>
              </a:spcAft>
              <a:buFontTx/>
              <a:buNone/>
            </a:pPr>
            <a:r>
              <a:rPr lang="en-US"/>
              <a:t>2.	Save, compile, and run the form to test the changes.</a:t>
            </a:r>
          </a:p>
          <a:p>
            <a:pPr lvl="2">
              <a:spcAft>
                <a:spcPts val="300"/>
              </a:spcAft>
              <a:buFontTx/>
              <a:buNone/>
            </a:pPr>
            <a:r>
              <a:rPr lang="en-US"/>
              <a:t>3.	Modify the window in the ORDG</a:t>
            </a:r>
            <a:r>
              <a:rPr lang="en-US" i="1"/>
              <a:t>XX </a:t>
            </a:r>
            <a:r>
              <a:rPr lang="en-US"/>
              <a:t>form. Ensure that the window is called </a:t>
            </a:r>
            <a:r>
              <a:rPr lang="en-US">
                <a:latin typeface="Courier New" pitchFamily="49" charset="0"/>
              </a:rPr>
              <a:t>WIN_ORDER</a:t>
            </a:r>
            <a:r>
              <a:rPr lang="en-US"/>
              <a:t>. Also change its title to Orders and Items. Check that the size and position are suitable.</a:t>
            </a:r>
          </a:p>
          <a:p>
            <a:pPr lvl="2">
              <a:spcAft>
                <a:spcPts val="300"/>
              </a:spcAft>
              <a:buFontTx/>
              <a:buNone/>
            </a:pPr>
            <a:r>
              <a:rPr lang="en-US"/>
              <a:t>4.	In the ORDG</a:t>
            </a:r>
            <a:r>
              <a:rPr lang="en-US" i="1"/>
              <a:t>XX</a:t>
            </a:r>
            <a:r>
              <a:rPr lang="en-US"/>
              <a:t> form, create a new window called </a:t>
            </a:r>
            <a:r>
              <a:rPr lang="en-US">
                <a:latin typeface="Courier New" pitchFamily="49" charset="0"/>
              </a:rPr>
              <a:t>WIN_INVENTORY</a:t>
            </a:r>
            <a:r>
              <a:rPr lang="en-US"/>
              <a:t> suitable for displaying the </a:t>
            </a:r>
            <a:r>
              <a:rPr lang="en-US">
                <a:latin typeface="Courier New" pitchFamily="49" charset="0"/>
              </a:rPr>
              <a:t>CV_INVENTORY</a:t>
            </a:r>
            <a:r>
              <a:rPr lang="en-US"/>
              <a:t> canvas. Use the rulers in the Layout Editor to help you plan the height and width of the window. Set the window title to Stock Levels. Place the new window in a suitable position relative to WIN_ORDER. Ensure that the window does not display when the user navigates to an item on a different window.</a:t>
            </a:r>
          </a:p>
          <a:p>
            <a:pPr lvl="2">
              <a:spcAft>
                <a:spcPts val="300"/>
              </a:spcAft>
              <a:buFontTx/>
              <a:buNone/>
            </a:pPr>
            <a:r>
              <a:rPr lang="en-US"/>
              <a:t>5.	Associate the </a:t>
            </a:r>
            <a:r>
              <a:rPr lang="en-US">
                <a:latin typeface="Courier New" pitchFamily="49" charset="0"/>
              </a:rPr>
              <a:t>CV_INVENTORY</a:t>
            </a:r>
            <a:r>
              <a:rPr lang="en-US"/>
              <a:t> canvas with the window </a:t>
            </a:r>
            <a:r>
              <a:rPr lang="en-US">
                <a:latin typeface="Courier New" pitchFamily="49" charset="0"/>
              </a:rPr>
              <a:t>WIN_INVENTORY</a:t>
            </a:r>
            <a:r>
              <a:rPr lang="en-US"/>
              <a:t>. Compile the form. Click Run Form to run the form. Ensure that the </a:t>
            </a:r>
            <a:r>
              <a:rPr lang="en-US">
                <a:latin typeface="Courier New" pitchFamily="49" charset="0"/>
              </a:rPr>
              <a:t>INVENTORIES</a:t>
            </a:r>
            <a:r>
              <a:rPr lang="en-US"/>
              <a:t> block is displayed in </a:t>
            </a:r>
            <a:r>
              <a:rPr lang="en-US">
                <a:latin typeface="Courier New" pitchFamily="49" charset="0"/>
              </a:rPr>
              <a:t>WIN_INVENTORY</a:t>
            </a:r>
            <a:r>
              <a:rPr lang="en-US"/>
              <a:t> when you navigate to this block. Also make sure that the </a:t>
            </a:r>
            <a:r>
              <a:rPr lang="en-US">
                <a:latin typeface="Courier New" pitchFamily="49" charset="0"/>
              </a:rPr>
              <a:t>WIN_INVENTORY</a:t>
            </a:r>
            <a:r>
              <a:rPr lang="en-US"/>
              <a:t> window is hidden when you navigate to one of the other blocks.</a:t>
            </a:r>
          </a:p>
          <a:p>
            <a:pPr lvl="2">
              <a:spcAft>
                <a:spcPts val="300"/>
              </a:spcAft>
              <a:buFontTx/>
              <a:buNone/>
            </a:pPr>
            <a:r>
              <a:rPr lang="en-US"/>
              <a:t>6.	Save the form.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6" name="Rectangle 8"/>
          <p:cNvSpPr>
            <a:spLocks noChangeArrowheads="1" noTextEdit="1"/>
          </p:cNvSpPr>
          <p:nvPr>
            <p:ph type="sldImg"/>
          </p:nvPr>
        </p:nvSpPr>
        <p:spPr>
          <a:ln/>
        </p:spPr>
      </p:sp>
      <p:sp>
        <p:nvSpPr>
          <p:cNvPr id="268297" name="Rectangle 9"/>
          <p:cNvSpPr>
            <a:spLocks noGrp="1" noChangeArrowheads="1"/>
          </p:cNvSpPr>
          <p:nvPr>
            <p:ph type="body" idx="1"/>
          </p:nvPr>
        </p:nvSpPr>
        <p:spPr/>
        <p:txBody>
          <a:bodyPr/>
          <a:lstStyle/>
          <a:p>
            <a:r>
              <a:rPr lang="en-US"/>
              <a:t>Introduction</a:t>
            </a:r>
          </a:p>
          <a:p>
            <a:pPr lvl="1"/>
            <a:r>
              <a:rPr lang="en-US" b="1"/>
              <a:t>Overview</a:t>
            </a:r>
          </a:p>
          <a:p>
            <a:pPr lvl="1"/>
            <a:r>
              <a:rPr lang="en-US"/>
              <a:t>With Oracle Forms Developer you can take advantage of the GUI environment by displaying a form module across several canvases and in multiple windows. This lesson familiarizes you with the window object and the default canvas type, the content canvas.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8" name="Rectangle 4"/>
          <p:cNvSpPr>
            <a:spLocks noChangeArrowheads="1" noTextEdit="1"/>
          </p:cNvSpPr>
          <p:nvPr>
            <p:ph type="sldImg"/>
          </p:nvPr>
        </p:nvSpPr>
        <p:spPr>
          <a:ln/>
        </p:spPr>
      </p:sp>
      <p:sp>
        <p:nvSpPr>
          <p:cNvPr id="272389" name="Rectangle 5"/>
          <p:cNvSpPr>
            <a:spLocks noGrp="1" noChangeArrowheads="1"/>
          </p:cNvSpPr>
          <p:nvPr>
            <p:ph type="body" idx="1"/>
          </p:nvPr>
        </p:nvSpPr>
        <p:spPr/>
        <p:txBody>
          <a:bodyPr/>
          <a:lstStyle/>
          <a:p>
            <a:pPr>
              <a:spcBef>
                <a:spcPct val="15000"/>
              </a:spcBef>
            </a:pPr>
            <a:r>
              <a:rPr lang="en-US"/>
              <a:t>Windows and Canvases</a:t>
            </a:r>
          </a:p>
          <a:p>
            <a:pPr lvl="1">
              <a:spcBef>
                <a:spcPct val="15000"/>
              </a:spcBef>
            </a:pPr>
            <a:r>
              <a:rPr lang="en-US"/>
              <a:t>With Forms Builder you can display an application in multiple windows by using its display objects—windows and canvases.</a:t>
            </a:r>
          </a:p>
          <a:p>
            <a:pPr lvl="1">
              <a:spcBef>
                <a:spcPct val="15000"/>
              </a:spcBef>
            </a:pPr>
            <a:r>
              <a:rPr lang="en-US" b="1"/>
              <a:t>What Is a Window?</a:t>
            </a:r>
          </a:p>
          <a:p>
            <a:pPr lvl="1">
              <a:spcBef>
                <a:spcPct val="15000"/>
              </a:spcBef>
            </a:pPr>
            <a:r>
              <a:rPr lang="en-US"/>
              <a:t>A window is a container for all visual objects that make up a Forms application. It is similar to an empty picture frame. The window manager provides the controls for the window that enable such functionality as scrolling, moving, and resizing. You can minimize a window. A single form may include several windows.</a:t>
            </a:r>
          </a:p>
          <a:p>
            <a:pPr lvl="1">
              <a:spcBef>
                <a:spcPct val="15000"/>
              </a:spcBef>
            </a:pPr>
            <a:r>
              <a:rPr lang="en-US" b="1"/>
              <a:t>What Is a Canvas?</a:t>
            </a:r>
          </a:p>
          <a:p>
            <a:pPr lvl="1">
              <a:spcBef>
                <a:spcPct val="15000"/>
              </a:spcBef>
            </a:pPr>
            <a:r>
              <a:rPr lang="en-US"/>
              <a:t>A canvas is a surface inside a window container on which you place visual objects such as interface items and graphics. It is similar to the canvas upon which a picture is painted. To see a canvas and its contents at run time, you must display it in a window. A canvas always displays in the window to which it is assigned.</a:t>
            </a:r>
          </a:p>
          <a:p>
            <a:pPr lvl="1">
              <a:spcBef>
                <a:spcPct val="15000"/>
              </a:spcBef>
            </a:pPr>
            <a:r>
              <a:rPr lang="en-US" b="1"/>
              <a:t>Note:</a:t>
            </a:r>
            <a:r>
              <a:rPr lang="en-US"/>
              <a:t> Each item in a form must refer to no more than one canvas. An item displays on the canvas to which it is assigned, through its Canvas property. Recall that if the Canvas property for an item is left unspecified, that item is said to be a Null-canvas item and will not display at run time.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6" name="Rectangle 4"/>
          <p:cNvSpPr>
            <a:spLocks noChangeArrowheads="1" noTextEdit="1"/>
          </p:cNvSpPr>
          <p:nvPr>
            <p:ph type="sldImg"/>
          </p:nvPr>
        </p:nvSpPr>
        <p:spPr>
          <a:ln/>
        </p:spPr>
      </p:sp>
      <p:sp>
        <p:nvSpPr>
          <p:cNvPr id="274437" name="Rectangle 5"/>
          <p:cNvSpPr>
            <a:spLocks noGrp="1" noChangeArrowheads="1"/>
          </p:cNvSpPr>
          <p:nvPr>
            <p:ph type="body" idx="1"/>
          </p:nvPr>
        </p:nvSpPr>
        <p:spPr/>
        <p:txBody>
          <a:bodyPr/>
          <a:lstStyle/>
          <a:p>
            <a:pPr>
              <a:spcBef>
                <a:spcPct val="15000"/>
              </a:spcBef>
            </a:pPr>
            <a:r>
              <a:rPr lang="en-US"/>
              <a:t>Windows and Content Canvases (continued)</a:t>
            </a:r>
            <a:endParaRPr lang="en-US" b="0"/>
          </a:p>
          <a:p>
            <a:pPr lvl="1">
              <a:spcBef>
                <a:spcPct val="15000"/>
              </a:spcBef>
            </a:pPr>
            <a:r>
              <a:rPr lang="en-US" b="1"/>
              <a:t>What Is a Viewport?</a:t>
            </a:r>
          </a:p>
          <a:p>
            <a:pPr lvl="1">
              <a:spcBef>
                <a:spcPct val="15000"/>
              </a:spcBef>
            </a:pPr>
            <a:r>
              <a:rPr lang="en-US"/>
              <a:t>A viewport is an attribute of a canvas. It is effectively the visible portion of, or view onto, the canvas.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4" name="Rectangle 4"/>
          <p:cNvSpPr>
            <a:spLocks noChangeArrowheads="1" noTextEdit="1"/>
          </p:cNvSpPr>
          <p:nvPr>
            <p:ph type="sldImg"/>
          </p:nvPr>
        </p:nvSpPr>
        <p:spPr>
          <a:ln/>
        </p:spPr>
      </p:sp>
      <p:sp>
        <p:nvSpPr>
          <p:cNvPr id="276485" name="Rectangle 5"/>
          <p:cNvSpPr>
            <a:spLocks noGrp="1" noChangeArrowheads="1"/>
          </p:cNvSpPr>
          <p:nvPr>
            <p:ph type="body" idx="1"/>
          </p:nvPr>
        </p:nvSpPr>
        <p:spPr/>
        <p:txBody>
          <a:bodyPr/>
          <a:lstStyle/>
          <a:p>
            <a:pPr>
              <a:spcBef>
                <a:spcPct val="20000"/>
              </a:spcBef>
            </a:pPr>
            <a:r>
              <a:rPr lang="en-US"/>
              <a:t>The Content Canvas</a:t>
            </a:r>
          </a:p>
          <a:p>
            <a:pPr lvl="1">
              <a:spcBef>
                <a:spcPct val="20000"/>
              </a:spcBef>
            </a:pPr>
            <a:r>
              <a:rPr lang="en-US"/>
              <a:t>Forms Builder offers different types of canvases. A content canvas is the base canvas that occupies the entire content pane of the window in which it displays. The content canvas is the default canvas type. Most canvases are content canvases.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2" name="Rectangle 4"/>
          <p:cNvSpPr>
            <a:spLocks noChangeArrowheads="1" noTextEdit="1"/>
          </p:cNvSpPr>
          <p:nvPr>
            <p:ph type="sldImg"/>
          </p:nvPr>
        </p:nvSpPr>
        <p:spPr>
          <a:ln/>
        </p:spPr>
      </p:sp>
      <p:sp>
        <p:nvSpPr>
          <p:cNvPr id="278533" name="Rectangle 5"/>
          <p:cNvSpPr>
            <a:spLocks noGrp="1" noChangeArrowheads="1"/>
          </p:cNvSpPr>
          <p:nvPr>
            <p:ph type="body" idx="1"/>
          </p:nvPr>
        </p:nvSpPr>
        <p:spPr/>
        <p:txBody>
          <a:bodyPr/>
          <a:lstStyle/>
          <a:p>
            <a:pPr>
              <a:spcBef>
                <a:spcPct val="20000"/>
              </a:spcBef>
            </a:pPr>
            <a:r>
              <a:rPr lang="en-US"/>
              <a:t>The Relationship Between Windows and Content Canvases</a:t>
            </a:r>
          </a:p>
          <a:p>
            <a:pPr lvl="1">
              <a:spcBef>
                <a:spcPct val="20000"/>
              </a:spcBef>
            </a:pPr>
            <a:r>
              <a:rPr lang="en-US"/>
              <a:t>You must create at least one content canvas for each window in your application. When you run a form, only one content canvas can display in a window at a time, even though more than one content canvas can be assigned to the same window at design time.</a:t>
            </a:r>
          </a:p>
          <a:p>
            <a:pPr lvl="1">
              <a:spcBef>
                <a:spcPct val="20000"/>
              </a:spcBef>
            </a:pPr>
            <a:r>
              <a:rPr lang="en-US"/>
              <a:t>At run time, a content canvas always completely fills its window. As the user resizes the window, Forms resizes the canvas automatically. If the window is too small to show all items on the canvas, Forms automatically scrolls the canvas to bring the current item into view.</a:t>
            </a:r>
          </a:p>
          <a:p>
            <a:pPr lvl="1">
              <a:spcBef>
                <a:spcPct val="20000"/>
              </a:spcBef>
            </a:pPr>
            <a:r>
              <a:rPr lang="en-US" b="1"/>
              <a:t>Note:</a:t>
            </a:r>
            <a:r>
              <a:rPr lang="en-US"/>
              <a:t> You can assign multiple content canvases to a window; however, only one content canvas at a time can be displayed in a window.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80" name="Rectangle 4"/>
          <p:cNvSpPr>
            <a:spLocks noChangeArrowheads="1" noTextEdit="1"/>
          </p:cNvSpPr>
          <p:nvPr>
            <p:ph type="sldImg"/>
          </p:nvPr>
        </p:nvSpPr>
        <p:spPr>
          <a:ln/>
        </p:spPr>
      </p:sp>
      <p:sp>
        <p:nvSpPr>
          <p:cNvPr id="280581" name="Rectangle 5"/>
          <p:cNvSpPr>
            <a:spLocks noGrp="1" noChangeArrowheads="1"/>
          </p:cNvSpPr>
          <p:nvPr>
            <p:ph type="body" idx="1"/>
          </p:nvPr>
        </p:nvSpPr>
        <p:spPr/>
        <p:txBody>
          <a:bodyPr/>
          <a:lstStyle/>
          <a:p>
            <a:r>
              <a:rPr lang="en-US"/>
              <a:t>The Default Window</a:t>
            </a:r>
          </a:p>
          <a:p>
            <a:pPr lvl="1"/>
            <a:r>
              <a:rPr lang="en-US"/>
              <a:t>When you create a new form module, Forms Builder creates a new window implicitly. Thus, each new form module has one predefined window, which is called WINDOW1. You can delete or rename WINDOW1, or change its attributes.</a:t>
            </a:r>
          </a:p>
          <a:p>
            <a:r>
              <a:rPr lang="en-US"/>
              <a:t>Uses and Benefits of a New Window</a:t>
            </a:r>
          </a:p>
          <a:p>
            <a:pPr lvl="1"/>
            <a:r>
              <a:rPr lang="en-US"/>
              <a:t>You can create additional windows in which to display your form application. A new or second window provides the ability to do the following:</a:t>
            </a:r>
          </a:p>
          <a:p>
            <a:pPr lvl="2"/>
            <a:r>
              <a:rPr lang="en-US"/>
              <a:t>Display two or more content canvases at once.</a:t>
            </a:r>
          </a:p>
          <a:p>
            <a:pPr lvl="2"/>
            <a:r>
              <a:rPr lang="en-US"/>
              <a:t>Modularize the form contents.</a:t>
            </a:r>
          </a:p>
          <a:p>
            <a:pPr lvl="2"/>
            <a:r>
              <a:rPr lang="en-US"/>
              <a:t>Switch between canvases without replacing the initial one.</a:t>
            </a:r>
          </a:p>
          <a:p>
            <a:pPr lvl="2"/>
            <a:r>
              <a:rPr lang="en-US"/>
              <a:t>Take advantage of window manager functionality such as minimizing.</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30" name="Rectangle 6"/>
          <p:cNvSpPr>
            <a:spLocks noChangeArrowheads="1" noTextEdit="1"/>
          </p:cNvSpPr>
          <p:nvPr>
            <p:ph type="sldImg"/>
          </p:nvPr>
        </p:nvSpPr>
        <p:spPr>
          <a:ln/>
        </p:spPr>
      </p:sp>
      <p:sp>
        <p:nvSpPr>
          <p:cNvPr id="282631" name="Rectangle 7"/>
          <p:cNvSpPr>
            <a:spLocks noGrp="1" noChangeArrowheads="1"/>
          </p:cNvSpPr>
          <p:nvPr>
            <p:ph type="body" idx="1"/>
          </p:nvPr>
        </p:nvSpPr>
        <p:spPr/>
        <p:txBody>
          <a:bodyPr/>
          <a:lstStyle/>
          <a:p>
            <a:r>
              <a:rPr lang="en-US"/>
              <a:t>Displaying a Form Module in Multiple Windows</a:t>
            </a:r>
          </a:p>
          <a:p>
            <a:pPr lvl="1"/>
            <a:r>
              <a:rPr lang="en-US"/>
              <a:t>You can create additional windows in a form so that you can:</a:t>
            </a:r>
          </a:p>
          <a:p>
            <a:pPr lvl="2"/>
            <a:r>
              <a:rPr lang="en-US"/>
              <a:t>Display more than one content canvas at a time</a:t>
            </a:r>
          </a:p>
          <a:p>
            <a:pPr lvl="2"/>
            <a:r>
              <a:rPr lang="en-US"/>
              <a:t>Switch between content canvases without the need to replace the first one</a:t>
            </a:r>
          </a:p>
          <a:p>
            <a:pPr lvl="2"/>
            <a:r>
              <a:rPr lang="en-US"/>
              <a:t>Separate the form module into multiple layouts</a:t>
            </a:r>
          </a:p>
          <a:p>
            <a:pPr lvl="2"/>
            <a:r>
              <a:rPr lang="en-US"/>
              <a:t>Use features of the window manager, such as allowing the user to resize or close a window</a:t>
            </a:r>
          </a:p>
          <a:p>
            <a:pPr lvl="1"/>
            <a:r>
              <a:rPr lang="en-US"/>
              <a:t>You can create two different types of windows:.</a:t>
            </a:r>
          </a:p>
          <a:p>
            <a:pPr lvl="2"/>
            <a:r>
              <a:rPr lang="en-US"/>
              <a:t>A </a:t>
            </a:r>
            <a:r>
              <a:rPr lang="en-US" i="1"/>
              <a:t>modal window</a:t>
            </a:r>
            <a:r>
              <a:rPr lang="en-US"/>
              <a:t> is a restricted window that the user must respond to before moving the input focus to another window. Modal windows:</a:t>
            </a:r>
          </a:p>
          <a:p>
            <a:pPr lvl="3"/>
            <a:r>
              <a:rPr lang="en-US"/>
              <a:t>Must be dismissed before control can be returned to a modeless window</a:t>
            </a:r>
          </a:p>
          <a:p>
            <a:pPr lvl="3"/>
            <a:r>
              <a:rPr lang="en-US"/>
              <a:t>Become active as soon as they display</a:t>
            </a:r>
          </a:p>
          <a:p>
            <a:pPr lvl="3"/>
            <a:r>
              <a:rPr lang="en-US"/>
              <a:t>Require a means of exit or dismissal</a:t>
            </a:r>
          </a:p>
          <a:p>
            <a:pPr lvl="2"/>
            <a:r>
              <a:rPr lang="en-US"/>
              <a:t>A </a:t>
            </a:r>
            <a:r>
              <a:rPr lang="en-US" i="1"/>
              <a:t>modeless window</a:t>
            </a:r>
            <a:r>
              <a:rPr lang="en-US"/>
              <a:t> is an unrestricted window that the user can exit freely. Modeless windows:</a:t>
            </a:r>
          </a:p>
          <a:p>
            <a:pPr lvl="3"/>
            <a:r>
              <a:rPr lang="en-US"/>
              <a:t>Can be displayed at the same time as multiple other modeless windows</a:t>
            </a:r>
          </a:p>
          <a:p>
            <a:pPr lvl="3"/>
            <a:r>
              <a:rPr lang="en-US"/>
              <a:t>Are not necessarily active when displayed</a:t>
            </a:r>
          </a:p>
          <a:p>
            <a:pPr lvl="3"/>
            <a:r>
              <a:rPr lang="en-US"/>
              <a:t>Are the default window type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65" name="Rectangle 9"/>
          <p:cNvSpPr>
            <a:spLocks noChangeArrowheads="1" noTextEdit="1"/>
          </p:cNvSpPr>
          <p:nvPr>
            <p:ph type="sldImg"/>
          </p:nvPr>
        </p:nvSpPr>
        <p:spPr>
          <a:ln/>
        </p:spPr>
      </p:sp>
      <p:sp>
        <p:nvSpPr>
          <p:cNvPr id="301066" name="Rectangle 10"/>
          <p:cNvSpPr>
            <a:spLocks noGrp="1" noChangeArrowheads="1"/>
          </p:cNvSpPr>
          <p:nvPr>
            <p:ph type="body" idx="1"/>
          </p:nvPr>
        </p:nvSpPr>
        <p:spPr/>
        <p:txBody>
          <a:bodyPr/>
          <a:lstStyle/>
          <a:p>
            <a:r>
              <a:rPr lang="en-US"/>
              <a:t>Creating a New Window</a:t>
            </a:r>
          </a:p>
          <a:p>
            <a:pPr lvl="1"/>
            <a:r>
              <a:rPr lang="en-US"/>
              <a:t>To create a new window, perform the following steps:</a:t>
            </a:r>
          </a:p>
          <a:p>
            <a:pPr lvl="2">
              <a:buFontTx/>
              <a:buNone/>
            </a:pPr>
            <a:r>
              <a:rPr lang="en-US"/>
              <a:t>1.	Select the Windows node in the Object Navigator and click Create.</a:t>
            </a:r>
          </a:p>
          <a:p>
            <a:pPr lvl="2">
              <a:buFontTx/>
              <a:buNone/>
            </a:pPr>
            <a:r>
              <a:rPr lang="en-US"/>
              <a:t>2.	A new window entry displays, with a default name of WINDOWXX.</a:t>
            </a:r>
          </a:p>
          <a:p>
            <a:pPr lvl="2">
              <a:buFontTx/>
              <a:buNone/>
            </a:pPr>
            <a:r>
              <a:rPr lang="en-US"/>
              <a:t>3.	If the Property Palette is not already displayed, double-click the window icon to the left of the new window entry.</a:t>
            </a:r>
          </a:p>
          <a:p>
            <a:pPr lvl="2">
              <a:buFontTx/>
              <a:buNone/>
            </a:pPr>
            <a:r>
              <a:rPr lang="en-US"/>
              <a:t>4.	Set the window properties according to your requirements.</a:t>
            </a:r>
          </a:p>
          <a:p>
            <a:pPr lvl="1"/>
            <a:r>
              <a:rPr lang="en-US" b="1"/>
              <a:t>Note:</a:t>
            </a:r>
            <a:r>
              <a:rPr lang="en-US"/>
              <a:t> For your new window to display, you must specify its name in the Window property of at least one canvas. To display a console to end users, set the form-level property Console Window to the window in which you want to display the console. To hide the console, set the property to </a:t>
            </a:r>
            <a:r>
              <a:rPr lang="en-US">
                <a:latin typeface="Courier New" pitchFamily="49" charset="0"/>
              </a:rPr>
              <a:t>&lt;Null&gt;</a:t>
            </a:r>
            <a:r>
              <a:rPr lang="en-US"/>
              <a:t>.</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63170" name="Title_Gray_Number"/>
          <p:cNvSpPr>
            <a:spLocks noChangeArrowheads="1"/>
          </p:cNvSpPr>
          <p:nvPr/>
        </p:nvSpPr>
        <p:spPr bwMode="gray">
          <a:xfrm>
            <a:off x="939800" y="952500"/>
            <a:ext cx="7302500" cy="4318000"/>
          </a:xfrm>
          <a:prstGeom prst="rect">
            <a:avLst/>
          </a:prstGeom>
          <a:solidFill>
            <a:srgbClr val="FFFFFF"/>
          </a:solidFill>
          <a:ln w="9525">
            <a:solidFill>
              <a:srgbClr val="FFFFFF"/>
            </a:solidFill>
            <a:miter lim="800000"/>
            <a:headEnd/>
            <a:tailEnd/>
          </a:ln>
          <a:effectLst/>
        </p:spPr>
        <p:txBody>
          <a:bodyPr wrap="none" lIns="12700" tIns="12700" rIns="12700" bIns="12700" anchor="ctr"/>
          <a:lstStyle/>
          <a:p>
            <a:pPr defTabSz="228600">
              <a:spcBef>
                <a:spcPct val="0"/>
              </a:spcBef>
              <a:buClr>
                <a:srgbClr val="000000"/>
              </a:buClr>
            </a:pPr>
            <a:r>
              <a:rPr lang="en-US" sz="27700">
                <a:solidFill>
                  <a:srgbClr val="CCCCCC"/>
                </a:solidFill>
                <a:latin typeface="Times New Roman" pitchFamily="18" charset="0"/>
              </a:rPr>
              <a:t>11</a:t>
            </a:r>
          </a:p>
        </p:txBody>
      </p:sp>
      <p:sp>
        <p:nvSpPr>
          <p:cNvPr id="263171" name="Default_Title"/>
          <p:cNvSpPr>
            <a:spLocks noGrp="1" noChangeArrowheads="1"/>
          </p:cNvSpPr>
          <p:nvPr>
            <p:ph type="ctrTitle"/>
          </p:nvPr>
        </p:nvSpPr>
        <p:spPr>
          <a:xfrm>
            <a:off x="914400" y="2667000"/>
            <a:ext cx="7315200" cy="1181100"/>
          </a:xfrm>
        </p:spPr>
        <p:txBody>
          <a:bodyPr/>
          <a:lstStyle>
            <a:lvl1pPr>
              <a:spcBef>
                <a:spcPct val="0"/>
              </a:spcBef>
              <a:defRPr/>
            </a:lvl1pPr>
          </a:lstStyle>
          <a:p>
            <a:r>
              <a:rPr lang="en-US"/>
              <a:t>&lt;Insert Lesson, Module, Course Title&gt;</a:t>
            </a:r>
          </a:p>
        </p:txBody>
      </p:sp>
      <p:sp>
        <p:nvSpPr>
          <p:cNvPr id="263172" name="Title_PlaceholderSubtitle"/>
          <p:cNvSpPr>
            <a:spLocks noGrp="1" noChangeArrowheads="1"/>
          </p:cNvSpPr>
          <p:nvPr>
            <p:ph type="subTitle" idx="1"/>
          </p:nvPr>
        </p:nvSpPr>
        <p:spPr>
          <a:xfrm>
            <a:off x="927100" y="4419600"/>
            <a:ext cx="7302500" cy="431800"/>
          </a:xfrm>
        </p:spPr>
        <p:txBody>
          <a:bodyPr/>
          <a:lstStyle>
            <a:lvl1pPr algn="ctr">
              <a:defRPr/>
            </a:lvl1pPr>
          </a:lstStyle>
          <a:p>
            <a:r>
              <a:rPr lang="en-US"/>
              <a:t>&lt;Insert Subtitle&gt;</a:t>
            </a:r>
          </a:p>
        </p:txBody>
      </p:sp>
      <p:pic>
        <p:nvPicPr>
          <p:cNvPr id="263173" name="Oracle_banner"/>
          <p:cNvPicPr>
            <a:picLocks noChangeArrowheads="1"/>
          </p:cNvPicPr>
          <p:nvPr/>
        </p:nvPicPr>
        <p:blipFill>
          <a:blip r:embed="rId2"/>
          <a:srcRect/>
          <a:stretch>
            <a:fillRect/>
          </a:stretch>
        </p:blipFill>
        <p:spPr bwMode="auto">
          <a:xfrm>
            <a:off x="0" y="6370638"/>
            <a:ext cx="9182100" cy="309562"/>
          </a:xfrm>
          <a:prstGeom prst="rect">
            <a:avLst/>
          </a:prstGeom>
          <a:noFill/>
          <a:ln w="9525">
            <a:noFill/>
            <a:miter lim="800000"/>
            <a:headEnd/>
            <a:tailEnd/>
          </a:ln>
          <a:effectLst/>
        </p:spPr>
      </p:pic>
      <p:sp>
        <p:nvSpPr>
          <p:cNvPr id="263174" name="Title_Copyright"/>
          <p:cNvSpPr>
            <a:spLocks noChangeArrowheads="1"/>
          </p:cNvSpPr>
          <p:nvPr/>
        </p:nvSpPr>
        <p:spPr bwMode="auto">
          <a:xfrm>
            <a:off x="2527300" y="6654800"/>
            <a:ext cx="4102100" cy="190500"/>
          </a:xfrm>
          <a:prstGeom prst="rect">
            <a:avLst/>
          </a:prstGeom>
          <a:noFill/>
          <a:ln w="9525">
            <a:noFill/>
            <a:miter lim="800000"/>
            <a:headEnd/>
            <a:tailEnd/>
          </a:ln>
          <a:effectLst/>
        </p:spPr>
        <p:txBody>
          <a:bodyPr wrap="none" anchor="ctr"/>
          <a:lstStyle/>
          <a:p>
            <a:pPr>
              <a:spcBef>
                <a:spcPct val="0"/>
              </a:spcBef>
              <a:buClrTx/>
              <a:buFontTx/>
              <a:buNone/>
            </a:pPr>
            <a:r>
              <a:rPr lang="en-US" b="0">
                <a:solidFill>
                  <a:schemeClr val="tx1"/>
                </a:solidFill>
              </a:rPr>
              <a:t>Copyright © 2004, Oracle.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8100" y="533400"/>
            <a:ext cx="1841500" cy="314007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63600" y="533400"/>
            <a:ext cx="5372100" cy="31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636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228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2146" name="Slide_PlaceholderTitle"/>
          <p:cNvSpPr>
            <a:spLocks noGrp="1" noChangeArrowheads="1"/>
          </p:cNvSpPr>
          <p:nvPr>
            <p:ph type="title"/>
          </p:nvPr>
        </p:nvSpPr>
        <p:spPr bwMode="auto">
          <a:xfrm>
            <a:off x="914400" y="533400"/>
            <a:ext cx="7315200" cy="876300"/>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bodyPr>
          <a:lstStyle/>
          <a:p>
            <a:pPr lvl="0"/>
            <a:r>
              <a:rPr lang="en-US" smtClean="0"/>
              <a:t>Click to edit Master title style</a:t>
            </a:r>
          </a:p>
        </p:txBody>
      </p:sp>
      <p:sp>
        <p:nvSpPr>
          <p:cNvPr id="262147" name="Slide_PlaceholderText"/>
          <p:cNvSpPr>
            <a:spLocks noGrp="1" noChangeArrowheads="1"/>
          </p:cNvSpPr>
          <p:nvPr>
            <p:ph type="body" idx="1"/>
          </p:nvPr>
        </p:nvSpPr>
        <p:spPr bwMode="auto">
          <a:xfrm>
            <a:off x="863600" y="1816100"/>
            <a:ext cx="7366000" cy="1857375"/>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62148" name="Oracle_banner"/>
          <p:cNvPicPr>
            <a:picLocks noChangeArrowheads="1"/>
          </p:cNvPicPr>
          <p:nvPr/>
        </p:nvPicPr>
        <p:blipFill>
          <a:blip r:embed="rId13"/>
          <a:srcRect/>
          <a:stretch>
            <a:fillRect/>
          </a:stretch>
        </p:blipFill>
        <p:spPr bwMode="auto">
          <a:xfrm>
            <a:off x="0" y="6370638"/>
            <a:ext cx="9182100" cy="309562"/>
          </a:xfrm>
          <a:prstGeom prst="rect">
            <a:avLst/>
          </a:prstGeom>
          <a:noFill/>
          <a:ln w="9525">
            <a:noFill/>
            <a:miter lim="800000"/>
            <a:headEnd/>
            <a:tailEnd/>
          </a:ln>
          <a:effectLst/>
        </p:spPr>
      </p:pic>
      <p:sp>
        <p:nvSpPr>
          <p:cNvPr id="262149" name="Slide_Page_Number"/>
          <p:cNvSpPr>
            <a:spLocks noChangeArrowheads="1"/>
          </p:cNvSpPr>
          <p:nvPr/>
        </p:nvSpPr>
        <p:spPr bwMode="hidden">
          <a:xfrm>
            <a:off x="457200" y="6654800"/>
            <a:ext cx="965200" cy="182563"/>
          </a:xfrm>
          <a:prstGeom prst="rect">
            <a:avLst/>
          </a:prstGeom>
          <a:noFill/>
          <a:ln w="9525">
            <a:noFill/>
            <a:miter lim="800000"/>
            <a:headEnd/>
            <a:tailEnd/>
          </a:ln>
          <a:effectLst/>
        </p:spPr>
        <p:txBody>
          <a:bodyPr wrap="none" anchor="ctr"/>
          <a:lstStyle/>
          <a:p>
            <a:pPr algn="just">
              <a:spcBef>
                <a:spcPct val="0"/>
              </a:spcBef>
              <a:buClrTx/>
              <a:buFontTx/>
              <a:buNone/>
            </a:pPr>
            <a:r>
              <a:rPr lang="en-US" b="0">
                <a:solidFill>
                  <a:schemeClr val="tx1"/>
                </a:solidFill>
              </a:rPr>
              <a:t>11-</a:t>
            </a:r>
            <a:fld id="{739C21F1-B0CC-4B6D-8784-7F88A9388608}" type="slidenum">
              <a:rPr lang="en-US" b="0">
                <a:solidFill>
                  <a:schemeClr val="tx1"/>
                </a:solidFill>
              </a:rPr>
              <a:pPr algn="just">
                <a:spcBef>
                  <a:spcPct val="0"/>
                </a:spcBef>
                <a:buClrTx/>
                <a:buFontTx/>
                <a:buNone/>
              </a:pPr>
              <a:t>‹#›</a:t>
            </a:fld>
            <a:endParaRPr lang="en-US" b="0">
              <a:solidFill>
                <a:schemeClr val="tx1"/>
              </a:solidFill>
            </a:endParaRPr>
          </a:p>
        </p:txBody>
      </p:sp>
      <p:sp>
        <p:nvSpPr>
          <p:cNvPr id="262150" name="Slide_Copyright"/>
          <p:cNvSpPr>
            <a:spLocks noChangeArrowheads="1"/>
          </p:cNvSpPr>
          <p:nvPr/>
        </p:nvSpPr>
        <p:spPr bwMode="auto">
          <a:xfrm>
            <a:off x="2527300" y="6654800"/>
            <a:ext cx="4102100" cy="190500"/>
          </a:xfrm>
          <a:prstGeom prst="rect">
            <a:avLst/>
          </a:prstGeom>
          <a:noFill/>
          <a:ln w="9525">
            <a:noFill/>
            <a:miter lim="800000"/>
            <a:headEnd/>
            <a:tailEnd/>
          </a:ln>
          <a:effectLst/>
        </p:spPr>
        <p:txBody>
          <a:bodyPr wrap="none" anchor="ctr"/>
          <a:lstStyle/>
          <a:p>
            <a:pPr>
              <a:spcBef>
                <a:spcPct val="0"/>
              </a:spcBef>
              <a:buClrTx/>
              <a:buFontTx/>
              <a:buNone/>
            </a:pPr>
            <a:r>
              <a:rPr lang="en-US" b="0">
                <a:solidFill>
                  <a:schemeClr val="tx1"/>
                </a:solidFill>
              </a:rPr>
              <a:t>Copyright © 2004, Oracle.  All rights reserved.</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228600" rtl="0" fontAlgn="base">
        <a:spcBef>
          <a:spcPct val="20000"/>
        </a:spcBef>
        <a:spcAft>
          <a:spcPct val="0"/>
        </a:spcAft>
        <a:buClr>
          <a:srgbClr val="000000"/>
        </a:buClr>
        <a:buFont typeface="Arial" pitchFamily="34" charset="0"/>
        <a:defRPr sz="2800" b="1">
          <a:solidFill>
            <a:schemeClr val="tx1"/>
          </a:solidFill>
          <a:latin typeface="+mj-lt"/>
          <a:ea typeface="+mj-ea"/>
          <a:cs typeface="+mj-cs"/>
        </a:defRPr>
      </a:lvl1pPr>
      <a:lvl2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2pPr>
      <a:lvl3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3pPr>
      <a:lvl4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4pPr>
      <a:lvl5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5pPr>
      <a:lvl6pPr marL="4572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6pPr>
      <a:lvl7pPr marL="9144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7pPr>
      <a:lvl8pPr marL="13716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8pPr>
      <a:lvl9pPr marL="18288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9pPr>
    </p:titleStyle>
    <p:bodyStyle>
      <a:lvl1pPr algn="l" defTabSz="228600" rtl="0" fontAlgn="base">
        <a:spcBef>
          <a:spcPct val="20000"/>
        </a:spcBef>
        <a:spcAft>
          <a:spcPct val="0"/>
        </a:spcAft>
        <a:buClr>
          <a:srgbClr val="000000"/>
        </a:buClr>
        <a:buFont typeface="Arial" pitchFamily="34" charset="0"/>
        <a:defRPr sz="2200" b="1">
          <a:solidFill>
            <a:schemeClr val="tx1"/>
          </a:solidFill>
          <a:latin typeface="+mn-lt"/>
          <a:ea typeface="+mn-ea"/>
          <a:cs typeface="+mn-cs"/>
        </a:defRPr>
      </a:lvl1pPr>
      <a:lvl2pPr marL="571500" indent="-457200" algn="l" defTabSz="228600" rtl="0" fontAlgn="base">
        <a:spcBef>
          <a:spcPct val="20000"/>
        </a:spcBef>
        <a:spcAft>
          <a:spcPct val="0"/>
        </a:spcAft>
        <a:buClr>
          <a:srgbClr val="FF0000"/>
        </a:buClr>
        <a:buFont typeface="Arial" pitchFamily="34" charset="0"/>
        <a:buChar char="•"/>
        <a:defRPr sz="2200" b="1">
          <a:solidFill>
            <a:schemeClr val="tx1"/>
          </a:solidFill>
          <a:latin typeface="+mn-lt"/>
        </a:defRPr>
      </a:lvl2pPr>
      <a:lvl3pPr marL="1028700" indent="-342900" algn="l" defTabSz="228600" rtl="0" fontAlgn="base">
        <a:spcBef>
          <a:spcPct val="20000"/>
        </a:spcBef>
        <a:spcAft>
          <a:spcPct val="0"/>
        </a:spcAft>
        <a:buClr>
          <a:srgbClr val="FF0000"/>
        </a:buClr>
        <a:buFont typeface="Arial" pitchFamily="34" charset="0"/>
        <a:buChar char="–"/>
        <a:defRPr sz="2000" b="1">
          <a:solidFill>
            <a:schemeClr val="tx1"/>
          </a:solidFill>
          <a:latin typeface="+mn-lt"/>
        </a:defRPr>
      </a:lvl3pPr>
      <a:lvl4pPr marL="1143000" algn="l" defTabSz="228600" rtl="0" fontAlgn="base">
        <a:spcBef>
          <a:spcPct val="20000"/>
        </a:spcBef>
        <a:spcAft>
          <a:spcPct val="0"/>
        </a:spcAft>
        <a:buClr>
          <a:srgbClr val="000000"/>
        </a:buClr>
        <a:buFont typeface="Arial" pitchFamily="34" charset="0"/>
        <a:defRPr sz="2000" b="1">
          <a:solidFill>
            <a:srgbClr val="FF0000"/>
          </a:solidFill>
          <a:latin typeface="+mn-lt"/>
        </a:defRPr>
      </a:lvl4pPr>
      <a:lvl5pPr marL="1257300" algn="l" defTabSz="228600" rtl="0" fontAlgn="base">
        <a:spcBef>
          <a:spcPct val="20000"/>
        </a:spcBef>
        <a:spcAft>
          <a:spcPct val="0"/>
        </a:spcAft>
        <a:buClr>
          <a:srgbClr val="000000"/>
        </a:buClr>
        <a:buFont typeface="Arial" pitchFamily="34" charset="0"/>
        <a:defRPr sz="2000" b="1">
          <a:solidFill>
            <a:schemeClr val="tx1"/>
          </a:solidFill>
          <a:latin typeface="+mn-lt"/>
        </a:defRPr>
      </a:lvl5pPr>
      <a:lvl6pPr marL="1714500" algn="l" defTabSz="228600" rtl="0" fontAlgn="base">
        <a:spcBef>
          <a:spcPct val="20000"/>
        </a:spcBef>
        <a:spcAft>
          <a:spcPct val="0"/>
        </a:spcAft>
        <a:buClr>
          <a:srgbClr val="000000"/>
        </a:buClr>
        <a:buFont typeface="Arial" pitchFamily="34" charset="0"/>
        <a:defRPr sz="2000" b="1">
          <a:solidFill>
            <a:schemeClr val="tx1"/>
          </a:solidFill>
          <a:latin typeface="+mn-lt"/>
        </a:defRPr>
      </a:lvl6pPr>
      <a:lvl7pPr marL="2171700" algn="l" defTabSz="228600" rtl="0" fontAlgn="base">
        <a:spcBef>
          <a:spcPct val="20000"/>
        </a:spcBef>
        <a:spcAft>
          <a:spcPct val="0"/>
        </a:spcAft>
        <a:buClr>
          <a:srgbClr val="000000"/>
        </a:buClr>
        <a:buFont typeface="Arial" pitchFamily="34" charset="0"/>
        <a:defRPr sz="2000" b="1">
          <a:solidFill>
            <a:schemeClr val="tx1"/>
          </a:solidFill>
          <a:latin typeface="+mn-lt"/>
        </a:defRPr>
      </a:lvl7pPr>
      <a:lvl8pPr marL="2628900" algn="l" defTabSz="228600" rtl="0" fontAlgn="base">
        <a:spcBef>
          <a:spcPct val="20000"/>
        </a:spcBef>
        <a:spcAft>
          <a:spcPct val="0"/>
        </a:spcAft>
        <a:buClr>
          <a:srgbClr val="000000"/>
        </a:buClr>
        <a:buFont typeface="Arial" pitchFamily="34" charset="0"/>
        <a:defRPr sz="2000" b="1">
          <a:solidFill>
            <a:schemeClr val="tx1"/>
          </a:solidFill>
          <a:latin typeface="+mn-lt"/>
        </a:defRPr>
      </a:lvl8pPr>
      <a:lvl9pPr marL="3086100" algn="l" defTabSz="228600" rtl="0" fontAlgn="base">
        <a:spcBef>
          <a:spcPct val="20000"/>
        </a:spcBef>
        <a:spcAft>
          <a:spcPct val="0"/>
        </a:spcAft>
        <a:buClr>
          <a:srgbClr val="000000"/>
        </a:buClr>
        <a:buFont typeface="Arial" pitchFamily="34" charset="0"/>
        <a:defRPr sz="2000" b="1">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3" name="Rectangle 7"/>
          <p:cNvSpPr>
            <a:spLocks noGrp="1" noChangeArrowheads="1"/>
          </p:cNvSpPr>
          <p:nvPr>
            <p:ph type="ctrTitle"/>
          </p:nvPr>
        </p:nvSpPr>
        <p:spPr/>
        <p:txBody>
          <a:bodyPr/>
          <a:lstStyle/>
          <a:p>
            <a:r>
              <a:rPr lang="en-US"/>
              <a:t>Creating Windows and Content Canvases</a:t>
            </a:r>
          </a:p>
        </p:txBody>
      </p:sp>
    </p:spTree>
  </p:cSld>
  <p:clrMapOvr>
    <a:overrideClrMapping bg1="lt1" tx1="dk1" bg2="lt2" tx2="dk2" accent1="accent1" accent2="accent2" accent3="accent3" accent4="accent4" accent5="accent5" accent6="accent6" hlink="hlink" folHlink="folHlink"/>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3698" name="Picture 50" descr="1110"/>
          <p:cNvPicPr>
            <a:picLocks noChangeAspect="1" noChangeArrowheads="1"/>
          </p:cNvPicPr>
          <p:nvPr/>
        </p:nvPicPr>
        <p:blipFill>
          <a:blip r:embed="rId3"/>
          <a:srcRect/>
          <a:stretch>
            <a:fillRect/>
          </a:stretch>
        </p:blipFill>
        <p:spPr bwMode="gray">
          <a:xfrm>
            <a:off x="1036638" y="2049463"/>
            <a:ext cx="6950075" cy="4160837"/>
          </a:xfrm>
          <a:prstGeom prst="rect">
            <a:avLst/>
          </a:prstGeom>
          <a:noFill/>
        </p:spPr>
      </p:pic>
      <p:sp>
        <p:nvSpPr>
          <p:cNvPr id="283668" name="Rectangle 20"/>
          <p:cNvSpPr>
            <a:spLocks noGrp="1" noChangeArrowheads="1"/>
          </p:cNvSpPr>
          <p:nvPr>
            <p:ph type="title"/>
          </p:nvPr>
        </p:nvSpPr>
        <p:spPr/>
        <p:txBody>
          <a:bodyPr/>
          <a:lstStyle/>
          <a:p>
            <a:r>
              <a:rPr lang="en-US"/>
              <a:t>Setting Window Properties</a:t>
            </a:r>
          </a:p>
        </p:txBody>
      </p:sp>
      <p:sp>
        <p:nvSpPr>
          <p:cNvPr id="283652" name="Line 4"/>
          <p:cNvSpPr>
            <a:spLocks noChangeShapeType="1"/>
          </p:cNvSpPr>
          <p:nvPr/>
        </p:nvSpPr>
        <p:spPr bwMode="blackWhite">
          <a:xfrm>
            <a:off x="7391400" y="3270250"/>
            <a:ext cx="609600" cy="0"/>
          </a:xfrm>
          <a:prstGeom prst="line">
            <a:avLst/>
          </a:prstGeom>
          <a:noFill/>
          <a:ln w="28575">
            <a:solidFill>
              <a:schemeClr val="hlink"/>
            </a:solidFill>
            <a:round/>
            <a:headEnd type="triangle" w="sm" len="sm"/>
            <a:tailEnd type="none" w="sm" len="sm"/>
          </a:ln>
          <a:effectLst/>
        </p:spPr>
        <p:txBody>
          <a:bodyPr/>
          <a:lstStyle/>
          <a:p>
            <a:endParaRPr lang="ar-SA"/>
          </a:p>
        </p:txBody>
      </p:sp>
      <p:sp>
        <p:nvSpPr>
          <p:cNvPr id="283653" name="Oval 5"/>
          <p:cNvSpPr>
            <a:spLocks noChangeArrowheads="1"/>
          </p:cNvSpPr>
          <p:nvPr/>
        </p:nvSpPr>
        <p:spPr bwMode="blackWhite">
          <a:xfrm>
            <a:off x="7780338" y="3060700"/>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3</a:t>
            </a:r>
          </a:p>
        </p:txBody>
      </p:sp>
      <p:sp>
        <p:nvSpPr>
          <p:cNvPr id="283658" name="Line 10"/>
          <p:cNvSpPr>
            <a:spLocks noChangeShapeType="1"/>
          </p:cNvSpPr>
          <p:nvPr/>
        </p:nvSpPr>
        <p:spPr bwMode="blackWhite">
          <a:xfrm>
            <a:off x="7543800" y="5219700"/>
            <a:ext cx="533400" cy="0"/>
          </a:xfrm>
          <a:prstGeom prst="line">
            <a:avLst/>
          </a:prstGeom>
          <a:noFill/>
          <a:ln w="28575">
            <a:solidFill>
              <a:schemeClr val="hlink"/>
            </a:solidFill>
            <a:round/>
            <a:headEnd type="triangle" w="sm" len="sm"/>
            <a:tailEnd type="none" w="sm" len="sm"/>
          </a:ln>
          <a:effectLst/>
        </p:spPr>
        <p:txBody>
          <a:bodyPr/>
          <a:lstStyle/>
          <a:p>
            <a:endParaRPr lang="ar-SA"/>
          </a:p>
        </p:txBody>
      </p:sp>
      <p:sp>
        <p:nvSpPr>
          <p:cNvPr id="283660" name="Oval 12"/>
          <p:cNvSpPr>
            <a:spLocks noChangeArrowheads="1"/>
          </p:cNvSpPr>
          <p:nvPr/>
        </p:nvSpPr>
        <p:spPr bwMode="blackWhite">
          <a:xfrm>
            <a:off x="7778750" y="4997450"/>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5</a:t>
            </a:r>
          </a:p>
        </p:txBody>
      </p:sp>
      <p:sp>
        <p:nvSpPr>
          <p:cNvPr id="283678" name="Rectangle 30"/>
          <p:cNvSpPr>
            <a:spLocks noChangeArrowheads="1"/>
          </p:cNvSpPr>
          <p:nvPr/>
        </p:nvSpPr>
        <p:spPr bwMode="auto">
          <a:xfrm>
            <a:off x="1295400" y="2857500"/>
            <a:ext cx="1219200" cy="228600"/>
          </a:xfrm>
          <a:prstGeom prst="rect">
            <a:avLst/>
          </a:prstGeom>
          <a:noFill/>
          <a:ln w="28575">
            <a:solidFill>
              <a:schemeClr val="accent2"/>
            </a:solidFill>
            <a:miter lim="800000"/>
            <a:headEnd/>
            <a:tailEnd type="none" w="med" len="lg"/>
          </a:ln>
          <a:effectLst/>
        </p:spPr>
        <p:txBody>
          <a:bodyPr lIns="12700" tIns="12700" rIns="12700" bIns="12700" anchor="ctr">
            <a:spAutoFit/>
          </a:bodyPr>
          <a:lstStyle/>
          <a:p>
            <a:endParaRPr lang="ar-SA"/>
          </a:p>
        </p:txBody>
      </p:sp>
      <p:sp>
        <p:nvSpPr>
          <p:cNvPr id="283685" name="Line 37"/>
          <p:cNvSpPr>
            <a:spLocks noChangeShapeType="1"/>
          </p:cNvSpPr>
          <p:nvPr/>
        </p:nvSpPr>
        <p:spPr bwMode="auto">
          <a:xfrm flipH="1">
            <a:off x="5867400" y="4291013"/>
            <a:ext cx="19812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83655" name="Oval 7"/>
          <p:cNvSpPr>
            <a:spLocks noChangeArrowheads="1"/>
          </p:cNvSpPr>
          <p:nvPr/>
        </p:nvSpPr>
        <p:spPr bwMode="blackWhite">
          <a:xfrm>
            <a:off x="7780338" y="4084638"/>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4</a:t>
            </a:r>
          </a:p>
        </p:txBody>
      </p:sp>
      <p:sp>
        <p:nvSpPr>
          <p:cNvPr id="283693" name="Line 45"/>
          <p:cNvSpPr>
            <a:spLocks noChangeShapeType="1"/>
          </p:cNvSpPr>
          <p:nvPr/>
        </p:nvSpPr>
        <p:spPr bwMode="auto">
          <a:xfrm>
            <a:off x="990600" y="1949450"/>
            <a:ext cx="0" cy="908050"/>
          </a:xfrm>
          <a:prstGeom prst="line">
            <a:avLst/>
          </a:prstGeom>
          <a:noFill/>
          <a:ln w="25400">
            <a:solidFill>
              <a:schemeClr val="accent2"/>
            </a:solidFill>
            <a:round/>
            <a:headEnd/>
            <a:tailEnd type="none" w="med" len="lg"/>
          </a:ln>
          <a:effectLst/>
        </p:spPr>
        <p:txBody>
          <a:bodyPr lIns="12700" tIns="12700" rIns="12700" bIns="12700">
            <a:spAutoFit/>
          </a:bodyPr>
          <a:lstStyle/>
          <a:p>
            <a:endParaRPr lang="ar-SA"/>
          </a:p>
        </p:txBody>
      </p:sp>
      <p:sp>
        <p:nvSpPr>
          <p:cNvPr id="283694" name="Line 46"/>
          <p:cNvSpPr>
            <a:spLocks noChangeShapeType="1"/>
          </p:cNvSpPr>
          <p:nvPr/>
        </p:nvSpPr>
        <p:spPr bwMode="auto">
          <a:xfrm>
            <a:off x="990600" y="2838450"/>
            <a:ext cx="1524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83695" name="Line 47"/>
          <p:cNvSpPr>
            <a:spLocks noChangeShapeType="1"/>
          </p:cNvSpPr>
          <p:nvPr/>
        </p:nvSpPr>
        <p:spPr bwMode="auto">
          <a:xfrm>
            <a:off x="1879600" y="2019300"/>
            <a:ext cx="0" cy="8382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83699" name="Oval 51"/>
          <p:cNvSpPr>
            <a:spLocks noChangeArrowheads="1"/>
          </p:cNvSpPr>
          <p:nvPr/>
        </p:nvSpPr>
        <p:spPr bwMode="blackWhite">
          <a:xfrm>
            <a:off x="850900" y="1619250"/>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1</a:t>
            </a:r>
          </a:p>
        </p:txBody>
      </p:sp>
      <p:sp>
        <p:nvSpPr>
          <p:cNvPr id="283700" name="Oval 52"/>
          <p:cNvSpPr>
            <a:spLocks noChangeArrowheads="1"/>
          </p:cNvSpPr>
          <p:nvPr/>
        </p:nvSpPr>
        <p:spPr bwMode="blackWhite">
          <a:xfrm>
            <a:off x="1651000" y="1619250"/>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2</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53" name="Rectangle 9"/>
          <p:cNvSpPr>
            <a:spLocks noGrp="1" noChangeArrowheads="1"/>
          </p:cNvSpPr>
          <p:nvPr>
            <p:ph type="title"/>
          </p:nvPr>
        </p:nvSpPr>
        <p:spPr/>
        <p:txBody>
          <a:bodyPr/>
          <a:lstStyle/>
          <a:p>
            <a:r>
              <a:rPr lang="en-US"/>
              <a:t>GUI Hints</a:t>
            </a:r>
          </a:p>
        </p:txBody>
      </p:sp>
      <p:sp>
        <p:nvSpPr>
          <p:cNvPr id="287754" name="Rectangle 10"/>
          <p:cNvSpPr>
            <a:spLocks noGrp="1" noChangeArrowheads="1"/>
          </p:cNvSpPr>
          <p:nvPr>
            <p:ph type="body" idx="1"/>
          </p:nvPr>
        </p:nvSpPr>
        <p:spPr/>
        <p:txBody>
          <a:bodyPr/>
          <a:lstStyle/>
          <a:p>
            <a:pPr lvl="1"/>
            <a:r>
              <a:rPr lang="en-US"/>
              <a:t>GUI hints are recommendations to the window manager about window appearance and functionality.</a:t>
            </a:r>
          </a:p>
          <a:p>
            <a:pPr lvl="1"/>
            <a:r>
              <a:rPr lang="en-US"/>
              <a:t>If the window manager supports a specific GUI Hint and its property is set to Yes, it will be used.</a:t>
            </a:r>
          </a:p>
          <a:p>
            <a:pPr lvl="1"/>
            <a:r>
              <a:rPr lang="en-US"/>
              <a:t>Functional properties for GUI Hints:</a:t>
            </a:r>
          </a:p>
          <a:p>
            <a:pPr lvl="2"/>
            <a:r>
              <a:rPr lang="en-US"/>
              <a:t>Close Allowed</a:t>
            </a:r>
          </a:p>
          <a:p>
            <a:pPr lvl="2"/>
            <a:r>
              <a:rPr lang="en-US"/>
              <a:t>Move Allowed</a:t>
            </a:r>
          </a:p>
          <a:p>
            <a:pPr lvl="2"/>
            <a:r>
              <a:rPr lang="en-US"/>
              <a:t>Resize Allowed</a:t>
            </a:r>
          </a:p>
          <a:p>
            <a:pPr lvl="2"/>
            <a:r>
              <a:rPr lang="en-US"/>
              <a:t>Maximize Allowed</a:t>
            </a:r>
          </a:p>
          <a:p>
            <a:pPr lvl="2"/>
            <a:r>
              <a:rPr lang="en-US"/>
              <a:t>Minimize Allowed</a:t>
            </a:r>
          </a:p>
          <a:p>
            <a:pPr lvl="2"/>
            <a:r>
              <a:rPr lang="en-US"/>
              <a:t>Inherit Menu</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9820" name="Picture 28" descr="1112d"/>
          <p:cNvPicPr>
            <a:picLocks noChangeAspect="1" noChangeArrowheads="1"/>
          </p:cNvPicPr>
          <p:nvPr/>
        </p:nvPicPr>
        <p:blipFill>
          <a:blip r:embed="rId3"/>
          <a:srcRect/>
          <a:stretch>
            <a:fillRect/>
          </a:stretch>
        </p:blipFill>
        <p:spPr bwMode="gray">
          <a:xfrm>
            <a:off x="3048000" y="2098675"/>
            <a:ext cx="5181600" cy="4106863"/>
          </a:xfrm>
          <a:prstGeom prst="rect">
            <a:avLst/>
          </a:prstGeom>
          <a:noFill/>
        </p:spPr>
      </p:pic>
      <p:sp>
        <p:nvSpPr>
          <p:cNvPr id="289830" name="Rectangle 38"/>
          <p:cNvSpPr>
            <a:spLocks noGrp="1" noChangeArrowheads="1"/>
          </p:cNvSpPr>
          <p:nvPr>
            <p:ph type="title"/>
          </p:nvPr>
        </p:nvSpPr>
        <p:spPr/>
        <p:txBody>
          <a:bodyPr/>
          <a:lstStyle/>
          <a:p>
            <a:r>
              <a:rPr lang="en-US"/>
              <a:t>Displaying a Form Module on</a:t>
            </a:r>
            <a:br>
              <a:rPr lang="en-US"/>
            </a:br>
            <a:r>
              <a:rPr lang="en-US"/>
              <a:t>Multiple Layouts</a:t>
            </a:r>
          </a:p>
        </p:txBody>
      </p:sp>
      <p:sp>
        <p:nvSpPr>
          <p:cNvPr id="289803" name="Line 11"/>
          <p:cNvSpPr>
            <a:spLocks noChangeShapeType="1"/>
          </p:cNvSpPr>
          <p:nvPr/>
        </p:nvSpPr>
        <p:spPr bwMode="auto">
          <a:xfrm>
            <a:off x="3124200" y="5334000"/>
            <a:ext cx="22098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89814" name="Rectangle 22"/>
          <p:cNvSpPr>
            <a:spLocks noChangeArrowheads="1"/>
          </p:cNvSpPr>
          <p:nvPr/>
        </p:nvSpPr>
        <p:spPr bwMode="auto">
          <a:xfrm>
            <a:off x="5334000" y="2819400"/>
            <a:ext cx="2057400" cy="2895600"/>
          </a:xfrm>
          <a:prstGeom prst="rect">
            <a:avLst/>
          </a:prstGeom>
          <a:noFill/>
          <a:ln w="28575">
            <a:solidFill>
              <a:schemeClr val="accent2"/>
            </a:solidFill>
            <a:miter lim="800000"/>
            <a:headEnd/>
            <a:tailEnd type="none" w="med" len="lg"/>
          </a:ln>
          <a:effectLst/>
        </p:spPr>
        <p:txBody>
          <a:bodyPr lIns="12700" tIns="12700" rIns="12700" bIns="12700" anchor="ctr">
            <a:spAutoFit/>
          </a:bodyPr>
          <a:lstStyle/>
          <a:p>
            <a:endParaRPr lang="ar-SA"/>
          </a:p>
        </p:txBody>
      </p:sp>
      <p:sp>
        <p:nvSpPr>
          <p:cNvPr id="289828" name="Text Box 36"/>
          <p:cNvSpPr txBox="1">
            <a:spLocks noChangeArrowheads="1"/>
          </p:cNvSpPr>
          <p:nvPr/>
        </p:nvSpPr>
        <p:spPr bwMode="auto">
          <a:xfrm>
            <a:off x="914400" y="1822450"/>
            <a:ext cx="2184400" cy="4370388"/>
          </a:xfrm>
          <a:prstGeom prst="rect">
            <a:avLst/>
          </a:prstGeom>
          <a:noFill/>
          <a:ln w="25400">
            <a:noFill/>
            <a:miter lim="800000"/>
            <a:headEnd/>
            <a:tailEnd type="none" w="med" len="lg"/>
          </a:ln>
          <a:effectLst/>
        </p:spPr>
        <p:txBody>
          <a:bodyPr wrap="none" lIns="12700" tIns="12700" rIns="12700" bIns="12700">
            <a:spAutoFit/>
          </a:bodyPr>
          <a:lstStyle/>
          <a:p>
            <a:pPr algn="l" defTabSz="228600"/>
            <a:r>
              <a:rPr lang="en-US" sz="1800">
                <a:solidFill>
                  <a:schemeClr val="tx1"/>
                </a:solidFill>
              </a:rPr>
              <a:t>PROPERTIES:</a:t>
            </a:r>
          </a:p>
          <a:p>
            <a:pPr algn="l" defTabSz="228600"/>
            <a:endParaRPr lang="en-US" sz="1800">
              <a:solidFill>
                <a:schemeClr val="tx1"/>
              </a:solidFill>
            </a:endParaRPr>
          </a:p>
          <a:p>
            <a:pPr algn="l" defTabSz="228600"/>
            <a:endParaRPr lang="en-US" sz="1800">
              <a:solidFill>
                <a:schemeClr val="tx1"/>
              </a:solidFill>
            </a:endParaRPr>
          </a:p>
          <a:p>
            <a:pPr algn="l" defTabSz="228600"/>
            <a:r>
              <a:rPr lang="en-US" sz="1800">
                <a:solidFill>
                  <a:schemeClr val="tx1"/>
                </a:solidFill>
              </a:rPr>
              <a:t>Canvas </a:t>
            </a:r>
            <a:br>
              <a:rPr lang="en-US" sz="1800">
                <a:solidFill>
                  <a:schemeClr val="tx1"/>
                </a:solidFill>
              </a:rPr>
            </a:br>
            <a:r>
              <a:rPr lang="en-US" sz="1800">
                <a:solidFill>
                  <a:schemeClr val="tx1"/>
                </a:solidFill>
              </a:rPr>
              <a:t>CV_ORDER</a:t>
            </a:r>
          </a:p>
          <a:p>
            <a:pPr algn="l" defTabSz="228600"/>
            <a:r>
              <a:rPr lang="en-US" sz="1800">
                <a:solidFill>
                  <a:schemeClr val="tx1"/>
                </a:solidFill>
              </a:rPr>
              <a:t>	Window: </a:t>
            </a:r>
            <a:br>
              <a:rPr lang="en-US" sz="1800">
                <a:solidFill>
                  <a:schemeClr val="tx1"/>
                </a:solidFill>
              </a:rPr>
            </a:br>
            <a:r>
              <a:rPr lang="en-US" sz="1800">
                <a:solidFill>
                  <a:schemeClr val="tx1"/>
                </a:solidFill>
              </a:rPr>
              <a:t>    WIN_ORDERS</a:t>
            </a:r>
          </a:p>
          <a:p>
            <a:pPr algn="l" defTabSz="228600"/>
            <a:endParaRPr lang="en-US" sz="1800">
              <a:solidFill>
                <a:schemeClr val="tx1"/>
              </a:solidFill>
            </a:endParaRPr>
          </a:p>
          <a:p>
            <a:pPr algn="l" defTabSz="228600"/>
            <a:r>
              <a:rPr lang="en-US" sz="1800">
                <a:solidFill>
                  <a:schemeClr val="tx1"/>
                </a:solidFill>
              </a:rPr>
              <a:t>Canvas </a:t>
            </a:r>
            <a:br>
              <a:rPr lang="en-US" sz="1800">
                <a:solidFill>
                  <a:schemeClr val="tx1"/>
                </a:solidFill>
              </a:rPr>
            </a:br>
            <a:r>
              <a:rPr lang="en-US" sz="1800">
                <a:solidFill>
                  <a:schemeClr val="tx1"/>
                </a:solidFill>
              </a:rPr>
              <a:t>CV_INVENTORY</a:t>
            </a:r>
          </a:p>
          <a:p>
            <a:pPr algn="l" defTabSz="228600"/>
            <a:r>
              <a:rPr lang="en-US" sz="1800">
                <a:solidFill>
                  <a:schemeClr val="tx1"/>
                </a:solidFill>
              </a:rPr>
              <a:t>	Window: </a:t>
            </a:r>
            <a:br>
              <a:rPr lang="en-US" sz="1800">
                <a:solidFill>
                  <a:schemeClr val="tx1"/>
                </a:solidFill>
              </a:rPr>
            </a:br>
            <a:r>
              <a:rPr lang="en-US" sz="1800">
                <a:solidFill>
                  <a:schemeClr val="tx1"/>
                </a:solidFill>
              </a:rPr>
              <a:t>    WIN_INVENTORY</a:t>
            </a:r>
          </a:p>
          <a:p>
            <a:pPr algn="l" defTabSz="228600"/>
            <a:endParaRPr lang="en-US" sz="1800">
              <a:solidFill>
                <a:schemeClr val="tx1"/>
              </a:solidFill>
            </a:endParaRPr>
          </a:p>
          <a:p>
            <a:pPr algn="l" defTabSz="228600"/>
            <a:endParaRPr lang="en-US" sz="1800">
              <a:solidFill>
                <a:schemeClr val="tx1"/>
              </a:solidFill>
            </a:endParaRPr>
          </a:p>
        </p:txBody>
      </p:sp>
      <p:sp>
        <p:nvSpPr>
          <p:cNvPr id="289829" name="Line 37"/>
          <p:cNvSpPr>
            <a:spLocks noChangeShapeType="1"/>
          </p:cNvSpPr>
          <p:nvPr/>
        </p:nvSpPr>
        <p:spPr bwMode="auto">
          <a:xfrm>
            <a:off x="2819400" y="3810000"/>
            <a:ext cx="3810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90" name="Rectangle 14"/>
          <p:cNvSpPr>
            <a:spLocks noChangeArrowheads="1"/>
          </p:cNvSpPr>
          <p:nvPr/>
        </p:nvSpPr>
        <p:spPr bwMode="gray">
          <a:xfrm>
            <a:off x="990600" y="1143000"/>
            <a:ext cx="3962400" cy="5105400"/>
          </a:xfrm>
          <a:prstGeom prst="rect">
            <a:avLst/>
          </a:prstGeom>
          <a:solidFill>
            <a:srgbClr val="99CCCC"/>
          </a:solidFill>
          <a:ln w="25400">
            <a:noFill/>
            <a:miter lim="800000"/>
            <a:headEnd/>
            <a:tailEnd type="none" w="med" len="lg"/>
          </a:ln>
          <a:effectLst/>
        </p:spPr>
        <p:txBody>
          <a:bodyPr lIns="12700" tIns="12700" rIns="12700" bIns="12700" anchor="ctr">
            <a:spAutoFit/>
          </a:bodyPr>
          <a:lstStyle/>
          <a:p>
            <a:endParaRPr lang="ar-SA"/>
          </a:p>
        </p:txBody>
      </p:sp>
      <p:sp>
        <p:nvSpPr>
          <p:cNvPr id="306191" name="Rectangle 15"/>
          <p:cNvSpPr>
            <a:spLocks noChangeArrowheads="1"/>
          </p:cNvSpPr>
          <p:nvPr/>
        </p:nvSpPr>
        <p:spPr bwMode="blackGray">
          <a:xfrm>
            <a:off x="4267200" y="1143000"/>
            <a:ext cx="3881438" cy="2074863"/>
          </a:xfrm>
          <a:prstGeom prst="rect">
            <a:avLst/>
          </a:prstGeom>
          <a:solidFill>
            <a:srgbClr val="99CCCC"/>
          </a:solidFill>
          <a:ln w="25400">
            <a:noFill/>
            <a:miter lim="800000"/>
            <a:headEnd/>
            <a:tailEnd type="none" w="med" len="lg"/>
          </a:ln>
          <a:effectLst/>
        </p:spPr>
        <p:txBody>
          <a:bodyPr lIns="12700" tIns="12700" rIns="12700" bIns="12700" anchor="ctr">
            <a:spAutoFit/>
          </a:bodyPr>
          <a:lstStyle/>
          <a:p>
            <a:endParaRPr lang="ar-SA"/>
          </a:p>
        </p:txBody>
      </p:sp>
      <p:sp>
        <p:nvSpPr>
          <p:cNvPr id="306178" name="Rectangle 2"/>
          <p:cNvSpPr>
            <a:spLocks noGrp="1" noChangeArrowheads="1"/>
          </p:cNvSpPr>
          <p:nvPr>
            <p:ph type="title"/>
          </p:nvPr>
        </p:nvSpPr>
        <p:spPr/>
        <p:txBody>
          <a:bodyPr/>
          <a:lstStyle/>
          <a:p>
            <a:r>
              <a:rPr lang="en-US"/>
              <a:t>Creating a New Content Canvas</a:t>
            </a:r>
          </a:p>
        </p:txBody>
      </p:sp>
      <p:sp>
        <p:nvSpPr>
          <p:cNvPr id="306192" name="Rectangle 16"/>
          <p:cNvSpPr>
            <a:spLocks noChangeArrowheads="1"/>
          </p:cNvSpPr>
          <p:nvPr/>
        </p:nvSpPr>
        <p:spPr bwMode="gray">
          <a:xfrm>
            <a:off x="5029200" y="3297238"/>
            <a:ext cx="3119438" cy="2951162"/>
          </a:xfrm>
          <a:prstGeom prst="rect">
            <a:avLst/>
          </a:prstGeom>
          <a:solidFill>
            <a:srgbClr val="009999"/>
          </a:solidFill>
          <a:ln w="25400">
            <a:noFill/>
            <a:miter lim="800000"/>
            <a:headEnd/>
            <a:tailEnd type="none" w="med" len="lg"/>
          </a:ln>
          <a:effectLst/>
        </p:spPr>
        <p:txBody>
          <a:bodyPr lIns="12700" tIns="12700" rIns="12700" bIns="12700" anchor="ctr">
            <a:spAutoFit/>
          </a:bodyPr>
          <a:lstStyle/>
          <a:p>
            <a:endParaRPr lang="ar-SA"/>
          </a:p>
        </p:txBody>
      </p:sp>
      <p:sp>
        <p:nvSpPr>
          <p:cNvPr id="306189" name="Rectangle 13"/>
          <p:cNvSpPr>
            <a:spLocks noChangeArrowheads="1"/>
          </p:cNvSpPr>
          <p:nvPr/>
        </p:nvSpPr>
        <p:spPr bwMode="auto">
          <a:xfrm>
            <a:off x="5105400" y="3352800"/>
            <a:ext cx="2520950" cy="695325"/>
          </a:xfrm>
          <a:prstGeom prst="rect">
            <a:avLst/>
          </a:prstGeom>
          <a:noFill/>
          <a:ln w="9525">
            <a:noFill/>
            <a:miter lim="800000"/>
            <a:headEnd/>
            <a:tailEnd/>
          </a:ln>
          <a:effectLst/>
        </p:spPr>
        <p:txBody>
          <a:bodyPr lIns="12700" tIns="12700" rIns="12700" bIns="12700">
            <a:spAutoFit/>
          </a:bodyPr>
          <a:lstStyle/>
          <a:p>
            <a:pPr marL="571500" lvl="1" indent="-457200" algn="l" defTabSz="228600">
              <a:buFont typeface="Arial" pitchFamily="34" charset="0"/>
              <a:buChar char="•"/>
            </a:pPr>
            <a:r>
              <a:rPr lang="en-US" sz="2200">
                <a:solidFill>
                  <a:schemeClr val="tx1"/>
                </a:solidFill>
              </a:rPr>
              <a:t>Explicitly: </a:t>
            </a:r>
            <a:br>
              <a:rPr lang="en-US" sz="2200">
                <a:solidFill>
                  <a:schemeClr val="tx1"/>
                </a:solidFill>
              </a:rPr>
            </a:br>
            <a:endParaRPr lang="en-US" sz="2200">
              <a:solidFill>
                <a:schemeClr val="tx1"/>
              </a:solidFill>
            </a:endParaRPr>
          </a:p>
        </p:txBody>
      </p:sp>
      <p:sp>
        <p:nvSpPr>
          <p:cNvPr id="306180" name="Rectangle 4"/>
          <p:cNvSpPr>
            <a:spLocks noGrp="1" noChangeArrowheads="1"/>
          </p:cNvSpPr>
          <p:nvPr>
            <p:ph type="body" idx="1"/>
          </p:nvPr>
        </p:nvSpPr>
        <p:spPr>
          <a:xfrm>
            <a:off x="1066800" y="1905000"/>
            <a:ext cx="3251200" cy="695325"/>
          </a:xfrm>
          <a:noFill/>
          <a:ln/>
        </p:spPr>
        <p:txBody>
          <a:bodyPr/>
          <a:lstStyle/>
          <a:p>
            <a:pPr lvl="1"/>
            <a:r>
              <a:rPr lang="en-US"/>
              <a:t>Implicitly:</a:t>
            </a:r>
            <a:br>
              <a:rPr lang="en-US"/>
            </a:br>
            <a:endParaRPr lang="en-US"/>
          </a:p>
        </p:txBody>
      </p:sp>
      <p:pic>
        <p:nvPicPr>
          <p:cNvPr id="306209" name="Picture 33" descr="1113c"/>
          <p:cNvPicPr>
            <a:picLocks noChangeAspect="1" noChangeArrowheads="1"/>
          </p:cNvPicPr>
          <p:nvPr/>
        </p:nvPicPr>
        <p:blipFill>
          <a:blip r:embed="rId3"/>
          <a:srcRect/>
          <a:stretch>
            <a:fillRect/>
          </a:stretch>
        </p:blipFill>
        <p:spPr bwMode="gray">
          <a:xfrm>
            <a:off x="5410200" y="3886200"/>
            <a:ext cx="2378075" cy="2035175"/>
          </a:xfrm>
          <a:prstGeom prst="rect">
            <a:avLst/>
          </a:prstGeom>
          <a:noFill/>
          <a:ln w="9525">
            <a:solidFill>
              <a:schemeClr val="tx1"/>
            </a:solidFill>
            <a:miter lim="800000"/>
            <a:headEnd/>
            <a:tailEnd/>
          </a:ln>
        </p:spPr>
      </p:pic>
      <p:pic>
        <p:nvPicPr>
          <p:cNvPr id="306205" name="Picture 29" descr="1113a"/>
          <p:cNvPicPr>
            <a:picLocks noChangeAspect="1" noChangeArrowheads="1"/>
          </p:cNvPicPr>
          <p:nvPr/>
        </p:nvPicPr>
        <p:blipFill>
          <a:blip r:embed="rId4"/>
          <a:srcRect/>
          <a:stretch>
            <a:fillRect/>
          </a:stretch>
        </p:blipFill>
        <p:spPr bwMode="gray">
          <a:xfrm>
            <a:off x="1143000" y="3341688"/>
            <a:ext cx="3611563" cy="2754312"/>
          </a:xfrm>
          <a:prstGeom prst="rect">
            <a:avLst/>
          </a:prstGeom>
          <a:noFill/>
          <a:ln w="9525">
            <a:solidFill>
              <a:schemeClr val="tx1"/>
            </a:solidFill>
            <a:miter lim="800000"/>
            <a:headEnd/>
            <a:tailEnd/>
          </a:ln>
        </p:spPr>
      </p:pic>
      <p:pic>
        <p:nvPicPr>
          <p:cNvPr id="306211" name="Picture 35" descr="10-13"/>
          <p:cNvPicPr>
            <a:picLocks noChangeAspect="1" noChangeArrowheads="1"/>
          </p:cNvPicPr>
          <p:nvPr/>
        </p:nvPicPr>
        <p:blipFill>
          <a:blip r:embed="rId5"/>
          <a:srcRect/>
          <a:stretch>
            <a:fillRect/>
          </a:stretch>
        </p:blipFill>
        <p:spPr bwMode="gray">
          <a:xfrm>
            <a:off x="3505200" y="1371600"/>
            <a:ext cx="4495800" cy="1468438"/>
          </a:xfrm>
          <a:prstGeom prst="rect">
            <a:avLst/>
          </a:prstGeom>
          <a:noFill/>
          <a:ln w="9525">
            <a:solidFill>
              <a:schemeClr val="tx1"/>
            </a:solidFill>
            <a:miter lim="800000"/>
            <a:headEnd/>
            <a:tailEnd/>
          </a:ln>
        </p:spPr>
      </p:pic>
      <p:sp>
        <p:nvSpPr>
          <p:cNvPr id="306207" name="Oval 31"/>
          <p:cNvSpPr>
            <a:spLocks noChangeArrowheads="1"/>
          </p:cNvSpPr>
          <p:nvPr/>
        </p:nvSpPr>
        <p:spPr bwMode="blackWhite">
          <a:xfrm>
            <a:off x="5486400" y="1143000"/>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1</a:t>
            </a:r>
          </a:p>
        </p:txBody>
      </p:sp>
      <p:sp>
        <p:nvSpPr>
          <p:cNvPr id="306208" name="Oval 32"/>
          <p:cNvSpPr>
            <a:spLocks noChangeArrowheads="1"/>
          </p:cNvSpPr>
          <p:nvPr/>
        </p:nvSpPr>
        <p:spPr bwMode="blackWhite">
          <a:xfrm>
            <a:off x="2514600" y="3036888"/>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p:txBody>
          <a:bodyPr/>
          <a:lstStyle/>
          <a:p>
            <a:endParaRPr lang="ar-SA"/>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61" name="Rectangle 21"/>
          <p:cNvSpPr>
            <a:spLocks noGrp="1" noChangeArrowheads="1"/>
          </p:cNvSpPr>
          <p:nvPr>
            <p:ph type="title"/>
          </p:nvPr>
        </p:nvSpPr>
        <p:spPr/>
        <p:txBody>
          <a:bodyPr/>
          <a:lstStyle/>
          <a:p>
            <a:r>
              <a:rPr lang="en-US"/>
              <a:t>Setting Content Canvas Properties</a:t>
            </a:r>
          </a:p>
        </p:txBody>
      </p:sp>
      <p:pic>
        <p:nvPicPr>
          <p:cNvPr id="291863" name="Picture 23"/>
          <p:cNvPicPr>
            <a:picLocks noChangeAspect="1" noChangeArrowheads="1"/>
          </p:cNvPicPr>
          <p:nvPr/>
        </p:nvPicPr>
        <p:blipFill>
          <a:blip r:embed="rId3"/>
          <a:srcRect/>
          <a:stretch>
            <a:fillRect/>
          </a:stretch>
        </p:blipFill>
        <p:spPr bwMode="gray">
          <a:xfrm>
            <a:off x="2667000" y="1982788"/>
            <a:ext cx="5172075" cy="3727450"/>
          </a:xfrm>
          <a:prstGeom prst="rect">
            <a:avLst/>
          </a:prstGeom>
          <a:noFill/>
          <a:ln w="25400">
            <a:noFill/>
            <a:miter lim="800000"/>
            <a:headEnd/>
            <a:tailEnd type="none" w="med" len="lg"/>
          </a:ln>
          <a:effectLst/>
        </p:spPr>
      </p:pic>
      <p:pic>
        <p:nvPicPr>
          <p:cNvPr id="291864" name="Picture 24"/>
          <p:cNvPicPr>
            <a:picLocks noChangeAspect="1" noChangeArrowheads="1"/>
          </p:cNvPicPr>
          <p:nvPr/>
        </p:nvPicPr>
        <p:blipFill>
          <a:blip r:embed="rId4"/>
          <a:srcRect/>
          <a:stretch>
            <a:fillRect/>
          </a:stretch>
        </p:blipFill>
        <p:spPr bwMode="auto">
          <a:xfrm>
            <a:off x="4724400" y="3962400"/>
            <a:ext cx="3086100" cy="1036638"/>
          </a:xfrm>
          <a:prstGeom prst="rect">
            <a:avLst/>
          </a:prstGeom>
          <a:noFill/>
          <a:ln w="25400">
            <a:noFill/>
            <a:miter lim="800000"/>
            <a:headEnd/>
            <a:tailEnd type="none" w="med" len="lg"/>
          </a:ln>
          <a:effectLst/>
        </p:spPr>
      </p:pic>
      <p:grpSp>
        <p:nvGrpSpPr>
          <p:cNvPr id="291865" name="Group 25"/>
          <p:cNvGrpSpPr>
            <a:grpSpLocks/>
          </p:cNvGrpSpPr>
          <p:nvPr/>
        </p:nvGrpSpPr>
        <p:grpSpPr bwMode="auto">
          <a:xfrm>
            <a:off x="838200" y="2819400"/>
            <a:ext cx="1517650" cy="915988"/>
            <a:chOff x="532" y="1469"/>
            <a:chExt cx="956" cy="577"/>
          </a:xfrm>
        </p:grpSpPr>
        <p:sp>
          <p:nvSpPr>
            <p:cNvPr id="291866" name="Rectangle 26"/>
            <p:cNvSpPr>
              <a:spLocks noChangeArrowheads="1"/>
            </p:cNvSpPr>
            <p:nvPr/>
          </p:nvSpPr>
          <p:spPr bwMode="blackWhite">
            <a:xfrm>
              <a:off x="532" y="1469"/>
              <a:ext cx="956" cy="577"/>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Viewport </a:t>
              </a:r>
              <a:br>
                <a:rPr lang="en-US" sz="1800">
                  <a:solidFill>
                    <a:schemeClr val="tx1"/>
                  </a:solidFill>
                </a:rPr>
              </a:br>
              <a:r>
                <a:rPr lang="en-US" sz="1800">
                  <a:solidFill>
                    <a:schemeClr val="tx1"/>
                  </a:solidFill>
                </a:rPr>
                <a:t>X/Y Position</a:t>
              </a:r>
              <a:br>
                <a:rPr lang="en-US" sz="1800">
                  <a:solidFill>
                    <a:schemeClr val="tx1"/>
                  </a:solidFill>
                </a:rPr>
              </a:br>
              <a:r>
                <a:rPr lang="en-US" sz="1800">
                  <a:solidFill>
                    <a:schemeClr val="tx1"/>
                  </a:solidFill>
                </a:rPr>
                <a:t>on Canvas</a:t>
              </a:r>
            </a:p>
          </p:txBody>
        </p:sp>
        <p:sp>
          <p:nvSpPr>
            <p:cNvPr id="291867" name="Rectangle 27"/>
            <p:cNvSpPr>
              <a:spLocks noChangeArrowheads="1"/>
            </p:cNvSpPr>
            <p:nvPr/>
          </p:nvSpPr>
          <p:spPr bwMode="blackWhite">
            <a:xfrm>
              <a:off x="540" y="1621"/>
              <a:ext cx="116" cy="231"/>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endParaRPr lang="ar-SA" sz="1800">
                <a:solidFill>
                  <a:schemeClr val="tx1"/>
                </a:solidFill>
              </a:endParaRPr>
            </a:p>
          </p:txBody>
        </p:sp>
        <p:sp>
          <p:nvSpPr>
            <p:cNvPr id="291868" name="Rectangle 28"/>
            <p:cNvSpPr>
              <a:spLocks noChangeArrowheads="1"/>
            </p:cNvSpPr>
            <p:nvPr/>
          </p:nvSpPr>
          <p:spPr bwMode="blackWhite">
            <a:xfrm>
              <a:off x="540" y="1781"/>
              <a:ext cx="116" cy="231"/>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endParaRPr lang="ar-SA" sz="1800">
                <a:solidFill>
                  <a:schemeClr val="tx1"/>
                </a:solidFill>
              </a:endParaRPr>
            </a:p>
          </p:txBody>
        </p:sp>
      </p:grpSp>
      <p:sp>
        <p:nvSpPr>
          <p:cNvPr id="291869" name="Rectangle 29"/>
          <p:cNvSpPr>
            <a:spLocks noChangeArrowheads="1"/>
          </p:cNvSpPr>
          <p:nvPr/>
        </p:nvSpPr>
        <p:spPr bwMode="blackWhite">
          <a:xfrm>
            <a:off x="6324600" y="5805488"/>
            <a:ext cx="9969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Canvas</a:t>
            </a:r>
          </a:p>
        </p:txBody>
      </p:sp>
      <p:sp>
        <p:nvSpPr>
          <p:cNvPr id="291870" name="Rectangle 30"/>
          <p:cNvSpPr>
            <a:spLocks noChangeArrowheads="1"/>
          </p:cNvSpPr>
          <p:nvPr/>
        </p:nvSpPr>
        <p:spPr bwMode="blackWhite">
          <a:xfrm>
            <a:off x="4267200" y="5805488"/>
            <a:ext cx="11493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Viewport</a:t>
            </a:r>
          </a:p>
        </p:txBody>
      </p:sp>
      <p:sp>
        <p:nvSpPr>
          <p:cNvPr id="291871" name="Line 31"/>
          <p:cNvSpPr>
            <a:spLocks noChangeShapeType="1"/>
          </p:cNvSpPr>
          <p:nvPr/>
        </p:nvSpPr>
        <p:spPr bwMode="auto">
          <a:xfrm flipV="1">
            <a:off x="6781800" y="5362575"/>
            <a:ext cx="0" cy="504825"/>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91872" name="Line 32"/>
          <p:cNvSpPr>
            <a:spLocks noChangeShapeType="1"/>
          </p:cNvSpPr>
          <p:nvPr/>
        </p:nvSpPr>
        <p:spPr bwMode="auto">
          <a:xfrm flipV="1">
            <a:off x="4800600" y="5257800"/>
            <a:ext cx="0" cy="6096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91873" name="Line 33"/>
          <p:cNvSpPr>
            <a:spLocks noChangeShapeType="1"/>
          </p:cNvSpPr>
          <p:nvPr/>
        </p:nvSpPr>
        <p:spPr bwMode="auto">
          <a:xfrm>
            <a:off x="1981200" y="3048000"/>
            <a:ext cx="15113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91880" name="Freeform 40"/>
          <p:cNvSpPr>
            <a:spLocks/>
          </p:cNvSpPr>
          <p:nvPr/>
        </p:nvSpPr>
        <p:spPr bwMode="auto">
          <a:xfrm>
            <a:off x="7215188" y="3048000"/>
            <a:ext cx="838200" cy="1570038"/>
          </a:xfrm>
          <a:custGeom>
            <a:avLst/>
            <a:gdLst/>
            <a:ahLst/>
            <a:cxnLst>
              <a:cxn ang="0">
                <a:pos x="0" y="1008"/>
              </a:cxn>
              <a:cxn ang="0">
                <a:pos x="528" y="1008"/>
              </a:cxn>
              <a:cxn ang="0">
                <a:pos x="528" y="0"/>
              </a:cxn>
              <a:cxn ang="0">
                <a:pos x="240" y="0"/>
              </a:cxn>
            </a:cxnLst>
            <a:rect l="0" t="0" r="r" b="b"/>
            <a:pathLst>
              <a:path w="528" h="1008">
                <a:moveTo>
                  <a:pt x="0" y="1008"/>
                </a:moveTo>
                <a:lnTo>
                  <a:pt x="528" y="1008"/>
                </a:lnTo>
                <a:lnTo>
                  <a:pt x="528" y="0"/>
                </a:lnTo>
                <a:lnTo>
                  <a:pt x="240" y="0"/>
                </a:lnTo>
              </a:path>
            </a:pathLst>
          </a:custGeom>
          <a:noFill/>
          <a:ln w="28575" cap="flat" cmpd="sng">
            <a:solidFill>
              <a:schemeClr val="accent2"/>
            </a:solidFill>
            <a:prstDash val="solid"/>
            <a:round/>
            <a:headEnd/>
            <a:tailEnd type="triangle" w="sm" len="sm"/>
          </a:ln>
          <a:effectLst/>
        </p:spPr>
        <p:txBody>
          <a:bodyPr/>
          <a:lstStyle/>
          <a:p>
            <a:endParaRPr lang="ar-SA"/>
          </a:p>
        </p:txBody>
      </p:sp>
      <p:sp>
        <p:nvSpPr>
          <p:cNvPr id="291882" name="Freeform 42"/>
          <p:cNvSpPr>
            <a:spLocks/>
          </p:cNvSpPr>
          <p:nvPr/>
        </p:nvSpPr>
        <p:spPr bwMode="auto">
          <a:xfrm>
            <a:off x="3276600" y="4876800"/>
            <a:ext cx="4038600" cy="514350"/>
          </a:xfrm>
          <a:custGeom>
            <a:avLst/>
            <a:gdLst/>
            <a:ahLst/>
            <a:cxnLst>
              <a:cxn ang="0">
                <a:pos x="2544" y="0"/>
              </a:cxn>
              <a:cxn ang="0">
                <a:pos x="2544" y="144"/>
              </a:cxn>
              <a:cxn ang="0">
                <a:pos x="0" y="144"/>
              </a:cxn>
              <a:cxn ang="0">
                <a:pos x="0" y="312"/>
              </a:cxn>
            </a:cxnLst>
            <a:rect l="0" t="0" r="r" b="b"/>
            <a:pathLst>
              <a:path w="2544" h="312">
                <a:moveTo>
                  <a:pt x="2544" y="0"/>
                </a:moveTo>
                <a:lnTo>
                  <a:pt x="2544" y="144"/>
                </a:lnTo>
                <a:lnTo>
                  <a:pt x="0" y="144"/>
                </a:lnTo>
                <a:lnTo>
                  <a:pt x="0" y="312"/>
                </a:lnTo>
              </a:path>
            </a:pathLst>
          </a:custGeom>
          <a:noFill/>
          <a:ln w="28575" cap="flat" cmpd="sng">
            <a:solidFill>
              <a:schemeClr val="accent2"/>
            </a:solidFill>
            <a:prstDash val="solid"/>
            <a:round/>
            <a:headEnd/>
            <a:tailEnd type="triangle" w="sm" len="sm"/>
          </a:ln>
          <a:effectLst/>
        </p:spPr>
        <p:txBody>
          <a:bodyPr/>
          <a:lstStyle/>
          <a:p>
            <a:endParaRPr lang="ar-SA"/>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8" name="Rectangle 10"/>
          <p:cNvSpPr>
            <a:spLocks noGrp="1" noChangeArrowheads="1"/>
          </p:cNvSpPr>
          <p:nvPr>
            <p:ph type="title"/>
          </p:nvPr>
        </p:nvSpPr>
        <p:spPr/>
        <p:txBody>
          <a:bodyPr/>
          <a:lstStyle/>
          <a:p>
            <a:r>
              <a:rPr lang="en-US"/>
              <a:t>Summary</a:t>
            </a:r>
          </a:p>
        </p:txBody>
      </p:sp>
      <p:sp>
        <p:nvSpPr>
          <p:cNvPr id="293899" name="Rectangle 11"/>
          <p:cNvSpPr>
            <a:spLocks noGrp="1" noChangeArrowheads="1"/>
          </p:cNvSpPr>
          <p:nvPr>
            <p:ph type="body" idx="1"/>
          </p:nvPr>
        </p:nvSpPr>
        <p:spPr>
          <a:xfrm>
            <a:off x="863600" y="1816100"/>
            <a:ext cx="7366000" cy="4403725"/>
          </a:xfrm>
        </p:spPr>
        <p:txBody>
          <a:bodyPr/>
          <a:lstStyle/>
          <a:p>
            <a:pPr>
              <a:lnSpc>
                <a:spcPct val="85000"/>
              </a:lnSpc>
            </a:pPr>
            <a:r>
              <a:rPr lang="en-US"/>
              <a:t>In this lesson, you should have learned that:</a:t>
            </a:r>
          </a:p>
          <a:p>
            <a:pPr lvl="1">
              <a:lnSpc>
                <a:spcPct val="85000"/>
              </a:lnSpc>
            </a:pPr>
            <a:r>
              <a:rPr lang="en-US"/>
              <a:t>Windows can display multiple content canvases, but can display only one canvas at a time</a:t>
            </a:r>
          </a:p>
          <a:p>
            <a:pPr lvl="1">
              <a:lnSpc>
                <a:spcPct val="85000"/>
              </a:lnSpc>
            </a:pPr>
            <a:r>
              <a:rPr lang="en-US"/>
              <a:t>Content canvases are displayed only in the window to which they are assigned</a:t>
            </a:r>
          </a:p>
          <a:p>
            <a:pPr lvl="1">
              <a:lnSpc>
                <a:spcPct val="85000"/>
              </a:lnSpc>
            </a:pPr>
            <a:r>
              <a:rPr lang="en-US"/>
              <a:t>You must assign at least one content canvas to each window in your application</a:t>
            </a:r>
          </a:p>
          <a:p>
            <a:pPr lvl="1">
              <a:lnSpc>
                <a:spcPct val="85000"/>
              </a:lnSpc>
            </a:pPr>
            <a:r>
              <a:rPr lang="en-US"/>
              <a:t>You create windows in the Object Navigator; one is created by default with each new module</a:t>
            </a:r>
          </a:p>
          <a:p>
            <a:pPr lvl="1">
              <a:lnSpc>
                <a:spcPct val="85000"/>
              </a:lnSpc>
            </a:pPr>
            <a:r>
              <a:rPr lang="en-US"/>
              <a:t>You create canvases in the Object Navigator, by using the Layout Wizard, or by invoking the Layout Editor in a module without a canvas</a:t>
            </a:r>
          </a:p>
          <a:p>
            <a:pPr lvl="1">
              <a:lnSpc>
                <a:spcPct val="85000"/>
              </a:lnSpc>
            </a:pPr>
            <a:r>
              <a:rPr lang="en-US"/>
              <a:t>You can display a multiple layouts by assigning canvases to different windows.</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42" name="Rectangle 6"/>
          <p:cNvSpPr>
            <a:spLocks noGrp="1" noChangeArrowheads="1"/>
          </p:cNvSpPr>
          <p:nvPr>
            <p:ph type="title"/>
          </p:nvPr>
        </p:nvSpPr>
        <p:spPr/>
        <p:txBody>
          <a:bodyPr/>
          <a:lstStyle/>
          <a:p>
            <a:r>
              <a:rPr lang="en-US"/>
              <a:t>Practice 11 Overview</a:t>
            </a:r>
          </a:p>
        </p:txBody>
      </p:sp>
      <p:sp>
        <p:nvSpPr>
          <p:cNvPr id="295943" name="Rectangle 7"/>
          <p:cNvSpPr>
            <a:spLocks noGrp="1" noChangeArrowheads="1"/>
          </p:cNvSpPr>
          <p:nvPr>
            <p:ph type="body" idx="1"/>
          </p:nvPr>
        </p:nvSpPr>
        <p:spPr/>
        <p:txBody>
          <a:bodyPr/>
          <a:lstStyle/>
          <a:p>
            <a:r>
              <a:rPr lang="en-US"/>
              <a:t>This practice covers the following topics:</a:t>
            </a:r>
          </a:p>
          <a:p>
            <a:pPr lvl="1"/>
            <a:r>
              <a:rPr lang="en-US"/>
              <a:t>Changing a window size, position, name, and title</a:t>
            </a:r>
          </a:p>
          <a:p>
            <a:pPr lvl="1"/>
            <a:r>
              <a:rPr lang="en-US"/>
              <a:t>Creating a new window</a:t>
            </a:r>
          </a:p>
          <a:p>
            <a:pPr lvl="1"/>
            <a:r>
              <a:rPr lang="en-US"/>
              <a:t>Displaying data block contents in the new window</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p:txBody>
          <a:bodyPr/>
          <a:lstStyle/>
          <a:p>
            <a:endParaRPr lang="ar-SA"/>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70" name="Rectangle 6"/>
          <p:cNvSpPr>
            <a:spLocks noGrp="1" noChangeArrowheads="1"/>
          </p:cNvSpPr>
          <p:nvPr>
            <p:ph type="title"/>
          </p:nvPr>
        </p:nvSpPr>
        <p:spPr/>
        <p:txBody>
          <a:bodyPr/>
          <a:lstStyle/>
          <a:p>
            <a:r>
              <a:rPr lang="en-US"/>
              <a:t>Objectives</a:t>
            </a:r>
          </a:p>
        </p:txBody>
      </p:sp>
      <p:sp>
        <p:nvSpPr>
          <p:cNvPr id="267271" name="Rectangle 7"/>
          <p:cNvSpPr>
            <a:spLocks noGrp="1" noChangeArrowheads="1"/>
          </p:cNvSpPr>
          <p:nvPr>
            <p:ph type="body" idx="1"/>
          </p:nvPr>
        </p:nvSpPr>
        <p:spPr/>
        <p:txBody>
          <a:bodyPr/>
          <a:lstStyle/>
          <a:p>
            <a:r>
              <a:rPr lang="en-US"/>
              <a:t>After completing this lesson, you should be able to do the following:</a:t>
            </a:r>
          </a:p>
          <a:p>
            <a:pPr lvl="1"/>
            <a:r>
              <a:rPr lang="en-US"/>
              <a:t>Describe the relationship between windows and content canvases</a:t>
            </a:r>
          </a:p>
          <a:p>
            <a:pPr lvl="1"/>
            <a:r>
              <a:rPr lang="en-US"/>
              <a:t>Create windows and content canvases</a:t>
            </a:r>
          </a:p>
          <a:p>
            <a:pPr lvl="1"/>
            <a:r>
              <a:rPr lang="en-US"/>
              <a:t>Display a form module in multiple windows</a:t>
            </a:r>
          </a:p>
          <a:p>
            <a:pPr lvl="1"/>
            <a:r>
              <a:rPr lang="en-US"/>
              <a:t>Display a form module on multiple layouts</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1372" name="Picture 12" descr="10-3"/>
          <p:cNvPicPr>
            <a:picLocks noChangeAspect="1" noChangeArrowheads="1"/>
          </p:cNvPicPr>
          <p:nvPr/>
        </p:nvPicPr>
        <p:blipFill>
          <a:blip r:embed="rId3"/>
          <a:srcRect/>
          <a:stretch>
            <a:fillRect/>
          </a:stretch>
        </p:blipFill>
        <p:spPr bwMode="gray">
          <a:xfrm>
            <a:off x="4953000" y="1733550"/>
            <a:ext cx="3132138" cy="4057650"/>
          </a:xfrm>
          <a:prstGeom prst="rect">
            <a:avLst/>
          </a:prstGeom>
          <a:noFill/>
        </p:spPr>
      </p:pic>
      <p:sp>
        <p:nvSpPr>
          <p:cNvPr id="271364" name="Rectangle 4"/>
          <p:cNvSpPr>
            <a:spLocks noGrp="1" noChangeArrowheads="1"/>
          </p:cNvSpPr>
          <p:nvPr>
            <p:ph type="title"/>
          </p:nvPr>
        </p:nvSpPr>
        <p:spPr/>
        <p:txBody>
          <a:bodyPr/>
          <a:lstStyle/>
          <a:p>
            <a:r>
              <a:rPr lang="en-US"/>
              <a:t>Windows and Canvases</a:t>
            </a:r>
          </a:p>
        </p:txBody>
      </p:sp>
      <p:sp>
        <p:nvSpPr>
          <p:cNvPr id="271365" name="Rectangle 5"/>
          <p:cNvSpPr>
            <a:spLocks noGrp="1" noChangeArrowheads="1"/>
          </p:cNvSpPr>
          <p:nvPr>
            <p:ph type="body" idx="1"/>
          </p:nvPr>
        </p:nvSpPr>
        <p:spPr>
          <a:xfrm>
            <a:off x="863600" y="1816100"/>
            <a:ext cx="3784600" cy="3508375"/>
          </a:xfrm>
        </p:spPr>
        <p:txBody>
          <a:bodyPr/>
          <a:lstStyle/>
          <a:p>
            <a:pPr lvl="1"/>
            <a:r>
              <a:rPr lang="en-US"/>
              <a:t>Window: Container for Forms Builder visual objects</a:t>
            </a:r>
          </a:p>
          <a:p>
            <a:pPr lvl="1"/>
            <a:r>
              <a:rPr lang="en-US"/>
              <a:t>Canvas: Surface on which you “paint” visual objects</a:t>
            </a:r>
          </a:p>
          <a:p>
            <a:pPr lvl="1"/>
            <a:r>
              <a:rPr lang="en-US"/>
              <a:t>To see a canvas and its objects, display the canvas </a:t>
            </a:r>
            <a:br>
              <a:rPr lang="en-US"/>
            </a:br>
            <a:r>
              <a:rPr lang="en-US"/>
              <a:t>in a window.</a:t>
            </a:r>
          </a:p>
        </p:txBody>
      </p:sp>
      <p:sp>
        <p:nvSpPr>
          <p:cNvPr id="271367" name="Line 7"/>
          <p:cNvSpPr>
            <a:spLocks noChangeShapeType="1"/>
          </p:cNvSpPr>
          <p:nvPr/>
        </p:nvSpPr>
        <p:spPr bwMode="auto">
          <a:xfrm>
            <a:off x="4054475" y="4572000"/>
            <a:ext cx="1038225"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3445" name="Picture 37" descr="10-4"/>
          <p:cNvPicPr>
            <a:picLocks noChangeAspect="1" noChangeArrowheads="1"/>
          </p:cNvPicPr>
          <p:nvPr/>
        </p:nvPicPr>
        <p:blipFill>
          <a:blip r:embed="rId3"/>
          <a:srcRect/>
          <a:stretch>
            <a:fillRect/>
          </a:stretch>
        </p:blipFill>
        <p:spPr bwMode="gray">
          <a:xfrm>
            <a:off x="914400" y="1638300"/>
            <a:ext cx="5943600" cy="4572000"/>
          </a:xfrm>
          <a:prstGeom prst="rect">
            <a:avLst/>
          </a:prstGeom>
          <a:noFill/>
          <a:ln w="28575">
            <a:solidFill>
              <a:schemeClr val="tx1"/>
            </a:solidFill>
            <a:miter lim="800000"/>
            <a:headEnd/>
            <a:tailEnd/>
          </a:ln>
        </p:spPr>
      </p:pic>
      <p:sp>
        <p:nvSpPr>
          <p:cNvPr id="273426" name="Rectangle 18"/>
          <p:cNvSpPr>
            <a:spLocks noGrp="1" noChangeArrowheads="1"/>
          </p:cNvSpPr>
          <p:nvPr>
            <p:ph type="title"/>
          </p:nvPr>
        </p:nvSpPr>
        <p:spPr/>
        <p:txBody>
          <a:bodyPr/>
          <a:lstStyle/>
          <a:p>
            <a:r>
              <a:rPr lang="en-US"/>
              <a:t>Window, Canvas, and Viewport</a:t>
            </a:r>
          </a:p>
        </p:txBody>
      </p:sp>
      <p:sp>
        <p:nvSpPr>
          <p:cNvPr id="273416" name="Rectangle 8"/>
          <p:cNvSpPr>
            <a:spLocks noChangeArrowheads="1"/>
          </p:cNvSpPr>
          <p:nvPr/>
        </p:nvSpPr>
        <p:spPr bwMode="blackWhite">
          <a:xfrm>
            <a:off x="7016750" y="1865313"/>
            <a:ext cx="1089025" cy="915987"/>
          </a:xfrm>
          <a:prstGeom prst="rect">
            <a:avLst/>
          </a:prstGeom>
          <a:noFill/>
          <a:ln w="9525">
            <a:noFill/>
            <a:miter lim="800000"/>
            <a:headEnd/>
            <a:tailEnd/>
          </a:ln>
          <a:effectLst/>
        </p:spPr>
        <p:txBody>
          <a:bodyPr lIns="92075" tIns="46038" rIns="92075" bIns="46038">
            <a:spAutoFit/>
          </a:bodyPr>
          <a:lstStyle/>
          <a:p>
            <a:pPr algn="l" defTabSz="822325" eaLnBrk="0" hangingPunct="0">
              <a:spcBef>
                <a:spcPct val="50000"/>
              </a:spcBef>
              <a:buClrTx/>
              <a:buFontTx/>
              <a:buNone/>
            </a:pPr>
            <a:r>
              <a:rPr lang="en-US" sz="1800">
                <a:solidFill>
                  <a:schemeClr val="tx1"/>
                </a:solidFill>
              </a:rPr>
              <a:t>MDI parent window</a:t>
            </a:r>
          </a:p>
        </p:txBody>
      </p:sp>
      <p:sp>
        <p:nvSpPr>
          <p:cNvPr id="273420" name="Rectangle 12"/>
          <p:cNvSpPr>
            <a:spLocks noChangeArrowheads="1"/>
          </p:cNvSpPr>
          <p:nvPr/>
        </p:nvSpPr>
        <p:spPr bwMode="blackWhite">
          <a:xfrm>
            <a:off x="7016750" y="3435350"/>
            <a:ext cx="1301750" cy="641350"/>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Document</a:t>
            </a:r>
            <a:br>
              <a:rPr lang="en-US" sz="1800">
                <a:solidFill>
                  <a:schemeClr val="tx1"/>
                </a:solidFill>
              </a:rPr>
            </a:br>
            <a:r>
              <a:rPr lang="en-US" sz="1800">
                <a:solidFill>
                  <a:schemeClr val="tx1"/>
                </a:solidFill>
              </a:rPr>
              <a:t>window</a:t>
            </a:r>
          </a:p>
        </p:txBody>
      </p:sp>
      <p:sp>
        <p:nvSpPr>
          <p:cNvPr id="273423" name="Line 15"/>
          <p:cNvSpPr>
            <a:spLocks noChangeShapeType="1"/>
          </p:cNvSpPr>
          <p:nvPr/>
        </p:nvSpPr>
        <p:spPr bwMode="blackWhite">
          <a:xfrm>
            <a:off x="5943600" y="4892675"/>
            <a:ext cx="1143000" cy="0"/>
          </a:xfrm>
          <a:prstGeom prst="line">
            <a:avLst/>
          </a:prstGeom>
          <a:noFill/>
          <a:ln w="28575">
            <a:solidFill>
              <a:schemeClr val="hlink"/>
            </a:solidFill>
            <a:round/>
            <a:headEnd type="triangle" w="sm" len="sm"/>
            <a:tailEnd type="none" w="sm" len="sm"/>
          </a:ln>
          <a:effectLst/>
        </p:spPr>
        <p:txBody>
          <a:bodyPr/>
          <a:lstStyle/>
          <a:p>
            <a:endParaRPr lang="ar-SA"/>
          </a:p>
        </p:txBody>
      </p:sp>
      <p:sp>
        <p:nvSpPr>
          <p:cNvPr id="273424" name="Rectangle 16"/>
          <p:cNvSpPr>
            <a:spLocks noChangeArrowheads="1"/>
          </p:cNvSpPr>
          <p:nvPr/>
        </p:nvSpPr>
        <p:spPr bwMode="blackWhite">
          <a:xfrm>
            <a:off x="7016750" y="4708525"/>
            <a:ext cx="996950" cy="366713"/>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Canvas</a:t>
            </a:r>
          </a:p>
        </p:txBody>
      </p:sp>
      <p:sp>
        <p:nvSpPr>
          <p:cNvPr id="273433" name="Line 25"/>
          <p:cNvSpPr>
            <a:spLocks noChangeShapeType="1"/>
          </p:cNvSpPr>
          <p:nvPr/>
        </p:nvSpPr>
        <p:spPr bwMode="auto">
          <a:xfrm flipH="1">
            <a:off x="6858000" y="2020888"/>
            <a:ext cx="2286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73446" name="Freeform 38"/>
          <p:cNvSpPr>
            <a:spLocks/>
          </p:cNvSpPr>
          <p:nvPr/>
        </p:nvSpPr>
        <p:spPr bwMode="auto">
          <a:xfrm>
            <a:off x="6248400" y="2628900"/>
            <a:ext cx="787400" cy="990600"/>
          </a:xfrm>
          <a:custGeom>
            <a:avLst/>
            <a:gdLst/>
            <a:ahLst/>
            <a:cxnLst>
              <a:cxn ang="0">
                <a:pos x="496" y="624"/>
              </a:cxn>
              <a:cxn ang="0">
                <a:pos x="240" y="624"/>
              </a:cxn>
              <a:cxn ang="0">
                <a:pos x="240" y="0"/>
              </a:cxn>
              <a:cxn ang="0">
                <a:pos x="0" y="0"/>
              </a:cxn>
            </a:cxnLst>
            <a:rect l="0" t="0" r="r" b="b"/>
            <a:pathLst>
              <a:path w="496" h="624">
                <a:moveTo>
                  <a:pt x="496" y="624"/>
                </a:moveTo>
                <a:lnTo>
                  <a:pt x="240" y="624"/>
                </a:lnTo>
                <a:lnTo>
                  <a:pt x="240" y="0"/>
                </a:lnTo>
                <a:lnTo>
                  <a:pt x="0" y="0"/>
                </a:lnTo>
              </a:path>
            </a:pathLst>
          </a:custGeom>
          <a:noFill/>
          <a:ln w="28575" cap="flat" cmpd="sng">
            <a:solidFill>
              <a:schemeClr val="accent2"/>
            </a:solidFill>
            <a:prstDash val="solid"/>
            <a:round/>
            <a:headEnd type="none" w="med" len="med"/>
            <a:tailEnd type="triangle" w="sm" len="sm"/>
          </a:ln>
          <a:effectLst/>
        </p:spPr>
        <p:txBody>
          <a:bodyPr lIns="12700" tIns="12700" rIns="12700" bIns="12700">
            <a:spAutoFit/>
          </a:bodyPr>
          <a:lstStyle/>
          <a:p>
            <a:endParaRPr lang="ar-SA"/>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64" name="Rectangle 8"/>
          <p:cNvSpPr>
            <a:spLocks noGrp="1" noChangeArrowheads="1"/>
          </p:cNvSpPr>
          <p:nvPr>
            <p:ph type="title"/>
          </p:nvPr>
        </p:nvSpPr>
        <p:spPr/>
        <p:txBody>
          <a:bodyPr/>
          <a:lstStyle/>
          <a:p>
            <a:r>
              <a:rPr lang="en-US"/>
              <a:t>The Content Canvas</a:t>
            </a:r>
          </a:p>
        </p:txBody>
      </p:sp>
      <p:sp>
        <p:nvSpPr>
          <p:cNvPr id="275465" name="Rectangle 9"/>
          <p:cNvSpPr>
            <a:spLocks noGrp="1" noChangeArrowheads="1"/>
          </p:cNvSpPr>
          <p:nvPr>
            <p:ph type="body" idx="1"/>
          </p:nvPr>
        </p:nvSpPr>
        <p:spPr/>
        <p:txBody>
          <a:bodyPr/>
          <a:lstStyle/>
          <a:p>
            <a:pPr lvl="1"/>
            <a:r>
              <a:rPr lang="en-US"/>
              <a:t>“Base” canvas</a:t>
            </a:r>
          </a:p>
          <a:p>
            <a:pPr lvl="1"/>
            <a:r>
              <a:rPr lang="en-US"/>
              <a:t>View occupies entire window</a:t>
            </a:r>
          </a:p>
          <a:p>
            <a:pPr lvl="1"/>
            <a:r>
              <a:rPr lang="en-US"/>
              <a:t>Default canvas type</a:t>
            </a:r>
          </a:p>
          <a:p>
            <a:pPr lvl="1"/>
            <a:r>
              <a:rPr lang="en-US"/>
              <a:t>Each window should have at least one content canvas</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ChangeArrowheads="1"/>
          </p:cNvSpPr>
          <p:nvPr/>
        </p:nvSpPr>
        <p:spPr bwMode="blackWhite">
          <a:xfrm>
            <a:off x="6221413" y="4627563"/>
            <a:ext cx="1703387" cy="1519237"/>
          </a:xfrm>
          <a:prstGeom prst="rect">
            <a:avLst/>
          </a:prstGeom>
          <a:solidFill>
            <a:srgbClr val="FFCCFF"/>
          </a:solidFill>
          <a:ln w="25400">
            <a:solidFill>
              <a:schemeClr val="bg2"/>
            </a:solidFill>
            <a:miter lim="800000"/>
            <a:headEnd/>
            <a:tailEnd/>
          </a:ln>
          <a:effectLst/>
        </p:spPr>
        <p:txBody>
          <a:bodyPr wrap="none" anchor="ctr"/>
          <a:lstStyle/>
          <a:p>
            <a:endParaRPr lang="ar-SA"/>
          </a:p>
        </p:txBody>
      </p:sp>
      <p:sp>
        <p:nvSpPr>
          <p:cNvPr id="277507" name="Rectangle 3"/>
          <p:cNvSpPr>
            <a:spLocks noChangeArrowheads="1"/>
          </p:cNvSpPr>
          <p:nvPr/>
        </p:nvSpPr>
        <p:spPr bwMode="blackWhite">
          <a:xfrm>
            <a:off x="1270000" y="4627563"/>
            <a:ext cx="1701800" cy="1519237"/>
          </a:xfrm>
          <a:prstGeom prst="rect">
            <a:avLst/>
          </a:prstGeom>
          <a:solidFill>
            <a:srgbClr val="FFCCFF"/>
          </a:solidFill>
          <a:ln w="25400">
            <a:solidFill>
              <a:schemeClr val="bg2"/>
            </a:solidFill>
            <a:miter lim="800000"/>
            <a:headEnd/>
            <a:tailEnd/>
          </a:ln>
          <a:effectLst/>
        </p:spPr>
        <p:txBody>
          <a:bodyPr wrap="none" anchor="ctr"/>
          <a:lstStyle/>
          <a:p>
            <a:endParaRPr lang="ar-SA"/>
          </a:p>
        </p:txBody>
      </p:sp>
      <p:sp>
        <p:nvSpPr>
          <p:cNvPr id="277520" name="Rectangle 16"/>
          <p:cNvSpPr>
            <a:spLocks noGrp="1" noChangeArrowheads="1"/>
          </p:cNvSpPr>
          <p:nvPr>
            <p:ph type="title"/>
          </p:nvPr>
        </p:nvSpPr>
        <p:spPr/>
        <p:txBody>
          <a:bodyPr/>
          <a:lstStyle/>
          <a:p>
            <a:r>
              <a:rPr lang="en-US"/>
              <a:t>Relationship Between Windows and Content Canvases</a:t>
            </a:r>
          </a:p>
        </p:txBody>
      </p:sp>
      <p:sp>
        <p:nvSpPr>
          <p:cNvPr id="277511" name="Rectangle 7"/>
          <p:cNvSpPr>
            <a:spLocks noChangeArrowheads="1"/>
          </p:cNvSpPr>
          <p:nvPr/>
        </p:nvSpPr>
        <p:spPr bwMode="blackWhite">
          <a:xfrm>
            <a:off x="3606800" y="2552700"/>
            <a:ext cx="1930400" cy="1722438"/>
          </a:xfrm>
          <a:prstGeom prst="rect">
            <a:avLst/>
          </a:prstGeom>
          <a:solidFill>
            <a:srgbClr val="FFCCFF"/>
          </a:solidFill>
          <a:ln w="25400">
            <a:solidFill>
              <a:schemeClr val="bg2"/>
            </a:solidFill>
            <a:miter lim="800000"/>
            <a:headEnd/>
            <a:tailEnd/>
          </a:ln>
          <a:effectLst/>
        </p:spPr>
        <p:txBody>
          <a:bodyPr wrap="none" anchor="ctr"/>
          <a:lstStyle/>
          <a:p>
            <a:endParaRPr lang="ar-SA"/>
          </a:p>
        </p:txBody>
      </p:sp>
      <p:sp>
        <p:nvSpPr>
          <p:cNvPr id="277513" name="Rectangle 9"/>
          <p:cNvSpPr>
            <a:spLocks noChangeArrowheads="1"/>
          </p:cNvSpPr>
          <p:nvPr/>
        </p:nvSpPr>
        <p:spPr bwMode="blackWhite">
          <a:xfrm>
            <a:off x="1527175" y="4230688"/>
            <a:ext cx="11874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Canvas 2</a:t>
            </a:r>
          </a:p>
        </p:txBody>
      </p:sp>
      <p:sp>
        <p:nvSpPr>
          <p:cNvPr id="277514" name="Rectangle 10"/>
          <p:cNvSpPr>
            <a:spLocks noChangeArrowheads="1"/>
          </p:cNvSpPr>
          <p:nvPr/>
        </p:nvSpPr>
        <p:spPr bwMode="blackWhite">
          <a:xfrm>
            <a:off x="6442075" y="4230688"/>
            <a:ext cx="11874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Canvas 3</a:t>
            </a:r>
          </a:p>
        </p:txBody>
      </p:sp>
      <p:sp>
        <p:nvSpPr>
          <p:cNvPr id="277515" name="Rectangle 11"/>
          <p:cNvSpPr>
            <a:spLocks noChangeArrowheads="1"/>
          </p:cNvSpPr>
          <p:nvPr/>
        </p:nvSpPr>
        <p:spPr bwMode="blackWhite">
          <a:xfrm>
            <a:off x="4098925" y="2211388"/>
            <a:ext cx="11874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Canvas 1</a:t>
            </a:r>
          </a:p>
        </p:txBody>
      </p:sp>
      <p:sp>
        <p:nvSpPr>
          <p:cNvPr id="277516" name="Rectangle 12"/>
          <p:cNvSpPr>
            <a:spLocks noChangeArrowheads="1"/>
          </p:cNvSpPr>
          <p:nvPr/>
        </p:nvSpPr>
        <p:spPr bwMode="blackWhite">
          <a:xfrm>
            <a:off x="5788025" y="3468688"/>
            <a:ext cx="10604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Window</a:t>
            </a:r>
          </a:p>
        </p:txBody>
      </p:sp>
      <p:pic>
        <p:nvPicPr>
          <p:cNvPr id="277522" name="Picture 18" descr="People: Group"/>
          <p:cNvPicPr>
            <a:picLocks noChangeAspect="1" noChangeArrowheads="1"/>
          </p:cNvPicPr>
          <p:nvPr/>
        </p:nvPicPr>
        <p:blipFill>
          <a:blip r:embed="rId3"/>
          <a:srcRect/>
          <a:stretch>
            <a:fillRect/>
          </a:stretch>
        </p:blipFill>
        <p:spPr bwMode="gray">
          <a:xfrm>
            <a:off x="3960813" y="2590800"/>
            <a:ext cx="1222375" cy="1646238"/>
          </a:xfrm>
          <a:prstGeom prst="rect">
            <a:avLst/>
          </a:prstGeom>
          <a:noFill/>
        </p:spPr>
      </p:pic>
      <p:grpSp>
        <p:nvGrpSpPr>
          <p:cNvPr id="277528" name="Group 24"/>
          <p:cNvGrpSpPr>
            <a:grpSpLocks/>
          </p:cNvGrpSpPr>
          <p:nvPr/>
        </p:nvGrpSpPr>
        <p:grpSpPr bwMode="auto">
          <a:xfrm>
            <a:off x="3830638" y="3016250"/>
            <a:ext cx="1924050" cy="1358900"/>
            <a:chOff x="2333" y="1484"/>
            <a:chExt cx="1212" cy="856"/>
          </a:xfrm>
        </p:grpSpPr>
        <p:sp>
          <p:nvSpPr>
            <p:cNvPr id="277518" name="Rectangle 14"/>
            <p:cNvSpPr>
              <a:spLocks noChangeArrowheads="1"/>
            </p:cNvSpPr>
            <p:nvPr/>
          </p:nvSpPr>
          <p:spPr bwMode="blackWhite">
            <a:xfrm>
              <a:off x="2336" y="1484"/>
              <a:ext cx="1209" cy="56"/>
            </a:xfrm>
            <a:prstGeom prst="rect">
              <a:avLst/>
            </a:prstGeom>
            <a:solidFill>
              <a:schemeClr val="accent1"/>
            </a:solidFill>
            <a:ln w="12700">
              <a:solidFill>
                <a:schemeClr val="bg2"/>
              </a:solidFill>
              <a:miter lim="800000"/>
              <a:headEnd/>
              <a:tailEnd/>
            </a:ln>
            <a:effectLst/>
          </p:spPr>
          <p:txBody>
            <a:bodyPr wrap="none" anchor="ctr"/>
            <a:lstStyle/>
            <a:p>
              <a:endParaRPr lang="ar-SA"/>
            </a:p>
          </p:txBody>
        </p:sp>
        <p:sp>
          <p:nvSpPr>
            <p:cNvPr id="277527" name="Rectangle 23"/>
            <p:cNvSpPr>
              <a:spLocks noChangeArrowheads="1"/>
            </p:cNvSpPr>
            <p:nvPr/>
          </p:nvSpPr>
          <p:spPr bwMode="blackWhite">
            <a:xfrm>
              <a:off x="2333" y="1486"/>
              <a:ext cx="1209" cy="854"/>
            </a:xfrm>
            <a:prstGeom prst="rect">
              <a:avLst/>
            </a:prstGeom>
            <a:noFill/>
            <a:ln w="25400">
              <a:solidFill>
                <a:schemeClr val="tx1"/>
              </a:solidFill>
              <a:miter lim="800000"/>
              <a:headEnd/>
              <a:tailEnd/>
            </a:ln>
            <a:effectLst/>
          </p:spPr>
          <p:txBody>
            <a:bodyPr wrap="none" anchor="ctr"/>
            <a:lstStyle/>
            <a:p>
              <a:endParaRPr lang="ar-SA"/>
            </a:p>
          </p:txBody>
        </p:sp>
      </p:grpSp>
      <p:pic>
        <p:nvPicPr>
          <p:cNvPr id="277530" name="Picture 26" descr="Health: Exercise, Treadmill"/>
          <p:cNvPicPr>
            <a:picLocks noChangeAspect="1" noChangeArrowheads="1"/>
          </p:cNvPicPr>
          <p:nvPr/>
        </p:nvPicPr>
        <p:blipFill>
          <a:blip r:embed="rId4"/>
          <a:srcRect/>
          <a:stretch>
            <a:fillRect/>
          </a:stretch>
        </p:blipFill>
        <p:spPr bwMode="gray">
          <a:xfrm>
            <a:off x="6604000" y="4695825"/>
            <a:ext cx="914400" cy="1428750"/>
          </a:xfrm>
          <a:prstGeom prst="rect">
            <a:avLst/>
          </a:prstGeom>
          <a:noFill/>
        </p:spPr>
      </p:pic>
      <p:pic>
        <p:nvPicPr>
          <p:cNvPr id="277536" name="Picture 32" descr="People: Datamining, Java, Miner"/>
          <p:cNvPicPr>
            <a:picLocks noChangeAspect="1" noChangeArrowheads="1"/>
          </p:cNvPicPr>
          <p:nvPr/>
        </p:nvPicPr>
        <p:blipFill>
          <a:blip r:embed="rId5"/>
          <a:srcRect/>
          <a:stretch>
            <a:fillRect/>
          </a:stretch>
        </p:blipFill>
        <p:spPr bwMode="gray">
          <a:xfrm>
            <a:off x="2043113" y="4703763"/>
            <a:ext cx="720725" cy="1411287"/>
          </a:xfrm>
          <a:prstGeom prst="rect">
            <a:avLst/>
          </a:prstGeom>
          <a:noFill/>
        </p:spPr>
      </p:pic>
      <p:grpSp>
        <p:nvGrpSpPr>
          <p:cNvPr id="277549" name="Group 45"/>
          <p:cNvGrpSpPr>
            <a:grpSpLocks/>
          </p:cNvGrpSpPr>
          <p:nvPr/>
        </p:nvGrpSpPr>
        <p:grpSpPr bwMode="auto">
          <a:xfrm>
            <a:off x="1270000" y="4614863"/>
            <a:ext cx="919163" cy="1589087"/>
            <a:chOff x="1584" y="2256"/>
            <a:chExt cx="604" cy="1044"/>
          </a:xfrm>
        </p:grpSpPr>
        <p:pic>
          <p:nvPicPr>
            <p:cNvPr id="277542" name="Picture 38" descr="man"/>
            <p:cNvPicPr>
              <a:picLocks noChangeAspect="1" noChangeArrowheads="1"/>
            </p:cNvPicPr>
            <p:nvPr/>
          </p:nvPicPr>
          <p:blipFill>
            <a:blip r:embed="rId6"/>
            <a:srcRect/>
            <a:stretch>
              <a:fillRect/>
            </a:stretch>
          </p:blipFill>
          <p:spPr bwMode="gray">
            <a:xfrm>
              <a:off x="1632" y="2256"/>
              <a:ext cx="556" cy="1044"/>
            </a:xfrm>
            <a:prstGeom prst="rect">
              <a:avLst/>
            </a:prstGeom>
            <a:noFill/>
          </p:spPr>
        </p:pic>
        <p:pic>
          <p:nvPicPr>
            <p:cNvPr id="277544" name="Picture 40" descr="Household: Ruler"/>
            <p:cNvPicPr>
              <a:picLocks noChangeAspect="1" noChangeArrowheads="1"/>
            </p:cNvPicPr>
            <p:nvPr/>
          </p:nvPicPr>
          <p:blipFill>
            <a:blip r:embed="rId7"/>
            <a:srcRect/>
            <a:stretch>
              <a:fillRect/>
            </a:stretch>
          </p:blipFill>
          <p:spPr bwMode="gray">
            <a:xfrm>
              <a:off x="1584" y="2856"/>
              <a:ext cx="464" cy="235"/>
            </a:xfrm>
            <a:prstGeom prst="rect">
              <a:avLst/>
            </a:prstGeom>
            <a:noFill/>
          </p:spPr>
        </p:pic>
      </p:gr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6" name="Rectangle 4"/>
          <p:cNvSpPr>
            <a:spLocks noGrp="1" noChangeArrowheads="1"/>
          </p:cNvSpPr>
          <p:nvPr>
            <p:ph type="title"/>
          </p:nvPr>
        </p:nvSpPr>
        <p:spPr/>
        <p:txBody>
          <a:bodyPr/>
          <a:lstStyle/>
          <a:p>
            <a:r>
              <a:rPr lang="en-US"/>
              <a:t>The Default Window</a:t>
            </a:r>
          </a:p>
        </p:txBody>
      </p:sp>
      <p:sp>
        <p:nvSpPr>
          <p:cNvPr id="279557" name="Rectangle 5"/>
          <p:cNvSpPr>
            <a:spLocks noGrp="1" noChangeArrowheads="1"/>
          </p:cNvSpPr>
          <p:nvPr>
            <p:ph type="body" idx="1"/>
          </p:nvPr>
        </p:nvSpPr>
        <p:spPr>
          <a:xfrm>
            <a:off x="3505200" y="1514475"/>
            <a:ext cx="4724400" cy="2235200"/>
          </a:xfrm>
        </p:spPr>
        <p:txBody>
          <a:bodyPr/>
          <a:lstStyle/>
          <a:p>
            <a:r>
              <a:rPr lang="en-US"/>
              <a:t>WINDOW1:</a:t>
            </a:r>
          </a:p>
          <a:p>
            <a:pPr lvl="1"/>
            <a:r>
              <a:rPr lang="en-US"/>
              <a:t>Created by default with each new form module</a:t>
            </a:r>
          </a:p>
          <a:p>
            <a:pPr lvl="1"/>
            <a:r>
              <a:rPr lang="en-US"/>
              <a:t>Is modeless</a:t>
            </a:r>
          </a:p>
          <a:p>
            <a:pPr lvl="1"/>
            <a:r>
              <a:rPr lang="en-US"/>
              <a:t>You can delete, rename, or change its attributes</a:t>
            </a:r>
          </a:p>
        </p:txBody>
      </p:sp>
      <p:pic>
        <p:nvPicPr>
          <p:cNvPr id="279558" name="Picture 6"/>
          <p:cNvPicPr>
            <a:picLocks noChangeAspect="1" noChangeArrowheads="1"/>
          </p:cNvPicPr>
          <p:nvPr/>
        </p:nvPicPr>
        <p:blipFill>
          <a:blip r:embed="rId3"/>
          <a:srcRect/>
          <a:stretch>
            <a:fillRect/>
          </a:stretch>
        </p:blipFill>
        <p:spPr bwMode="gray">
          <a:xfrm>
            <a:off x="990600" y="1447800"/>
            <a:ext cx="2155825" cy="4800600"/>
          </a:xfrm>
          <a:prstGeom prst="rect">
            <a:avLst/>
          </a:prstGeom>
          <a:noFill/>
          <a:ln w="28575">
            <a:solidFill>
              <a:schemeClr val="tx1"/>
            </a:solidFill>
            <a:miter lim="800000"/>
            <a:headEnd/>
            <a:tailEnd type="none" w="med" len="lg"/>
          </a:ln>
          <a:effectLst/>
        </p:spPr>
      </p:pic>
      <p:sp>
        <p:nvSpPr>
          <p:cNvPr id="279559" name="Rectangle 7"/>
          <p:cNvSpPr>
            <a:spLocks noChangeArrowheads="1"/>
          </p:cNvSpPr>
          <p:nvPr/>
        </p:nvSpPr>
        <p:spPr bwMode="auto">
          <a:xfrm>
            <a:off x="1524000" y="4724400"/>
            <a:ext cx="1447800" cy="381000"/>
          </a:xfrm>
          <a:prstGeom prst="rect">
            <a:avLst/>
          </a:prstGeom>
          <a:noFill/>
          <a:ln w="28575">
            <a:solidFill>
              <a:schemeClr val="accent2"/>
            </a:solidFill>
            <a:miter lim="800000"/>
            <a:headEnd/>
            <a:tailEnd type="none" w="med" len="lg"/>
          </a:ln>
          <a:effectLst/>
        </p:spPr>
        <p:txBody>
          <a:bodyPr wrap="none" lIns="12700" tIns="12700" rIns="12700" bIns="12700" anchor="ctr">
            <a:spAutoFit/>
          </a:bodyPr>
          <a:lstStyle/>
          <a:p>
            <a:endParaRPr lang="ar-SA"/>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13" name="Rectangle 13"/>
          <p:cNvSpPr>
            <a:spLocks noGrp="1" noChangeArrowheads="1"/>
          </p:cNvSpPr>
          <p:nvPr>
            <p:ph type="title"/>
          </p:nvPr>
        </p:nvSpPr>
        <p:spPr/>
        <p:txBody>
          <a:bodyPr/>
          <a:lstStyle/>
          <a:p>
            <a:r>
              <a:rPr lang="en-US"/>
              <a:t>Displaying a Form Module in</a:t>
            </a:r>
            <a:br>
              <a:rPr lang="en-US"/>
            </a:br>
            <a:r>
              <a:rPr lang="en-US"/>
              <a:t>Multiple Windows</a:t>
            </a:r>
          </a:p>
        </p:txBody>
      </p:sp>
      <p:sp>
        <p:nvSpPr>
          <p:cNvPr id="281614" name="Rectangle 14"/>
          <p:cNvSpPr>
            <a:spLocks noGrp="1" noChangeArrowheads="1"/>
          </p:cNvSpPr>
          <p:nvPr>
            <p:ph type="body" idx="1"/>
          </p:nvPr>
        </p:nvSpPr>
        <p:spPr>
          <a:xfrm>
            <a:off x="863600" y="1816100"/>
            <a:ext cx="7366000" cy="4171950"/>
          </a:xfrm>
        </p:spPr>
        <p:txBody>
          <a:bodyPr/>
          <a:lstStyle/>
          <a:p>
            <a:pPr lvl="1"/>
            <a:r>
              <a:rPr lang="en-US"/>
              <a:t>Use additional windows to:</a:t>
            </a:r>
          </a:p>
          <a:p>
            <a:pPr lvl="2"/>
            <a:r>
              <a:rPr lang="en-US"/>
              <a:t>Display two or more content canvases at once</a:t>
            </a:r>
          </a:p>
          <a:p>
            <a:pPr lvl="2"/>
            <a:r>
              <a:rPr lang="en-US"/>
              <a:t>Switch between canvases</a:t>
            </a:r>
            <a:br>
              <a:rPr lang="en-US"/>
            </a:br>
            <a:r>
              <a:rPr lang="en-US"/>
              <a:t>without replacing the </a:t>
            </a:r>
            <a:br>
              <a:rPr lang="en-US"/>
            </a:br>
            <a:r>
              <a:rPr lang="en-US"/>
              <a:t>initial one</a:t>
            </a:r>
          </a:p>
          <a:p>
            <a:pPr lvl="2"/>
            <a:r>
              <a:rPr lang="en-US"/>
              <a:t>Modularize form </a:t>
            </a:r>
            <a:br>
              <a:rPr lang="en-US"/>
            </a:br>
            <a:r>
              <a:rPr lang="en-US"/>
              <a:t>contents</a:t>
            </a:r>
          </a:p>
          <a:p>
            <a:pPr lvl="2"/>
            <a:r>
              <a:rPr lang="en-US"/>
              <a:t>Take advantage of </a:t>
            </a:r>
            <a:br>
              <a:rPr lang="en-US"/>
            </a:br>
            <a:r>
              <a:rPr lang="en-US"/>
              <a:t>the window manager</a:t>
            </a:r>
          </a:p>
          <a:p>
            <a:pPr lvl="1"/>
            <a:r>
              <a:rPr lang="en-US"/>
              <a:t>Two types of windows:</a:t>
            </a:r>
          </a:p>
          <a:p>
            <a:pPr lvl="2"/>
            <a:r>
              <a:rPr lang="en-US"/>
              <a:t>Modal</a:t>
            </a:r>
          </a:p>
          <a:p>
            <a:pPr lvl="2"/>
            <a:r>
              <a:rPr lang="en-US"/>
              <a:t>Modeless</a:t>
            </a:r>
          </a:p>
        </p:txBody>
      </p:sp>
      <p:pic>
        <p:nvPicPr>
          <p:cNvPr id="281609" name="Picture 9"/>
          <p:cNvPicPr>
            <a:picLocks noChangeAspect="1" noChangeArrowheads="1"/>
          </p:cNvPicPr>
          <p:nvPr/>
        </p:nvPicPr>
        <p:blipFill>
          <a:blip r:embed="rId3"/>
          <a:srcRect/>
          <a:stretch>
            <a:fillRect/>
          </a:stretch>
        </p:blipFill>
        <p:spPr bwMode="gray">
          <a:xfrm>
            <a:off x="6248400" y="2771775"/>
            <a:ext cx="1990725" cy="581025"/>
          </a:xfrm>
          <a:prstGeom prst="rect">
            <a:avLst/>
          </a:prstGeom>
          <a:noFill/>
          <a:ln w="25400">
            <a:noFill/>
            <a:miter lim="800000"/>
            <a:headEnd/>
            <a:tailEnd type="none" w="med" len="lg"/>
          </a:ln>
          <a:effectLst/>
        </p:spPr>
      </p:pic>
      <p:pic>
        <p:nvPicPr>
          <p:cNvPr id="281612" name="Picture 12" descr="10-8"/>
          <p:cNvPicPr>
            <a:picLocks noChangeAspect="1" noChangeArrowheads="1"/>
          </p:cNvPicPr>
          <p:nvPr/>
        </p:nvPicPr>
        <p:blipFill>
          <a:blip r:embed="rId4"/>
          <a:srcRect/>
          <a:stretch>
            <a:fillRect/>
          </a:stretch>
        </p:blipFill>
        <p:spPr bwMode="gray">
          <a:xfrm>
            <a:off x="4419600" y="3276600"/>
            <a:ext cx="3725863" cy="2868613"/>
          </a:xfrm>
          <a:prstGeom prst="rect">
            <a:avLst/>
          </a:prstGeom>
          <a:noFill/>
        </p:spPr>
      </p:pic>
      <p:sp>
        <p:nvSpPr>
          <p:cNvPr id="281607" name="Line 7"/>
          <p:cNvSpPr>
            <a:spLocks noChangeShapeType="1"/>
          </p:cNvSpPr>
          <p:nvPr/>
        </p:nvSpPr>
        <p:spPr bwMode="auto">
          <a:xfrm>
            <a:off x="5638800" y="2514600"/>
            <a:ext cx="0" cy="12954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81610" name="Rectangle 10"/>
          <p:cNvSpPr>
            <a:spLocks noChangeArrowheads="1"/>
          </p:cNvSpPr>
          <p:nvPr/>
        </p:nvSpPr>
        <p:spPr bwMode="black">
          <a:xfrm>
            <a:off x="6324600" y="4267200"/>
            <a:ext cx="1030288" cy="1447800"/>
          </a:xfrm>
          <a:prstGeom prst="rect">
            <a:avLst/>
          </a:prstGeom>
          <a:noFill/>
          <a:ln w="28575">
            <a:solidFill>
              <a:schemeClr val="accent2"/>
            </a:solidFill>
            <a:miter lim="800000"/>
            <a:headEnd/>
            <a:tailEnd type="none" w="med" len="lg"/>
          </a:ln>
          <a:effectLst/>
        </p:spPr>
        <p:txBody>
          <a:bodyPr lIns="12700" tIns="12700" rIns="12700" bIns="12700" anchor="ctr">
            <a:spAutoFit/>
          </a:bodyPr>
          <a:lstStyle/>
          <a:p>
            <a:endParaRPr lang="ar-SA"/>
          </a:p>
        </p:txBody>
      </p:sp>
      <p:sp>
        <p:nvSpPr>
          <p:cNvPr id="281608" name="Line 8"/>
          <p:cNvSpPr>
            <a:spLocks noChangeShapeType="1"/>
          </p:cNvSpPr>
          <p:nvPr/>
        </p:nvSpPr>
        <p:spPr bwMode="auto">
          <a:xfrm>
            <a:off x="6477000" y="2514600"/>
            <a:ext cx="0" cy="17526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p:txBody>
          <a:bodyPr/>
          <a:lstStyle/>
          <a:p>
            <a:r>
              <a:rPr lang="en-US"/>
              <a:t>Creating a New Window</a:t>
            </a:r>
          </a:p>
        </p:txBody>
      </p:sp>
      <p:sp>
        <p:nvSpPr>
          <p:cNvPr id="300043" name="Text Box 11"/>
          <p:cNvSpPr txBox="1">
            <a:spLocks noChangeArrowheads="1"/>
          </p:cNvSpPr>
          <p:nvPr/>
        </p:nvSpPr>
        <p:spPr bwMode="auto">
          <a:xfrm>
            <a:off x="1016000" y="1066800"/>
            <a:ext cx="3314700" cy="574675"/>
          </a:xfrm>
          <a:prstGeom prst="rect">
            <a:avLst/>
          </a:prstGeom>
          <a:noFill/>
          <a:ln w="25400">
            <a:noFill/>
            <a:miter lim="800000"/>
            <a:headEnd/>
            <a:tailEnd type="none" w="med" len="lg"/>
          </a:ln>
          <a:effectLst/>
        </p:spPr>
        <p:txBody>
          <a:bodyPr wrap="none" lIns="12700" tIns="12700" rIns="12700" bIns="12700">
            <a:spAutoFit/>
          </a:bodyPr>
          <a:lstStyle/>
          <a:p>
            <a:pPr defTabSz="228600"/>
            <a:r>
              <a:rPr lang="en-US" sz="1800">
                <a:solidFill>
                  <a:schemeClr val="tx1"/>
                </a:solidFill>
              </a:rPr>
              <a:t>Object Navigator: Click Create</a:t>
            </a:r>
            <a:br>
              <a:rPr lang="en-US" sz="1800">
                <a:solidFill>
                  <a:schemeClr val="tx1"/>
                </a:solidFill>
              </a:rPr>
            </a:br>
            <a:r>
              <a:rPr lang="en-US" sz="1800">
                <a:solidFill>
                  <a:schemeClr val="tx1"/>
                </a:solidFill>
              </a:rPr>
              <a:t>with Windows node selected</a:t>
            </a:r>
          </a:p>
        </p:txBody>
      </p:sp>
      <p:sp>
        <p:nvSpPr>
          <p:cNvPr id="300044" name="Text Box 12"/>
          <p:cNvSpPr txBox="1">
            <a:spLocks noChangeArrowheads="1"/>
          </p:cNvSpPr>
          <p:nvPr/>
        </p:nvSpPr>
        <p:spPr bwMode="auto">
          <a:xfrm>
            <a:off x="5445125" y="1066800"/>
            <a:ext cx="1854200" cy="574675"/>
          </a:xfrm>
          <a:prstGeom prst="rect">
            <a:avLst/>
          </a:prstGeom>
          <a:noFill/>
          <a:ln w="25400">
            <a:noFill/>
            <a:miter lim="800000"/>
            <a:headEnd/>
            <a:tailEnd type="none" w="med" len="lg"/>
          </a:ln>
          <a:effectLst/>
        </p:spPr>
        <p:txBody>
          <a:bodyPr wrap="none" lIns="12700" tIns="12700" rIns="12700" bIns="12700">
            <a:spAutoFit/>
          </a:bodyPr>
          <a:lstStyle/>
          <a:p>
            <a:pPr defTabSz="228600"/>
            <a:r>
              <a:rPr lang="en-US" sz="1800">
                <a:solidFill>
                  <a:schemeClr val="tx1"/>
                </a:solidFill>
              </a:rPr>
              <a:t>Property Palette:</a:t>
            </a:r>
            <a:br>
              <a:rPr lang="en-US" sz="1800">
                <a:solidFill>
                  <a:schemeClr val="tx1"/>
                </a:solidFill>
              </a:rPr>
            </a:br>
            <a:r>
              <a:rPr lang="en-US" sz="1800">
                <a:solidFill>
                  <a:schemeClr val="tx1"/>
                </a:solidFill>
              </a:rPr>
              <a:t>Set properties</a:t>
            </a:r>
          </a:p>
        </p:txBody>
      </p:sp>
      <p:pic>
        <p:nvPicPr>
          <p:cNvPr id="300048" name="Picture 16" descr="10-9"/>
          <p:cNvPicPr>
            <a:picLocks noChangeAspect="1" noChangeArrowheads="1"/>
          </p:cNvPicPr>
          <p:nvPr/>
        </p:nvPicPr>
        <p:blipFill>
          <a:blip r:embed="rId3"/>
          <a:srcRect/>
          <a:stretch>
            <a:fillRect/>
          </a:stretch>
        </p:blipFill>
        <p:spPr bwMode="gray">
          <a:xfrm>
            <a:off x="1427163" y="1727200"/>
            <a:ext cx="2492375" cy="4514850"/>
          </a:xfrm>
          <a:prstGeom prst="rect">
            <a:avLst/>
          </a:prstGeom>
          <a:noFill/>
          <a:ln w="28575">
            <a:solidFill>
              <a:schemeClr val="tx1"/>
            </a:solidFill>
            <a:miter lim="800000"/>
            <a:headEnd/>
            <a:tailEnd/>
          </a:ln>
        </p:spPr>
      </p:pic>
      <p:pic>
        <p:nvPicPr>
          <p:cNvPr id="300050" name="Picture 18" descr="10-9b"/>
          <p:cNvPicPr>
            <a:picLocks noChangeAspect="1" noChangeArrowheads="1"/>
          </p:cNvPicPr>
          <p:nvPr/>
        </p:nvPicPr>
        <p:blipFill>
          <a:blip r:embed="rId4"/>
          <a:srcRect/>
          <a:stretch>
            <a:fillRect/>
          </a:stretch>
        </p:blipFill>
        <p:spPr bwMode="gray">
          <a:xfrm>
            <a:off x="4800600" y="1727200"/>
            <a:ext cx="3143250" cy="4229100"/>
          </a:xfrm>
          <a:prstGeom prst="rect">
            <a:avLst/>
          </a:prstGeom>
          <a:noFill/>
        </p:spPr>
      </p:pic>
    </p:spTree>
  </p:cSld>
  <p:clrMapOvr>
    <a:masterClrMapping/>
  </p:clrMapOvr>
  <p:transition/>
</p:sld>
</file>

<file path=ppt/theme/theme1.xml><?xml version="1.0" encoding="utf-8"?>
<a:theme xmlns:a="http://schemas.openxmlformats.org/drawingml/2006/main" name="OU5_1.1">
  <a:themeElements>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U5_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1" i="0" u="none" strike="noStrike" cap="none" normalizeH="0" baseline="0" smtClean="0">
            <a:ln>
              <a:noFill/>
            </a:ln>
            <a:solidFill>
              <a:srgbClr val="0000FF"/>
            </a:solidFill>
            <a:effectLst/>
            <a:latin typeface="Arial" pitchFamily="34"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1" i="0" u="none" strike="noStrike" cap="none" normalizeH="0" baseline="0" smtClean="0">
            <a:ln>
              <a:noFill/>
            </a:ln>
            <a:solidFill>
              <a:srgbClr val="0000FF"/>
            </a:solidFill>
            <a:effectLst/>
            <a:latin typeface="Arial" pitchFamily="34" charset="0"/>
          </a:defRPr>
        </a:defPPr>
      </a:lstStyle>
    </a:lnDef>
  </a:objectDefaults>
  <a:extraClrSchemeLst>
    <a:extraClrScheme>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themeOverride>
</file>

<file path=docProps/app.xml><?xml version="1.0" encoding="utf-8"?>
<Properties xmlns="http://schemas.openxmlformats.org/officeDocument/2006/extended-properties" xmlns:vt="http://schemas.openxmlformats.org/officeDocument/2006/docPropsVTypes">
  <TotalTime>471</TotalTime>
  <Words>1885</Words>
  <PresentationFormat>On-screen Show (4:3)</PresentationFormat>
  <Paragraphs>196</Paragraphs>
  <Slides>18</Slides>
  <Notes>18</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Times New Roman</vt:lpstr>
      <vt:lpstr>Arial</vt:lpstr>
      <vt:lpstr>New Times Roman</vt:lpstr>
      <vt:lpstr>Courier New</vt:lpstr>
      <vt:lpstr>Wingdings</vt:lpstr>
      <vt:lpstr>OU5_1.1</vt:lpstr>
      <vt:lpstr>Creating Windows and Content Canvases</vt:lpstr>
      <vt:lpstr>Objectives</vt:lpstr>
      <vt:lpstr>Windows and Canvases</vt:lpstr>
      <vt:lpstr>Window, Canvas, and Viewport</vt:lpstr>
      <vt:lpstr>The Content Canvas</vt:lpstr>
      <vt:lpstr>Relationship Between Windows and Content Canvases</vt:lpstr>
      <vt:lpstr>The Default Window</vt:lpstr>
      <vt:lpstr>Displaying a Form Module in Multiple Windows</vt:lpstr>
      <vt:lpstr>Creating a New Window</vt:lpstr>
      <vt:lpstr>Setting Window Properties</vt:lpstr>
      <vt:lpstr>GUI Hints</vt:lpstr>
      <vt:lpstr>Displaying a Form Module on Multiple Layouts</vt:lpstr>
      <vt:lpstr>Creating a New Content Canvas</vt:lpstr>
      <vt:lpstr>Slide 14</vt:lpstr>
      <vt:lpstr>Setting Content Canvas Properties</vt:lpstr>
      <vt:lpstr>Summary</vt:lpstr>
      <vt:lpstr>Practice 11 Overview</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Windows and Content Canvases</dc:title>
  <dc:creator>mashael</dc:creator>
  <cp:lastModifiedBy>mashael</cp:lastModifiedBy>
  <cp:revision>84</cp:revision>
  <dcterms:modified xsi:type="dcterms:W3CDTF">2014-11-04T09:29:56Z</dcterms:modified>
</cp:coreProperties>
</file>