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88A8835-92DD-8447-9271-462E88C46E23}" type="datetimeFigureOut">
              <a:rPr lang="en-US" smtClean="0"/>
              <a:t>10/31/16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73D438B-6929-1541-9C5F-83FE89BEC2B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A8835-92DD-8447-9271-462E88C46E23}" type="datetimeFigureOut">
              <a:rPr lang="en-US" smtClean="0"/>
              <a:t>10/31/16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A8835-92DD-8447-9271-462E88C46E23}" type="datetimeFigureOut">
              <a:rPr lang="en-US" smtClean="0"/>
              <a:t>10/31/16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A8835-92DD-8447-9271-462E88C46E23}" type="datetimeFigureOut">
              <a:rPr lang="en-US" smtClean="0"/>
              <a:t>10/31/16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A8835-92DD-8447-9271-462E88C46E23}" type="datetimeFigureOut">
              <a:rPr lang="en-US" smtClean="0"/>
              <a:t>10/31/16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88A8835-92DD-8447-9271-462E88C46E23}" type="datetimeFigureOut">
              <a:rPr lang="en-US" smtClean="0"/>
              <a:t>10/31/16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D438B-6929-1541-9C5F-83FE89BEC2B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8A8835-92DD-8447-9271-462E88C46E23}" type="datetimeFigureOut">
              <a:rPr lang="en-US" smtClean="0"/>
              <a:t>10/31/16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8A8835-92DD-8447-9271-462E88C46E23}" type="datetimeFigureOut">
              <a:rPr lang="en-US" smtClean="0"/>
              <a:t>10/31/16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A8835-92DD-8447-9271-462E88C46E23}" type="datetimeFigureOut">
              <a:rPr lang="en-US" smtClean="0"/>
              <a:t>10/31/16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88A8835-92DD-8447-9271-462E88C46E23}" type="datetimeFigureOut">
              <a:rPr lang="en-US" smtClean="0"/>
              <a:t>10/31/16</a:t>
            </a:fld>
            <a:endParaRPr lang="en-US"/>
          </a:p>
        </p:txBody>
      </p:sp>
      <p:sp>
        <p:nvSpPr>
          <p:cNvPr id="7" name="Slide Number Placeholder 6"/>
          <p:cNvSpPr>
            <a:spLocks noGrp="1"/>
          </p:cNvSpPr>
          <p:nvPr>
            <p:ph type="sldNum" sz="quarter" idx="12"/>
          </p:nvPr>
        </p:nvSpPr>
        <p:spPr/>
        <p:txBody>
          <a:bodyPr/>
          <a:lstStyle/>
          <a:p>
            <a:fld id="{B73D438B-6929-1541-9C5F-83FE89BEC2B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A8835-92DD-8447-9271-462E88C46E23}" type="datetimeFigureOut">
              <a:rPr lang="en-US" smtClean="0"/>
              <a:t>10/31/16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73D438B-6929-1541-9C5F-83FE89BEC2B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88A8835-92DD-8447-9271-462E88C46E23}" type="datetimeFigureOut">
              <a:rPr lang="en-US" smtClean="0"/>
              <a:t>10/31/16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73D438B-6929-1541-9C5F-83FE89BEC2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Industry Analysis</a:t>
            </a:r>
            <a:endParaRPr lang="en-US" dirty="0"/>
          </a:p>
        </p:txBody>
      </p:sp>
      <p:sp>
        <p:nvSpPr>
          <p:cNvPr id="3" name="Subtitle 2"/>
          <p:cNvSpPr>
            <a:spLocks noGrp="1"/>
          </p:cNvSpPr>
          <p:nvPr>
            <p:ph type="subTitle" idx="1"/>
          </p:nvPr>
        </p:nvSpPr>
        <p:spPr/>
        <p:txBody>
          <a:bodyPr/>
          <a:lstStyle/>
          <a:p>
            <a:r>
              <a:rPr lang="en-US" dirty="0" smtClean="0"/>
              <a:t>ch13</a:t>
            </a:r>
            <a:endParaRPr lang="en-US" dirty="0"/>
          </a:p>
        </p:txBody>
      </p:sp>
    </p:spTree>
    <p:extLst>
      <p:ext uri="{BB962C8B-B14F-4D97-AF65-F5344CB8AC3E}">
        <p14:creationId xmlns:p14="http://schemas.microsoft.com/office/powerpoint/2010/main" val="123865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21376"/>
          </a:xfrm>
        </p:spPr>
        <p:txBody>
          <a:bodyPr>
            <a:normAutofit fontScale="90000"/>
          </a:bodyPr>
          <a:lstStyle/>
          <a:p>
            <a:r>
              <a:rPr lang="en-US" dirty="0"/>
              <a:t>Summary of research on industry analysis</a:t>
            </a:r>
          </a:p>
        </p:txBody>
      </p:sp>
      <p:sp>
        <p:nvSpPr>
          <p:cNvPr id="3" name="Content Placeholder 2"/>
          <p:cNvSpPr>
            <a:spLocks noGrp="1"/>
          </p:cNvSpPr>
          <p:nvPr>
            <p:ph idx="1"/>
          </p:nvPr>
        </p:nvSpPr>
        <p:spPr>
          <a:xfrm>
            <a:off x="1043492" y="1983306"/>
            <a:ext cx="6777317" cy="3849324"/>
          </a:xfrm>
        </p:spPr>
        <p:txBody>
          <a:bodyPr/>
          <a:lstStyle/>
          <a:p>
            <a:r>
              <a:rPr lang="en-US" dirty="0"/>
              <a:t>The rates of return on firms within industries also vary, so analysis of individual companies in an industry is a necessary follow-up to industry </a:t>
            </a:r>
            <a:r>
              <a:rPr lang="en-US" dirty="0" smtClean="0"/>
              <a:t>analysis.</a:t>
            </a:r>
          </a:p>
          <a:p>
            <a:endParaRPr lang="en-US" dirty="0"/>
          </a:p>
          <a:p>
            <a:r>
              <a:rPr lang="en-US" dirty="0"/>
              <a:t>During any time period, different industries’ risk levels vary within wide ranges, so we must examine and estimate the risk factors for alternative </a:t>
            </a:r>
            <a:r>
              <a:rPr lang="en-US" dirty="0" smtClean="0"/>
              <a:t>industries.</a:t>
            </a:r>
            <a:endParaRPr lang="en-US" dirty="0"/>
          </a:p>
          <a:p>
            <a:endParaRPr lang="en-US" dirty="0"/>
          </a:p>
          <a:p>
            <a:endParaRPr lang="en-US" dirty="0"/>
          </a:p>
        </p:txBody>
      </p:sp>
    </p:spTree>
    <p:extLst>
      <p:ext uri="{BB962C8B-B14F-4D97-AF65-F5344CB8AC3E}">
        <p14:creationId xmlns:p14="http://schemas.microsoft.com/office/powerpoint/2010/main" val="387867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79952"/>
            <a:ext cx="7024744" cy="467970"/>
          </a:xfrm>
        </p:spPr>
        <p:txBody>
          <a:bodyPr>
            <a:normAutofit fontScale="90000"/>
          </a:bodyPr>
          <a:lstStyle/>
          <a:p>
            <a:r>
              <a:rPr lang="en-US" dirty="0" smtClean="0"/>
              <a:t>Industry analysis process</a:t>
            </a:r>
            <a:endParaRPr lang="en-US" dirty="0"/>
          </a:p>
        </p:txBody>
      </p:sp>
      <p:sp>
        <p:nvSpPr>
          <p:cNvPr id="3" name="Content Placeholder 2"/>
          <p:cNvSpPr>
            <a:spLocks noGrp="1"/>
          </p:cNvSpPr>
          <p:nvPr>
            <p:ph idx="1"/>
          </p:nvPr>
        </p:nvSpPr>
        <p:spPr>
          <a:xfrm>
            <a:off x="1043492" y="1515334"/>
            <a:ext cx="6777317" cy="4317296"/>
          </a:xfrm>
        </p:spPr>
        <p:txBody>
          <a:bodyPr>
            <a:normAutofit lnSpcReduction="10000"/>
          </a:bodyPr>
          <a:lstStyle/>
          <a:p>
            <a:r>
              <a:rPr lang="en-US" dirty="0" smtClean="0"/>
              <a:t>If we want to make an analysis of the economy or the aggregate market , it is necessary to examine the macro-economy for tow reasons: </a:t>
            </a:r>
          </a:p>
          <a:p>
            <a:pPr marL="525780" indent="-457200">
              <a:buAutoNum type="arabicPeriod"/>
            </a:pPr>
            <a:r>
              <a:rPr lang="en-US" dirty="0" smtClean="0"/>
              <a:t>Although the security market tend to move ahead of the aggregate economy, we know that security market reflect the strength or the weaknesses of the economy.</a:t>
            </a:r>
          </a:p>
          <a:p>
            <a:pPr marL="525780" indent="-457200">
              <a:buAutoNum type="arabicPeriod"/>
            </a:pPr>
            <a:r>
              <a:rPr lang="en-US" dirty="0" smtClean="0"/>
              <a:t>Most of the variables that determine  value for the security markets are macro variables such as interest rates.</a:t>
            </a:r>
            <a:endParaRPr lang="en-US" dirty="0"/>
          </a:p>
        </p:txBody>
      </p:sp>
    </p:spTree>
    <p:extLst>
      <p:ext uri="{BB962C8B-B14F-4D97-AF65-F5344CB8AC3E}">
        <p14:creationId xmlns:p14="http://schemas.microsoft.com/office/powerpoint/2010/main" val="3114856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65944"/>
          </a:xfrm>
        </p:spPr>
        <p:txBody>
          <a:bodyPr>
            <a:normAutofit fontScale="90000"/>
          </a:bodyPr>
          <a:lstStyle/>
          <a:p>
            <a:r>
              <a:rPr lang="en-US" dirty="0"/>
              <a:t>Industry analysis process</a:t>
            </a:r>
          </a:p>
        </p:txBody>
      </p:sp>
      <p:sp>
        <p:nvSpPr>
          <p:cNvPr id="3" name="Content Placeholder 2"/>
          <p:cNvSpPr>
            <a:spLocks noGrp="1"/>
          </p:cNvSpPr>
          <p:nvPr>
            <p:ph idx="1"/>
          </p:nvPr>
        </p:nvSpPr>
        <p:spPr/>
        <p:txBody>
          <a:bodyPr/>
          <a:lstStyle/>
          <a:p>
            <a:r>
              <a:rPr lang="en-US" dirty="0" smtClean="0"/>
              <a:t>Therefore, our analysis of the aggregate equity market contained two components, macro-variables and micro analysis of specific variables that affect the valuation.</a:t>
            </a:r>
            <a:endParaRPr lang="en-US" dirty="0"/>
          </a:p>
        </p:txBody>
      </p:sp>
    </p:spTree>
    <p:extLst>
      <p:ext uri="{BB962C8B-B14F-4D97-AF65-F5344CB8AC3E}">
        <p14:creationId xmlns:p14="http://schemas.microsoft.com/office/powerpoint/2010/main" val="8303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5"/>
            <a:ext cx="7024744" cy="242542"/>
          </a:xfrm>
        </p:spPr>
        <p:txBody>
          <a:bodyPr>
            <a:normAutofit fontScale="90000"/>
          </a:bodyPr>
          <a:lstStyle/>
          <a:p>
            <a:r>
              <a:rPr lang="en-US" dirty="0"/>
              <a:t>Industry analysis process</a:t>
            </a:r>
          </a:p>
        </p:txBody>
      </p:sp>
      <p:sp>
        <p:nvSpPr>
          <p:cNvPr id="3" name="Content Placeholder 2"/>
          <p:cNvSpPr>
            <a:spLocks noGrp="1"/>
          </p:cNvSpPr>
          <p:nvPr>
            <p:ph idx="1"/>
          </p:nvPr>
        </p:nvSpPr>
        <p:spPr>
          <a:xfrm>
            <a:off x="846718" y="1604472"/>
            <a:ext cx="7397644" cy="4228158"/>
          </a:xfrm>
        </p:spPr>
        <p:txBody>
          <a:bodyPr>
            <a:normAutofit fontScale="92500"/>
          </a:bodyPr>
          <a:lstStyle/>
          <a:p>
            <a:r>
              <a:rPr lang="en-US" dirty="0" smtClean="0"/>
              <a:t>The industry analysis process is similar to the economic analysis.</a:t>
            </a:r>
            <a:endParaRPr lang="en-US" dirty="0"/>
          </a:p>
          <a:p>
            <a:r>
              <a:rPr lang="en-US" b="1" dirty="0" err="1" smtClean="0"/>
              <a:t>macroanalysis</a:t>
            </a:r>
            <a:r>
              <a:rPr lang="en-US" dirty="0" smtClean="0"/>
              <a:t> of the industry to determine: how this industry relates to the business cycle? and what economic variables drive the industry?.</a:t>
            </a:r>
          </a:p>
          <a:p>
            <a:r>
              <a:rPr lang="en-US" dirty="0" err="1" smtClean="0"/>
              <a:t>Macroanalysis</a:t>
            </a:r>
            <a:r>
              <a:rPr lang="en-US" dirty="0" smtClean="0"/>
              <a:t> of the industry will make the estimation of the valuation inputs of a discount rate and expected growth for earnings.</a:t>
            </a:r>
          </a:p>
          <a:p>
            <a:r>
              <a:rPr lang="en-US" dirty="0" smtClean="0"/>
              <a:t>This </a:t>
            </a:r>
            <a:r>
              <a:rPr lang="en-US" dirty="0" err="1" smtClean="0"/>
              <a:t>macroanalysis</a:t>
            </a:r>
            <a:r>
              <a:rPr lang="en-US" dirty="0" smtClean="0"/>
              <a:t> will make </a:t>
            </a:r>
            <a:r>
              <a:rPr lang="en-US" b="1" dirty="0" smtClean="0"/>
              <a:t>the </a:t>
            </a:r>
            <a:r>
              <a:rPr lang="en-US" b="1" dirty="0" err="1" smtClean="0"/>
              <a:t>microvaluation</a:t>
            </a:r>
            <a:r>
              <a:rPr lang="en-US" b="1" dirty="0" smtClean="0"/>
              <a:t> </a:t>
            </a:r>
            <a:r>
              <a:rPr lang="en-US" dirty="0" smtClean="0"/>
              <a:t>component easier where we use the several valuation technique we used before.</a:t>
            </a:r>
          </a:p>
        </p:txBody>
      </p:sp>
    </p:spTree>
    <p:extLst>
      <p:ext uri="{BB962C8B-B14F-4D97-AF65-F5344CB8AC3E}">
        <p14:creationId xmlns:p14="http://schemas.microsoft.com/office/powerpoint/2010/main" val="3350703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65944"/>
          </a:xfrm>
        </p:spPr>
        <p:txBody>
          <a:bodyPr>
            <a:normAutofit fontScale="90000"/>
          </a:bodyPr>
          <a:lstStyle/>
          <a:p>
            <a:r>
              <a:rPr lang="en-US" dirty="0"/>
              <a:t>Industry analysis process</a:t>
            </a:r>
          </a:p>
        </p:txBody>
      </p:sp>
      <p:sp>
        <p:nvSpPr>
          <p:cNvPr id="3" name="Content Placeholder 2"/>
          <p:cNvSpPr>
            <a:spLocks noGrp="1"/>
          </p:cNvSpPr>
          <p:nvPr>
            <p:ph idx="1"/>
          </p:nvPr>
        </p:nvSpPr>
        <p:spPr>
          <a:xfrm>
            <a:off x="1043492" y="1961020"/>
            <a:ext cx="7024742" cy="4167168"/>
          </a:xfrm>
        </p:spPr>
        <p:txBody>
          <a:bodyPr/>
          <a:lstStyle/>
          <a:p>
            <a:r>
              <a:rPr lang="en-US" dirty="0" smtClean="0"/>
              <a:t>The specific macro-analysis topics are:</a:t>
            </a:r>
          </a:p>
          <a:p>
            <a:pPr marL="525780" indent="-457200">
              <a:buAutoNum type="arabicPeriod"/>
            </a:pPr>
            <a:r>
              <a:rPr lang="en-US" dirty="0" smtClean="0"/>
              <a:t>The business cycle and industry sectors.</a:t>
            </a:r>
          </a:p>
          <a:p>
            <a:pPr marL="525780" indent="-457200">
              <a:buAutoNum type="arabicPeriod"/>
            </a:pPr>
            <a:r>
              <a:rPr lang="en-US" dirty="0" smtClean="0"/>
              <a:t>Structural economic changes and alternative industries.</a:t>
            </a:r>
          </a:p>
          <a:p>
            <a:pPr marL="525780" indent="-457200">
              <a:buAutoNum type="arabicPeriod"/>
            </a:pPr>
            <a:r>
              <a:rPr lang="en-US" dirty="0" smtClean="0"/>
              <a:t>Evaluating an industry’s life cycle.</a:t>
            </a:r>
          </a:p>
          <a:p>
            <a:pPr marL="525780" indent="-457200">
              <a:buAutoNum type="arabicPeriod"/>
            </a:pPr>
            <a:r>
              <a:rPr lang="en-US" dirty="0" smtClean="0"/>
              <a:t>Analysis of the competitive environment in the industry.</a:t>
            </a:r>
          </a:p>
          <a:p>
            <a:pPr marL="525780" indent="-457200">
              <a:buAutoNum type="arabicPeriod"/>
            </a:pPr>
            <a:endParaRPr lang="en-US" dirty="0"/>
          </a:p>
        </p:txBody>
      </p:sp>
    </p:spTree>
    <p:extLst>
      <p:ext uri="{BB962C8B-B14F-4D97-AF65-F5344CB8AC3E}">
        <p14:creationId xmlns:p14="http://schemas.microsoft.com/office/powerpoint/2010/main" val="64526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65386"/>
          </a:xfrm>
        </p:spPr>
        <p:txBody>
          <a:bodyPr>
            <a:noAutofit/>
          </a:bodyPr>
          <a:lstStyle/>
          <a:p>
            <a:r>
              <a:rPr lang="en-US" sz="3200" dirty="0">
                <a:cs typeface="Times New Roman" pitchFamily="18" charset="0"/>
              </a:rPr>
              <a:t>Business Cycle and Industry Sectors</a:t>
            </a:r>
            <a:endParaRPr lang="en-US" sz="3200" dirty="0"/>
          </a:p>
        </p:txBody>
      </p:sp>
      <p:sp>
        <p:nvSpPr>
          <p:cNvPr id="3" name="Content Placeholder 2"/>
          <p:cNvSpPr>
            <a:spLocks noGrp="1"/>
          </p:cNvSpPr>
          <p:nvPr>
            <p:ph idx="1"/>
          </p:nvPr>
        </p:nvSpPr>
        <p:spPr>
          <a:xfrm>
            <a:off x="534770" y="1760462"/>
            <a:ext cx="7533464" cy="4072168"/>
          </a:xfrm>
        </p:spPr>
        <p:txBody>
          <a:bodyPr/>
          <a:lstStyle/>
          <a:p>
            <a:r>
              <a:rPr lang="en-US" dirty="0" smtClean="0"/>
              <a:t>Economic trends can and do affect industry performance.</a:t>
            </a:r>
          </a:p>
          <a:p>
            <a:r>
              <a:rPr lang="en-US" dirty="0" smtClean="0"/>
              <a:t>Economic trends can take two basic forms: </a:t>
            </a:r>
          </a:p>
          <a:p>
            <a:r>
              <a:rPr lang="en-US" b="1" dirty="0" smtClean="0"/>
              <a:t>Cyclical changes: </a:t>
            </a:r>
            <a:r>
              <a:rPr lang="en-US" dirty="0" smtClean="0"/>
              <a:t>that arise from the ups and downs of the business cycle.</a:t>
            </a:r>
          </a:p>
          <a:p>
            <a:r>
              <a:rPr lang="en-US" b="1" dirty="0" smtClean="0"/>
              <a:t>Structural changes: </a:t>
            </a:r>
            <a:r>
              <a:rPr lang="en-US" dirty="0" smtClean="0"/>
              <a:t>when the economy is undergoing a major change in how it functions (ex, transaction in the United </a:t>
            </a:r>
            <a:r>
              <a:rPr lang="en-US" dirty="0"/>
              <a:t>S</a:t>
            </a:r>
            <a:r>
              <a:rPr lang="en-US" dirty="0" smtClean="0"/>
              <a:t>tates from a manufacturing to a service economy). </a:t>
            </a:r>
            <a:endParaRPr lang="en-US" dirty="0"/>
          </a:p>
        </p:txBody>
      </p:sp>
    </p:spTree>
    <p:extLst>
      <p:ext uri="{BB962C8B-B14F-4D97-AF65-F5344CB8AC3E}">
        <p14:creationId xmlns:p14="http://schemas.microsoft.com/office/powerpoint/2010/main" val="385591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99091"/>
          </a:xfrm>
        </p:spPr>
        <p:txBody>
          <a:bodyPr>
            <a:normAutofit fontScale="90000"/>
          </a:bodyPr>
          <a:lstStyle/>
          <a:p>
            <a:r>
              <a:rPr lang="en-US" dirty="0">
                <a:cs typeface="Times New Roman" pitchFamily="18" charset="0"/>
              </a:rPr>
              <a:t>Business Cycle and Industry Sectors</a:t>
            </a:r>
            <a:endParaRPr lang="en-US" dirty="0"/>
          </a:p>
        </p:txBody>
      </p:sp>
      <p:sp>
        <p:nvSpPr>
          <p:cNvPr id="3" name="Content Placeholder 2"/>
          <p:cNvSpPr>
            <a:spLocks noGrp="1"/>
          </p:cNvSpPr>
          <p:nvPr>
            <p:ph idx="1"/>
          </p:nvPr>
        </p:nvSpPr>
        <p:spPr>
          <a:xfrm>
            <a:off x="1043492" y="2005590"/>
            <a:ext cx="6777317" cy="3827040"/>
          </a:xfrm>
        </p:spPr>
        <p:txBody>
          <a:bodyPr/>
          <a:lstStyle/>
          <a:p>
            <a:r>
              <a:rPr lang="en-US" dirty="0" smtClean="0"/>
              <a:t>Industry performance is related to the stage of the business cycle.</a:t>
            </a:r>
          </a:p>
          <a:p>
            <a:r>
              <a:rPr lang="en-US" dirty="0"/>
              <a:t>Real challenge is that every business cycle is different and those who look only at history miss the evolving trends that will determine future market and industry </a:t>
            </a:r>
            <a:r>
              <a:rPr lang="en-US" dirty="0" smtClean="0"/>
              <a:t>performance.</a:t>
            </a:r>
            <a:endParaRPr lang="en-US" dirty="0"/>
          </a:p>
          <a:p>
            <a:endParaRPr lang="en-US" dirty="0"/>
          </a:p>
        </p:txBody>
      </p:sp>
    </p:spTree>
    <p:extLst>
      <p:ext uri="{BB962C8B-B14F-4D97-AF65-F5344CB8AC3E}">
        <p14:creationId xmlns:p14="http://schemas.microsoft.com/office/powerpoint/2010/main" val="697057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99091"/>
          </a:xfrm>
        </p:spPr>
        <p:txBody>
          <a:bodyPr>
            <a:normAutofit fontScale="90000"/>
          </a:bodyPr>
          <a:lstStyle/>
          <a:p>
            <a:r>
              <a:rPr lang="en-US" dirty="0">
                <a:cs typeface="Times New Roman" pitchFamily="18" charset="0"/>
              </a:rPr>
              <a:t>Business Cycle and Industry Sectors</a:t>
            </a:r>
            <a:endParaRPr lang="en-US" dirty="0"/>
          </a:p>
        </p:txBody>
      </p:sp>
      <p:sp>
        <p:nvSpPr>
          <p:cNvPr id="3" name="Content Placeholder 2"/>
          <p:cNvSpPr>
            <a:spLocks noGrp="1"/>
          </p:cNvSpPr>
          <p:nvPr>
            <p:ph idx="1"/>
          </p:nvPr>
        </p:nvSpPr>
        <p:spPr>
          <a:xfrm>
            <a:off x="1043492" y="1626755"/>
            <a:ext cx="6777317" cy="4657423"/>
          </a:xfrm>
        </p:spPr>
        <p:txBody>
          <a:bodyPr>
            <a:normAutofit lnSpcReduction="10000"/>
          </a:bodyPr>
          <a:lstStyle/>
          <a:p>
            <a:r>
              <a:rPr lang="en-US" sz="2000" dirty="0" smtClean="0"/>
              <a:t>For example:</a:t>
            </a:r>
          </a:p>
          <a:p>
            <a:r>
              <a:rPr lang="en-US" sz="2000" b="1" dirty="0" smtClean="0"/>
              <a:t>Toward the end </a:t>
            </a:r>
            <a:r>
              <a:rPr lang="en-US" sz="2000" b="1" dirty="0" smtClean="0"/>
              <a:t>of </a:t>
            </a:r>
            <a:r>
              <a:rPr lang="en-US" sz="2000" b="1" dirty="0" smtClean="0"/>
              <a:t>a recession</a:t>
            </a:r>
            <a:r>
              <a:rPr lang="en-US" sz="2000" dirty="0" smtClean="0"/>
              <a:t>, the banks industry assumes that  earning will rise because there will be an increase in loan demands.</a:t>
            </a:r>
          </a:p>
          <a:p>
            <a:r>
              <a:rPr lang="en-US" sz="2000" dirty="0" smtClean="0"/>
              <a:t>One the </a:t>
            </a:r>
            <a:r>
              <a:rPr lang="en-US" sz="2000" b="1" dirty="0" smtClean="0"/>
              <a:t>economy begins its recovery</a:t>
            </a:r>
            <a:r>
              <a:rPr lang="en-US" sz="2000" dirty="0" smtClean="0"/>
              <a:t>, consumer durable firms that produce items such as (cars, computers, refrigerators), becomes  attractive investments because a reviving economy will increase consumer confidence and income</a:t>
            </a:r>
            <a:r>
              <a:rPr lang="en-US" sz="2000" dirty="0" smtClean="0"/>
              <a:t>.</a:t>
            </a:r>
          </a:p>
          <a:p>
            <a:r>
              <a:rPr lang="en-US" sz="2000" dirty="0"/>
              <a:t>Once businesses recognize the </a:t>
            </a:r>
            <a:r>
              <a:rPr lang="en-US" sz="2000" b="1" dirty="0"/>
              <a:t>economic recovery</a:t>
            </a:r>
            <a:r>
              <a:rPr lang="en-US" sz="2000" dirty="0"/>
              <a:t>, they think about modernizing  and renovating, thus capital goods industries such as heavy equipment manufactures become attractive. </a:t>
            </a:r>
            <a:endParaRPr lang="ar-sa" sz="2000" dirty="0"/>
          </a:p>
          <a:p>
            <a:r>
              <a:rPr lang="en-US" sz="2000" dirty="0" smtClean="0"/>
              <a:t> </a:t>
            </a:r>
            <a:endParaRPr lang="en-US" sz="2000" dirty="0" smtClean="0"/>
          </a:p>
        </p:txBody>
      </p:sp>
    </p:spTree>
    <p:extLst>
      <p:ext uri="{BB962C8B-B14F-4D97-AF65-F5344CB8AC3E}">
        <p14:creationId xmlns:p14="http://schemas.microsoft.com/office/powerpoint/2010/main" val="2602531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4789"/>
          </a:xfrm>
        </p:spPr>
        <p:txBody>
          <a:bodyPr>
            <a:normAutofit fontScale="90000"/>
          </a:bodyPr>
          <a:lstStyle/>
          <a:p>
            <a:r>
              <a:rPr lang="en-US" dirty="0">
                <a:cs typeface="Times New Roman" pitchFamily="18" charset="0"/>
              </a:rPr>
              <a:t>Business Cycle and Industry Sectors</a:t>
            </a:r>
            <a:endParaRPr lang="en-US" dirty="0"/>
          </a:p>
        </p:txBody>
      </p:sp>
      <p:sp>
        <p:nvSpPr>
          <p:cNvPr id="3" name="Content Placeholder 2"/>
          <p:cNvSpPr>
            <a:spLocks noGrp="1"/>
          </p:cNvSpPr>
          <p:nvPr>
            <p:ph idx="1"/>
          </p:nvPr>
        </p:nvSpPr>
        <p:spPr>
          <a:xfrm>
            <a:off x="1043492" y="1773052"/>
            <a:ext cx="6777317" cy="4059577"/>
          </a:xfrm>
        </p:spPr>
        <p:txBody>
          <a:bodyPr>
            <a:normAutofit lnSpcReduction="10000"/>
          </a:bodyPr>
          <a:lstStyle/>
          <a:p>
            <a:r>
              <a:rPr lang="en-US" sz="2000" dirty="0" smtClean="0"/>
              <a:t>Cyclical industries whose sales rise and fall along with general economic activity are attractive investments during the </a:t>
            </a:r>
            <a:r>
              <a:rPr lang="en-US" sz="2000" b="1" dirty="0" smtClean="0"/>
              <a:t>early stages of an economic recovery</a:t>
            </a:r>
            <a:r>
              <a:rPr lang="en-US" sz="2000" dirty="0" smtClean="0"/>
              <a:t> because of their high degree of operating leverage.</a:t>
            </a:r>
          </a:p>
          <a:p>
            <a:r>
              <a:rPr lang="en-US" sz="2000" dirty="0" smtClean="0"/>
              <a:t>Toward a </a:t>
            </a:r>
            <a:r>
              <a:rPr lang="en-US" sz="2000" b="1" dirty="0" smtClean="0"/>
              <a:t>business cycle peak</a:t>
            </a:r>
            <a:r>
              <a:rPr lang="en-US" sz="2000" dirty="0" smtClean="0"/>
              <a:t>,</a:t>
            </a:r>
            <a:r>
              <a:rPr lang="ar-sa" sz="2000" dirty="0" smtClean="0"/>
              <a:t> </a:t>
            </a:r>
            <a:r>
              <a:rPr lang="en-US" sz="2000" dirty="0" smtClean="0"/>
              <a:t>inflation increases as demand starts to outstrip supply. And basic materials like oil, metals, which transforms raw material to final products will not be affected much by the inflation and they become investors favorites.</a:t>
            </a:r>
          </a:p>
          <a:p>
            <a:r>
              <a:rPr lang="en-US" sz="2000" dirty="0" smtClean="0"/>
              <a:t>During </a:t>
            </a:r>
            <a:r>
              <a:rPr lang="en-US" sz="2000" b="1" dirty="0" smtClean="0"/>
              <a:t>a recession</a:t>
            </a:r>
            <a:r>
              <a:rPr lang="en-US" sz="2000" dirty="0" smtClean="0"/>
              <a:t>, some industries do better than others. Such as pharmaceutical, food, beverages </a:t>
            </a:r>
            <a:endParaRPr lang="ar-sa" sz="2000" dirty="0" smtClean="0"/>
          </a:p>
        </p:txBody>
      </p:sp>
    </p:spTree>
    <p:extLst>
      <p:ext uri="{BB962C8B-B14F-4D97-AF65-F5344CB8AC3E}">
        <p14:creationId xmlns:p14="http://schemas.microsoft.com/office/powerpoint/2010/main" val="3067160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06466"/>
          </a:xfrm>
        </p:spPr>
        <p:txBody>
          <a:bodyPr>
            <a:normAutofit fontScale="90000"/>
          </a:bodyPr>
          <a:lstStyle/>
          <a:p>
            <a:r>
              <a:rPr lang="en-US" b="1" dirty="0"/>
              <a:t>Business Cycle and Industry Sectors</a:t>
            </a:r>
            <a:endParaRPr lang="en-US" dirty="0"/>
          </a:p>
        </p:txBody>
      </p:sp>
      <p:sp>
        <p:nvSpPr>
          <p:cNvPr id="3" name="Content Placeholder 2"/>
          <p:cNvSpPr>
            <a:spLocks noGrp="1"/>
          </p:cNvSpPr>
          <p:nvPr>
            <p:ph idx="1"/>
          </p:nvPr>
        </p:nvSpPr>
        <p:spPr>
          <a:xfrm>
            <a:off x="1043492" y="1785626"/>
            <a:ext cx="6777317" cy="4047003"/>
          </a:xfrm>
        </p:spPr>
        <p:txBody>
          <a:bodyPr/>
          <a:lstStyle/>
          <a:p>
            <a:r>
              <a:rPr lang="en-US" b="1" dirty="0">
                <a:solidFill>
                  <a:srgbClr val="FF0000"/>
                </a:solidFill>
              </a:rPr>
              <a:t>Economic variables and different industries:</a:t>
            </a:r>
          </a:p>
          <a:p>
            <a:r>
              <a:rPr lang="en-US" dirty="0"/>
              <a:t>Inflation</a:t>
            </a:r>
          </a:p>
          <a:p>
            <a:r>
              <a:rPr lang="en-US" dirty="0"/>
              <a:t>Interest rates</a:t>
            </a:r>
          </a:p>
          <a:p>
            <a:r>
              <a:rPr lang="en-US" dirty="0"/>
              <a:t>International economics</a:t>
            </a:r>
          </a:p>
          <a:p>
            <a:r>
              <a:rPr lang="en-US" dirty="0"/>
              <a:t>Consumer sentiment</a:t>
            </a:r>
          </a:p>
          <a:p>
            <a:pPr marL="68580" indent="0">
              <a:buNone/>
            </a:pPr>
            <a:endParaRPr lang="en-US" b="1" dirty="0"/>
          </a:p>
        </p:txBody>
      </p:sp>
    </p:spTree>
    <p:extLst>
      <p:ext uri="{BB962C8B-B14F-4D97-AF65-F5344CB8AC3E}">
        <p14:creationId xmlns:p14="http://schemas.microsoft.com/office/powerpoint/2010/main" val="226867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54523"/>
          </a:xfrm>
        </p:spPr>
        <p:txBody>
          <a:bodyPr>
            <a:normAutofit fontScale="90000"/>
          </a:bodyPr>
          <a:lstStyle/>
          <a:p>
            <a:r>
              <a:rPr lang="en-US" b="1" dirty="0"/>
              <a:t>Why Do Industry Analysis?</a:t>
            </a:r>
            <a:endParaRPr lang="en-US" dirty="0"/>
          </a:p>
        </p:txBody>
      </p:sp>
      <p:sp>
        <p:nvSpPr>
          <p:cNvPr id="3" name="Content Placeholder 2"/>
          <p:cNvSpPr>
            <a:spLocks noGrp="1"/>
          </p:cNvSpPr>
          <p:nvPr>
            <p:ph idx="1"/>
          </p:nvPr>
        </p:nvSpPr>
        <p:spPr>
          <a:xfrm>
            <a:off x="1043492" y="1827314"/>
            <a:ext cx="6777317" cy="4005315"/>
          </a:xfrm>
        </p:spPr>
        <p:txBody>
          <a:bodyPr/>
          <a:lstStyle/>
          <a:p>
            <a:r>
              <a:rPr lang="en-US" dirty="0"/>
              <a:t>The Purpose:</a:t>
            </a:r>
          </a:p>
          <a:p>
            <a:pPr lvl="1"/>
            <a:r>
              <a:rPr lang="en-US" dirty="0"/>
              <a:t>Help find profitable investment opportunities</a:t>
            </a:r>
          </a:p>
          <a:p>
            <a:pPr lvl="1"/>
            <a:r>
              <a:rPr lang="en-US" dirty="0"/>
              <a:t>Part of the three-step, top-down plan for valuing individual companies and selecting stocks for a portfolio</a:t>
            </a:r>
          </a:p>
          <a:p>
            <a:endParaRPr lang="en-US" dirty="0"/>
          </a:p>
        </p:txBody>
      </p:sp>
    </p:spTree>
    <p:extLst>
      <p:ext uri="{BB962C8B-B14F-4D97-AF65-F5344CB8AC3E}">
        <p14:creationId xmlns:p14="http://schemas.microsoft.com/office/powerpoint/2010/main" val="424801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79640"/>
            <a:ext cx="7024744" cy="440119"/>
          </a:xfrm>
        </p:spPr>
        <p:txBody>
          <a:bodyPr>
            <a:normAutofit fontScale="90000"/>
          </a:bodyPr>
          <a:lstStyle/>
          <a:p>
            <a:r>
              <a:rPr lang="en-US" dirty="0" smtClean="0"/>
              <a:t>Inflation</a:t>
            </a:r>
            <a:endParaRPr lang="en-US" dirty="0"/>
          </a:p>
        </p:txBody>
      </p:sp>
      <p:sp>
        <p:nvSpPr>
          <p:cNvPr id="3" name="Content Placeholder 2"/>
          <p:cNvSpPr>
            <a:spLocks noGrp="1"/>
          </p:cNvSpPr>
          <p:nvPr>
            <p:ph idx="1"/>
          </p:nvPr>
        </p:nvSpPr>
        <p:spPr>
          <a:xfrm>
            <a:off x="1043492" y="1537618"/>
            <a:ext cx="6777317" cy="4523717"/>
          </a:xfrm>
        </p:spPr>
        <p:txBody>
          <a:bodyPr>
            <a:normAutofit fontScale="85000" lnSpcReduction="20000"/>
          </a:bodyPr>
          <a:lstStyle/>
          <a:p>
            <a:r>
              <a:rPr lang="en-US" dirty="0"/>
              <a:t>Industries with high operating leverage benefit because many of their costs are fixed in nominal (current dollar) terms, whereas revenues increase with inflation</a:t>
            </a:r>
          </a:p>
          <a:p>
            <a:r>
              <a:rPr lang="en-US" dirty="0"/>
              <a:t>Industries with high financial leverage may also gain, because their debts are repaid in cheaper </a:t>
            </a:r>
            <a:r>
              <a:rPr lang="en-US" dirty="0" smtClean="0"/>
              <a:t>dollars</a:t>
            </a:r>
            <a:endParaRPr lang="en-US" b="1" dirty="0" smtClean="0"/>
          </a:p>
          <a:p>
            <a:r>
              <a:rPr lang="en-US" dirty="0"/>
              <a:t>Higher inflation is generally negative for stocks because it causes higher market interest rates </a:t>
            </a:r>
          </a:p>
          <a:p>
            <a:r>
              <a:rPr lang="en-US" dirty="0"/>
              <a:t>More uncertainty about future prices and costs</a:t>
            </a:r>
          </a:p>
          <a:p>
            <a:r>
              <a:rPr lang="en-US" dirty="0"/>
              <a:t>Harms firms that cannot pass through cost increases</a:t>
            </a:r>
          </a:p>
          <a:p>
            <a:r>
              <a:rPr lang="en-US" dirty="0"/>
              <a:t>Some industries benefit like natural resources</a:t>
            </a:r>
          </a:p>
          <a:p>
            <a:r>
              <a:rPr lang="en-US" dirty="0"/>
              <a:t>If production costs do not rise with inflation, output is likely to sell at higher </a:t>
            </a:r>
            <a:r>
              <a:rPr lang="en-US" dirty="0" smtClean="0"/>
              <a:t>prices</a:t>
            </a:r>
          </a:p>
          <a:p>
            <a:endParaRPr lang="en-US" dirty="0"/>
          </a:p>
          <a:p>
            <a:pPr marL="68580" indent="0">
              <a:buNone/>
            </a:pPr>
            <a:endParaRPr lang="en-US" dirty="0"/>
          </a:p>
        </p:txBody>
      </p:sp>
    </p:spTree>
    <p:extLst>
      <p:ext uri="{BB962C8B-B14F-4D97-AF65-F5344CB8AC3E}">
        <p14:creationId xmlns:p14="http://schemas.microsoft.com/office/powerpoint/2010/main" val="382076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05867"/>
          </a:xfrm>
        </p:spPr>
        <p:txBody>
          <a:bodyPr>
            <a:normAutofit fontScale="90000"/>
          </a:bodyPr>
          <a:lstStyle/>
          <a:p>
            <a:r>
              <a:rPr lang="en-US" dirty="0" smtClean="0"/>
              <a:t>Interest rate</a:t>
            </a:r>
            <a:endParaRPr lang="en-US" dirty="0"/>
          </a:p>
        </p:txBody>
      </p:sp>
      <p:sp>
        <p:nvSpPr>
          <p:cNvPr id="3" name="Content Placeholder 2"/>
          <p:cNvSpPr>
            <a:spLocks noGrp="1"/>
          </p:cNvSpPr>
          <p:nvPr>
            <p:ph idx="1"/>
          </p:nvPr>
        </p:nvSpPr>
        <p:spPr>
          <a:xfrm>
            <a:off x="1043492" y="1747902"/>
            <a:ext cx="6777317" cy="4084727"/>
          </a:xfrm>
        </p:spPr>
        <p:txBody>
          <a:bodyPr>
            <a:normAutofit/>
          </a:bodyPr>
          <a:lstStyle/>
          <a:p>
            <a:r>
              <a:rPr lang="en-US" dirty="0"/>
              <a:t>Financial institutions, like banks, are typically adversely impacted by higher rates because they find it difficult to pass on these higher rates to customers (i.e. lagged adjustment)</a:t>
            </a:r>
          </a:p>
          <a:p>
            <a:endParaRPr lang="en-US" dirty="0"/>
          </a:p>
          <a:p>
            <a:r>
              <a:rPr lang="en-US" dirty="0"/>
              <a:t>High interest rates clearly harm the housing and the construction industry</a:t>
            </a:r>
          </a:p>
          <a:p>
            <a:r>
              <a:rPr lang="en-US" dirty="0" smtClean="0"/>
              <a:t>Benefit </a:t>
            </a:r>
            <a:r>
              <a:rPr lang="en-US" dirty="0"/>
              <a:t>retirees who depend on interest income</a:t>
            </a:r>
          </a:p>
          <a:p>
            <a:endParaRPr lang="en-US" dirty="0"/>
          </a:p>
        </p:txBody>
      </p:sp>
    </p:spTree>
    <p:extLst>
      <p:ext uri="{BB962C8B-B14F-4D97-AF65-F5344CB8AC3E}">
        <p14:creationId xmlns:p14="http://schemas.microsoft.com/office/powerpoint/2010/main" val="716312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57962"/>
          </a:xfrm>
        </p:spPr>
        <p:txBody>
          <a:bodyPr/>
          <a:lstStyle/>
          <a:p>
            <a:r>
              <a:rPr lang="en-US" dirty="0" smtClean="0"/>
              <a:t>International Economies </a:t>
            </a:r>
            <a:endParaRPr lang="en-US" dirty="0"/>
          </a:p>
        </p:txBody>
      </p:sp>
      <p:sp>
        <p:nvSpPr>
          <p:cNvPr id="3" name="Content Placeholder 2"/>
          <p:cNvSpPr>
            <a:spLocks noGrp="1"/>
          </p:cNvSpPr>
          <p:nvPr>
            <p:ph idx="1"/>
          </p:nvPr>
        </p:nvSpPr>
        <p:spPr/>
        <p:txBody>
          <a:bodyPr>
            <a:normAutofit fontScale="92500"/>
          </a:bodyPr>
          <a:lstStyle/>
          <a:p>
            <a:r>
              <a:rPr lang="en-US" dirty="0"/>
              <a:t>A weaker US dollar help US industries because their exports become comparatively cheaper in overseas markets</a:t>
            </a:r>
          </a:p>
          <a:p>
            <a:r>
              <a:rPr lang="en-US" dirty="0"/>
              <a:t>While goods of foreign competitors become more expensive in US</a:t>
            </a:r>
          </a:p>
          <a:p>
            <a:r>
              <a:rPr lang="en-US" dirty="0"/>
              <a:t>A stronger dollar has an opposite effect</a:t>
            </a:r>
          </a:p>
          <a:p>
            <a:r>
              <a:rPr lang="en-US" dirty="0"/>
              <a:t>Economic growth in world regions or specific countries benefits industries that have a large presence in those areas</a:t>
            </a:r>
            <a:endParaRPr lang="en-US" dirty="0"/>
          </a:p>
        </p:txBody>
      </p:sp>
    </p:spTree>
    <p:extLst>
      <p:ext uri="{BB962C8B-B14F-4D97-AF65-F5344CB8AC3E}">
        <p14:creationId xmlns:p14="http://schemas.microsoft.com/office/powerpoint/2010/main" val="1252726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sentiment</a:t>
            </a:r>
          </a:p>
        </p:txBody>
      </p:sp>
      <p:sp>
        <p:nvSpPr>
          <p:cNvPr id="3" name="Content Placeholder 2"/>
          <p:cNvSpPr>
            <a:spLocks noGrp="1"/>
          </p:cNvSpPr>
          <p:nvPr>
            <p:ph idx="1"/>
          </p:nvPr>
        </p:nvSpPr>
        <p:spPr/>
        <p:txBody>
          <a:bodyPr>
            <a:normAutofit fontScale="92500"/>
          </a:bodyPr>
          <a:lstStyle/>
          <a:p>
            <a:r>
              <a:rPr lang="en-US" dirty="0"/>
              <a:t>Consumption spending has a large impact on the economy</a:t>
            </a:r>
          </a:p>
          <a:p>
            <a:r>
              <a:rPr lang="en-US" dirty="0"/>
              <a:t>Optimistic consumers are willing to spend</a:t>
            </a:r>
          </a:p>
          <a:p>
            <a:r>
              <a:rPr lang="en-US" dirty="0"/>
              <a:t>Borrow money for expensive goods such as houses, cars, new clothes and furniture</a:t>
            </a:r>
          </a:p>
          <a:p>
            <a:r>
              <a:rPr lang="en-US" dirty="0"/>
              <a:t>Performance of consumer cyclical industries will be affected by changes in consumer sentiment and consumers’ willingness and ability to borrow and spend money</a:t>
            </a:r>
          </a:p>
          <a:p>
            <a:endParaRPr lang="en-US" dirty="0"/>
          </a:p>
        </p:txBody>
      </p:sp>
    </p:spTree>
    <p:extLst>
      <p:ext uri="{BB962C8B-B14F-4D97-AF65-F5344CB8AC3E}">
        <p14:creationId xmlns:p14="http://schemas.microsoft.com/office/powerpoint/2010/main" val="982022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Structural economic changes and alternative industries</a:t>
            </a:r>
          </a:p>
        </p:txBody>
      </p:sp>
      <p:sp>
        <p:nvSpPr>
          <p:cNvPr id="3" name="Content Placeholder 2"/>
          <p:cNvSpPr>
            <a:spLocks noGrp="1"/>
          </p:cNvSpPr>
          <p:nvPr>
            <p:ph idx="1"/>
          </p:nvPr>
        </p:nvSpPr>
        <p:spPr/>
        <p:txBody>
          <a:bodyPr/>
          <a:lstStyle/>
          <a:p>
            <a:r>
              <a:rPr lang="en-US" dirty="0"/>
              <a:t>Demographics</a:t>
            </a:r>
          </a:p>
          <a:p>
            <a:r>
              <a:rPr lang="en-US" dirty="0"/>
              <a:t>Lifestyles</a:t>
            </a:r>
          </a:p>
          <a:p>
            <a:r>
              <a:rPr lang="en-US" dirty="0"/>
              <a:t>Technology</a:t>
            </a:r>
          </a:p>
          <a:p>
            <a:r>
              <a:rPr lang="en-US" dirty="0"/>
              <a:t>Politics and regulations</a:t>
            </a:r>
          </a:p>
          <a:p>
            <a:endParaRPr lang="en-US" dirty="0"/>
          </a:p>
        </p:txBody>
      </p:sp>
    </p:spTree>
    <p:extLst>
      <p:ext uri="{BB962C8B-B14F-4D97-AF65-F5344CB8AC3E}">
        <p14:creationId xmlns:p14="http://schemas.microsoft.com/office/powerpoint/2010/main" val="3600614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55089"/>
            <a:ext cx="7024744" cy="477843"/>
          </a:xfrm>
        </p:spPr>
        <p:txBody>
          <a:bodyPr>
            <a:normAutofit fontScale="90000"/>
          </a:bodyPr>
          <a:lstStyle/>
          <a:p>
            <a:r>
              <a:rPr lang="en-US" sz="2800" dirty="0">
                <a:cs typeface="Times New Roman" pitchFamily="18" charset="0"/>
              </a:rPr>
              <a:t>Evaluating the Industry Life Cycle</a:t>
            </a:r>
            <a:endParaRPr lang="en-US" sz="2800" dirty="0"/>
          </a:p>
        </p:txBody>
      </p:sp>
      <p:sp>
        <p:nvSpPr>
          <p:cNvPr id="3" name="Content Placeholder 2"/>
          <p:cNvSpPr>
            <a:spLocks noGrp="1"/>
          </p:cNvSpPr>
          <p:nvPr>
            <p:ph idx="1"/>
          </p:nvPr>
        </p:nvSpPr>
        <p:spPr>
          <a:xfrm>
            <a:off x="1043492" y="1722752"/>
            <a:ext cx="6777317" cy="4109877"/>
          </a:xfrm>
        </p:spPr>
        <p:txBody>
          <a:bodyPr>
            <a:normAutofit lnSpcReduction="10000"/>
          </a:bodyPr>
          <a:lstStyle/>
          <a:p>
            <a:r>
              <a:rPr lang="en-US" dirty="0"/>
              <a:t>When predicting the industry sales and trends in profitability, an insightful analysis is to view the industry over time in different stages</a:t>
            </a:r>
          </a:p>
          <a:p>
            <a:r>
              <a:rPr lang="en-US" dirty="0"/>
              <a:t>The Five-Stage Model</a:t>
            </a:r>
            <a:endParaRPr lang="en-US" sz="3200" dirty="0">
              <a:cs typeface="Times New Roman" pitchFamily="18" charset="0"/>
            </a:endParaRPr>
          </a:p>
          <a:p>
            <a:pPr lvl="1"/>
            <a:r>
              <a:rPr lang="en-US" dirty="0"/>
              <a:t>Pioneering development</a:t>
            </a:r>
          </a:p>
          <a:p>
            <a:pPr lvl="1"/>
            <a:r>
              <a:rPr lang="en-US" dirty="0"/>
              <a:t>Rapidly accelerating industry growth</a:t>
            </a:r>
          </a:p>
          <a:p>
            <a:pPr lvl="1"/>
            <a:r>
              <a:rPr lang="en-US" dirty="0"/>
              <a:t>Mature industry growth</a:t>
            </a:r>
          </a:p>
          <a:p>
            <a:pPr lvl="1"/>
            <a:r>
              <a:rPr lang="en-US" dirty="0"/>
              <a:t>Stabilization and market maturity</a:t>
            </a:r>
          </a:p>
          <a:p>
            <a:pPr lvl="1"/>
            <a:r>
              <a:rPr lang="en-US" dirty="0"/>
              <a:t>Deceleration of growth and decline</a:t>
            </a:r>
          </a:p>
          <a:p>
            <a:r>
              <a:rPr lang="en-US" dirty="0"/>
              <a:t>See Exhibit 13.4</a:t>
            </a:r>
          </a:p>
          <a:p>
            <a:endParaRPr lang="en-US" dirty="0"/>
          </a:p>
        </p:txBody>
      </p:sp>
    </p:spTree>
    <p:extLst>
      <p:ext uri="{BB962C8B-B14F-4D97-AF65-F5344CB8AC3E}">
        <p14:creationId xmlns:p14="http://schemas.microsoft.com/office/powerpoint/2010/main" val="1960104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66467"/>
            <a:ext cx="7024744" cy="540718"/>
          </a:xfrm>
        </p:spPr>
        <p:txBody>
          <a:bodyPr>
            <a:normAutofit fontScale="90000"/>
          </a:bodyPr>
          <a:lstStyle/>
          <a:p>
            <a:r>
              <a:rPr lang="en-US" dirty="0" smtClean="0"/>
              <a:t>Exhibit </a:t>
            </a:r>
            <a:endParaRPr lang="en-US" dirty="0"/>
          </a:p>
        </p:txBody>
      </p:sp>
      <p:pic>
        <p:nvPicPr>
          <p:cNvPr id="10" name="Picture 3" descr="C:\LB-FIN650\LB-FIN650Edit\JPG files of exhibits\Ch 13\Reilly10e_Exhibit13-0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4077" b="4077"/>
          <a:stretch>
            <a:fillRect/>
          </a:stretch>
        </p:blipFill>
        <p:spPr bwMode="auto">
          <a:xfrm>
            <a:off x="854946" y="1207184"/>
            <a:ext cx="7024687" cy="4903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531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94490"/>
          </a:xfrm>
        </p:spPr>
        <p:txBody>
          <a:bodyPr>
            <a:normAutofit fontScale="90000"/>
          </a:bodyPr>
          <a:lstStyle/>
          <a:p>
            <a:r>
              <a:rPr lang="en-US" dirty="0"/>
              <a:t>Life cycle of industry and sales and profits</a:t>
            </a:r>
          </a:p>
        </p:txBody>
      </p:sp>
      <p:sp>
        <p:nvSpPr>
          <p:cNvPr id="3" name="Content Placeholder 2"/>
          <p:cNvSpPr>
            <a:spLocks noGrp="1"/>
          </p:cNvSpPr>
          <p:nvPr>
            <p:ph idx="1"/>
          </p:nvPr>
        </p:nvSpPr>
        <p:spPr>
          <a:xfrm>
            <a:off x="1043492" y="1986824"/>
            <a:ext cx="6777317" cy="3845805"/>
          </a:xfrm>
        </p:spPr>
        <p:txBody>
          <a:bodyPr/>
          <a:lstStyle/>
          <a:p>
            <a:r>
              <a:rPr lang="en-US" dirty="0">
                <a:solidFill>
                  <a:schemeClr val="tx1"/>
                </a:solidFill>
              </a:rPr>
              <a:t>Pioneering development:  </a:t>
            </a:r>
          </a:p>
          <a:p>
            <a:r>
              <a:rPr lang="en-US" dirty="0">
                <a:solidFill>
                  <a:schemeClr val="tx1"/>
                </a:solidFill>
              </a:rPr>
              <a:t>Modest sales growth</a:t>
            </a:r>
          </a:p>
          <a:p>
            <a:r>
              <a:rPr lang="en-US" dirty="0">
                <a:solidFill>
                  <a:schemeClr val="tx1"/>
                </a:solidFill>
              </a:rPr>
              <a:t>Very small or negative profits</a:t>
            </a:r>
          </a:p>
          <a:p>
            <a:r>
              <a:rPr lang="en-US" dirty="0">
                <a:solidFill>
                  <a:schemeClr val="tx1"/>
                </a:solidFill>
              </a:rPr>
              <a:t>Market for product or service is small</a:t>
            </a:r>
          </a:p>
          <a:p>
            <a:r>
              <a:rPr lang="en-US" dirty="0">
                <a:solidFill>
                  <a:schemeClr val="tx1"/>
                </a:solidFill>
              </a:rPr>
              <a:t>Firms incur major development costs</a:t>
            </a:r>
          </a:p>
          <a:p>
            <a:pPr marL="68580" indent="0">
              <a:buNone/>
            </a:pPr>
            <a:endParaRPr lang="en-US" dirty="0"/>
          </a:p>
        </p:txBody>
      </p:sp>
    </p:spTree>
    <p:extLst>
      <p:ext uri="{BB962C8B-B14F-4D97-AF65-F5344CB8AC3E}">
        <p14:creationId xmlns:p14="http://schemas.microsoft.com/office/powerpoint/2010/main" val="3525752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5"/>
            <a:ext cx="7024744" cy="757962"/>
          </a:xfrm>
        </p:spPr>
        <p:txBody>
          <a:bodyPr>
            <a:normAutofit fontScale="90000"/>
          </a:bodyPr>
          <a:lstStyle/>
          <a:p>
            <a:r>
              <a:rPr lang="en-US" dirty="0"/>
              <a:t>Life cycle of industry and sales and profits</a:t>
            </a:r>
          </a:p>
        </p:txBody>
      </p:sp>
      <p:sp>
        <p:nvSpPr>
          <p:cNvPr id="3" name="Content Placeholder 2"/>
          <p:cNvSpPr>
            <a:spLocks noGrp="1"/>
          </p:cNvSpPr>
          <p:nvPr>
            <p:ph idx="1"/>
          </p:nvPr>
        </p:nvSpPr>
        <p:spPr/>
        <p:txBody>
          <a:bodyPr>
            <a:normAutofit fontScale="92500"/>
          </a:bodyPr>
          <a:lstStyle/>
          <a:p>
            <a:r>
              <a:rPr lang="en-US" dirty="0"/>
              <a:t>Rapid accelerating growth:</a:t>
            </a:r>
          </a:p>
          <a:p>
            <a:r>
              <a:rPr lang="en-US" dirty="0"/>
              <a:t>Market develops for the product or service</a:t>
            </a:r>
          </a:p>
          <a:p>
            <a:r>
              <a:rPr lang="en-US" dirty="0"/>
              <a:t>Demand become substantial</a:t>
            </a:r>
          </a:p>
          <a:p>
            <a:r>
              <a:rPr lang="en-US" dirty="0"/>
              <a:t>Limited number of firms face little competition</a:t>
            </a:r>
          </a:p>
          <a:p>
            <a:r>
              <a:rPr lang="en-US" dirty="0"/>
              <a:t>Firms can experience substantial backlogs and high profit margins</a:t>
            </a:r>
          </a:p>
          <a:p>
            <a:r>
              <a:rPr lang="en-US" dirty="0"/>
              <a:t>Firms build capacity</a:t>
            </a:r>
          </a:p>
          <a:p>
            <a:r>
              <a:rPr lang="en-US" dirty="0"/>
              <a:t>High sales growth and high profit margins</a:t>
            </a:r>
          </a:p>
          <a:p>
            <a:endParaRPr lang="en-US" dirty="0"/>
          </a:p>
        </p:txBody>
      </p:sp>
    </p:spTree>
    <p:extLst>
      <p:ext uri="{BB962C8B-B14F-4D97-AF65-F5344CB8AC3E}">
        <p14:creationId xmlns:p14="http://schemas.microsoft.com/office/powerpoint/2010/main" val="3252187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Life cycle of industry and sales and profits</a:t>
            </a:r>
          </a:p>
        </p:txBody>
      </p:sp>
      <p:sp>
        <p:nvSpPr>
          <p:cNvPr id="3" name="Content Placeholder 2"/>
          <p:cNvSpPr>
            <a:spLocks noGrp="1"/>
          </p:cNvSpPr>
          <p:nvPr>
            <p:ph idx="1"/>
          </p:nvPr>
        </p:nvSpPr>
        <p:spPr/>
        <p:txBody>
          <a:bodyPr/>
          <a:lstStyle/>
          <a:p>
            <a:r>
              <a:rPr lang="en-US" dirty="0"/>
              <a:t>Mature growth:</a:t>
            </a:r>
          </a:p>
          <a:p>
            <a:r>
              <a:rPr lang="en-US" dirty="0"/>
              <a:t>Future sales growth may be above normal but no longer accelerating</a:t>
            </a:r>
          </a:p>
          <a:p>
            <a:r>
              <a:rPr lang="en-US" dirty="0"/>
              <a:t>Profit margins begin to decline to normal levels</a:t>
            </a:r>
          </a:p>
          <a:p>
            <a:endParaRPr lang="en-US" dirty="0"/>
          </a:p>
        </p:txBody>
      </p:sp>
    </p:spTree>
    <p:extLst>
      <p:ext uri="{BB962C8B-B14F-4D97-AF65-F5344CB8AC3E}">
        <p14:creationId xmlns:p14="http://schemas.microsoft.com/office/powerpoint/2010/main" val="335932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98533"/>
          </a:xfrm>
        </p:spPr>
        <p:txBody>
          <a:bodyPr>
            <a:normAutofit fontScale="90000"/>
          </a:bodyPr>
          <a:lstStyle/>
          <a:p>
            <a:r>
              <a:rPr lang="en-US" b="1" dirty="0"/>
              <a:t>Why Do Industry Analysis?</a:t>
            </a:r>
            <a:endParaRPr lang="en-US" dirty="0"/>
          </a:p>
        </p:txBody>
      </p:sp>
      <p:sp>
        <p:nvSpPr>
          <p:cNvPr id="3" name="Content Placeholder 2"/>
          <p:cNvSpPr>
            <a:spLocks noGrp="1"/>
          </p:cNvSpPr>
          <p:nvPr>
            <p:ph idx="1"/>
          </p:nvPr>
        </p:nvSpPr>
        <p:spPr>
          <a:xfrm>
            <a:off x="623898" y="1671324"/>
            <a:ext cx="7821002" cy="4590570"/>
          </a:xfrm>
        </p:spPr>
        <p:txBody>
          <a:bodyPr>
            <a:normAutofit/>
          </a:bodyPr>
          <a:lstStyle/>
          <a:p>
            <a:r>
              <a:rPr lang="en-US" b="1" dirty="0"/>
              <a:t>Cross-Sectional Industry Performance </a:t>
            </a:r>
            <a:endParaRPr lang="en-US" b="1" dirty="0" smtClean="0"/>
          </a:p>
          <a:p>
            <a:pPr marL="68580" indent="0">
              <a:buNone/>
            </a:pPr>
            <a:r>
              <a:rPr lang="en-US" dirty="0" smtClean="0"/>
              <a:t>To find out the rates of return among different industries, researchers compared the performance of alternative industries during a specific time period and the result showed:</a:t>
            </a:r>
          </a:p>
          <a:p>
            <a:pPr marL="342900" lvl="1"/>
            <a:r>
              <a:rPr lang="en-US" dirty="0"/>
              <a:t>Wide dispersion in rates of return in different industries</a:t>
            </a:r>
          </a:p>
          <a:p>
            <a:pPr marL="68580" lvl="1" indent="0">
              <a:buNone/>
            </a:pPr>
            <a:r>
              <a:rPr lang="en-US" dirty="0"/>
              <a:t>These results imply that industry analysis is important and necessary to uncover these substantial performance differences—that is, it helps identify both unprofitable and profitable opportunities</a:t>
            </a:r>
          </a:p>
          <a:p>
            <a:pPr marL="68580" indent="0">
              <a:buNone/>
            </a:pPr>
            <a:endParaRPr lang="en-US" dirty="0"/>
          </a:p>
        </p:txBody>
      </p:sp>
    </p:spTree>
    <p:extLst>
      <p:ext uri="{BB962C8B-B14F-4D97-AF65-F5344CB8AC3E}">
        <p14:creationId xmlns:p14="http://schemas.microsoft.com/office/powerpoint/2010/main" val="3313525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Life cycle of industry and sales and profits</a:t>
            </a:r>
          </a:p>
        </p:txBody>
      </p:sp>
      <p:sp>
        <p:nvSpPr>
          <p:cNvPr id="3" name="Content Placeholder 2"/>
          <p:cNvSpPr>
            <a:spLocks noGrp="1"/>
          </p:cNvSpPr>
          <p:nvPr>
            <p:ph idx="1"/>
          </p:nvPr>
        </p:nvSpPr>
        <p:spPr/>
        <p:txBody>
          <a:bodyPr>
            <a:normAutofit fontScale="92500"/>
          </a:bodyPr>
          <a:lstStyle/>
          <a:p>
            <a:r>
              <a:rPr lang="en-US" dirty="0"/>
              <a:t>Stabilizing and market maturity:</a:t>
            </a:r>
          </a:p>
          <a:p>
            <a:r>
              <a:rPr lang="en-US" dirty="0"/>
              <a:t>Longest phase</a:t>
            </a:r>
          </a:p>
          <a:p>
            <a:r>
              <a:rPr lang="en-US" dirty="0"/>
              <a:t>Growth rate declines to the growth rate of the aggregate economy or its industry segment</a:t>
            </a:r>
          </a:p>
          <a:p>
            <a:r>
              <a:rPr lang="en-US" dirty="0"/>
              <a:t>Profit growth varies by industry because the competitive structure varies by industry</a:t>
            </a:r>
          </a:p>
          <a:p>
            <a:r>
              <a:rPr lang="en-US" dirty="0"/>
              <a:t>By individual firms within industry because of their ability to control costs</a:t>
            </a:r>
          </a:p>
          <a:p>
            <a:endParaRPr lang="en-US" dirty="0"/>
          </a:p>
        </p:txBody>
      </p:sp>
    </p:spTree>
    <p:extLst>
      <p:ext uri="{BB962C8B-B14F-4D97-AF65-F5344CB8AC3E}">
        <p14:creationId xmlns:p14="http://schemas.microsoft.com/office/powerpoint/2010/main" val="4287296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Life cycle of industry and sales and profits</a:t>
            </a:r>
          </a:p>
        </p:txBody>
      </p:sp>
      <p:sp>
        <p:nvSpPr>
          <p:cNvPr id="3" name="Content Placeholder 2"/>
          <p:cNvSpPr>
            <a:spLocks noGrp="1"/>
          </p:cNvSpPr>
          <p:nvPr>
            <p:ph idx="1"/>
          </p:nvPr>
        </p:nvSpPr>
        <p:spPr/>
        <p:txBody>
          <a:bodyPr/>
          <a:lstStyle/>
          <a:p>
            <a:r>
              <a:rPr lang="en-US" dirty="0"/>
              <a:t>Deceleration of growth and decline:</a:t>
            </a:r>
          </a:p>
          <a:p>
            <a:r>
              <a:rPr lang="en-US" dirty="0"/>
              <a:t>Sales growth declines because of shifts in demand or growth of substitutes</a:t>
            </a:r>
          </a:p>
          <a:p>
            <a:r>
              <a:rPr lang="en-US" dirty="0"/>
              <a:t>Profit margins continue to be squeezed</a:t>
            </a:r>
          </a:p>
          <a:p>
            <a:r>
              <a:rPr lang="en-US" dirty="0"/>
              <a:t>Some firms experience low profits or even losses</a:t>
            </a:r>
          </a:p>
          <a:p>
            <a:r>
              <a:rPr lang="en-US" dirty="0"/>
              <a:t>Low rates of return on capital</a:t>
            </a:r>
          </a:p>
          <a:p>
            <a:endParaRPr lang="en-US" dirty="0"/>
          </a:p>
        </p:txBody>
      </p:sp>
    </p:spTree>
    <p:extLst>
      <p:ext uri="{BB962C8B-B14F-4D97-AF65-F5344CB8AC3E}">
        <p14:creationId xmlns:p14="http://schemas.microsoft.com/office/powerpoint/2010/main" val="3425828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33411"/>
          </a:xfrm>
        </p:spPr>
        <p:txBody>
          <a:bodyPr>
            <a:normAutofit fontScale="90000"/>
          </a:bodyPr>
          <a:lstStyle/>
          <a:p>
            <a:r>
              <a:rPr lang="en-US" b="1" dirty="0">
                <a:cs typeface="Times New Roman" pitchFamily="18" charset="0"/>
              </a:rPr>
              <a:t>Analysis of Industry Competition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Porter’s Competitive Forces (Exhibit 13.5)</a:t>
            </a:r>
          </a:p>
          <a:p>
            <a:pPr lvl="1"/>
            <a:r>
              <a:rPr lang="en-US" dirty="0"/>
              <a:t>Rivalry among existing competitors</a:t>
            </a:r>
          </a:p>
          <a:p>
            <a:pPr lvl="2">
              <a:buFont typeface="Wingdings" pitchFamily="2" charset="2"/>
              <a:buChar char="§"/>
            </a:pPr>
            <a:r>
              <a:rPr lang="en-US" dirty="0"/>
              <a:t>More rivalry means intense competition</a:t>
            </a:r>
          </a:p>
          <a:p>
            <a:pPr lvl="1"/>
            <a:r>
              <a:rPr lang="en-US" dirty="0"/>
              <a:t>Threat of new entrants</a:t>
            </a:r>
          </a:p>
          <a:p>
            <a:pPr lvl="2">
              <a:buFont typeface="Wingdings" pitchFamily="2" charset="2"/>
              <a:buChar char="§"/>
            </a:pPr>
            <a:r>
              <a:rPr lang="en-US" dirty="0"/>
              <a:t>Are there barriers to entry?</a:t>
            </a:r>
          </a:p>
          <a:p>
            <a:pPr lvl="1"/>
            <a:r>
              <a:rPr lang="en-US" dirty="0"/>
              <a:t>Threat of substitute products</a:t>
            </a:r>
          </a:p>
          <a:p>
            <a:pPr lvl="2">
              <a:buFont typeface="Wingdings" pitchFamily="2" charset="2"/>
              <a:buChar char="§"/>
            </a:pPr>
            <a:r>
              <a:rPr lang="en-US" dirty="0"/>
              <a:t>Substitute products limit the profit potential of an industry</a:t>
            </a:r>
          </a:p>
          <a:p>
            <a:pPr lvl="1"/>
            <a:r>
              <a:rPr lang="en-US" dirty="0"/>
              <a:t>Bargaining power of buyers</a:t>
            </a:r>
          </a:p>
          <a:p>
            <a:pPr lvl="2">
              <a:buFont typeface="Wingdings" pitchFamily="2" charset="2"/>
              <a:buChar char="§"/>
            </a:pPr>
            <a:r>
              <a:rPr lang="en-US" dirty="0"/>
              <a:t>Volume discounts, quality demands</a:t>
            </a:r>
          </a:p>
          <a:p>
            <a:pPr lvl="1"/>
            <a:r>
              <a:rPr lang="en-US" dirty="0"/>
              <a:t>Bargaining power of suppliers</a:t>
            </a:r>
          </a:p>
          <a:p>
            <a:pPr lvl="2">
              <a:buFont typeface="Wingdings" pitchFamily="2" charset="2"/>
              <a:buChar char="§"/>
            </a:pPr>
            <a:r>
              <a:rPr lang="en-US" dirty="0"/>
              <a:t>Can suppliers increase prices or reduce quality?</a:t>
            </a:r>
          </a:p>
          <a:p>
            <a:endParaRPr lang="en-US" dirty="0"/>
          </a:p>
        </p:txBody>
      </p:sp>
    </p:spTree>
    <p:extLst>
      <p:ext uri="{BB962C8B-B14F-4D97-AF65-F5344CB8AC3E}">
        <p14:creationId xmlns:p14="http://schemas.microsoft.com/office/powerpoint/2010/main" val="3684325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05389"/>
            <a:ext cx="7024744" cy="125748"/>
          </a:xfrm>
        </p:spPr>
        <p:txBody>
          <a:bodyPr>
            <a:normAutofit fontScale="90000"/>
          </a:bodyPr>
          <a:lstStyle/>
          <a:p>
            <a:endParaRPr lang="en-US" dirty="0"/>
          </a:p>
        </p:txBody>
      </p:sp>
      <p:pic>
        <p:nvPicPr>
          <p:cNvPr id="6" name="Picture 2" descr="C:\LB-FIN650\LB-FIN650Edit\JPG files of exhibits\Ch 13\Reilly10e_Exhibit13-0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9344" b="9344"/>
          <a:stretch>
            <a:fillRect/>
          </a:stretch>
        </p:blipFill>
        <p:spPr bwMode="auto">
          <a:xfrm>
            <a:off x="692150" y="1320800"/>
            <a:ext cx="7732713" cy="501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157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94490"/>
          </a:xfrm>
        </p:spPr>
        <p:txBody>
          <a:bodyPr>
            <a:normAutofit fontScale="90000"/>
          </a:bodyPr>
          <a:lstStyle/>
          <a:p>
            <a:r>
              <a:rPr lang="en-US" b="1" dirty="0"/>
              <a:t>Estimating Industry Rates of Return</a:t>
            </a:r>
            <a:endParaRPr lang="en-US" dirty="0"/>
          </a:p>
        </p:txBody>
      </p:sp>
      <p:sp>
        <p:nvSpPr>
          <p:cNvPr id="3" name="Content Placeholder 2"/>
          <p:cNvSpPr>
            <a:spLocks noGrp="1"/>
          </p:cNvSpPr>
          <p:nvPr>
            <p:ph idx="1"/>
          </p:nvPr>
        </p:nvSpPr>
        <p:spPr>
          <a:xfrm>
            <a:off x="1043492" y="1760478"/>
            <a:ext cx="6777317" cy="4072152"/>
          </a:xfrm>
        </p:spPr>
        <p:txBody>
          <a:bodyPr/>
          <a:lstStyle/>
          <a:p>
            <a:r>
              <a:rPr lang="en-US" dirty="0"/>
              <a:t>Do we go about valuing an industry?</a:t>
            </a:r>
          </a:p>
          <a:p>
            <a:r>
              <a:rPr lang="en-US" dirty="0"/>
              <a:t>Present value using required rate of return for the equity in the industry</a:t>
            </a:r>
          </a:p>
          <a:p>
            <a:r>
              <a:rPr lang="en-US" dirty="0"/>
              <a:t>Two-step P/E ratio approach uses expected value at the end of investment horizon and compute the expected dividend return during the period</a:t>
            </a:r>
          </a:p>
          <a:p>
            <a:r>
              <a:rPr lang="en-US" dirty="0"/>
              <a:t>Estimating required rate of return and growth rates are the key</a:t>
            </a:r>
          </a:p>
          <a:p>
            <a:endParaRPr lang="en-US" dirty="0"/>
          </a:p>
        </p:txBody>
      </p:sp>
    </p:spTree>
    <p:extLst>
      <p:ext uri="{BB962C8B-B14F-4D97-AF65-F5344CB8AC3E}">
        <p14:creationId xmlns:p14="http://schemas.microsoft.com/office/powerpoint/2010/main" val="1816133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06466"/>
          </a:xfrm>
        </p:spPr>
        <p:txBody>
          <a:bodyPr>
            <a:normAutofit fontScale="90000"/>
          </a:bodyPr>
          <a:lstStyle/>
          <a:p>
            <a:r>
              <a:rPr lang="en-US" b="1" dirty="0"/>
              <a:t>Estimating Industry Rates of Return</a:t>
            </a:r>
            <a:endParaRPr lang="en-US" dirty="0"/>
          </a:p>
        </p:txBody>
      </p:sp>
      <p:sp>
        <p:nvSpPr>
          <p:cNvPr id="3" name="Content Placeholder 2"/>
          <p:cNvSpPr>
            <a:spLocks noGrp="1"/>
          </p:cNvSpPr>
          <p:nvPr>
            <p:ph idx="1"/>
          </p:nvPr>
        </p:nvSpPr>
        <p:spPr>
          <a:xfrm>
            <a:off x="1043492" y="1685028"/>
            <a:ext cx="6777317" cy="4147601"/>
          </a:xfrm>
        </p:spPr>
        <p:txBody>
          <a:bodyPr>
            <a:normAutofit fontScale="92500" lnSpcReduction="20000"/>
          </a:bodyPr>
          <a:lstStyle/>
          <a:p>
            <a:r>
              <a:rPr lang="en-US" dirty="0"/>
              <a:t>Valuation using the reduced form DDM</a:t>
            </a:r>
          </a:p>
          <a:p>
            <a:endParaRPr lang="ar-sa" dirty="0" smtClean="0"/>
          </a:p>
          <a:p>
            <a:endParaRPr lang="ar-sa" dirty="0"/>
          </a:p>
          <a:p>
            <a:endParaRPr lang="ar-sa" dirty="0" smtClean="0"/>
          </a:p>
          <a:p>
            <a:pPr marL="68580" indent="0">
              <a:lnSpc>
                <a:spcPct val="110000"/>
              </a:lnSpc>
              <a:buNone/>
            </a:pPr>
            <a:r>
              <a:rPr lang="en-US" i="1" dirty="0">
                <a:latin typeface="Arial" charset="0"/>
              </a:rPr>
              <a:t>where:</a:t>
            </a:r>
          </a:p>
          <a:p>
            <a:pPr marL="68580" indent="0">
              <a:lnSpc>
                <a:spcPct val="110000"/>
              </a:lnSpc>
              <a:buNone/>
            </a:pPr>
            <a:r>
              <a:rPr lang="en-US" i="1" dirty="0">
                <a:latin typeface="Arial" charset="0"/>
              </a:rPr>
              <a:t>	P</a:t>
            </a:r>
            <a:r>
              <a:rPr lang="en-US" i="1" baseline="-25000" dirty="0">
                <a:latin typeface="Arial" charset="0"/>
              </a:rPr>
              <a:t>i</a:t>
            </a:r>
            <a:r>
              <a:rPr lang="en-US" dirty="0">
                <a:latin typeface="Arial" charset="0"/>
              </a:rPr>
              <a:t> = the price of industry </a:t>
            </a:r>
            <a:r>
              <a:rPr lang="en-US" i="1" dirty="0" err="1">
                <a:latin typeface="Arial" charset="0"/>
              </a:rPr>
              <a:t>i</a:t>
            </a:r>
            <a:r>
              <a:rPr lang="en-US" dirty="0">
                <a:latin typeface="Arial" charset="0"/>
              </a:rPr>
              <a:t> at time </a:t>
            </a:r>
            <a:r>
              <a:rPr lang="en-US" i="1" dirty="0">
                <a:latin typeface="Arial" charset="0"/>
              </a:rPr>
              <a:t>t</a:t>
            </a:r>
          </a:p>
          <a:p>
            <a:pPr marL="68580" indent="0">
              <a:lnSpc>
                <a:spcPct val="110000"/>
              </a:lnSpc>
              <a:buNone/>
            </a:pPr>
            <a:r>
              <a:rPr lang="en-US" i="1" dirty="0">
                <a:latin typeface="Arial" charset="0"/>
              </a:rPr>
              <a:t>	D</a:t>
            </a:r>
            <a:r>
              <a:rPr lang="en-US" baseline="-25000" dirty="0">
                <a:latin typeface="Arial" charset="0"/>
              </a:rPr>
              <a:t>1</a:t>
            </a:r>
            <a:r>
              <a:rPr lang="en-US" dirty="0">
                <a:latin typeface="Arial" charset="0"/>
              </a:rPr>
              <a:t> = the expected dividend for industry </a:t>
            </a:r>
            <a:r>
              <a:rPr lang="en-US" i="1" dirty="0" err="1">
                <a:latin typeface="Arial" charset="0"/>
              </a:rPr>
              <a:t>i</a:t>
            </a:r>
            <a:r>
              <a:rPr lang="en-US" dirty="0">
                <a:latin typeface="Arial" charset="0"/>
              </a:rPr>
              <a:t> in period 1 		equal to </a:t>
            </a:r>
            <a:r>
              <a:rPr lang="en-US" i="1" dirty="0">
                <a:latin typeface="Arial" charset="0"/>
              </a:rPr>
              <a:t>D</a:t>
            </a:r>
            <a:r>
              <a:rPr lang="en-US" i="1" baseline="-25000" dirty="0">
                <a:latin typeface="Arial" charset="0"/>
              </a:rPr>
              <a:t>0</a:t>
            </a:r>
            <a:r>
              <a:rPr lang="en-US" i="1" dirty="0">
                <a:latin typeface="Arial" charset="0"/>
              </a:rPr>
              <a:t>(</a:t>
            </a:r>
            <a:r>
              <a:rPr lang="en-US" dirty="0">
                <a:latin typeface="Arial" charset="0"/>
              </a:rPr>
              <a:t>1</a:t>
            </a:r>
            <a:r>
              <a:rPr lang="en-US" i="1" dirty="0">
                <a:latin typeface="Arial" charset="0"/>
              </a:rPr>
              <a:t>+g)</a:t>
            </a:r>
          </a:p>
          <a:p>
            <a:pPr marL="68580" indent="0">
              <a:lnSpc>
                <a:spcPct val="110000"/>
              </a:lnSpc>
              <a:buNone/>
            </a:pPr>
            <a:r>
              <a:rPr lang="en-US" i="1" dirty="0">
                <a:latin typeface="Arial" charset="0"/>
              </a:rPr>
              <a:t>	k = </a:t>
            </a:r>
            <a:r>
              <a:rPr lang="en-US" dirty="0">
                <a:latin typeface="Arial" charset="0"/>
              </a:rPr>
              <a:t>the required rate of return on the equity for industry </a:t>
            </a:r>
            <a:r>
              <a:rPr lang="en-US" i="1" dirty="0" err="1">
                <a:latin typeface="Arial" charset="0"/>
              </a:rPr>
              <a:t>i</a:t>
            </a:r>
            <a:endParaRPr lang="en-US" i="1" dirty="0">
              <a:latin typeface="Arial" charset="0"/>
            </a:endParaRPr>
          </a:p>
          <a:p>
            <a:pPr marL="68580" indent="0">
              <a:lnSpc>
                <a:spcPct val="110000"/>
              </a:lnSpc>
              <a:buNone/>
            </a:pPr>
            <a:r>
              <a:rPr lang="en-US" i="1" dirty="0">
                <a:latin typeface="Arial" charset="0"/>
              </a:rPr>
              <a:t>	g</a:t>
            </a:r>
            <a:r>
              <a:rPr lang="en-US" dirty="0">
                <a:latin typeface="Arial" charset="0"/>
              </a:rPr>
              <a:t> = the expected long-run growth rate of earnings and 	dividend for industry </a:t>
            </a:r>
            <a:r>
              <a:rPr lang="en-US" i="1" dirty="0" err="1">
                <a:latin typeface="Arial" charset="0"/>
              </a:rPr>
              <a:t>i</a:t>
            </a:r>
            <a:endParaRPr lang="en-US" dirty="0">
              <a:latin typeface="Arial" charset="0"/>
            </a:endParaRPr>
          </a:p>
          <a:p>
            <a:endParaRPr lang="en-US" dirty="0"/>
          </a:p>
        </p:txBody>
      </p:sp>
      <p:grpSp>
        <p:nvGrpSpPr>
          <p:cNvPr id="4" name="Group 18"/>
          <p:cNvGrpSpPr>
            <a:grpSpLocks/>
          </p:cNvGrpSpPr>
          <p:nvPr/>
        </p:nvGrpSpPr>
        <p:grpSpPr bwMode="auto">
          <a:xfrm>
            <a:off x="2895600" y="2301195"/>
            <a:ext cx="1719263" cy="1031136"/>
            <a:chOff x="1824" y="1219"/>
            <a:chExt cx="1083" cy="718"/>
          </a:xfrm>
        </p:grpSpPr>
        <p:sp>
          <p:nvSpPr>
            <p:cNvPr id="5" name="Line 8"/>
            <p:cNvSpPr>
              <a:spLocks noChangeShapeType="1"/>
            </p:cNvSpPr>
            <p:nvPr/>
          </p:nvSpPr>
          <p:spPr bwMode="auto">
            <a:xfrm>
              <a:off x="2304" y="1584"/>
              <a:ext cx="603" cy="1"/>
            </a:xfrm>
            <a:prstGeom prst="line">
              <a:avLst/>
            </a:prstGeom>
            <a:noFill/>
            <a:ln w="2063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Rectangle 9"/>
            <p:cNvSpPr>
              <a:spLocks noChangeArrowheads="1"/>
            </p:cNvSpPr>
            <p:nvPr/>
          </p:nvSpPr>
          <p:spPr bwMode="auto">
            <a:xfrm>
              <a:off x="2749" y="1572"/>
              <a:ext cx="15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800" i="1" dirty="0">
                  <a:latin typeface="Times New Roman" pitchFamily="18" charset="0"/>
                </a:rPr>
                <a:t>g</a:t>
              </a:r>
              <a:endParaRPr lang="en-US" dirty="0"/>
            </a:p>
          </p:txBody>
        </p:sp>
        <p:sp>
          <p:nvSpPr>
            <p:cNvPr id="7" name="Rectangle 10"/>
            <p:cNvSpPr>
              <a:spLocks noChangeArrowheads="1"/>
            </p:cNvSpPr>
            <p:nvPr/>
          </p:nvSpPr>
          <p:spPr bwMode="auto">
            <a:xfrm>
              <a:off x="2339" y="1572"/>
              <a:ext cx="13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800" i="1">
                  <a:latin typeface="Times New Roman" pitchFamily="18" charset="0"/>
                </a:rPr>
                <a:t>k</a:t>
              </a:r>
              <a:endParaRPr lang="en-US"/>
            </a:p>
          </p:txBody>
        </p:sp>
        <p:sp>
          <p:nvSpPr>
            <p:cNvPr id="8" name="Rectangle 11"/>
            <p:cNvSpPr>
              <a:spLocks noChangeArrowheads="1"/>
            </p:cNvSpPr>
            <p:nvPr/>
          </p:nvSpPr>
          <p:spPr bwMode="auto">
            <a:xfrm>
              <a:off x="2490" y="1219"/>
              <a:ext cx="2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800" i="1" dirty="0">
                  <a:latin typeface="Times New Roman" pitchFamily="18" charset="0"/>
                </a:rPr>
                <a:t>D</a:t>
              </a:r>
              <a:endParaRPr lang="en-US" dirty="0"/>
            </a:p>
          </p:txBody>
        </p:sp>
        <p:sp>
          <p:nvSpPr>
            <p:cNvPr id="9" name="Rectangle 12"/>
            <p:cNvSpPr>
              <a:spLocks noChangeArrowheads="1"/>
            </p:cNvSpPr>
            <p:nvPr/>
          </p:nvSpPr>
          <p:spPr bwMode="auto">
            <a:xfrm>
              <a:off x="1824" y="1377"/>
              <a:ext cx="18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800" i="1">
                  <a:latin typeface="Times New Roman" pitchFamily="18" charset="0"/>
                </a:rPr>
                <a:t>P</a:t>
              </a:r>
              <a:endParaRPr lang="en-US"/>
            </a:p>
          </p:txBody>
        </p:sp>
        <p:sp>
          <p:nvSpPr>
            <p:cNvPr id="10" name="Rectangle 13"/>
            <p:cNvSpPr>
              <a:spLocks noChangeArrowheads="1"/>
            </p:cNvSpPr>
            <p:nvPr/>
          </p:nvSpPr>
          <p:spPr bwMode="auto">
            <a:xfrm>
              <a:off x="1951" y="1532"/>
              <a:ext cx="49"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i="1">
                  <a:latin typeface="Times New Roman" pitchFamily="18" charset="0"/>
                </a:rPr>
                <a:t>i</a:t>
              </a:r>
              <a:endParaRPr lang="en-US"/>
            </a:p>
          </p:txBody>
        </p:sp>
        <p:sp>
          <p:nvSpPr>
            <p:cNvPr id="11" name="Rectangle 14"/>
            <p:cNvSpPr>
              <a:spLocks noChangeArrowheads="1"/>
            </p:cNvSpPr>
            <p:nvPr/>
          </p:nvSpPr>
          <p:spPr bwMode="auto">
            <a:xfrm>
              <a:off x="2533" y="1543"/>
              <a:ext cx="16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800" dirty="0">
                  <a:latin typeface="Symbol" pitchFamily="18" charset="2"/>
                </a:rPr>
                <a:t>-</a:t>
              </a:r>
              <a:endParaRPr lang="en-US" dirty="0"/>
            </a:p>
          </p:txBody>
        </p:sp>
        <p:sp>
          <p:nvSpPr>
            <p:cNvPr id="12" name="Rectangle 15"/>
            <p:cNvSpPr>
              <a:spLocks noChangeArrowheads="1"/>
            </p:cNvSpPr>
            <p:nvPr/>
          </p:nvSpPr>
          <p:spPr bwMode="auto">
            <a:xfrm>
              <a:off x="2095" y="1348"/>
              <a:ext cx="16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800">
                  <a:latin typeface="Symbol" pitchFamily="18" charset="2"/>
                </a:rPr>
                <a:t>=</a:t>
              </a:r>
              <a:endParaRPr lang="en-US"/>
            </a:p>
          </p:txBody>
        </p:sp>
        <p:sp>
          <p:nvSpPr>
            <p:cNvPr id="13" name="Rectangle 16"/>
            <p:cNvSpPr>
              <a:spLocks noChangeArrowheads="1"/>
            </p:cNvSpPr>
            <p:nvPr/>
          </p:nvSpPr>
          <p:spPr bwMode="auto">
            <a:xfrm>
              <a:off x="2710" y="1377"/>
              <a:ext cx="12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2200" dirty="0">
                  <a:latin typeface="Times New Roman" pitchFamily="18" charset="0"/>
                </a:rPr>
                <a:t>1</a:t>
              </a:r>
              <a:endParaRPr lang="en-US" dirty="0"/>
            </a:p>
          </p:txBody>
        </p:sp>
      </p:grpSp>
    </p:spTree>
    <p:extLst>
      <p:ext uri="{BB962C8B-B14F-4D97-AF65-F5344CB8AC3E}">
        <p14:creationId xmlns:p14="http://schemas.microsoft.com/office/powerpoint/2010/main" val="3570439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70537"/>
          </a:xfrm>
        </p:spPr>
        <p:txBody>
          <a:bodyPr>
            <a:normAutofit/>
          </a:bodyPr>
          <a:lstStyle/>
          <a:p>
            <a:r>
              <a:rPr lang="en-US" sz="2800" b="1" dirty="0"/>
              <a:t>Estimating Industry Rates of Return</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a:t>Estimating the Required Rate of Return </a:t>
            </a:r>
            <a:r>
              <a:rPr lang="en-US" i="1" dirty="0"/>
              <a:t>(k)</a:t>
            </a:r>
            <a:endParaRPr lang="en-US" dirty="0"/>
          </a:p>
          <a:p>
            <a:pPr lvl="1"/>
            <a:r>
              <a:rPr lang="en-US" dirty="0"/>
              <a:t>Influenced by the risk-free rate</a:t>
            </a:r>
          </a:p>
          <a:p>
            <a:pPr lvl="1"/>
            <a:r>
              <a:rPr lang="en-US" dirty="0"/>
              <a:t>Expected inflation rate</a:t>
            </a:r>
          </a:p>
          <a:p>
            <a:pPr lvl="1"/>
            <a:r>
              <a:rPr lang="en-US" dirty="0"/>
              <a:t>Risk premium for the industry versus the market</a:t>
            </a:r>
          </a:p>
          <a:p>
            <a:pPr lvl="2">
              <a:buFont typeface="Wingdings" pitchFamily="2" charset="2"/>
              <a:buChar char="§"/>
            </a:pPr>
            <a:r>
              <a:rPr lang="en-US" b="1" dirty="0"/>
              <a:t>business risk (BR)</a:t>
            </a:r>
          </a:p>
          <a:p>
            <a:pPr lvl="2">
              <a:buFont typeface="Wingdings" pitchFamily="2" charset="2"/>
              <a:buChar char="§"/>
            </a:pPr>
            <a:r>
              <a:rPr lang="en-US" b="1" dirty="0"/>
              <a:t>financial risk (FR)</a:t>
            </a:r>
          </a:p>
          <a:p>
            <a:pPr lvl="2">
              <a:buFont typeface="Wingdings" pitchFamily="2" charset="2"/>
              <a:buChar char="§"/>
            </a:pPr>
            <a:r>
              <a:rPr lang="en-US" b="1" dirty="0"/>
              <a:t>liquidity risk (LR)</a:t>
            </a:r>
          </a:p>
          <a:p>
            <a:pPr lvl="2">
              <a:buFont typeface="Wingdings" pitchFamily="2" charset="2"/>
              <a:buChar char="§"/>
            </a:pPr>
            <a:r>
              <a:rPr lang="en-US" b="1" dirty="0"/>
              <a:t>exchange rate risk (ERR)</a:t>
            </a:r>
          </a:p>
          <a:p>
            <a:pPr lvl="2">
              <a:buFont typeface="Wingdings" pitchFamily="2" charset="2"/>
              <a:buChar char="§"/>
            </a:pPr>
            <a:r>
              <a:rPr lang="en-US" b="1" dirty="0"/>
              <a:t>country political risk (CR)</a:t>
            </a:r>
            <a:endParaRPr lang="en-US" dirty="0"/>
          </a:p>
          <a:p>
            <a:pPr lvl="1"/>
            <a:r>
              <a:rPr lang="en-US" dirty="0"/>
              <a:t>Or compare systematic risk (beta) for the industry to the market beta of 1.0</a:t>
            </a:r>
          </a:p>
          <a:p>
            <a:endParaRPr lang="en-US" dirty="0"/>
          </a:p>
        </p:txBody>
      </p:sp>
    </p:spTree>
    <p:extLst>
      <p:ext uri="{BB962C8B-B14F-4D97-AF65-F5344CB8AC3E}">
        <p14:creationId xmlns:p14="http://schemas.microsoft.com/office/powerpoint/2010/main" val="1280350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20837"/>
          </a:xfrm>
        </p:spPr>
        <p:txBody>
          <a:bodyPr>
            <a:normAutofit fontScale="90000"/>
          </a:bodyPr>
          <a:lstStyle/>
          <a:p>
            <a:r>
              <a:rPr lang="en-US" b="1" dirty="0"/>
              <a:t>Estimating Industry Rates of Return</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sz="3200" dirty="0"/>
              <a:t>Estimating the Expected Growth Rate (</a:t>
            </a:r>
            <a:r>
              <a:rPr lang="en-US" sz="3200" i="1" dirty="0"/>
              <a:t>g</a:t>
            </a:r>
            <a:r>
              <a:rPr lang="en-US" sz="3200" dirty="0"/>
              <a:t>)</a:t>
            </a:r>
          </a:p>
          <a:p>
            <a:pPr lvl="1">
              <a:lnSpc>
                <a:spcPct val="110000"/>
              </a:lnSpc>
            </a:pPr>
            <a:r>
              <a:rPr lang="en-US" dirty="0"/>
              <a:t>Earnings and dividend growth are determined by the retention rate and the return on equity</a:t>
            </a:r>
          </a:p>
          <a:p>
            <a:pPr lvl="1">
              <a:lnSpc>
                <a:spcPct val="110000"/>
              </a:lnSpc>
            </a:pPr>
            <a:r>
              <a:rPr lang="en-US" dirty="0"/>
              <a:t>Earnings retention rate of industry compared to the overall market</a:t>
            </a:r>
          </a:p>
          <a:p>
            <a:pPr lvl="1">
              <a:lnSpc>
                <a:spcPct val="110000"/>
              </a:lnSpc>
            </a:pPr>
            <a:r>
              <a:rPr lang="en-US" dirty="0"/>
              <a:t>Return on equity is a function of </a:t>
            </a:r>
          </a:p>
          <a:p>
            <a:pPr lvl="2">
              <a:lnSpc>
                <a:spcPct val="110000"/>
              </a:lnSpc>
              <a:buFont typeface="Wingdings" pitchFamily="2" charset="2"/>
              <a:buChar char="§"/>
            </a:pPr>
            <a:r>
              <a:rPr lang="en-US" sz="2400" dirty="0"/>
              <a:t>the net profit margin</a:t>
            </a:r>
          </a:p>
          <a:p>
            <a:pPr lvl="2">
              <a:lnSpc>
                <a:spcPct val="110000"/>
              </a:lnSpc>
              <a:buFont typeface="Wingdings" pitchFamily="2" charset="2"/>
              <a:buChar char="§"/>
            </a:pPr>
            <a:r>
              <a:rPr lang="en-US" sz="2400" dirty="0"/>
              <a:t>total asset turnover</a:t>
            </a:r>
          </a:p>
          <a:p>
            <a:pPr lvl="2">
              <a:lnSpc>
                <a:spcPct val="110000"/>
              </a:lnSpc>
              <a:buFont typeface="Wingdings" pitchFamily="2" charset="2"/>
              <a:buChar char="§"/>
            </a:pPr>
            <a:r>
              <a:rPr lang="en-US" sz="2400" dirty="0"/>
              <a:t>a measure of financial leverage</a:t>
            </a:r>
          </a:p>
          <a:p>
            <a:endParaRPr lang="en-US" dirty="0"/>
          </a:p>
        </p:txBody>
      </p:sp>
    </p:spTree>
    <p:extLst>
      <p:ext uri="{BB962C8B-B14F-4D97-AF65-F5344CB8AC3E}">
        <p14:creationId xmlns:p14="http://schemas.microsoft.com/office/powerpoint/2010/main" val="2588265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33411"/>
          </a:xfrm>
        </p:spPr>
        <p:txBody>
          <a:bodyPr>
            <a:normAutofit/>
          </a:bodyPr>
          <a:lstStyle/>
          <a:p>
            <a:r>
              <a:rPr lang="en-US" sz="2400" b="1" dirty="0"/>
              <a:t>Industry Valuation Using the Free Cash Flow to Equity (FCFE) Model</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a:t>FCFE is defined as follows:</a:t>
            </a:r>
          </a:p>
          <a:p>
            <a:pPr lvl="1">
              <a:lnSpc>
                <a:spcPct val="60000"/>
              </a:lnSpc>
              <a:buFontTx/>
              <a:buNone/>
            </a:pPr>
            <a:endParaRPr lang="en-US" sz="2800" dirty="0"/>
          </a:p>
          <a:p>
            <a:pPr lvl="1">
              <a:buFontTx/>
              <a:buNone/>
            </a:pPr>
            <a:r>
              <a:rPr lang="en-US" sz="2800" dirty="0"/>
              <a:t>FCFE=</a:t>
            </a:r>
          </a:p>
          <a:p>
            <a:pPr lvl="1">
              <a:buFontTx/>
              <a:buNone/>
            </a:pPr>
            <a:r>
              <a:rPr lang="en-US" sz="2800" dirty="0"/>
              <a:t>	Net income</a:t>
            </a:r>
          </a:p>
          <a:p>
            <a:pPr lvl="1">
              <a:buFontTx/>
              <a:buNone/>
            </a:pPr>
            <a:r>
              <a:rPr lang="en-US" sz="2800" dirty="0"/>
              <a:t>	+ Depreciation</a:t>
            </a:r>
          </a:p>
          <a:p>
            <a:pPr lvl="1">
              <a:buFontTx/>
              <a:buNone/>
            </a:pPr>
            <a:r>
              <a:rPr lang="en-US" sz="2800" dirty="0"/>
              <a:t>	-  Capital expenditures</a:t>
            </a:r>
          </a:p>
          <a:p>
            <a:pPr lvl="1">
              <a:buFontTx/>
              <a:buNone/>
            </a:pPr>
            <a:r>
              <a:rPr lang="en-US" sz="2800" dirty="0"/>
              <a:t>	-  </a:t>
            </a:r>
            <a:r>
              <a:rPr lang="en-US" sz="2800" dirty="0">
                <a:latin typeface="Symbol" pitchFamily="18" charset="2"/>
              </a:rPr>
              <a:t>D</a:t>
            </a:r>
            <a:r>
              <a:rPr lang="en-US" sz="2800" dirty="0"/>
              <a:t> in working capital</a:t>
            </a:r>
          </a:p>
          <a:p>
            <a:pPr lvl="1">
              <a:buFontTx/>
              <a:buNone/>
            </a:pPr>
            <a:r>
              <a:rPr lang="en-US" sz="2800" dirty="0"/>
              <a:t>	-  Principal debt repayments</a:t>
            </a:r>
          </a:p>
          <a:p>
            <a:pPr lvl="1">
              <a:buFontTx/>
              <a:buNone/>
            </a:pPr>
            <a:r>
              <a:rPr lang="en-US" sz="2800" dirty="0"/>
              <a:t>	+ New debt issues</a:t>
            </a:r>
            <a:endParaRPr lang="en-US" sz="2800" b="1" dirty="0"/>
          </a:p>
          <a:p>
            <a:endParaRPr lang="en-US" dirty="0"/>
          </a:p>
        </p:txBody>
      </p:sp>
    </p:spTree>
    <p:extLst>
      <p:ext uri="{BB962C8B-B14F-4D97-AF65-F5344CB8AC3E}">
        <p14:creationId xmlns:p14="http://schemas.microsoft.com/office/powerpoint/2010/main" val="594340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7066"/>
            <a:ext cx="7024744" cy="679040"/>
          </a:xfrm>
        </p:spPr>
        <p:txBody>
          <a:bodyPr>
            <a:noAutofit/>
          </a:bodyPr>
          <a:lstStyle/>
          <a:p>
            <a:r>
              <a:rPr lang="en-US" sz="2800" b="1" dirty="0"/>
              <a:t>Industry Valuation Using the Free Cash Flow to Equity (FCFE) Model</a:t>
            </a:r>
            <a:endParaRPr lang="en-US" sz="2800" dirty="0"/>
          </a:p>
        </p:txBody>
      </p:sp>
      <p:sp>
        <p:nvSpPr>
          <p:cNvPr id="3" name="Content Placeholder 2"/>
          <p:cNvSpPr>
            <a:spLocks noGrp="1"/>
          </p:cNvSpPr>
          <p:nvPr>
            <p:ph idx="1"/>
          </p:nvPr>
        </p:nvSpPr>
        <p:spPr>
          <a:xfrm>
            <a:off x="1043492" y="2011974"/>
            <a:ext cx="6777317" cy="3820656"/>
          </a:xfrm>
        </p:spPr>
        <p:txBody>
          <a:bodyPr>
            <a:normAutofit fontScale="92500" lnSpcReduction="20000"/>
          </a:bodyPr>
          <a:lstStyle/>
          <a:p>
            <a:r>
              <a:rPr lang="en-US" dirty="0"/>
              <a:t>The Constant Growth FCFE Model</a:t>
            </a:r>
          </a:p>
          <a:p>
            <a:endParaRPr lang="en-US" dirty="0" smtClean="0"/>
          </a:p>
          <a:p>
            <a:endParaRPr lang="en-US" dirty="0"/>
          </a:p>
          <a:p>
            <a:endParaRPr lang="en-US" dirty="0" smtClean="0"/>
          </a:p>
          <a:p>
            <a:pPr>
              <a:lnSpc>
                <a:spcPct val="90000"/>
              </a:lnSpc>
            </a:pPr>
            <a:endParaRPr lang="en-US" dirty="0"/>
          </a:p>
          <a:p>
            <a:pPr>
              <a:lnSpc>
                <a:spcPct val="50000"/>
              </a:lnSpc>
            </a:pPr>
            <a:endParaRPr lang="en-US" dirty="0" smtClean="0">
              <a:cs typeface="Times New Roman" pitchFamily="18" charset="0"/>
            </a:endParaRPr>
          </a:p>
          <a:p>
            <a:pPr>
              <a:lnSpc>
                <a:spcPct val="50000"/>
              </a:lnSpc>
            </a:pPr>
            <a:endParaRPr lang="en-US" dirty="0">
              <a:cs typeface="Times New Roman" pitchFamily="18" charset="0"/>
            </a:endParaRPr>
          </a:p>
          <a:p>
            <a:pPr>
              <a:lnSpc>
                <a:spcPct val="50000"/>
              </a:lnSpc>
            </a:pPr>
            <a:r>
              <a:rPr lang="en-US" dirty="0" smtClean="0">
                <a:cs typeface="Times New Roman" pitchFamily="18" charset="0"/>
              </a:rPr>
              <a:t>The </a:t>
            </a:r>
            <a:r>
              <a:rPr lang="en-US" dirty="0">
                <a:cs typeface="Times New Roman" pitchFamily="18" charset="0"/>
              </a:rPr>
              <a:t>Two-Stage Growth FCFE Model</a:t>
            </a:r>
            <a:r>
              <a:rPr lang="en-US" dirty="0"/>
              <a:t> </a:t>
            </a:r>
          </a:p>
          <a:p>
            <a:pPr lvl="1">
              <a:lnSpc>
                <a:spcPct val="120000"/>
              </a:lnSpc>
            </a:pPr>
            <a:r>
              <a:rPr lang="en-US" dirty="0"/>
              <a:t>The two-stage model is similar to the two-stage DDM model</a:t>
            </a:r>
          </a:p>
          <a:p>
            <a:pPr lvl="1">
              <a:lnSpc>
                <a:spcPct val="120000"/>
              </a:lnSpc>
            </a:pPr>
            <a:r>
              <a:rPr lang="en-US" dirty="0"/>
              <a:t>IN the second stage, FCFE is assumed to grow at a constant rate, normally lower than that in the first stage period</a:t>
            </a:r>
          </a:p>
          <a:p>
            <a:endParaRPr lang="en-US" dirty="0"/>
          </a:p>
        </p:txBody>
      </p:sp>
      <p:grpSp>
        <p:nvGrpSpPr>
          <p:cNvPr id="4" name="Group 18"/>
          <p:cNvGrpSpPr>
            <a:grpSpLocks/>
          </p:cNvGrpSpPr>
          <p:nvPr/>
        </p:nvGrpSpPr>
        <p:grpSpPr bwMode="auto">
          <a:xfrm>
            <a:off x="2978150" y="2468788"/>
            <a:ext cx="2260601" cy="941032"/>
            <a:chOff x="1728" y="1096"/>
            <a:chExt cx="1488" cy="770"/>
          </a:xfrm>
        </p:grpSpPr>
        <p:sp>
          <p:nvSpPr>
            <p:cNvPr id="5" name="AutoShape 8"/>
            <p:cNvSpPr>
              <a:spLocks noChangeAspect="1" noChangeArrowheads="1" noTextEdit="1"/>
            </p:cNvSpPr>
            <p:nvPr/>
          </p:nvSpPr>
          <p:spPr bwMode="auto">
            <a:xfrm>
              <a:off x="1728" y="1104"/>
              <a:ext cx="1488" cy="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Line 10"/>
            <p:cNvSpPr>
              <a:spLocks noChangeShapeType="1"/>
            </p:cNvSpPr>
            <p:nvPr/>
          </p:nvSpPr>
          <p:spPr bwMode="auto">
            <a:xfrm>
              <a:off x="2275" y="1473"/>
              <a:ext cx="877"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Rectangle 11"/>
            <p:cNvSpPr>
              <a:spLocks noChangeArrowheads="1"/>
            </p:cNvSpPr>
            <p:nvPr/>
          </p:nvSpPr>
          <p:spPr bwMode="auto">
            <a:xfrm>
              <a:off x="2848" y="1512"/>
              <a:ext cx="14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500" i="1">
                  <a:latin typeface="Times New Roman" pitchFamily="18" charset="0"/>
                </a:rPr>
                <a:t>g</a:t>
              </a:r>
              <a:endParaRPr lang="en-US"/>
            </a:p>
          </p:txBody>
        </p:sp>
        <p:sp>
          <p:nvSpPr>
            <p:cNvPr id="8" name="Rectangle 12"/>
            <p:cNvSpPr>
              <a:spLocks noChangeArrowheads="1"/>
            </p:cNvSpPr>
            <p:nvPr/>
          </p:nvSpPr>
          <p:spPr bwMode="auto">
            <a:xfrm>
              <a:off x="2415" y="1512"/>
              <a:ext cx="12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500" i="1">
                  <a:latin typeface="Times New Roman" pitchFamily="18" charset="0"/>
                </a:rPr>
                <a:t>k</a:t>
              </a:r>
              <a:endParaRPr lang="en-US"/>
            </a:p>
          </p:txBody>
        </p:sp>
        <p:sp>
          <p:nvSpPr>
            <p:cNvPr id="9" name="Rectangle 13"/>
            <p:cNvSpPr>
              <a:spLocks noChangeArrowheads="1"/>
            </p:cNvSpPr>
            <p:nvPr/>
          </p:nvSpPr>
          <p:spPr bwMode="auto">
            <a:xfrm>
              <a:off x="2300" y="1096"/>
              <a:ext cx="70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500" i="1" dirty="0">
                  <a:latin typeface="Times New Roman" pitchFamily="18" charset="0"/>
                </a:rPr>
                <a:t>FCFE</a:t>
              </a:r>
              <a:endParaRPr lang="en-US" dirty="0"/>
            </a:p>
          </p:txBody>
        </p:sp>
        <p:sp>
          <p:nvSpPr>
            <p:cNvPr id="10" name="Rectangle 14"/>
            <p:cNvSpPr>
              <a:spLocks noChangeArrowheads="1"/>
            </p:cNvSpPr>
            <p:nvPr/>
          </p:nvSpPr>
          <p:spPr bwMode="auto">
            <a:xfrm>
              <a:off x="1745" y="1296"/>
              <a:ext cx="171"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500" i="1">
                  <a:latin typeface="Times New Roman" pitchFamily="18" charset="0"/>
                </a:rPr>
                <a:t>V</a:t>
              </a:r>
              <a:endParaRPr lang="en-US"/>
            </a:p>
          </p:txBody>
        </p:sp>
        <p:sp>
          <p:nvSpPr>
            <p:cNvPr id="11" name="Rectangle 15"/>
            <p:cNvSpPr>
              <a:spLocks noChangeArrowheads="1"/>
            </p:cNvSpPr>
            <p:nvPr/>
          </p:nvSpPr>
          <p:spPr bwMode="auto">
            <a:xfrm>
              <a:off x="2620" y="1480"/>
              <a:ext cx="15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500" dirty="0">
                  <a:latin typeface="Symbol" pitchFamily="18" charset="2"/>
                </a:rPr>
                <a:t>-</a:t>
              </a:r>
              <a:endParaRPr lang="en-US" dirty="0"/>
            </a:p>
          </p:txBody>
        </p:sp>
        <p:sp>
          <p:nvSpPr>
            <p:cNvPr id="12" name="Rectangle 16"/>
            <p:cNvSpPr>
              <a:spLocks noChangeArrowheads="1"/>
            </p:cNvSpPr>
            <p:nvPr/>
          </p:nvSpPr>
          <p:spPr bwMode="auto">
            <a:xfrm>
              <a:off x="2038" y="1264"/>
              <a:ext cx="15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500">
                  <a:latin typeface="Symbol" pitchFamily="18" charset="2"/>
                </a:rPr>
                <a:t>=</a:t>
              </a:r>
              <a:endParaRPr lang="en-US"/>
            </a:p>
          </p:txBody>
        </p:sp>
        <p:sp>
          <p:nvSpPr>
            <p:cNvPr id="13" name="Rectangle 17"/>
            <p:cNvSpPr>
              <a:spLocks noChangeArrowheads="1"/>
            </p:cNvSpPr>
            <p:nvPr/>
          </p:nvSpPr>
          <p:spPr bwMode="auto">
            <a:xfrm>
              <a:off x="3034" y="1292"/>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latin typeface="Times New Roman" pitchFamily="18" charset="0"/>
                </a:rPr>
                <a:t>1</a:t>
              </a:r>
              <a:endParaRPr lang="en-US"/>
            </a:p>
          </p:txBody>
        </p:sp>
      </p:grpSp>
    </p:spTree>
    <p:extLst>
      <p:ext uri="{BB962C8B-B14F-4D97-AF65-F5344CB8AC3E}">
        <p14:creationId xmlns:p14="http://schemas.microsoft.com/office/powerpoint/2010/main" val="93723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69090"/>
            <a:ext cx="7024744" cy="579392"/>
          </a:xfrm>
        </p:spPr>
        <p:txBody>
          <a:bodyPr>
            <a:normAutofit fontScale="90000"/>
          </a:bodyPr>
          <a:lstStyle/>
          <a:p>
            <a:r>
              <a:rPr lang="en-US" b="1" dirty="0"/>
              <a:t>Why Do Industry Analysis?</a:t>
            </a:r>
            <a:endParaRPr lang="en-US" dirty="0"/>
          </a:p>
        </p:txBody>
      </p:sp>
      <p:sp>
        <p:nvSpPr>
          <p:cNvPr id="3" name="Content Placeholder 2"/>
          <p:cNvSpPr>
            <a:spLocks noGrp="1"/>
          </p:cNvSpPr>
          <p:nvPr>
            <p:ph idx="1"/>
          </p:nvPr>
        </p:nvSpPr>
        <p:spPr>
          <a:xfrm>
            <a:off x="824436" y="1448482"/>
            <a:ext cx="7243798" cy="4679706"/>
          </a:xfrm>
        </p:spPr>
        <p:txBody>
          <a:bodyPr>
            <a:normAutofit fontScale="92500"/>
          </a:bodyPr>
          <a:lstStyle/>
          <a:p>
            <a:pPr eaLnBrk="0" hangingPunct="0">
              <a:lnSpc>
                <a:spcPct val="110000"/>
              </a:lnSpc>
            </a:pPr>
            <a:r>
              <a:rPr lang="en-US" dirty="0"/>
              <a:t>Industry Performance over Time</a:t>
            </a:r>
          </a:p>
          <a:p>
            <a:pPr lvl="1"/>
            <a:r>
              <a:rPr lang="en-US" dirty="0"/>
              <a:t>Research shows that there is </a:t>
            </a:r>
            <a:r>
              <a:rPr lang="en-US" i="1" dirty="0"/>
              <a:t>almost no association </a:t>
            </a:r>
            <a:r>
              <a:rPr lang="en-US" dirty="0"/>
              <a:t>in individual industry performance year to year or over sequential rising or falling </a:t>
            </a:r>
            <a:r>
              <a:rPr lang="en-US" dirty="0" smtClean="0"/>
              <a:t>markets</a:t>
            </a:r>
          </a:p>
          <a:p>
            <a:pPr marL="365760" lvl="1" indent="0">
              <a:buNone/>
            </a:pPr>
            <a:r>
              <a:rPr lang="en-US" b="1" dirty="0" smtClean="0"/>
              <a:t>This imply that:</a:t>
            </a:r>
          </a:p>
          <a:p>
            <a:pPr lvl="1"/>
            <a:r>
              <a:rPr lang="en-US" dirty="0" smtClean="0"/>
              <a:t>past performance alone does not project future industry performance.</a:t>
            </a:r>
          </a:p>
          <a:p>
            <a:pPr lvl="1"/>
            <a:r>
              <a:rPr lang="en-US" dirty="0"/>
              <a:t>Variables that affect industry performance change over </a:t>
            </a:r>
            <a:r>
              <a:rPr lang="en-US" dirty="0" smtClean="0"/>
              <a:t>time</a:t>
            </a:r>
          </a:p>
          <a:p>
            <a:pPr lvl="1"/>
            <a:r>
              <a:rPr lang="en-US" dirty="0"/>
              <a:t>Each year you must estimate the current intrinsic value for each industry based on future estimates of relevant </a:t>
            </a:r>
            <a:r>
              <a:rPr lang="en-US" dirty="0" smtClean="0"/>
              <a:t>variables</a:t>
            </a:r>
          </a:p>
          <a:p>
            <a:pPr lvl="1"/>
            <a:r>
              <a:rPr lang="en-US" dirty="0"/>
              <a:t>Compare this to its current market price</a:t>
            </a:r>
          </a:p>
          <a:p>
            <a:pPr lvl="1"/>
            <a:endParaRPr lang="en-US" dirty="0" smtClean="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051411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81915"/>
          </a:xfrm>
        </p:spPr>
        <p:txBody>
          <a:bodyPr>
            <a:normAutofit fontScale="90000"/>
          </a:bodyPr>
          <a:lstStyle/>
          <a:p>
            <a:r>
              <a:rPr lang="en-US" b="1" dirty="0"/>
              <a:t>The Earnings Multiple Technique</a:t>
            </a:r>
            <a:endParaRPr lang="en-US" dirty="0"/>
          </a:p>
        </p:txBody>
      </p:sp>
      <p:sp>
        <p:nvSpPr>
          <p:cNvPr id="3" name="Content Placeholder 2"/>
          <p:cNvSpPr>
            <a:spLocks noGrp="1"/>
          </p:cNvSpPr>
          <p:nvPr>
            <p:ph idx="1"/>
          </p:nvPr>
        </p:nvSpPr>
        <p:spPr>
          <a:xfrm>
            <a:off x="1043492" y="1810776"/>
            <a:ext cx="6777317" cy="4021853"/>
          </a:xfrm>
        </p:spPr>
        <p:txBody>
          <a:bodyPr>
            <a:normAutofit fontScale="92500" lnSpcReduction="10000"/>
          </a:bodyPr>
          <a:lstStyle/>
          <a:p>
            <a:pPr>
              <a:lnSpc>
                <a:spcPct val="90000"/>
              </a:lnSpc>
            </a:pPr>
            <a:r>
              <a:rPr lang="en-US" dirty="0"/>
              <a:t>Estimating Earnings per Share</a:t>
            </a:r>
          </a:p>
          <a:p>
            <a:pPr lvl="1">
              <a:lnSpc>
                <a:spcPct val="90000"/>
              </a:lnSpc>
            </a:pPr>
            <a:r>
              <a:rPr lang="en-US" dirty="0"/>
              <a:t>Start with forecasting sales per share</a:t>
            </a:r>
          </a:p>
          <a:p>
            <a:pPr lvl="2">
              <a:buFont typeface="Wingdings" pitchFamily="2" charset="2"/>
              <a:buChar char="§"/>
            </a:pPr>
            <a:r>
              <a:rPr lang="en-US" dirty="0"/>
              <a:t>Time series analysis</a:t>
            </a:r>
          </a:p>
          <a:p>
            <a:pPr lvl="2">
              <a:lnSpc>
                <a:spcPct val="90000"/>
              </a:lnSpc>
              <a:buFont typeface="Wingdings" pitchFamily="2" charset="2"/>
              <a:buChar char="§"/>
            </a:pPr>
            <a:r>
              <a:rPr lang="en-US" dirty="0"/>
              <a:t>Input-output analysis</a:t>
            </a:r>
          </a:p>
          <a:p>
            <a:pPr lvl="2">
              <a:lnSpc>
                <a:spcPct val="90000"/>
              </a:lnSpc>
              <a:buFont typeface="Wingdings" pitchFamily="2" charset="2"/>
              <a:buChar char="§"/>
            </a:pPr>
            <a:r>
              <a:rPr lang="en-US" dirty="0"/>
              <a:t>Industry-economy relationship</a:t>
            </a:r>
          </a:p>
          <a:p>
            <a:pPr lvl="1">
              <a:lnSpc>
                <a:spcPct val="110000"/>
              </a:lnSpc>
            </a:pPr>
            <a:r>
              <a:rPr lang="en-US" dirty="0"/>
              <a:t>Earnings forecasting and analysis of industry competition</a:t>
            </a:r>
          </a:p>
          <a:p>
            <a:pPr lvl="2">
              <a:buFont typeface="Wingdings" pitchFamily="2" charset="2"/>
              <a:buChar char="§"/>
            </a:pPr>
            <a:r>
              <a:rPr lang="en-US" dirty="0"/>
              <a:t>Competitive strategy</a:t>
            </a:r>
          </a:p>
          <a:p>
            <a:pPr lvl="2">
              <a:buFont typeface="Wingdings" pitchFamily="2" charset="2"/>
              <a:buChar char="§"/>
            </a:pPr>
            <a:r>
              <a:rPr lang="en-US" dirty="0"/>
              <a:t>Competitive environment</a:t>
            </a:r>
          </a:p>
          <a:p>
            <a:pPr lvl="2">
              <a:buFont typeface="Wingdings" pitchFamily="2" charset="2"/>
              <a:buChar char="§"/>
            </a:pPr>
            <a:r>
              <a:rPr lang="en-US" dirty="0"/>
              <a:t>Industry operating profit margin</a:t>
            </a:r>
          </a:p>
          <a:p>
            <a:pPr lvl="2">
              <a:buFont typeface="Wingdings" pitchFamily="2" charset="2"/>
              <a:buChar char="§"/>
            </a:pPr>
            <a:r>
              <a:rPr lang="en-US" dirty="0"/>
              <a:t>Industry earnings estimate</a:t>
            </a:r>
          </a:p>
          <a:p>
            <a:pPr lvl="2">
              <a:buFont typeface="Wingdings" pitchFamily="2" charset="2"/>
              <a:buChar char="§"/>
            </a:pPr>
            <a:r>
              <a:rPr lang="en-US" dirty="0"/>
              <a:t>Industry earnings multiplier</a:t>
            </a:r>
          </a:p>
          <a:p>
            <a:endParaRPr lang="en-US" dirty="0"/>
          </a:p>
        </p:txBody>
      </p:sp>
    </p:spTree>
    <p:extLst>
      <p:ext uri="{BB962C8B-B14F-4D97-AF65-F5344CB8AC3E}">
        <p14:creationId xmlns:p14="http://schemas.microsoft.com/office/powerpoint/2010/main" val="3446484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42514"/>
            <a:ext cx="7024744" cy="867663"/>
          </a:xfrm>
        </p:spPr>
        <p:txBody>
          <a:bodyPr>
            <a:normAutofit fontScale="90000"/>
          </a:bodyPr>
          <a:lstStyle/>
          <a:p>
            <a:r>
              <a:rPr lang="en-US" b="1" dirty="0"/>
              <a:t>Estimating an Industry Earnings Multiplier</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pPr>
            <a:r>
              <a:rPr lang="en-US" dirty="0" err="1"/>
              <a:t>Macroanalysis</a:t>
            </a:r>
            <a:endParaRPr lang="en-US" dirty="0"/>
          </a:p>
          <a:p>
            <a:pPr lvl="1">
              <a:lnSpc>
                <a:spcPct val="110000"/>
              </a:lnSpc>
            </a:pPr>
            <a:r>
              <a:rPr lang="en-US" dirty="0"/>
              <a:t>relationship between multiplier for the industry and the market</a:t>
            </a:r>
          </a:p>
          <a:p>
            <a:pPr lvl="1">
              <a:lnSpc>
                <a:spcPct val="110000"/>
              </a:lnSpc>
            </a:pPr>
            <a:r>
              <a:rPr lang="en-US" dirty="0"/>
              <a:t>variables that influence the multiplier:</a:t>
            </a:r>
          </a:p>
          <a:p>
            <a:pPr lvl="2">
              <a:lnSpc>
                <a:spcPct val="110000"/>
              </a:lnSpc>
              <a:buFont typeface="Wingdings" pitchFamily="2" charset="2"/>
              <a:buChar char="§"/>
            </a:pPr>
            <a:r>
              <a:rPr lang="en-US" dirty="0"/>
              <a:t>required rate of return (k): </a:t>
            </a:r>
            <a:r>
              <a:rPr lang="en-US" sz="2600" dirty="0"/>
              <a:t>function of the nominal risk-free rate plus a risk premium</a:t>
            </a:r>
          </a:p>
          <a:p>
            <a:pPr lvl="2">
              <a:lnSpc>
                <a:spcPct val="110000"/>
              </a:lnSpc>
              <a:buFont typeface="Wingdings" pitchFamily="2" charset="2"/>
              <a:buChar char="§"/>
            </a:pPr>
            <a:r>
              <a:rPr lang="en-US" dirty="0"/>
              <a:t>expected growth rate of earnings and dividend</a:t>
            </a:r>
          </a:p>
          <a:p>
            <a:pPr lvl="2">
              <a:lnSpc>
                <a:spcPct val="110000"/>
              </a:lnSpc>
              <a:buFont typeface="Wingdings" pitchFamily="2" charset="2"/>
              <a:buChar char="§"/>
            </a:pPr>
            <a:r>
              <a:rPr lang="en-US" dirty="0"/>
              <a:t>dividend payout ratio</a:t>
            </a:r>
          </a:p>
          <a:p>
            <a:endParaRPr lang="en-US" dirty="0"/>
          </a:p>
        </p:txBody>
      </p:sp>
    </p:spTree>
    <p:extLst>
      <p:ext uri="{BB962C8B-B14F-4D97-AF65-F5344CB8AC3E}">
        <p14:creationId xmlns:p14="http://schemas.microsoft.com/office/powerpoint/2010/main" val="1148732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7064"/>
          </a:xfrm>
        </p:spPr>
        <p:txBody>
          <a:bodyPr>
            <a:normAutofit fontScale="90000"/>
          </a:bodyPr>
          <a:lstStyle/>
          <a:p>
            <a:r>
              <a:rPr lang="en-US" b="1" dirty="0"/>
              <a:t>Estimating an Industry Earnings Multiplier</a:t>
            </a:r>
            <a:endParaRPr lang="en-US" dirty="0"/>
          </a:p>
        </p:txBody>
      </p:sp>
      <p:sp>
        <p:nvSpPr>
          <p:cNvPr id="3" name="Content Placeholder 2"/>
          <p:cNvSpPr>
            <a:spLocks noGrp="1"/>
          </p:cNvSpPr>
          <p:nvPr>
            <p:ph idx="1"/>
          </p:nvPr>
        </p:nvSpPr>
        <p:spPr>
          <a:xfrm>
            <a:off x="1043492" y="1949100"/>
            <a:ext cx="6777317" cy="3883530"/>
          </a:xfrm>
        </p:spPr>
        <p:txBody>
          <a:bodyPr>
            <a:normAutofit fontScale="92500" lnSpcReduction="20000"/>
          </a:bodyPr>
          <a:lstStyle/>
          <a:p>
            <a:pPr>
              <a:lnSpc>
                <a:spcPct val="90000"/>
              </a:lnSpc>
            </a:pPr>
            <a:r>
              <a:rPr lang="en-US" dirty="0"/>
              <a:t>Microanalysis</a:t>
            </a:r>
          </a:p>
          <a:p>
            <a:pPr lvl="1">
              <a:lnSpc>
                <a:spcPct val="110000"/>
              </a:lnSpc>
            </a:pPr>
            <a:r>
              <a:rPr lang="en-US" dirty="0"/>
              <a:t>Estimate the variables that influence the industry earnings multiplier and compare them to the comparable values for the market P/E</a:t>
            </a:r>
          </a:p>
          <a:p>
            <a:pPr lvl="1">
              <a:lnSpc>
                <a:spcPct val="110000"/>
              </a:lnSpc>
            </a:pPr>
            <a:r>
              <a:rPr lang="en-US" dirty="0"/>
              <a:t>Industry  multiplier versus the market multiplier</a:t>
            </a:r>
          </a:p>
          <a:p>
            <a:pPr lvl="1">
              <a:lnSpc>
                <a:spcPct val="110000"/>
              </a:lnSpc>
            </a:pPr>
            <a:r>
              <a:rPr lang="en-US" dirty="0"/>
              <a:t>Comparing dividend-payout ratios</a:t>
            </a:r>
          </a:p>
          <a:p>
            <a:pPr lvl="1">
              <a:lnSpc>
                <a:spcPct val="110000"/>
              </a:lnSpc>
            </a:pPr>
            <a:r>
              <a:rPr lang="en-US" dirty="0"/>
              <a:t>Estimating the required rate of return (k)</a:t>
            </a:r>
          </a:p>
          <a:p>
            <a:pPr lvl="1">
              <a:lnSpc>
                <a:spcPct val="110000"/>
              </a:lnSpc>
            </a:pPr>
            <a:r>
              <a:rPr lang="en-US" dirty="0"/>
              <a:t>Estimating the expected growth rate (g)</a:t>
            </a:r>
          </a:p>
          <a:p>
            <a:pPr lvl="2">
              <a:lnSpc>
                <a:spcPct val="110000"/>
              </a:lnSpc>
              <a:buFontTx/>
              <a:buNone/>
            </a:pPr>
            <a:r>
              <a:rPr lang="en-US" sz="2400" dirty="0"/>
              <a:t>g = Retention Rate (b) X Return on Equity (ROE)</a:t>
            </a:r>
          </a:p>
          <a:p>
            <a:pPr lvl="2">
              <a:lnSpc>
                <a:spcPct val="110000"/>
              </a:lnSpc>
              <a:buFontTx/>
              <a:buNone/>
            </a:pPr>
            <a:r>
              <a:rPr lang="en-US" sz="2400" dirty="0"/>
              <a:t>   = (b) X (ROE)</a:t>
            </a:r>
          </a:p>
          <a:p>
            <a:endParaRPr lang="en-US" dirty="0"/>
          </a:p>
        </p:txBody>
      </p:sp>
    </p:spTree>
    <p:extLst>
      <p:ext uri="{BB962C8B-B14F-4D97-AF65-F5344CB8AC3E}">
        <p14:creationId xmlns:p14="http://schemas.microsoft.com/office/powerpoint/2010/main" val="3294703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70537"/>
          </a:xfrm>
        </p:spPr>
        <p:txBody>
          <a:bodyPr>
            <a:normAutofit fontScale="90000"/>
          </a:bodyPr>
          <a:lstStyle/>
          <a:p>
            <a:r>
              <a:rPr lang="en-US" b="1" dirty="0"/>
              <a:t>Other Relative Valuation Ratios</a:t>
            </a:r>
            <a:r>
              <a:rPr lang="en-US" dirty="0"/>
              <a:t> </a:t>
            </a:r>
          </a:p>
        </p:txBody>
      </p:sp>
      <p:sp>
        <p:nvSpPr>
          <p:cNvPr id="3" name="Content Placeholder 2"/>
          <p:cNvSpPr>
            <a:spLocks noGrp="1"/>
          </p:cNvSpPr>
          <p:nvPr>
            <p:ph idx="1"/>
          </p:nvPr>
        </p:nvSpPr>
        <p:spPr/>
        <p:txBody>
          <a:bodyPr/>
          <a:lstStyle/>
          <a:p>
            <a:r>
              <a:rPr lang="en-US" dirty="0"/>
              <a:t>Price-to-book value ratios (P/BV)</a:t>
            </a:r>
          </a:p>
          <a:p>
            <a:r>
              <a:rPr lang="en-US" dirty="0"/>
              <a:t>Price-to-cash flow ratios (P/CF)</a:t>
            </a:r>
          </a:p>
          <a:p>
            <a:r>
              <a:rPr lang="en-US" dirty="0"/>
              <a:t>Price-to-sales ratios (P/S)</a:t>
            </a:r>
          </a:p>
          <a:p>
            <a:pPr marL="68580" indent="0">
              <a:buNone/>
            </a:pPr>
            <a:endParaRPr lang="en-US" dirty="0"/>
          </a:p>
        </p:txBody>
      </p:sp>
    </p:spTree>
    <p:extLst>
      <p:ext uri="{BB962C8B-B14F-4D97-AF65-F5344CB8AC3E}">
        <p14:creationId xmlns:p14="http://schemas.microsoft.com/office/powerpoint/2010/main" val="46175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969896"/>
            <a:ext cx="7024744" cy="723712"/>
          </a:xfrm>
        </p:spPr>
        <p:txBody>
          <a:bodyPr/>
          <a:lstStyle/>
          <a:p>
            <a:r>
              <a:rPr lang="en-US" b="1" dirty="0"/>
              <a:t>Why Do Industry Analysis?</a:t>
            </a:r>
            <a:endParaRPr lang="en-US" dirty="0"/>
          </a:p>
        </p:txBody>
      </p:sp>
      <p:sp>
        <p:nvSpPr>
          <p:cNvPr id="3" name="Content Placeholder 2"/>
          <p:cNvSpPr>
            <a:spLocks noGrp="1"/>
          </p:cNvSpPr>
          <p:nvPr>
            <p:ph idx="1"/>
          </p:nvPr>
        </p:nvSpPr>
        <p:spPr/>
        <p:txBody>
          <a:bodyPr/>
          <a:lstStyle/>
          <a:p>
            <a:r>
              <a:rPr lang="en-US" dirty="0"/>
              <a:t>Performance of  Companies within an Industry</a:t>
            </a:r>
          </a:p>
          <a:p>
            <a:pPr lvl="1"/>
            <a:r>
              <a:rPr lang="en-US" dirty="0"/>
              <a:t>There is </a:t>
            </a:r>
            <a:r>
              <a:rPr lang="en-US" i="1" dirty="0"/>
              <a:t>wide dispersion</a:t>
            </a:r>
            <a:r>
              <a:rPr lang="en-US" dirty="0"/>
              <a:t> in the performance of companies </a:t>
            </a:r>
            <a:r>
              <a:rPr lang="en-US" i="1" dirty="0"/>
              <a:t>within</a:t>
            </a:r>
            <a:r>
              <a:rPr lang="en-US" dirty="0"/>
              <a:t> an industry</a:t>
            </a:r>
          </a:p>
          <a:p>
            <a:pPr lvl="1"/>
            <a:r>
              <a:rPr lang="en-US" dirty="0"/>
              <a:t>This reinforces the need for company analysis in addition to industry analysis</a:t>
            </a:r>
          </a:p>
          <a:p>
            <a:endParaRPr lang="en-US" dirty="0"/>
          </a:p>
        </p:txBody>
      </p:sp>
    </p:spTree>
    <p:extLst>
      <p:ext uri="{BB962C8B-B14F-4D97-AF65-F5344CB8AC3E}">
        <p14:creationId xmlns:p14="http://schemas.microsoft.com/office/powerpoint/2010/main" val="148327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55082"/>
          </a:xfrm>
        </p:spPr>
        <p:txBody>
          <a:bodyPr>
            <a:normAutofit fontScale="90000"/>
          </a:bodyPr>
          <a:lstStyle/>
          <a:p>
            <a:r>
              <a:rPr lang="en-US" dirty="0"/>
              <a:t>Implication of dispersion within industries</a:t>
            </a:r>
          </a:p>
        </p:txBody>
      </p:sp>
      <p:sp>
        <p:nvSpPr>
          <p:cNvPr id="3" name="Content Placeholder 2"/>
          <p:cNvSpPr>
            <a:spLocks noGrp="1"/>
          </p:cNvSpPr>
          <p:nvPr>
            <p:ph idx="1"/>
          </p:nvPr>
        </p:nvSpPr>
        <p:spPr>
          <a:xfrm>
            <a:off x="1043492" y="2072442"/>
            <a:ext cx="7312280" cy="4100315"/>
          </a:xfrm>
        </p:spPr>
        <p:txBody>
          <a:bodyPr/>
          <a:lstStyle/>
          <a:p>
            <a:r>
              <a:rPr lang="en-US" dirty="0"/>
              <a:t>Some </a:t>
            </a:r>
            <a:r>
              <a:rPr lang="en-US" dirty="0" smtClean="0"/>
              <a:t>observers mentioned </a:t>
            </a:r>
            <a:r>
              <a:rPr lang="en-US" dirty="0"/>
              <a:t>that industry analysis is useless because all firms in an industry do not move </a:t>
            </a:r>
            <a:r>
              <a:rPr lang="en-US" dirty="0" smtClean="0"/>
              <a:t>together.</a:t>
            </a:r>
          </a:p>
          <a:p>
            <a:endParaRPr lang="en-US" dirty="0"/>
          </a:p>
          <a:p>
            <a:r>
              <a:rPr lang="en-US" dirty="0"/>
              <a:t>Consistent firm performance in an industry would be ideal, because you would not need to do company analysis</a:t>
            </a:r>
          </a:p>
          <a:p>
            <a:endParaRPr lang="en-US" dirty="0"/>
          </a:p>
        </p:txBody>
      </p:sp>
    </p:spTree>
    <p:extLst>
      <p:ext uri="{BB962C8B-B14F-4D97-AF65-F5344CB8AC3E}">
        <p14:creationId xmlns:p14="http://schemas.microsoft.com/office/powerpoint/2010/main" val="36691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65944"/>
          </a:xfrm>
        </p:spPr>
        <p:txBody>
          <a:bodyPr>
            <a:normAutofit fontScale="90000"/>
          </a:bodyPr>
          <a:lstStyle/>
          <a:p>
            <a:r>
              <a:rPr lang="en-US" dirty="0"/>
              <a:t>Implication of dispersion within industries</a:t>
            </a:r>
          </a:p>
        </p:txBody>
      </p:sp>
      <p:sp>
        <p:nvSpPr>
          <p:cNvPr id="3" name="Content Placeholder 2"/>
          <p:cNvSpPr>
            <a:spLocks noGrp="1"/>
          </p:cNvSpPr>
          <p:nvPr>
            <p:ph idx="1"/>
          </p:nvPr>
        </p:nvSpPr>
        <p:spPr>
          <a:xfrm>
            <a:off x="846718" y="1693608"/>
            <a:ext cx="7221516" cy="4345443"/>
          </a:xfrm>
        </p:spPr>
        <p:txBody>
          <a:bodyPr/>
          <a:lstStyle/>
          <a:p>
            <a:r>
              <a:rPr lang="en-US" dirty="0"/>
              <a:t>For industries that have a strong, consistent industry influence, such as oil, gold, steel, autos, company analysis is less critical than industry </a:t>
            </a:r>
            <a:r>
              <a:rPr lang="en-US" dirty="0" smtClean="0"/>
              <a:t>analysis</a:t>
            </a:r>
          </a:p>
          <a:p>
            <a:pPr marL="68580" indent="0">
              <a:buNone/>
            </a:pPr>
            <a:endParaRPr lang="en-US" dirty="0"/>
          </a:p>
          <a:p>
            <a:r>
              <a:rPr lang="en-US" dirty="0"/>
              <a:t>The fact that there is not a strong industry influence across firms in most industries means that a thorough company analysis is necessary</a:t>
            </a:r>
          </a:p>
        </p:txBody>
      </p:sp>
    </p:spTree>
    <p:extLst>
      <p:ext uri="{BB962C8B-B14F-4D97-AF65-F5344CB8AC3E}">
        <p14:creationId xmlns:p14="http://schemas.microsoft.com/office/powerpoint/2010/main" val="119529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02237"/>
            <a:ext cx="7024744" cy="735382"/>
          </a:xfrm>
        </p:spPr>
        <p:txBody>
          <a:bodyPr>
            <a:normAutofit fontScale="90000"/>
          </a:bodyPr>
          <a:lstStyle/>
          <a:p>
            <a:r>
              <a:rPr lang="en-US" dirty="0"/>
              <a:t>Implication of dispersion within industries</a:t>
            </a:r>
          </a:p>
        </p:txBody>
      </p:sp>
      <p:sp>
        <p:nvSpPr>
          <p:cNvPr id="3" name="Content Placeholder 2"/>
          <p:cNvSpPr>
            <a:spLocks noGrp="1"/>
          </p:cNvSpPr>
          <p:nvPr>
            <p:ph idx="1"/>
          </p:nvPr>
        </p:nvSpPr>
        <p:spPr>
          <a:xfrm>
            <a:off x="1043492" y="1782746"/>
            <a:ext cx="6777317" cy="4049883"/>
          </a:xfrm>
        </p:spPr>
        <p:txBody>
          <a:bodyPr/>
          <a:lstStyle/>
          <a:p>
            <a:r>
              <a:rPr lang="en-US" dirty="0"/>
              <a:t>Still industry analysis is necessary because it is much easier to select a superior company from a good industry than to find a good company in a poor industry</a:t>
            </a:r>
          </a:p>
          <a:p>
            <a:endParaRPr lang="en-US" dirty="0" smtClean="0"/>
          </a:p>
          <a:p>
            <a:r>
              <a:rPr lang="en-US" dirty="0"/>
              <a:t>By selecting the best stocks within a strong industry, you avoid the risk that your analysis and selection of the best company in the industry will offset by poor industry performance</a:t>
            </a:r>
          </a:p>
          <a:p>
            <a:endParaRPr lang="en-US" dirty="0"/>
          </a:p>
        </p:txBody>
      </p:sp>
    </p:spTree>
    <p:extLst>
      <p:ext uri="{BB962C8B-B14F-4D97-AF65-F5344CB8AC3E}">
        <p14:creationId xmlns:p14="http://schemas.microsoft.com/office/powerpoint/2010/main" val="154280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research on industry analysis</a:t>
            </a:r>
          </a:p>
        </p:txBody>
      </p:sp>
      <p:sp>
        <p:nvSpPr>
          <p:cNvPr id="3" name="Content Placeholder 2"/>
          <p:cNvSpPr>
            <a:spLocks noGrp="1"/>
          </p:cNvSpPr>
          <p:nvPr>
            <p:ph idx="1"/>
          </p:nvPr>
        </p:nvSpPr>
        <p:spPr/>
        <p:txBody>
          <a:bodyPr/>
          <a:lstStyle/>
          <a:p>
            <a:r>
              <a:rPr lang="en-US" dirty="0"/>
              <a:t>During any time period, the returns for different industries vary within a wide range, which means that industry analysis is an important part of the investment process</a:t>
            </a:r>
          </a:p>
          <a:p>
            <a:r>
              <a:rPr lang="en-US" dirty="0"/>
              <a:t>The rates of return for individual industries vary over time, so we cannot simply extrapolate past industry performance into the future</a:t>
            </a:r>
          </a:p>
          <a:p>
            <a:endParaRPr lang="en-US" dirty="0"/>
          </a:p>
        </p:txBody>
      </p:sp>
    </p:spTree>
    <p:extLst>
      <p:ext uri="{BB962C8B-B14F-4D97-AF65-F5344CB8AC3E}">
        <p14:creationId xmlns:p14="http://schemas.microsoft.com/office/powerpoint/2010/main" val="3226596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376</TotalTime>
  <Words>2188</Words>
  <Application>Microsoft Macintosh PowerPoint</Application>
  <PresentationFormat>On-screen Show (4:3)</PresentationFormat>
  <Paragraphs>267</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Austin</vt:lpstr>
      <vt:lpstr>Industry Analysis</vt:lpstr>
      <vt:lpstr>Why Do Industry Analysis?</vt:lpstr>
      <vt:lpstr>Why Do Industry Analysis?</vt:lpstr>
      <vt:lpstr>Why Do Industry Analysis?</vt:lpstr>
      <vt:lpstr>Why Do Industry Analysis?</vt:lpstr>
      <vt:lpstr>Implication of dispersion within industries</vt:lpstr>
      <vt:lpstr>Implication of dispersion within industries</vt:lpstr>
      <vt:lpstr>Implication of dispersion within industries</vt:lpstr>
      <vt:lpstr>Summary of research on industry analysis</vt:lpstr>
      <vt:lpstr>Summary of research on industry analysis</vt:lpstr>
      <vt:lpstr>Industry analysis process</vt:lpstr>
      <vt:lpstr>Industry analysis process</vt:lpstr>
      <vt:lpstr>Industry analysis process</vt:lpstr>
      <vt:lpstr>Industry analysis process</vt:lpstr>
      <vt:lpstr>Business Cycle and Industry Sectors</vt:lpstr>
      <vt:lpstr>Business Cycle and Industry Sectors</vt:lpstr>
      <vt:lpstr>Business Cycle and Industry Sectors</vt:lpstr>
      <vt:lpstr>Business Cycle and Industry Sectors</vt:lpstr>
      <vt:lpstr>Business Cycle and Industry Sectors</vt:lpstr>
      <vt:lpstr>Inflation</vt:lpstr>
      <vt:lpstr>Interest rate</vt:lpstr>
      <vt:lpstr>International Economies </vt:lpstr>
      <vt:lpstr>Consumer sentiment</vt:lpstr>
      <vt:lpstr>Structural economic changes and alternative industries</vt:lpstr>
      <vt:lpstr>Evaluating the Industry Life Cycle</vt:lpstr>
      <vt:lpstr>Exhibit </vt:lpstr>
      <vt:lpstr>Life cycle of industry and sales and profits</vt:lpstr>
      <vt:lpstr>Life cycle of industry and sales and profits</vt:lpstr>
      <vt:lpstr>Life cycle of industry and sales and profits</vt:lpstr>
      <vt:lpstr>Life cycle of industry and sales and profits</vt:lpstr>
      <vt:lpstr>Life cycle of industry and sales and profits</vt:lpstr>
      <vt:lpstr>Analysis of Industry Competition</vt:lpstr>
      <vt:lpstr>PowerPoint Presentation</vt:lpstr>
      <vt:lpstr>Estimating Industry Rates of Return</vt:lpstr>
      <vt:lpstr>Estimating Industry Rates of Return</vt:lpstr>
      <vt:lpstr>Estimating Industry Rates of Return</vt:lpstr>
      <vt:lpstr>Estimating Industry Rates of Return</vt:lpstr>
      <vt:lpstr>Industry Valuation Using the Free Cash Flow to Equity (FCFE) Model</vt:lpstr>
      <vt:lpstr>Industry Valuation Using the Free Cash Flow to Equity (FCFE) Model</vt:lpstr>
      <vt:lpstr>The Earnings Multiple Technique</vt:lpstr>
      <vt:lpstr>Estimating an Industry Earnings Multiplier</vt:lpstr>
      <vt:lpstr>Estimating an Industry Earnings Multiplier</vt:lpstr>
      <vt:lpstr>Other Relative Valuation Ratios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Analysis</dc:title>
  <dc:creator>Nouf Alabdulkarim</dc:creator>
  <cp:lastModifiedBy>Nouf Alabdulkarim</cp:lastModifiedBy>
  <cp:revision>18</cp:revision>
  <dcterms:created xsi:type="dcterms:W3CDTF">2016-10-30T00:09:14Z</dcterms:created>
  <dcterms:modified xsi:type="dcterms:W3CDTF">2016-10-31T18:05:44Z</dcterms:modified>
</cp:coreProperties>
</file>