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50"/>
  </p:notesMasterIdLst>
  <p:sldIdLst>
    <p:sldId id="266" r:id="rId2"/>
    <p:sldId id="277" r:id="rId3"/>
    <p:sldId id="280" r:id="rId4"/>
    <p:sldId id="296" r:id="rId5"/>
    <p:sldId id="297" r:id="rId6"/>
    <p:sldId id="298" r:id="rId7"/>
    <p:sldId id="299" r:id="rId8"/>
    <p:sldId id="283" r:id="rId9"/>
    <p:sldId id="28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323" r:id="rId32"/>
    <p:sldId id="324" r:id="rId33"/>
    <p:sldId id="285" r:id="rId34"/>
    <p:sldId id="341" r:id="rId35"/>
    <p:sldId id="327" r:id="rId36"/>
    <p:sldId id="328" r:id="rId37"/>
    <p:sldId id="329" r:id="rId38"/>
    <p:sldId id="330" r:id="rId39"/>
    <p:sldId id="331" r:id="rId40"/>
    <p:sldId id="332" r:id="rId41"/>
    <p:sldId id="333" r:id="rId42"/>
    <p:sldId id="334" r:id="rId43"/>
    <p:sldId id="335" r:id="rId44"/>
    <p:sldId id="289" r:id="rId45"/>
    <p:sldId id="288" r:id="rId46"/>
    <p:sldId id="290" r:id="rId47"/>
    <p:sldId id="291" r:id="rId48"/>
    <p:sldId id="340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408">
          <p15:clr>
            <a:srgbClr val="A4A3A4"/>
          </p15:clr>
        </p15:guide>
        <p15:guide id="2" pos="34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CCFF"/>
    <a:srgbClr val="0000FF"/>
    <a:srgbClr val="777777"/>
    <a:srgbClr val="5F5F5F"/>
    <a:srgbClr val="006699"/>
    <a:srgbClr val="FFF2CD"/>
    <a:srgbClr val="AE12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47" autoAdjust="0"/>
    <p:restoredTop sz="89024" autoAdjust="0"/>
  </p:normalViewPr>
  <p:slideViewPr>
    <p:cSldViewPr>
      <p:cViewPr varScale="1">
        <p:scale>
          <a:sx n="68" d="100"/>
          <a:sy n="68" d="100"/>
        </p:scale>
        <p:origin x="804" y="66"/>
      </p:cViewPr>
      <p:guideLst>
        <p:guide orient="horz" pos="408"/>
        <p:guide pos="3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3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0A1D556-4E39-4E78-BD30-AF6460646D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9859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234950" algn="l" rtl="0" eaLnBrk="0" fontAlgn="base" hangingPunct="0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2pPr>
    <a:lvl3pPr marL="457200" algn="l" rtl="0" eaLnBrk="0" fontAlgn="base" hangingPunct="0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3pPr>
    <a:lvl4pPr marL="692150" algn="l" rtl="0" eaLnBrk="0" fontAlgn="base" hangingPunct="0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4pPr>
    <a:lvl5pPr marL="914400" algn="l" rtl="0" eaLnBrk="0" fontAlgn="base" hangingPunct="0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2DB104-7D7B-4DA9-A127-16CCC801C6A6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57383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0B9D97-7C8A-4A28-86D8-8E4AF846B74E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9D92B3AE-F8BE-4A13-AA91-822E465439A7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9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78535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6F3222-3DB4-4986-BC39-BD919E74B2BB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D68ADB8E-7B69-464B-8D92-0E551557D5F8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10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9750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0523E9-420A-48F6-AA76-3FCCF9AE13B3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96A8155C-32E6-404C-9720-0E3E49B04B51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11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9973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E18544-D88A-4846-BB0A-77E966A3C10F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D77E3FFA-B323-44F1-972B-2CB08DF696A9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12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7204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DF3DAD-41FA-4CC5-B64D-F7BA84527BCE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52881F85-AAF7-40B4-9470-87884D7D20D7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13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0799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C7F0A9-3546-4556-A6B2-532E6E530118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2DD51E3B-2060-4533-BE50-5569BDBC453F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14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6838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202361-7888-4129-8553-510AB0C5396C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83657F93-D8AA-49CD-9A34-E2F93536BEC4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15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2173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DFD749-99E7-41AB-A34A-F60D57FB349B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CD47E47C-750E-4472-9A4F-B6FD85D972CE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16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3990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5B816C-EAE5-42C5-9660-D3759F9F9BAC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7907AD3A-7C81-4224-81CF-39451B54E0A9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17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4733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52CD3C-F2DD-4B68-9D40-22DFD285FF82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8A815BEB-8F40-4DCB-B196-87BBDFA394E5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18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426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0EDF0E-AA9B-4400-8BB8-3A5AC812BF77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0848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0FBAB2-DAFB-407A-9777-E66C8B73ED09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F3F43C5C-1578-4013-8BDE-1859E9C1308F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19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3668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1139A9-BA19-4763-A2BC-B5A0107FC32E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0EE05BC5-6CC8-45D6-B440-9A7495003368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20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2250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71F7DE-7259-40D0-B60D-C2E64B1A97AE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47439E38-027D-4492-9F6A-D09DE0D577FD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21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6413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956E8A-358A-454B-B2F4-B12B29ADC5D3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7ADA6DD4-37C4-4488-AAB5-956E81AF6D43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22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9761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21BB32-5F13-4FFB-96A5-7FE8A9D4C1F3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03717C4E-C409-49CB-AE5F-1E480FE2B3B3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23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0046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249221-91CA-4794-ABDB-FFA103806ABA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9C62924C-CAA5-40DE-B414-5CF21023858B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24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6553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D0D5B6-C25A-4B05-8C0F-58C4DB778C28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A547B05D-3BA1-4B62-A6E2-6B95AC8858D8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25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74346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45F12D-1509-4DED-A309-892B9D2C81FB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FD72EF60-62B3-4D2C-BB76-858524197426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26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559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5E5D98-B785-4924-8CBE-144A0C9F9A26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8A1DEAFA-613B-4354-9B48-D50E99211B04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27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7769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6B6537-C9BA-4451-9460-83FD57FC6D35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2CF0CBF1-5DA8-42D7-AC2C-DA7A929A8CA7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28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639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Times New Roman" charset="0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97FC57-B2A5-4AE0-A32A-B3AE80E36B79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928259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A502A6-C9B9-47A1-9261-CF919B8D99CA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B5281D54-D75B-41D9-B9F7-BBF067769939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29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4412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CC098A-9079-482E-9582-C3EF6B743944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A3B0F737-2E53-46A0-ABEB-7B712DB2E204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30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2496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ADC3AC-784E-4AE0-96E0-D835720AB341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55DF59A6-A1FC-45E6-BD57-261ED4A5D115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31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6441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FA31F4-B691-4683-BC72-DFA4E7A95D40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22523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FC84C7-DE38-46B8-9A12-E44DEBD05D4A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28244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91D3B6-D6C7-4EC7-9E15-58A0105D1040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78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4B4086FC-F13E-4298-B937-424DAA77296A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34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38402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26BAF3-4715-47FF-99F8-EAD7B95B1B39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856E754A-3B0D-492C-BC62-D7F2AE5EB8F1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35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34480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5DF896-F55C-45DE-B8DE-94A9F97EC502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D0D2B63F-1883-4204-8397-6F291F006C87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36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0780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5AE758-7C10-4EA2-A67E-2DEB600EAE28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446942C1-4D73-4C7D-B8D4-1CDC858C1C38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37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49909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ECF49C-11F2-48BD-A23D-50DC11AEE72A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EF207404-A2E8-45D0-BA80-35279024F505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38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703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2A625C-FD81-4143-867B-F9ACD08107FF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8D4CB901-F01A-4710-9D3D-9AED0A31A146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4700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AE1546-EE50-4536-9D2A-71D8B6E37BC0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80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99C0258B-F625-48C6-8BCA-8B928F47CA17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39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91805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20C39F-4D17-49B0-A865-5DC3DB1CF71A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ECBAC9CE-06D0-4D45-A642-08027FED9AE7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40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80764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B9116A-EB66-4835-A534-76FE0DBBF06F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921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74BCCA78-FAF4-4F80-96E4-847023CDDD37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41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90525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428F5C-476D-41A8-AEAC-402B3ACBA66E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942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B3023873-5CAB-4EEE-AFD7-A630BD48AAAE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42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41061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71C887-889A-43B2-B9C5-C1754AA20A76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17572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741D0D-882A-4190-9684-A6A4106A3A4B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24446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88D72B-1E21-438C-8EEA-6DAF56ED50D8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1116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F5F7EE-453D-476E-BE0F-1F346F80BF90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27972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A0ABD5-3AE8-4747-8DFE-53BD1413B469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44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C3CCBA04-912E-4F47-9BAA-27DECB9B92BC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47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latin typeface="Times New Roman" charset="0"/>
              </a:rPr>
              <a:t>This slide is not intended to be part of the presentation, but you or your students might be interested in seeing the numbers behind the graphs.  </a:t>
            </a:r>
          </a:p>
        </p:txBody>
      </p:sp>
    </p:spTree>
    <p:extLst>
      <p:ext uri="{BB962C8B-B14F-4D97-AF65-F5344CB8AC3E}">
        <p14:creationId xmlns:p14="http://schemas.microsoft.com/office/powerpoint/2010/main" val="1646465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6422D8-7205-4F2B-A0CA-5ADD22F04227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16A5E98C-E84F-4011-B224-060E985181B9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4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366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00DE46-4153-4B46-98FB-347F7CAA557B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EA9157E5-417D-4A4A-9B3D-EB48FC405213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5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939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A35005-1729-40BD-BD73-2CC8F2BA2F18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>
            <a:prstTxWarp prst="textNoShape">
              <a:avLst/>
            </a:prstTxWarp>
          </a:bodyPr>
          <a:lstStyle/>
          <a:p>
            <a:pPr algn="r"/>
            <a:fld id="{EC95C6DA-4BAE-4729-8664-6F7A499EE162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6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555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9229AA-E256-4C0A-981A-C4D820D5B6E6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8160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E81885-08EA-49C3-80E3-82F7E28B8422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905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FFF2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52400" y="4138613"/>
            <a:ext cx="6858000" cy="15029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Chapter 13</a:t>
            </a:r>
          </a:p>
          <a:p>
            <a:pPr fontAlgn="auto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The </a:t>
            </a:r>
            <a:r>
              <a:rPr lang="en-US" sz="4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Costs of Production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304800" y="6400800"/>
            <a:ext cx="59547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2015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Cengage Learning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EMEA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543800" y="6324600"/>
            <a:ext cx="1143000" cy="354013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fld id="{2E074B4E-8C88-4818-963E-445464B16308}" type="slidenum">
              <a:rPr lang="en-US" sz="1700">
                <a:solidFill>
                  <a:srgbClr val="B2B2B2"/>
                </a:solidFill>
                <a:latin typeface="Times New Roman" charset="0"/>
                <a:ea typeface="Verdana" charset="0"/>
                <a:cs typeface="Verdana" charset="0"/>
              </a:rPr>
              <a:pPr algn="r"/>
              <a:t>‹#›</a:t>
            </a:fld>
            <a:endParaRPr lang="en-US" sz="1700">
              <a:solidFill>
                <a:srgbClr val="B2B2B2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>
            <a:lvl1pPr algn="l">
              <a:defRPr sz="3400" b="1">
                <a:solidFill>
                  <a:srgbClr val="006699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79581"/>
          </a:xfrm>
        </p:spPr>
        <p:txBody>
          <a:bodyPr/>
          <a:lstStyle>
            <a:lvl1pPr>
              <a:lnSpc>
                <a:spcPct val="105000"/>
              </a:lnSpc>
              <a:spcBef>
                <a:spcPts val="1200"/>
              </a:spcBef>
              <a:buClr>
                <a:srgbClr val="A3C167"/>
              </a:buClr>
              <a:buFont typeface="Wingdings" pitchFamily="2" charset="2"/>
              <a:buChar char="§"/>
              <a:defRPr sz="2800">
                <a:latin typeface="Arial" pitchFamily="34" charset="0"/>
                <a:cs typeface="Arial" pitchFamily="34" charset="0"/>
              </a:defRPr>
            </a:lvl1pPr>
            <a:lvl2pPr>
              <a:lnSpc>
                <a:spcPct val="105000"/>
              </a:lnSpc>
              <a:spcBef>
                <a:spcPts val="300"/>
              </a:spcBef>
              <a:buClr>
                <a:srgbClr val="CC9900"/>
              </a:buClr>
              <a:buFont typeface="Wingdings" pitchFamily="2" charset="2"/>
              <a:buChar char="§"/>
              <a:defRPr sz="2700">
                <a:latin typeface="Arial" pitchFamily="34" charset="0"/>
                <a:cs typeface="Arial" pitchFamily="34" charset="0"/>
              </a:defRPr>
            </a:lvl2pPr>
            <a:lvl3pPr>
              <a:lnSpc>
                <a:spcPct val="105000"/>
              </a:lnSpc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3pPr>
            <a:lvl4pPr>
              <a:lnSpc>
                <a:spcPct val="105000"/>
              </a:lnSpc>
              <a:spcBef>
                <a:spcPts val="300"/>
              </a:spcBef>
              <a:defRPr>
                <a:latin typeface="Arial" pitchFamily="34" charset="0"/>
                <a:cs typeface="Arial" pitchFamily="34" charset="0"/>
              </a:defRPr>
            </a:lvl4pPr>
            <a:lvl5pPr>
              <a:lnSpc>
                <a:spcPct val="105000"/>
              </a:lnSpc>
              <a:spcBef>
                <a:spcPts val="300"/>
              </a:spcBef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THE COSTS OF PRODUCTION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E305918-1FB8-463B-8C74-68767BA35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7543800" y="6324600"/>
            <a:ext cx="1143000" cy="354013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fld id="{63E878C4-148C-4C71-B727-584BABC1A5CA}" type="slidenum">
              <a:rPr lang="en-US" sz="1700">
                <a:solidFill>
                  <a:srgbClr val="B2B2B2"/>
                </a:solidFill>
                <a:latin typeface="Times New Roman" charset="0"/>
                <a:ea typeface="Verdana" charset="0"/>
                <a:cs typeface="Verdana" charset="0"/>
              </a:rPr>
              <a:pPr algn="r"/>
              <a:t>‹#›</a:t>
            </a:fld>
            <a:endParaRPr lang="en-US" sz="1700">
              <a:solidFill>
                <a:srgbClr val="B2B2B2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4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-11113" y="6500813"/>
            <a:ext cx="58023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2015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Cengage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Learning EMEA.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7543800" y="6324600"/>
            <a:ext cx="1143000" cy="354013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fld id="{DF117A86-81D9-4EE7-9565-C7A0D04B5A47}" type="slidenum">
              <a:rPr lang="en-US" sz="1700">
                <a:solidFill>
                  <a:srgbClr val="B2B2B2"/>
                </a:solidFill>
                <a:latin typeface="Times New Roman" charset="0"/>
                <a:ea typeface="Verdana" charset="0"/>
                <a:cs typeface="Verdana" charset="0"/>
              </a:rPr>
              <a:pPr algn="r"/>
              <a:t>‹#›</a:t>
            </a:fld>
            <a:endParaRPr lang="en-US" sz="1700">
              <a:solidFill>
                <a:srgbClr val="B2B2B2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 kern="1200">
          <a:solidFill>
            <a:srgbClr val="006699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ts val="1200"/>
        </a:spcBef>
        <a:spcAft>
          <a:spcPct val="0"/>
        </a:spcAft>
        <a:buClr>
          <a:srgbClr val="A3C167"/>
        </a:buClr>
        <a:buFont typeface="Wingdings" charset="2"/>
        <a:buChar char="§"/>
        <a:defRPr sz="28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ct val="105000"/>
        </a:lnSpc>
        <a:spcBef>
          <a:spcPts val="300"/>
        </a:spcBef>
        <a:spcAft>
          <a:spcPct val="0"/>
        </a:spcAft>
        <a:buClr>
          <a:srgbClr val="CC9900"/>
        </a:buClr>
        <a:buFont typeface="Wingdings" charset="2"/>
        <a:buChar char="§"/>
        <a:defRPr sz="27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marL="1143000" indent="-228600" algn="l" rtl="0" eaLnBrk="0" fontAlgn="base" hangingPunct="0">
        <a:lnSpc>
          <a:spcPct val="105000"/>
        </a:lnSpc>
        <a:spcBef>
          <a:spcPts val="300"/>
        </a:spcBef>
        <a:spcAft>
          <a:spcPct val="0"/>
        </a:spcAft>
        <a:buClr>
          <a:srgbClr val="B3A2C7"/>
        </a:buClr>
        <a:buFont typeface="Wingdings" charset="2"/>
        <a:buChar char="§"/>
        <a:defRPr sz="24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marL="1600200" indent="-228600" algn="l" rtl="0" eaLnBrk="0" fontAlgn="base" hangingPunct="0">
        <a:lnSpc>
          <a:spcPct val="105000"/>
        </a:lnSpc>
        <a:spcBef>
          <a:spcPts val="3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marL="2057400" indent="-228600" algn="l" rtl="0" eaLnBrk="0" fontAlgn="base" hangingPunct="0">
        <a:lnSpc>
          <a:spcPct val="105000"/>
        </a:lnSpc>
        <a:spcBef>
          <a:spcPts val="3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Excel_97-2003_Worksheet3.xls"/><Relationship Id="rId4" Type="http://schemas.openxmlformats.org/officeDocument/2006/relationships/oleObject" Target="../embeddings/oleObject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Microsoft_Excel_97-2003_Worksheet4.xls"/><Relationship Id="rId5" Type="http://schemas.openxmlformats.org/officeDocument/2006/relationships/oleObject" Target="../embeddings/oleObject4.bin"/><Relationship Id="rId4" Type="http://schemas.openxmlformats.org/officeDocument/2006/relationships/hyperlink" Target="../../../../Program%20Files/TurningPoint/2003/Questions.html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Microsoft_Excel_97-2003_Worksheet5.xls"/><Relationship Id="rId5" Type="http://schemas.openxmlformats.org/officeDocument/2006/relationships/oleObject" Target="../embeddings/oleObject5.bin"/><Relationship Id="rId4" Type="http://schemas.openxmlformats.org/officeDocument/2006/relationships/hyperlink" Target="../../../../Program%20Files/TurningPoint/2003/Questions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76200"/>
            <a:ext cx="8839200" cy="549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N. Gregory </a:t>
            </a:r>
            <a:r>
              <a:rPr lang="en-US" sz="3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Mankiw</a:t>
            </a:r>
            <a:r>
              <a:rPr lang="en-US" sz="3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&amp; Mohamed H. Rashwan</a:t>
            </a:r>
            <a:endParaRPr lang="en-US" sz="3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73" name="Group 12"/>
          <p:cNvGrpSpPr>
            <a:grpSpLocks/>
          </p:cNvGrpSpPr>
          <p:nvPr/>
        </p:nvGrpSpPr>
        <p:grpSpPr bwMode="auto">
          <a:xfrm>
            <a:off x="304800" y="1050925"/>
            <a:ext cx="6707188" cy="1514475"/>
            <a:chOff x="457200" y="2045525"/>
            <a:chExt cx="6707187" cy="1513653"/>
          </a:xfrm>
        </p:grpSpPr>
        <p:sp>
          <p:nvSpPr>
            <p:cNvPr id="6" name="TextBox 9"/>
            <p:cNvSpPr txBox="1">
              <a:spLocks noChangeArrowheads="1"/>
            </p:cNvSpPr>
            <p:nvPr/>
          </p:nvSpPr>
          <p:spPr bwMode="auto">
            <a:xfrm>
              <a:off x="457200" y="2147070"/>
              <a:ext cx="6707187" cy="1188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72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  <a:ea typeface="+mn-ea"/>
                  <a:cs typeface="Arial" charset="0"/>
                </a:rPr>
                <a:t>E</a:t>
              </a:r>
              <a:r>
                <a:rPr lang="en-US" sz="64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  <a:ea typeface="+mn-ea"/>
                  <a:cs typeface="Arial" charset="0"/>
                </a:rPr>
                <a:t>conomics</a:t>
              </a:r>
            </a:p>
          </p:txBody>
        </p:sp>
        <p:sp>
          <p:nvSpPr>
            <p:cNvPr id="7178" name="TextBox 6"/>
            <p:cNvSpPr txBox="1">
              <a:spLocks noChangeArrowheads="1"/>
            </p:cNvSpPr>
            <p:nvPr/>
          </p:nvSpPr>
          <p:spPr bwMode="auto">
            <a:xfrm>
              <a:off x="1125537" y="2045525"/>
              <a:ext cx="4681538" cy="579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rgbClr val="5F5F5F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Principles of</a:t>
              </a:r>
            </a:p>
          </p:txBody>
        </p:sp>
        <p:sp>
          <p:nvSpPr>
            <p:cNvPr id="7179" name="TextBox 16"/>
            <p:cNvSpPr txBox="1">
              <a:spLocks noChangeArrowheads="1"/>
            </p:cNvSpPr>
            <p:nvPr/>
          </p:nvSpPr>
          <p:spPr bwMode="auto">
            <a:xfrm>
              <a:off x="2133600" y="3102226"/>
              <a:ext cx="2667000" cy="456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Arab World Edition</a:t>
              </a:r>
              <a:endParaRPr lang="en-US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The Production Function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A </a:t>
            </a:r>
            <a:r>
              <a:rPr lang="en-US" b="1" dirty="0" smtClean="0">
                <a:solidFill>
                  <a:srgbClr val="CC0000"/>
                </a:solidFill>
                <a:latin typeface="Arial" charset="0"/>
              </a:rPr>
              <a:t>production function</a:t>
            </a:r>
            <a:r>
              <a:rPr lang="en-US" dirty="0" smtClean="0">
                <a:latin typeface="Arial" charset="0"/>
              </a:rPr>
              <a:t> shows the relationship between the quantity of inputs used to produce a good and the quantity of output of that good. 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It can be represented by a table, equation, or graph.  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Example 1: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A farmer, Mahmud grows wheat. 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He has 5 acres of land.  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He can hire as many workers as he wants.  </a:t>
            </a:r>
          </a:p>
        </p:txBody>
      </p:sp>
      <p:sp>
        <p:nvSpPr>
          <p:cNvPr id="2560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uild="p" bldLvl="4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3968750" y="798513"/>
            <a:ext cx="4900613" cy="5722937"/>
            <a:chOff x="2500" y="503"/>
            <a:chExt cx="3087" cy="3605"/>
          </a:xfrm>
        </p:grpSpPr>
        <p:sp>
          <p:nvSpPr>
            <p:cNvPr id="2772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500" y="503"/>
              <a:ext cx="3087" cy="3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27" name="Rectangle 4"/>
            <p:cNvSpPr>
              <a:spLocks noChangeArrowheads="1"/>
            </p:cNvSpPr>
            <p:nvPr/>
          </p:nvSpPr>
          <p:spPr bwMode="auto">
            <a:xfrm>
              <a:off x="3364" y="731"/>
              <a:ext cx="1995" cy="267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27728" name="Line 5"/>
            <p:cNvSpPr>
              <a:spLocks noChangeShapeType="1"/>
            </p:cNvSpPr>
            <p:nvPr/>
          </p:nvSpPr>
          <p:spPr bwMode="auto">
            <a:xfrm>
              <a:off x="3364" y="731"/>
              <a:ext cx="1" cy="267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29" name="Line 6"/>
            <p:cNvSpPr>
              <a:spLocks noChangeShapeType="1"/>
            </p:cNvSpPr>
            <p:nvPr/>
          </p:nvSpPr>
          <p:spPr bwMode="auto">
            <a:xfrm>
              <a:off x="3317" y="3401"/>
              <a:ext cx="4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30" name="Line 7"/>
            <p:cNvSpPr>
              <a:spLocks noChangeShapeType="1"/>
            </p:cNvSpPr>
            <p:nvPr/>
          </p:nvSpPr>
          <p:spPr bwMode="auto">
            <a:xfrm>
              <a:off x="3317" y="2993"/>
              <a:ext cx="4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31" name="Line 8"/>
            <p:cNvSpPr>
              <a:spLocks noChangeShapeType="1"/>
            </p:cNvSpPr>
            <p:nvPr/>
          </p:nvSpPr>
          <p:spPr bwMode="auto">
            <a:xfrm>
              <a:off x="3317" y="2592"/>
              <a:ext cx="4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32" name="Line 9"/>
            <p:cNvSpPr>
              <a:spLocks noChangeShapeType="1"/>
            </p:cNvSpPr>
            <p:nvPr/>
          </p:nvSpPr>
          <p:spPr bwMode="auto">
            <a:xfrm>
              <a:off x="3317" y="2184"/>
              <a:ext cx="4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33" name="Line 10"/>
            <p:cNvSpPr>
              <a:spLocks noChangeShapeType="1"/>
            </p:cNvSpPr>
            <p:nvPr/>
          </p:nvSpPr>
          <p:spPr bwMode="auto">
            <a:xfrm>
              <a:off x="3317" y="1783"/>
              <a:ext cx="4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34" name="Line 11"/>
            <p:cNvSpPr>
              <a:spLocks noChangeShapeType="1"/>
            </p:cNvSpPr>
            <p:nvPr/>
          </p:nvSpPr>
          <p:spPr bwMode="auto">
            <a:xfrm>
              <a:off x="3317" y="1375"/>
              <a:ext cx="4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35" name="Line 12"/>
            <p:cNvSpPr>
              <a:spLocks noChangeShapeType="1"/>
            </p:cNvSpPr>
            <p:nvPr/>
          </p:nvSpPr>
          <p:spPr bwMode="auto">
            <a:xfrm>
              <a:off x="3317" y="974"/>
              <a:ext cx="4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36" name="Line 13"/>
            <p:cNvSpPr>
              <a:spLocks noChangeShapeType="1"/>
            </p:cNvSpPr>
            <p:nvPr/>
          </p:nvSpPr>
          <p:spPr bwMode="auto">
            <a:xfrm>
              <a:off x="3364" y="3401"/>
              <a:ext cx="1995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37" name="Line 14"/>
            <p:cNvSpPr>
              <a:spLocks noChangeShapeType="1"/>
            </p:cNvSpPr>
            <p:nvPr/>
          </p:nvSpPr>
          <p:spPr bwMode="auto">
            <a:xfrm flipV="1">
              <a:off x="3364" y="3401"/>
              <a:ext cx="1" cy="4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38" name="Line 15"/>
            <p:cNvSpPr>
              <a:spLocks noChangeShapeType="1"/>
            </p:cNvSpPr>
            <p:nvPr/>
          </p:nvSpPr>
          <p:spPr bwMode="auto">
            <a:xfrm flipV="1">
              <a:off x="3725" y="3401"/>
              <a:ext cx="1" cy="4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39" name="Line 16"/>
            <p:cNvSpPr>
              <a:spLocks noChangeShapeType="1"/>
            </p:cNvSpPr>
            <p:nvPr/>
          </p:nvSpPr>
          <p:spPr bwMode="auto">
            <a:xfrm flipV="1">
              <a:off x="4087" y="3401"/>
              <a:ext cx="1" cy="4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0" name="Line 17"/>
            <p:cNvSpPr>
              <a:spLocks noChangeShapeType="1"/>
            </p:cNvSpPr>
            <p:nvPr/>
          </p:nvSpPr>
          <p:spPr bwMode="auto">
            <a:xfrm flipV="1">
              <a:off x="4456" y="3401"/>
              <a:ext cx="1" cy="4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1" name="Line 18"/>
            <p:cNvSpPr>
              <a:spLocks noChangeShapeType="1"/>
            </p:cNvSpPr>
            <p:nvPr/>
          </p:nvSpPr>
          <p:spPr bwMode="auto">
            <a:xfrm flipV="1">
              <a:off x="4817" y="3401"/>
              <a:ext cx="1" cy="4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2" name="Line 19"/>
            <p:cNvSpPr>
              <a:spLocks noChangeShapeType="1"/>
            </p:cNvSpPr>
            <p:nvPr/>
          </p:nvSpPr>
          <p:spPr bwMode="auto">
            <a:xfrm flipV="1">
              <a:off x="5178" y="3401"/>
              <a:ext cx="1" cy="4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3" name="Rectangle 20"/>
            <p:cNvSpPr>
              <a:spLocks noChangeArrowheads="1"/>
            </p:cNvSpPr>
            <p:nvPr/>
          </p:nvSpPr>
          <p:spPr bwMode="auto">
            <a:xfrm>
              <a:off x="3168" y="3323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ea typeface="Arial" charset="0"/>
                  <a:cs typeface="Arial" charset="0"/>
                </a:rPr>
                <a:t>0</a:t>
              </a:r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27744" name="Rectangle 21"/>
            <p:cNvSpPr>
              <a:spLocks noChangeArrowheads="1"/>
            </p:cNvSpPr>
            <p:nvPr/>
          </p:nvSpPr>
          <p:spPr bwMode="auto">
            <a:xfrm>
              <a:off x="3011" y="2914"/>
              <a:ext cx="2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ea typeface="Arial" charset="0"/>
                  <a:cs typeface="Arial" charset="0"/>
                </a:rPr>
                <a:t>500</a:t>
              </a:r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27745" name="Rectangle 22"/>
            <p:cNvSpPr>
              <a:spLocks noChangeArrowheads="1"/>
            </p:cNvSpPr>
            <p:nvPr/>
          </p:nvSpPr>
          <p:spPr bwMode="auto">
            <a:xfrm>
              <a:off x="2893" y="2514"/>
              <a:ext cx="3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ea typeface="Arial" charset="0"/>
                  <a:cs typeface="Arial" charset="0"/>
                </a:rPr>
                <a:t>1,000</a:t>
              </a:r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27746" name="Rectangle 23"/>
            <p:cNvSpPr>
              <a:spLocks noChangeArrowheads="1"/>
            </p:cNvSpPr>
            <p:nvPr/>
          </p:nvSpPr>
          <p:spPr bwMode="auto">
            <a:xfrm>
              <a:off x="2893" y="2105"/>
              <a:ext cx="3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ea typeface="Arial" charset="0"/>
                  <a:cs typeface="Arial" charset="0"/>
                </a:rPr>
                <a:t>1,500</a:t>
              </a:r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27747" name="Rectangle 24"/>
            <p:cNvSpPr>
              <a:spLocks noChangeArrowheads="1"/>
            </p:cNvSpPr>
            <p:nvPr/>
          </p:nvSpPr>
          <p:spPr bwMode="auto">
            <a:xfrm>
              <a:off x="2893" y="1705"/>
              <a:ext cx="3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ea typeface="Arial" charset="0"/>
                  <a:cs typeface="Arial" charset="0"/>
                </a:rPr>
                <a:t>2,000</a:t>
              </a:r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27748" name="Rectangle 25"/>
            <p:cNvSpPr>
              <a:spLocks noChangeArrowheads="1"/>
            </p:cNvSpPr>
            <p:nvPr/>
          </p:nvSpPr>
          <p:spPr bwMode="auto">
            <a:xfrm>
              <a:off x="2893" y="1296"/>
              <a:ext cx="3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ea typeface="Arial" charset="0"/>
                  <a:cs typeface="Arial" charset="0"/>
                </a:rPr>
                <a:t>2,500</a:t>
              </a:r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27749" name="Rectangle 26"/>
            <p:cNvSpPr>
              <a:spLocks noChangeArrowheads="1"/>
            </p:cNvSpPr>
            <p:nvPr/>
          </p:nvSpPr>
          <p:spPr bwMode="auto">
            <a:xfrm>
              <a:off x="2893" y="896"/>
              <a:ext cx="3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ea typeface="Arial" charset="0"/>
                  <a:cs typeface="Arial" charset="0"/>
                </a:rPr>
                <a:t>3,000</a:t>
              </a:r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27750" name="Rectangle 27"/>
            <p:cNvSpPr>
              <a:spLocks noChangeArrowheads="1"/>
            </p:cNvSpPr>
            <p:nvPr/>
          </p:nvSpPr>
          <p:spPr bwMode="auto">
            <a:xfrm>
              <a:off x="3325" y="3535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ea typeface="Arial" charset="0"/>
                  <a:cs typeface="Arial" charset="0"/>
                </a:rPr>
                <a:t>0</a:t>
              </a:r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27751" name="Rectangle 28"/>
            <p:cNvSpPr>
              <a:spLocks noChangeArrowheads="1"/>
            </p:cNvSpPr>
            <p:nvPr/>
          </p:nvSpPr>
          <p:spPr bwMode="auto">
            <a:xfrm>
              <a:off x="3686" y="3535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ea typeface="Arial" charset="0"/>
                  <a:cs typeface="Arial" charset="0"/>
                </a:rPr>
                <a:t>1</a:t>
              </a:r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27752" name="Rectangle 29"/>
            <p:cNvSpPr>
              <a:spLocks noChangeArrowheads="1"/>
            </p:cNvSpPr>
            <p:nvPr/>
          </p:nvSpPr>
          <p:spPr bwMode="auto">
            <a:xfrm>
              <a:off x="4047" y="3535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ea typeface="Arial" charset="0"/>
                  <a:cs typeface="Arial" charset="0"/>
                </a:rPr>
                <a:t>2</a:t>
              </a:r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27753" name="Rectangle 30"/>
            <p:cNvSpPr>
              <a:spLocks noChangeArrowheads="1"/>
            </p:cNvSpPr>
            <p:nvPr/>
          </p:nvSpPr>
          <p:spPr bwMode="auto">
            <a:xfrm>
              <a:off x="4417" y="3535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ea typeface="Arial" charset="0"/>
                  <a:cs typeface="Arial" charset="0"/>
                </a:rPr>
                <a:t>3</a:t>
              </a:r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27754" name="Rectangle 31"/>
            <p:cNvSpPr>
              <a:spLocks noChangeArrowheads="1"/>
            </p:cNvSpPr>
            <p:nvPr/>
          </p:nvSpPr>
          <p:spPr bwMode="auto">
            <a:xfrm>
              <a:off x="4778" y="3535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ea typeface="Arial" charset="0"/>
                  <a:cs typeface="Arial" charset="0"/>
                </a:rPr>
                <a:t>4</a:t>
              </a:r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27755" name="Rectangle 32"/>
            <p:cNvSpPr>
              <a:spLocks noChangeArrowheads="1"/>
            </p:cNvSpPr>
            <p:nvPr/>
          </p:nvSpPr>
          <p:spPr bwMode="auto">
            <a:xfrm>
              <a:off x="5139" y="3535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ea typeface="Arial" charset="0"/>
                  <a:cs typeface="Arial" charset="0"/>
                </a:rPr>
                <a:t>5</a:t>
              </a:r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27756" name="Rectangle 33"/>
            <p:cNvSpPr>
              <a:spLocks noChangeArrowheads="1"/>
            </p:cNvSpPr>
            <p:nvPr/>
          </p:nvSpPr>
          <p:spPr bwMode="auto">
            <a:xfrm>
              <a:off x="3835" y="3778"/>
              <a:ext cx="105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 b="1">
                  <a:solidFill>
                    <a:srgbClr val="000000"/>
                  </a:solidFill>
                  <a:ea typeface="Arial" charset="0"/>
                  <a:cs typeface="Arial" charset="0"/>
                </a:rPr>
                <a:t>No. of workers</a:t>
              </a:r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27757" name="Rectangle 34"/>
            <p:cNvSpPr>
              <a:spLocks noChangeArrowheads="1"/>
            </p:cNvSpPr>
            <p:nvPr/>
          </p:nvSpPr>
          <p:spPr bwMode="auto">
            <a:xfrm rot="-5400000">
              <a:off x="1729" y="2223"/>
              <a:ext cx="186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900" b="1">
                  <a:solidFill>
                    <a:srgbClr val="000000"/>
                  </a:solidFill>
                  <a:ea typeface="Arial" charset="0"/>
                  <a:cs typeface="Arial" charset="0"/>
                </a:rPr>
                <a:t>             Quantity of output</a:t>
              </a:r>
              <a:endParaRPr lang="en-US" sz="1800">
                <a:ea typeface="Arial" charset="0"/>
                <a:cs typeface="Arial" charset="0"/>
              </a:endParaRPr>
            </a:p>
          </p:txBody>
        </p:sp>
      </p:grpSp>
      <p:sp>
        <p:nvSpPr>
          <p:cNvPr id="27650" name="Rectangle 3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9075"/>
            <a:ext cx="9144000" cy="579438"/>
          </a:xfrm>
        </p:spPr>
        <p:txBody>
          <a:bodyPr/>
          <a:lstStyle/>
          <a:p>
            <a:pPr algn="ctr" eaLnBrk="1" hangingPunct="1"/>
            <a:r>
              <a:rPr lang="en-US" sz="2600" smtClean="0">
                <a:latin typeface="Tahoma" charset="0"/>
                <a:ea typeface="Tahoma" charset="0"/>
                <a:cs typeface="Tahoma" charset="0"/>
              </a:rPr>
              <a:t>EXAMPLE 1:  </a:t>
            </a:r>
            <a:r>
              <a:rPr lang="en-US" sz="3000" smtClean="0">
                <a:latin typeface="Tahoma" charset="0"/>
                <a:ea typeface="Tahoma" charset="0"/>
                <a:cs typeface="Tahoma" charset="0"/>
              </a:rPr>
              <a:t>Farmer’s Production Function</a:t>
            </a: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333375" y="5646738"/>
            <a:ext cx="2349500" cy="581025"/>
            <a:chOff x="210" y="3557"/>
            <a:chExt cx="1480" cy="366"/>
          </a:xfrm>
        </p:grpSpPr>
        <p:sp>
          <p:nvSpPr>
            <p:cNvPr id="27724" name="Rectangle 37"/>
            <p:cNvSpPr>
              <a:spLocks noChangeArrowheads="1"/>
            </p:cNvSpPr>
            <p:nvPr/>
          </p:nvSpPr>
          <p:spPr bwMode="auto">
            <a:xfrm>
              <a:off x="958" y="3557"/>
              <a:ext cx="73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22860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3000</a:t>
              </a:r>
            </a:p>
          </p:txBody>
        </p:sp>
        <p:sp>
          <p:nvSpPr>
            <p:cNvPr id="27725" name="Rectangle 38"/>
            <p:cNvSpPr>
              <a:spLocks noChangeArrowheads="1"/>
            </p:cNvSpPr>
            <p:nvPr/>
          </p:nvSpPr>
          <p:spPr bwMode="auto">
            <a:xfrm>
              <a:off x="210" y="3557"/>
              <a:ext cx="74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5</a:t>
              </a:r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333375" y="5065713"/>
            <a:ext cx="2349500" cy="581025"/>
            <a:chOff x="210" y="3191"/>
            <a:chExt cx="1480" cy="366"/>
          </a:xfrm>
        </p:grpSpPr>
        <p:sp>
          <p:nvSpPr>
            <p:cNvPr id="27722" name="Rectangle 40"/>
            <p:cNvSpPr>
              <a:spLocks noChangeArrowheads="1"/>
            </p:cNvSpPr>
            <p:nvPr/>
          </p:nvSpPr>
          <p:spPr bwMode="auto">
            <a:xfrm>
              <a:off x="958" y="3191"/>
              <a:ext cx="73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22860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2800</a:t>
              </a:r>
            </a:p>
          </p:txBody>
        </p:sp>
        <p:sp>
          <p:nvSpPr>
            <p:cNvPr id="27723" name="Rectangle 41"/>
            <p:cNvSpPr>
              <a:spLocks noChangeArrowheads="1"/>
            </p:cNvSpPr>
            <p:nvPr/>
          </p:nvSpPr>
          <p:spPr bwMode="auto">
            <a:xfrm>
              <a:off x="210" y="3191"/>
              <a:ext cx="74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4</a:t>
              </a:r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33375" y="4425950"/>
            <a:ext cx="2349500" cy="639763"/>
            <a:chOff x="210" y="2788"/>
            <a:chExt cx="1480" cy="403"/>
          </a:xfrm>
        </p:grpSpPr>
        <p:sp>
          <p:nvSpPr>
            <p:cNvPr id="27720" name="Rectangle 43"/>
            <p:cNvSpPr>
              <a:spLocks noChangeArrowheads="1"/>
            </p:cNvSpPr>
            <p:nvPr/>
          </p:nvSpPr>
          <p:spPr bwMode="auto">
            <a:xfrm>
              <a:off x="958" y="2788"/>
              <a:ext cx="73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22860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2400</a:t>
              </a:r>
            </a:p>
          </p:txBody>
        </p:sp>
        <p:sp>
          <p:nvSpPr>
            <p:cNvPr id="27721" name="Rectangle 44"/>
            <p:cNvSpPr>
              <a:spLocks noChangeArrowheads="1"/>
            </p:cNvSpPr>
            <p:nvPr/>
          </p:nvSpPr>
          <p:spPr bwMode="auto">
            <a:xfrm>
              <a:off x="210" y="2788"/>
              <a:ext cx="74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3</a:t>
              </a:r>
            </a:p>
          </p:txBody>
        </p:sp>
      </p:grp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333375" y="3771900"/>
            <a:ext cx="2349500" cy="654050"/>
            <a:chOff x="210" y="2376"/>
            <a:chExt cx="1480" cy="412"/>
          </a:xfrm>
        </p:grpSpPr>
        <p:sp>
          <p:nvSpPr>
            <p:cNvPr id="27718" name="Rectangle 46"/>
            <p:cNvSpPr>
              <a:spLocks noChangeArrowheads="1"/>
            </p:cNvSpPr>
            <p:nvPr/>
          </p:nvSpPr>
          <p:spPr bwMode="auto">
            <a:xfrm>
              <a:off x="958" y="2376"/>
              <a:ext cx="732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22860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1800</a:t>
              </a:r>
            </a:p>
          </p:txBody>
        </p:sp>
        <p:sp>
          <p:nvSpPr>
            <p:cNvPr id="27719" name="Rectangle 47"/>
            <p:cNvSpPr>
              <a:spLocks noChangeArrowheads="1"/>
            </p:cNvSpPr>
            <p:nvPr/>
          </p:nvSpPr>
          <p:spPr bwMode="auto">
            <a:xfrm>
              <a:off x="210" y="2376"/>
              <a:ext cx="748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2</a:t>
              </a:r>
            </a:p>
          </p:txBody>
        </p:sp>
      </p:grpSp>
      <p:grpSp>
        <p:nvGrpSpPr>
          <p:cNvPr id="7" name="Group 48"/>
          <p:cNvGrpSpPr>
            <a:grpSpLocks/>
          </p:cNvGrpSpPr>
          <p:nvPr/>
        </p:nvGrpSpPr>
        <p:grpSpPr bwMode="auto">
          <a:xfrm>
            <a:off x="333375" y="3132138"/>
            <a:ext cx="2349500" cy="639762"/>
            <a:chOff x="210" y="1973"/>
            <a:chExt cx="1480" cy="403"/>
          </a:xfrm>
        </p:grpSpPr>
        <p:sp>
          <p:nvSpPr>
            <p:cNvPr id="27716" name="Rectangle 49"/>
            <p:cNvSpPr>
              <a:spLocks noChangeArrowheads="1"/>
            </p:cNvSpPr>
            <p:nvPr/>
          </p:nvSpPr>
          <p:spPr bwMode="auto">
            <a:xfrm>
              <a:off x="958" y="1973"/>
              <a:ext cx="73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22860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1000</a:t>
              </a:r>
            </a:p>
          </p:txBody>
        </p:sp>
        <p:sp>
          <p:nvSpPr>
            <p:cNvPr id="27717" name="Rectangle 50"/>
            <p:cNvSpPr>
              <a:spLocks noChangeArrowheads="1"/>
            </p:cNvSpPr>
            <p:nvPr/>
          </p:nvSpPr>
          <p:spPr bwMode="auto">
            <a:xfrm>
              <a:off x="210" y="1973"/>
              <a:ext cx="74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1</a:t>
              </a:r>
            </a:p>
          </p:txBody>
        </p:sp>
      </p:grpSp>
      <p:grpSp>
        <p:nvGrpSpPr>
          <p:cNvPr id="8" name="Group 51"/>
          <p:cNvGrpSpPr>
            <a:grpSpLocks/>
          </p:cNvGrpSpPr>
          <p:nvPr/>
        </p:nvGrpSpPr>
        <p:grpSpPr bwMode="auto">
          <a:xfrm>
            <a:off x="333375" y="2452688"/>
            <a:ext cx="2349500" cy="679450"/>
            <a:chOff x="210" y="1545"/>
            <a:chExt cx="1480" cy="428"/>
          </a:xfrm>
        </p:grpSpPr>
        <p:sp>
          <p:nvSpPr>
            <p:cNvPr id="27714" name="Rectangle 52"/>
            <p:cNvSpPr>
              <a:spLocks noChangeArrowheads="1"/>
            </p:cNvSpPr>
            <p:nvPr/>
          </p:nvSpPr>
          <p:spPr bwMode="auto">
            <a:xfrm>
              <a:off x="958" y="1545"/>
              <a:ext cx="732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22860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27715" name="Rectangle 53"/>
            <p:cNvSpPr>
              <a:spLocks noChangeArrowheads="1"/>
            </p:cNvSpPr>
            <p:nvPr/>
          </p:nvSpPr>
          <p:spPr bwMode="auto">
            <a:xfrm>
              <a:off x="210" y="1545"/>
              <a:ext cx="748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0</a:t>
              </a:r>
            </a:p>
          </p:txBody>
        </p:sp>
      </p:grpSp>
      <p:sp>
        <p:nvSpPr>
          <p:cNvPr id="27657" name="Line 54"/>
          <p:cNvSpPr>
            <a:spLocks noChangeShapeType="1"/>
          </p:cNvSpPr>
          <p:nvPr/>
        </p:nvSpPr>
        <p:spPr bwMode="auto">
          <a:xfrm>
            <a:off x="333375" y="1139825"/>
            <a:ext cx="118745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8" name="Line 55"/>
          <p:cNvSpPr>
            <a:spLocks noChangeShapeType="1"/>
          </p:cNvSpPr>
          <p:nvPr/>
        </p:nvSpPr>
        <p:spPr bwMode="auto">
          <a:xfrm>
            <a:off x="333375" y="6227763"/>
            <a:ext cx="118745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9" name="Line 56"/>
          <p:cNvSpPr>
            <a:spLocks noChangeShapeType="1"/>
          </p:cNvSpPr>
          <p:nvPr/>
        </p:nvSpPr>
        <p:spPr bwMode="auto">
          <a:xfrm>
            <a:off x="333375" y="1139825"/>
            <a:ext cx="0" cy="13128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0" name="Line 57"/>
          <p:cNvSpPr>
            <a:spLocks noChangeShapeType="1"/>
          </p:cNvSpPr>
          <p:nvPr/>
        </p:nvSpPr>
        <p:spPr bwMode="auto">
          <a:xfrm>
            <a:off x="3776663" y="1139825"/>
            <a:ext cx="0" cy="13128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1" name="Line 58"/>
          <p:cNvSpPr>
            <a:spLocks noChangeShapeType="1"/>
          </p:cNvSpPr>
          <p:nvPr/>
        </p:nvSpPr>
        <p:spPr bwMode="auto">
          <a:xfrm>
            <a:off x="1520825" y="1139825"/>
            <a:ext cx="1328738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2" name="Line 59"/>
          <p:cNvSpPr>
            <a:spLocks noChangeShapeType="1"/>
          </p:cNvSpPr>
          <p:nvPr/>
        </p:nvSpPr>
        <p:spPr bwMode="auto">
          <a:xfrm>
            <a:off x="333375" y="2452688"/>
            <a:ext cx="0" cy="6794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3" name="Line 60"/>
          <p:cNvSpPr>
            <a:spLocks noChangeShapeType="1"/>
          </p:cNvSpPr>
          <p:nvPr/>
        </p:nvSpPr>
        <p:spPr bwMode="auto">
          <a:xfrm>
            <a:off x="2849563" y="1139825"/>
            <a:ext cx="9271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4" name="Line 61"/>
          <p:cNvSpPr>
            <a:spLocks noChangeShapeType="1"/>
          </p:cNvSpPr>
          <p:nvPr/>
        </p:nvSpPr>
        <p:spPr bwMode="auto">
          <a:xfrm>
            <a:off x="3776663" y="2452688"/>
            <a:ext cx="0" cy="6794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5" name="Line 62"/>
          <p:cNvSpPr>
            <a:spLocks noChangeShapeType="1"/>
          </p:cNvSpPr>
          <p:nvPr/>
        </p:nvSpPr>
        <p:spPr bwMode="auto">
          <a:xfrm>
            <a:off x="333375" y="3132138"/>
            <a:ext cx="0" cy="6397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6" name="Line 63"/>
          <p:cNvSpPr>
            <a:spLocks noChangeShapeType="1"/>
          </p:cNvSpPr>
          <p:nvPr/>
        </p:nvSpPr>
        <p:spPr bwMode="auto">
          <a:xfrm>
            <a:off x="3776663" y="3132138"/>
            <a:ext cx="0" cy="6397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7" name="Line 64"/>
          <p:cNvSpPr>
            <a:spLocks noChangeShapeType="1"/>
          </p:cNvSpPr>
          <p:nvPr/>
        </p:nvSpPr>
        <p:spPr bwMode="auto">
          <a:xfrm>
            <a:off x="333375" y="3771900"/>
            <a:ext cx="0" cy="6540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8" name="Line 65"/>
          <p:cNvSpPr>
            <a:spLocks noChangeShapeType="1"/>
          </p:cNvSpPr>
          <p:nvPr/>
        </p:nvSpPr>
        <p:spPr bwMode="auto">
          <a:xfrm>
            <a:off x="3776663" y="3771900"/>
            <a:ext cx="0" cy="6540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9" name="Line 66"/>
          <p:cNvSpPr>
            <a:spLocks noChangeShapeType="1"/>
          </p:cNvSpPr>
          <p:nvPr/>
        </p:nvSpPr>
        <p:spPr bwMode="auto">
          <a:xfrm>
            <a:off x="333375" y="4425950"/>
            <a:ext cx="0" cy="6397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0" name="Line 67"/>
          <p:cNvSpPr>
            <a:spLocks noChangeShapeType="1"/>
          </p:cNvSpPr>
          <p:nvPr/>
        </p:nvSpPr>
        <p:spPr bwMode="auto">
          <a:xfrm>
            <a:off x="3776663" y="4425950"/>
            <a:ext cx="0" cy="6397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1" name="Line 68"/>
          <p:cNvSpPr>
            <a:spLocks noChangeShapeType="1"/>
          </p:cNvSpPr>
          <p:nvPr/>
        </p:nvSpPr>
        <p:spPr bwMode="auto">
          <a:xfrm>
            <a:off x="333375" y="5065713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2" name="Line 69"/>
          <p:cNvSpPr>
            <a:spLocks noChangeShapeType="1"/>
          </p:cNvSpPr>
          <p:nvPr/>
        </p:nvSpPr>
        <p:spPr bwMode="auto">
          <a:xfrm>
            <a:off x="3776663" y="5065713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3" name="Line 70"/>
          <p:cNvSpPr>
            <a:spLocks noChangeShapeType="1"/>
          </p:cNvSpPr>
          <p:nvPr/>
        </p:nvSpPr>
        <p:spPr bwMode="auto">
          <a:xfrm>
            <a:off x="333375" y="5646738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4" name="Line 71"/>
          <p:cNvSpPr>
            <a:spLocks noChangeShapeType="1"/>
          </p:cNvSpPr>
          <p:nvPr/>
        </p:nvSpPr>
        <p:spPr bwMode="auto">
          <a:xfrm>
            <a:off x="3776663" y="5646738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5" name="Line 72"/>
          <p:cNvSpPr>
            <a:spLocks noChangeShapeType="1"/>
          </p:cNvSpPr>
          <p:nvPr/>
        </p:nvSpPr>
        <p:spPr bwMode="auto">
          <a:xfrm>
            <a:off x="1520825" y="6227763"/>
            <a:ext cx="1328738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6" name="Line 73"/>
          <p:cNvSpPr>
            <a:spLocks noChangeShapeType="1"/>
          </p:cNvSpPr>
          <p:nvPr/>
        </p:nvSpPr>
        <p:spPr bwMode="auto">
          <a:xfrm>
            <a:off x="2849563" y="6227763"/>
            <a:ext cx="9271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7677" name="Group 74"/>
          <p:cNvGrpSpPr>
            <a:grpSpLocks/>
          </p:cNvGrpSpPr>
          <p:nvPr/>
        </p:nvGrpSpPr>
        <p:grpSpPr bwMode="auto">
          <a:xfrm>
            <a:off x="333375" y="1139825"/>
            <a:ext cx="2516188" cy="1325563"/>
            <a:chOff x="210" y="718"/>
            <a:chExt cx="1585" cy="835"/>
          </a:xfrm>
        </p:grpSpPr>
        <p:sp>
          <p:nvSpPr>
            <p:cNvPr id="27711" name="Rectangle 75"/>
            <p:cNvSpPr>
              <a:spLocks noChangeArrowheads="1"/>
            </p:cNvSpPr>
            <p:nvPr/>
          </p:nvSpPr>
          <p:spPr bwMode="auto">
            <a:xfrm>
              <a:off x="958" y="718"/>
              <a:ext cx="837" cy="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  <a:r>
                <a:rPr lang="en-US">
                  <a:ea typeface="Arial" charset="0"/>
                  <a:cs typeface="Arial" charset="0"/>
                </a:rPr>
                <a:t> </a:t>
              </a:r>
              <a:r>
                <a:rPr lang="en-US" sz="2200">
                  <a:ea typeface="Arial" charset="0"/>
                  <a:cs typeface="Arial" charset="0"/>
                </a:rPr>
                <a:t>(bushels </a:t>
              </a:r>
              <a:br>
                <a:rPr lang="en-US" sz="2200">
                  <a:ea typeface="Arial" charset="0"/>
                  <a:cs typeface="Arial" charset="0"/>
                </a:rPr>
              </a:br>
              <a:r>
                <a:rPr lang="en-US" sz="2200">
                  <a:ea typeface="Arial" charset="0"/>
                  <a:cs typeface="Arial" charset="0"/>
                </a:rPr>
                <a:t>of wheat)</a:t>
              </a:r>
            </a:p>
          </p:txBody>
        </p:sp>
        <p:sp>
          <p:nvSpPr>
            <p:cNvPr id="27712" name="Rectangle 76"/>
            <p:cNvSpPr>
              <a:spLocks noChangeArrowheads="1"/>
            </p:cNvSpPr>
            <p:nvPr/>
          </p:nvSpPr>
          <p:spPr bwMode="auto">
            <a:xfrm>
              <a:off x="210" y="718"/>
              <a:ext cx="748" cy="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b="1" i="1">
                  <a:ea typeface="Arial" charset="0"/>
                  <a:cs typeface="Arial" charset="0"/>
                </a:rPr>
                <a:t>L</a:t>
              </a:r>
              <a:r>
                <a:rPr lang="en-US">
                  <a:ea typeface="Arial" charset="0"/>
                  <a:cs typeface="Arial" charset="0"/>
                </a:rPr>
                <a:t/>
              </a:r>
              <a:br>
                <a:rPr lang="en-US">
                  <a:ea typeface="Arial" charset="0"/>
                  <a:cs typeface="Arial" charset="0"/>
                </a:rPr>
              </a:br>
              <a:r>
                <a:rPr lang="en-US" sz="2200">
                  <a:ea typeface="Arial" charset="0"/>
                  <a:cs typeface="Arial" charset="0"/>
                </a:rPr>
                <a:t>(no. of workers)</a:t>
              </a:r>
            </a:p>
          </p:txBody>
        </p:sp>
        <p:sp>
          <p:nvSpPr>
            <p:cNvPr id="27713" name="Line 77"/>
            <p:cNvSpPr>
              <a:spLocks noChangeShapeType="1"/>
            </p:cNvSpPr>
            <p:nvPr/>
          </p:nvSpPr>
          <p:spPr bwMode="auto">
            <a:xfrm>
              <a:off x="216" y="1553"/>
              <a:ext cx="15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2782" name="Oval 78"/>
          <p:cNvSpPr>
            <a:spLocks noChangeArrowheads="1"/>
          </p:cNvSpPr>
          <p:nvPr/>
        </p:nvSpPr>
        <p:spPr bwMode="auto">
          <a:xfrm>
            <a:off x="5273675" y="5318125"/>
            <a:ext cx="139700" cy="138113"/>
          </a:xfrm>
          <a:prstGeom prst="ellipse">
            <a:avLst/>
          </a:prstGeom>
          <a:solidFill>
            <a:srgbClr val="006600"/>
          </a:solidFill>
          <a:ln w="9525">
            <a:noFill/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grpSp>
        <p:nvGrpSpPr>
          <p:cNvPr id="10" name="Group 79"/>
          <p:cNvGrpSpPr>
            <a:grpSpLocks/>
          </p:cNvGrpSpPr>
          <p:nvPr/>
        </p:nvGrpSpPr>
        <p:grpSpPr bwMode="auto">
          <a:xfrm>
            <a:off x="5337175" y="1484313"/>
            <a:ext cx="2949575" cy="3903662"/>
            <a:chOff x="3362" y="935"/>
            <a:chExt cx="1858" cy="2459"/>
          </a:xfrm>
        </p:grpSpPr>
        <p:grpSp>
          <p:nvGrpSpPr>
            <p:cNvPr id="27707" name="Group 80"/>
            <p:cNvGrpSpPr>
              <a:grpSpLocks/>
            </p:cNvGrpSpPr>
            <p:nvPr/>
          </p:nvGrpSpPr>
          <p:grpSpPr bwMode="auto">
            <a:xfrm>
              <a:off x="3362" y="978"/>
              <a:ext cx="1816" cy="2416"/>
              <a:chOff x="357" y="2450"/>
              <a:chExt cx="795" cy="646"/>
            </a:xfrm>
          </p:grpSpPr>
          <p:sp>
            <p:nvSpPr>
              <p:cNvPr id="27709" name="Line 81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10" name="Line 82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8" name="Oval 83"/>
            <p:cNvSpPr>
              <a:spLocks noChangeArrowheads="1"/>
            </p:cNvSpPr>
            <p:nvPr/>
          </p:nvSpPr>
          <p:spPr bwMode="auto">
            <a:xfrm>
              <a:off x="5132" y="935"/>
              <a:ext cx="88" cy="87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grpSp>
        <p:nvGrpSpPr>
          <p:cNvPr id="12" name="Group 84"/>
          <p:cNvGrpSpPr>
            <a:grpSpLocks/>
          </p:cNvGrpSpPr>
          <p:nvPr/>
        </p:nvGrpSpPr>
        <p:grpSpPr bwMode="auto">
          <a:xfrm>
            <a:off x="5340350" y="1706563"/>
            <a:ext cx="2374900" cy="3690937"/>
            <a:chOff x="3364" y="1075"/>
            <a:chExt cx="1496" cy="2325"/>
          </a:xfrm>
        </p:grpSpPr>
        <p:grpSp>
          <p:nvGrpSpPr>
            <p:cNvPr id="27703" name="Group 85"/>
            <p:cNvGrpSpPr>
              <a:grpSpLocks/>
            </p:cNvGrpSpPr>
            <p:nvPr/>
          </p:nvGrpSpPr>
          <p:grpSpPr bwMode="auto">
            <a:xfrm>
              <a:off x="3364" y="1116"/>
              <a:ext cx="1454" cy="2284"/>
              <a:chOff x="357" y="2450"/>
              <a:chExt cx="795" cy="646"/>
            </a:xfrm>
          </p:grpSpPr>
          <p:sp>
            <p:nvSpPr>
              <p:cNvPr id="27705" name="Line 86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6" name="Line 87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4" name="Oval 88"/>
            <p:cNvSpPr>
              <a:spLocks noChangeArrowheads="1"/>
            </p:cNvSpPr>
            <p:nvPr/>
          </p:nvSpPr>
          <p:spPr bwMode="auto">
            <a:xfrm>
              <a:off x="4772" y="1075"/>
              <a:ext cx="88" cy="87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grpSp>
        <p:nvGrpSpPr>
          <p:cNvPr id="14" name="Group 89"/>
          <p:cNvGrpSpPr>
            <a:grpSpLocks/>
          </p:cNvGrpSpPr>
          <p:nvPr/>
        </p:nvGrpSpPr>
        <p:grpSpPr bwMode="auto">
          <a:xfrm>
            <a:off x="5335588" y="2225675"/>
            <a:ext cx="1801812" cy="3168650"/>
            <a:chOff x="3361" y="1402"/>
            <a:chExt cx="1135" cy="1996"/>
          </a:xfrm>
        </p:grpSpPr>
        <p:grpSp>
          <p:nvGrpSpPr>
            <p:cNvPr id="27699" name="Group 90"/>
            <p:cNvGrpSpPr>
              <a:grpSpLocks/>
            </p:cNvGrpSpPr>
            <p:nvPr/>
          </p:nvGrpSpPr>
          <p:grpSpPr bwMode="auto">
            <a:xfrm>
              <a:off x="3361" y="1442"/>
              <a:ext cx="1092" cy="1956"/>
              <a:chOff x="357" y="2450"/>
              <a:chExt cx="795" cy="646"/>
            </a:xfrm>
          </p:grpSpPr>
          <p:sp>
            <p:nvSpPr>
              <p:cNvPr id="27701" name="Line 91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2" name="Line 92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" name="Oval 93"/>
            <p:cNvSpPr>
              <a:spLocks noChangeArrowheads="1"/>
            </p:cNvSpPr>
            <p:nvPr/>
          </p:nvSpPr>
          <p:spPr bwMode="auto">
            <a:xfrm>
              <a:off x="4408" y="1402"/>
              <a:ext cx="88" cy="87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grpSp>
        <p:nvGrpSpPr>
          <p:cNvPr id="16" name="Group 94"/>
          <p:cNvGrpSpPr>
            <a:grpSpLocks/>
          </p:cNvGrpSpPr>
          <p:nvPr/>
        </p:nvGrpSpPr>
        <p:grpSpPr bwMode="auto">
          <a:xfrm>
            <a:off x="5340350" y="2992438"/>
            <a:ext cx="1212850" cy="2405062"/>
            <a:chOff x="3364" y="1885"/>
            <a:chExt cx="764" cy="1515"/>
          </a:xfrm>
        </p:grpSpPr>
        <p:grpSp>
          <p:nvGrpSpPr>
            <p:cNvPr id="27695" name="Group 95"/>
            <p:cNvGrpSpPr>
              <a:grpSpLocks/>
            </p:cNvGrpSpPr>
            <p:nvPr/>
          </p:nvGrpSpPr>
          <p:grpSpPr bwMode="auto">
            <a:xfrm>
              <a:off x="3364" y="1930"/>
              <a:ext cx="721" cy="1470"/>
              <a:chOff x="357" y="2450"/>
              <a:chExt cx="795" cy="646"/>
            </a:xfrm>
          </p:grpSpPr>
          <p:sp>
            <p:nvSpPr>
              <p:cNvPr id="27697" name="Line 96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8" name="Line 97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96" name="Oval 98"/>
            <p:cNvSpPr>
              <a:spLocks noChangeArrowheads="1"/>
            </p:cNvSpPr>
            <p:nvPr/>
          </p:nvSpPr>
          <p:spPr bwMode="auto">
            <a:xfrm>
              <a:off x="4040" y="1885"/>
              <a:ext cx="88" cy="87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grpSp>
        <p:nvGrpSpPr>
          <p:cNvPr id="18" name="Group 99"/>
          <p:cNvGrpSpPr>
            <a:grpSpLocks/>
          </p:cNvGrpSpPr>
          <p:nvPr/>
        </p:nvGrpSpPr>
        <p:grpSpPr bwMode="auto">
          <a:xfrm>
            <a:off x="5334000" y="4051300"/>
            <a:ext cx="652463" cy="1339850"/>
            <a:chOff x="3360" y="2552"/>
            <a:chExt cx="411" cy="844"/>
          </a:xfrm>
        </p:grpSpPr>
        <p:grpSp>
          <p:nvGrpSpPr>
            <p:cNvPr id="27691" name="Group 100"/>
            <p:cNvGrpSpPr>
              <a:grpSpLocks/>
            </p:cNvGrpSpPr>
            <p:nvPr/>
          </p:nvGrpSpPr>
          <p:grpSpPr bwMode="auto">
            <a:xfrm>
              <a:off x="3360" y="2589"/>
              <a:ext cx="365" cy="807"/>
              <a:chOff x="357" y="2450"/>
              <a:chExt cx="795" cy="646"/>
            </a:xfrm>
          </p:grpSpPr>
          <p:sp>
            <p:nvSpPr>
              <p:cNvPr id="27693" name="Line 101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4" name="Line 102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92" name="Oval 103"/>
            <p:cNvSpPr>
              <a:spLocks noChangeArrowheads="1"/>
            </p:cNvSpPr>
            <p:nvPr/>
          </p:nvSpPr>
          <p:spPr bwMode="auto">
            <a:xfrm>
              <a:off x="3683" y="2552"/>
              <a:ext cx="88" cy="87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grpSp>
        <p:nvGrpSpPr>
          <p:cNvPr id="20" name="Group 104"/>
          <p:cNvGrpSpPr>
            <a:grpSpLocks/>
          </p:cNvGrpSpPr>
          <p:nvPr/>
        </p:nvGrpSpPr>
        <p:grpSpPr bwMode="auto">
          <a:xfrm>
            <a:off x="5335588" y="1543050"/>
            <a:ext cx="2889250" cy="3848100"/>
            <a:chOff x="3361" y="972"/>
            <a:chExt cx="1820" cy="2424"/>
          </a:xfrm>
        </p:grpSpPr>
        <p:sp>
          <p:nvSpPr>
            <p:cNvPr id="27686" name="Line 105"/>
            <p:cNvSpPr>
              <a:spLocks noChangeShapeType="1"/>
            </p:cNvSpPr>
            <p:nvPr/>
          </p:nvSpPr>
          <p:spPr bwMode="auto">
            <a:xfrm flipV="1">
              <a:off x="3361" y="2592"/>
              <a:ext cx="362" cy="804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87" name="Line 106"/>
            <p:cNvSpPr>
              <a:spLocks noChangeShapeType="1"/>
            </p:cNvSpPr>
            <p:nvPr/>
          </p:nvSpPr>
          <p:spPr bwMode="auto">
            <a:xfrm flipV="1">
              <a:off x="3732" y="1930"/>
              <a:ext cx="345" cy="659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88" name="Line 107"/>
            <p:cNvSpPr>
              <a:spLocks noChangeShapeType="1"/>
            </p:cNvSpPr>
            <p:nvPr/>
          </p:nvSpPr>
          <p:spPr bwMode="auto">
            <a:xfrm flipV="1">
              <a:off x="4086" y="1446"/>
              <a:ext cx="370" cy="479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89" name="Line 108"/>
            <p:cNvSpPr>
              <a:spLocks noChangeShapeType="1"/>
            </p:cNvSpPr>
            <p:nvPr/>
          </p:nvSpPr>
          <p:spPr bwMode="auto">
            <a:xfrm flipV="1">
              <a:off x="4453" y="1108"/>
              <a:ext cx="370" cy="33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0" name="Line 109"/>
            <p:cNvSpPr>
              <a:spLocks noChangeShapeType="1"/>
            </p:cNvSpPr>
            <p:nvPr/>
          </p:nvSpPr>
          <p:spPr bwMode="auto">
            <a:xfrm flipV="1">
              <a:off x="4829" y="972"/>
              <a:ext cx="352" cy="139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68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8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1300"/>
            <a:ext cx="8229600" cy="6492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700" smtClean="0"/>
              <a:t>Marginal Product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90588"/>
            <a:ext cx="8229600" cy="54483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If the farmer Mahmud hires one more worker, his output rises by the </a:t>
            </a:r>
            <a:r>
              <a:rPr lang="en-US" i="1" dirty="0" smtClean="0">
                <a:latin typeface="Arial" charset="0"/>
              </a:rPr>
              <a:t>marginal product of labor</a:t>
            </a:r>
            <a:r>
              <a:rPr lang="en-US" dirty="0" smtClean="0">
                <a:latin typeface="Arial" charset="0"/>
              </a:rPr>
              <a:t>.  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The </a:t>
            </a:r>
            <a:r>
              <a:rPr lang="en-US" b="1" dirty="0" smtClean="0">
                <a:solidFill>
                  <a:srgbClr val="CC0000"/>
                </a:solidFill>
                <a:latin typeface="Arial" charset="0"/>
              </a:rPr>
              <a:t>marginal product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of any input is the increase in output arising from an additional unit of that input, holding all other inputs constant. 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Notation: 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   </a:t>
            </a:r>
            <a:r>
              <a:rPr lang="en-US" b="1" dirty="0" smtClean="0">
                <a:latin typeface="Arial" charset="0"/>
              </a:rPr>
              <a:t>∆</a:t>
            </a:r>
            <a:r>
              <a:rPr lang="en-US" dirty="0" smtClean="0">
                <a:latin typeface="Arial" charset="0"/>
              </a:rPr>
              <a:t> (delta) = “change in…”</a:t>
            </a:r>
          </a:p>
          <a:p>
            <a:pPr eaLnBrk="1" hangingPunct="1">
              <a:spcBef>
                <a:spcPct val="30000"/>
              </a:spcBef>
              <a:buFont typeface="Wingdings" charset="2"/>
              <a:buNone/>
            </a:pPr>
            <a:r>
              <a:rPr lang="en-US" dirty="0" smtClean="0">
                <a:latin typeface="Arial" charset="0"/>
              </a:rPr>
              <a:t>	Examples: </a:t>
            </a:r>
            <a:br>
              <a:rPr lang="en-US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∆</a:t>
            </a:r>
            <a:r>
              <a:rPr lang="en-US" b="1" i="1" dirty="0" smtClean="0">
                <a:latin typeface="Arial" charset="0"/>
              </a:rPr>
              <a:t>Q</a:t>
            </a:r>
            <a:r>
              <a:rPr lang="en-US" dirty="0" smtClean="0">
                <a:latin typeface="Arial" charset="0"/>
              </a:rPr>
              <a:t> = change in output, </a:t>
            </a:r>
            <a:r>
              <a:rPr lang="en-US" b="1" dirty="0" smtClean="0">
                <a:latin typeface="Arial" charset="0"/>
              </a:rPr>
              <a:t>∆</a:t>
            </a:r>
            <a:r>
              <a:rPr lang="en-US" b="1" i="1" dirty="0" smtClean="0">
                <a:latin typeface="Arial" charset="0"/>
              </a:rPr>
              <a:t>L</a:t>
            </a:r>
            <a:r>
              <a:rPr lang="en-US" dirty="0" smtClean="0">
                <a:latin typeface="Arial" charset="0"/>
              </a:rPr>
              <a:t> = change in labor 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>
                <a:latin typeface="Arial" charset="0"/>
              </a:rPr>
              <a:t>Marginal product of labor (</a:t>
            </a:r>
            <a:r>
              <a:rPr lang="en-US" i="1" dirty="0" smtClean="0">
                <a:latin typeface="Arial" charset="0"/>
              </a:rPr>
              <a:t>MPL</a:t>
            </a:r>
            <a:r>
              <a:rPr lang="en-US" dirty="0" smtClean="0">
                <a:latin typeface="Arial" charset="0"/>
              </a:rPr>
              <a:t>) = </a:t>
            </a:r>
          </a:p>
        </p:txBody>
      </p:sp>
      <p:sp>
        <p:nvSpPr>
          <p:cNvPr id="2969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345238" y="5507038"/>
            <a:ext cx="712787" cy="990600"/>
            <a:chOff x="558" y="2708"/>
            <a:chExt cx="282" cy="624"/>
          </a:xfrm>
        </p:grpSpPr>
        <p:sp>
          <p:nvSpPr>
            <p:cNvPr id="29701" name="Rectangle 7"/>
            <p:cNvSpPr>
              <a:spLocks noChangeArrowheads="1"/>
            </p:cNvSpPr>
            <p:nvPr/>
          </p:nvSpPr>
          <p:spPr bwMode="auto">
            <a:xfrm>
              <a:off x="558" y="2708"/>
              <a:ext cx="26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ea typeface="Arial" charset="0"/>
                  <a:cs typeface="Arial" charset="0"/>
                </a:rPr>
                <a:t>∆</a:t>
              </a:r>
              <a:r>
                <a:rPr lang="en-US" sz="2800" b="1" i="1">
                  <a:ea typeface="Arial" charset="0"/>
                  <a:cs typeface="Arial" charset="0"/>
                </a:rPr>
                <a:t>Q</a:t>
              </a:r>
            </a:p>
          </p:txBody>
        </p:sp>
        <p:sp>
          <p:nvSpPr>
            <p:cNvPr id="29702" name="Rectangle 8"/>
            <p:cNvSpPr>
              <a:spLocks noChangeArrowheads="1"/>
            </p:cNvSpPr>
            <p:nvPr/>
          </p:nvSpPr>
          <p:spPr bwMode="auto">
            <a:xfrm>
              <a:off x="584" y="3005"/>
              <a:ext cx="24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ea typeface="Arial" charset="0"/>
                  <a:cs typeface="Arial" charset="0"/>
                </a:rPr>
                <a:t>∆</a:t>
              </a:r>
              <a:r>
                <a:rPr lang="en-US" sz="2800" b="1" i="1">
                  <a:ea typeface="Arial" charset="0"/>
                  <a:cs typeface="Arial" charset="0"/>
                </a:rPr>
                <a:t>L</a:t>
              </a:r>
            </a:p>
          </p:txBody>
        </p:sp>
        <p:sp>
          <p:nvSpPr>
            <p:cNvPr id="29703" name="Line 9"/>
            <p:cNvSpPr>
              <a:spLocks noChangeShapeType="1"/>
            </p:cNvSpPr>
            <p:nvPr/>
          </p:nvSpPr>
          <p:spPr bwMode="auto">
            <a:xfrm>
              <a:off x="600" y="3023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build="p" bldLvl="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5" name="Group 2"/>
          <p:cNvGrpSpPr>
            <a:grpSpLocks/>
          </p:cNvGrpSpPr>
          <p:nvPr/>
        </p:nvGrpSpPr>
        <p:grpSpPr bwMode="auto">
          <a:xfrm>
            <a:off x="1389063" y="1139825"/>
            <a:ext cx="2516187" cy="5087938"/>
            <a:chOff x="210" y="718"/>
            <a:chExt cx="1585" cy="3205"/>
          </a:xfrm>
        </p:grpSpPr>
        <p:grpSp>
          <p:nvGrpSpPr>
            <p:cNvPr id="31807" name="Group 3"/>
            <p:cNvGrpSpPr>
              <a:grpSpLocks/>
            </p:cNvGrpSpPr>
            <p:nvPr/>
          </p:nvGrpSpPr>
          <p:grpSpPr bwMode="auto">
            <a:xfrm>
              <a:off x="210" y="718"/>
              <a:ext cx="1585" cy="3205"/>
              <a:chOff x="210" y="718"/>
              <a:chExt cx="1585" cy="3205"/>
            </a:xfrm>
          </p:grpSpPr>
          <p:sp>
            <p:nvSpPr>
              <p:cNvPr id="31809" name="Rectangle 4"/>
              <p:cNvSpPr>
                <a:spLocks noChangeArrowheads="1"/>
              </p:cNvSpPr>
              <p:nvPr/>
            </p:nvSpPr>
            <p:spPr bwMode="auto">
              <a:xfrm>
                <a:off x="958" y="3557"/>
                <a:ext cx="732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rIns="228600" anchor="ctr">
                <a:prstTxWarp prst="textNoShape">
                  <a:avLst/>
                </a:prstTxWarp>
              </a:bodyPr>
              <a:lstStyle/>
              <a:p>
                <a:pPr algn="r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charset="2"/>
                  <a:buNone/>
                </a:pPr>
                <a:r>
                  <a:rPr lang="en-US">
                    <a:ea typeface="Arial" charset="0"/>
                    <a:cs typeface="Arial" charset="0"/>
                  </a:rPr>
                  <a:t>3000</a:t>
                </a:r>
              </a:p>
            </p:txBody>
          </p:sp>
          <p:sp>
            <p:nvSpPr>
              <p:cNvPr id="31810" name="Rectangle 5"/>
              <p:cNvSpPr>
                <a:spLocks noChangeArrowheads="1"/>
              </p:cNvSpPr>
              <p:nvPr/>
            </p:nvSpPr>
            <p:spPr bwMode="auto">
              <a:xfrm>
                <a:off x="210" y="3557"/>
                <a:ext cx="748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Ins="0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charset="2"/>
                  <a:buNone/>
                </a:pPr>
                <a:r>
                  <a:rPr lang="en-US">
                    <a:ea typeface="Arial" charset="0"/>
                    <a:cs typeface="Arial" charset="0"/>
                  </a:rPr>
                  <a:t>5</a:t>
                </a:r>
              </a:p>
            </p:txBody>
          </p:sp>
          <p:sp>
            <p:nvSpPr>
              <p:cNvPr id="31811" name="Rectangle 6"/>
              <p:cNvSpPr>
                <a:spLocks noChangeArrowheads="1"/>
              </p:cNvSpPr>
              <p:nvPr/>
            </p:nvSpPr>
            <p:spPr bwMode="auto">
              <a:xfrm>
                <a:off x="958" y="3191"/>
                <a:ext cx="732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rIns="228600" anchor="ctr">
                <a:prstTxWarp prst="textNoShape">
                  <a:avLst/>
                </a:prstTxWarp>
              </a:bodyPr>
              <a:lstStyle/>
              <a:p>
                <a:pPr algn="r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charset="2"/>
                  <a:buNone/>
                </a:pPr>
                <a:r>
                  <a:rPr lang="en-US">
                    <a:ea typeface="Arial" charset="0"/>
                    <a:cs typeface="Arial" charset="0"/>
                  </a:rPr>
                  <a:t>2800</a:t>
                </a:r>
              </a:p>
            </p:txBody>
          </p:sp>
          <p:sp>
            <p:nvSpPr>
              <p:cNvPr id="31812" name="Rectangle 7"/>
              <p:cNvSpPr>
                <a:spLocks noChangeArrowheads="1"/>
              </p:cNvSpPr>
              <p:nvPr/>
            </p:nvSpPr>
            <p:spPr bwMode="auto">
              <a:xfrm>
                <a:off x="210" y="3191"/>
                <a:ext cx="748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Ins="0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charset="2"/>
                  <a:buNone/>
                </a:pPr>
                <a:r>
                  <a:rPr lang="en-US">
                    <a:ea typeface="Arial" charset="0"/>
                    <a:cs typeface="Arial" charset="0"/>
                  </a:rPr>
                  <a:t>4</a:t>
                </a:r>
              </a:p>
            </p:txBody>
          </p:sp>
          <p:sp>
            <p:nvSpPr>
              <p:cNvPr id="31813" name="Rectangle 8"/>
              <p:cNvSpPr>
                <a:spLocks noChangeArrowheads="1"/>
              </p:cNvSpPr>
              <p:nvPr/>
            </p:nvSpPr>
            <p:spPr bwMode="auto">
              <a:xfrm>
                <a:off x="958" y="2788"/>
                <a:ext cx="732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rIns="228600" anchor="ctr">
                <a:prstTxWarp prst="textNoShape">
                  <a:avLst/>
                </a:prstTxWarp>
              </a:bodyPr>
              <a:lstStyle/>
              <a:p>
                <a:pPr algn="r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charset="2"/>
                  <a:buNone/>
                </a:pPr>
                <a:r>
                  <a:rPr lang="en-US">
                    <a:ea typeface="Arial" charset="0"/>
                    <a:cs typeface="Arial" charset="0"/>
                  </a:rPr>
                  <a:t>2400</a:t>
                </a:r>
              </a:p>
            </p:txBody>
          </p:sp>
          <p:sp>
            <p:nvSpPr>
              <p:cNvPr id="31814" name="Rectangle 9"/>
              <p:cNvSpPr>
                <a:spLocks noChangeArrowheads="1"/>
              </p:cNvSpPr>
              <p:nvPr/>
            </p:nvSpPr>
            <p:spPr bwMode="auto">
              <a:xfrm>
                <a:off x="210" y="2788"/>
                <a:ext cx="748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Ins="0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charset="2"/>
                  <a:buNone/>
                </a:pPr>
                <a:r>
                  <a:rPr lang="en-US">
                    <a:ea typeface="Arial" charset="0"/>
                    <a:cs typeface="Arial" charset="0"/>
                  </a:rPr>
                  <a:t>3</a:t>
                </a:r>
              </a:p>
            </p:txBody>
          </p:sp>
          <p:sp>
            <p:nvSpPr>
              <p:cNvPr id="31815" name="Rectangle 10"/>
              <p:cNvSpPr>
                <a:spLocks noChangeArrowheads="1"/>
              </p:cNvSpPr>
              <p:nvPr/>
            </p:nvSpPr>
            <p:spPr bwMode="auto">
              <a:xfrm>
                <a:off x="958" y="2376"/>
                <a:ext cx="732" cy="4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rIns="228600" anchor="ctr">
                <a:prstTxWarp prst="textNoShape">
                  <a:avLst/>
                </a:prstTxWarp>
              </a:bodyPr>
              <a:lstStyle/>
              <a:p>
                <a:pPr algn="r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charset="2"/>
                  <a:buNone/>
                </a:pPr>
                <a:r>
                  <a:rPr lang="en-US">
                    <a:ea typeface="Arial" charset="0"/>
                    <a:cs typeface="Arial" charset="0"/>
                  </a:rPr>
                  <a:t>1800</a:t>
                </a:r>
              </a:p>
            </p:txBody>
          </p:sp>
          <p:sp>
            <p:nvSpPr>
              <p:cNvPr id="31816" name="Rectangle 11"/>
              <p:cNvSpPr>
                <a:spLocks noChangeArrowheads="1"/>
              </p:cNvSpPr>
              <p:nvPr/>
            </p:nvSpPr>
            <p:spPr bwMode="auto">
              <a:xfrm>
                <a:off x="210" y="2376"/>
                <a:ext cx="748" cy="4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Ins="0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charset="2"/>
                  <a:buNone/>
                </a:pPr>
                <a:r>
                  <a:rPr lang="en-US">
                    <a:ea typeface="Arial" charset="0"/>
                    <a:cs typeface="Arial" charset="0"/>
                  </a:rPr>
                  <a:t>2</a:t>
                </a:r>
              </a:p>
            </p:txBody>
          </p:sp>
          <p:sp>
            <p:nvSpPr>
              <p:cNvPr id="31817" name="Rectangle 12"/>
              <p:cNvSpPr>
                <a:spLocks noChangeArrowheads="1"/>
              </p:cNvSpPr>
              <p:nvPr/>
            </p:nvSpPr>
            <p:spPr bwMode="auto">
              <a:xfrm>
                <a:off x="958" y="1973"/>
                <a:ext cx="732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rIns="228600" anchor="ctr">
                <a:prstTxWarp prst="textNoShape">
                  <a:avLst/>
                </a:prstTxWarp>
              </a:bodyPr>
              <a:lstStyle/>
              <a:p>
                <a:pPr algn="r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charset="2"/>
                  <a:buNone/>
                </a:pPr>
                <a:r>
                  <a:rPr lang="en-US">
                    <a:ea typeface="Arial" charset="0"/>
                    <a:cs typeface="Arial" charset="0"/>
                  </a:rPr>
                  <a:t>1000</a:t>
                </a:r>
              </a:p>
            </p:txBody>
          </p:sp>
          <p:sp>
            <p:nvSpPr>
              <p:cNvPr id="31818" name="Rectangle 13"/>
              <p:cNvSpPr>
                <a:spLocks noChangeArrowheads="1"/>
              </p:cNvSpPr>
              <p:nvPr/>
            </p:nvSpPr>
            <p:spPr bwMode="auto">
              <a:xfrm>
                <a:off x="210" y="1973"/>
                <a:ext cx="748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Ins="0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charset="2"/>
                  <a:buNone/>
                </a:pPr>
                <a:r>
                  <a:rPr lang="en-US"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31819" name="Rectangle 14"/>
              <p:cNvSpPr>
                <a:spLocks noChangeArrowheads="1"/>
              </p:cNvSpPr>
              <p:nvPr/>
            </p:nvSpPr>
            <p:spPr bwMode="auto">
              <a:xfrm>
                <a:off x="958" y="1545"/>
                <a:ext cx="732" cy="4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rIns="228600" anchor="ctr">
                <a:prstTxWarp prst="textNoShape">
                  <a:avLst/>
                </a:prstTxWarp>
              </a:bodyPr>
              <a:lstStyle/>
              <a:p>
                <a:pPr algn="r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charset="2"/>
                  <a:buNone/>
                </a:pPr>
                <a:r>
                  <a:rPr lang="en-US"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31820" name="Rectangle 15"/>
              <p:cNvSpPr>
                <a:spLocks noChangeArrowheads="1"/>
              </p:cNvSpPr>
              <p:nvPr/>
            </p:nvSpPr>
            <p:spPr bwMode="auto">
              <a:xfrm>
                <a:off x="210" y="1545"/>
                <a:ext cx="748" cy="4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Ins="0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charset="2"/>
                  <a:buNone/>
                </a:pPr>
                <a:r>
                  <a:rPr lang="en-US"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31821" name="Rectangle 16"/>
              <p:cNvSpPr>
                <a:spLocks noChangeArrowheads="1"/>
              </p:cNvSpPr>
              <p:nvPr/>
            </p:nvSpPr>
            <p:spPr bwMode="auto">
              <a:xfrm>
                <a:off x="958" y="718"/>
                <a:ext cx="837" cy="8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rIns="0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charset="2"/>
                  <a:buNone/>
                </a:pPr>
                <a:r>
                  <a:rPr lang="en-US" b="1" i="1">
                    <a:ea typeface="Arial" charset="0"/>
                    <a:cs typeface="Arial" charset="0"/>
                  </a:rPr>
                  <a:t>Q</a:t>
                </a:r>
                <a:r>
                  <a:rPr lang="en-US">
                    <a:ea typeface="Arial" charset="0"/>
                    <a:cs typeface="Arial" charset="0"/>
                  </a:rPr>
                  <a:t>  </a:t>
                </a:r>
                <a:r>
                  <a:rPr lang="en-US" sz="2200">
                    <a:ea typeface="Arial" charset="0"/>
                    <a:cs typeface="Arial" charset="0"/>
                  </a:rPr>
                  <a:t>(bushels </a:t>
                </a:r>
                <a:br>
                  <a:rPr lang="en-US" sz="2200">
                    <a:ea typeface="Arial" charset="0"/>
                    <a:cs typeface="Arial" charset="0"/>
                  </a:rPr>
                </a:br>
                <a:r>
                  <a:rPr lang="en-US" sz="2200">
                    <a:ea typeface="Arial" charset="0"/>
                    <a:cs typeface="Arial" charset="0"/>
                  </a:rPr>
                  <a:t>of wheat)</a:t>
                </a:r>
              </a:p>
            </p:txBody>
          </p:sp>
          <p:sp>
            <p:nvSpPr>
              <p:cNvPr id="31822" name="Rectangle 17"/>
              <p:cNvSpPr>
                <a:spLocks noChangeArrowheads="1"/>
              </p:cNvSpPr>
              <p:nvPr/>
            </p:nvSpPr>
            <p:spPr bwMode="auto">
              <a:xfrm>
                <a:off x="210" y="718"/>
                <a:ext cx="748" cy="8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rIns="0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charset="2"/>
                  <a:buNone/>
                </a:pPr>
                <a:r>
                  <a:rPr lang="en-US" b="1" i="1">
                    <a:ea typeface="Arial" charset="0"/>
                    <a:cs typeface="Arial" charset="0"/>
                  </a:rPr>
                  <a:t>L</a:t>
                </a:r>
                <a:r>
                  <a:rPr lang="en-US">
                    <a:ea typeface="Arial" charset="0"/>
                    <a:cs typeface="Arial" charset="0"/>
                  </a:rPr>
                  <a:t/>
                </a:r>
                <a:br>
                  <a:rPr lang="en-US">
                    <a:ea typeface="Arial" charset="0"/>
                    <a:cs typeface="Arial" charset="0"/>
                  </a:rPr>
                </a:br>
                <a:r>
                  <a:rPr lang="en-US" sz="2200">
                    <a:ea typeface="Arial" charset="0"/>
                    <a:cs typeface="Arial" charset="0"/>
                  </a:rPr>
                  <a:t>(no. of workers)</a:t>
                </a:r>
              </a:p>
            </p:txBody>
          </p:sp>
        </p:grpSp>
        <p:sp>
          <p:nvSpPr>
            <p:cNvPr id="31808" name="Line 18"/>
            <p:cNvSpPr>
              <a:spLocks noChangeShapeType="1"/>
            </p:cNvSpPr>
            <p:nvPr/>
          </p:nvSpPr>
          <p:spPr bwMode="auto">
            <a:xfrm>
              <a:off x="216" y="1553"/>
              <a:ext cx="15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533" name="Rectangle 19"/>
          <p:cNvSpPr>
            <a:spLocks noGrp="1" noChangeArrowheads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EXAMPLE 1:</a:t>
            </a:r>
            <a:r>
              <a:rPr lang="en-US" sz="3600" dirty="0" smtClean="0"/>
              <a:t>  Total &amp; Marginal Product</a:t>
            </a:r>
          </a:p>
        </p:txBody>
      </p:sp>
      <p:sp>
        <p:nvSpPr>
          <p:cNvPr id="74772" name="Rectangle 20"/>
          <p:cNvSpPr>
            <a:spLocks noChangeArrowheads="1"/>
          </p:cNvSpPr>
          <p:nvPr/>
        </p:nvSpPr>
        <p:spPr bwMode="auto">
          <a:xfrm>
            <a:off x="6423025" y="5367338"/>
            <a:ext cx="927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200</a:t>
            </a:r>
          </a:p>
        </p:txBody>
      </p:sp>
      <p:sp>
        <p:nvSpPr>
          <p:cNvPr id="74773" name="Rectangle 21"/>
          <p:cNvSpPr>
            <a:spLocks noChangeArrowheads="1"/>
          </p:cNvSpPr>
          <p:nvPr/>
        </p:nvSpPr>
        <p:spPr bwMode="auto">
          <a:xfrm>
            <a:off x="6423025" y="4727575"/>
            <a:ext cx="9271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400</a:t>
            </a:r>
          </a:p>
        </p:txBody>
      </p:sp>
      <p:sp>
        <p:nvSpPr>
          <p:cNvPr id="74774" name="Rectangle 22"/>
          <p:cNvSpPr>
            <a:spLocks noChangeArrowheads="1"/>
          </p:cNvSpPr>
          <p:nvPr/>
        </p:nvSpPr>
        <p:spPr bwMode="auto">
          <a:xfrm>
            <a:off x="6423025" y="4073525"/>
            <a:ext cx="9271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600</a:t>
            </a:r>
          </a:p>
        </p:txBody>
      </p:sp>
      <p:sp>
        <p:nvSpPr>
          <p:cNvPr id="74775" name="Rectangle 23"/>
          <p:cNvSpPr>
            <a:spLocks noChangeArrowheads="1"/>
          </p:cNvSpPr>
          <p:nvPr/>
        </p:nvSpPr>
        <p:spPr bwMode="auto">
          <a:xfrm>
            <a:off x="6423025" y="3433763"/>
            <a:ext cx="9271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800</a:t>
            </a:r>
          </a:p>
        </p:txBody>
      </p:sp>
      <p:sp>
        <p:nvSpPr>
          <p:cNvPr id="74776" name="Rectangle 24"/>
          <p:cNvSpPr>
            <a:spLocks noChangeArrowheads="1"/>
          </p:cNvSpPr>
          <p:nvPr/>
        </p:nvSpPr>
        <p:spPr bwMode="auto">
          <a:xfrm>
            <a:off x="6423025" y="2754313"/>
            <a:ext cx="92710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1000</a:t>
            </a:r>
          </a:p>
        </p:txBody>
      </p:sp>
      <p:sp>
        <p:nvSpPr>
          <p:cNvPr id="31752" name="Rectangle 25"/>
          <p:cNvSpPr>
            <a:spLocks noChangeArrowheads="1"/>
          </p:cNvSpPr>
          <p:nvPr/>
        </p:nvSpPr>
        <p:spPr bwMode="auto">
          <a:xfrm>
            <a:off x="6315075" y="1312863"/>
            <a:ext cx="927100" cy="131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i="1">
                <a:ea typeface="Arial" charset="0"/>
                <a:cs typeface="Arial" charset="0"/>
              </a:rPr>
              <a:t>MPL</a:t>
            </a:r>
          </a:p>
        </p:txBody>
      </p:sp>
      <p:sp>
        <p:nvSpPr>
          <p:cNvPr id="31753" name="Line 26"/>
          <p:cNvSpPr>
            <a:spLocks noChangeShapeType="1"/>
          </p:cNvSpPr>
          <p:nvPr/>
        </p:nvSpPr>
        <p:spPr bwMode="auto">
          <a:xfrm>
            <a:off x="3776663" y="1139825"/>
            <a:ext cx="0" cy="13128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" name="Line 27"/>
          <p:cNvSpPr>
            <a:spLocks noChangeShapeType="1"/>
          </p:cNvSpPr>
          <p:nvPr/>
        </p:nvSpPr>
        <p:spPr bwMode="auto">
          <a:xfrm>
            <a:off x="1520825" y="1139825"/>
            <a:ext cx="1328738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5" name="Line 28"/>
          <p:cNvSpPr>
            <a:spLocks noChangeShapeType="1"/>
          </p:cNvSpPr>
          <p:nvPr/>
        </p:nvSpPr>
        <p:spPr bwMode="auto">
          <a:xfrm>
            <a:off x="333375" y="2452688"/>
            <a:ext cx="0" cy="6794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6" name="Line 29"/>
          <p:cNvSpPr>
            <a:spLocks noChangeShapeType="1"/>
          </p:cNvSpPr>
          <p:nvPr/>
        </p:nvSpPr>
        <p:spPr bwMode="auto">
          <a:xfrm>
            <a:off x="2849563" y="1139825"/>
            <a:ext cx="9271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7" name="Line 30"/>
          <p:cNvSpPr>
            <a:spLocks noChangeShapeType="1"/>
          </p:cNvSpPr>
          <p:nvPr/>
        </p:nvSpPr>
        <p:spPr bwMode="auto">
          <a:xfrm>
            <a:off x="3776663" y="2452688"/>
            <a:ext cx="0" cy="6794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8" name="Line 31"/>
          <p:cNvSpPr>
            <a:spLocks noChangeShapeType="1"/>
          </p:cNvSpPr>
          <p:nvPr/>
        </p:nvSpPr>
        <p:spPr bwMode="auto">
          <a:xfrm>
            <a:off x="333375" y="3132138"/>
            <a:ext cx="0" cy="6397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9" name="Line 32"/>
          <p:cNvSpPr>
            <a:spLocks noChangeShapeType="1"/>
          </p:cNvSpPr>
          <p:nvPr/>
        </p:nvSpPr>
        <p:spPr bwMode="auto">
          <a:xfrm>
            <a:off x="3776663" y="3132138"/>
            <a:ext cx="0" cy="6397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0" name="Line 33"/>
          <p:cNvSpPr>
            <a:spLocks noChangeShapeType="1"/>
          </p:cNvSpPr>
          <p:nvPr/>
        </p:nvSpPr>
        <p:spPr bwMode="auto">
          <a:xfrm>
            <a:off x="333375" y="3771900"/>
            <a:ext cx="0" cy="6540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1" name="Line 34"/>
          <p:cNvSpPr>
            <a:spLocks noChangeShapeType="1"/>
          </p:cNvSpPr>
          <p:nvPr/>
        </p:nvSpPr>
        <p:spPr bwMode="auto">
          <a:xfrm>
            <a:off x="3776663" y="3771900"/>
            <a:ext cx="0" cy="6540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2" name="Line 35"/>
          <p:cNvSpPr>
            <a:spLocks noChangeShapeType="1"/>
          </p:cNvSpPr>
          <p:nvPr/>
        </p:nvSpPr>
        <p:spPr bwMode="auto">
          <a:xfrm>
            <a:off x="333375" y="4425950"/>
            <a:ext cx="0" cy="6397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3" name="Line 36"/>
          <p:cNvSpPr>
            <a:spLocks noChangeShapeType="1"/>
          </p:cNvSpPr>
          <p:nvPr/>
        </p:nvSpPr>
        <p:spPr bwMode="auto">
          <a:xfrm>
            <a:off x="3776663" y="4425950"/>
            <a:ext cx="0" cy="6397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4" name="Line 37"/>
          <p:cNvSpPr>
            <a:spLocks noChangeShapeType="1"/>
          </p:cNvSpPr>
          <p:nvPr/>
        </p:nvSpPr>
        <p:spPr bwMode="auto">
          <a:xfrm>
            <a:off x="333375" y="5065713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5" name="Line 38"/>
          <p:cNvSpPr>
            <a:spLocks noChangeShapeType="1"/>
          </p:cNvSpPr>
          <p:nvPr/>
        </p:nvSpPr>
        <p:spPr bwMode="auto">
          <a:xfrm>
            <a:off x="3776663" y="5065713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6" name="Line 39"/>
          <p:cNvSpPr>
            <a:spLocks noChangeShapeType="1"/>
          </p:cNvSpPr>
          <p:nvPr/>
        </p:nvSpPr>
        <p:spPr bwMode="auto">
          <a:xfrm>
            <a:off x="333375" y="5646738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7" name="Line 40"/>
          <p:cNvSpPr>
            <a:spLocks noChangeShapeType="1"/>
          </p:cNvSpPr>
          <p:nvPr/>
        </p:nvSpPr>
        <p:spPr bwMode="auto">
          <a:xfrm>
            <a:off x="3776663" y="5646738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8" name="Line 41"/>
          <p:cNvSpPr>
            <a:spLocks noChangeShapeType="1"/>
          </p:cNvSpPr>
          <p:nvPr/>
        </p:nvSpPr>
        <p:spPr bwMode="auto">
          <a:xfrm>
            <a:off x="1520825" y="6227763"/>
            <a:ext cx="1328738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9" name="Line 42"/>
          <p:cNvSpPr>
            <a:spLocks noChangeShapeType="1"/>
          </p:cNvSpPr>
          <p:nvPr/>
        </p:nvSpPr>
        <p:spPr bwMode="auto">
          <a:xfrm>
            <a:off x="2849563" y="6227763"/>
            <a:ext cx="9271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0" name="Line 73"/>
          <p:cNvSpPr>
            <a:spLocks noChangeShapeType="1"/>
          </p:cNvSpPr>
          <p:nvPr/>
        </p:nvSpPr>
        <p:spPr bwMode="auto">
          <a:xfrm>
            <a:off x="1720850" y="2463800"/>
            <a:ext cx="5913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309563" y="2795588"/>
            <a:ext cx="5416550" cy="666750"/>
            <a:chOff x="195" y="1761"/>
            <a:chExt cx="3412" cy="420"/>
          </a:xfrm>
        </p:grpSpPr>
        <p:grpSp>
          <p:nvGrpSpPr>
            <p:cNvPr id="31801" name="Group 88"/>
            <p:cNvGrpSpPr>
              <a:grpSpLocks/>
            </p:cNvGrpSpPr>
            <p:nvPr/>
          </p:nvGrpSpPr>
          <p:grpSpPr bwMode="auto">
            <a:xfrm>
              <a:off x="2306" y="1761"/>
              <a:ext cx="1301" cy="406"/>
              <a:chOff x="2306" y="1761"/>
              <a:chExt cx="1301" cy="406"/>
            </a:xfrm>
          </p:grpSpPr>
          <p:sp>
            <p:nvSpPr>
              <p:cNvPr id="31805" name="Arc 44"/>
              <p:cNvSpPr>
                <a:spLocks/>
              </p:cNvSpPr>
              <p:nvPr/>
            </p:nvSpPr>
            <p:spPr bwMode="auto">
              <a:xfrm>
                <a:off x="2306" y="1761"/>
                <a:ext cx="217" cy="406"/>
              </a:xfrm>
              <a:custGeom>
                <a:avLst/>
                <a:gdLst>
                  <a:gd name="T0" fmla="*/ 0 w 26852"/>
                  <a:gd name="T1" fmla="*/ 0 h 43115"/>
                  <a:gd name="T2" fmla="*/ 0 w 26852"/>
                  <a:gd name="T3" fmla="*/ 0 h 43115"/>
                  <a:gd name="T4" fmla="*/ 0 w 26852"/>
                  <a:gd name="T5" fmla="*/ 0 h 43115"/>
                  <a:gd name="T6" fmla="*/ 0 60000 65536"/>
                  <a:gd name="T7" fmla="*/ 0 60000 65536"/>
                  <a:gd name="T8" fmla="*/ 0 60000 65536"/>
                  <a:gd name="T9" fmla="*/ 0 w 26852"/>
                  <a:gd name="T10" fmla="*/ 0 h 43115"/>
                  <a:gd name="T11" fmla="*/ 26852 w 26852"/>
                  <a:gd name="T12" fmla="*/ 43115 h 431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852" h="43115" fill="none" extrusionOk="0">
                    <a:moveTo>
                      <a:pt x="7169" y="0"/>
                    </a:moveTo>
                    <a:cubicBezTo>
                      <a:pt x="18311" y="993"/>
                      <a:pt x="26852" y="10328"/>
                      <a:pt x="26852" y="21515"/>
                    </a:cubicBezTo>
                    <a:cubicBezTo>
                      <a:pt x="26852" y="33444"/>
                      <a:pt x="17181" y="43115"/>
                      <a:pt x="5252" y="43115"/>
                    </a:cubicBezTo>
                    <a:cubicBezTo>
                      <a:pt x="3481" y="43115"/>
                      <a:pt x="1717" y="42897"/>
                      <a:pt x="0" y="42466"/>
                    </a:cubicBezTo>
                  </a:path>
                  <a:path w="26852" h="43115" stroke="0" extrusionOk="0">
                    <a:moveTo>
                      <a:pt x="7169" y="0"/>
                    </a:moveTo>
                    <a:cubicBezTo>
                      <a:pt x="18311" y="993"/>
                      <a:pt x="26852" y="10328"/>
                      <a:pt x="26852" y="21515"/>
                    </a:cubicBezTo>
                    <a:cubicBezTo>
                      <a:pt x="26852" y="33444"/>
                      <a:pt x="17181" y="43115"/>
                      <a:pt x="5252" y="43115"/>
                    </a:cubicBezTo>
                    <a:cubicBezTo>
                      <a:pt x="3481" y="43115"/>
                      <a:pt x="1717" y="42897"/>
                      <a:pt x="0" y="42466"/>
                    </a:cubicBezTo>
                    <a:lnTo>
                      <a:pt x="5252" y="21515"/>
                    </a:lnTo>
                    <a:close/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 type="triangle" w="lg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31806" name="Rectangle 75"/>
              <p:cNvSpPr>
                <a:spLocks noChangeArrowheads="1"/>
              </p:cNvSpPr>
              <p:nvPr/>
            </p:nvSpPr>
            <p:spPr bwMode="auto">
              <a:xfrm>
                <a:off x="2540" y="1814"/>
                <a:ext cx="1067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500" b="1">
                    <a:ea typeface="Arial" charset="0"/>
                    <a:cs typeface="Arial" charset="0"/>
                  </a:rPr>
                  <a:t>∆</a:t>
                </a:r>
                <a:r>
                  <a:rPr lang="en-US" sz="2500" b="1" i="1">
                    <a:ea typeface="Arial" charset="0"/>
                    <a:cs typeface="Arial" charset="0"/>
                  </a:rPr>
                  <a:t>Q</a:t>
                </a:r>
                <a:r>
                  <a:rPr lang="en-US" sz="2500">
                    <a:ea typeface="Arial" charset="0"/>
                    <a:cs typeface="Arial" charset="0"/>
                  </a:rPr>
                  <a:t> = 1000</a:t>
                </a:r>
              </a:p>
            </p:txBody>
          </p:sp>
        </p:grpSp>
        <p:grpSp>
          <p:nvGrpSpPr>
            <p:cNvPr id="31802" name="Group 87"/>
            <p:cNvGrpSpPr>
              <a:grpSpLocks/>
            </p:cNvGrpSpPr>
            <p:nvPr/>
          </p:nvGrpSpPr>
          <p:grpSpPr bwMode="auto">
            <a:xfrm>
              <a:off x="195" y="1774"/>
              <a:ext cx="943" cy="407"/>
              <a:chOff x="195" y="1774"/>
              <a:chExt cx="943" cy="407"/>
            </a:xfrm>
          </p:grpSpPr>
          <p:sp>
            <p:nvSpPr>
              <p:cNvPr id="31803" name="Arc 59"/>
              <p:cNvSpPr>
                <a:spLocks/>
              </p:cNvSpPr>
              <p:nvPr/>
            </p:nvSpPr>
            <p:spPr bwMode="auto">
              <a:xfrm flipH="1">
                <a:off x="921" y="1774"/>
                <a:ext cx="217" cy="407"/>
              </a:xfrm>
              <a:custGeom>
                <a:avLst/>
                <a:gdLst>
                  <a:gd name="T0" fmla="*/ 0 w 26059"/>
                  <a:gd name="T1" fmla="*/ 0 h 43200"/>
                  <a:gd name="T2" fmla="*/ 0 w 26059"/>
                  <a:gd name="T3" fmla="*/ 0 h 43200"/>
                  <a:gd name="T4" fmla="*/ 0 w 26059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6059"/>
                  <a:gd name="T10" fmla="*/ 0 h 43200"/>
                  <a:gd name="T11" fmla="*/ 26059 w 26059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059" h="43200" fill="none" extrusionOk="0">
                    <a:moveTo>
                      <a:pt x="4563" y="0"/>
                    </a:moveTo>
                    <a:cubicBezTo>
                      <a:pt x="16452" y="58"/>
                      <a:pt x="26059" y="9711"/>
                      <a:pt x="26059" y="21600"/>
                    </a:cubicBezTo>
                    <a:cubicBezTo>
                      <a:pt x="26059" y="33529"/>
                      <a:pt x="16388" y="43200"/>
                      <a:pt x="4459" y="43200"/>
                    </a:cubicBezTo>
                    <a:cubicBezTo>
                      <a:pt x="2960" y="43200"/>
                      <a:pt x="1466" y="43044"/>
                      <a:pt x="0" y="42734"/>
                    </a:cubicBezTo>
                  </a:path>
                  <a:path w="26059" h="43200" stroke="0" extrusionOk="0">
                    <a:moveTo>
                      <a:pt x="4563" y="0"/>
                    </a:moveTo>
                    <a:cubicBezTo>
                      <a:pt x="16452" y="58"/>
                      <a:pt x="26059" y="9711"/>
                      <a:pt x="26059" y="21600"/>
                    </a:cubicBezTo>
                    <a:cubicBezTo>
                      <a:pt x="26059" y="33529"/>
                      <a:pt x="16388" y="43200"/>
                      <a:pt x="4459" y="43200"/>
                    </a:cubicBezTo>
                    <a:cubicBezTo>
                      <a:pt x="2960" y="43200"/>
                      <a:pt x="1466" y="43044"/>
                      <a:pt x="0" y="42734"/>
                    </a:cubicBezTo>
                    <a:lnTo>
                      <a:pt x="4459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 type="triangle" w="lg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31804" name="Rectangle 82"/>
              <p:cNvSpPr>
                <a:spLocks noChangeArrowheads="1"/>
              </p:cNvSpPr>
              <p:nvPr/>
            </p:nvSpPr>
            <p:spPr bwMode="auto">
              <a:xfrm>
                <a:off x="195" y="1816"/>
                <a:ext cx="707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2500" b="1">
                    <a:ea typeface="Arial" charset="0"/>
                    <a:cs typeface="Arial" charset="0"/>
                  </a:rPr>
                  <a:t>∆</a:t>
                </a:r>
                <a:r>
                  <a:rPr lang="en-US" sz="2500" b="1" i="1">
                    <a:ea typeface="Arial" charset="0"/>
                    <a:cs typeface="Arial" charset="0"/>
                  </a:rPr>
                  <a:t>L</a:t>
                </a:r>
                <a:r>
                  <a:rPr lang="en-US" sz="2500">
                    <a:ea typeface="Arial" charset="0"/>
                    <a:cs typeface="Arial" charset="0"/>
                  </a:rPr>
                  <a:t> = 1</a:t>
                </a:r>
              </a:p>
            </p:txBody>
          </p:sp>
        </p:grpSp>
      </p:grpSp>
      <p:grpSp>
        <p:nvGrpSpPr>
          <p:cNvPr id="7" name="Group 98"/>
          <p:cNvGrpSpPr>
            <a:grpSpLocks/>
          </p:cNvGrpSpPr>
          <p:nvPr/>
        </p:nvGrpSpPr>
        <p:grpSpPr bwMode="auto">
          <a:xfrm>
            <a:off x="314325" y="3481388"/>
            <a:ext cx="5238750" cy="646112"/>
            <a:chOff x="198" y="2193"/>
            <a:chExt cx="3300" cy="407"/>
          </a:xfrm>
        </p:grpSpPr>
        <p:grpSp>
          <p:nvGrpSpPr>
            <p:cNvPr id="31795" name="Group 90"/>
            <p:cNvGrpSpPr>
              <a:grpSpLocks/>
            </p:cNvGrpSpPr>
            <p:nvPr/>
          </p:nvGrpSpPr>
          <p:grpSpPr bwMode="auto">
            <a:xfrm>
              <a:off x="2306" y="2193"/>
              <a:ext cx="1192" cy="406"/>
              <a:chOff x="2306" y="2193"/>
              <a:chExt cx="1192" cy="406"/>
            </a:xfrm>
          </p:grpSpPr>
          <p:sp>
            <p:nvSpPr>
              <p:cNvPr id="31799" name="Arc 47"/>
              <p:cNvSpPr>
                <a:spLocks/>
              </p:cNvSpPr>
              <p:nvPr/>
            </p:nvSpPr>
            <p:spPr bwMode="auto">
              <a:xfrm>
                <a:off x="2306" y="2193"/>
                <a:ext cx="217" cy="406"/>
              </a:xfrm>
              <a:custGeom>
                <a:avLst/>
                <a:gdLst>
                  <a:gd name="T0" fmla="*/ 0 w 26852"/>
                  <a:gd name="T1" fmla="*/ 0 h 43115"/>
                  <a:gd name="T2" fmla="*/ 0 w 26852"/>
                  <a:gd name="T3" fmla="*/ 0 h 43115"/>
                  <a:gd name="T4" fmla="*/ 0 w 26852"/>
                  <a:gd name="T5" fmla="*/ 0 h 43115"/>
                  <a:gd name="T6" fmla="*/ 0 60000 65536"/>
                  <a:gd name="T7" fmla="*/ 0 60000 65536"/>
                  <a:gd name="T8" fmla="*/ 0 60000 65536"/>
                  <a:gd name="T9" fmla="*/ 0 w 26852"/>
                  <a:gd name="T10" fmla="*/ 0 h 43115"/>
                  <a:gd name="T11" fmla="*/ 26852 w 26852"/>
                  <a:gd name="T12" fmla="*/ 43115 h 431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852" h="43115" fill="none" extrusionOk="0">
                    <a:moveTo>
                      <a:pt x="7169" y="0"/>
                    </a:moveTo>
                    <a:cubicBezTo>
                      <a:pt x="18311" y="993"/>
                      <a:pt x="26852" y="10328"/>
                      <a:pt x="26852" y="21515"/>
                    </a:cubicBezTo>
                    <a:cubicBezTo>
                      <a:pt x="26852" y="33444"/>
                      <a:pt x="17181" y="43115"/>
                      <a:pt x="5252" y="43115"/>
                    </a:cubicBezTo>
                    <a:cubicBezTo>
                      <a:pt x="3481" y="43115"/>
                      <a:pt x="1717" y="42897"/>
                      <a:pt x="0" y="42466"/>
                    </a:cubicBezTo>
                  </a:path>
                  <a:path w="26852" h="43115" stroke="0" extrusionOk="0">
                    <a:moveTo>
                      <a:pt x="7169" y="0"/>
                    </a:moveTo>
                    <a:cubicBezTo>
                      <a:pt x="18311" y="993"/>
                      <a:pt x="26852" y="10328"/>
                      <a:pt x="26852" y="21515"/>
                    </a:cubicBezTo>
                    <a:cubicBezTo>
                      <a:pt x="26852" y="33444"/>
                      <a:pt x="17181" y="43115"/>
                      <a:pt x="5252" y="43115"/>
                    </a:cubicBezTo>
                    <a:cubicBezTo>
                      <a:pt x="3481" y="43115"/>
                      <a:pt x="1717" y="42897"/>
                      <a:pt x="0" y="42466"/>
                    </a:cubicBezTo>
                    <a:lnTo>
                      <a:pt x="5252" y="21515"/>
                    </a:lnTo>
                    <a:close/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 type="triangle" w="lg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31800" name="Rectangle 78"/>
              <p:cNvSpPr>
                <a:spLocks noChangeArrowheads="1"/>
              </p:cNvSpPr>
              <p:nvPr/>
            </p:nvSpPr>
            <p:spPr bwMode="auto">
              <a:xfrm>
                <a:off x="2542" y="2244"/>
                <a:ext cx="956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500" b="1">
                    <a:ea typeface="Arial" charset="0"/>
                    <a:cs typeface="Arial" charset="0"/>
                  </a:rPr>
                  <a:t>∆</a:t>
                </a:r>
                <a:r>
                  <a:rPr lang="en-US" sz="2500" b="1" i="1">
                    <a:ea typeface="Arial" charset="0"/>
                    <a:cs typeface="Arial" charset="0"/>
                  </a:rPr>
                  <a:t>Q</a:t>
                </a:r>
                <a:r>
                  <a:rPr lang="en-US" sz="2500">
                    <a:ea typeface="Arial" charset="0"/>
                    <a:cs typeface="Arial" charset="0"/>
                  </a:rPr>
                  <a:t> = 800</a:t>
                </a:r>
              </a:p>
            </p:txBody>
          </p:sp>
        </p:grpSp>
        <p:grpSp>
          <p:nvGrpSpPr>
            <p:cNvPr id="31796" name="Group 89"/>
            <p:cNvGrpSpPr>
              <a:grpSpLocks/>
            </p:cNvGrpSpPr>
            <p:nvPr/>
          </p:nvGrpSpPr>
          <p:grpSpPr bwMode="auto">
            <a:xfrm>
              <a:off x="198" y="2193"/>
              <a:ext cx="941" cy="407"/>
              <a:chOff x="198" y="2193"/>
              <a:chExt cx="941" cy="407"/>
            </a:xfrm>
          </p:grpSpPr>
          <p:sp>
            <p:nvSpPr>
              <p:cNvPr id="31797" name="Arc 62"/>
              <p:cNvSpPr>
                <a:spLocks/>
              </p:cNvSpPr>
              <p:nvPr/>
            </p:nvSpPr>
            <p:spPr bwMode="auto">
              <a:xfrm flipH="1">
                <a:off x="922" y="2193"/>
                <a:ext cx="217" cy="407"/>
              </a:xfrm>
              <a:custGeom>
                <a:avLst/>
                <a:gdLst>
                  <a:gd name="T0" fmla="*/ 0 w 26059"/>
                  <a:gd name="T1" fmla="*/ 0 h 43200"/>
                  <a:gd name="T2" fmla="*/ 0 w 26059"/>
                  <a:gd name="T3" fmla="*/ 0 h 43200"/>
                  <a:gd name="T4" fmla="*/ 0 w 26059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6059"/>
                  <a:gd name="T10" fmla="*/ 0 h 43200"/>
                  <a:gd name="T11" fmla="*/ 26059 w 26059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059" h="43200" fill="none" extrusionOk="0">
                    <a:moveTo>
                      <a:pt x="4563" y="0"/>
                    </a:moveTo>
                    <a:cubicBezTo>
                      <a:pt x="16452" y="58"/>
                      <a:pt x="26059" y="9711"/>
                      <a:pt x="26059" y="21600"/>
                    </a:cubicBezTo>
                    <a:cubicBezTo>
                      <a:pt x="26059" y="33529"/>
                      <a:pt x="16388" y="43200"/>
                      <a:pt x="4459" y="43200"/>
                    </a:cubicBezTo>
                    <a:cubicBezTo>
                      <a:pt x="2960" y="43200"/>
                      <a:pt x="1466" y="43044"/>
                      <a:pt x="0" y="42734"/>
                    </a:cubicBezTo>
                  </a:path>
                  <a:path w="26059" h="43200" stroke="0" extrusionOk="0">
                    <a:moveTo>
                      <a:pt x="4563" y="0"/>
                    </a:moveTo>
                    <a:cubicBezTo>
                      <a:pt x="16452" y="58"/>
                      <a:pt x="26059" y="9711"/>
                      <a:pt x="26059" y="21600"/>
                    </a:cubicBezTo>
                    <a:cubicBezTo>
                      <a:pt x="26059" y="33529"/>
                      <a:pt x="16388" y="43200"/>
                      <a:pt x="4459" y="43200"/>
                    </a:cubicBezTo>
                    <a:cubicBezTo>
                      <a:pt x="2960" y="43200"/>
                      <a:pt x="1466" y="43044"/>
                      <a:pt x="0" y="42734"/>
                    </a:cubicBezTo>
                    <a:lnTo>
                      <a:pt x="4459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 type="triangle" w="lg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31798" name="Rectangle 83"/>
              <p:cNvSpPr>
                <a:spLocks noChangeArrowheads="1"/>
              </p:cNvSpPr>
              <p:nvPr/>
            </p:nvSpPr>
            <p:spPr bwMode="auto">
              <a:xfrm>
                <a:off x="198" y="2245"/>
                <a:ext cx="707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2500" b="1">
                    <a:ea typeface="Arial" charset="0"/>
                    <a:cs typeface="Arial" charset="0"/>
                  </a:rPr>
                  <a:t>∆</a:t>
                </a:r>
                <a:r>
                  <a:rPr lang="en-US" sz="2500" b="1" i="1">
                    <a:ea typeface="Arial" charset="0"/>
                    <a:cs typeface="Arial" charset="0"/>
                  </a:rPr>
                  <a:t>L</a:t>
                </a:r>
                <a:r>
                  <a:rPr lang="en-US" sz="2500">
                    <a:ea typeface="Arial" charset="0"/>
                    <a:cs typeface="Arial" charset="0"/>
                  </a:rPr>
                  <a:t> = 1</a:t>
                </a:r>
              </a:p>
            </p:txBody>
          </p:sp>
        </p:grpSp>
      </p:grpSp>
      <p:grpSp>
        <p:nvGrpSpPr>
          <p:cNvPr id="10" name="Group 99"/>
          <p:cNvGrpSpPr>
            <a:grpSpLocks/>
          </p:cNvGrpSpPr>
          <p:nvPr/>
        </p:nvGrpSpPr>
        <p:grpSpPr bwMode="auto">
          <a:xfrm>
            <a:off x="312738" y="4103688"/>
            <a:ext cx="5246687" cy="661987"/>
            <a:chOff x="197" y="2585"/>
            <a:chExt cx="3305" cy="417"/>
          </a:xfrm>
        </p:grpSpPr>
        <p:grpSp>
          <p:nvGrpSpPr>
            <p:cNvPr id="31789" name="Group 92"/>
            <p:cNvGrpSpPr>
              <a:grpSpLocks/>
            </p:cNvGrpSpPr>
            <p:nvPr/>
          </p:nvGrpSpPr>
          <p:grpSpPr bwMode="auto">
            <a:xfrm>
              <a:off x="2313" y="2596"/>
              <a:ext cx="1189" cy="406"/>
              <a:chOff x="2313" y="2596"/>
              <a:chExt cx="1189" cy="406"/>
            </a:xfrm>
          </p:grpSpPr>
          <p:sp>
            <p:nvSpPr>
              <p:cNvPr id="31793" name="Arc 50"/>
              <p:cNvSpPr>
                <a:spLocks/>
              </p:cNvSpPr>
              <p:nvPr/>
            </p:nvSpPr>
            <p:spPr bwMode="auto">
              <a:xfrm>
                <a:off x="2313" y="2596"/>
                <a:ext cx="217" cy="406"/>
              </a:xfrm>
              <a:custGeom>
                <a:avLst/>
                <a:gdLst>
                  <a:gd name="T0" fmla="*/ 0 w 26852"/>
                  <a:gd name="T1" fmla="*/ 0 h 43115"/>
                  <a:gd name="T2" fmla="*/ 0 w 26852"/>
                  <a:gd name="T3" fmla="*/ 0 h 43115"/>
                  <a:gd name="T4" fmla="*/ 0 w 26852"/>
                  <a:gd name="T5" fmla="*/ 0 h 43115"/>
                  <a:gd name="T6" fmla="*/ 0 60000 65536"/>
                  <a:gd name="T7" fmla="*/ 0 60000 65536"/>
                  <a:gd name="T8" fmla="*/ 0 60000 65536"/>
                  <a:gd name="T9" fmla="*/ 0 w 26852"/>
                  <a:gd name="T10" fmla="*/ 0 h 43115"/>
                  <a:gd name="T11" fmla="*/ 26852 w 26852"/>
                  <a:gd name="T12" fmla="*/ 43115 h 431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852" h="43115" fill="none" extrusionOk="0">
                    <a:moveTo>
                      <a:pt x="7169" y="0"/>
                    </a:moveTo>
                    <a:cubicBezTo>
                      <a:pt x="18311" y="993"/>
                      <a:pt x="26852" y="10328"/>
                      <a:pt x="26852" y="21515"/>
                    </a:cubicBezTo>
                    <a:cubicBezTo>
                      <a:pt x="26852" y="33444"/>
                      <a:pt x="17181" y="43115"/>
                      <a:pt x="5252" y="43115"/>
                    </a:cubicBezTo>
                    <a:cubicBezTo>
                      <a:pt x="3481" y="43115"/>
                      <a:pt x="1717" y="42897"/>
                      <a:pt x="0" y="42466"/>
                    </a:cubicBezTo>
                  </a:path>
                  <a:path w="26852" h="43115" stroke="0" extrusionOk="0">
                    <a:moveTo>
                      <a:pt x="7169" y="0"/>
                    </a:moveTo>
                    <a:cubicBezTo>
                      <a:pt x="18311" y="993"/>
                      <a:pt x="26852" y="10328"/>
                      <a:pt x="26852" y="21515"/>
                    </a:cubicBezTo>
                    <a:cubicBezTo>
                      <a:pt x="26852" y="33444"/>
                      <a:pt x="17181" y="43115"/>
                      <a:pt x="5252" y="43115"/>
                    </a:cubicBezTo>
                    <a:cubicBezTo>
                      <a:pt x="3481" y="43115"/>
                      <a:pt x="1717" y="42897"/>
                      <a:pt x="0" y="42466"/>
                    </a:cubicBezTo>
                    <a:lnTo>
                      <a:pt x="5252" y="21515"/>
                    </a:lnTo>
                    <a:close/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 type="triangle" w="lg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31794" name="Rectangle 79"/>
              <p:cNvSpPr>
                <a:spLocks noChangeArrowheads="1"/>
              </p:cNvSpPr>
              <p:nvPr/>
            </p:nvSpPr>
            <p:spPr bwMode="auto">
              <a:xfrm>
                <a:off x="2546" y="2639"/>
                <a:ext cx="956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500" b="1">
                    <a:ea typeface="Arial" charset="0"/>
                    <a:cs typeface="Arial" charset="0"/>
                  </a:rPr>
                  <a:t>∆</a:t>
                </a:r>
                <a:r>
                  <a:rPr lang="en-US" sz="2500" b="1" i="1">
                    <a:ea typeface="Arial" charset="0"/>
                    <a:cs typeface="Arial" charset="0"/>
                  </a:rPr>
                  <a:t>Q</a:t>
                </a:r>
                <a:r>
                  <a:rPr lang="en-US" sz="2500">
                    <a:ea typeface="Arial" charset="0"/>
                    <a:cs typeface="Arial" charset="0"/>
                  </a:rPr>
                  <a:t> = 600</a:t>
                </a:r>
              </a:p>
            </p:txBody>
          </p:sp>
        </p:grpSp>
        <p:grpSp>
          <p:nvGrpSpPr>
            <p:cNvPr id="31790" name="Group 91"/>
            <p:cNvGrpSpPr>
              <a:grpSpLocks/>
            </p:cNvGrpSpPr>
            <p:nvPr/>
          </p:nvGrpSpPr>
          <p:grpSpPr bwMode="auto">
            <a:xfrm>
              <a:off x="197" y="2585"/>
              <a:ext cx="942" cy="407"/>
              <a:chOff x="197" y="2585"/>
              <a:chExt cx="942" cy="407"/>
            </a:xfrm>
          </p:grpSpPr>
          <p:sp>
            <p:nvSpPr>
              <p:cNvPr id="31791" name="Arc 65"/>
              <p:cNvSpPr>
                <a:spLocks/>
              </p:cNvSpPr>
              <p:nvPr/>
            </p:nvSpPr>
            <p:spPr bwMode="auto">
              <a:xfrm flipH="1">
                <a:off x="922" y="2585"/>
                <a:ext cx="217" cy="407"/>
              </a:xfrm>
              <a:custGeom>
                <a:avLst/>
                <a:gdLst>
                  <a:gd name="T0" fmla="*/ 0 w 26059"/>
                  <a:gd name="T1" fmla="*/ 0 h 43200"/>
                  <a:gd name="T2" fmla="*/ 0 w 26059"/>
                  <a:gd name="T3" fmla="*/ 0 h 43200"/>
                  <a:gd name="T4" fmla="*/ 0 w 26059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6059"/>
                  <a:gd name="T10" fmla="*/ 0 h 43200"/>
                  <a:gd name="T11" fmla="*/ 26059 w 26059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059" h="43200" fill="none" extrusionOk="0">
                    <a:moveTo>
                      <a:pt x="4563" y="0"/>
                    </a:moveTo>
                    <a:cubicBezTo>
                      <a:pt x="16452" y="58"/>
                      <a:pt x="26059" y="9711"/>
                      <a:pt x="26059" y="21600"/>
                    </a:cubicBezTo>
                    <a:cubicBezTo>
                      <a:pt x="26059" y="33529"/>
                      <a:pt x="16388" y="43200"/>
                      <a:pt x="4459" y="43200"/>
                    </a:cubicBezTo>
                    <a:cubicBezTo>
                      <a:pt x="2960" y="43200"/>
                      <a:pt x="1466" y="43044"/>
                      <a:pt x="0" y="42734"/>
                    </a:cubicBezTo>
                  </a:path>
                  <a:path w="26059" h="43200" stroke="0" extrusionOk="0">
                    <a:moveTo>
                      <a:pt x="4563" y="0"/>
                    </a:moveTo>
                    <a:cubicBezTo>
                      <a:pt x="16452" y="58"/>
                      <a:pt x="26059" y="9711"/>
                      <a:pt x="26059" y="21600"/>
                    </a:cubicBezTo>
                    <a:cubicBezTo>
                      <a:pt x="26059" y="33529"/>
                      <a:pt x="16388" y="43200"/>
                      <a:pt x="4459" y="43200"/>
                    </a:cubicBezTo>
                    <a:cubicBezTo>
                      <a:pt x="2960" y="43200"/>
                      <a:pt x="1466" y="43044"/>
                      <a:pt x="0" y="42734"/>
                    </a:cubicBezTo>
                    <a:lnTo>
                      <a:pt x="4459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 type="triangle" w="lg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31792" name="Rectangle 84"/>
              <p:cNvSpPr>
                <a:spLocks noChangeArrowheads="1"/>
              </p:cNvSpPr>
              <p:nvPr/>
            </p:nvSpPr>
            <p:spPr bwMode="auto">
              <a:xfrm>
                <a:off x="197" y="2636"/>
                <a:ext cx="707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2500" b="1">
                    <a:ea typeface="Arial" charset="0"/>
                    <a:cs typeface="Arial" charset="0"/>
                  </a:rPr>
                  <a:t>∆</a:t>
                </a:r>
                <a:r>
                  <a:rPr lang="en-US" sz="2500" b="1" i="1">
                    <a:ea typeface="Arial" charset="0"/>
                    <a:cs typeface="Arial" charset="0"/>
                  </a:rPr>
                  <a:t>L</a:t>
                </a:r>
                <a:r>
                  <a:rPr lang="en-US" sz="2500">
                    <a:ea typeface="Arial" charset="0"/>
                    <a:cs typeface="Arial" charset="0"/>
                  </a:rPr>
                  <a:t> = 1</a:t>
                </a:r>
              </a:p>
            </p:txBody>
          </p:sp>
        </p:grpSp>
      </p:grpSp>
      <p:grpSp>
        <p:nvGrpSpPr>
          <p:cNvPr id="13" name="Group 100"/>
          <p:cNvGrpSpPr>
            <a:grpSpLocks/>
          </p:cNvGrpSpPr>
          <p:nvPr/>
        </p:nvGrpSpPr>
        <p:grpSpPr bwMode="auto">
          <a:xfrm>
            <a:off x="309563" y="4727575"/>
            <a:ext cx="5251450" cy="654050"/>
            <a:chOff x="195" y="2978"/>
            <a:chExt cx="3308" cy="412"/>
          </a:xfrm>
        </p:grpSpPr>
        <p:grpSp>
          <p:nvGrpSpPr>
            <p:cNvPr id="31783" name="Group 94"/>
            <p:cNvGrpSpPr>
              <a:grpSpLocks/>
            </p:cNvGrpSpPr>
            <p:nvPr/>
          </p:nvGrpSpPr>
          <p:grpSpPr bwMode="auto">
            <a:xfrm>
              <a:off x="2314" y="2978"/>
              <a:ext cx="1189" cy="406"/>
              <a:chOff x="2314" y="2978"/>
              <a:chExt cx="1189" cy="406"/>
            </a:xfrm>
          </p:grpSpPr>
          <p:sp>
            <p:nvSpPr>
              <p:cNvPr id="31787" name="Arc 53"/>
              <p:cNvSpPr>
                <a:spLocks/>
              </p:cNvSpPr>
              <p:nvPr/>
            </p:nvSpPr>
            <p:spPr bwMode="auto">
              <a:xfrm>
                <a:off x="2314" y="2978"/>
                <a:ext cx="217" cy="406"/>
              </a:xfrm>
              <a:custGeom>
                <a:avLst/>
                <a:gdLst>
                  <a:gd name="T0" fmla="*/ 0 w 26852"/>
                  <a:gd name="T1" fmla="*/ 0 h 43115"/>
                  <a:gd name="T2" fmla="*/ 0 w 26852"/>
                  <a:gd name="T3" fmla="*/ 0 h 43115"/>
                  <a:gd name="T4" fmla="*/ 0 w 26852"/>
                  <a:gd name="T5" fmla="*/ 0 h 43115"/>
                  <a:gd name="T6" fmla="*/ 0 60000 65536"/>
                  <a:gd name="T7" fmla="*/ 0 60000 65536"/>
                  <a:gd name="T8" fmla="*/ 0 60000 65536"/>
                  <a:gd name="T9" fmla="*/ 0 w 26852"/>
                  <a:gd name="T10" fmla="*/ 0 h 43115"/>
                  <a:gd name="T11" fmla="*/ 26852 w 26852"/>
                  <a:gd name="T12" fmla="*/ 43115 h 431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852" h="43115" fill="none" extrusionOk="0">
                    <a:moveTo>
                      <a:pt x="7169" y="0"/>
                    </a:moveTo>
                    <a:cubicBezTo>
                      <a:pt x="18311" y="993"/>
                      <a:pt x="26852" y="10328"/>
                      <a:pt x="26852" y="21515"/>
                    </a:cubicBezTo>
                    <a:cubicBezTo>
                      <a:pt x="26852" y="33444"/>
                      <a:pt x="17181" y="43115"/>
                      <a:pt x="5252" y="43115"/>
                    </a:cubicBezTo>
                    <a:cubicBezTo>
                      <a:pt x="3481" y="43115"/>
                      <a:pt x="1717" y="42897"/>
                      <a:pt x="0" y="42466"/>
                    </a:cubicBezTo>
                  </a:path>
                  <a:path w="26852" h="43115" stroke="0" extrusionOk="0">
                    <a:moveTo>
                      <a:pt x="7169" y="0"/>
                    </a:moveTo>
                    <a:cubicBezTo>
                      <a:pt x="18311" y="993"/>
                      <a:pt x="26852" y="10328"/>
                      <a:pt x="26852" y="21515"/>
                    </a:cubicBezTo>
                    <a:cubicBezTo>
                      <a:pt x="26852" y="33444"/>
                      <a:pt x="17181" y="43115"/>
                      <a:pt x="5252" y="43115"/>
                    </a:cubicBezTo>
                    <a:cubicBezTo>
                      <a:pt x="3481" y="43115"/>
                      <a:pt x="1717" y="42897"/>
                      <a:pt x="0" y="42466"/>
                    </a:cubicBezTo>
                    <a:lnTo>
                      <a:pt x="5252" y="21515"/>
                    </a:lnTo>
                    <a:close/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 type="triangle" w="lg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31788" name="Rectangle 80"/>
              <p:cNvSpPr>
                <a:spLocks noChangeArrowheads="1"/>
              </p:cNvSpPr>
              <p:nvPr/>
            </p:nvSpPr>
            <p:spPr bwMode="auto">
              <a:xfrm>
                <a:off x="2547" y="3032"/>
                <a:ext cx="956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500" b="1">
                    <a:ea typeface="Arial" charset="0"/>
                    <a:cs typeface="Arial" charset="0"/>
                  </a:rPr>
                  <a:t>∆</a:t>
                </a:r>
                <a:r>
                  <a:rPr lang="en-US" sz="2500" b="1" i="1">
                    <a:ea typeface="Arial" charset="0"/>
                    <a:cs typeface="Arial" charset="0"/>
                  </a:rPr>
                  <a:t>Q</a:t>
                </a:r>
                <a:r>
                  <a:rPr lang="en-US" sz="2500">
                    <a:ea typeface="Arial" charset="0"/>
                    <a:cs typeface="Arial" charset="0"/>
                  </a:rPr>
                  <a:t> = 400</a:t>
                </a:r>
              </a:p>
            </p:txBody>
          </p:sp>
        </p:grpSp>
        <p:grpSp>
          <p:nvGrpSpPr>
            <p:cNvPr id="31784" name="Group 93"/>
            <p:cNvGrpSpPr>
              <a:grpSpLocks/>
            </p:cNvGrpSpPr>
            <p:nvPr/>
          </p:nvGrpSpPr>
          <p:grpSpPr bwMode="auto">
            <a:xfrm>
              <a:off x="195" y="2983"/>
              <a:ext cx="944" cy="407"/>
              <a:chOff x="195" y="2983"/>
              <a:chExt cx="944" cy="407"/>
            </a:xfrm>
          </p:grpSpPr>
          <p:sp>
            <p:nvSpPr>
              <p:cNvPr id="31785" name="Arc 68"/>
              <p:cNvSpPr>
                <a:spLocks/>
              </p:cNvSpPr>
              <p:nvPr/>
            </p:nvSpPr>
            <p:spPr bwMode="auto">
              <a:xfrm flipH="1">
                <a:off x="922" y="2983"/>
                <a:ext cx="217" cy="407"/>
              </a:xfrm>
              <a:custGeom>
                <a:avLst/>
                <a:gdLst>
                  <a:gd name="T0" fmla="*/ 0 w 26059"/>
                  <a:gd name="T1" fmla="*/ 0 h 43200"/>
                  <a:gd name="T2" fmla="*/ 0 w 26059"/>
                  <a:gd name="T3" fmla="*/ 0 h 43200"/>
                  <a:gd name="T4" fmla="*/ 0 w 26059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6059"/>
                  <a:gd name="T10" fmla="*/ 0 h 43200"/>
                  <a:gd name="T11" fmla="*/ 26059 w 26059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059" h="43200" fill="none" extrusionOk="0">
                    <a:moveTo>
                      <a:pt x="4563" y="0"/>
                    </a:moveTo>
                    <a:cubicBezTo>
                      <a:pt x="16452" y="58"/>
                      <a:pt x="26059" y="9711"/>
                      <a:pt x="26059" y="21600"/>
                    </a:cubicBezTo>
                    <a:cubicBezTo>
                      <a:pt x="26059" y="33529"/>
                      <a:pt x="16388" y="43200"/>
                      <a:pt x="4459" y="43200"/>
                    </a:cubicBezTo>
                    <a:cubicBezTo>
                      <a:pt x="2960" y="43200"/>
                      <a:pt x="1466" y="43044"/>
                      <a:pt x="0" y="42734"/>
                    </a:cubicBezTo>
                  </a:path>
                  <a:path w="26059" h="43200" stroke="0" extrusionOk="0">
                    <a:moveTo>
                      <a:pt x="4563" y="0"/>
                    </a:moveTo>
                    <a:cubicBezTo>
                      <a:pt x="16452" y="58"/>
                      <a:pt x="26059" y="9711"/>
                      <a:pt x="26059" y="21600"/>
                    </a:cubicBezTo>
                    <a:cubicBezTo>
                      <a:pt x="26059" y="33529"/>
                      <a:pt x="16388" y="43200"/>
                      <a:pt x="4459" y="43200"/>
                    </a:cubicBezTo>
                    <a:cubicBezTo>
                      <a:pt x="2960" y="43200"/>
                      <a:pt x="1466" y="43044"/>
                      <a:pt x="0" y="42734"/>
                    </a:cubicBezTo>
                    <a:lnTo>
                      <a:pt x="4459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 type="triangle" w="lg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31786" name="Rectangle 85"/>
              <p:cNvSpPr>
                <a:spLocks noChangeArrowheads="1"/>
              </p:cNvSpPr>
              <p:nvPr/>
            </p:nvSpPr>
            <p:spPr bwMode="auto">
              <a:xfrm>
                <a:off x="195" y="3033"/>
                <a:ext cx="707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2500" b="1">
                    <a:ea typeface="Arial" charset="0"/>
                    <a:cs typeface="Arial" charset="0"/>
                  </a:rPr>
                  <a:t>∆</a:t>
                </a:r>
                <a:r>
                  <a:rPr lang="en-US" sz="2500" b="1" i="1">
                    <a:ea typeface="Arial" charset="0"/>
                    <a:cs typeface="Arial" charset="0"/>
                  </a:rPr>
                  <a:t>L</a:t>
                </a:r>
                <a:r>
                  <a:rPr lang="en-US" sz="2500">
                    <a:ea typeface="Arial" charset="0"/>
                    <a:cs typeface="Arial" charset="0"/>
                  </a:rPr>
                  <a:t> = 1</a:t>
                </a:r>
              </a:p>
            </p:txBody>
          </p:sp>
        </p:grpSp>
      </p:grpSp>
      <p:grpSp>
        <p:nvGrpSpPr>
          <p:cNvPr id="16" name="Group 101"/>
          <p:cNvGrpSpPr>
            <a:grpSpLocks/>
          </p:cNvGrpSpPr>
          <p:nvPr/>
        </p:nvGrpSpPr>
        <p:grpSpPr bwMode="auto">
          <a:xfrm>
            <a:off x="309563" y="5338763"/>
            <a:ext cx="5221287" cy="646112"/>
            <a:chOff x="195" y="3363"/>
            <a:chExt cx="3289" cy="407"/>
          </a:xfrm>
        </p:grpSpPr>
        <p:grpSp>
          <p:nvGrpSpPr>
            <p:cNvPr id="31777" name="Group 96"/>
            <p:cNvGrpSpPr>
              <a:grpSpLocks/>
            </p:cNvGrpSpPr>
            <p:nvPr/>
          </p:nvGrpSpPr>
          <p:grpSpPr bwMode="auto">
            <a:xfrm>
              <a:off x="2294" y="3363"/>
              <a:ext cx="1190" cy="406"/>
              <a:chOff x="2294" y="3363"/>
              <a:chExt cx="1190" cy="406"/>
            </a:xfrm>
          </p:grpSpPr>
          <p:sp>
            <p:nvSpPr>
              <p:cNvPr id="31781" name="Arc 56"/>
              <p:cNvSpPr>
                <a:spLocks/>
              </p:cNvSpPr>
              <p:nvPr/>
            </p:nvSpPr>
            <p:spPr bwMode="auto">
              <a:xfrm>
                <a:off x="2294" y="3363"/>
                <a:ext cx="217" cy="406"/>
              </a:xfrm>
              <a:custGeom>
                <a:avLst/>
                <a:gdLst>
                  <a:gd name="T0" fmla="*/ 0 w 26852"/>
                  <a:gd name="T1" fmla="*/ 0 h 43115"/>
                  <a:gd name="T2" fmla="*/ 0 w 26852"/>
                  <a:gd name="T3" fmla="*/ 0 h 43115"/>
                  <a:gd name="T4" fmla="*/ 0 w 26852"/>
                  <a:gd name="T5" fmla="*/ 0 h 43115"/>
                  <a:gd name="T6" fmla="*/ 0 60000 65536"/>
                  <a:gd name="T7" fmla="*/ 0 60000 65536"/>
                  <a:gd name="T8" fmla="*/ 0 60000 65536"/>
                  <a:gd name="T9" fmla="*/ 0 w 26852"/>
                  <a:gd name="T10" fmla="*/ 0 h 43115"/>
                  <a:gd name="T11" fmla="*/ 26852 w 26852"/>
                  <a:gd name="T12" fmla="*/ 43115 h 431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852" h="43115" fill="none" extrusionOk="0">
                    <a:moveTo>
                      <a:pt x="7169" y="0"/>
                    </a:moveTo>
                    <a:cubicBezTo>
                      <a:pt x="18311" y="993"/>
                      <a:pt x="26852" y="10328"/>
                      <a:pt x="26852" y="21515"/>
                    </a:cubicBezTo>
                    <a:cubicBezTo>
                      <a:pt x="26852" y="33444"/>
                      <a:pt x="17181" y="43115"/>
                      <a:pt x="5252" y="43115"/>
                    </a:cubicBezTo>
                    <a:cubicBezTo>
                      <a:pt x="3481" y="43115"/>
                      <a:pt x="1717" y="42897"/>
                      <a:pt x="0" y="42466"/>
                    </a:cubicBezTo>
                  </a:path>
                  <a:path w="26852" h="43115" stroke="0" extrusionOk="0">
                    <a:moveTo>
                      <a:pt x="7169" y="0"/>
                    </a:moveTo>
                    <a:cubicBezTo>
                      <a:pt x="18311" y="993"/>
                      <a:pt x="26852" y="10328"/>
                      <a:pt x="26852" y="21515"/>
                    </a:cubicBezTo>
                    <a:cubicBezTo>
                      <a:pt x="26852" y="33444"/>
                      <a:pt x="17181" y="43115"/>
                      <a:pt x="5252" y="43115"/>
                    </a:cubicBezTo>
                    <a:cubicBezTo>
                      <a:pt x="3481" y="43115"/>
                      <a:pt x="1717" y="42897"/>
                      <a:pt x="0" y="42466"/>
                    </a:cubicBezTo>
                    <a:lnTo>
                      <a:pt x="5252" y="21515"/>
                    </a:lnTo>
                    <a:close/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 type="triangle" w="lg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31782" name="Rectangle 81"/>
              <p:cNvSpPr>
                <a:spLocks noChangeArrowheads="1"/>
              </p:cNvSpPr>
              <p:nvPr/>
            </p:nvSpPr>
            <p:spPr bwMode="auto">
              <a:xfrm>
                <a:off x="2528" y="3420"/>
                <a:ext cx="956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500" b="1">
                    <a:ea typeface="Arial" charset="0"/>
                    <a:cs typeface="Arial" charset="0"/>
                  </a:rPr>
                  <a:t>∆</a:t>
                </a:r>
                <a:r>
                  <a:rPr lang="en-US" sz="2500" b="1" i="1">
                    <a:ea typeface="Arial" charset="0"/>
                    <a:cs typeface="Arial" charset="0"/>
                  </a:rPr>
                  <a:t>Q</a:t>
                </a:r>
                <a:r>
                  <a:rPr lang="en-US" sz="2500">
                    <a:ea typeface="Arial" charset="0"/>
                    <a:cs typeface="Arial" charset="0"/>
                  </a:rPr>
                  <a:t> = 200</a:t>
                </a:r>
              </a:p>
            </p:txBody>
          </p:sp>
        </p:grpSp>
        <p:grpSp>
          <p:nvGrpSpPr>
            <p:cNvPr id="31778" name="Group 95"/>
            <p:cNvGrpSpPr>
              <a:grpSpLocks/>
            </p:cNvGrpSpPr>
            <p:nvPr/>
          </p:nvGrpSpPr>
          <p:grpSpPr bwMode="auto">
            <a:xfrm>
              <a:off x="195" y="3363"/>
              <a:ext cx="944" cy="407"/>
              <a:chOff x="195" y="3363"/>
              <a:chExt cx="944" cy="407"/>
            </a:xfrm>
          </p:grpSpPr>
          <p:sp>
            <p:nvSpPr>
              <p:cNvPr id="31779" name="Arc 71"/>
              <p:cNvSpPr>
                <a:spLocks/>
              </p:cNvSpPr>
              <p:nvPr/>
            </p:nvSpPr>
            <p:spPr bwMode="auto">
              <a:xfrm flipH="1">
                <a:off x="922" y="3363"/>
                <a:ext cx="217" cy="407"/>
              </a:xfrm>
              <a:custGeom>
                <a:avLst/>
                <a:gdLst>
                  <a:gd name="T0" fmla="*/ 0 w 26059"/>
                  <a:gd name="T1" fmla="*/ 0 h 43200"/>
                  <a:gd name="T2" fmla="*/ 0 w 26059"/>
                  <a:gd name="T3" fmla="*/ 0 h 43200"/>
                  <a:gd name="T4" fmla="*/ 0 w 26059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6059"/>
                  <a:gd name="T10" fmla="*/ 0 h 43200"/>
                  <a:gd name="T11" fmla="*/ 26059 w 26059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059" h="43200" fill="none" extrusionOk="0">
                    <a:moveTo>
                      <a:pt x="4563" y="0"/>
                    </a:moveTo>
                    <a:cubicBezTo>
                      <a:pt x="16452" y="58"/>
                      <a:pt x="26059" y="9711"/>
                      <a:pt x="26059" y="21600"/>
                    </a:cubicBezTo>
                    <a:cubicBezTo>
                      <a:pt x="26059" y="33529"/>
                      <a:pt x="16388" y="43200"/>
                      <a:pt x="4459" y="43200"/>
                    </a:cubicBezTo>
                    <a:cubicBezTo>
                      <a:pt x="2960" y="43200"/>
                      <a:pt x="1466" y="43044"/>
                      <a:pt x="0" y="42734"/>
                    </a:cubicBezTo>
                  </a:path>
                  <a:path w="26059" h="43200" stroke="0" extrusionOk="0">
                    <a:moveTo>
                      <a:pt x="4563" y="0"/>
                    </a:moveTo>
                    <a:cubicBezTo>
                      <a:pt x="16452" y="58"/>
                      <a:pt x="26059" y="9711"/>
                      <a:pt x="26059" y="21600"/>
                    </a:cubicBezTo>
                    <a:cubicBezTo>
                      <a:pt x="26059" y="33529"/>
                      <a:pt x="16388" y="43200"/>
                      <a:pt x="4459" y="43200"/>
                    </a:cubicBezTo>
                    <a:cubicBezTo>
                      <a:pt x="2960" y="43200"/>
                      <a:pt x="1466" y="43044"/>
                      <a:pt x="0" y="42734"/>
                    </a:cubicBezTo>
                    <a:lnTo>
                      <a:pt x="4459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 type="triangle" w="lg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31780" name="Rectangle 86"/>
              <p:cNvSpPr>
                <a:spLocks noChangeArrowheads="1"/>
              </p:cNvSpPr>
              <p:nvPr/>
            </p:nvSpPr>
            <p:spPr bwMode="auto">
              <a:xfrm>
                <a:off x="195" y="3418"/>
                <a:ext cx="707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2500" b="1">
                    <a:ea typeface="Arial" charset="0"/>
                    <a:cs typeface="Arial" charset="0"/>
                  </a:rPr>
                  <a:t>∆</a:t>
                </a:r>
                <a:r>
                  <a:rPr lang="en-US" sz="2500" b="1" i="1">
                    <a:ea typeface="Arial" charset="0"/>
                    <a:cs typeface="Arial" charset="0"/>
                  </a:rPr>
                  <a:t>L</a:t>
                </a:r>
                <a:r>
                  <a:rPr lang="en-US" sz="2500">
                    <a:ea typeface="Arial" charset="0"/>
                    <a:cs typeface="Arial" charset="0"/>
                  </a:rPr>
                  <a:t> = 1</a:t>
                </a:r>
              </a:p>
            </p:txBody>
          </p:sp>
        </p:grp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4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4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4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4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4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72" grpId="0"/>
      <p:bldP spid="74773" grpId="0"/>
      <p:bldP spid="74774" grpId="0"/>
      <p:bldP spid="74775" grpId="0"/>
      <p:bldP spid="747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20" name="Text Box 44"/>
          <p:cNvSpPr txBox="1">
            <a:spLocks noChangeArrowheads="1"/>
          </p:cNvSpPr>
          <p:nvPr/>
        </p:nvSpPr>
        <p:spPr bwMode="auto">
          <a:xfrm>
            <a:off x="4603750" y="1266825"/>
            <a:ext cx="33020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sz="2600">
                <a:ea typeface="Arial" charset="0"/>
                <a:cs typeface="Arial" charset="0"/>
              </a:rPr>
              <a:t>MPL equals the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slope of the production function.  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sz="2600">
                <a:ea typeface="Arial" charset="0"/>
                <a:cs typeface="Arial" charset="0"/>
              </a:rPr>
              <a:t>Notice that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MPL diminishes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as </a:t>
            </a:r>
            <a:r>
              <a:rPr lang="en-US" sz="2600" b="1" i="1">
                <a:ea typeface="Arial" charset="0"/>
                <a:cs typeface="Arial" charset="0"/>
              </a:rPr>
              <a:t>L</a:t>
            </a:r>
            <a:r>
              <a:rPr lang="en-US" sz="2600">
                <a:ea typeface="Arial" charset="0"/>
                <a:cs typeface="Arial" charset="0"/>
              </a:rPr>
              <a:t> increases.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sz="2600">
                <a:ea typeface="Arial" charset="0"/>
                <a:cs typeface="Arial" charset="0"/>
              </a:rPr>
              <a:t>This explains why the production function gets flatter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as </a:t>
            </a:r>
            <a:r>
              <a:rPr lang="en-US" sz="2600" b="1" i="1">
                <a:ea typeface="Arial" charset="0"/>
                <a:cs typeface="Arial" charset="0"/>
              </a:rPr>
              <a:t>L</a:t>
            </a:r>
            <a:r>
              <a:rPr lang="en-US" sz="2600">
                <a:ea typeface="Arial" charset="0"/>
                <a:cs typeface="Arial" charset="0"/>
              </a:rPr>
              <a:t> increases. </a:t>
            </a:r>
          </a:p>
        </p:txBody>
      </p:sp>
      <p:grpSp>
        <p:nvGrpSpPr>
          <p:cNvPr id="2" name="Group 114"/>
          <p:cNvGrpSpPr>
            <a:grpSpLocks/>
          </p:cNvGrpSpPr>
          <p:nvPr/>
        </p:nvGrpSpPr>
        <p:grpSpPr bwMode="auto">
          <a:xfrm>
            <a:off x="3968750" y="798513"/>
            <a:ext cx="4900613" cy="5722937"/>
            <a:chOff x="2500" y="503"/>
            <a:chExt cx="3087" cy="3605"/>
          </a:xfrm>
        </p:grpSpPr>
        <p:grpSp>
          <p:nvGrpSpPr>
            <p:cNvPr id="33868" name="Group 49"/>
            <p:cNvGrpSpPr>
              <a:grpSpLocks noChangeAspect="1"/>
            </p:cNvGrpSpPr>
            <p:nvPr/>
          </p:nvGrpSpPr>
          <p:grpSpPr bwMode="auto">
            <a:xfrm>
              <a:off x="2500" y="503"/>
              <a:ext cx="3087" cy="3605"/>
              <a:chOff x="2500" y="503"/>
              <a:chExt cx="3087" cy="3605"/>
            </a:xfrm>
          </p:grpSpPr>
          <p:sp>
            <p:nvSpPr>
              <p:cNvPr id="33901" name="AutoShape 50"/>
              <p:cNvSpPr>
                <a:spLocks noChangeAspect="1" noChangeArrowheads="1" noTextEdit="1"/>
              </p:cNvSpPr>
              <p:nvPr/>
            </p:nvSpPr>
            <p:spPr bwMode="auto">
              <a:xfrm>
                <a:off x="2500" y="503"/>
                <a:ext cx="3087" cy="360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02" name="Rectangle 51"/>
              <p:cNvSpPr>
                <a:spLocks noChangeArrowheads="1"/>
              </p:cNvSpPr>
              <p:nvPr/>
            </p:nvSpPr>
            <p:spPr bwMode="auto">
              <a:xfrm>
                <a:off x="3364" y="731"/>
                <a:ext cx="1995" cy="267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33903" name="Line 52"/>
              <p:cNvSpPr>
                <a:spLocks noChangeShapeType="1"/>
              </p:cNvSpPr>
              <p:nvPr/>
            </p:nvSpPr>
            <p:spPr bwMode="auto">
              <a:xfrm>
                <a:off x="3364" y="731"/>
                <a:ext cx="1" cy="267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04" name="Line 53"/>
              <p:cNvSpPr>
                <a:spLocks noChangeShapeType="1"/>
              </p:cNvSpPr>
              <p:nvPr/>
            </p:nvSpPr>
            <p:spPr bwMode="auto">
              <a:xfrm>
                <a:off x="3317" y="3401"/>
                <a:ext cx="47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05" name="Line 54"/>
              <p:cNvSpPr>
                <a:spLocks noChangeShapeType="1"/>
              </p:cNvSpPr>
              <p:nvPr/>
            </p:nvSpPr>
            <p:spPr bwMode="auto">
              <a:xfrm>
                <a:off x="3317" y="2993"/>
                <a:ext cx="47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06" name="Line 55"/>
              <p:cNvSpPr>
                <a:spLocks noChangeShapeType="1"/>
              </p:cNvSpPr>
              <p:nvPr/>
            </p:nvSpPr>
            <p:spPr bwMode="auto">
              <a:xfrm>
                <a:off x="3317" y="2592"/>
                <a:ext cx="47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07" name="Line 56"/>
              <p:cNvSpPr>
                <a:spLocks noChangeShapeType="1"/>
              </p:cNvSpPr>
              <p:nvPr/>
            </p:nvSpPr>
            <p:spPr bwMode="auto">
              <a:xfrm>
                <a:off x="3317" y="2184"/>
                <a:ext cx="47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08" name="Line 57"/>
              <p:cNvSpPr>
                <a:spLocks noChangeShapeType="1"/>
              </p:cNvSpPr>
              <p:nvPr/>
            </p:nvSpPr>
            <p:spPr bwMode="auto">
              <a:xfrm>
                <a:off x="3317" y="1783"/>
                <a:ext cx="47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09" name="Line 58"/>
              <p:cNvSpPr>
                <a:spLocks noChangeShapeType="1"/>
              </p:cNvSpPr>
              <p:nvPr/>
            </p:nvSpPr>
            <p:spPr bwMode="auto">
              <a:xfrm>
                <a:off x="3317" y="1375"/>
                <a:ext cx="47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10" name="Line 59"/>
              <p:cNvSpPr>
                <a:spLocks noChangeShapeType="1"/>
              </p:cNvSpPr>
              <p:nvPr/>
            </p:nvSpPr>
            <p:spPr bwMode="auto">
              <a:xfrm>
                <a:off x="3317" y="974"/>
                <a:ext cx="47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11" name="Line 60"/>
              <p:cNvSpPr>
                <a:spLocks noChangeShapeType="1"/>
              </p:cNvSpPr>
              <p:nvPr/>
            </p:nvSpPr>
            <p:spPr bwMode="auto">
              <a:xfrm>
                <a:off x="3364" y="3401"/>
                <a:ext cx="1995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12" name="Line 61"/>
              <p:cNvSpPr>
                <a:spLocks noChangeShapeType="1"/>
              </p:cNvSpPr>
              <p:nvPr/>
            </p:nvSpPr>
            <p:spPr bwMode="auto">
              <a:xfrm flipV="1">
                <a:off x="3364" y="3401"/>
                <a:ext cx="1" cy="47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13" name="Line 62"/>
              <p:cNvSpPr>
                <a:spLocks noChangeShapeType="1"/>
              </p:cNvSpPr>
              <p:nvPr/>
            </p:nvSpPr>
            <p:spPr bwMode="auto">
              <a:xfrm flipV="1">
                <a:off x="3725" y="3401"/>
                <a:ext cx="1" cy="47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14" name="Line 63"/>
              <p:cNvSpPr>
                <a:spLocks noChangeShapeType="1"/>
              </p:cNvSpPr>
              <p:nvPr/>
            </p:nvSpPr>
            <p:spPr bwMode="auto">
              <a:xfrm flipV="1">
                <a:off x="4087" y="3401"/>
                <a:ext cx="1" cy="47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15" name="Line 64"/>
              <p:cNvSpPr>
                <a:spLocks noChangeShapeType="1"/>
              </p:cNvSpPr>
              <p:nvPr/>
            </p:nvSpPr>
            <p:spPr bwMode="auto">
              <a:xfrm flipV="1">
                <a:off x="4456" y="3401"/>
                <a:ext cx="1" cy="47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16" name="Line 65"/>
              <p:cNvSpPr>
                <a:spLocks noChangeShapeType="1"/>
              </p:cNvSpPr>
              <p:nvPr/>
            </p:nvSpPr>
            <p:spPr bwMode="auto">
              <a:xfrm flipV="1">
                <a:off x="4817" y="3401"/>
                <a:ext cx="1" cy="47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17" name="Line 66"/>
              <p:cNvSpPr>
                <a:spLocks noChangeShapeType="1"/>
              </p:cNvSpPr>
              <p:nvPr/>
            </p:nvSpPr>
            <p:spPr bwMode="auto">
              <a:xfrm flipV="1">
                <a:off x="5178" y="3401"/>
                <a:ext cx="1" cy="47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18" name="Rectangle 67"/>
              <p:cNvSpPr>
                <a:spLocks noChangeArrowheads="1"/>
              </p:cNvSpPr>
              <p:nvPr/>
            </p:nvSpPr>
            <p:spPr bwMode="auto">
              <a:xfrm>
                <a:off x="3168" y="3323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ea typeface="Arial" charset="0"/>
                    <a:cs typeface="Arial" charset="0"/>
                  </a:rPr>
                  <a:t>0</a:t>
                </a:r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33919" name="Rectangle 68"/>
              <p:cNvSpPr>
                <a:spLocks noChangeArrowheads="1"/>
              </p:cNvSpPr>
              <p:nvPr/>
            </p:nvSpPr>
            <p:spPr bwMode="auto">
              <a:xfrm>
                <a:off x="3011" y="2914"/>
                <a:ext cx="24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ea typeface="Arial" charset="0"/>
                    <a:cs typeface="Arial" charset="0"/>
                  </a:rPr>
                  <a:t>500</a:t>
                </a:r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33920" name="Rectangle 69"/>
              <p:cNvSpPr>
                <a:spLocks noChangeArrowheads="1"/>
              </p:cNvSpPr>
              <p:nvPr/>
            </p:nvSpPr>
            <p:spPr bwMode="auto">
              <a:xfrm>
                <a:off x="2893" y="2514"/>
                <a:ext cx="36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ea typeface="Arial" charset="0"/>
                    <a:cs typeface="Arial" charset="0"/>
                  </a:rPr>
                  <a:t>1,000</a:t>
                </a:r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33921" name="Rectangle 70"/>
              <p:cNvSpPr>
                <a:spLocks noChangeArrowheads="1"/>
              </p:cNvSpPr>
              <p:nvPr/>
            </p:nvSpPr>
            <p:spPr bwMode="auto">
              <a:xfrm>
                <a:off x="2893" y="2105"/>
                <a:ext cx="36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ea typeface="Arial" charset="0"/>
                    <a:cs typeface="Arial" charset="0"/>
                  </a:rPr>
                  <a:t>1,500</a:t>
                </a:r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33922" name="Rectangle 71"/>
              <p:cNvSpPr>
                <a:spLocks noChangeArrowheads="1"/>
              </p:cNvSpPr>
              <p:nvPr/>
            </p:nvSpPr>
            <p:spPr bwMode="auto">
              <a:xfrm>
                <a:off x="2893" y="1705"/>
                <a:ext cx="36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ea typeface="Arial" charset="0"/>
                    <a:cs typeface="Arial" charset="0"/>
                  </a:rPr>
                  <a:t>2,000</a:t>
                </a:r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33923" name="Rectangle 72"/>
              <p:cNvSpPr>
                <a:spLocks noChangeArrowheads="1"/>
              </p:cNvSpPr>
              <p:nvPr/>
            </p:nvSpPr>
            <p:spPr bwMode="auto">
              <a:xfrm>
                <a:off x="2893" y="1296"/>
                <a:ext cx="36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ea typeface="Arial" charset="0"/>
                    <a:cs typeface="Arial" charset="0"/>
                  </a:rPr>
                  <a:t>2,500</a:t>
                </a:r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33924" name="Rectangle 73"/>
              <p:cNvSpPr>
                <a:spLocks noChangeArrowheads="1"/>
              </p:cNvSpPr>
              <p:nvPr/>
            </p:nvSpPr>
            <p:spPr bwMode="auto">
              <a:xfrm>
                <a:off x="2893" y="896"/>
                <a:ext cx="36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ea typeface="Arial" charset="0"/>
                    <a:cs typeface="Arial" charset="0"/>
                  </a:rPr>
                  <a:t>3,000</a:t>
                </a:r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33925" name="Rectangle 74"/>
              <p:cNvSpPr>
                <a:spLocks noChangeArrowheads="1"/>
              </p:cNvSpPr>
              <p:nvPr/>
            </p:nvSpPr>
            <p:spPr bwMode="auto">
              <a:xfrm>
                <a:off x="3325" y="3535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ea typeface="Arial" charset="0"/>
                    <a:cs typeface="Arial" charset="0"/>
                  </a:rPr>
                  <a:t>0</a:t>
                </a:r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33926" name="Rectangle 75"/>
              <p:cNvSpPr>
                <a:spLocks noChangeArrowheads="1"/>
              </p:cNvSpPr>
              <p:nvPr/>
            </p:nvSpPr>
            <p:spPr bwMode="auto">
              <a:xfrm>
                <a:off x="3686" y="3535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ea typeface="Arial" charset="0"/>
                    <a:cs typeface="Arial" charset="0"/>
                  </a:rPr>
                  <a:t>1</a:t>
                </a:r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33927" name="Rectangle 76"/>
              <p:cNvSpPr>
                <a:spLocks noChangeArrowheads="1"/>
              </p:cNvSpPr>
              <p:nvPr/>
            </p:nvSpPr>
            <p:spPr bwMode="auto">
              <a:xfrm>
                <a:off x="4047" y="3535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ea typeface="Arial" charset="0"/>
                    <a:cs typeface="Arial" charset="0"/>
                  </a:rPr>
                  <a:t>2</a:t>
                </a:r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33928" name="Rectangle 77"/>
              <p:cNvSpPr>
                <a:spLocks noChangeArrowheads="1"/>
              </p:cNvSpPr>
              <p:nvPr/>
            </p:nvSpPr>
            <p:spPr bwMode="auto">
              <a:xfrm>
                <a:off x="4417" y="3535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ea typeface="Arial" charset="0"/>
                    <a:cs typeface="Arial" charset="0"/>
                  </a:rPr>
                  <a:t>3</a:t>
                </a:r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33929" name="Rectangle 78"/>
              <p:cNvSpPr>
                <a:spLocks noChangeArrowheads="1"/>
              </p:cNvSpPr>
              <p:nvPr/>
            </p:nvSpPr>
            <p:spPr bwMode="auto">
              <a:xfrm>
                <a:off x="4778" y="3535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ea typeface="Arial" charset="0"/>
                    <a:cs typeface="Arial" charset="0"/>
                  </a:rPr>
                  <a:t>4</a:t>
                </a:r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33930" name="Rectangle 79"/>
              <p:cNvSpPr>
                <a:spLocks noChangeArrowheads="1"/>
              </p:cNvSpPr>
              <p:nvPr/>
            </p:nvSpPr>
            <p:spPr bwMode="auto">
              <a:xfrm>
                <a:off x="5139" y="3535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ea typeface="Arial" charset="0"/>
                    <a:cs typeface="Arial" charset="0"/>
                  </a:rPr>
                  <a:t>5</a:t>
                </a:r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33931" name="Rectangle 80"/>
              <p:cNvSpPr>
                <a:spLocks noChangeArrowheads="1"/>
              </p:cNvSpPr>
              <p:nvPr/>
            </p:nvSpPr>
            <p:spPr bwMode="auto">
              <a:xfrm>
                <a:off x="3835" y="3778"/>
                <a:ext cx="1056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900" b="1">
                    <a:solidFill>
                      <a:srgbClr val="000000"/>
                    </a:solidFill>
                    <a:ea typeface="Arial" charset="0"/>
                    <a:cs typeface="Arial" charset="0"/>
                  </a:rPr>
                  <a:t>No. of workers</a:t>
                </a:r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33932" name="Rectangle 81"/>
              <p:cNvSpPr>
                <a:spLocks noChangeArrowheads="1"/>
              </p:cNvSpPr>
              <p:nvPr/>
            </p:nvSpPr>
            <p:spPr bwMode="auto">
              <a:xfrm rot="-5400000">
                <a:off x="1855" y="2090"/>
                <a:ext cx="1613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900" b="1">
                    <a:solidFill>
                      <a:srgbClr val="000000"/>
                    </a:solidFill>
                    <a:ea typeface="Arial" charset="0"/>
                    <a:cs typeface="Arial" charset="0"/>
                  </a:rPr>
                  <a:t>       Quantity of output</a:t>
                </a:r>
                <a:endParaRPr lang="en-US" sz="1800">
                  <a:ea typeface="Arial" charset="0"/>
                  <a:cs typeface="Arial" charset="0"/>
                </a:endParaRPr>
              </a:p>
            </p:txBody>
          </p:sp>
        </p:grpSp>
        <p:grpSp>
          <p:nvGrpSpPr>
            <p:cNvPr id="33869" name="Group 82"/>
            <p:cNvGrpSpPr>
              <a:grpSpLocks/>
            </p:cNvGrpSpPr>
            <p:nvPr/>
          </p:nvGrpSpPr>
          <p:grpSpPr bwMode="auto">
            <a:xfrm>
              <a:off x="3362" y="935"/>
              <a:ext cx="1858" cy="2459"/>
              <a:chOff x="3362" y="935"/>
              <a:chExt cx="1858" cy="2459"/>
            </a:xfrm>
          </p:grpSpPr>
          <p:grpSp>
            <p:nvGrpSpPr>
              <p:cNvPr id="33897" name="Group 83"/>
              <p:cNvGrpSpPr>
                <a:grpSpLocks/>
              </p:cNvGrpSpPr>
              <p:nvPr/>
            </p:nvGrpSpPr>
            <p:grpSpPr bwMode="auto">
              <a:xfrm>
                <a:off x="3362" y="978"/>
                <a:ext cx="1816" cy="2416"/>
                <a:chOff x="357" y="2450"/>
                <a:chExt cx="795" cy="646"/>
              </a:xfrm>
            </p:grpSpPr>
            <p:sp>
              <p:nvSpPr>
                <p:cNvPr id="33899" name="Line 84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900" name="Line 85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3898" name="Oval 86"/>
              <p:cNvSpPr>
                <a:spLocks noChangeArrowheads="1"/>
              </p:cNvSpPr>
              <p:nvPr/>
            </p:nvSpPr>
            <p:spPr bwMode="auto">
              <a:xfrm>
                <a:off x="5132" y="935"/>
                <a:ext cx="88" cy="87"/>
              </a:xfrm>
              <a:prstGeom prst="ellipse">
                <a:avLst/>
              </a:prstGeom>
              <a:solidFill>
                <a:srgbClr val="0066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ea typeface="Arial" charset="0"/>
                  <a:cs typeface="Arial" charset="0"/>
                </a:endParaRPr>
              </a:p>
            </p:txBody>
          </p:sp>
        </p:grpSp>
        <p:grpSp>
          <p:nvGrpSpPr>
            <p:cNvPr id="33870" name="Group 87"/>
            <p:cNvGrpSpPr>
              <a:grpSpLocks/>
            </p:cNvGrpSpPr>
            <p:nvPr/>
          </p:nvGrpSpPr>
          <p:grpSpPr bwMode="auto">
            <a:xfrm>
              <a:off x="3364" y="1075"/>
              <a:ext cx="1496" cy="2325"/>
              <a:chOff x="3364" y="1075"/>
              <a:chExt cx="1496" cy="2325"/>
            </a:xfrm>
          </p:grpSpPr>
          <p:grpSp>
            <p:nvGrpSpPr>
              <p:cNvPr id="33893" name="Group 88"/>
              <p:cNvGrpSpPr>
                <a:grpSpLocks/>
              </p:cNvGrpSpPr>
              <p:nvPr/>
            </p:nvGrpSpPr>
            <p:grpSpPr bwMode="auto">
              <a:xfrm>
                <a:off x="3364" y="1116"/>
                <a:ext cx="1454" cy="2284"/>
                <a:chOff x="357" y="2450"/>
                <a:chExt cx="795" cy="646"/>
              </a:xfrm>
            </p:grpSpPr>
            <p:sp>
              <p:nvSpPr>
                <p:cNvPr id="33895" name="Line 89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896" name="Line 90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3894" name="Oval 91"/>
              <p:cNvSpPr>
                <a:spLocks noChangeArrowheads="1"/>
              </p:cNvSpPr>
              <p:nvPr/>
            </p:nvSpPr>
            <p:spPr bwMode="auto">
              <a:xfrm>
                <a:off x="4772" y="1075"/>
                <a:ext cx="88" cy="87"/>
              </a:xfrm>
              <a:prstGeom prst="ellipse">
                <a:avLst/>
              </a:prstGeom>
              <a:solidFill>
                <a:srgbClr val="0066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ea typeface="Arial" charset="0"/>
                  <a:cs typeface="Arial" charset="0"/>
                </a:endParaRPr>
              </a:p>
            </p:txBody>
          </p:sp>
        </p:grpSp>
        <p:grpSp>
          <p:nvGrpSpPr>
            <p:cNvPr id="33871" name="Group 92"/>
            <p:cNvGrpSpPr>
              <a:grpSpLocks/>
            </p:cNvGrpSpPr>
            <p:nvPr/>
          </p:nvGrpSpPr>
          <p:grpSpPr bwMode="auto">
            <a:xfrm>
              <a:off x="3361" y="1402"/>
              <a:ext cx="1135" cy="1996"/>
              <a:chOff x="3361" y="1402"/>
              <a:chExt cx="1135" cy="1996"/>
            </a:xfrm>
          </p:grpSpPr>
          <p:grpSp>
            <p:nvGrpSpPr>
              <p:cNvPr id="33889" name="Group 93"/>
              <p:cNvGrpSpPr>
                <a:grpSpLocks/>
              </p:cNvGrpSpPr>
              <p:nvPr/>
            </p:nvGrpSpPr>
            <p:grpSpPr bwMode="auto">
              <a:xfrm>
                <a:off x="3361" y="1442"/>
                <a:ext cx="1092" cy="1956"/>
                <a:chOff x="357" y="2450"/>
                <a:chExt cx="795" cy="646"/>
              </a:xfrm>
            </p:grpSpPr>
            <p:sp>
              <p:nvSpPr>
                <p:cNvPr id="33891" name="Line 94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892" name="Line 95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3890" name="Oval 96"/>
              <p:cNvSpPr>
                <a:spLocks noChangeArrowheads="1"/>
              </p:cNvSpPr>
              <p:nvPr/>
            </p:nvSpPr>
            <p:spPr bwMode="auto">
              <a:xfrm>
                <a:off x="4408" y="1402"/>
                <a:ext cx="88" cy="87"/>
              </a:xfrm>
              <a:prstGeom prst="ellipse">
                <a:avLst/>
              </a:prstGeom>
              <a:solidFill>
                <a:srgbClr val="0066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ea typeface="Arial" charset="0"/>
                  <a:cs typeface="Arial" charset="0"/>
                </a:endParaRPr>
              </a:p>
            </p:txBody>
          </p:sp>
        </p:grpSp>
        <p:grpSp>
          <p:nvGrpSpPr>
            <p:cNvPr id="33872" name="Group 97"/>
            <p:cNvGrpSpPr>
              <a:grpSpLocks/>
            </p:cNvGrpSpPr>
            <p:nvPr/>
          </p:nvGrpSpPr>
          <p:grpSpPr bwMode="auto">
            <a:xfrm>
              <a:off x="3364" y="1885"/>
              <a:ext cx="764" cy="1515"/>
              <a:chOff x="3364" y="1885"/>
              <a:chExt cx="764" cy="1515"/>
            </a:xfrm>
          </p:grpSpPr>
          <p:grpSp>
            <p:nvGrpSpPr>
              <p:cNvPr id="33885" name="Group 98"/>
              <p:cNvGrpSpPr>
                <a:grpSpLocks/>
              </p:cNvGrpSpPr>
              <p:nvPr/>
            </p:nvGrpSpPr>
            <p:grpSpPr bwMode="auto">
              <a:xfrm>
                <a:off x="3364" y="1930"/>
                <a:ext cx="721" cy="1470"/>
                <a:chOff x="357" y="2450"/>
                <a:chExt cx="795" cy="646"/>
              </a:xfrm>
            </p:grpSpPr>
            <p:sp>
              <p:nvSpPr>
                <p:cNvPr id="33887" name="Line 99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888" name="Line 100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3886" name="Oval 101"/>
              <p:cNvSpPr>
                <a:spLocks noChangeArrowheads="1"/>
              </p:cNvSpPr>
              <p:nvPr/>
            </p:nvSpPr>
            <p:spPr bwMode="auto">
              <a:xfrm>
                <a:off x="4040" y="1885"/>
                <a:ext cx="88" cy="87"/>
              </a:xfrm>
              <a:prstGeom prst="ellipse">
                <a:avLst/>
              </a:prstGeom>
              <a:solidFill>
                <a:srgbClr val="0066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ea typeface="Arial" charset="0"/>
                  <a:cs typeface="Arial" charset="0"/>
                </a:endParaRPr>
              </a:p>
            </p:txBody>
          </p:sp>
        </p:grpSp>
        <p:grpSp>
          <p:nvGrpSpPr>
            <p:cNvPr id="33873" name="Group 102"/>
            <p:cNvGrpSpPr>
              <a:grpSpLocks/>
            </p:cNvGrpSpPr>
            <p:nvPr/>
          </p:nvGrpSpPr>
          <p:grpSpPr bwMode="auto">
            <a:xfrm>
              <a:off x="3360" y="2552"/>
              <a:ext cx="411" cy="844"/>
              <a:chOff x="3360" y="2552"/>
              <a:chExt cx="411" cy="844"/>
            </a:xfrm>
          </p:grpSpPr>
          <p:grpSp>
            <p:nvGrpSpPr>
              <p:cNvPr id="33881" name="Group 103"/>
              <p:cNvGrpSpPr>
                <a:grpSpLocks/>
              </p:cNvGrpSpPr>
              <p:nvPr/>
            </p:nvGrpSpPr>
            <p:grpSpPr bwMode="auto">
              <a:xfrm>
                <a:off x="3360" y="2589"/>
                <a:ext cx="365" cy="807"/>
                <a:chOff x="357" y="2450"/>
                <a:chExt cx="795" cy="646"/>
              </a:xfrm>
            </p:grpSpPr>
            <p:sp>
              <p:nvSpPr>
                <p:cNvPr id="33883" name="Line 104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884" name="Line 105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3882" name="Oval 106"/>
              <p:cNvSpPr>
                <a:spLocks noChangeArrowheads="1"/>
              </p:cNvSpPr>
              <p:nvPr/>
            </p:nvSpPr>
            <p:spPr bwMode="auto">
              <a:xfrm>
                <a:off x="3683" y="2552"/>
                <a:ext cx="88" cy="87"/>
              </a:xfrm>
              <a:prstGeom prst="ellipse">
                <a:avLst/>
              </a:prstGeom>
              <a:solidFill>
                <a:srgbClr val="0066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ea typeface="Arial" charset="0"/>
                  <a:cs typeface="Arial" charset="0"/>
                </a:endParaRPr>
              </a:p>
            </p:txBody>
          </p:sp>
        </p:grpSp>
        <p:grpSp>
          <p:nvGrpSpPr>
            <p:cNvPr id="33874" name="Group 107"/>
            <p:cNvGrpSpPr>
              <a:grpSpLocks/>
            </p:cNvGrpSpPr>
            <p:nvPr/>
          </p:nvGrpSpPr>
          <p:grpSpPr bwMode="auto">
            <a:xfrm>
              <a:off x="3361" y="972"/>
              <a:ext cx="1820" cy="2424"/>
              <a:chOff x="3361" y="972"/>
              <a:chExt cx="1820" cy="2424"/>
            </a:xfrm>
          </p:grpSpPr>
          <p:sp>
            <p:nvSpPr>
              <p:cNvPr id="33876" name="Line 108"/>
              <p:cNvSpPr>
                <a:spLocks noChangeShapeType="1"/>
              </p:cNvSpPr>
              <p:nvPr/>
            </p:nvSpPr>
            <p:spPr bwMode="auto">
              <a:xfrm flipV="1">
                <a:off x="3361" y="2592"/>
                <a:ext cx="362" cy="804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77" name="Line 109"/>
              <p:cNvSpPr>
                <a:spLocks noChangeShapeType="1"/>
              </p:cNvSpPr>
              <p:nvPr/>
            </p:nvSpPr>
            <p:spPr bwMode="auto">
              <a:xfrm flipV="1">
                <a:off x="3732" y="1930"/>
                <a:ext cx="345" cy="659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78" name="Line 110"/>
              <p:cNvSpPr>
                <a:spLocks noChangeShapeType="1"/>
              </p:cNvSpPr>
              <p:nvPr/>
            </p:nvSpPr>
            <p:spPr bwMode="auto">
              <a:xfrm flipV="1">
                <a:off x="4086" y="1446"/>
                <a:ext cx="370" cy="479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79" name="Line 111"/>
              <p:cNvSpPr>
                <a:spLocks noChangeShapeType="1"/>
              </p:cNvSpPr>
              <p:nvPr/>
            </p:nvSpPr>
            <p:spPr bwMode="auto">
              <a:xfrm flipV="1">
                <a:off x="4453" y="1108"/>
                <a:ext cx="370" cy="337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80" name="Line 112"/>
              <p:cNvSpPr>
                <a:spLocks noChangeShapeType="1"/>
              </p:cNvSpPr>
              <p:nvPr/>
            </p:nvSpPr>
            <p:spPr bwMode="auto">
              <a:xfrm flipV="1">
                <a:off x="4829" y="972"/>
                <a:ext cx="352" cy="139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75" name="Oval 113"/>
            <p:cNvSpPr>
              <a:spLocks noChangeArrowheads="1"/>
            </p:cNvSpPr>
            <p:nvPr/>
          </p:nvSpPr>
          <p:spPr bwMode="auto">
            <a:xfrm>
              <a:off x="3322" y="3350"/>
              <a:ext cx="88" cy="87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sp>
        <p:nvSpPr>
          <p:cNvPr id="235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9075"/>
            <a:ext cx="9144000" cy="579438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EXAMPLE 1:  </a:t>
            </a:r>
            <a:r>
              <a:rPr lang="en-US" dirty="0" smtClean="0"/>
              <a:t>MPL = Slope of Prod Function</a:t>
            </a:r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1520825" y="5646738"/>
            <a:ext cx="11620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3000</a:t>
            </a: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333375" y="5646738"/>
            <a:ext cx="11874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3798" name="Rectangle 5"/>
          <p:cNvSpPr>
            <a:spLocks noChangeArrowheads="1"/>
          </p:cNvSpPr>
          <p:nvPr/>
        </p:nvSpPr>
        <p:spPr bwMode="auto">
          <a:xfrm>
            <a:off x="2849563" y="5410200"/>
            <a:ext cx="927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200</a:t>
            </a:r>
          </a:p>
        </p:txBody>
      </p:sp>
      <p:sp>
        <p:nvSpPr>
          <p:cNvPr id="33799" name="Rectangle 6"/>
          <p:cNvSpPr>
            <a:spLocks noChangeArrowheads="1"/>
          </p:cNvSpPr>
          <p:nvPr/>
        </p:nvSpPr>
        <p:spPr bwMode="auto">
          <a:xfrm>
            <a:off x="1520825" y="5065713"/>
            <a:ext cx="11620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2800</a:t>
            </a:r>
          </a:p>
        </p:txBody>
      </p:sp>
      <p:sp>
        <p:nvSpPr>
          <p:cNvPr id="33800" name="Rectangle 7"/>
          <p:cNvSpPr>
            <a:spLocks noChangeArrowheads="1"/>
          </p:cNvSpPr>
          <p:nvPr/>
        </p:nvSpPr>
        <p:spPr bwMode="auto">
          <a:xfrm>
            <a:off x="333375" y="5065713"/>
            <a:ext cx="11874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3801" name="Rectangle 8"/>
          <p:cNvSpPr>
            <a:spLocks noChangeArrowheads="1"/>
          </p:cNvSpPr>
          <p:nvPr/>
        </p:nvSpPr>
        <p:spPr bwMode="auto">
          <a:xfrm>
            <a:off x="2849563" y="4770438"/>
            <a:ext cx="9271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400</a:t>
            </a:r>
          </a:p>
        </p:txBody>
      </p:sp>
      <p:sp>
        <p:nvSpPr>
          <p:cNvPr id="33802" name="Rectangle 9"/>
          <p:cNvSpPr>
            <a:spLocks noChangeArrowheads="1"/>
          </p:cNvSpPr>
          <p:nvPr/>
        </p:nvSpPr>
        <p:spPr bwMode="auto">
          <a:xfrm>
            <a:off x="1520825" y="4425950"/>
            <a:ext cx="11620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2400</a:t>
            </a:r>
          </a:p>
        </p:txBody>
      </p:sp>
      <p:sp>
        <p:nvSpPr>
          <p:cNvPr id="33803" name="Rectangle 10"/>
          <p:cNvSpPr>
            <a:spLocks noChangeArrowheads="1"/>
          </p:cNvSpPr>
          <p:nvPr/>
        </p:nvSpPr>
        <p:spPr bwMode="auto">
          <a:xfrm>
            <a:off x="333375" y="4425950"/>
            <a:ext cx="11874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3804" name="Rectangle 11"/>
          <p:cNvSpPr>
            <a:spLocks noChangeArrowheads="1"/>
          </p:cNvSpPr>
          <p:nvPr/>
        </p:nvSpPr>
        <p:spPr bwMode="auto">
          <a:xfrm>
            <a:off x="2849563" y="4116388"/>
            <a:ext cx="9271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600</a:t>
            </a:r>
          </a:p>
        </p:txBody>
      </p:sp>
      <p:sp>
        <p:nvSpPr>
          <p:cNvPr id="33805" name="Rectangle 12"/>
          <p:cNvSpPr>
            <a:spLocks noChangeArrowheads="1"/>
          </p:cNvSpPr>
          <p:nvPr/>
        </p:nvSpPr>
        <p:spPr bwMode="auto">
          <a:xfrm>
            <a:off x="1520825" y="3771900"/>
            <a:ext cx="11620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1800</a:t>
            </a:r>
          </a:p>
        </p:txBody>
      </p:sp>
      <p:sp>
        <p:nvSpPr>
          <p:cNvPr id="33806" name="Rectangle 13"/>
          <p:cNvSpPr>
            <a:spLocks noChangeArrowheads="1"/>
          </p:cNvSpPr>
          <p:nvPr/>
        </p:nvSpPr>
        <p:spPr bwMode="auto">
          <a:xfrm>
            <a:off x="333375" y="3771900"/>
            <a:ext cx="11874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3807" name="Rectangle 14"/>
          <p:cNvSpPr>
            <a:spLocks noChangeArrowheads="1"/>
          </p:cNvSpPr>
          <p:nvPr/>
        </p:nvSpPr>
        <p:spPr bwMode="auto">
          <a:xfrm>
            <a:off x="2849563" y="3476625"/>
            <a:ext cx="9271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800</a:t>
            </a:r>
          </a:p>
        </p:txBody>
      </p:sp>
      <p:sp>
        <p:nvSpPr>
          <p:cNvPr id="33808" name="Rectangle 15"/>
          <p:cNvSpPr>
            <a:spLocks noChangeArrowheads="1"/>
          </p:cNvSpPr>
          <p:nvPr/>
        </p:nvSpPr>
        <p:spPr bwMode="auto">
          <a:xfrm>
            <a:off x="1520825" y="3132138"/>
            <a:ext cx="11620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1000</a:t>
            </a:r>
          </a:p>
        </p:txBody>
      </p:sp>
      <p:sp>
        <p:nvSpPr>
          <p:cNvPr id="33809" name="Rectangle 16"/>
          <p:cNvSpPr>
            <a:spLocks noChangeArrowheads="1"/>
          </p:cNvSpPr>
          <p:nvPr/>
        </p:nvSpPr>
        <p:spPr bwMode="auto">
          <a:xfrm>
            <a:off x="333375" y="3132138"/>
            <a:ext cx="11874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3810" name="Rectangle 17"/>
          <p:cNvSpPr>
            <a:spLocks noChangeArrowheads="1"/>
          </p:cNvSpPr>
          <p:nvPr/>
        </p:nvSpPr>
        <p:spPr bwMode="auto">
          <a:xfrm>
            <a:off x="2849563" y="2797175"/>
            <a:ext cx="92710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1000</a:t>
            </a:r>
          </a:p>
        </p:txBody>
      </p:sp>
      <p:sp>
        <p:nvSpPr>
          <p:cNvPr id="33811" name="Rectangle 18"/>
          <p:cNvSpPr>
            <a:spLocks noChangeArrowheads="1"/>
          </p:cNvSpPr>
          <p:nvPr/>
        </p:nvSpPr>
        <p:spPr bwMode="auto">
          <a:xfrm>
            <a:off x="1520825" y="2452688"/>
            <a:ext cx="116205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3812" name="Rectangle 19"/>
          <p:cNvSpPr>
            <a:spLocks noChangeArrowheads="1"/>
          </p:cNvSpPr>
          <p:nvPr/>
        </p:nvSpPr>
        <p:spPr bwMode="auto">
          <a:xfrm>
            <a:off x="333375" y="2452688"/>
            <a:ext cx="118745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3813" name="Rectangle 20"/>
          <p:cNvSpPr>
            <a:spLocks noChangeArrowheads="1"/>
          </p:cNvSpPr>
          <p:nvPr/>
        </p:nvSpPr>
        <p:spPr bwMode="auto">
          <a:xfrm>
            <a:off x="2849563" y="1139825"/>
            <a:ext cx="927100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i="1">
                <a:ea typeface="Arial" charset="0"/>
                <a:cs typeface="Arial" charset="0"/>
              </a:rPr>
              <a:t>MPL</a:t>
            </a:r>
          </a:p>
        </p:txBody>
      </p:sp>
      <p:sp>
        <p:nvSpPr>
          <p:cNvPr id="33814" name="Rectangle 21"/>
          <p:cNvSpPr>
            <a:spLocks noChangeArrowheads="1"/>
          </p:cNvSpPr>
          <p:nvPr/>
        </p:nvSpPr>
        <p:spPr bwMode="auto">
          <a:xfrm>
            <a:off x="1520825" y="1139825"/>
            <a:ext cx="1328738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b="1" i="1">
                <a:ea typeface="Arial" charset="0"/>
                <a:cs typeface="Arial" charset="0"/>
              </a:rPr>
              <a:t>Q</a:t>
            </a:r>
            <a:r>
              <a:rPr lang="en-US">
                <a:ea typeface="Arial" charset="0"/>
                <a:cs typeface="Arial" charset="0"/>
              </a:rPr>
              <a:t/>
            </a:r>
            <a:br>
              <a:rPr lang="en-US">
                <a:ea typeface="Arial" charset="0"/>
                <a:cs typeface="Arial" charset="0"/>
              </a:rPr>
            </a:br>
            <a:r>
              <a:rPr lang="en-US" sz="2200">
                <a:ea typeface="Arial" charset="0"/>
                <a:cs typeface="Arial" charset="0"/>
              </a:rPr>
              <a:t>(bushels </a:t>
            </a:r>
            <a:br>
              <a:rPr lang="en-US" sz="2200">
                <a:ea typeface="Arial" charset="0"/>
                <a:cs typeface="Arial" charset="0"/>
              </a:rPr>
            </a:br>
            <a:r>
              <a:rPr lang="en-US" sz="2200">
                <a:ea typeface="Arial" charset="0"/>
                <a:cs typeface="Arial" charset="0"/>
              </a:rPr>
              <a:t>of wheat)</a:t>
            </a:r>
          </a:p>
        </p:txBody>
      </p:sp>
      <p:sp>
        <p:nvSpPr>
          <p:cNvPr id="33815" name="Rectangle 22"/>
          <p:cNvSpPr>
            <a:spLocks noChangeArrowheads="1"/>
          </p:cNvSpPr>
          <p:nvPr/>
        </p:nvSpPr>
        <p:spPr bwMode="auto">
          <a:xfrm>
            <a:off x="333375" y="1139825"/>
            <a:ext cx="1187450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b="1" i="1">
                <a:ea typeface="Arial" charset="0"/>
                <a:cs typeface="Arial" charset="0"/>
              </a:rPr>
              <a:t>L</a:t>
            </a:r>
            <a:r>
              <a:rPr lang="en-US">
                <a:ea typeface="Arial" charset="0"/>
                <a:cs typeface="Arial" charset="0"/>
              </a:rPr>
              <a:t/>
            </a:r>
            <a:br>
              <a:rPr lang="en-US">
                <a:ea typeface="Arial" charset="0"/>
                <a:cs typeface="Arial" charset="0"/>
              </a:rPr>
            </a:br>
            <a:r>
              <a:rPr lang="en-US" sz="2200">
                <a:ea typeface="Arial" charset="0"/>
                <a:cs typeface="Arial" charset="0"/>
              </a:rPr>
              <a:t>(no. of workers)</a:t>
            </a:r>
          </a:p>
        </p:txBody>
      </p:sp>
      <p:sp>
        <p:nvSpPr>
          <p:cNvPr id="33816" name="Line 23"/>
          <p:cNvSpPr>
            <a:spLocks noChangeShapeType="1"/>
          </p:cNvSpPr>
          <p:nvPr/>
        </p:nvSpPr>
        <p:spPr bwMode="auto">
          <a:xfrm>
            <a:off x="333375" y="1139825"/>
            <a:ext cx="118745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7" name="Line 24"/>
          <p:cNvSpPr>
            <a:spLocks noChangeShapeType="1"/>
          </p:cNvSpPr>
          <p:nvPr/>
        </p:nvSpPr>
        <p:spPr bwMode="auto">
          <a:xfrm>
            <a:off x="333375" y="6227763"/>
            <a:ext cx="118745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8" name="Line 25"/>
          <p:cNvSpPr>
            <a:spLocks noChangeShapeType="1"/>
          </p:cNvSpPr>
          <p:nvPr/>
        </p:nvSpPr>
        <p:spPr bwMode="auto">
          <a:xfrm>
            <a:off x="333375" y="1139825"/>
            <a:ext cx="0" cy="13128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9" name="Line 26"/>
          <p:cNvSpPr>
            <a:spLocks noChangeShapeType="1"/>
          </p:cNvSpPr>
          <p:nvPr/>
        </p:nvSpPr>
        <p:spPr bwMode="auto">
          <a:xfrm>
            <a:off x="3776663" y="1139825"/>
            <a:ext cx="0" cy="13128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0" name="Line 27"/>
          <p:cNvSpPr>
            <a:spLocks noChangeShapeType="1"/>
          </p:cNvSpPr>
          <p:nvPr/>
        </p:nvSpPr>
        <p:spPr bwMode="auto">
          <a:xfrm>
            <a:off x="1520825" y="1139825"/>
            <a:ext cx="1328738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1" name="Line 28"/>
          <p:cNvSpPr>
            <a:spLocks noChangeShapeType="1"/>
          </p:cNvSpPr>
          <p:nvPr/>
        </p:nvSpPr>
        <p:spPr bwMode="auto">
          <a:xfrm>
            <a:off x="333375" y="2452688"/>
            <a:ext cx="0" cy="6794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2" name="Line 29"/>
          <p:cNvSpPr>
            <a:spLocks noChangeShapeType="1"/>
          </p:cNvSpPr>
          <p:nvPr/>
        </p:nvSpPr>
        <p:spPr bwMode="auto">
          <a:xfrm>
            <a:off x="2849563" y="1139825"/>
            <a:ext cx="9271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3" name="Line 30"/>
          <p:cNvSpPr>
            <a:spLocks noChangeShapeType="1"/>
          </p:cNvSpPr>
          <p:nvPr/>
        </p:nvSpPr>
        <p:spPr bwMode="auto">
          <a:xfrm>
            <a:off x="3776663" y="2452688"/>
            <a:ext cx="0" cy="6794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4" name="Line 31"/>
          <p:cNvSpPr>
            <a:spLocks noChangeShapeType="1"/>
          </p:cNvSpPr>
          <p:nvPr/>
        </p:nvSpPr>
        <p:spPr bwMode="auto">
          <a:xfrm>
            <a:off x="333375" y="3132138"/>
            <a:ext cx="0" cy="6397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5" name="Line 32"/>
          <p:cNvSpPr>
            <a:spLocks noChangeShapeType="1"/>
          </p:cNvSpPr>
          <p:nvPr/>
        </p:nvSpPr>
        <p:spPr bwMode="auto">
          <a:xfrm>
            <a:off x="3776663" y="3132138"/>
            <a:ext cx="0" cy="6397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6" name="Line 33"/>
          <p:cNvSpPr>
            <a:spLocks noChangeShapeType="1"/>
          </p:cNvSpPr>
          <p:nvPr/>
        </p:nvSpPr>
        <p:spPr bwMode="auto">
          <a:xfrm>
            <a:off x="333375" y="3771900"/>
            <a:ext cx="0" cy="6540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7" name="Line 34"/>
          <p:cNvSpPr>
            <a:spLocks noChangeShapeType="1"/>
          </p:cNvSpPr>
          <p:nvPr/>
        </p:nvSpPr>
        <p:spPr bwMode="auto">
          <a:xfrm>
            <a:off x="3776663" y="3771900"/>
            <a:ext cx="0" cy="6540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8" name="Line 35"/>
          <p:cNvSpPr>
            <a:spLocks noChangeShapeType="1"/>
          </p:cNvSpPr>
          <p:nvPr/>
        </p:nvSpPr>
        <p:spPr bwMode="auto">
          <a:xfrm>
            <a:off x="333375" y="4425950"/>
            <a:ext cx="0" cy="6397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9" name="Line 36"/>
          <p:cNvSpPr>
            <a:spLocks noChangeShapeType="1"/>
          </p:cNvSpPr>
          <p:nvPr/>
        </p:nvSpPr>
        <p:spPr bwMode="auto">
          <a:xfrm>
            <a:off x="3776663" y="4425950"/>
            <a:ext cx="0" cy="6397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0" name="Line 37"/>
          <p:cNvSpPr>
            <a:spLocks noChangeShapeType="1"/>
          </p:cNvSpPr>
          <p:nvPr/>
        </p:nvSpPr>
        <p:spPr bwMode="auto">
          <a:xfrm>
            <a:off x="333375" y="5065713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1" name="Line 38"/>
          <p:cNvSpPr>
            <a:spLocks noChangeShapeType="1"/>
          </p:cNvSpPr>
          <p:nvPr/>
        </p:nvSpPr>
        <p:spPr bwMode="auto">
          <a:xfrm>
            <a:off x="3776663" y="5065713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2" name="Line 39"/>
          <p:cNvSpPr>
            <a:spLocks noChangeShapeType="1"/>
          </p:cNvSpPr>
          <p:nvPr/>
        </p:nvSpPr>
        <p:spPr bwMode="auto">
          <a:xfrm>
            <a:off x="333375" y="5646738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3" name="Line 40"/>
          <p:cNvSpPr>
            <a:spLocks noChangeShapeType="1"/>
          </p:cNvSpPr>
          <p:nvPr/>
        </p:nvSpPr>
        <p:spPr bwMode="auto">
          <a:xfrm>
            <a:off x="3776663" y="5646738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4" name="Line 41"/>
          <p:cNvSpPr>
            <a:spLocks noChangeShapeType="1"/>
          </p:cNvSpPr>
          <p:nvPr/>
        </p:nvSpPr>
        <p:spPr bwMode="auto">
          <a:xfrm>
            <a:off x="1520825" y="6227763"/>
            <a:ext cx="1328738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5" name="Line 42"/>
          <p:cNvSpPr>
            <a:spLocks noChangeShapeType="1"/>
          </p:cNvSpPr>
          <p:nvPr/>
        </p:nvSpPr>
        <p:spPr bwMode="auto">
          <a:xfrm>
            <a:off x="2849563" y="6227763"/>
            <a:ext cx="9271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6" name="Line 43"/>
          <p:cNvSpPr>
            <a:spLocks noChangeShapeType="1"/>
          </p:cNvSpPr>
          <p:nvPr/>
        </p:nvSpPr>
        <p:spPr bwMode="auto">
          <a:xfrm>
            <a:off x="342900" y="2465388"/>
            <a:ext cx="3289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7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grpSp>
        <p:nvGrpSpPr>
          <p:cNvPr id="15" name="Group 147"/>
          <p:cNvGrpSpPr>
            <a:grpSpLocks/>
          </p:cNvGrpSpPr>
          <p:nvPr/>
        </p:nvGrpSpPr>
        <p:grpSpPr bwMode="auto">
          <a:xfrm>
            <a:off x="5948363" y="3081338"/>
            <a:ext cx="531812" cy="1049337"/>
            <a:chOff x="3747" y="1941"/>
            <a:chExt cx="335" cy="661"/>
          </a:xfrm>
        </p:grpSpPr>
        <p:sp>
          <p:nvSpPr>
            <p:cNvPr id="33866" name="Line 115"/>
            <p:cNvSpPr>
              <a:spLocks noChangeShapeType="1"/>
            </p:cNvSpPr>
            <p:nvPr/>
          </p:nvSpPr>
          <p:spPr bwMode="auto">
            <a:xfrm>
              <a:off x="3747" y="2595"/>
              <a:ext cx="335" cy="0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/>
              <a:tailEnd type="triangle" w="lg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67" name="Line 116"/>
            <p:cNvSpPr>
              <a:spLocks noChangeShapeType="1"/>
            </p:cNvSpPr>
            <p:nvPr/>
          </p:nvSpPr>
          <p:spPr bwMode="auto">
            <a:xfrm rot="-5400000">
              <a:off x="3749" y="2272"/>
              <a:ext cx="661" cy="0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/>
              <a:tailEnd type="triangle" w="lg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48"/>
          <p:cNvGrpSpPr>
            <a:grpSpLocks/>
          </p:cNvGrpSpPr>
          <p:nvPr/>
        </p:nvGrpSpPr>
        <p:grpSpPr bwMode="auto">
          <a:xfrm>
            <a:off x="6538913" y="2290763"/>
            <a:ext cx="531812" cy="792162"/>
            <a:chOff x="4119" y="1443"/>
            <a:chExt cx="335" cy="499"/>
          </a:xfrm>
        </p:grpSpPr>
        <p:sp>
          <p:nvSpPr>
            <p:cNvPr id="33864" name="Line 117"/>
            <p:cNvSpPr>
              <a:spLocks noChangeShapeType="1"/>
            </p:cNvSpPr>
            <p:nvPr/>
          </p:nvSpPr>
          <p:spPr bwMode="auto">
            <a:xfrm>
              <a:off x="4119" y="1935"/>
              <a:ext cx="335" cy="0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/>
              <a:tailEnd type="triangle" w="lg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65" name="Line 118"/>
            <p:cNvSpPr>
              <a:spLocks noChangeShapeType="1"/>
            </p:cNvSpPr>
            <p:nvPr/>
          </p:nvSpPr>
          <p:spPr bwMode="auto">
            <a:xfrm rot="-5400000">
              <a:off x="4202" y="1693"/>
              <a:ext cx="499" cy="0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/>
              <a:tailEnd type="triangle" w="lg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146"/>
          <p:cNvGrpSpPr>
            <a:grpSpLocks/>
          </p:cNvGrpSpPr>
          <p:nvPr/>
        </p:nvGrpSpPr>
        <p:grpSpPr bwMode="auto">
          <a:xfrm>
            <a:off x="5376863" y="4111625"/>
            <a:ext cx="531812" cy="1292225"/>
            <a:chOff x="3387" y="2590"/>
            <a:chExt cx="335" cy="814"/>
          </a:xfrm>
        </p:grpSpPr>
        <p:sp>
          <p:nvSpPr>
            <p:cNvPr id="33862" name="Line 119"/>
            <p:cNvSpPr>
              <a:spLocks noChangeShapeType="1"/>
            </p:cNvSpPr>
            <p:nvPr/>
          </p:nvSpPr>
          <p:spPr bwMode="auto">
            <a:xfrm>
              <a:off x="3387" y="3397"/>
              <a:ext cx="335" cy="0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/>
              <a:tailEnd type="triangle" w="lg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63" name="Line 120"/>
            <p:cNvSpPr>
              <a:spLocks noChangeShapeType="1"/>
            </p:cNvSpPr>
            <p:nvPr/>
          </p:nvSpPr>
          <p:spPr bwMode="auto">
            <a:xfrm rot="-5400000">
              <a:off x="3313" y="2997"/>
              <a:ext cx="814" cy="0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/>
              <a:tailEnd type="triangle" w="lg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" name="Group 149"/>
          <p:cNvGrpSpPr>
            <a:grpSpLocks/>
          </p:cNvGrpSpPr>
          <p:nvPr/>
        </p:nvGrpSpPr>
        <p:grpSpPr bwMode="auto">
          <a:xfrm>
            <a:off x="7118350" y="1762125"/>
            <a:ext cx="531813" cy="541338"/>
            <a:chOff x="4484" y="1110"/>
            <a:chExt cx="335" cy="341"/>
          </a:xfrm>
        </p:grpSpPr>
        <p:sp>
          <p:nvSpPr>
            <p:cNvPr id="33860" name="Line 121"/>
            <p:cNvSpPr>
              <a:spLocks noChangeShapeType="1"/>
            </p:cNvSpPr>
            <p:nvPr/>
          </p:nvSpPr>
          <p:spPr bwMode="auto">
            <a:xfrm>
              <a:off x="4484" y="1444"/>
              <a:ext cx="335" cy="0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/>
              <a:tailEnd type="triangle" w="lg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61" name="Line 122"/>
            <p:cNvSpPr>
              <a:spLocks noChangeShapeType="1"/>
            </p:cNvSpPr>
            <p:nvPr/>
          </p:nvSpPr>
          <p:spPr bwMode="auto">
            <a:xfrm rot="-5400000">
              <a:off x="4646" y="1281"/>
              <a:ext cx="341" cy="0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/>
              <a:tailEnd type="triangle" w="lg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150"/>
          <p:cNvGrpSpPr>
            <a:grpSpLocks/>
          </p:cNvGrpSpPr>
          <p:nvPr/>
        </p:nvGrpSpPr>
        <p:grpSpPr bwMode="auto">
          <a:xfrm>
            <a:off x="7683500" y="1546225"/>
            <a:ext cx="531813" cy="239713"/>
            <a:chOff x="4840" y="974"/>
            <a:chExt cx="335" cy="151"/>
          </a:xfrm>
        </p:grpSpPr>
        <p:sp>
          <p:nvSpPr>
            <p:cNvPr id="33858" name="Line 123"/>
            <p:cNvSpPr>
              <a:spLocks noChangeShapeType="1"/>
            </p:cNvSpPr>
            <p:nvPr/>
          </p:nvSpPr>
          <p:spPr bwMode="auto">
            <a:xfrm>
              <a:off x="4840" y="1118"/>
              <a:ext cx="335" cy="0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/>
              <a:tailEnd type="triangle" w="lg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59" name="Line 124"/>
            <p:cNvSpPr>
              <a:spLocks noChangeShapeType="1"/>
            </p:cNvSpPr>
            <p:nvPr/>
          </p:nvSpPr>
          <p:spPr bwMode="auto">
            <a:xfrm rot="5400000" flipH="1">
              <a:off x="5096" y="1049"/>
              <a:ext cx="151" cy="2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/>
              <a:tailEnd type="triangle" w="lg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" name="Group 133"/>
          <p:cNvGrpSpPr>
            <a:grpSpLocks/>
          </p:cNvGrpSpPr>
          <p:nvPr/>
        </p:nvGrpSpPr>
        <p:grpSpPr bwMode="auto">
          <a:xfrm>
            <a:off x="2935288" y="5465763"/>
            <a:ext cx="711200" cy="485775"/>
            <a:chOff x="1849" y="3449"/>
            <a:chExt cx="448" cy="306"/>
          </a:xfrm>
        </p:grpSpPr>
        <p:sp>
          <p:nvSpPr>
            <p:cNvPr id="33856" name="Rectangle 131"/>
            <p:cNvSpPr>
              <a:spLocks noChangeArrowheads="1"/>
            </p:cNvSpPr>
            <p:nvPr/>
          </p:nvSpPr>
          <p:spPr bwMode="auto">
            <a:xfrm>
              <a:off x="1849" y="3449"/>
              <a:ext cx="448" cy="306"/>
            </a:xfrm>
            <a:prstGeom prst="rect">
              <a:avLst/>
            </a:prstGeom>
            <a:noFill/>
            <a:ln w="38100">
              <a:solidFill>
                <a:srgbClr val="996633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33857" name="Rectangle 132"/>
            <p:cNvSpPr>
              <a:spLocks noChangeArrowheads="1"/>
            </p:cNvSpPr>
            <p:nvPr/>
          </p:nvSpPr>
          <p:spPr bwMode="auto">
            <a:xfrm>
              <a:off x="1866" y="3466"/>
              <a:ext cx="413" cy="270"/>
            </a:xfrm>
            <a:prstGeom prst="rect">
              <a:avLst/>
            </a:prstGeom>
            <a:noFill/>
            <a:ln w="2857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grpSp>
        <p:nvGrpSpPr>
          <p:cNvPr id="21" name="Group 134"/>
          <p:cNvGrpSpPr>
            <a:grpSpLocks/>
          </p:cNvGrpSpPr>
          <p:nvPr/>
        </p:nvGrpSpPr>
        <p:grpSpPr bwMode="auto">
          <a:xfrm>
            <a:off x="2925763" y="4846638"/>
            <a:ext cx="711200" cy="485775"/>
            <a:chOff x="1849" y="3449"/>
            <a:chExt cx="448" cy="306"/>
          </a:xfrm>
        </p:grpSpPr>
        <p:sp>
          <p:nvSpPr>
            <p:cNvPr id="33854" name="Rectangle 135"/>
            <p:cNvSpPr>
              <a:spLocks noChangeArrowheads="1"/>
            </p:cNvSpPr>
            <p:nvPr/>
          </p:nvSpPr>
          <p:spPr bwMode="auto">
            <a:xfrm>
              <a:off x="1849" y="3449"/>
              <a:ext cx="448" cy="306"/>
            </a:xfrm>
            <a:prstGeom prst="rect">
              <a:avLst/>
            </a:prstGeom>
            <a:noFill/>
            <a:ln w="38100">
              <a:solidFill>
                <a:srgbClr val="996633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33855" name="Rectangle 136"/>
            <p:cNvSpPr>
              <a:spLocks noChangeArrowheads="1"/>
            </p:cNvSpPr>
            <p:nvPr/>
          </p:nvSpPr>
          <p:spPr bwMode="auto">
            <a:xfrm>
              <a:off x="1866" y="3466"/>
              <a:ext cx="413" cy="270"/>
            </a:xfrm>
            <a:prstGeom prst="rect">
              <a:avLst/>
            </a:prstGeom>
            <a:noFill/>
            <a:ln w="2857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grpSp>
        <p:nvGrpSpPr>
          <p:cNvPr id="22" name="Group 137"/>
          <p:cNvGrpSpPr>
            <a:grpSpLocks/>
          </p:cNvGrpSpPr>
          <p:nvPr/>
        </p:nvGrpSpPr>
        <p:grpSpPr bwMode="auto">
          <a:xfrm>
            <a:off x="2916238" y="4208463"/>
            <a:ext cx="711200" cy="485775"/>
            <a:chOff x="1849" y="3449"/>
            <a:chExt cx="448" cy="306"/>
          </a:xfrm>
        </p:grpSpPr>
        <p:sp>
          <p:nvSpPr>
            <p:cNvPr id="33852" name="Rectangle 138"/>
            <p:cNvSpPr>
              <a:spLocks noChangeArrowheads="1"/>
            </p:cNvSpPr>
            <p:nvPr/>
          </p:nvSpPr>
          <p:spPr bwMode="auto">
            <a:xfrm>
              <a:off x="1849" y="3449"/>
              <a:ext cx="448" cy="306"/>
            </a:xfrm>
            <a:prstGeom prst="rect">
              <a:avLst/>
            </a:prstGeom>
            <a:noFill/>
            <a:ln w="38100">
              <a:solidFill>
                <a:srgbClr val="996633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33853" name="Rectangle 139"/>
            <p:cNvSpPr>
              <a:spLocks noChangeArrowheads="1"/>
            </p:cNvSpPr>
            <p:nvPr/>
          </p:nvSpPr>
          <p:spPr bwMode="auto">
            <a:xfrm>
              <a:off x="1866" y="3466"/>
              <a:ext cx="413" cy="270"/>
            </a:xfrm>
            <a:prstGeom prst="rect">
              <a:avLst/>
            </a:prstGeom>
            <a:noFill/>
            <a:ln w="2857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grpSp>
        <p:nvGrpSpPr>
          <p:cNvPr id="23" name="Group 140"/>
          <p:cNvGrpSpPr>
            <a:grpSpLocks/>
          </p:cNvGrpSpPr>
          <p:nvPr/>
        </p:nvGrpSpPr>
        <p:grpSpPr bwMode="auto">
          <a:xfrm>
            <a:off x="2927350" y="3560763"/>
            <a:ext cx="711200" cy="485775"/>
            <a:chOff x="1849" y="3449"/>
            <a:chExt cx="448" cy="306"/>
          </a:xfrm>
        </p:grpSpPr>
        <p:sp>
          <p:nvSpPr>
            <p:cNvPr id="33850" name="Rectangle 141"/>
            <p:cNvSpPr>
              <a:spLocks noChangeArrowheads="1"/>
            </p:cNvSpPr>
            <p:nvPr/>
          </p:nvSpPr>
          <p:spPr bwMode="auto">
            <a:xfrm>
              <a:off x="1849" y="3449"/>
              <a:ext cx="448" cy="306"/>
            </a:xfrm>
            <a:prstGeom prst="rect">
              <a:avLst/>
            </a:prstGeom>
            <a:noFill/>
            <a:ln w="38100">
              <a:solidFill>
                <a:srgbClr val="996633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33851" name="Rectangle 142"/>
            <p:cNvSpPr>
              <a:spLocks noChangeArrowheads="1"/>
            </p:cNvSpPr>
            <p:nvPr/>
          </p:nvSpPr>
          <p:spPr bwMode="auto">
            <a:xfrm>
              <a:off x="1866" y="3466"/>
              <a:ext cx="413" cy="270"/>
            </a:xfrm>
            <a:prstGeom prst="rect">
              <a:avLst/>
            </a:prstGeom>
            <a:noFill/>
            <a:ln w="2857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grpSp>
        <p:nvGrpSpPr>
          <p:cNvPr id="24" name="Group 143"/>
          <p:cNvGrpSpPr>
            <a:grpSpLocks/>
          </p:cNvGrpSpPr>
          <p:nvPr/>
        </p:nvGrpSpPr>
        <p:grpSpPr bwMode="auto">
          <a:xfrm>
            <a:off x="2805113" y="2903538"/>
            <a:ext cx="844550" cy="485775"/>
            <a:chOff x="1849" y="3449"/>
            <a:chExt cx="448" cy="306"/>
          </a:xfrm>
        </p:grpSpPr>
        <p:sp>
          <p:nvSpPr>
            <p:cNvPr id="33848" name="Rectangle 144"/>
            <p:cNvSpPr>
              <a:spLocks noChangeArrowheads="1"/>
            </p:cNvSpPr>
            <p:nvPr/>
          </p:nvSpPr>
          <p:spPr bwMode="auto">
            <a:xfrm>
              <a:off x="1849" y="3449"/>
              <a:ext cx="448" cy="306"/>
            </a:xfrm>
            <a:prstGeom prst="rect">
              <a:avLst/>
            </a:prstGeom>
            <a:noFill/>
            <a:ln w="38100">
              <a:solidFill>
                <a:srgbClr val="996633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33849" name="Rectangle 145"/>
            <p:cNvSpPr>
              <a:spLocks noChangeArrowheads="1"/>
            </p:cNvSpPr>
            <p:nvPr/>
          </p:nvSpPr>
          <p:spPr bwMode="auto">
            <a:xfrm>
              <a:off x="1866" y="3466"/>
              <a:ext cx="413" cy="270"/>
            </a:xfrm>
            <a:prstGeom prst="rect">
              <a:avLst/>
            </a:prstGeom>
            <a:noFill/>
            <a:ln w="2857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5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20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Tahoma" charset="0"/>
                <a:ea typeface="Tahoma" charset="0"/>
                <a:cs typeface="Tahoma" charset="0"/>
              </a:rPr>
              <a:t>Why MPL Is Important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 eaLnBrk="1" hangingPunct="1">
              <a:buFont typeface="Wingdings" charset="2"/>
              <a:buChar char="§"/>
            </a:pPr>
            <a:r>
              <a:rPr lang="en-US" sz="2700" dirty="0" smtClean="0">
                <a:latin typeface="Arial" charset="0"/>
                <a:cs typeface="ＭＳ Ｐゴシック" charset="-128"/>
              </a:rPr>
              <a:t>Recall one of the Ten Principles:</a:t>
            </a:r>
            <a:br>
              <a:rPr lang="en-US" sz="2700" dirty="0" smtClean="0">
                <a:latin typeface="Arial" charset="0"/>
                <a:cs typeface="ＭＳ Ｐゴシック" charset="-128"/>
              </a:rPr>
            </a:br>
            <a:r>
              <a:rPr lang="en-US" sz="2700" dirty="0" smtClean="0">
                <a:latin typeface="Arial" charset="0"/>
                <a:cs typeface="ＭＳ Ｐゴシック" charset="-128"/>
              </a:rPr>
              <a:t>    </a:t>
            </a:r>
            <a:r>
              <a:rPr lang="en-US" sz="2700" dirty="0" smtClean="0">
                <a:solidFill>
                  <a:srgbClr val="996633"/>
                </a:solidFill>
                <a:latin typeface="Arial" charset="0"/>
                <a:cs typeface="ＭＳ Ｐゴシック" charset="-128"/>
              </a:rPr>
              <a:t> </a:t>
            </a:r>
            <a:r>
              <a:rPr lang="en-US" sz="2700" b="1" i="1" dirty="0" smtClean="0">
                <a:solidFill>
                  <a:srgbClr val="996633"/>
                </a:solidFill>
                <a:latin typeface="Arial" charset="0"/>
                <a:cs typeface="ＭＳ Ｐゴシック" charset="-128"/>
              </a:rPr>
              <a:t>Rational people think at the margin.</a:t>
            </a:r>
          </a:p>
          <a:p>
            <a:pPr eaLnBrk="1" hangingPunct="1">
              <a:buFont typeface="Wingdings" charset="2"/>
              <a:buChar char="§"/>
            </a:pPr>
            <a:r>
              <a:rPr lang="en-US" sz="2700" dirty="0" smtClean="0">
                <a:latin typeface="Arial" charset="0"/>
                <a:cs typeface="ＭＳ Ｐゴシック" charset="-128"/>
              </a:rPr>
              <a:t>When Farmer Mahmud hires an extra worker, 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dirty="0" smtClean="0">
                <a:latin typeface="Arial" charset="0"/>
              </a:rPr>
              <a:t>his costs rise by the wage he pays the worker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dirty="0" smtClean="0">
                <a:latin typeface="Arial" charset="0"/>
              </a:rPr>
              <a:t>his output rises by </a:t>
            </a:r>
            <a:r>
              <a:rPr lang="en-US" i="1" dirty="0" smtClean="0">
                <a:latin typeface="Arial" charset="0"/>
              </a:rPr>
              <a:t>MPL.</a:t>
            </a:r>
          </a:p>
          <a:p>
            <a:pPr eaLnBrk="1" hangingPunct="1">
              <a:buFont typeface="Wingdings" charset="2"/>
              <a:buChar char="§"/>
            </a:pPr>
            <a:r>
              <a:rPr lang="en-US" sz="2700" dirty="0" smtClean="0">
                <a:latin typeface="Arial" charset="0"/>
                <a:cs typeface="ＭＳ Ｐゴシック" charset="-128"/>
              </a:rPr>
              <a:t>Comparing them helps Mahmud decide whether he should hire the worker.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bldLvl="5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Tahoma" charset="0"/>
                <a:ea typeface="Tahoma" charset="0"/>
                <a:cs typeface="Tahoma" charset="0"/>
              </a:rPr>
              <a:t>Why MPL Diminishes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>
          <a:xfrm>
            <a:off x="433388" y="1143000"/>
            <a:ext cx="8458200" cy="51816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dirty="0" smtClean="0">
                <a:latin typeface="Arial" charset="0"/>
                <a:cs typeface="ＭＳ Ｐゴシック" charset="-128"/>
              </a:rPr>
              <a:t>   The farmer’s output rises by a smaller and smaller amount for each additional worker.  Why? </a:t>
            </a:r>
          </a:p>
          <a:p>
            <a:pPr eaLnBrk="1" hangingPunct="1"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As he adds workers, the average worker has less land to work with and will be less productive.  </a:t>
            </a:r>
          </a:p>
          <a:p>
            <a:pPr eaLnBrk="1" hangingPunct="1"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In general, </a:t>
            </a:r>
            <a:r>
              <a:rPr lang="en-US" i="1" dirty="0" smtClean="0">
                <a:latin typeface="Arial" charset="0"/>
                <a:cs typeface="ＭＳ Ｐゴシック" charset="-128"/>
              </a:rPr>
              <a:t>MPL</a:t>
            </a:r>
            <a:r>
              <a:rPr lang="en-US" dirty="0" smtClean="0">
                <a:latin typeface="Arial" charset="0"/>
                <a:cs typeface="ＭＳ Ｐゴシック" charset="-128"/>
              </a:rPr>
              <a:t> diminishes as </a:t>
            </a:r>
            <a:r>
              <a:rPr lang="en-US" b="1" i="1" dirty="0" smtClean="0">
                <a:latin typeface="Arial" charset="0"/>
                <a:cs typeface="ＭＳ Ｐゴシック" charset="-128"/>
              </a:rPr>
              <a:t>L</a:t>
            </a:r>
            <a:r>
              <a:rPr lang="en-US" dirty="0" smtClean="0">
                <a:latin typeface="Arial" charset="0"/>
                <a:cs typeface="ＭＳ Ｐゴシック" charset="-128"/>
              </a:rPr>
              <a:t> rises </a:t>
            </a:r>
            <a:br>
              <a:rPr lang="en-US" dirty="0" smtClean="0">
                <a:latin typeface="Arial" charset="0"/>
                <a:cs typeface="ＭＳ Ｐゴシック" charset="-128"/>
              </a:rPr>
            </a:br>
            <a:r>
              <a:rPr lang="en-US" dirty="0" smtClean="0">
                <a:latin typeface="Arial" charset="0"/>
                <a:cs typeface="ＭＳ Ｐゴシック" charset="-128"/>
              </a:rPr>
              <a:t>whether the fixed input is land or capital (equipment, machines, etc.).</a:t>
            </a:r>
            <a:r>
              <a:rPr lang="en-US" b="1" dirty="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 </a:t>
            </a:r>
          </a:p>
          <a:p>
            <a:pPr eaLnBrk="1" hangingPunct="1">
              <a:buFont typeface="Wingdings" charset="2"/>
              <a:buChar char="§"/>
            </a:pPr>
            <a:r>
              <a:rPr lang="en-US" b="1" dirty="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Diminishing marginal product</a:t>
            </a:r>
            <a:r>
              <a:rPr lang="en-US" dirty="0" smtClean="0">
                <a:latin typeface="Arial" charset="0"/>
                <a:cs typeface="ＭＳ Ｐゴシック" charset="-128"/>
              </a:rPr>
              <a:t>: The marginal product of an input declines as the quantity of the input increases (other things equal).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build="p" bldLvl="4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000" smtClean="0">
                <a:latin typeface="Tahoma" charset="0"/>
                <a:ea typeface="Tahoma" charset="0"/>
                <a:cs typeface="Tahoma" charset="0"/>
              </a:rPr>
              <a:t>EXAMPLE 1:  </a:t>
            </a:r>
            <a:r>
              <a:rPr lang="en-US" smtClean="0">
                <a:latin typeface="Tahoma" charset="0"/>
                <a:ea typeface="Tahoma" charset="0"/>
                <a:cs typeface="Tahoma" charset="0"/>
              </a:rPr>
              <a:t>Farmer’s Costs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Farmer Mahmud must pay $1000 per month for the land, regardless of how much wheat he grows.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The market wage for a farm worker is $2000 per month.  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So Mahmud’s costs are related to how much wheat he produces….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build="p" bldLvl="4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000" dirty="0" smtClean="0">
                <a:latin typeface="Tahoma" charset="0"/>
                <a:ea typeface="Tahoma" charset="0"/>
                <a:cs typeface="Tahoma" charset="0"/>
              </a:rPr>
              <a:t>EXAMPLE 1:  </a:t>
            </a:r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Farmer Mahmud’s Costs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737225" y="2452688"/>
            <a:ext cx="1412875" cy="3775075"/>
            <a:chOff x="3614" y="1545"/>
            <a:chExt cx="890" cy="2378"/>
          </a:xfrm>
        </p:grpSpPr>
        <p:sp>
          <p:nvSpPr>
            <p:cNvPr id="42043" name="Rectangle 4"/>
            <p:cNvSpPr>
              <a:spLocks noChangeArrowheads="1"/>
            </p:cNvSpPr>
            <p:nvPr/>
          </p:nvSpPr>
          <p:spPr bwMode="auto">
            <a:xfrm>
              <a:off x="3614" y="3557"/>
              <a:ext cx="89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$11,000</a:t>
              </a:r>
            </a:p>
          </p:txBody>
        </p:sp>
        <p:sp>
          <p:nvSpPr>
            <p:cNvPr id="42044" name="Rectangle 5"/>
            <p:cNvSpPr>
              <a:spLocks noChangeArrowheads="1"/>
            </p:cNvSpPr>
            <p:nvPr/>
          </p:nvSpPr>
          <p:spPr bwMode="auto">
            <a:xfrm>
              <a:off x="3614" y="3191"/>
              <a:ext cx="89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$9,000</a:t>
              </a:r>
            </a:p>
          </p:txBody>
        </p:sp>
        <p:sp>
          <p:nvSpPr>
            <p:cNvPr id="42045" name="Rectangle 6"/>
            <p:cNvSpPr>
              <a:spLocks noChangeArrowheads="1"/>
            </p:cNvSpPr>
            <p:nvPr/>
          </p:nvSpPr>
          <p:spPr bwMode="auto">
            <a:xfrm>
              <a:off x="3614" y="2788"/>
              <a:ext cx="89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$7,000</a:t>
              </a:r>
            </a:p>
          </p:txBody>
        </p:sp>
        <p:sp>
          <p:nvSpPr>
            <p:cNvPr id="42046" name="Rectangle 7"/>
            <p:cNvSpPr>
              <a:spLocks noChangeArrowheads="1"/>
            </p:cNvSpPr>
            <p:nvPr/>
          </p:nvSpPr>
          <p:spPr bwMode="auto">
            <a:xfrm>
              <a:off x="3614" y="2376"/>
              <a:ext cx="890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$5,000</a:t>
              </a:r>
            </a:p>
          </p:txBody>
        </p:sp>
        <p:sp>
          <p:nvSpPr>
            <p:cNvPr id="42047" name="Rectangle 8"/>
            <p:cNvSpPr>
              <a:spLocks noChangeArrowheads="1"/>
            </p:cNvSpPr>
            <p:nvPr/>
          </p:nvSpPr>
          <p:spPr bwMode="auto">
            <a:xfrm>
              <a:off x="3614" y="1973"/>
              <a:ext cx="89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$3,000</a:t>
              </a:r>
            </a:p>
          </p:txBody>
        </p:sp>
        <p:sp>
          <p:nvSpPr>
            <p:cNvPr id="42048" name="Rectangle 9"/>
            <p:cNvSpPr>
              <a:spLocks noChangeArrowheads="1"/>
            </p:cNvSpPr>
            <p:nvPr/>
          </p:nvSpPr>
          <p:spPr bwMode="auto">
            <a:xfrm>
              <a:off x="3614" y="1545"/>
              <a:ext cx="890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$1,000</a:t>
              </a:r>
            </a:p>
          </p:txBody>
        </p:sp>
      </p:grpSp>
      <p:sp>
        <p:nvSpPr>
          <p:cNvPr id="41987" name="Rectangle 10"/>
          <p:cNvSpPr>
            <a:spLocks noChangeArrowheads="1"/>
          </p:cNvSpPr>
          <p:nvPr/>
        </p:nvSpPr>
        <p:spPr bwMode="auto">
          <a:xfrm>
            <a:off x="5737225" y="1139825"/>
            <a:ext cx="1412875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Total </a:t>
            </a:r>
            <a:br>
              <a:rPr lang="en-US">
                <a:ea typeface="Arial" charset="0"/>
                <a:cs typeface="Arial" charset="0"/>
              </a:rPr>
            </a:br>
            <a:r>
              <a:rPr lang="en-US">
                <a:ea typeface="Arial" charset="0"/>
                <a:cs typeface="Arial" charset="0"/>
              </a:rPr>
              <a:t>Cost</a:t>
            </a:r>
          </a:p>
        </p:txBody>
      </p:sp>
      <p:sp>
        <p:nvSpPr>
          <p:cNvPr id="41988" name="Rectangle 11"/>
          <p:cNvSpPr>
            <a:spLocks noChangeArrowheads="1"/>
          </p:cNvSpPr>
          <p:nvPr/>
        </p:nvSpPr>
        <p:spPr bwMode="auto">
          <a:xfrm>
            <a:off x="7150100" y="2452688"/>
            <a:ext cx="1412875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41989" name="Rectangle 12"/>
          <p:cNvSpPr>
            <a:spLocks noChangeArrowheads="1"/>
          </p:cNvSpPr>
          <p:nvPr/>
        </p:nvSpPr>
        <p:spPr bwMode="auto">
          <a:xfrm>
            <a:off x="1579563" y="5646738"/>
            <a:ext cx="13541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3000</a:t>
            </a:r>
          </a:p>
        </p:txBody>
      </p:sp>
      <p:sp>
        <p:nvSpPr>
          <p:cNvPr id="41990" name="Rectangle 13"/>
          <p:cNvSpPr>
            <a:spLocks noChangeArrowheads="1"/>
          </p:cNvSpPr>
          <p:nvPr/>
        </p:nvSpPr>
        <p:spPr bwMode="auto">
          <a:xfrm>
            <a:off x="333375" y="5646738"/>
            <a:ext cx="12461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41991" name="Rectangle 14"/>
          <p:cNvSpPr>
            <a:spLocks noChangeArrowheads="1"/>
          </p:cNvSpPr>
          <p:nvPr/>
        </p:nvSpPr>
        <p:spPr bwMode="auto">
          <a:xfrm>
            <a:off x="1579563" y="5065713"/>
            <a:ext cx="13541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2800</a:t>
            </a:r>
          </a:p>
        </p:txBody>
      </p:sp>
      <p:sp>
        <p:nvSpPr>
          <p:cNvPr id="41992" name="Rectangle 15"/>
          <p:cNvSpPr>
            <a:spLocks noChangeArrowheads="1"/>
          </p:cNvSpPr>
          <p:nvPr/>
        </p:nvSpPr>
        <p:spPr bwMode="auto">
          <a:xfrm>
            <a:off x="333375" y="5065713"/>
            <a:ext cx="12461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41993" name="Rectangle 16"/>
          <p:cNvSpPr>
            <a:spLocks noChangeArrowheads="1"/>
          </p:cNvSpPr>
          <p:nvPr/>
        </p:nvSpPr>
        <p:spPr bwMode="auto">
          <a:xfrm>
            <a:off x="1579563" y="4425950"/>
            <a:ext cx="1354137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2400</a:t>
            </a:r>
          </a:p>
        </p:txBody>
      </p:sp>
      <p:sp>
        <p:nvSpPr>
          <p:cNvPr id="41994" name="Rectangle 17"/>
          <p:cNvSpPr>
            <a:spLocks noChangeArrowheads="1"/>
          </p:cNvSpPr>
          <p:nvPr/>
        </p:nvSpPr>
        <p:spPr bwMode="auto">
          <a:xfrm>
            <a:off x="333375" y="4425950"/>
            <a:ext cx="1246188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41995" name="Rectangle 18"/>
          <p:cNvSpPr>
            <a:spLocks noChangeArrowheads="1"/>
          </p:cNvSpPr>
          <p:nvPr/>
        </p:nvSpPr>
        <p:spPr bwMode="auto">
          <a:xfrm>
            <a:off x="1579563" y="3771900"/>
            <a:ext cx="1354137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1800</a:t>
            </a:r>
          </a:p>
        </p:txBody>
      </p:sp>
      <p:sp>
        <p:nvSpPr>
          <p:cNvPr id="41996" name="Rectangle 19"/>
          <p:cNvSpPr>
            <a:spLocks noChangeArrowheads="1"/>
          </p:cNvSpPr>
          <p:nvPr/>
        </p:nvSpPr>
        <p:spPr bwMode="auto">
          <a:xfrm>
            <a:off x="333375" y="3771900"/>
            <a:ext cx="1246188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41997" name="Rectangle 20"/>
          <p:cNvSpPr>
            <a:spLocks noChangeArrowheads="1"/>
          </p:cNvSpPr>
          <p:nvPr/>
        </p:nvSpPr>
        <p:spPr bwMode="auto">
          <a:xfrm>
            <a:off x="1579563" y="3132138"/>
            <a:ext cx="1354137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1000</a:t>
            </a:r>
          </a:p>
        </p:txBody>
      </p:sp>
      <p:sp>
        <p:nvSpPr>
          <p:cNvPr id="41998" name="Rectangle 21"/>
          <p:cNvSpPr>
            <a:spLocks noChangeArrowheads="1"/>
          </p:cNvSpPr>
          <p:nvPr/>
        </p:nvSpPr>
        <p:spPr bwMode="auto">
          <a:xfrm>
            <a:off x="333375" y="3132138"/>
            <a:ext cx="12461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346575" y="2452688"/>
            <a:ext cx="1390650" cy="3775075"/>
            <a:chOff x="2738" y="1545"/>
            <a:chExt cx="876" cy="2378"/>
          </a:xfrm>
        </p:grpSpPr>
        <p:sp>
          <p:nvSpPr>
            <p:cNvPr id="42037" name="Rectangle 23"/>
            <p:cNvSpPr>
              <a:spLocks noChangeArrowheads="1"/>
            </p:cNvSpPr>
            <p:nvPr/>
          </p:nvSpPr>
          <p:spPr bwMode="auto">
            <a:xfrm>
              <a:off x="2738" y="3557"/>
              <a:ext cx="87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$10,000</a:t>
              </a:r>
            </a:p>
          </p:txBody>
        </p:sp>
        <p:sp>
          <p:nvSpPr>
            <p:cNvPr id="42038" name="Rectangle 24"/>
            <p:cNvSpPr>
              <a:spLocks noChangeArrowheads="1"/>
            </p:cNvSpPr>
            <p:nvPr/>
          </p:nvSpPr>
          <p:spPr bwMode="auto">
            <a:xfrm>
              <a:off x="2738" y="3191"/>
              <a:ext cx="87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$8,000</a:t>
              </a:r>
            </a:p>
          </p:txBody>
        </p:sp>
        <p:sp>
          <p:nvSpPr>
            <p:cNvPr id="42039" name="Rectangle 25"/>
            <p:cNvSpPr>
              <a:spLocks noChangeArrowheads="1"/>
            </p:cNvSpPr>
            <p:nvPr/>
          </p:nvSpPr>
          <p:spPr bwMode="auto">
            <a:xfrm>
              <a:off x="2738" y="2788"/>
              <a:ext cx="87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$6,000</a:t>
              </a:r>
            </a:p>
          </p:txBody>
        </p:sp>
        <p:sp>
          <p:nvSpPr>
            <p:cNvPr id="42040" name="Rectangle 26"/>
            <p:cNvSpPr>
              <a:spLocks noChangeArrowheads="1"/>
            </p:cNvSpPr>
            <p:nvPr/>
          </p:nvSpPr>
          <p:spPr bwMode="auto">
            <a:xfrm>
              <a:off x="2738" y="2376"/>
              <a:ext cx="876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$4,000</a:t>
              </a:r>
            </a:p>
          </p:txBody>
        </p:sp>
        <p:sp>
          <p:nvSpPr>
            <p:cNvPr id="42041" name="Rectangle 27"/>
            <p:cNvSpPr>
              <a:spLocks noChangeArrowheads="1"/>
            </p:cNvSpPr>
            <p:nvPr/>
          </p:nvSpPr>
          <p:spPr bwMode="auto">
            <a:xfrm>
              <a:off x="2738" y="1973"/>
              <a:ext cx="87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$2,000</a:t>
              </a:r>
            </a:p>
          </p:txBody>
        </p:sp>
        <p:sp>
          <p:nvSpPr>
            <p:cNvPr id="42042" name="Rectangle 28"/>
            <p:cNvSpPr>
              <a:spLocks noChangeArrowheads="1"/>
            </p:cNvSpPr>
            <p:nvPr/>
          </p:nvSpPr>
          <p:spPr bwMode="auto">
            <a:xfrm>
              <a:off x="2738" y="1545"/>
              <a:ext cx="876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$0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933700" y="2452688"/>
            <a:ext cx="1412875" cy="3775075"/>
            <a:chOff x="1848" y="1545"/>
            <a:chExt cx="890" cy="2378"/>
          </a:xfrm>
        </p:grpSpPr>
        <p:sp>
          <p:nvSpPr>
            <p:cNvPr id="42031" name="Rectangle 30"/>
            <p:cNvSpPr>
              <a:spLocks noChangeArrowheads="1"/>
            </p:cNvSpPr>
            <p:nvPr/>
          </p:nvSpPr>
          <p:spPr bwMode="auto">
            <a:xfrm>
              <a:off x="1848" y="3557"/>
              <a:ext cx="89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$1,000</a:t>
              </a:r>
            </a:p>
          </p:txBody>
        </p:sp>
        <p:sp>
          <p:nvSpPr>
            <p:cNvPr id="42032" name="Rectangle 31"/>
            <p:cNvSpPr>
              <a:spLocks noChangeArrowheads="1"/>
            </p:cNvSpPr>
            <p:nvPr/>
          </p:nvSpPr>
          <p:spPr bwMode="auto">
            <a:xfrm>
              <a:off x="1848" y="3191"/>
              <a:ext cx="89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$1,000</a:t>
              </a:r>
            </a:p>
          </p:txBody>
        </p:sp>
        <p:sp>
          <p:nvSpPr>
            <p:cNvPr id="42033" name="Rectangle 32"/>
            <p:cNvSpPr>
              <a:spLocks noChangeArrowheads="1"/>
            </p:cNvSpPr>
            <p:nvPr/>
          </p:nvSpPr>
          <p:spPr bwMode="auto">
            <a:xfrm>
              <a:off x="1848" y="2788"/>
              <a:ext cx="89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$1,000</a:t>
              </a:r>
            </a:p>
          </p:txBody>
        </p:sp>
        <p:sp>
          <p:nvSpPr>
            <p:cNvPr id="42034" name="Rectangle 33"/>
            <p:cNvSpPr>
              <a:spLocks noChangeArrowheads="1"/>
            </p:cNvSpPr>
            <p:nvPr/>
          </p:nvSpPr>
          <p:spPr bwMode="auto">
            <a:xfrm>
              <a:off x="1848" y="2376"/>
              <a:ext cx="890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$1,000</a:t>
              </a:r>
            </a:p>
          </p:txBody>
        </p:sp>
        <p:sp>
          <p:nvSpPr>
            <p:cNvPr id="42035" name="Rectangle 34"/>
            <p:cNvSpPr>
              <a:spLocks noChangeArrowheads="1"/>
            </p:cNvSpPr>
            <p:nvPr/>
          </p:nvSpPr>
          <p:spPr bwMode="auto">
            <a:xfrm>
              <a:off x="1848" y="1973"/>
              <a:ext cx="89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$1,000</a:t>
              </a:r>
            </a:p>
          </p:txBody>
        </p:sp>
        <p:sp>
          <p:nvSpPr>
            <p:cNvPr id="42036" name="Rectangle 35"/>
            <p:cNvSpPr>
              <a:spLocks noChangeArrowheads="1"/>
            </p:cNvSpPr>
            <p:nvPr/>
          </p:nvSpPr>
          <p:spPr bwMode="auto">
            <a:xfrm>
              <a:off x="1848" y="1545"/>
              <a:ext cx="890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$1,000</a:t>
              </a:r>
            </a:p>
          </p:txBody>
        </p:sp>
      </p:grpSp>
      <p:sp>
        <p:nvSpPr>
          <p:cNvPr id="42001" name="Rectangle 36"/>
          <p:cNvSpPr>
            <a:spLocks noChangeArrowheads="1"/>
          </p:cNvSpPr>
          <p:nvPr/>
        </p:nvSpPr>
        <p:spPr bwMode="auto">
          <a:xfrm>
            <a:off x="1579563" y="2452688"/>
            <a:ext cx="1354137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42002" name="Rectangle 37"/>
          <p:cNvSpPr>
            <a:spLocks noChangeArrowheads="1"/>
          </p:cNvSpPr>
          <p:nvPr/>
        </p:nvSpPr>
        <p:spPr bwMode="auto">
          <a:xfrm>
            <a:off x="333375" y="2452688"/>
            <a:ext cx="1246188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42003" name="Rectangle 38"/>
          <p:cNvSpPr>
            <a:spLocks noChangeArrowheads="1"/>
          </p:cNvSpPr>
          <p:nvPr/>
        </p:nvSpPr>
        <p:spPr bwMode="auto">
          <a:xfrm>
            <a:off x="4346575" y="1139825"/>
            <a:ext cx="1390650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Cost of labor</a:t>
            </a:r>
          </a:p>
        </p:txBody>
      </p:sp>
      <p:sp>
        <p:nvSpPr>
          <p:cNvPr id="42004" name="Rectangle 39"/>
          <p:cNvSpPr>
            <a:spLocks noChangeArrowheads="1"/>
          </p:cNvSpPr>
          <p:nvPr/>
        </p:nvSpPr>
        <p:spPr bwMode="auto">
          <a:xfrm>
            <a:off x="2933700" y="1139825"/>
            <a:ext cx="1412875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Cost of land</a:t>
            </a:r>
          </a:p>
        </p:txBody>
      </p:sp>
      <p:sp>
        <p:nvSpPr>
          <p:cNvPr id="42005" name="Rectangle 40"/>
          <p:cNvSpPr>
            <a:spLocks noChangeArrowheads="1"/>
          </p:cNvSpPr>
          <p:nvPr/>
        </p:nvSpPr>
        <p:spPr bwMode="auto">
          <a:xfrm>
            <a:off x="1579563" y="1139825"/>
            <a:ext cx="1354137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b="1" i="1">
                <a:ea typeface="Arial" charset="0"/>
                <a:cs typeface="Arial" charset="0"/>
              </a:rPr>
              <a:t>Q</a:t>
            </a:r>
            <a:r>
              <a:rPr lang="en-US">
                <a:ea typeface="Arial" charset="0"/>
                <a:cs typeface="Arial" charset="0"/>
              </a:rPr>
              <a:t/>
            </a:r>
            <a:br>
              <a:rPr lang="en-US">
                <a:ea typeface="Arial" charset="0"/>
                <a:cs typeface="Arial" charset="0"/>
              </a:rPr>
            </a:br>
            <a:r>
              <a:rPr lang="en-US">
                <a:ea typeface="Arial" charset="0"/>
                <a:cs typeface="Arial" charset="0"/>
              </a:rPr>
              <a:t>(bushels </a:t>
            </a:r>
            <a:br>
              <a:rPr lang="en-US">
                <a:ea typeface="Arial" charset="0"/>
                <a:cs typeface="Arial" charset="0"/>
              </a:rPr>
            </a:br>
            <a:r>
              <a:rPr lang="en-US">
                <a:ea typeface="Arial" charset="0"/>
                <a:cs typeface="Arial" charset="0"/>
              </a:rPr>
              <a:t>of wheat)</a:t>
            </a:r>
          </a:p>
        </p:txBody>
      </p:sp>
      <p:sp>
        <p:nvSpPr>
          <p:cNvPr id="42006" name="Rectangle 41"/>
          <p:cNvSpPr>
            <a:spLocks noChangeArrowheads="1"/>
          </p:cNvSpPr>
          <p:nvPr/>
        </p:nvSpPr>
        <p:spPr bwMode="auto">
          <a:xfrm>
            <a:off x="333375" y="1139825"/>
            <a:ext cx="1246188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b="1" i="1">
                <a:ea typeface="Arial" charset="0"/>
                <a:cs typeface="Arial" charset="0"/>
              </a:rPr>
              <a:t>L</a:t>
            </a:r>
            <a:r>
              <a:rPr lang="en-US">
                <a:ea typeface="Arial" charset="0"/>
                <a:cs typeface="Arial" charset="0"/>
              </a:rPr>
              <a:t/>
            </a:r>
            <a:br>
              <a:rPr lang="en-US">
                <a:ea typeface="Arial" charset="0"/>
                <a:cs typeface="Arial" charset="0"/>
              </a:rPr>
            </a:br>
            <a:r>
              <a:rPr lang="en-US">
                <a:ea typeface="Arial" charset="0"/>
                <a:cs typeface="Arial" charset="0"/>
              </a:rPr>
              <a:t>(no. of workers)</a:t>
            </a:r>
          </a:p>
        </p:txBody>
      </p:sp>
      <p:sp>
        <p:nvSpPr>
          <p:cNvPr id="42007" name="Line 42"/>
          <p:cNvSpPr>
            <a:spLocks noChangeShapeType="1"/>
          </p:cNvSpPr>
          <p:nvPr/>
        </p:nvSpPr>
        <p:spPr bwMode="auto">
          <a:xfrm>
            <a:off x="333375" y="1139825"/>
            <a:ext cx="1246188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8" name="Line 43"/>
          <p:cNvSpPr>
            <a:spLocks noChangeShapeType="1"/>
          </p:cNvSpPr>
          <p:nvPr/>
        </p:nvSpPr>
        <p:spPr bwMode="auto">
          <a:xfrm>
            <a:off x="333375" y="6227763"/>
            <a:ext cx="1246188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9" name="Line 44"/>
          <p:cNvSpPr>
            <a:spLocks noChangeShapeType="1"/>
          </p:cNvSpPr>
          <p:nvPr/>
        </p:nvSpPr>
        <p:spPr bwMode="auto">
          <a:xfrm>
            <a:off x="333375" y="1139825"/>
            <a:ext cx="0" cy="13128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10" name="Line 45"/>
          <p:cNvSpPr>
            <a:spLocks noChangeShapeType="1"/>
          </p:cNvSpPr>
          <p:nvPr/>
        </p:nvSpPr>
        <p:spPr bwMode="auto">
          <a:xfrm>
            <a:off x="8562975" y="1139825"/>
            <a:ext cx="0" cy="13128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11" name="Line 46"/>
          <p:cNvSpPr>
            <a:spLocks noChangeShapeType="1"/>
          </p:cNvSpPr>
          <p:nvPr/>
        </p:nvSpPr>
        <p:spPr bwMode="auto">
          <a:xfrm>
            <a:off x="1579563" y="1139825"/>
            <a:ext cx="2767012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12" name="Line 47"/>
          <p:cNvSpPr>
            <a:spLocks noChangeShapeType="1"/>
          </p:cNvSpPr>
          <p:nvPr/>
        </p:nvSpPr>
        <p:spPr bwMode="auto">
          <a:xfrm>
            <a:off x="333375" y="2452688"/>
            <a:ext cx="0" cy="6794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13" name="Line 48"/>
          <p:cNvSpPr>
            <a:spLocks noChangeShapeType="1"/>
          </p:cNvSpPr>
          <p:nvPr/>
        </p:nvSpPr>
        <p:spPr bwMode="auto">
          <a:xfrm>
            <a:off x="4346575" y="1139825"/>
            <a:ext cx="139065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14" name="Line 49"/>
          <p:cNvSpPr>
            <a:spLocks noChangeShapeType="1"/>
          </p:cNvSpPr>
          <p:nvPr/>
        </p:nvSpPr>
        <p:spPr bwMode="auto">
          <a:xfrm>
            <a:off x="5737225" y="1139825"/>
            <a:ext cx="282575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15" name="Line 50"/>
          <p:cNvSpPr>
            <a:spLocks noChangeShapeType="1"/>
          </p:cNvSpPr>
          <p:nvPr/>
        </p:nvSpPr>
        <p:spPr bwMode="auto">
          <a:xfrm>
            <a:off x="8562975" y="2452688"/>
            <a:ext cx="0" cy="6794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16" name="Line 51"/>
          <p:cNvSpPr>
            <a:spLocks noChangeShapeType="1"/>
          </p:cNvSpPr>
          <p:nvPr/>
        </p:nvSpPr>
        <p:spPr bwMode="auto">
          <a:xfrm>
            <a:off x="333375" y="3132138"/>
            <a:ext cx="0" cy="6397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17" name="Line 52"/>
          <p:cNvSpPr>
            <a:spLocks noChangeShapeType="1"/>
          </p:cNvSpPr>
          <p:nvPr/>
        </p:nvSpPr>
        <p:spPr bwMode="auto">
          <a:xfrm>
            <a:off x="8562975" y="3132138"/>
            <a:ext cx="0" cy="6397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18" name="Line 53"/>
          <p:cNvSpPr>
            <a:spLocks noChangeShapeType="1"/>
          </p:cNvSpPr>
          <p:nvPr/>
        </p:nvSpPr>
        <p:spPr bwMode="auto">
          <a:xfrm>
            <a:off x="333375" y="3771900"/>
            <a:ext cx="0" cy="6540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19" name="Line 54"/>
          <p:cNvSpPr>
            <a:spLocks noChangeShapeType="1"/>
          </p:cNvSpPr>
          <p:nvPr/>
        </p:nvSpPr>
        <p:spPr bwMode="auto">
          <a:xfrm>
            <a:off x="8562975" y="3771900"/>
            <a:ext cx="0" cy="6540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20" name="Line 55"/>
          <p:cNvSpPr>
            <a:spLocks noChangeShapeType="1"/>
          </p:cNvSpPr>
          <p:nvPr/>
        </p:nvSpPr>
        <p:spPr bwMode="auto">
          <a:xfrm>
            <a:off x="333375" y="4425950"/>
            <a:ext cx="0" cy="6397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21" name="Line 56"/>
          <p:cNvSpPr>
            <a:spLocks noChangeShapeType="1"/>
          </p:cNvSpPr>
          <p:nvPr/>
        </p:nvSpPr>
        <p:spPr bwMode="auto">
          <a:xfrm>
            <a:off x="8562975" y="4425950"/>
            <a:ext cx="0" cy="6397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22" name="Line 57"/>
          <p:cNvSpPr>
            <a:spLocks noChangeShapeType="1"/>
          </p:cNvSpPr>
          <p:nvPr/>
        </p:nvSpPr>
        <p:spPr bwMode="auto">
          <a:xfrm>
            <a:off x="333375" y="5065713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23" name="Line 58"/>
          <p:cNvSpPr>
            <a:spLocks noChangeShapeType="1"/>
          </p:cNvSpPr>
          <p:nvPr/>
        </p:nvSpPr>
        <p:spPr bwMode="auto">
          <a:xfrm>
            <a:off x="8562975" y="5065713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24" name="Line 59"/>
          <p:cNvSpPr>
            <a:spLocks noChangeShapeType="1"/>
          </p:cNvSpPr>
          <p:nvPr/>
        </p:nvSpPr>
        <p:spPr bwMode="auto">
          <a:xfrm>
            <a:off x="333375" y="5646738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25" name="Line 60"/>
          <p:cNvSpPr>
            <a:spLocks noChangeShapeType="1"/>
          </p:cNvSpPr>
          <p:nvPr/>
        </p:nvSpPr>
        <p:spPr bwMode="auto">
          <a:xfrm>
            <a:off x="8562975" y="5646738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26" name="Line 61"/>
          <p:cNvSpPr>
            <a:spLocks noChangeShapeType="1"/>
          </p:cNvSpPr>
          <p:nvPr/>
        </p:nvSpPr>
        <p:spPr bwMode="auto">
          <a:xfrm>
            <a:off x="1579563" y="6227763"/>
            <a:ext cx="2767012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27" name="Line 62"/>
          <p:cNvSpPr>
            <a:spLocks noChangeShapeType="1"/>
          </p:cNvSpPr>
          <p:nvPr/>
        </p:nvSpPr>
        <p:spPr bwMode="auto">
          <a:xfrm>
            <a:off x="4346575" y="6227763"/>
            <a:ext cx="139065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28" name="Line 63"/>
          <p:cNvSpPr>
            <a:spLocks noChangeShapeType="1"/>
          </p:cNvSpPr>
          <p:nvPr/>
        </p:nvSpPr>
        <p:spPr bwMode="auto">
          <a:xfrm>
            <a:off x="5737225" y="6227763"/>
            <a:ext cx="282575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29" name="Line 64"/>
          <p:cNvSpPr>
            <a:spLocks noChangeShapeType="1"/>
          </p:cNvSpPr>
          <p:nvPr/>
        </p:nvSpPr>
        <p:spPr bwMode="auto">
          <a:xfrm>
            <a:off x="333375" y="2452688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3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641"/>
            <a:ext cx="9144000" cy="713060"/>
          </a:xfrm>
        </p:spPr>
        <p:txBody>
          <a:bodyPr/>
          <a:lstStyle/>
          <a:p>
            <a:pPr algn="ctr" eaLnBrk="1" hangingPunct="1"/>
            <a:r>
              <a:rPr lang="en-US" sz="2900" dirty="0" smtClean="0">
                <a:latin typeface="Tahoma" charset="0"/>
                <a:ea typeface="Tahoma" charset="0"/>
                <a:cs typeface="Tahoma" charset="0"/>
              </a:rPr>
              <a:t>EXAMPLE 1:  </a:t>
            </a:r>
            <a:r>
              <a:rPr lang="en-US" sz="3100" dirty="0" smtClean="0">
                <a:latin typeface="Tahoma" charset="0"/>
                <a:ea typeface="Tahoma" charset="0"/>
                <a:cs typeface="Tahoma" charset="0"/>
              </a:rPr>
              <a:t>Farmer Mahmud’s Total Cost Curve</a:t>
            </a:r>
          </a:p>
        </p:txBody>
      </p:sp>
      <p:graphicFrame>
        <p:nvGraphicFramePr>
          <p:cNvPr id="80899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333375" y="1139825"/>
          <a:ext cx="2730500" cy="5087939"/>
        </p:xfrm>
        <a:graphic>
          <a:graphicData uri="http://schemas.openxmlformats.org/drawingml/2006/table">
            <a:tbl>
              <a:tblPr/>
              <a:tblGrid>
                <a:gridCol w="1328738"/>
                <a:gridCol w="1401762"/>
              </a:tblGrid>
              <a:tr h="1312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(bushels 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 wheat)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2286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$1,000</a:t>
                      </a:r>
                    </a:p>
                  </a:txBody>
                  <a:tcPr marL="0" marR="18288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marL="0" marR="2286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$3,000</a:t>
                      </a:r>
                    </a:p>
                  </a:txBody>
                  <a:tcPr marL="0" marR="1828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1800</a:t>
                      </a:r>
                    </a:p>
                  </a:txBody>
                  <a:tcPr marL="0" marR="2286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$5,000</a:t>
                      </a:r>
                    </a:p>
                  </a:txBody>
                  <a:tcPr marL="0" marR="1828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2400</a:t>
                      </a:r>
                    </a:p>
                  </a:txBody>
                  <a:tcPr marL="0" marR="2286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$7,000</a:t>
                      </a:r>
                    </a:p>
                  </a:txBody>
                  <a:tcPr marL="0" marR="1828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2800</a:t>
                      </a:r>
                    </a:p>
                  </a:txBody>
                  <a:tcPr marL="0" marR="2286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$9,000</a:t>
                      </a:r>
                    </a:p>
                  </a:txBody>
                  <a:tcPr marL="0" marR="1828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3000</a:t>
                      </a:r>
                    </a:p>
                  </a:txBody>
                  <a:tcPr marL="0" marR="2286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$11,000</a:t>
                      </a:r>
                    </a:p>
                  </a:txBody>
                  <a:tcPr marL="0" marR="1828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0931" name="Object 10"/>
          <p:cNvGraphicFramePr>
            <a:graphicFrameLocks noChangeAspect="1"/>
          </p:cNvGraphicFramePr>
          <p:nvPr/>
        </p:nvGraphicFramePr>
        <p:xfrm>
          <a:off x="3265488" y="962025"/>
          <a:ext cx="5640387" cy="531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hart" r:id="rId5" imgW="3530600" imgH="3340100" progId="Excel.Sheet.8">
                  <p:embed/>
                </p:oleObj>
              </mc:Choice>
              <mc:Fallback>
                <p:oleObj name="Chart" r:id="rId5" imgW="3530600" imgH="3340100" progId="Excel.Shee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5488" y="962025"/>
                        <a:ext cx="5640387" cy="531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809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1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Brainstorming costs</a:t>
            </a:r>
          </a:p>
        </p:txBody>
      </p:sp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>
              <a:buClr>
                <a:srgbClr val="CC0000"/>
              </a:buClr>
              <a:buFont typeface="Wingdings" charset="2"/>
              <a:buNone/>
            </a:pPr>
            <a:r>
              <a:rPr lang="en-US" dirty="0" smtClean="0">
                <a:latin typeface="Arial" charset="0"/>
                <a:cs typeface="ＭＳ Ｐゴシック" charset="-128"/>
              </a:rPr>
              <a:t>You run a motor company in the UAE. </a:t>
            </a:r>
          </a:p>
          <a:p>
            <a:pPr eaLnBrk="1" hangingPunct="1">
              <a:buClr>
                <a:srgbClr val="CC0000"/>
              </a:buClr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List three different costs you have.  </a:t>
            </a:r>
          </a:p>
          <a:p>
            <a:pPr eaLnBrk="1" hangingPunct="1">
              <a:buClr>
                <a:srgbClr val="CC0000"/>
              </a:buClr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List three different </a:t>
            </a:r>
            <a:br>
              <a:rPr lang="en-US" dirty="0" smtClean="0">
                <a:latin typeface="Arial" charset="0"/>
                <a:cs typeface="ＭＳ Ｐゴシック" charset="-128"/>
              </a:rPr>
            </a:br>
            <a:r>
              <a:rPr lang="en-US" dirty="0" smtClean="0">
                <a:latin typeface="Arial" charset="0"/>
                <a:cs typeface="ＭＳ Ｐゴシック" charset="-128"/>
              </a:rPr>
              <a:t>business decisions </a:t>
            </a:r>
            <a:br>
              <a:rPr lang="en-US" dirty="0" smtClean="0">
                <a:latin typeface="Arial" charset="0"/>
                <a:cs typeface="ＭＳ Ｐゴシック" charset="-128"/>
              </a:rPr>
            </a:br>
            <a:r>
              <a:rPr lang="en-US" dirty="0" smtClean="0">
                <a:latin typeface="Arial" charset="0"/>
                <a:cs typeface="ＭＳ Ｐゴシック" charset="-128"/>
              </a:rPr>
              <a:t>that are affected </a:t>
            </a:r>
            <a:br>
              <a:rPr lang="en-US" dirty="0" smtClean="0">
                <a:latin typeface="Arial" charset="0"/>
                <a:cs typeface="ＭＳ Ｐゴシック" charset="-128"/>
              </a:rPr>
            </a:br>
            <a:r>
              <a:rPr lang="en-US" dirty="0" smtClean="0">
                <a:latin typeface="Arial" charset="0"/>
                <a:cs typeface="ＭＳ Ｐゴシック" charset="-128"/>
              </a:rPr>
              <a:t>by your costs.</a:t>
            </a:r>
          </a:p>
        </p:txBody>
      </p:sp>
      <p:sp>
        <p:nvSpPr>
          <p:cNvPr id="9221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  <p:pic>
        <p:nvPicPr>
          <p:cNvPr id="6" name="Picture 9" descr="dv795002(worker at car assembly line)"/>
          <p:cNvPicPr>
            <a:picLocks noChangeAspect="1" noChangeArrowheads="1"/>
          </p:cNvPicPr>
          <p:nvPr/>
        </p:nvPicPr>
        <p:blipFill>
          <a:blip r:embed="rId3" cstate="print"/>
          <a:srcRect t="2849" r="15178" b="11395"/>
          <a:stretch>
            <a:fillRect/>
          </a:stretch>
        </p:blipFill>
        <p:spPr bwMode="auto">
          <a:xfrm>
            <a:off x="4203700" y="3136900"/>
            <a:ext cx="4578350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5400" dist="63500" dir="2700000" algn="tl" rotWithShape="0">
              <a:prstClr val="black">
                <a:alpha val="5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Marginal Cost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CC0000"/>
                </a:solidFill>
                <a:latin typeface="Arial" charset="0"/>
              </a:rPr>
              <a:t>Marginal Cost</a:t>
            </a:r>
            <a:r>
              <a:rPr lang="en-US" smtClean="0">
                <a:latin typeface="Arial" charset="0"/>
              </a:rPr>
              <a:t> (</a:t>
            </a:r>
            <a:r>
              <a:rPr lang="en-US" i="1" smtClean="0">
                <a:latin typeface="Arial" charset="0"/>
              </a:rPr>
              <a:t>MC</a:t>
            </a:r>
            <a:r>
              <a:rPr lang="en-US" smtClean="0">
                <a:latin typeface="Arial" charset="0"/>
              </a:rPr>
              <a:t>)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is the increase in Total Cost from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producing one more unit: </a:t>
            </a:r>
          </a:p>
          <a:p>
            <a:pPr eaLnBrk="1" hangingPunct="1"/>
            <a:endParaRPr lang="en-US" smtClean="0">
              <a:latin typeface="Arial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846263" y="2668588"/>
            <a:ext cx="1901825" cy="990600"/>
            <a:chOff x="1163" y="1681"/>
            <a:chExt cx="1198" cy="624"/>
          </a:xfrm>
        </p:grpSpPr>
        <p:grpSp>
          <p:nvGrpSpPr>
            <p:cNvPr id="46084" name="Group 5"/>
            <p:cNvGrpSpPr>
              <a:grpSpLocks/>
            </p:cNvGrpSpPr>
            <p:nvPr/>
          </p:nvGrpSpPr>
          <p:grpSpPr bwMode="auto">
            <a:xfrm>
              <a:off x="1808" y="1681"/>
              <a:ext cx="553" cy="624"/>
              <a:chOff x="558" y="2708"/>
              <a:chExt cx="299" cy="624"/>
            </a:xfrm>
          </p:grpSpPr>
          <p:sp>
            <p:nvSpPr>
              <p:cNvPr id="46086" name="Rectangle 6"/>
              <p:cNvSpPr>
                <a:spLocks noChangeArrowheads="1"/>
              </p:cNvSpPr>
              <p:nvPr/>
            </p:nvSpPr>
            <p:spPr bwMode="auto">
              <a:xfrm>
                <a:off x="558" y="2708"/>
                <a:ext cx="29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ea typeface="Arial" charset="0"/>
                    <a:cs typeface="Arial" charset="0"/>
                  </a:rPr>
                  <a:t>∆</a:t>
                </a:r>
                <a:r>
                  <a:rPr lang="en-US" sz="2800" i="1">
                    <a:ea typeface="Arial" charset="0"/>
                    <a:cs typeface="Arial" charset="0"/>
                  </a:rPr>
                  <a:t>TC</a:t>
                </a:r>
              </a:p>
            </p:txBody>
          </p:sp>
          <p:sp>
            <p:nvSpPr>
              <p:cNvPr id="46087" name="Rectangle 7"/>
              <p:cNvSpPr>
                <a:spLocks noChangeArrowheads="1"/>
              </p:cNvSpPr>
              <p:nvPr/>
            </p:nvSpPr>
            <p:spPr bwMode="auto">
              <a:xfrm>
                <a:off x="584" y="3005"/>
                <a:ext cx="23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ea typeface="Arial" charset="0"/>
                    <a:cs typeface="Arial" charset="0"/>
                  </a:rPr>
                  <a:t>∆</a:t>
                </a:r>
                <a:r>
                  <a:rPr lang="en-US" sz="2800" b="1" i="1">
                    <a:ea typeface="Arial" charset="0"/>
                    <a:cs typeface="Arial" charset="0"/>
                  </a:rPr>
                  <a:t>Q</a:t>
                </a:r>
              </a:p>
            </p:txBody>
          </p:sp>
          <p:sp>
            <p:nvSpPr>
              <p:cNvPr id="46088" name="Line 8"/>
              <p:cNvSpPr>
                <a:spLocks noChangeShapeType="1"/>
              </p:cNvSpPr>
              <p:nvPr/>
            </p:nvSpPr>
            <p:spPr bwMode="auto">
              <a:xfrm>
                <a:off x="600" y="3023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6085" name="Rectangle 9"/>
            <p:cNvSpPr>
              <a:spLocks noChangeArrowheads="1"/>
            </p:cNvSpPr>
            <p:nvPr/>
          </p:nvSpPr>
          <p:spPr bwMode="auto">
            <a:xfrm>
              <a:off x="1163" y="1831"/>
              <a:ext cx="65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i="1">
                  <a:ea typeface="Arial" charset="0"/>
                  <a:cs typeface="Arial" charset="0"/>
                </a:rPr>
                <a:t>MC</a:t>
              </a:r>
              <a:r>
                <a:rPr lang="en-US" sz="2800">
                  <a:ea typeface="Arial" charset="0"/>
                  <a:cs typeface="Arial" charset="0"/>
                </a:rPr>
                <a:t> =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build="p" bldLvl="4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000" smtClean="0">
                <a:latin typeface="Tahoma" charset="0"/>
                <a:ea typeface="Tahoma" charset="0"/>
                <a:cs typeface="Tahoma" charset="0"/>
              </a:rPr>
              <a:t>EXAMPLE 1:  </a:t>
            </a:r>
            <a:r>
              <a:rPr lang="en-US" smtClean="0">
                <a:latin typeface="Tahoma" charset="0"/>
                <a:ea typeface="Tahoma" charset="0"/>
                <a:cs typeface="Tahoma" charset="0"/>
              </a:rPr>
              <a:t>Total and Marginal Cost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6751638" y="5302250"/>
            <a:ext cx="14128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$10.00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6751638" y="4721225"/>
            <a:ext cx="14128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$5.00</a:t>
            </a: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6751638" y="4081463"/>
            <a:ext cx="14128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$3.33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6751638" y="3427413"/>
            <a:ext cx="1412875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$2.50</a:t>
            </a:r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6751638" y="2787650"/>
            <a:ext cx="141287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$2.00</a:t>
            </a:r>
          </a:p>
        </p:txBody>
      </p:sp>
      <p:sp>
        <p:nvSpPr>
          <p:cNvPr id="48135" name="Rectangle 8"/>
          <p:cNvSpPr>
            <a:spLocks noChangeArrowheads="1"/>
          </p:cNvSpPr>
          <p:nvPr/>
        </p:nvSpPr>
        <p:spPr bwMode="auto">
          <a:xfrm>
            <a:off x="3006725" y="2441575"/>
            <a:ext cx="1412875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48136" name="Rectangle 9"/>
          <p:cNvSpPr>
            <a:spLocks noChangeArrowheads="1"/>
          </p:cNvSpPr>
          <p:nvPr/>
        </p:nvSpPr>
        <p:spPr bwMode="auto">
          <a:xfrm>
            <a:off x="6985000" y="1128713"/>
            <a:ext cx="1412875" cy="131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Marginal Cost (</a:t>
            </a:r>
            <a:r>
              <a:rPr lang="en-US" i="1">
                <a:ea typeface="Arial" charset="0"/>
                <a:cs typeface="Arial" charset="0"/>
              </a:rPr>
              <a:t>MC</a:t>
            </a:r>
            <a:r>
              <a:rPr lang="en-US">
                <a:ea typeface="Arial" charset="0"/>
                <a:cs typeface="Arial" charset="0"/>
              </a:rPr>
              <a:t>)</a:t>
            </a:r>
          </a:p>
        </p:txBody>
      </p:sp>
      <p:grpSp>
        <p:nvGrpSpPr>
          <p:cNvPr id="48137" name="Group 10"/>
          <p:cNvGrpSpPr>
            <a:grpSpLocks/>
          </p:cNvGrpSpPr>
          <p:nvPr/>
        </p:nvGrpSpPr>
        <p:grpSpPr bwMode="auto">
          <a:xfrm>
            <a:off x="1741488" y="1128713"/>
            <a:ext cx="2587625" cy="5087937"/>
            <a:chOff x="264" y="711"/>
            <a:chExt cx="1630" cy="3205"/>
          </a:xfrm>
        </p:grpSpPr>
        <p:sp>
          <p:nvSpPr>
            <p:cNvPr id="48179" name="Rectangle 11"/>
            <p:cNvSpPr>
              <a:spLocks noChangeArrowheads="1"/>
            </p:cNvSpPr>
            <p:nvPr/>
          </p:nvSpPr>
          <p:spPr bwMode="auto">
            <a:xfrm>
              <a:off x="1071" y="3550"/>
              <a:ext cx="82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$11,000</a:t>
              </a:r>
            </a:p>
          </p:txBody>
        </p:sp>
        <p:sp>
          <p:nvSpPr>
            <p:cNvPr id="48180" name="Rectangle 12"/>
            <p:cNvSpPr>
              <a:spLocks noChangeArrowheads="1"/>
            </p:cNvSpPr>
            <p:nvPr/>
          </p:nvSpPr>
          <p:spPr bwMode="auto">
            <a:xfrm>
              <a:off x="1071" y="3184"/>
              <a:ext cx="82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$9,000</a:t>
              </a:r>
            </a:p>
          </p:txBody>
        </p:sp>
        <p:sp>
          <p:nvSpPr>
            <p:cNvPr id="48181" name="Rectangle 13"/>
            <p:cNvSpPr>
              <a:spLocks noChangeArrowheads="1"/>
            </p:cNvSpPr>
            <p:nvPr/>
          </p:nvSpPr>
          <p:spPr bwMode="auto">
            <a:xfrm>
              <a:off x="1071" y="2781"/>
              <a:ext cx="82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$7,000</a:t>
              </a:r>
            </a:p>
          </p:txBody>
        </p:sp>
        <p:sp>
          <p:nvSpPr>
            <p:cNvPr id="48182" name="Rectangle 14"/>
            <p:cNvSpPr>
              <a:spLocks noChangeArrowheads="1"/>
            </p:cNvSpPr>
            <p:nvPr/>
          </p:nvSpPr>
          <p:spPr bwMode="auto">
            <a:xfrm>
              <a:off x="1071" y="2369"/>
              <a:ext cx="823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$5,000</a:t>
              </a:r>
            </a:p>
          </p:txBody>
        </p:sp>
        <p:sp>
          <p:nvSpPr>
            <p:cNvPr id="48183" name="Rectangle 15"/>
            <p:cNvSpPr>
              <a:spLocks noChangeArrowheads="1"/>
            </p:cNvSpPr>
            <p:nvPr/>
          </p:nvSpPr>
          <p:spPr bwMode="auto">
            <a:xfrm>
              <a:off x="1071" y="1966"/>
              <a:ext cx="82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$3,000</a:t>
              </a:r>
            </a:p>
          </p:txBody>
        </p:sp>
        <p:sp>
          <p:nvSpPr>
            <p:cNvPr id="48184" name="Rectangle 16"/>
            <p:cNvSpPr>
              <a:spLocks noChangeArrowheads="1"/>
            </p:cNvSpPr>
            <p:nvPr/>
          </p:nvSpPr>
          <p:spPr bwMode="auto">
            <a:xfrm>
              <a:off x="1071" y="1538"/>
              <a:ext cx="823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$1,000</a:t>
              </a:r>
            </a:p>
          </p:txBody>
        </p:sp>
        <p:sp>
          <p:nvSpPr>
            <p:cNvPr id="48185" name="Rectangle 17"/>
            <p:cNvSpPr>
              <a:spLocks noChangeArrowheads="1"/>
            </p:cNvSpPr>
            <p:nvPr/>
          </p:nvSpPr>
          <p:spPr bwMode="auto">
            <a:xfrm>
              <a:off x="1071" y="711"/>
              <a:ext cx="823" cy="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Total </a:t>
              </a:r>
              <a:br>
                <a:rPr lang="en-US">
                  <a:ea typeface="Arial" charset="0"/>
                  <a:cs typeface="Arial" charset="0"/>
                </a:rPr>
              </a:br>
              <a:r>
                <a:rPr lang="en-US">
                  <a:ea typeface="Arial" charset="0"/>
                  <a:cs typeface="Arial" charset="0"/>
                </a:rPr>
                <a:t>Cost</a:t>
              </a:r>
            </a:p>
          </p:txBody>
        </p:sp>
        <p:sp>
          <p:nvSpPr>
            <p:cNvPr id="48186" name="Rectangle 18"/>
            <p:cNvSpPr>
              <a:spLocks noChangeArrowheads="1"/>
            </p:cNvSpPr>
            <p:nvPr/>
          </p:nvSpPr>
          <p:spPr bwMode="auto">
            <a:xfrm>
              <a:off x="264" y="3550"/>
              <a:ext cx="807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22860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3000</a:t>
              </a:r>
            </a:p>
          </p:txBody>
        </p:sp>
        <p:sp>
          <p:nvSpPr>
            <p:cNvPr id="48187" name="Rectangle 19"/>
            <p:cNvSpPr>
              <a:spLocks noChangeArrowheads="1"/>
            </p:cNvSpPr>
            <p:nvPr/>
          </p:nvSpPr>
          <p:spPr bwMode="auto">
            <a:xfrm>
              <a:off x="264" y="3184"/>
              <a:ext cx="807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22860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2800</a:t>
              </a:r>
            </a:p>
          </p:txBody>
        </p:sp>
        <p:sp>
          <p:nvSpPr>
            <p:cNvPr id="48188" name="Rectangle 20"/>
            <p:cNvSpPr>
              <a:spLocks noChangeArrowheads="1"/>
            </p:cNvSpPr>
            <p:nvPr/>
          </p:nvSpPr>
          <p:spPr bwMode="auto">
            <a:xfrm>
              <a:off x="264" y="2781"/>
              <a:ext cx="807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22860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2400</a:t>
              </a:r>
            </a:p>
          </p:txBody>
        </p:sp>
        <p:sp>
          <p:nvSpPr>
            <p:cNvPr id="48189" name="Rectangle 21"/>
            <p:cNvSpPr>
              <a:spLocks noChangeArrowheads="1"/>
            </p:cNvSpPr>
            <p:nvPr/>
          </p:nvSpPr>
          <p:spPr bwMode="auto">
            <a:xfrm>
              <a:off x="264" y="2369"/>
              <a:ext cx="807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22860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1800</a:t>
              </a:r>
            </a:p>
          </p:txBody>
        </p:sp>
        <p:sp>
          <p:nvSpPr>
            <p:cNvPr id="48190" name="Rectangle 22"/>
            <p:cNvSpPr>
              <a:spLocks noChangeArrowheads="1"/>
            </p:cNvSpPr>
            <p:nvPr/>
          </p:nvSpPr>
          <p:spPr bwMode="auto">
            <a:xfrm>
              <a:off x="264" y="1966"/>
              <a:ext cx="807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22860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1000</a:t>
              </a:r>
            </a:p>
          </p:txBody>
        </p:sp>
        <p:sp>
          <p:nvSpPr>
            <p:cNvPr id="48191" name="Rectangle 23"/>
            <p:cNvSpPr>
              <a:spLocks noChangeArrowheads="1"/>
            </p:cNvSpPr>
            <p:nvPr/>
          </p:nvSpPr>
          <p:spPr bwMode="auto">
            <a:xfrm>
              <a:off x="264" y="1538"/>
              <a:ext cx="807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22860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48192" name="Rectangle 24"/>
            <p:cNvSpPr>
              <a:spLocks noChangeArrowheads="1"/>
            </p:cNvSpPr>
            <p:nvPr/>
          </p:nvSpPr>
          <p:spPr bwMode="auto">
            <a:xfrm>
              <a:off x="264" y="711"/>
              <a:ext cx="807" cy="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  <a:r>
                <a:rPr lang="en-US">
                  <a:ea typeface="Arial" charset="0"/>
                  <a:cs typeface="Arial" charset="0"/>
                </a:rPr>
                <a:t/>
              </a:r>
              <a:br>
                <a:rPr lang="en-US">
                  <a:ea typeface="Arial" charset="0"/>
                  <a:cs typeface="Arial" charset="0"/>
                </a:rPr>
              </a:br>
              <a:r>
                <a:rPr lang="en-US">
                  <a:ea typeface="Arial" charset="0"/>
                  <a:cs typeface="Arial" charset="0"/>
                </a:rPr>
                <a:t>(bushels </a:t>
              </a:r>
              <a:br>
                <a:rPr lang="en-US">
                  <a:ea typeface="Arial" charset="0"/>
                  <a:cs typeface="Arial" charset="0"/>
                </a:rPr>
              </a:br>
              <a:r>
                <a:rPr lang="en-US">
                  <a:ea typeface="Arial" charset="0"/>
                  <a:cs typeface="Arial" charset="0"/>
                </a:rPr>
                <a:t>of wheat)</a:t>
              </a:r>
            </a:p>
          </p:txBody>
        </p:sp>
      </p:grpSp>
      <p:sp>
        <p:nvSpPr>
          <p:cNvPr id="48138" name="Line 25"/>
          <p:cNvSpPr>
            <a:spLocks noChangeShapeType="1"/>
          </p:cNvSpPr>
          <p:nvPr/>
        </p:nvSpPr>
        <p:spPr bwMode="auto">
          <a:xfrm>
            <a:off x="419100" y="1128713"/>
            <a:ext cx="0" cy="13128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9" name="Line 26"/>
          <p:cNvSpPr>
            <a:spLocks noChangeShapeType="1"/>
          </p:cNvSpPr>
          <p:nvPr/>
        </p:nvSpPr>
        <p:spPr bwMode="auto">
          <a:xfrm>
            <a:off x="4419600" y="1128713"/>
            <a:ext cx="0" cy="13128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0" name="Line 27"/>
          <p:cNvSpPr>
            <a:spLocks noChangeShapeType="1"/>
          </p:cNvSpPr>
          <p:nvPr/>
        </p:nvSpPr>
        <p:spPr bwMode="auto">
          <a:xfrm>
            <a:off x="419100" y="1128713"/>
            <a:ext cx="40005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1" name="Line 28"/>
          <p:cNvSpPr>
            <a:spLocks noChangeShapeType="1"/>
          </p:cNvSpPr>
          <p:nvPr/>
        </p:nvSpPr>
        <p:spPr bwMode="auto">
          <a:xfrm>
            <a:off x="419100" y="2441575"/>
            <a:ext cx="0" cy="6794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2" name="Line 29"/>
          <p:cNvSpPr>
            <a:spLocks noChangeShapeType="1"/>
          </p:cNvSpPr>
          <p:nvPr/>
        </p:nvSpPr>
        <p:spPr bwMode="auto">
          <a:xfrm>
            <a:off x="4419600" y="2441575"/>
            <a:ext cx="0" cy="6794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3" name="Line 30"/>
          <p:cNvSpPr>
            <a:spLocks noChangeShapeType="1"/>
          </p:cNvSpPr>
          <p:nvPr/>
        </p:nvSpPr>
        <p:spPr bwMode="auto">
          <a:xfrm>
            <a:off x="419100" y="3121025"/>
            <a:ext cx="0" cy="6397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4" name="Line 31"/>
          <p:cNvSpPr>
            <a:spLocks noChangeShapeType="1"/>
          </p:cNvSpPr>
          <p:nvPr/>
        </p:nvSpPr>
        <p:spPr bwMode="auto">
          <a:xfrm>
            <a:off x="4419600" y="3121025"/>
            <a:ext cx="0" cy="6397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5" name="Line 32"/>
          <p:cNvSpPr>
            <a:spLocks noChangeShapeType="1"/>
          </p:cNvSpPr>
          <p:nvPr/>
        </p:nvSpPr>
        <p:spPr bwMode="auto">
          <a:xfrm>
            <a:off x="419100" y="3760788"/>
            <a:ext cx="0" cy="6540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6" name="Line 33"/>
          <p:cNvSpPr>
            <a:spLocks noChangeShapeType="1"/>
          </p:cNvSpPr>
          <p:nvPr/>
        </p:nvSpPr>
        <p:spPr bwMode="auto">
          <a:xfrm>
            <a:off x="4419600" y="3760788"/>
            <a:ext cx="0" cy="6540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7" name="Line 34"/>
          <p:cNvSpPr>
            <a:spLocks noChangeShapeType="1"/>
          </p:cNvSpPr>
          <p:nvPr/>
        </p:nvSpPr>
        <p:spPr bwMode="auto">
          <a:xfrm>
            <a:off x="419100" y="4414838"/>
            <a:ext cx="0" cy="6397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8" name="Line 35"/>
          <p:cNvSpPr>
            <a:spLocks noChangeShapeType="1"/>
          </p:cNvSpPr>
          <p:nvPr/>
        </p:nvSpPr>
        <p:spPr bwMode="auto">
          <a:xfrm>
            <a:off x="4419600" y="4414838"/>
            <a:ext cx="0" cy="6397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9" name="Line 36"/>
          <p:cNvSpPr>
            <a:spLocks noChangeShapeType="1"/>
          </p:cNvSpPr>
          <p:nvPr/>
        </p:nvSpPr>
        <p:spPr bwMode="auto">
          <a:xfrm>
            <a:off x="419100" y="5054600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50" name="Line 37"/>
          <p:cNvSpPr>
            <a:spLocks noChangeShapeType="1"/>
          </p:cNvSpPr>
          <p:nvPr/>
        </p:nvSpPr>
        <p:spPr bwMode="auto">
          <a:xfrm>
            <a:off x="4419600" y="5054600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51" name="Line 38"/>
          <p:cNvSpPr>
            <a:spLocks noChangeShapeType="1"/>
          </p:cNvSpPr>
          <p:nvPr/>
        </p:nvSpPr>
        <p:spPr bwMode="auto">
          <a:xfrm>
            <a:off x="4419600" y="5635625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52" name="Line 39"/>
          <p:cNvSpPr>
            <a:spLocks noChangeShapeType="1"/>
          </p:cNvSpPr>
          <p:nvPr/>
        </p:nvSpPr>
        <p:spPr bwMode="auto">
          <a:xfrm>
            <a:off x="419100" y="6216650"/>
            <a:ext cx="40005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53" name="Line 70"/>
          <p:cNvSpPr>
            <a:spLocks noChangeShapeType="1"/>
          </p:cNvSpPr>
          <p:nvPr/>
        </p:nvSpPr>
        <p:spPr bwMode="auto">
          <a:xfrm>
            <a:off x="1674813" y="2470150"/>
            <a:ext cx="670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89"/>
          <p:cNvGrpSpPr>
            <a:grpSpLocks/>
          </p:cNvGrpSpPr>
          <p:nvPr/>
        </p:nvGrpSpPr>
        <p:grpSpPr bwMode="auto">
          <a:xfrm>
            <a:off x="127000" y="2779713"/>
            <a:ext cx="6364288" cy="668337"/>
            <a:chOff x="80" y="1751"/>
            <a:chExt cx="4009" cy="421"/>
          </a:xfrm>
        </p:grpSpPr>
        <p:sp>
          <p:nvSpPr>
            <p:cNvPr id="48175" name="Arc 41"/>
            <p:cNvSpPr>
              <a:spLocks/>
            </p:cNvSpPr>
            <p:nvPr/>
          </p:nvSpPr>
          <p:spPr bwMode="auto">
            <a:xfrm flipH="1">
              <a:off x="1102" y="1765"/>
              <a:ext cx="205" cy="407"/>
            </a:xfrm>
            <a:custGeom>
              <a:avLst/>
              <a:gdLst>
                <a:gd name="T0" fmla="*/ 0 w 24604"/>
                <a:gd name="T1" fmla="*/ 0 h 43200"/>
                <a:gd name="T2" fmla="*/ 0 w 24604"/>
                <a:gd name="T3" fmla="*/ 0 h 43200"/>
                <a:gd name="T4" fmla="*/ 0 w 24604"/>
                <a:gd name="T5" fmla="*/ 0 h 43200"/>
                <a:gd name="T6" fmla="*/ 0 60000 65536"/>
                <a:gd name="T7" fmla="*/ 0 60000 65536"/>
                <a:gd name="T8" fmla="*/ 0 60000 65536"/>
                <a:gd name="T9" fmla="*/ 0 w 24604"/>
                <a:gd name="T10" fmla="*/ 0 h 43200"/>
                <a:gd name="T11" fmla="*/ 24604 w 2460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604" h="43200" fill="none" extrusionOk="0">
                  <a:moveTo>
                    <a:pt x="1377" y="61"/>
                  </a:moveTo>
                  <a:cubicBezTo>
                    <a:pt x="1918" y="20"/>
                    <a:pt x="2461" y="-1"/>
                    <a:pt x="3004" y="0"/>
                  </a:cubicBezTo>
                  <a:cubicBezTo>
                    <a:pt x="14933" y="0"/>
                    <a:pt x="24604" y="9670"/>
                    <a:pt x="24604" y="21600"/>
                  </a:cubicBezTo>
                  <a:cubicBezTo>
                    <a:pt x="24604" y="33529"/>
                    <a:pt x="14933" y="43200"/>
                    <a:pt x="3004" y="43200"/>
                  </a:cubicBezTo>
                  <a:cubicBezTo>
                    <a:pt x="1998" y="43200"/>
                    <a:pt x="995" y="43129"/>
                    <a:pt x="-1" y="42990"/>
                  </a:cubicBezTo>
                </a:path>
                <a:path w="24604" h="43200" stroke="0" extrusionOk="0">
                  <a:moveTo>
                    <a:pt x="1377" y="61"/>
                  </a:moveTo>
                  <a:cubicBezTo>
                    <a:pt x="1918" y="20"/>
                    <a:pt x="2461" y="-1"/>
                    <a:pt x="3004" y="0"/>
                  </a:cubicBezTo>
                  <a:cubicBezTo>
                    <a:pt x="14933" y="0"/>
                    <a:pt x="24604" y="9670"/>
                    <a:pt x="24604" y="21600"/>
                  </a:cubicBezTo>
                  <a:cubicBezTo>
                    <a:pt x="24604" y="33529"/>
                    <a:pt x="14933" y="43200"/>
                    <a:pt x="3004" y="43200"/>
                  </a:cubicBezTo>
                  <a:cubicBezTo>
                    <a:pt x="1998" y="43200"/>
                    <a:pt x="995" y="43129"/>
                    <a:pt x="-1" y="42990"/>
                  </a:cubicBezTo>
                  <a:lnTo>
                    <a:pt x="3004" y="21600"/>
                  </a:lnTo>
                  <a:close/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 type="triangle" w="lg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8176" name="Arc 44"/>
            <p:cNvSpPr>
              <a:spLocks/>
            </p:cNvSpPr>
            <p:nvPr/>
          </p:nvSpPr>
          <p:spPr bwMode="auto">
            <a:xfrm>
              <a:off x="2649" y="1751"/>
              <a:ext cx="201" cy="407"/>
            </a:xfrm>
            <a:custGeom>
              <a:avLst/>
              <a:gdLst>
                <a:gd name="T0" fmla="*/ 0 w 24854"/>
                <a:gd name="T1" fmla="*/ 0 h 43200"/>
                <a:gd name="T2" fmla="*/ 0 w 24854"/>
                <a:gd name="T3" fmla="*/ 0 h 43200"/>
                <a:gd name="T4" fmla="*/ 0 w 24854"/>
                <a:gd name="T5" fmla="*/ 0 h 43200"/>
                <a:gd name="T6" fmla="*/ 0 60000 65536"/>
                <a:gd name="T7" fmla="*/ 0 60000 65536"/>
                <a:gd name="T8" fmla="*/ 0 60000 65536"/>
                <a:gd name="T9" fmla="*/ 0 w 24854"/>
                <a:gd name="T10" fmla="*/ 0 h 43200"/>
                <a:gd name="T11" fmla="*/ 24854 w 2485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54" h="43200" fill="none" extrusionOk="0">
                  <a:moveTo>
                    <a:pt x="3338" y="0"/>
                  </a:moveTo>
                  <a:cubicBezTo>
                    <a:pt x="15235" y="46"/>
                    <a:pt x="24854" y="9703"/>
                    <a:pt x="24854" y="21600"/>
                  </a:cubicBezTo>
                  <a:cubicBezTo>
                    <a:pt x="24854" y="33529"/>
                    <a:pt x="15183" y="43200"/>
                    <a:pt x="3254" y="43200"/>
                  </a:cubicBezTo>
                  <a:cubicBezTo>
                    <a:pt x="2164" y="43200"/>
                    <a:pt x="1076" y="43117"/>
                    <a:pt x="-1" y="42953"/>
                  </a:cubicBezTo>
                </a:path>
                <a:path w="24854" h="43200" stroke="0" extrusionOk="0">
                  <a:moveTo>
                    <a:pt x="3338" y="0"/>
                  </a:moveTo>
                  <a:cubicBezTo>
                    <a:pt x="15235" y="46"/>
                    <a:pt x="24854" y="9703"/>
                    <a:pt x="24854" y="21600"/>
                  </a:cubicBezTo>
                  <a:cubicBezTo>
                    <a:pt x="24854" y="33529"/>
                    <a:pt x="15183" y="43200"/>
                    <a:pt x="3254" y="43200"/>
                  </a:cubicBezTo>
                  <a:cubicBezTo>
                    <a:pt x="2164" y="43200"/>
                    <a:pt x="1076" y="43117"/>
                    <a:pt x="-1" y="42953"/>
                  </a:cubicBezTo>
                  <a:lnTo>
                    <a:pt x="3254" y="21600"/>
                  </a:lnTo>
                  <a:close/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 type="triangle" w="lg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8177" name="Rectangle 78"/>
            <p:cNvSpPr>
              <a:spLocks noChangeArrowheads="1"/>
            </p:cNvSpPr>
            <p:nvPr/>
          </p:nvSpPr>
          <p:spPr bwMode="auto">
            <a:xfrm>
              <a:off x="80" y="1821"/>
              <a:ext cx="1008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300" b="1">
                  <a:ea typeface="Arial" charset="0"/>
                  <a:cs typeface="Arial" charset="0"/>
                </a:rPr>
                <a:t>∆</a:t>
              </a:r>
              <a:r>
                <a:rPr lang="en-US" sz="2300" b="1" i="1">
                  <a:ea typeface="Arial" charset="0"/>
                  <a:cs typeface="Arial" charset="0"/>
                </a:rPr>
                <a:t>Q</a:t>
              </a:r>
              <a:r>
                <a:rPr lang="en-US" sz="2300">
                  <a:ea typeface="Arial" charset="0"/>
                  <a:cs typeface="Arial" charset="0"/>
                </a:rPr>
                <a:t> = 1000</a:t>
              </a:r>
            </a:p>
          </p:txBody>
        </p:sp>
        <p:sp>
          <p:nvSpPr>
            <p:cNvPr id="48178" name="Rectangle 83"/>
            <p:cNvSpPr>
              <a:spLocks noChangeArrowheads="1"/>
            </p:cNvSpPr>
            <p:nvPr/>
          </p:nvSpPr>
          <p:spPr bwMode="auto">
            <a:xfrm>
              <a:off x="2867" y="1820"/>
              <a:ext cx="122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300" b="1">
                  <a:ea typeface="Arial" charset="0"/>
                  <a:cs typeface="Arial" charset="0"/>
                </a:rPr>
                <a:t>∆TC</a:t>
              </a:r>
              <a:r>
                <a:rPr lang="en-US" sz="2300">
                  <a:ea typeface="Arial" charset="0"/>
                  <a:cs typeface="Arial" charset="0"/>
                </a:rPr>
                <a:t> = $2000</a:t>
              </a:r>
            </a:p>
          </p:txBody>
        </p:sp>
      </p:grpSp>
      <p:grpSp>
        <p:nvGrpSpPr>
          <p:cNvPr id="4" name="Group 90"/>
          <p:cNvGrpSpPr>
            <a:grpSpLocks/>
          </p:cNvGrpSpPr>
          <p:nvPr/>
        </p:nvGrpSpPr>
        <p:grpSpPr bwMode="auto">
          <a:xfrm>
            <a:off x="252413" y="3429000"/>
            <a:ext cx="6240462" cy="668338"/>
            <a:chOff x="159" y="2160"/>
            <a:chExt cx="3931" cy="421"/>
          </a:xfrm>
        </p:grpSpPr>
        <p:sp>
          <p:nvSpPr>
            <p:cNvPr id="48171" name="Arc 48"/>
            <p:cNvSpPr>
              <a:spLocks/>
            </p:cNvSpPr>
            <p:nvPr/>
          </p:nvSpPr>
          <p:spPr bwMode="auto">
            <a:xfrm>
              <a:off x="2649" y="2160"/>
              <a:ext cx="201" cy="407"/>
            </a:xfrm>
            <a:custGeom>
              <a:avLst/>
              <a:gdLst>
                <a:gd name="T0" fmla="*/ 0 w 24854"/>
                <a:gd name="T1" fmla="*/ 0 h 43200"/>
                <a:gd name="T2" fmla="*/ 0 w 24854"/>
                <a:gd name="T3" fmla="*/ 0 h 43200"/>
                <a:gd name="T4" fmla="*/ 0 w 24854"/>
                <a:gd name="T5" fmla="*/ 0 h 43200"/>
                <a:gd name="T6" fmla="*/ 0 60000 65536"/>
                <a:gd name="T7" fmla="*/ 0 60000 65536"/>
                <a:gd name="T8" fmla="*/ 0 60000 65536"/>
                <a:gd name="T9" fmla="*/ 0 w 24854"/>
                <a:gd name="T10" fmla="*/ 0 h 43200"/>
                <a:gd name="T11" fmla="*/ 24854 w 2485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54" h="43200" fill="none" extrusionOk="0">
                  <a:moveTo>
                    <a:pt x="3338" y="0"/>
                  </a:moveTo>
                  <a:cubicBezTo>
                    <a:pt x="15235" y="46"/>
                    <a:pt x="24854" y="9703"/>
                    <a:pt x="24854" y="21600"/>
                  </a:cubicBezTo>
                  <a:cubicBezTo>
                    <a:pt x="24854" y="33529"/>
                    <a:pt x="15183" y="43200"/>
                    <a:pt x="3254" y="43200"/>
                  </a:cubicBezTo>
                  <a:cubicBezTo>
                    <a:pt x="2164" y="43200"/>
                    <a:pt x="1076" y="43117"/>
                    <a:pt x="-1" y="42953"/>
                  </a:cubicBezTo>
                </a:path>
                <a:path w="24854" h="43200" stroke="0" extrusionOk="0">
                  <a:moveTo>
                    <a:pt x="3338" y="0"/>
                  </a:moveTo>
                  <a:cubicBezTo>
                    <a:pt x="15235" y="46"/>
                    <a:pt x="24854" y="9703"/>
                    <a:pt x="24854" y="21600"/>
                  </a:cubicBezTo>
                  <a:cubicBezTo>
                    <a:pt x="24854" y="33529"/>
                    <a:pt x="15183" y="43200"/>
                    <a:pt x="3254" y="43200"/>
                  </a:cubicBezTo>
                  <a:cubicBezTo>
                    <a:pt x="2164" y="43200"/>
                    <a:pt x="1076" y="43117"/>
                    <a:pt x="-1" y="42953"/>
                  </a:cubicBezTo>
                  <a:lnTo>
                    <a:pt x="3254" y="21600"/>
                  </a:lnTo>
                  <a:close/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 type="triangle" w="lg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8172" name="Arc 51"/>
            <p:cNvSpPr>
              <a:spLocks/>
            </p:cNvSpPr>
            <p:nvPr/>
          </p:nvSpPr>
          <p:spPr bwMode="auto">
            <a:xfrm flipH="1">
              <a:off x="1102" y="2174"/>
              <a:ext cx="205" cy="407"/>
            </a:xfrm>
            <a:custGeom>
              <a:avLst/>
              <a:gdLst>
                <a:gd name="T0" fmla="*/ 0 w 24604"/>
                <a:gd name="T1" fmla="*/ 0 h 43200"/>
                <a:gd name="T2" fmla="*/ 0 w 24604"/>
                <a:gd name="T3" fmla="*/ 0 h 43200"/>
                <a:gd name="T4" fmla="*/ 0 w 24604"/>
                <a:gd name="T5" fmla="*/ 0 h 43200"/>
                <a:gd name="T6" fmla="*/ 0 60000 65536"/>
                <a:gd name="T7" fmla="*/ 0 60000 65536"/>
                <a:gd name="T8" fmla="*/ 0 60000 65536"/>
                <a:gd name="T9" fmla="*/ 0 w 24604"/>
                <a:gd name="T10" fmla="*/ 0 h 43200"/>
                <a:gd name="T11" fmla="*/ 24604 w 2460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604" h="43200" fill="none" extrusionOk="0">
                  <a:moveTo>
                    <a:pt x="1377" y="61"/>
                  </a:moveTo>
                  <a:cubicBezTo>
                    <a:pt x="1918" y="20"/>
                    <a:pt x="2461" y="-1"/>
                    <a:pt x="3004" y="0"/>
                  </a:cubicBezTo>
                  <a:cubicBezTo>
                    <a:pt x="14933" y="0"/>
                    <a:pt x="24604" y="9670"/>
                    <a:pt x="24604" y="21600"/>
                  </a:cubicBezTo>
                  <a:cubicBezTo>
                    <a:pt x="24604" y="33529"/>
                    <a:pt x="14933" y="43200"/>
                    <a:pt x="3004" y="43200"/>
                  </a:cubicBezTo>
                  <a:cubicBezTo>
                    <a:pt x="1998" y="43200"/>
                    <a:pt x="995" y="43129"/>
                    <a:pt x="-1" y="42990"/>
                  </a:cubicBezTo>
                </a:path>
                <a:path w="24604" h="43200" stroke="0" extrusionOk="0">
                  <a:moveTo>
                    <a:pt x="1377" y="61"/>
                  </a:moveTo>
                  <a:cubicBezTo>
                    <a:pt x="1918" y="20"/>
                    <a:pt x="2461" y="-1"/>
                    <a:pt x="3004" y="0"/>
                  </a:cubicBezTo>
                  <a:cubicBezTo>
                    <a:pt x="14933" y="0"/>
                    <a:pt x="24604" y="9670"/>
                    <a:pt x="24604" y="21600"/>
                  </a:cubicBezTo>
                  <a:cubicBezTo>
                    <a:pt x="24604" y="33529"/>
                    <a:pt x="14933" y="43200"/>
                    <a:pt x="3004" y="43200"/>
                  </a:cubicBezTo>
                  <a:cubicBezTo>
                    <a:pt x="1998" y="43200"/>
                    <a:pt x="995" y="43129"/>
                    <a:pt x="-1" y="42990"/>
                  </a:cubicBezTo>
                  <a:lnTo>
                    <a:pt x="3004" y="21600"/>
                  </a:lnTo>
                  <a:close/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 type="triangle" w="lg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8173" name="Rectangle 79"/>
            <p:cNvSpPr>
              <a:spLocks noChangeArrowheads="1"/>
            </p:cNvSpPr>
            <p:nvPr/>
          </p:nvSpPr>
          <p:spPr bwMode="auto">
            <a:xfrm>
              <a:off x="159" y="2230"/>
              <a:ext cx="928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300" b="1">
                  <a:ea typeface="Arial" charset="0"/>
                  <a:cs typeface="Arial" charset="0"/>
                </a:rPr>
                <a:t>∆</a:t>
              </a:r>
              <a:r>
                <a:rPr lang="en-US" sz="2300" b="1" i="1">
                  <a:ea typeface="Arial" charset="0"/>
                  <a:cs typeface="Arial" charset="0"/>
                </a:rPr>
                <a:t>Q</a:t>
              </a:r>
              <a:r>
                <a:rPr lang="en-US" sz="2300">
                  <a:ea typeface="Arial" charset="0"/>
                  <a:cs typeface="Arial" charset="0"/>
                </a:rPr>
                <a:t> = 800</a:t>
              </a:r>
            </a:p>
          </p:txBody>
        </p:sp>
        <p:sp>
          <p:nvSpPr>
            <p:cNvPr id="48174" name="Rectangle 85"/>
            <p:cNvSpPr>
              <a:spLocks noChangeArrowheads="1"/>
            </p:cNvSpPr>
            <p:nvPr/>
          </p:nvSpPr>
          <p:spPr bwMode="auto">
            <a:xfrm>
              <a:off x="2868" y="2227"/>
              <a:ext cx="122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300" b="1">
                  <a:ea typeface="Arial" charset="0"/>
                  <a:cs typeface="Arial" charset="0"/>
                </a:rPr>
                <a:t>∆TC</a:t>
              </a:r>
              <a:r>
                <a:rPr lang="en-US" sz="2300">
                  <a:ea typeface="Arial" charset="0"/>
                  <a:cs typeface="Arial" charset="0"/>
                </a:rPr>
                <a:t> = $2000</a:t>
              </a:r>
            </a:p>
          </p:txBody>
        </p:sp>
      </p:grpSp>
      <p:grpSp>
        <p:nvGrpSpPr>
          <p:cNvPr id="5" name="Group 91"/>
          <p:cNvGrpSpPr>
            <a:grpSpLocks/>
          </p:cNvGrpSpPr>
          <p:nvPr/>
        </p:nvGrpSpPr>
        <p:grpSpPr bwMode="auto">
          <a:xfrm>
            <a:off x="293688" y="4067175"/>
            <a:ext cx="6200775" cy="668338"/>
            <a:chOff x="185" y="2562"/>
            <a:chExt cx="3906" cy="421"/>
          </a:xfrm>
        </p:grpSpPr>
        <p:sp>
          <p:nvSpPr>
            <p:cNvPr id="48167" name="Arc 65"/>
            <p:cNvSpPr>
              <a:spLocks/>
            </p:cNvSpPr>
            <p:nvPr/>
          </p:nvSpPr>
          <p:spPr bwMode="auto">
            <a:xfrm flipH="1">
              <a:off x="1105" y="2576"/>
              <a:ext cx="205" cy="407"/>
            </a:xfrm>
            <a:custGeom>
              <a:avLst/>
              <a:gdLst>
                <a:gd name="T0" fmla="*/ 0 w 24604"/>
                <a:gd name="T1" fmla="*/ 0 h 43200"/>
                <a:gd name="T2" fmla="*/ 0 w 24604"/>
                <a:gd name="T3" fmla="*/ 0 h 43200"/>
                <a:gd name="T4" fmla="*/ 0 w 24604"/>
                <a:gd name="T5" fmla="*/ 0 h 43200"/>
                <a:gd name="T6" fmla="*/ 0 60000 65536"/>
                <a:gd name="T7" fmla="*/ 0 60000 65536"/>
                <a:gd name="T8" fmla="*/ 0 60000 65536"/>
                <a:gd name="T9" fmla="*/ 0 w 24604"/>
                <a:gd name="T10" fmla="*/ 0 h 43200"/>
                <a:gd name="T11" fmla="*/ 24604 w 2460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604" h="43200" fill="none" extrusionOk="0">
                  <a:moveTo>
                    <a:pt x="1377" y="61"/>
                  </a:moveTo>
                  <a:cubicBezTo>
                    <a:pt x="1918" y="20"/>
                    <a:pt x="2461" y="-1"/>
                    <a:pt x="3004" y="0"/>
                  </a:cubicBezTo>
                  <a:cubicBezTo>
                    <a:pt x="14933" y="0"/>
                    <a:pt x="24604" y="9670"/>
                    <a:pt x="24604" y="21600"/>
                  </a:cubicBezTo>
                  <a:cubicBezTo>
                    <a:pt x="24604" y="33529"/>
                    <a:pt x="14933" y="43200"/>
                    <a:pt x="3004" y="43200"/>
                  </a:cubicBezTo>
                  <a:cubicBezTo>
                    <a:pt x="1998" y="43200"/>
                    <a:pt x="995" y="43129"/>
                    <a:pt x="-1" y="42990"/>
                  </a:cubicBezTo>
                </a:path>
                <a:path w="24604" h="43200" stroke="0" extrusionOk="0">
                  <a:moveTo>
                    <a:pt x="1377" y="61"/>
                  </a:moveTo>
                  <a:cubicBezTo>
                    <a:pt x="1918" y="20"/>
                    <a:pt x="2461" y="-1"/>
                    <a:pt x="3004" y="0"/>
                  </a:cubicBezTo>
                  <a:cubicBezTo>
                    <a:pt x="14933" y="0"/>
                    <a:pt x="24604" y="9670"/>
                    <a:pt x="24604" y="21600"/>
                  </a:cubicBezTo>
                  <a:cubicBezTo>
                    <a:pt x="24604" y="33529"/>
                    <a:pt x="14933" y="43200"/>
                    <a:pt x="3004" y="43200"/>
                  </a:cubicBezTo>
                  <a:cubicBezTo>
                    <a:pt x="1998" y="43200"/>
                    <a:pt x="995" y="43129"/>
                    <a:pt x="-1" y="42990"/>
                  </a:cubicBezTo>
                  <a:lnTo>
                    <a:pt x="3004" y="21600"/>
                  </a:lnTo>
                  <a:close/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 type="triangle" w="lg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8168" name="Arc 68"/>
            <p:cNvSpPr>
              <a:spLocks/>
            </p:cNvSpPr>
            <p:nvPr/>
          </p:nvSpPr>
          <p:spPr bwMode="auto">
            <a:xfrm>
              <a:off x="2652" y="2562"/>
              <a:ext cx="201" cy="407"/>
            </a:xfrm>
            <a:custGeom>
              <a:avLst/>
              <a:gdLst>
                <a:gd name="T0" fmla="*/ 0 w 24854"/>
                <a:gd name="T1" fmla="*/ 0 h 43200"/>
                <a:gd name="T2" fmla="*/ 0 w 24854"/>
                <a:gd name="T3" fmla="*/ 0 h 43200"/>
                <a:gd name="T4" fmla="*/ 0 w 24854"/>
                <a:gd name="T5" fmla="*/ 0 h 43200"/>
                <a:gd name="T6" fmla="*/ 0 60000 65536"/>
                <a:gd name="T7" fmla="*/ 0 60000 65536"/>
                <a:gd name="T8" fmla="*/ 0 60000 65536"/>
                <a:gd name="T9" fmla="*/ 0 w 24854"/>
                <a:gd name="T10" fmla="*/ 0 h 43200"/>
                <a:gd name="T11" fmla="*/ 24854 w 2485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54" h="43200" fill="none" extrusionOk="0">
                  <a:moveTo>
                    <a:pt x="3338" y="0"/>
                  </a:moveTo>
                  <a:cubicBezTo>
                    <a:pt x="15235" y="46"/>
                    <a:pt x="24854" y="9703"/>
                    <a:pt x="24854" y="21600"/>
                  </a:cubicBezTo>
                  <a:cubicBezTo>
                    <a:pt x="24854" y="33529"/>
                    <a:pt x="15183" y="43200"/>
                    <a:pt x="3254" y="43200"/>
                  </a:cubicBezTo>
                  <a:cubicBezTo>
                    <a:pt x="2164" y="43200"/>
                    <a:pt x="1076" y="43117"/>
                    <a:pt x="-1" y="42953"/>
                  </a:cubicBezTo>
                </a:path>
                <a:path w="24854" h="43200" stroke="0" extrusionOk="0">
                  <a:moveTo>
                    <a:pt x="3338" y="0"/>
                  </a:moveTo>
                  <a:cubicBezTo>
                    <a:pt x="15235" y="46"/>
                    <a:pt x="24854" y="9703"/>
                    <a:pt x="24854" y="21600"/>
                  </a:cubicBezTo>
                  <a:cubicBezTo>
                    <a:pt x="24854" y="33529"/>
                    <a:pt x="15183" y="43200"/>
                    <a:pt x="3254" y="43200"/>
                  </a:cubicBezTo>
                  <a:cubicBezTo>
                    <a:pt x="2164" y="43200"/>
                    <a:pt x="1076" y="43117"/>
                    <a:pt x="-1" y="42953"/>
                  </a:cubicBezTo>
                  <a:lnTo>
                    <a:pt x="3254" y="21600"/>
                  </a:lnTo>
                  <a:close/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 type="triangle" w="lg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8169" name="Rectangle 80"/>
            <p:cNvSpPr>
              <a:spLocks noChangeArrowheads="1"/>
            </p:cNvSpPr>
            <p:nvPr/>
          </p:nvSpPr>
          <p:spPr bwMode="auto">
            <a:xfrm>
              <a:off x="185" y="2631"/>
              <a:ext cx="901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300" b="1">
                  <a:ea typeface="Arial" charset="0"/>
                  <a:cs typeface="Arial" charset="0"/>
                </a:rPr>
                <a:t>∆</a:t>
              </a:r>
              <a:r>
                <a:rPr lang="en-US" sz="2300" b="1" i="1">
                  <a:ea typeface="Arial" charset="0"/>
                  <a:cs typeface="Arial" charset="0"/>
                </a:rPr>
                <a:t>Q</a:t>
              </a:r>
              <a:r>
                <a:rPr lang="en-US" sz="2300">
                  <a:ea typeface="Arial" charset="0"/>
                  <a:cs typeface="Arial" charset="0"/>
                </a:rPr>
                <a:t> = 600</a:t>
              </a:r>
            </a:p>
          </p:txBody>
        </p:sp>
        <p:sp>
          <p:nvSpPr>
            <p:cNvPr id="48170" name="Rectangle 86"/>
            <p:cNvSpPr>
              <a:spLocks noChangeArrowheads="1"/>
            </p:cNvSpPr>
            <p:nvPr/>
          </p:nvSpPr>
          <p:spPr bwMode="auto">
            <a:xfrm>
              <a:off x="2869" y="2629"/>
              <a:ext cx="122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300" b="1">
                  <a:ea typeface="Arial" charset="0"/>
                  <a:cs typeface="Arial" charset="0"/>
                </a:rPr>
                <a:t>∆TC</a:t>
              </a:r>
              <a:r>
                <a:rPr lang="en-US" sz="2300">
                  <a:ea typeface="Arial" charset="0"/>
                  <a:cs typeface="Arial" charset="0"/>
                </a:rPr>
                <a:t> = $2000</a:t>
              </a:r>
            </a:p>
          </p:txBody>
        </p:sp>
      </p:grpSp>
      <p:grpSp>
        <p:nvGrpSpPr>
          <p:cNvPr id="6" name="Group 92"/>
          <p:cNvGrpSpPr>
            <a:grpSpLocks/>
          </p:cNvGrpSpPr>
          <p:nvPr/>
        </p:nvGrpSpPr>
        <p:grpSpPr bwMode="auto">
          <a:xfrm>
            <a:off x="307975" y="4703763"/>
            <a:ext cx="6172200" cy="903287"/>
            <a:chOff x="194" y="2963"/>
            <a:chExt cx="3888" cy="569"/>
          </a:xfrm>
        </p:grpSpPr>
        <p:sp>
          <p:nvSpPr>
            <p:cNvPr id="48163" name="Arc 53"/>
            <p:cNvSpPr>
              <a:spLocks/>
            </p:cNvSpPr>
            <p:nvPr/>
          </p:nvSpPr>
          <p:spPr bwMode="auto">
            <a:xfrm flipH="1">
              <a:off x="1098" y="2977"/>
              <a:ext cx="205" cy="407"/>
            </a:xfrm>
            <a:custGeom>
              <a:avLst/>
              <a:gdLst>
                <a:gd name="T0" fmla="*/ 0 w 24604"/>
                <a:gd name="T1" fmla="*/ 0 h 43200"/>
                <a:gd name="T2" fmla="*/ 0 w 24604"/>
                <a:gd name="T3" fmla="*/ 0 h 43200"/>
                <a:gd name="T4" fmla="*/ 0 w 24604"/>
                <a:gd name="T5" fmla="*/ 0 h 43200"/>
                <a:gd name="T6" fmla="*/ 0 60000 65536"/>
                <a:gd name="T7" fmla="*/ 0 60000 65536"/>
                <a:gd name="T8" fmla="*/ 0 60000 65536"/>
                <a:gd name="T9" fmla="*/ 0 w 24604"/>
                <a:gd name="T10" fmla="*/ 0 h 43200"/>
                <a:gd name="T11" fmla="*/ 24604 w 2460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604" h="43200" fill="none" extrusionOk="0">
                  <a:moveTo>
                    <a:pt x="1377" y="61"/>
                  </a:moveTo>
                  <a:cubicBezTo>
                    <a:pt x="1918" y="20"/>
                    <a:pt x="2461" y="-1"/>
                    <a:pt x="3004" y="0"/>
                  </a:cubicBezTo>
                  <a:cubicBezTo>
                    <a:pt x="14933" y="0"/>
                    <a:pt x="24604" y="9670"/>
                    <a:pt x="24604" y="21600"/>
                  </a:cubicBezTo>
                  <a:cubicBezTo>
                    <a:pt x="24604" y="33529"/>
                    <a:pt x="14933" y="43200"/>
                    <a:pt x="3004" y="43200"/>
                  </a:cubicBezTo>
                  <a:cubicBezTo>
                    <a:pt x="1998" y="43200"/>
                    <a:pt x="995" y="43129"/>
                    <a:pt x="-1" y="42990"/>
                  </a:cubicBezTo>
                </a:path>
                <a:path w="24604" h="43200" stroke="0" extrusionOk="0">
                  <a:moveTo>
                    <a:pt x="1377" y="61"/>
                  </a:moveTo>
                  <a:cubicBezTo>
                    <a:pt x="1918" y="20"/>
                    <a:pt x="2461" y="-1"/>
                    <a:pt x="3004" y="0"/>
                  </a:cubicBezTo>
                  <a:cubicBezTo>
                    <a:pt x="14933" y="0"/>
                    <a:pt x="24604" y="9670"/>
                    <a:pt x="24604" y="21600"/>
                  </a:cubicBezTo>
                  <a:cubicBezTo>
                    <a:pt x="24604" y="33529"/>
                    <a:pt x="14933" y="43200"/>
                    <a:pt x="3004" y="43200"/>
                  </a:cubicBezTo>
                  <a:cubicBezTo>
                    <a:pt x="1998" y="43200"/>
                    <a:pt x="995" y="43129"/>
                    <a:pt x="-1" y="42990"/>
                  </a:cubicBezTo>
                  <a:lnTo>
                    <a:pt x="3004" y="21600"/>
                  </a:lnTo>
                  <a:close/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 type="triangle" w="lg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8164" name="Arc 56"/>
            <p:cNvSpPr>
              <a:spLocks/>
            </p:cNvSpPr>
            <p:nvPr/>
          </p:nvSpPr>
          <p:spPr bwMode="auto">
            <a:xfrm>
              <a:off x="2645" y="2963"/>
              <a:ext cx="201" cy="407"/>
            </a:xfrm>
            <a:custGeom>
              <a:avLst/>
              <a:gdLst>
                <a:gd name="T0" fmla="*/ 0 w 24854"/>
                <a:gd name="T1" fmla="*/ 0 h 43200"/>
                <a:gd name="T2" fmla="*/ 0 w 24854"/>
                <a:gd name="T3" fmla="*/ 0 h 43200"/>
                <a:gd name="T4" fmla="*/ 0 w 24854"/>
                <a:gd name="T5" fmla="*/ 0 h 43200"/>
                <a:gd name="T6" fmla="*/ 0 60000 65536"/>
                <a:gd name="T7" fmla="*/ 0 60000 65536"/>
                <a:gd name="T8" fmla="*/ 0 60000 65536"/>
                <a:gd name="T9" fmla="*/ 0 w 24854"/>
                <a:gd name="T10" fmla="*/ 0 h 43200"/>
                <a:gd name="T11" fmla="*/ 24854 w 2485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54" h="43200" fill="none" extrusionOk="0">
                  <a:moveTo>
                    <a:pt x="3338" y="0"/>
                  </a:moveTo>
                  <a:cubicBezTo>
                    <a:pt x="15235" y="46"/>
                    <a:pt x="24854" y="9703"/>
                    <a:pt x="24854" y="21600"/>
                  </a:cubicBezTo>
                  <a:cubicBezTo>
                    <a:pt x="24854" y="33529"/>
                    <a:pt x="15183" y="43200"/>
                    <a:pt x="3254" y="43200"/>
                  </a:cubicBezTo>
                  <a:cubicBezTo>
                    <a:pt x="2164" y="43200"/>
                    <a:pt x="1076" y="43117"/>
                    <a:pt x="-1" y="42953"/>
                  </a:cubicBezTo>
                </a:path>
                <a:path w="24854" h="43200" stroke="0" extrusionOk="0">
                  <a:moveTo>
                    <a:pt x="3338" y="0"/>
                  </a:moveTo>
                  <a:cubicBezTo>
                    <a:pt x="15235" y="46"/>
                    <a:pt x="24854" y="9703"/>
                    <a:pt x="24854" y="21600"/>
                  </a:cubicBezTo>
                  <a:cubicBezTo>
                    <a:pt x="24854" y="33529"/>
                    <a:pt x="15183" y="43200"/>
                    <a:pt x="3254" y="43200"/>
                  </a:cubicBezTo>
                  <a:cubicBezTo>
                    <a:pt x="2164" y="43200"/>
                    <a:pt x="1076" y="43117"/>
                    <a:pt x="-1" y="42953"/>
                  </a:cubicBezTo>
                  <a:lnTo>
                    <a:pt x="3254" y="21600"/>
                  </a:lnTo>
                  <a:close/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 type="triangle" w="lg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8165" name="Rectangle 81"/>
            <p:cNvSpPr>
              <a:spLocks noChangeArrowheads="1"/>
            </p:cNvSpPr>
            <p:nvPr/>
          </p:nvSpPr>
          <p:spPr bwMode="auto">
            <a:xfrm>
              <a:off x="194" y="3032"/>
              <a:ext cx="887" cy="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300" b="1">
                  <a:ea typeface="Arial" charset="0"/>
                  <a:cs typeface="Arial" charset="0"/>
                </a:rPr>
                <a:t>∆</a:t>
              </a:r>
              <a:r>
                <a:rPr lang="en-US" sz="2300" b="1" i="1">
                  <a:ea typeface="Arial" charset="0"/>
                  <a:cs typeface="Arial" charset="0"/>
                </a:rPr>
                <a:t>Q</a:t>
              </a:r>
              <a:r>
                <a:rPr lang="en-US" sz="2300">
                  <a:ea typeface="Arial" charset="0"/>
                  <a:cs typeface="Arial" charset="0"/>
                </a:rPr>
                <a:t> = 400</a:t>
              </a:r>
            </a:p>
          </p:txBody>
        </p:sp>
        <p:sp>
          <p:nvSpPr>
            <p:cNvPr id="48166" name="Rectangle 87"/>
            <p:cNvSpPr>
              <a:spLocks noChangeArrowheads="1"/>
            </p:cNvSpPr>
            <p:nvPr/>
          </p:nvSpPr>
          <p:spPr bwMode="auto">
            <a:xfrm>
              <a:off x="2860" y="3028"/>
              <a:ext cx="122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300" b="1">
                  <a:ea typeface="Arial" charset="0"/>
                  <a:cs typeface="Arial" charset="0"/>
                </a:rPr>
                <a:t>∆TC</a:t>
              </a:r>
              <a:r>
                <a:rPr lang="en-US" sz="2300">
                  <a:ea typeface="Arial" charset="0"/>
                  <a:cs typeface="Arial" charset="0"/>
                </a:rPr>
                <a:t> = $2000</a:t>
              </a:r>
            </a:p>
          </p:txBody>
        </p:sp>
      </p:grpSp>
      <p:grpSp>
        <p:nvGrpSpPr>
          <p:cNvPr id="7" name="Group 93"/>
          <p:cNvGrpSpPr>
            <a:grpSpLocks/>
          </p:cNvGrpSpPr>
          <p:nvPr/>
        </p:nvGrpSpPr>
        <p:grpSpPr bwMode="auto">
          <a:xfrm>
            <a:off x="307975" y="5310188"/>
            <a:ext cx="6186488" cy="668337"/>
            <a:chOff x="194" y="3345"/>
            <a:chExt cx="3897" cy="421"/>
          </a:xfrm>
        </p:grpSpPr>
        <p:sp>
          <p:nvSpPr>
            <p:cNvPr id="48159" name="Arc 59"/>
            <p:cNvSpPr>
              <a:spLocks/>
            </p:cNvSpPr>
            <p:nvPr/>
          </p:nvSpPr>
          <p:spPr bwMode="auto">
            <a:xfrm flipH="1">
              <a:off x="1105" y="3359"/>
              <a:ext cx="205" cy="407"/>
            </a:xfrm>
            <a:custGeom>
              <a:avLst/>
              <a:gdLst>
                <a:gd name="T0" fmla="*/ 0 w 24604"/>
                <a:gd name="T1" fmla="*/ 0 h 43200"/>
                <a:gd name="T2" fmla="*/ 0 w 24604"/>
                <a:gd name="T3" fmla="*/ 0 h 43200"/>
                <a:gd name="T4" fmla="*/ 0 w 24604"/>
                <a:gd name="T5" fmla="*/ 0 h 43200"/>
                <a:gd name="T6" fmla="*/ 0 60000 65536"/>
                <a:gd name="T7" fmla="*/ 0 60000 65536"/>
                <a:gd name="T8" fmla="*/ 0 60000 65536"/>
                <a:gd name="T9" fmla="*/ 0 w 24604"/>
                <a:gd name="T10" fmla="*/ 0 h 43200"/>
                <a:gd name="T11" fmla="*/ 24604 w 2460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604" h="43200" fill="none" extrusionOk="0">
                  <a:moveTo>
                    <a:pt x="1377" y="61"/>
                  </a:moveTo>
                  <a:cubicBezTo>
                    <a:pt x="1918" y="20"/>
                    <a:pt x="2461" y="-1"/>
                    <a:pt x="3004" y="0"/>
                  </a:cubicBezTo>
                  <a:cubicBezTo>
                    <a:pt x="14933" y="0"/>
                    <a:pt x="24604" y="9670"/>
                    <a:pt x="24604" y="21600"/>
                  </a:cubicBezTo>
                  <a:cubicBezTo>
                    <a:pt x="24604" y="33529"/>
                    <a:pt x="14933" y="43200"/>
                    <a:pt x="3004" y="43200"/>
                  </a:cubicBezTo>
                  <a:cubicBezTo>
                    <a:pt x="1998" y="43200"/>
                    <a:pt x="995" y="43129"/>
                    <a:pt x="-1" y="42990"/>
                  </a:cubicBezTo>
                </a:path>
                <a:path w="24604" h="43200" stroke="0" extrusionOk="0">
                  <a:moveTo>
                    <a:pt x="1377" y="61"/>
                  </a:moveTo>
                  <a:cubicBezTo>
                    <a:pt x="1918" y="20"/>
                    <a:pt x="2461" y="-1"/>
                    <a:pt x="3004" y="0"/>
                  </a:cubicBezTo>
                  <a:cubicBezTo>
                    <a:pt x="14933" y="0"/>
                    <a:pt x="24604" y="9670"/>
                    <a:pt x="24604" y="21600"/>
                  </a:cubicBezTo>
                  <a:cubicBezTo>
                    <a:pt x="24604" y="33529"/>
                    <a:pt x="14933" y="43200"/>
                    <a:pt x="3004" y="43200"/>
                  </a:cubicBezTo>
                  <a:cubicBezTo>
                    <a:pt x="1998" y="43200"/>
                    <a:pt x="995" y="43129"/>
                    <a:pt x="-1" y="42990"/>
                  </a:cubicBezTo>
                  <a:lnTo>
                    <a:pt x="3004" y="21600"/>
                  </a:lnTo>
                  <a:close/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 type="triangle" w="lg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8160" name="Arc 62"/>
            <p:cNvSpPr>
              <a:spLocks/>
            </p:cNvSpPr>
            <p:nvPr/>
          </p:nvSpPr>
          <p:spPr bwMode="auto">
            <a:xfrm>
              <a:off x="2652" y="3345"/>
              <a:ext cx="201" cy="407"/>
            </a:xfrm>
            <a:custGeom>
              <a:avLst/>
              <a:gdLst>
                <a:gd name="T0" fmla="*/ 0 w 24854"/>
                <a:gd name="T1" fmla="*/ 0 h 43200"/>
                <a:gd name="T2" fmla="*/ 0 w 24854"/>
                <a:gd name="T3" fmla="*/ 0 h 43200"/>
                <a:gd name="T4" fmla="*/ 0 w 24854"/>
                <a:gd name="T5" fmla="*/ 0 h 43200"/>
                <a:gd name="T6" fmla="*/ 0 60000 65536"/>
                <a:gd name="T7" fmla="*/ 0 60000 65536"/>
                <a:gd name="T8" fmla="*/ 0 60000 65536"/>
                <a:gd name="T9" fmla="*/ 0 w 24854"/>
                <a:gd name="T10" fmla="*/ 0 h 43200"/>
                <a:gd name="T11" fmla="*/ 24854 w 2485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54" h="43200" fill="none" extrusionOk="0">
                  <a:moveTo>
                    <a:pt x="3338" y="0"/>
                  </a:moveTo>
                  <a:cubicBezTo>
                    <a:pt x="15235" y="46"/>
                    <a:pt x="24854" y="9703"/>
                    <a:pt x="24854" y="21600"/>
                  </a:cubicBezTo>
                  <a:cubicBezTo>
                    <a:pt x="24854" y="33529"/>
                    <a:pt x="15183" y="43200"/>
                    <a:pt x="3254" y="43200"/>
                  </a:cubicBezTo>
                  <a:cubicBezTo>
                    <a:pt x="2164" y="43200"/>
                    <a:pt x="1076" y="43117"/>
                    <a:pt x="-1" y="42953"/>
                  </a:cubicBezTo>
                </a:path>
                <a:path w="24854" h="43200" stroke="0" extrusionOk="0">
                  <a:moveTo>
                    <a:pt x="3338" y="0"/>
                  </a:moveTo>
                  <a:cubicBezTo>
                    <a:pt x="15235" y="46"/>
                    <a:pt x="24854" y="9703"/>
                    <a:pt x="24854" y="21600"/>
                  </a:cubicBezTo>
                  <a:cubicBezTo>
                    <a:pt x="24854" y="33529"/>
                    <a:pt x="15183" y="43200"/>
                    <a:pt x="3254" y="43200"/>
                  </a:cubicBezTo>
                  <a:cubicBezTo>
                    <a:pt x="2164" y="43200"/>
                    <a:pt x="1076" y="43117"/>
                    <a:pt x="-1" y="42953"/>
                  </a:cubicBezTo>
                  <a:lnTo>
                    <a:pt x="3254" y="21600"/>
                  </a:lnTo>
                  <a:close/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 type="triangle" w="lg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8161" name="Rectangle 82"/>
            <p:cNvSpPr>
              <a:spLocks noChangeArrowheads="1"/>
            </p:cNvSpPr>
            <p:nvPr/>
          </p:nvSpPr>
          <p:spPr bwMode="auto">
            <a:xfrm>
              <a:off x="194" y="3421"/>
              <a:ext cx="894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300" b="1">
                  <a:ea typeface="Arial" charset="0"/>
                  <a:cs typeface="Arial" charset="0"/>
                </a:rPr>
                <a:t>∆</a:t>
              </a:r>
              <a:r>
                <a:rPr lang="en-US" sz="2300" b="1" i="1">
                  <a:ea typeface="Arial" charset="0"/>
                  <a:cs typeface="Arial" charset="0"/>
                </a:rPr>
                <a:t>Q</a:t>
              </a:r>
              <a:r>
                <a:rPr lang="en-US" sz="2300">
                  <a:ea typeface="Arial" charset="0"/>
                  <a:cs typeface="Arial" charset="0"/>
                </a:rPr>
                <a:t> = 200</a:t>
              </a:r>
            </a:p>
          </p:txBody>
        </p:sp>
        <p:sp>
          <p:nvSpPr>
            <p:cNvPr id="48162" name="Rectangle 88"/>
            <p:cNvSpPr>
              <a:spLocks noChangeArrowheads="1"/>
            </p:cNvSpPr>
            <p:nvPr/>
          </p:nvSpPr>
          <p:spPr bwMode="auto">
            <a:xfrm>
              <a:off x="2869" y="3411"/>
              <a:ext cx="122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300" b="1">
                  <a:ea typeface="Arial" charset="0"/>
                  <a:cs typeface="Arial" charset="0"/>
                </a:rPr>
                <a:t>∆TC</a:t>
              </a:r>
              <a:r>
                <a:rPr lang="en-US" sz="2300">
                  <a:ea typeface="Arial" charset="0"/>
                  <a:cs typeface="Arial" charset="0"/>
                </a:rPr>
                <a:t> = $2000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/>
      <p:bldP spid="82948" grpId="0"/>
      <p:bldP spid="82949" grpId="0"/>
      <p:bldP spid="82950" grpId="0"/>
      <p:bldP spid="8295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4929188" y="1627188"/>
            <a:ext cx="3302000" cy="134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sz="2600" b="1">
                <a:ea typeface="Arial" charset="0"/>
                <a:cs typeface="Arial" charset="0"/>
              </a:rPr>
              <a:t>MC</a:t>
            </a:r>
            <a:r>
              <a:rPr lang="en-US" sz="2600">
                <a:ea typeface="Arial" charset="0"/>
                <a:cs typeface="Arial" charset="0"/>
              </a:rPr>
              <a:t> usually rises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as </a:t>
            </a:r>
            <a:r>
              <a:rPr lang="en-US" sz="2600" b="1" i="1">
                <a:ea typeface="Arial" charset="0"/>
                <a:cs typeface="Arial" charset="0"/>
              </a:rPr>
              <a:t>Q</a:t>
            </a:r>
            <a:r>
              <a:rPr lang="en-US" sz="2600">
                <a:ea typeface="Arial" charset="0"/>
                <a:cs typeface="Arial" charset="0"/>
              </a:rPr>
              <a:t> rises,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as in this example.</a:t>
            </a:r>
          </a:p>
        </p:txBody>
      </p:sp>
      <p:sp>
        <p:nvSpPr>
          <p:cNvPr id="206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5738"/>
            <a:ext cx="8229600" cy="649287"/>
          </a:xfrm>
        </p:spPr>
        <p:txBody>
          <a:bodyPr/>
          <a:lstStyle/>
          <a:p>
            <a:pPr eaLnBrk="1" hangingPunct="1"/>
            <a:r>
              <a:rPr lang="en-US" sz="3000" smtClean="0">
                <a:latin typeface="Tahoma" charset="0"/>
                <a:ea typeface="Tahoma" charset="0"/>
                <a:cs typeface="Tahoma" charset="0"/>
              </a:rPr>
              <a:t>EXAMPLE 1:  </a:t>
            </a:r>
            <a:r>
              <a:rPr lang="en-US" smtClean="0">
                <a:latin typeface="Tahoma" charset="0"/>
                <a:ea typeface="Tahoma" charset="0"/>
                <a:cs typeface="Tahoma" charset="0"/>
              </a:rPr>
              <a:t>The Marginal Cost Curve</a:t>
            </a:r>
          </a:p>
        </p:txBody>
      </p:sp>
      <p:sp>
        <p:nvSpPr>
          <p:cNvPr id="2062" name="Rectangle 5"/>
          <p:cNvSpPr>
            <a:spLocks noChangeArrowheads="1"/>
          </p:cNvSpPr>
          <p:nvPr/>
        </p:nvSpPr>
        <p:spPr bwMode="auto">
          <a:xfrm>
            <a:off x="1611313" y="5635625"/>
            <a:ext cx="1244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$11,000</a:t>
            </a:r>
          </a:p>
        </p:txBody>
      </p:sp>
      <p:sp>
        <p:nvSpPr>
          <p:cNvPr id="2063" name="Rectangle 6"/>
          <p:cNvSpPr>
            <a:spLocks noChangeArrowheads="1"/>
          </p:cNvSpPr>
          <p:nvPr/>
        </p:nvSpPr>
        <p:spPr bwMode="auto">
          <a:xfrm>
            <a:off x="1611313" y="5054600"/>
            <a:ext cx="1244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$9,000</a:t>
            </a:r>
          </a:p>
        </p:txBody>
      </p:sp>
      <p:sp>
        <p:nvSpPr>
          <p:cNvPr id="2064" name="Rectangle 7"/>
          <p:cNvSpPr>
            <a:spLocks noChangeArrowheads="1"/>
          </p:cNvSpPr>
          <p:nvPr/>
        </p:nvSpPr>
        <p:spPr bwMode="auto">
          <a:xfrm>
            <a:off x="1611313" y="4414838"/>
            <a:ext cx="1244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$7,000</a:t>
            </a:r>
          </a:p>
        </p:txBody>
      </p:sp>
      <p:sp>
        <p:nvSpPr>
          <p:cNvPr id="2065" name="Rectangle 8"/>
          <p:cNvSpPr>
            <a:spLocks noChangeArrowheads="1"/>
          </p:cNvSpPr>
          <p:nvPr/>
        </p:nvSpPr>
        <p:spPr bwMode="auto">
          <a:xfrm>
            <a:off x="1611313" y="3760788"/>
            <a:ext cx="12446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$5,000</a:t>
            </a:r>
          </a:p>
        </p:txBody>
      </p:sp>
      <p:sp>
        <p:nvSpPr>
          <p:cNvPr id="2066" name="Rectangle 9"/>
          <p:cNvSpPr>
            <a:spLocks noChangeArrowheads="1"/>
          </p:cNvSpPr>
          <p:nvPr/>
        </p:nvSpPr>
        <p:spPr bwMode="auto">
          <a:xfrm>
            <a:off x="1611313" y="3121025"/>
            <a:ext cx="1244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$3,000</a:t>
            </a:r>
          </a:p>
        </p:txBody>
      </p:sp>
      <p:sp>
        <p:nvSpPr>
          <p:cNvPr id="2067" name="Rectangle 10"/>
          <p:cNvSpPr>
            <a:spLocks noChangeArrowheads="1"/>
          </p:cNvSpPr>
          <p:nvPr/>
        </p:nvSpPr>
        <p:spPr bwMode="auto">
          <a:xfrm>
            <a:off x="1611313" y="2441575"/>
            <a:ext cx="124460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$1,000</a:t>
            </a:r>
          </a:p>
        </p:txBody>
      </p:sp>
      <p:sp>
        <p:nvSpPr>
          <p:cNvPr id="2068" name="Rectangle 11"/>
          <p:cNvSpPr>
            <a:spLocks noChangeArrowheads="1"/>
          </p:cNvSpPr>
          <p:nvPr/>
        </p:nvSpPr>
        <p:spPr bwMode="auto">
          <a:xfrm>
            <a:off x="1611313" y="1128713"/>
            <a:ext cx="1244600" cy="131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i="1">
                <a:ea typeface="Arial" charset="0"/>
                <a:cs typeface="Arial" charset="0"/>
              </a:rPr>
              <a:t>TC</a:t>
            </a:r>
          </a:p>
        </p:txBody>
      </p:sp>
      <p:grpSp>
        <p:nvGrpSpPr>
          <p:cNvPr id="2069" name="Group 12"/>
          <p:cNvGrpSpPr>
            <a:grpSpLocks/>
          </p:cNvGrpSpPr>
          <p:nvPr/>
        </p:nvGrpSpPr>
        <p:grpSpPr bwMode="auto">
          <a:xfrm>
            <a:off x="2855913" y="2798763"/>
            <a:ext cx="1146175" cy="3095625"/>
            <a:chOff x="1799" y="1966"/>
            <a:chExt cx="722" cy="1950"/>
          </a:xfrm>
        </p:grpSpPr>
        <p:sp>
          <p:nvSpPr>
            <p:cNvPr id="2096" name="Rectangle 13"/>
            <p:cNvSpPr>
              <a:spLocks noChangeArrowheads="1"/>
            </p:cNvSpPr>
            <p:nvPr/>
          </p:nvSpPr>
          <p:spPr bwMode="auto">
            <a:xfrm>
              <a:off x="1799" y="3550"/>
              <a:ext cx="72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300">
                  <a:ea typeface="Arial" charset="0"/>
                  <a:cs typeface="Arial" charset="0"/>
                </a:rPr>
                <a:t>$10.00</a:t>
              </a:r>
            </a:p>
          </p:txBody>
        </p:sp>
        <p:sp>
          <p:nvSpPr>
            <p:cNvPr id="2097" name="Rectangle 14"/>
            <p:cNvSpPr>
              <a:spLocks noChangeArrowheads="1"/>
            </p:cNvSpPr>
            <p:nvPr/>
          </p:nvSpPr>
          <p:spPr bwMode="auto">
            <a:xfrm>
              <a:off x="1799" y="3184"/>
              <a:ext cx="72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300">
                  <a:ea typeface="Arial" charset="0"/>
                  <a:cs typeface="Arial" charset="0"/>
                </a:rPr>
                <a:t>$5.00</a:t>
              </a:r>
            </a:p>
          </p:txBody>
        </p:sp>
        <p:sp>
          <p:nvSpPr>
            <p:cNvPr id="2098" name="Rectangle 15"/>
            <p:cNvSpPr>
              <a:spLocks noChangeArrowheads="1"/>
            </p:cNvSpPr>
            <p:nvPr/>
          </p:nvSpPr>
          <p:spPr bwMode="auto">
            <a:xfrm>
              <a:off x="1799" y="2781"/>
              <a:ext cx="72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300">
                  <a:ea typeface="Arial" charset="0"/>
                  <a:cs typeface="Arial" charset="0"/>
                </a:rPr>
                <a:t>$3.33</a:t>
              </a:r>
            </a:p>
          </p:txBody>
        </p:sp>
        <p:sp>
          <p:nvSpPr>
            <p:cNvPr id="2099" name="Rectangle 16"/>
            <p:cNvSpPr>
              <a:spLocks noChangeArrowheads="1"/>
            </p:cNvSpPr>
            <p:nvPr/>
          </p:nvSpPr>
          <p:spPr bwMode="auto">
            <a:xfrm>
              <a:off x="1799" y="2369"/>
              <a:ext cx="722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300">
                  <a:ea typeface="Arial" charset="0"/>
                  <a:cs typeface="Arial" charset="0"/>
                </a:rPr>
                <a:t>$2.50</a:t>
              </a:r>
            </a:p>
          </p:txBody>
        </p:sp>
        <p:sp>
          <p:nvSpPr>
            <p:cNvPr id="2100" name="Rectangle 17"/>
            <p:cNvSpPr>
              <a:spLocks noChangeArrowheads="1"/>
            </p:cNvSpPr>
            <p:nvPr/>
          </p:nvSpPr>
          <p:spPr bwMode="auto">
            <a:xfrm>
              <a:off x="1799" y="1966"/>
              <a:ext cx="72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300">
                  <a:ea typeface="Arial" charset="0"/>
                  <a:cs typeface="Arial" charset="0"/>
                </a:rPr>
                <a:t>$2.00</a:t>
              </a:r>
            </a:p>
          </p:txBody>
        </p:sp>
      </p:grpSp>
      <p:sp>
        <p:nvSpPr>
          <p:cNvPr id="2070" name="Rectangle 18"/>
          <p:cNvSpPr>
            <a:spLocks noChangeArrowheads="1"/>
          </p:cNvSpPr>
          <p:nvPr/>
        </p:nvSpPr>
        <p:spPr bwMode="auto">
          <a:xfrm>
            <a:off x="2855913" y="2441575"/>
            <a:ext cx="1146175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300">
              <a:ea typeface="Arial" charset="0"/>
              <a:cs typeface="Arial" charset="0"/>
            </a:endParaRPr>
          </a:p>
        </p:txBody>
      </p:sp>
      <p:sp>
        <p:nvSpPr>
          <p:cNvPr id="2071" name="Rectangle 19"/>
          <p:cNvSpPr>
            <a:spLocks noChangeArrowheads="1"/>
          </p:cNvSpPr>
          <p:nvPr/>
        </p:nvSpPr>
        <p:spPr bwMode="auto">
          <a:xfrm>
            <a:off x="2855913" y="1128713"/>
            <a:ext cx="1146175" cy="131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i="1">
                <a:ea typeface="Arial" charset="0"/>
                <a:cs typeface="Arial" charset="0"/>
              </a:rPr>
              <a:t>MC</a:t>
            </a:r>
          </a:p>
        </p:txBody>
      </p:sp>
      <p:sp>
        <p:nvSpPr>
          <p:cNvPr id="2072" name="Rectangle 20"/>
          <p:cNvSpPr>
            <a:spLocks noChangeArrowheads="1"/>
          </p:cNvSpPr>
          <p:nvPr/>
        </p:nvSpPr>
        <p:spPr bwMode="auto">
          <a:xfrm>
            <a:off x="330200" y="5635625"/>
            <a:ext cx="12811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3000</a:t>
            </a:r>
          </a:p>
        </p:txBody>
      </p:sp>
      <p:sp>
        <p:nvSpPr>
          <p:cNvPr id="2073" name="Rectangle 21"/>
          <p:cNvSpPr>
            <a:spLocks noChangeArrowheads="1"/>
          </p:cNvSpPr>
          <p:nvPr/>
        </p:nvSpPr>
        <p:spPr bwMode="auto">
          <a:xfrm>
            <a:off x="330200" y="5054600"/>
            <a:ext cx="12811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2800</a:t>
            </a:r>
          </a:p>
        </p:txBody>
      </p:sp>
      <p:sp>
        <p:nvSpPr>
          <p:cNvPr id="2074" name="Rectangle 22"/>
          <p:cNvSpPr>
            <a:spLocks noChangeArrowheads="1"/>
          </p:cNvSpPr>
          <p:nvPr/>
        </p:nvSpPr>
        <p:spPr bwMode="auto">
          <a:xfrm>
            <a:off x="330200" y="4414838"/>
            <a:ext cx="128111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2400</a:t>
            </a:r>
          </a:p>
        </p:txBody>
      </p:sp>
      <p:sp>
        <p:nvSpPr>
          <p:cNvPr id="2075" name="Rectangle 23"/>
          <p:cNvSpPr>
            <a:spLocks noChangeArrowheads="1"/>
          </p:cNvSpPr>
          <p:nvPr/>
        </p:nvSpPr>
        <p:spPr bwMode="auto">
          <a:xfrm>
            <a:off x="330200" y="3760788"/>
            <a:ext cx="1281113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1800</a:t>
            </a:r>
          </a:p>
        </p:txBody>
      </p:sp>
      <p:sp>
        <p:nvSpPr>
          <p:cNvPr id="2076" name="Rectangle 24"/>
          <p:cNvSpPr>
            <a:spLocks noChangeArrowheads="1"/>
          </p:cNvSpPr>
          <p:nvPr/>
        </p:nvSpPr>
        <p:spPr bwMode="auto">
          <a:xfrm>
            <a:off x="330200" y="3121025"/>
            <a:ext cx="128111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1000</a:t>
            </a:r>
          </a:p>
        </p:txBody>
      </p:sp>
      <p:sp>
        <p:nvSpPr>
          <p:cNvPr id="2077" name="Rectangle 25"/>
          <p:cNvSpPr>
            <a:spLocks noChangeArrowheads="1"/>
          </p:cNvSpPr>
          <p:nvPr/>
        </p:nvSpPr>
        <p:spPr bwMode="auto">
          <a:xfrm>
            <a:off x="330200" y="2441575"/>
            <a:ext cx="1281113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2860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2078" name="Rectangle 26"/>
          <p:cNvSpPr>
            <a:spLocks noChangeArrowheads="1"/>
          </p:cNvSpPr>
          <p:nvPr/>
        </p:nvSpPr>
        <p:spPr bwMode="auto">
          <a:xfrm>
            <a:off x="330200" y="1128713"/>
            <a:ext cx="1281113" cy="131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b="1" i="1">
                <a:ea typeface="Arial" charset="0"/>
                <a:cs typeface="Arial" charset="0"/>
              </a:rPr>
              <a:t>Q</a:t>
            </a:r>
            <a:r>
              <a:rPr lang="en-US">
                <a:ea typeface="Arial" charset="0"/>
                <a:cs typeface="Arial" charset="0"/>
              </a:rPr>
              <a:t/>
            </a:r>
            <a:br>
              <a:rPr lang="en-US">
                <a:ea typeface="Arial" charset="0"/>
                <a:cs typeface="Arial" charset="0"/>
              </a:rPr>
            </a:br>
            <a:r>
              <a:rPr lang="en-US">
                <a:ea typeface="Arial" charset="0"/>
                <a:cs typeface="Arial" charset="0"/>
              </a:rPr>
              <a:t>(bushels </a:t>
            </a:r>
            <a:br>
              <a:rPr lang="en-US">
                <a:ea typeface="Arial" charset="0"/>
                <a:cs typeface="Arial" charset="0"/>
              </a:rPr>
            </a:br>
            <a:r>
              <a:rPr lang="en-US">
                <a:ea typeface="Arial" charset="0"/>
                <a:cs typeface="Arial" charset="0"/>
              </a:rPr>
              <a:t>of wheat)</a:t>
            </a:r>
          </a:p>
        </p:txBody>
      </p:sp>
      <p:sp>
        <p:nvSpPr>
          <p:cNvPr id="2079" name="Line 27"/>
          <p:cNvSpPr>
            <a:spLocks noChangeShapeType="1"/>
          </p:cNvSpPr>
          <p:nvPr/>
        </p:nvSpPr>
        <p:spPr bwMode="auto">
          <a:xfrm>
            <a:off x="330200" y="1128713"/>
            <a:ext cx="0" cy="13128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0" name="Line 28"/>
          <p:cNvSpPr>
            <a:spLocks noChangeShapeType="1"/>
          </p:cNvSpPr>
          <p:nvPr/>
        </p:nvSpPr>
        <p:spPr bwMode="auto">
          <a:xfrm>
            <a:off x="4002088" y="1128713"/>
            <a:ext cx="0" cy="13128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1" name="Line 29"/>
          <p:cNvSpPr>
            <a:spLocks noChangeShapeType="1"/>
          </p:cNvSpPr>
          <p:nvPr/>
        </p:nvSpPr>
        <p:spPr bwMode="auto">
          <a:xfrm>
            <a:off x="330200" y="1128713"/>
            <a:ext cx="3671888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2" name="Line 30"/>
          <p:cNvSpPr>
            <a:spLocks noChangeShapeType="1"/>
          </p:cNvSpPr>
          <p:nvPr/>
        </p:nvSpPr>
        <p:spPr bwMode="auto">
          <a:xfrm>
            <a:off x="330200" y="2441575"/>
            <a:ext cx="0" cy="6794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3" name="Line 31"/>
          <p:cNvSpPr>
            <a:spLocks noChangeShapeType="1"/>
          </p:cNvSpPr>
          <p:nvPr/>
        </p:nvSpPr>
        <p:spPr bwMode="auto">
          <a:xfrm>
            <a:off x="4002088" y="2441575"/>
            <a:ext cx="0" cy="6794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4" name="Line 32"/>
          <p:cNvSpPr>
            <a:spLocks noChangeShapeType="1"/>
          </p:cNvSpPr>
          <p:nvPr/>
        </p:nvSpPr>
        <p:spPr bwMode="auto">
          <a:xfrm>
            <a:off x="330200" y="3121025"/>
            <a:ext cx="0" cy="6397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5" name="Line 33"/>
          <p:cNvSpPr>
            <a:spLocks noChangeShapeType="1"/>
          </p:cNvSpPr>
          <p:nvPr/>
        </p:nvSpPr>
        <p:spPr bwMode="auto">
          <a:xfrm>
            <a:off x="4002088" y="3121025"/>
            <a:ext cx="0" cy="63976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6" name="Line 34"/>
          <p:cNvSpPr>
            <a:spLocks noChangeShapeType="1"/>
          </p:cNvSpPr>
          <p:nvPr/>
        </p:nvSpPr>
        <p:spPr bwMode="auto">
          <a:xfrm>
            <a:off x="330200" y="3760788"/>
            <a:ext cx="0" cy="6540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7" name="Line 35"/>
          <p:cNvSpPr>
            <a:spLocks noChangeShapeType="1"/>
          </p:cNvSpPr>
          <p:nvPr/>
        </p:nvSpPr>
        <p:spPr bwMode="auto">
          <a:xfrm>
            <a:off x="4002088" y="3760788"/>
            <a:ext cx="0" cy="6540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8" name="Line 36"/>
          <p:cNvSpPr>
            <a:spLocks noChangeShapeType="1"/>
          </p:cNvSpPr>
          <p:nvPr/>
        </p:nvSpPr>
        <p:spPr bwMode="auto">
          <a:xfrm>
            <a:off x="330200" y="4414838"/>
            <a:ext cx="0" cy="6397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9" name="Line 37"/>
          <p:cNvSpPr>
            <a:spLocks noChangeShapeType="1"/>
          </p:cNvSpPr>
          <p:nvPr/>
        </p:nvSpPr>
        <p:spPr bwMode="auto">
          <a:xfrm>
            <a:off x="4002088" y="4414838"/>
            <a:ext cx="0" cy="63976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0" name="Line 38"/>
          <p:cNvSpPr>
            <a:spLocks noChangeShapeType="1"/>
          </p:cNvSpPr>
          <p:nvPr/>
        </p:nvSpPr>
        <p:spPr bwMode="auto">
          <a:xfrm>
            <a:off x="330200" y="5054600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1" name="Line 39"/>
          <p:cNvSpPr>
            <a:spLocks noChangeShapeType="1"/>
          </p:cNvSpPr>
          <p:nvPr/>
        </p:nvSpPr>
        <p:spPr bwMode="auto">
          <a:xfrm>
            <a:off x="4002088" y="5054600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2" name="Line 40"/>
          <p:cNvSpPr>
            <a:spLocks noChangeShapeType="1"/>
          </p:cNvSpPr>
          <p:nvPr/>
        </p:nvSpPr>
        <p:spPr bwMode="auto">
          <a:xfrm>
            <a:off x="330200" y="5635625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" name="Line 41"/>
          <p:cNvSpPr>
            <a:spLocks noChangeShapeType="1"/>
          </p:cNvSpPr>
          <p:nvPr/>
        </p:nvSpPr>
        <p:spPr bwMode="auto">
          <a:xfrm>
            <a:off x="4002088" y="5635625"/>
            <a:ext cx="0" cy="581025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4" name="Line 42"/>
          <p:cNvSpPr>
            <a:spLocks noChangeShapeType="1"/>
          </p:cNvSpPr>
          <p:nvPr/>
        </p:nvSpPr>
        <p:spPr bwMode="auto">
          <a:xfrm>
            <a:off x="330200" y="6216650"/>
            <a:ext cx="3671888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5" name="Line 43"/>
          <p:cNvSpPr>
            <a:spLocks noChangeShapeType="1"/>
          </p:cNvSpPr>
          <p:nvPr/>
        </p:nvSpPr>
        <p:spPr bwMode="auto">
          <a:xfrm>
            <a:off x="330200" y="2441575"/>
            <a:ext cx="3671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83971" name="Object 10"/>
          <p:cNvGraphicFramePr>
            <a:graphicFrameLocks noChangeAspect="1"/>
          </p:cNvGraphicFramePr>
          <p:nvPr/>
        </p:nvGraphicFramePr>
        <p:xfrm>
          <a:off x="4013200" y="903288"/>
          <a:ext cx="4916488" cy="543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Chart" r:id="rId5" imgW="3797300" imgH="4203700" progId="Excel.Sheet.8">
                  <p:embed/>
                </p:oleObj>
              </mc:Choice>
              <mc:Fallback>
                <p:oleObj name="Chart" r:id="rId5" imgW="3797300" imgH="4203700" progId="Excel.Shee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200" y="903288"/>
                        <a:ext cx="4916488" cy="543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OleChart spid="8397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Why MC Is Important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 eaLnBrk="1" hangingPunct="1">
              <a:buFont typeface="Wingdings" charset="2"/>
              <a:buChar char="§"/>
            </a:pPr>
            <a:r>
              <a:rPr lang="en-US" sz="2700" dirty="0" smtClean="0">
                <a:latin typeface="Arial" charset="0"/>
                <a:cs typeface="ＭＳ Ｐゴシック" charset="-128"/>
              </a:rPr>
              <a:t>Mahmud is rational and wants to maximize his profit.  To increase profit, should he produce more or less wheat?  </a:t>
            </a:r>
          </a:p>
          <a:p>
            <a:pPr eaLnBrk="1" hangingPunct="1">
              <a:buFont typeface="Wingdings" charset="2"/>
              <a:buChar char="§"/>
            </a:pPr>
            <a:r>
              <a:rPr lang="en-US" sz="2700" dirty="0" smtClean="0">
                <a:latin typeface="Arial" charset="0"/>
                <a:cs typeface="ＭＳ Ｐゴシック" charset="-128"/>
              </a:rPr>
              <a:t>To find the answer, Mahmud needs to “think at the margin.”  </a:t>
            </a:r>
          </a:p>
          <a:p>
            <a:pPr eaLnBrk="1" hangingPunct="1">
              <a:buFont typeface="Wingdings" charset="2"/>
              <a:buChar char="§"/>
            </a:pPr>
            <a:r>
              <a:rPr lang="en-US" sz="2700" dirty="0" smtClean="0">
                <a:latin typeface="Arial" charset="0"/>
                <a:cs typeface="ＭＳ Ｐゴシック" charset="-128"/>
              </a:rPr>
              <a:t>If the cost of additional wheat (</a:t>
            </a:r>
            <a:r>
              <a:rPr lang="en-US" sz="2700" i="1" dirty="0" smtClean="0">
                <a:latin typeface="Arial" charset="0"/>
                <a:cs typeface="ＭＳ Ｐゴシック" charset="-128"/>
              </a:rPr>
              <a:t>MC</a:t>
            </a:r>
            <a:r>
              <a:rPr lang="en-US" sz="2700" dirty="0" smtClean="0">
                <a:latin typeface="Arial" charset="0"/>
                <a:cs typeface="ＭＳ Ｐゴシック" charset="-128"/>
              </a:rPr>
              <a:t>) is less than </a:t>
            </a:r>
            <a:br>
              <a:rPr lang="en-US" sz="2700" dirty="0" smtClean="0">
                <a:latin typeface="Arial" charset="0"/>
                <a:cs typeface="ＭＳ Ｐゴシック" charset="-128"/>
              </a:rPr>
            </a:br>
            <a:r>
              <a:rPr lang="en-US" sz="2700" dirty="0" smtClean="0">
                <a:latin typeface="Arial" charset="0"/>
                <a:cs typeface="ＭＳ Ｐゴシック" charset="-128"/>
              </a:rPr>
              <a:t>the revenue he would get from selling it, then the farmer’s profits rise if he produces more.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bldLvl="5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Tahoma" charset="0"/>
                <a:ea typeface="Tahoma" charset="0"/>
                <a:cs typeface="Tahoma" charset="0"/>
              </a:rPr>
              <a:t>Fixed and Variable Costs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 eaLnBrk="1" hangingPunct="1">
              <a:buFont typeface="Wingdings" charset="2"/>
              <a:buChar char="§"/>
            </a:pPr>
            <a:r>
              <a:rPr lang="en-US" sz="2700" b="1" dirty="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Fixed costs</a:t>
            </a:r>
            <a:r>
              <a:rPr lang="en-US" sz="2700" b="1" dirty="0" smtClean="0">
                <a:latin typeface="Arial" charset="0"/>
                <a:cs typeface="ＭＳ Ｐゴシック" charset="-128"/>
              </a:rPr>
              <a:t> </a:t>
            </a:r>
            <a:r>
              <a:rPr lang="en-US" sz="2700" b="1" dirty="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(</a:t>
            </a:r>
            <a:r>
              <a:rPr lang="en-US" sz="2700" b="1" i="1" dirty="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FC</a:t>
            </a:r>
            <a:r>
              <a:rPr lang="en-US" sz="2700" b="1" dirty="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)</a:t>
            </a:r>
            <a:r>
              <a:rPr lang="en-US" sz="2700" dirty="0" smtClean="0">
                <a:latin typeface="Arial" charset="0"/>
                <a:cs typeface="ＭＳ Ｐゴシック" charset="-128"/>
              </a:rPr>
              <a:t> do not vary with the quantity of output produced.  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dirty="0" smtClean="0">
                <a:latin typeface="Arial" charset="0"/>
              </a:rPr>
              <a:t>For Mahmud, </a:t>
            </a:r>
            <a:r>
              <a:rPr lang="en-US" i="1" dirty="0" smtClean="0">
                <a:latin typeface="Arial" charset="0"/>
              </a:rPr>
              <a:t>FC</a:t>
            </a:r>
            <a:r>
              <a:rPr lang="en-US" dirty="0" smtClean="0">
                <a:latin typeface="Arial" charset="0"/>
              </a:rPr>
              <a:t> = $1000 for his land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dirty="0" smtClean="0">
                <a:latin typeface="Arial" charset="0"/>
              </a:rPr>
              <a:t>Other examples:  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cost of equipment, loan payments, rent</a:t>
            </a:r>
          </a:p>
          <a:p>
            <a:pPr eaLnBrk="1" hangingPunct="1">
              <a:buFont typeface="Wingdings" charset="2"/>
              <a:buChar char="§"/>
            </a:pPr>
            <a:r>
              <a:rPr lang="en-US" sz="2700" b="1" dirty="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Variable costs (</a:t>
            </a:r>
            <a:r>
              <a:rPr lang="en-US" sz="2700" b="1" i="1" dirty="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VC</a:t>
            </a:r>
            <a:r>
              <a:rPr lang="en-US" sz="2700" b="1" dirty="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)</a:t>
            </a:r>
            <a:r>
              <a:rPr lang="en-US" sz="2700" dirty="0" smtClean="0">
                <a:latin typeface="Arial" charset="0"/>
                <a:cs typeface="ＭＳ Ｐゴシック" charset="-128"/>
              </a:rPr>
              <a:t> vary with the quantity produced.  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dirty="0" smtClean="0">
                <a:latin typeface="Arial" charset="0"/>
              </a:rPr>
              <a:t>For Mahmud, </a:t>
            </a:r>
            <a:r>
              <a:rPr lang="en-US" i="1" dirty="0" smtClean="0">
                <a:latin typeface="Arial" charset="0"/>
              </a:rPr>
              <a:t>VC</a:t>
            </a:r>
            <a:r>
              <a:rPr lang="en-US" dirty="0" smtClean="0">
                <a:latin typeface="Arial" charset="0"/>
              </a:rPr>
              <a:t> = wages he pays workers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dirty="0" smtClean="0">
                <a:latin typeface="Arial" charset="0"/>
              </a:rPr>
              <a:t>Other example:  cost of materials</a:t>
            </a:r>
          </a:p>
          <a:p>
            <a:pPr eaLnBrk="1" hangingPunct="1">
              <a:buFont typeface="Wingdings" charset="2"/>
              <a:buChar char="§"/>
            </a:pPr>
            <a:r>
              <a:rPr lang="en-US" sz="2700" b="1" dirty="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Total cost (</a:t>
            </a:r>
            <a:r>
              <a:rPr lang="en-US" sz="2700" b="1" i="1" dirty="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TC</a:t>
            </a:r>
            <a:r>
              <a:rPr lang="en-US" sz="2700" b="1" dirty="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)</a:t>
            </a:r>
            <a:r>
              <a:rPr lang="en-US" sz="2700" dirty="0" smtClean="0">
                <a:latin typeface="Arial" charset="0"/>
                <a:cs typeface="ＭＳ Ｐゴシック" charset="-128"/>
              </a:rPr>
              <a:t>  =  </a:t>
            </a:r>
            <a:r>
              <a:rPr lang="en-US" sz="2700" i="1" dirty="0" smtClean="0">
                <a:latin typeface="Arial" charset="0"/>
                <a:cs typeface="ＭＳ Ｐゴシック" charset="-128"/>
              </a:rPr>
              <a:t>FC</a:t>
            </a:r>
            <a:r>
              <a:rPr lang="en-US" sz="2700" dirty="0" smtClean="0">
                <a:latin typeface="Arial" charset="0"/>
                <a:cs typeface="ＭＳ Ｐゴシック" charset="-128"/>
              </a:rPr>
              <a:t>  +  </a:t>
            </a:r>
            <a:r>
              <a:rPr lang="en-US" sz="2700" i="1" dirty="0" smtClean="0">
                <a:latin typeface="Arial" charset="0"/>
                <a:cs typeface="ＭＳ Ｐゴシック" charset="-128"/>
              </a:rPr>
              <a:t>VC</a:t>
            </a:r>
          </a:p>
        </p:txBody>
      </p:sp>
      <p:sp>
        <p:nvSpPr>
          <p:cNvPr id="5427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bldLvl="4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EXAMPLE 2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 eaLnBrk="1" hangingPunct="1"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Our second example is more general, applies to any type of firm producing any good with any types of inputs.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 bldLvl="4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ChangeArrowheads="1"/>
          </p:cNvSpPr>
          <p:nvPr/>
        </p:nvSpPr>
        <p:spPr bwMode="auto">
          <a:xfrm>
            <a:off x="3817938" y="454025"/>
            <a:ext cx="5030787" cy="5940425"/>
          </a:xfrm>
          <a:prstGeom prst="rect">
            <a:avLst/>
          </a:prstGeom>
          <a:solidFill>
            <a:srgbClr val="CCFFCC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58370" name="AutoShape 3"/>
          <p:cNvSpPr>
            <a:spLocks noChangeAspect="1" noChangeArrowheads="1" noTextEdit="1"/>
          </p:cNvSpPr>
          <p:nvPr/>
        </p:nvSpPr>
        <p:spPr bwMode="auto">
          <a:xfrm>
            <a:off x="3763963" y="400050"/>
            <a:ext cx="5148262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1" name="Rectangle 4"/>
          <p:cNvSpPr>
            <a:spLocks noChangeArrowheads="1"/>
          </p:cNvSpPr>
          <p:nvPr/>
        </p:nvSpPr>
        <p:spPr bwMode="auto">
          <a:xfrm>
            <a:off x="5180013" y="785813"/>
            <a:ext cx="3463925" cy="45481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126038" y="668338"/>
            <a:ext cx="3560762" cy="4140200"/>
            <a:chOff x="3229" y="421"/>
            <a:chExt cx="2243" cy="2608"/>
          </a:xfrm>
        </p:grpSpPr>
        <p:sp>
          <p:nvSpPr>
            <p:cNvPr id="58499" name="Freeform 6"/>
            <p:cNvSpPr>
              <a:spLocks/>
            </p:cNvSpPr>
            <p:nvPr/>
          </p:nvSpPr>
          <p:spPr bwMode="auto">
            <a:xfrm>
              <a:off x="3263" y="421"/>
              <a:ext cx="2209" cy="2581"/>
            </a:xfrm>
            <a:custGeom>
              <a:avLst/>
              <a:gdLst>
                <a:gd name="T0" fmla="*/ 0 w 327"/>
                <a:gd name="T1" fmla="*/ 245551820 h 382"/>
                <a:gd name="T2" fmla="*/ 26321181 w 327"/>
                <a:gd name="T3" fmla="*/ 221771263 h 382"/>
                <a:gd name="T4" fmla="*/ 52644503 w 327"/>
                <a:gd name="T5" fmla="*/ 204451314 h 382"/>
                <a:gd name="T6" fmla="*/ 78980154 w 327"/>
                <a:gd name="T7" fmla="*/ 190934455 h 382"/>
                <a:gd name="T8" fmla="*/ 105301287 w 327"/>
                <a:gd name="T9" fmla="*/ 174191575 h 382"/>
                <a:gd name="T10" fmla="*/ 130962132 w 327"/>
                <a:gd name="T11" fmla="*/ 150408782 h 382"/>
                <a:gd name="T12" fmla="*/ 157283266 w 327"/>
                <a:gd name="T13" fmla="*/ 116347831 h 382"/>
                <a:gd name="T14" fmla="*/ 183604494 w 327"/>
                <a:gd name="T15" fmla="*/ 68121955 h 382"/>
                <a:gd name="T16" fmla="*/ 209940144 w 327"/>
                <a:gd name="T17" fmla="*/ 0 h 3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7"/>
                <a:gd name="T28" fmla="*/ 0 h 382"/>
                <a:gd name="T29" fmla="*/ 327 w 327"/>
                <a:gd name="T30" fmla="*/ 382 h 3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7" h="382">
                  <a:moveTo>
                    <a:pt x="0" y="382"/>
                  </a:moveTo>
                  <a:lnTo>
                    <a:pt x="41" y="345"/>
                  </a:lnTo>
                  <a:lnTo>
                    <a:pt x="82" y="318"/>
                  </a:lnTo>
                  <a:lnTo>
                    <a:pt x="123" y="297"/>
                  </a:lnTo>
                  <a:lnTo>
                    <a:pt x="164" y="271"/>
                  </a:lnTo>
                  <a:lnTo>
                    <a:pt x="204" y="234"/>
                  </a:lnTo>
                  <a:lnTo>
                    <a:pt x="245" y="181"/>
                  </a:lnTo>
                  <a:lnTo>
                    <a:pt x="286" y="106"/>
                  </a:lnTo>
                  <a:lnTo>
                    <a:pt x="327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8500" name="Oval 7"/>
            <p:cNvSpPr>
              <a:spLocks noChangeArrowheads="1"/>
            </p:cNvSpPr>
            <p:nvPr/>
          </p:nvSpPr>
          <p:spPr bwMode="auto">
            <a:xfrm>
              <a:off x="3229" y="2968"/>
              <a:ext cx="61" cy="61"/>
            </a:xfrm>
            <a:prstGeom prst="ellipse">
              <a:avLst/>
            </a:prstGeom>
            <a:solidFill>
              <a:srgbClr val="008000"/>
            </a:solidFill>
            <a:ln w="11113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58501" name="Oval 8"/>
            <p:cNvSpPr>
              <a:spLocks noChangeArrowheads="1"/>
            </p:cNvSpPr>
            <p:nvPr/>
          </p:nvSpPr>
          <p:spPr bwMode="auto">
            <a:xfrm>
              <a:off x="3506" y="2718"/>
              <a:ext cx="61" cy="61"/>
            </a:xfrm>
            <a:prstGeom prst="ellipse">
              <a:avLst/>
            </a:prstGeom>
            <a:solidFill>
              <a:srgbClr val="008000"/>
            </a:solidFill>
            <a:ln w="11113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58502" name="Oval 9"/>
            <p:cNvSpPr>
              <a:spLocks noChangeArrowheads="1"/>
            </p:cNvSpPr>
            <p:nvPr/>
          </p:nvSpPr>
          <p:spPr bwMode="auto">
            <a:xfrm>
              <a:off x="3783" y="2535"/>
              <a:ext cx="61" cy="61"/>
            </a:xfrm>
            <a:prstGeom prst="ellipse">
              <a:avLst/>
            </a:prstGeom>
            <a:solidFill>
              <a:srgbClr val="008000"/>
            </a:solidFill>
            <a:ln w="11113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58503" name="Oval 10"/>
            <p:cNvSpPr>
              <a:spLocks noChangeArrowheads="1"/>
            </p:cNvSpPr>
            <p:nvPr/>
          </p:nvSpPr>
          <p:spPr bwMode="auto">
            <a:xfrm>
              <a:off x="4060" y="2394"/>
              <a:ext cx="61" cy="60"/>
            </a:xfrm>
            <a:prstGeom prst="ellipse">
              <a:avLst/>
            </a:prstGeom>
            <a:solidFill>
              <a:srgbClr val="008000"/>
            </a:solidFill>
            <a:ln w="11113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58504" name="Oval 11"/>
            <p:cNvSpPr>
              <a:spLocks noChangeArrowheads="1"/>
            </p:cNvSpPr>
            <p:nvPr/>
          </p:nvSpPr>
          <p:spPr bwMode="auto">
            <a:xfrm>
              <a:off x="4337" y="2218"/>
              <a:ext cx="61" cy="61"/>
            </a:xfrm>
            <a:prstGeom prst="ellipse">
              <a:avLst/>
            </a:prstGeom>
            <a:solidFill>
              <a:srgbClr val="008000"/>
            </a:solidFill>
            <a:ln w="11113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58505" name="Oval 12"/>
            <p:cNvSpPr>
              <a:spLocks noChangeArrowheads="1"/>
            </p:cNvSpPr>
            <p:nvPr/>
          </p:nvSpPr>
          <p:spPr bwMode="auto">
            <a:xfrm>
              <a:off x="4607" y="1968"/>
              <a:ext cx="61" cy="61"/>
            </a:xfrm>
            <a:prstGeom prst="ellipse">
              <a:avLst/>
            </a:prstGeom>
            <a:solidFill>
              <a:srgbClr val="008000"/>
            </a:solidFill>
            <a:ln w="11113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58506" name="Oval 13"/>
            <p:cNvSpPr>
              <a:spLocks noChangeArrowheads="1"/>
            </p:cNvSpPr>
            <p:nvPr/>
          </p:nvSpPr>
          <p:spPr bwMode="auto">
            <a:xfrm>
              <a:off x="4884" y="1610"/>
              <a:ext cx="61" cy="61"/>
            </a:xfrm>
            <a:prstGeom prst="ellipse">
              <a:avLst/>
            </a:prstGeom>
            <a:solidFill>
              <a:srgbClr val="008000"/>
            </a:solidFill>
            <a:ln w="11113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58507" name="Oval 14"/>
            <p:cNvSpPr>
              <a:spLocks noChangeArrowheads="1"/>
            </p:cNvSpPr>
            <p:nvPr/>
          </p:nvSpPr>
          <p:spPr bwMode="auto">
            <a:xfrm>
              <a:off x="5161" y="1103"/>
              <a:ext cx="61" cy="61"/>
            </a:xfrm>
            <a:prstGeom prst="ellipse">
              <a:avLst/>
            </a:prstGeom>
            <a:solidFill>
              <a:srgbClr val="008000"/>
            </a:solidFill>
            <a:ln w="11113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sp>
        <p:nvSpPr>
          <p:cNvPr id="58373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85738"/>
            <a:ext cx="8229600" cy="612775"/>
          </a:xfrm>
        </p:spPr>
        <p:txBody>
          <a:bodyPr/>
          <a:lstStyle/>
          <a:p>
            <a:pPr eaLnBrk="1" hangingPunct="1"/>
            <a:r>
              <a:rPr lang="en-US" sz="2700" smtClean="0">
                <a:latin typeface="Tahoma" charset="0"/>
                <a:ea typeface="Tahoma" charset="0"/>
                <a:cs typeface="Tahoma" charset="0"/>
              </a:rPr>
              <a:t>EXAMPLE 2:  </a:t>
            </a:r>
            <a:r>
              <a:rPr lang="en-US" sz="3000" smtClean="0">
                <a:latin typeface="Tahoma" charset="0"/>
                <a:ea typeface="Tahoma" charset="0"/>
                <a:cs typeface="Tahoma" charset="0"/>
              </a:rPr>
              <a:t>Costs</a:t>
            </a:r>
          </a:p>
        </p:txBody>
      </p:sp>
      <p:sp>
        <p:nvSpPr>
          <p:cNvPr id="58374" name="Rectangle 16"/>
          <p:cNvSpPr>
            <a:spLocks noChangeArrowheads="1"/>
          </p:cNvSpPr>
          <p:nvPr/>
        </p:nvSpPr>
        <p:spPr bwMode="auto">
          <a:xfrm>
            <a:off x="368300" y="5332413"/>
            <a:ext cx="5381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58375" name="Rectangle 17"/>
          <p:cNvSpPr>
            <a:spLocks noChangeArrowheads="1"/>
          </p:cNvSpPr>
          <p:nvPr/>
        </p:nvSpPr>
        <p:spPr bwMode="auto">
          <a:xfrm>
            <a:off x="368300" y="4795838"/>
            <a:ext cx="538163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58376" name="Rectangle 18"/>
          <p:cNvSpPr>
            <a:spLocks noChangeArrowheads="1"/>
          </p:cNvSpPr>
          <p:nvPr/>
        </p:nvSpPr>
        <p:spPr bwMode="auto">
          <a:xfrm>
            <a:off x="368300" y="4256088"/>
            <a:ext cx="5381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58377" name="Rectangle 19"/>
          <p:cNvSpPr>
            <a:spLocks noChangeArrowheads="1"/>
          </p:cNvSpPr>
          <p:nvPr/>
        </p:nvSpPr>
        <p:spPr bwMode="auto">
          <a:xfrm>
            <a:off x="368300" y="3717925"/>
            <a:ext cx="538163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58378" name="Rectangle 20"/>
          <p:cNvSpPr>
            <a:spLocks noChangeArrowheads="1"/>
          </p:cNvSpPr>
          <p:nvPr/>
        </p:nvSpPr>
        <p:spPr bwMode="auto">
          <a:xfrm>
            <a:off x="368300" y="3178175"/>
            <a:ext cx="5381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58379" name="Rectangle 21"/>
          <p:cNvSpPr>
            <a:spLocks noChangeArrowheads="1"/>
          </p:cNvSpPr>
          <p:nvPr/>
        </p:nvSpPr>
        <p:spPr bwMode="auto">
          <a:xfrm>
            <a:off x="368300" y="2640013"/>
            <a:ext cx="538163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58380" name="Rectangle 22"/>
          <p:cNvSpPr>
            <a:spLocks noChangeArrowheads="1"/>
          </p:cNvSpPr>
          <p:nvPr/>
        </p:nvSpPr>
        <p:spPr bwMode="auto">
          <a:xfrm>
            <a:off x="368300" y="2101850"/>
            <a:ext cx="538163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676525" y="1563688"/>
            <a:ext cx="917575" cy="4308475"/>
            <a:chOff x="1686" y="985"/>
            <a:chExt cx="578" cy="2714"/>
          </a:xfrm>
        </p:grpSpPr>
        <p:sp>
          <p:nvSpPr>
            <p:cNvPr id="58491" name="Rectangle 24"/>
            <p:cNvSpPr>
              <a:spLocks noChangeArrowheads="1"/>
            </p:cNvSpPr>
            <p:nvPr/>
          </p:nvSpPr>
          <p:spPr bwMode="auto">
            <a:xfrm>
              <a:off x="1686" y="3359"/>
              <a:ext cx="578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620</a:t>
              </a:r>
            </a:p>
          </p:txBody>
        </p:sp>
        <p:sp>
          <p:nvSpPr>
            <p:cNvPr id="58492" name="Rectangle 25"/>
            <p:cNvSpPr>
              <a:spLocks noChangeArrowheads="1"/>
            </p:cNvSpPr>
            <p:nvPr/>
          </p:nvSpPr>
          <p:spPr bwMode="auto">
            <a:xfrm>
              <a:off x="1686" y="3021"/>
              <a:ext cx="578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480</a:t>
              </a:r>
            </a:p>
          </p:txBody>
        </p:sp>
        <p:sp>
          <p:nvSpPr>
            <p:cNvPr id="58493" name="Rectangle 26"/>
            <p:cNvSpPr>
              <a:spLocks noChangeArrowheads="1"/>
            </p:cNvSpPr>
            <p:nvPr/>
          </p:nvSpPr>
          <p:spPr bwMode="auto">
            <a:xfrm>
              <a:off x="1686" y="2681"/>
              <a:ext cx="578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380</a:t>
              </a:r>
            </a:p>
          </p:txBody>
        </p:sp>
        <p:sp>
          <p:nvSpPr>
            <p:cNvPr id="58494" name="Rectangle 27"/>
            <p:cNvSpPr>
              <a:spLocks noChangeArrowheads="1"/>
            </p:cNvSpPr>
            <p:nvPr/>
          </p:nvSpPr>
          <p:spPr bwMode="auto">
            <a:xfrm>
              <a:off x="1686" y="2342"/>
              <a:ext cx="578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310</a:t>
              </a:r>
            </a:p>
          </p:txBody>
        </p:sp>
        <p:sp>
          <p:nvSpPr>
            <p:cNvPr id="58495" name="Rectangle 28"/>
            <p:cNvSpPr>
              <a:spLocks noChangeArrowheads="1"/>
            </p:cNvSpPr>
            <p:nvPr/>
          </p:nvSpPr>
          <p:spPr bwMode="auto">
            <a:xfrm>
              <a:off x="1686" y="2002"/>
              <a:ext cx="578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260</a:t>
              </a:r>
            </a:p>
          </p:txBody>
        </p:sp>
        <p:sp>
          <p:nvSpPr>
            <p:cNvPr id="58496" name="Rectangle 29"/>
            <p:cNvSpPr>
              <a:spLocks noChangeArrowheads="1"/>
            </p:cNvSpPr>
            <p:nvPr/>
          </p:nvSpPr>
          <p:spPr bwMode="auto">
            <a:xfrm>
              <a:off x="1686" y="1663"/>
              <a:ext cx="578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220</a:t>
              </a:r>
            </a:p>
          </p:txBody>
        </p:sp>
        <p:sp>
          <p:nvSpPr>
            <p:cNvPr id="58497" name="Rectangle 30"/>
            <p:cNvSpPr>
              <a:spLocks noChangeArrowheads="1"/>
            </p:cNvSpPr>
            <p:nvPr/>
          </p:nvSpPr>
          <p:spPr bwMode="auto">
            <a:xfrm>
              <a:off x="1686" y="1324"/>
              <a:ext cx="578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170</a:t>
              </a:r>
            </a:p>
          </p:txBody>
        </p:sp>
        <p:sp>
          <p:nvSpPr>
            <p:cNvPr id="58498" name="Rectangle 31"/>
            <p:cNvSpPr>
              <a:spLocks noChangeArrowheads="1"/>
            </p:cNvSpPr>
            <p:nvPr/>
          </p:nvSpPr>
          <p:spPr bwMode="auto">
            <a:xfrm>
              <a:off x="1686" y="985"/>
              <a:ext cx="578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$100</a:t>
              </a: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1881188" y="1563688"/>
            <a:ext cx="795337" cy="4308475"/>
            <a:chOff x="1185" y="985"/>
            <a:chExt cx="501" cy="2714"/>
          </a:xfrm>
        </p:grpSpPr>
        <p:sp>
          <p:nvSpPr>
            <p:cNvPr id="58483" name="Rectangle 33"/>
            <p:cNvSpPr>
              <a:spLocks noChangeArrowheads="1"/>
            </p:cNvSpPr>
            <p:nvPr/>
          </p:nvSpPr>
          <p:spPr bwMode="auto">
            <a:xfrm>
              <a:off x="1185" y="3359"/>
              <a:ext cx="501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520</a:t>
              </a:r>
            </a:p>
          </p:txBody>
        </p:sp>
        <p:sp>
          <p:nvSpPr>
            <p:cNvPr id="58484" name="Rectangle 34"/>
            <p:cNvSpPr>
              <a:spLocks noChangeArrowheads="1"/>
            </p:cNvSpPr>
            <p:nvPr/>
          </p:nvSpPr>
          <p:spPr bwMode="auto">
            <a:xfrm>
              <a:off x="1185" y="3021"/>
              <a:ext cx="501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380</a:t>
              </a:r>
            </a:p>
          </p:txBody>
        </p:sp>
        <p:sp>
          <p:nvSpPr>
            <p:cNvPr id="58485" name="Rectangle 35"/>
            <p:cNvSpPr>
              <a:spLocks noChangeArrowheads="1"/>
            </p:cNvSpPr>
            <p:nvPr/>
          </p:nvSpPr>
          <p:spPr bwMode="auto">
            <a:xfrm>
              <a:off x="1185" y="2681"/>
              <a:ext cx="501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280</a:t>
              </a:r>
            </a:p>
          </p:txBody>
        </p:sp>
        <p:sp>
          <p:nvSpPr>
            <p:cNvPr id="58486" name="Rectangle 36"/>
            <p:cNvSpPr>
              <a:spLocks noChangeArrowheads="1"/>
            </p:cNvSpPr>
            <p:nvPr/>
          </p:nvSpPr>
          <p:spPr bwMode="auto">
            <a:xfrm>
              <a:off x="1185" y="2342"/>
              <a:ext cx="501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210</a:t>
              </a:r>
            </a:p>
          </p:txBody>
        </p:sp>
        <p:sp>
          <p:nvSpPr>
            <p:cNvPr id="58487" name="Rectangle 37"/>
            <p:cNvSpPr>
              <a:spLocks noChangeArrowheads="1"/>
            </p:cNvSpPr>
            <p:nvPr/>
          </p:nvSpPr>
          <p:spPr bwMode="auto">
            <a:xfrm>
              <a:off x="1185" y="2002"/>
              <a:ext cx="501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160</a:t>
              </a:r>
            </a:p>
          </p:txBody>
        </p:sp>
        <p:sp>
          <p:nvSpPr>
            <p:cNvPr id="58488" name="Rectangle 38"/>
            <p:cNvSpPr>
              <a:spLocks noChangeArrowheads="1"/>
            </p:cNvSpPr>
            <p:nvPr/>
          </p:nvSpPr>
          <p:spPr bwMode="auto">
            <a:xfrm>
              <a:off x="1185" y="1663"/>
              <a:ext cx="501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120</a:t>
              </a:r>
            </a:p>
          </p:txBody>
        </p:sp>
        <p:sp>
          <p:nvSpPr>
            <p:cNvPr id="58489" name="Rectangle 39"/>
            <p:cNvSpPr>
              <a:spLocks noChangeArrowheads="1"/>
            </p:cNvSpPr>
            <p:nvPr/>
          </p:nvSpPr>
          <p:spPr bwMode="auto">
            <a:xfrm>
              <a:off x="1185" y="1324"/>
              <a:ext cx="501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70</a:t>
              </a:r>
            </a:p>
          </p:txBody>
        </p:sp>
        <p:sp>
          <p:nvSpPr>
            <p:cNvPr id="58490" name="Rectangle 40"/>
            <p:cNvSpPr>
              <a:spLocks noChangeArrowheads="1"/>
            </p:cNvSpPr>
            <p:nvPr/>
          </p:nvSpPr>
          <p:spPr bwMode="auto">
            <a:xfrm>
              <a:off x="1185" y="985"/>
              <a:ext cx="501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$0</a:t>
              </a:r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906463" y="1563688"/>
            <a:ext cx="974725" cy="4308475"/>
            <a:chOff x="571" y="985"/>
            <a:chExt cx="614" cy="2714"/>
          </a:xfrm>
        </p:grpSpPr>
        <p:sp>
          <p:nvSpPr>
            <p:cNvPr id="58475" name="Rectangle 42"/>
            <p:cNvSpPr>
              <a:spLocks noChangeArrowheads="1"/>
            </p:cNvSpPr>
            <p:nvPr/>
          </p:nvSpPr>
          <p:spPr bwMode="auto">
            <a:xfrm>
              <a:off x="571" y="3359"/>
              <a:ext cx="614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100</a:t>
              </a:r>
            </a:p>
          </p:txBody>
        </p:sp>
        <p:sp>
          <p:nvSpPr>
            <p:cNvPr id="58476" name="Rectangle 43"/>
            <p:cNvSpPr>
              <a:spLocks noChangeArrowheads="1"/>
            </p:cNvSpPr>
            <p:nvPr/>
          </p:nvSpPr>
          <p:spPr bwMode="auto">
            <a:xfrm>
              <a:off x="571" y="3021"/>
              <a:ext cx="614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100</a:t>
              </a:r>
            </a:p>
          </p:txBody>
        </p:sp>
        <p:sp>
          <p:nvSpPr>
            <p:cNvPr id="58477" name="Rectangle 44"/>
            <p:cNvSpPr>
              <a:spLocks noChangeArrowheads="1"/>
            </p:cNvSpPr>
            <p:nvPr/>
          </p:nvSpPr>
          <p:spPr bwMode="auto">
            <a:xfrm>
              <a:off x="571" y="2681"/>
              <a:ext cx="614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100</a:t>
              </a:r>
            </a:p>
          </p:txBody>
        </p:sp>
        <p:sp>
          <p:nvSpPr>
            <p:cNvPr id="58478" name="Rectangle 45"/>
            <p:cNvSpPr>
              <a:spLocks noChangeArrowheads="1"/>
            </p:cNvSpPr>
            <p:nvPr/>
          </p:nvSpPr>
          <p:spPr bwMode="auto">
            <a:xfrm>
              <a:off x="571" y="2342"/>
              <a:ext cx="614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100</a:t>
              </a:r>
            </a:p>
          </p:txBody>
        </p:sp>
        <p:sp>
          <p:nvSpPr>
            <p:cNvPr id="58479" name="Rectangle 46"/>
            <p:cNvSpPr>
              <a:spLocks noChangeArrowheads="1"/>
            </p:cNvSpPr>
            <p:nvPr/>
          </p:nvSpPr>
          <p:spPr bwMode="auto">
            <a:xfrm>
              <a:off x="571" y="2002"/>
              <a:ext cx="614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100</a:t>
              </a:r>
            </a:p>
          </p:txBody>
        </p:sp>
        <p:sp>
          <p:nvSpPr>
            <p:cNvPr id="58480" name="Rectangle 47"/>
            <p:cNvSpPr>
              <a:spLocks noChangeArrowheads="1"/>
            </p:cNvSpPr>
            <p:nvPr/>
          </p:nvSpPr>
          <p:spPr bwMode="auto">
            <a:xfrm>
              <a:off x="571" y="1663"/>
              <a:ext cx="614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100</a:t>
              </a:r>
            </a:p>
          </p:txBody>
        </p:sp>
        <p:sp>
          <p:nvSpPr>
            <p:cNvPr id="58481" name="Rectangle 48"/>
            <p:cNvSpPr>
              <a:spLocks noChangeArrowheads="1"/>
            </p:cNvSpPr>
            <p:nvPr/>
          </p:nvSpPr>
          <p:spPr bwMode="auto">
            <a:xfrm>
              <a:off x="571" y="1324"/>
              <a:ext cx="614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100</a:t>
              </a:r>
            </a:p>
          </p:txBody>
        </p:sp>
        <p:sp>
          <p:nvSpPr>
            <p:cNvPr id="58482" name="Rectangle 49"/>
            <p:cNvSpPr>
              <a:spLocks noChangeArrowheads="1"/>
            </p:cNvSpPr>
            <p:nvPr/>
          </p:nvSpPr>
          <p:spPr bwMode="auto">
            <a:xfrm>
              <a:off x="571" y="985"/>
              <a:ext cx="614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$100</a:t>
              </a:r>
            </a:p>
          </p:txBody>
        </p:sp>
      </p:grpSp>
      <p:sp>
        <p:nvSpPr>
          <p:cNvPr id="58384" name="Rectangle 50"/>
          <p:cNvSpPr>
            <a:spLocks noChangeArrowheads="1"/>
          </p:cNvSpPr>
          <p:nvPr/>
        </p:nvSpPr>
        <p:spPr bwMode="auto">
          <a:xfrm>
            <a:off x="368300" y="1563688"/>
            <a:ext cx="538163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58385" name="Rectangle 51"/>
          <p:cNvSpPr>
            <a:spLocks noChangeArrowheads="1"/>
          </p:cNvSpPr>
          <p:nvPr/>
        </p:nvSpPr>
        <p:spPr bwMode="auto">
          <a:xfrm>
            <a:off x="2676525" y="1023938"/>
            <a:ext cx="91757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i="1">
                <a:ea typeface="Arial" charset="0"/>
                <a:cs typeface="Arial" charset="0"/>
              </a:rPr>
              <a:t>TC</a:t>
            </a:r>
          </a:p>
        </p:txBody>
      </p:sp>
      <p:sp>
        <p:nvSpPr>
          <p:cNvPr id="58386" name="Rectangle 52"/>
          <p:cNvSpPr>
            <a:spLocks noChangeArrowheads="1"/>
          </p:cNvSpPr>
          <p:nvPr/>
        </p:nvSpPr>
        <p:spPr bwMode="auto">
          <a:xfrm>
            <a:off x="1881188" y="1023938"/>
            <a:ext cx="79533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i="1">
                <a:ea typeface="Arial" charset="0"/>
                <a:cs typeface="Arial" charset="0"/>
              </a:rPr>
              <a:t>VC</a:t>
            </a:r>
          </a:p>
        </p:txBody>
      </p:sp>
      <p:sp>
        <p:nvSpPr>
          <p:cNvPr id="58387" name="Rectangle 53"/>
          <p:cNvSpPr>
            <a:spLocks noChangeArrowheads="1"/>
          </p:cNvSpPr>
          <p:nvPr/>
        </p:nvSpPr>
        <p:spPr bwMode="auto">
          <a:xfrm>
            <a:off x="906463" y="1023938"/>
            <a:ext cx="9747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i="1">
                <a:ea typeface="Arial" charset="0"/>
                <a:cs typeface="Arial" charset="0"/>
              </a:rPr>
              <a:t>FC</a:t>
            </a:r>
          </a:p>
        </p:txBody>
      </p:sp>
      <p:sp>
        <p:nvSpPr>
          <p:cNvPr id="58388" name="Rectangle 54"/>
          <p:cNvSpPr>
            <a:spLocks noChangeArrowheads="1"/>
          </p:cNvSpPr>
          <p:nvPr/>
        </p:nvSpPr>
        <p:spPr bwMode="auto">
          <a:xfrm>
            <a:off x="368300" y="1023938"/>
            <a:ext cx="5381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b="1" i="1">
                <a:ea typeface="Arial" charset="0"/>
                <a:cs typeface="Arial" charset="0"/>
              </a:rPr>
              <a:t>Q</a:t>
            </a:r>
          </a:p>
        </p:txBody>
      </p:sp>
      <p:sp>
        <p:nvSpPr>
          <p:cNvPr id="58389" name="Line 55"/>
          <p:cNvSpPr>
            <a:spLocks noChangeShapeType="1"/>
          </p:cNvSpPr>
          <p:nvPr/>
        </p:nvSpPr>
        <p:spPr bwMode="auto">
          <a:xfrm>
            <a:off x="368300" y="1023938"/>
            <a:ext cx="3225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0" name="Line 56"/>
          <p:cNvSpPr>
            <a:spLocks noChangeShapeType="1"/>
          </p:cNvSpPr>
          <p:nvPr/>
        </p:nvSpPr>
        <p:spPr bwMode="auto">
          <a:xfrm>
            <a:off x="368300" y="1563688"/>
            <a:ext cx="322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1" name="Line 57"/>
          <p:cNvSpPr>
            <a:spLocks noChangeShapeType="1"/>
          </p:cNvSpPr>
          <p:nvPr/>
        </p:nvSpPr>
        <p:spPr bwMode="auto">
          <a:xfrm>
            <a:off x="368300" y="2101850"/>
            <a:ext cx="322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2" name="Line 58"/>
          <p:cNvSpPr>
            <a:spLocks noChangeShapeType="1"/>
          </p:cNvSpPr>
          <p:nvPr/>
        </p:nvSpPr>
        <p:spPr bwMode="auto">
          <a:xfrm>
            <a:off x="368300" y="2640013"/>
            <a:ext cx="322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3" name="Line 59"/>
          <p:cNvSpPr>
            <a:spLocks noChangeShapeType="1"/>
          </p:cNvSpPr>
          <p:nvPr/>
        </p:nvSpPr>
        <p:spPr bwMode="auto">
          <a:xfrm>
            <a:off x="368300" y="3178175"/>
            <a:ext cx="322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4" name="Line 60"/>
          <p:cNvSpPr>
            <a:spLocks noChangeShapeType="1"/>
          </p:cNvSpPr>
          <p:nvPr/>
        </p:nvSpPr>
        <p:spPr bwMode="auto">
          <a:xfrm>
            <a:off x="368300" y="3717925"/>
            <a:ext cx="322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5" name="Line 61"/>
          <p:cNvSpPr>
            <a:spLocks noChangeShapeType="1"/>
          </p:cNvSpPr>
          <p:nvPr/>
        </p:nvSpPr>
        <p:spPr bwMode="auto">
          <a:xfrm>
            <a:off x="368300" y="4256088"/>
            <a:ext cx="322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6" name="Line 62"/>
          <p:cNvSpPr>
            <a:spLocks noChangeShapeType="1"/>
          </p:cNvSpPr>
          <p:nvPr/>
        </p:nvSpPr>
        <p:spPr bwMode="auto">
          <a:xfrm>
            <a:off x="368300" y="4795838"/>
            <a:ext cx="322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7" name="Line 63"/>
          <p:cNvSpPr>
            <a:spLocks noChangeShapeType="1"/>
          </p:cNvSpPr>
          <p:nvPr/>
        </p:nvSpPr>
        <p:spPr bwMode="auto">
          <a:xfrm>
            <a:off x="368300" y="5332413"/>
            <a:ext cx="322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8" name="Line 64"/>
          <p:cNvSpPr>
            <a:spLocks noChangeShapeType="1"/>
          </p:cNvSpPr>
          <p:nvPr/>
        </p:nvSpPr>
        <p:spPr bwMode="auto">
          <a:xfrm>
            <a:off x="368300" y="5872163"/>
            <a:ext cx="3225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9" name="Line 65"/>
          <p:cNvSpPr>
            <a:spLocks noChangeShapeType="1"/>
          </p:cNvSpPr>
          <p:nvPr/>
        </p:nvSpPr>
        <p:spPr bwMode="auto">
          <a:xfrm>
            <a:off x="368300" y="1023938"/>
            <a:ext cx="0" cy="48482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00" name="Line 66"/>
          <p:cNvSpPr>
            <a:spLocks noChangeShapeType="1"/>
          </p:cNvSpPr>
          <p:nvPr/>
        </p:nvSpPr>
        <p:spPr bwMode="auto">
          <a:xfrm>
            <a:off x="906463" y="1023938"/>
            <a:ext cx="0" cy="4848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01" name="Line 67"/>
          <p:cNvSpPr>
            <a:spLocks noChangeShapeType="1"/>
          </p:cNvSpPr>
          <p:nvPr/>
        </p:nvSpPr>
        <p:spPr bwMode="auto">
          <a:xfrm>
            <a:off x="1881188" y="1023938"/>
            <a:ext cx="0" cy="4848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02" name="Line 68"/>
          <p:cNvSpPr>
            <a:spLocks noChangeShapeType="1"/>
          </p:cNvSpPr>
          <p:nvPr/>
        </p:nvSpPr>
        <p:spPr bwMode="auto">
          <a:xfrm>
            <a:off x="2676525" y="1023938"/>
            <a:ext cx="0" cy="4848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03" name="Line 69"/>
          <p:cNvSpPr>
            <a:spLocks noChangeShapeType="1"/>
          </p:cNvSpPr>
          <p:nvPr/>
        </p:nvSpPr>
        <p:spPr bwMode="auto">
          <a:xfrm>
            <a:off x="3594100" y="1023938"/>
            <a:ext cx="0" cy="48482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04" name="Rectangle 70"/>
          <p:cNvSpPr>
            <a:spLocks noChangeArrowheads="1"/>
          </p:cNvSpPr>
          <p:nvPr/>
        </p:nvSpPr>
        <p:spPr bwMode="auto">
          <a:xfrm>
            <a:off x="5180013" y="785813"/>
            <a:ext cx="3463925" cy="4548187"/>
          </a:xfrm>
          <a:prstGeom prst="rect">
            <a:avLst/>
          </a:prstGeom>
          <a:noFill/>
          <a:ln w="11113">
            <a:solidFill>
              <a:srgbClr val="80808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58405" name="Line 71"/>
          <p:cNvSpPr>
            <a:spLocks noChangeShapeType="1"/>
          </p:cNvSpPr>
          <p:nvPr/>
        </p:nvSpPr>
        <p:spPr bwMode="auto">
          <a:xfrm>
            <a:off x="5180013" y="785813"/>
            <a:ext cx="1587" cy="45481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06" name="Line 72"/>
          <p:cNvSpPr>
            <a:spLocks noChangeShapeType="1"/>
          </p:cNvSpPr>
          <p:nvPr/>
        </p:nvSpPr>
        <p:spPr bwMode="auto">
          <a:xfrm>
            <a:off x="5094288" y="5334000"/>
            <a:ext cx="85725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07" name="Line 73"/>
          <p:cNvSpPr>
            <a:spLocks noChangeShapeType="1"/>
          </p:cNvSpPr>
          <p:nvPr/>
        </p:nvSpPr>
        <p:spPr bwMode="auto">
          <a:xfrm>
            <a:off x="5094288" y="4765675"/>
            <a:ext cx="85725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08" name="Line 74"/>
          <p:cNvSpPr>
            <a:spLocks noChangeShapeType="1"/>
          </p:cNvSpPr>
          <p:nvPr/>
        </p:nvSpPr>
        <p:spPr bwMode="auto">
          <a:xfrm>
            <a:off x="5094288" y="4195763"/>
            <a:ext cx="85725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09" name="Line 75"/>
          <p:cNvSpPr>
            <a:spLocks noChangeShapeType="1"/>
          </p:cNvSpPr>
          <p:nvPr/>
        </p:nvSpPr>
        <p:spPr bwMode="auto">
          <a:xfrm>
            <a:off x="5094288" y="3627438"/>
            <a:ext cx="85725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0" name="Line 76"/>
          <p:cNvSpPr>
            <a:spLocks noChangeShapeType="1"/>
          </p:cNvSpPr>
          <p:nvPr/>
        </p:nvSpPr>
        <p:spPr bwMode="auto">
          <a:xfrm>
            <a:off x="5094288" y="3059113"/>
            <a:ext cx="85725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1" name="Line 77"/>
          <p:cNvSpPr>
            <a:spLocks noChangeShapeType="1"/>
          </p:cNvSpPr>
          <p:nvPr/>
        </p:nvSpPr>
        <p:spPr bwMode="auto">
          <a:xfrm>
            <a:off x="5094288" y="2490788"/>
            <a:ext cx="85725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2" name="Line 78"/>
          <p:cNvSpPr>
            <a:spLocks noChangeShapeType="1"/>
          </p:cNvSpPr>
          <p:nvPr/>
        </p:nvSpPr>
        <p:spPr bwMode="auto">
          <a:xfrm>
            <a:off x="5094288" y="1922463"/>
            <a:ext cx="85725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3" name="Line 79"/>
          <p:cNvSpPr>
            <a:spLocks noChangeShapeType="1"/>
          </p:cNvSpPr>
          <p:nvPr/>
        </p:nvSpPr>
        <p:spPr bwMode="auto">
          <a:xfrm>
            <a:off x="5094288" y="1354138"/>
            <a:ext cx="85725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4" name="Line 80"/>
          <p:cNvSpPr>
            <a:spLocks noChangeShapeType="1"/>
          </p:cNvSpPr>
          <p:nvPr/>
        </p:nvSpPr>
        <p:spPr bwMode="auto">
          <a:xfrm>
            <a:off x="5094288" y="785813"/>
            <a:ext cx="85725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5" name="Line 81"/>
          <p:cNvSpPr>
            <a:spLocks noChangeShapeType="1"/>
          </p:cNvSpPr>
          <p:nvPr/>
        </p:nvSpPr>
        <p:spPr bwMode="auto">
          <a:xfrm>
            <a:off x="5180013" y="5334000"/>
            <a:ext cx="3463925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6" name="Line 82"/>
          <p:cNvSpPr>
            <a:spLocks noChangeShapeType="1"/>
          </p:cNvSpPr>
          <p:nvPr/>
        </p:nvSpPr>
        <p:spPr bwMode="auto">
          <a:xfrm flipV="1">
            <a:off x="5180013" y="5334000"/>
            <a:ext cx="1587" cy="857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7" name="Line 83"/>
          <p:cNvSpPr>
            <a:spLocks noChangeShapeType="1"/>
          </p:cNvSpPr>
          <p:nvPr/>
        </p:nvSpPr>
        <p:spPr bwMode="auto">
          <a:xfrm flipV="1">
            <a:off x="5619750" y="5334000"/>
            <a:ext cx="1588" cy="857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8" name="Line 84"/>
          <p:cNvSpPr>
            <a:spLocks noChangeShapeType="1"/>
          </p:cNvSpPr>
          <p:nvPr/>
        </p:nvSpPr>
        <p:spPr bwMode="auto">
          <a:xfrm flipV="1">
            <a:off x="6059488" y="5334000"/>
            <a:ext cx="1587" cy="857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9" name="Line 85"/>
          <p:cNvSpPr>
            <a:spLocks noChangeShapeType="1"/>
          </p:cNvSpPr>
          <p:nvPr/>
        </p:nvSpPr>
        <p:spPr bwMode="auto">
          <a:xfrm flipV="1">
            <a:off x="6499225" y="5334000"/>
            <a:ext cx="1588" cy="857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0" name="Line 86"/>
          <p:cNvSpPr>
            <a:spLocks noChangeShapeType="1"/>
          </p:cNvSpPr>
          <p:nvPr/>
        </p:nvSpPr>
        <p:spPr bwMode="auto">
          <a:xfrm flipV="1">
            <a:off x="6938963" y="5334000"/>
            <a:ext cx="1587" cy="857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1" name="Line 87"/>
          <p:cNvSpPr>
            <a:spLocks noChangeShapeType="1"/>
          </p:cNvSpPr>
          <p:nvPr/>
        </p:nvSpPr>
        <p:spPr bwMode="auto">
          <a:xfrm flipV="1">
            <a:off x="7367588" y="5334000"/>
            <a:ext cx="1587" cy="857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2" name="Line 88"/>
          <p:cNvSpPr>
            <a:spLocks noChangeShapeType="1"/>
          </p:cNvSpPr>
          <p:nvPr/>
        </p:nvSpPr>
        <p:spPr bwMode="auto">
          <a:xfrm flipV="1">
            <a:off x="7807325" y="5334000"/>
            <a:ext cx="1588" cy="857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3" name="Line 89"/>
          <p:cNvSpPr>
            <a:spLocks noChangeShapeType="1"/>
          </p:cNvSpPr>
          <p:nvPr/>
        </p:nvSpPr>
        <p:spPr bwMode="auto">
          <a:xfrm flipV="1">
            <a:off x="8247063" y="5334000"/>
            <a:ext cx="1587" cy="857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90"/>
          <p:cNvGrpSpPr>
            <a:grpSpLocks/>
          </p:cNvGrpSpPr>
          <p:nvPr/>
        </p:nvGrpSpPr>
        <p:grpSpPr bwMode="auto">
          <a:xfrm>
            <a:off x="5126038" y="4711700"/>
            <a:ext cx="3560762" cy="96838"/>
            <a:chOff x="3229" y="2968"/>
            <a:chExt cx="2243" cy="61"/>
          </a:xfrm>
        </p:grpSpPr>
        <p:sp>
          <p:nvSpPr>
            <p:cNvPr id="58466" name="Freeform 91"/>
            <p:cNvSpPr>
              <a:spLocks/>
            </p:cNvSpPr>
            <p:nvPr/>
          </p:nvSpPr>
          <p:spPr bwMode="auto">
            <a:xfrm>
              <a:off x="3263" y="3002"/>
              <a:ext cx="2209" cy="1"/>
            </a:xfrm>
            <a:custGeom>
              <a:avLst/>
              <a:gdLst>
                <a:gd name="T0" fmla="*/ 0 w 327"/>
                <a:gd name="T1" fmla="*/ 0 h 1"/>
                <a:gd name="T2" fmla="*/ 26321181 w 327"/>
                <a:gd name="T3" fmla="*/ 0 h 1"/>
                <a:gd name="T4" fmla="*/ 52644503 w 327"/>
                <a:gd name="T5" fmla="*/ 0 h 1"/>
                <a:gd name="T6" fmla="*/ 78980154 w 327"/>
                <a:gd name="T7" fmla="*/ 0 h 1"/>
                <a:gd name="T8" fmla="*/ 105301287 w 327"/>
                <a:gd name="T9" fmla="*/ 0 h 1"/>
                <a:gd name="T10" fmla="*/ 130962132 w 327"/>
                <a:gd name="T11" fmla="*/ 0 h 1"/>
                <a:gd name="T12" fmla="*/ 157283266 w 327"/>
                <a:gd name="T13" fmla="*/ 0 h 1"/>
                <a:gd name="T14" fmla="*/ 183604494 w 327"/>
                <a:gd name="T15" fmla="*/ 0 h 1"/>
                <a:gd name="T16" fmla="*/ 209940144 w 327"/>
                <a:gd name="T17" fmla="*/ 0 h 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7"/>
                <a:gd name="T28" fmla="*/ 0 h 1"/>
                <a:gd name="T29" fmla="*/ 327 w 327"/>
                <a:gd name="T30" fmla="*/ 1 h 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7" h="1">
                  <a:moveTo>
                    <a:pt x="0" y="0"/>
                  </a:moveTo>
                  <a:lnTo>
                    <a:pt x="41" y="0"/>
                  </a:lnTo>
                  <a:lnTo>
                    <a:pt x="82" y="0"/>
                  </a:lnTo>
                  <a:lnTo>
                    <a:pt x="123" y="0"/>
                  </a:lnTo>
                  <a:lnTo>
                    <a:pt x="164" y="0"/>
                  </a:lnTo>
                  <a:lnTo>
                    <a:pt x="204" y="0"/>
                  </a:lnTo>
                  <a:lnTo>
                    <a:pt x="245" y="0"/>
                  </a:lnTo>
                  <a:lnTo>
                    <a:pt x="286" y="0"/>
                  </a:lnTo>
                  <a:lnTo>
                    <a:pt x="327" y="0"/>
                  </a:lnTo>
                </a:path>
              </a:pathLst>
            </a:custGeom>
            <a:noFill/>
            <a:ln w="22225">
              <a:solidFill>
                <a:srgbClr val="000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8467" name="Oval 92"/>
            <p:cNvSpPr>
              <a:spLocks noChangeArrowheads="1"/>
            </p:cNvSpPr>
            <p:nvPr/>
          </p:nvSpPr>
          <p:spPr bwMode="auto">
            <a:xfrm>
              <a:off x="3229" y="2968"/>
              <a:ext cx="61" cy="61"/>
            </a:xfrm>
            <a:prstGeom prst="ellipse">
              <a:avLst/>
            </a:prstGeom>
            <a:solidFill>
              <a:srgbClr val="000080"/>
            </a:solidFill>
            <a:ln w="11113">
              <a:solidFill>
                <a:srgbClr val="000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58468" name="Oval 93"/>
            <p:cNvSpPr>
              <a:spLocks noChangeArrowheads="1"/>
            </p:cNvSpPr>
            <p:nvPr/>
          </p:nvSpPr>
          <p:spPr bwMode="auto">
            <a:xfrm>
              <a:off x="3506" y="2968"/>
              <a:ext cx="61" cy="61"/>
            </a:xfrm>
            <a:prstGeom prst="ellipse">
              <a:avLst/>
            </a:prstGeom>
            <a:solidFill>
              <a:srgbClr val="000080"/>
            </a:solidFill>
            <a:ln w="11113">
              <a:solidFill>
                <a:srgbClr val="000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58469" name="Oval 94"/>
            <p:cNvSpPr>
              <a:spLocks noChangeArrowheads="1"/>
            </p:cNvSpPr>
            <p:nvPr/>
          </p:nvSpPr>
          <p:spPr bwMode="auto">
            <a:xfrm>
              <a:off x="3783" y="2968"/>
              <a:ext cx="61" cy="61"/>
            </a:xfrm>
            <a:prstGeom prst="ellipse">
              <a:avLst/>
            </a:prstGeom>
            <a:solidFill>
              <a:srgbClr val="000080"/>
            </a:solidFill>
            <a:ln w="11113">
              <a:solidFill>
                <a:srgbClr val="000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58470" name="Oval 95"/>
            <p:cNvSpPr>
              <a:spLocks noChangeArrowheads="1"/>
            </p:cNvSpPr>
            <p:nvPr/>
          </p:nvSpPr>
          <p:spPr bwMode="auto">
            <a:xfrm>
              <a:off x="4060" y="2968"/>
              <a:ext cx="61" cy="61"/>
            </a:xfrm>
            <a:prstGeom prst="ellipse">
              <a:avLst/>
            </a:prstGeom>
            <a:solidFill>
              <a:srgbClr val="000080"/>
            </a:solidFill>
            <a:ln w="11113">
              <a:solidFill>
                <a:srgbClr val="000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58471" name="Oval 96"/>
            <p:cNvSpPr>
              <a:spLocks noChangeArrowheads="1"/>
            </p:cNvSpPr>
            <p:nvPr/>
          </p:nvSpPr>
          <p:spPr bwMode="auto">
            <a:xfrm>
              <a:off x="4337" y="2968"/>
              <a:ext cx="61" cy="61"/>
            </a:xfrm>
            <a:prstGeom prst="ellipse">
              <a:avLst/>
            </a:prstGeom>
            <a:solidFill>
              <a:srgbClr val="000080"/>
            </a:solidFill>
            <a:ln w="11113">
              <a:solidFill>
                <a:srgbClr val="000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58472" name="Oval 97"/>
            <p:cNvSpPr>
              <a:spLocks noChangeArrowheads="1"/>
            </p:cNvSpPr>
            <p:nvPr/>
          </p:nvSpPr>
          <p:spPr bwMode="auto">
            <a:xfrm>
              <a:off x="4607" y="2968"/>
              <a:ext cx="61" cy="61"/>
            </a:xfrm>
            <a:prstGeom prst="ellipse">
              <a:avLst/>
            </a:prstGeom>
            <a:solidFill>
              <a:srgbClr val="000080"/>
            </a:solidFill>
            <a:ln w="11113">
              <a:solidFill>
                <a:srgbClr val="000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58473" name="Oval 98"/>
            <p:cNvSpPr>
              <a:spLocks noChangeArrowheads="1"/>
            </p:cNvSpPr>
            <p:nvPr/>
          </p:nvSpPr>
          <p:spPr bwMode="auto">
            <a:xfrm>
              <a:off x="4884" y="2968"/>
              <a:ext cx="61" cy="61"/>
            </a:xfrm>
            <a:prstGeom prst="ellipse">
              <a:avLst/>
            </a:prstGeom>
            <a:solidFill>
              <a:srgbClr val="000080"/>
            </a:solidFill>
            <a:ln w="11113">
              <a:solidFill>
                <a:srgbClr val="000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58474" name="Oval 99"/>
            <p:cNvSpPr>
              <a:spLocks noChangeArrowheads="1"/>
            </p:cNvSpPr>
            <p:nvPr/>
          </p:nvSpPr>
          <p:spPr bwMode="auto">
            <a:xfrm>
              <a:off x="5161" y="2968"/>
              <a:ext cx="61" cy="61"/>
            </a:xfrm>
            <a:prstGeom prst="ellipse">
              <a:avLst/>
            </a:prstGeom>
            <a:solidFill>
              <a:srgbClr val="000080"/>
            </a:solidFill>
            <a:ln w="11113">
              <a:solidFill>
                <a:srgbClr val="000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grpSp>
        <p:nvGrpSpPr>
          <p:cNvPr id="7" name="Group 100"/>
          <p:cNvGrpSpPr>
            <a:grpSpLocks/>
          </p:cNvGrpSpPr>
          <p:nvPr/>
        </p:nvGrpSpPr>
        <p:grpSpPr bwMode="auto">
          <a:xfrm>
            <a:off x="5126038" y="1236663"/>
            <a:ext cx="3560762" cy="4140200"/>
            <a:chOff x="3229" y="779"/>
            <a:chExt cx="2243" cy="2608"/>
          </a:xfrm>
        </p:grpSpPr>
        <p:sp>
          <p:nvSpPr>
            <p:cNvPr id="58457" name="Freeform 101"/>
            <p:cNvSpPr>
              <a:spLocks/>
            </p:cNvSpPr>
            <p:nvPr/>
          </p:nvSpPr>
          <p:spPr bwMode="auto">
            <a:xfrm>
              <a:off x="3263" y="779"/>
              <a:ext cx="2209" cy="2581"/>
            </a:xfrm>
            <a:custGeom>
              <a:avLst/>
              <a:gdLst>
                <a:gd name="T0" fmla="*/ 0 w 327"/>
                <a:gd name="T1" fmla="*/ 245551820 h 382"/>
                <a:gd name="T2" fmla="*/ 26321181 w 327"/>
                <a:gd name="T3" fmla="*/ 221771263 h 382"/>
                <a:gd name="T4" fmla="*/ 52644503 w 327"/>
                <a:gd name="T5" fmla="*/ 204451314 h 382"/>
                <a:gd name="T6" fmla="*/ 78980154 w 327"/>
                <a:gd name="T7" fmla="*/ 190934455 h 382"/>
                <a:gd name="T8" fmla="*/ 105301287 w 327"/>
                <a:gd name="T9" fmla="*/ 174191575 h 382"/>
                <a:gd name="T10" fmla="*/ 130962132 w 327"/>
                <a:gd name="T11" fmla="*/ 150408782 h 382"/>
                <a:gd name="T12" fmla="*/ 157283266 w 327"/>
                <a:gd name="T13" fmla="*/ 116347831 h 382"/>
                <a:gd name="T14" fmla="*/ 183604494 w 327"/>
                <a:gd name="T15" fmla="*/ 68121955 h 382"/>
                <a:gd name="T16" fmla="*/ 209940144 w 327"/>
                <a:gd name="T17" fmla="*/ 0 h 3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7"/>
                <a:gd name="T28" fmla="*/ 0 h 382"/>
                <a:gd name="T29" fmla="*/ 327 w 327"/>
                <a:gd name="T30" fmla="*/ 382 h 3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7" h="382">
                  <a:moveTo>
                    <a:pt x="0" y="382"/>
                  </a:moveTo>
                  <a:lnTo>
                    <a:pt x="41" y="345"/>
                  </a:lnTo>
                  <a:lnTo>
                    <a:pt x="82" y="318"/>
                  </a:lnTo>
                  <a:lnTo>
                    <a:pt x="123" y="297"/>
                  </a:lnTo>
                  <a:lnTo>
                    <a:pt x="164" y="271"/>
                  </a:lnTo>
                  <a:lnTo>
                    <a:pt x="204" y="234"/>
                  </a:lnTo>
                  <a:lnTo>
                    <a:pt x="245" y="181"/>
                  </a:lnTo>
                  <a:lnTo>
                    <a:pt x="286" y="106"/>
                  </a:lnTo>
                  <a:lnTo>
                    <a:pt x="327" y="0"/>
                  </a:lnTo>
                </a:path>
              </a:pathLst>
            </a:custGeom>
            <a:noFill/>
            <a:ln w="22225">
              <a:solidFill>
                <a:srgbClr val="FF66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8458" name="Oval 102"/>
            <p:cNvSpPr>
              <a:spLocks noChangeArrowheads="1"/>
            </p:cNvSpPr>
            <p:nvPr/>
          </p:nvSpPr>
          <p:spPr bwMode="auto">
            <a:xfrm>
              <a:off x="3229" y="3326"/>
              <a:ext cx="61" cy="61"/>
            </a:xfrm>
            <a:prstGeom prst="ellipse">
              <a:avLst/>
            </a:prstGeom>
            <a:solidFill>
              <a:srgbClr val="993300"/>
            </a:solidFill>
            <a:ln w="11113">
              <a:solidFill>
                <a:srgbClr val="9933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58459" name="Oval 103"/>
            <p:cNvSpPr>
              <a:spLocks noChangeArrowheads="1"/>
            </p:cNvSpPr>
            <p:nvPr/>
          </p:nvSpPr>
          <p:spPr bwMode="auto">
            <a:xfrm>
              <a:off x="3506" y="3076"/>
              <a:ext cx="61" cy="61"/>
            </a:xfrm>
            <a:prstGeom prst="ellipse">
              <a:avLst/>
            </a:prstGeom>
            <a:solidFill>
              <a:srgbClr val="993300"/>
            </a:solidFill>
            <a:ln w="11113">
              <a:solidFill>
                <a:srgbClr val="9933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58460" name="Oval 104"/>
            <p:cNvSpPr>
              <a:spLocks noChangeArrowheads="1"/>
            </p:cNvSpPr>
            <p:nvPr/>
          </p:nvSpPr>
          <p:spPr bwMode="auto">
            <a:xfrm>
              <a:off x="3783" y="2893"/>
              <a:ext cx="61" cy="61"/>
            </a:xfrm>
            <a:prstGeom prst="ellipse">
              <a:avLst/>
            </a:prstGeom>
            <a:solidFill>
              <a:srgbClr val="993300"/>
            </a:solidFill>
            <a:ln w="11113">
              <a:solidFill>
                <a:srgbClr val="9933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58461" name="Oval 105"/>
            <p:cNvSpPr>
              <a:spLocks noChangeArrowheads="1"/>
            </p:cNvSpPr>
            <p:nvPr/>
          </p:nvSpPr>
          <p:spPr bwMode="auto">
            <a:xfrm>
              <a:off x="4060" y="2752"/>
              <a:ext cx="61" cy="60"/>
            </a:xfrm>
            <a:prstGeom prst="ellipse">
              <a:avLst/>
            </a:prstGeom>
            <a:solidFill>
              <a:srgbClr val="993300"/>
            </a:solidFill>
            <a:ln w="11113">
              <a:solidFill>
                <a:srgbClr val="9933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58462" name="Oval 106"/>
            <p:cNvSpPr>
              <a:spLocks noChangeArrowheads="1"/>
            </p:cNvSpPr>
            <p:nvPr/>
          </p:nvSpPr>
          <p:spPr bwMode="auto">
            <a:xfrm>
              <a:off x="4337" y="2576"/>
              <a:ext cx="61" cy="61"/>
            </a:xfrm>
            <a:prstGeom prst="ellipse">
              <a:avLst/>
            </a:prstGeom>
            <a:solidFill>
              <a:srgbClr val="993300"/>
            </a:solidFill>
            <a:ln w="11113">
              <a:solidFill>
                <a:srgbClr val="9933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58463" name="Oval 107"/>
            <p:cNvSpPr>
              <a:spLocks noChangeArrowheads="1"/>
            </p:cNvSpPr>
            <p:nvPr/>
          </p:nvSpPr>
          <p:spPr bwMode="auto">
            <a:xfrm>
              <a:off x="4607" y="2326"/>
              <a:ext cx="61" cy="61"/>
            </a:xfrm>
            <a:prstGeom prst="ellipse">
              <a:avLst/>
            </a:prstGeom>
            <a:solidFill>
              <a:srgbClr val="993300"/>
            </a:solidFill>
            <a:ln w="11113">
              <a:solidFill>
                <a:srgbClr val="9933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58464" name="Oval 108"/>
            <p:cNvSpPr>
              <a:spLocks noChangeArrowheads="1"/>
            </p:cNvSpPr>
            <p:nvPr/>
          </p:nvSpPr>
          <p:spPr bwMode="auto">
            <a:xfrm>
              <a:off x="4884" y="1968"/>
              <a:ext cx="61" cy="61"/>
            </a:xfrm>
            <a:prstGeom prst="ellipse">
              <a:avLst/>
            </a:prstGeom>
            <a:solidFill>
              <a:srgbClr val="993300"/>
            </a:solidFill>
            <a:ln w="11113">
              <a:solidFill>
                <a:srgbClr val="9933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58465" name="Oval 109"/>
            <p:cNvSpPr>
              <a:spLocks noChangeArrowheads="1"/>
            </p:cNvSpPr>
            <p:nvPr/>
          </p:nvSpPr>
          <p:spPr bwMode="auto">
            <a:xfrm>
              <a:off x="5161" y="1461"/>
              <a:ext cx="61" cy="61"/>
            </a:xfrm>
            <a:prstGeom prst="ellipse">
              <a:avLst/>
            </a:prstGeom>
            <a:solidFill>
              <a:srgbClr val="993300"/>
            </a:solidFill>
            <a:ln w="11113">
              <a:solidFill>
                <a:srgbClr val="9933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sp>
        <p:nvSpPr>
          <p:cNvPr id="58426" name="Rectangle 110"/>
          <p:cNvSpPr>
            <a:spLocks noChangeArrowheads="1"/>
          </p:cNvSpPr>
          <p:nvPr/>
        </p:nvSpPr>
        <p:spPr bwMode="auto">
          <a:xfrm>
            <a:off x="4600575" y="520382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ea typeface="Arial" charset="0"/>
                <a:cs typeface="Arial" charset="0"/>
              </a:rPr>
              <a:t>$0</a:t>
            </a:r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58427" name="Rectangle 111"/>
          <p:cNvSpPr>
            <a:spLocks noChangeArrowheads="1"/>
          </p:cNvSpPr>
          <p:nvPr/>
        </p:nvSpPr>
        <p:spPr bwMode="auto">
          <a:xfrm>
            <a:off x="4321175" y="4635500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ea typeface="Arial" charset="0"/>
                <a:cs typeface="Arial" charset="0"/>
              </a:rPr>
              <a:t>$100</a:t>
            </a:r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58428" name="Rectangle 112"/>
          <p:cNvSpPr>
            <a:spLocks noChangeArrowheads="1"/>
          </p:cNvSpPr>
          <p:nvPr/>
        </p:nvSpPr>
        <p:spPr bwMode="auto">
          <a:xfrm>
            <a:off x="4321175" y="4067175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ea typeface="Arial" charset="0"/>
                <a:cs typeface="Arial" charset="0"/>
              </a:rPr>
              <a:t>$200</a:t>
            </a:r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58429" name="Rectangle 113"/>
          <p:cNvSpPr>
            <a:spLocks noChangeArrowheads="1"/>
          </p:cNvSpPr>
          <p:nvPr/>
        </p:nvSpPr>
        <p:spPr bwMode="auto">
          <a:xfrm>
            <a:off x="4321175" y="3498850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ea typeface="Arial" charset="0"/>
                <a:cs typeface="Arial" charset="0"/>
              </a:rPr>
              <a:t>$300</a:t>
            </a:r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58430" name="Rectangle 114"/>
          <p:cNvSpPr>
            <a:spLocks noChangeArrowheads="1"/>
          </p:cNvSpPr>
          <p:nvPr/>
        </p:nvSpPr>
        <p:spPr bwMode="auto">
          <a:xfrm>
            <a:off x="4321175" y="2930525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ea typeface="Arial" charset="0"/>
                <a:cs typeface="Arial" charset="0"/>
              </a:rPr>
              <a:t>$400</a:t>
            </a:r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58431" name="Rectangle 115"/>
          <p:cNvSpPr>
            <a:spLocks noChangeArrowheads="1"/>
          </p:cNvSpPr>
          <p:nvPr/>
        </p:nvSpPr>
        <p:spPr bwMode="auto">
          <a:xfrm>
            <a:off x="4321175" y="2362200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ea typeface="Arial" charset="0"/>
                <a:cs typeface="Arial" charset="0"/>
              </a:rPr>
              <a:t>$500</a:t>
            </a:r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58432" name="Rectangle 116"/>
          <p:cNvSpPr>
            <a:spLocks noChangeArrowheads="1"/>
          </p:cNvSpPr>
          <p:nvPr/>
        </p:nvSpPr>
        <p:spPr bwMode="auto">
          <a:xfrm>
            <a:off x="4321175" y="1793875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ea typeface="Arial" charset="0"/>
                <a:cs typeface="Arial" charset="0"/>
              </a:rPr>
              <a:t>$600</a:t>
            </a:r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58433" name="Rectangle 117"/>
          <p:cNvSpPr>
            <a:spLocks noChangeArrowheads="1"/>
          </p:cNvSpPr>
          <p:nvPr/>
        </p:nvSpPr>
        <p:spPr bwMode="auto">
          <a:xfrm>
            <a:off x="4321175" y="1225550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ea typeface="Arial" charset="0"/>
                <a:cs typeface="Arial" charset="0"/>
              </a:rPr>
              <a:t>$700</a:t>
            </a:r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58434" name="Rectangle 118"/>
          <p:cNvSpPr>
            <a:spLocks noChangeArrowheads="1"/>
          </p:cNvSpPr>
          <p:nvPr/>
        </p:nvSpPr>
        <p:spPr bwMode="auto">
          <a:xfrm>
            <a:off x="4321175" y="657225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ea typeface="Arial" charset="0"/>
                <a:cs typeface="Arial" charset="0"/>
              </a:rPr>
              <a:t>$800</a:t>
            </a:r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58435" name="Rectangle 119"/>
          <p:cNvSpPr>
            <a:spLocks noChangeArrowheads="1"/>
          </p:cNvSpPr>
          <p:nvPr/>
        </p:nvSpPr>
        <p:spPr bwMode="auto">
          <a:xfrm>
            <a:off x="5114925" y="5600700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ea typeface="Arial" charset="0"/>
                <a:cs typeface="Arial" charset="0"/>
              </a:rPr>
              <a:t>0</a:t>
            </a:r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58436" name="Rectangle 120"/>
          <p:cNvSpPr>
            <a:spLocks noChangeArrowheads="1"/>
          </p:cNvSpPr>
          <p:nvPr/>
        </p:nvSpPr>
        <p:spPr bwMode="auto">
          <a:xfrm>
            <a:off x="5554663" y="560070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ea typeface="Arial" charset="0"/>
                <a:cs typeface="Arial" charset="0"/>
              </a:rPr>
              <a:t>1</a:t>
            </a:r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58437" name="Rectangle 121"/>
          <p:cNvSpPr>
            <a:spLocks noChangeArrowheads="1"/>
          </p:cNvSpPr>
          <p:nvPr/>
        </p:nvSpPr>
        <p:spPr bwMode="auto">
          <a:xfrm>
            <a:off x="5994400" y="5600700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ea typeface="Arial" charset="0"/>
                <a:cs typeface="Arial" charset="0"/>
              </a:rPr>
              <a:t>2</a:t>
            </a:r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58438" name="Rectangle 122"/>
          <p:cNvSpPr>
            <a:spLocks noChangeArrowheads="1"/>
          </p:cNvSpPr>
          <p:nvPr/>
        </p:nvSpPr>
        <p:spPr bwMode="auto">
          <a:xfrm>
            <a:off x="6434138" y="560070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ea typeface="Arial" charset="0"/>
                <a:cs typeface="Arial" charset="0"/>
              </a:rPr>
              <a:t>3</a:t>
            </a:r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58439" name="Rectangle 123"/>
          <p:cNvSpPr>
            <a:spLocks noChangeArrowheads="1"/>
          </p:cNvSpPr>
          <p:nvPr/>
        </p:nvSpPr>
        <p:spPr bwMode="auto">
          <a:xfrm>
            <a:off x="6873875" y="5600700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ea typeface="Arial" charset="0"/>
                <a:cs typeface="Arial" charset="0"/>
              </a:rPr>
              <a:t>4</a:t>
            </a:r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58440" name="Rectangle 124"/>
          <p:cNvSpPr>
            <a:spLocks noChangeArrowheads="1"/>
          </p:cNvSpPr>
          <p:nvPr/>
        </p:nvSpPr>
        <p:spPr bwMode="auto">
          <a:xfrm>
            <a:off x="7304088" y="560070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ea typeface="Arial" charset="0"/>
                <a:cs typeface="Arial" charset="0"/>
              </a:rPr>
              <a:t>5</a:t>
            </a:r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58441" name="Rectangle 125"/>
          <p:cNvSpPr>
            <a:spLocks noChangeArrowheads="1"/>
          </p:cNvSpPr>
          <p:nvPr/>
        </p:nvSpPr>
        <p:spPr bwMode="auto">
          <a:xfrm>
            <a:off x="7743825" y="5600700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ea typeface="Arial" charset="0"/>
                <a:cs typeface="Arial" charset="0"/>
              </a:rPr>
              <a:t>6</a:t>
            </a:r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58442" name="Rectangle 126"/>
          <p:cNvSpPr>
            <a:spLocks noChangeArrowheads="1"/>
          </p:cNvSpPr>
          <p:nvPr/>
        </p:nvSpPr>
        <p:spPr bwMode="auto">
          <a:xfrm>
            <a:off x="8183563" y="560070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ea typeface="Arial" charset="0"/>
                <a:cs typeface="Arial" charset="0"/>
              </a:rPr>
              <a:t>7</a:t>
            </a:r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58443" name="Rectangle 127"/>
          <p:cNvSpPr>
            <a:spLocks noChangeArrowheads="1"/>
          </p:cNvSpPr>
          <p:nvPr/>
        </p:nvSpPr>
        <p:spPr bwMode="auto">
          <a:xfrm>
            <a:off x="6788150" y="6019800"/>
            <a:ext cx="196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rgbClr val="000000"/>
                </a:solidFill>
                <a:ea typeface="Arial" charset="0"/>
                <a:cs typeface="Arial" charset="0"/>
              </a:rPr>
              <a:t>Q</a:t>
            </a:r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58444" name="Rectangle 128"/>
          <p:cNvSpPr>
            <a:spLocks noChangeArrowheads="1"/>
          </p:cNvSpPr>
          <p:nvPr/>
        </p:nvSpPr>
        <p:spPr bwMode="auto">
          <a:xfrm rot="-5400000">
            <a:off x="3680619" y="2899569"/>
            <a:ext cx="706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ea typeface="Arial" charset="0"/>
                <a:cs typeface="Arial" charset="0"/>
              </a:rPr>
              <a:t>Costs</a:t>
            </a:r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58445" name="Rectangle 129"/>
          <p:cNvSpPr>
            <a:spLocks noChangeArrowheads="1"/>
          </p:cNvSpPr>
          <p:nvPr/>
        </p:nvSpPr>
        <p:spPr bwMode="auto">
          <a:xfrm>
            <a:off x="5694363" y="679450"/>
            <a:ext cx="1222375" cy="1200150"/>
          </a:xfrm>
          <a:prstGeom prst="rect">
            <a:avLst/>
          </a:prstGeom>
          <a:solidFill>
            <a:srgbClr val="FFFFCC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58446" name="Line 130"/>
          <p:cNvSpPr>
            <a:spLocks noChangeShapeType="1"/>
          </p:cNvSpPr>
          <p:nvPr/>
        </p:nvSpPr>
        <p:spPr bwMode="auto">
          <a:xfrm>
            <a:off x="5973763" y="893763"/>
            <a:ext cx="311150" cy="1587"/>
          </a:xfrm>
          <a:prstGeom prst="line">
            <a:avLst/>
          </a:prstGeom>
          <a:noFill/>
          <a:ln w="22225">
            <a:solidFill>
              <a:srgbClr val="000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47" name="Oval 131"/>
          <p:cNvSpPr>
            <a:spLocks noChangeArrowheads="1"/>
          </p:cNvSpPr>
          <p:nvPr/>
        </p:nvSpPr>
        <p:spPr bwMode="auto">
          <a:xfrm>
            <a:off x="6070600" y="839788"/>
            <a:ext cx="95250" cy="96837"/>
          </a:xfrm>
          <a:prstGeom prst="ellipse">
            <a:avLst/>
          </a:prstGeom>
          <a:solidFill>
            <a:srgbClr val="000080"/>
          </a:solidFill>
          <a:ln w="11113">
            <a:solidFill>
              <a:srgbClr val="00008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58448" name="Rectangle 132"/>
          <p:cNvSpPr>
            <a:spLocks noChangeArrowheads="1"/>
          </p:cNvSpPr>
          <p:nvPr/>
        </p:nvSpPr>
        <p:spPr bwMode="auto">
          <a:xfrm>
            <a:off x="6348413" y="754063"/>
            <a:ext cx="338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000" i="1">
                <a:solidFill>
                  <a:srgbClr val="000000"/>
                </a:solidFill>
                <a:ea typeface="Arial" charset="0"/>
                <a:cs typeface="Arial" charset="0"/>
              </a:rPr>
              <a:t>FC</a:t>
            </a:r>
            <a:endParaRPr lang="en-US" sz="1800" i="1">
              <a:ea typeface="Arial" charset="0"/>
              <a:cs typeface="Arial" charset="0"/>
            </a:endParaRPr>
          </a:p>
        </p:txBody>
      </p:sp>
      <p:sp>
        <p:nvSpPr>
          <p:cNvPr id="58449" name="Line 133"/>
          <p:cNvSpPr>
            <a:spLocks noChangeShapeType="1"/>
          </p:cNvSpPr>
          <p:nvPr/>
        </p:nvSpPr>
        <p:spPr bwMode="auto">
          <a:xfrm>
            <a:off x="5973763" y="1290638"/>
            <a:ext cx="311150" cy="1587"/>
          </a:xfrm>
          <a:prstGeom prst="line">
            <a:avLst/>
          </a:prstGeom>
          <a:noFill/>
          <a:ln w="22225">
            <a:solidFill>
              <a:srgbClr val="FF66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50" name="Oval 134"/>
          <p:cNvSpPr>
            <a:spLocks noChangeArrowheads="1"/>
          </p:cNvSpPr>
          <p:nvPr/>
        </p:nvSpPr>
        <p:spPr bwMode="auto">
          <a:xfrm>
            <a:off x="6070600" y="1236663"/>
            <a:ext cx="95250" cy="96837"/>
          </a:xfrm>
          <a:prstGeom prst="ellipse">
            <a:avLst/>
          </a:prstGeom>
          <a:solidFill>
            <a:srgbClr val="993300"/>
          </a:solidFill>
          <a:ln w="11113">
            <a:solidFill>
              <a:srgbClr val="9933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58451" name="Rectangle 135"/>
          <p:cNvSpPr>
            <a:spLocks noChangeArrowheads="1"/>
          </p:cNvSpPr>
          <p:nvPr/>
        </p:nvSpPr>
        <p:spPr bwMode="auto">
          <a:xfrm>
            <a:off x="6348413" y="1150938"/>
            <a:ext cx="352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000" i="1">
                <a:solidFill>
                  <a:srgbClr val="000000"/>
                </a:solidFill>
                <a:ea typeface="Arial" charset="0"/>
                <a:cs typeface="Arial" charset="0"/>
              </a:rPr>
              <a:t>VC</a:t>
            </a:r>
            <a:endParaRPr lang="en-US" sz="1800" i="1">
              <a:ea typeface="Arial" charset="0"/>
              <a:cs typeface="Arial" charset="0"/>
            </a:endParaRPr>
          </a:p>
        </p:txBody>
      </p:sp>
      <p:sp>
        <p:nvSpPr>
          <p:cNvPr id="58452" name="Line 136"/>
          <p:cNvSpPr>
            <a:spLocks noChangeShapeType="1"/>
          </p:cNvSpPr>
          <p:nvPr/>
        </p:nvSpPr>
        <p:spPr bwMode="auto">
          <a:xfrm>
            <a:off x="5973763" y="1676400"/>
            <a:ext cx="311150" cy="1588"/>
          </a:xfrm>
          <a:prstGeom prst="line">
            <a:avLst/>
          </a:prstGeom>
          <a:noFill/>
          <a:ln w="222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53" name="Oval 137"/>
          <p:cNvSpPr>
            <a:spLocks noChangeArrowheads="1"/>
          </p:cNvSpPr>
          <p:nvPr/>
        </p:nvSpPr>
        <p:spPr bwMode="auto">
          <a:xfrm>
            <a:off x="6070600" y="1622425"/>
            <a:ext cx="95250" cy="96838"/>
          </a:xfrm>
          <a:prstGeom prst="ellipse">
            <a:avLst/>
          </a:prstGeom>
          <a:solidFill>
            <a:srgbClr val="008000"/>
          </a:solidFill>
          <a:ln w="11113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58454" name="Rectangle 138"/>
          <p:cNvSpPr>
            <a:spLocks noChangeArrowheads="1"/>
          </p:cNvSpPr>
          <p:nvPr/>
        </p:nvSpPr>
        <p:spPr bwMode="auto">
          <a:xfrm>
            <a:off x="6348413" y="1536700"/>
            <a:ext cx="338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000" i="1">
                <a:solidFill>
                  <a:srgbClr val="000000"/>
                </a:solidFill>
                <a:ea typeface="Arial" charset="0"/>
                <a:cs typeface="Arial" charset="0"/>
              </a:rPr>
              <a:t>TC</a:t>
            </a:r>
            <a:endParaRPr lang="en-US" sz="1800" i="1">
              <a:ea typeface="Arial" charset="0"/>
              <a:cs typeface="Arial" charset="0"/>
            </a:endParaRPr>
          </a:p>
        </p:txBody>
      </p:sp>
      <p:sp>
        <p:nvSpPr>
          <p:cNvPr id="58455" name="Rectangle 139"/>
          <p:cNvSpPr>
            <a:spLocks noChangeArrowheads="1"/>
          </p:cNvSpPr>
          <p:nvPr/>
        </p:nvSpPr>
        <p:spPr bwMode="auto">
          <a:xfrm>
            <a:off x="3817938" y="454025"/>
            <a:ext cx="5030787" cy="594042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58456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08" name="Text Box 44"/>
          <p:cNvSpPr txBox="1">
            <a:spLocks noChangeArrowheads="1"/>
          </p:cNvSpPr>
          <p:nvPr/>
        </p:nvSpPr>
        <p:spPr bwMode="auto">
          <a:xfrm>
            <a:off x="3394075" y="1116013"/>
            <a:ext cx="48895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</a:pPr>
            <a:r>
              <a:rPr lang="en-US" sz="2600">
                <a:ea typeface="Arial" charset="0"/>
                <a:cs typeface="Arial" charset="0"/>
              </a:rPr>
              <a:t>Recall, </a:t>
            </a:r>
            <a:r>
              <a:rPr lang="en-US" sz="2600" b="1">
                <a:solidFill>
                  <a:srgbClr val="CC0000"/>
                </a:solidFill>
                <a:ea typeface="Arial" charset="0"/>
                <a:cs typeface="Arial" charset="0"/>
              </a:rPr>
              <a:t>Marginal Cost (</a:t>
            </a:r>
            <a:r>
              <a:rPr lang="en-US" sz="2600" b="1" i="1">
                <a:solidFill>
                  <a:srgbClr val="CC0000"/>
                </a:solidFill>
                <a:ea typeface="Arial" charset="0"/>
                <a:cs typeface="Arial" charset="0"/>
              </a:rPr>
              <a:t>MC</a:t>
            </a:r>
            <a:r>
              <a:rPr lang="en-US" sz="2600" b="1">
                <a:solidFill>
                  <a:srgbClr val="CC0000"/>
                </a:solidFill>
                <a:ea typeface="Arial" charset="0"/>
                <a:cs typeface="Arial" charset="0"/>
              </a:rPr>
              <a:t>)</a:t>
            </a:r>
            <a:r>
              <a:rPr lang="en-US" sz="2600">
                <a:ea typeface="Arial" charset="0"/>
                <a:cs typeface="Arial" charset="0"/>
              </a:rPr>
              <a:t>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is the change in total cost from producing one more unit:</a:t>
            </a:r>
            <a:endParaRPr lang="en-US" sz="2600" b="1">
              <a:ea typeface="Arial" charset="0"/>
              <a:cs typeface="Arial" charset="0"/>
            </a:endParaRPr>
          </a:p>
        </p:txBody>
      </p:sp>
      <p:sp>
        <p:nvSpPr>
          <p:cNvPr id="88109" name="Text Box 45"/>
          <p:cNvSpPr txBox="1">
            <a:spLocks noChangeArrowheads="1"/>
          </p:cNvSpPr>
          <p:nvPr/>
        </p:nvSpPr>
        <p:spPr bwMode="auto">
          <a:xfrm>
            <a:off x="3397250" y="3392488"/>
            <a:ext cx="5335588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35000"/>
              </a:spcBef>
            </a:pPr>
            <a:r>
              <a:rPr lang="en-US" sz="2600">
                <a:ea typeface="Arial" charset="0"/>
                <a:cs typeface="Arial" charset="0"/>
              </a:rPr>
              <a:t>Usually, </a:t>
            </a:r>
            <a:r>
              <a:rPr lang="en-US" sz="2600" i="1">
                <a:ea typeface="Arial" charset="0"/>
                <a:cs typeface="Arial" charset="0"/>
              </a:rPr>
              <a:t>MC</a:t>
            </a:r>
            <a:r>
              <a:rPr lang="en-US" sz="2600">
                <a:ea typeface="Arial" charset="0"/>
                <a:cs typeface="Arial" charset="0"/>
              </a:rPr>
              <a:t> rises as </a:t>
            </a:r>
            <a:r>
              <a:rPr lang="en-US" sz="2600" b="1" i="1">
                <a:ea typeface="Arial" charset="0"/>
                <a:cs typeface="Arial" charset="0"/>
              </a:rPr>
              <a:t>Q</a:t>
            </a:r>
            <a:r>
              <a:rPr lang="en-US" sz="2600">
                <a:ea typeface="Arial" charset="0"/>
                <a:cs typeface="Arial" charset="0"/>
              </a:rPr>
              <a:t> rises, due to diminishing marginal product.  </a:t>
            </a:r>
          </a:p>
          <a:p>
            <a:pPr>
              <a:lnSpc>
                <a:spcPct val="105000"/>
              </a:lnSpc>
              <a:spcBef>
                <a:spcPct val="35000"/>
              </a:spcBef>
            </a:pPr>
            <a:r>
              <a:rPr lang="en-US" sz="2600">
                <a:ea typeface="Arial" charset="0"/>
                <a:cs typeface="Arial" charset="0"/>
              </a:rPr>
              <a:t>Sometimes (as here), </a:t>
            </a:r>
            <a:r>
              <a:rPr lang="en-US" sz="2600" i="1">
                <a:ea typeface="Arial" charset="0"/>
                <a:cs typeface="Arial" charset="0"/>
              </a:rPr>
              <a:t>MC</a:t>
            </a:r>
            <a:r>
              <a:rPr lang="en-US" sz="2600">
                <a:ea typeface="Arial" charset="0"/>
                <a:cs typeface="Arial" charset="0"/>
              </a:rPr>
              <a:t> falls before rising.  </a:t>
            </a:r>
          </a:p>
          <a:p>
            <a:pPr>
              <a:lnSpc>
                <a:spcPct val="105000"/>
              </a:lnSpc>
              <a:spcBef>
                <a:spcPct val="35000"/>
              </a:spcBef>
            </a:pPr>
            <a:r>
              <a:rPr lang="en-US" sz="2600">
                <a:ea typeface="Arial" charset="0"/>
                <a:cs typeface="Arial" charset="0"/>
              </a:rPr>
              <a:t>(In other examples, </a:t>
            </a:r>
            <a:r>
              <a:rPr lang="en-US" sz="2600" i="1">
                <a:ea typeface="Arial" charset="0"/>
                <a:cs typeface="Arial" charset="0"/>
              </a:rPr>
              <a:t>MC</a:t>
            </a:r>
            <a:r>
              <a:rPr lang="en-US" sz="2600">
                <a:ea typeface="Arial" charset="0"/>
                <a:cs typeface="Arial" charset="0"/>
              </a:rPr>
              <a:t> may be constant.) </a:t>
            </a:r>
          </a:p>
        </p:txBody>
      </p:sp>
      <p:sp>
        <p:nvSpPr>
          <p:cNvPr id="30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74625"/>
            <a:ext cx="8229600" cy="649288"/>
          </a:xfrm>
        </p:spPr>
        <p:txBody>
          <a:bodyPr/>
          <a:lstStyle/>
          <a:p>
            <a:pPr eaLnBrk="1" hangingPunct="1"/>
            <a:r>
              <a:rPr lang="en-US" sz="2700" smtClean="0">
                <a:latin typeface="Tahoma" charset="0"/>
                <a:ea typeface="Tahoma" charset="0"/>
                <a:cs typeface="Tahoma" charset="0"/>
              </a:rPr>
              <a:t>EXAMPLE 2:  </a:t>
            </a:r>
            <a:r>
              <a:rPr lang="en-US" sz="3000" smtClean="0">
                <a:latin typeface="Tahoma" charset="0"/>
                <a:ea typeface="Tahoma" charset="0"/>
                <a:cs typeface="Tahoma" charset="0"/>
              </a:rPr>
              <a:t>Marginal Cost</a:t>
            </a:r>
          </a:p>
        </p:txBody>
      </p:sp>
      <p:sp>
        <p:nvSpPr>
          <p:cNvPr id="3087" name="Rectangle 3"/>
          <p:cNvSpPr>
            <a:spLocks noChangeArrowheads="1"/>
          </p:cNvSpPr>
          <p:nvPr/>
        </p:nvSpPr>
        <p:spPr bwMode="auto">
          <a:xfrm>
            <a:off x="968375" y="5630863"/>
            <a:ext cx="915988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620</a:t>
            </a:r>
          </a:p>
        </p:txBody>
      </p:sp>
      <p:sp>
        <p:nvSpPr>
          <p:cNvPr id="3088" name="Rectangle 4"/>
          <p:cNvSpPr>
            <a:spLocks noChangeArrowheads="1"/>
          </p:cNvSpPr>
          <p:nvPr/>
        </p:nvSpPr>
        <p:spPr bwMode="auto">
          <a:xfrm>
            <a:off x="423863" y="5630863"/>
            <a:ext cx="54451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3089" name="Rectangle 5"/>
          <p:cNvSpPr>
            <a:spLocks noChangeArrowheads="1"/>
          </p:cNvSpPr>
          <p:nvPr/>
        </p:nvSpPr>
        <p:spPr bwMode="auto">
          <a:xfrm>
            <a:off x="968375" y="5070475"/>
            <a:ext cx="915988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480</a:t>
            </a:r>
          </a:p>
        </p:txBody>
      </p:sp>
      <p:sp>
        <p:nvSpPr>
          <p:cNvPr id="3090" name="Rectangle 6"/>
          <p:cNvSpPr>
            <a:spLocks noChangeArrowheads="1"/>
          </p:cNvSpPr>
          <p:nvPr/>
        </p:nvSpPr>
        <p:spPr bwMode="auto">
          <a:xfrm>
            <a:off x="423863" y="5070475"/>
            <a:ext cx="544512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3091" name="Rectangle 7"/>
          <p:cNvSpPr>
            <a:spLocks noChangeArrowheads="1"/>
          </p:cNvSpPr>
          <p:nvPr/>
        </p:nvSpPr>
        <p:spPr bwMode="auto">
          <a:xfrm>
            <a:off x="968375" y="4506913"/>
            <a:ext cx="915988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380</a:t>
            </a:r>
          </a:p>
        </p:txBody>
      </p:sp>
      <p:sp>
        <p:nvSpPr>
          <p:cNvPr id="3092" name="Rectangle 8"/>
          <p:cNvSpPr>
            <a:spLocks noChangeArrowheads="1"/>
          </p:cNvSpPr>
          <p:nvPr/>
        </p:nvSpPr>
        <p:spPr bwMode="auto">
          <a:xfrm>
            <a:off x="423863" y="4506913"/>
            <a:ext cx="544512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093" name="Rectangle 9"/>
          <p:cNvSpPr>
            <a:spLocks noChangeArrowheads="1"/>
          </p:cNvSpPr>
          <p:nvPr/>
        </p:nvSpPr>
        <p:spPr bwMode="auto">
          <a:xfrm>
            <a:off x="968375" y="3944938"/>
            <a:ext cx="915988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310</a:t>
            </a:r>
          </a:p>
        </p:txBody>
      </p:sp>
      <p:sp>
        <p:nvSpPr>
          <p:cNvPr id="3094" name="Rectangle 10"/>
          <p:cNvSpPr>
            <a:spLocks noChangeArrowheads="1"/>
          </p:cNvSpPr>
          <p:nvPr/>
        </p:nvSpPr>
        <p:spPr bwMode="auto">
          <a:xfrm>
            <a:off x="423863" y="3944938"/>
            <a:ext cx="54451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095" name="Rectangle 11"/>
          <p:cNvSpPr>
            <a:spLocks noChangeArrowheads="1"/>
          </p:cNvSpPr>
          <p:nvPr/>
        </p:nvSpPr>
        <p:spPr bwMode="auto">
          <a:xfrm>
            <a:off x="968375" y="3382963"/>
            <a:ext cx="915988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260</a:t>
            </a:r>
          </a:p>
        </p:txBody>
      </p:sp>
      <p:sp>
        <p:nvSpPr>
          <p:cNvPr id="3096" name="Rectangle 12"/>
          <p:cNvSpPr>
            <a:spLocks noChangeArrowheads="1"/>
          </p:cNvSpPr>
          <p:nvPr/>
        </p:nvSpPr>
        <p:spPr bwMode="auto">
          <a:xfrm>
            <a:off x="423863" y="3382963"/>
            <a:ext cx="54451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097" name="Rectangle 13"/>
          <p:cNvSpPr>
            <a:spLocks noChangeArrowheads="1"/>
          </p:cNvSpPr>
          <p:nvPr/>
        </p:nvSpPr>
        <p:spPr bwMode="auto">
          <a:xfrm>
            <a:off x="968375" y="2820988"/>
            <a:ext cx="915988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220</a:t>
            </a:r>
          </a:p>
        </p:txBody>
      </p:sp>
      <p:sp>
        <p:nvSpPr>
          <p:cNvPr id="3098" name="Rectangle 14"/>
          <p:cNvSpPr>
            <a:spLocks noChangeArrowheads="1"/>
          </p:cNvSpPr>
          <p:nvPr/>
        </p:nvSpPr>
        <p:spPr bwMode="auto">
          <a:xfrm>
            <a:off x="423863" y="2820988"/>
            <a:ext cx="54451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099" name="Rectangle 15"/>
          <p:cNvSpPr>
            <a:spLocks noChangeArrowheads="1"/>
          </p:cNvSpPr>
          <p:nvPr/>
        </p:nvSpPr>
        <p:spPr bwMode="auto">
          <a:xfrm>
            <a:off x="968375" y="2259013"/>
            <a:ext cx="915988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170</a:t>
            </a:r>
          </a:p>
        </p:txBody>
      </p:sp>
      <p:sp>
        <p:nvSpPr>
          <p:cNvPr id="3100" name="Rectangle 16"/>
          <p:cNvSpPr>
            <a:spLocks noChangeArrowheads="1"/>
          </p:cNvSpPr>
          <p:nvPr/>
        </p:nvSpPr>
        <p:spPr bwMode="auto">
          <a:xfrm>
            <a:off x="423863" y="2259013"/>
            <a:ext cx="54451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101" name="Rectangle 17"/>
          <p:cNvSpPr>
            <a:spLocks noChangeArrowheads="1"/>
          </p:cNvSpPr>
          <p:nvPr/>
        </p:nvSpPr>
        <p:spPr bwMode="auto">
          <a:xfrm>
            <a:off x="1884363" y="1697038"/>
            <a:ext cx="83661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3102" name="Rectangle 18"/>
          <p:cNvSpPr>
            <a:spLocks noChangeArrowheads="1"/>
          </p:cNvSpPr>
          <p:nvPr/>
        </p:nvSpPr>
        <p:spPr bwMode="auto">
          <a:xfrm>
            <a:off x="968375" y="1697038"/>
            <a:ext cx="915988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$100</a:t>
            </a:r>
          </a:p>
        </p:txBody>
      </p:sp>
      <p:sp>
        <p:nvSpPr>
          <p:cNvPr id="3103" name="Rectangle 19"/>
          <p:cNvSpPr>
            <a:spLocks noChangeArrowheads="1"/>
          </p:cNvSpPr>
          <p:nvPr/>
        </p:nvSpPr>
        <p:spPr bwMode="auto">
          <a:xfrm>
            <a:off x="423863" y="1697038"/>
            <a:ext cx="54451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104" name="Rectangle 20"/>
          <p:cNvSpPr>
            <a:spLocks noChangeArrowheads="1"/>
          </p:cNvSpPr>
          <p:nvPr/>
        </p:nvSpPr>
        <p:spPr bwMode="auto">
          <a:xfrm>
            <a:off x="1884363" y="1135063"/>
            <a:ext cx="83661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i="1">
                <a:ea typeface="Arial" charset="0"/>
                <a:cs typeface="Arial" charset="0"/>
              </a:rPr>
              <a:t>MC</a:t>
            </a:r>
          </a:p>
        </p:txBody>
      </p:sp>
      <p:sp>
        <p:nvSpPr>
          <p:cNvPr id="3105" name="Rectangle 21"/>
          <p:cNvSpPr>
            <a:spLocks noChangeArrowheads="1"/>
          </p:cNvSpPr>
          <p:nvPr/>
        </p:nvSpPr>
        <p:spPr bwMode="auto">
          <a:xfrm>
            <a:off x="968375" y="1135063"/>
            <a:ext cx="915988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i="1">
                <a:ea typeface="Arial" charset="0"/>
                <a:cs typeface="Arial" charset="0"/>
              </a:rPr>
              <a:t>TC</a:t>
            </a:r>
          </a:p>
        </p:txBody>
      </p:sp>
      <p:sp>
        <p:nvSpPr>
          <p:cNvPr id="3106" name="Rectangle 22"/>
          <p:cNvSpPr>
            <a:spLocks noChangeArrowheads="1"/>
          </p:cNvSpPr>
          <p:nvPr/>
        </p:nvSpPr>
        <p:spPr bwMode="auto">
          <a:xfrm>
            <a:off x="423863" y="1135063"/>
            <a:ext cx="54451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b="1" i="1">
                <a:ea typeface="Arial" charset="0"/>
                <a:cs typeface="Arial" charset="0"/>
              </a:rPr>
              <a:t>Q</a:t>
            </a:r>
          </a:p>
        </p:txBody>
      </p:sp>
      <p:sp>
        <p:nvSpPr>
          <p:cNvPr id="3107" name="Line 23"/>
          <p:cNvSpPr>
            <a:spLocks noChangeShapeType="1"/>
          </p:cNvSpPr>
          <p:nvPr/>
        </p:nvSpPr>
        <p:spPr bwMode="auto">
          <a:xfrm>
            <a:off x="423863" y="1135063"/>
            <a:ext cx="2297112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8" name="Line 24"/>
          <p:cNvSpPr>
            <a:spLocks noChangeShapeType="1"/>
          </p:cNvSpPr>
          <p:nvPr/>
        </p:nvSpPr>
        <p:spPr bwMode="auto">
          <a:xfrm>
            <a:off x="423863" y="1697038"/>
            <a:ext cx="2297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9" name="Line 25"/>
          <p:cNvSpPr>
            <a:spLocks noChangeShapeType="1"/>
          </p:cNvSpPr>
          <p:nvPr/>
        </p:nvSpPr>
        <p:spPr bwMode="auto">
          <a:xfrm>
            <a:off x="423863" y="2259013"/>
            <a:ext cx="2297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10" name="Line 26"/>
          <p:cNvSpPr>
            <a:spLocks noChangeShapeType="1"/>
          </p:cNvSpPr>
          <p:nvPr/>
        </p:nvSpPr>
        <p:spPr bwMode="auto">
          <a:xfrm>
            <a:off x="423863" y="2820988"/>
            <a:ext cx="2297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11" name="Line 27"/>
          <p:cNvSpPr>
            <a:spLocks noChangeShapeType="1"/>
          </p:cNvSpPr>
          <p:nvPr/>
        </p:nvSpPr>
        <p:spPr bwMode="auto">
          <a:xfrm>
            <a:off x="423863" y="3382963"/>
            <a:ext cx="2297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12" name="Line 28"/>
          <p:cNvSpPr>
            <a:spLocks noChangeShapeType="1"/>
          </p:cNvSpPr>
          <p:nvPr/>
        </p:nvSpPr>
        <p:spPr bwMode="auto">
          <a:xfrm>
            <a:off x="423863" y="3944938"/>
            <a:ext cx="2297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13" name="Line 29"/>
          <p:cNvSpPr>
            <a:spLocks noChangeShapeType="1"/>
          </p:cNvSpPr>
          <p:nvPr/>
        </p:nvSpPr>
        <p:spPr bwMode="auto">
          <a:xfrm>
            <a:off x="423863" y="4506913"/>
            <a:ext cx="2297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14" name="Line 30"/>
          <p:cNvSpPr>
            <a:spLocks noChangeShapeType="1"/>
          </p:cNvSpPr>
          <p:nvPr/>
        </p:nvSpPr>
        <p:spPr bwMode="auto">
          <a:xfrm>
            <a:off x="423863" y="5070475"/>
            <a:ext cx="2297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15" name="Line 31"/>
          <p:cNvSpPr>
            <a:spLocks noChangeShapeType="1"/>
          </p:cNvSpPr>
          <p:nvPr/>
        </p:nvSpPr>
        <p:spPr bwMode="auto">
          <a:xfrm>
            <a:off x="423863" y="5630863"/>
            <a:ext cx="2297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16" name="Line 32"/>
          <p:cNvSpPr>
            <a:spLocks noChangeShapeType="1"/>
          </p:cNvSpPr>
          <p:nvPr/>
        </p:nvSpPr>
        <p:spPr bwMode="auto">
          <a:xfrm>
            <a:off x="423863" y="6192838"/>
            <a:ext cx="2297112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17" name="Line 33"/>
          <p:cNvSpPr>
            <a:spLocks noChangeShapeType="1"/>
          </p:cNvSpPr>
          <p:nvPr/>
        </p:nvSpPr>
        <p:spPr bwMode="auto">
          <a:xfrm>
            <a:off x="423863" y="1135063"/>
            <a:ext cx="0" cy="505777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18" name="Line 34"/>
          <p:cNvSpPr>
            <a:spLocks noChangeShapeType="1"/>
          </p:cNvSpPr>
          <p:nvPr/>
        </p:nvSpPr>
        <p:spPr bwMode="auto">
          <a:xfrm>
            <a:off x="968375" y="1135063"/>
            <a:ext cx="0" cy="5057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19" name="Line 35"/>
          <p:cNvSpPr>
            <a:spLocks noChangeShapeType="1"/>
          </p:cNvSpPr>
          <p:nvPr/>
        </p:nvSpPr>
        <p:spPr bwMode="auto">
          <a:xfrm>
            <a:off x="1884363" y="1135063"/>
            <a:ext cx="0" cy="5057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0" name="Line 36"/>
          <p:cNvSpPr>
            <a:spLocks noChangeShapeType="1"/>
          </p:cNvSpPr>
          <p:nvPr/>
        </p:nvSpPr>
        <p:spPr bwMode="auto">
          <a:xfrm>
            <a:off x="2720975" y="1135063"/>
            <a:ext cx="0" cy="505777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1" name="Rectangle 37"/>
          <p:cNvSpPr>
            <a:spLocks noChangeArrowheads="1"/>
          </p:cNvSpPr>
          <p:nvPr/>
        </p:nvSpPr>
        <p:spPr bwMode="auto">
          <a:xfrm>
            <a:off x="1884363" y="5353050"/>
            <a:ext cx="836612" cy="561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140</a:t>
            </a:r>
          </a:p>
        </p:txBody>
      </p:sp>
      <p:sp>
        <p:nvSpPr>
          <p:cNvPr id="3122" name="Rectangle 38"/>
          <p:cNvSpPr>
            <a:spLocks noChangeArrowheads="1"/>
          </p:cNvSpPr>
          <p:nvPr/>
        </p:nvSpPr>
        <p:spPr bwMode="auto">
          <a:xfrm>
            <a:off x="1884363" y="4792663"/>
            <a:ext cx="836612" cy="5603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100</a:t>
            </a:r>
          </a:p>
        </p:txBody>
      </p:sp>
      <p:sp>
        <p:nvSpPr>
          <p:cNvPr id="3123" name="Rectangle 39"/>
          <p:cNvSpPr>
            <a:spLocks noChangeArrowheads="1"/>
          </p:cNvSpPr>
          <p:nvPr/>
        </p:nvSpPr>
        <p:spPr bwMode="auto">
          <a:xfrm>
            <a:off x="1884363" y="4229100"/>
            <a:ext cx="836612" cy="5635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70</a:t>
            </a:r>
          </a:p>
        </p:txBody>
      </p:sp>
      <p:sp>
        <p:nvSpPr>
          <p:cNvPr id="3124" name="Rectangle 40"/>
          <p:cNvSpPr>
            <a:spLocks noChangeArrowheads="1"/>
          </p:cNvSpPr>
          <p:nvPr/>
        </p:nvSpPr>
        <p:spPr bwMode="auto">
          <a:xfrm>
            <a:off x="1884363" y="3667125"/>
            <a:ext cx="836612" cy="561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50</a:t>
            </a:r>
          </a:p>
        </p:txBody>
      </p:sp>
      <p:sp>
        <p:nvSpPr>
          <p:cNvPr id="3125" name="Rectangle 41"/>
          <p:cNvSpPr>
            <a:spLocks noChangeArrowheads="1"/>
          </p:cNvSpPr>
          <p:nvPr/>
        </p:nvSpPr>
        <p:spPr bwMode="auto">
          <a:xfrm>
            <a:off x="1884363" y="3105150"/>
            <a:ext cx="836612" cy="561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40</a:t>
            </a:r>
          </a:p>
        </p:txBody>
      </p:sp>
      <p:sp>
        <p:nvSpPr>
          <p:cNvPr id="3126" name="Rectangle 42"/>
          <p:cNvSpPr>
            <a:spLocks noChangeArrowheads="1"/>
          </p:cNvSpPr>
          <p:nvPr/>
        </p:nvSpPr>
        <p:spPr bwMode="auto">
          <a:xfrm>
            <a:off x="1884363" y="2543175"/>
            <a:ext cx="836612" cy="561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50</a:t>
            </a:r>
          </a:p>
        </p:txBody>
      </p:sp>
      <p:sp>
        <p:nvSpPr>
          <p:cNvPr id="3127" name="Rectangle 43"/>
          <p:cNvSpPr>
            <a:spLocks noChangeArrowheads="1"/>
          </p:cNvSpPr>
          <p:nvPr/>
        </p:nvSpPr>
        <p:spPr bwMode="auto">
          <a:xfrm>
            <a:off x="1884363" y="1981200"/>
            <a:ext cx="836612" cy="561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$70</a:t>
            </a: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4767263" y="2457450"/>
            <a:ext cx="1887537" cy="974725"/>
            <a:chOff x="1163" y="1689"/>
            <a:chExt cx="1189" cy="614"/>
          </a:xfrm>
        </p:grpSpPr>
        <p:grpSp>
          <p:nvGrpSpPr>
            <p:cNvPr id="3129" name="Group 49"/>
            <p:cNvGrpSpPr>
              <a:grpSpLocks/>
            </p:cNvGrpSpPr>
            <p:nvPr/>
          </p:nvGrpSpPr>
          <p:grpSpPr bwMode="auto">
            <a:xfrm>
              <a:off x="1817" y="1689"/>
              <a:ext cx="535" cy="614"/>
              <a:chOff x="563" y="2716"/>
              <a:chExt cx="289" cy="614"/>
            </a:xfrm>
          </p:grpSpPr>
          <p:sp>
            <p:nvSpPr>
              <p:cNvPr id="3131" name="Rectangle 50"/>
              <p:cNvSpPr>
                <a:spLocks noChangeArrowheads="1"/>
              </p:cNvSpPr>
              <p:nvPr/>
            </p:nvSpPr>
            <p:spPr bwMode="auto">
              <a:xfrm>
                <a:off x="563" y="2716"/>
                <a:ext cx="289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700" b="1">
                    <a:ea typeface="Arial" charset="0"/>
                    <a:cs typeface="Arial" charset="0"/>
                  </a:rPr>
                  <a:t>∆</a:t>
                </a:r>
                <a:r>
                  <a:rPr lang="en-US" sz="2700" i="1">
                    <a:ea typeface="Arial" charset="0"/>
                    <a:cs typeface="Arial" charset="0"/>
                  </a:rPr>
                  <a:t>TC</a:t>
                </a:r>
              </a:p>
            </p:txBody>
          </p:sp>
          <p:sp>
            <p:nvSpPr>
              <p:cNvPr id="3132" name="Rectangle 51"/>
              <p:cNvSpPr>
                <a:spLocks noChangeArrowheads="1"/>
              </p:cNvSpPr>
              <p:nvPr/>
            </p:nvSpPr>
            <p:spPr bwMode="auto">
              <a:xfrm>
                <a:off x="587" y="3013"/>
                <a:ext cx="224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700" b="1">
                    <a:ea typeface="Arial" charset="0"/>
                    <a:cs typeface="Arial" charset="0"/>
                  </a:rPr>
                  <a:t>∆</a:t>
                </a:r>
                <a:r>
                  <a:rPr lang="en-US" sz="2700" b="1" i="1">
                    <a:ea typeface="Arial" charset="0"/>
                    <a:cs typeface="Arial" charset="0"/>
                  </a:rPr>
                  <a:t>Q</a:t>
                </a:r>
              </a:p>
            </p:txBody>
          </p:sp>
          <p:sp>
            <p:nvSpPr>
              <p:cNvPr id="3133" name="Line 52"/>
              <p:cNvSpPr>
                <a:spLocks noChangeShapeType="1"/>
              </p:cNvSpPr>
              <p:nvPr/>
            </p:nvSpPr>
            <p:spPr bwMode="auto">
              <a:xfrm>
                <a:off x="600" y="3023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30" name="Rectangle 53"/>
            <p:cNvSpPr>
              <a:spLocks noChangeArrowheads="1"/>
            </p:cNvSpPr>
            <p:nvPr/>
          </p:nvSpPr>
          <p:spPr bwMode="auto">
            <a:xfrm>
              <a:off x="1163" y="1839"/>
              <a:ext cx="63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700" i="1">
                  <a:ea typeface="Arial" charset="0"/>
                  <a:cs typeface="Arial" charset="0"/>
                </a:rPr>
                <a:t>MC</a:t>
              </a:r>
              <a:r>
                <a:rPr lang="en-US" sz="2700">
                  <a:ea typeface="Arial" charset="0"/>
                  <a:cs typeface="Arial" charset="0"/>
                </a:rPr>
                <a:t> =</a:t>
              </a:r>
            </a:p>
          </p:txBody>
        </p:sp>
      </p:grpSp>
      <p:graphicFrame>
        <p:nvGraphicFramePr>
          <p:cNvPr id="88111" name="Object 10"/>
          <p:cNvGraphicFramePr>
            <a:graphicFrameLocks noGrp="1" noChangeAspect="1"/>
          </p:cNvGraphicFramePr>
          <p:nvPr>
            <p:ph idx="4294967295"/>
          </p:nvPr>
        </p:nvGraphicFramePr>
        <p:xfrm>
          <a:off x="3249613" y="796925"/>
          <a:ext cx="5386387" cy="558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Chart" r:id="rId5" imgW="5778500" imgH="5918200" progId="Excel.Sheet.8">
                  <p:embed/>
                </p:oleObj>
              </mc:Choice>
              <mc:Fallback>
                <p:oleObj name="Chart" r:id="rId5" imgW="5778500" imgH="5918200" progId="Excel.Sheet.8">
                  <p:embed/>
                  <p:pic>
                    <p:nvPicPr>
                      <p:cNvPr id="0" name="Picture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9613" y="796925"/>
                        <a:ext cx="5386387" cy="558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8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8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8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8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08" grpId="0" build="p"/>
      <p:bldP spid="88109" grpId="0" build="p"/>
      <p:bldOleChart spid="881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71450"/>
            <a:ext cx="7431088" cy="649288"/>
          </a:xfrm>
        </p:spPr>
        <p:txBody>
          <a:bodyPr/>
          <a:lstStyle/>
          <a:p>
            <a:pPr eaLnBrk="1" hangingPunct="1"/>
            <a:r>
              <a:rPr lang="en-US" sz="2700" smtClean="0">
                <a:latin typeface="Tahoma" charset="0"/>
                <a:ea typeface="Tahoma" charset="0"/>
                <a:cs typeface="Tahoma" charset="0"/>
              </a:rPr>
              <a:t>EXAMPLE 2:  </a:t>
            </a:r>
            <a:r>
              <a:rPr lang="en-US" sz="3000" smtClean="0">
                <a:latin typeface="Tahoma" charset="0"/>
                <a:ea typeface="Tahoma" charset="0"/>
                <a:cs typeface="Tahoma" charset="0"/>
              </a:rPr>
              <a:t>Average Fixed Cost</a:t>
            </a:r>
          </a:p>
        </p:txBody>
      </p:sp>
      <p:sp>
        <p:nvSpPr>
          <p:cNvPr id="4109" name="Rectangle 3"/>
          <p:cNvSpPr>
            <a:spLocks noChangeArrowheads="1"/>
          </p:cNvSpPr>
          <p:nvPr/>
        </p:nvSpPr>
        <p:spPr bwMode="auto">
          <a:xfrm>
            <a:off x="982663" y="5440363"/>
            <a:ext cx="898525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100</a:t>
            </a:r>
          </a:p>
        </p:txBody>
      </p:sp>
      <p:sp>
        <p:nvSpPr>
          <p:cNvPr id="4110" name="Rectangle 4"/>
          <p:cNvSpPr>
            <a:spLocks noChangeArrowheads="1"/>
          </p:cNvSpPr>
          <p:nvPr/>
        </p:nvSpPr>
        <p:spPr bwMode="auto">
          <a:xfrm>
            <a:off x="390525" y="5440363"/>
            <a:ext cx="592138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4111" name="Rectangle 5"/>
          <p:cNvSpPr>
            <a:spLocks noChangeArrowheads="1"/>
          </p:cNvSpPr>
          <p:nvPr/>
        </p:nvSpPr>
        <p:spPr bwMode="auto">
          <a:xfrm>
            <a:off x="982663" y="4895850"/>
            <a:ext cx="898525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100</a:t>
            </a:r>
          </a:p>
        </p:txBody>
      </p:sp>
      <p:sp>
        <p:nvSpPr>
          <p:cNvPr id="4112" name="Rectangle 6"/>
          <p:cNvSpPr>
            <a:spLocks noChangeArrowheads="1"/>
          </p:cNvSpPr>
          <p:nvPr/>
        </p:nvSpPr>
        <p:spPr bwMode="auto">
          <a:xfrm>
            <a:off x="390525" y="4895850"/>
            <a:ext cx="592138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113" name="Rectangle 7"/>
          <p:cNvSpPr>
            <a:spLocks noChangeArrowheads="1"/>
          </p:cNvSpPr>
          <p:nvPr/>
        </p:nvSpPr>
        <p:spPr bwMode="auto">
          <a:xfrm>
            <a:off x="982663" y="4348163"/>
            <a:ext cx="898525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100</a:t>
            </a:r>
          </a:p>
        </p:txBody>
      </p:sp>
      <p:sp>
        <p:nvSpPr>
          <p:cNvPr id="4114" name="Rectangle 8"/>
          <p:cNvSpPr>
            <a:spLocks noChangeArrowheads="1"/>
          </p:cNvSpPr>
          <p:nvPr/>
        </p:nvSpPr>
        <p:spPr bwMode="auto">
          <a:xfrm>
            <a:off x="390525" y="4348163"/>
            <a:ext cx="592138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4115" name="Rectangle 9"/>
          <p:cNvSpPr>
            <a:spLocks noChangeArrowheads="1"/>
          </p:cNvSpPr>
          <p:nvPr/>
        </p:nvSpPr>
        <p:spPr bwMode="auto">
          <a:xfrm>
            <a:off x="982663" y="3802063"/>
            <a:ext cx="89852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100</a:t>
            </a:r>
          </a:p>
        </p:txBody>
      </p:sp>
      <p:sp>
        <p:nvSpPr>
          <p:cNvPr id="4116" name="Rectangle 10"/>
          <p:cNvSpPr>
            <a:spLocks noChangeArrowheads="1"/>
          </p:cNvSpPr>
          <p:nvPr/>
        </p:nvSpPr>
        <p:spPr bwMode="auto">
          <a:xfrm>
            <a:off x="390525" y="3802063"/>
            <a:ext cx="592138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4117" name="Rectangle 11"/>
          <p:cNvSpPr>
            <a:spLocks noChangeArrowheads="1"/>
          </p:cNvSpPr>
          <p:nvPr/>
        </p:nvSpPr>
        <p:spPr bwMode="auto">
          <a:xfrm>
            <a:off x="982663" y="3254375"/>
            <a:ext cx="898525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100</a:t>
            </a:r>
          </a:p>
        </p:txBody>
      </p:sp>
      <p:sp>
        <p:nvSpPr>
          <p:cNvPr id="4118" name="Rectangle 12"/>
          <p:cNvSpPr>
            <a:spLocks noChangeArrowheads="1"/>
          </p:cNvSpPr>
          <p:nvPr/>
        </p:nvSpPr>
        <p:spPr bwMode="auto">
          <a:xfrm>
            <a:off x="390525" y="3254375"/>
            <a:ext cx="592138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4119" name="Rectangle 13"/>
          <p:cNvSpPr>
            <a:spLocks noChangeArrowheads="1"/>
          </p:cNvSpPr>
          <p:nvPr/>
        </p:nvSpPr>
        <p:spPr bwMode="auto">
          <a:xfrm>
            <a:off x="982663" y="2708275"/>
            <a:ext cx="89852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100</a:t>
            </a:r>
          </a:p>
        </p:txBody>
      </p:sp>
      <p:sp>
        <p:nvSpPr>
          <p:cNvPr id="4120" name="Rectangle 14"/>
          <p:cNvSpPr>
            <a:spLocks noChangeArrowheads="1"/>
          </p:cNvSpPr>
          <p:nvPr/>
        </p:nvSpPr>
        <p:spPr bwMode="auto">
          <a:xfrm>
            <a:off x="390525" y="2708275"/>
            <a:ext cx="592138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4121" name="Rectangle 15"/>
          <p:cNvSpPr>
            <a:spLocks noChangeArrowheads="1"/>
          </p:cNvSpPr>
          <p:nvPr/>
        </p:nvSpPr>
        <p:spPr bwMode="auto">
          <a:xfrm>
            <a:off x="982663" y="2162175"/>
            <a:ext cx="89852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100</a:t>
            </a:r>
          </a:p>
        </p:txBody>
      </p:sp>
      <p:sp>
        <p:nvSpPr>
          <p:cNvPr id="4122" name="Rectangle 16"/>
          <p:cNvSpPr>
            <a:spLocks noChangeArrowheads="1"/>
          </p:cNvSpPr>
          <p:nvPr/>
        </p:nvSpPr>
        <p:spPr bwMode="auto">
          <a:xfrm>
            <a:off x="390525" y="2162175"/>
            <a:ext cx="592138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881188" y="1616075"/>
            <a:ext cx="1004887" cy="4371975"/>
            <a:chOff x="1185" y="1018"/>
            <a:chExt cx="633" cy="2754"/>
          </a:xfrm>
        </p:grpSpPr>
        <p:sp>
          <p:nvSpPr>
            <p:cNvPr id="4146" name="Rectangle 18"/>
            <p:cNvSpPr>
              <a:spLocks noChangeArrowheads="1"/>
            </p:cNvSpPr>
            <p:nvPr/>
          </p:nvSpPr>
          <p:spPr bwMode="auto">
            <a:xfrm>
              <a:off x="1185" y="3427"/>
              <a:ext cx="633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14.29</a:t>
              </a:r>
            </a:p>
          </p:txBody>
        </p:sp>
        <p:sp>
          <p:nvSpPr>
            <p:cNvPr id="4147" name="Rectangle 19"/>
            <p:cNvSpPr>
              <a:spLocks noChangeArrowheads="1"/>
            </p:cNvSpPr>
            <p:nvPr/>
          </p:nvSpPr>
          <p:spPr bwMode="auto">
            <a:xfrm>
              <a:off x="1185" y="3084"/>
              <a:ext cx="633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16.67</a:t>
              </a:r>
            </a:p>
          </p:txBody>
        </p:sp>
        <p:sp>
          <p:nvSpPr>
            <p:cNvPr id="4148" name="Rectangle 20"/>
            <p:cNvSpPr>
              <a:spLocks noChangeArrowheads="1"/>
            </p:cNvSpPr>
            <p:nvPr/>
          </p:nvSpPr>
          <p:spPr bwMode="auto">
            <a:xfrm>
              <a:off x="1185" y="2739"/>
              <a:ext cx="633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20</a:t>
              </a:r>
            </a:p>
          </p:txBody>
        </p:sp>
        <p:sp>
          <p:nvSpPr>
            <p:cNvPr id="4149" name="Rectangle 21"/>
            <p:cNvSpPr>
              <a:spLocks noChangeArrowheads="1"/>
            </p:cNvSpPr>
            <p:nvPr/>
          </p:nvSpPr>
          <p:spPr bwMode="auto">
            <a:xfrm>
              <a:off x="1185" y="2395"/>
              <a:ext cx="633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25</a:t>
              </a:r>
            </a:p>
          </p:txBody>
        </p:sp>
        <p:sp>
          <p:nvSpPr>
            <p:cNvPr id="4150" name="Rectangle 22"/>
            <p:cNvSpPr>
              <a:spLocks noChangeArrowheads="1"/>
            </p:cNvSpPr>
            <p:nvPr/>
          </p:nvSpPr>
          <p:spPr bwMode="auto">
            <a:xfrm>
              <a:off x="1185" y="2050"/>
              <a:ext cx="633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33.33</a:t>
              </a:r>
            </a:p>
          </p:txBody>
        </p:sp>
        <p:sp>
          <p:nvSpPr>
            <p:cNvPr id="4151" name="Rectangle 23"/>
            <p:cNvSpPr>
              <a:spLocks noChangeArrowheads="1"/>
            </p:cNvSpPr>
            <p:nvPr/>
          </p:nvSpPr>
          <p:spPr bwMode="auto">
            <a:xfrm>
              <a:off x="1185" y="1706"/>
              <a:ext cx="633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50</a:t>
              </a:r>
            </a:p>
          </p:txBody>
        </p:sp>
        <p:sp>
          <p:nvSpPr>
            <p:cNvPr id="4152" name="Rectangle 24"/>
            <p:cNvSpPr>
              <a:spLocks noChangeArrowheads="1"/>
            </p:cNvSpPr>
            <p:nvPr/>
          </p:nvSpPr>
          <p:spPr bwMode="auto">
            <a:xfrm>
              <a:off x="1185" y="1362"/>
              <a:ext cx="633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$100</a:t>
              </a:r>
            </a:p>
          </p:txBody>
        </p:sp>
        <p:sp>
          <p:nvSpPr>
            <p:cNvPr id="4153" name="Rectangle 25"/>
            <p:cNvSpPr>
              <a:spLocks noChangeArrowheads="1"/>
            </p:cNvSpPr>
            <p:nvPr/>
          </p:nvSpPr>
          <p:spPr bwMode="auto">
            <a:xfrm>
              <a:off x="1185" y="1018"/>
              <a:ext cx="633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n/a</a:t>
              </a:r>
            </a:p>
          </p:txBody>
        </p:sp>
      </p:grpSp>
      <p:sp>
        <p:nvSpPr>
          <p:cNvPr id="4124" name="Rectangle 26"/>
          <p:cNvSpPr>
            <a:spLocks noChangeArrowheads="1"/>
          </p:cNvSpPr>
          <p:nvPr/>
        </p:nvSpPr>
        <p:spPr bwMode="auto">
          <a:xfrm>
            <a:off x="982663" y="1616075"/>
            <a:ext cx="89852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$100</a:t>
            </a:r>
          </a:p>
        </p:txBody>
      </p:sp>
      <p:sp>
        <p:nvSpPr>
          <p:cNvPr id="4125" name="Rectangle 27"/>
          <p:cNvSpPr>
            <a:spLocks noChangeArrowheads="1"/>
          </p:cNvSpPr>
          <p:nvPr/>
        </p:nvSpPr>
        <p:spPr bwMode="auto">
          <a:xfrm>
            <a:off x="390525" y="1616075"/>
            <a:ext cx="592138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4126" name="Rectangle 28"/>
          <p:cNvSpPr>
            <a:spLocks noChangeArrowheads="1"/>
          </p:cNvSpPr>
          <p:nvPr/>
        </p:nvSpPr>
        <p:spPr bwMode="auto">
          <a:xfrm>
            <a:off x="1881188" y="1068388"/>
            <a:ext cx="1004887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i="1">
                <a:ea typeface="Arial" charset="0"/>
                <a:cs typeface="Arial" charset="0"/>
              </a:rPr>
              <a:t>AFC</a:t>
            </a:r>
          </a:p>
        </p:txBody>
      </p:sp>
      <p:sp>
        <p:nvSpPr>
          <p:cNvPr id="4127" name="Rectangle 29"/>
          <p:cNvSpPr>
            <a:spLocks noChangeArrowheads="1"/>
          </p:cNvSpPr>
          <p:nvPr/>
        </p:nvSpPr>
        <p:spPr bwMode="auto">
          <a:xfrm>
            <a:off x="982663" y="1068388"/>
            <a:ext cx="898525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i="1">
                <a:ea typeface="Arial" charset="0"/>
                <a:cs typeface="Arial" charset="0"/>
              </a:rPr>
              <a:t>FC</a:t>
            </a:r>
          </a:p>
        </p:txBody>
      </p:sp>
      <p:sp>
        <p:nvSpPr>
          <p:cNvPr id="4128" name="Rectangle 30"/>
          <p:cNvSpPr>
            <a:spLocks noChangeArrowheads="1"/>
          </p:cNvSpPr>
          <p:nvPr/>
        </p:nvSpPr>
        <p:spPr bwMode="auto">
          <a:xfrm>
            <a:off x="390525" y="1068388"/>
            <a:ext cx="592138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b="1" i="1">
                <a:ea typeface="Arial" charset="0"/>
                <a:cs typeface="Arial" charset="0"/>
              </a:rPr>
              <a:t>Q</a:t>
            </a:r>
          </a:p>
        </p:txBody>
      </p:sp>
      <p:sp>
        <p:nvSpPr>
          <p:cNvPr id="4129" name="Line 31"/>
          <p:cNvSpPr>
            <a:spLocks noChangeShapeType="1"/>
          </p:cNvSpPr>
          <p:nvPr/>
        </p:nvSpPr>
        <p:spPr bwMode="auto">
          <a:xfrm>
            <a:off x="390525" y="1068388"/>
            <a:ext cx="24955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0" name="Line 32"/>
          <p:cNvSpPr>
            <a:spLocks noChangeShapeType="1"/>
          </p:cNvSpPr>
          <p:nvPr/>
        </p:nvSpPr>
        <p:spPr bwMode="auto">
          <a:xfrm>
            <a:off x="390525" y="1616075"/>
            <a:ext cx="2495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1" name="Line 33"/>
          <p:cNvSpPr>
            <a:spLocks noChangeShapeType="1"/>
          </p:cNvSpPr>
          <p:nvPr/>
        </p:nvSpPr>
        <p:spPr bwMode="auto">
          <a:xfrm>
            <a:off x="390525" y="2162175"/>
            <a:ext cx="2495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2" name="Line 34"/>
          <p:cNvSpPr>
            <a:spLocks noChangeShapeType="1"/>
          </p:cNvSpPr>
          <p:nvPr/>
        </p:nvSpPr>
        <p:spPr bwMode="auto">
          <a:xfrm>
            <a:off x="390525" y="2708275"/>
            <a:ext cx="2495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3" name="Line 35"/>
          <p:cNvSpPr>
            <a:spLocks noChangeShapeType="1"/>
          </p:cNvSpPr>
          <p:nvPr/>
        </p:nvSpPr>
        <p:spPr bwMode="auto">
          <a:xfrm>
            <a:off x="390525" y="3254375"/>
            <a:ext cx="2495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4" name="Line 36"/>
          <p:cNvSpPr>
            <a:spLocks noChangeShapeType="1"/>
          </p:cNvSpPr>
          <p:nvPr/>
        </p:nvSpPr>
        <p:spPr bwMode="auto">
          <a:xfrm>
            <a:off x="390525" y="3802063"/>
            <a:ext cx="2495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5" name="Line 37"/>
          <p:cNvSpPr>
            <a:spLocks noChangeShapeType="1"/>
          </p:cNvSpPr>
          <p:nvPr/>
        </p:nvSpPr>
        <p:spPr bwMode="auto">
          <a:xfrm>
            <a:off x="390525" y="4348163"/>
            <a:ext cx="2495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6" name="Line 38"/>
          <p:cNvSpPr>
            <a:spLocks noChangeShapeType="1"/>
          </p:cNvSpPr>
          <p:nvPr/>
        </p:nvSpPr>
        <p:spPr bwMode="auto">
          <a:xfrm>
            <a:off x="390525" y="4895850"/>
            <a:ext cx="2495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7" name="Line 39"/>
          <p:cNvSpPr>
            <a:spLocks noChangeShapeType="1"/>
          </p:cNvSpPr>
          <p:nvPr/>
        </p:nvSpPr>
        <p:spPr bwMode="auto">
          <a:xfrm>
            <a:off x="390525" y="5440363"/>
            <a:ext cx="2495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8" name="Line 40"/>
          <p:cNvSpPr>
            <a:spLocks noChangeShapeType="1"/>
          </p:cNvSpPr>
          <p:nvPr/>
        </p:nvSpPr>
        <p:spPr bwMode="auto">
          <a:xfrm>
            <a:off x="390525" y="5988050"/>
            <a:ext cx="24955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9" name="Line 41"/>
          <p:cNvSpPr>
            <a:spLocks noChangeShapeType="1"/>
          </p:cNvSpPr>
          <p:nvPr/>
        </p:nvSpPr>
        <p:spPr bwMode="auto">
          <a:xfrm>
            <a:off x="390525" y="1068388"/>
            <a:ext cx="0" cy="49196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40" name="Line 42"/>
          <p:cNvSpPr>
            <a:spLocks noChangeShapeType="1"/>
          </p:cNvSpPr>
          <p:nvPr/>
        </p:nvSpPr>
        <p:spPr bwMode="auto">
          <a:xfrm>
            <a:off x="982663" y="1068388"/>
            <a:ext cx="0" cy="4919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41" name="Line 43"/>
          <p:cNvSpPr>
            <a:spLocks noChangeShapeType="1"/>
          </p:cNvSpPr>
          <p:nvPr/>
        </p:nvSpPr>
        <p:spPr bwMode="auto">
          <a:xfrm>
            <a:off x="1881188" y="1068388"/>
            <a:ext cx="0" cy="4919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42" name="Line 44"/>
          <p:cNvSpPr>
            <a:spLocks noChangeShapeType="1"/>
          </p:cNvSpPr>
          <p:nvPr/>
        </p:nvSpPr>
        <p:spPr bwMode="auto">
          <a:xfrm>
            <a:off x="2886075" y="1068388"/>
            <a:ext cx="0" cy="49196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33" name="Text Box 45"/>
          <p:cNvSpPr txBox="1">
            <a:spLocks noChangeArrowheads="1"/>
          </p:cNvSpPr>
          <p:nvPr/>
        </p:nvSpPr>
        <p:spPr bwMode="auto">
          <a:xfrm>
            <a:off x="3573463" y="1054100"/>
            <a:ext cx="4846637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</a:pPr>
            <a:r>
              <a:rPr lang="en-US" sz="2600" b="1">
                <a:solidFill>
                  <a:srgbClr val="CC0000"/>
                </a:solidFill>
                <a:ea typeface="Arial" charset="0"/>
                <a:cs typeface="Arial" charset="0"/>
              </a:rPr>
              <a:t>Average fixed cost (</a:t>
            </a:r>
            <a:r>
              <a:rPr lang="en-US" sz="2600" b="1" i="1">
                <a:solidFill>
                  <a:srgbClr val="CC0000"/>
                </a:solidFill>
                <a:ea typeface="Arial" charset="0"/>
                <a:cs typeface="Arial" charset="0"/>
              </a:rPr>
              <a:t>AFC</a:t>
            </a:r>
            <a:r>
              <a:rPr lang="en-US" sz="2600" b="1">
                <a:solidFill>
                  <a:srgbClr val="CC0000"/>
                </a:solidFill>
                <a:ea typeface="Arial" charset="0"/>
                <a:cs typeface="Arial" charset="0"/>
              </a:rPr>
              <a:t>)</a:t>
            </a:r>
            <a:r>
              <a:rPr lang="en-US" sz="2600">
                <a:ea typeface="Arial" charset="0"/>
                <a:cs typeface="Arial" charset="0"/>
              </a:rPr>
              <a:t>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is fixed cost divided by the quantity of output:</a:t>
            </a:r>
          </a:p>
          <a:p>
            <a:pPr>
              <a:lnSpc>
                <a:spcPct val="105000"/>
              </a:lnSpc>
              <a:spcBef>
                <a:spcPct val="45000"/>
              </a:spcBef>
            </a:pPr>
            <a:r>
              <a:rPr lang="en-US" sz="2600">
                <a:ea typeface="Arial" charset="0"/>
                <a:cs typeface="Arial" charset="0"/>
              </a:rPr>
              <a:t>   </a:t>
            </a:r>
            <a:r>
              <a:rPr lang="en-US" sz="2600" i="1">
                <a:ea typeface="Arial" charset="0"/>
                <a:cs typeface="Arial" charset="0"/>
              </a:rPr>
              <a:t>AFC</a:t>
            </a:r>
            <a:r>
              <a:rPr lang="en-US" sz="2600">
                <a:ea typeface="Arial" charset="0"/>
                <a:cs typeface="Arial" charset="0"/>
              </a:rPr>
              <a:t> = </a:t>
            </a:r>
            <a:r>
              <a:rPr lang="en-US" sz="2600" i="1">
                <a:ea typeface="Arial" charset="0"/>
                <a:cs typeface="Arial" charset="0"/>
              </a:rPr>
              <a:t>FC</a:t>
            </a:r>
            <a:r>
              <a:rPr lang="en-US" sz="2600">
                <a:ea typeface="Arial" charset="0"/>
                <a:cs typeface="Arial" charset="0"/>
              </a:rPr>
              <a:t>/</a:t>
            </a:r>
            <a:r>
              <a:rPr lang="en-US" sz="2600" b="1" i="1">
                <a:ea typeface="Arial" charset="0"/>
                <a:cs typeface="Arial" charset="0"/>
              </a:rPr>
              <a:t>Q</a:t>
            </a:r>
          </a:p>
        </p:txBody>
      </p:sp>
      <p:sp>
        <p:nvSpPr>
          <p:cNvPr id="89134" name="Text Box 46"/>
          <p:cNvSpPr txBox="1">
            <a:spLocks noChangeArrowheads="1"/>
          </p:cNvSpPr>
          <p:nvPr/>
        </p:nvSpPr>
        <p:spPr bwMode="auto">
          <a:xfrm>
            <a:off x="3563938" y="3467100"/>
            <a:ext cx="5011737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</a:pPr>
            <a:r>
              <a:rPr lang="en-US" sz="2600">
                <a:ea typeface="Arial" charset="0"/>
                <a:cs typeface="Arial" charset="0"/>
              </a:rPr>
              <a:t>Notice that </a:t>
            </a:r>
            <a:r>
              <a:rPr lang="en-US" sz="2600" i="1">
                <a:ea typeface="Arial" charset="0"/>
                <a:cs typeface="Arial" charset="0"/>
              </a:rPr>
              <a:t>AFC</a:t>
            </a:r>
            <a:r>
              <a:rPr lang="en-US" sz="2600">
                <a:ea typeface="Arial" charset="0"/>
                <a:cs typeface="Arial" charset="0"/>
              </a:rPr>
              <a:t> falls as </a:t>
            </a:r>
            <a:r>
              <a:rPr lang="en-US" sz="2600" b="1" i="1">
                <a:ea typeface="Arial" charset="0"/>
                <a:cs typeface="Arial" charset="0"/>
              </a:rPr>
              <a:t>Q</a:t>
            </a:r>
            <a:r>
              <a:rPr lang="en-US" sz="2600">
                <a:ea typeface="Arial" charset="0"/>
                <a:cs typeface="Arial" charset="0"/>
              </a:rPr>
              <a:t> rises:  The firm is spreading its fixed costs over a larger and larger number of units. </a:t>
            </a:r>
          </a:p>
        </p:txBody>
      </p:sp>
      <p:sp>
        <p:nvSpPr>
          <p:cNvPr id="4145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graphicFrame>
        <p:nvGraphicFramePr>
          <p:cNvPr id="89135" name="Object 10"/>
          <p:cNvGraphicFramePr>
            <a:graphicFrameLocks noChangeAspect="1"/>
          </p:cNvGraphicFramePr>
          <p:nvPr/>
        </p:nvGraphicFramePr>
        <p:xfrm>
          <a:off x="3302000" y="808038"/>
          <a:ext cx="5402263" cy="560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Chart" r:id="rId6" imgW="4470400" imgH="4635500" progId="Excel.Sheet.8">
                  <p:embed/>
                </p:oleObj>
              </mc:Choice>
              <mc:Fallback>
                <p:oleObj name="Chart" r:id="rId6" imgW="4470400" imgH="4635500" progId="Excel.Shee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0" y="808038"/>
                        <a:ext cx="5402263" cy="560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9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9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9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33" grpId="0" build="p"/>
      <p:bldP spid="89134" grpId="0" build="p"/>
      <p:bldOleChart spid="8913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68275"/>
            <a:ext cx="7102475" cy="649288"/>
          </a:xfrm>
        </p:spPr>
        <p:txBody>
          <a:bodyPr/>
          <a:lstStyle/>
          <a:p>
            <a:pPr eaLnBrk="1" hangingPunct="1"/>
            <a:r>
              <a:rPr lang="en-US" sz="2700" smtClean="0">
                <a:latin typeface="Tahoma" charset="0"/>
                <a:ea typeface="Tahoma" charset="0"/>
                <a:cs typeface="Tahoma" charset="0"/>
              </a:rPr>
              <a:t>EXAMPLE 2:  </a:t>
            </a:r>
            <a:r>
              <a:rPr lang="en-US" sz="3000" smtClean="0">
                <a:latin typeface="Tahoma" charset="0"/>
                <a:ea typeface="Tahoma" charset="0"/>
                <a:cs typeface="Tahoma" charset="0"/>
              </a:rPr>
              <a:t>Average Variable Cost</a:t>
            </a:r>
          </a:p>
        </p:txBody>
      </p:sp>
      <p:sp>
        <p:nvSpPr>
          <p:cNvPr id="5133" name="Rectangle 3"/>
          <p:cNvSpPr>
            <a:spLocks noChangeArrowheads="1"/>
          </p:cNvSpPr>
          <p:nvPr/>
        </p:nvSpPr>
        <p:spPr bwMode="auto">
          <a:xfrm>
            <a:off x="1047750" y="5578475"/>
            <a:ext cx="82867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520</a:t>
            </a:r>
          </a:p>
        </p:txBody>
      </p:sp>
      <p:sp>
        <p:nvSpPr>
          <p:cNvPr id="5134" name="Rectangle 4"/>
          <p:cNvSpPr>
            <a:spLocks noChangeArrowheads="1"/>
          </p:cNvSpPr>
          <p:nvPr/>
        </p:nvSpPr>
        <p:spPr bwMode="auto">
          <a:xfrm>
            <a:off x="446088" y="5578475"/>
            <a:ext cx="601662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5135" name="Rectangle 5"/>
          <p:cNvSpPr>
            <a:spLocks noChangeArrowheads="1"/>
          </p:cNvSpPr>
          <p:nvPr/>
        </p:nvSpPr>
        <p:spPr bwMode="auto">
          <a:xfrm>
            <a:off x="1047750" y="5016500"/>
            <a:ext cx="8286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380</a:t>
            </a:r>
          </a:p>
        </p:txBody>
      </p:sp>
      <p:sp>
        <p:nvSpPr>
          <p:cNvPr id="5136" name="Rectangle 6"/>
          <p:cNvSpPr>
            <a:spLocks noChangeArrowheads="1"/>
          </p:cNvSpPr>
          <p:nvPr/>
        </p:nvSpPr>
        <p:spPr bwMode="auto">
          <a:xfrm>
            <a:off x="446088" y="5016500"/>
            <a:ext cx="60166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5137" name="Rectangle 7"/>
          <p:cNvSpPr>
            <a:spLocks noChangeArrowheads="1"/>
          </p:cNvSpPr>
          <p:nvPr/>
        </p:nvSpPr>
        <p:spPr bwMode="auto">
          <a:xfrm>
            <a:off x="1047750" y="4451350"/>
            <a:ext cx="82867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280</a:t>
            </a:r>
          </a:p>
        </p:txBody>
      </p:sp>
      <p:sp>
        <p:nvSpPr>
          <p:cNvPr id="5138" name="Rectangle 8"/>
          <p:cNvSpPr>
            <a:spLocks noChangeArrowheads="1"/>
          </p:cNvSpPr>
          <p:nvPr/>
        </p:nvSpPr>
        <p:spPr bwMode="auto">
          <a:xfrm>
            <a:off x="446088" y="4451350"/>
            <a:ext cx="601662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5139" name="Rectangle 9"/>
          <p:cNvSpPr>
            <a:spLocks noChangeArrowheads="1"/>
          </p:cNvSpPr>
          <p:nvPr/>
        </p:nvSpPr>
        <p:spPr bwMode="auto">
          <a:xfrm>
            <a:off x="1047750" y="3886200"/>
            <a:ext cx="82867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210</a:t>
            </a:r>
          </a:p>
        </p:txBody>
      </p:sp>
      <p:sp>
        <p:nvSpPr>
          <p:cNvPr id="5140" name="Rectangle 10"/>
          <p:cNvSpPr>
            <a:spLocks noChangeArrowheads="1"/>
          </p:cNvSpPr>
          <p:nvPr/>
        </p:nvSpPr>
        <p:spPr bwMode="auto">
          <a:xfrm>
            <a:off x="446088" y="3886200"/>
            <a:ext cx="601662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5141" name="Rectangle 11"/>
          <p:cNvSpPr>
            <a:spLocks noChangeArrowheads="1"/>
          </p:cNvSpPr>
          <p:nvPr/>
        </p:nvSpPr>
        <p:spPr bwMode="auto">
          <a:xfrm>
            <a:off x="1047750" y="3321050"/>
            <a:ext cx="82867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160</a:t>
            </a:r>
          </a:p>
        </p:txBody>
      </p:sp>
      <p:sp>
        <p:nvSpPr>
          <p:cNvPr id="5142" name="Rectangle 12"/>
          <p:cNvSpPr>
            <a:spLocks noChangeArrowheads="1"/>
          </p:cNvSpPr>
          <p:nvPr/>
        </p:nvSpPr>
        <p:spPr bwMode="auto">
          <a:xfrm>
            <a:off x="446088" y="3321050"/>
            <a:ext cx="601662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5143" name="Rectangle 13"/>
          <p:cNvSpPr>
            <a:spLocks noChangeArrowheads="1"/>
          </p:cNvSpPr>
          <p:nvPr/>
        </p:nvSpPr>
        <p:spPr bwMode="auto">
          <a:xfrm>
            <a:off x="1047750" y="2755900"/>
            <a:ext cx="82867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120</a:t>
            </a:r>
          </a:p>
        </p:txBody>
      </p:sp>
      <p:sp>
        <p:nvSpPr>
          <p:cNvPr id="5144" name="Rectangle 14"/>
          <p:cNvSpPr>
            <a:spLocks noChangeArrowheads="1"/>
          </p:cNvSpPr>
          <p:nvPr/>
        </p:nvSpPr>
        <p:spPr bwMode="auto">
          <a:xfrm>
            <a:off x="446088" y="2755900"/>
            <a:ext cx="601662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5145" name="Rectangle 15"/>
          <p:cNvSpPr>
            <a:spLocks noChangeArrowheads="1"/>
          </p:cNvSpPr>
          <p:nvPr/>
        </p:nvSpPr>
        <p:spPr bwMode="auto">
          <a:xfrm>
            <a:off x="1047750" y="2193925"/>
            <a:ext cx="8286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70</a:t>
            </a:r>
          </a:p>
        </p:txBody>
      </p:sp>
      <p:sp>
        <p:nvSpPr>
          <p:cNvPr id="5146" name="Rectangle 16"/>
          <p:cNvSpPr>
            <a:spLocks noChangeArrowheads="1"/>
          </p:cNvSpPr>
          <p:nvPr/>
        </p:nvSpPr>
        <p:spPr bwMode="auto">
          <a:xfrm>
            <a:off x="446088" y="2193925"/>
            <a:ext cx="60166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876425" y="1628775"/>
            <a:ext cx="1068388" cy="4514850"/>
            <a:chOff x="1182" y="1026"/>
            <a:chExt cx="673" cy="2844"/>
          </a:xfrm>
        </p:grpSpPr>
        <p:sp>
          <p:nvSpPr>
            <p:cNvPr id="5170" name="Rectangle 18"/>
            <p:cNvSpPr>
              <a:spLocks noChangeArrowheads="1"/>
            </p:cNvSpPr>
            <p:nvPr/>
          </p:nvSpPr>
          <p:spPr bwMode="auto">
            <a:xfrm>
              <a:off x="1182" y="3514"/>
              <a:ext cx="673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74.29</a:t>
              </a:r>
            </a:p>
          </p:txBody>
        </p:sp>
        <p:sp>
          <p:nvSpPr>
            <p:cNvPr id="5171" name="Rectangle 19"/>
            <p:cNvSpPr>
              <a:spLocks noChangeArrowheads="1"/>
            </p:cNvSpPr>
            <p:nvPr/>
          </p:nvSpPr>
          <p:spPr bwMode="auto">
            <a:xfrm>
              <a:off x="1182" y="3160"/>
              <a:ext cx="673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63.33</a:t>
              </a:r>
            </a:p>
          </p:txBody>
        </p:sp>
        <p:sp>
          <p:nvSpPr>
            <p:cNvPr id="5172" name="Rectangle 20"/>
            <p:cNvSpPr>
              <a:spLocks noChangeArrowheads="1"/>
            </p:cNvSpPr>
            <p:nvPr/>
          </p:nvSpPr>
          <p:spPr bwMode="auto">
            <a:xfrm>
              <a:off x="1182" y="2804"/>
              <a:ext cx="673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56.00</a:t>
              </a:r>
            </a:p>
          </p:txBody>
        </p:sp>
        <p:sp>
          <p:nvSpPr>
            <p:cNvPr id="5173" name="Rectangle 21"/>
            <p:cNvSpPr>
              <a:spLocks noChangeArrowheads="1"/>
            </p:cNvSpPr>
            <p:nvPr/>
          </p:nvSpPr>
          <p:spPr bwMode="auto">
            <a:xfrm>
              <a:off x="1182" y="2448"/>
              <a:ext cx="673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52.50</a:t>
              </a:r>
            </a:p>
          </p:txBody>
        </p:sp>
        <p:sp>
          <p:nvSpPr>
            <p:cNvPr id="5174" name="Rectangle 22"/>
            <p:cNvSpPr>
              <a:spLocks noChangeArrowheads="1"/>
            </p:cNvSpPr>
            <p:nvPr/>
          </p:nvSpPr>
          <p:spPr bwMode="auto">
            <a:xfrm>
              <a:off x="1182" y="2092"/>
              <a:ext cx="673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53.33</a:t>
              </a:r>
            </a:p>
          </p:txBody>
        </p:sp>
        <p:sp>
          <p:nvSpPr>
            <p:cNvPr id="5175" name="Rectangle 23"/>
            <p:cNvSpPr>
              <a:spLocks noChangeArrowheads="1"/>
            </p:cNvSpPr>
            <p:nvPr/>
          </p:nvSpPr>
          <p:spPr bwMode="auto">
            <a:xfrm>
              <a:off x="1182" y="1736"/>
              <a:ext cx="673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60</a:t>
              </a:r>
            </a:p>
          </p:txBody>
        </p:sp>
        <p:sp>
          <p:nvSpPr>
            <p:cNvPr id="5176" name="Rectangle 24"/>
            <p:cNvSpPr>
              <a:spLocks noChangeArrowheads="1"/>
            </p:cNvSpPr>
            <p:nvPr/>
          </p:nvSpPr>
          <p:spPr bwMode="auto">
            <a:xfrm>
              <a:off x="1182" y="1382"/>
              <a:ext cx="673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$70</a:t>
              </a:r>
            </a:p>
          </p:txBody>
        </p:sp>
        <p:sp>
          <p:nvSpPr>
            <p:cNvPr id="5177" name="Rectangle 25"/>
            <p:cNvSpPr>
              <a:spLocks noChangeArrowheads="1"/>
            </p:cNvSpPr>
            <p:nvPr/>
          </p:nvSpPr>
          <p:spPr bwMode="auto">
            <a:xfrm>
              <a:off x="1182" y="1026"/>
              <a:ext cx="673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>
                  <a:ea typeface="Arial" charset="0"/>
                  <a:cs typeface="Arial" charset="0"/>
                </a:rPr>
                <a:t>n/a</a:t>
              </a:r>
            </a:p>
          </p:txBody>
        </p:sp>
      </p:grpSp>
      <p:sp>
        <p:nvSpPr>
          <p:cNvPr id="5148" name="Rectangle 26"/>
          <p:cNvSpPr>
            <a:spLocks noChangeArrowheads="1"/>
          </p:cNvSpPr>
          <p:nvPr/>
        </p:nvSpPr>
        <p:spPr bwMode="auto">
          <a:xfrm>
            <a:off x="1047750" y="1628775"/>
            <a:ext cx="82867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$0</a:t>
            </a:r>
          </a:p>
        </p:txBody>
      </p:sp>
      <p:sp>
        <p:nvSpPr>
          <p:cNvPr id="5149" name="Rectangle 27"/>
          <p:cNvSpPr>
            <a:spLocks noChangeArrowheads="1"/>
          </p:cNvSpPr>
          <p:nvPr/>
        </p:nvSpPr>
        <p:spPr bwMode="auto">
          <a:xfrm>
            <a:off x="446088" y="1628775"/>
            <a:ext cx="601662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5150" name="Rectangle 28"/>
          <p:cNvSpPr>
            <a:spLocks noChangeArrowheads="1"/>
          </p:cNvSpPr>
          <p:nvPr/>
        </p:nvSpPr>
        <p:spPr bwMode="auto">
          <a:xfrm>
            <a:off x="1876425" y="1063625"/>
            <a:ext cx="1068388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i="1">
                <a:ea typeface="Arial" charset="0"/>
                <a:cs typeface="Arial" charset="0"/>
              </a:rPr>
              <a:t>AVC</a:t>
            </a:r>
          </a:p>
        </p:txBody>
      </p:sp>
      <p:sp>
        <p:nvSpPr>
          <p:cNvPr id="5151" name="Rectangle 29"/>
          <p:cNvSpPr>
            <a:spLocks noChangeArrowheads="1"/>
          </p:cNvSpPr>
          <p:nvPr/>
        </p:nvSpPr>
        <p:spPr bwMode="auto">
          <a:xfrm>
            <a:off x="1047750" y="1063625"/>
            <a:ext cx="82867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i="1">
                <a:ea typeface="Arial" charset="0"/>
                <a:cs typeface="Arial" charset="0"/>
              </a:rPr>
              <a:t>VC</a:t>
            </a:r>
          </a:p>
        </p:txBody>
      </p:sp>
      <p:sp>
        <p:nvSpPr>
          <p:cNvPr id="5152" name="Rectangle 30"/>
          <p:cNvSpPr>
            <a:spLocks noChangeArrowheads="1"/>
          </p:cNvSpPr>
          <p:nvPr/>
        </p:nvSpPr>
        <p:spPr bwMode="auto">
          <a:xfrm>
            <a:off x="446088" y="1063625"/>
            <a:ext cx="601662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b="1" i="1">
                <a:ea typeface="Arial" charset="0"/>
                <a:cs typeface="Arial" charset="0"/>
              </a:rPr>
              <a:t>Q</a:t>
            </a:r>
          </a:p>
        </p:txBody>
      </p:sp>
      <p:sp>
        <p:nvSpPr>
          <p:cNvPr id="5153" name="Line 31"/>
          <p:cNvSpPr>
            <a:spLocks noChangeShapeType="1"/>
          </p:cNvSpPr>
          <p:nvPr/>
        </p:nvSpPr>
        <p:spPr bwMode="auto">
          <a:xfrm>
            <a:off x="446088" y="1063625"/>
            <a:ext cx="24987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54" name="Line 32"/>
          <p:cNvSpPr>
            <a:spLocks noChangeShapeType="1"/>
          </p:cNvSpPr>
          <p:nvPr/>
        </p:nvSpPr>
        <p:spPr bwMode="auto">
          <a:xfrm>
            <a:off x="446088" y="1628775"/>
            <a:ext cx="2498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55" name="Line 33"/>
          <p:cNvSpPr>
            <a:spLocks noChangeShapeType="1"/>
          </p:cNvSpPr>
          <p:nvPr/>
        </p:nvSpPr>
        <p:spPr bwMode="auto">
          <a:xfrm>
            <a:off x="446088" y="2193925"/>
            <a:ext cx="2498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56" name="Line 34"/>
          <p:cNvSpPr>
            <a:spLocks noChangeShapeType="1"/>
          </p:cNvSpPr>
          <p:nvPr/>
        </p:nvSpPr>
        <p:spPr bwMode="auto">
          <a:xfrm>
            <a:off x="446088" y="2755900"/>
            <a:ext cx="2498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57" name="Line 35"/>
          <p:cNvSpPr>
            <a:spLocks noChangeShapeType="1"/>
          </p:cNvSpPr>
          <p:nvPr/>
        </p:nvSpPr>
        <p:spPr bwMode="auto">
          <a:xfrm>
            <a:off x="446088" y="3321050"/>
            <a:ext cx="2498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58" name="Line 36"/>
          <p:cNvSpPr>
            <a:spLocks noChangeShapeType="1"/>
          </p:cNvSpPr>
          <p:nvPr/>
        </p:nvSpPr>
        <p:spPr bwMode="auto">
          <a:xfrm>
            <a:off x="446088" y="3886200"/>
            <a:ext cx="2498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59" name="Line 37"/>
          <p:cNvSpPr>
            <a:spLocks noChangeShapeType="1"/>
          </p:cNvSpPr>
          <p:nvPr/>
        </p:nvSpPr>
        <p:spPr bwMode="auto">
          <a:xfrm>
            <a:off x="446088" y="4451350"/>
            <a:ext cx="2498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60" name="Line 38"/>
          <p:cNvSpPr>
            <a:spLocks noChangeShapeType="1"/>
          </p:cNvSpPr>
          <p:nvPr/>
        </p:nvSpPr>
        <p:spPr bwMode="auto">
          <a:xfrm>
            <a:off x="446088" y="5016500"/>
            <a:ext cx="2498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61" name="Line 39"/>
          <p:cNvSpPr>
            <a:spLocks noChangeShapeType="1"/>
          </p:cNvSpPr>
          <p:nvPr/>
        </p:nvSpPr>
        <p:spPr bwMode="auto">
          <a:xfrm>
            <a:off x="446088" y="5578475"/>
            <a:ext cx="2498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62" name="Line 40"/>
          <p:cNvSpPr>
            <a:spLocks noChangeShapeType="1"/>
          </p:cNvSpPr>
          <p:nvPr/>
        </p:nvSpPr>
        <p:spPr bwMode="auto">
          <a:xfrm>
            <a:off x="446088" y="6143625"/>
            <a:ext cx="24987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63" name="Line 41"/>
          <p:cNvSpPr>
            <a:spLocks noChangeShapeType="1"/>
          </p:cNvSpPr>
          <p:nvPr/>
        </p:nvSpPr>
        <p:spPr bwMode="auto">
          <a:xfrm>
            <a:off x="446088" y="1063625"/>
            <a:ext cx="0" cy="5080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64" name="Line 42"/>
          <p:cNvSpPr>
            <a:spLocks noChangeShapeType="1"/>
          </p:cNvSpPr>
          <p:nvPr/>
        </p:nvSpPr>
        <p:spPr bwMode="auto">
          <a:xfrm>
            <a:off x="1047750" y="1063625"/>
            <a:ext cx="0" cy="50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65" name="Line 43"/>
          <p:cNvSpPr>
            <a:spLocks noChangeShapeType="1"/>
          </p:cNvSpPr>
          <p:nvPr/>
        </p:nvSpPr>
        <p:spPr bwMode="auto">
          <a:xfrm>
            <a:off x="1876425" y="1063625"/>
            <a:ext cx="0" cy="50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66" name="Line 44"/>
          <p:cNvSpPr>
            <a:spLocks noChangeShapeType="1"/>
          </p:cNvSpPr>
          <p:nvPr/>
        </p:nvSpPr>
        <p:spPr bwMode="auto">
          <a:xfrm>
            <a:off x="2944813" y="1063625"/>
            <a:ext cx="0" cy="5080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57" name="Text Box 45"/>
          <p:cNvSpPr txBox="1">
            <a:spLocks noChangeArrowheads="1"/>
          </p:cNvSpPr>
          <p:nvPr/>
        </p:nvSpPr>
        <p:spPr bwMode="auto">
          <a:xfrm>
            <a:off x="3573463" y="1054100"/>
            <a:ext cx="4846637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</a:pPr>
            <a:r>
              <a:rPr lang="en-US" sz="2600" b="1">
                <a:solidFill>
                  <a:srgbClr val="CC0000"/>
                </a:solidFill>
                <a:ea typeface="Arial" charset="0"/>
                <a:cs typeface="Arial" charset="0"/>
              </a:rPr>
              <a:t>Average variable cost (</a:t>
            </a:r>
            <a:r>
              <a:rPr lang="en-US" sz="2600" b="1" i="1">
                <a:solidFill>
                  <a:srgbClr val="CC0000"/>
                </a:solidFill>
                <a:ea typeface="Arial" charset="0"/>
                <a:cs typeface="Arial" charset="0"/>
              </a:rPr>
              <a:t>AVC</a:t>
            </a:r>
            <a:r>
              <a:rPr lang="en-US" sz="2600" b="1">
                <a:solidFill>
                  <a:srgbClr val="CC0000"/>
                </a:solidFill>
                <a:ea typeface="Arial" charset="0"/>
                <a:cs typeface="Arial" charset="0"/>
              </a:rPr>
              <a:t>)</a:t>
            </a:r>
            <a:r>
              <a:rPr lang="en-US" sz="2600">
                <a:ea typeface="Arial" charset="0"/>
                <a:cs typeface="Arial" charset="0"/>
              </a:rPr>
              <a:t>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is variable cost divided by the quantity of output:</a:t>
            </a:r>
          </a:p>
          <a:p>
            <a:pPr>
              <a:lnSpc>
                <a:spcPct val="105000"/>
              </a:lnSpc>
              <a:spcBef>
                <a:spcPct val="45000"/>
              </a:spcBef>
            </a:pPr>
            <a:r>
              <a:rPr lang="en-US" sz="2600">
                <a:ea typeface="Arial" charset="0"/>
                <a:cs typeface="Arial" charset="0"/>
              </a:rPr>
              <a:t>   </a:t>
            </a:r>
            <a:r>
              <a:rPr lang="en-US" sz="2600" i="1">
                <a:ea typeface="Arial" charset="0"/>
                <a:cs typeface="Arial" charset="0"/>
              </a:rPr>
              <a:t>AVC</a:t>
            </a:r>
            <a:r>
              <a:rPr lang="en-US" sz="2600">
                <a:ea typeface="Arial" charset="0"/>
                <a:cs typeface="Arial" charset="0"/>
              </a:rPr>
              <a:t> = </a:t>
            </a:r>
            <a:r>
              <a:rPr lang="en-US" sz="2600" i="1">
                <a:ea typeface="Arial" charset="0"/>
                <a:cs typeface="Arial" charset="0"/>
              </a:rPr>
              <a:t>VC</a:t>
            </a:r>
            <a:r>
              <a:rPr lang="en-US" sz="2600">
                <a:ea typeface="Arial" charset="0"/>
                <a:cs typeface="Arial" charset="0"/>
              </a:rPr>
              <a:t>/</a:t>
            </a:r>
            <a:r>
              <a:rPr lang="en-US" sz="2600" b="1" i="1">
                <a:ea typeface="Arial" charset="0"/>
                <a:cs typeface="Arial" charset="0"/>
              </a:rPr>
              <a:t>Q</a:t>
            </a:r>
          </a:p>
        </p:txBody>
      </p:sp>
      <p:sp>
        <p:nvSpPr>
          <p:cNvPr id="90158" name="Text Box 46"/>
          <p:cNvSpPr txBox="1">
            <a:spLocks noChangeArrowheads="1"/>
          </p:cNvSpPr>
          <p:nvPr/>
        </p:nvSpPr>
        <p:spPr bwMode="auto">
          <a:xfrm>
            <a:off x="3563938" y="3467100"/>
            <a:ext cx="5011737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</a:pPr>
            <a:r>
              <a:rPr lang="en-US" sz="2600">
                <a:ea typeface="Arial" charset="0"/>
                <a:cs typeface="Arial" charset="0"/>
              </a:rPr>
              <a:t>As </a:t>
            </a:r>
            <a:r>
              <a:rPr lang="en-US" sz="2600" b="1" i="1">
                <a:ea typeface="Arial" charset="0"/>
                <a:cs typeface="Arial" charset="0"/>
              </a:rPr>
              <a:t>Q</a:t>
            </a:r>
            <a:r>
              <a:rPr lang="en-US" sz="2600">
                <a:ea typeface="Arial" charset="0"/>
                <a:cs typeface="Arial" charset="0"/>
              </a:rPr>
              <a:t> rises, </a:t>
            </a:r>
            <a:r>
              <a:rPr lang="en-US" sz="2600" i="1">
                <a:ea typeface="Arial" charset="0"/>
                <a:cs typeface="Arial" charset="0"/>
              </a:rPr>
              <a:t>AVC</a:t>
            </a:r>
            <a:r>
              <a:rPr lang="en-US" sz="2600">
                <a:ea typeface="Arial" charset="0"/>
                <a:cs typeface="Arial" charset="0"/>
              </a:rPr>
              <a:t> may fall initially.  In most cases, </a:t>
            </a:r>
            <a:r>
              <a:rPr lang="en-US" sz="2600" i="1">
                <a:ea typeface="Arial" charset="0"/>
                <a:cs typeface="Arial" charset="0"/>
              </a:rPr>
              <a:t>AVC</a:t>
            </a:r>
            <a:r>
              <a:rPr lang="en-US" sz="2600">
                <a:ea typeface="Arial" charset="0"/>
                <a:cs typeface="Arial" charset="0"/>
              </a:rPr>
              <a:t> will eventually rise as output rises.</a:t>
            </a:r>
          </a:p>
        </p:txBody>
      </p:sp>
      <p:sp>
        <p:nvSpPr>
          <p:cNvPr id="5169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graphicFrame>
        <p:nvGraphicFramePr>
          <p:cNvPr id="90159" name="Object 10"/>
          <p:cNvGraphicFramePr>
            <a:graphicFrameLocks noChangeAspect="1"/>
          </p:cNvGraphicFramePr>
          <p:nvPr/>
        </p:nvGraphicFramePr>
        <p:xfrm>
          <a:off x="3322638" y="817563"/>
          <a:ext cx="5402262" cy="560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Chart" r:id="rId6" imgW="4470400" imgH="4635500" progId="Excel.Sheet.8">
                  <p:embed/>
                </p:oleObj>
              </mc:Choice>
              <mc:Fallback>
                <p:oleObj name="Chart" r:id="rId6" imgW="4470400" imgH="4635500" progId="Excel.Shee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2638" y="817563"/>
                        <a:ext cx="5402262" cy="560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0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0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0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57" grpId="0" build="p"/>
      <p:bldP spid="90158" grpId="0" build="p"/>
      <p:bldOleChart spid="901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87338"/>
            <a:ext cx="8229600" cy="9144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3100" i="1" smtClean="0">
                <a:solidFill>
                  <a:srgbClr val="6C45BB"/>
                </a:solidFill>
                <a:latin typeface="Arial" charset="0"/>
                <a:ea typeface="Arial" charset="0"/>
                <a:cs typeface="Arial" charset="0"/>
              </a:rPr>
              <a:t>In this chapter, </a:t>
            </a:r>
            <a:br>
              <a:rPr lang="en-US" sz="3100" i="1" smtClean="0">
                <a:solidFill>
                  <a:srgbClr val="6C45BB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3100" i="1" smtClean="0">
                <a:solidFill>
                  <a:srgbClr val="6C45BB"/>
                </a:solidFill>
                <a:latin typeface="Arial" charset="0"/>
                <a:ea typeface="Arial" charset="0"/>
                <a:cs typeface="Arial" charset="0"/>
              </a:rPr>
              <a:t>look for the answers to these questions: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51388"/>
          </a:xfrm>
        </p:spPr>
        <p:txBody>
          <a:bodyPr/>
          <a:lstStyle/>
          <a:p>
            <a:pPr marL="285750" indent="-285750" eaLnBrk="1" hangingPunct="1">
              <a:buClr>
                <a:srgbClr val="6C45BB"/>
              </a:buClr>
              <a:buSzPct val="120000"/>
              <a:buFont typeface="Arial" charset="0"/>
              <a:buChar char="•"/>
            </a:pPr>
            <a:r>
              <a:rPr lang="en-US" dirty="0" smtClean="0">
                <a:latin typeface="Arial" charset="0"/>
                <a:cs typeface="ＭＳ Ｐゴシック" charset="-128"/>
              </a:rPr>
              <a:t>What is a production function?  What is marginal product?  How are they related? </a:t>
            </a:r>
          </a:p>
          <a:p>
            <a:pPr marL="285750" indent="-285750" eaLnBrk="1" hangingPunct="1">
              <a:buClr>
                <a:srgbClr val="6C45BB"/>
              </a:buClr>
              <a:buSzPct val="120000"/>
              <a:buFont typeface="Arial" charset="0"/>
              <a:buChar char="•"/>
            </a:pPr>
            <a:r>
              <a:rPr lang="en-US" dirty="0" smtClean="0">
                <a:latin typeface="Arial" charset="0"/>
                <a:cs typeface="ＭＳ Ｐゴシック" charset="-128"/>
              </a:rPr>
              <a:t>What are the various costs, and how are they related to each other and to output?</a:t>
            </a:r>
          </a:p>
          <a:p>
            <a:pPr marL="285750" indent="-285750" eaLnBrk="1" hangingPunct="1">
              <a:buClr>
                <a:srgbClr val="6C45BB"/>
              </a:buClr>
              <a:buSzPct val="120000"/>
              <a:buFont typeface="Arial" charset="0"/>
              <a:buChar char="•"/>
            </a:pPr>
            <a:r>
              <a:rPr lang="en-US" dirty="0" smtClean="0">
                <a:latin typeface="Arial" charset="0"/>
                <a:cs typeface="ＭＳ Ｐゴシック" charset="-128"/>
              </a:rPr>
              <a:t>How are costs different in the short run versus </a:t>
            </a:r>
            <a:br>
              <a:rPr lang="en-US" dirty="0" smtClean="0">
                <a:latin typeface="Arial" charset="0"/>
                <a:cs typeface="ＭＳ Ｐゴシック" charset="-128"/>
              </a:rPr>
            </a:br>
            <a:r>
              <a:rPr lang="en-US" dirty="0" smtClean="0">
                <a:latin typeface="Arial" charset="0"/>
                <a:cs typeface="ＭＳ Ｐゴシック" charset="-128"/>
              </a:rPr>
              <a:t>the long run?  </a:t>
            </a:r>
          </a:p>
          <a:p>
            <a:pPr marL="285750" indent="-285750" eaLnBrk="1" hangingPunct="1">
              <a:buClr>
                <a:srgbClr val="6C45BB"/>
              </a:buClr>
              <a:buSzPct val="120000"/>
              <a:buFont typeface="Arial" charset="0"/>
              <a:buChar char="•"/>
            </a:pPr>
            <a:r>
              <a:rPr lang="en-US" dirty="0" smtClean="0">
                <a:latin typeface="Arial" charset="0"/>
                <a:cs typeface="ＭＳ Ｐゴシック" charset="-128"/>
              </a:rPr>
              <a:t>What are “economies of scale”?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74625"/>
            <a:ext cx="6459538" cy="649288"/>
          </a:xfrm>
        </p:spPr>
        <p:txBody>
          <a:bodyPr/>
          <a:lstStyle/>
          <a:p>
            <a:pPr eaLnBrk="1" hangingPunct="1"/>
            <a:r>
              <a:rPr lang="en-US" sz="2700" smtClean="0">
                <a:latin typeface="Tahoma" charset="0"/>
                <a:ea typeface="Tahoma" charset="0"/>
                <a:cs typeface="Tahoma" charset="0"/>
              </a:rPr>
              <a:t>EXAMPLE 2:  </a:t>
            </a:r>
            <a:r>
              <a:rPr lang="en-US" sz="3000" smtClean="0">
                <a:latin typeface="Tahoma" charset="0"/>
                <a:ea typeface="Tahoma" charset="0"/>
                <a:cs typeface="Tahoma" charset="0"/>
              </a:rPr>
              <a:t>Average Total Cost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17688" y="1651000"/>
            <a:ext cx="977900" cy="4476750"/>
            <a:chOff x="1145" y="1040"/>
            <a:chExt cx="616" cy="2820"/>
          </a:xfrm>
        </p:grpSpPr>
        <p:sp>
          <p:nvSpPr>
            <p:cNvPr id="66620" name="Rectangle 4"/>
            <p:cNvSpPr>
              <a:spLocks noChangeArrowheads="1"/>
            </p:cNvSpPr>
            <p:nvPr/>
          </p:nvSpPr>
          <p:spPr bwMode="auto">
            <a:xfrm>
              <a:off x="1145" y="3507"/>
              <a:ext cx="61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300">
                  <a:ea typeface="Arial" charset="0"/>
                  <a:cs typeface="Arial" charset="0"/>
                </a:rPr>
                <a:t>88.57</a:t>
              </a:r>
            </a:p>
          </p:txBody>
        </p:sp>
        <p:sp>
          <p:nvSpPr>
            <p:cNvPr id="66621" name="Rectangle 5"/>
            <p:cNvSpPr>
              <a:spLocks noChangeArrowheads="1"/>
            </p:cNvSpPr>
            <p:nvPr/>
          </p:nvSpPr>
          <p:spPr bwMode="auto">
            <a:xfrm>
              <a:off x="1145" y="3155"/>
              <a:ext cx="61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300">
                  <a:ea typeface="Arial" charset="0"/>
                  <a:cs typeface="Arial" charset="0"/>
                </a:rPr>
                <a:t>80</a:t>
              </a:r>
            </a:p>
          </p:txBody>
        </p:sp>
        <p:sp>
          <p:nvSpPr>
            <p:cNvPr id="66622" name="Rectangle 6"/>
            <p:cNvSpPr>
              <a:spLocks noChangeArrowheads="1"/>
            </p:cNvSpPr>
            <p:nvPr/>
          </p:nvSpPr>
          <p:spPr bwMode="auto">
            <a:xfrm>
              <a:off x="1145" y="2803"/>
              <a:ext cx="61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300">
                  <a:ea typeface="Arial" charset="0"/>
                  <a:cs typeface="Arial" charset="0"/>
                </a:rPr>
                <a:t>76</a:t>
              </a:r>
            </a:p>
          </p:txBody>
        </p:sp>
        <p:sp>
          <p:nvSpPr>
            <p:cNvPr id="66623" name="Rectangle 7"/>
            <p:cNvSpPr>
              <a:spLocks noChangeArrowheads="1"/>
            </p:cNvSpPr>
            <p:nvPr/>
          </p:nvSpPr>
          <p:spPr bwMode="auto">
            <a:xfrm>
              <a:off x="1145" y="2450"/>
              <a:ext cx="61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300">
                  <a:ea typeface="Arial" charset="0"/>
                  <a:cs typeface="Arial" charset="0"/>
                </a:rPr>
                <a:t>77.50</a:t>
              </a:r>
            </a:p>
          </p:txBody>
        </p:sp>
        <p:sp>
          <p:nvSpPr>
            <p:cNvPr id="66624" name="Rectangle 8"/>
            <p:cNvSpPr>
              <a:spLocks noChangeArrowheads="1"/>
            </p:cNvSpPr>
            <p:nvPr/>
          </p:nvSpPr>
          <p:spPr bwMode="auto">
            <a:xfrm>
              <a:off x="1145" y="2097"/>
              <a:ext cx="61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300">
                  <a:ea typeface="Arial" charset="0"/>
                  <a:cs typeface="Arial" charset="0"/>
                </a:rPr>
                <a:t>86.67</a:t>
              </a:r>
            </a:p>
          </p:txBody>
        </p:sp>
        <p:sp>
          <p:nvSpPr>
            <p:cNvPr id="66625" name="Rectangle 9"/>
            <p:cNvSpPr>
              <a:spLocks noChangeArrowheads="1"/>
            </p:cNvSpPr>
            <p:nvPr/>
          </p:nvSpPr>
          <p:spPr bwMode="auto">
            <a:xfrm>
              <a:off x="1145" y="1744"/>
              <a:ext cx="61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300">
                  <a:ea typeface="Arial" charset="0"/>
                  <a:cs typeface="Arial" charset="0"/>
                </a:rPr>
                <a:t>110</a:t>
              </a:r>
            </a:p>
          </p:txBody>
        </p:sp>
        <p:sp>
          <p:nvSpPr>
            <p:cNvPr id="66626" name="Rectangle 10"/>
            <p:cNvSpPr>
              <a:spLocks noChangeArrowheads="1"/>
            </p:cNvSpPr>
            <p:nvPr/>
          </p:nvSpPr>
          <p:spPr bwMode="auto">
            <a:xfrm>
              <a:off x="1145" y="1393"/>
              <a:ext cx="616" cy="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300">
                  <a:ea typeface="Arial" charset="0"/>
                  <a:cs typeface="Arial" charset="0"/>
                </a:rPr>
                <a:t>$170</a:t>
              </a:r>
            </a:p>
          </p:txBody>
        </p:sp>
        <p:sp>
          <p:nvSpPr>
            <p:cNvPr id="66627" name="Rectangle 11"/>
            <p:cNvSpPr>
              <a:spLocks noChangeArrowheads="1"/>
            </p:cNvSpPr>
            <p:nvPr/>
          </p:nvSpPr>
          <p:spPr bwMode="auto">
            <a:xfrm>
              <a:off x="1145" y="1040"/>
              <a:ext cx="61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300">
                  <a:ea typeface="Arial" charset="0"/>
                  <a:cs typeface="Arial" charset="0"/>
                </a:rPr>
                <a:t>n/a</a:t>
              </a:r>
            </a:p>
          </p:txBody>
        </p:sp>
      </p:grpSp>
      <p:sp>
        <p:nvSpPr>
          <p:cNvPr id="66563" name="Rectangle 12"/>
          <p:cNvSpPr>
            <a:spLocks noChangeArrowheads="1"/>
          </p:cNvSpPr>
          <p:nvPr/>
        </p:nvSpPr>
        <p:spPr bwMode="auto">
          <a:xfrm>
            <a:off x="1817688" y="1090613"/>
            <a:ext cx="9779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i="1">
                <a:ea typeface="Arial" charset="0"/>
                <a:cs typeface="Arial" charset="0"/>
              </a:rPr>
              <a:t>ATC</a:t>
            </a:r>
          </a:p>
        </p:txBody>
      </p:sp>
      <p:sp>
        <p:nvSpPr>
          <p:cNvPr id="66564" name="Rectangle 13"/>
          <p:cNvSpPr>
            <a:spLocks noChangeArrowheads="1"/>
          </p:cNvSpPr>
          <p:nvPr/>
        </p:nvSpPr>
        <p:spPr bwMode="auto">
          <a:xfrm>
            <a:off x="946150" y="5567363"/>
            <a:ext cx="871538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620</a:t>
            </a:r>
          </a:p>
        </p:txBody>
      </p:sp>
      <p:sp>
        <p:nvSpPr>
          <p:cNvPr id="66565" name="Rectangle 14"/>
          <p:cNvSpPr>
            <a:spLocks noChangeArrowheads="1"/>
          </p:cNvSpPr>
          <p:nvPr/>
        </p:nvSpPr>
        <p:spPr bwMode="auto">
          <a:xfrm>
            <a:off x="401638" y="5567363"/>
            <a:ext cx="544512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66566" name="Rectangle 15"/>
          <p:cNvSpPr>
            <a:spLocks noChangeArrowheads="1"/>
          </p:cNvSpPr>
          <p:nvPr/>
        </p:nvSpPr>
        <p:spPr bwMode="auto">
          <a:xfrm>
            <a:off x="946150" y="5008563"/>
            <a:ext cx="871538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480</a:t>
            </a:r>
          </a:p>
        </p:txBody>
      </p:sp>
      <p:sp>
        <p:nvSpPr>
          <p:cNvPr id="66567" name="Rectangle 16"/>
          <p:cNvSpPr>
            <a:spLocks noChangeArrowheads="1"/>
          </p:cNvSpPr>
          <p:nvPr/>
        </p:nvSpPr>
        <p:spPr bwMode="auto">
          <a:xfrm>
            <a:off x="401638" y="5008563"/>
            <a:ext cx="544512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66568" name="Rectangle 17"/>
          <p:cNvSpPr>
            <a:spLocks noChangeArrowheads="1"/>
          </p:cNvSpPr>
          <p:nvPr/>
        </p:nvSpPr>
        <p:spPr bwMode="auto">
          <a:xfrm>
            <a:off x="946150" y="4449763"/>
            <a:ext cx="871538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380</a:t>
            </a:r>
          </a:p>
        </p:txBody>
      </p:sp>
      <p:sp>
        <p:nvSpPr>
          <p:cNvPr id="66569" name="Rectangle 18"/>
          <p:cNvSpPr>
            <a:spLocks noChangeArrowheads="1"/>
          </p:cNvSpPr>
          <p:nvPr/>
        </p:nvSpPr>
        <p:spPr bwMode="auto">
          <a:xfrm>
            <a:off x="401638" y="4449763"/>
            <a:ext cx="544512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66570" name="Rectangle 19"/>
          <p:cNvSpPr>
            <a:spLocks noChangeArrowheads="1"/>
          </p:cNvSpPr>
          <p:nvPr/>
        </p:nvSpPr>
        <p:spPr bwMode="auto">
          <a:xfrm>
            <a:off x="946150" y="3889375"/>
            <a:ext cx="871538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310</a:t>
            </a:r>
          </a:p>
        </p:txBody>
      </p:sp>
      <p:sp>
        <p:nvSpPr>
          <p:cNvPr id="66571" name="Rectangle 20"/>
          <p:cNvSpPr>
            <a:spLocks noChangeArrowheads="1"/>
          </p:cNvSpPr>
          <p:nvPr/>
        </p:nvSpPr>
        <p:spPr bwMode="auto">
          <a:xfrm>
            <a:off x="401638" y="3889375"/>
            <a:ext cx="544512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66572" name="Rectangle 21"/>
          <p:cNvSpPr>
            <a:spLocks noChangeArrowheads="1"/>
          </p:cNvSpPr>
          <p:nvPr/>
        </p:nvSpPr>
        <p:spPr bwMode="auto">
          <a:xfrm>
            <a:off x="946150" y="3328988"/>
            <a:ext cx="871538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260</a:t>
            </a:r>
          </a:p>
        </p:txBody>
      </p:sp>
      <p:sp>
        <p:nvSpPr>
          <p:cNvPr id="66573" name="Rectangle 22"/>
          <p:cNvSpPr>
            <a:spLocks noChangeArrowheads="1"/>
          </p:cNvSpPr>
          <p:nvPr/>
        </p:nvSpPr>
        <p:spPr bwMode="auto">
          <a:xfrm>
            <a:off x="401638" y="3328988"/>
            <a:ext cx="544512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66574" name="Rectangle 23"/>
          <p:cNvSpPr>
            <a:spLocks noChangeArrowheads="1"/>
          </p:cNvSpPr>
          <p:nvPr/>
        </p:nvSpPr>
        <p:spPr bwMode="auto">
          <a:xfrm>
            <a:off x="946150" y="2768600"/>
            <a:ext cx="871538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220</a:t>
            </a:r>
          </a:p>
        </p:txBody>
      </p:sp>
      <p:sp>
        <p:nvSpPr>
          <p:cNvPr id="66575" name="Rectangle 24"/>
          <p:cNvSpPr>
            <a:spLocks noChangeArrowheads="1"/>
          </p:cNvSpPr>
          <p:nvPr/>
        </p:nvSpPr>
        <p:spPr bwMode="auto">
          <a:xfrm>
            <a:off x="401638" y="2768600"/>
            <a:ext cx="544512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66576" name="Rectangle 25"/>
          <p:cNvSpPr>
            <a:spLocks noChangeArrowheads="1"/>
          </p:cNvSpPr>
          <p:nvPr/>
        </p:nvSpPr>
        <p:spPr bwMode="auto">
          <a:xfrm>
            <a:off x="946150" y="2211388"/>
            <a:ext cx="871538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170</a:t>
            </a:r>
          </a:p>
        </p:txBody>
      </p:sp>
      <p:sp>
        <p:nvSpPr>
          <p:cNvPr id="66577" name="Rectangle 26"/>
          <p:cNvSpPr>
            <a:spLocks noChangeArrowheads="1"/>
          </p:cNvSpPr>
          <p:nvPr/>
        </p:nvSpPr>
        <p:spPr bwMode="auto">
          <a:xfrm>
            <a:off x="401638" y="2211388"/>
            <a:ext cx="544512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66578" name="Rectangle 27"/>
          <p:cNvSpPr>
            <a:spLocks noChangeArrowheads="1"/>
          </p:cNvSpPr>
          <p:nvPr/>
        </p:nvSpPr>
        <p:spPr bwMode="auto">
          <a:xfrm>
            <a:off x="946150" y="1651000"/>
            <a:ext cx="871538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$100</a:t>
            </a:r>
          </a:p>
        </p:txBody>
      </p:sp>
      <p:sp>
        <p:nvSpPr>
          <p:cNvPr id="66579" name="Rectangle 28"/>
          <p:cNvSpPr>
            <a:spLocks noChangeArrowheads="1"/>
          </p:cNvSpPr>
          <p:nvPr/>
        </p:nvSpPr>
        <p:spPr bwMode="auto">
          <a:xfrm>
            <a:off x="401638" y="1651000"/>
            <a:ext cx="544512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0</a:t>
            </a: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2795588" y="1090613"/>
            <a:ext cx="2052637" cy="5037137"/>
            <a:chOff x="1761" y="687"/>
            <a:chExt cx="1293" cy="3173"/>
          </a:xfrm>
        </p:grpSpPr>
        <p:sp>
          <p:nvSpPr>
            <p:cNvPr id="66602" name="Rectangle 30"/>
            <p:cNvSpPr>
              <a:spLocks noChangeArrowheads="1"/>
            </p:cNvSpPr>
            <p:nvPr/>
          </p:nvSpPr>
          <p:spPr bwMode="auto">
            <a:xfrm>
              <a:off x="2398" y="3507"/>
              <a:ext cx="65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300">
                  <a:ea typeface="Arial" charset="0"/>
                  <a:cs typeface="Arial" charset="0"/>
                </a:rPr>
                <a:t>74.29</a:t>
              </a:r>
            </a:p>
          </p:txBody>
        </p:sp>
        <p:sp>
          <p:nvSpPr>
            <p:cNvPr id="66603" name="Rectangle 31"/>
            <p:cNvSpPr>
              <a:spLocks noChangeArrowheads="1"/>
            </p:cNvSpPr>
            <p:nvPr/>
          </p:nvSpPr>
          <p:spPr bwMode="auto">
            <a:xfrm>
              <a:off x="1761" y="3507"/>
              <a:ext cx="637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300">
                  <a:ea typeface="Arial" charset="0"/>
                  <a:cs typeface="Arial" charset="0"/>
                </a:rPr>
                <a:t>14.29</a:t>
              </a:r>
            </a:p>
          </p:txBody>
        </p:sp>
        <p:sp>
          <p:nvSpPr>
            <p:cNvPr id="66604" name="Rectangle 32"/>
            <p:cNvSpPr>
              <a:spLocks noChangeArrowheads="1"/>
            </p:cNvSpPr>
            <p:nvPr/>
          </p:nvSpPr>
          <p:spPr bwMode="auto">
            <a:xfrm>
              <a:off x="2398" y="3155"/>
              <a:ext cx="65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300">
                  <a:ea typeface="Arial" charset="0"/>
                  <a:cs typeface="Arial" charset="0"/>
                </a:rPr>
                <a:t>63.33</a:t>
              </a:r>
            </a:p>
          </p:txBody>
        </p:sp>
        <p:sp>
          <p:nvSpPr>
            <p:cNvPr id="66605" name="Rectangle 33"/>
            <p:cNvSpPr>
              <a:spLocks noChangeArrowheads="1"/>
            </p:cNvSpPr>
            <p:nvPr/>
          </p:nvSpPr>
          <p:spPr bwMode="auto">
            <a:xfrm>
              <a:off x="1761" y="3155"/>
              <a:ext cx="637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300">
                  <a:ea typeface="Arial" charset="0"/>
                  <a:cs typeface="Arial" charset="0"/>
                </a:rPr>
                <a:t>16.67</a:t>
              </a:r>
            </a:p>
          </p:txBody>
        </p:sp>
        <p:sp>
          <p:nvSpPr>
            <p:cNvPr id="66606" name="Rectangle 34"/>
            <p:cNvSpPr>
              <a:spLocks noChangeArrowheads="1"/>
            </p:cNvSpPr>
            <p:nvPr/>
          </p:nvSpPr>
          <p:spPr bwMode="auto">
            <a:xfrm>
              <a:off x="2398" y="2803"/>
              <a:ext cx="65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300">
                  <a:ea typeface="Arial" charset="0"/>
                  <a:cs typeface="Arial" charset="0"/>
                </a:rPr>
                <a:t>56.00</a:t>
              </a:r>
            </a:p>
          </p:txBody>
        </p:sp>
        <p:sp>
          <p:nvSpPr>
            <p:cNvPr id="66607" name="Rectangle 35"/>
            <p:cNvSpPr>
              <a:spLocks noChangeArrowheads="1"/>
            </p:cNvSpPr>
            <p:nvPr/>
          </p:nvSpPr>
          <p:spPr bwMode="auto">
            <a:xfrm>
              <a:off x="1761" y="2803"/>
              <a:ext cx="637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300">
                  <a:ea typeface="Arial" charset="0"/>
                  <a:cs typeface="Arial" charset="0"/>
                </a:rPr>
                <a:t>20</a:t>
              </a:r>
            </a:p>
          </p:txBody>
        </p:sp>
        <p:sp>
          <p:nvSpPr>
            <p:cNvPr id="66608" name="Rectangle 36"/>
            <p:cNvSpPr>
              <a:spLocks noChangeArrowheads="1"/>
            </p:cNvSpPr>
            <p:nvPr/>
          </p:nvSpPr>
          <p:spPr bwMode="auto">
            <a:xfrm>
              <a:off x="2398" y="2450"/>
              <a:ext cx="65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300">
                  <a:ea typeface="Arial" charset="0"/>
                  <a:cs typeface="Arial" charset="0"/>
                </a:rPr>
                <a:t>52.50</a:t>
              </a:r>
            </a:p>
          </p:txBody>
        </p:sp>
        <p:sp>
          <p:nvSpPr>
            <p:cNvPr id="66609" name="Rectangle 37"/>
            <p:cNvSpPr>
              <a:spLocks noChangeArrowheads="1"/>
            </p:cNvSpPr>
            <p:nvPr/>
          </p:nvSpPr>
          <p:spPr bwMode="auto">
            <a:xfrm>
              <a:off x="1761" y="2450"/>
              <a:ext cx="637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300">
                  <a:ea typeface="Arial" charset="0"/>
                  <a:cs typeface="Arial" charset="0"/>
                </a:rPr>
                <a:t>25</a:t>
              </a:r>
            </a:p>
          </p:txBody>
        </p:sp>
        <p:sp>
          <p:nvSpPr>
            <p:cNvPr id="66610" name="Rectangle 38"/>
            <p:cNvSpPr>
              <a:spLocks noChangeArrowheads="1"/>
            </p:cNvSpPr>
            <p:nvPr/>
          </p:nvSpPr>
          <p:spPr bwMode="auto">
            <a:xfrm>
              <a:off x="2398" y="2097"/>
              <a:ext cx="65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300">
                  <a:ea typeface="Arial" charset="0"/>
                  <a:cs typeface="Arial" charset="0"/>
                </a:rPr>
                <a:t>53.33</a:t>
              </a:r>
            </a:p>
          </p:txBody>
        </p:sp>
        <p:sp>
          <p:nvSpPr>
            <p:cNvPr id="66611" name="Rectangle 39"/>
            <p:cNvSpPr>
              <a:spLocks noChangeArrowheads="1"/>
            </p:cNvSpPr>
            <p:nvPr/>
          </p:nvSpPr>
          <p:spPr bwMode="auto">
            <a:xfrm>
              <a:off x="1761" y="2097"/>
              <a:ext cx="637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300">
                  <a:ea typeface="Arial" charset="0"/>
                  <a:cs typeface="Arial" charset="0"/>
                </a:rPr>
                <a:t>33.33</a:t>
              </a:r>
            </a:p>
          </p:txBody>
        </p:sp>
        <p:sp>
          <p:nvSpPr>
            <p:cNvPr id="66612" name="Rectangle 40"/>
            <p:cNvSpPr>
              <a:spLocks noChangeArrowheads="1"/>
            </p:cNvSpPr>
            <p:nvPr/>
          </p:nvSpPr>
          <p:spPr bwMode="auto">
            <a:xfrm>
              <a:off x="2398" y="1744"/>
              <a:ext cx="65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300">
                  <a:ea typeface="Arial" charset="0"/>
                  <a:cs typeface="Arial" charset="0"/>
                </a:rPr>
                <a:t>60</a:t>
              </a:r>
            </a:p>
          </p:txBody>
        </p:sp>
        <p:sp>
          <p:nvSpPr>
            <p:cNvPr id="66613" name="Rectangle 41"/>
            <p:cNvSpPr>
              <a:spLocks noChangeArrowheads="1"/>
            </p:cNvSpPr>
            <p:nvPr/>
          </p:nvSpPr>
          <p:spPr bwMode="auto">
            <a:xfrm>
              <a:off x="1761" y="1744"/>
              <a:ext cx="637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300">
                  <a:ea typeface="Arial" charset="0"/>
                  <a:cs typeface="Arial" charset="0"/>
                </a:rPr>
                <a:t>50</a:t>
              </a:r>
            </a:p>
          </p:txBody>
        </p:sp>
        <p:sp>
          <p:nvSpPr>
            <p:cNvPr id="66614" name="Rectangle 42"/>
            <p:cNvSpPr>
              <a:spLocks noChangeArrowheads="1"/>
            </p:cNvSpPr>
            <p:nvPr/>
          </p:nvSpPr>
          <p:spPr bwMode="auto">
            <a:xfrm>
              <a:off x="2398" y="1393"/>
              <a:ext cx="656" cy="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300">
                  <a:ea typeface="Arial" charset="0"/>
                  <a:cs typeface="Arial" charset="0"/>
                </a:rPr>
                <a:t>$70</a:t>
              </a:r>
            </a:p>
          </p:txBody>
        </p:sp>
        <p:sp>
          <p:nvSpPr>
            <p:cNvPr id="66615" name="Rectangle 43"/>
            <p:cNvSpPr>
              <a:spLocks noChangeArrowheads="1"/>
            </p:cNvSpPr>
            <p:nvPr/>
          </p:nvSpPr>
          <p:spPr bwMode="auto">
            <a:xfrm>
              <a:off x="1761" y="1393"/>
              <a:ext cx="637" cy="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300">
                  <a:ea typeface="Arial" charset="0"/>
                  <a:cs typeface="Arial" charset="0"/>
                </a:rPr>
                <a:t>$100</a:t>
              </a:r>
            </a:p>
          </p:txBody>
        </p:sp>
        <p:sp>
          <p:nvSpPr>
            <p:cNvPr id="66616" name="Rectangle 44"/>
            <p:cNvSpPr>
              <a:spLocks noChangeArrowheads="1"/>
            </p:cNvSpPr>
            <p:nvPr/>
          </p:nvSpPr>
          <p:spPr bwMode="auto">
            <a:xfrm>
              <a:off x="2398" y="1040"/>
              <a:ext cx="65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300">
                  <a:ea typeface="Arial" charset="0"/>
                  <a:cs typeface="Arial" charset="0"/>
                </a:rPr>
                <a:t>n/a</a:t>
              </a:r>
            </a:p>
          </p:txBody>
        </p:sp>
        <p:sp>
          <p:nvSpPr>
            <p:cNvPr id="66617" name="Rectangle 45"/>
            <p:cNvSpPr>
              <a:spLocks noChangeArrowheads="1"/>
            </p:cNvSpPr>
            <p:nvPr/>
          </p:nvSpPr>
          <p:spPr bwMode="auto">
            <a:xfrm>
              <a:off x="1761" y="1040"/>
              <a:ext cx="637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300">
                  <a:ea typeface="Arial" charset="0"/>
                  <a:cs typeface="Arial" charset="0"/>
                </a:rPr>
                <a:t>n/a</a:t>
              </a:r>
            </a:p>
          </p:txBody>
        </p:sp>
        <p:sp>
          <p:nvSpPr>
            <p:cNvPr id="66618" name="Rectangle 46"/>
            <p:cNvSpPr>
              <a:spLocks noChangeArrowheads="1"/>
            </p:cNvSpPr>
            <p:nvPr/>
          </p:nvSpPr>
          <p:spPr bwMode="auto">
            <a:xfrm>
              <a:off x="2398" y="687"/>
              <a:ext cx="65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i="1">
                  <a:ea typeface="Arial" charset="0"/>
                  <a:cs typeface="Arial" charset="0"/>
                </a:rPr>
                <a:t>AVC</a:t>
              </a:r>
            </a:p>
          </p:txBody>
        </p:sp>
        <p:sp>
          <p:nvSpPr>
            <p:cNvPr id="66619" name="Rectangle 47"/>
            <p:cNvSpPr>
              <a:spLocks noChangeArrowheads="1"/>
            </p:cNvSpPr>
            <p:nvPr/>
          </p:nvSpPr>
          <p:spPr bwMode="auto">
            <a:xfrm>
              <a:off x="1761" y="687"/>
              <a:ext cx="637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i="1">
                  <a:ea typeface="Arial" charset="0"/>
                  <a:cs typeface="Arial" charset="0"/>
                </a:rPr>
                <a:t>AFC</a:t>
              </a:r>
            </a:p>
          </p:txBody>
        </p:sp>
      </p:grpSp>
      <p:sp>
        <p:nvSpPr>
          <p:cNvPr id="66581" name="Rectangle 48"/>
          <p:cNvSpPr>
            <a:spLocks noChangeArrowheads="1"/>
          </p:cNvSpPr>
          <p:nvPr/>
        </p:nvSpPr>
        <p:spPr bwMode="auto">
          <a:xfrm>
            <a:off x="946150" y="1090613"/>
            <a:ext cx="871538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i="1">
                <a:ea typeface="Arial" charset="0"/>
                <a:cs typeface="Arial" charset="0"/>
              </a:rPr>
              <a:t>TC</a:t>
            </a:r>
          </a:p>
        </p:txBody>
      </p:sp>
      <p:sp>
        <p:nvSpPr>
          <p:cNvPr id="66582" name="Rectangle 49"/>
          <p:cNvSpPr>
            <a:spLocks noChangeArrowheads="1"/>
          </p:cNvSpPr>
          <p:nvPr/>
        </p:nvSpPr>
        <p:spPr bwMode="auto">
          <a:xfrm>
            <a:off x="401638" y="1090613"/>
            <a:ext cx="544512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b="1" i="1">
                <a:ea typeface="Arial" charset="0"/>
                <a:cs typeface="Arial" charset="0"/>
              </a:rPr>
              <a:t>Q</a:t>
            </a:r>
          </a:p>
        </p:txBody>
      </p:sp>
      <p:sp>
        <p:nvSpPr>
          <p:cNvPr id="66583" name="Line 50"/>
          <p:cNvSpPr>
            <a:spLocks noChangeShapeType="1"/>
          </p:cNvSpPr>
          <p:nvPr/>
        </p:nvSpPr>
        <p:spPr bwMode="auto">
          <a:xfrm>
            <a:off x="401638" y="1090613"/>
            <a:ext cx="444658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4" name="Line 51"/>
          <p:cNvSpPr>
            <a:spLocks noChangeShapeType="1"/>
          </p:cNvSpPr>
          <p:nvPr/>
        </p:nvSpPr>
        <p:spPr bwMode="auto">
          <a:xfrm>
            <a:off x="401638" y="1651000"/>
            <a:ext cx="4446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5" name="Line 52"/>
          <p:cNvSpPr>
            <a:spLocks noChangeShapeType="1"/>
          </p:cNvSpPr>
          <p:nvPr/>
        </p:nvSpPr>
        <p:spPr bwMode="auto">
          <a:xfrm>
            <a:off x="401638" y="2211388"/>
            <a:ext cx="4446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6" name="Line 53"/>
          <p:cNvSpPr>
            <a:spLocks noChangeShapeType="1"/>
          </p:cNvSpPr>
          <p:nvPr/>
        </p:nvSpPr>
        <p:spPr bwMode="auto">
          <a:xfrm>
            <a:off x="401638" y="2768600"/>
            <a:ext cx="4446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7" name="Line 54"/>
          <p:cNvSpPr>
            <a:spLocks noChangeShapeType="1"/>
          </p:cNvSpPr>
          <p:nvPr/>
        </p:nvSpPr>
        <p:spPr bwMode="auto">
          <a:xfrm>
            <a:off x="401638" y="3328988"/>
            <a:ext cx="4446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8" name="Line 55"/>
          <p:cNvSpPr>
            <a:spLocks noChangeShapeType="1"/>
          </p:cNvSpPr>
          <p:nvPr/>
        </p:nvSpPr>
        <p:spPr bwMode="auto">
          <a:xfrm>
            <a:off x="401638" y="3889375"/>
            <a:ext cx="4446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9" name="Line 56"/>
          <p:cNvSpPr>
            <a:spLocks noChangeShapeType="1"/>
          </p:cNvSpPr>
          <p:nvPr/>
        </p:nvSpPr>
        <p:spPr bwMode="auto">
          <a:xfrm>
            <a:off x="401638" y="4449763"/>
            <a:ext cx="4446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90" name="Line 57"/>
          <p:cNvSpPr>
            <a:spLocks noChangeShapeType="1"/>
          </p:cNvSpPr>
          <p:nvPr/>
        </p:nvSpPr>
        <p:spPr bwMode="auto">
          <a:xfrm>
            <a:off x="401638" y="5008563"/>
            <a:ext cx="4446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91" name="Line 58"/>
          <p:cNvSpPr>
            <a:spLocks noChangeShapeType="1"/>
          </p:cNvSpPr>
          <p:nvPr/>
        </p:nvSpPr>
        <p:spPr bwMode="auto">
          <a:xfrm>
            <a:off x="401638" y="5567363"/>
            <a:ext cx="4446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92" name="Line 59"/>
          <p:cNvSpPr>
            <a:spLocks noChangeShapeType="1"/>
          </p:cNvSpPr>
          <p:nvPr/>
        </p:nvSpPr>
        <p:spPr bwMode="auto">
          <a:xfrm>
            <a:off x="401638" y="6127750"/>
            <a:ext cx="444658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93" name="Line 60"/>
          <p:cNvSpPr>
            <a:spLocks noChangeShapeType="1"/>
          </p:cNvSpPr>
          <p:nvPr/>
        </p:nvSpPr>
        <p:spPr bwMode="auto">
          <a:xfrm>
            <a:off x="401638" y="1090613"/>
            <a:ext cx="0" cy="50371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94" name="Line 61"/>
          <p:cNvSpPr>
            <a:spLocks noChangeShapeType="1"/>
          </p:cNvSpPr>
          <p:nvPr/>
        </p:nvSpPr>
        <p:spPr bwMode="auto">
          <a:xfrm>
            <a:off x="946150" y="1090613"/>
            <a:ext cx="0" cy="5037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95" name="Line 62"/>
          <p:cNvSpPr>
            <a:spLocks noChangeShapeType="1"/>
          </p:cNvSpPr>
          <p:nvPr/>
        </p:nvSpPr>
        <p:spPr bwMode="auto">
          <a:xfrm>
            <a:off x="1817688" y="1090613"/>
            <a:ext cx="0" cy="5037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96" name="Line 63"/>
          <p:cNvSpPr>
            <a:spLocks noChangeShapeType="1"/>
          </p:cNvSpPr>
          <p:nvPr/>
        </p:nvSpPr>
        <p:spPr bwMode="auto">
          <a:xfrm>
            <a:off x="3806825" y="1090613"/>
            <a:ext cx="0" cy="5037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97" name="Line 64"/>
          <p:cNvSpPr>
            <a:spLocks noChangeShapeType="1"/>
          </p:cNvSpPr>
          <p:nvPr/>
        </p:nvSpPr>
        <p:spPr bwMode="auto">
          <a:xfrm>
            <a:off x="4848225" y="1090613"/>
            <a:ext cx="0" cy="50371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98" name="Line 65"/>
          <p:cNvSpPr>
            <a:spLocks noChangeShapeType="1"/>
          </p:cNvSpPr>
          <p:nvPr/>
        </p:nvSpPr>
        <p:spPr bwMode="auto">
          <a:xfrm>
            <a:off x="2795588" y="1090613"/>
            <a:ext cx="0" cy="5037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9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91203" name="Text Box 67"/>
          <p:cNvSpPr txBox="1">
            <a:spLocks noChangeArrowheads="1"/>
          </p:cNvSpPr>
          <p:nvPr/>
        </p:nvSpPr>
        <p:spPr bwMode="auto">
          <a:xfrm>
            <a:off x="5318125" y="1030288"/>
            <a:ext cx="33909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</a:pPr>
            <a:r>
              <a:rPr lang="en-US" sz="2600" b="1">
                <a:solidFill>
                  <a:srgbClr val="CC0000"/>
                </a:solidFill>
                <a:ea typeface="Arial" charset="0"/>
                <a:cs typeface="Arial" charset="0"/>
              </a:rPr>
              <a:t>Average total cost (</a:t>
            </a:r>
            <a:r>
              <a:rPr lang="en-US" sz="2600" b="1" i="1">
                <a:solidFill>
                  <a:srgbClr val="CC0000"/>
                </a:solidFill>
                <a:ea typeface="Arial" charset="0"/>
                <a:cs typeface="Arial" charset="0"/>
              </a:rPr>
              <a:t>ATC</a:t>
            </a:r>
            <a:r>
              <a:rPr lang="en-US" sz="2600" b="1">
                <a:solidFill>
                  <a:srgbClr val="CC0000"/>
                </a:solidFill>
                <a:ea typeface="Arial" charset="0"/>
                <a:cs typeface="Arial" charset="0"/>
              </a:rPr>
              <a:t>)</a:t>
            </a:r>
            <a:r>
              <a:rPr lang="en-US" sz="2600">
                <a:ea typeface="Arial" charset="0"/>
                <a:cs typeface="Arial" charset="0"/>
              </a:rPr>
              <a:t> equals total cost divided by the quantity of output:</a:t>
            </a:r>
          </a:p>
          <a:p>
            <a:pPr>
              <a:lnSpc>
                <a:spcPct val="105000"/>
              </a:lnSpc>
              <a:spcBef>
                <a:spcPct val="45000"/>
              </a:spcBef>
            </a:pPr>
            <a:r>
              <a:rPr lang="en-US" sz="2600">
                <a:ea typeface="Arial" charset="0"/>
                <a:cs typeface="Arial" charset="0"/>
              </a:rPr>
              <a:t>   </a:t>
            </a:r>
            <a:r>
              <a:rPr lang="en-US" sz="2600" i="1">
                <a:ea typeface="Arial" charset="0"/>
                <a:cs typeface="Arial" charset="0"/>
              </a:rPr>
              <a:t>ATC</a:t>
            </a:r>
            <a:r>
              <a:rPr lang="en-US" sz="2600">
                <a:ea typeface="Arial" charset="0"/>
                <a:cs typeface="Arial" charset="0"/>
              </a:rPr>
              <a:t> = </a:t>
            </a:r>
            <a:r>
              <a:rPr lang="en-US" sz="2600" i="1">
                <a:ea typeface="Arial" charset="0"/>
                <a:cs typeface="Arial" charset="0"/>
              </a:rPr>
              <a:t>TC</a:t>
            </a:r>
            <a:r>
              <a:rPr lang="en-US" sz="2600">
                <a:ea typeface="Arial" charset="0"/>
                <a:cs typeface="Arial" charset="0"/>
              </a:rPr>
              <a:t>/</a:t>
            </a:r>
            <a:r>
              <a:rPr lang="en-US" sz="2600" b="1" i="1">
                <a:ea typeface="Arial" charset="0"/>
                <a:cs typeface="Arial" charset="0"/>
              </a:rPr>
              <a:t>Q</a:t>
            </a:r>
          </a:p>
        </p:txBody>
      </p:sp>
      <p:sp>
        <p:nvSpPr>
          <p:cNvPr id="91204" name="Text Box 68"/>
          <p:cNvSpPr txBox="1">
            <a:spLocks noChangeArrowheads="1"/>
          </p:cNvSpPr>
          <p:nvPr/>
        </p:nvSpPr>
        <p:spPr bwMode="auto">
          <a:xfrm>
            <a:off x="5324475" y="3605213"/>
            <a:ext cx="3525838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</a:pPr>
            <a:r>
              <a:rPr lang="en-US" sz="2600">
                <a:ea typeface="Arial" charset="0"/>
                <a:cs typeface="Arial" charset="0"/>
              </a:rPr>
              <a:t>Also,</a:t>
            </a:r>
          </a:p>
          <a:p>
            <a:pPr>
              <a:lnSpc>
                <a:spcPct val="105000"/>
              </a:lnSpc>
              <a:spcBef>
                <a:spcPct val="45000"/>
              </a:spcBef>
            </a:pPr>
            <a:r>
              <a:rPr lang="en-US" sz="2600" i="1">
                <a:ea typeface="Arial" charset="0"/>
                <a:cs typeface="Arial" charset="0"/>
              </a:rPr>
              <a:t>   ATC</a:t>
            </a:r>
            <a:r>
              <a:rPr lang="en-US" sz="2600">
                <a:ea typeface="Arial" charset="0"/>
                <a:cs typeface="Arial" charset="0"/>
              </a:rPr>
              <a:t> = </a:t>
            </a:r>
            <a:r>
              <a:rPr lang="en-US" sz="2600" i="1">
                <a:ea typeface="Arial" charset="0"/>
                <a:cs typeface="Arial" charset="0"/>
              </a:rPr>
              <a:t>AFC</a:t>
            </a:r>
            <a:r>
              <a:rPr lang="en-US" sz="2600">
                <a:ea typeface="Arial" charset="0"/>
                <a:cs typeface="Arial" charset="0"/>
              </a:rPr>
              <a:t> + </a:t>
            </a:r>
            <a:r>
              <a:rPr lang="en-US" sz="2600" i="1">
                <a:ea typeface="Arial" charset="0"/>
                <a:cs typeface="Arial" charset="0"/>
              </a:rPr>
              <a:t>AVC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03" grpId="0" build="p"/>
      <p:bldP spid="9120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3795713" y="1411288"/>
            <a:ext cx="4484687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</a:pPr>
            <a:r>
              <a:rPr lang="en-US" sz="2600">
                <a:ea typeface="Arial" charset="0"/>
                <a:cs typeface="Arial" charset="0"/>
              </a:rPr>
              <a:t>Usually, as in this example, the </a:t>
            </a:r>
            <a:r>
              <a:rPr lang="en-US" sz="2600" i="1">
                <a:ea typeface="Arial" charset="0"/>
                <a:cs typeface="Arial" charset="0"/>
              </a:rPr>
              <a:t>ATC</a:t>
            </a:r>
            <a:r>
              <a:rPr lang="en-US" sz="2600">
                <a:ea typeface="Arial" charset="0"/>
                <a:cs typeface="Arial" charset="0"/>
              </a:rPr>
              <a:t> curve is U-shaped.</a:t>
            </a:r>
          </a:p>
        </p:txBody>
      </p:sp>
      <p:sp>
        <p:nvSpPr>
          <p:cNvPr id="68610" name="AutoShape 46"/>
          <p:cNvSpPr>
            <a:spLocks noChangeAspect="1" noChangeArrowheads="1" noTextEdit="1"/>
          </p:cNvSpPr>
          <p:nvPr/>
        </p:nvSpPr>
        <p:spPr bwMode="auto">
          <a:xfrm>
            <a:off x="3408363" y="779463"/>
            <a:ext cx="5394325" cy="559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3457575" y="828675"/>
            <a:ext cx="5384800" cy="5494338"/>
            <a:chOff x="2178" y="522"/>
            <a:chExt cx="3392" cy="3461"/>
          </a:xfrm>
        </p:grpSpPr>
        <p:grpSp>
          <p:nvGrpSpPr>
            <p:cNvPr id="68655" name="Group 48"/>
            <p:cNvGrpSpPr>
              <a:grpSpLocks/>
            </p:cNvGrpSpPr>
            <p:nvPr/>
          </p:nvGrpSpPr>
          <p:grpSpPr bwMode="auto">
            <a:xfrm>
              <a:off x="2178" y="522"/>
              <a:ext cx="3392" cy="3461"/>
              <a:chOff x="2178" y="522"/>
              <a:chExt cx="3392" cy="3461"/>
            </a:xfrm>
          </p:grpSpPr>
          <p:sp>
            <p:nvSpPr>
              <p:cNvPr id="68699" name="Rectangle 49"/>
              <p:cNvSpPr>
                <a:spLocks noChangeArrowheads="1"/>
              </p:cNvSpPr>
              <p:nvPr/>
            </p:nvSpPr>
            <p:spPr bwMode="auto">
              <a:xfrm>
                <a:off x="2178" y="522"/>
                <a:ext cx="3329" cy="3461"/>
              </a:xfrm>
              <a:prstGeom prst="rect">
                <a:avLst/>
              </a:prstGeom>
              <a:solidFill>
                <a:srgbClr val="CCFFCC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68700" name="Rectangle 50"/>
              <p:cNvSpPr>
                <a:spLocks noChangeArrowheads="1"/>
              </p:cNvSpPr>
              <p:nvPr/>
            </p:nvSpPr>
            <p:spPr bwMode="auto">
              <a:xfrm>
                <a:off x="2987" y="698"/>
                <a:ext cx="2389" cy="265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ea typeface="Arial" charset="0"/>
                  <a:cs typeface="Arial" charset="0"/>
                </a:endParaRPr>
              </a:p>
            </p:txBody>
          </p:sp>
          <p:grpSp>
            <p:nvGrpSpPr>
              <p:cNvPr id="68701" name="Group 51"/>
              <p:cNvGrpSpPr>
                <a:grpSpLocks/>
              </p:cNvGrpSpPr>
              <p:nvPr/>
            </p:nvGrpSpPr>
            <p:grpSpPr bwMode="auto">
              <a:xfrm>
                <a:off x="3282" y="1181"/>
                <a:ext cx="2288" cy="1228"/>
                <a:chOff x="3282" y="1181"/>
                <a:chExt cx="2288" cy="1228"/>
              </a:xfrm>
            </p:grpSpPr>
            <p:sp>
              <p:nvSpPr>
                <p:cNvPr id="68702" name="Freeform 52"/>
                <p:cNvSpPr>
                  <a:spLocks/>
                </p:cNvSpPr>
                <p:nvPr/>
              </p:nvSpPr>
              <p:spPr bwMode="auto">
                <a:xfrm>
                  <a:off x="3307" y="1206"/>
                  <a:ext cx="2263" cy="1184"/>
                </a:xfrm>
                <a:custGeom>
                  <a:avLst/>
                  <a:gdLst>
                    <a:gd name="T0" fmla="*/ 0 w 361"/>
                    <a:gd name="T1" fmla="*/ 0 h 189"/>
                    <a:gd name="T2" fmla="*/ 19786142 w 361"/>
                    <a:gd name="T3" fmla="*/ 45452457 h 189"/>
                    <a:gd name="T4" fmla="*/ 39204739 w 361"/>
                    <a:gd name="T5" fmla="*/ 63225663 h 189"/>
                    <a:gd name="T6" fmla="*/ 58981528 w 361"/>
                    <a:gd name="T7" fmla="*/ 70413583 h 189"/>
                    <a:gd name="T8" fmla="*/ 78342991 w 361"/>
                    <a:gd name="T9" fmla="*/ 71560941 h 189"/>
                    <a:gd name="T10" fmla="*/ 98119775 w 361"/>
                    <a:gd name="T11" fmla="*/ 68540676 h 189"/>
                    <a:gd name="T12" fmla="*/ 117538377 w 361"/>
                    <a:gd name="T13" fmla="*/ 62076819 h 189"/>
                    <a:gd name="T14" fmla="*/ 137324557 w 361"/>
                    <a:gd name="T15" fmla="*/ 51492981 h 18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61"/>
                    <a:gd name="T25" fmla="*/ 0 h 189"/>
                    <a:gd name="T26" fmla="*/ 361 w 361"/>
                    <a:gd name="T27" fmla="*/ 189 h 18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61" h="189">
                      <a:moveTo>
                        <a:pt x="0" y="0"/>
                      </a:moveTo>
                      <a:lnTo>
                        <a:pt x="52" y="120"/>
                      </a:lnTo>
                      <a:lnTo>
                        <a:pt x="103" y="167"/>
                      </a:lnTo>
                      <a:lnTo>
                        <a:pt x="155" y="186"/>
                      </a:lnTo>
                      <a:lnTo>
                        <a:pt x="206" y="189"/>
                      </a:lnTo>
                      <a:lnTo>
                        <a:pt x="258" y="181"/>
                      </a:lnTo>
                      <a:lnTo>
                        <a:pt x="309" y="164"/>
                      </a:lnTo>
                      <a:lnTo>
                        <a:pt x="361" y="136"/>
                      </a:lnTo>
                    </a:path>
                  </a:pathLst>
                </a:custGeom>
                <a:noFill/>
                <a:ln w="30163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68703" name="Oval 53"/>
                <p:cNvSpPr>
                  <a:spLocks noChangeArrowheads="1"/>
                </p:cNvSpPr>
                <p:nvPr/>
              </p:nvSpPr>
              <p:spPr bwMode="auto">
                <a:xfrm>
                  <a:off x="3282" y="1181"/>
                  <a:ext cx="44" cy="43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68704" name="Oval 54"/>
                <p:cNvSpPr>
                  <a:spLocks noChangeArrowheads="1"/>
                </p:cNvSpPr>
                <p:nvPr/>
              </p:nvSpPr>
              <p:spPr bwMode="auto">
                <a:xfrm>
                  <a:off x="3608" y="1933"/>
                  <a:ext cx="44" cy="44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68705" name="Oval 55"/>
                <p:cNvSpPr>
                  <a:spLocks noChangeArrowheads="1"/>
                </p:cNvSpPr>
                <p:nvPr/>
              </p:nvSpPr>
              <p:spPr bwMode="auto">
                <a:xfrm>
                  <a:off x="3927" y="2227"/>
                  <a:ext cx="44" cy="44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68706" name="Oval 56"/>
                <p:cNvSpPr>
                  <a:spLocks noChangeArrowheads="1"/>
                </p:cNvSpPr>
                <p:nvPr/>
              </p:nvSpPr>
              <p:spPr bwMode="auto">
                <a:xfrm>
                  <a:off x="4253" y="2347"/>
                  <a:ext cx="44" cy="43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68707" name="Oval 57"/>
                <p:cNvSpPr>
                  <a:spLocks noChangeArrowheads="1"/>
                </p:cNvSpPr>
                <p:nvPr/>
              </p:nvSpPr>
              <p:spPr bwMode="auto">
                <a:xfrm>
                  <a:off x="4573" y="2365"/>
                  <a:ext cx="44" cy="44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68708" name="Oval 58"/>
                <p:cNvSpPr>
                  <a:spLocks noChangeArrowheads="1"/>
                </p:cNvSpPr>
                <p:nvPr/>
              </p:nvSpPr>
              <p:spPr bwMode="auto">
                <a:xfrm>
                  <a:off x="4899" y="2315"/>
                  <a:ext cx="44" cy="44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68709" name="Oval 59"/>
                <p:cNvSpPr>
                  <a:spLocks noChangeArrowheads="1"/>
                </p:cNvSpPr>
                <p:nvPr/>
              </p:nvSpPr>
              <p:spPr bwMode="auto">
                <a:xfrm>
                  <a:off x="5219" y="2209"/>
                  <a:ext cx="44" cy="43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</p:grpSp>
        </p:grpSp>
        <p:grpSp>
          <p:nvGrpSpPr>
            <p:cNvPr id="68656" name="Group 60"/>
            <p:cNvGrpSpPr>
              <a:grpSpLocks/>
            </p:cNvGrpSpPr>
            <p:nvPr/>
          </p:nvGrpSpPr>
          <p:grpSpPr bwMode="auto">
            <a:xfrm>
              <a:off x="2178" y="522"/>
              <a:ext cx="3329" cy="3461"/>
              <a:chOff x="2178" y="522"/>
              <a:chExt cx="3329" cy="3461"/>
            </a:xfrm>
          </p:grpSpPr>
          <p:grpSp>
            <p:nvGrpSpPr>
              <p:cNvPr id="68657" name="Group 61"/>
              <p:cNvGrpSpPr>
                <a:grpSpLocks/>
              </p:cNvGrpSpPr>
              <p:nvPr/>
            </p:nvGrpSpPr>
            <p:grpSpPr bwMode="auto">
              <a:xfrm>
                <a:off x="2216" y="698"/>
                <a:ext cx="3160" cy="3245"/>
                <a:chOff x="2216" y="698"/>
                <a:chExt cx="3160" cy="3245"/>
              </a:xfrm>
            </p:grpSpPr>
            <p:sp>
              <p:nvSpPr>
                <p:cNvPr id="68659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987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660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3307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661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3633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662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3953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663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4279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664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4598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665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4924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666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5244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68667" name="Group 70"/>
                <p:cNvGrpSpPr>
                  <a:grpSpLocks/>
                </p:cNvGrpSpPr>
                <p:nvPr/>
              </p:nvGrpSpPr>
              <p:grpSpPr bwMode="auto">
                <a:xfrm>
                  <a:off x="2454" y="698"/>
                  <a:ext cx="2922" cy="2749"/>
                  <a:chOff x="2454" y="698"/>
                  <a:chExt cx="2922" cy="2749"/>
                </a:xfrm>
              </p:grpSpPr>
              <p:sp>
                <p:nvSpPr>
                  <p:cNvPr id="68678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3349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679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3036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680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2716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681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2403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682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2089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683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1770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684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1456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685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1143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686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823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68687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2987" y="698"/>
                    <a:ext cx="2389" cy="2652"/>
                    <a:chOff x="2987" y="698"/>
                    <a:chExt cx="2389" cy="2652"/>
                  </a:xfrm>
                </p:grpSpPr>
                <p:sp>
                  <p:nvSpPr>
                    <p:cNvPr id="68697" name="Line 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87" y="698"/>
                      <a:ext cx="1" cy="2651"/>
                    </a:xfrm>
                    <a:prstGeom prst="line">
                      <a:avLst/>
                    </a:prstGeom>
                    <a:noFill/>
                    <a:ln w="20638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698" name="Line 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87" y="3349"/>
                      <a:ext cx="2389" cy="1"/>
                    </a:xfrm>
                    <a:prstGeom prst="line">
                      <a:avLst/>
                    </a:prstGeom>
                    <a:noFill/>
                    <a:ln w="20638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8688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2630" y="3255"/>
                    <a:ext cx="178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ea typeface="Arial" charset="0"/>
                        <a:cs typeface="Arial" charset="0"/>
                      </a:rPr>
                      <a:t>$0</a:t>
                    </a:r>
                    <a:endParaRPr lang="en-US" sz="1800"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68689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2542" y="2942"/>
                    <a:ext cx="26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ea typeface="Arial" charset="0"/>
                        <a:cs typeface="Arial" charset="0"/>
                      </a:rPr>
                      <a:t>$25</a:t>
                    </a:r>
                    <a:endParaRPr lang="en-US" sz="1800"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68690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2542" y="2622"/>
                    <a:ext cx="26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ea typeface="Arial" charset="0"/>
                        <a:cs typeface="Arial" charset="0"/>
                      </a:rPr>
                      <a:t>$50</a:t>
                    </a:r>
                    <a:endParaRPr lang="en-US" sz="1800"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68691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2542" y="2309"/>
                    <a:ext cx="26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ea typeface="Arial" charset="0"/>
                        <a:cs typeface="Arial" charset="0"/>
                      </a:rPr>
                      <a:t>$75</a:t>
                    </a:r>
                    <a:endParaRPr lang="en-US" sz="1800"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68692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2454" y="1995"/>
                    <a:ext cx="356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ea typeface="Arial" charset="0"/>
                        <a:cs typeface="Arial" charset="0"/>
                      </a:rPr>
                      <a:t>$100</a:t>
                    </a:r>
                    <a:endParaRPr lang="en-US" sz="1800"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68693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2454" y="1676"/>
                    <a:ext cx="356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ea typeface="Arial" charset="0"/>
                        <a:cs typeface="Arial" charset="0"/>
                      </a:rPr>
                      <a:t>$125</a:t>
                    </a:r>
                    <a:endParaRPr lang="en-US" sz="1800"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68694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2454" y="1362"/>
                    <a:ext cx="356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ea typeface="Arial" charset="0"/>
                        <a:cs typeface="Arial" charset="0"/>
                      </a:rPr>
                      <a:t>$150</a:t>
                    </a:r>
                    <a:endParaRPr lang="en-US" sz="1800"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68695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2454" y="1049"/>
                    <a:ext cx="356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ea typeface="Arial" charset="0"/>
                        <a:cs typeface="Arial" charset="0"/>
                      </a:rPr>
                      <a:t>$175</a:t>
                    </a:r>
                    <a:endParaRPr lang="en-US" sz="1800"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68696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2454" y="729"/>
                    <a:ext cx="356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ea typeface="Arial" charset="0"/>
                        <a:cs typeface="Arial" charset="0"/>
                      </a:rPr>
                      <a:t>$200</a:t>
                    </a:r>
                    <a:endParaRPr lang="en-US" sz="1800">
                      <a:ea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8668" name="Rectangle 92"/>
                <p:cNvSpPr>
                  <a:spLocks noChangeArrowheads="1"/>
                </p:cNvSpPr>
                <p:nvPr/>
              </p:nvSpPr>
              <p:spPr bwMode="auto">
                <a:xfrm>
                  <a:off x="2943" y="3494"/>
                  <a:ext cx="8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0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68669" name="Rectangle 93"/>
                <p:cNvSpPr>
                  <a:spLocks noChangeArrowheads="1"/>
                </p:cNvSpPr>
                <p:nvPr/>
              </p:nvSpPr>
              <p:spPr bwMode="auto">
                <a:xfrm>
                  <a:off x="3263" y="3494"/>
                  <a:ext cx="8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1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68670" name="Rectangle 94"/>
                <p:cNvSpPr>
                  <a:spLocks noChangeArrowheads="1"/>
                </p:cNvSpPr>
                <p:nvPr/>
              </p:nvSpPr>
              <p:spPr bwMode="auto">
                <a:xfrm>
                  <a:off x="3589" y="3494"/>
                  <a:ext cx="8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2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68671" name="Rectangle 95"/>
                <p:cNvSpPr>
                  <a:spLocks noChangeArrowheads="1"/>
                </p:cNvSpPr>
                <p:nvPr/>
              </p:nvSpPr>
              <p:spPr bwMode="auto">
                <a:xfrm>
                  <a:off x="3909" y="3494"/>
                  <a:ext cx="8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3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68672" name="Rectangle 96"/>
                <p:cNvSpPr>
                  <a:spLocks noChangeArrowheads="1"/>
                </p:cNvSpPr>
                <p:nvPr/>
              </p:nvSpPr>
              <p:spPr bwMode="auto">
                <a:xfrm>
                  <a:off x="4235" y="3494"/>
                  <a:ext cx="8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4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68673" name="Rectangle 97"/>
                <p:cNvSpPr>
                  <a:spLocks noChangeArrowheads="1"/>
                </p:cNvSpPr>
                <p:nvPr/>
              </p:nvSpPr>
              <p:spPr bwMode="auto">
                <a:xfrm>
                  <a:off x="4554" y="3494"/>
                  <a:ext cx="8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5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68674" name="Rectangle 98"/>
                <p:cNvSpPr>
                  <a:spLocks noChangeArrowheads="1"/>
                </p:cNvSpPr>
                <p:nvPr/>
              </p:nvSpPr>
              <p:spPr bwMode="auto">
                <a:xfrm>
                  <a:off x="4880" y="3494"/>
                  <a:ext cx="8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6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68675" name="Rectangle 99"/>
                <p:cNvSpPr>
                  <a:spLocks noChangeArrowheads="1"/>
                </p:cNvSpPr>
                <p:nvPr/>
              </p:nvSpPr>
              <p:spPr bwMode="auto">
                <a:xfrm>
                  <a:off x="5200" y="3494"/>
                  <a:ext cx="8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7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68676" name="Rectangle 100"/>
                <p:cNvSpPr>
                  <a:spLocks noChangeArrowheads="1"/>
                </p:cNvSpPr>
                <p:nvPr/>
              </p:nvSpPr>
              <p:spPr bwMode="auto">
                <a:xfrm>
                  <a:off x="4103" y="3751"/>
                  <a:ext cx="12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 b="1" i="1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Q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68677" name="Rectangle 101"/>
                <p:cNvSpPr>
                  <a:spLocks noChangeArrowheads="1"/>
                </p:cNvSpPr>
                <p:nvPr/>
              </p:nvSpPr>
              <p:spPr bwMode="auto">
                <a:xfrm rot="-5400000">
                  <a:off x="2089" y="1932"/>
                  <a:ext cx="445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 b="1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Costs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68658" name="Rectangle 102"/>
              <p:cNvSpPr>
                <a:spLocks noChangeArrowheads="1"/>
              </p:cNvSpPr>
              <p:nvPr/>
            </p:nvSpPr>
            <p:spPr bwMode="auto">
              <a:xfrm>
                <a:off x="2178" y="522"/>
                <a:ext cx="3329" cy="346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ea typeface="Arial" charset="0"/>
                  <a:cs typeface="Arial" charset="0"/>
                </a:endParaRPr>
              </a:p>
            </p:txBody>
          </p:sp>
        </p:grpSp>
      </p:grpSp>
      <p:sp>
        <p:nvSpPr>
          <p:cNvPr id="6861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74625"/>
            <a:ext cx="6946900" cy="649288"/>
          </a:xfrm>
        </p:spPr>
        <p:txBody>
          <a:bodyPr/>
          <a:lstStyle/>
          <a:p>
            <a:pPr eaLnBrk="1" hangingPunct="1"/>
            <a:r>
              <a:rPr lang="en-US" sz="2700" smtClean="0">
                <a:latin typeface="Tahoma" charset="0"/>
                <a:ea typeface="Tahoma" charset="0"/>
                <a:cs typeface="Tahoma" charset="0"/>
              </a:rPr>
              <a:t>EXAMPLE 2:  </a:t>
            </a:r>
            <a:r>
              <a:rPr lang="en-US" sz="3000" smtClean="0">
                <a:latin typeface="Tahoma" charset="0"/>
                <a:ea typeface="Tahoma" charset="0"/>
                <a:cs typeface="Tahoma" charset="0"/>
              </a:rPr>
              <a:t>Average Total Cost</a:t>
            </a:r>
          </a:p>
        </p:txBody>
      </p:sp>
      <p:sp>
        <p:nvSpPr>
          <p:cNvPr id="68613" name="Rectangle 4"/>
          <p:cNvSpPr>
            <a:spLocks noChangeArrowheads="1"/>
          </p:cNvSpPr>
          <p:nvPr/>
        </p:nvSpPr>
        <p:spPr bwMode="auto">
          <a:xfrm>
            <a:off x="1817688" y="5567363"/>
            <a:ext cx="9779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88.57</a:t>
            </a:r>
          </a:p>
        </p:txBody>
      </p:sp>
      <p:sp>
        <p:nvSpPr>
          <p:cNvPr id="68614" name="Rectangle 5"/>
          <p:cNvSpPr>
            <a:spLocks noChangeArrowheads="1"/>
          </p:cNvSpPr>
          <p:nvPr/>
        </p:nvSpPr>
        <p:spPr bwMode="auto">
          <a:xfrm>
            <a:off x="1817688" y="5008563"/>
            <a:ext cx="9779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80</a:t>
            </a:r>
          </a:p>
        </p:txBody>
      </p:sp>
      <p:sp>
        <p:nvSpPr>
          <p:cNvPr id="68615" name="Rectangle 6"/>
          <p:cNvSpPr>
            <a:spLocks noChangeArrowheads="1"/>
          </p:cNvSpPr>
          <p:nvPr/>
        </p:nvSpPr>
        <p:spPr bwMode="auto">
          <a:xfrm>
            <a:off x="1817688" y="4449763"/>
            <a:ext cx="9779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76</a:t>
            </a:r>
          </a:p>
        </p:txBody>
      </p:sp>
      <p:sp>
        <p:nvSpPr>
          <p:cNvPr id="68616" name="Rectangle 7"/>
          <p:cNvSpPr>
            <a:spLocks noChangeArrowheads="1"/>
          </p:cNvSpPr>
          <p:nvPr/>
        </p:nvSpPr>
        <p:spPr bwMode="auto">
          <a:xfrm>
            <a:off x="1817688" y="3889375"/>
            <a:ext cx="9779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77.50</a:t>
            </a:r>
          </a:p>
        </p:txBody>
      </p:sp>
      <p:sp>
        <p:nvSpPr>
          <p:cNvPr id="68617" name="Rectangle 8"/>
          <p:cNvSpPr>
            <a:spLocks noChangeArrowheads="1"/>
          </p:cNvSpPr>
          <p:nvPr/>
        </p:nvSpPr>
        <p:spPr bwMode="auto">
          <a:xfrm>
            <a:off x="1817688" y="3328988"/>
            <a:ext cx="9779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86.67</a:t>
            </a:r>
          </a:p>
        </p:txBody>
      </p:sp>
      <p:sp>
        <p:nvSpPr>
          <p:cNvPr id="68618" name="Rectangle 9"/>
          <p:cNvSpPr>
            <a:spLocks noChangeArrowheads="1"/>
          </p:cNvSpPr>
          <p:nvPr/>
        </p:nvSpPr>
        <p:spPr bwMode="auto">
          <a:xfrm>
            <a:off x="1817688" y="2768600"/>
            <a:ext cx="9779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110</a:t>
            </a:r>
          </a:p>
        </p:txBody>
      </p:sp>
      <p:sp>
        <p:nvSpPr>
          <p:cNvPr id="68619" name="Rectangle 10"/>
          <p:cNvSpPr>
            <a:spLocks noChangeArrowheads="1"/>
          </p:cNvSpPr>
          <p:nvPr/>
        </p:nvSpPr>
        <p:spPr bwMode="auto">
          <a:xfrm>
            <a:off x="1817688" y="2211388"/>
            <a:ext cx="977900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$170</a:t>
            </a:r>
          </a:p>
        </p:txBody>
      </p:sp>
      <p:sp>
        <p:nvSpPr>
          <p:cNvPr id="68620" name="Rectangle 11"/>
          <p:cNvSpPr>
            <a:spLocks noChangeArrowheads="1"/>
          </p:cNvSpPr>
          <p:nvPr/>
        </p:nvSpPr>
        <p:spPr bwMode="auto">
          <a:xfrm>
            <a:off x="1817688" y="1651000"/>
            <a:ext cx="9779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n/a</a:t>
            </a:r>
          </a:p>
        </p:txBody>
      </p:sp>
      <p:sp>
        <p:nvSpPr>
          <p:cNvPr id="68621" name="Rectangle 12"/>
          <p:cNvSpPr>
            <a:spLocks noChangeArrowheads="1"/>
          </p:cNvSpPr>
          <p:nvPr/>
        </p:nvSpPr>
        <p:spPr bwMode="auto">
          <a:xfrm>
            <a:off x="1817688" y="1090613"/>
            <a:ext cx="9779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i="1">
                <a:ea typeface="Arial" charset="0"/>
                <a:cs typeface="Arial" charset="0"/>
              </a:rPr>
              <a:t>ATC</a:t>
            </a:r>
          </a:p>
        </p:txBody>
      </p:sp>
      <p:sp>
        <p:nvSpPr>
          <p:cNvPr id="68622" name="Rectangle 13"/>
          <p:cNvSpPr>
            <a:spLocks noChangeArrowheads="1"/>
          </p:cNvSpPr>
          <p:nvPr/>
        </p:nvSpPr>
        <p:spPr bwMode="auto">
          <a:xfrm>
            <a:off x="946150" y="5567363"/>
            <a:ext cx="871538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620</a:t>
            </a:r>
          </a:p>
        </p:txBody>
      </p:sp>
      <p:sp>
        <p:nvSpPr>
          <p:cNvPr id="68623" name="Rectangle 14"/>
          <p:cNvSpPr>
            <a:spLocks noChangeArrowheads="1"/>
          </p:cNvSpPr>
          <p:nvPr/>
        </p:nvSpPr>
        <p:spPr bwMode="auto">
          <a:xfrm>
            <a:off x="401638" y="5567363"/>
            <a:ext cx="544512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68624" name="Rectangle 15"/>
          <p:cNvSpPr>
            <a:spLocks noChangeArrowheads="1"/>
          </p:cNvSpPr>
          <p:nvPr/>
        </p:nvSpPr>
        <p:spPr bwMode="auto">
          <a:xfrm>
            <a:off x="946150" y="5008563"/>
            <a:ext cx="871538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480</a:t>
            </a:r>
          </a:p>
        </p:txBody>
      </p:sp>
      <p:sp>
        <p:nvSpPr>
          <p:cNvPr id="68625" name="Rectangle 16"/>
          <p:cNvSpPr>
            <a:spLocks noChangeArrowheads="1"/>
          </p:cNvSpPr>
          <p:nvPr/>
        </p:nvSpPr>
        <p:spPr bwMode="auto">
          <a:xfrm>
            <a:off x="401638" y="5008563"/>
            <a:ext cx="544512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68626" name="Rectangle 17"/>
          <p:cNvSpPr>
            <a:spLocks noChangeArrowheads="1"/>
          </p:cNvSpPr>
          <p:nvPr/>
        </p:nvSpPr>
        <p:spPr bwMode="auto">
          <a:xfrm>
            <a:off x="946150" y="4449763"/>
            <a:ext cx="871538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380</a:t>
            </a:r>
          </a:p>
        </p:txBody>
      </p:sp>
      <p:sp>
        <p:nvSpPr>
          <p:cNvPr id="68627" name="Rectangle 18"/>
          <p:cNvSpPr>
            <a:spLocks noChangeArrowheads="1"/>
          </p:cNvSpPr>
          <p:nvPr/>
        </p:nvSpPr>
        <p:spPr bwMode="auto">
          <a:xfrm>
            <a:off x="401638" y="4449763"/>
            <a:ext cx="544512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68628" name="Rectangle 19"/>
          <p:cNvSpPr>
            <a:spLocks noChangeArrowheads="1"/>
          </p:cNvSpPr>
          <p:nvPr/>
        </p:nvSpPr>
        <p:spPr bwMode="auto">
          <a:xfrm>
            <a:off x="946150" y="3889375"/>
            <a:ext cx="871538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310</a:t>
            </a:r>
          </a:p>
        </p:txBody>
      </p:sp>
      <p:sp>
        <p:nvSpPr>
          <p:cNvPr id="68629" name="Rectangle 20"/>
          <p:cNvSpPr>
            <a:spLocks noChangeArrowheads="1"/>
          </p:cNvSpPr>
          <p:nvPr/>
        </p:nvSpPr>
        <p:spPr bwMode="auto">
          <a:xfrm>
            <a:off x="401638" y="3889375"/>
            <a:ext cx="544512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68630" name="Rectangle 21"/>
          <p:cNvSpPr>
            <a:spLocks noChangeArrowheads="1"/>
          </p:cNvSpPr>
          <p:nvPr/>
        </p:nvSpPr>
        <p:spPr bwMode="auto">
          <a:xfrm>
            <a:off x="946150" y="3328988"/>
            <a:ext cx="871538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260</a:t>
            </a:r>
          </a:p>
        </p:txBody>
      </p:sp>
      <p:sp>
        <p:nvSpPr>
          <p:cNvPr id="68631" name="Rectangle 22"/>
          <p:cNvSpPr>
            <a:spLocks noChangeArrowheads="1"/>
          </p:cNvSpPr>
          <p:nvPr/>
        </p:nvSpPr>
        <p:spPr bwMode="auto">
          <a:xfrm>
            <a:off x="401638" y="3328988"/>
            <a:ext cx="544512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68632" name="Rectangle 23"/>
          <p:cNvSpPr>
            <a:spLocks noChangeArrowheads="1"/>
          </p:cNvSpPr>
          <p:nvPr/>
        </p:nvSpPr>
        <p:spPr bwMode="auto">
          <a:xfrm>
            <a:off x="946150" y="2768600"/>
            <a:ext cx="871538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220</a:t>
            </a:r>
          </a:p>
        </p:txBody>
      </p:sp>
      <p:sp>
        <p:nvSpPr>
          <p:cNvPr id="68633" name="Rectangle 24"/>
          <p:cNvSpPr>
            <a:spLocks noChangeArrowheads="1"/>
          </p:cNvSpPr>
          <p:nvPr/>
        </p:nvSpPr>
        <p:spPr bwMode="auto">
          <a:xfrm>
            <a:off x="401638" y="2768600"/>
            <a:ext cx="544512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68634" name="Rectangle 25"/>
          <p:cNvSpPr>
            <a:spLocks noChangeArrowheads="1"/>
          </p:cNvSpPr>
          <p:nvPr/>
        </p:nvSpPr>
        <p:spPr bwMode="auto">
          <a:xfrm>
            <a:off x="946150" y="2211388"/>
            <a:ext cx="871538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170</a:t>
            </a:r>
          </a:p>
        </p:txBody>
      </p:sp>
      <p:sp>
        <p:nvSpPr>
          <p:cNvPr id="68635" name="Rectangle 26"/>
          <p:cNvSpPr>
            <a:spLocks noChangeArrowheads="1"/>
          </p:cNvSpPr>
          <p:nvPr/>
        </p:nvSpPr>
        <p:spPr bwMode="auto">
          <a:xfrm>
            <a:off x="401638" y="2211388"/>
            <a:ext cx="544512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68636" name="Rectangle 27"/>
          <p:cNvSpPr>
            <a:spLocks noChangeArrowheads="1"/>
          </p:cNvSpPr>
          <p:nvPr/>
        </p:nvSpPr>
        <p:spPr bwMode="auto">
          <a:xfrm>
            <a:off x="946150" y="1651000"/>
            <a:ext cx="871538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$100</a:t>
            </a:r>
          </a:p>
        </p:txBody>
      </p:sp>
      <p:sp>
        <p:nvSpPr>
          <p:cNvPr id="68637" name="Rectangle 28"/>
          <p:cNvSpPr>
            <a:spLocks noChangeArrowheads="1"/>
          </p:cNvSpPr>
          <p:nvPr/>
        </p:nvSpPr>
        <p:spPr bwMode="auto">
          <a:xfrm>
            <a:off x="401638" y="1651000"/>
            <a:ext cx="544512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300"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68638" name="Rectangle 29"/>
          <p:cNvSpPr>
            <a:spLocks noChangeArrowheads="1"/>
          </p:cNvSpPr>
          <p:nvPr/>
        </p:nvSpPr>
        <p:spPr bwMode="auto">
          <a:xfrm>
            <a:off x="946150" y="1090613"/>
            <a:ext cx="871538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i="1">
                <a:ea typeface="Arial" charset="0"/>
                <a:cs typeface="Arial" charset="0"/>
              </a:rPr>
              <a:t>TC</a:t>
            </a:r>
          </a:p>
        </p:txBody>
      </p:sp>
      <p:sp>
        <p:nvSpPr>
          <p:cNvPr id="68639" name="Rectangle 30"/>
          <p:cNvSpPr>
            <a:spLocks noChangeArrowheads="1"/>
          </p:cNvSpPr>
          <p:nvPr/>
        </p:nvSpPr>
        <p:spPr bwMode="auto">
          <a:xfrm>
            <a:off x="401638" y="1090613"/>
            <a:ext cx="544512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b="1" i="1">
                <a:ea typeface="Arial" charset="0"/>
                <a:cs typeface="Arial" charset="0"/>
              </a:rPr>
              <a:t>Q</a:t>
            </a:r>
          </a:p>
        </p:txBody>
      </p:sp>
      <p:sp>
        <p:nvSpPr>
          <p:cNvPr id="68640" name="Line 31"/>
          <p:cNvSpPr>
            <a:spLocks noChangeShapeType="1"/>
          </p:cNvSpPr>
          <p:nvPr/>
        </p:nvSpPr>
        <p:spPr bwMode="auto">
          <a:xfrm>
            <a:off x="401638" y="1090613"/>
            <a:ext cx="23939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41" name="Line 32"/>
          <p:cNvSpPr>
            <a:spLocks noChangeShapeType="1"/>
          </p:cNvSpPr>
          <p:nvPr/>
        </p:nvSpPr>
        <p:spPr bwMode="auto">
          <a:xfrm>
            <a:off x="401638" y="1651000"/>
            <a:ext cx="2393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42" name="Line 33"/>
          <p:cNvSpPr>
            <a:spLocks noChangeShapeType="1"/>
          </p:cNvSpPr>
          <p:nvPr/>
        </p:nvSpPr>
        <p:spPr bwMode="auto">
          <a:xfrm>
            <a:off x="401638" y="2211388"/>
            <a:ext cx="2393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43" name="Line 34"/>
          <p:cNvSpPr>
            <a:spLocks noChangeShapeType="1"/>
          </p:cNvSpPr>
          <p:nvPr/>
        </p:nvSpPr>
        <p:spPr bwMode="auto">
          <a:xfrm>
            <a:off x="401638" y="2768600"/>
            <a:ext cx="2393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44" name="Line 35"/>
          <p:cNvSpPr>
            <a:spLocks noChangeShapeType="1"/>
          </p:cNvSpPr>
          <p:nvPr/>
        </p:nvSpPr>
        <p:spPr bwMode="auto">
          <a:xfrm>
            <a:off x="401638" y="3328988"/>
            <a:ext cx="2393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45" name="Line 36"/>
          <p:cNvSpPr>
            <a:spLocks noChangeShapeType="1"/>
          </p:cNvSpPr>
          <p:nvPr/>
        </p:nvSpPr>
        <p:spPr bwMode="auto">
          <a:xfrm>
            <a:off x="401638" y="3889375"/>
            <a:ext cx="2393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46" name="Line 37"/>
          <p:cNvSpPr>
            <a:spLocks noChangeShapeType="1"/>
          </p:cNvSpPr>
          <p:nvPr/>
        </p:nvSpPr>
        <p:spPr bwMode="auto">
          <a:xfrm>
            <a:off x="401638" y="4449763"/>
            <a:ext cx="2393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47" name="Line 38"/>
          <p:cNvSpPr>
            <a:spLocks noChangeShapeType="1"/>
          </p:cNvSpPr>
          <p:nvPr/>
        </p:nvSpPr>
        <p:spPr bwMode="auto">
          <a:xfrm>
            <a:off x="401638" y="5008563"/>
            <a:ext cx="2393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48" name="Line 39"/>
          <p:cNvSpPr>
            <a:spLocks noChangeShapeType="1"/>
          </p:cNvSpPr>
          <p:nvPr/>
        </p:nvSpPr>
        <p:spPr bwMode="auto">
          <a:xfrm>
            <a:off x="401638" y="5567363"/>
            <a:ext cx="2393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49" name="Line 40"/>
          <p:cNvSpPr>
            <a:spLocks noChangeShapeType="1"/>
          </p:cNvSpPr>
          <p:nvPr/>
        </p:nvSpPr>
        <p:spPr bwMode="auto">
          <a:xfrm>
            <a:off x="401638" y="6127750"/>
            <a:ext cx="23939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50" name="Line 41"/>
          <p:cNvSpPr>
            <a:spLocks noChangeShapeType="1"/>
          </p:cNvSpPr>
          <p:nvPr/>
        </p:nvSpPr>
        <p:spPr bwMode="auto">
          <a:xfrm>
            <a:off x="401638" y="1090613"/>
            <a:ext cx="0" cy="50371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51" name="Line 42"/>
          <p:cNvSpPr>
            <a:spLocks noChangeShapeType="1"/>
          </p:cNvSpPr>
          <p:nvPr/>
        </p:nvSpPr>
        <p:spPr bwMode="auto">
          <a:xfrm>
            <a:off x="946150" y="1090613"/>
            <a:ext cx="0" cy="5037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52" name="Line 43"/>
          <p:cNvSpPr>
            <a:spLocks noChangeShapeType="1"/>
          </p:cNvSpPr>
          <p:nvPr/>
        </p:nvSpPr>
        <p:spPr bwMode="auto">
          <a:xfrm>
            <a:off x="1817688" y="1090613"/>
            <a:ext cx="0" cy="5037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53" name="Line 44"/>
          <p:cNvSpPr>
            <a:spLocks noChangeShapeType="1"/>
          </p:cNvSpPr>
          <p:nvPr/>
        </p:nvSpPr>
        <p:spPr bwMode="auto">
          <a:xfrm>
            <a:off x="2795588" y="1090613"/>
            <a:ext cx="0" cy="50371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54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9388"/>
            <a:ext cx="9144000" cy="649287"/>
          </a:xfrm>
        </p:spPr>
        <p:txBody>
          <a:bodyPr/>
          <a:lstStyle/>
          <a:p>
            <a:pPr algn="ctr" eaLnBrk="1" hangingPunct="1"/>
            <a:r>
              <a:rPr lang="en-US" sz="2700" smtClean="0">
                <a:latin typeface="Tahoma" charset="0"/>
                <a:ea typeface="Tahoma" charset="0"/>
                <a:cs typeface="Tahoma" charset="0"/>
              </a:rPr>
              <a:t>EXAMPLE 2:  </a:t>
            </a:r>
            <a:r>
              <a:rPr lang="en-US" sz="2900" smtClean="0">
                <a:latin typeface="Tahoma" charset="0"/>
                <a:ea typeface="Tahoma" charset="0"/>
                <a:cs typeface="Tahoma" charset="0"/>
              </a:rPr>
              <a:t>The Various Cost Curves Together</a:t>
            </a:r>
          </a:p>
        </p:txBody>
      </p:sp>
      <p:sp>
        <p:nvSpPr>
          <p:cNvPr id="7065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70659" name="AutoShape 4"/>
          <p:cNvSpPr>
            <a:spLocks noChangeAspect="1" noChangeArrowheads="1" noTextEdit="1"/>
          </p:cNvSpPr>
          <p:nvPr/>
        </p:nvSpPr>
        <p:spPr bwMode="auto">
          <a:xfrm>
            <a:off x="3408363" y="779463"/>
            <a:ext cx="5394325" cy="559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60" name="Rectangle 5"/>
          <p:cNvSpPr>
            <a:spLocks noChangeArrowheads="1"/>
          </p:cNvSpPr>
          <p:nvPr/>
        </p:nvSpPr>
        <p:spPr bwMode="auto">
          <a:xfrm>
            <a:off x="3457575" y="828675"/>
            <a:ext cx="5284788" cy="5494338"/>
          </a:xfrm>
          <a:prstGeom prst="rect">
            <a:avLst/>
          </a:prstGeom>
          <a:solidFill>
            <a:srgbClr val="CCFFCC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70661" name="Rectangle 6"/>
          <p:cNvSpPr>
            <a:spLocks noChangeArrowheads="1"/>
          </p:cNvSpPr>
          <p:nvPr/>
        </p:nvSpPr>
        <p:spPr bwMode="auto">
          <a:xfrm>
            <a:off x="4741863" y="1108075"/>
            <a:ext cx="3792537" cy="42084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210175" y="3276600"/>
            <a:ext cx="3632200" cy="1792288"/>
            <a:chOff x="3282" y="2064"/>
            <a:chExt cx="2288" cy="1129"/>
          </a:xfrm>
        </p:grpSpPr>
        <p:sp>
          <p:nvSpPr>
            <p:cNvPr id="70750" name="Freeform 8"/>
            <p:cNvSpPr>
              <a:spLocks/>
            </p:cNvSpPr>
            <p:nvPr/>
          </p:nvSpPr>
          <p:spPr bwMode="auto">
            <a:xfrm>
              <a:off x="3307" y="2089"/>
              <a:ext cx="2263" cy="1104"/>
            </a:xfrm>
            <a:custGeom>
              <a:avLst/>
              <a:gdLst>
                <a:gd name="T0" fmla="*/ 0 w 361"/>
                <a:gd name="T1" fmla="*/ 0 h 176"/>
                <a:gd name="T2" fmla="*/ 19786142 w 361"/>
                <a:gd name="T3" fmla="*/ 38195420 h 176"/>
                <a:gd name="T4" fmla="*/ 39204739 w 361"/>
                <a:gd name="T5" fmla="*/ 51228166 h 176"/>
                <a:gd name="T6" fmla="*/ 58981528 w 361"/>
                <a:gd name="T7" fmla="*/ 57685769 h 176"/>
                <a:gd name="T8" fmla="*/ 78342991 w 361"/>
                <a:gd name="T9" fmla="*/ 61522232 h 176"/>
                <a:gd name="T10" fmla="*/ 98119775 w 361"/>
                <a:gd name="T11" fmla="*/ 63842808 h 176"/>
                <a:gd name="T12" fmla="*/ 117538377 w 361"/>
                <a:gd name="T13" fmla="*/ 65726985 h 176"/>
                <a:gd name="T14" fmla="*/ 137324557 w 361"/>
                <a:gd name="T15" fmla="*/ 67252036 h 1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1"/>
                <a:gd name="T25" fmla="*/ 0 h 176"/>
                <a:gd name="T26" fmla="*/ 361 w 361"/>
                <a:gd name="T27" fmla="*/ 176 h 1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1" h="176">
                  <a:moveTo>
                    <a:pt x="0" y="0"/>
                  </a:moveTo>
                  <a:lnTo>
                    <a:pt x="52" y="100"/>
                  </a:lnTo>
                  <a:lnTo>
                    <a:pt x="103" y="134"/>
                  </a:lnTo>
                  <a:lnTo>
                    <a:pt x="155" y="151"/>
                  </a:lnTo>
                  <a:lnTo>
                    <a:pt x="206" y="161"/>
                  </a:lnTo>
                  <a:lnTo>
                    <a:pt x="258" y="167"/>
                  </a:lnTo>
                  <a:lnTo>
                    <a:pt x="309" y="172"/>
                  </a:lnTo>
                  <a:lnTo>
                    <a:pt x="361" y="176"/>
                  </a:lnTo>
                </a:path>
              </a:pathLst>
            </a:custGeom>
            <a:noFill/>
            <a:ln w="30163">
              <a:solidFill>
                <a:srgbClr val="0033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0751" name="Oval 9"/>
            <p:cNvSpPr>
              <a:spLocks noChangeArrowheads="1"/>
            </p:cNvSpPr>
            <p:nvPr/>
          </p:nvSpPr>
          <p:spPr bwMode="auto">
            <a:xfrm>
              <a:off x="3282" y="2064"/>
              <a:ext cx="44" cy="44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0752" name="Oval 10"/>
            <p:cNvSpPr>
              <a:spLocks noChangeArrowheads="1"/>
            </p:cNvSpPr>
            <p:nvPr/>
          </p:nvSpPr>
          <p:spPr bwMode="auto">
            <a:xfrm>
              <a:off x="3608" y="2691"/>
              <a:ext cx="44" cy="44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0753" name="Oval 11"/>
            <p:cNvSpPr>
              <a:spLocks noChangeArrowheads="1"/>
            </p:cNvSpPr>
            <p:nvPr/>
          </p:nvSpPr>
          <p:spPr bwMode="auto">
            <a:xfrm>
              <a:off x="3927" y="2904"/>
              <a:ext cx="44" cy="44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0754" name="Oval 12"/>
            <p:cNvSpPr>
              <a:spLocks noChangeArrowheads="1"/>
            </p:cNvSpPr>
            <p:nvPr/>
          </p:nvSpPr>
          <p:spPr bwMode="auto">
            <a:xfrm>
              <a:off x="4253" y="3011"/>
              <a:ext cx="44" cy="44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0755" name="Oval 13"/>
            <p:cNvSpPr>
              <a:spLocks noChangeArrowheads="1"/>
            </p:cNvSpPr>
            <p:nvPr/>
          </p:nvSpPr>
          <p:spPr bwMode="auto">
            <a:xfrm>
              <a:off x="4573" y="3074"/>
              <a:ext cx="44" cy="44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0756" name="Oval 14"/>
            <p:cNvSpPr>
              <a:spLocks noChangeArrowheads="1"/>
            </p:cNvSpPr>
            <p:nvPr/>
          </p:nvSpPr>
          <p:spPr bwMode="auto">
            <a:xfrm>
              <a:off x="4899" y="3111"/>
              <a:ext cx="44" cy="44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0757" name="Oval 15"/>
            <p:cNvSpPr>
              <a:spLocks noChangeArrowheads="1"/>
            </p:cNvSpPr>
            <p:nvPr/>
          </p:nvSpPr>
          <p:spPr bwMode="auto">
            <a:xfrm>
              <a:off x="5219" y="3143"/>
              <a:ext cx="44" cy="44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210175" y="3516313"/>
            <a:ext cx="3632200" cy="776287"/>
            <a:chOff x="3282" y="2215"/>
            <a:chExt cx="2288" cy="489"/>
          </a:xfrm>
        </p:grpSpPr>
        <p:sp>
          <p:nvSpPr>
            <p:cNvPr id="70742" name="Freeform 17"/>
            <p:cNvSpPr>
              <a:spLocks/>
            </p:cNvSpPr>
            <p:nvPr/>
          </p:nvSpPr>
          <p:spPr bwMode="auto">
            <a:xfrm>
              <a:off x="3307" y="2215"/>
              <a:ext cx="2263" cy="470"/>
            </a:xfrm>
            <a:custGeom>
              <a:avLst/>
              <a:gdLst>
                <a:gd name="T0" fmla="*/ 0 w 361"/>
                <a:gd name="T1" fmla="*/ 15201768 h 75"/>
                <a:gd name="T2" fmla="*/ 19786142 w 361"/>
                <a:gd name="T3" fmla="*/ 22769313 h 75"/>
                <a:gd name="T4" fmla="*/ 39204739 w 361"/>
                <a:gd name="T5" fmla="*/ 28103744 h 75"/>
                <a:gd name="T6" fmla="*/ 58981528 w 361"/>
                <a:gd name="T7" fmla="*/ 28461583 h 75"/>
                <a:gd name="T8" fmla="*/ 78342991 w 361"/>
                <a:gd name="T9" fmla="*/ 25804460 h 75"/>
                <a:gd name="T10" fmla="*/ 98119775 w 361"/>
                <a:gd name="T11" fmla="*/ 20112190 h 75"/>
                <a:gd name="T12" fmla="*/ 117538377 w 361"/>
                <a:gd name="T13" fmla="*/ 11751723 h 75"/>
                <a:gd name="T14" fmla="*/ 137324557 w 361"/>
                <a:gd name="T15" fmla="*/ 0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1"/>
                <a:gd name="T25" fmla="*/ 0 h 75"/>
                <a:gd name="T26" fmla="*/ 361 w 361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1" h="75">
                  <a:moveTo>
                    <a:pt x="0" y="40"/>
                  </a:moveTo>
                  <a:lnTo>
                    <a:pt x="52" y="60"/>
                  </a:lnTo>
                  <a:lnTo>
                    <a:pt x="103" y="74"/>
                  </a:lnTo>
                  <a:lnTo>
                    <a:pt x="155" y="75"/>
                  </a:lnTo>
                  <a:lnTo>
                    <a:pt x="206" y="68"/>
                  </a:lnTo>
                  <a:lnTo>
                    <a:pt x="258" y="53"/>
                  </a:lnTo>
                  <a:lnTo>
                    <a:pt x="309" y="31"/>
                  </a:lnTo>
                  <a:lnTo>
                    <a:pt x="361" y="0"/>
                  </a:lnTo>
                </a:path>
              </a:pathLst>
            </a:custGeom>
            <a:noFill/>
            <a:ln w="30163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0743" name="Oval 18"/>
            <p:cNvSpPr>
              <a:spLocks noChangeArrowheads="1"/>
            </p:cNvSpPr>
            <p:nvPr/>
          </p:nvSpPr>
          <p:spPr bwMode="auto">
            <a:xfrm>
              <a:off x="3282" y="2441"/>
              <a:ext cx="44" cy="4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0744" name="Oval 19"/>
            <p:cNvSpPr>
              <a:spLocks noChangeArrowheads="1"/>
            </p:cNvSpPr>
            <p:nvPr/>
          </p:nvSpPr>
          <p:spPr bwMode="auto">
            <a:xfrm>
              <a:off x="3608" y="2566"/>
              <a:ext cx="44" cy="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0745" name="Oval 20"/>
            <p:cNvSpPr>
              <a:spLocks noChangeArrowheads="1"/>
            </p:cNvSpPr>
            <p:nvPr/>
          </p:nvSpPr>
          <p:spPr bwMode="auto">
            <a:xfrm>
              <a:off x="3927" y="2654"/>
              <a:ext cx="44" cy="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0746" name="Oval 21"/>
            <p:cNvSpPr>
              <a:spLocks noChangeArrowheads="1"/>
            </p:cNvSpPr>
            <p:nvPr/>
          </p:nvSpPr>
          <p:spPr bwMode="auto">
            <a:xfrm>
              <a:off x="4253" y="2660"/>
              <a:ext cx="44" cy="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0747" name="Oval 22"/>
            <p:cNvSpPr>
              <a:spLocks noChangeArrowheads="1"/>
            </p:cNvSpPr>
            <p:nvPr/>
          </p:nvSpPr>
          <p:spPr bwMode="auto">
            <a:xfrm>
              <a:off x="4573" y="2616"/>
              <a:ext cx="44" cy="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0748" name="Oval 23"/>
            <p:cNvSpPr>
              <a:spLocks noChangeArrowheads="1"/>
            </p:cNvSpPr>
            <p:nvPr/>
          </p:nvSpPr>
          <p:spPr bwMode="auto">
            <a:xfrm>
              <a:off x="4899" y="2522"/>
              <a:ext cx="44" cy="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0749" name="Oval 24"/>
            <p:cNvSpPr>
              <a:spLocks noChangeArrowheads="1"/>
            </p:cNvSpPr>
            <p:nvPr/>
          </p:nvSpPr>
          <p:spPr bwMode="auto">
            <a:xfrm>
              <a:off x="5219" y="2384"/>
              <a:ext cx="44" cy="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grpSp>
        <p:nvGrpSpPr>
          <p:cNvPr id="70664" name="Group 25"/>
          <p:cNvGrpSpPr>
            <a:grpSpLocks/>
          </p:cNvGrpSpPr>
          <p:nvPr/>
        </p:nvGrpSpPr>
        <p:grpSpPr bwMode="auto">
          <a:xfrm>
            <a:off x="5210175" y="1874838"/>
            <a:ext cx="3632200" cy="1949450"/>
            <a:chOff x="3282" y="1181"/>
            <a:chExt cx="2288" cy="1228"/>
          </a:xfrm>
        </p:grpSpPr>
        <p:sp>
          <p:nvSpPr>
            <p:cNvPr id="70734" name="Freeform 26"/>
            <p:cNvSpPr>
              <a:spLocks/>
            </p:cNvSpPr>
            <p:nvPr/>
          </p:nvSpPr>
          <p:spPr bwMode="auto">
            <a:xfrm>
              <a:off x="3307" y="1206"/>
              <a:ext cx="2263" cy="1184"/>
            </a:xfrm>
            <a:custGeom>
              <a:avLst/>
              <a:gdLst>
                <a:gd name="T0" fmla="*/ 0 w 361"/>
                <a:gd name="T1" fmla="*/ 0 h 189"/>
                <a:gd name="T2" fmla="*/ 19786142 w 361"/>
                <a:gd name="T3" fmla="*/ 45452457 h 189"/>
                <a:gd name="T4" fmla="*/ 39204739 w 361"/>
                <a:gd name="T5" fmla="*/ 63225663 h 189"/>
                <a:gd name="T6" fmla="*/ 58981528 w 361"/>
                <a:gd name="T7" fmla="*/ 70413583 h 189"/>
                <a:gd name="T8" fmla="*/ 78342991 w 361"/>
                <a:gd name="T9" fmla="*/ 71560941 h 189"/>
                <a:gd name="T10" fmla="*/ 98119775 w 361"/>
                <a:gd name="T11" fmla="*/ 68540676 h 189"/>
                <a:gd name="T12" fmla="*/ 117538377 w 361"/>
                <a:gd name="T13" fmla="*/ 62076819 h 189"/>
                <a:gd name="T14" fmla="*/ 137324557 w 361"/>
                <a:gd name="T15" fmla="*/ 51492981 h 1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1"/>
                <a:gd name="T25" fmla="*/ 0 h 189"/>
                <a:gd name="T26" fmla="*/ 361 w 361"/>
                <a:gd name="T27" fmla="*/ 189 h 1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1" h="189">
                  <a:moveTo>
                    <a:pt x="0" y="0"/>
                  </a:moveTo>
                  <a:lnTo>
                    <a:pt x="52" y="120"/>
                  </a:lnTo>
                  <a:lnTo>
                    <a:pt x="103" y="167"/>
                  </a:lnTo>
                  <a:lnTo>
                    <a:pt x="155" y="186"/>
                  </a:lnTo>
                  <a:lnTo>
                    <a:pt x="206" y="189"/>
                  </a:lnTo>
                  <a:lnTo>
                    <a:pt x="258" y="181"/>
                  </a:lnTo>
                  <a:lnTo>
                    <a:pt x="309" y="164"/>
                  </a:lnTo>
                  <a:lnTo>
                    <a:pt x="361" y="136"/>
                  </a:lnTo>
                </a:path>
              </a:pathLst>
            </a:custGeom>
            <a:noFill/>
            <a:ln w="30163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0735" name="Oval 27"/>
            <p:cNvSpPr>
              <a:spLocks noChangeArrowheads="1"/>
            </p:cNvSpPr>
            <p:nvPr/>
          </p:nvSpPr>
          <p:spPr bwMode="auto">
            <a:xfrm>
              <a:off x="3282" y="1181"/>
              <a:ext cx="44" cy="4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0736" name="Oval 28"/>
            <p:cNvSpPr>
              <a:spLocks noChangeArrowheads="1"/>
            </p:cNvSpPr>
            <p:nvPr/>
          </p:nvSpPr>
          <p:spPr bwMode="auto">
            <a:xfrm>
              <a:off x="3608" y="1933"/>
              <a:ext cx="44" cy="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0737" name="Oval 29"/>
            <p:cNvSpPr>
              <a:spLocks noChangeArrowheads="1"/>
            </p:cNvSpPr>
            <p:nvPr/>
          </p:nvSpPr>
          <p:spPr bwMode="auto">
            <a:xfrm>
              <a:off x="3927" y="2227"/>
              <a:ext cx="44" cy="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0738" name="Oval 30"/>
            <p:cNvSpPr>
              <a:spLocks noChangeArrowheads="1"/>
            </p:cNvSpPr>
            <p:nvPr/>
          </p:nvSpPr>
          <p:spPr bwMode="auto">
            <a:xfrm>
              <a:off x="4253" y="2347"/>
              <a:ext cx="44" cy="4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0739" name="Oval 31"/>
            <p:cNvSpPr>
              <a:spLocks noChangeArrowheads="1"/>
            </p:cNvSpPr>
            <p:nvPr/>
          </p:nvSpPr>
          <p:spPr bwMode="auto">
            <a:xfrm>
              <a:off x="4573" y="2365"/>
              <a:ext cx="44" cy="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0740" name="Oval 32"/>
            <p:cNvSpPr>
              <a:spLocks noChangeArrowheads="1"/>
            </p:cNvSpPr>
            <p:nvPr/>
          </p:nvSpPr>
          <p:spPr bwMode="auto">
            <a:xfrm>
              <a:off x="4899" y="2315"/>
              <a:ext cx="44" cy="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0741" name="Oval 33"/>
            <p:cNvSpPr>
              <a:spLocks noChangeArrowheads="1"/>
            </p:cNvSpPr>
            <p:nvPr/>
          </p:nvSpPr>
          <p:spPr bwMode="auto">
            <a:xfrm>
              <a:off x="5219" y="2209"/>
              <a:ext cx="44" cy="4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4960938" y="1306513"/>
            <a:ext cx="3622675" cy="3235325"/>
            <a:chOff x="3125" y="823"/>
            <a:chExt cx="2282" cy="2038"/>
          </a:xfrm>
        </p:grpSpPr>
        <p:sp>
          <p:nvSpPr>
            <p:cNvPr id="70726" name="Freeform 35"/>
            <p:cNvSpPr>
              <a:spLocks/>
            </p:cNvSpPr>
            <p:nvPr/>
          </p:nvSpPr>
          <p:spPr bwMode="auto">
            <a:xfrm>
              <a:off x="3150" y="823"/>
              <a:ext cx="2257" cy="2019"/>
            </a:xfrm>
            <a:custGeom>
              <a:avLst/>
              <a:gdLst>
                <a:gd name="T0" fmla="*/ 0 w 360"/>
                <a:gd name="T1" fmla="*/ 99843795 h 322"/>
                <a:gd name="T2" fmla="*/ 19430964 w 360"/>
                <a:gd name="T3" fmla="*/ 115099522 h 322"/>
                <a:gd name="T4" fmla="*/ 39227870 w 360"/>
                <a:gd name="T5" fmla="*/ 122698329 h 322"/>
                <a:gd name="T6" fmla="*/ 58600196 w 360"/>
                <a:gd name="T7" fmla="*/ 115099522 h 322"/>
                <a:gd name="T8" fmla="*/ 78455978 w 360"/>
                <a:gd name="T9" fmla="*/ 99843795 h 322"/>
                <a:gd name="T10" fmla="*/ 97828066 w 360"/>
                <a:gd name="T11" fmla="*/ 76990715 h 322"/>
                <a:gd name="T12" fmla="*/ 117626702 w 360"/>
                <a:gd name="T13" fmla="*/ 46123221 h 322"/>
                <a:gd name="T14" fmla="*/ 137057667 w 360"/>
                <a:gd name="T15" fmla="*/ 0 h 3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0"/>
                <a:gd name="T25" fmla="*/ 0 h 322"/>
                <a:gd name="T26" fmla="*/ 360 w 360"/>
                <a:gd name="T27" fmla="*/ 322 h 3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0" h="322">
                  <a:moveTo>
                    <a:pt x="0" y="262"/>
                  </a:moveTo>
                  <a:lnTo>
                    <a:pt x="51" y="302"/>
                  </a:lnTo>
                  <a:lnTo>
                    <a:pt x="103" y="322"/>
                  </a:lnTo>
                  <a:lnTo>
                    <a:pt x="154" y="302"/>
                  </a:lnTo>
                  <a:lnTo>
                    <a:pt x="206" y="262"/>
                  </a:lnTo>
                  <a:lnTo>
                    <a:pt x="257" y="202"/>
                  </a:lnTo>
                  <a:lnTo>
                    <a:pt x="309" y="121"/>
                  </a:lnTo>
                  <a:lnTo>
                    <a:pt x="360" y="0"/>
                  </a:lnTo>
                </a:path>
              </a:pathLst>
            </a:custGeom>
            <a:noFill/>
            <a:ln w="30163">
              <a:solidFill>
                <a:srgbClr val="FF66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0727" name="Oval 36"/>
            <p:cNvSpPr>
              <a:spLocks noChangeArrowheads="1"/>
            </p:cNvSpPr>
            <p:nvPr/>
          </p:nvSpPr>
          <p:spPr bwMode="auto">
            <a:xfrm>
              <a:off x="3125" y="2441"/>
              <a:ext cx="44" cy="43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0728" name="Oval 37"/>
            <p:cNvSpPr>
              <a:spLocks noChangeArrowheads="1"/>
            </p:cNvSpPr>
            <p:nvPr/>
          </p:nvSpPr>
          <p:spPr bwMode="auto">
            <a:xfrm>
              <a:off x="3445" y="2691"/>
              <a:ext cx="44" cy="44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0729" name="Oval 38"/>
            <p:cNvSpPr>
              <a:spLocks noChangeArrowheads="1"/>
            </p:cNvSpPr>
            <p:nvPr/>
          </p:nvSpPr>
          <p:spPr bwMode="auto">
            <a:xfrm>
              <a:off x="3771" y="2817"/>
              <a:ext cx="44" cy="44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0730" name="Oval 39"/>
            <p:cNvSpPr>
              <a:spLocks noChangeArrowheads="1"/>
            </p:cNvSpPr>
            <p:nvPr/>
          </p:nvSpPr>
          <p:spPr bwMode="auto">
            <a:xfrm>
              <a:off x="4090" y="2691"/>
              <a:ext cx="44" cy="44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0731" name="Oval 40"/>
            <p:cNvSpPr>
              <a:spLocks noChangeArrowheads="1"/>
            </p:cNvSpPr>
            <p:nvPr/>
          </p:nvSpPr>
          <p:spPr bwMode="auto">
            <a:xfrm>
              <a:off x="4416" y="2441"/>
              <a:ext cx="44" cy="43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0732" name="Oval 41"/>
            <p:cNvSpPr>
              <a:spLocks noChangeArrowheads="1"/>
            </p:cNvSpPr>
            <p:nvPr/>
          </p:nvSpPr>
          <p:spPr bwMode="auto">
            <a:xfrm>
              <a:off x="4736" y="2064"/>
              <a:ext cx="44" cy="44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0733" name="Oval 42"/>
            <p:cNvSpPr>
              <a:spLocks noChangeArrowheads="1"/>
            </p:cNvSpPr>
            <p:nvPr/>
          </p:nvSpPr>
          <p:spPr bwMode="auto">
            <a:xfrm>
              <a:off x="5062" y="1557"/>
              <a:ext cx="44" cy="44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sp>
        <p:nvSpPr>
          <p:cNvPr id="70666" name="Rectangle 43"/>
          <p:cNvSpPr>
            <a:spLocks noChangeArrowheads="1"/>
          </p:cNvSpPr>
          <p:nvPr/>
        </p:nvSpPr>
        <p:spPr bwMode="auto">
          <a:xfrm>
            <a:off x="1135063" y="2357438"/>
            <a:ext cx="1287462" cy="1835150"/>
          </a:xfrm>
          <a:prstGeom prst="rect">
            <a:avLst/>
          </a:prstGeom>
          <a:solidFill>
            <a:srgbClr val="FFFFCC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1227138" y="3278188"/>
            <a:ext cx="1035050" cy="381000"/>
            <a:chOff x="773" y="1522"/>
            <a:chExt cx="652" cy="240"/>
          </a:xfrm>
        </p:grpSpPr>
        <p:sp>
          <p:nvSpPr>
            <p:cNvPr id="70723" name="Line 45"/>
            <p:cNvSpPr>
              <a:spLocks noChangeShapeType="1"/>
            </p:cNvSpPr>
            <p:nvPr/>
          </p:nvSpPr>
          <p:spPr bwMode="auto">
            <a:xfrm>
              <a:off x="773" y="1638"/>
              <a:ext cx="202" cy="1"/>
            </a:xfrm>
            <a:prstGeom prst="line">
              <a:avLst/>
            </a:prstGeom>
            <a:noFill/>
            <a:ln w="30163">
              <a:solidFill>
                <a:srgbClr val="0033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24" name="Oval 46"/>
            <p:cNvSpPr>
              <a:spLocks noChangeArrowheads="1"/>
            </p:cNvSpPr>
            <p:nvPr/>
          </p:nvSpPr>
          <p:spPr bwMode="auto">
            <a:xfrm>
              <a:off x="845" y="1609"/>
              <a:ext cx="51" cy="51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0725" name="Rectangle 47"/>
            <p:cNvSpPr>
              <a:spLocks noChangeArrowheads="1"/>
            </p:cNvSpPr>
            <p:nvPr/>
          </p:nvSpPr>
          <p:spPr bwMode="auto">
            <a:xfrm>
              <a:off x="1025" y="1522"/>
              <a:ext cx="40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500" i="1">
                  <a:solidFill>
                    <a:srgbClr val="000000"/>
                  </a:solidFill>
                  <a:ea typeface="Arial" charset="0"/>
                  <a:cs typeface="Arial" charset="0"/>
                </a:rPr>
                <a:t>AFC</a:t>
              </a:r>
              <a:endParaRPr lang="en-US" sz="2500" i="1">
                <a:ea typeface="Arial" charset="0"/>
                <a:cs typeface="Arial" charset="0"/>
              </a:endParaRPr>
            </a:p>
          </p:txBody>
        </p:sp>
      </p:grpSp>
      <p:grpSp>
        <p:nvGrpSpPr>
          <p:cNvPr id="7" name="Group 48"/>
          <p:cNvGrpSpPr>
            <a:grpSpLocks/>
          </p:cNvGrpSpPr>
          <p:nvPr/>
        </p:nvGrpSpPr>
        <p:grpSpPr bwMode="auto">
          <a:xfrm>
            <a:off x="1227138" y="2852738"/>
            <a:ext cx="1052512" cy="381000"/>
            <a:chOff x="773" y="1797"/>
            <a:chExt cx="663" cy="240"/>
          </a:xfrm>
        </p:grpSpPr>
        <p:sp>
          <p:nvSpPr>
            <p:cNvPr id="70720" name="Line 49"/>
            <p:cNvSpPr>
              <a:spLocks noChangeShapeType="1"/>
            </p:cNvSpPr>
            <p:nvPr/>
          </p:nvSpPr>
          <p:spPr bwMode="auto">
            <a:xfrm>
              <a:off x="773" y="1913"/>
              <a:ext cx="202" cy="1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21" name="Oval 50"/>
            <p:cNvSpPr>
              <a:spLocks noChangeArrowheads="1"/>
            </p:cNvSpPr>
            <p:nvPr/>
          </p:nvSpPr>
          <p:spPr bwMode="auto">
            <a:xfrm>
              <a:off x="845" y="1884"/>
              <a:ext cx="51" cy="51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0722" name="Rectangle 51"/>
            <p:cNvSpPr>
              <a:spLocks noChangeArrowheads="1"/>
            </p:cNvSpPr>
            <p:nvPr/>
          </p:nvSpPr>
          <p:spPr bwMode="auto">
            <a:xfrm>
              <a:off x="1025" y="1797"/>
              <a:ext cx="41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500" i="1">
                  <a:solidFill>
                    <a:srgbClr val="000000"/>
                  </a:solidFill>
                  <a:ea typeface="Arial" charset="0"/>
                  <a:cs typeface="Arial" charset="0"/>
                </a:rPr>
                <a:t>AVC</a:t>
              </a:r>
              <a:endParaRPr lang="en-US" sz="2500" i="1">
                <a:ea typeface="Arial" charset="0"/>
                <a:cs typeface="Arial" charset="0"/>
              </a:endParaRPr>
            </a:p>
          </p:txBody>
        </p:sp>
      </p:grpSp>
      <p:grpSp>
        <p:nvGrpSpPr>
          <p:cNvPr id="70669" name="Group 52"/>
          <p:cNvGrpSpPr>
            <a:grpSpLocks/>
          </p:cNvGrpSpPr>
          <p:nvPr/>
        </p:nvGrpSpPr>
        <p:grpSpPr bwMode="auto">
          <a:xfrm>
            <a:off x="1227138" y="2414588"/>
            <a:ext cx="1035050" cy="381000"/>
            <a:chOff x="773" y="2073"/>
            <a:chExt cx="652" cy="240"/>
          </a:xfrm>
        </p:grpSpPr>
        <p:sp>
          <p:nvSpPr>
            <p:cNvPr id="70717" name="Line 53"/>
            <p:cNvSpPr>
              <a:spLocks noChangeShapeType="1"/>
            </p:cNvSpPr>
            <p:nvPr/>
          </p:nvSpPr>
          <p:spPr bwMode="auto">
            <a:xfrm>
              <a:off x="773" y="2190"/>
              <a:ext cx="202" cy="1"/>
            </a:xfrm>
            <a:prstGeom prst="line">
              <a:avLst/>
            </a:prstGeom>
            <a:noFill/>
            <a:ln w="30163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18" name="Oval 54"/>
            <p:cNvSpPr>
              <a:spLocks noChangeArrowheads="1"/>
            </p:cNvSpPr>
            <p:nvPr/>
          </p:nvSpPr>
          <p:spPr bwMode="auto">
            <a:xfrm>
              <a:off x="845" y="2160"/>
              <a:ext cx="51" cy="51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0719" name="Rectangle 55"/>
            <p:cNvSpPr>
              <a:spLocks noChangeArrowheads="1"/>
            </p:cNvSpPr>
            <p:nvPr/>
          </p:nvSpPr>
          <p:spPr bwMode="auto">
            <a:xfrm>
              <a:off x="1025" y="2073"/>
              <a:ext cx="40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500" i="1">
                  <a:solidFill>
                    <a:srgbClr val="000000"/>
                  </a:solidFill>
                  <a:ea typeface="Arial" charset="0"/>
                  <a:cs typeface="Arial" charset="0"/>
                </a:rPr>
                <a:t>ATC</a:t>
              </a:r>
              <a:endParaRPr lang="en-US" sz="2500" i="1">
                <a:ea typeface="Arial" charset="0"/>
                <a:cs typeface="Arial" charset="0"/>
              </a:endParaRPr>
            </a:p>
          </p:txBody>
        </p:sp>
      </p:grpSp>
      <p:grpSp>
        <p:nvGrpSpPr>
          <p:cNvPr id="9" name="Group 56"/>
          <p:cNvGrpSpPr>
            <a:grpSpLocks/>
          </p:cNvGrpSpPr>
          <p:nvPr/>
        </p:nvGrpSpPr>
        <p:grpSpPr bwMode="auto">
          <a:xfrm>
            <a:off x="1227138" y="3727450"/>
            <a:ext cx="893762" cy="381000"/>
            <a:chOff x="773" y="2348"/>
            <a:chExt cx="563" cy="240"/>
          </a:xfrm>
        </p:grpSpPr>
        <p:sp>
          <p:nvSpPr>
            <p:cNvPr id="70714" name="Line 57"/>
            <p:cNvSpPr>
              <a:spLocks noChangeShapeType="1"/>
            </p:cNvSpPr>
            <p:nvPr/>
          </p:nvSpPr>
          <p:spPr bwMode="auto">
            <a:xfrm>
              <a:off x="773" y="2465"/>
              <a:ext cx="202" cy="1"/>
            </a:xfrm>
            <a:prstGeom prst="line">
              <a:avLst/>
            </a:prstGeom>
            <a:noFill/>
            <a:ln w="30163">
              <a:solidFill>
                <a:srgbClr val="FF66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15" name="Oval 58"/>
            <p:cNvSpPr>
              <a:spLocks noChangeArrowheads="1"/>
            </p:cNvSpPr>
            <p:nvPr/>
          </p:nvSpPr>
          <p:spPr bwMode="auto">
            <a:xfrm>
              <a:off x="845" y="2436"/>
              <a:ext cx="51" cy="51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0716" name="Rectangle 59"/>
            <p:cNvSpPr>
              <a:spLocks noChangeArrowheads="1"/>
            </p:cNvSpPr>
            <p:nvPr/>
          </p:nvSpPr>
          <p:spPr bwMode="auto">
            <a:xfrm>
              <a:off x="1025" y="2348"/>
              <a:ext cx="31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500" i="1">
                  <a:solidFill>
                    <a:srgbClr val="000000"/>
                  </a:solidFill>
                  <a:ea typeface="Arial" charset="0"/>
                  <a:cs typeface="Arial" charset="0"/>
                </a:rPr>
                <a:t>MC</a:t>
              </a:r>
              <a:endParaRPr lang="en-US" sz="2500" i="1">
                <a:ea typeface="Arial" charset="0"/>
                <a:cs typeface="Arial" charset="0"/>
              </a:endParaRPr>
            </a:p>
          </p:txBody>
        </p:sp>
      </p:grpSp>
      <p:grpSp>
        <p:nvGrpSpPr>
          <p:cNvPr id="70671" name="Group 60"/>
          <p:cNvGrpSpPr>
            <a:grpSpLocks/>
          </p:cNvGrpSpPr>
          <p:nvPr/>
        </p:nvGrpSpPr>
        <p:grpSpPr bwMode="auto">
          <a:xfrm>
            <a:off x="3457575" y="828675"/>
            <a:ext cx="5284788" cy="5494338"/>
            <a:chOff x="2178" y="522"/>
            <a:chExt cx="3329" cy="3461"/>
          </a:xfrm>
        </p:grpSpPr>
        <p:grpSp>
          <p:nvGrpSpPr>
            <p:cNvPr id="70672" name="Group 61"/>
            <p:cNvGrpSpPr>
              <a:grpSpLocks/>
            </p:cNvGrpSpPr>
            <p:nvPr/>
          </p:nvGrpSpPr>
          <p:grpSpPr bwMode="auto">
            <a:xfrm>
              <a:off x="2216" y="698"/>
              <a:ext cx="3160" cy="3245"/>
              <a:chOff x="2216" y="698"/>
              <a:chExt cx="3160" cy="3245"/>
            </a:xfrm>
          </p:grpSpPr>
          <p:sp>
            <p:nvSpPr>
              <p:cNvPr id="70674" name="Line 62"/>
              <p:cNvSpPr>
                <a:spLocks noChangeShapeType="1"/>
              </p:cNvSpPr>
              <p:nvPr/>
            </p:nvSpPr>
            <p:spPr bwMode="auto">
              <a:xfrm flipV="1">
                <a:off x="2987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75" name="Line 63"/>
              <p:cNvSpPr>
                <a:spLocks noChangeShapeType="1"/>
              </p:cNvSpPr>
              <p:nvPr/>
            </p:nvSpPr>
            <p:spPr bwMode="auto">
              <a:xfrm flipV="1">
                <a:off x="3307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76" name="Line 64"/>
              <p:cNvSpPr>
                <a:spLocks noChangeShapeType="1"/>
              </p:cNvSpPr>
              <p:nvPr/>
            </p:nvSpPr>
            <p:spPr bwMode="auto">
              <a:xfrm flipV="1">
                <a:off x="3633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77" name="Line 65"/>
              <p:cNvSpPr>
                <a:spLocks noChangeShapeType="1"/>
              </p:cNvSpPr>
              <p:nvPr/>
            </p:nvSpPr>
            <p:spPr bwMode="auto">
              <a:xfrm flipV="1">
                <a:off x="3953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78" name="Line 66"/>
              <p:cNvSpPr>
                <a:spLocks noChangeShapeType="1"/>
              </p:cNvSpPr>
              <p:nvPr/>
            </p:nvSpPr>
            <p:spPr bwMode="auto">
              <a:xfrm flipV="1">
                <a:off x="4279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79" name="Line 67"/>
              <p:cNvSpPr>
                <a:spLocks noChangeShapeType="1"/>
              </p:cNvSpPr>
              <p:nvPr/>
            </p:nvSpPr>
            <p:spPr bwMode="auto">
              <a:xfrm flipV="1">
                <a:off x="4598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80" name="Line 68"/>
              <p:cNvSpPr>
                <a:spLocks noChangeShapeType="1"/>
              </p:cNvSpPr>
              <p:nvPr/>
            </p:nvSpPr>
            <p:spPr bwMode="auto">
              <a:xfrm flipV="1">
                <a:off x="4924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81" name="Line 69"/>
              <p:cNvSpPr>
                <a:spLocks noChangeShapeType="1"/>
              </p:cNvSpPr>
              <p:nvPr/>
            </p:nvSpPr>
            <p:spPr bwMode="auto">
              <a:xfrm flipV="1">
                <a:off x="5244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0682" name="Group 70"/>
              <p:cNvGrpSpPr>
                <a:grpSpLocks/>
              </p:cNvGrpSpPr>
              <p:nvPr/>
            </p:nvGrpSpPr>
            <p:grpSpPr bwMode="auto">
              <a:xfrm>
                <a:off x="2454" y="698"/>
                <a:ext cx="2922" cy="2749"/>
                <a:chOff x="2454" y="698"/>
                <a:chExt cx="2922" cy="2749"/>
              </a:xfrm>
            </p:grpSpPr>
            <p:sp>
              <p:nvSpPr>
                <p:cNvPr id="70693" name="Line 71"/>
                <p:cNvSpPr>
                  <a:spLocks noChangeShapeType="1"/>
                </p:cNvSpPr>
                <p:nvPr/>
              </p:nvSpPr>
              <p:spPr bwMode="auto">
                <a:xfrm>
                  <a:off x="2937" y="3349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694" name="Line 72"/>
                <p:cNvSpPr>
                  <a:spLocks noChangeShapeType="1"/>
                </p:cNvSpPr>
                <p:nvPr/>
              </p:nvSpPr>
              <p:spPr bwMode="auto">
                <a:xfrm>
                  <a:off x="2937" y="3036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695" name="Line 73"/>
                <p:cNvSpPr>
                  <a:spLocks noChangeShapeType="1"/>
                </p:cNvSpPr>
                <p:nvPr/>
              </p:nvSpPr>
              <p:spPr bwMode="auto">
                <a:xfrm>
                  <a:off x="2937" y="2716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696" name="Line 74"/>
                <p:cNvSpPr>
                  <a:spLocks noChangeShapeType="1"/>
                </p:cNvSpPr>
                <p:nvPr/>
              </p:nvSpPr>
              <p:spPr bwMode="auto">
                <a:xfrm>
                  <a:off x="2937" y="2403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697" name="Line 75"/>
                <p:cNvSpPr>
                  <a:spLocks noChangeShapeType="1"/>
                </p:cNvSpPr>
                <p:nvPr/>
              </p:nvSpPr>
              <p:spPr bwMode="auto">
                <a:xfrm>
                  <a:off x="2937" y="2089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698" name="Line 76"/>
                <p:cNvSpPr>
                  <a:spLocks noChangeShapeType="1"/>
                </p:cNvSpPr>
                <p:nvPr/>
              </p:nvSpPr>
              <p:spPr bwMode="auto">
                <a:xfrm>
                  <a:off x="2937" y="1770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699" name="Line 77"/>
                <p:cNvSpPr>
                  <a:spLocks noChangeShapeType="1"/>
                </p:cNvSpPr>
                <p:nvPr/>
              </p:nvSpPr>
              <p:spPr bwMode="auto">
                <a:xfrm>
                  <a:off x="2937" y="1456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700" name="Line 78"/>
                <p:cNvSpPr>
                  <a:spLocks noChangeShapeType="1"/>
                </p:cNvSpPr>
                <p:nvPr/>
              </p:nvSpPr>
              <p:spPr bwMode="auto">
                <a:xfrm>
                  <a:off x="2937" y="1143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701" name="Line 79"/>
                <p:cNvSpPr>
                  <a:spLocks noChangeShapeType="1"/>
                </p:cNvSpPr>
                <p:nvPr/>
              </p:nvSpPr>
              <p:spPr bwMode="auto">
                <a:xfrm>
                  <a:off x="2937" y="823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70702" name="Group 80"/>
                <p:cNvGrpSpPr>
                  <a:grpSpLocks/>
                </p:cNvGrpSpPr>
                <p:nvPr/>
              </p:nvGrpSpPr>
              <p:grpSpPr bwMode="auto">
                <a:xfrm>
                  <a:off x="2987" y="698"/>
                  <a:ext cx="2389" cy="2652"/>
                  <a:chOff x="2987" y="698"/>
                  <a:chExt cx="2389" cy="2652"/>
                </a:xfrm>
              </p:grpSpPr>
              <p:sp>
                <p:nvSpPr>
                  <p:cNvPr id="70712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2987" y="698"/>
                    <a:ext cx="1" cy="265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0713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2987" y="3349"/>
                    <a:ext cx="2389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70703" name="Rectangle 83"/>
                <p:cNvSpPr>
                  <a:spLocks noChangeArrowheads="1"/>
                </p:cNvSpPr>
                <p:nvPr/>
              </p:nvSpPr>
              <p:spPr bwMode="auto">
                <a:xfrm>
                  <a:off x="2630" y="3255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$0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70704" name="Rectangle 84"/>
                <p:cNvSpPr>
                  <a:spLocks noChangeArrowheads="1"/>
                </p:cNvSpPr>
                <p:nvPr/>
              </p:nvSpPr>
              <p:spPr bwMode="auto">
                <a:xfrm>
                  <a:off x="2542" y="2942"/>
                  <a:ext cx="26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$25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70705" name="Rectangle 85"/>
                <p:cNvSpPr>
                  <a:spLocks noChangeArrowheads="1"/>
                </p:cNvSpPr>
                <p:nvPr/>
              </p:nvSpPr>
              <p:spPr bwMode="auto">
                <a:xfrm>
                  <a:off x="2542" y="2622"/>
                  <a:ext cx="26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$50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70706" name="Rectangle 86"/>
                <p:cNvSpPr>
                  <a:spLocks noChangeArrowheads="1"/>
                </p:cNvSpPr>
                <p:nvPr/>
              </p:nvSpPr>
              <p:spPr bwMode="auto">
                <a:xfrm>
                  <a:off x="2542" y="2309"/>
                  <a:ext cx="26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$75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70707" name="Rectangle 87"/>
                <p:cNvSpPr>
                  <a:spLocks noChangeArrowheads="1"/>
                </p:cNvSpPr>
                <p:nvPr/>
              </p:nvSpPr>
              <p:spPr bwMode="auto">
                <a:xfrm>
                  <a:off x="2454" y="1995"/>
                  <a:ext cx="35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$100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70708" name="Rectangle 88"/>
                <p:cNvSpPr>
                  <a:spLocks noChangeArrowheads="1"/>
                </p:cNvSpPr>
                <p:nvPr/>
              </p:nvSpPr>
              <p:spPr bwMode="auto">
                <a:xfrm>
                  <a:off x="2454" y="1676"/>
                  <a:ext cx="35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$125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70709" name="Rectangle 89"/>
                <p:cNvSpPr>
                  <a:spLocks noChangeArrowheads="1"/>
                </p:cNvSpPr>
                <p:nvPr/>
              </p:nvSpPr>
              <p:spPr bwMode="auto">
                <a:xfrm>
                  <a:off x="2454" y="1362"/>
                  <a:ext cx="35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$150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70710" name="Rectangle 90"/>
                <p:cNvSpPr>
                  <a:spLocks noChangeArrowheads="1"/>
                </p:cNvSpPr>
                <p:nvPr/>
              </p:nvSpPr>
              <p:spPr bwMode="auto">
                <a:xfrm>
                  <a:off x="2454" y="1049"/>
                  <a:ext cx="35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$175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70711" name="Rectangle 91"/>
                <p:cNvSpPr>
                  <a:spLocks noChangeArrowheads="1"/>
                </p:cNvSpPr>
                <p:nvPr/>
              </p:nvSpPr>
              <p:spPr bwMode="auto">
                <a:xfrm>
                  <a:off x="2454" y="729"/>
                  <a:ext cx="35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$200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70683" name="Rectangle 92"/>
              <p:cNvSpPr>
                <a:spLocks noChangeArrowheads="1"/>
              </p:cNvSpPr>
              <p:nvPr/>
            </p:nvSpPr>
            <p:spPr bwMode="auto">
              <a:xfrm>
                <a:off x="2943" y="3494"/>
                <a:ext cx="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ea typeface="Arial" charset="0"/>
                    <a:cs typeface="Arial" charset="0"/>
                  </a:rPr>
                  <a:t>0</a:t>
                </a:r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70684" name="Rectangle 93"/>
              <p:cNvSpPr>
                <a:spLocks noChangeArrowheads="1"/>
              </p:cNvSpPr>
              <p:nvPr/>
            </p:nvSpPr>
            <p:spPr bwMode="auto">
              <a:xfrm>
                <a:off x="3263" y="3494"/>
                <a:ext cx="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ea typeface="Arial" charset="0"/>
                    <a:cs typeface="Arial" charset="0"/>
                  </a:rPr>
                  <a:t>1</a:t>
                </a:r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70685" name="Rectangle 94"/>
              <p:cNvSpPr>
                <a:spLocks noChangeArrowheads="1"/>
              </p:cNvSpPr>
              <p:nvPr/>
            </p:nvSpPr>
            <p:spPr bwMode="auto">
              <a:xfrm>
                <a:off x="3589" y="3494"/>
                <a:ext cx="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ea typeface="Arial" charset="0"/>
                    <a:cs typeface="Arial" charset="0"/>
                  </a:rPr>
                  <a:t>2</a:t>
                </a:r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70686" name="Rectangle 95"/>
              <p:cNvSpPr>
                <a:spLocks noChangeArrowheads="1"/>
              </p:cNvSpPr>
              <p:nvPr/>
            </p:nvSpPr>
            <p:spPr bwMode="auto">
              <a:xfrm>
                <a:off x="3909" y="3494"/>
                <a:ext cx="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ea typeface="Arial" charset="0"/>
                    <a:cs typeface="Arial" charset="0"/>
                  </a:rPr>
                  <a:t>3</a:t>
                </a:r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70687" name="Rectangle 96"/>
              <p:cNvSpPr>
                <a:spLocks noChangeArrowheads="1"/>
              </p:cNvSpPr>
              <p:nvPr/>
            </p:nvSpPr>
            <p:spPr bwMode="auto">
              <a:xfrm>
                <a:off x="4235" y="3494"/>
                <a:ext cx="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ea typeface="Arial" charset="0"/>
                    <a:cs typeface="Arial" charset="0"/>
                  </a:rPr>
                  <a:t>4</a:t>
                </a:r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70688" name="Rectangle 97"/>
              <p:cNvSpPr>
                <a:spLocks noChangeArrowheads="1"/>
              </p:cNvSpPr>
              <p:nvPr/>
            </p:nvSpPr>
            <p:spPr bwMode="auto">
              <a:xfrm>
                <a:off x="4554" y="3494"/>
                <a:ext cx="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ea typeface="Arial" charset="0"/>
                    <a:cs typeface="Arial" charset="0"/>
                  </a:rPr>
                  <a:t>5</a:t>
                </a:r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70689" name="Rectangle 98"/>
              <p:cNvSpPr>
                <a:spLocks noChangeArrowheads="1"/>
              </p:cNvSpPr>
              <p:nvPr/>
            </p:nvSpPr>
            <p:spPr bwMode="auto">
              <a:xfrm>
                <a:off x="4880" y="3494"/>
                <a:ext cx="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ea typeface="Arial" charset="0"/>
                    <a:cs typeface="Arial" charset="0"/>
                  </a:rPr>
                  <a:t>6</a:t>
                </a:r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70690" name="Rectangle 99"/>
              <p:cNvSpPr>
                <a:spLocks noChangeArrowheads="1"/>
              </p:cNvSpPr>
              <p:nvPr/>
            </p:nvSpPr>
            <p:spPr bwMode="auto">
              <a:xfrm>
                <a:off x="5200" y="3494"/>
                <a:ext cx="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ea typeface="Arial" charset="0"/>
                    <a:cs typeface="Arial" charset="0"/>
                  </a:rPr>
                  <a:t>7</a:t>
                </a:r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70691" name="Rectangle 100"/>
              <p:cNvSpPr>
                <a:spLocks noChangeArrowheads="1"/>
              </p:cNvSpPr>
              <p:nvPr/>
            </p:nvSpPr>
            <p:spPr bwMode="auto">
              <a:xfrm>
                <a:off x="4103" y="3751"/>
                <a:ext cx="12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i="1">
                    <a:solidFill>
                      <a:srgbClr val="000000"/>
                    </a:solidFill>
                    <a:ea typeface="Arial" charset="0"/>
                    <a:cs typeface="Arial" charset="0"/>
                  </a:rPr>
                  <a:t>Q</a:t>
                </a:r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70692" name="Rectangle 101"/>
              <p:cNvSpPr>
                <a:spLocks noChangeArrowheads="1"/>
              </p:cNvSpPr>
              <p:nvPr/>
            </p:nvSpPr>
            <p:spPr bwMode="auto">
              <a:xfrm rot="-5400000">
                <a:off x="2089" y="1932"/>
                <a:ext cx="44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>
                    <a:solidFill>
                      <a:srgbClr val="000000"/>
                    </a:solidFill>
                    <a:ea typeface="Arial" charset="0"/>
                    <a:cs typeface="Arial" charset="0"/>
                  </a:rPr>
                  <a:t>Costs</a:t>
                </a:r>
                <a:endParaRPr lang="en-US" sz="1800"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70673" name="Rectangle 102"/>
            <p:cNvSpPr>
              <a:spLocks noChangeArrowheads="1"/>
            </p:cNvSpPr>
            <p:nvPr/>
          </p:nvSpPr>
          <p:spPr bwMode="auto">
            <a:xfrm>
              <a:off x="2178" y="522"/>
              <a:ext cx="3329" cy="346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3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Calculating costs</a:t>
            </a:r>
          </a:p>
        </p:txBody>
      </p:sp>
      <p:sp>
        <p:nvSpPr>
          <p:cNvPr id="72708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  <p:sp>
        <p:nvSpPr>
          <p:cNvPr id="72709" name="Rectangle 145"/>
          <p:cNvSpPr>
            <a:spLocks noChangeArrowheads="1"/>
          </p:cNvSpPr>
          <p:nvPr/>
        </p:nvSpPr>
        <p:spPr bwMode="auto">
          <a:xfrm>
            <a:off x="803275" y="1890713"/>
            <a:ext cx="7920038" cy="43497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72710" name="Rectangle 5"/>
          <p:cNvSpPr>
            <a:spLocks noChangeArrowheads="1"/>
          </p:cNvSpPr>
          <p:nvPr/>
        </p:nvSpPr>
        <p:spPr bwMode="auto">
          <a:xfrm>
            <a:off x="2011363" y="1282700"/>
            <a:ext cx="546735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600"/>
              <a:t>Fill in the blank spaces of this table. </a:t>
            </a:r>
          </a:p>
        </p:txBody>
      </p:sp>
      <p:sp>
        <p:nvSpPr>
          <p:cNvPr id="72711" name="Rectangle 104"/>
          <p:cNvSpPr>
            <a:spLocks noChangeArrowheads="1"/>
          </p:cNvSpPr>
          <p:nvPr/>
        </p:nvSpPr>
        <p:spPr bwMode="auto">
          <a:xfrm>
            <a:off x="1600200" y="5711825"/>
            <a:ext cx="10668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210</a:t>
            </a:r>
          </a:p>
        </p:txBody>
      </p:sp>
      <p:sp>
        <p:nvSpPr>
          <p:cNvPr id="72712" name="Rectangle 102"/>
          <p:cNvSpPr>
            <a:spLocks noChangeArrowheads="1"/>
          </p:cNvSpPr>
          <p:nvPr/>
        </p:nvSpPr>
        <p:spPr bwMode="auto">
          <a:xfrm>
            <a:off x="1600200" y="5165725"/>
            <a:ext cx="10668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150</a:t>
            </a:r>
          </a:p>
        </p:txBody>
      </p:sp>
      <p:sp>
        <p:nvSpPr>
          <p:cNvPr id="72713" name="Rectangle 100"/>
          <p:cNvSpPr>
            <a:spLocks noChangeArrowheads="1"/>
          </p:cNvSpPr>
          <p:nvPr/>
        </p:nvSpPr>
        <p:spPr bwMode="auto">
          <a:xfrm>
            <a:off x="1600200" y="4619625"/>
            <a:ext cx="10668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100</a:t>
            </a:r>
          </a:p>
        </p:txBody>
      </p:sp>
      <p:sp>
        <p:nvSpPr>
          <p:cNvPr id="72714" name="Rectangle 98"/>
          <p:cNvSpPr>
            <a:spLocks noChangeArrowheads="1"/>
          </p:cNvSpPr>
          <p:nvPr/>
        </p:nvSpPr>
        <p:spPr bwMode="auto">
          <a:xfrm>
            <a:off x="1600200" y="4073525"/>
            <a:ext cx="10668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500">
              <a:ea typeface="Arial" charset="0"/>
              <a:cs typeface="Arial" charset="0"/>
            </a:endParaRPr>
          </a:p>
        </p:txBody>
      </p:sp>
      <p:sp>
        <p:nvSpPr>
          <p:cNvPr id="72715" name="Rectangle 96"/>
          <p:cNvSpPr>
            <a:spLocks noChangeArrowheads="1"/>
          </p:cNvSpPr>
          <p:nvPr/>
        </p:nvSpPr>
        <p:spPr bwMode="auto">
          <a:xfrm>
            <a:off x="1600200" y="3527425"/>
            <a:ext cx="10668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30</a:t>
            </a:r>
          </a:p>
        </p:txBody>
      </p:sp>
      <p:sp>
        <p:nvSpPr>
          <p:cNvPr id="72716" name="Rectangle 94"/>
          <p:cNvSpPr>
            <a:spLocks noChangeArrowheads="1"/>
          </p:cNvSpPr>
          <p:nvPr/>
        </p:nvSpPr>
        <p:spPr bwMode="auto">
          <a:xfrm>
            <a:off x="1600200" y="2981325"/>
            <a:ext cx="10668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10</a:t>
            </a:r>
          </a:p>
        </p:txBody>
      </p:sp>
      <p:sp>
        <p:nvSpPr>
          <p:cNvPr id="72717" name="Rectangle 90"/>
          <p:cNvSpPr>
            <a:spLocks noChangeArrowheads="1"/>
          </p:cNvSpPr>
          <p:nvPr/>
        </p:nvSpPr>
        <p:spPr bwMode="auto">
          <a:xfrm>
            <a:off x="1600200" y="1889125"/>
            <a:ext cx="10668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 i="1">
                <a:ea typeface="Arial" charset="0"/>
                <a:cs typeface="Arial" charset="0"/>
              </a:rPr>
              <a:t>VC</a:t>
            </a:r>
          </a:p>
        </p:txBody>
      </p:sp>
      <p:sp>
        <p:nvSpPr>
          <p:cNvPr id="72718" name="Rectangle 54"/>
          <p:cNvSpPr>
            <a:spLocks noChangeArrowheads="1"/>
          </p:cNvSpPr>
          <p:nvPr/>
        </p:nvSpPr>
        <p:spPr bwMode="auto">
          <a:xfrm>
            <a:off x="6286500" y="5711825"/>
            <a:ext cx="14351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43.33</a:t>
            </a:r>
          </a:p>
        </p:txBody>
      </p:sp>
      <p:sp>
        <p:nvSpPr>
          <p:cNvPr id="72719" name="Rectangle 53"/>
          <p:cNvSpPr>
            <a:spLocks noChangeArrowheads="1"/>
          </p:cNvSpPr>
          <p:nvPr/>
        </p:nvSpPr>
        <p:spPr bwMode="auto">
          <a:xfrm>
            <a:off x="5143500" y="5711825"/>
            <a:ext cx="1143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35</a:t>
            </a:r>
          </a:p>
        </p:txBody>
      </p:sp>
      <p:sp>
        <p:nvSpPr>
          <p:cNvPr id="72720" name="Rectangle 52"/>
          <p:cNvSpPr>
            <a:spLocks noChangeArrowheads="1"/>
          </p:cNvSpPr>
          <p:nvPr/>
        </p:nvSpPr>
        <p:spPr bwMode="auto">
          <a:xfrm>
            <a:off x="3771900" y="5711825"/>
            <a:ext cx="13716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8.33</a:t>
            </a:r>
          </a:p>
        </p:txBody>
      </p:sp>
      <p:sp>
        <p:nvSpPr>
          <p:cNvPr id="72721" name="Rectangle 51"/>
          <p:cNvSpPr>
            <a:spLocks noChangeArrowheads="1"/>
          </p:cNvSpPr>
          <p:nvPr/>
        </p:nvSpPr>
        <p:spPr bwMode="auto">
          <a:xfrm>
            <a:off x="2667000" y="5711825"/>
            <a:ext cx="11049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260</a:t>
            </a:r>
          </a:p>
        </p:txBody>
      </p:sp>
      <p:sp>
        <p:nvSpPr>
          <p:cNvPr id="72722" name="Rectangle 50"/>
          <p:cNvSpPr>
            <a:spLocks noChangeArrowheads="1"/>
          </p:cNvSpPr>
          <p:nvPr/>
        </p:nvSpPr>
        <p:spPr bwMode="auto">
          <a:xfrm>
            <a:off x="798513" y="5711825"/>
            <a:ext cx="8016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72723" name="Rectangle 47"/>
          <p:cNvSpPr>
            <a:spLocks noChangeArrowheads="1"/>
          </p:cNvSpPr>
          <p:nvPr/>
        </p:nvSpPr>
        <p:spPr bwMode="auto">
          <a:xfrm>
            <a:off x="5143500" y="5165725"/>
            <a:ext cx="1143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30</a:t>
            </a:r>
          </a:p>
        </p:txBody>
      </p:sp>
      <p:sp>
        <p:nvSpPr>
          <p:cNvPr id="72724" name="Rectangle 44"/>
          <p:cNvSpPr>
            <a:spLocks noChangeArrowheads="1"/>
          </p:cNvSpPr>
          <p:nvPr/>
        </p:nvSpPr>
        <p:spPr bwMode="auto">
          <a:xfrm>
            <a:off x="798513" y="5165725"/>
            <a:ext cx="8016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72725" name="Rectangle 42"/>
          <p:cNvSpPr>
            <a:spLocks noChangeArrowheads="1"/>
          </p:cNvSpPr>
          <p:nvPr/>
        </p:nvSpPr>
        <p:spPr bwMode="auto">
          <a:xfrm>
            <a:off x="6286500" y="4619625"/>
            <a:ext cx="14351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37.50</a:t>
            </a:r>
          </a:p>
        </p:txBody>
      </p:sp>
      <p:sp>
        <p:nvSpPr>
          <p:cNvPr id="72726" name="Rectangle 40"/>
          <p:cNvSpPr>
            <a:spLocks noChangeArrowheads="1"/>
          </p:cNvSpPr>
          <p:nvPr/>
        </p:nvSpPr>
        <p:spPr bwMode="auto">
          <a:xfrm>
            <a:off x="3771900" y="4619625"/>
            <a:ext cx="13716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12.50</a:t>
            </a:r>
          </a:p>
        </p:txBody>
      </p:sp>
      <p:sp>
        <p:nvSpPr>
          <p:cNvPr id="72727" name="Rectangle 39"/>
          <p:cNvSpPr>
            <a:spLocks noChangeArrowheads="1"/>
          </p:cNvSpPr>
          <p:nvPr/>
        </p:nvSpPr>
        <p:spPr bwMode="auto">
          <a:xfrm>
            <a:off x="2667000" y="4619625"/>
            <a:ext cx="11049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150</a:t>
            </a:r>
          </a:p>
        </p:txBody>
      </p:sp>
      <p:sp>
        <p:nvSpPr>
          <p:cNvPr id="72728" name="Rectangle 38"/>
          <p:cNvSpPr>
            <a:spLocks noChangeArrowheads="1"/>
          </p:cNvSpPr>
          <p:nvPr/>
        </p:nvSpPr>
        <p:spPr bwMode="auto">
          <a:xfrm>
            <a:off x="798513" y="4619625"/>
            <a:ext cx="8016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72729" name="Rectangle 36"/>
          <p:cNvSpPr>
            <a:spLocks noChangeArrowheads="1"/>
          </p:cNvSpPr>
          <p:nvPr/>
        </p:nvSpPr>
        <p:spPr bwMode="auto">
          <a:xfrm>
            <a:off x="6286500" y="4073525"/>
            <a:ext cx="14351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36.67</a:t>
            </a:r>
          </a:p>
        </p:txBody>
      </p:sp>
      <p:sp>
        <p:nvSpPr>
          <p:cNvPr id="72730" name="Rectangle 35"/>
          <p:cNvSpPr>
            <a:spLocks noChangeArrowheads="1"/>
          </p:cNvSpPr>
          <p:nvPr/>
        </p:nvSpPr>
        <p:spPr bwMode="auto">
          <a:xfrm>
            <a:off x="5143500" y="4073525"/>
            <a:ext cx="1143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20</a:t>
            </a:r>
          </a:p>
        </p:txBody>
      </p:sp>
      <p:sp>
        <p:nvSpPr>
          <p:cNvPr id="72731" name="Rectangle 34"/>
          <p:cNvSpPr>
            <a:spLocks noChangeArrowheads="1"/>
          </p:cNvSpPr>
          <p:nvPr/>
        </p:nvSpPr>
        <p:spPr bwMode="auto">
          <a:xfrm>
            <a:off x="3771900" y="4073525"/>
            <a:ext cx="13716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16.67</a:t>
            </a:r>
          </a:p>
        </p:txBody>
      </p:sp>
      <p:sp>
        <p:nvSpPr>
          <p:cNvPr id="72732" name="Rectangle 32"/>
          <p:cNvSpPr>
            <a:spLocks noChangeArrowheads="1"/>
          </p:cNvSpPr>
          <p:nvPr/>
        </p:nvSpPr>
        <p:spPr bwMode="auto">
          <a:xfrm>
            <a:off x="798513" y="4073525"/>
            <a:ext cx="8016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72733" name="Rectangle 27"/>
          <p:cNvSpPr>
            <a:spLocks noChangeArrowheads="1"/>
          </p:cNvSpPr>
          <p:nvPr/>
        </p:nvSpPr>
        <p:spPr bwMode="auto">
          <a:xfrm>
            <a:off x="2667000" y="3527425"/>
            <a:ext cx="11049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80</a:t>
            </a:r>
          </a:p>
        </p:txBody>
      </p:sp>
      <p:sp>
        <p:nvSpPr>
          <p:cNvPr id="72734" name="Rectangle 26"/>
          <p:cNvSpPr>
            <a:spLocks noChangeArrowheads="1"/>
          </p:cNvSpPr>
          <p:nvPr/>
        </p:nvSpPr>
        <p:spPr bwMode="auto">
          <a:xfrm>
            <a:off x="798513" y="3527425"/>
            <a:ext cx="8016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72735" name="Rectangle 24"/>
          <p:cNvSpPr>
            <a:spLocks noChangeArrowheads="1"/>
          </p:cNvSpPr>
          <p:nvPr/>
        </p:nvSpPr>
        <p:spPr bwMode="auto">
          <a:xfrm>
            <a:off x="6286500" y="2981325"/>
            <a:ext cx="14351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$60.00</a:t>
            </a:r>
          </a:p>
        </p:txBody>
      </p:sp>
      <p:sp>
        <p:nvSpPr>
          <p:cNvPr id="72736" name="Rectangle 23"/>
          <p:cNvSpPr>
            <a:spLocks noChangeArrowheads="1"/>
          </p:cNvSpPr>
          <p:nvPr/>
        </p:nvSpPr>
        <p:spPr bwMode="auto">
          <a:xfrm>
            <a:off x="5143500" y="2981325"/>
            <a:ext cx="1143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$10</a:t>
            </a:r>
          </a:p>
        </p:txBody>
      </p:sp>
      <p:sp>
        <p:nvSpPr>
          <p:cNvPr id="72737" name="Rectangle 20"/>
          <p:cNvSpPr>
            <a:spLocks noChangeArrowheads="1"/>
          </p:cNvSpPr>
          <p:nvPr/>
        </p:nvSpPr>
        <p:spPr bwMode="auto">
          <a:xfrm>
            <a:off x="798513" y="2981325"/>
            <a:ext cx="8016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72738" name="Rectangle 18"/>
          <p:cNvSpPr>
            <a:spLocks noChangeArrowheads="1"/>
          </p:cNvSpPr>
          <p:nvPr/>
        </p:nvSpPr>
        <p:spPr bwMode="auto">
          <a:xfrm>
            <a:off x="6286500" y="2435225"/>
            <a:ext cx="14351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 i="1">
                <a:ea typeface="Arial" charset="0"/>
                <a:cs typeface="Arial" charset="0"/>
              </a:rPr>
              <a:t>n/a</a:t>
            </a:r>
          </a:p>
        </p:txBody>
      </p:sp>
      <p:sp>
        <p:nvSpPr>
          <p:cNvPr id="72739" name="Rectangle 17"/>
          <p:cNvSpPr>
            <a:spLocks noChangeArrowheads="1"/>
          </p:cNvSpPr>
          <p:nvPr/>
        </p:nvSpPr>
        <p:spPr bwMode="auto">
          <a:xfrm>
            <a:off x="5143500" y="2435225"/>
            <a:ext cx="1143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 i="1">
                <a:ea typeface="Arial" charset="0"/>
                <a:cs typeface="Arial" charset="0"/>
              </a:rPr>
              <a:t>n/a</a:t>
            </a:r>
          </a:p>
        </p:txBody>
      </p:sp>
      <p:sp>
        <p:nvSpPr>
          <p:cNvPr id="72740" name="Rectangle 16"/>
          <p:cNvSpPr>
            <a:spLocks noChangeArrowheads="1"/>
          </p:cNvSpPr>
          <p:nvPr/>
        </p:nvSpPr>
        <p:spPr bwMode="auto">
          <a:xfrm>
            <a:off x="3771900" y="2435225"/>
            <a:ext cx="13716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 i="1">
                <a:ea typeface="Arial" charset="0"/>
                <a:cs typeface="Arial" charset="0"/>
              </a:rPr>
              <a:t>n/a</a:t>
            </a:r>
          </a:p>
        </p:txBody>
      </p:sp>
      <p:sp>
        <p:nvSpPr>
          <p:cNvPr id="72741" name="Rectangle 15"/>
          <p:cNvSpPr>
            <a:spLocks noChangeArrowheads="1"/>
          </p:cNvSpPr>
          <p:nvPr/>
        </p:nvSpPr>
        <p:spPr bwMode="auto">
          <a:xfrm>
            <a:off x="2667000" y="2435225"/>
            <a:ext cx="11049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$50</a:t>
            </a:r>
          </a:p>
        </p:txBody>
      </p:sp>
      <p:sp>
        <p:nvSpPr>
          <p:cNvPr id="72742" name="Rectangle 14"/>
          <p:cNvSpPr>
            <a:spLocks noChangeArrowheads="1"/>
          </p:cNvSpPr>
          <p:nvPr/>
        </p:nvSpPr>
        <p:spPr bwMode="auto">
          <a:xfrm>
            <a:off x="798513" y="2435225"/>
            <a:ext cx="8016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72743" name="Rectangle 13"/>
          <p:cNvSpPr>
            <a:spLocks noChangeArrowheads="1"/>
          </p:cNvSpPr>
          <p:nvPr/>
        </p:nvSpPr>
        <p:spPr bwMode="auto">
          <a:xfrm>
            <a:off x="7721600" y="1889125"/>
            <a:ext cx="10033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 i="1">
                <a:ea typeface="Arial" charset="0"/>
                <a:cs typeface="Arial" charset="0"/>
              </a:rPr>
              <a:t>MC</a:t>
            </a:r>
          </a:p>
        </p:txBody>
      </p:sp>
      <p:sp>
        <p:nvSpPr>
          <p:cNvPr id="72744" name="Rectangle 12"/>
          <p:cNvSpPr>
            <a:spLocks noChangeArrowheads="1"/>
          </p:cNvSpPr>
          <p:nvPr/>
        </p:nvSpPr>
        <p:spPr bwMode="auto">
          <a:xfrm>
            <a:off x="6286500" y="1889125"/>
            <a:ext cx="14351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 i="1">
                <a:ea typeface="Arial" charset="0"/>
                <a:cs typeface="Arial" charset="0"/>
              </a:rPr>
              <a:t>ATC</a:t>
            </a:r>
          </a:p>
        </p:txBody>
      </p:sp>
      <p:sp>
        <p:nvSpPr>
          <p:cNvPr id="72745" name="Rectangle 11"/>
          <p:cNvSpPr>
            <a:spLocks noChangeArrowheads="1"/>
          </p:cNvSpPr>
          <p:nvPr/>
        </p:nvSpPr>
        <p:spPr bwMode="auto">
          <a:xfrm>
            <a:off x="5143500" y="1889125"/>
            <a:ext cx="1143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 i="1">
                <a:ea typeface="Arial" charset="0"/>
                <a:cs typeface="Arial" charset="0"/>
              </a:rPr>
              <a:t>AVC</a:t>
            </a:r>
          </a:p>
        </p:txBody>
      </p:sp>
      <p:sp>
        <p:nvSpPr>
          <p:cNvPr id="72746" name="Rectangle 10"/>
          <p:cNvSpPr>
            <a:spLocks noChangeArrowheads="1"/>
          </p:cNvSpPr>
          <p:nvPr/>
        </p:nvSpPr>
        <p:spPr bwMode="auto">
          <a:xfrm>
            <a:off x="3771900" y="1889125"/>
            <a:ext cx="13716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 i="1">
                <a:ea typeface="Arial" charset="0"/>
                <a:cs typeface="Arial" charset="0"/>
              </a:rPr>
              <a:t>AFC</a:t>
            </a:r>
          </a:p>
        </p:txBody>
      </p:sp>
      <p:sp>
        <p:nvSpPr>
          <p:cNvPr id="72747" name="Rectangle 9"/>
          <p:cNvSpPr>
            <a:spLocks noChangeArrowheads="1"/>
          </p:cNvSpPr>
          <p:nvPr/>
        </p:nvSpPr>
        <p:spPr bwMode="auto">
          <a:xfrm>
            <a:off x="2667000" y="1889125"/>
            <a:ext cx="11049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 i="1">
                <a:ea typeface="Arial" charset="0"/>
                <a:cs typeface="Arial" charset="0"/>
              </a:rPr>
              <a:t>TC</a:t>
            </a:r>
          </a:p>
        </p:txBody>
      </p:sp>
      <p:sp>
        <p:nvSpPr>
          <p:cNvPr id="72748" name="Rectangle 8"/>
          <p:cNvSpPr>
            <a:spLocks noChangeArrowheads="1"/>
          </p:cNvSpPr>
          <p:nvPr/>
        </p:nvSpPr>
        <p:spPr bwMode="auto">
          <a:xfrm>
            <a:off x="798513" y="1889125"/>
            <a:ext cx="8016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 b="1" i="1">
                <a:ea typeface="Arial" charset="0"/>
                <a:cs typeface="Arial" charset="0"/>
              </a:rPr>
              <a:t>Q</a:t>
            </a:r>
          </a:p>
        </p:txBody>
      </p:sp>
      <p:sp>
        <p:nvSpPr>
          <p:cNvPr id="72749" name="Line 68"/>
          <p:cNvSpPr>
            <a:spLocks noChangeShapeType="1"/>
          </p:cNvSpPr>
          <p:nvPr/>
        </p:nvSpPr>
        <p:spPr bwMode="auto">
          <a:xfrm>
            <a:off x="798513" y="1889125"/>
            <a:ext cx="792638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0" name="Line 69"/>
          <p:cNvSpPr>
            <a:spLocks noChangeShapeType="1"/>
          </p:cNvSpPr>
          <p:nvPr/>
        </p:nvSpPr>
        <p:spPr bwMode="auto">
          <a:xfrm>
            <a:off x="798513" y="2435225"/>
            <a:ext cx="7926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1" name="Line 70"/>
          <p:cNvSpPr>
            <a:spLocks noChangeShapeType="1"/>
          </p:cNvSpPr>
          <p:nvPr/>
        </p:nvSpPr>
        <p:spPr bwMode="auto">
          <a:xfrm>
            <a:off x="798513" y="2981325"/>
            <a:ext cx="7926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2" name="Line 71"/>
          <p:cNvSpPr>
            <a:spLocks noChangeShapeType="1"/>
          </p:cNvSpPr>
          <p:nvPr/>
        </p:nvSpPr>
        <p:spPr bwMode="auto">
          <a:xfrm>
            <a:off x="798513" y="3527425"/>
            <a:ext cx="7926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3" name="Line 72"/>
          <p:cNvSpPr>
            <a:spLocks noChangeShapeType="1"/>
          </p:cNvSpPr>
          <p:nvPr/>
        </p:nvSpPr>
        <p:spPr bwMode="auto">
          <a:xfrm>
            <a:off x="798513" y="4073525"/>
            <a:ext cx="7926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4" name="Line 73"/>
          <p:cNvSpPr>
            <a:spLocks noChangeShapeType="1"/>
          </p:cNvSpPr>
          <p:nvPr/>
        </p:nvSpPr>
        <p:spPr bwMode="auto">
          <a:xfrm>
            <a:off x="798513" y="4619625"/>
            <a:ext cx="7926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5" name="Line 74"/>
          <p:cNvSpPr>
            <a:spLocks noChangeShapeType="1"/>
          </p:cNvSpPr>
          <p:nvPr/>
        </p:nvSpPr>
        <p:spPr bwMode="auto">
          <a:xfrm>
            <a:off x="798513" y="5165725"/>
            <a:ext cx="7926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6" name="Line 75"/>
          <p:cNvSpPr>
            <a:spLocks noChangeShapeType="1"/>
          </p:cNvSpPr>
          <p:nvPr/>
        </p:nvSpPr>
        <p:spPr bwMode="auto">
          <a:xfrm>
            <a:off x="798513" y="5711825"/>
            <a:ext cx="7926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7" name="Line 78"/>
          <p:cNvSpPr>
            <a:spLocks noChangeShapeType="1"/>
          </p:cNvSpPr>
          <p:nvPr/>
        </p:nvSpPr>
        <p:spPr bwMode="auto">
          <a:xfrm>
            <a:off x="798513" y="6257925"/>
            <a:ext cx="792638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8" name="Line 79"/>
          <p:cNvSpPr>
            <a:spLocks noChangeShapeType="1"/>
          </p:cNvSpPr>
          <p:nvPr/>
        </p:nvSpPr>
        <p:spPr bwMode="auto">
          <a:xfrm>
            <a:off x="798513" y="1889125"/>
            <a:ext cx="0" cy="4368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9" name="Line 80"/>
          <p:cNvSpPr>
            <a:spLocks noChangeShapeType="1"/>
          </p:cNvSpPr>
          <p:nvPr/>
        </p:nvSpPr>
        <p:spPr bwMode="auto">
          <a:xfrm>
            <a:off x="1600200" y="1889125"/>
            <a:ext cx="0" cy="436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60" name="Line 81"/>
          <p:cNvSpPr>
            <a:spLocks noChangeShapeType="1"/>
          </p:cNvSpPr>
          <p:nvPr/>
        </p:nvSpPr>
        <p:spPr bwMode="auto">
          <a:xfrm>
            <a:off x="3771900" y="1889125"/>
            <a:ext cx="0" cy="436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61" name="Line 82"/>
          <p:cNvSpPr>
            <a:spLocks noChangeShapeType="1"/>
          </p:cNvSpPr>
          <p:nvPr/>
        </p:nvSpPr>
        <p:spPr bwMode="auto">
          <a:xfrm>
            <a:off x="5143500" y="1889125"/>
            <a:ext cx="0" cy="436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62" name="Line 83"/>
          <p:cNvSpPr>
            <a:spLocks noChangeShapeType="1"/>
          </p:cNvSpPr>
          <p:nvPr/>
        </p:nvSpPr>
        <p:spPr bwMode="auto">
          <a:xfrm>
            <a:off x="6286500" y="1889125"/>
            <a:ext cx="0" cy="436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63" name="Line 84"/>
          <p:cNvSpPr>
            <a:spLocks noChangeShapeType="1"/>
          </p:cNvSpPr>
          <p:nvPr/>
        </p:nvSpPr>
        <p:spPr bwMode="auto">
          <a:xfrm>
            <a:off x="7721600" y="1889125"/>
            <a:ext cx="0" cy="436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64" name="Line 85"/>
          <p:cNvSpPr>
            <a:spLocks noChangeShapeType="1"/>
          </p:cNvSpPr>
          <p:nvPr/>
        </p:nvSpPr>
        <p:spPr bwMode="auto">
          <a:xfrm>
            <a:off x="8724900" y="1889125"/>
            <a:ext cx="0" cy="4368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65" name="Line 91"/>
          <p:cNvSpPr>
            <a:spLocks noChangeShapeType="1"/>
          </p:cNvSpPr>
          <p:nvPr/>
        </p:nvSpPr>
        <p:spPr bwMode="auto">
          <a:xfrm>
            <a:off x="2667000" y="1889125"/>
            <a:ext cx="0" cy="436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66" name="Rectangle 55"/>
          <p:cNvSpPr>
            <a:spLocks noChangeArrowheads="1"/>
          </p:cNvSpPr>
          <p:nvPr/>
        </p:nvSpPr>
        <p:spPr bwMode="auto">
          <a:xfrm>
            <a:off x="7721600" y="5422900"/>
            <a:ext cx="1003300" cy="546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60</a:t>
            </a:r>
          </a:p>
        </p:txBody>
      </p:sp>
      <p:sp>
        <p:nvSpPr>
          <p:cNvPr id="72767" name="Rectangle 49"/>
          <p:cNvSpPr>
            <a:spLocks noChangeArrowheads="1"/>
          </p:cNvSpPr>
          <p:nvPr/>
        </p:nvSpPr>
        <p:spPr bwMode="auto">
          <a:xfrm>
            <a:off x="7721600" y="4876800"/>
            <a:ext cx="1003300" cy="546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500">
              <a:ea typeface="Arial" charset="0"/>
              <a:cs typeface="Arial" charset="0"/>
            </a:endParaRPr>
          </a:p>
        </p:txBody>
      </p:sp>
      <p:sp>
        <p:nvSpPr>
          <p:cNvPr id="72768" name="Rectangle 43"/>
          <p:cNvSpPr>
            <a:spLocks noChangeArrowheads="1"/>
          </p:cNvSpPr>
          <p:nvPr/>
        </p:nvSpPr>
        <p:spPr bwMode="auto">
          <a:xfrm>
            <a:off x="7721600" y="4330700"/>
            <a:ext cx="1003300" cy="546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500">
              <a:ea typeface="Arial" charset="0"/>
              <a:cs typeface="Arial" charset="0"/>
            </a:endParaRPr>
          </a:p>
        </p:txBody>
      </p:sp>
      <p:sp>
        <p:nvSpPr>
          <p:cNvPr id="72769" name="Rectangle 37"/>
          <p:cNvSpPr>
            <a:spLocks noChangeArrowheads="1"/>
          </p:cNvSpPr>
          <p:nvPr/>
        </p:nvSpPr>
        <p:spPr bwMode="auto">
          <a:xfrm>
            <a:off x="7721600" y="3784600"/>
            <a:ext cx="1003300" cy="546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30</a:t>
            </a:r>
          </a:p>
        </p:txBody>
      </p:sp>
      <p:sp>
        <p:nvSpPr>
          <p:cNvPr id="72770" name="Rectangle 31"/>
          <p:cNvSpPr>
            <a:spLocks noChangeArrowheads="1"/>
          </p:cNvSpPr>
          <p:nvPr/>
        </p:nvSpPr>
        <p:spPr bwMode="auto">
          <a:xfrm>
            <a:off x="7721600" y="3238500"/>
            <a:ext cx="1003300" cy="546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 sz="2500">
              <a:ea typeface="Arial" charset="0"/>
              <a:cs typeface="Arial" charset="0"/>
            </a:endParaRPr>
          </a:p>
        </p:txBody>
      </p:sp>
      <p:sp>
        <p:nvSpPr>
          <p:cNvPr id="72771" name="Rectangle 25"/>
          <p:cNvSpPr>
            <a:spLocks noChangeArrowheads="1"/>
          </p:cNvSpPr>
          <p:nvPr/>
        </p:nvSpPr>
        <p:spPr bwMode="auto">
          <a:xfrm>
            <a:off x="7721600" y="2692400"/>
            <a:ext cx="1003300" cy="546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$10</a:t>
            </a:r>
          </a:p>
        </p:txBody>
      </p:sp>
      <p:sp>
        <p:nvSpPr>
          <p:cNvPr id="72772" name="Rectangle 140"/>
          <p:cNvSpPr>
            <a:spLocks noChangeArrowheads="1"/>
          </p:cNvSpPr>
          <p:nvPr/>
        </p:nvSpPr>
        <p:spPr bwMode="auto">
          <a:xfrm>
            <a:off x="7732713" y="5978525"/>
            <a:ext cx="982662" cy="266700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72773" name="Rectangle 141"/>
          <p:cNvSpPr>
            <a:spLocks noChangeArrowheads="1"/>
          </p:cNvSpPr>
          <p:nvPr/>
        </p:nvSpPr>
        <p:spPr bwMode="auto">
          <a:xfrm>
            <a:off x="7734300" y="2446338"/>
            <a:ext cx="977900" cy="238125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3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Answers</a:t>
            </a:r>
          </a:p>
        </p:txBody>
      </p:sp>
      <p:sp>
        <p:nvSpPr>
          <p:cNvPr id="74756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  <p:sp>
        <p:nvSpPr>
          <p:cNvPr id="5" name="Rectangle 81"/>
          <p:cNvSpPr>
            <a:spLocks noChangeArrowheads="1"/>
          </p:cNvSpPr>
          <p:nvPr/>
        </p:nvSpPr>
        <p:spPr bwMode="auto">
          <a:xfrm>
            <a:off x="973138" y="1233488"/>
            <a:ext cx="2808287" cy="492125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Use  </a:t>
            </a:r>
            <a:r>
              <a:rPr lang="en-US" sz="2500" i="1">
                <a:ea typeface="Arial" charset="0"/>
                <a:cs typeface="Arial" charset="0"/>
              </a:rPr>
              <a:t>AFC</a:t>
            </a:r>
            <a:r>
              <a:rPr lang="en-US" sz="2500">
                <a:ea typeface="Arial" charset="0"/>
                <a:cs typeface="Arial" charset="0"/>
              </a:rPr>
              <a:t> = </a:t>
            </a:r>
            <a:r>
              <a:rPr lang="en-US" sz="2500" i="1">
                <a:ea typeface="Arial" charset="0"/>
                <a:cs typeface="Arial" charset="0"/>
              </a:rPr>
              <a:t>FC</a:t>
            </a:r>
            <a:r>
              <a:rPr lang="en-US" sz="2500">
                <a:ea typeface="Arial" charset="0"/>
                <a:cs typeface="Arial" charset="0"/>
              </a:rPr>
              <a:t>/</a:t>
            </a:r>
            <a:r>
              <a:rPr lang="en-US" sz="2500" b="1" i="1">
                <a:ea typeface="Arial" charset="0"/>
                <a:cs typeface="Arial" charset="0"/>
              </a:rPr>
              <a:t>Q</a:t>
            </a:r>
          </a:p>
        </p:txBody>
      </p:sp>
      <p:sp>
        <p:nvSpPr>
          <p:cNvPr id="6" name="Rectangle 82"/>
          <p:cNvSpPr>
            <a:spLocks noChangeArrowheads="1"/>
          </p:cNvSpPr>
          <p:nvPr/>
        </p:nvSpPr>
        <p:spPr bwMode="auto">
          <a:xfrm>
            <a:off x="995363" y="1243013"/>
            <a:ext cx="2771775" cy="492125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Use  </a:t>
            </a:r>
            <a:r>
              <a:rPr lang="en-US" sz="2500" i="1">
                <a:ea typeface="Arial" charset="0"/>
                <a:cs typeface="Arial" charset="0"/>
              </a:rPr>
              <a:t>AVC</a:t>
            </a:r>
            <a:r>
              <a:rPr lang="en-US" sz="2500">
                <a:ea typeface="Arial" charset="0"/>
                <a:cs typeface="Arial" charset="0"/>
              </a:rPr>
              <a:t> = </a:t>
            </a:r>
            <a:r>
              <a:rPr lang="en-US" sz="2500" i="1">
                <a:ea typeface="Arial" charset="0"/>
                <a:cs typeface="Arial" charset="0"/>
              </a:rPr>
              <a:t>VC</a:t>
            </a:r>
            <a:r>
              <a:rPr lang="en-US" sz="2500">
                <a:ea typeface="Arial" charset="0"/>
                <a:cs typeface="Arial" charset="0"/>
              </a:rPr>
              <a:t>/</a:t>
            </a:r>
            <a:r>
              <a:rPr lang="en-US" sz="2500" b="1" i="1">
                <a:ea typeface="Arial" charset="0"/>
                <a:cs typeface="Arial" charset="0"/>
              </a:rPr>
              <a:t>Q</a:t>
            </a:r>
          </a:p>
        </p:txBody>
      </p:sp>
      <p:sp>
        <p:nvSpPr>
          <p:cNvPr id="8" name="Rectangle 83"/>
          <p:cNvSpPr>
            <a:spLocks noChangeArrowheads="1"/>
          </p:cNvSpPr>
          <p:nvPr/>
        </p:nvSpPr>
        <p:spPr bwMode="auto">
          <a:xfrm>
            <a:off x="992188" y="1243013"/>
            <a:ext cx="5570537" cy="492125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Use relationship between </a:t>
            </a:r>
            <a:r>
              <a:rPr lang="en-US" sz="2500" i="1">
                <a:ea typeface="Arial" charset="0"/>
                <a:cs typeface="Arial" charset="0"/>
              </a:rPr>
              <a:t>MC</a:t>
            </a:r>
            <a:r>
              <a:rPr lang="en-US" sz="2500">
                <a:ea typeface="Arial" charset="0"/>
                <a:cs typeface="Arial" charset="0"/>
              </a:rPr>
              <a:t> and </a:t>
            </a:r>
            <a:r>
              <a:rPr lang="en-US" sz="2500" i="1">
                <a:ea typeface="Arial" charset="0"/>
                <a:cs typeface="Arial" charset="0"/>
              </a:rPr>
              <a:t>TC</a:t>
            </a:r>
          </a:p>
        </p:txBody>
      </p:sp>
      <p:sp>
        <p:nvSpPr>
          <p:cNvPr id="9" name="Rectangle 84"/>
          <p:cNvSpPr>
            <a:spLocks noChangeArrowheads="1"/>
          </p:cNvSpPr>
          <p:nvPr/>
        </p:nvSpPr>
        <p:spPr bwMode="auto">
          <a:xfrm>
            <a:off x="992188" y="1243013"/>
            <a:ext cx="2741612" cy="492125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Use  </a:t>
            </a:r>
            <a:r>
              <a:rPr lang="en-US" sz="2500" i="1">
                <a:ea typeface="Arial" charset="0"/>
                <a:cs typeface="Arial" charset="0"/>
              </a:rPr>
              <a:t>ATC</a:t>
            </a:r>
            <a:r>
              <a:rPr lang="en-US" sz="2500">
                <a:ea typeface="Arial" charset="0"/>
                <a:cs typeface="Arial" charset="0"/>
              </a:rPr>
              <a:t> = </a:t>
            </a:r>
            <a:r>
              <a:rPr lang="en-US" sz="2500" i="1">
                <a:ea typeface="Arial" charset="0"/>
                <a:cs typeface="Arial" charset="0"/>
              </a:rPr>
              <a:t>TC</a:t>
            </a:r>
            <a:r>
              <a:rPr lang="en-US" sz="2500">
                <a:ea typeface="Arial" charset="0"/>
                <a:cs typeface="Arial" charset="0"/>
              </a:rPr>
              <a:t>/</a:t>
            </a:r>
            <a:r>
              <a:rPr lang="en-US" sz="2500" i="1">
                <a:ea typeface="Arial" charset="0"/>
                <a:cs typeface="Arial" charset="0"/>
              </a:rPr>
              <a:t>Q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992188" y="1252538"/>
            <a:ext cx="7002462" cy="492125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500"/>
              <a:t>First, deduce </a:t>
            </a:r>
            <a:r>
              <a:rPr lang="en-US" sz="2500" i="1"/>
              <a:t>FC</a:t>
            </a:r>
            <a:r>
              <a:rPr lang="en-US" sz="2500"/>
              <a:t> = $50 and use </a:t>
            </a:r>
            <a:r>
              <a:rPr lang="en-US" sz="2500" i="1"/>
              <a:t>FC</a:t>
            </a:r>
            <a:r>
              <a:rPr lang="en-US" sz="2500"/>
              <a:t> + </a:t>
            </a:r>
            <a:r>
              <a:rPr lang="en-US" sz="2500" i="1"/>
              <a:t>VC</a:t>
            </a:r>
            <a:r>
              <a:rPr lang="en-US" sz="2500"/>
              <a:t> = </a:t>
            </a:r>
            <a:r>
              <a:rPr lang="en-US" sz="2500" i="1"/>
              <a:t>TC</a:t>
            </a:r>
            <a:r>
              <a:rPr lang="en-US" sz="2500"/>
              <a:t>. </a:t>
            </a:r>
          </a:p>
        </p:txBody>
      </p:sp>
      <p:sp>
        <p:nvSpPr>
          <p:cNvPr id="74762" name="Rectangle 88"/>
          <p:cNvSpPr>
            <a:spLocks noChangeArrowheads="1"/>
          </p:cNvSpPr>
          <p:nvPr/>
        </p:nvSpPr>
        <p:spPr bwMode="auto">
          <a:xfrm>
            <a:off x="803275" y="1890713"/>
            <a:ext cx="7920038" cy="43497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74763" name="Rectangle 7"/>
          <p:cNvSpPr>
            <a:spLocks noChangeArrowheads="1"/>
          </p:cNvSpPr>
          <p:nvPr/>
        </p:nvSpPr>
        <p:spPr bwMode="auto">
          <a:xfrm>
            <a:off x="1600200" y="5711825"/>
            <a:ext cx="10668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210</a:t>
            </a:r>
          </a:p>
        </p:txBody>
      </p:sp>
      <p:sp>
        <p:nvSpPr>
          <p:cNvPr id="74764" name="Rectangle 8"/>
          <p:cNvSpPr>
            <a:spLocks noChangeArrowheads="1"/>
          </p:cNvSpPr>
          <p:nvPr/>
        </p:nvSpPr>
        <p:spPr bwMode="auto">
          <a:xfrm>
            <a:off x="1600200" y="5165725"/>
            <a:ext cx="10668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150</a:t>
            </a:r>
          </a:p>
        </p:txBody>
      </p:sp>
      <p:sp>
        <p:nvSpPr>
          <p:cNvPr id="74765" name="Rectangle 9"/>
          <p:cNvSpPr>
            <a:spLocks noChangeArrowheads="1"/>
          </p:cNvSpPr>
          <p:nvPr/>
        </p:nvSpPr>
        <p:spPr bwMode="auto">
          <a:xfrm>
            <a:off x="1600200" y="4619625"/>
            <a:ext cx="10668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100</a:t>
            </a: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600200" y="4073525"/>
            <a:ext cx="10668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solidFill>
                  <a:srgbClr val="FF0000"/>
                </a:solidFill>
                <a:ea typeface="Arial" charset="0"/>
                <a:cs typeface="Arial" charset="0"/>
              </a:rPr>
              <a:t>60</a:t>
            </a:r>
          </a:p>
        </p:txBody>
      </p:sp>
      <p:sp>
        <p:nvSpPr>
          <p:cNvPr id="74767" name="Rectangle 11"/>
          <p:cNvSpPr>
            <a:spLocks noChangeArrowheads="1"/>
          </p:cNvSpPr>
          <p:nvPr/>
        </p:nvSpPr>
        <p:spPr bwMode="auto">
          <a:xfrm>
            <a:off x="1600200" y="3527425"/>
            <a:ext cx="10668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30</a:t>
            </a:r>
          </a:p>
        </p:txBody>
      </p:sp>
      <p:sp>
        <p:nvSpPr>
          <p:cNvPr id="74768" name="Rectangle 12"/>
          <p:cNvSpPr>
            <a:spLocks noChangeArrowheads="1"/>
          </p:cNvSpPr>
          <p:nvPr/>
        </p:nvSpPr>
        <p:spPr bwMode="auto">
          <a:xfrm>
            <a:off x="1600200" y="2981325"/>
            <a:ext cx="10668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10</a:t>
            </a: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1600200" y="2435225"/>
            <a:ext cx="10668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solidFill>
                  <a:srgbClr val="FF0000"/>
                </a:solidFill>
                <a:ea typeface="Arial" charset="0"/>
                <a:cs typeface="Arial" charset="0"/>
              </a:rPr>
              <a:t>$0</a:t>
            </a:r>
          </a:p>
        </p:txBody>
      </p:sp>
      <p:sp>
        <p:nvSpPr>
          <p:cNvPr id="74770" name="Rectangle 14"/>
          <p:cNvSpPr>
            <a:spLocks noChangeArrowheads="1"/>
          </p:cNvSpPr>
          <p:nvPr/>
        </p:nvSpPr>
        <p:spPr bwMode="auto">
          <a:xfrm>
            <a:off x="1600200" y="1889125"/>
            <a:ext cx="10668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 i="1">
                <a:ea typeface="Arial" charset="0"/>
                <a:cs typeface="Arial" charset="0"/>
              </a:rPr>
              <a:t>VC</a:t>
            </a:r>
          </a:p>
        </p:txBody>
      </p:sp>
      <p:sp>
        <p:nvSpPr>
          <p:cNvPr id="74771" name="Rectangle 15"/>
          <p:cNvSpPr>
            <a:spLocks noChangeArrowheads="1"/>
          </p:cNvSpPr>
          <p:nvPr/>
        </p:nvSpPr>
        <p:spPr bwMode="auto">
          <a:xfrm>
            <a:off x="6286500" y="5711825"/>
            <a:ext cx="14351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43.33</a:t>
            </a:r>
          </a:p>
        </p:txBody>
      </p:sp>
      <p:sp>
        <p:nvSpPr>
          <p:cNvPr id="74772" name="Rectangle 16"/>
          <p:cNvSpPr>
            <a:spLocks noChangeArrowheads="1"/>
          </p:cNvSpPr>
          <p:nvPr/>
        </p:nvSpPr>
        <p:spPr bwMode="auto">
          <a:xfrm>
            <a:off x="5143500" y="5711825"/>
            <a:ext cx="1143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35</a:t>
            </a:r>
          </a:p>
        </p:txBody>
      </p:sp>
      <p:sp>
        <p:nvSpPr>
          <p:cNvPr id="74773" name="Rectangle 17"/>
          <p:cNvSpPr>
            <a:spLocks noChangeArrowheads="1"/>
          </p:cNvSpPr>
          <p:nvPr/>
        </p:nvSpPr>
        <p:spPr bwMode="auto">
          <a:xfrm>
            <a:off x="3771900" y="5711825"/>
            <a:ext cx="13716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8.33</a:t>
            </a:r>
          </a:p>
        </p:txBody>
      </p:sp>
      <p:sp>
        <p:nvSpPr>
          <p:cNvPr id="74774" name="Rectangle 18"/>
          <p:cNvSpPr>
            <a:spLocks noChangeArrowheads="1"/>
          </p:cNvSpPr>
          <p:nvPr/>
        </p:nvSpPr>
        <p:spPr bwMode="auto">
          <a:xfrm>
            <a:off x="2667000" y="5711825"/>
            <a:ext cx="11049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260</a:t>
            </a:r>
          </a:p>
        </p:txBody>
      </p:sp>
      <p:sp>
        <p:nvSpPr>
          <p:cNvPr id="74775" name="Rectangle 19"/>
          <p:cNvSpPr>
            <a:spLocks noChangeArrowheads="1"/>
          </p:cNvSpPr>
          <p:nvPr/>
        </p:nvSpPr>
        <p:spPr bwMode="auto">
          <a:xfrm>
            <a:off x="798513" y="5711825"/>
            <a:ext cx="8016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6286500" y="5165725"/>
            <a:ext cx="14351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solidFill>
                  <a:srgbClr val="FF0000"/>
                </a:solidFill>
                <a:ea typeface="Arial" charset="0"/>
                <a:cs typeface="Arial" charset="0"/>
              </a:rPr>
              <a:t>40.00</a:t>
            </a:r>
          </a:p>
        </p:txBody>
      </p:sp>
      <p:sp>
        <p:nvSpPr>
          <p:cNvPr id="74777" name="Rectangle 21"/>
          <p:cNvSpPr>
            <a:spLocks noChangeArrowheads="1"/>
          </p:cNvSpPr>
          <p:nvPr/>
        </p:nvSpPr>
        <p:spPr bwMode="auto">
          <a:xfrm>
            <a:off x="5143500" y="5165725"/>
            <a:ext cx="1143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30</a:t>
            </a:r>
          </a:p>
        </p:txBody>
      </p:sp>
      <p:sp>
        <p:nvSpPr>
          <p:cNvPr id="27" name="Rectangle 22"/>
          <p:cNvSpPr>
            <a:spLocks noChangeArrowheads="1"/>
          </p:cNvSpPr>
          <p:nvPr/>
        </p:nvSpPr>
        <p:spPr bwMode="auto">
          <a:xfrm>
            <a:off x="3771900" y="5165725"/>
            <a:ext cx="13716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solidFill>
                  <a:srgbClr val="FF0000"/>
                </a:solidFill>
                <a:ea typeface="Arial" charset="0"/>
                <a:cs typeface="Arial" charset="0"/>
              </a:rPr>
              <a:t>10.00</a:t>
            </a:r>
          </a:p>
        </p:txBody>
      </p: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2667000" y="5165725"/>
            <a:ext cx="11049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solidFill>
                  <a:srgbClr val="FF0000"/>
                </a:solidFill>
                <a:ea typeface="Arial" charset="0"/>
                <a:cs typeface="Arial" charset="0"/>
              </a:rPr>
              <a:t>200</a:t>
            </a:r>
          </a:p>
        </p:txBody>
      </p:sp>
      <p:sp>
        <p:nvSpPr>
          <p:cNvPr id="74780" name="Rectangle 24"/>
          <p:cNvSpPr>
            <a:spLocks noChangeArrowheads="1"/>
          </p:cNvSpPr>
          <p:nvPr/>
        </p:nvSpPr>
        <p:spPr bwMode="auto">
          <a:xfrm>
            <a:off x="798513" y="5165725"/>
            <a:ext cx="8016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74781" name="Rectangle 25"/>
          <p:cNvSpPr>
            <a:spLocks noChangeArrowheads="1"/>
          </p:cNvSpPr>
          <p:nvPr/>
        </p:nvSpPr>
        <p:spPr bwMode="auto">
          <a:xfrm>
            <a:off x="6286500" y="4619625"/>
            <a:ext cx="14351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37.50</a:t>
            </a:r>
          </a:p>
        </p:txBody>
      </p:sp>
      <p:sp>
        <p:nvSpPr>
          <p:cNvPr id="31" name="Rectangle 26"/>
          <p:cNvSpPr>
            <a:spLocks noChangeArrowheads="1"/>
          </p:cNvSpPr>
          <p:nvPr/>
        </p:nvSpPr>
        <p:spPr bwMode="auto">
          <a:xfrm>
            <a:off x="5143500" y="4619625"/>
            <a:ext cx="1143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solidFill>
                  <a:srgbClr val="FF0000"/>
                </a:solidFill>
                <a:ea typeface="Arial" charset="0"/>
                <a:cs typeface="Arial" charset="0"/>
              </a:rPr>
              <a:t>25</a:t>
            </a:r>
          </a:p>
        </p:txBody>
      </p:sp>
      <p:sp>
        <p:nvSpPr>
          <p:cNvPr id="74783" name="Rectangle 27"/>
          <p:cNvSpPr>
            <a:spLocks noChangeArrowheads="1"/>
          </p:cNvSpPr>
          <p:nvPr/>
        </p:nvSpPr>
        <p:spPr bwMode="auto">
          <a:xfrm>
            <a:off x="3771900" y="4619625"/>
            <a:ext cx="13716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12.50</a:t>
            </a:r>
          </a:p>
        </p:txBody>
      </p:sp>
      <p:sp>
        <p:nvSpPr>
          <p:cNvPr id="74784" name="Rectangle 28"/>
          <p:cNvSpPr>
            <a:spLocks noChangeArrowheads="1"/>
          </p:cNvSpPr>
          <p:nvPr/>
        </p:nvSpPr>
        <p:spPr bwMode="auto">
          <a:xfrm>
            <a:off x="2667000" y="4619625"/>
            <a:ext cx="11049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150</a:t>
            </a:r>
          </a:p>
        </p:txBody>
      </p:sp>
      <p:sp>
        <p:nvSpPr>
          <p:cNvPr id="74785" name="Rectangle 29"/>
          <p:cNvSpPr>
            <a:spLocks noChangeArrowheads="1"/>
          </p:cNvSpPr>
          <p:nvPr/>
        </p:nvSpPr>
        <p:spPr bwMode="auto">
          <a:xfrm>
            <a:off x="798513" y="4619625"/>
            <a:ext cx="8016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74786" name="Rectangle 30"/>
          <p:cNvSpPr>
            <a:spLocks noChangeArrowheads="1"/>
          </p:cNvSpPr>
          <p:nvPr/>
        </p:nvSpPr>
        <p:spPr bwMode="auto">
          <a:xfrm>
            <a:off x="6286500" y="4073525"/>
            <a:ext cx="14351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36.67</a:t>
            </a:r>
          </a:p>
        </p:txBody>
      </p:sp>
      <p:sp>
        <p:nvSpPr>
          <p:cNvPr id="74787" name="Rectangle 31"/>
          <p:cNvSpPr>
            <a:spLocks noChangeArrowheads="1"/>
          </p:cNvSpPr>
          <p:nvPr/>
        </p:nvSpPr>
        <p:spPr bwMode="auto">
          <a:xfrm>
            <a:off x="5143500" y="4073525"/>
            <a:ext cx="1143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20</a:t>
            </a:r>
          </a:p>
        </p:txBody>
      </p:sp>
      <p:sp>
        <p:nvSpPr>
          <p:cNvPr id="74788" name="Rectangle 32"/>
          <p:cNvSpPr>
            <a:spLocks noChangeArrowheads="1"/>
          </p:cNvSpPr>
          <p:nvPr/>
        </p:nvSpPr>
        <p:spPr bwMode="auto">
          <a:xfrm>
            <a:off x="3771900" y="4073525"/>
            <a:ext cx="13716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16.67</a:t>
            </a:r>
          </a:p>
        </p:txBody>
      </p:sp>
      <p:sp>
        <p:nvSpPr>
          <p:cNvPr id="38" name="Rectangle 33"/>
          <p:cNvSpPr>
            <a:spLocks noChangeArrowheads="1"/>
          </p:cNvSpPr>
          <p:nvPr/>
        </p:nvSpPr>
        <p:spPr bwMode="auto">
          <a:xfrm>
            <a:off x="2667000" y="4073525"/>
            <a:ext cx="11049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solidFill>
                  <a:srgbClr val="FF0000"/>
                </a:solidFill>
                <a:ea typeface="Arial" charset="0"/>
                <a:cs typeface="Arial" charset="0"/>
              </a:rPr>
              <a:t>110</a:t>
            </a:r>
          </a:p>
        </p:txBody>
      </p:sp>
      <p:sp>
        <p:nvSpPr>
          <p:cNvPr id="74790" name="Rectangle 34"/>
          <p:cNvSpPr>
            <a:spLocks noChangeArrowheads="1"/>
          </p:cNvSpPr>
          <p:nvPr/>
        </p:nvSpPr>
        <p:spPr bwMode="auto">
          <a:xfrm>
            <a:off x="798513" y="4073525"/>
            <a:ext cx="8016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40" name="Rectangle 35"/>
          <p:cNvSpPr>
            <a:spLocks noChangeArrowheads="1"/>
          </p:cNvSpPr>
          <p:nvPr/>
        </p:nvSpPr>
        <p:spPr bwMode="auto">
          <a:xfrm>
            <a:off x="6286500" y="3527425"/>
            <a:ext cx="14351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solidFill>
                  <a:srgbClr val="FF0000"/>
                </a:solidFill>
                <a:ea typeface="Arial" charset="0"/>
                <a:cs typeface="Arial" charset="0"/>
              </a:rPr>
              <a:t>40.00</a:t>
            </a:r>
          </a:p>
        </p:txBody>
      </p:sp>
      <p:sp>
        <p:nvSpPr>
          <p:cNvPr id="41" name="Rectangle 36"/>
          <p:cNvSpPr>
            <a:spLocks noChangeArrowheads="1"/>
          </p:cNvSpPr>
          <p:nvPr/>
        </p:nvSpPr>
        <p:spPr bwMode="auto">
          <a:xfrm>
            <a:off x="5143500" y="3527425"/>
            <a:ext cx="1143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solidFill>
                  <a:srgbClr val="FF0000"/>
                </a:solidFill>
                <a:ea typeface="Arial" charset="0"/>
                <a:cs typeface="Arial" charset="0"/>
              </a:rPr>
              <a:t>15</a:t>
            </a:r>
          </a:p>
        </p:txBody>
      </p:sp>
      <p:sp>
        <p:nvSpPr>
          <p:cNvPr id="42" name="Rectangle 37"/>
          <p:cNvSpPr>
            <a:spLocks noChangeArrowheads="1"/>
          </p:cNvSpPr>
          <p:nvPr/>
        </p:nvSpPr>
        <p:spPr bwMode="auto">
          <a:xfrm>
            <a:off x="3771900" y="3527425"/>
            <a:ext cx="13716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solidFill>
                  <a:srgbClr val="FF0000"/>
                </a:solidFill>
                <a:ea typeface="Arial" charset="0"/>
                <a:cs typeface="Arial" charset="0"/>
              </a:rPr>
              <a:t>25.00</a:t>
            </a:r>
          </a:p>
        </p:txBody>
      </p:sp>
      <p:sp>
        <p:nvSpPr>
          <p:cNvPr id="74794" name="Rectangle 38"/>
          <p:cNvSpPr>
            <a:spLocks noChangeArrowheads="1"/>
          </p:cNvSpPr>
          <p:nvPr/>
        </p:nvSpPr>
        <p:spPr bwMode="auto">
          <a:xfrm>
            <a:off x="2667000" y="3527425"/>
            <a:ext cx="11049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80</a:t>
            </a:r>
          </a:p>
        </p:txBody>
      </p:sp>
      <p:sp>
        <p:nvSpPr>
          <p:cNvPr id="74795" name="Rectangle 39"/>
          <p:cNvSpPr>
            <a:spLocks noChangeArrowheads="1"/>
          </p:cNvSpPr>
          <p:nvPr/>
        </p:nvSpPr>
        <p:spPr bwMode="auto">
          <a:xfrm>
            <a:off x="798513" y="3527425"/>
            <a:ext cx="8016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74796" name="Rectangle 40"/>
          <p:cNvSpPr>
            <a:spLocks noChangeArrowheads="1"/>
          </p:cNvSpPr>
          <p:nvPr/>
        </p:nvSpPr>
        <p:spPr bwMode="auto">
          <a:xfrm>
            <a:off x="6286500" y="2981325"/>
            <a:ext cx="14351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$60.00</a:t>
            </a:r>
          </a:p>
        </p:txBody>
      </p:sp>
      <p:sp>
        <p:nvSpPr>
          <p:cNvPr id="74797" name="Rectangle 41"/>
          <p:cNvSpPr>
            <a:spLocks noChangeArrowheads="1"/>
          </p:cNvSpPr>
          <p:nvPr/>
        </p:nvSpPr>
        <p:spPr bwMode="auto">
          <a:xfrm>
            <a:off x="5143500" y="2981325"/>
            <a:ext cx="1143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$10</a:t>
            </a:r>
          </a:p>
        </p:txBody>
      </p:sp>
      <p:sp>
        <p:nvSpPr>
          <p:cNvPr id="47" name="Rectangle 42"/>
          <p:cNvSpPr>
            <a:spLocks noChangeArrowheads="1"/>
          </p:cNvSpPr>
          <p:nvPr/>
        </p:nvSpPr>
        <p:spPr bwMode="auto">
          <a:xfrm>
            <a:off x="3771900" y="2981325"/>
            <a:ext cx="13716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solidFill>
                  <a:srgbClr val="FF0000"/>
                </a:solidFill>
                <a:ea typeface="Arial" charset="0"/>
                <a:cs typeface="Arial" charset="0"/>
              </a:rPr>
              <a:t>$50.00</a:t>
            </a:r>
          </a:p>
        </p:txBody>
      </p:sp>
      <p:sp>
        <p:nvSpPr>
          <p:cNvPr id="48" name="Rectangle 43"/>
          <p:cNvSpPr>
            <a:spLocks noChangeArrowheads="1"/>
          </p:cNvSpPr>
          <p:nvPr/>
        </p:nvSpPr>
        <p:spPr bwMode="auto">
          <a:xfrm>
            <a:off x="2667000" y="2981325"/>
            <a:ext cx="11049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solidFill>
                  <a:srgbClr val="FF0000"/>
                </a:solidFill>
                <a:ea typeface="Arial" charset="0"/>
                <a:cs typeface="Arial" charset="0"/>
              </a:rPr>
              <a:t>60</a:t>
            </a:r>
          </a:p>
        </p:txBody>
      </p:sp>
      <p:sp>
        <p:nvSpPr>
          <p:cNvPr id="74800" name="Rectangle 44"/>
          <p:cNvSpPr>
            <a:spLocks noChangeArrowheads="1"/>
          </p:cNvSpPr>
          <p:nvPr/>
        </p:nvSpPr>
        <p:spPr bwMode="auto">
          <a:xfrm>
            <a:off x="798513" y="2981325"/>
            <a:ext cx="8016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74801" name="Rectangle 45"/>
          <p:cNvSpPr>
            <a:spLocks noChangeArrowheads="1"/>
          </p:cNvSpPr>
          <p:nvPr/>
        </p:nvSpPr>
        <p:spPr bwMode="auto">
          <a:xfrm>
            <a:off x="6286500" y="2435225"/>
            <a:ext cx="14351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 i="1">
                <a:ea typeface="Arial" charset="0"/>
                <a:cs typeface="Arial" charset="0"/>
              </a:rPr>
              <a:t>n/a</a:t>
            </a:r>
          </a:p>
        </p:txBody>
      </p:sp>
      <p:sp>
        <p:nvSpPr>
          <p:cNvPr id="74802" name="Rectangle 46"/>
          <p:cNvSpPr>
            <a:spLocks noChangeArrowheads="1"/>
          </p:cNvSpPr>
          <p:nvPr/>
        </p:nvSpPr>
        <p:spPr bwMode="auto">
          <a:xfrm>
            <a:off x="5143500" y="2435225"/>
            <a:ext cx="1143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 i="1">
                <a:ea typeface="Arial" charset="0"/>
                <a:cs typeface="Arial" charset="0"/>
              </a:rPr>
              <a:t>n/a</a:t>
            </a:r>
          </a:p>
        </p:txBody>
      </p:sp>
      <p:sp>
        <p:nvSpPr>
          <p:cNvPr id="74803" name="Rectangle 47"/>
          <p:cNvSpPr>
            <a:spLocks noChangeArrowheads="1"/>
          </p:cNvSpPr>
          <p:nvPr/>
        </p:nvSpPr>
        <p:spPr bwMode="auto">
          <a:xfrm>
            <a:off x="3771900" y="2435225"/>
            <a:ext cx="13716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 i="1">
                <a:ea typeface="Arial" charset="0"/>
                <a:cs typeface="Arial" charset="0"/>
              </a:rPr>
              <a:t>n/a</a:t>
            </a:r>
          </a:p>
        </p:txBody>
      </p:sp>
      <p:sp>
        <p:nvSpPr>
          <p:cNvPr id="74804" name="Rectangle 48"/>
          <p:cNvSpPr>
            <a:spLocks noChangeArrowheads="1"/>
          </p:cNvSpPr>
          <p:nvPr/>
        </p:nvSpPr>
        <p:spPr bwMode="auto">
          <a:xfrm>
            <a:off x="2667000" y="2435225"/>
            <a:ext cx="11049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$50</a:t>
            </a:r>
          </a:p>
        </p:txBody>
      </p:sp>
      <p:sp>
        <p:nvSpPr>
          <p:cNvPr id="74805" name="Rectangle 49"/>
          <p:cNvSpPr>
            <a:spLocks noChangeArrowheads="1"/>
          </p:cNvSpPr>
          <p:nvPr/>
        </p:nvSpPr>
        <p:spPr bwMode="auto">
          <a:xfrm>
            <a:off x="798513" y="2435225"/>
            <a:ext cx="8016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74806" name="Rectangle 50"/>
          <p:cNvSpPr>
            <a:spLocks noChangeArrowheads="1"/>
          </p:cNvSpPr>
          <p:nvPr/>
        </p:nvSpPr>
        <p:spPr bwMode="auto">
          <a:xfrm>
            <a:off x="7721600" y="1889125"/>
            <a:ext cx="10033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 i="1">
                <a:ea typeface="Arial" charset="0"/>
                <a:cs typeface="Arial" charset="0"/>
              </a:rPr>
              <a:t>MC</a:t>
            </a:r>
          </a:p>
        </p:txBody>
      </p:sp>
      <p:sp>
        <p:nvSpPr>
          <p:cNvPr id="74807" name="Rectangle 51"/>
          <p:cNvSpPr>
            <a:spLocks noChangeArrowheads="1"/>
          </p:cNvSpPr>
          <p:nvPr/>
        </p:nvSpPr>
        <p:spPr bwMode="auto">
          <a:xfrm>
            <a:off x="6286500" y="1889125"/>
            <a:ext cx="14351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 i="1">
                <a:ea typeface="Arial" charset="0"/>
                <a:cs typeface="Arial" charset="0"/>
              </a:rPr>
              <a:t>ATC</a:t>
            </a:r>
          </a:p>
        </p:txBody>
      </p:sp>
      <p:sp>
        <p:nvSpPr>
          <p:cNvPr id="74808" name="Rectangle 52"/>
          <p:cNvSpPr>
            <a:spLocks noChangeArrowheads="1"/>
          </p:cNvSpPr>
          <p:nvPr/>
        </p:nvSpPr>
        <p:spPr bwMode="auto">
          <a:xfrm>
            <a:off x="5143500" y="1889125"/>
            <a:ext cx="1143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 i="1">
                <a:ea typeface="Arial" charset="0"/>
                <a:cs typeface="Arial" charset="0"/>
              </a:rPr>
              <a:t>AVC</a:t>
            </a:r>
          </a:p>
        </p:txBody>
      </p:sp>
      <p:sp>
        <p:nvSpPr>
          <p:cNvPr id="74809" name="Rectangle 53"/>
          <p:cNvSpPr>
            <a:spLocks noChangeArrowheads="1"/>
          </p:cNvSpPr>
          <p:nvPr/>
        </p:nvSpPr>
        <p:spPr bwMode="auto">
          <a:xfrm>
            <a:off x="3771900" y="1889125"/>
            <a:ext cx="13716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 i="1">
                <a:ea typeface="Arial" charset="0"/>
                <a:cs typeface="Arial" charset="0"/>
              </a:rPr>
              <a:t>AFC</a:t>
            </a:r>
          </a:p>
        </p:txBody>
      </p:sp>
      <p:sp>
        <p:nvSpPr>
          <p:cNvPr id="74810" name="Rectangle 54"/>
          <p:cNvSpPr>
            <a:spLocks noChangeArrowheads="1"/>
          </p:cNvSpPr>
          <p:nvPr/>
        </p:nvSpPr>
        <p:spPr bwMode="auto">
          <a:xfrm>
            <a:off x="2667000" y="1889125"/>
            <a:ext cx="11049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 i="1">
                <a:ea typeface="Arial" charset="0"/>
                <a:cs typeface="Arial" charset="0"/>
              </a:rPr>
              <a:t>TC</a:t>
            </a:r>
          </a:p>
        </p:txBody>
      </p:sp>
      <p:sp>
        <p:nvSpPr>
          <p:cNvPr id="74811" name="Rectangle 55"/>
          <p:cNvSpPr>
            <a:spLocks noChangeArrowheads="1"/>
          </p:cNvSpPr>
          <p:nvPr/>
        </p:nvSpPr>
        <p:spPr bwMode="auto">
          <a:xfrm>
            <a:off x="798513" y="1889125"/>
            <a:ext cx="8016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 b="1" i="1">
                <a:ea typeface="Arial" charset="0"/>
                <a:cs typeface="Arial" charset="0"/>
              </a:rPr>
              <a:t>Q</a:t>
            </a:r>
          </a:p>
        </p:txBody>
      </p:sp>
      <p:sp>
        <p:nvSpPr>
          <p:cNvPr id="74812" name="Line 56"/>
          <p:cNvSpPr>
            <a:spLocks noChangeShapeType="1"/>
          </p:cNvSpPr>
          <p:nvPr/>
        </p:nvSpPr>
        <p:spPr bwMode="auto">
          <a:xfrm>
            <a:off x="798513" y="1889125"/>
            <a:ext cx="792638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13" name="Line 57"/>
          <p:cNvSpPr>
            <a:spLocks noChangeShapeType="1"/>
          </p:cNvSpPr>
          <p:nvPr/>
        </p:nvSpPr>
        <p:spPr bwMode="auto">
          <a:xfrm>
            <a:off x="798513" y="2435225"/>
            <a:ext cx="7926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14" name="Line 58"/>
          <p:cNvSpPr>
            <a:spLocks noChangeShapeType="1"/>
          </p:cNvSpPr>
          <p:nvPr/>
        </p:nvSpPr>
        <p:spPr bwMode="auto">
          <a:xfrm>
            <a:off x="798513" y="2981325"/>
            <a:ext cx="7926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15" name="Line 59"/>
          <p:cNvSpPr>
            <a:spLocks noChangeShapeType="1"/>
          </p:cNvSpPr>
          <p:nvPr/>
        </p:nvSpPr>
        <p:spPr bwMode="auto">
          <a:xfrm>
            <a:off x="798513" y="3527425"/>
            <a:ext cx="7926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16" name="Line 60"/>
          <p:cNvSpPr>
            <a:spLocks noChangeShapeType="1"/>
          </p:cNvSpPr>
          <p:nvPr/>
        </p:nvSpPr>
        <p:spPr bwMode="auto">
          <a:xfrm>
            <a:off x="798513" y="4073525"/>
            <a:ext cx="7926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17" name="Line 61"/>
          <p:cNvSpPr>
            <a:spLocks noChangeShapeType="1"/>
          </p:cNvSpPr>
          <p:nvPr/>
        </p:nvSpPr>
        <p:spPr bwMode="auto">
          <a:xfrm>
            <a:off x="798513" y="4619625"/>
            <a:ext cx="7926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18" name="Line 62"/>
          <p:cNvSpPr>
            <a:spLocks noChangeShapeType="1"/>
          </p:cNvSpPr>
          <p:nvPr/>
        </p:nvSpPr>
        <p:spPr bwMode="auto">
          <a:xfrm>
            <a:off x="798513" y="5165725"/>
            <a:ext cx="7926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19" name="Line 63"/>
          <p:cNvSpPr>
            <a:spLocks noChangeShapeType="1"/>
          </p:cNvSpPr>
          <p:nvPr/>
        </p:nvSpPr>
        <p:spPr bwMode="auto">
          <a:xfrm>
            <a:off x="798513" y="5711825"/>
            <a:ext cx="7926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20" name="Line 64"/>
          <p:cNvSpPr>
            <a:spLocks noChangeShapeType="1"/>
          </p:cNvSpPr>
          <p:nvPr/>
        </p:nvSpPr>
        <p:spPr bwMode="auto">
          <a:xfrm>
            <a:off x="798513" y="6257925"/>
            <a:ext cx="792638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21" name="Line 65"/>
          <p:cNvSpPr>
            <a:spLocks noChangeShapeType="1"/>
          </p:cNvSpPr>
          <p:nvPr/>
        </p:nvSpPr>
        <p:spPr bwMode="auto">
          <a:xfrm>
            <a:off x="798513" y="1889125"/>
            <a:ext cx="0" cy="4368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22" name="Line 66"/>
          <p:cNvSpPr>
            <a:spLocks noChangeShapeType="1"/>
          </p:cNvSpPr>
          <p:nvPr/>
        </p:nvSpPr>
        <p:spPr bwMode="auto">
          <a:xfrm>
            <a:off x="1600200" y="1889125"/>
            <a:ext cx="0" cy="436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23" name="Line 67"/>
          <p:cNvSpPr>
            <a:spLocks noChangeShapeType="1"/>
          </p:cNvSpPr>
          <p:nvPr/>
        </p:nvSpPr>
        <p:spPr bwMode="auto">
          <a:xfrm>
            <a:off x="3771900" y="1889125"/>
            <a:ext cx="0" cy="436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24" name="Line 68"/>
          <p:cNvSpPr>
            <a:spLocks noChangeShapeType="1"/>
          </p:cNvSpPr>
          <p:nvPr/>
        </p:nvSpPr>
        <p:spPr bwMode="auto">
          <a:xfrm>
            <a:off x="5143500" y="1889125"/>
            <a:ext cx="0" cy="436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25" name="Line 69"/>
          <p:cNvSpPr>
            <a:spLocks noChangeShapeType="1"/>
          </p:cNvSpPr>
          <p:nvPr/>
        </p:nvSpPr>
        <p:spPr bwMode="auto">
          <a:xfrm>
            <a:off x="6286500" y="1889125"/>
            <a:ext cx="0" cy="436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26" name="Line 70"/>
          <p:cNvSpPr>
            <a:spLocks noChangeShapeType="1"/>
          </p:cNvSpPr>
          <p:nvPr/>
        </p:nvSpPr>
        <p:spPr bwMode="auto">
          <a:xfrm>
            <a:off x="7721600" y="1889125"/>
            <a:ext cx="0" cy="436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27" name="Line 71"/>
          <p:cNvSpPr>
            <a:spLocks noChangeShapeType="1"/>
          </p:cNvSpPr>
          <p:nvPr/>
        </p:nvSpPr>
        <p:spPr bwMode="auto">
          <a:xfrm>
            <a:off x="8724900" y="1889125"/>
            <a:ext cx="0" cy="4368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28" name="Line 72"/>
          <p:cNvSpPr>
            <a:spLocks noChangeShapeType="1"/>
          </p:cNvSpPr>
          <p:nvPr/>
        </p:nvSpPr>
        <p:spPr bwMode="auto">
          <a:xfrm>
            <a:off x="2667000" y="1889125"/>
            <a:ext cx="0" cy="436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29" name="Rectangle 73"/>
          <p:cNvSpPr>
            <a:spLocks noChangeArrowheads="1"/>
          </p:cNvSpPr>
          <p:nvPr/>
        </p:nvSpPr>
        <p:spPr bwMode="auto">
          <a:xfrm>
            <a:off x="7721600" y="5422900"/>
            <a:ext cx="1003300" cy="546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60</a:t>
            </a:r>
          </a:p>
        </p:txBody>
      </p:sp>
      <p:sp>
        <p:nvSpPr>
          <p:cNvPr id="79" name="Rectangle 74"/>
          <p:cNvSpPr>
            <a:spLocks noChangeArrowheads="1"/>
          </p:cNvSpPr>
          <p:nvPr/>
        </p:nvSpPr>
        <p:spPr bwMode="auto">
          <a:xfrm>
            <a:off x="7721600" y="4876800"/>
            <a:ext cx="1003300" cy="546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solidFill>
                  <a:srgbClr val="FF0000"/>
                </a:solidFill>
                <a:ea typeface="Arial" charset="0"/>
                <a:cs typeface="Arial" charset="0"/>
              </a:rPr>
              <a:t>50</a:t>
            </a:r>
          </a:p>
        </p:txBody>
      </p:sp>
      <p:sp>
        <p:nvSpPr>
          <p:cNvPr id="80" name="Rectangle 75"/>
          <p:cNvSpPr>
            <a:spLocks noChangeArrowheads="1"/>
          </p:cNvSpPr>
          <p:nvPr/>
        </p:nvSpPr>
        <p:spPr bwMode="auto">
          <a:xfrm>
            <a:off x="7721600" y="4330700"/>
            <a:ext cx="1003300" cy="546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solidFill>
                  <a:srgbClr val="FF0000"/>
                </a:solidFill>
                <a:ea typeface="Arial" charset="0"/>
                <a:cs typeface="Arial" charset="0"/>
              </a:rPr>
              <a:t>40</a:t>
            </a:r>
          </a:p>
        </p:txBody>
      </p:sp>
      <p:sp>
        <p:nvSpPr>
          <p:cNvPr id="74832" name="Rectangle 76"/>
          <p:cNvSpPr>
            <a:spLocks noChangeArrowheads="1"/>
          </p:cNvSpPr>
          <p:nvPr/>
        </p:nvSpPr>
        <p:spPr bwMode="auto">
          <a:xfrm>
            <a:off x="7721600" y="3784600"/>
            <a:ext cx="1003300" cy="546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30</a:t>
            </a:r>
          </a:p>
        </p:txBody>
      </p:sp>
      <p:sp>
        <p:nvSpPr>
          <p:cNvPr id="82" name="Rectangle 77"/>
          <p:cNvSpPr>
            <a:spLocks noChangeArrowheads="1"/>
          </p:cNvSpPr>
          <p:nvPr/>
        </p:nvSpPr>
        <p:spPr bwMode="auto">
          <a:xfrm>
            <a:off x="7721600" y="3238500"/>
            <a:ext cx="1003300" cy="546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solidFill>
                  <a:srgbClr val="FF0000"/>
                </a:solidFill>
                <a:ea typeface="Arial" charset="0"/>
                <a:cs typeface="Arial" charset="0"/>
              </a:rPr>
              <a:t>20</a:t>
            </a:r>
          </a:p>
        </p:txBody>
      </p:sp>
      <p:sp>
        <p:nvSpPr>
          <p:cNvPr id="74834" name="Rectangle 78"/>
          <p:cNvSpPr>
            <a:spLocks noChangeArrowheads="1"/>
          </p:cNvSpPr>
          <p:nvPr/>
        </p:nvSpPr>
        <p:spPr bwMode="auto">
          <a:xfrm>
            <a:off x="7721600" y="2692400"/>
            <a:ext cx="1003300" cy="546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$10</a:t>
            </a:r>
          </a:p>
        </p:txBody>
      </p:sp>
      <p:sp>
        <p:nvSpPr>
          <p:cNvPr id="74835" name="Rectangle 89"/>
          <p:cNvSpPr>
            <a:spLocks noChangeArrowheads="1"/>
          </p:cNvSpPr>
          <p:nvPr/>
        </p:nvSpPr>
        <p:spPr bwMode="auto">
          <a:xfrm>
            <a:off x="7732713" y="5978525"/>
            <a:ext cx="982662" cy="266700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74836" name="Rectangle 90"/>
          <p:cNvSpPr>
            <a:spLocks noChangeArrowheads="1"/>
          </p:cNvSpPr>
          <p:nvPr/>
        </p:nvSpPr>
        <p:spPr bwMode="auto">
          <a:xfrm>
            <a:off x="7734300" y="2446338"/>
            <a:ext cx="977900" cy="238125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5" animBg="1"/>
      <p:bldP spid="5" grpId="1" animBg="1"/>
      <p:bldP spid="6" grpId="0" bldLvl="5" animBg="1"/>
      <p:bldP spid="6" grpId="1" animBg="1"/>
      <p:bldP spid="8" grpId="0" bldLvl="5" animBg="1"/>
      <p:bldP spid="8" grpId="1" animBg="1"/>
      <p:bldP spid="9" grpId="0" bldLvl="5" animBg="1"/>
      <p:bldP spid="9" grpId="1" animBg="1"/>
      <p:bldP spid="10" grpId="0" bldLvl="5" animBg="1"/>
      <p:bldP spid="10" grpId="1" animBg="1"/>
      <p:bldP spid="18" grpId="0"/>
      <p:bldP spid="27" grpId="0"/>
      <p:bldP spid="28" grpId="0"/>
      <p:bldP spid="31" grpId="0"/>
      <p:bldP spid="38" grpId="0"/>
      <p:bldP spid="40" grpId="0"/>
      <p:bldP spid="41" grpId="0"/>
      <p:bldP spid="42" grpId="0"/>
      <p:bldP spid="47" grpId="0"/>
      <p:bldP spid="4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AutoShape 46"/>
          <p:cNvSpPr>
            <a:spLocks noChangeAspect="1" noChangeArrowheads="1" noTextEdit="1"/>
          </p:cNvSpPr>
          <p:nvPr/>
        </p:nvSpPr>
        <p:spPr bwMode="auto">
          <a:xfrm>
            <a:off x="3408363" y="779463"/>
            <a:ext cx="5394325" cy="559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6802" name="Group 47"/>
          <p:cNvGrpSpPr>
            <a:grpSpLocks/>
          </p:cNvGrpSpPr>
          <p:nvPr/>
        </p:nvGrpSpPr>
        <p:grpSpPr bwMode="auto">
          <a:xfrm>
            <a:off x="3457575" y="828675"/>
            <a:ext cx="5384800" cy="5494338"/>
            <a:chOff x="2178" y="522"/>
            <a:chExt cx="3392" cy="3461"/>
          </a:xfrm>
        </p:grpSpPr>
        <p:grpSp>
          <p:nvGrpSpPr>
            <p:cNvPr id="76814" name="Group 48"/>
            <p:cNvGrpSpPr>
              <a:grpSpLocks/>
            </p:cNvGrpSpPr>
            <p:nvPr/>
          </p:nvGrpSpPr>
          <p:grpSpPr bwMode="auto">
            <a:xfrm>
              <a:off x="2178" y="522"/>
              <a:ext cx="3392" cy="3461"/>
              <a:chOff x="2178" y="522"/>
              <a:chExt cx="3392" cy="3461"/>
            </a:xfrm>
          </p:grpSpPr>
          <p:sp>
            <p:nvSpPr>
              <p:cNvPr id="76858" name="Rectangle 49"/>
              <p:cNvSpPr>
                <a:spLocks noChangeArrowheads="1"/>
              </p:cNvSpPr>
              <p:nvPr/>
            </p:nvSpPr>
            <p:spPr bwMode="auto">
              <a:xfrm>
                <a:off x="2178" y="522"/>
                <a:ext cx="3329" cy="3461"/>
              </a:xfrm>
              <a:prstGeom prst="rect">
                <a:avLst/>
              </a:prstGeom>
              <a:solidFill>
                <a:srgbClr val="CCFFCC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76859" name="Rectangle 50"/>
              <p:cNvSpPr>
                <a:spLocks noChangeArrowheads="1"/>
              </p:cNvSpPr>
              <p:nvPr/>
            </p:nvSpPr>
            <p:spPr bwMode="auto">
              <a:xfrm>
                <a:off x="2987" y="698"/>
                <a:ext cx="2389" cy="265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ea typeface="Arial" charset="0"/>
                  <a:cs typeface="Arial" charset="0"/>
                </a:endParaRPr>
              </a:p>
            </p:txBody>
          </p:sp>
          <p:grpSp>
            <p:nvGrpSpPr>
              <p:cNvPr id="76860" name="Group 51"/>
              <p:cNvGrpSpPr>
                <a:grpSpLocks/>
              </p:cNvGrpSpPr>
              <p:nvPr/>
            </p:nvGrpSpPr>
            <p:grpSpPr bwMode="auto">
              <a:xfrm>
                <a:off x="3282" y="1181"/>
                <a:ext cx="2288" cy="1228"/>
                <a:chOff x="3282" y="1181"/>
                <a:chExt cx="2288" cy="1228"/>
              </a:xfrm>
            </p:grpSpPr>
            <p:sp>
              <p:nvSpPr>
                <p:cNvPr id="76861" name="Freeform 52"/>
                <p:cNvSpPr>
                  <a:spLocks/>
                </p:cNvSpPr>
                <p:nvPr/>
              </p:nvSpPr>
              <p:spPr bwMode="auto">
                <a:xfrm>
                  <a:off x="3307" y="1206"/>
                  <a:ext cx="2263" cy="1184"/>
                </a:xfrm>
                <a:custGeom>
                  <a:avLst/>
                  <a:gdLst>
                    <a:gd name="T0" fmla="*/ 0 w 361"/>
                    <a:gd name="T1" fmla="*/ 0 h 189"/>
                    <a:gd name="T2" fmla="*/ 19786142 w 361"/>
                    <a:gd name="T3" fmla="*/ 45452457 h 189"/>
                    <a:gd name="T4" fmla="*/ 39204739 w 361"/>
                    <a:gd name="T5" fmla="*/ 63225663 h 189"/>
                    <a:gd name="T6" fmla="*/ 58981528 w 361"/>
                    <a:gd name="T7" fmla="*/ 70413583 h 189"/>
                    <a:gd name="T8" fmla="*/ 78342991 w 361"/>
                    <a:gd name="T9" fmla="*/ 71560941 h 189"/>
                    <a:gd name="T10" fmla="*/ 98119775 w 361"/>
                    <a:gd name="T11" fmla="*/ 68540676 h 189"/>
                    <a:gd name="T12" fmla="*/ 117538377 w 361"/>
                    <a:gd name="T13" fmla="*/ 62076819 h 189"/>
                    <a:gd name="T14" fmla="*/ 137324557 w 361"/>
                    <a:gd name="T15" fmla="*/ 51492981 h 18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61"/>
                    <a:gd name="T25" fmla="*/ 0 h 189"/>
                    <a:gd name="T26" fmla="*/ 361 w 361"/>
                    <a:gd name="T27" fmla="*/ 189 h 18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61" h="189">
                      <a:moveTo>
                        <a:pt x="0" y="0"/>
                      </a:moveTo>
                      <a:lnTo>
                        <a:pt x="52" y="120"/>
                      </a:lnTo>
                      <a:lnTo>
                        <a:pt x="103" y="167"/>
                      </a:lnTo>
                      <a:lnTo>
                        <a:pt x="155" y="186"/>
                      </a:lnTo>
                      <a:lnTo>
                        <a:pt x="206" y="189"/>
                      </a:lnTo>
                      <a:lnTo>
                        <a:pt x="258" y="181"/>
                      </a:lnTo>
                      <a:lnTo>
                        <a:pt x="309" y="164"/>
                      </a:lnTo>
                      <a:lnTo>
                        <a:pt x="361" y="136"/>
                      </a:lnTo>
                    </a:path>
                  </a:pathLst>
                </a:custGeom>
                <a:noFill/>
                <a:ln w="30163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76862" name="Oval 53"/>
                <p:cNvSpPr>
                  <a:spLocks noChangeArrowheads="1"/>
                </p:cNvSpPr>
                <p:nvPr/>
              </p:nvSpPr>
              <p:spPr bwMode="auto">
                <a:xfrm>
                  <a:off x="3282" y="1181"/>
                  <a:ext cx="44" cy="43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76863" name="Oval 54"/>
                <p:cNvSpPr>
                  <a:spLocks noChangeArrowheads="1"/>
                </p:cNvSpPr>
                <p:nvPr/>
              </p:nvSpPr>
              <p:spPr bwMode="auto">
                <a:xfrm>
                  <a:off x="3608" y="1933"/>
                  <a:ext cx="44" cy="44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76864" name="Oval 55"/>
                <p:cNvSpPr>
                  <a:spLocks noChangeArrowheads="1"/>
                </p:cNvSpPr>
                <p:nvPr/>
              </p:nvSpPr>
              <p:spPr bwMode="auto">
                <a:xfrm>
                  <a:off x="3927" y="2227"/>
                  <a:ext cx="44" cy="44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76865" name="Oval 56"/>
                <p:cNvSpPr>
                  <a:spLocks noChangeArrowheads="1"/>
                </p:cNvSpPr>
                <p:nvPr/>
              </p:nvSpPr>
              <p:spPr bwMode="auto">
                <a:xfrm>
                  <a:off x="4253" y="2347"/>
                  <a:ext cx="44" cy="43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76866" name="Oval 57"/>
                <p:cNvSpPr>
                  <a:spLocks noChangeArrowheads="1"/>
                </p:cNvSpPr>
                <p:nvPr/>
              </p:nvSpPr>
              <p:spPr bwMode="auto">
                <a:xfrm>
                  <a:off x="4573" y="2365"/>
                  <a:ext cx="44" cy="44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76867" name="Oval 58"/>
                <p:cNvSpPr>
                  <a:spLocks noChangeArrowheads="1"/>
                </p:cNvSpPr>
                <p:nvPr/>
              </p:nvSpPr>
              <p:spPr bwMode="auto">
                <a:xfrm>
                  <a:off x="4899" y="2315"/>
                  <a:ext cx="44" cy="44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76868" name="Oval 59"/>
                <p:cNvSpPr>
                  <a:spLocks noChangeArrowheads="1"/>
                </p:cNvSpPr>
                <p:nvPr/>
              </p:nvSpPr>
              <p:spPr bwMode="auto">
                <a:xfrm>
                  <a:off x="5219" y="2209"/>
                  <a:ext cx="44" cy="43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</p:grpSp>
        </p:grpSp>
        <p:grpSp>
          <p:nvGrpSpPr>
            <p:cNvPr id="76815" name="Group 60"/>
            <p:cNvGrpSpPr>
              <a:grpSpLocks/>
            </p:cNvGrpSpPr>
            <p:nvPr/>
          </p:nvGrpSpPr>
          <p:grpSpPr bwMode="auto">
            <a:xfrm>
              <a:off x="2178" y="522"/>
              <a:ext cx="3329" cy="3461"/>
              <a:chOff x="2178" y="522"/>
              <a:chExt cx="3329" cy="3461"/>
            </a:xfrm>
          </p:grpSpPr>
          <p:grpSp>
            <p:nvGrpSpPr>
              <p:cNvPr id="76816" name="Group 61"/>
              <p:cNvGrpSpPr>
                <a:grpSpLocks/>
              </p:cNvGrpSpPr>
              <p:nvPr/>
            </p:nvGrpSpPr>
            <p:grpSpPr bwMode="auto">
              <a:xfrm>
                <a:off x="2216" y="698"/>
                <a:ext cx="3160" cy="3245"/>
                <a:chOff x="2216" y="698"/>
                <a:chExt cx="3160" cy="3245"/>
              </a:xfrm>
            </p:grpSpPr>
            <p:sp>
              <p:nvSpPr>
                <p:cNvPr id="76818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987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819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3307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820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3633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821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3953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822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4279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823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4598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824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4924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825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5244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76826" name="Group 70"/>
                <p:cNvGrpSpPr>
                  <a:grpSpLocks/>
                </p:cNvGrpSpPr>
                <p:nvPr/>
              </p:nvGrpSpPr>
              <p:grpSpPr bwMode="auto">
                <a:xfrm>
                  <a:off x="2454" y="698"/>
                  <a:ext cx="2922" cy="2749"/>
                  <a:chOff x="2454" y="698"/>
                  <a:chExt cx="2922" cy="2749"/>
                </a:xfrm>
              </p:grpSpPr>
              <p:sp>
                <p:nvSpPr>
                  <p:cNvPr id="76837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3349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6838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3036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6839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2716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6840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2403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6841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2089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6842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1770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6843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1456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6844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1143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6845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823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76846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2987" y="698"/>
                    <a:ext cx="2389" cy="2652"/>
                    <a:chOff x="2987" y="698"/>
                    <a:chExt cx="2389" cy="2652"/>
                  </a:xfrm>
                </p:grpSpPr>
                <p:sp>
                  <p:nvSpPr>
                    <p:cNvPr id="76856" name="Line 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87" y="698"/>
                      <a:ext cx="1" cy="2651"/>
                    </a:xfrm>
                    <a:prstGeom prst="line">
                      <a:avLst/>
                    </a:prstGeom>
                    <a:noFill/>
                    <a:ln w="20638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857" name="Line 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87" y="3349"/>
                      <a:ext cx="2389" cy="1"/>
                    </a:xfrm>
                    <a:prstGeom prst="line">
                      <a:avLst/>
                    </a:prstGeom>
                    <a:noFill/>
                    <a:ln w="20638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76847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2630" y="3255"/>
                    <a:ext cx="178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ea typeface="Arial" charset="0"/>
                        <a:cs typeface="Arial" charset="0"/>
                      </a:rPr>
                      <a:t>$0</a:t>
                    </a:r>
                    <a:endParaRPr lang="en-US" sz="1800"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76848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2542" y="2942"/>
                    <a:ext cx="26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ea typeface="Arial" charset="0"/>
                        <a:cs typeface="Arial" charset="0"/>
                      </a:rPr>
                      <a:t>$25</a:t>
                    </a:r>
                    <a:endParaRPr lang="en-US" sz="1800"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76849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2542" y="2622"/>
                    <a:ext cx="26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ea typeface="Arial" charset="0"/>
                        <a:cs typeface="Arial" charset="0"/>
                      </a:rPr>
                      <a:t>$50</a:t>
                    </a:r>
                    <a:endParaRPr lang="en-US" sz="1800"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76850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2542" y="2309"/>
                    <a:ext cx="26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ea typeface="Arial" charset="0"/>
                        <a:cs typeface="Arial" charset="0"/>
                      </a:rPr>
                      <a:t>$75</a:t>
                    </a:r>
                    <a:endParaRPr lang="en-US" sz="1800"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76851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2454" y="1995"/>
                    <a:ext cx="356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ea typeface="Arial" charset="0"/>
                        <a:cs typeface="Arial" charset="0"/>
                      </a:rPr>
                      <a:t>$100</a:t>
                    </a:r>
                    <a:endParaRPr lang="en-US" sz="1800"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76852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2454" y="1676"/>
                    <a:ext cx="356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ea typeface="Arial" charset="0"/>
                        <a:cs typeface="Arial" charset="0"/>
                      </a:rPr>
                      <a:t>$125</a:t>
                    </a:r>
                    <a:endParaRPr lang="en-US" sz="1800"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76853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2454" y="1362"/>
                    <a:ext cx="356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ea typeface="Arial" charset="0"/>
                        <a:cs typeface="Arial" charset="0"/>
                      </a:rPr>
                      <a:t>$150</a:t>
                    </a:r>
                    <a:endParaRPr lang="en-US" sz="1800"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76854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2454" y="1049"/>
                    <a:ext cx="356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ea typeface="Arial" charset="0"/>
                        <a:cs typeface="Arial" charset="0"/>
                      </a:rPr>
                      <a:t>$175</a:t>
                    </a:r>
                    <a:endParaRPr lang="en-US" sz="1800"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76855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2454" y="729"/>
                    <a:ext cx="356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2000">
                        <a:solidFill>
                          <a:srgbClr val="000000"/>
                        </a:solidFill>
                        <a:ea typeface="Arial" charset="0"/>
                        <a:cs typeface="Arial" charset="0"/>
                      </a:rPr>
                      <a:t>$200</a:t>
                    </a:r>
                    <a:endParaRPr lang="en-US" sz="1800">
                      <a:ea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6827" name="Rectangle 92"/>
                <p:cNvSpPr>
                  <a:spLocks noChangeArrowheads="1"/>
                </p:cNvSpPr>
                <p:nvPr/>
              </p:nvSpPr>
              <p:spPr bwMode="auto">
                <a:xfrm>
                  <a:off x="2943" y="3494"/>
                  <a:ext cx="8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0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76828" name="Rectangle 93"/>
                <p:cNvSpPr>
                  <a:spLocks noChangeArrowheads="1"/>
                </p:cNvSpPr>
                <p:nvPr/>
              </p:nvSpPr>
              <p:spPr bwMode="auto">
                <a:xfrm>
                  <a:off x="3263" y="3494"/>
                  <a:ext cx="8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1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76829" name="Rectangle 94"/>
                <p:cNvSpPr>
                  <a:spLocks noChangeArrowheads="1"/>
                </p:cNvSpPr>
                <p:nvPr/>
              </p:nvSpPr>
              <p:spPr bwMode="auto">
                <a:xfrm>
                  <a:off x="3589" y="3494"/>
                  <a:ext cx="8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2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76830" name="Rectangle 95"/>
                <p:cNvSpPr>
                  <a:spLocks noChangeArrowheads="1"/>
                </p:cNvSpPr>
                <p:nvPr/>
              </p:nvSpPr>
              <p:spPr bwMode="auto">
                <a:xfrm>
                  <a:off x="3909" y="3494"/>
                  <a:ext cx="8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3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76831" name="Rectangle 96"/>
                <p:cNvSpPr>
                  <a:spLocks noChangeArrowheads="1"/>
                </p:cNvSpPr>
                <p:nvPr/>
              </p:nvSpPr>
              <p:spPr bwMode="auto">
                <a:xfrm>
                  <a:off x="4235" y="3494"/>
                  <a:ext cx="8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4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76832" name="Rectangle 97"/>
                <p:cNvSpPr>
                  <a:spLocks noChangeArrowheads="1"/>
                </p:cNvSpPr>
                <p:nvPr/>
              </p:nvSpPr>
              <p:spPr bwMode="auto">
                <a:xfrm>
                  <a:off x="4554" y="3494"/>
                  <a:ext cx="8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5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76833" name="Rectangle 98"/>
                <p:cNvSpPr>
                  <a:spLocks noChangeArrowheads="1"/>
                </p:cNvSpPr>
                <p:nvPr/>
              </p:nvSpPr>
              <p:spPr bwMode="auto">
                <a:xfrm>
                  <a:off x="4880" y="3494"/>
                  <a:ext cx="8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6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76834" name="Rectangle 99"/>
                <p:cNvSpPr>
                  <a:spLocks noChangeArrowheads="1"/>
                </p:cNvSpPr>
                <p:nvPr/>
              </p:nvSpPr>
              <p:spPr bwMode="auto">
                <a:xfrm>
                  <a:off x="5200" y="3494"/>
                  <a:ext cx="8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7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76835" name="Rectangle 100"/>
                <p:cNvSpPr>
                  <a:spLocks noChangeArrowheads="1"/>
                </p:cNvSpPr>
                <p:nvPr/>
              </p:nvSpPr>
              <p:spPr bwMode="auto">
                <a:xfrm>
                  <a:off x="4103" y="3751"/>
                  <a:ext cx="12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 b="1" i="1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Q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76836" name="Rectangle 101"/>
                <p:cNvSpPr>
                  <a:spLocks noChangeArrowheads="1"/>
                </p:cNvSpPr>
                <p:nvPr/>
              </p:nvSpPr>
              <p:spPr bwMode="auto">
                <a:xfrm rot="-5400000">
                  <a:off x="2089" y="1932"/>
                  <a:ext cx="445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 b="1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Costs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76817" name="Rectangle 102"/>
              <p:cNvSpPr>
                <a:spLocks noChangeArrowheads="1"/>
              </p:cNvSpPr>
              <p:nvPr/>
            </p:nvSpPr>
            <p:spPr bwMode="auto">
              <a:xfrm>
                <a:off x="2178" y="522"/>
                <a:ext cx="3329" cy="346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ea typeface="Arial" charset="0"/>
                  <a:cs typeface="Arial" charset="0"/>
                </a:endParaRPr>
              </a:p>
            </p:txBody>
          </p:sp>
        </p:grpSp>
      </p:grpSp>
      <p:sp>
        <p:nvSpPr>
          <p:cNvPr id="7680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12750" y="174625"/>
            <a:ext cx="8442325" cy="649288"/>
          </a:xfrm>
        </p:spPr>
        <p:txBody>
          <a:bodyPr/>
          <a:lstStyle/>
          <a:p>
            <a:pPr eaLnBrk="1" hangingPunct="1"/>
            <a:r>
              <a:rPr lang="en-US" sz="2700" smtClean="0">
                <a:latin typeface="Tahoma" charset="0"/>
                <a:ea typeface="Tahoma" charset="0"/>
                <a:cs typeface="Tahoma" charset="0"/>
              </a:rPr>
              <a:t>EXAMPLE 2:  </a:t>
            </a:r>
            <a:r>
              <a:rPr lang="en-US" sz="3000" smtClean="0">
                <a:latin typeface="Tahoma" charset="0"/>
                <a:ea typeface="Tahoma" charset="0"/>
                <a:cs typeface="Tahoma" charset="0"/>
              </a:rPr>
              <a:t>Why ATC Is Usually U-Shaped</a:t>
            </a:r>
          </a:p>
        </p:txBody>
      </p:sp>
      <p:sp>
        <p:nvSpPr>
          <p:cNvPr id="76804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99431" name="Text Box 103"/>
          <p:cNvSpPr txBox="1">
            <a:spLocks noChangeArrowheads="1"/>
          </p:cNvSpPr>
          <p:nvPr/>
        </p:nvSpPr>
        <p:spPr bwMode="auto">
          <a:xfrm>
            <a:off x="430213" y="998538"/>
            <a:ext cx="2816225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  <a:spcBef>
                <a:spcPct val="45000"/>
              </a:spcBef>
            </a:pPr>
            <a:r>
              <a:rPr lang="en-US" sz="2500" dirty="0">
                <a:ea typeface="Arial" charset="0"/>
                <a:cs typeface="Arial" charset="0"/>
              </a:rPr>
              <a:t>As </a:t>
            </a:r>
            <a:r>
              <a:rPr lang="en-US" sz="2500" b="1" i="1" dirty="0">
                <a:ea typeface="Arial" charset="0"/>
                <a:cs typeface="Arial" charset="0"/>
              </a:rPr>
              <a:t>Q</a:t>
            </a:r>
            <a:r>
              <a:rPr lang="en-US" sz="2500" dirty="0">
                <a:ea typeface="Arial" charset="0"/>
                <a:cs typeface="Arial" charset="0"/>
              </a:rPr>
              <a:t> rises:</a:t>
            </a:r>
          </a:p>
          <a:p>
            <a:pPr>
              <a:lnSpc>
                <a:spcPct val="110000"/>
              </a:lnSpc>
              <a:spcBef>
                <a:spcPct val="45000"/>
              </a:spcBef>
            </a:pPr>
            <a:r>
              <a:rPr lang="en-US" sz="2500" dirty="0">
                <a:ea typeface="Arial" charset="0"/>
                <a:cs typeface="Arial" charset="0"/>
              </a:rPr>
              <a:t>Initially,</a:t>
            </a:r>
            <a:r>
              <a:rPr lang="en-US" sz="2500" dirty="0" smtClean="0">
                <a:ea typeface="Arial" charset="0"/>
                <a:cs typeface="Arial" charset="0"/>
              </a:rPr>
              <a:t> falling </a:t>
            </a:r>
            <a:r>
              <a:rPr lang="en-US" sz="2500" i="1" dirty="0">
                <a:ea typeface="Arial" charset="0"/>
                <a:cs typeface="Arial" charset="0"/>
              </a:rPr>
              <a:t>AFC</a:t>
            </a:r>
            <a:r>
              <a:rPr lang="en-US" sz="2500" dirty="0" smtClean="0">
                <a:ea typeface="Arial" charset="0"/>
                <a:cs typeface="Arial" charset="0"/>
              </a:rPr>
              <a:t> pulls </a:t>
            </a:r>
            <a:r>
              <a:rPr lang="en-US" sz="2500" i="1" dirty="0">
                <a:ea typeface="Arial" charset="0"/>
                <a:cs typeface="Arial" charset="0"/>
              </a:rPr>
              <a:t>ATC</a:t>
            </a:r>
            <a:r>
              <a:rPr lang="en-US" sz="2500" dirty="0">
                <a:ea typeface="Arial" charset="0"/>
                <a:cs typeface="Arial" charset="0"/>
              </a:rPr>
              <a:t> down.</a:t>
            </a:r>
          </a:p>
          <a:p>
            <a:pPr>
              <a:lnSpc>
                <a:spcPct val="110000"/>
              </a:lnSpc>
              <a:spcBef>
                <a:spcPct val="45000"/>
              </a:spcBef>
            </a:pPr>
            <a:r>
              <a:rPr lang="en-US" sz="2500" dirty="0">
                <a:ea typeface="Arial" charset="0"/>
                <a:cs typeface="Arial" charset="0"/>
              </a:rPr>
              <a:t>Eventually,</a:t>
            </a:r>
            <a:r>
              <a:rPr lang="en-US" sz="2500" dirty="0" smtClean="0">
                <a:ea typeface="Arial" charset="0"/>
                <a:cs typeface="Arial" charset="0"/>
              </a:rPr>
              <a:t> rising </a:t>
            </a:r>
            <a:r>
              <a:rPr lang="en-US" sz="2500" i="1" dirty="0">
                <a:ea typeface="Arial" charset="0"/>
                <a:cs typeface="Arial" charset="0"/>
              </a:rPr>
              <a:t>AVC</a:t>
            </a:r>
            <a:r>
              <a:rPr lang="en-US" sz="2500" dirty="0" smtClean="0">
                <a:ea typeface="Arial" charset="0"/>
                <a:cs typeface="Arial" charset="0"/>
              </a:rPr>
              <a:t> pulls </a:t>
            </a:r>
            <a:r>
              <a:rPr lang="en-US" sz="2500" i="1" dirty="0">
                <a:ea typeface="Arial" charset="0"/>
                <a:cs typeface="Arial" charset="0"/>
              </a:rPr>
              <a:t>ATC</a:t>
            </a:r>
            <a:r>
              <a:rPr lang="en-US" sz="2500" dirty="0">
                <a:ea typeface="Arial" charset="0"/>
                <a:cs typeface="Arial" charset="0"/>
              </a:rPr>
              <a:t> up.</a:t>
            </a:r>
          </a:p>
          <a:p>
            <a:pPr>
              <a:lnSpc>
                <a:spcPct val="110000"/>
              </a:lnSpc>
              <a:spcBef>
                <a:spcPct val="45000"/>
              </a:spcBef>
            </a:pPr>
            <a:r>
              <a:rPr lang="en-US" sz="2500" b="1" dirty="0">
                <a:solidFill>
                  <a:srgbClr val="CC0000"/>
                </a:solidFill>
                <a:ea typeface="Arial" charset="0"/>
                <a:cs typeface="Arial" charset="0"/>
              </a:rPr>
              <a:t>Efficient scale</a:t>
            </a:r>
            <a:r>
              <a:rPr lang="en-US" sz="2500" dirty="0">
                <a:ea typeface="Arial" charset="0"/>
                <a:cs typeface="Arial" charset="0"/>
              </a:rPr>
              <a:t>:</a:t>
            </a:r>
            <a:br>
              <a:rPr lang="en-US" sz="2500" dirty="0">
                <a:ea typeface="Arial" charset="0"/>
                <a:cs typeface="Arial" charset="0"/>
              </a:rPr>
            </a:br>
            <a:r>
              <a:rPr lang="en-US" sz="2500" dirty="0">
                <a:ea typeface="Arial" charset="0"/>
                <a:cs typeface="Arial" charset="0"/>
              </a:rPr>
              <a:t>The quantity that minimizes ATC. </a:t>
            </a:r>
            <a:endParaRPr lang="en-US" sz="2500" b="1" dirty="0">
              <a:ea typeface="Arial" charset="0"/>
              <a:cs typeface="Arial" charset="0"/>
            </a:endParaRPr>
          </a:p>
        </p:txBody>
      </p:sp>
      <p:sp>
        <p:nvSpPr>
          <p:cNvPr id="99432" name="Arc 104"/>
          <p:cNvSpPr>
            <a:spLocks/>
          </p:cNvSpPr>
          <p:nvPr/>
        </p:nvSpPr>
        <p:spPr bwMode="auto">
          <a:xfrm flipH="1" flipV="1">
            <a:off x="5153025" y="433388"/>
            <a:ext cx="1903413" cy="3455987"/>
          </a:xfrm>
          <a:custGeom>
            <a:avLst/>
            <a:gdLst>
              <a:gd name="T0" fmla="*/ 2147483647 w 19418"/>
              <a:gd name="T1" fmla="*/ 0 h 21594"/>
              <a:gd name="T2" fmla="*/ 2147483647 w 19418"/>
              <a:gd name="T3" fmla="*/ 2147483647 h 21594"/>
              <a:gd name="T4" fmla="*/ 0 w 19418"/>
              <a:gd name="T5" fmla="*/ 2147483647 h 21594"/>
              <a:gd name="T6" fmla="*/ 0 60000 65536"/>
              <a:gd name="T7" fmla="*/ 0 60000 65536"/>
              <a:gd name="T8" fmla="*/ 0 60000 65536"/>
              <a:gd name="T9" fmla="*/ 0 w 19418"/>
              <a:gd name="T10" fmla="*/ 0 h 21594"/>
              <a:gd name="T11" fmla="*/ 19418 w 19418"/>
              <a:gd name="T12" fmla="*/ 21594 h 2159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418" h="21594" fill="none" extrusionOk="0">
                <a:moveTo>
                  <a:pt x="493" y="-1"/>
                </a:moveTo>
                <a:cubicBezTo>
                  <a:pt x="8574" y="184"/>
                  <a:pt x="15877" y="4865"/>
                  <a:pt x="19417" y="12133"/>
                </a:cubicBezTo>
              </a:path>
              <a:path w="19418" h="21594" stroke="0" extrusionOk="0">
                <a:moveTo>
                  <a:pt x="493" y="-1"/>
                </a:moveTo>
                <a:cubicBezTo>
                  <a:pt x="8574" y="184"/>
                  <a:pt x="15877" y="4865"/>
                  <a:pt x="19417" y="12133"/>
                </a:cubicBezTo>
                <a:lnTo>
                  <a:pt x="0" y="21594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triangle" w="lg" len="med"/>
            <a:tailEnd type="none" w="lg" len="med"/>
          </a:ln>
        </p:spPr>
        <p:txBody>
          <a:bodyPr rot="10800000"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99433" name="Arc 105"/>
          <p:cNvSpPr>
            <a:spLocks/>
          </p:cNvSpPr>
          <p:nvPr/>
        </p:nvSpPr>
        <p:spPr bwMode="auto">
          <a:xfrm flipH="1" flipV="1">
            <a:off x="7185025" y="2973388"/>
            <a:ext cx="1679575" cy="901700"/>
          </a:xfrm>
          <a:custGeom>
            <a:avLst/>
            <a:gdLst>
              <a:gd name="T0" fmla="*/ 0 w 19791"/>
              <a:gd name="T1" fmla="*/ 2147483647 h 21520"/>
              <a:gd name="T2" fmla="*/ 2147483647 w 19791"/>
              <a:gd name="T3" fmla="*/ 0 h 21520"/>
              <a:gd name="T4" fmla="*/ 2147483647 w 19791"/>
              <a:gd name="T5" fmla="*/ 2147483647 h 21520"/>
              <a:gd name="T6" fmla="*/ 0 60000 65536"/>
              <a:gd name="T7" fmla="*/ 0 60000 65536"/>
              <a:gd name="T8" fmla="*/ 0 60000 65536"/>
              <a:gd name="T9" fmla="*/ 0 w 19791"/>
              <a:gd name="T10" fmla="*/ 0 h 21520"/>
              <a:gd name="T11" fmla="*/ 19791 w 19791"/>
              <a:gd name="T12" fmla="*/ 21520 h 215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791" h="21520" fill="none" extrusionOk="0">
                <a:moveTo>
                  <a:pt x="-1" y="12866"/>
                </a:moveTo>
                <a:cubicBezTo>
                  <a:pt x="3169" y="5618"/>
                  <a:pt x="10047" y="682"/>
                  <a:pt x="17929" y="0"/>
                </a:cubicBezTo>
              </a:path>
              <a:path w="19791" h="21520" stroke="0" extrusionOk="0">
                <a:moveTo>
                  <a:pt x="-1" y="12866"/>
                </a:moveTo>
                <a:cubicBezTo>
                  <a:pt x="3169" y="5618"/>
                  <a:pt x="10047" y="682"/>
                  <a:pt x="17929" y="0"/>
                </a:cubicBezTo>
                <a:lnTo>
                  <a:pt x="19791" y="2152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triangle" w="lg" len="med"/>
            <a:tailEnd/>
          </a:ln>
        </p:spPr>
        <p:txBody>
          <a:bodyPr rot="10800000"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99434" name="Line 106"/>
          <p:cNvSpPr>
            <a:spLocks noChangeShapeType="1"/>
          </p:cNvSpPr>
          <p:nvPr/>
        </p:nvSpPr>
        <p:spPr bwMode="auto">
          <a:xfrm>
            <a:off x="5216525" y="5253038"/>
            <a:ext cx="1716088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35" name="Line 107"/>
          <p:cNvSpPr>
            <a:spLocks noChangeShapeType="1"/>
          </p:cNvSpPr>
          <p:nvPr/>
        </p:nvSpPr>
        <p:spPr bwMode="auto">
          <a:xfrm>
            <a:off x="7302500" y="5251450"/>
            <a:ext cx="1476375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" name="Group 69"/>
          <p:cNvGrpSpPr>
            <a:grpSpLocks/>
          </p:cNvGrpSpPr>
          <p:nvPr/>
        </p:nvGrpSpPr>
        <p:grpSpPr bwMode="auto">
          <a:xfrm>
            <a:off x="7146925" y="3746500"/>
            <a:ext cx="301625" cy="2130425"/>
            <a:chOff x="4502" y="2360"/>
            <a:chExt cx="190" cy="1342"/>
          </a:xfrm>
        </p:grpSpPr>
        <p:sp>
          <p:nvSpPr>
            <p:cNvPr id="76811" name="Line 66"/>
            <p:cNvSpPr>
              <a:spLocks noChangeShapeType="1"/>
            </p:cNvSpPr>
            <p:nvPr/>
          </p:nvSpPr>
          <p:spPr bwMode="auto">
            <a:xfrm>
              <a:off x="4598" y="2384"/>
              <a:ext cx="0" cy="1096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2" name="Oval 67"/>
            <p:cNvSpPr>
              <a:spLocks noChangeAspect="1" noChangeArrowheads="1"/>
            </p:cNvSpPr>
            <p:nvPr/>
          </p:nvSpPr>
          <p:spPr bwMode="auto">
            <a:xfrm>
              <a:off x="4568" y="2360"/>
              <a:ext cx="55" cy="55"/>
            </a:xfrm>
            <a:prstGeom prst="ellipse">
              <a:avLst/>
            </a:pr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6813" name="Rectangle 68"/>
            <p:cNvSpPr>
              <a:spLocks noChangeArrowheads="1"/>
            </p:cNvSpPr>
            <p:nvPr/>
          </p:nvSpPr>
          <p:spPr bwMode="auto">
            <a:xfrm>
              <a:off x="4502" y="3478"/>
              <a:ext cx="190" cy="224"/>
            </a:xfrm>
            <a:prstGeom prst="rect">
              <a:avLst/>
            </a:prstGeom>
            <a:noFill/>
            <a:ln w="127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4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9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99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9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99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94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9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99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94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99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9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431" grpId="0" uiExpand="1" build="p"/>
      <p:bldP spid="99432" grpId="0" uiExpand="1" animBg="1"/>
      <p:bldP spid="99432" grpId="1" uiExpand="1" animBg="1"/>
      <p:bldP spid="99433" grpId="0" uiExpand="1" animBg="1"/>
      <p:bldP spid="99433" grpId="1" animBg="1"/>
      <p:bldP spid="99434" grpId="0" animBg="1"/>
      <p:bldP spid="99434" grpId="1" animBg="1"/>
      <p:bldP spid="99435" grpId="0" animBg="1"/>
      <p:bldP spid="99435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63513"/>
            <a:ext cx="7467600" cy="649287"/>
          </a:xfrm>
        </p:spPr>
        <p:txBody>
          <a:bodyPr/>
          <a:lstStyle/>
          <a:p>
            <a:pPr eaLnBrk="1" hangingPunct="1"/>
            <a:r>
              <a:rPr lang="en-US" sz="2700" smtClean="0">
                <a:latin typeface="Tahoma" charset="0"/>
                <a:ea typeface="Tahoma" charset="0"/>
                <a:cs typeface="Tahoma" charset="0"/>
              </a:rPr>
              <a:t>EXAMPLE 2:  </a:t>
            </a:r>
            <a:r>
              <a:rPr lang="en-US" sz="3000" smtClean="0">
                <a:latin typeface="Tahoma" charset="0"/>
                <a:ea typeface="Tahoma" charset="0"/>
                <a:cs typeface="Tahoma" charset="0"/>
              </a:rPr>
              <a:t>ATC and MC</a:t>
            </a:r>
          </a:p>
        </p:txBody>
      </p:sp>
      <p:sp>
        <p:nvSpPr>
          <p:cNvPr id="7885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78851" name="AutoShape 4"/>
          <p:cNvSpPr>
            <a:spLocks noChangeAspect="1" noChangeArrowheads="1" noTextEdit="1"/>
          </p:cNvSpPr>
          <p:nvPr/>
        </p:nvSpPr>
        <p:spPr bwMode="auto">
          <a:xfrm>
            <a:off x="3408363" y="779463"/>
            <a:ext cx="5394325" cy="559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52" name="Rectangle 5"/>
          <p:cNvSpPr>
            <a:spLocks noChangeArrowheads="1"/>
          </p:cNvSpPr>
          <p:nvPr/>
        </p:nvSpPr>
        <p:spPr bwMode="auto">
          <a:xfrm>
            <a:off x="3457575" y="828675"/>
            <a:ext cx="5284788" cy="5494338"/>
          </a:xfrm>
          <a:prstGeom prst="rect">
            <a:avLst/>
          </a:prstGeom>
          <a:solidFill>
            <a:srgbClr val="CCFFCC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78853" name="Rectangle 6"/>
          <p:cNvSpPr>
            <a:spLocks noChangeArrowheads="1"/>
          </p:cNvSpPr>
          <p:nvPr/>
        </p:nvSpPr>
        <p:spPr bwMode="auto">
          <a:xfrm>
            <a:off x="4741863" y="1108075"/>
            <a:ext cx="3792537" cy="42084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grpSp>
        <p:nvGrpSpPr>
          <p:cNvPr id="78854" name="Group 25"/>
          <p:cNvGrpSpPr>
            <a:grpSpLocks/>
          </p:cNvGrpSpPr>
          <p:nvPr/>
        </p:nvGrpSpPr>
        <p:grpSpPr bwMode="auto">
          <a:xfrm>
            <a:off x="5210175" y="1874838"/>
            <a:ext cx="3632200" cy="1949450"/>
            <a:chOff x="3282" y="1181"/>
            <a:chExt cx="2288" cy="1228"/>
          </a:xfrm>
        </p:grpSpPr>
        <p:sp>
          <p:nvSpPr>
            <p:cNvPr id="78923" name="Freeform 26"/>
            <p:cNvSpPr>
              <a:spLocks/>
            </p:cNvSpPr>
            <p:nvPr/>
          </p:nvSpPr>
          <p:spPr bwMode="auto">
            <a:xfrm>
              <a:off x="3307" y="1206"/>
              <a:ext cx="2263" cy="1184"/>
            </a:xfrm>
            <a:custGeom>
              <a:avLst/>
              <a:gdLst>
                <a:gd name="T0" fmla="*/ 0 w 361"/>
                <a:gd name="T1" fmla="*/ 0 h 189"/>
                <a:gd name="T2" fmla="*/ 19786142 w 361"/>
                <a:gd name="T3" fmla="*/ 45452457 h 189"/>
                <a:gd name="T4" fmla="*/ 39204739 w 361"/>
                <a:gd name="T5" fmla="*/ 63225663 h 189"/>
                <a:gd name="T6" fmla="*/ 58981528 w 361"/>
                <a:gd name="T7" fmla="*/ 70413583 h 189"/>
                <a:gd name="T8" fmla="*/ 78342991 w 361"/>
                <a:gd name="T9" fmla="*/ 71560941 h 189"/>
                <a:gd name="T10" fmla="*/ 98119775 w 361"/>
                <a:gd name="T11" fmla="*/ 68540676 h 189"/>
                <a:gd name="T12" fmla="*/ 117538377 w 361"/>
                <a:gd name="T13" fmla="*/ 62076819 h 189"/>
                <a:gd name="T14" fmla="*/ 137324557 w 361"/>
                <a:gd name="T15" fmla="*/ 51492981 h 1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1"/>
                <a:gd name="T25" fmla="*/ 0 h 189"/>
                <a:gd name="T26" fmla="*/ 361 w 361"/>
                <a:gd name="T27" fmla="*/ 189 h 1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1" h="189">
                  <a:moveTo>
                    <a:pt x="0" y="0"/>
                  </a:moveTo>
                  <a:lnTo>
                    <a:pt x="52" y="120"/>
                  </a:lnTo>
                  <a:lnTo>
                    <a:pt x="103" y="167"/>
                  </a:lnTo>
                  <a:lnTo>
                    <a:pt x="155" y="186"/>
                  </a:lnTo>
                  <a:lnTo>
                    <a:pt x="206" y="189"/>
                  </a:lnTo>
                  <a:lnTo>
                    <a:pt x="258" y="181"/>
                  </a:lnTo>
                  <a:lnTo>
                    <a:pt x="309" y="164"/>
                  </a:lnTo>
                  <a:lnTo>
                    <a:pt x="361" y="136"/>
                  </a:lnTo>
                </a:path>
              </a:pathLst>
            </a:custGeom>
            <a:noFill/>
            <a:ln w="30163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8924" name="Oval 27"/>
            <p:cNvSpPr>
              <a:spLocks noChangeArrowheads="1"/>
            </p:cNvSpPr>
            <p:nvPr/>
          </p:nvSpPr>
          <p:spPr bwMode="auto">
            <a:xfrm>
              <a:off x="3282" y="1181"/>
              <a:ext cx="44" cy="4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8925" name="Oval 28"/>
            <p:cNvSpPr>
              <a:spLocks noChangeArrowheads="1"/>
            </p:cNvSpPr>
            <p:nvPr/>
          </p:nvSpPr>
          <p:spPr bwMode="auto">
            <a:xfrm>
              <a:off x="3608" y="1933"/>
              <a:ext cx="44" cy="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8926" name="Oval 29"/>
            <p:cNvSpPr>
              <a:spLocks noChangeArrowheads="1"/>
            </p:cNvSpPr>
            <p:nvPr/>
          </p:nvSpPr>
          <p:spPr bwMode="auto">
            <a:xfrm>
              <a:off x="3927" y="2227"/>
              <a:ext cx="44" cy="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8927" name="Oval 30"/>
            <p:cNvSpPr>
              <a:spLocks noChangeArrowheads="1"/>
            </p:cNvSpPr>
            <p:nvPr/>
          </p:nvSpPr>
          <p:spPr bwMode="auto">
            <a:xfrm>
              <a:off x="4253" y="2347"/>
              <a:ext cx="44" cy="4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8928" name="Oval 31"/>
            <p:cNvSpPr>
              <a:spLocks noChangeArrowheads="1"/>
            </p:cNvSpPr>
            <p:nvPr/>
          </p:nvSpPr>
          <p:spPr bwMode="auto">
            <a:xfrm>
              <a:off x="4573" y="2365"/>
              <a:ext cx="44" cy="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8929" name="Oval 32"/>
            <p:cNvSpPr>
              <a:spLocks noChangeArrowheads="1"/>
            </p:cNvSpPr>
            <p:nvPr/>
          </p:nvSpPr>
          <p:spPr bwMode="auto">
            <a:xfrm>
              <a:off x="4899" y="2315"/>
              <a:ext cx="44" cy="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8930" name="Oval 33"/>
            <p:cNvSpPr>
              <a:spLocks noChangeArrowheads="1"/>
            </p:cNvSpPr>
            <p:nvPr/>
          </p:nvSpPr>
          <p:spPr bwMode="auto">
            <a:xfrm>
              <a:off x="5219" y="2209"/>
              <a:ext cx="44" cy="4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4960938" y="1306513"/>
            <a:ext cx="3622675" cy="3235325"/>
            <a:chOff x="3125" y="823"/>
            <a:chExt cx="2282" cy="2038"/>
          </a:xfrm>
        </p:grpSpPr>
        <p:sp>
          <p:nvSpPr>
            <p:cNvPr id="78915" name="Freeform 35"/>
            <p:cNvSpPr>
              <a:spLocks/>
            </p:cNvSpPr>
            <p:nvPr/>
          </p:nvSpPr>
          <p:spPr bwMode="auto">
            <a:xfrm>
              <a:off x="3150" y="823"/>
              <a:ext cx="2257" cy="2019"/>
            </a:xfrm>
            <a:custGeom>
              <a:avLst/>
              <a:gdLst>
                <a:gd name="T0" fmla="*/ 0 w 360"/>
                <a:gd name="T1" fmla="*/ 99843795 h 322"/>
                <a:gd name="T2" fmla="*/ 19430964 w 360"/>
                <a:gd name="T3" fmla="*/ 115099522 h 322"/>
                <a:gd name="T4" fmla="*/ 39227870 w 360"/>
                <a:gd name="T5" fmla="*/ 122698329 h 322"/>
                <a:gd name="T6" fmla="*/ 58600196 w 360"/>
                <a:gd name="T7" fmla="*/ 115099522 h 322"/>
                <a:gd name="T8" fmla="*/ 78455978 w 360"/>
                <a:gd name="T9" fmla="*/ 99843795 h 322"/>
                <a:gd name="T10" fmla="*/ 97828066 w 360"/>
                <a:gd name="T11" fmla="*/ 76990715 h 322"/>
                <a:gd name="T12" fmla="*/ 117626702 w 360"/>
                <a:gd name="T13" fmla="*/ 46123221 h 322"/>
                <a:gd name="T14" fmla="*/ 137057667 w 360"/>
                <a:gd name="T15" fmla="*/ 0 h 3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0"/>
                <a:gd name="T25" fmla="*/ 0 h 322"/>
                <a:gd name="T26" fmla="*/ 360 w 360"/>
                <a:gd name="T27" fmla="*/ 322 h 3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0" h="322">
                  <a:moveTo>
                    <a:pt x="0" y="262"/>
                  </a:moveTo>
                  <a:lnTo>
                    <a:pt x="51" y="302"/>
                  </a:lnTo>
                  <a:lnTo>
                    <a:pt x="103" y="322"/>
                  </a:lnTo>
                  <a:lnTo>
                    <a:pt x="154" y="302"/>
                  </a:lnTo>
                  <a:lnTo>
                    <a:pt x="206" y="262"/>
                  </a:lnTo>
                  <a:lnTo>
                    <a:pt x="257" y="202"/>
                  </a:lnTo>
                  <a:lnTo>
                    <a:pt x="309" y="121"/>
                  </a:lnTo>
                  <a:lnTo>
                    <a:pt x="360" y="0"/>
                  </a:lnTo>
                </a:path>
              </a:pathLst>
            </a:custGeom>
            <a:noFill/>
            <a:ln w="30163">
              <a:solidFill>
                <a:srgbClr val="FF66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8916" name="Oval 36"/>
            <p:cNvSpPr>
              <a:spLocks noChangeArrowheads="1"/>
            </p:cNvSpPr>
            <p:nvPr/>
          </p:nvSpPr>
          <p:spPr bwMode="auto">
            <a:xfrm>
              <a:off x="3125" y="2441"/>
              <a:ext cx="44" cy="43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8917" name="Oval 37"/>
            <p:cNvSpPr>
              <a:spLocks noChangeArrowheads="1"/>
            </p:cNvSpPr>
            <p:nvPr/>
          </p:nvSpPr>
          <p:spPr bwMode="auto">
            <a:xfrm>
              <a:off x="3445" y="2691"/>
              <a:ext cx="44" cy="44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8918" name="Oval 38"/>
            <p:cNvSpPr>
              <a:spLocks noChangeArrowheads="1"/>
            </p:cNvSpPr>
            <p:nvPr/>
          </p:nvSpPr>
          <p:spPr bwMode="auto">
            <a:xfrm>
              <a:off x="3771" y="2817"/>
              <a:ext cx="44" cy="44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8919" name="Oval 39"/>
            <p:cNvSpPr>
              <a:spLocks noChangeArrowheads="1"/>
            </p:cNvSpPr>
            <p:nvPr/>
          </p:nvSpPr>
          <p:spPr bwMode="auto">
            <a:xfrm>
              <a:off x="4090" y="2691"/>
              <a:ext cx="44" cy="44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8920" name="Oval 40"/>
            <p:cNvSpPr>
              <a:spLocks noChangeArrowheads="1"/>
            </p:cNvSpPr>
            <p:nvPr/>
          </p:nvSpPr>
          <p:spPr bwMode="auto">
            <a:xfrm>
              <a:off x="4416" y="2441"/>
              <a:ext cx="44" cy="43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8921" name="Oval 41"/>
            <p:cNvSpPr>
              <a:spLocks noChangeArrowheads="1"/>
            </p:cNvSpPr>
            <p:nvPr/>
          </p:nvSpPr>
          <p:spPr bwMode="auto">
            <a:xfrm>
              <a:off x="4736" y="2064"/>
              <a:ext cx="44" cy="44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8922" name="Oval 42"/>
            <p:cNvSpPr>
              <a:spLocks noChangeArrowheads="1"/>
            </p:cNvSpPr>
            <p:nvPr/>
          </p:nvSpPr>
          <p:spPr bwMode="auto">
            <a:xfrm>
              <a:off x="5062" y="1557"/>
              <a:ext cx="44" cy="44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sp>
        <p:nvSpPr>
          <p:cNvPr id="78856" name="Rectangle 43"/>
          <p:cNvSpPr>
            <a:spLocks noChangeArrowheads="1"/>
          </p:cNvSpPr>
          <p:nvPr/>
        </p:nvSpPr>
        <p:spPr bwMode="auto">
          <a:xfrm>
            <a:off x="6016625" y="992188"/>
            <a:ext cx="1287463" cy="896937"/>
          </a:xfrm>
          <a:prstGeom prst="rect">
            <a:avLst/>
          </a:prstGeom>
          <a:solidFill>
            <a:srgbClr val="FFFFCC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grpSp>
        <p:nvGrpSpPr>
          <p:cNvPr id="78857" name="Group 52"/>
          <p:cNvGrpSpPr>
            <a:grpSpLocks/>
          </p:cNvGrpSpPr>
          <p:nvPr/>
        </p:nvGrpSpPr>
        <p:grpSpPr bwMode="auto">
          <a:xfrm>
            <a:off x="6167438" y="1047750"/>
            <a:ext cx="1035050" cy="381000"/>
            <a:chOff x="773" y="2073"/>
            <a:chExt cx="652" cy="240"/>
          </a:xfrm>
        </p:grpSpPr>
        <p:sp>
          <p:nvSpPr>
            <p:cNvPr id="78912" name="Line 53"/>
            <p:cNvSpPr>
              <a:spLocks noChangeShapeType="1"/>
            </p:cNvSpPr>
            <p:nvPr/>
          </p:nvSpPr>
          <p:spPr bwMode="auto">
            <a:xfrm>
              <a:off x="773" y="2190"/>
              <a:ext cx="202" cy="1"/>
            </a:xfrm>
            <a:prstGeom prst="line">
              <a:avLst/>
            </a:prstGeom>
            <a:noFill/>
            <a:ln w="30163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13" name="Oval 54"/>
            <p:cNvSpPr>
              <a:spLocks noChangeArrowheads="1"/>
            </p:cNvSpPr>
            <p:nvPr/>
          </p:nvSpPr>
          <p:spPr bwMode="auto">
            <a:xfrm>
              <a:off x="845" y="2160"/>
              <a:ext cx="51" cy="51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8914" name="Rectangle 55"/>
            <p:cNvSpPr>
              <a:spLocks noChangeArrowheads="1"/>
            </p:cNvSpPr>
            <p:nvPr/>
          </p:nvSpPr>
          <p:spPr bwMode="auto">
            <a:xfrm>
              <a:off x="1025" y="2073"/>
              <a:ext cx="40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500" i="1">
                  <a:solidFill>
                    <a:srgbClr val="000000"/>
                  </a:solidFill>
                  <a:ea typeface="Arial" charset="0"/>
                  <a:cs typeface="Arial" charset="0"/>
                </a:rPr>
                <a:t>ATC</a:t>
              </a:r>
              <a:endParaRPr lang="en-US" sz="2500" i="1">
                <a:ea typeface="Arial" charset="0"/>
                <a:cs typeface="Arial" charset="0"/>
              </a:endParaRP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6167438" y="1438275"/>
            <a:ext cx="893762" cy="381000"/>
            <a:chOff x="773" y="2348"/>
            <a:chExt cx="563" cy="240"/>
          </a:xfrm>
        </p:grpSpPr>
        <p:sp>
          <p:nvSpPr>
            <p:cNvPr id="78909" name="Line 57"/>
            <p:cNvSpPr>
              <a:spLocks noChangeShapeType="1"/>
            </p:cNvSpPr>
            <p:nvPr/>
          </p:nvSpPr>
          <p:spPr bwMode="auto">
            <a:xfrm>
              <a:off x="773" y="2465"/>
              <a:ext cx="202" cy="1"/>
            </a:xfrm>
            <a:prstGeom prst="line">
              <a:avLst/>
            </a:prstGeom>
            <a:noFill/>
            <a:ln w="30163">
              <a:solidFill>
                <a:srgbClr val="FF66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10" name="Oval 58"/>
            <p:cNvSpPr>
              <a:spLocks noChangeArrowheads="1"/>
            </p:cNvSpPr>
            <p:nvPr/>
          </p:nvSpPr>
          <p:spPr bwMode="auto">
            <a:xfrm>
              <a:off x="845" y="2436"/>
              <a:ext cx="51" cy="51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8911" name="Rectangle 59"/>
            <p:cNvSpPr>
              <a:spLocks noChangeArrowheads="1"/>
            </p:cNvSpPr>
            <p:nvPr/>
          </p:nvSpPr>
          <p:spPr bwMode="auto">
            <a:xfrm>
              <a:off x="1025" y="2348"/>
              <a:ext cx="31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500" i="1">
                  <a:solidFill>
                    <a:srgbClr val="000000"/>
                  </a:solidFill>
                  <a:ea typeface="Arial" charset="0"/>
                  <a:cs typeface="Arial" charset="0"/>
                </a:rPr>
                <a:t>MC</a:t>
              </a:r>
              <a:endParaRPr lang="en-US" sz="2500" i="1">
                <a:ea typeface="Arial" charset="0"/>
                <a:cs typeface="Arial" charset="0"/>
              </a:endParaRPr>
            </a:p>
          </p:txBody>
        </p:sp>
      </p:grpSp>
      <p:grpSp>
        <p:nvGrpSpPr>
          <p:cNvPr id="78859" name="Group 60"/>
          <p:cNvGrpSpPr>
            <a:grpSpLocks/>
          </p:cNvGrpSpPr>
          <p:nvPr/>
        </p:nvGrpSpPr>
        <p:grpSpPr bwMode="auto">
          <a:xfrm>
            <a:off x="3457575" y="828675"/>
            <a:ext cx="5284788" cy="5494338"/>
            <a:chOff x="2178" y="522"/>
            <a:chExt cx="3329" cy="3461"/>
          </a:xfrm>
        </p:grpSpPr>
        <p:grpSp>
          <p:nvGrpSpPr>
            <p:cNvPr id="78867" name="Group 61"/>
            <p:cNvGrpSpPr>
              <a:grpSpLocks/>
            </p:cNvGrpSpPr>
            <p:nvPr/>
          </p:nvGrpSpPr>
          <p:grpSpPr bwMode="auto">
            <a:xfrm>
              <a:off x="2216" y="698"/>
              <a:ext cx="3160" cy="3245"/>
              <a:chOff x="2216" y="698"/>
              <a:chExt cx="3160" cy="3245"/>
            </a:xfrm>
          </p:grpSpPr>
          <p:sp>
            <p:nvSpPr>
              <p:cNvPr id="78869" name="Line 62"/>
              <p:cNvSpPr>
                <a:spLocks noChangeShapeType="1"/>
              </p:cNvSpPr>
              <p:nvPr/>
            </p:nvSpPr>
            <p:spPr bwMode="auto">
              <a:xfrm flipV="1">
                <a:off x="2987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70" name="Line 63"/>
              <p:cNvSpPr>
                <a:spLocks noChangeShapeType="1"/>
              </p:cNvSpPr>
              <p:nvPr/>
            </p:nvSpPr>
            <p:spPr bwMode="auto">
              <a:xfrm flipV="1">
                <a:off x="3307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71" name="Line 64"/>
              <p:cNvSpPr>
                <a:spLocks noChangeShapeType="1"/>
              </p:cNvSpPr>
              <p:nvPr/>
            </p:nvSpPr>
            <p:spPr bwMode="auto">
              <a:xfrm flipV="1">
                <a:off x="3633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72" name="Line 65"/>
              <p:cNvSpPr>
                <a:spLocks noChangeShapeType="1"/>
              </p:cNvSpPr>
              <p:nvPr/>
            </p:nvSpPr>
            <p:spPr bwMode="auto">
              <a:xfrm flipV="1">
                <a:off x="3953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73" name="Line 66"/>
              <p:cNvSpPr>
                <a:spLocks noChangeShapeType="1"/>
              </p:cNvSpPr>
              <p:nvPr/>
            </p:nvSpPr>
            <p:spPr bwMode="auto">
              <a:xfrm flipV="1">
                <a:off x="4279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74" name="Line 67"/>
              <p:cNvSpPr>
                <a:spLocks noChangeShapeType="1"/>
              </p:cNvSpPr>
              <p:nvPr/>
            </p:nvSpPr>
            <p:spPr bwMode="auto">
              <a:xfrm flipV="1">
                <a:off x="4598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75" name="Line 68"/>
              <p:cNvSpPr>
                <a:spLocks noChangeShapeType="1"/>
              </p:cNvSpPr>
              <p:nvPr/>
            </p:nvSpPr>
            <p:spPr bwMode="auto">
              <a:xfrm flipV="1">
                <a:off x="4924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76" name="Line 69"/>
              <p:cNvSpPr>
                <a:spLocks noChangeShapeType="1"/>
              </p:cNvSpPr>
              <p:nvPr/>
            </p:nvSpPr>
            <p:spPr bwMode="auto">
              <a:xfrm flipV="1">
                <a:off x="5244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8877" name="Group 70"/>
              <p:cNvGrpSpPr>
                <a:grpSpLocks/>
              </p:cNvGrpSpPr>
              <p:nvPr/>
            </p:nvGrpSpPr>
            <p:grpSpPr bwMode="auto">
              <a:xfrm>
                <a:off x="2454" y="698"/>
                <a:ext cx="2922" cy="2749"/>
                <a:chOff x="2454" y="698"/>
                <a:chExt cx="2922" cy="2749"/>
              </a:xfrm>
            </p:grpSpPr>
            <p:sp>
              <p:nvSpPr>
                <p:cNvPr id="78888" name="Line 71"/>
                <p:cNvSpPr>
                  <a:spLocks noChangeShapeType="1"/>
                </p:cNvSpPr>
                <p:nvPr/>
              </p:nvSpPr>
              <p:spPr bwMode="auto">
                <a:xfrm>
                  <a:off x="2937" y="3349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889" name="Line 72"/>
                <p:cNvSpPr>
                  <a:spLocks noChangeShapeType="1"/>
                </p:cNvSpPr>
                <p:nvPr/>
              </p:nvSpPr>
              <p:spPr bwMode="auto">
                <a:xfrm>
                  <a:off x="2937" y="3036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890" name="Line 73"/>
                <p:cNvSpPr>
                  <a:spLocks noChangeShapeType="1"/>
                </p:cNvSpPr>
                <p:nvPr/>
              </p:nvSpPr>
              <p:spPr bwMode="auto">
                <a:xfrm>
                  <a:off x="2937" y="2716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891" name="Line 74"/>
                <p:cNvSpPr>
                  <a:spLocks noChangeShapeType="1"/>
                </p:cNvSpPr>
                <p:nvPr/>
              </p:nvSpPr>
              <p:spPr bwMode="auto">
                <a:xfrm>
                  <a:off x="2937" y="2403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892" name="Line 75"/>
                <p:cNvSpPr>
                  <a:spLocks noChangeShapeType="1"/>
                </p:cNvSpPr>
                <p:nvPr/>
              </p:nvSpPr>
              <p:spPr bwMode="auto">
                <a:xfrm>
                  <a:off x="2937" y="2089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893" name="Line 76"/>
                <p:cNvSpPr>
                  <a:spLocks noChangeShapeType="1"/>
                </p:cNvSpPr>
                <p:nvPr/>
              </p:nvSpPr>
              <p:spPr bwMode="auto">
                <a:xfrm>
                  <a:off x="2937" y="1770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894" name="Line 77"/>
                <p:cNvSpPr>
                  <a:spLocks noChangeShapeType="1"/>
                </p:cNvSpPr>
                <p:nvPr/>
              </p:nvSpPr>
              <p:spPr bwMode="auto">
                <a:xfrm>
                  <a:off x="2937" y="1456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895" name="Line 78"/>
                <p:cNvSpPr>
                  <a:spLocks noChangeShapeType="1"/>
                </p:cNvSpPr>
                <p:nvPr/>
              </p:nvSpPr>
              <p:spPr bwMode="auto">
                <a:xfrm>
                  <a:off x="2937" y="1143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896" name="Line 79"/>
                <p:cNvSpPr>
                  <a:spLocks noChangeShapeType="1"/>
                </p:cNvSpPr>
                <p:nvPr/>
              </p:nvSpPr>
              <p:spPr bwMode="auto">
                <a:xfrm>
                  <a:off x="2937" y="823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78897" name="Group 80"/>
                <p:cNvGrpSpPr>
                  <a:grpSpLocks/>
                </p:cNvGrpSpPr>
                <p:nvPr/>
              </p:nvGrpSpPr>
              <p:grpSpPr bwMode="auto">
                <a:xfrm>
                  <a:off x="2987" y="698"/>
                  <a:ext cx="2389" cy="2652"/>
                  <a:chOff x="2987" y="698"/>
                  <a:chExt cx="2389" cy="2652"/>
                </a:xfrm>
              </p:grpSpPr>
              <p:sp>
                <p:nvSpPr>
                  <p:cNvPr id="78907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2987" y="698"/>
                    <a:ext cx="1" cy="265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8908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2987" y="3349"/>
                    <a:ext cx="2389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78898" name="Rectangle 83"/>
                <p:cNvSpPr>
                  <a:spLocks noChangeArrowheads="1"/>
                </p:cNvSpPr>
                <p:nvPr/>
              </p:nvSpPr>
              <p:spPr bwMode="auto">
                <a:xfrm>
                  <a:off x="2630" y="3255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$0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78899" name="Rectangle 84"/>
                <p:cNvSpPr>
                  <a:spLocks noChangeArrowheads="1"/>
                </p:cNvSpPr>
                <p:nvPr/>
              </p:nvSpPr>
              <p:spPr bwMode="auto">
                <a:xfrm>
                  <a:off x="2542" y="2942"/>
                  <a:ext cx="26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$25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78900" name="Rectangle 85"/>
                <p:cNvSpPr>
                  <a:spLocks noChangeArrowheads="1"/>
                </p:cNvSpPr>
                <p:nvPr/>
              </p:nvSpPr>
              <p:spPr bwMode="auto">
                <a:xfrm>
                  <a:off x="2542" y="2622"/>
                  <a:ext cx="26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$50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78901" name="Rectangle 86"/>
                <p:cNvSpPr>
                  <a:spLocks noChangeArrowheads="1"/>
                </p:cNvSpPr>
                <p:nvPr/>
              </p:nvSpPr>
              <p:spPr bwMode="auto">
                <a:xfrm>
                  <a:off x="2542" y="2309"/>
                  <a:ext cx="26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$75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78902" name="Rectangle 87"/>
                <p:cNvSpPr>
                  <a:spLocks noChangeArrowheads="1"/>
                </p:cNvSpPr>
                <p:nvPr/>
              </p:nvSpPr>
              <p:spPr bwMode="auto">
                <a:xfrm>
                  <a:off x="2454" y="1995"/>
                  <a:ext cx="35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$100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78903" name="Rectangle 88"/>
                <p:cNvSpPr>
                  <a:spLocks noChangeArrowheads="1"/>
                </p:cNvSpPr>
                <p:nvPr/>
              </p:nvSpPr>
              <p:spPr bwMode="auto">
                <a:xfrm>
                  <a:off x="2454" y="1676"/>
                  <a:ext cx="35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$125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78904" name="Rectangle 89"/>
                <p:cNvSpPr>
                  <a:spLocks noChangeArrowheads="1"/>
                </p:cNvSpPr>
                <p:nvPr/>
              </p:nvSpPr>
              <p:spPr bwMode="auto">
                <a:xfrm>
                  <a:off x="2454" y="1362"/>
                  <a:ext cx="35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$150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78905" name="Rectangle 90"/>
                <p:cNvSpPr>
                  <a:spLocks noChangeArrowheads="1"/>
                </p:cNvSpPr>
                <p:nvPr/>
              </p:nvSpPr>
              <p:spPr bwMode="auto">
                <a:xfrm>
                  <a:off x="2454" y="1049"/>
                  <a:ext cx="35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$175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78906" name="Rectangle 91"/>
                <p:cNvSpPr>
                  <a:spLocks noChangeArrowheads="1"/>
                </p:cNvSpPr>
                <p:nvPr/>
              </p:nvSpPr>
              <p:spPr bwMode="auto">
                <a:xfrm>
                  <a:off x="2454" y="729"/>
                  <a:ext cx="35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ea typeface="Arial" charset="0"/>
                      <a:cs typeface="Arial" charset="0"/>
                    </a:rPr>
                    <a:t>$200</a:t>
                  </a:r>
                  <a:endParaRPr lang="en-US" sz="1800">
                    <a:ea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78878" name="Rectangle 92"/>
              <p:cNvSpPr>
                <a:spLocks noChangeArrowheads="1"/>
              </p:cNvSpPr>
              <p:nvPr/>
            </p:nvSpPr>
            <p:spPr bwMode="auto">
              <a:xfrm>
                <a:off x="2943" y="3494"/>
                <a:ext cx="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ea typeface="Arial" charset="0"/>
                    <a:cs typeface="Arial" charset="0"/>
                  </a:rPr>
                  <a:t>0</a:t>
                </a:r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78879" name="Rectangle 93"/>
              <p:cNvSpPr>
                <a:spLocks noChangeArrowheads="1"/>
              </p:cNvSpPr>
              <p:nvPr/>
            </p:nvSpPr>
            <p:spPr bwMode="auto">
              <a:xfrm>
                <a:off x="3263" y="3494"/>
                <a:ext cx="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ea typeface="Arial" charset="0"/>
                    <a:cs typeface="Arial" charset="0"/>
                  </a:rPr>
                  <a:t>1</a:t>
                </a:r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78880" name="Rectangle 94"/>
              <p:cNvSpPr>
                <a:spLocks noChangeArrowheads="1"/>
              </p:cNvSpPr>
              <p:nvPr/>
            </p:nvSpPr>
            <p:spPr bwMode="auto">
              <a:xfrm>
                <a:off x="3589" y="3494"/>
                <a:ext cx="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ea typeface="Arial" charset="0"/>
                    <a:cs typeface="Arial" charset="0"/>
                  </a:rPr>
                  <a:t>2</a:t>
                </a:r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78881" name="Rectangle 95"/>
              <p:cNvSpPr>
                <a:spLocks noChangeArrowheads="1"/>
              </p:cNvSpPr>
              <p:nvPr/>
            </p:nvSpPr>
            <p:spPr bwMode="auto">
              <a:xfrm>
                <a:off x="3909" y="3494"/>
                <a:ext cx="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ea typeface="Arial" charset="0"/>
                    <a:cs typeface="Arial" charset="0"/>
                  </a:rPr>
                  <a:t>3</a:t>
                </a:r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78882" name="Rectangle 96"/>
              <p:cNvSpPr>
                <a:spLocks noChangeArrowheads="1"/>
              </p:cNvSpPr>
              <p:nvPr/>
            </p:nvSpPr>
            <p:spPr bwMode="auto">
              <a:xfrm>
                <a:off x="4235" y="3494"/>
                <a:ext cx="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ea typeface="Arial" charset="0"/>
                    <a:cs typeface="Arial" charset="0"/>
                  </a:rPr>
                  <a:t>4</a:t>
                </a:r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78883" name="Rectangle 97"/>
              <p:cNvSpPr>
                <a:spLocks noChangeArrowheads="1"/>
              </p:cNvSpPr>
              <p:nvPr/>
            </p:nvSpPr>
            <p:spPr bwMode="auto">
              <a:xfrm>
                <a:off x="4554" y="3494"/>
                <a:ext cx="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ea typeface="Arial" charset="0"/>
                    <a:cs typeface="Arial" charset="0"/>
                  </a:rPr>
                  <a:t>5</a:t>
                </a:r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78884" name="Rectangle 98"/>
              <p:cNvSpPr>
                <a:spLocks noChangeArrowheads="1"/>
              </p:cNvSpPr>
              <p:nvPr/>
            </p:nvSpPr>
            <p:spPr bwMode="auto">
              <a:xfrm>
                <a:off x="4880" y="3494"/>
                <a:ext cx="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ea typeface="Arial" charset="0"/>
                    <a:cs typeface="Arial" charset="0"/>
                  </a:rPr>
                  <a:t>6</a:t>
                </a:r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78885" name="Rectangle 99"/>
              <p:cNvSpPr>
                <a:spLocks noChangeArrowheads="1"/>
              </p:cNvSpPr>
              <p:nvPr/>
            </p:nvSpPr>
            <p:spPr bwMode="auto">
              <a:xfrm>
                <a:off x="5200" y="3494"/>
                <a:ext cx="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ea typeface="Arial" charset="0"/>
                    <a:cs typeface="Arial" charset="0"/>
                  </a:rPr>
                  <a:t>7</a:t>
                </a:r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78886" name="Rectangle 100"/>
              <p:cNvSpPr>
                <a:spLocks noChangeArrowheads="1"/>
              </p:cNvSpPr>
              <p:nvPr/>
            </p:nvSpPr>
            <p:spPr bwMode="auto">
              <a:xfrm>
                <a:off x="4103" y="3751"/>
                <a:ext cx="12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i="1">
                    <a:solidFill>
                      <a:srgbClr val="000000"/>
                    </a:solidFill>
                    <a:ea typeface="Arial" charset="0"/>
                    <a:cs typeface="Arial" charset="0"/>
                  </a:rPr>
                  <a:t>Q</a:t>
                </a:r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78887" name="Rectangle 101"/>
              <p:cNvSpPr>
                <a:spLocks noChangeArrowheads="1"/>
              </p:cNvSpPr>
              <p:nvPr/>
            </p:nvSpPr>
            <p:spPr bwMode="auto">
              <a:xfrm rot="-5400000">
                <a:off x="2089" y="1932"/>
                <a:ext cx="44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>
                    <a:solidFill>
                      <a:srgbClr val="000000"/>
                    </a:solidFill>
                    <a:ea typeface="Arial" charset="0"/>
                    <a:cs typeface="Arial" charset="0"/>
                  </a:rPr>
                  <a:t>Costs</a:t>
                </a:r>
                <a:endParaRPr lang="en-US" sz="1800"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78868" name="Rectangle 102"/>
            <p:cNvSpPr>
              <a:spLocks noChangeArrowheads="1"/>
            </p:cNvSpPr>
            <p:nvPr/>
          </p:nvSpPr>
          <p:spPr bwMode="auto">
            <a:xfrm>
              <a:off x="2178" y="522"/>
              <a:ext cx="3329" cy="346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sp>
        <p:nvSpPr>
          <p:cNvPr id="98407" name="Text Box 103"/>
          <p:cNvSpPr txBox="1">
            <a:spLocks noChangeArrowheads="1"/>
          </p:cNvSpPr>
          <p:nvPr/>
        </p:nvSpPr>
        <p:spPr bwMode="auto">
          <a:xfrm>
            <a:off x="330200" y="898525"/>
            <a:ext cx="2916238" cy="525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  <a:spcBef>
                <a:spcPct val="55000"/>
              </a:spcBef>
            </a:pPr>
            <a:r>
              <a:rPr lang="en-US" sz="2500">
                <a:ea typeface="Arial" charset="0"/>
                <a:cs typeface="Arial" charset="0"/>
              </a:rPr>
              <a:t>When </a:t>
            </a:r>
            <a:r>
              <a:rPr lang="en-US" sz="2500" i="1">
                <a:ea typeface="Arial" charset="0"/>
                <a:cs typeface="Arial" charset="0"/>
              </a:rPr>
              <a:t>MC</a:t>
            </a:r>
            <a:r>
              <a:rPr lang="en-US" sz="2500">
                <a:ea typeface="Arial" charset="0"/>
                <a:cs typeface="Arial" charset="0"/>
              </a:rPr>
              <a:t> &lt; </a:t>
            </a:r>
            <a:r>
              <a:rPr lang="en-US" sz="2500" i="1">
                <a:ea typeface="Arial" charset="0"/>
                <a:cs typeface="Arial" charset="0"/>
              </a:rPr>
              <a:t>ATC</a:t>
            </a:r>
            <a:r>
              <a:rPr lang="en-US" sz="2500">
                <a:ea typeface="Arial" charset="0"/>
                <a:cs typeface="Arial" charset="0"/>
              </a:rPr>
              <a:t>,</a:t>
            </a:r>
          </a:p>
          <a:p>
            <a:pPr>
              <a:lnSpc>
                <a:spcPct val="110000"/>
              </a:lnSpc>
              <a:spcBef>
                <a:spcPct val="15000"/>
              </a:spcBef>
            </a:pPr>
            <a:r>
              <a:rPr lang="en-US" sz="2500" i="1">
                <a:ea typeface="Arial" charset="0"/>
                <a:cs typeface="Arial" charset="0"/>
              </a:rPr>
              <a:t>ATC</a:t>
            </a:r>
            <a:r>
              <a:rPr lang="en-US" sz="2500">
                <a:ea typeface="Arial" charset="0"/>
                <a:cs typeface="Arial" charset="0"/>
              </a:rPr>
              <a:t> is falling.</a:t>
            </a:r>
          </a:p>
          <a:p>
            <a:pPr>
              <a:lnSpc>
                <a:spcPct val="110000"/>
              </a:lnSpc>
              <a:spcBef>
                <a:spcPct val="55000"/>
              </a:spcBef>
            </a:pPr>
            <a:r>
              <a:rPr lang="en-US" sz="2500">
                <a:ea typeface="Arial" charset="0"/>
                <a:cs typeface="Arial" charset="0"/>
              </a:rPr>
              <a:t>When </a:t>
            </a:r>
            <a:r>
              <a:rPr lang="en-US" sz="2500" i="1">
                <a:ea typeface="Arial" charset="0"/>
                <a:cs typeface="Arial" charset="0"/>
              </a:rPr>
              <a:t>MC</a:t>
            </a:r>
            <a:r>
              <a:rPr lang="en-US" sz="2500">
                <a:ea typeface="Arial" charset="0"/>
                <a:cs typeface="Arial" charset="0"/>
              </a:rPr>
              <a:t> &gt; </a:t>
            </a:r>
            <a:r>
              <a:rPr lang="en-US" sz="2500" i="1">
                <a:ea typeface="Arial" charset="0"/>
                <a:cs typeface="Arial" charset="0"/>
              </a:rPr>
              <a:t>ATC</a:t>
            </a:r>
            <a:r>
              <a:rPr lang="en-US" sz="2500">
                <a:ea typeface="Arial" charset="0"/>
                <a:cs typeface="Arial" charset="0"/>
              </a:rPr>
              <a:t>,</a:t>
            </a:r>
          </a:p>
          <a:p>
            <a:pPr>
              <a:lnSpc>
                <a:spcPct val="110000"/>
              </a:lnSpc>
              <a:spcBef>
                <a:spcPct val="15000"/>
              </a:spcBef>
            </a:pPr>
            <a:r>
              <a:rPr lang="en-US" sz="2500" i="1">
                <a:ea typeface="Arial" charset="0"/>
                <a:cs typeface="Arial" charset="0"/>
              </a:rPr>
              <a:t>ATC</a:t>
            </a:r>
            <a:r>
              <a:rPr lang="en-US" sz="2500">
                <a:ea typeface="Arial" charset="0"/>
                <a:cs typeface="Arial" charset="0"/>
              </a:rPr>
              <a:t> is rising.</a:t>
            </a:r>
          </a:p>
          <a:p>
            <a:pPr>
              <a:lnSpc>
                <a:spcPct val="110000"/>
              </a:lnSpc>
              <a:spcBef>
                <a:spcPct val="55000"/>
              </a:spcBef>
            </a:pPr>
            <a:r>
              <a:rPr lang="en-US" sz="2500">
                <a:ea typeface="Arial" charset="0"/>
                <a:cs typeface="Arial" charset="0"/>
              </a:rPr>
              <a:t>The </a:t>
            </a:r>
            <a:r>
              <a:rPr lang="en-US" sz="2500" i="1">
                <a:ea typeface="Arial" charset="0"/>
                <a:cs typeface="Arial" charset="0"/>
              </a:rPr>
              <a:t>MC</a:t>
            </a:r>
            <a:r>
              <a:rPr lang="en-US" sz="2500">
                <a:ea typeface="Arial" charset="0"/>
                <a:cs typeface="Arial" charset="0"/>
              </a:rPr>
              <a:t> curve crosses the </a:t>
            </a:r>
            <a:br>
              <a:rPr lang="en-US" sz="2500">
                <a:ea typeface="Arial" charset="0"/>
                <a:cs typeface="Arial" charset="0"/>
              </a:rPr>
            </a:br>
            <a:r>
              <a:rPr lang="en-US" sz="2500" i="1">
                <a:ea typeface="Arial" charset="0"/>
                <a:cs typeface="Arial" charset="0"/>
              </a:rPr>
              <a:t>ATC</a:t>
            </a:r>
            <a:r>
              <a:rPr lang="en-US" sz="2500">
                <a:ea typeface="Arial" charset="0"/>
                <a:cs typeface="Arial" charset="0"/>
              </a:rPr>
              <a:t> curve at </a:t>
            </a:r>
            <a:br>
              <a:rPr lang="en-US" sz="2500">
                <a:ea typeface="Arial" charset="0"/>
                <a:cs typeface="Arial" charset="0"/>
              </a:rPr>
            </a:br>
            <a:r>
              <a:rPr lang="en-US" sz="2500">
                <a:ea typeface="Arial" charset="0"/>
                <a:cs typeface="Arial" charset="0"/>
              </a:rPr>
              <a:t>the </a:t>
            </a:r>
            <a:r>
              <a:rPr lang="en-US" sz="2500" i="1">
                <a:ea typeface="Arial" charset="0"/>
                <a:cs typeface="Arial" charset="0"/>
              </a:rPr>
              <a:t>ATC</a:t>
            </a:r>
            <a:r>
              <a:rPr lang="en-US" sz="2500">
                <a:ea typeface="Arial" charset="0"/>
                <a:cs typeface="Arial" charset="0"/>
              </a:rPr>
              <a:t> curve’s minimum. </a:t>
            </a:r>
          </a:p>
          <a:p>
            <a:pPr>
              <a:lnSpc>
                <a:spcPct val="110000"/>
              </a:lnSpc>
              <a:spcBef>
                <a:spcPct val="55000"/>
              </a:spcBef>
            </a:pPr>
            <a:endParaRPr lang="en-US" sz="2500">
              <a:ea typeface="Arial" charset="0"/>
              <a:cs typeface="Arial" charset="0"/>
            </a:endParaRPr>
          </a:p>
        </p:txBody>
      </p:sp>
      <p:sp>
        <p:nvSpPr>
          <p:cNvPr id="98410" name="AutoShape 106"/>
          <p:cNvSpPr>
            <a:spLocks/>
          </p:cNvSpPr>
          <p:nvPr/>
        </p:nvSpPr>
        <p:spPr bwMode="auto">
          <a:xfrm rot="5400000">
            <a:off x="5820569" y="4001294"/>
            <a:ext cx="260350" cy="2290762"/>
          </a:xfrm>
          <a:prstGeom prst="leftBrace">
            <a:avLst>
              <a:gd name="adj1" fmla="val 72671"/>
              <a:gd name="adj2" fmla="val 50000"/>
            </a:avLst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98412" name="AutoShape 108"/>
          <p:cNvSpPr>
            <a:spLocks/>
          </p:cNvSpPr>
          <p:nvPr/>
        </p:nvSpPr>
        <p:spPr bwMode="auto">
          <a:xfrm rot="5400000">
            <a:off x="7750176" y="4449762"/>
            <a:ext cx="260350" cy="1387475"/>
          </a:xfrm>
          <a:prstGeom prst="leftBrace">
            <a:avLst>
              <a:gd name="adj1" fmla="val 44016"/>
              <a:gd name="adj2" fmla="val 50000"/>
            </a:avLst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98409" name="Line 105"/>
          <p:cNvSpPr>
            <a:spLocks noChangeShapeType="1"/>
          </p:cNvSpPr>
          <p:nvPr/>
        </p:nvSpPr>
        <p:spPr bwMode="auto">
          <a:xfrm flipH="1">
            <a:off x="7148513" y="2101850"/>
            <a:ext cx="12700" cy="3206750"/>
          </a:xfrm>
          <a:prstGeom prst="line">
            <a:avLst/>
          </a:prstGeom>
          <a:noFill/>
          <a:ln w="9525">
            <a:solidFill>
              <a:srgbClr val="3366CC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408" name="Oval 104"/>
          <p:cNvSpPr>
            <a:spLocks noChangeArrowheads="1"/>
          </p:cNvSpPr>
          <p:nvPr/>
        </p:nvSpPr>
        <p:spPr bwMode="auto">
          <a:xfrm>
            <a:off x="7085013" y="3716338"/>
            <a:ext cx="139700" cy="138112"/>
          </a:xfrm>
          <a:prstGeom prst="ellipse">
            <a:avLst/>
          </a:prstGeom>
          <a:solidFill>
            <a:srgbClr val="FF0000"/>
          </a:solidFill>
          <a:ln w="9525">
            <a:noFill/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98413" name="Arc 109"/>
          <p:cNvSpPr>
            <a:spLocks/>
          </p:cNvSpPr>
          <p:nvPr/>
        </p:nvSpPr>
        <p:spPr bwMode="auto">
          <a:xfrm flipH="1" flipV="1">
            <a:off x="5130800" y="377825"/>
            <a:ext cx="1903413" cy="3455988"/>
          </a:xfrm>
          <a:custGeom>
            <a:avLst/>
            <a:gdLst>
              <a:gd name="T0" fmla="*/ 2147483647 w 19418"/>
              <a:gd name="T1" fmla="*/ 0 h 21594"/>
              <a:gd name="T2" fmla="*/ 2147483647 w 19418"/>
              <a:gd name="T3" fmla="*/ 2147483647 h 21594"/>
              <a:gd name="T4" fmla="*/ 0 w 19418"/>
              <a:gd name="T5" fmla="*/ 2147483647 h 21594"/>
              <a:gd name="T6" fmla="*/ 0 60000 65536"/>
              <a:gd name="T7" fmla="*/ 0 60000 65536"/>
              <a:gd name="T8" fmla="*/ 0 60000 65536"/>
              <a:gd name="T9" fmla="*/ 0 w 19418"/>
              <a:gd name="T10" fmla="*/ 0 h 21594"/>
              <a:gd name="T11" fmla="*/ 19418 w 19418"/>
              <a:gd name="T12" fmla="*/ 21594 h 2159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418" h="21594" fill="none" extrusionOk="0">
                <a:moveTo>
                  <a:pt x="493" y="-1"/>
                </a:moveTo>
                <a:cubicBezTo>
                  <a:pt x="8574" y="184"/>
                  <a:pt x="15877" y="4865"/>
                  <a:pt x="19417" y="12133"/>
                </a:cubicBezTo>
              </a:path>
              <a:path w="19418" h="21594" stroke="0" extrusionOk="0">
                <a:moveTo>
                  <a:pt x="493" y="-1"/>
                </a:moveTo>
                <a:cubicBezTo>
                  <a:pt x="8574" y="184"/>
                  <a:pt x="15877" y="4865"/>
                  <a:pt x="19417" y="12133"/>
                </a:cubicBezTo>
                <a:lnTo>
                  <a:pt x="0" y="21594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triangle" w="lg" len="med"/>
            <a:tailEnd type="none" w="lg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98414" name="Arc 110"/>
          <p:cNvSpPr>
            <a:spLocks/>
          </p:cNvSpPr>
          <p:nvPr/>
        </p:nvSpPr>
        <p:spPr bwMode="auto">
          <a:xfrm flipH="1" flipV="1">
            <a:off x="7140575" y="2928938"/>
            <a:ext cx="1679575" cy="901700"/>
          </a:xfrm>
          <a:custGeom>
            <a:avLst/>
            <a:gdLst>
              <a:gd name="T0" fmla="*/ 0 w 19791"/>
              <a:gd name="T1" fmla="*/ 2147483647 h 21520"/>
              <a:gd name="T2" fmla="*/ 2147483647 w 19791"/>
              <a:gd name="T3" fmla="*/ 0 h 21520"/>
              <a:gd name="T4" fmla="*/ 2147483647 w 19791"/>
              <a:gd name="T5" fmla="*/ 2147483647 h 21520"/>
              <a:gd name="T6" fmla="*/ 0 60000 65536"/>
              <a:gd name="T7" fmla="*/ 0 60000 65536"/>
              <a:gd name="T8" fmla="*/ 0 60000 65536"/>
              <a:gd name="T9" fmla="*/ 0 w 19791"/>
              <a:gd name="T10" fmla="*/ 0 h 21520"/>
              <a:gd name="T11" fmla="*/ 19791 w 19791"/>
              <a:gd name="T12" fmla="*/ 21520 h 215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791" h="21520" fill="none" extrusionOk="0">
                <a:moveTo>
                  <a:pt x="-1" y="12866"/>
                </a:moveTo>
                <a:cubicBezTo>
                  <a:pt x="3169" y="5618"/>
                  <a:pt x="10047" y="682"/>
                  <a:pt x="17929" y="0"/>
                </a:cubicBezTo>
              </a:path>
              <a:path w="19791" h="21520" stroke="0" extrusionOk="0">
                <a:moveTo>
                  <a:pt x="-1" y="12866"/>
                </a:moveTo>
                <a:cubicBezTo>
                  <a:pt x="3169" y="5618"/>
                  <a:pt x="10047" y="682"/>
                  <a:pt x="17929" y="0"/>
                </a:cubicBezTo>
                <a:lnTo>
                  <a:pt x="19791" y="2152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triangle" w="lg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8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98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8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98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98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8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84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98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84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500"/>
                                        <p:tgtEl>
                                          <p:spTgt spid="98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98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98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84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8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8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07" grpId="0" uiExpand="1" build="p"/>
      <p:bldP spid="98410" grpId="0" uiExpand="1" animBg="1"/>
      <p:bldP spid="98410" grpId="1" uiExpand="1" animBg="1"/>
      <p:bldP spid="98412" grpId="0" uiExpand="1" animBg="1"/>
      <p:bldP spid="98412" grpId="1" uiExpand="1" animBg="1"/>
      <p:bldP spid="98409" grpId="0" animBg="1"/>
      <p:bldP spid="98408" grpId="0" animBg="1"/>
      <p:bldP spid="98413" grpId="0" uiExpand="1" animBg="1"/>
      <p:bldP spid="98413" grpId="1" uiExpand="1" animBg="1"/>
      <p:bldP spid="98414" grpId="0" uiExpand="1" animBg="1"/>
      <p:bldP spid="98414" grpId="1" uiExpan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Costs in the Short Run &amp; Long Run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Short run:  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Some inputs are fixed (e.g.</a:t>
            </a:r>
            <a:r>
              <a:rPr lang="en-US" i="1" dirty="0" smtClean="0">
                <a:latin typeface="Arial" charset="0"/>
              </a:rPr>
              <a:t>,</a:t>
            </a:r>
            <a:r>
              <a:rPr lang="en-US" dirty="0" smtClean="0">
                <a:latin typeface="Arial" charset="0"/>
              </a:rPr>
              <a:t> factories, land).  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The costs of these inputs are </a:t>
            </a:r>
            <a:r>
              <a:rPr lang="en-US" i="1" dirty="0" smtClean="0">
                <a:latin typeface="Arial" charset="0"/>
              </a:rPr>
              <a:t>FC</a:t>
            </a:r>
            <a:r>
              <a:rPr lang="en-US" dirty="0" smtClean="0">
                <a:latin typeface="Arial" charset="0"/>
              </a:rPr>
              <a:t>.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Long run:  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All inputs are variable (e.g.</a:t>
            </a:r>
            <a:r>
              <a:rPr lang="en-US" i="1" dirty="0" smtClean="0">
                <a:latin typeface="Arial" charset="0"/>
              </a:rPr>
              <a:t>,</a:t>
            </a:r>
            <a:r>
              <a:rPr lang="en-US" dirty="0" smtClean="0">
                <a:latin typeface="Arial" charset="0"/>
              </a:rPr>
              <a:t> firms can build more factories, or sell existing ones).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In the long run, </a:t>
            </a:r>
            <a:r>
              <a:rPr lang="en-US" i="1" dirty="0" smtClean="0">
                <a:latin typeface="Arial" charset="0"/>
              </a:rPr>
              <a:t>ATC</a:t>
            </a:r>
            <a:r>
              <a:rPr lang="en-US" dirty="0" smtClean="0">
                <a:latin typeface="Arial" charset="0"/>
              </a:rPr>
              <a:t> at any </a:t>
            </a:r>
            <a:r>
              <a:rPr lang="en-US" b="1" i="1" dirty="0" smtClean="0">
                <a:latin typeface="Arial" charset="0"/>
              </a:rPr>
              <a:t>Q</a:t>
            </a:r>
            <a:r>
              <a:rPr lang="en-US" dirty="0" smtClean="0">
                <a:latin typeface="Arial" charset="0"/>
              </a:rPr>
              <a:t> is cost per unit using the most efficient mix of inputs for that </a:t>
            </a:r>
            <a:r>
              <a:rPr lang="en-US" b="1" i="1" dirty="0" smtClean="0">
                <a:latin typeface="Arial" charset="0"/>
              </a:rPr>
              <a:t>Q</a:t>
            </a:r>
            <a:r>
              <a:rPr lang="en-US" dirty="0" smtClean="0">
                <a:latin typeface="Arial" charset="0"/>
              </a:rPr>
              <a:t> (e.g., the factory size with the lowest </a:t>
            </a:r>
            <a:r>
              <a:rPr lang="en-US" i="1" dirty="0" smtClean="0">
                <a:latin typeface="Arial" charset="0"/>
              </a:rPr>
              <a:t>ATC</a:t>
            </a:r>
            <a:r>
              <a:rPr lang="en-US" dirty="0" smtClean="0">
                <a:latin typeface="Arial" charset="0"/>
              </a:rPr>
              <a:t>).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build="p" bldLvl="4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590550"/>
          </a:xfrm>
        </p:spPr>
        <p:txBody>
          <a:bodyPr/>
          <a:lstStyle/>
          <a:p>
            <a:pPr algn="ctr" eaLnBrk="1" hangingPunct="1"/>
            <a:r>
              <a:rPr lang="en-US" sz="2800" smtClean="0">
                <a:latin typeface="Tahoma" charset="0"/>
                <a:ea typeface="Tahoma" charset="0"/>
                <a:cs typeface="Tahoma" charset="0"/>
              </a:rPr>
              <a:t>EXAMPLE 3:</a:t>
            </a:r>
            <a:r>
              <a:rPr lang="en-US" sz="3000" smtClean="0">
                <a:latin typeface="Tahoma" charset="0"/>
                <a:ea typeface="Tahoma" charset="0"/>
                <a:cs typeface="Tahoma" charset="0"/>
              </a:rPr>
              <a:t>  LRATC with 3 factory sizes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276725" y="2095500"/>
            <a:ext cx="2268538" cy="1349375"/>
            <a:chOff x="2701" y="1299"/>
            <a:chExt cx="1429" cy="850"/>
          </a:xfrm>
        </p:grpSpPr>
        <p:sp>
          <p:nvSpPr>
            <p:cNvPr id="82960" name="Arc 7"/>
            <p:cNvSpPr>
              <a:spLocks/>
            </p:cNvSpPr>
            <p:nvPr/>
          </p:nvSpPr>
          <p:spPr bwMode="auto">
            <a:xfrm flipH="1" flipV="1">
              <a:off x="2701" y="1357"/>
              <a:ext cx="1077" cy="792"/>
            </a:xfrm>
            <a:custGeom>
              <a:avLst/>
              <a:gdLst>
                <a:gd name="T0" fmla="*/ 0 w 41026"/>
                <a:gd name="T1" fmla="*/ 0 h 21600"/>
                <a:gd name="T2" fmla="*/ 0 w 41026"/>
                <a:gd name="T3" fmla="*/ 0 h 21600"/>
                <a:gd name="T4" fmla="*/ 0 w 41026"/>
                <a:gd name="T5" fmla="*/ 0 h 21600"/>
                <a:gd name="T6" fmla="*/ 0 60000 65536"/>
                <a:gd name="T7" fmla="*/ 0 60000 65536"/>
                <a:gd name="T8" fmla="*/ 0 60000 65536"/>
                <a:gd name="T9" fmla="*/ 0 w 41026"/>
                <a:gd name="T10" fmla="*/ 0 h 21600"/>
                <a:gd name="T11" fmla="*/ 41026 w 4102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026" h="21600" fill="none" extrusionOk="0">
                  <a:moveTo>
                    <a:pt x="0" y="16111"/>
                  </a:moveTo>
                  <a:cubicBezTo>
                    <a:pt x="2494" y="6617"/>
                    <a:pt x="11075" y="-1"/>
                    <a:pt x="20891" y="0"/>
                  </a:cubicBezTo>
                  <a:cubicBezTo>
                    <a:pt x="29802" y="0"/>
                    <a:pt x="37799" y="5472"/>
                    <a:pt x="41025" y="13780"/>
                  </a:cubicBezTo>
                </a:path>
                <a:path w="41026" h="21600" stroke="0" extrusionOk="0">
                  <a:moveTo>
                    <a:pt x="0" y="16111"/>
                  </a:moveTo>
                  <a:cubicBezTo>
                    <a:pt x="2494" y="6617"/>
                    <a:pt x="11075" y="-1"/>
                    <a:pt x="20891" y="0"/>
                  </a:cubicBezTo>
                  <a:cubicBezTo>
                    <a:pt x="29802" y="0"/>
                    <a:pt x="37799" y="5472"/>
                    <a:pt x="41025" y="13780"/>
                  </a:cubicBezTo>
                  <a:lnTo>
                    <a:pt x="20891" y="21600"/>
                  </a:lnTo>
                  <a:close/>
                </a:path>
              </a:pathLst>
            </a:cu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2961" name="Text Box 10"/>
            <p:cNvSpPr txBox="1">
              <a:spLocks noChangeArrowheads="1"/>
            </p:cNvSpPr>
            <p:nvPr/>
          </p:nvSpPr>
          <p:spPr bwMode="auto">
            <a:xfrm>
              <a:off x="3512" y="1299"/>
              <a:ext cx="6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solidFill>
                    <a:srgbClr val="003399"/>
                  </a:solidFill>
                  <a:ea typeface="Arial" charset="0"/>
                  <a:cs typeface="Arial" charset="0"/>
                </a:rPr>
                <a:t>ATC</a:t>
              </a:r>
              <a:r>
                <a:rPr lang="en-US" b="1" i="1" baseline="-25000">
                  <a:solidFill>
                    <a:srgbClr val="003399"/>
                  </a:solidFill>
                  <a:ea typeface="Arial" charset="0"/>
                  <a:cs typeface="Arial" charset="0"/>
                </a:rPr>
                <a:t>S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016500" y="2057400"/>
            <a:ext cx="2840038" cy="1585913"/>
            <a:chOff x="3167" y="1275"/>
            <a:chExt cx="1789" cy="999"/>
          </a:xfrm>
        </p:grpSpPr>
        <p:sp>
          <p:nvSpPr>
            <p:cNvPr id="82958" name="Arc 8"/>
            <p:cNvSpPr>
              <a:spLocks/>
            </p:cNvSpPr>
            <p:nvPr/>
          </p:nvSpPr>
          <p:spPr bwMode="auto">
            <a:xfrm flipH="1" flipV="1">
              <a:off x="3167" y="1482"/>
              <a:ext cx="1501" cy="792"/>
            </a:xfrm>
            <a:custGeom>
              <a:avLst/>
              <a:gdLst>
                <a:gd name="T0" fmla="*/ 0 w 41685"/>
                <a:gd name="T1" fmla="*/ 0 h 21600"/>
                <a:gd name="T2" fmla="*/ 0 w 41685"/>
                <a:gd name="T3" fmla="*/ 0 h 21600"/>
                <a:gd name="T4" fmla="*/ 0 w 41685"/>
                <a:gd name="T5" fmla="*/ 0 h 21600"/>
                <a:gd name="T6" fmla="*/ 0 60000 65536"/>
                <a:gd name="T7" fmla="*/ 0 60000 65536"/>
                <a:gd name="T8" fmla="*/ 0 60000 65536"/>
                <a:gd name="T9" fmla="*/ 0 w 41685"/>
                <a:gd name="T10" fmla="*/ 0 h 21600"/>
                <a:gd name="T11" fmla="*/ 41685 w 4168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685" h="21600" fill="none" extrusionOk="0">
                  <a:moveTo>
                    <a:pt x="0" y="20131"/>
                  </a:moveTo>
                  <a:cubicBezTo>
                    <a:pt x="772" y="8798"/>
                    <a:pt x="10190" y="-1"/>
                    <a:pt x="21550" y="0"/>
                  </a:cubicBezTo>
                  <a:cubicBezTo>
                    <a:pt x="30461" y="0"/>
                    <a:pt x="38458" y="5472"/>
                    <a:pt x="41684" y="13780"/>
                  </a:cubicBezTo>
                </a:path>
                <a:path w="41685" h="21600" stroke="0" extrusionOk="0">
                  <a:moveTo>
                    <a:pt x="0" y="20131"/>
                  </a:moveTo>
                  <a:cubicBezTo>
                    <a:pt x="772" y="8798"/>
                    <a:pt x="10190" y="-1"/>
                    <a:pt x="21550" y="0"/>
                  </a:cubicBezTo>
                  <a:cubicBezTo>
                    <a:pt x="30461" y="0"/>
                    <a:pt x="38458" y="5472"/>
                    <a:pt x="41684" y="13780"/>
                  </a:cubicBezTo>
                  <a:lnTo>
                    <a:pt x="21550" y="21600"/>
                  </a:lnTo>
                  <a:close/>
                </a:path>
              </a:pathLst>
            </a:custGeom>
            <a:noFill/>
            <a:ln w="38100">
              <a:solidFill>
                <a:srgbClr val="339933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2959" name="Text Box 11"/>
            <p:cNvSpPr txBox="1">
              <a:spLocks noChangeArrowheads="1"/>
            </p:cNvSpPr>
            <p:nvPr/>
          </p:nvSpPr>
          <p:spPr bwMode="auto">
            <a:xfrm>
              <a:off x="4338" y="1275"/>
              <a:ext cx="6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solidFill>
                    <a:srgbClr val="339933"/>
                  </a:solidFill>
                  <a:ea typeface="Arial" charset="0"/>
                  <a:cs typeface="Arial" charset="0"/>
                </a:rPr>
                <a:t>ATC</a:t>
              </a:r>
              <a:r>
                <a:rPr lang="en-US" b="1" i="1" baseline="-25000">
                  <a:solidFill>
                    <a:srgbClr val="339933"/>
                  </a:solidFill>
                  <a:ea typeface="Arial" charset="0"/>
                  <a:cs typeface="Arial" charset="0"/>
                </a:rPr>
                <a:t>M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6426200" y="2189163"/>
            <a:ext cx="2263775" cy="1257300"/>
            <a:chOff x="4055" y="1358"/>
            <a:chExt cx="1426" cy="792"/>
          </a:xfrm>
        </p:grpSpPr>
        <p:sp>
          <p:nvSpPr>
            <p:cNvPr id="82956" name="Arc 9"/>
            <p:cNvSpPr>
              <a:spLocks/>
            </p:cNvSpPr>
            <p:nvPr/>
          </p:nvSpPr>
          <p:spPr bwMode="auto">
            <a:xfrm flipH="1" flipV="1">
              <a:off x="4055" y="1358"/>
              <a:ext cx="1009" cy="792"/>
            </a:xfrm>
            <a:custGeom>
              <a:avLst/>
              <a:gdLst>
                <a:gd name="T0" fmla="*/ 0 w 38406"/>
                <a:gd name="T1" fmla="*/ 0 h 21600"/>
                <a:gd name="T2" fmla="*/ 0 w 38406"/>
                <a:gd name="T3" fmla="*/ 0 h 21600"/>
                <a:gd name="T4" fmla="*/ 0 w 38406"/>
                <a:gd name="T5" fmla="*/ 0 h 21600"/>
                <a:gd name="T6" fmla="*/ 0 60000 65536"/>
                <a:gd name="T7" fmla="*/ 0 60000 65536"/>
                <a:gd name="T8" fmla="*/ 0 60000 65536"/>
                <a:gd name="T9" fmla="*/ 0 w 38406"/>
                <a:gd name="T10" fmla="*/ 0 h 21600"/>
                <a:gd name="T11" fmla="*/ 38406 w 3840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06" h="21600" fill="none" extrusionOk="0">
                  <a:moveTo>
                    <a:pt x="0" y="13174"/>
                  </a:moveTo>
                  <a:cubicBezTo>
                    <a:pt x="3383" y="5187"/>
                    <a:pt x="11215" y="-1"/>
                    <a:pt x="19889" y="0"/>
                  </a:cubicBezTo>
                  <a:cubicBezTo>
                    <a:pt x="27472" y="0"/>
                    <a:pt x="34500" y="3977"/>
                    <a:pt x="38405" y="10478"/>
                  </a:cubicBezTo>
                </a:path>
                <a:path w="38406" h="21600" stroke="0" extrusionOk="0">
                  <a:moveTo>
                    <a:pt x="0" y="13174"/>
                  </a:moveTo>
                  <a:cubicBezTo>
                    <a:pt x="3383" y="5187"/>
                    <a:pt x="11215" y="-1"/>
                    <a:pt x="19889" y="0"/>
                  </a:cubicBezTo>
                  <a:cubicBezTo>
                    <a:pt x="27472" y="0"/>
                    <a:pt x="34500" y="3977"/>
                    <a:pt x="38405" y="10478"/>
                  </a:cubicBezTo>
                  <a:lnTo>
                    <a:pt x="19889" y="21600"/>
                  </a:lnTo>
                  <a:close/>
                </a:path>
              </a:pathLst>
            </a:cu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2957" name="Text Box 12"/>
            <p:cNvSpPr txBox="1">
              <a:spLocks noChangeArrowheads="1"/>
            </p:cNvSpPr>
            <p:nvPr/>
          </p:nvSpPr>
          <p:spPr bwMode="auto">
            <a:xfrm>
              <a:off x="4863" y="1413"/>
              <a:ext cx="6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solidFill>
                    <a:srgbClr val="800080"/>
                  </a:solidFill>
                  <a:ea typeface="Arial" charset="0"/>
                  <a:cs typeface="Arial" charset="0"/>
                </a:rPr>
                <a:t>ATC</a:t>
              </a:r>
              <a:r>
                <a:rPr lang="en-US" b="1" i="1" baseline="-25000">
                  <a:solidFill>
                    <a:srgbClr val="800080"/>
                  </a:solidFill>
                  <a:ea typeface="Arial" charset="0"/>
                  <a:cs typeface="Arial" charset="0"/>
                </a:rPr>
                <a:t>L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2998788" y="1179513"/>
            <a:ext cx="5799137" cy="3965575"/>
            <a:chOff x="1889" y="743"/>
            <a:chExt cx="3653" cy="2498"/>
          </a:xfrm>
        </p:grpSpPr>
        <p:grpSp>
          <p:nvGrpSpPr>
            <p:cNvPr id="82951" name="Group 6"/>
            <p:cNvGrpSpPr>
              <a:grpSpLocks/>
            </p:cNvGrpSpPr>
            <p:nvPr/>
          </p:nvGrpSpPr>
          <p:grpSpPr bwMode="auto">
            <a:xfrm>
              <a:off x="2469" y="810"/>
              <a:ext cx="2765" cy="2282"/>
              <a:chOff x="1489" y="785"/>
              <a:chExt cx="3650" cy="2492"/>
            </a:xfrm>
          </p:grpSpPr>
          <p:sp>
            <p:nvSpPr>
              <p:cNvPr id="82954" name="Line 4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55" name="Line 5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2952" name="Text Box 13"/>
            <p:cNvSpPr txBox="1">
              <a:spLocks noChangeArrowheads="1"/>
            </p:cNvSpPr>
            <p:nvPr/>
          </p:nvSpPr>
          <p:spPr bwMode="auto">
            <a:xfrm>
              <a:off x="5204" y="2943"/>
              <a:ext cx="33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ea typeface="Arial" charset="0"/>
                  <a:cs typeface="Arial" charset="0"/>
                </a:rPr>
                <a:t>Q</a:t>
              </a:r>
            </a:p>
          </p:txBody>
        </p:sp>
        <p:sp>
          <p:nvSpPr>
            <p:cNvPr id="82953" name="Text Box 14"/>
            <p:cNvSpPr txBox="1">
              <a:spLocks noChangeArrowheads="1"/>
            </p:cNvSpPr>
            <p:nvPr/>
          </p:nvSpPr>
          <p:spPr bwMode="auto">
            <a:xfrm>
              <a:off x="1889" y="743"/>
              <a:ext cx="579" cy="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Avg</a:t>
              </a:r>
              <a:br>
                <a:rPr lang="en-US" sz="2500">
                  <a:ea typeface="Arial" charset="0"/>
                  <a:cs typeface="Arial" charset="0"/>
                </a:rPr>
              </a:br>
              <a:r>
                <a:rPr lang="en-US" sz="2500">
                  <a:ea typeface="Arial" charset="0"/>
                  <a:cs typeface="Arial" charset="0"/>
                </a:rPr>
                <a:t>Total</a:t>
              </a:r>
              <a:br>
                <a:rPr lang="en-US" sz="2500">
                  <a:ea typeface="Arial" charset="0"/>
                  <a:cs typeface="Arial" charset="0"/>
                </a:rPr>
              </a:br>
              <a:r>
                <a:rPr lang="en-US" sz="2500">
                  <a:ea typeface="Arial" charset="0"/>
                  <a:cs typeface="Arial" charset="0"/>
                </a:rPr>
                <a:t>Cost </a:t>
              </a:r>
            </a:p>
          </p:txBody>
        </p:sp>
      </p:grpSp>
      <p:sp>
        <p:nvSpPr>
          <p:cNvPr id="116767" name="Text Box 31"/>
          <p:cNvSpPr txBox="1">
            <a:spLocks noChangeArrowheads="1"/>
          </p:cNvSpPr>
          <p:nvPr/>
        </p:nvSpPr>
        <p:spPr bwMode="auto">
          <a:xfrm>
            <a:off x="330200" y="876300"/>
            <a:ext cx="2916238" cy="525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</a:pPr>
            <a:r>
              <a:rPr lang="en-US" sz="2500" dirty="0">
                <a:ea typeface="Arial" charset="0"/>
                <a:cs typeface="Arial" charset="0"/>
              </a:rPr>
              <a:t>Firm can choose from three factory sizes:  </a:t>
            </a:r>
            <a:r>
              <a:rPr lang="en-US" sz="2500" b="1" dirty="0">
                <a:ea typeface="Arial" charset="0"/>
                <a:cs typeface="Arial" charset="0"/>
              </a:rPr>
              <a:t>S</a:t>
            </a:r>
            <a:r>
              <a:rPr lang="en-US" sz="2500" dirty="0">
                <a:ea typeface="Arial" charset="0"/>
                <a:cs typeface="Arial" charset="0"/>
              </a:rPr>
              <a:t>, </a:t>
            </a:r>
            <a:r>
              <a:rPr lang="en-US" sz="2500" b="1" dirty="0">
                <a:ea typeface="Arial" charset="0"/>
                <a:cs typeface="Arial" charset="0"/>
              </a:rPr>
              <a:t>M</a:t>
            </a:r>
            <a:r>
              <a:rPr lang="en-US" sz="2500" dirty="0">
                <a:ea typeface="Arial" charset="0"/>
                <a:cs typeface="Arial" charset="0"/>
              </a:rPr>
              <a:t>, </a:t>
            </a:r>
            <a:r>
              <a:rPr lang="en-US" sz="2500" b="1" dirty="0">
                <a:ea typeface="Arial" charset="0"/>
                <a:cs typeface="Arial" charset="0"/>
              </a:rPr>
              <a:t>L</a:t>
            </a:r>
            <a:r>
              <a:rPr lang="en-US" sz="2500" dirty="0">
                <a:ea typeface="Arial" charset="0"/>
                <a:cs typeface="Arial" charset="0"/>
              </a:rPr>
              <a:t>.  </a:t>
            </a:r>
          </a:p>
          <a:p>
            <a:pPr>
              <a:lnSpc>
                <a:spcPct val="105000"/>
              </a:lnSpc>
              <a:spcBef>
                <a:spcPct val="45000"/>
              </a:spcBef>
            </a:pPr>
            <a:r>
              <a:rPr lang="en-US" sz="2500" dirty="0">
                <a:ea typeface="Arial" charset="0"/>
                <a:cs typeface="Arial" charset="0"/>
              </a:rPr>
              <a:t>Each size has its own </a:t>
            </a:r>
            <a:r>
              <a:rPr lang="en-US" sz="2500" i="1" dirty="0">
                <a:ea typeface="Arial" charset="0"/>
                <a:cs typeface="Arial" charset="0"/>
              </a:rPr>
              <a:t>SRATC</a:t>
            </a:r>
            <a:r>
              <a:rPr lang="en-US" sz="2500" dirty="0">
                <a:ea typeface="Arial" charset="0"/>
                <a:cs typeface="Arial" charset="0"/>
              </a:rPr>
              <a:t> curve.  </a:t>
            </a:r>
          </a:p>
          <a:p>
            <a:pPr>
              <a:lnSpc>
                <a:spcPct val="105000"/>
              </a:lnSpc>
              <a:spcBef>
                <a:spcPct val="45000"/>
              </a:spcBef>
            </a:pPr>
            <a:r>
              <a:rPr lang="en-US" sz="2500" dirty="0">
                <a:ea typeface="Arial" charset="0"/>
                <a:cs typeface="Arial" charset="0"/>
              </a:rPr>
              <a:t>The firm </a:t>
            </a:r>
            <a:r>
              <a:rPr lang="en-US" sz="2500" dirty="0" smtClean="0">
                <a:ea typeface="Arial" charset="0"/>
                <a:cs typeface="Arial" charset="0"/>
              </a:rPr>
              <a:t>can change </a:t>
            </a:r>
            <a:r>
              <a:rPr lang="en-US" sz="2500" dirty="0">
                <a:ea typeface="Arial" charset="0"/>
                <a:cs typeface="Arial" charset="0"/>
              </a:rPr>
              <a:t>to a different factory size in the long run, but not in the short run. </a:t>
            </a:r>
            <a:endParaRPr lang="en-US" sz="2500" b="1" dirty="0"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6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67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67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6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590550"/>
          </a:xfrm>
        </p:spPr>
        <p:txBody>
          <a:bodyPr/>
          <a:lstStyle/>
          <a:p>
            <a:pPr algn="ctr" eaLnBrk="1" hangingPunct="1"/>
            <a:r>
              <a:rPr lang="en-US" sz="2800" smtClean="0">
                <a:latin typeface="Tahoma" charset="0"/>
                <a:ea typeface="Tahoma" charset="0"/>
                <a:cs typeface="Tahoma" charset="0"/>
              </a:rPr>
              <a:t>EXAMPLE 3:</a:t>
            </a:r>
            <a:r>
              <a:rPr lang="en-US" sz="3000" smtClean="0">
                <a:latin typeface="Tahoma" charset="0"/>
                <a:ea typeface="Tahoma" charset="0"/>
                <a:cs typeface="Tahoma" charset="0"/>
              </a:rPr>
              <a:t>  LRATC with 3 factory sizes</a:t>
            </a:r>
          </a:p>
        </p:txBody>
      </p:sp>
      <p:grpSp>
        <p:nvGrpSpPr>
          <p:cNvPr id="84994" name="Group 3"/>
          <p:cNvGrpSpPr>
            <a:grpSpLocks/>
          </p:cNvGrpSpPr>
          <p:nvPr/>
        </p:nvGrpSpPr>
        <p:grpSpPr bwMode="auto">
          <a:xfrm>
            <a:off x="4276725" y="2095500"/>
            <a:ext cx="2268538" cy="1349375"/>
            <a:chOff x="2701" y="1299"/>
            <a:chExt cx="1429" cy="850"/>
          </a:xfrm>
        </p:grpSpPr>
        <p:sp>
          <p:nvSpPr>
            <p:cNvPr id="85022" name="Arc 4"/>
            <p:cNvSpPr>
              <a:spLocks/>
            </p:cNvSpPr>
            <p:nvPr/>
          </p:nvSpPr>
          <p:spPr bwMode="auto">
            <a:xfrm flipH="1" flipV="1">
              <a:off x="2701" y="1357"/>
              <a:ext cx="1077" cy="792"/>
            </a:xfrm>
            <a:custGeom>
              <a:avLst/>
              <a:gdLst>
                <a:gd name="T0" fmla="*/ 0 w 41026"/>
                <a:gd name="T1" fmla="*/ 0 h 21600"/>
                <a:gd name="T2" fmla="*/ 0 w 41026"/>
                <a:gd name="T3" fmla="*/ 0 h 21600"/>
                <a:gd name="T4" fmla="*/ 0 w 41026"/>
                <a:gd name="T5" fmla="*/ 0 h 21600"/>
                <a:gd name="T6" fmla="*/ 0 60000 65536"/>
                <a:gd name="T7" fmla="*/ 0 60000 65536"/>
                <a:gd name="T8" fmla="*/ 0 60000 65536"/>
                <a:gd name="T9" fmla="*/ 0 w 41026"/>
                <a:gd name="T10" fmla="*/ 0 h 21600"/>
                <a:gd name="T11" fmla="*/ 41026 w 4102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026" h="21600" fill="none" extrusionOk="0">
                  <a:moveTo>
                    <a:pt x="0" y="16111"/>
                  </a:moveTo>
                  <a:cubicBezTo>
                    <a:pt x="2494" y="6617"/>
                    <a:pt x="11075" y="-1"/>
                    <a:pt x="20891" y="0"/>
                  </a:cubicBezTo>
                  <a:cubicBezTo>
                    <a:pt x="29802" y="0"/>
                    <a:pt x="37799" y="5472"/>
                    <a:pt x="41025" y="13780"/>
                  </a:cubicBezTo>
                </a:path>
                <a:path w="41026" h="21600" stroke="0" extrusionOk="0">
                  <a:moveTo>
                    <a:pt x="0" y="16111"/>
                  </a:moveTo>
                  <a:cubicBezTo>
                    <a:pt x="2494" y="6617"/>
                    <a:pt x="11075" y="-1"/>
                    <a:pt x="20891" y="0"/>
                  </a:cubicBezTo>
                  <a:cubicBezTo>
                    <a:pt x="29802" y="0"/>
                    <a:pt x="37799" y="5472"/>
                    <a:pt x="41025" y="13780"/>
                  </a:cubicBezTo>
                  <a:lnTo>
                    <a:pt x="20891" y="21600"/>
                  </a:lnTo>
                  <a:close/>
                </a:path>
              </a:pathLst>
            </a:cu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5023" name="Text Box 5"/>
            <p:cNvSpPr txBox="1">
              <a:spLocks noChangeArrowheads="1"/>
            </p:cNvSpPr>
            <p:nvPr/>
          </p:nvSpPr>
          <p:spPr bwMode="auto">
            <a:xfrm>
              <a:off x="3512" y="1299"/>
              <a:ext cx="6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solidFill>
                    <a:srgbClr val="003399"/>
                  </a:solidFill>
                  <a:ea typeface="Arial" charset="0"/>
                  <a:cs typeface="Arial" charset="0"/>
                </a:rPr>
                <a:t>ATC</a:t>
              </a:r>
              <a:r>
                <a:rPr lang="en-US" b="1" i="1" baseline="-25000">
                  <a:solidFill>
                    <a:srgbClr val="003399"/>
                  </a:solidFill>
                  <a:ea typeface="Arial" charset="0"/>
                  <a:cs typeface="Arial" charset="0"/>
                </a:rPr>
                <a:t>S</a:t>
              </a:r>
            </a:p>
          </p:txBody>
        </p:sp>
      </p:grpSp>
      <p:grpSp>
        <p:nvGrpSpPr>
          <p:cNvPr id="84995" name="Group 6"/>
          <p:cNvGrpSpPr>
            <a:grpSpLocks/>
          </p:cNvGrpSpPr>
          <p:nvPr/>
        </p:nvGrpSpPr>
        <p:grpSpPr bwMode="auto">
          <a:xfrm>
            <a:off x="5016500" y="2057400"/>
            <a:ext cx="2840038" cy="1585913"/>
            <a:chOff x="3167" y="1275"/>
            <a:chExt cx="1789" cy="999"/>
          </a:xfrm>
        </p:grpSpPr>
        <p:sp>
          <p:nvSpPr>
            <p:cNvPr id="85020" name="Arc 7"/>
            <p:cNvSpPr>
              <a:spLocks/>
            </p:cNvSpPr>
            <p:nvPr/>
          </p:nvSpPr>
          <p:spPr bwMode="auto">
            <a:xfrm flipH="1" flipV="1">
              <a:off x="3167" y="1482"/>
              <a:ext cx="1501" cy="792"/>
            </a:xfrm>
            <a:custGeom>
              <a:avLst/>
              <a:gdLst>
                <a:gd name="T0" fmla="*/ 0 w 41685"/>
                <a:gd name="T1" fmla="*/ 0 h 21600"/>
                <a:gd name="T2" fmla="*/ 0 w 41685"/>
                <a:gd name="T3" fmla="*/ 0 h 21600"/>
                <a:gd name="T4" fmla="*/ 0 w 41685"/>
                <a:gd name="T5" fmla="*/ 0 h 21600"/>
                <a:gd name="T6" fmla="*/ 0 60000 65536"/>
                <a:gd name="T7" fmla="*/ 0 60000 65536"/>
                <a:gd name="T8" fmla="*/ 0 60000 65536"/>
                <a:gd name="T9" fmla="*/ 0 w 41685"/>
                <a:gd name="T10" fmla="*/ 0 h 21600"/>
                <a:gd name="T11" fmla="*/ 41685 w 4168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685" h="21600" fill="none" extrusionOk="0">
                  <a:moveTo>
                    <a:pt x="0" y="20131"/>
                  </a:moveTo>
                  <a:cubicBezTo>
                    <a:pt x="772" y="8798"/>
                    <a:pt x="10190" y="-1"/>
                    <a:pt x="21550" y="0"/>
                  </a:cubicBezTo>
                  <a:cubicBezTo>
                    <a:pt x="30461" y="0"/>
                    <a:pt x="38458" y="5472"/>
                    <a:pt x="41684" y="13780"/>
                  </a:cubicBezTo>
                </a:path>
                <a:path w="41685" h="21600" stroke="0" extrusionOk="0">
                  <a:moveTo>
                    <a:pt x="0" y="20131"/>
                  </a:moveTo>
                  <a:cubicBezTo>
                    <a:pt x="772" y="8798"/>
                    <a:pt x="10190" y="-1"/>
                    <a:pt x="21550" y="0"/>
                  </a:cubicBezTo>
                  <a:cubicBezTo>
                    <a:pt x="30461" y="0"/>
                    <a:pt x="38458" y="5472"/>
                    <a:pt x="41684" y="13780"/>
                  </a:cubicBezTo>
                  <a:lnTo>
                    <a:pt x="21550" y="21600"/>
                  </a:lnTo>
                  <a:close/>
                </a:path>
              </a:pathLst>
            </a:custGeom>
            <a:noFill/>
            <a:ln w="38100">
              <a:solidFill>
                <a:srgbClr val="339933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5021" name="Text Box 8"/>
            <p:cNvSpPr txBox="1">
              <a:spLocks noChangeArrowheads="1"/>
            </p:cNvSpPr>
            <p:nvPr/>
          </p:nvSpPr>
          <p:spPr bwMode="auto">
            <a:xfrm>
              <a:off x="4338" y="1275"/>
              <a:ext cx="6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solidFill>
                    <a:srgbClr val="339933"/>
                  </a:solidFill>
                  <a:ea typeface="Arial" charset="0"/>
                  <a:cs typeface="Arial" charset="0"/>
                </a:rPr>
                <a:t>ATC</a:t>
              </a:r>
              <a:r>
                <a:rPr lang="en-US" b="1" i="1" baseline="-25000">
                  <a:solidFill>
                    <a:srgbClr val="339933"/>
                  </a:solidFill>
                  <a:ea typeface="Arial" charset="0"/>
                  <a:cs typeface="Arial" charset="0"/>
                </a:rPr>
                <a:t>M</a:t>
              </a:r>
            </a:p>
          </p:txBody>
        </p:sp>
      </p:grpSp>
      <p:grpSp>
        <p:nvGrpSpPr>
          <p:cNvPr id="84996" name="Group 9"/>
          <p:cNvGrpSpPr>
            <a:grpSpLocks/>
          </p:cNvGrpSpPr>
          <p:nvPr/>
        </p:nvGrpSpPr>
        <p:grpSpPr bwMode="auto">
          <a:xfrm>
            <a:off x="6426200" y="2189163"/>
            <a:ext cx="2263775" cy="1257300"/>
            <a:chOff x="4055" y="1358"/>
            <a:chExt cx="1426" cy="792"/>
          </a:xfrm>
        </p:grpSpPr>
        <p:sp>
          <p:nvSpPr>
            <p:cNvPr id="85018" name="Arc 10"/>
            <p:cNvSpPr>
              <a:spLocks/>
            </p:cNvSpPr>
            <p:nvPr/>
          </p:nvSpPr>
          <p:spPr bwMode="auto">
            <a:xfrm flipH="1" flipV="1">
              <a:off x="4055" y="1358"/>
              <a:ext cx="1009" cy="792"/>
            </a:xfrm>
            <a:custGeom>
              <a:avLst/>
              <a:gdLst>
                <a:gd name="T0" fmla="*/ 0 w 38406"/>
                <a:gd name="T1" fmla="*/ 0 h 21600"/>
                <a:gd name="T2" fmla="*/ 0 w 38406"/>
                <a:gd name="T3" fmla="*/ 0 h 21600"/>
                <a:gd name="T4" fmla="*/ 0 w 38406"/>
                <a:gd name="T5" fmla="*/ 0 h 21600"/>
                <a:gd name="T6" fmla="*/ 0 60000 65536"/>
                <a:gd name="T7" fmla="*/ 0 60000 65536"/>
                <a:gd name="T8" fmla="*/ 0 60000 65536"/>
                <a:gd name="T9" fmla="*/ 0 w 38406"/>
                <a:gd name="T10" fmla="*/ 0 h 21600"/>
                <a:gd name="T11" fmla="*/ 38406 w 3840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06" h="21600" fill="none" extrusionOk="0">
                  <a:moveTo>
                    <a:pt x="0" y="13174"/>
                  </a:moveTo>
                  <a:cubicBezTo>
                    <a:pt x="3383" y="5187"/>
                    <a:pt x="11215" y="-1"/>
                    <a:pt x="19889" y="0"/>
                  </a:cubicBezTo>
                  <a:cubicBezTo>
                    <a:pt x="27472" y="0"/>
                    <a:pt x="34500" y="3977"/>
                    <a:pt x="38405" y="10478"/>
                  </a:cubicBezTo>
                </a:path>
                <a:path w="38406" h="21600" stroke="0" extrusionOk="0">
                  <a:moveTo>
                    <a:pt x="0" y="13174"/>
                  </a:moveTo>
                  <a:cubicBezTo>
                    <a:pt x="3383" y="5187"/>
                    <a:pt x="11215" y="-1"/>
                    <a:pt x="19889" y="0"/>
                  </a:cubicBezTo>
                  <a:cubicBezTo>
                    <a:pt x="27472" y="0"/>
                    <a:pt x="34500" y="3977"/>
                    <a:pt x="38405" y="10478"/>
                  </a:cubicBezTo>
                  <a:lnTo>
                    <a:pt x="19889" y="21600"/>
                  </a:lnTo>
                  <a:close/>
                </a:path>
              </a:pathLst>
            </a:cu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5019" name="Text Box 11"/>
            <p:cNvSpPr txBox="1">
              <a:spLocks noChangeArrowheads="1"/>
            </p:cNvSpPr>
            <p:nvPr/>
          </p:nvSpPr>
          <p:spPr bwMode="auto">
            <a:xfrm>
              <a:off x="4863" y="1413"/>
              <a:ext cx="6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solidFill>
                    <a:srgbClr val="800080"/>
                  </a:solidFill>
                  <a:ea typeface="Arial" charset="0"/>
                  <a:cs typeface="Arial" charset="0"/>
                </a:rPr>
                <a:t>ATC</a:t>
              </a:r>
              <a:r>
                <a:rPr lang="en-US" b="1" i="1" baseline="-25000">
                  <a:solidFill>
                    <a:srgbClr val="800080"/>
                  </a:solidFill>
                  <a:ea typeface="Arial" charset="0"/>
                  <a:cs typeface="Arial" charset="0"/>
                </a:rPr>
                <a:t>L</a:t>
              </a:r>
            </a:p>
          </p:txBody>
        </p:sp>
      </p:grpSp>
      <p:grpSp>
        <p:nvGrpSpPr>
          <p:cNvPr id="84997" name="Group 12"/>
          <p:cNvGrpSpPr>
            <a:grpSpLocks/>
          </p:cNvGrpSpPr>
          <p:nvPr/>
        </p:nvGrpSpPr>
        <p:grpSpPr bwMode="auto">
          <a:xfrm>
            <a:off x="2998788" y="1179513"/>
            <a:ext cx="5799137" cy="3965575"/>
            <a:chOff x="1889" y="743"/>
            <a:chExt cx="3653" cy="2498"/>
          </a:xfrm>
        </p:grpSpPr>
        <p:grpSp>
          <p:nvGrpSpPr>
            <p:cNvPr id="85013" name="Group 13"/>
            <p:cNvGrpSpPr>
              <a:grpSpLocks/>
            </p:cNvGrpSpPr>
            <p:nvPr/>
          </p:nvGrpSpPr>
          <p:grpSpPr bwMode="auto">
            <a:xfrm>
              <a:off x="2469" y="810"/>
              <a:ext cx="2765" cy="2282"/>
              <a:chOff x="1489" y="785"/>
              <a:chExt cx="3650" cy="2492"/>
            </a:xfrm>
          </p:grpSpPr>
          <p:sp>
            <p:nvSpPr>
              <p:cNvPr id="85016" name="Line 14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017" name="Line 15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5014" name="Text Box 16"/>
            <p:cNvSpPr txBox="1">
              <a:spLocks noChangeArrowheads="1"/>
            </p:cNvSpPr>
            <p:nvPr/>
          </p:nvSpPr>
          <p:spPr bwMode="auto">
            <a:xfrm>
              <a:off x="5204" y="2943"/>
              <a:ext cx="33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ea typeface="Arial" charset="0"/>
                  <a:cs typeface="Arial" charset="0"/>
                </a:rPr>
                <a:t>Q</a:t>
              </a:r>
            </a:p>
          </p:txBody>
        </p:sp>
        <p:sp>
          <p:nvSpPr>
            <p:cNvPr id="85015" name="Text Box 17"/>
            <p:cNvSpPr txBox="1">
              <a:spLocks noChangeArrowheads="1"/>
            </p:cNvSpPr>
            <p:nvPr/>
          </p:nvSpPr>
          <p:spPr bwMode="auto">
            <a:xfrm>
              <a:off x="1889" y="743"/>
              <a:ext cx="579" cy="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Avg</a:t>
              </a:r>
              <a:br>
                <a:rPr lang="en-US" sz="2500">
                  <a:ea typeface="Arial" charset="0"/>
                  <a:cs typeface="Arial" charset="0"/>
                </a:rPr>
              </a:br>
              <a:r>
                <a:rPr lang="en-US" sz="2500">
                  <a:ea typeface="Arial" charset="0"/>
                  <a:cs typeface="Arial" charset="0"/>
                </a:rPr>
                <a:t>Total</a:t>
              </a:r>
              <a:br>
                <a:rPr lang="en-US" sz="2500">
                  <a:ea typeface="Arial" charset="0"/>
                  <a:cs typeface="Arial" charset="0"/>
                </a:rPr>
              </a:br>
              <a:r>
                <a:rPr lang="en-US" sz="2500">
                  <a:ea typeface="Arial" charset="0"/>
                  <a:cs typeface="Arial" charset="0"/>
                </a:rPr>
                <a:t>Cost </a:t>
              </a: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5143500" y="3371850"/>
            <a:ext cx="636588" cy="2038350"/>
            <a:chOff x="3240" y="2124"/>
            <a:chExt cx="401" cy="1284"/>
          </a:xfrm>
        </p:grpSpPr>
        <p:sp>
          <p:nvSpPr>
            <p:cNvPr id="85011" name="Line 19"/>
            <p:cNvSpPr>
              <a:spLocks noChangeShapeType="1"/>
            </p:cNvSpPr>
            <p:nvPr/>
          </p:nvSpPr>
          <p:spPr bwMode="auto">
            <a:xfrm>
              <a:off x="3411" y="2124"/>
              <a:ext cx="0" cy="9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012" name="Text Box 20"/>
            <p:cNvSpPr txBox="1">
              <a:spLocks noChangeArrowheads="1"/>
            </p:cNvSpPr>
            <p:nvPr/>
          </p:nvSpPr>
          <p:spPr bwMode="auto">
            <a:xfrm>
              <a:off x="3240" y="3110"/>
              <a:ext cx="401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ea typeface="Arial" charset="0"/>
                  <a:cs typeface="Arial" charset="0"/>
                </a:rPr>
                <a:t>Q</a:t>
              </a:r>
              <a:r>
                <a:rPr lang="en-US" sz="2500" baseline="-25000">
                  <a:ea typeface="Arial" charset="0"/>
                  <a:cs typeface="Arial" charset="0"/>
                </a:rPr>
                <a:t>A</a:t>
              </a: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6646863" y="3373438"/>
            <a:ext cx="636587" cy="2038350"/>
            <a:chOff x="4187" y="2125"/>
            <a:chExt cx="401" cy="1284"/>
          </a:xfrm>
        </p:grpSpPr>
        <p:sp>
          <p:nvSpPr>
            <p:cNvPr id="85009" name="Line 22"/>
            <p:cNvSpPr>
              <a:spLocks noChangeShapeType="1"/>
            </p:cNvSpPr>
            <p:nvPr/>
          </p:nvSpPr>
          <p:spPr bwMode="auto">
            <a:xfrm>
              <a:off x="4359" y="2125"/>
              <a:ext cx="0" cy="9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010" name="Text Box 23"/>
            <p:cNvSpPr txBox="1">
              <a:spLocks noChangeArrowheads="1"/>
            </p:cNvSpPr>
            <p:nvPr/>
          </p:nvSpPr>
          <p:spPr bwMode="auto">
            <a:xfrm>
              <a:off x="4187" y="3111"/>
              <a:ext cx="401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ea typeface="Arial" charset="0"/>
                  <a:cs typeface="Arial" charset="0"/>
                </a:rPr>
                <a:t>Q</a:t>
              </a:r>
              <a:r>
                <a:rPr lang="en-US" sz="2500" baseline="-25000">
                  <a:ea typeface="Arial" charset="0"/>
                  <a:cs typeface="Arial" charset="0"/>
                </a:rPr>
                <a:t>B</a:t>
              </a:r>
            </a:p>
          </p:txBody>
        </p:sp>
      </p:grp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4276725" y="2209800"/>
            <a:ext cx="3752850" cy="1457325"/>
            <a:chOff x="2694" y="1380"/>
            <a:chExt cx="2364" cy="918"/>
          </a:xfrm>
        </p:grpSpPr>
        <p:sp>
          <p:nvSpPr>
            <p:cNvPr id="85006" name="Arc 25"/>
            <p:cNvSpPr>
              <a:spLocks/>
            </p:cNvSpPr>
            <p:nvPr/>
          </p:nvSpPr>
          <p:spPr bwMode="auto">
            <a:xfrm flipH="1" flipV="1">
              <a:off x="2694" y="1380"/>
              <a:ext cx="717" cy="792"/>
            </a:xfrm>
            <a:custGeom>
              <a:avLst/>
              <a:gdLst>
                <a:gd name="T0" fmla="*/ 0 w 27303"/>
                <a:gd name="T1" fmla="*/ 0 h 21600"/>
                <a:gd name="T2" fmla="*/ 0 w 27303"/>
                <a:gd name="T3" fmla="*/ 0 h 21600"/>
                <a:gd name="T4" fmla="*/ 0 w 27303"/>
                <a:gd name="T5" fmla="*/ 0 h 21600"/>
                <a:gd name="T6" fmla="*/ 0 60000 65536"/>
                <a:gd name="T7" fmla="*/ 0 60000 65536"/>
                <a:gd name="T8" fmla="*/ 0 60000 65536"/>
                <a:gd name="T9" fmla="*/ 0 w 27303"/>
                <a:gd name="T10" fmla="*/ 0 h 21600"/>
                <a:gd name="T11" fmla="*/ 27303 w 2730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303" h="21600" fill="none" extrusionOk="0">
                  <a:moveTo>
                    <a:pt x="0" y="1224"/>
                  </a:moveTo>
                  <a:cubicBezTo>
                    <a:pt x="2302" y="413"/>
                    <a:pt x="4726" y="-1"/>
                    <a:pt x="7168" y="0"/>
                  </a:cubicBezTo>
                  <a:cubicBezTo>
                    <a:pt x="16079" y="0"/>
                    <a:pt x="24076" y="5472"/>
                    <a:pt x="27302" y="13780"/>
                  </a:cubicBezTo>
                </a:path>
                <a:path w="27303" h="21600" stroke="0" extrusionOk="0">
                  <a:moveTo>
                    <a:pt x="0" y="1224"/>
                  </a:moveTo>
                  <a:cubicBezTo>
                    <a:pt x="2302" y="413"/>
                    <a:pt x="4726" y="-1"/>
                    <a:pt x="7168" y="0"/>
                  </a:cubicBezTo>
                  <a:cubicBezTo>
                    <a:pt x="16079" y="0"/>
                    <a:pt x="24076" y="5472"/>
                    <a:pt x="27302" y="13780"/>
                  </a:cubicBezTo>
                  <a:lnTo>
                    <a:pt x="7168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5007" name="Arc 26"/>
            <p:cNvSpPr>
              <a:spLocks/>
            </p:cNvSpPr>
            <p:nvPr/>
          </p:nvSpPr>
          <p:spPr bwMode="auto">
            <a:xfrm flipH="1" flipV="1">
              <a:off x="3400" y="1506"/>
              <a:ext cx="962" cy="792"/>
            </a:xfrm>
            <a:custGeom>
              <a:avLst/>
              <a:gdLst>
                <a:gd name="T0" fmla="*/ 0 w 26699"/>
                <a:gd name="T1" fmla="*/ 0 h 21600"/>
                <a:gd name="T2" fmla="*/ 0 w 26699"/>
                <a:gd name="T3" fmla="*/ 0 h 21600"/>
                <a:gd name="T4" fmla="*/ 0 w 26699"/>
                <a:gd name="T5" fmla="*/ 0 h 21600"/>
                <a:gd name="T6" fmla="*/ 0 60000 65536"/>
                <a:gd name="T7" fmla="*/ 0 60000 65536"/>
                <a:gd name="T8" fmla="*/ 0 60000 65536"/>
                <a:gd name="T9" fmla="*/ 0 w 26699"/>
                <a:gd name="T10" fmla="*/ 0 h 21600"/>
                <a:gd name="T11" fmla="*/ 26699 w 266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699" h="21600" fill="none" extrusionOk="0">
                  <a:moveTo>
                    <a:pt x="0" y="4510"/>
                  </a:moveTo>
                  <a:cubicBezTo>
                    <a:pt x="3782" y="1586"/>
                    <a:pt x="8428" y="-1"/>
                    <a:pt x="13210" y="0"/>
                  </a:cubicBezTo>
                  <a:cubicBezTo>
                    <a:pt x="18112" y="0"/>
                    <a:pt x="22869" y="1667"/>
                    <a:pt x="26699" y="4729"/>
                  </a:cubicBezTo>
                </a:path>
                <a:path w="26699" h="21600" stroke="0" extrusionOk="0">
                  <a:moveTo>
                    <a:pt x="0" y="4510"/>
                  </a:moveTo>
                  <a:cubicBezTo>
                    <a:pt x="3782" y="1586"/>
                    <a:pt x="8428" y="-1"/>
                    <a:pt x="13210" y="0"/>
                  </a:cubicBezTo>
                  <a:cubicBezTo>
                    <a:pt x="18112" y="0"/>
                    <a:pt x="22869" y="1667"/>
                    <a:pt x="26699" y="4729"/>
                  </a:cubicBezTo>
                  <a:lnTo>
                    <a:pt x="1321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5008" name="Arc 27"/>
            <p:cNvSpPr>
              <a:spLocks/>
            </p:cNvSpPr>
            <p:nvPr/>
          </p:nvSpPr>
          <p:spPr bwMode="auto">
            <a:xfrm flipH="1" flipV="1">
              <a:off x="4350" y="1384"/>
              <a:ext cx="708" cy="792"/>
            </a:xfrm>
            <a:custGeom>
              <a:avLst/>
              <a:gdLst>
                <a:gd name="T0" fmla="*/ 0 w 26972"/>
                <a:gd name="T1" fmla="*/ 0 h 21600"/>
                <a:gd name="T2" fmla="*/ 0 w 26972"/>
                <a:gd name="T3" fmla="*/ 0 h 21600"/>
                <a:gd name="T4" fmla="*/ 0 w 26972"/>
                <a:gd name="T5" fmla="*/ 0 h 21600"/>
                <a:gd name="T6" fmla="*/ 0 60000 65536"/>
                <a:gd name="T7" fmla="*/ 0 60000 65536"/>
                <a:gd name="T8" fmla="*/ 0 60000 65536"/>
                <a:gd name="T9" fmla="*/ 0 w 26972"/>
                <a:gd name="T10" fmla="*/ 0 h 21600"/>
                <a:gd name="T11" fmla="*/ 26972 w 2697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72" h="21600" fill="none" extrusionOk="0">
                  <a:moveTo>
                    <a:pt x="0" y="13174"/>
                  </a:moveTo>
                  <a:cubicBezTo>
                    <a:pt x="3383" y="5187"/>
                    <a:pt x="11215" y="-1"/>
                    <a:pt x="19889" y="0"/>
                  </a:cubicBezTo>
                  <a:cubicBezTo>
                    <a:pt x="22300" y="0"/>
                    <a:pt x="24694" y="403"/>
                    <a:pt x="26971" y="1194"/>
                  </a:cubicBezTo>
                </a:path>
                <a:path w="26972" h="21600" stroke="0" extrusionOk="0">
                  <a:moveTo>
                    <a:pt x="0" y="13174"/>
                  </a:moveTo>
                  <a:cubicBezTo>
                    <a:pt x="3383" y="5187"/>
                    <a:pt x="11215" y="-1"/>
                    <a:pt x="19889" y="0"/>
                  </a:cubicBezTo>
                  <a:cubicBezTo>
                    <a:pt x="22300" y="0"/>
                    <a:pt x="24694" y="403"/>
                    <a:pt x="26971" y="1194"/>
                  </a:cubicBezTo>
                  <a:lnTo>
                    <a:pt x="19889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122908" name="Text Box 28"/>
          <p:cNvSpPr txBox="1">
            <a:spLocks noChangeArrowheads="1"/>
          </p:cNvSpPr>
          <p:nvPr/>
        </p:nvSpPr>
        <p:spPr bwMode="auto">
          <a:xfrm>
            <a:off x="7627938" y="3240088"/>
            <a:ext cx="12858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i="1">
                <a:solidFill>
                  <a:srgbClr val="FF0000"/>
                </a:solidFill>
                <a:ea typeface="Arial" charset="0"/>
                <a:cs typeface="Arial" charset="0"/>
              </a:rPr>
              <a:t>LRATC</a:t>
            </a:r>
            <a:endParaRPr lang="en-US" sz="2500" i="1" baseline="-25000">
              <a:solidFill>
                <a:srgbClr val="FF0000"/>
              </a:solidFill>
              <a:ea typeface="Arial" charset="0"/>
              <a:cs typeface="Arial" charset="0"/>
            </a:endParaRPr>
          </a:p>
        </p:txBody>
      </p:sp>
      <p:sp>
        <p:nvSpPr>
          <p:cNvPr id="122909" name="Text Box 29"/>
          <p:cNvSpPr txBox="1">
            <a:spLocks noChangeArrowheads="1"/>
          </p:cNvSpPr>
          <p:nvPr/>
        </p:nvSpPr>
        <p:spPr bwMode="auto">
          <a:xfrm>
            <a:off x="330200" y="876300"/>
            <a:ext cx="2916238" cy="578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20000"/>
              </a:spcBef>
            </a:pPr>
            <a:r>
              <a:rPr lang="en-US" sz="2500">
                <a:ea typeface="Arial" charset="0"/>
                <a:cs typeface="Arial" charset="0"/>
              </a:rPr>
              <a:t>To produce less than </a:t>
            </a:r>
            <a:r>
              <a:rPr lang="en-US" sz="2500" b="1" i="1">
                <a:ea typeface="Arial" charset="0"/>
                <a:cs typeface="Arial" charset="0"/>
              </a:rPr>
              <a:t>Q</a:t>
            </a:r>
            <a:r>
              <a:rPr lang="en-US" sz="2500" baseline="-25000">
                <a:ea typeface="Arial" charset="0"/>
                <a:cs typeface="Arial" charset="0"/>
              </a:rPr>
              <a:t>A</a:t>
            </a:r>
            <a:r>
              <a:rPr lang="en-US" sz="2500">
                <a:ea typeface="Arial" charset="0"/>
                <a:cs typeface="Arial" charset="0"/>
              </a:rPr>
              <a:t>, firm will choose size </a:t>
            </a:r>
            <a:r>
              <a:rPr lang="en-US" sz="2500" b="1">
                <a:ea typeface="Arial" charset="0"/>
                <a:cs typeface="Arial" charset="0"/>
              </a:rPr>
              <a:t>S</a:t>
            </a:r>
            <a:r>
              <a:rPr lang="en-US" sz="2500">
                <a:ea typeface="Arial" charset="0"/>
                <a:cs typeface="Arial" charset="0"/>
              </a:rPr>
              <a:t> </a:t>
            </a:r>
            <a:br>
              <a:rPr lang="en-US" sz="2500">
                <a:ea typeface="Arial" charset="0"/>
                <a:cs typeface="Arial" charset="0"/>
              </a:rPr>
            </a:br>
            <a:r>
              <a:rPr lang="en-US" sz="2500">
                <a:ea typeface="Arial" charset="0"/>
                <a:cs typeface="Arial" charset="0"/>
              </a:rPr>
              <a:t>in the long run. </a:t>
            </a:r>
          </a:p>
          <a:p>
            <a:pPr>
              <a:lnSpc>
                <a:spcPct val="105000"/>
              </a:lnSpc>
              <a:spcBef>
                <a:spcPct val="20000"/>
              </a:spcBef>
            </a:pPr>
            <a:r>
              <a:rPr lang="en-US" sz="2500">
                <a:ea typeface="Arial" charset="0"/>
                <a:cs typeface="Arial" charset="0"/>
              </a:rPr>
              <a:t>To produce between </a:t>
            </a:r>
            <a:r>
              <a:rPr lang="en-US" sz="2500" b="1" i="1">
                <a:ea typeface="Arial" charset="0"/>
                <a:cs typeface="Arial" charset="0"/>
              </a:rPr>
              <a:t>Q</a:t>
            </a:r>
            <a:r>
              <a:rPr lang="en-US" sz="2500" baseline="-25000">
                <a:ea typeface="Arial" charset="0"/>
                <a:cs typeface="Arial" charset="0"/>
              </a:rPr>
              <a:t>A</a:t>
            </a:r>
            <a:r>
              <a:rPr lang="en-US" sz="2500">
                <a:ea typeface="Arial" charset="0"/>
                <a:cs typeface="Arial" charset="0"/>
              </a:rPr>
              <a:t> </a:t>
            </a:r>
            <a:br>
              <a:rPr lang="en-US" sz="2500">
                <a:ea typeface="Arial" charset="0"/>
                <a:cs typeface="Arial" charset="0"/>
              </a:rPr>
            </a:br>
            <a:r>
              <a:rPr lang="en-US" sz="2500">
                <a:ea typeface="Arial" charset="0"/>
                <a:cs typeface="Arial" charset="0"/>
              </a:rPr>
              <a:t>and </a:t>
            </a:r>
            <a:r>
              <a:rPr lang="en-US" sz="2500" b="1" i="1">
                <a:ea typeface="Arial" charset="0"/>
                <a:cs typeface="Arial" charset="0"/>
              </a:rPr>
              <a:t>Q</a:t>
            </a:r>
            <a:r>
              <a:rPr lang="en-US" sz="2500" baseline="-25000">
                <a:ea typeface="Arial" charset="0"/>
                <a:cs typeface="Arial" charset="0"/>
              </a:rPr>
              <a:t>B</a:t>
            </a:r>
            <a:r>
              <a:rPr lang="en-US" sz="2500">
                <a:ea typeface="Arial" charset="0"/>
                <a:cs typeface="Arial" charset="0"/>
              </a:rPr>
              <a:t>, firm will choose size </a:t>
            </a:r>
            <a:r>
              <a:rPr lang="en-US" sz="2500" b="1">
                <a:ea typeface="Arial" charset="0"/>
                <a:cs typeface="Arial" charset="0"/>
              </a:rPr>
              <a:t>M</a:t>
            </a:r>
            <a:r>
              <a:rPr lang="en-US" sz="2500">
                <a:ea typeface="Arial" charset="0"/>
                <a:cs typeface="Arial" charset="0"/>
              </a:rPr>
              <a:t> </a:t>
            </a:r>
            <a:br>
              <a:rPr lang="en-US" sz="2500">
                <a:ea typeface="Arial" charset="0"/>
                <a:cs typeface="Arial" charset="0"/>
              </a:rPr>
            </a:br>
            <a:r>
              <a:rPr lang="en-US" sz="2500">
                <a:ea typeface="Arial" charset="0"/>
                <a:cs typeface="Arial" charset="0"/>
              </a:rPr>
              <a:t>in the long run. </a:t>
            </a:r>
          </a:p>
          <a:p>
            <a:pPr>
              <a:lnSpc>
                <a:spcPct val="105000"/>
              </a:lnSpc>
              <a:spcBef>
                <a:spcPct val="20000"/>
              </a:spcBef>
            </a:pPr>
            <a:r>
              <a:rPr lang="en-US" sz="2500">
                <a:ea typeface="Arial" charset="0"/>
                <a:cs typeface="Arial" charset="0"/>
              </a:rPr>
              <a:t>To produce more than </a:t>
            </a:r>
            <a:r>
              <a:rPr lang="en-US" sz="2500" b="1" i="1">
                <a:ea typeface="Arial" charset="0"/>
                <a:cs typeface="Arial" charset="0"/>
              </a:rPr>
              <a:t>Q</a:t>
            </a:r>
            <a:r>
              <a:rPr lang="en-US" sz="2500" baseline="-25000">
                <a:ea typeface="Arial" charset="0"/>
                <a:cs typeface="Arial" charset="0"/>
              </a:rPr>
              <a:t>B</a:t>
            </a:r>
            <a:r>
              <a:rPr lang="en-US" sz="2500">
                <a:ea typeface="Arial" charset="0"/>
                <a:cs typeface="Arial" charset="0"/>
              </a:rPr>
              <a:t>, firm will choose size </a:t>
            </a:r>
            <a:r>
              <a:rPr lang="en-US" sz="2500" b="1">
                <a:ea typeface="Arial" charset="0"/>
                <a:cs typeface="Arial" charset="0"/>
              </a:rPr>
              <a:t>L</a:t>
            </a:r>
            <a:r>
              <a:rPr lang="en-US" sz="2500">
                <a:ea typeface="Arial" charset="0"/>
                <a:cs typeface="Arial" charset="0"/>
              </a:rPr>
              <a:t> </a:t>
            </a:r>
            <a:br>
              <a:rPr lang="en-US" sz="2500">
                <a:ea typeface="Arial" charset="0"/>
                <a:cs typeface="Arial" charset="0"/>
              </a:rPr>
            </a:br>
            <a:r>
              <a:rPr lang="en-US" sz="2500">
                <a:ea typeface="Arial" charset="0"/>
                <a:cs typeface="Arial" charset="0"/>
              </a:rPr>
              <a:t>in the long run.</a:t>
            </a:r>
          </a:p>
        </p:txBody>
      </p:sp>
      <p:sp>
        <p:nvSpPr>
          <p:cNvPr id="122910" name="Line 30"/>
          <p:cNvSpPr>
            <a:spLocks noChangeShapeType="1"/>
          </p:cNvSpPr>
          <p:nvPr/>
        </p:nvSpPr>
        <p:spPr bwMode="auto">
          <a:xfrm>
            <a:off x="3924300" y="4849813"/>
            <a:ext cx="1481138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 type="triangle" w="lg" len="med"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11" name="Line 31"/>
          <p:cNvSpPr>
            <a:spLocks noChangeShapeType="1"/>
          </p:cNvSpPr>
          <p:nvPr/>
        </p:nvSpPr>
        <p:spPr bwMode="auto">
          <a:xfrm>
            <a:off x="5429250" y="4849813"/>
            <a:ext cx="1481138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 type="triangle" w="lg" len="med"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12" name="Line 32"/>
          <p:cNvSpPr>
            <a:spLocks noChangeShapeType="1"/>
          </p:cNvSpPr>
          <p:nvPr/>
        </p:nvSpPr>
        <p:spPr bwMode="auto">
          <a:xfrm>
            <a:off x="6929438" y="4849813"/>
            <a:ext cx="1433512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 type="triangle" w="lg" len="med"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2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22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2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229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29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2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229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2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8" grpId="0"/>
      <p:bldP spid="122909" grpId="0" uiExpand="1" build="p"/>
      <p:bldP spid="122910" grpId="0" animBg="1"/>
      <p:bldP spid="122910" grpId="1" animBg="1"/>
      <p:bldP spid="122911" grpId="0" animBg="1"/>
      <p:bldP spid="122911" grpId="1" animBg="1"/>
      <p:bldP spid="122912" grpId="0" animBg="1"/>
      <p:bldP spid="12291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Total Revenue, Total Cost, Profit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111250"/>
            <a:ext cx="8313737" cy="100965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We assume that </a:t>
            </a:r>
            <a:r>
              <a:rPr lang="en-US" u="sng" smtClean="0">
                <a:latin typeface="Arial" charset="0"/>
              </a:rPr>
              <a:t>the firm’s goal is to maximize profit</a:t>
            </a:r>
            <a:r>
              <a:rPr lang="en-US" smtClean="0">
                <a:latin typeface="Arial" charset="0"/>
              </a:rPr>
              <a:t>.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939800" y="2338388"/>
            <a:ext cx="68453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>
                <a:solidFill>
                  <a:srgbClr val="CC0000"/>
                </a:solidFill>
                <a:ea typeface="Arial" charset="0"/>
                <a:cs typeface="Arial" charset="0"/>
              </a:rPr>
              <a:t>Profit</a:t>
            </a:r>
            <a:r>
              <a:rPr lang="en-US" sz="3000">
                <a:ea typeface="Arial" charset="0"/>
                <a:cs typeface="Arial" charset="0"/>
              </a:rPr>
              <a:t>  =  </a:t>
            </a:r>
            <a:r>
              <a:rPr lang="en-US" sz="3000" b="1">
                <a:solidFill>
                  <a:srgbClr val="CC0000"/>
                </a:solidFill>
                <a:ea typeface="Arial" charset="0"/>
                <a:cs typeface="Arial" charset="0"/>
              </a:rPr>
              <a:t>Total revenue</a:t>
            </a:r>
            <a:r>
              <a:rPr lang="en-US" sz="3000">
                <a:ea typeface="Arial" charset="0"/>
                <a:cs typeface="Arial" charset="0"/>
              </a:rPr>
              <a:t>  –  </a:t>
            </a:r>
            <a:r>
              <a:rPr lang="en-US" sz="3000" b="1">
                <a:solidFill>
                  <a:srgbClr val="CC0000"/>
                </a:solidFill>
                <a:ea typeface="Arial" charset="0"/>
                <a:cs typeface="Arial" charset="0"/>
              </a:rPr>
              <a:t>Total cost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713038" y="2949575"/>
            <a:ext cx="2138362" cy="2328863"/>
            <a:chOff x="1709" y="1858"/>
            <a:chExt cx="1347" cy="1467"/>
          </a:xfrm>
        </p:grpSpPr>
        <p:sp>
          <p:nvSpPr>
            <p:cNvPr id="13321" name="Line 6"/>
            <p:cNvSpPr>
              <a:spLocks noChangeShapeType="1"/>
            </p:cNvSpPr>
            <p:nvPr/>
          </p:nvSpPr>
          <p:spPr bwMode="auto">
            <a:xfrm flipV="1">
              <a:off x="2397" y="1858"/>
              <a:ext cx="102" cy="3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2" name="Text Box 7"/>
            <p:cNvSpPr txBox="1">
              <a:spLocks noChangeArrowheads="1"/>
            </p:cNvSpPr>
            <p:nvPr/>
          </p:nvSpPr>
          <p:spPr bwMode="auto">
            <a:xfrm>
              <a:off x="1709" y="2201"/>
              <a:ext cx="1347" cy="1124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lIns="137160" tIns="91440" rIns="137160" bIns="9144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5000"/>
                </a:lnSpc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the amount a firm receives from the sale of its output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256338" y="2905125"/>
            <a:ext cx="2109787" cy="2778125"/>
            <a:chOff x="3941" y="1830"/>
            <a:chExt cx="1329" cy="1750"/>
          </a:xfrm>
        </p:grpSpPr>
        <p:sp>
          <p:nvSpPr>
            <p:cNvPr id="13319" name="Line 9"/>
            <p:cNvSpPr>
              <a:spLocks noChangeShapeType="1"/>
            </p:cNvSpPr>
            <p:nvPr/>
          </p:nvSpPr>
          <p:spPr bwMode="auto">
            <a:xfrm flipH="1" flipV="1">
              <a:off x="4236" y="1830"/>
              <a:ext cx="149" cy="4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0" name="Text Box 10"/>
            <p:cNvSpPr txBox="1">
              <a:spLocks noChangeArrowheads="1"/>
            </p:cNvSpPr>
            <p:nvPr/>
          </p:nvSpPr>
          <p:spPr bwMode="auto">
            <a:xfrm>
              <a:off x="3941" y="2204"/>
              <a:ext cx="1329" cy="1376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lIns="137160" tIns="91440" rIns="137160" bIns="9144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5000"/>
                </a:lnSpc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the market value of the inputs a firm uses in production</a:t>
              </a:r>
            </a:p>
          </p:txBody>
        </p:sp>
      </p:grpSp>
      <p:sp>
        <p:nvSpPr>
          <p:cNvPr id="1331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 bldLvl="4"/>
      <p:bldP spid="6554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59055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A Typical LRATC Curve</a:t>
            </a:r>
          </a:p>
        </p:txBody>
      </p:sp>
      <p:sp>
        <p:nvSpPr>
          <p:cNvPr id="129028" name="Arc 4"/>
          <p:cNvSpPr>
            <a:spLocks/>
          </p:cNvSpPr>
          <p:nvPr/>
        </p:nvSpPr>
        <p:spPr bwMode="auto">
          <a:xfrm flipH="1" flipV="1">
            <a:off x="4189413" y="2478088"/>
            <a:ext cx="1222375" cy="833437"/>
          </a:xfrm>
          <a:custGeom>
            <a:avLst/>
            <a:gdLst>
              <a:gd name="T0" fmla="*/ 0 w 40309"/>
              <a:gd name="T1" fmla="*/ 2147483647 h 21600"/>
              <a:gd name="T2" fmla="*/ 2147483647 w 40309"/>
              <a:gd name="T3" fmla="*/ 2147483647 h 21600"/>
              <a:gd name="T4" fmla="*/ 2147483647 w 40309"/>
              <a:gd name="T5" fmla="*/ 2147483647 h 21600"/>
              <a:gd name="T6" fmla="*/ 0 60000 65536"/>
              <a:gd name="T7" fmla="*/ 0 60000 65536"/>
              <a:gd name="T8" fmla="*/ 0 60000 65536"/>
              <a:gd name="T9" fmla="*/ 0 w 40309"/>
              <a:gd name="T10" fmla="*/ 0 h 21600"/>
              <a:gd name="T11" fmla="*/ 40309 w 403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09" h="21600" fill="none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</a:path>
              <a:path w="40309" h="21600" stroke="0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  <a:lnTo>
                  <a:pt x="20174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grpSp>
        <p:nvGrpSpPr>
          <p:cNvPr id="87043" name="Group 49"/>
          <p:cNvGrpSpPr>
            <a:grpSpLocks/>
          </p:cNvGrpSpPr>
          <p:nvPr/>
        </p:nvGrpSpPr>
        <p:grpSpPr bwMode="auto">
          <a:xfrm>
            <a:off x="3530600" y="1360488"/>
            <a:ext cx="5267325" cy="4006850"/>
            <a:chOff x="2224" y="857"/>
            <a:chExt cx="3318" cy="2524"/>
          </a:xfrm>
        </p:grpSpPr>
        <p:grpSp>
          <p:nvGrpSpPr>
            <p:cNvPr id="87061" name="Group 13"/>
            <p:cNvGrpSpPr>
              <a:grpSpLocks/>
            </p:cNvGrpSpPr>
            <p:nvPr/>
          </p:nvGrpSpPr>
          <p:grpSpPr bwMode="auto">
            <a:xfrm>
              <a:off x="2525" y="1137"/>
              <a:ext cx="2715" cy="2095"/>
              <a:chOff x="1489" y="785"/>
              <a:chExt cx="3650" cy="2492"/>
            </a:xfrm>
          </p:grpSpPr>
          <p:sp>
            <p:nvSpPr>
              <p:cNvPr id="87064" name="Line 14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065" name="Line 15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7062" name="Text Box 16"/>
            <p:cNvSpPr txBox="1">
              <a:spLocks noChangeArrowheads="1"/>
            </p:cNvSpPr>
            <p:nvPr/>
          </p:nvSpPr>
          <p:spPr bwMode="auto">
            <a:xfrm>
              <a:off x="5210" y="3083"/>
              <a:ext cx="33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ea typeface="Arial" charset="0"/>
                  <a:cs typeface="Arial" charset="0"/>
                </a:rPr>
                <a:t>Q</a:t>
              </a:r>
            </a:p>
          </p:txBody>
        </p:sp>
        <p:sp>
          <p:nvSpPr>
            <p:cNvPr id="87063" name="Text Box 17"/>
            <p:cNvSpPr txBox="1">
              <a:spLocks noChangeArrowheads="1"/>
            </p:cNvSpPr>
            <p:nvPr/>
          </p:nvSpPr>
          <p:spPr bwMode="auto">
            <a:xfrm>
              <a:off x="2224" y="857"/>
              <a:ext cx="56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 i="1">
                  <a:ea typeface="Arial" charset="0"/>
                  <a:cs typeface="Arial" charset="0"/>
                </a:rPr>
                <a:t>ATC</a:t>
              </a:r>
            </a:p>
          </p:txBody>
        </p:sp>
      </p:grpSp>
      <p:sp>
        <p:nvSpPr>
          <p:cNvPr id="129052" name="Text Box 28"/>
          <p:cNvSpPr txBox="1">
            <a:spLocks noChangeArrowheads="1"/>
          </p:cNvSpPr>
          <p:nvPr/>
        </p:nvSpPr>
        <p:spPr bwMode="auto">
          <a:xfrm>
            <a:off x="419100" y="1057275"/>
            <a:ext cx="2797175" cy="432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</a:pPr>
            <a:r>
              <a:rPr lang="en-US" sz="2500">
                <a:ea typeface="Arial" charset="0"/>
                <a:cs typeface="Arial" charset="0"/>
              </a:rPr>
              <a:t>In the real world, factories come in many sizes, </a:t>
            </a:r>
            <a:br>
              <a:rPr lang="en-US" sz="2500">
                <a:ea typeface="Arial" charset="0"/>
                <a:cs typeface="Arial" charset="0"/>
              </a:rPr>
            </a:br>
            <a:r>
              <a:rPr lang="en-US" sz="2500">
                <a:ea typeface="Arial" charset="0"/>
                <a:cs typeface="Arial" charset="0"/>
              </a:rPr>
              <a:t>each with its own </a:t>
            </a:r>
            <a:r>
              <a:rPr lang="en-US" sz="2500" i="1">
                <a:ea typeface="Arial" charset="0"/>
                <a:cs typeface="Arial" charset="0"/>
              </a:rPr>
              <a:t>SRATC</a:t>
            </a:r>
            <a:r>
              <a:rPr lang="en-US" sz="2500">
                <a:ea typeface="Arial" charset="0"/>
                <a:cs typeface="Arial" charset="0"/>
              </a:rPr>
              <a:t> curve. </a:t>
            </a:r>
          </a:p>
          <a:p>
            <a:pPr>
              <a:lnSpc>
                <a:spcPct val="105000"/>
              </a:lnSpc>
              <a:spcBef>
                <a:spcPct val="45000"/>
              </a:spcBef>
            </a:pPr>
            <a:r>
              <a:rPr lang="en-US" sz="2500">
                <a:ea typeface="Arial" charset="0"/>
                <a:cs typeface="Arial" charset="0"/>
              </a:rPr>
              <a:t>So a typical </a:t>
            </a:r>
            <a:r>
              <a:rPr lang="en-US" sz="2500" i="1">
                <a:ea typeface="Arial" charset="0"/>
                <a:cs typeface="Arial" charset="0"/>
              </a:rPr>
              <a:t>LRATC</a:t>
            </a:r>
            <a:r>
              <a:rPr lang="en-US" sz="2500">
                <a:ea typeface="Arial" charset="0"/>
                <a:cs typeface="Arial" charset="0"/>
              </a:rPr>
              <a:t> curve </a:t>
            </a:r>
            <a:br>
              <a:rPr lang="en-US" sz="2500">
                <a:ea typeface="Arial" charset="0"/>
                <a:cs typeface="Arial" charset="0"/>
              </a:rPr>
            </a:br>
            <a:r>
              <a:rPr lang="en-US" sz="2500">
                <a:ea typeface="Arial" charset="0"/>
                <a:cs typeface="Arial" charset="0"/>
              </a:rPr>
              <a:t>looks like this:</a:t>
            </a:r>
            <a:endParaRPr lang="en-US" sz="2500" b="1">
              <a:ea typeface="Arial" charset="0"/>
              <a:cs typeface="Arial" charset="0"/>
            </a:endParaRPr>
          </a:p>
        </p:txBody>
      </p:sp>
      <p:sp>
        <p:nvSpPr>
          <p:cNvPr id="129059" name="Arc 35"/>
          <p:cNvSpPr>
            <a:spLocks/>
          </p:cNvSpPr>
          <p:nvPr/>
        </p:nvSpPr>
        <p:spPr bwMode="auto">
          <a:xfrm flipH="1" flipV="1">
            <a:off x="4341813" y="2730500"/>
            <a:ext cx="1222375" cy="833438"/>
          </a:xfrm>
          <a:custGeom>
            <a:avLst/>
            <a:gdLst>
              <a:gd name="T0" fmla="*/ 0 w 40309"/>
              <a:gd name="T1" fmla="*/ 2147483647 h 21600"/>
              <a:gd name="T2" fmla="*/ 2147483647 w 40309"/>
              <a:gd name="T3" fmla="*/ 2147483647 h 21600"/>
              <a:gd name="T4" fmla="*/ 2147483647 w 40309"/>
              <a:gd name="T5" fmla="*/ 2147483647 h 21600"/>
              <a:gd name="T6" fmla="*/ 0 60000 65536"/>
              <a:gd name="T7" fmla="*/ 0 60000 65536"/>
              <a:gd name="T8" fmla="*/ 0 60000 65536"/>
              <a:gd name="T9" fmla="*/ 0 w 40309"/>
              <a:gd name="T10" fmla="*/ 0 h 21600"/>
              <a:gd name="T11" fmla="*/ 40309 w 403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09" h="21600" fill="none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</a:path>
              <a:path w="40309" h="21600" stroke="0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  <a:lnTo>
                  <a:pt x="20174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9060" name="Arc 36"/>
          <p:cNvSpPr>
            <a:spLocks/>
          </p:cNvSpPr>
          <p:nvPr/>
        </p:nvSpPr>
        <p:spPr bwMode="auto">
          <a:xfrm flipH="1" flipV="1">
            <a:off x="4587875" y="2943225"/>
            <a:ext cx="1222375" cy="833438"/>
          </a:xfrm>
          <a:custGeom>
            <a:avLst/>
            <a:gdLst>
              <a:gd name="T0" fmla="*/ 0 w 40309"/>
              <a:gd name="T1" fmla="*/ 2147483647 h 21600"/>
              <a:gd name="T2" fmla="*/ 2147483647 w 40309"/>
              <a:gd name="T3" fmla="*/ 2147483647 h 21600"/>
              <a:gd name="T4" fmla="*/ 2147483647 w 40309"/>
              <a:gd name="T5" fmla="*/ 2147483647 h 21600"/>
              <a:gd name="T6" fmla="*/ 0 60000 65536"/>
              <a:gd name="T7" fmla="*/ 0 60000 65536"/>
              <a:gd name="T8" fmla="*/ 0 60000 65536"/>
              <a:gd name="T9" fmla="*/ 0 w 40309"/>
              <a:gd name="T10" fmla="*/ 0 h 21600"/>
              <a:gd name="T11" fmla="*/ 40309 w 403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09" h="21600" fill="none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</a:path>
              <a:path w="40309" h="21600" stroke="0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  <a:lnTo>
                  <a:pt x="20174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9061" name="Arc 37"/>
          <p:cNvSpPr>
            <a:spLocks/>
          </p:cNvSpPr>
          <p:nvPr/>
        </p:nvSpPr>
        <p:spPr bwMode="auto">
          <a:xfrm flipH="1" flipV="1">
            <a:off x="4819650" y="3041650"/>
            <a:ext cx="1222375" cy="833438"/>
          </a:xfrm>
          <a:custGeom>
            <a:avLst/>
            <a:gdLst>
              <a:gd name="T0" fmla="*/ 0 w 40309"/>
              <a:gd name="T1" fmla="*/ 2147483647 h 21600"/>
              <a:gd name="T2" fmla="*/ 2147483647 w 40309"/>
              <a:gd name="T3" fmla="*/ 2147483647 h 21600"/>
              <a:gd name="T4" fmla="*/ 2147483647 w 40309"/>
              <a:gd name="T5" fmla="*/ 2147483647 h 21600"/>
              <a:gd name="T6" fmla="*/ 0 60000 65536"/>
              <a:gd name="T7" fmla="*/ 0 60000 65536"/>
              <a:gd name="T8" fmla="*/ 0 60000 65536"/>
              <a:gd name="T9" fmla="*/ 0 w 40309"/>
              <a:gd name="T10" fmla="*/ 0 h 21600"/>
              <a:gd name="T11" fmla="*/ 40309 w 403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09" h="21600" fill="none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</a:path>
              <a:path w="40309" h="21600" stroke="0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  <a:lnTo>
                  <a:pt x="20174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9062" name="Arc 38"/>
          <p:cNvSpPr>
            <a:spLocks/>
          </p:cNvSpPr>
          <p:nvPr/>
        </p:nvSpPr>
        <p:spPr bwMode="auto">
          <a:xfrm flipH="1" flipV="1">
            <a:off x="5153025" y="3079750"/>
            <a:ext cx="1222375" cy="833438"/>
          </a:xfrm>
          <a:custGeom>
            <a:avLst/>
            <a:gdLst>
              <a:gd name="T0" fmla="*/ 0 w 40309"/>
              <a:gd name="T1" fmla="*/ 2147483647 h 21600"/>
              <a:gd name="T2" fmla="*/ 2147483647 w 40309"/>
              <a:gd name="T3" fmla="*/ 2147483647 h 21600"/>
              <a:gd name="T4" fmla="*/ 2147483647 w 40309"/>
              <a:gd name="T5" fmla="*/ 2147483647 h 21600"/>
              <a:gd name="T6" fmla="*/ 0 60000 65536"/>
              <a:gd name="T7" fmla="*/ 0 60000 65536"/>
              <a:gd name="T8" fmla="*/ 0 60000 65536"/>
              <a:gd name="T9" fmla="*/ 0 w 40309"/>
              <a:gd name="T10" fmla="*/ 0 h 21600"/>
              <a:gd name="T11" fmla="*/ 40309 w 403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09" h="21600" fill="none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</a:path>
              <a:path w="40309" h="21600" stroke="0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  <a:lnTo>
                  <a:pt x="20174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9063" name="Arc 39"/>
          <p:cNvSpPr>
            <a:spLocks/>
          </p:cNvSpPr>
          <p:nvPr/>
        </p:nvSpPr>
        <p:spPr bwMode="auto">
          <a:xfrm flipH="1" flipV="1">
            <a:off x="5538788" y="3076575"/>
            <a:ext cx="1222375" cy="833438"/>
          </a:xfrm>
          <a:custGeom>
            <a:avLst/>
            <a:gdLst>
              <a:gd name="T0" fmla="*/ 0 w 40309"/>
              <a:gd name="T1" fmla="*/ 2147483647 h 21600"/>
              <a:gd name="T2" fmla="*/ 2147483647 w 40309"/>
              <a:gd name="T3" fmla="*/ 2147483647 h 21600"/>
              <a:gd name="T4" fmla="*/ 2147483647 w 40309"/>
              <a:gd name="T5" fmla="*/ 2147483647 h 21600"/>
              <a:gd name="T6" fmla="*/ 0 60000 65536"/>
              <a:gd name="T7" fmla="*/ 0 60000 65536"/>
              <a:gd name="T8" fmla="*/ 0 60000 65536"/>
              <a:gd name="T9" fmla="*/ 0 w 40309"/>
              <a:gd name="T10" fmla="*/ 0 h 21600"/>
              <a:gd name="T11" fmla="*/ 40309 w 403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09" h="21600" fill="none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</a:path>
              <a:path w="40309" h="21600" stroke="0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  <a:lnTo>
                  <a:pt x="20174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9064" name="Arc 40"/>
          <p:cNvSpPr>
            <a:spLocks/>
          </p:cNvSpPr>
          <p:nvPr/>
        </p:nvSpPr>
        <p:spPr bwMode="auto">
          <a:xfrm flipH="1" flipV="1">
            <a:off x="5924550" y="3078163"/>
            <a:ext cx="1222375" cy="833437"/>
          </a:xfrm>
          <a:custGeom>
            <a:avLst/>
            <a:gdLst>
              <a:gd name="T0" fmla="*/ 0 w 40309"/>
              <a:gd name="T1" fmla="*/ 2147483647 h 21600"/>
              <a:gd name="T2" fmla="*/ 2147483647 w 40309"/>
              <a:gd name="T3" fmla="*/ 2147483647 h 21600"/>
              <a:gd name="T4" fmla="*/ 2147483647 w 40309"/>
              <a:gd name="T5" fmla="*/ 2147483647 h 21600"/>
              <a:gd name="T6" fmla="*/ 0 60000 65536"/>
              <a:gd name="T7" fmla="*/ 0 60000 65536"/>
              <a:gd name="T8" fmla="*/ 0 60000 65536"/>
              <a:gd name="T9" fmla="*/ 0 w 40309"/>
              <a:gd name="T10" fmla="*/ 0 h 21600"/>
              <a:gd name="T11" fmla="*/ 40309 w 403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09" h="21600" fill="none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</a:path>
              <a:path w="40309" h="21600" stroke="0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  <a:lnTo>
                  <a:pt x="20174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9065" name="Arc 41"/>
          <p:cNvSpPr>
            <a:spLocks/>
          </p:cNvSpPr>
          <p:nvPr/>
        </p:nvSpPr>
        <p:spPr bwMode="auto">
          <a:xfrm flipH="1" flipV="1">
            <a:off x="6299200" y="3076575"/>
            <a:ext cx="1222375" cy="833438"/>
          </a:xfrm>
          <a:custGeom>
            <a:avLst/>
            <a:gdLst>
              <a:gd name="T0" fmla="*/ 0 w 40309"/>
              <a:gd name="T1" fmla="*/ 2147483647 h 21600"/>
              <a:gd name="T2" fmla="*/ 2147483647 w 40309"/>
              <a:gd name="T3" fmla="*/ 2147483647 h 21600"/>
              <a:gd name="T4" fmla="*/ 2147483647 w 40309"/>
              <a:gd name="T5" fmla="*/ 2147483647 h 21600"/>
              <a:gd name="T6" fmla="*/ 0 60000 65536"/>
              <a:gd name="T7" fmla="*/ 0 60000 65536"/>
              <a:gd name="T8" fmla="*/ 0 60000 65536"/>
              <a:gd name="T9" fmla="*/ 0 w 40309"/>
              <a:gd name="T10" fmla="*/ 0 h 21600"/>
              <a:gd name="T11" fmla="*/ 40309 w 403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09" h="21600" fill="none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</a:path>
              <a:path w="40309" h="21600" stroke="0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  <a:lnTo>
                  <a:pt x="20174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9066" name="Arc 42"/>
          <p:cNvSpPr>
            <a:spLocks/>
          </p:cNvSpPr>
          <p:nvPr/>
        </p:nvSpPr>
        <p:spPr bwMode="auto">
          <a:xfrm flipH="1" flipV="1">
            <a:off x="6618288" y="3028950"/>
            <a:ext cx="1222375" cy="833438"/>
          </a:xfrm>
          <a:custGeom>
            <a:avLst/>
            <a:gdLst>
              <a:gd name="T0" fmla="*/ 0 w 40309"/>
              <a:gd name="T1" fmla="*/ 2147483647 h 21600"/>
              <a:gd name="T2" fmla="*/ 2147483647 w 40309"/>
              <a:gd name="T3" fmla="*/ 2147483647 h 21600"/>
              <a:gd name="T4" fmla="*/ 2147483647 w 40309"/>
              <a:gd name="T5" fmla="*/ 2147483647 h 21600"/>
              <a:gd name="T6" fmla="*/ 0 60000 65536"/>
              <a:gd name="T7" fmla="*/ 0 60000 65536"/>
              <a:gd name="T8" fmla="*/ 0 60000 65536"/>
              <a:gd name="T9" fmla="*/ 0 w 40309"/>
              <a:gd name="T10" fmla="*/ 0 h 21600"/>
              <a:gd name="T11" fmla="*/ 40309 w 403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09" h="21600" fill="none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</a:path>
              <a:path w="40309" h="21600" stroke="0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  <a:lnTo>
                  <a:pt x="20174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9067" name="Arc 43"/>
          <p:cNvSpPr>
            <a:spLocks/>
          </p:cNvSpPr>
          <p:nvPr/>
        </p:nvSpPr>
        <p:spPr bwMode="auto">
          <a:xfrm flipH="1" flipV="1">
            <a:off x="6915150" y="2847975"/>
            <a:ext cx="1222375" cy="833438"/>
          </a:xfrm>
          <a:custGeom>
            <a:avLst/>
            <a:gdLst>
              <a:gd name="T0" fmla="*/ 0 w 40309"/>
              <a:gd name="T1" fmla="*/ 2147483647 h 21600"/>
              <a:gd name="T2" fmla="*/ 2147483647 w 40309"/>
              <a:gd name="T3" fmla="*/ 2147483647 h 21600"/>
              <a:gd name="T4" fmla="*/ 2147483647 w 40309"/>
              <a:gd name="T5" fmla="*/ 2147483647 h 21600"/>
              <a:gd name="T6" fmla="*/ 0 60000 65536"/>
              <a:gd name="T7" fmla="*/ 0 60000 65536"/>
              <a:gd name="T8" fmla="*/ 0 60000 65536"/>
              <a:gd name="T9" fmla="*/ 0 w 40309"/>
              <a:gd name="T10" fmla="*/ 0 h 21600"/>
              <a:gd name="T11" fmla="*/ 40309 w 403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09" h="21600" fill="none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</a:path>
              <a:path w="40309" h="21600" stroke="0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  <a:lnTo>
                  <a:pt x="20174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9068" name="Arc 44"/>
          <p:cNvSpPr>
            <a:spLocks/>
          </p:cNvSpPr>
          <p:nvPr/>
        </p:nvSpPr>
        <p:spPr bwMode="auto">
          <a:xfrm flipH="1" flipV="1">
            <a:off x="7123113" y="2611438"/>
            <a:ext cx="1222375" cy="833437"/>
          </a:xfrm>
          <a:custGeom>
            <a:avLst/>
            <a:gdLst>
              <a:gd name="T0" fmla="*/ 0 w 40309"/>
              <a:gd name="T1" fmla="*/ 2147483647 h 21600"/>
              <a:gd name="T2" fmla="*/ 2147483647 w 40309"/>
              <a:gd name="T3" fmla="*/ 2147483647 h 21600"/>
              <a:gd name="T4" fmla="*/ 2147483647 w 40309"/>
              <a:gd name="T5" fmla="*/ 2147483647 h 21600"/>
              <a:gd name="T6" fmla="*/ 0 60000 65536"/>
              <a:gd name="T7" fmla="*/ 0 60000 65536"/>
              <a:gd name="T8" fmla="*/ 0 60000 65536"/>
              <a:gd name="T9" fmla="*/ 0 w 40309"/>
              <a:gd name="T10" fmla="*/ 0 h 21600"/>
              <a:gd name="T11" fmla="*/ 40309 w 403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09" h="21600" fill="none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</a:path>
              <a:path w="40309" h="21600" stroke="0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  <a:lnTo>
                  <a:pt x="20174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4189413" y="2176463"/>
            <a:ext cx="4610100" cy="1744662"/>
            <a:chOff x="2639" y="1371"/>
            <a:chExt cx="2904" cy="1099"/>
          </a:xfrm>
        </p:grpSpPr>
        <p:sp>
          <p:nvSpPr>
            <p:cNvPr id="87056" name="Text Box 29"/>
            <p:cNvSpPr txBox="1">
              <a:spLocks noChangeArrowheads="1"/>
            </p:cNvSpPr>
            <p:nvPr/>
          </p:nvSpPr>
          <p:spPr bwMode="auto">
            <a:xfrm>
              <a:off x="4733" y="1486"/>
              <a:ext cx="81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>
                  <a:solidFill>
                    <a:srgbClr val="CC0000"/>
                  </a:solidFill>
                  <a:ea typeface="Arial" charset="0"/>
                  <a:cs typeface="Arial" charset="0"/>
                </a:rPr>
                <a:t>LRATC</a:t>
              </a:r>
              <a:endParaRPr lang="en-US" sz="2500" i="1" baseline="-25000">
                <a:solidFill>
                  <a:srgbClr val="CC0000"/>
                </a:solidFill>
                <a:ea typeface="Arial" charset="0"/>
                <a:cs typeface="Arial" charset="0"/>
              </a:endParaRPr>
            </a:p>
          </p:txBody>
        </p:sp>
        <p:grpSp>
          <p:nvGrpSpPr>
            <p:cNvPr id="87057" name="Group 34"/>
            <p:cNvGrpSpPr>
              <a:grpSpLocks/>
            </p:cNvGrpSpPr>
            <p:nvPr/>
          </p:nvGrpSpPr>
          <p:grpSpPr bwMode="auto">
            <a:xfrm>
              <a:off x="2639" y="1371"/>
              <a:ext cx="2654" cy="1099"/>
              <a:chOff x="2716" y="1497"/>
              <a:chExt cx="2654" cy="1099"/>
            </a:xfrm>
          </p:grpSpPr>
          <p:sp>
            <p:nvSpPr>
              <p:cNvPr id="87058" name="Arc 30"/>
              <p:cNvSpPr>
                <a:spLocks/>
              </p:cNvSpPr>
              <p:nvPr/>
            </p:nvSpPr>
            <p:spPr bwMode="auto">
              <a:xfrm flipH="1" flipV="1">
                <a:off x="2716" y="1497"/>
                <a:ext cx="948" cy="1099"/>
              </a:xfrm>
              <a:custGeom>
                <a:avLst/>
                <a:gdLst>
                  <a:gd name="T0" fmla="*/ 0 w 20154"/>
                  <a:gd name="T1" fmla="*/ 0 h 21600"/>
                  <a:gd name="T2" fmla="*/ 0 w 20154"/>
                  <a:gd name="T3" fmla="*/ 0 h 21600"/>
                  <a:gd name="T4" fmla="*/ 0 w 2015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0154"/>
                  <a:gd name="T10" fmla="*/ 0 h 21600"/>
                  <a:gd name="T11" fmla="*/ 20154 w 2015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154" h="21600" fill="none" extrusionOk="0">
                    <a:moveTo>
                      <a:pt x="0" y="0"/>
                    </a:moveTo>
                    <a:cubicBezTo>
                      <a:pt x="6" y="0"/>
                      <a:pt x="12" y="-1"/>
                      <a:pt x="19" y="0"/>
                    </a:cubicBezTo>
                    <a:cubicBezTo>
                      <a:pt x="8930" y="0"/>
                      <a:pt x="16927" y="5472"/>
                      <a:pt x="20153" y="13780"/>
                    </a:cubicBezTo>
                  </a:path>
                  <a:path w="20154" h="21600" stroke="0" extrusionOk="0">
                    <a:moveTo>
                      <a:pt x="0" y="0"/>
                    </a:moveTo>
                    <a:cubicBezTo>
                      <a:pt x="6" y="0"/>
                      <a:pt x="12" y="-1"/>
                      <a:pt x="19" y="0"/>
                    </a:cubicBezTo>
                    <a:cubicBezTo>
                      <a:pt x="8930" y="0"/>
                      <a:pt x="16927" y="5472"/>
                      <a:pt x="20153" y="13780"/>
                    </a:cubicBezTo>
                    <a:lnTo>
                      <a:pt x="19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87059" name="Arc 31"/>
              <p:cNvSpPr>
                <a:spLocks/>
              </p:cNvSpPr>
              <p:nvPr/>
            </p:nvSpPr>
            <p:spPr bwMode="auto">
              <a:xfrm flipH="1" flipV="1">
                <a:off x="4416" y="1497"/>
                <a:ext cx="954" cy="1099"/>
              </a:xfrm>
              <a:custGeom>
                <a:avLst/>
                <a:gdLst>
                  <a:gd name="T0" fmla="*/ 0 w 20283"/>
                  <a:gd name="T1" fmla="*/ 0 h 21600"/>
                  <a:gd name="T2" fmla="*/ 0 w 20283"/>
                  <a:gd name="T3" fmla="*/ 0 h 21600"/>
                  <a:gd name="T4" fmla="*/ 0 w 2028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0283"/>
                  <a:gd name="T10" fmla="*/ 0 h 21600"/>
                  <a:gd name="T11" fmla="*/ 20283 w 2028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283" h="21600" fill="none" extrusionOk="0">
                    <a:moveTo>
                      <a:pt x="0" y="13881"/>
                    </a:moveTo>
                    <a:cubicBezTo>
                      <a:pt x="3199" y="5520"/>
                      <a:pt x="11222" y="-1"/>
                      <a:pt x="20174" y="0"/>
                    </a:cubicBezTo>
                    <a:cubicBezTo>
                      <a:pt x="20210" y="0"/>
                      <a:pt x="20246" y="0"/>
                      <a:pt x="20282" y="0"/>
                    </a:cubicBezTo>
                  </a:path>
                  <a:path w="20283" h="21600" stroke="0" extrusionOk="0">
                    <a:moveTo>
                      <a:pt x="0" y="13881"/>
                    </a:moveTo>
                    <a:cubicBezTo>
                      <a:pt x="3199" y="5520"/>
                      <a:pt x="11222" y="-1"/>
                      <a:pt x="20174" y="0"/>
                    </a:cubicBezTo>
                    <a:cubicBezTo>
                      <a:pt x="20210" y="0"/>
                      <a:pt x="20246" y="0"/>
                      <a:pt x="20282" y="0"/>
                    </a:cubicBezTo>
                    <a:lnTo>
                      <a:pt x="20174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87060" name="Line 33"/>
              <p:cNvSpPr>
                <a:spLocks noChangeShapeType="1"/>
              </p:cNvSpPr>
              <p:nvPr/>
            </p:nvSpPr>
            <p:spPr bwMode="auto">
              <a:xfrm>
                <a:off x="3663" y="2596"/>
                <a:ext cx="756" cy="0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9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9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9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9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9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9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9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9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9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9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9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29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 uiExpand="1" animBg="1"/>
      <p:bldP spid="129052" grpId="0" uiExpand="1" build="p"/>
      <p:bldP spid="129059" grpId="0" uiExpand="1" animBg="1"/>
      <p:bldP spid="129060" grpId="0" uiExpand="1" animBg="1"/>
      <p:bldP spid="129061" grpId="0" uiExpand="1" animBg="1"/>
      <p:bldP spid="129062" grpId="0" uiExpand="1" animBg="1"/>
      <p:bldP spid="129063" grpId="0" uiExpand="1" animBg="1"/>
      <p:bldP spid="129064" grpId="0" uiExpand="1" animBg="1"/>
      <p:bldP spid="129065" grpId="0" uiExpand="1" animBg="1"/>
      <p:bldP spid="129066" grpId="0" uiExpand="1" animBg="1"/>
      <p:bldP spid="129067" grpId="0" uiExpand="1" animBg="1"/>
      <p:bldP spid="129068" grpId="0" uiExpan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78105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How ATC Changes as </a:t>
            </a:r>
            <a:br>
              <a:rPr lang="en-US" sz="3200" dirty="0" smtClean="0"/>
            </a:br>
            <a:r>
              <a:rPr lang="en-US" sz="3200" dirty="0" smtClean="0"/>
              <a:t>the Scale of Production Changes</a:t>
            </a:r>
          </a:p>
        </p:txBody>
      </p:sp>
      <p:sp>
        <p:nvSpPr>
          <p:cNvPr id="130058" name="Text Box 10"/>
          <p:cNvSpPr txBox="1">
            <a:spLocks noChangeArrowheads="1"/>
          </p:cNvSpPr>
          <p:nvPr/>
        </p:nvSpPr>
        <p:spPr bwMode="auto">
          <a:xfrm>
            <a:off x="419100" y="1287463"/>
            <a:ext cx="2916238" cy="497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  <a:spcBef>
                <a:spcPct val="65000"/>
              </a:spcBef>
            </a:pPr>
            <a:r>
              <a:rPr lang="en-US" sz="2500" b="1">
                <a:solidFill>
                  <a:srgbClr val="CC0000"/>
                </a:solidFill>
                <a:ea typeface="Arial" charset="0"/>
                <a:cs typeface="Arial" charset="0"/>
              </a:rPr>
              <a:t>Economies of scale</a:t>
            </a:r>
            <a:r>
              <a:rPr lang="en-US" sz="2500">
                <a:ea typeface="Arial" charset="0"/>
                <a:cs typeface="Arial" charset="0"/>
              </a:rPr>
              <a:t>:  </a:t>
            </a:r>
            <a:r>
              <a:rPr lang="en-US" sz="2500" i="1">
                <a:ea typeface="Arial" charset="0"/>
                <a:cs typeface="Arial" charset="0"/>
              </a:rPr>
              <a:t>ATC</a:t>
            </a:r>
            <a:r>
              <a:rPr lang="en-US" sz="2500">
                <a:ea typeface="Arial" charset="0"/>
                <a:cs typeface="Arial" charset="0"/>
              </a:rPr>
              <a:t> falls </a:t>
            </a:r>
            <a:br>
              <a:rPr lang="en-US" sz="2500">
                <a:ea typeface="Arial" charset="0"/>
                <a:cs typeface="Arial" charset="0"/>
              </a:rPr>
            </a:br>
            <a:r>
              <a:rPr lang="en-US" sz="2500">
                <a:ea typeface="Arial" charset="0"/>
                <a:cs typeface="Arial" charset="0"/>
              </a:rPr>
              <a:t>as </a:t>
            </a:r>
            <a:r>
              <a:rPr lang="en-US" sz="2500" b="1" i="1">
                <a:ea typeface="Arial" charset="0"/>
                <a:cs typeface="Arial" charset="0"/>
              </a:rPr>
              <a:t>Q</a:t>
            </a:r>
            <a:r>
              <a:rPr lang="en-US" sz="2500">
                <a:ea typeface="Arial" charset="0"/>
                <a:cs typeface="Arial" charset="0"/>
              </a:rPr>
              <a:t> increases. </a:t>
            </a:r>
          </a:p>
          <a:p>
            <a:pPr>
              <a:lnSpc>
                <a:spcPct val="110000"/>
              </a:lnSpc>
              <a:spcBef>
                <a:spcPct val="65000"/>
              </a:spcBef>
            </a:pPr>
            <a:r>
              <a:rPr lang="en-US" sz="2500" b="1">
                <a:solidFill>
                  <a:srgbClr val="CC0000"/>
                </a:solidFill>
                <a:ea typeface="Arial" charset="0"/>
                <a:cs typeface="Arial" charset="0"/>
              </a:rPr>
              <a:t>Constant returns to scale</a:t>
            </a:r>
            <a:r>
              <a:rPr lang="en-US" sz="2500">
                <a:ea typeface="Arial" charset="0"/>
                <a:cs typeface="Arial" charset="0"/>
              </a:rPr>
              <a:t>:  </a:t>
            </a:r>
            <a:r>
              <a:rPr lang="en-US" sz="2500" i="1">
                <a:ea typeface="Arial" charset="0"/>
                <a:cs typeface="Arial" charset="0"/>
              </a:rPr>
              <a:t>ATC</a:t>
            </a:r>
            <a:r>
              <a:rPr lang="en-US" sz="2500">
                <a:ea typeface="Arial" charset="0"/>
                <a:cs typeface="Arial" charset="0"/>
              </a:rPr>
              <a:t> stays the same </a:t>
            </a:r>
            <a:br>
              <a:rPr lang="en-US" sz="2500">
                <a:ea typeface="Arial" charset="0"/>
                <a:cs typeface="Arial" charset="0"/>
              </a:rPr>
            </a:br>
            <a:r>
              <a:rPr lang="en-US" sz="2500">
                <a:ea typeface="Arial" charset="0"/>
                <a:cs typeface="Arial" charset="0"/>
              </a:rPr>
              <a:t>as </a:t>
            </a:r>
            <a:r>
              <a:rPr lang="en-US" sz="2500" b="1" i="1">
                <a:ea typeface="Arial" charset="0"/>
                <a:cs typeface="Arial" charset="0"/>
              </a:rPr>
              <a:t>Q</a:t>
            </a:r>
            <a:r>
              <a:rPr lang="en-US" sz="2500">
                <a:ea typeface="Arial" charset="0"/>
                <a:cs typeface="Arial" charset="0"/>
              </a:rPr>
              <a:t> increases.</a:t>
            </a:r>
          </a:p>
          <a:p>
            <a:pPr>
              <a:lnSpc>
                <a:spcPct val="110000"/>
              </a:lnSpc>
              <a:spcBef>
                <a:spcPct val="65000"/>
              </a:spcBef>
            </a:pPr>
            <a:r>
              <a:rPr lang="en-US" sz="2500" b="1">
                <a:solidFill>
                  <a:srgbClr val="CC0000"/>
                </a:solidFill>
                <a:ea typeface="Arial" charset="0"/>
                <a:cs typeface="Arial" charset="0"/>
              </a:rPr>
              <a:t>Diseconomies of scale</a:t>
            </a:r>
            <a:r>
              <a:rPr lang="en-US" sz="2500">
                <a:ea typeface="Arial" charset="0"/>
                <a:cs typeface="Arial" charset="0"/>
              </a:rPr>
              <a:t>:  </a:t>
            </a:r>
            <a:r>
              <a:rPr lang="en-US" sz="2500" i="1">
                <a:ea typeface="Arial" charset="0"/>
                <a:cs typeface="Arial" charset="0"/>
              </a:rPr>
              <a:t>ATC</a:t>
            </a:r>
            <a:r>
              <a:rPr lang="en-US" sz="2500">
                <a:ea typeface="Arial" charset="0"/>
                <a:cs typeface="Arial" charset="0"/>
              </a:rPr>
              <a:t> rises </a:t>
            </a:r>
            <a:br>
              <a:rPr lang="en-US" sz="2500">
                <a:ea typeface="Arial" charset="0"/>
                <a:cs typeface="Arial" charset="0"/>
              </a:rPr>
            </a:br>
            <a:r>
              <a:rPr lang="en-US" sz="2500">
                <a:ea typeface="Arial" charset="0"/>
                <a:cs typeface="Arial" charset="0"/>
              </a:rPr>
              <a:t>as </a:t>
            </a:r>
            <a:r>
              <a:rPr lang="en-US" sz="2500" b="1" i="1">
                <a:ea typeface="Arial" charset="0"/>
                <a:cs typeface="Arial" charset="0"/>
              </a:rPr>
              <a:t>Q</a:t>
            </a:r>
            <a:r>
              <a:rPr lang="en-US" sz="2500">
                <a:ea typeface="Arial" charset="0"/>
                <a:cs typeface="Arial" charset="0"/>
              </a:rPr>
              <a:t> increases. </a:t>
            </a:r>
          </a:p>
        </p:txBody>
      </p:sp>
      <p:grpSp>
        <p:nvGrpSpPr>
          <p:cNvPr id="89091" name="Group 33"/>
          <p:cNvGrpSpPr>
            <a:grpSpLocks/>
          </p:cNvGrpSpPr>
          <p:nvPr/>
        </p:nvGrpSpPr>
        <p:grpSpPr bwMode="auto">
          <a:xfrm>
            <a:off x="4189413" y="2176463"/>
            <a:ext cx="4610100" cy="1744662"/>
            <a:chOff x="2639" y="1371"/>
            <a:chExt cx="2904" cy="1099"/>
          </a:xfrm>
        </p:grpSpPr>
        <p:sp>
          <p:nvSpPr>
            <p:cNvPr id="89104" name="Text Box 34"/>
            <p:cNvSpPr txBox="1">
              <a:spLocks noChangeArrowheads="1"/>
            </p:cNvSpPr>
            <p:nvPr/>
          </p:nvSpPr>
          <p:spPr bwMode="auto">
            <a:xfrm>
              <a:off x="4733" y="1486"/>
              <a:ext cx="81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>
                  <a:solidFill>
                    <a:srgbClr val="CC0000"/>
                  </a:solidFill>
                  <a:ea typeface="Arial" charset="0"/>
                  <a:cs typeface="Arial" charset="0"/>
                </a:rPr>
                <a:t>LRATC</a:t>
              </a:r>
              <a:endParaRPr lang="en-US" sz="2500" i="1" baseline="-25000">
                <a:solidFill>
                  <a:srgbClr val="CC0000"/>
                </a:solidFill>
                <a:ea typeface="Arial" charset="0"/>
                <a:cs typeface="Arial" charset="0"/>
              </a:endParaRPr>
            </a:p>
          </p:txBody>
        </p:sp>
        <p:grpSp>
          <p:nvGrpSpPr>
            <p:cNvPr id="89105" name="Group 35"/>
            <p:cNvGrpSpPr>
              <a:grpSpLocks/>
            </p:cNvGrpSpPr>
            <p:nvPr/>
          </p:nvGrpSpPr>
          <p:grpSpPr bwMode="auto">
            <a:xfrm>
              <a:off x="2639" y="1371"/>
              <a:ext cx="2654" cy="1099"/>
              <a:chOff x="2716" y="1497"/>
              <a:chExt cx="2654" cy="1099"/>
            </a:xfrm>
          </p:grpSpPr>
          <p:sp>
            <p:nvSpPr>
              <p:cNvPr id="89106" name="Arc 36"/>
              <p:cNvSpPr>
                <a:spLocks/>
              </p:cNvSpPr>
              <p:nvPr/>
            </p:nvSpPr>
            <p:spPr bwMode="auto">
              <a:xfrm flipH="1" flipV="1">
                <a:off x="2716" y="1497"/>
                <a:ext cx="948" cy="1099"/>
              </a:xfrm>
              <a:custGeom>
                <a:avLst/>
                <a:gdLst>
                  <a:gd name="T0" fmla="*/ 0 w 20154"/>
                  <a:gd name="T1" fmla="*/ 0 h 21600"/>
                  <a:gd name="T2" fmla="*/ 0 w 20154"/>
                  <a:gd name="T3" fmla="*/ 0 h 21600"/>
                  <a:gd name="T4" fmla="*/ 0 w 2015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0154"/>
                  <a:gd name="T10" fmla="*/ 0 h 21600"/>
                  <a:gd name="T11" fmla="*/ 20154 w 2015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154" h="21600" fill="none" extrusionOk="0">
                    <a:moveTo>
                      <a:pt x="0" y="0"/>
                    </a:moveTo>
                    <a:cubicBezTo>
                      <a:pt x="6" y="0"/>
                      <a:pt x="12" y="-1"/>
                      <a:pt x="19" y="0"/>
                    </a:cubicBezTo>
                    <a:cubicBezTo>
                      <a:pt x="8930" y="0"/>
                      <a:pt x="16927" y="5472"/>
                      <a:pt x="20153" y="13780"/>
                    </a:cubicBezTo>
                  </a:path>
                  <a:path w="20154" h="21600" stroke="0" extrusionOk="0">
                    <a:moveTo>
                      <a:pt x="0" y="0"/>
                    </a:moveTo>
                    <a:cubicBezTo>
                      <a:pt x="6" y="0"/>
                      <a:pt x="12" y="-1"/>
                      <a:pt x="19" y="0"/>
                    </a:cubicBezTo>
                    <a:cubicBezTo>
                      <a:pt x="8930" y="0"/>
                      <a:pt x="16927" y="5472"/>
                      <a:pt x="20153" y="13780"/>
                    </a:cubicBezTo>
                    <a:lnTo>
                      <a:pt x="19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89107" name="Arc 37"/>
              <p:cNvSpPr>
                <a:spLocks/>
              </p:cNvSpPr>
              <p:nvPr/>
            </p:nvSpPr>
            <p:spPr bwMode="auto">
              <a:xfrm flipH="1" flipV="1">
                <a:off x="4416" y="1497"/>
                <a:ext cx="954" cy="1099"/>
              </a:xfrm>
              <a:custGeom>
                <a:avLst/>
                <a:gdLst>
                  <a:gd name="T0" fmla="*/ 0 w 20283"/>
                  <a:gd name="T1" fmla="*/ 0 h 21600"/>
                  <a:gd name="T2" fmla="*/ 0 w 20283"/>
                  <a:gd name="T3" fmla="*/ 0 h 21600"/>
                  <a:gd name="T4" fmla="*/ 0 w 2028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0283"/>
                  <a:gd name="T10" fmla="*/ 0 h 21600"/>
                  <a:gd name="T11" fmla="*/ 20283 w 2028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283" h="21600" fill="none" extrusionOk="0">
                    <a:moveTo>
                      <a:pt x="0" y="13881"/>
                    </a:moveTo>
                    <a:cubicBezTo>
                      <a:pt x="3199" y="5520"/>
                      <a:pt x="11222" y="-1"/>
                      <a:pt x="20174" y="0"/>
                    </a:cubicBezTo>
                    <a:cubicBezTo>
                      <a:pt x="20210" y="0"/>
                      <a:pt x="20246" y="0"/>
                      <a:pt x="20282" y="0"/>
                    </a:cubicBezTo>
                  </a:path>
                  <a:path w="20283" h="21600" stroke="0" extrusionOk="0">
                    <a:moveTo>
                      <a:pt x="0" y="13881"/>
                    </a:moveTo>
                    <a:cubicBezTo>
                      <a:pt x="3199" y="5520"/>
                      <a:pt x="11222" y="-1"/>
                      <a:pt x="20174" y="0"/>
                    </a:cubicBezTo>
                    <a:cubicBezTo>
                      <a:pt x="20210" y="0"/>
                      <a:pt x="20246" y="0"/>
                      <a:pt x="20282" y="0"/>
                    </a:cubicBezTo>
                    <a:lnTo>
                      <a:pt x="20174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89108" name="Line 38"/>
              <p:cNvSpPr>
                <a:spLocks noChangeShapeType="1"/>
              </p:cNvSpPr>
              <p:nvPr/>
            </p:nvSpPr>
            <p:spPr bwMode="auto">
              <a:xfrm>
                <a:off x="3663" y="2596"/>
                <a:ext cx="756" cy="0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30087" name="Arc 39"/>
          <p:cNvSpPr>
            <a:spLocks/>
          </p:cNvSpPr>
          <p:nvPr/>
        </p:nvSpPr>
        <p:spPr bwMode="auto">
          <a:xfrm flipH="1" flipV="1">
            <a:off x="4197350" y="2220913"/>
            <a:ext cx="1468438" cy="1736725"/>
          </a:xfrm>
          <a:custGeom>
            <a:avLst/>
            <a:gdLst>
              <a:gd name="T0" fmla="*/ 2147483647 w 19665"/>
              <a:gd name="T1" fmla="*/ 0 h 21502"/>
              <a:gd name="T2" fmla="*/ 2147483647 w 19665"/>
              <a:gd name="T3" fmla="*/ 2147483647 h 21502"/>
              <a:gd name="T4" fmla="*/ 0 w 19665"/>
              <a:gd name="T5" fmla="*/ 2147483647 h 21502"/>
              <a:gd name="T6" fmla="*/ 0 60000 65536"/>
              <a:gd name="T7" fmla="*/ 0 60000 65536"/>
              <a:gd name="T8" fmla="*/ 0 60000 65536"/>
              <a:gd name="T9" fmla="*/ 0 w 19665"/>
              <a:gd name="T10" fmla="*/ 0 h 21502"/>
              <a:gd name="T11" fmla="*/ 19665 w 19665"/>
              <a:gd name="T12" fmla="*/ 21502 h 215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665" h="21502" fill="none" extrusionOk="0">
                <a:moveTo>
                  <a:pt x="2053" y="-1"/>
                </a:moveTo>
                <a:cubicBezTo>
                  <a:pt x="9749" y="734"/>
                  <a:pt x="16466" y="5527"/>
                  <a:pt x="19664" y="12566"/>
                </a:cubicBezTo>
              </a:path>
              <a:path w="19665" h="21502" stroke="0" extrusionOk="0">
                <a:moveTo>
                  <a:pt x="2053" y="-1"/>
                </a:moveTo>
                <a:cubicBezTo>
                  <a:pt x="9749" y="734"/>
                  <a:pt x="16466" y="5527"/>
                  <a:pt x="19664" y="12566"/>
                </a:cubicBezTo>
                <a:lnTo>
                  <a:pt x="0" y="21502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 type="triangle" w="lg" len="med"/>
            <a:tailEnd type="none" w="lg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30088" name="Arc 40"/>
          <p:cNvSpPr>
            <a:spLocks/>
          </p:cNvSpPr>
          <p:nvPr/>
        </p:nvSpPr>
        <p:spPr bwMode="auto">
          <a:xfrm flipH="1" flipV="1">
            <a:off x="6937375" y="2214563"/>
            <a:ext cx="1509713" cy="1738312"/>
          </a:xfrm>
          <a:custGeom>
            <a:avLst/>
            <a:gdLst>
              <a:gd name="T0" fmla="*/ 0 w 20205"/>
              <a:gd name="T1" fmla="*/ 2147483647 h 21520"/>
              <a:gd name="T2" fmla="*/ 2147483647 w 20205"/>
              <a:gd name="T3" fmla="*/ 0 h 21520"/>
              <a:gd name="T4" fmla="*/ 2147483647 w 20205"/>
              <a:gd name="T5" fmla="*/ 2147483647 h 21520"/>
              <a:gd name="T6" fmla="*/ 0 60000 65536"/>
              <a:gd name="T7" fmla="*/ 0 60000 65536"/>
              <a:gd name="T8" fmla="*/ 0 60000 65536"/>
              <a:gd name="T9" fmla="*/ 0 w 20205"/>
              <a:gd name="T10" fmla="*/ 0 h 21520"/>
              <a:gd name="T11" fmla="*/ 20205 w 20205"/>
              <a:gd name="T12" fmla="*/ 21520 h 215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205" h="21520" fill="none" extrusionOk="0">
                <a:moveTo>
                  <a:pt x="0" y="13882"/>
                </a:moveTo>
                <a:cubicBezTo>
                  <a:pt x="2937" y="6113"/>
                  <a:pt x="10068" y="716"/>
                  <a:pt x="18343" y="0"/>
                </a:cubicBezTo>
              </a:path>
              <a:path w="20205" h="21520" stroke="0" extrusionOk="0">
                <a:moveTo>
                  <a:pt x="0" y="13882"/>
                </a:moveTo>
                <a:cubicBezTo>
                  <a:pt x="2937" y="6113"/>
                  <a:pt x="10068" y="716"/>
                  <a:pt x="18343" y="0"/>
                </a:cubicBezTo>
                <a:lnTo>
                  <a:pt x="20205" y="2152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 type="triangle" w="lg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30089" name="Line 41"/>
          <p:cNvSpPr>
            <a:spLocks noChangeShapeType="1"/>
          </p:cNvSpPr>
          <p:nvPr/>
        </p:nvSpPr>
        <p:spPr bwMode="auto">
          <a:xfrm>
            <a:off x="5576888" y="3981450"/>
            <a:ext cx="143668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92" name="Line 44"/>
          <p:cNvSpPr>
            <a:spLocks noChangeShapeType="1"/>
          </p:cNvSpPr>
          <p:nvPr/>
        </p:nvSpPr>
        <p:spPr bwMode="auto">
          <a:xfrm>
            <a:off x="4057650" y="5184775"/>
            <a:ext cx="142716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93" name="Line 45"/>
          <p:cNvSpPr>
            <a:spLocks noChangeShapeType="1"/>
          </p:cNvSpPr>
          <p:nvPr/>
        </p:nvSpPr>
        <p:spPr bwMode="auto">
          <a:xfrm>
            <a:off x="5567363" y="5189538"/>
            <a:ext cx="14271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94" name="Line 46"/>
          <p:cNvSpPr>
            <a:spLocks noChangeShapeType="1"/>
          </p:cNvSpPr>
          <p:nvPr/>
        </p:nvSpPr>
        <p:spPr bwMode="auto">
          <a:xfrm>
            <a:off x="7058025" y="5184775"/>
            <a:ext cx="12985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9098" name="Group 47"/>
          <p:cNvGrpSpPr>
            <a:grpSpLocks/>
          </p:cNvGrpSpPr>
          <p:nvPr/>
        </p:nvGrpSpPr>
        <p:grpSpPr bwMode="auto">
          <a:xfrm>
            <a:off x="3530600" y="1360488"/>
            <a:ext cx="5267325" cy="4006850"/>
            <a:chOff x="2224" y="857"/>
            <a:chExt cx="3318" cy="2524"/>
          </a:xfrm>
        </p:grpSpPr>
        <p:grpSp>
          <p:nvGrpSpPr>
            <p:cNvPr id="89099" name="Group 48"/>
            <p:cNvGrpSpPr>
              <a:grpSpLocks/>
            </p:cNvGrpSpPr>
            <p:nvPr/>
          </p:nvGrpSpPr>
          <p:grpSpPr bwMode="auto">
            <a:xfrm>
              <a:off x="2525" y="1137"/>
              <a:ext cx="2715" cy="2095"/>
              <a:chOff x="1489" y="785"/>
              <a:chExt cx="3650" cy="2492"/>
            </a:xfrm>
          </p:grpSpPr>
          <p:sp>
            <p:nvSpPr>
              <p:cNvPr id="89102" name="Line 49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103" name="Line 50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9100" name="Text Box 51"/>
            <p:cNvSpPr txBox="1">
              <a:spLocks noChangeArrowheads="1"/>
            </p:cNvSpPr>
            <p:nvPr/>
          </p:nvSpPr>
          <p:spPr bwMode="auto">
            <a:xfrm>
              <a:off x="5210" y="3083"/>
              <a:ext cx="33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ea typeface="Arial" charset="0"/>
                  <a:cs typeface="Arial" charset="0"/>
                </a:rPr>
                <a:t>Q</a:t>
              </a:r>
            </a:p>
          </p:txBody>
        </p:sp>
        <p:sp>
          <p:nvSpPr>
            <p:cNvPr id="89101" name="Text Box 52"/>
            <p:cNvSpPr txBox="1">
              <a:spLocks noChangeArrowheads="1"/>
            </p:cNvSpPr>
            <p:nvPr/>
          </p:nvSpPr>
          <p:spPr bwMode="auto">
            <a:xfrm>
              <a:off x="2224" y="857"/>
              <a:ext cx="56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 i="1">
                  <a:ea typeface="Arial" charset="0"/>
                  <a:cs typeface="Arial" charset="0"/>
                </a:rPr>
                <a:t>ATC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0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0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30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300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30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0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0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0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30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30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0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0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500"/>
                                        <p:tgtEl>
                                          <p:spTgt spid="130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8" grpId="0" uiExpand="1" build="p"/>
      <p:bldP spid="130087" grpId="0" uiExpand="1" animBg="1"/>
      <p:bldP spid="130087" grpId="1" uiExpand="1" animBg="1"/>
      <p:bldP spid="130088" grpId="0" animBg="1"/>
      <p:bldP spid="130089" grpId="0" animBg="1"/>
      <p:bldP spid="130089" grpId="1" animBg="1"/>
      <p:bldP spid="130092" grpId="0" animBg="1"/>
      <p:bldP spid="130092" grpId="1" animBg="1"/>
      <p:bldP spid="130093" grpId="0" animBg="1"/>
      <p:bldP spid="130093" grpId="1" animBg="1"/>
      <p:bldP spid="13009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79375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How ATC Changes as </a:t>
            </a:r>
            <a:br>
              <a:rPr lang="en-US" sz="3200" dirty="0" smtClean="0"/>
            </a:br>
            <a:r>
              <a:rPr lang="en-US" sz="3200" dirty="0" smtClean="0"/>
              <a:t>the Scale of Production Changes</a:t>
            </a:r>
          </a:p>
        </p:txBody>
      </p:sp>
      <p:sp>
        <p:nvSpPr>
          <p:cNvPr id="47109" name="Rectangle 22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447800"/>
            <a:ext cx="8313737" cy="4678363"/>
          </a:xfrm>
        </p:spPr>
        <p:txBody>
          <a:bodyPr/>
          <a:lstStyle/>
          <a:p>
            <a:pPr eaLnBrk="1" hangingPunct="1"/>
            <a:r>
              <a:rPr lang="en-US" sz="2600" dirty="0" smtClean="0">
                <a:latin typeface="Arial" charset="0"/>
              </a:rPr>
              <a:t>Economies of scale occur when increasing production allows greater specialization: </a:t>
            </a:r>
            <a:br>
              <a:rPr lang="en-US" sz="2600" dirty="0" smtClean="0">
                <a:latin typeface="Arial" charset="0"/>
              </a:rPr>
            </a:br>
            <a:r>
              <a:rPr lang="en-US" sz="2600" dirty="0" smtClean="0">
                <a:latin typeface="Arial" charset="0"/>
              </a:rPr>
              <a:t>workers more efficient when focusing on a narrow task.</a:t>
            </a:r>
          </a:p>
          <a:p>
            <a:pPr lvl="1" eaLnBrk="1" hangingPunct="1"/>
            <a:r>
              <a:rPr lang="en-US" sz="2600" dirty="0" smtClean="0">
                <a:latin typeface="Arial" charset="0"/>
              </a:rPr>
              <a:t>More common when </a:t>
            </a:r>
            <a:r>
              <a:rPr lang="en-US" sz="2600" b="1" i="1" dirty="0" smtClean="0">
                <a:latin typeface="Arial" charset="0"/>
              </a:rPr>
              <a:t>Q</a:t>
            </a:r>
            <a:r>
              <a:rPr lang="en-US" sz="2600" dirty="0" smtClean="0">
                <a:latin typeface="Arial" charset="0"/>
              </a:rPr>
              <a:t> is low. </a:t>
            </a:r>
          </a:p>
          <a:p>
            <a:pPr eaLnBrk="1" hangingPunct="1"/>
            <a:r>
              <a:rPr lang="en-US" sz="2600" dirty="0" smtClean="0">
                <a:latin typeface="Arial" charset="0"/>
              </a:rPr>
              <a:t>Diseconomies of scale are due to coordination problems in large organizations.  E.g., management becomes stretched, can’t control costs. </a:t>
            </a:r>
          </a:p>
          <a:p>
            <a:pPr lvl="1" eaLnBrk="1" hangingPunct="1"/>
            <a:r>
              <a:rPr lang="en-US" sz="2600" dirty="0" smtClean="0">
                <a:latin typeface="Arial" charset="0"/>
              </a:rPr>
              <a:t>More common when </a:t>
            </a:r>
            <a:r>
              <a:rPr lang="en-US" sz="2600" b="1" i="1" dirty="0" smtClean="0">
                <a:latin typeface="Arial" charset="0"/>
              </a:rPr>
              <a:t>Q</a:t>
            </a:r>
            <a:r>
              <a:rPr lang="en-US" sz="2600" dirty="0" smtClean="0">
                <a:latin typeface="Arial" charset="0"/>
              </a:rPr>
              <a:t> is high.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build="p" bldLvl="4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CONCLUSION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Costs are critically important to many business decisions, including production, pricing, and hiring.  </a:t>
            </a:r>
          </a:p>
          <a:p>
            <a:pPr eaLnBrk="1" hangingPunct="1"/>
            <a:r>
              <a:rPr lang="en-US" smtClean="0">
                <a:latin typeface="Arial" charset="0"/>
              </a:rPr>
              <a:t>This chapter has introduced the various cost concepts.  </a:t>
            </a:r>
          </a:p>
          <a:p>
            <a:pPr eaLnBrk="1" hangingPunct="1"/>
            <a:r>
              <a:rPr lang="en-US" smtClean="0">
                <a:latin typeface="Arial" charset="0"/>
              </a:rPr>
              <a:t>The following chapters will show how firms use these concepts to maximize profits in various market structures.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build="p" bldLvl="4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EE8C4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AE1237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3"/>
            <a:ext cx="8458200" cy="725487"/>
          </a:xfrm>
          <a:solidFill>
            <a:srgbClr val="CACA92">
              <a:alpha val="50000"/>
            </a:srgbClr>
          </a:solidFill>
        </p:spPr>
        <p:txBody>
          <a:bodyPr bIns="0" rtlCol="0" anchor="b">
            <a:noAutofit/>
          </a:bodyPr>
          <a:lstStyle/>
          <a:p>
            <a:pPr eaLnBrk="1" fontAlgn="auto" hangingPunct="1">
              <a:lnSpc>
                <a:spcPct val="105000"/>
              </a:lnSpc>
              <a:spcAft>
                <a:spcPts val="0"/>
              </a:spcAft>
              <a:defRPr/>
            </a:pPr>
            <a:r>
              <a:rPr lang="en-US" sz="3000" spc="500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9523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Implicit costs do not involve a cash outlay,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yet are just as important as explicit costs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to firms’ decisions.  </a:t>
            </a:r>
          </a:p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Accounting profit is revenue minus explicit costs.  Economic profit is revenue minus total (explicit + implicit) costs.  </a:t>
            </a:r>
          </a:p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The production function shows the relationship between output and inputs.</a:t>
            </a:r>
          </a:p>
        </p:txBody>
      </p:sp>
      <p:sp>
        <p:nvSpPr>
          <p:cNvPr id="95237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EE8C4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AE1237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3"/>
            <a:ext cx="8458200" cy="725487"/>
          </a:xfrm>
          <a:solidFill>
            <a:srgbClr val="CACA92">
              <a:alpha val="50000"/>
            </a:srgbClr>
          </a:solidFill>
        </p:spPr>
        <p:txBody>
          <a:bodyPr bIns="0" rtlCol="0" anchor="b">
            <a:noAutofit/>
          </a:bodyPr>
          <a:lstStyle/>
          <a:p>
            <a:pPr eaLnBrk="1" fontAlgn="auto" hangingPunct="1">
              <a:lnSpc>
                <a:spcPct val="105000"/>
              </a:lnSpc>
              <a:spcAft>
                <a:spcPts val="0"/>
              </a:spcAft>
              <a:defRPr/>
            </a:pPr>
            <a:r>
              <a:rPr lang="en-US" sz="3000" spc="500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9728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The marginal product of labor is the increase in output from a one-unit increase in labor, holding other inputs constant.  The marginal products of other inputs are defined similarly. </a:t>
            </a:r>
          </a:p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Marginal product usually diminishes as the input increases.  Thus, as output rises, the production function becomes flatter, and the total cost curve becomes steeper.  </a:t>
            </a:r>
          </a:p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Variable costs vary with output; fixed costs do not.</a:t>
            </a:r>
          </a:p>
        </p:txBody>
      </p:sp>
      <p:sp>
        <p:nvSpPr>
          <p:cNvPr id="97285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EE8C4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AE1237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3"/>
            <a:ext cx="8458200" cy="725487"/>
          </a:xfrm>
          <a:solidFill>
            <a:srgbClr val="CACA92">
              <a:alpha val="50000"/>
            </a:srgbClr>
          </a:solidFill>
        </p:spPr>
        <p:txBody>
          <a:bodyPr bIns="0" rtlCol="0" anchor="b">
            <a:noAutofit/>
          </a:bodyPr>
          <a:lstStyle/>
          <a:p>
            <a:pPr eaLnBrk="1" fontAlgn="auto" hangingPunct="1">
              <a:lnSpc>
                <a:spcPct val="105000"/>
              </a:lnSpc>
              <a:spcAft>
                <a:spcPts val="0"/>
              </a:spcAft>
              <a:defRPr/>
            </a:pPr>
            <a:r>
              <a:rPr lang="en-US" sz="3000" spc="500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99332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Marginal cost is the increase in total cost from an extra unit of production.  The </a:t>
            </a:r>
            <a:r>
              <a:rPr lang="en-US" i="1" smtClean="0">
                <a:latin typeface="Arial" charset="0"/>
                <a:cs typeface="ＭＳ Ｐゴシック" charset="-128"/>
              </a:rPr>
              <a:t>MC</a:t>
            </a:r>
            <a:r>
              <a:rPr lang="en-US" smtClean="0">
                <a:latin typeface="Arial" charset="0"/>
                <a:cs typeface="ＭＳ Ｐゴシック" charset="-128"/>
              </a:rPr>
              <a:t> curve is usually upward-sloping.  </a:t>
            </a:r>
          </a:p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Average variable cost is variable cost divided by output.  </a:t>
            </a:r>
          </a:p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Average fixed cost is fixed cost divided by output.  </a:t>
            </a:r>
            <a:r>
              <a:rPr lang="en-US" i="1" smtClean="0">
                <a:latin typeface="Arial" charset="0"/>
                <a:cs typeface="ＭＳ Ｐゴシック" charset="-128"/>
              </a:rPr>
              <a:t>AFC</a:t>
            </a:r>
            <a:r>
              <a:rPr lang="en-US" smtClean="0">
                <a:latin typeface="Arial" charset="0"/>
                <a:cs typeface="ＭＳ Ｐゴシック" charset="-128"/>
              </a:rPr>
              <a:t> always falls as output increases. </a:t>
            </a:r>
          </a:p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Average total cost (sometimes called “cost per unit”) is total cost divided by the quantity of output.  The </a:t>
            </a:r>
            <a:r>
              <a:rPr lang="en-US" i="1" smtClean="0">
                <a:latin typeface="Arial" charset="0"/>
                <a:cs typeface="ＭＳ Ｐゴシック" charset="-128"/>
              </a:rPr>
              <a:t>ATC</a:t>
            </a:r>
            <a:r>
              <a:rPr lang="en-US" smtClean="0">
                <a:latin typeface="Arial" charset="0"/>
                <a:cs typeface="ＭＳ Ｐゴシック" charset="-128"/>
              </a:rPr>
              <a:t> curve is usually U-shaped. </a:t>
            </a:r>
          </a:p>
        </p:txBody>
      </p:sp>
      <p:sp>
        <p:nvSpPr>
          <p:cNvPr id="99333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EE8C4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AE1237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3"/>
            <a:ext cx="8458200" cy="725487"/>
          </a:xfrm>
          <a:solidFill>
            <a:srgbClr val="CACA92">
              <a:alpha val="50000"/>
            </a:srgbClr>
          </a:solidFill>
        </p:spPr>
        <p:txBody>
          <a:bodyPr bIns="0" rtlCol="0" anchor="b">
            <a:noAutofit/>
          </a:bodyPr>
          <a:lstStyle/>
          <a:p>
            <a:pPr eaLnBrk="1" fontAlgn="auto" hangingPunct="1">
              <a:lnSpc>
                <a:spcPct val="105000"/>
              </a:lnSpc>
              <a:spcAft>
                <a:spcPts val="0"/>
              </a:spcAft>
              <a:defRPr/>
            </a:pPr>
            <a:r>
              <a:rPr lang="en-US" sz="3000" spc="500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101380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The </a:t>
            </a:r>
            <a:r>
              <a:rPr lang="en-US" i="1" smtClean="0">
                <a:latin typeface="Arial" charset="0"/>
                <a:cs typeface="ＭＳ Ｐゴシック" charset="-128"/>
              </a:rPr>
              <a:t>MC</a:t>
            </a:r>
            <a:r>
              <a:rPr lang="en-US" smtClean="0">
                <a:latin typeface="Arial" charset="0"/>
                <a:cs typeface="ＭＳ Ｐゴシック" charset="-128"/>
              </a:rPr>
              <a:t> curve intersects the </a:t>
            </a:r>
            <a:r>
              <a:rPr lang="en-US" i="1" smtClean="0">
                <a:latin typeface="Arial" charset="0"/>
                <a:cs typeface="ＭＳ Ｐゴシック" charset="-128"/>
              </a:rPr>
              <a:t>ATC</a:t>
            </a:r>
            <a:r>
              <a:rPr lang="en-US" smtClean="0">
                <a:latin typeface="Arial" charset="0"/>
                <a:cs typeface="ＭＳ Ｐゴシック" charset="-128"/>
              </a:rPr>
              <a:t> curve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at minimum average total cost. 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When </a:t>
            </a:r>
            <a:r>
              <a:rPr lang="en-US" i="1" smtClean="0">
                <a:latin typeface="Arial" charset="0"/>
                <a:cs typeface="ＭＳ Ｐゴシック" charset="-128"/>
              </a:rPr>
              <a:t>MC</a:t>
            </a:r>
            <a:r>
              <a:rPr lang="en-US" smtClean="0">
                <a:latin typeface="Arial" charset="0"/>
                <a:cs typeface="ＭＳ Ｐゴシック" charset="-128"/>
              </a:rPr>
              <a:t> &lt; </a:t>
            </a:r>
            <a:r>
              <a:rPr lang="en-US" i="1" smtClean="0">
                <a:latin typeface="Arial" charset="0"/>
                <a:cs typeface="ＭＳ Ｐゴシック" charset="-128"/>
              </a:rPr>
              <a:t>ATC</a:t>
            </a:r>
            <a:r>
              <a:rPr lang="en-US" smtClean="0">
                <a:latin typeface="Arial" charset="0"/>
                <a:cs typeface="ＭＳ Ｐゴシック" charset="-128"/>
              </a:rPr>
              <a:t>, </a:t>
            </a:r>
            <a:r>
              <a:rPr lang="en-US" i="1" smtClean="0">
                <a:latin typeface="Arial" charset="0"/>
                <a:cs typeface="ＭＳ Ｐゴシック" charset="-128"/>
              </a:rPr>
              <a:t>ATC</a:t>
            </a:r>
            <a:r>
              <a:rPr lang="en-US" smtClean="0">
                <a:latin typeface="Arial" charset="0"/>
                <a:cs typeface="ＭＳ Ｐゴシック" charset="-128"/>
              </a:rPr>
              <a:t> falls as </a:t>
            </a:r>
            <a:r>
              <a:rPr lang="en-US" i="1" smtClean="0">
                <a:latin typeface="Arial" charset="0"/>
                <a:cs typeface="ＭＳ Ｐゴシック" charset="-128"/>
              </a:rPr>
              <a:t>Q</a:t>
            </a:r>
            <a:r>
              <a:rPr lang="en-US" smtClean="0">
                <a:latin typeface="Arial" charset="0"/>
                <a:cs typeface="ＭＳ Ｐゴシック" charset="-128"/>
              </a:rPr>
              <a:t> rises. 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When </a:t>
            </a:r>
            <a:r>
              <a:rPr lang="en-US" i="1" smtClean="0">
                <a:latin typeface="Arial" charset="0"/>
                <a:cs typeface="ＭＳ Ｐゴシック" charset="-128"/>
              </a:rPr>
              <a:t>MC</a:t>
            </a:r>
            <a:r>
              <a:rPr lang="en-US" smtClean="0">
                <a:latin typeface="Arial" charset="0"/>
                <a:cs typeface="ＭＳ Ｐゴシック" charset="-128"/>
              </a:rPr>
              <a:t> &gt; </a:t>
            </a:r>
            <a:r>
              <a:rPr lang="en-US" i="1" smtClean="0">
                <a:latin typeface="Arial" charset="0"/>
                <a:cs typeface="ＭＳ Ｐゴシック" charset="-128"/>
              </a:rPr>
              <a:t>ATC</a:t>
            </a:r>
            <a:r>
              <a:rPr lang="en-US" smtClean="0">
                <a:latin typeface="Arial" charset="0"/>
                <a:cs typeface="ＭＳ Ｐゴシック" charset="-128"/>
              </a:rPr>
              <a:t>, </a:t>
            </a:r>
            <a:r>
              <a:rPr lang="en-US" i="1" smtClean="0">
                <a:latin typeface="Arial" charset="0"/>
                <a:cs typeface="ＭＳ Ｐゴシック" charset="-128"/>
              </a:rPr>
              <a:t>ATC</a:t>
            </a:r>
            <a:r>
              <a:rPr lang="en-US" smtClean="0">
                <a:latin typeface="Arial" charset="0"/>
                <a:cs typeface="ＭＳ Ｐゴシック" charset="-128"/>
              </a:rPr>
              <a:t> rises as </a:t>
            </a:r>
            <a:r>
              <a:rPr lang="en-US" i="1" smtClean="0">
                <a:latin typeface="Arial" charset="0"/>
                <a:cs typeface="ＭＳ Ｐゴシック" charset="-128"/>
              </a:rPr>
              <a:t>Q</a:t>
            </a:r>
            <a:r>
              <a:rPr lang="en-US" smtClean="0">
                <a:latin typeface="Arial" charset="0"/>
                <a:cs typeface="ＭＳ Ｐゴシック" charset="-128"/>
              </a:rPr>
              <a:t> rises. </a:t>
            </a:r>
          </a:p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In the long run, all costs are variable.  </a:t>
            </a:r>
          </a:p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Economies of scale:  </a:t>
            </a:r>
            <a:r>
              <a:rPr lang="en-US" i="1" smtClean="0">
                <a:latin typeface="Arial" charset="0"/>
                <a:cs typeface="ＭＳ Ｐゴシック" charset="-128"/>
              </a:rPr>
              <a:t>ATC</a:t>
            </a:r>
            <a:r>
              <a:rPr lang="en-US" smtClean="0">
                <a:latin typeface="Arial" charset="0"/>
                <a:cs typeface="ＭＳ Ｐゴシック" charset="-128"/>
              </a:rPr>
              <a:t> falls as </a:t>
            </a:r>
            <a:r>
              <a:rPr lang="en-US" i="1" smtClean="0">
                <a:latin typeface="Arial" charset="0"/>
                <a:cs typeface="ＭＳ Ｐゴシック" charset="-128"/>
              </a:rPr>
              <a:t>Q</a:t>
            </a:r>
            <a:r>
              <a:rPr lang="en-US" smtClean="0">
                <a:latin typeface="Arial" charset="0"/>
                <a:cs typeface="ＭＳ Ｐゴシック" charset="-128"/>
              </a:rPr>
              <a:t> rises.  Diseconomies of scale:  </a:t>
            </a:r>
            <a:r>
              <a:rPr lang="en-US" i="1" smtClean="0">
                <a:latin typeface="Arial" charset="0"/>
                <a:cs typeface="ＭＳ Ｐゴシック" charset="-128"/>
              </a:rPr>
              <a:t>ATC</a:t>
            </a:r>
            <a:r>
              <a:rPr lang="en-US" smtClean="0">
                <a:latin typeface="Arial" charset="0"/>
                <a:cs typeface="ＭＳ Ｐゴシック" charset="-128"/>
              </a:rPr>
              <a:t> rises as </a:t>
            </a:r>
            <a:r>
              <a:rPr lang="en-US" i="1" smtClean="0">
                <a:latin typeface="Arial" charset="0"/>
                <a:cs typeface="ＭＳ Ｐゴシック" charset="-128"/>
              </a:rPr>
              <a:t>Q</a:t>
            </a:r>
            <a:r>
              <a:rPr lang="en-US" smtClean="0">
                <a:latin typeface="Arial" charset="0"/>
                <a:cs typeface="ＭＳ Ｐゴシック" charset="-128"/>
              </a:rPr>
              <a:t> rises.  Constant returns to scale:  </a:t>
            </a:r>
            <a:r>
              <a:rPr lang="en-US" i="1" smtClean="0">
                <a:latin typeface="Arial" charset="0"/>
                <a:cs typeface="ＭＳ Ｐゴシック" charset="-128"/>
              </a:rPr>
              <a:t>ATC</a:t>
            </a:r>
            <a:r>
              <a:rPr lang="en-US" smtClean="0">
                <a:latin typeface="Arial" charset="0"/>
                <a:cs typeface="ＭＳ Ｐゴシック" charset="-128"/>
              </a:rPr>
              <a:t> remains constant as </a:t>
            </a:r>
            <a:r>
              <a:rPr lang="en-US" i="1" smtClean="0">
                <a:latin typeface="Arial" charset="0"/>
                <a:cs typeface="ＭＳ Ｐゴシック" charset="-128"/>
              </a:rPr>
              <a:t>Q</a:t>
            </a:r>
            <a:r>
              <a:rPr lang="en-US" smtClean="0">
                <a:latin typeface="Arial" charset="0"/>
                <a:cs typeface="ＭＳ Ｐゴシック" charset="-128"/>
              </a:rPr>
              <a:t> rises. </a:t>
            </a:r>
          </a:p>
        </p:txBody>
      </p:sp>
      <p:sp>
        <p:nvSpPr>
          <p:cNvPr id="101381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6850"/>
            <a:ext cx="8229600" cy="649288"/>
          </a:xfrm>
        </p:spPr>
        <p:txBody>
          <a:bodyPr/>
          <a:lstStyle/>
          <a:p>
            <a:pPr eaLnBrk="1" hangingPunct="1"/>
            <a:r>
              <a:rPr lang="en-US" sz="3500" smtClean="0">
                <a:latin typeface="Tahoma" charset="0"/>
                <a:ea typeface="Tahoma" charset="0"/>
                <a:cs typeface="Tahoma" charset="0"/>
              </a:rPr>
              <a:t>The Complete Data for Example 2</a:t>
            </a:r>
            <a:endParaRPr lang="en-US" sz="3500" i="1" smtClean="0">
              <a:solidFill>
                <a:srgbClr val="CC66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03426" name="Rectangle 3"/>
          <p:cNvSpPr>
            <a:spLocks noChangeArrowheads="1"/>
          </p:cNvSpPr>
          <p:nvPr/>
        </p:nvSpPr>
        <p:spPr bwMode="auto">
          <a:xfrm>
            <a:off x="6045200" y="5613400"/>
            <a:ext cx="11747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102.50</a:t>
            </a:r>
          </a:p>
        </p:txBody>
      </p:sp>
      <p:sp>
        <p:nvSpPr>
          <p:cNvPr id="103427" name="Rectangle 4"/>
          <p:cNvSpPr>
            <a:spLocks noChangeArrowheads="1"/>
          </p:cNvSpPr>
          <p:nvPr/>
        </p:nvSpPr>
        <p:spPr bwMode="auto">
          <a:xfrm>
            <a:off x="4916488" y="5613400"/>
            <a:ext cx="112871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90</a:t>
            </a:r>
          </a:p>
        </p:txBody>
      </p:sp>
      <p:sp>
        <p:nvSpPr>
          <p:cNvPr id="103428" name="Rectangle 5"/>
          <p:cNvSpPr>
            <a:spLocks noChangeArrowheads="1"/>
          </p:cNvSpPr>
          <p:nvPr/>
        </p:nvSpPr>
        <p:spPr bwMode="auto">
          <a:xfrm>
            <a:off x="3729038" y="5613400"/>
            <a:ext cx="11874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12.50</a:t>
            </a:r>
          </a:p>
        </p:txBody>
      </p:sp>
      <p:sp>
        <p:nvSpPr>
          <p:cNvPr id="103429" name="Rectangle 6"/>
          <p:cNvSpPr>
            <a:spLocks noChangeArrowheads="1"/>
          </p:cNvSpPr>
          <p:nvPr/>
        </p:nvSpPr>
        <p:spPr bwMode="auto">
          <a:xfrm>
            <a:off x="2743200" y="5613400"/>
            <a:ext cx="98583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820</a:t>
            </a:r>
          </a:p>
        </p:txBody>
      </p:sp>
      <p:sp>
        <p:nvSpPr>
          <p:cNvPr id="103430" name="Rectangle 7"/>
          <p:cNvSpPr>
            <a:spLocks noChangeArrowheads="1"/>
          </p:cNvSpPr>
          <p:nvPr/>
        </p:nvSpPr>
        <p:spPr bwMode="auto">
          <a:xfrm>
            <a:off x="1935163" y="5613400"/>
            <a:ext cx="80803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720</a:t>
            </a:r>
          </a:p>
        </p:txBody>
      </p:sp>
      <p:sp>
        <p:nvSpPr>
          <p:cNvPr id="103431" name="Rectangle 8"/>
          <p:cNvSpPr>
            <a:spLocks noChangeArrowheads="1"/>
          </p:cNvSpPr>
          <p:nvPr/>
        </p:nvSpPr>
        <p:spPr bwMode="auto">
          <a:xfrm>
            <a:off x="1044575" y="5613400"/>
            <a:ext cx="8905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100</a:t>
            </a:r>
          </a:p>
        </p:txBody>
      </p:sp>
      <p:sp>
        <p:nvSpPr>
          <p:cNvPr id="103432" name="Rectangle 9"/>
          <p:cNvSpPr>
            <a:spLocks noChangeArrowheads="1"/>
          </p:cNvSpPr>
          <p:nvPr/>
        </p:nvSpPr>
        <p:spPr bwMode="auto">
          <a:xfrm>
            <a:off x="457200" y="5613400"/>
            <a:ext cx="5873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8</a:t>
            </a:r>
          </a:p>
        </p:txBody>
      </p:sp>
      <p:sp>
        <p:nvSpPr>
          <p:cNvPr id="103433" name="Rectangle 10"/>
          <p:cNvSpPr>
            <a:spLocks noChangeArrowheads="1"/>
          </p:cNvSpPr>
          <p:nvPr/>
        </p:nvSpPr>
        <p:spPr bwMode="auto">
          <a:xfrm>
            <a:off x="6045200" y="5100638"/>
            <a:ext cx="117475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88.57</a:t>
            </a:r>
          </a:p>
        </p:txBody>
      </p:sp>
      <p:sp>
        <p:nvSpPr>
          <p:cNvPr id="103434" name="Rectangle 11"/>
          <p:cNvSpPr>
            <a:spLocks noChangeArrowheads="1"/>
          </p:cNvSpPr>
          <p:nvPr/>
        </p:nvSpPr>
        <p:spPr bwMode="auto">
          <a:xfrm>
            <a:off x="4916488" y="5100638"/>
            <a:ext cx="1128712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74.29</a:t>
            </a:r>
          </a:p>
        </p:txBody>
      </p:sp>
      <p:sp>
        <p:nvSpPr>
          <p:cNvPr id="103435" name="Rectangle 12"/>
          <p:cNvSpPr>
            <a:spLocks noChangeArrowheads="1"/>
          </p:cNvSpPr>
          <p:nvPr/>
        </p:nvSpPr>
        <p:spPr bwMode="auto">
          <a:xfrm>
            <a:off x="3729038" y="5100638"/>
            <a:ext cx="118745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14.29</a:t>
            </a:r>
          </a:p>
        </p:txBody>
      </p:sp>
      <p:sp>
        <p:nvSpPr>
          <p:cNvPr id="103436" name="Rectangle 13"/>
          <p:cNvSpPr>
            <a:spLocks noChangeArrowheads="1"/>
          </p:cNvSpPr>
          <p:nvPr/>
        </p:nvSpPr>
        <p:spPr bwMode="auto">
          <a:xfrm>
            <a:off x="2743200" y="5100638"/>
            <a:ext cx="98583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620</a:t>
            </a:r>
          </a:p>
        </p:txBody>
      </p:sp>
      <p:sp>
        <p:nvSpPr>
          <p:cNvPr id="103437" name="Rectangle 14"/>
          <p:cNvSpPr>
            <a:spLocks noChangeArrowheads="1"/>
          </p:cNvSpPr>
          <p:nvPr/>
        </p:nvSpPr>
        <p:spPr bwMode="auto">
          <a:xfrm>
            <a:off x="1935163" y="5100638"/>
            <a:ext cx="808037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520</a:t>
            </a:r>
          </a:p>
        </p:txBody>
      </p:sp>
      <p:sp>
        <p:nvSpPr>
          <p:cNvPr id="103438" name="Rectangle 15"/>
          <p:cNvSpPr>
            <a:spLocks noChangeArrowheads="1"/>
          </p:cNvSpPr>
          <p:nvPr/>
        </p:nvSpPr>
        <p:spPr bwMode="auto">
          <a:xfrm>
            <a:off x="1044575" y="5100638"/>
            <a:ext cx="8905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100</a:t>
            </a:r>
          </a:p>
        </p:txBody>
      </p:sp>
      <p:sp>
        <p:nvSpPr>
          <p:cNvPr id="103439" name="Rectangle 16"/>
          <p:cNvSpPr>
            <a:spLocks noChangeArrowheads="1"/>
          </p:cNvSpPr>
          <p:nvPr/>
        </p:nvSpPr>
        <p:spPr bwMode="auto">
          <a:xfrm>
            <a:off x="457200" y="5100638"/>
            <a:ext cx="5873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103440" name="Rectangle 17"/>
          <p:cNvSpPr>
            <a:spLocks noChangeArrowheads="1"/>
          </p:cNvSpPr>
          <p:nvPr/>
        </p:nvSpPr>
        <p:spPr bwMode="auto">
          <a:xfrm>
            <a:off x="6045200" y="4589463"/>
            <a:ext cx="1174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80</a:t>
            </a:r>
          </a:p>
        </p:txBody>
      </p:sp>
      <p:sp>
        <p:nvSpPr>
          <p:cNvPr id="103441" name="Rectangle 18"/>
          <p:cNvSpPr>
            <a:spLocks noChangeArrowheads="1"/>
          </p:cNvSpPr>
          <p:nvPr/>
        </p:nvSpPr>
        <p:spPr bwMode="auto">
          <a:xfrm>
            <a:off x="4916488" y="4589463"/>
            <a:ext cx="112871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63.33</a:t>
            </a:r>
          </a:p>
        </p:txBody>
      </p:sp>
      <p:sp>
        <p:nvSpPr>
          <p:cNvPr id="103442" name="Rectangle 19"/>
          <p:cNvSpPr>
            <a:spLocks noChangeArrowheads="1"/>
          </p:cNvSpPr>
          <p:nvPr/>
        </p:nvSpPr>
        <p:spPr bwMode="auto">
          <a:xfrm>
            <a:off x="3729038" y="4589463"/>
            <a:ext cx="11874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16.67</a:t>
            </a:r>
          </a:p>
        </p:txBody>
      </p:sp>
      <p:sp>
        <p:nvSpPr>
          <p:cNvPr id="103443" name="Rectangle 20"/>
          <p:cNvSpPr>
            <a:spLocks noChangeArrowheads="1"/>
          </p:cNvSpPr>
          <p:nvPr/>
        </p:nvSpPr>
        <p:spPr bwMode="auto">
          <a:xfrm>
            <a:off x="2743200" y="4589463"/>
            <a:ext cx="98583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480</a:t>
            </a:r>
          </a:p>
        </p:txBody>
      </p:sp>
      <p:sp>
        <p:nvSpPr>
          <p:cNvPr id="103444" name="Rectangle 21"/>
          <p:cNvSpPr>
            <a:spLocks noChangeArrowheads="1"/>
          </p:cNvSpPr>
          <p:nvPr/>
        </p:nvSpPr>
        <p:spPr bwMode="auto">
          <a:xfrm>
            <a:off x="1935163" y="4589463"/>
            <a:ext cx="80803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380</a:t>
            </a:r>
          </a:p>
        </p:txBody>
      </p:sp>
      <p:sp>
        <p:nvSpPr>
          <p:cNvPr id="103445" name="Rectangle 22"/>
          <p:cNvSpPr>
            <a:spLocks noChangeArrowheads="1"/>
          </p:cNvSpPr>
          <p:nvPr/>
        </p:nvSpPr>
        <p:spPr bwMode="auto">
          <a:xfrm>
            <a:off x="1044575" y="4589463"/>
            <a:ext cx="8905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100</a:t>
            </a:r>
          </a:p>
        </p:txBody>
      </p:sp>
      <p:sp>
        <p:nvSpPr>
          <p:cNvPr id="103446" name="Rectangle 23"/>
          <p:cNvSpPr>
            <a:spLocks noChangeArrowheads="1"/>
          </p:cNvSpPr>
          <p:nvPr/>
        </p:nvSpPr>
        <p:spPr bwMode="auto">
          <a:xfrm>
            <a:off x="457200" y="4589463"/>
            <a:ext cx="5873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103447" name="Rectangle 24"/>
          <p:cNvSpPr>
            <a:spLocks noChangeArrowheads="1"/>
          </p:cNvSpPr>
          <p:nvPr/>
        </p:nvSpPr>
        <p:spPr bwMode="auto">
          <a:xfrm>
            <a:off x="6045200" y="4076700"/>
            <a:ext cx="11747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76</a:t>
            </a:r>
          </a:p>
        </p:txBody>
      </p:sp>
      <p:sp>
        <p:nvSpPr>
          <p:cNvPr id="103448" name="Rectangle 25"/>
          <p:cNvSpPr>
            <a:spLocks noChangeArrowheads="1"/>
          </p:cNvSpPr>
          <p:nvPr/>
        </p:nvSpPr>
        <p:spPr bwMode="auto">
          <a:xfrm>
            <a:off x="4916488" y="4076700"/>
            <a:ext cx="112871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56.00</a:t>
            </a:r>
          </a:p>
        </p:txBody>
      </p:sp>
      <p:sp>
        <p:nvSpPr>
          <p:cNvPr id="103449" name="Rectangle 26"/>
          <p:cNvSpPr>
            <a:spLocks noChangeArrowheads="1"/>
          </p:cNvSpPr>
          <p:nvPr/>
        </p:nvSpPr>
        <p:spPr bwMode="auto">
          <a:xfrm>
            <a:off x="3729038" y="4076700"/>
            <a:ext cx="11874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20</a:t>
            </a:r>
          </a:p>
        </p:txBody>
      </p:sp>
      <p:sp>
        <p:nvSpPr>
          <p:cNvPr id="103450" name="Rectangle 27"/>
          <p:cNvSpPr>
            <a:spLocks noChangeArrowheads="1"/>
          </p:cNvSpPr>
          <p:nvPr/>
        </p:nvSpPr>
        <p:spPr bwMode="auto">
          <a:xfrm>
            <a:off x="2743200" y="4076700"/>
            <a:ext cx="98583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380</a:t>
            </a:r>
          </a:p>
        </p:txBody>
      </p:sp>
      <p:sp>
        <p:nvSpPr>
          <p:cNvPr id="103451" name="Rectangle 28"/>
          <p:cNvSpPr>
            <a:spLocks noChangeArrowheads="1"/>
          </p:cNvSpPr>
          <p:nvPr/>
        </p:nvSpPr>
        <p:spPr bwMode="auto">
          <a:xfrm>
            <a:off x="1935163" y="4076700"/>
            <a:ext cx="80803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280</a:t>
            </a:r>
          </a:p>
        </p:txBody>
      </p:sp>
      <p:sp>
        <p:nvSpPr>
          <p:cNvPr id="103452" name="Rectangle 29"/>
          <p:cNvSpPr>
            <a:spLocks noChangeArrowheads="1"/>
          </p:cNvSpPr>
          <p:nvPr/>
        </p:nvSpPr>
        <p:spPr bwMode="auto">
          <a:xfrm>
            <a:off x="1044575" y="4076700"/>
            <a:ext cx="8905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100</a:t>
            </a:r>
          </a:p>
        </p:txBody>
      </p:sp>
      <p:sp>
        <p:nvSpPr>
          <p:cNvPr id="103453" name="Rectangle 30"/>
          <p:cNvSpPr>
            <a:spLocks noChangeArrowheads="1"/>
          </p:cNvSpPr>
          <p:nvPr/>
        </p:nvSpPr>
        <p:spPr bwMode="auto">
          <a:xfrm>
            <a:off x="457200" y="4076700"/>
            <a:ext cx="5873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103454" name="Rectangle 31"/>
          <p:cNvSpPr>
            <a:spLocks noChangeArrowheads="1"/>
          </p:cNvSpPr>
          <p:nvPr/>
        </p:nvSpPr>
        <p:spPr bwMode="auto">
          <a:xfrm>
            <a:off x="6045200" y="3563938"/>
            <a:ext cx="117475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77.50</a:t>
            </a:r>
          </a:p>
        </p:txBody>
      </p:sp>
      <p:sp>
        <p:nvSpPr>
          <p:cNvPr id="103455" name="Rectangle 32"/>
          <p:cNvSpPr>
            <a:spLocks noChangeArrowheads="1"/>
          </p:cNvSpPr>
          <p:nvPr/>
        </p:nvSpPr>
        <p:spPr bwMode="auto">
          <a:xfrm>
            <a:off x="4916488" y="3563938"/>
            <a:ext cx="1128712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52.50</a:t>
            </a:r>
          </a:p>
        </p:txBody>
      </p:sp>
      <p:sp>
        <p:nvSpPr>
          <p:cNvPr id="103456" name="Rectangle 33"/>
          <p:cNvSpPr>
            <a:spLocks noChangeArrowheads="1"/>
          </p:cNvSpPr>
          <p:nvPr/>
        </p:nvSpPr>
        <p:spPr bwMode="auto">
          <a:xfrm>
            <a:off x="3729038" y="3563938"/>
            <a:ext cx="118745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25</a:t>
            </a:r>
          </a:p>
        </p:txBody>
      </p:sp>
      <p:sp>
        <p:nvSpPr>
          <p:cNvPr id="103457" name="Rectangle 34"/>
          <p:cNvSpPr>
            <a:spLocks noChangeArrowheads="1"/>
          </p:cNvSpPr>
          <p:nvPr/>
        </p:nvSpPr>
        <p:spPr bwMode="auto">
          <a:xfrm>
            <a:off x="2743200" y="3563938"/>
            <a:ext cx="98583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310</a:t>
            </a:r>
          </a:p>
        </p:txBody>
      </p:sp>
      <p:sp>
        <p:nvSpPr>
          <p:cNvPr id="103458" name="Rectangle 35"/>
          <p:cNvSpPr>
            <a:spLocks noChangeArrowheads="1"/>
          </p:cNvSpPr>
          <p:nvPr/>
        </p:nvSpPr>
        <p:spPr bwMode="auto">
          <a:xfrm>
            <a:off x="1935163" y="3563938"/>
            <a:ext cx="808037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210</a:t>
            </a:r>
          </a:p>
        </p:txBody>
      </p:sp>
      <p:sp>
        <p:nvSpPr>
          <p:cNvPr id="103459" name="Rectangle 36"/>
          <p:cNvSpPr>
            <a:spLocks noChangeArrowheads="1"/>
          </p:cNvSpPr>
          <p:nvPr/>
        </p:nvSpPr>
        <p:spPr bwMode="auto">
          <a:xfrm>
            <a:off x="1044575" y="3563938"/>
            <a:ext cx="8905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100</a:t>
            </a:r>
          </a:p>
        </p:txBody>
      </p:sp>
      <p:sp>
        <p:nvSpPr>
          <p:cNvPr id="103460" name="Rectangle 37"/>
          <p:cNvSpPr>
            <a:spLocks noChangeArrowheads="1"/>
          </p:cNvSpPr>
          <p:nvPr/>
        </p:nvSpPr>
        <p:spPr bwMode="auto">
          <a:xfrm>
            <a:off x="457200" y="3563938"/>
            <a:ext cx="5873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103461" name="Rectangle 38"/>
          <p:cNvSpPr>
            <a:spLocks noChangeArrowheads="1"/>
          </p:cNvSpPr>
          <p:nvPr/>
        </p:nvSpPr>
        <p:spPr bwMode="auto">
          <a:xfrm>
            <a:off x="6045200" y="3051175"/>
            <a:ext cx="11747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86.67</a:t>
            </a:r>
          </a:p>
        </p:txBody>
      </p:sp>
      <p:sp>
        <p:nvSpPr>
          <p:cNvPr id="103462" name="Rectangle 39"/>
          <p:cNvSpPr>
            <a:spLocks noChangeArrowheads="1"/>
          </p:cNvSpPr>
          <p:nvPr/>
        </p:nvSpPr>
        <p:spPr bwMode="auto">
          <a:xfrm>
            <a:off x="4916488" y="3051175"/>
            <a:ext cx="112871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53.33</a:t>
            </a:r>
          </a:p>
        </p:txBody>
      </p:sp>
      <p:sp>
        <p:nvSpPr>
          <p:cNvPr id="103463" name="Rectangle 40"/>
          <p:cNvSpPr>
            <a:spLocks noChangeArrowheads="1"/>
          </p:cNvSpPr>
          <p:nvPr/>
        </p:nvSpPr>
        <p:spPr bwMode="auto">
          <a:xfrm>
            <a:off x="3729038" y="3051175"/>
            <a:ext cx="11874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33.33</a:t>
            </a:r>
          </a:p>
        </p:txBody>
      </p:sp>
      <p:sp>
        <p:nvSpPr>
          <p:cNvPr id="103464" name="Rectangle 41"/>
          <p:cNvSpPr>
            <a:spLocks noChangeArrowheads="1"/>
          </p:cNvSpPr>
          <p:nvPr/>
        </p:nvSpPr>
        <p:spPr bwMode="auto">
          <a:xfrm>
            <a:off x="2743200" y="3051175"/>
            <a:ext cx="98583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260</a:t>
            </a:r>
          </a:p>
        </p:txBody>
      </p:sp>
      <p:sp>
        <p:nvSpPr>
          <p:cNvPr id="103465" name="Rectangle 42"/>
          <p:cNvSpPr>
            <a:spLocks noChangeArrowheads="1"/>
          </p:cNvSpPr>
          <p:nvPr/>
        </p:nvSpPr>
        <p:spPr bwMode="auto">
          <a:xfrm>
            <a:off x="1935163" y="3051175"/>
            <a:ext cx="80803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160</a:t>
            </a:r>
          </a:p>
        </p:txBody>
      </p:sp>
      <p:sp>
        <p:nvSpPr>
          <p:cNvPr id="103466" name="Rectangle 43"/>
          <p:cNvSpPr>
            <a:spLocks noChangeArrowheads="1"/>
          </p:cNvSpPr>
          <p:nvPr/>
        </p:nvSpPr>
        <p:spPr bwMode="auto">
          <a:xfrm>
            <a:off x="1044575" y="3051175"/>
            <a:ext cx="8905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100</a:t>
            </a:r>
          </a:p>
        </p:txBody>
      </p:sp>
      <p:sp>
        <p:nvSpPr>
          <p:cNvPr id="103467" name="Rectangle 44"/>
          <p:cNvSpPr>
            <a:spLocks noChangeArrowheads="1"/>
          </p:cNvSpPr>
          <p:nvPr/>
        </p:nvSpPr>
        <p:spPr bwMode="auto">
          <a:xfrm>
            <a:off x="457200" y="3051175"/>
            <a:ext cx="5873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103468" name="Rectangle 45"/>
          <p:cNvSpPr>
            <a:spLocks noChangeArrowheads="1"/>
          </p:cNvSpPr>
          <p:nvPr/>
        </p:nvSpPr>
        <p:spPr bwMode="auto">
          <a:xfrm>
            <a:off x="6045200" y="2538413"/>
            <a:ext cx="117475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110</a:t>
            </a:r>
          </a:p>
        </p:txBody>
      </p:sp>
      <p:sp>
        <p:nvSpPr>
          <p:cNvPr id="103469" name="Rectangle 46"/>
          <p:cNvSpPr>
            <a:spLocks noChangeArrowheads="1"/>
          </p:cNvSpPr>
          <p:nvPr/>
        </p:nvSpPr>
        <p:spPr bwMode="auto">
          <a:xfrm>
            <a:off x="4916488" y="2538413"/>
            <a:ext cx="1128712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60</a:t>
            </a:r>
          </a:p>
        </p:txBody>
      </p:sp>
      <p:sp>
        <p:nvSpPr>
          <p:cNvPr id="103470" name="Rectangle 47"/>
          <p:cNvSpPr>
            <a:spLocks noChangeArrowheads="1"/>
          </p:cNvSpPr>
          <p:nvPr/>
        </p:nvSpPr>
        <p:spPr bwMode="auto">
          <a:xfrm>
            <a:off x="3729038" y="2538413"/>
            <a:ext cx="118745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50</a:t>
            </a:r>
          </a:p>
        </p:txBody>
      </p:sp>
      <p:sp>
        <p:nvSpPr>
          <p:cNvPr id="103471" name="Rectangle 48"/>
          <p:cNvSpPr>
            <a:spLocks noChangeArrowheads="1"/>
          </p:cNvSpPr>
          <p:nvPr/>
        </p:nvSpPr>
        <p:spPr bwMode="auto">
          <a:xfrm>
            <a:off x="2743200" y="2538413"/>
            <a:ext cx="98583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220</a:t>
            </a:r>
          </a:p>
        </p:txBody>
      </p:sp>
      <p:sp>
        <p:nvSpPr>
          <p:cNvPr id="103472" name="Rectangle 49"/>
          <p:cNvSpPr>
            <a:spLocks noChangeArrowheads="1"/>
          </p:cNvSpPr>
          <p:nvPr/>
        </p:nvSpPr>
        <p:spPr bwMode="auto">
          <a:xfrm>
            <a:off x="1935163" y="2538413"/>
            <a:ext cx="808037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120</a:t>
            </a:r>
          </a:p>
        </p:txBody>
      </p:sp>
      <p:sp>
        <p:nvSpPr>
          <p:cNvPr id="103473" name="Rectangle 50"/>
          <p:cNvSpPr>
            <a:spLocks noChangeArrowheads="1"/>
          </p:cNvSpPr>
          <p:nvPr/>
        </p:nvSpPr>
        <p:spPr bwMode="auto">
          <a:xfrm>
            <a:off x="1044575" y="2538413"/>
            <a:ext cx="8905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100</a:t>
            </a:r>
          </a:p>
        </p:txBody>
      </p:sp>
      <p:sp>
        <p:nvSpPr>
          <p:cNvPr id="103474" name="Rectangle 51"/>
          <p:cNvSpPr>
            <a:spLocks noChangeArrowheads="1"/>
          </p:cNvSpPr>
          <p:nvPr/>
        </p:nvSpPr>
        <p:spPr bwMode="auto">
          <a:xfrm>
            <a:off x="457200" y="2538413"/>
            <a:ext cx="5873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03475" name="Rectangle 52"/>
          <p:cNvSpPr>
            <a:spLocks noChangeArrowheads="1"/>
          </p:cNvSpPr>
          <p:nvPr/>
        </p:nvSpPr>
        <p:spPr bwMode="auto">
          <a:xfrm>
            <a:off x="6045200" y="2027238"/>
            <a:ext cx="1174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$170</a:t>
            </a:r>
          </a:p>
        </p:txBody>
      </p:sp>
      <p:sp>
        <p:nvSpPr>
          <p:cNvPr id="103476" name="Rectangle 53"/>
          <p:cNvSpPr>
            <a:spLocks noChangeArrowheads="1"/>
          </p:cNvSpPr>
          <p:nvPr/>
        </p:nvSpPr>
        <p:spPr bwMode="auto">
          <a:xfrm>
            <a:off x="4916488" y="2027238"/>
            <a:ext cx="112871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$70</a:t>
            </a:r>
          </a:p>
        </p:txBody>
      </p:sp>
      <p:sp>
        <p:nvSpPr>
          <p:cNvPr id="103477" name="Rectangle 54"/>
          <p:cNvSpPr>
            <a:spLocks noChangeArrowheads="1"/>
          </p:cNvSpPr>
          <p:nvPr/>
        </p:nvSpPr>
        <p:spPr bwMode="auto">
          <a:xfrm>
            <a:off x="3729038" y="2027238"/>
            <a:ext cx="11874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$100</a:t>
            </a:r>
          </a:p>
        </p:txBody>
      </p:sp>
      <p:sp>
        <p:nvSpPr>
          <p:cNvPr id="103478" name="Rectangle 55"/>
          <p:cNvSpPr>
            <a:spLocks noChangeArrowheads="1"/>
          </p:cNvSpPr>
          <p:nvPr/>
        </p:nvSpPr>
        <p:spPr bwMode="auto">
          <a:xfrm>
            <a:off x="2743200" y="2027238"/>
            <a:ext cx="98583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170</a:t>
            </a:r>
          </a:p>
        </p:txBody>
      </p:sp>
      <p:sp>
        <p:nvSpPr>
          <p:cNvPr id="103479" name="Rectangle 56"/>
          <p:cNvSpPr>
            <a:spLocks noChangeArrowheads="1"/>
          </p:cNvSpPr>
          <p:nvPr/>
        </p:nvSpPr>
        <p:spPr bwMode="auto">
          <a:xfrm>
            <a:off x="1935163" y="2027238"/>
            <a:ext cx="80803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70</a:t>
            </a:r>
          </a:p>
        </p:txBody>
      </p:sp>
      <p:sp>
        <p:nvSpPr>
          <p:cNvPr id="103480" name="Rectangle 57"/>
          <p:cNvSpPr>
            <a:spLocks noChangeArrowheads="1"/>
          </p:cNvSpPr>
          <p:nvPr/>
        </p:nvSpPr>
        <p:spPr bwMode="auto">
          <a:xfrm>
            <a:off x="1044575" y="2027238"/>
            <a:ext cx="8905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100</a:t>
            </a:r>
          </a:p>
        </p:txBody>
      </p:sp>
      <p:sp>
        <p:nvSpPr>
          <p:cNvPr id="103481" name="Rectangle 58"/>
          <p:cNvSpPr>
            <a:spLocks noChangeArrowheads="1"/>
          </p:cNvSpPr>
          <p:nvPr/>
        </p:nvSpPr>
        <p:spPr bwMode="auto">
          <a:xfrm>
            <a:off x="457200" y="2027238"/>
            <a:ext cx="5873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03482" name="Rectangle 59"/>
          <p:cNvSpPr>
            <a:spLocks noChangeArrowheads="1"/>
          </p:cNvSpPr>
          <p:nvPr/>
        </p:nvSpPr>
        <p:spPr bwMode="auto">
          <a:xfrm>
            <a:off x="7219950" y="1514475"/>
            <a:ext cx="10922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3483" name="Rectangle 60"/>
          <p:cNvSpPr>
            <a:spLocks noChangeArrowheads="1"/>
          </p:cNvSpPr>
          <p:nvPr/>
        </p:nvSpPr>
        <p:spPr bwMode="auto">
          <a:xfrm>
            <a:off x="6045200" y="1514475"/>
            <a:ext cx="11747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n/a</a:t>
            </a:r>
          </a:p>
        </p:txBody>
      </p:sp>
      <p:sp>
        <p:nvSpPr>
          <p:cNvPr id="103484" name="Rectangle 61"/>
          <p:cNvSpPr>
            <a:spLocks noChangeArrowheads="1"/>
          </p:cNvSpPr>
          <p:nvPr/>
        </p:nvSpPr>
        <p:spPr bwMode="auto">
          <a:xfrm>
            <a:off x="4916488" y="1514475"/>
            <a:ext cx="112871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n/a</a:t>
            </a:r>
          </a:p>
        </p:txBody>
      </p:sp>
      <p:sp>
        <p:nvSpPr>
          <p:cNvPr id="103485" name="Rectangle 62"/>
          <p:cNvSpPr>
            <a:spLocks noChangeArrowheads="1"/>
          </p:cNvSpPr>
          <p:nvPr/>
        </p:nvSpPr>
        <p:spPr bwMode="auto">
          <a:xfrm>
            <a:off x="3729038" y="1514475"/>
            <a:ext cx="11874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n/a</a:t>
            </a:r>
          </a:p>
        </p:txBody>
      </p:sp>
      <p:sp>
        <p:nvSpPr>
          <p:cNvPr id="103486" name="Rectangle 63"/>
          <p:cNvSpPr>
            <a:spLocks noChangeArrowheads="1"/>
          </p:cNvSpPr>
          <p:nvPr/>
        </p:nvSpPr>
        <p:spPr bwMode="auto">
          <a:xfrm>
            <a:off x="2743200" y="1514475"/>
            <a:ext cx="98583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$100</a:t>
            </a:r>
          </a:p>
        </p:txBody>
      </p:sp>
      <p:sp>
        <p:nvSpPr>
          <p:cNvPr id="103487" name="Rectangle 64"/>
          <p:cNvSpPr>
            <a:spLocks noChangeArrowheads="1"/>
          </p:cNvSpPr>
          <p:nvPr/>
        </p:nvSpPr>
        <p:spPr bwMode="auto">
          <a:xfrm>
            <a:off x="1935163" y="1514475"/>
            <a:ext cx="80803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$0</a:t>
            </a:r>
          </a:p>
        </p:txBody>
      </p:sp>
      <p:sp>
        <p:nvSpPr>
          <p:cNvPr id="103488" name="Rectangle 65"/>
          <p:cNvSpPr>
            <a:spLocks noChangeArrowheads="1"/>
          </p:cNvSpPr>
          <p:nvPr/>
        </p:nvSpPr>
        <p:spPr bwMode="auto">
          <a:xfrm>
            <a:off x="1044575" y="1514475"/>
            <a:ext cx="8905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$100</a:t>
            </a:r>
          </a:p>
        </p:txBody>
      </p:sp>
      <p:sp>
        <p:nvSpPr>
          <p:cNvPr id="103489" name="Rectangle 66"/>
          <p:cNvSpPr>
            <a:spLocks noChangeArrowheads="1"/>
          </p:cNvSpPr>
          <p:nvPr/>
        </p:nvSpPr>
        <p:spPr bwMode="auto">
          <a:xfrm>
            <a:off x="457200" y="1514475"/>
            <a:ext cx="5873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03490" name="Rectangle 67"/>
          <p:cNvSpPr>
            <a:spLocks noChangeArrowheads="1"/>
          </p:cNvSpPr>
          <p:nvPr/>
        </p:nvSpPr>
        <p:spPr bwMode="auto">
          <a:xfrm>
            <a:off x="7219950" y="1001713"/>
            <a:ext cx="10922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i="1">
                <a:ea typeface="Arial" charset="0"/>
                <a:cs typeface="Arial" charset="0"/>
              </a:rPr>
              <a:t>MC</a:t>
            </a:r>
          </a:p>
        </p:txBody>
      </p:sp>
      <p:sp>
        <p:nvSpPr>
          <p:cNvPr id="103491" name="Rectangle 68"/>
          <p:cNvSpPr>
            <a:spLocks noChangeArrowheads="1"/>
          </p:cNvSpPr>
          <p:nvPr/>
        </p:nvSpPr>
        <p:spPr bwMode="auto">
          <a:xfrm>
            <a:off x="6045200" y="1001713"/>
            <a:ext cx="117475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i="1">
                <a:ea typeface="Arial" charset="0"/>
                <a:cs typeface="Arial" charset="0"/>
              </a:rPr>
              <a:t>ATC</a:t>
            </a:r>
          </a:p>
        </p:txBody>
      </p:sp>
      <p:sp>
        <p:nvSpPr>
          <p:cNvPr id="103492" name="Rectangle 69"/>
          <p:cNvSpPr>
            <a:spLocks noChangeArrowheads="1"/>
          </p:cNvSpPr>
          <p:nvPr/>
        </p:nvSpPr>
        <p:spPr bwMode="auto">
          <a:xfrm>
            <a:off x="4916488" y="1001713"/>
            <a:ext cx="1128712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i="1">
                <a:ea typeface="Arial" charset="0"/>
                <a:cs typeface="Arial" charset="0"/>
              </a:rPr>
              <a:t>AVC</a:t>
            </a:r>
          </a:p>
        </p:txBody>
      </p:sp>
      <p:sp>
        <p:nvSpPr>
          <p:cNvPr id="103493" name="Rectangle 70"/>
          <p:cNvSpPr>
            <a:spLocks noChangeArrowheads="1"/>
          </p:cNvSpPr>
          <p:nvPr/>
        </p:nvSpPr>
        <p:spPr bwMode="auto">
          <a:xfrm>
            <a:off x="3729038" y="1001713"/>
            <a:ext cx="118745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i="1">
                <a:ea typeface="Arial" charset="0"/>
                <a:cs typeface="Arial" charset="0"/>
              </a:rPr>
              <a:t>AFC</a:t>
            </a:r>
          </a:p>
        </p:txBody>
      </p:sp>
      <p:sp>
        <p:nvSpPr>
          <p:cNvPr id="103494" name="Rectangle 71"/>
          <p:cNvSpPr>
            <a:spLocks noChangeArrowheads="1"/>
          </p:cNvSpPr>
          <p:nvPr/>
        </p:nvSpPr>
        <p:spPr bwMode="auto">
          <a:xfrm>
            <a:off x="2743200" y="1001713"/>
            <a:ext cx="98583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i="1">
                <a:ea typeface="Arial" charset="0"/>
                <a:cs typeface="Arial" charset="0"/>
              </a:rPr>
              <a:t>TC</a:t>
            </a:r>
          </a:p>
        </p:txBody>
      </p:sp>
      <p:sp>
        <p:nvSpPr>
          <p:cNvPr id="103495" name="Rectangle 72"/>
          <p:cNvSpPr>
            <a:spLocks noChangeArrowheads="1"/>
          </p:cNvSpPr>
          <p:nvPr/>
        </p:nvSpPr>
        <p:spPr bwMode="auto">
          <a:xfrm>
            <a:off x="1935163" y="1001713"/>
            <a:ext cx="808037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i="1">
                <a:ea typeface="Arial" charset="0"/>
                <a:cs typeface="Arial" charset="0"/>
              </a:rPr>
              <a:t>VC</a:t>
            </a:r>
          </a:p>
        </p:txBody>
      </p:sp>
      <p:sp>
        <p:nvSpPr>
          <p:cNvPr id="103496" name="Rectangle 73"/>
          <p:cNvSpPr>
            <a:spLocks noChangeArrowheads="1"/>
          </p:cNvSpPr>
          <p:nvPr/>
        </p:nvSpPr>
        <p:spPr bwMode="auto">
          <a:xfrm>
            <a:off x="1044575" y="1001713"/>
            <a:ext cx="8905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i="1">
                <a:ea typeface="Arial" charset="0"/>
                <a:cs typeface="Arial" charset="0"/>
              </a:rPr>
              <a:t>FC</a:t>
            </a:r>
          </a:p>
        </p:txBody>
      </p:sp>
      <p:sp>
        <p:nvSpPr>
          <p:cNvPr id="103497" name="Rectangle 74"/>
          <p:cNvSpPr>
            <a:spLocks noChangeArrowheads="1"/>
          </p:cNvSpPr>
          <p:nvPr/>
        </p:nvSpPr>
        <p:spPr bwMode="auto">
          <a:xfrm>
            <a:off x="457200" y="1001713"/>
            <a:ext cx="5873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b="1" i="1">
                <a:ea typeface="Arial" charset="0"/>
                <a:cs typeface="Arial" charset="0"/>
              </a:rPr>
              <a:t>Q</a:t>
            </a:r>
          </a:p>
        </p:txBody>
      </p:sp>
      <p:sp>
        <p:nvSpPr>
          <p:cNvPr id="103498" name="Line 75"/>
          <p:cNvSpPr>
            <a:spLocks noChangeShapeType="1"/>
          </p:cNvSpPr>
          <p:nvPr/>
        </p:nvSpPr>
        <p:spPr bwMode="auto">
          <a:xfrm>
            <a:off x="457200" y="1001713"/>
            <a:ext cx="785495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99" name="Line 76"/>
          <p:cNvSpPr>
            <a:spLocks noChangeShapeType="1"/>
          </p:cNvSpPr>
          <p:nvPr/>
        </p:nvSpPr>
        <p:spPr bwMode="auto">
          <a:xfrm>
            <a:off x="457200" y="1514475"/>
            <a:ext cx="785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00" name="Line 77"/>
          <p:cNvSpPr>
            <a:spLocks noChangeShapeType="1"/>
          </p:cNvSpPr>
          <p:nvPr/>
        </p:nvSpPr>
        <p:spPr bwMode="auto">
          <a:xfrm>
            <a:off x="457200" y="2027238"/>
            <a:ext cx="785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01" name="Line 78"/>
          <p:cNvSpPr>
            <a:spLocks noChangeShapeType="1"/>
          </p:cNvSpPr>
          <p:nvPr/>
        </p:nvSpPr>
        <p:spPr bwMode="auto">
          <a:xfrm>
            <a:off x="457200" y="2538413"/>
            <a:ext cx="785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02" name="Line 79"/>
          <p:cNvSpPr>
            <a:spLocks noChangeShapeType="1"/>
          </p:cNvSpPr>
          <p:nvPr/>
        </p:nvSpPr>
        <p:spPr bwMode="auto">
          <a:xfrm>
            <a:off x="457200" y="3051175"/>
            <a:ext cx="785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03" name="Line 80"/>
          <p:cNvSpPr>
            <a:spLocks noChangeShapeType="1"/>
          </p:cNvSpPr>
          <p:nvPr/>
        </p:nvSpPr>
        <p:spPr bwMode="auto">
          <a:xfrm>
            <a:off x="457200" y="3563938"/>
            <a:ext cx="785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04" name="Line 81"/>
          <p:cNvSpPr>
            <a:spLocks noChangeShapeType="1"/>
          </p:cNvSpPr>
          <p:nvPr/>
        </p:nvSpPr>
        <p:spPr bwMode="auto">
          <a:xfrm>
            <a:off x="457200" y="4076700"/>
            <a:ext cx="785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05" name="Line 82"/>
          <p:cNvSpPr>
            <a:spLocks noChangeShapeType="1"/>
          </p:cNvSpPr>
          <p:nvPr/>
        </p:nvSpPr>
        <p:spPr bwMode="auto">
          <a:xfrm>
            <a:off x="457200" y="4589463"/>
            <a:ext cx="785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06" name="Line 83"/>
          <p:cNvSpPr>
            <a:spLocks noChangeShapeType="1"/>
          </p:cNvSpPr>
          <p:nvPr/>
        </p:nvSpPr>
        <p:spPr bwMode="auto">
          <a:xfrm>
            <a:off x="457200" y="5100638"/>
            <a:ext cx="785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07" name="Line 84"/>
          <p:cNvSpPr>
            <a:spLocks noChangeShapeType="1"/>
          </p:cNvSpPr>
          <p:nvPr/>
        </p:nvSpPr>
        <p:spPr bwMode="auto">
          <a:xfrm>
            <a:off x="457200" y="5613400"/>
            <a:ext cx="785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08" name="Line 85"/>
          <p:cNvSpPr>
            <a:spLocks noChangeShapeType="1"/>
          </p:cNvSpPr>
          <p:nvPr/>
        </p:nvSpPr>
        <p:spPr bwMode="auto">
          <a:xfrm>
            <a:off x="457200" y="6126163"/>
            <a:ext cx="785495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09" name="Line 86"/>
          <p:cNvSpPr>
            <a:spLocks noChangeShapeType="1"/>
          </p:cNvSpPr>
          <p:nvPr/>
        </p:nvSpPr>
        <p:spPr bwMode="auto">
          <a:xfrm>
            <a:off x="457200" y="1001713"/>
            <a:ext cx="0" cy="512445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10" name="Line 87"/>
          <p:cNvSpPr>
            <a:spLocks noChangeShapeType="1"/>
          </p:cNvSpPr>
          <p:nvPr/>
        </p:nvSpPr>
        <p:spPr bwMode="auto">
          <a:xfrm>
            <a:off x="1044575" y="1001713"/>
            <a:ext cx="0" cy="512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11" name="Line 88"/>
          <p:cNvSpPr>
            <a:spLocks noChangeShapeType="1"/>
          </p:cNvSpPr>
          <p:nvPr/>
        </p:nvSpPr>
        <p:spPr bwMode="auto">
          <a:xfrm>
            <a:off x="1935163" y="1001713"/>
            <a:ext cx="0" cy="512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12" name="Line 89"/>
          <p:cNvSpPr>
            <a:spLocks noChangeShapeType="1"/>
          </p:cNvSpPr>
          <p:nvPr/>
        </p:nvSpPr>
        <p:spPr bwMode="auto">
          <a:xfrm>
            <a:off x="2743200" y="1001713"/>
            <a:ext cx="0" cy="512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13" name="Line 90"/>
          <p:cNvSpPr>
            <a:spLocks noChangeShapeType="1"/>
          </p:cNvSpPr>
          <p:nvPr/>
        </p:nvSpPr>
        <p:spPr bwMode="auto">
          <a:xfrm>
            <a:off x="3729038" y="1001713"/>
            <a:ext cx="0" cy="512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14" name="Line 91"/>
          <p:cNvSpPr>
            <a:spLocks noChangeShapeType="1"/>
          </p:cNvSpPr>
          <p:nvPr/>
        </p:nvSpPr>
        <p:spPr bwMode="auto">
          <a:xfrm>
            <a:off x="4916488" y="1001713"/>
            <a:ext cx="0" cy="512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15" name="Line 92"/>
          <p:cNvSpPr>
            <a:spLocks noChangeShapeType="1"/>
          </p:cNvSpPr>
          <p:nvPr/>
        </p:nvSpPr>
        <p:spPr bwMode="auto">
          <a:xfrm>
            <a:off x="6045200" y="1001713"/>
            <a:ext cx="0" cy="512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16" name="Line 93"/>
          <p:cNvSpPr>
            <a:spLocks noChangeShapeType="1"/>
          </p:cNvSpPr>
          <p:nvPr/>
        </p:nvSpPr>
        <p:spPr bwMode="auto">
          <a:xfrm>
            <a:off x="7219950" y="1001713"/>
            <a:ext cx="0" cy="512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17" name="Line 94"/>
          <p:cNvSpPr>
            <a:spLocks noChangeShapeType="1"/>
          </p:cNvSpPr>
          <p:nvPr/>
        </p:nvSpPr>
        <p:spPr bwMode="auto">
          <a:xfrm>
            <a:off x="8312150" y="1001713"/>
            <a:ext cx="0" cy="512445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18" name="Rectangle 95"/>
          <p:cNvSpPr>
            <a:spLocks noChangeArrowheads="1"/>
          </p:cNvSpPr>
          <p:nvPr/>
        </p:nvSpPr>
        <p:spPr bwMode="auto">
          <a:xfrm>
            <a:off x="7231063" y="5324475"/>
            <a:ext cx="1069975" cy="5127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200</a:t>
            </a:r>
          </a:p>
        </p:txBody>
      </p:sp>
      <p:sp>
        <p:nvSpPr>
          <p:cNvPr id="103519" name="Rectangle 96"/>
          <p:cNvSpPr>
            <a:spLocks noChangeArrowheads="1"/>
          </p:cNvSpPr>
          <p:nvPr/>
        </p:nvSpPr>
        <p:spPr bwMode="auto">
          <a:xfrm>
            <a:off x="7231063" y="4811713"/>
            <a:ext cx="1069975" cy="5127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140</a:t>
            </a:r>
          </a:p>
        </p:txBody>
      </p:sp>
      <p:sp>
        <p:nvSpPr>
          <p:cNvPr id="103520" name="Rectangle 97"/>
          <p:cNvSpPr>
            <a:spLocks noChangeArrowheads="1"/>
          </p:cNvSpPr>
          <p:nvPr/>
        </p:nvSpPr>
        <p:spPr bwMode="auto">
          <a:xfrm>
            <a:off x="7231063" y="4300538"/>
            <a:ext cx="1069975" cy="5111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100</a:t>
            </a:r>
          </a:p>
        </p:txBody>
      </p:sp>
      <p:sp>
        <p:nvSpPr>
          <p:cNvPr id="103521" name="Rectangle 98"/>
          <p:cNvSpPr>
            <a:spLocks noChangeArrowheads="1"/>
          </p:cNvSpPr>
          <p:nvPr/>
        </p:nvSpPr>
        <p:spPr bwMode="auto">
          <a:xfrm>
            <a:off x="7231063" y="3787775"/>
            <a:ext cx="1069975" cy="5127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70</a:t>
            </a:r>
          </a:p>
        </p:txBody>
      </p:sp>
      <p:sp>
        <p:nvSpPr>
          <p:cNvPr id="103522" name="Rectangle 99"/>
          <p:cNvSpPr>
            <a:spLocks noChangeArrowheads="1"/>
          </p:cNvSpPr>
          <p:nvPr/>
        </p:nvSpPr>
        <p:spPr bwMode="auto">
          <a:xfrm>
            <a:off x="7231063" y="3275013"/>
            <a:ext cx="1069975" cy="5127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50</a:t>
            </a:r>
          </a:p>
        </p:txBody>
      </p:sp>
      <p:sp>
        <p:nvSpPr>
          <p:cNvPr id="103523" name="Rectangle 100"/>
          <p:cNvSpPr>
            <a:spLocks noChangeArrowheads="1"/>
          </p:cNvSpPr>
          <p:nvPr/>
        </p:nvSpPr>
        <p:spPr bwMode="auto">
          <a:xfrm>
            <a:off x="7231063" y="2762250"/>
            <a:ext cx="1069975" cy="5127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40</a:t>
            </a:r>
          </a:p>
        </p:txBody>
      </p:sp>
      <p:sp>
        <p:nvSpPr>
          <p:cNvPr id="103524" name="Rectangle 101"/>
          <p:cNvSpPr>
            <a:spLocks noChangeArrowheads="1"/>
          </p:cNvSpPr>
          <p:nvPr/>
        </p:nvSpPr>
        <p:spPr bwMode="auto">
          <a:xfrm>
            <a:off x="7231063" y="2249488"/>
            <a:ext cx="1069975" cy="5127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50</a:t>
            </a:r>
          </a:p>
        </p:txBody>
      </p:sp>
      <p:sp>
        <p:nvSpPr>
          <p:cNvPr id="103525" name="Rectangle 102"/>
          <p:cNvSpPr>
            <a:spLocks noChangeArrowheads="1"/>
          </p:cNvSpPr>
          <p:nvPr/>
        </p:nvSpPr>
        <p:spPr bwMode="auto">
          <a:xfrm>
            <a:off x="7231063" y="1738313"/>
            <a:ext cx="1069975" cy="5111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>
                <a:ea typeface="Arial" charset="0"/>
                <a:cs typeface="Arial" charset="0"/>
              </a:rPr>
              <a:t>$70</a:t>
            </a:r>
          </a:p>
        </p:txBody>
      </p:sp>
      <p:sp>
        <p:nvSpPr>
          <p:cNvPr id="103526" name="Line 103"/>
          <p:cNvSpPr>
            <a:spLocks noChangeShapeType="1"/>
          </p:cNvSpPr>
          <p:nvPr/>
        </p:nvSpPr>
        <p:spPr bwMode="auto">
          <a:xfrm>
            <a:off x="7219950" y="2276475"/>
            <a:ext cx="1090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27" name="Line 104"/>
          <p:cNvSpPr>
            <a:spLocks noChangeShapeType="1"/>
          </p:cNvSpPr>
          <p:nvPr/>
        </p:nvSpPr>
        <p:spPr bwMode="auto">
          <a:xfrm>
            <a:off x="7221538" y="2778125"/>
            <a:ext cx="1090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28" name="Line 105"/>
          <p:cNvSpPr>
            <a:spLocks noChangeShapeType="1"/>
          </p:cNvSpPr>
          <p:nvPr/>
        </p:nvSpPr>
        <p:spPr bwMode="auto">
          <a:xfrm>
            <a:off x="7221538" y="3292475"/>
            <a:ext cx="1090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29" name="Line 106"/>
          <p:cNvSpPr>
            <a:spLocks noChangeShapeType="1"/>
          </p:cNvSpPr>
          <p:nvPr/>
        </p:nvSpPr>
        <p:spPr bwMode="auto">
          <a:xfrm>
            <a:off x="7218363" y="3800475"/>
            <a:ext cx="1090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30" name="Line 107"/>
          <p:cNvSpPr>
            <a:spLocks noChangeShapeType="1"/>
          </p:cNvSpPr>
          <p:nvPr/>
        </p:nvSpPr>
        <p:spPr bwMode="auto">
          <a:xfrm>
            <a:off x="7223125" y="4319588"/>
            <a:ext cx="1090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31" name="Line 108"/>
          <p:cNvSpPr>
            <a:spLocks noChangeShapeType="1"/>
          </p:cNvSpPr>
          <p:nvPr/>
        </p:nvSpPr>
        <p:spPr bwMode="auto">
          <a:xfrm>
            <a:off x="7219950" y="4822825"/>
            <a:ext cx="1090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32" name="Line 109"/>
          <p:cNvSpPr>
            <a:spLocks noChangeShapeType="1"/>
          </p:cNvSpPr>
          <p:nvPr/>
        </p:nvSpPr>
        <p:spPr bwMode="auto">
          <a:xfrm>
            <a:off x="7219950" y="5349875"/>
            <a:ext cx="1090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33" name="Line 110"/>
          <p:cNvSpPr>
            <a:spLocks noChangeShapeType="1"/>
          </p:cNvSpPr>
          <p:nvPr/>
        </p:nvSpPr>
        <p:spPr bwMode="auto">
          <a:xfrm>
            <a:off x="7224713" y="1749425"/>
            <a:ext cx="1090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34" name="Line 111"/>
          <p:cNvSpPr>
            <a:spLocks noChangeShapeType="1"/>
          </p:cNvSpPr>
          <p:nvPr/>
        </p:nvSpPr>
        <p:spPr bwMode="auto">
          <a:xfrm>
            <a:off x="7218363" y="5865813"/>
            <a:ext cx="1090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Costs:  Explicit vs. Implicit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CC0000"/>
                </a:solidFill>
                <a:latin typeface="Arial" charset="0"/>
              </a:rPr>
              <a:t>Explicit costs</a:t>
            </a:r>
            <a:r>
              <a:rPr lang="en-US" smtClean="0">
                <a:latin typeface="Arial" charset="0"/>
              </a:rPr>
              <a:t> require an outlay of money,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e.g., paying wages to workers.</a:t>
            </a:r>
          </a:p>
          <a:p>
            <a:pPr eaLnBrk="1" hangingPunct="1"/>
            <a:r>
              <a:rPr lang="en-US" b="1" smtClean="0">
                <a:solidFill>
                  <a:srgbClr val="CC0000"/>
                </a:solidFill>
                <a:latin typeface="Arial" charset="0"/>
              </a:rPr>
              <a:t>Implicit costs</a:t>
            </a:r>
            <a:r>
              <a:rPr lang="en-US" smtClean="0">
                <a:latin typeface="Arial" charset="0"/>
              </a:rPr>
              <a:t> do not require a cash outlay,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e.g., the opportunity cost of the owner’s time.</a:t>
            </a:r>
          </a:p>
          <a:p>
            <a:pPr eaLnBrk="1" hangingPunct="1"/>
            <a:r>
              <a:rPr lang="en-US" smtClean="0">
                <a:latin typeface="Arial" charset="0"/>
              </a:rPr>
              <a:t>Remember one of the Ten Principles: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     </a:t>
            </a:r>
            <a:r>
              <a:rPr lang="en-US" b="1" i="1" smtClean="0">
                <a:solidFill>
                  <a:srgbClr val="996633"/>
                </a:solidFill>
                <a:latin typeface="Arial" charset="0"/>
              </a:rPr>
              <a:t>The cost of something is </a:t>
            </a:r>
            <a:br>
              <a:rPr lang="en-US" b="1" i="1" smtClean="0">
                <a:solidFill>
                  <a:srgbClr val="996633"/>
                </a:solidFill>
                <a:latin typeface="Arial" charset="0"/>
              </a:rPr>
            </a:br>
            <a:r>
              <a:rPr lang="en-US" b="1" i="1" smtClean="0">
                <a:solidFill>
                  <a:srgbClr val="996633"/>
                </a:solidFill>
                <a:latin typeface="Arial" charset="0"/>
              </a:rPr>
              <a:t>     what you give up to get it</a:t>
            </a:r>
            <a:r>
              <a:rPr lang="en-US" b="1" smtClean="0">
                <a:solidFill>
                  <a:srgbClr val="996633"/>
                </a:solidFill>
                <a:latin typeface="Arial" charset="0"/>
              </a:rPr>
              <a:t>. </a:t>
            </a:r>
          </a:p>
          <a:p>
            <a:pPr eaLnBrk="1" hangingPunct="1"/>
            <a:r>
              <a:rPr lang="en-US" smtClean="0">
                <a:latin typeface="Arial" charset="0"/>
              </a:rPr>
              <a:t>This is true whether the costs are implicit or explicit.  Both matter for firms’ decisions.</a:t>
            </a:r>
          </a:p>
        </p:txBody>
      </p:sp>
      <p:sp>
        <p:nvSpPr>
          <p:cNvPr id="1536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38113"/>
            <a:ext cx="8229600" cy="6492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Explicit vs. Implicit Costs:  An Example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7825" y="823913"/>
            <a:ext cx="8494713" cy="4733925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mtClean="0">
                <a:latin typeface="Arial" charset="0"/>
              </a:rPr>
              <a:t>You need $100,000 to start your business.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The interest rate is 5%. </a:t>
            </a:r>
          </a:p>
          <a:p>
            <a:pPr eaLnBrk="1" hangingPunct="1"/>
            <a:r>
              <a:rPr lang="en-US" smtClean="0">
                <a:latin typeface="Arial" charset="0"/>
              </a:rPr>
              <a:t>Case 1:  borrow $100,000</a:t>
            </a:r>
          </a:p>
          <a:p>
            <a:pPr marL="801688" lvl="1" eaLnBrk="1" hangingPunct="1"/>
            <a:r>
              <a:rPr lang="en-US" smtClean="0">
                <a:latin typeface="Arial" charset="0"/>
              </a:rPr>
              <a:t>explicit cost = $5000 interest on loan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>
                <a:latin typeface="Arial" charset="0"/>
              </a:rPr>
              <a:t>Case 2:  use $40,000 of your savings,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borrow the other $60,000</a:t>
            </a:r>
          </a:p>
          <a:p>
            <a:pPr marL="801688" lvl="1" eaLnBrk="1" hangingPunct="1"/>
            <a:r>
              <a:rPr lang="en-US" smtClean="0">
                <a:latin typeface="Arial" charset="0"/>
              </a:rPr>
              <a:t>explicit cost = $3000 (5%) interest on the loan</a:t>
            </a:r>
          </a:p>
          <a:p>
            <a:pPr marL="801688" lvl="1" eaLnBrk="1" hangingPunct="1"/>
            <a:r>
              <a:rPr lang="en-US" smtClean="0">
                <a:latin typeface="Arial" charset="0"/>
              </a:rPr>
              <a:t>implicit cost = $2000 (5%) </a:t>
            </a:r>
            <a:r>
              <a:rPr lang="en-US" i="1" smtClean="0">
                <a:latin typeface="Arial" charset="0"/>
              </a:rPr>
              <a:t>foregone</a:t>
            </a:r>
            <a:r>
              <a:rPr lang="en-US" smtClean="0">
                <a:latin typeface="Arial" charset="0"/>
              </a:rPr>
              <a:t> interest you could have earned on your $40,000.</a:t>
            </a:r>
          </a:p>
        </p:txBody>
      </p:sp>
      <p:sp>
        <p:nvSpPr>
          <p:cNvPr id="1741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565150" y="5651500"/>
            <a:ext cx="7885113" cy="4699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95000"/>
              </a:lnSpc>
              <a:spcBef>
                <a:spcPct val="50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 b="1" i="1">
                <a:ea typeface="Arial" charset="0"/>
                <a:cs typeface="Arial" charset="0"/>
              </a:rPr>
              <a:t>In both cases, total (exp</a:t>
            </a:r>
            <a:r>
              <a:rPr lang="en-US" sz="2600" b="1">
                <a:ea typeface="Arial" charset="0"/>
                <a:cs typeface="Arial" charset="0"/>
              </a:rPr>
              <a:t> </a:t>
            </a:r>
            <a:r>
              <a:rPr lang="en-US" sz="2600">
                <a:ea typeface="Arial" charset="0"/>
                <a:cs typeface="Arial" charset="0"/>
              </a:rPr>
              <a:t>+ </a:t>
            </a:r>
            <a:r>
              <a:rPr lang="en-US" sz="2600" b="1" i="1">
                <a:ea typeface="Arial" charset="0"/>
                <a:cs typeface="Arial" charset="0"/>
              </a:rPr>
              <a:t>imp) costs are $5000.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uiExpand="1" build="p" bldLvl="4"/>
      <p:bldP spid="6758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52413"/>
            <a:ext cx="8686800" cy="6492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700" smtClean="0"/>
              <a:t>Economic Profit  vs. Accounting Profit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CC0000"/>
                </a:solidFill>
                <a:latin typeface="Arial" charset="0"/>
              </a:rPr>
              <a:t>Accounting profit</a:t>
            </a:r>
            <a:r>
              <a:rPr lang="en-US" dirty="0" smtClean="0">
                <a:latin typeface="Arial" charset="0"/>
              </a:rPr>
              <a:t> </a:t>
            </a:r>
          </a:p>
          <a:p>
            <a:pPr marL="795338" lvl="1" indent="-338138" eaLnBrk="1" hangingPunct="1">
              <a:buFont typeface="Wingdings" charset="2"/>
              <a:buNone/>
            </a:pPr>
            <a:r>
              <a:rPr lang="en-US" sz="2800" dirty="0" smtClean="0">
                <a:latin typeface="Arial" charset="0"/>
              </a:rPr>
              <a:t>=	total revenue minus total explicit costs</a:t>
            </a:r>
          </a:p>
          <a:p>
            <a:pPr eaLnBrk="1" hangingPunct="1"/>
            <a:r>
              <a:rPr lang="en-US" b="1" dirty="0" smtClean="0">
                <a:solidFill>
                  <a:srgbClr val="CC0000"/>
                </a:solidFill>
                <a:latin typeface="Arial" charset="0"/>
              </a:rPr>
              <a:t>Economic profit</a:t>
            </a:r>
            <a:endParaRPr lang="en-US" dirty="0" smtClean="0">
              <a:latin typeface="Arial" charset="0"/>
            </a:endParaRPr>
          </a:p>
          <a:p>
            <a:pPr marL="795338" lvl="1" indent="-338138" eaLnBrk="1" hangingPunct="1">
              <a:buFont typeface="Wingdings" charset="2"/>
              <a:buNone/>
            </a:pPr>
            <a:r>
              <a:rPr lang="en-US" sz="2800" dirty="0" smtClean="0">
                <a:latin typeface="Arial" charset="0"/>
              </a:rPr>
              <a:t>=	total revenue minus total costs (including explicit and implicit costs)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Accounting profit ignores implicit costs, so it’s higher than economic profit.  </a:t>
            </a:r>
          </a:p>
        </p:txBody>
      </p:sp>
      <p:sp>
        <p:nvSpPr>
          <p:cNvPr id="1945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 bldLvl="4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2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Economic profit vs. accounting profit</a:t>
            </a:r>
          </a:p>
        </p:txBody>
      </p:sp>
      <p:sp>
        <p:nvSpPr>
          <p:cNvPr id="21508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0" indent="0" eaLnBrk="1" hangingPunct="1">
              <a:buFont typeface="Wingdings" charset="2"/>
              <a:buNone/>
            </a:pPr>
            <a:r>
              <a:rPr lang="en-US" smtClean="0">
                <a:latin typeface="Arial" charset="0"/>
                <a:cs typeface="ＭＳ Ｐゴシック" charset="-128"/>
              </a:rPr>
              <a:t>The equilibrium rent on office space has just increased by $500/month. 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smtClean="0">
                <a:latin typeface="Arial" charset="0"/>
                <a:cs typeface="ＭＳ Ｐゴシック" charset="-128"/>
              </a:rPr>
              <a:t>Determine the effects on accounting profit and economic profit if</a:t>
            </a:r>
          </a:p>
          <a:p>
            <a:pPr marL="690563" lvl="1" indent="-403225" eaLnBrk="1" hangingPunct="1">
              <a:buFont typeface="Wingdings" charset="2"/>
              <a:buNone/>
            </a:pPr>
            <a:r>
              <a:rPr lang="en-US" sz="2600" b="1" smtClean="0">
                <a:solidFill>
                  <a:srgbClr val="C00000"/>
                </a:solidFill>
                <a:latin typeface="Arial" charset="0"/>
              </a:rPr>
              <a:t>a.	</a:t>
            </a:r>
            <a:r>
              <a:rPr lang="en-US" sz="2800" smtClean="0">
                <a:latin typeface="Arial" charset="0"/>
              </a:rPr>
              <a:t>you rent your office space</a:t>
            </a:r>
          </a:p>
          <a:p>
            <a:pPr marL="690563" lvl="1" indent="-403225" eaLnBrk="1" hangingPunct="1">
              <a:buFont typeface="Wingdings" charset="2"/>
              <a:buNone/>
            </a:pPr>
            <a:r>
              <a:rPr lang="en-US" sz="2600" b="1" smtClean="0">
                <a:solidFill>
                  <a:srgbClr val="C00000"/>
                </a:solidFill>
                <a:latin typeface="Arial" charset="0"/>
              </a:rPr>
              <a:t>b.	</a:t>
            </a:r>
            <a:r>
              <a:rPr lang="en-US" sz="2800" smtClean="0">
                <a:latin typeface="Arial" charset="0"/>
              </a:rPr>
              <a:t>you own your office space</a:t>
            </a:r>
          </a:p>
        </p:txBody>
      </p:sp>
      <p:sp>
        <p:nvSpPr>
          <p:cNvPr id="21509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2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Answers</a:t>
            </a:r>
          </a:p>
        </p:txBody>
      </p:sp>
      <p:sp>
        <p:nvSpPr>
          <p:cNvPr id="2355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2500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dirty="0" smtClean="0">
                <a:latin typeface="Arial" charset="0"/>
                <a:cs typeface="ＭＳ Ｐゴシック" charset="-128"/>
              </a:rPr>
              <a:t>The rent on office space increases $500/month. 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b="1" dirty="0" smtClean="0">
                <a:solidFill>
                  <a:srgbClr val="C00000"/>
                </a:solidFill>
                <a:latin typeface="Arial" charset="0"/>
                <a:cs typeface="ＭＳ Ｐゴシック" charset="-128"/>
              </a:rPr>
              <a:t>a.	</a:t>
            </a:r>
            <a:r>
              <a:rPr lang="en-US" dirty="0" smtClean="0">
                <a:latin typeface="Arial" charset="0"/>
                <a:cs typeface="ＭＳ Ｐゴシック" charset="-128"/>
              </a:rPr>
              <a:t>You rent your office space.</a:t>
            </a:r>
          </a:p>
          <a:p>
            <a:pPr lvl="1" eaLnBrk="1" hangingPunct="1">
              <a:lnSpc>
                <a:spcPct val="100000"/>
              </a:lnSpc>
              <a:spcBef>
                <a:spcPct val="500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dirty="0" smtClean="0">
                <a:solidFill>
                  <a:srgbClr val="0000FF"/>
                </a:solidFill>
                <a:latin typeface="Arial" charset="0"/>
                <a:cs typeface="ＭＳ Ｐゴシック" charset="-128"/>
              </a:rPr>
              <a:t>	Explicit costs increase $500/month. </a:t>
            </a:r>
            <a:br>
              <a:rPr lang="en-US" dirty="0" smtClean="0">
                <a:solidFill>
                  <a:srgbClr val="0000FF"/>
                </a:solidFill>
                <a:latin typeface="Arial" charset="0"/>
                <a:cs typeface="ＭＳ Ｐゴシック" charset="-128"/>
              </a:rPr>
            </a:br>
            <a:r>
              <a:rPr lang="en-US" dirty="0" smtClean="0">
                <a:solidFill>
                  <a:srgbClr val="0000FF"/>
                </a:solidFill>
                <a:latin typeface="Arial" charset="0"/>
                <a:cs typeface="ＭＳ Ｐゴシック" charset="-128"/>
              </a:rPr>
              <a:t>Accounting profit &amp; economic profit each fall $500/month.</a:t>
            </a:r>
            <a:r>
              <a:rPr lang="en-US" dirty="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  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b="1" dirty="0" err="1" smtClean="0">
                <a:solidFill>
                  <a:srgbClr val="C00000"/>
                </a:solidFill>
                <a:latin typeface="Arial" charset="0"/>
                <a:cs typeface="ＭＳ Ｐゴシック" charset="-128"/>
              </a:rPr>
              <a:t>b</a:t>
            </a:r>
            <a:r>
              <a:rPr lang="en-US" b="1" dirty="0" smtClean="0">
                <a:solidFill>
                  <a:srgbClr val="C00000"/>
                </a:solidFill>
                <a:latin typeface="Arial" charset="0"/>
                <a:cs typeface="ＭＳ Ｐゴシック" charset="-128"/>
              </a:rPr>
              <a:t>.	</a:t>
            </a:r>
            <a:r>
              <a:rPr lang="en-US" dirty="0" smtClean="0">
                <a:latin typeface="Arial" charset="0"/>
                <a:cs typeface="ＭＳ Ｐゴシック" charset="-128"/>
              </a:rPr>
              <a:t>You own your office space.</a:t>
            </a:r>
          </a:p>
          <a:p>
            <a:pPr lvl="1" eaLnBrk="1" hangingPunct="1">
              <a:lnSpc>
                <a:spcPct val="100000"/>
              </a:lnSpc>
              <a:spcBef>
                <a:spcPct val="5000"/>
              </a:spcBef>
              <a:buClr>
                <a:srgbClr val="003399"/>
              </a:buClr>
              <a:buFont typeface="Wingdings" charset="2"/>
              <a:buNone/>
            </a:pPr>
            <a:r>
              <a:rPr lang="en-US" dirty="0" smtClean="0">
                <a:latin typeface="Arial" charset="0"/>
                <a:cs typeface="ＭＳ Ｐゴシック" charset="-128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Arial" charset="0"/>
                <a:cs typeface="ＭＳ Ｐゴシック" charset="-128"/>
              </a:rPr>
              <a:t>Explicit costs do not change, so accounting profit does not change.  </a:t>
            </a:r>
            <a:br>
              <a:rPr lang="en-US" dirty="0" smtClean="0">
                <a:solidFill>
                  <a:srgbClr val="0000FF"/>
                </a:solidFill>
                <a:latin typeface="Arial" charset="0"/>
                <a:cs typeface="ＭＳ Ｐゴシック" charset="-128"/>
              </a:rPr>
            </a:br>
            <a:r>
              <a:rPr lang="en-US" dirty="0" smtClean="0">
                <a:solidFill>
                  <a:srgbClr val="0000FF"/>
                </a:solidFill>
                <a:latin typeface="Arial" charset="0"/>
                <a:cs typeface="ＭＳ Ｐゴシック" charset="-128"/>
              </a:rPr>
              <a:t>Implicit costs increase $500/month (opp. cost </a:t>
            </a:r>
            <a:br>
              <a:rPr lang="en-US" dirty="0" smtClean="0">
                <a:solidFill>
                  <a:srgbClr val="0000FF"/>
                </a:solidFill>
                <a:latin typeface="Arial" charset="0"/>
                <a:cs typeface="ＭＳ Ｐゴシック" charset="-128"/>
              </a:rPr>
            </a:br>
            <a:r>
              <a:rPr lang="en-US" dirty="0" smtClean="0">
                <a:solidFill>
                  <a:srgbClr val="0000FF"/>
                </a:solidFill>
                <a:latin typeface="Arial" charset="0"/>
                <a:cs typeface="ＭＳ Ｐゴシック" charset="-128"/>
              </a:rPr>
              <a:t>of using your space instead of renting it), so economic profit falls by $500/month.</a:t>
            </a:r>
            <a:r>
              <a:rPr lang="en-US" dirty="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  </a:t>
            </a:r>
            <a:endParaRPr lang="en-US" dirty="0" smtClean="0">
              <a:latin typeface="Arial" charset="0"/>
              <a:cs typeface="ＭＳ Ｐゴシック" charset="-128"/>
            </a:endParaRPr>
          </a:p>
        </p:txBody>
      </p:sp>
      <p:sp>
        <p:nvSpPr>
          <p:cNvPr id="23557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2015 </a:t>
            </a:r>
            <a:r>
              <a:rPr lang="en-US" sz="800" i="1" dirty="0" err="1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Learning. All Rights Reserved. May not be copied, scanned, or duplicated, in whole or in part, except for use as permitted in a license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distributed 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</TotalTime>
  <Words>2821</Words>
  <Application>Microsoft Office PowerPoint</Application>
  <PresentationFormat>On-screen Show (4:3)</PresentationFormat>
  <Paragraphs>995</Paragraphs>
  <Slides>48</Slides>
  <Notes>48</Notes>
  <HiddenSlides>1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9" baseType="lpstr">
      <vt:lpstr>ＭＳ Ｐゴシック</vt:lpstr>
      <vt:lpstr>Arial</vt:lpstr>
      <vt:lpstr>Book Antiqua</vt:lpstr>
      <vt:lpstr>Calibri</vt:lpstr>
      <vt:lpstr>Century</vt:lpstr>
      <vt:lpstr>Tahoma</vt:lpstr>
      <vt:lpstr>Times New Roman</vt:lpstr>
      <vt:lpstr>Verdana</vt:lpstr>
      <vt:lpstr>Wingdings</vt:lpstr>
      <vt:lpstr>Office Theme</vt:lpstr>
      <vt:lpstr>Chart</vt:lpstr>
      <vt:lpstr>PowerPoint Presentation</vt:lpstr>
      <vt:lpstr>ACTIVE LEARNING   1    Brainstorming costs</vt:lpstr>
      <vt:lpstr>In this chapter,  look for the answers to these questions:</vt:lpstr>
      <vt:lpstr>Total Revenue, Total Cost, Profit</vt:lpstr>
      <vt:lpstr>Costs:  Explicit vs. Implicit</vt:lpstr>
      <vt:lpstr>Explicit vs. Implicit Costs:  An Example</vt:lpstr>
      <vt:lpstr>Economic Profit  vs. Accounting Profit</vt:lpstr>
      <vt:lpstr>ACTIVE LEARNING   2    Economic profit vs. accounting profit</vt:lpstr>
      <vt:lpstr>ACTIVE LEARNING   2    Answers</vt:lpstr>
      <vt:lpstr>The Production Function</vt:lpstr>
      <vt:lpstr>EXAMPLE 1:  Farmer’s Production Function</vt:lpstr>
      <vt:lpstr>Marginal Product</vt:lpstr>
      <vt:lpstr>EXAMPLE 1:  Total &amp; Marginal Product</vt:lpstr>
      <vt:lpstr>EXAMPLE 1:  MPL = Slope of Prod Function</vt:lpstr>
      <vt:lpstr>Why MPL Is Important</vt:lpstr>
      <vt:lpstr>Why MPL Diminishes</vt:lpstr>
      <vt:lpstr>EXAMPLE 1:  Farmer’s Costs</vt:lpstr>
      <vt:lpstr>EXAMPLE 1:  Farmer Mahmud’s Costs</vt:lpstr>
      <vt:lpstr>EXAMPLE 1:  Farmer Mahmud’s Total Cost Curve</vt:lpstr>
      <vt:lpstr>Marginal Cost</vt:lpstr>
      <vt:lpstr>EXAMPLE 1:  Total and Marginal Cost</vt:lpstr>
      <vt:lpstr>EXAMPLE 1:  The Marginal Cost Curve</vt:lpstr>
      <vt:lpstr>Why MC Is Important</vt:lpstr>
      <vt:lpstr>Fixed and Variable Costs</vt:lpstr>
      <vt:lpstr>EXAMPLE 2</vt:lpstr>
      <vt:lpstr>EXAMPLE 2:  Costs</vt:lpstr>
      <vt:lpstr>EXAMPLE 2:  Marginal Cost</vt:lpstr>
      <vt:lpstr>EXAMPLE 2:  Average Fixed Cost</vt:lpstr>
      <vt:lpstr>EXAMPLE 2:  Average Variable Cost</vt:lpstr>
      <vt:lpstr>EXAMPLE 2:  Average Total Cost</vt:lpstr>
      <vt:lpstr>EXAMPLE 2:  Average Total Cost</vt:lpstr>
      <vt:lpstr>EXAMPLE 2:  The Various Cost Curves Together</vt:lpstr>
      <vt:lpstr>ACTIVE LEARNING   3    Calculating costs</vt:lpstr>
      <vt:lpstr>ACTIVE LEARNING   3    Answers</vt:lpstr>
      <vt:lpstr>EXAMPLE 2:  Why ATC Is Usually U-Shaped</vt:lpstr>
      <vt:lpstr>EXAMPLE 2:  ATC and MC</vt:lpstr>
      <vt:lpstr>Costs in the Short Run &amp; Long Run</vt:lpstr>
      <vt:lpstr>EXAMPLE 3:  LRATC with 3 factory sizes</vt:lpstr>
      <vt:lpstr>EXAMPLE 3:  LRATC with 3 factory sizes</vt:lpstr>
      <vt:lpstr>A Typical LRATC Curve</vt:lpstr>
      <vt:lpstr>How ATC Changes as  the Scale of Production Changes</vt:lpstr>
      <vt:lpstr>How ATC Changes as  the Scale of Production Changes</vt:lpstr>
      <vt:lpstr>CONCLUSION</vt:lpstr>
      <vt:lpstr>SUMMARY</vt:lpstr>
      <vt:lpstr>SUMMARY</vt:lpstr>
      <vt:lpstr>SUMMARY</vt:lpstr>
      <vt:lpstr>SUMMARY</vt:lpstr>
      <vt:lpstr>The Complete Data for Example 2</vt:lpstr>
    </vt:vector>
  </TitlesOfParts>
  <Manager/>
  <Company>Carthage College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</dc:title>
  <dc:subject/>
  <dc:creator>Ron</dc:creator>
  <cp:keywords/>
  <dc:description/>
  <cp:lastModifiedBy>Grene, Jennifer</cp:lastModifiedBy>
  <cp:revision>133</cp:revision>
  <dcterms:created xsi:type="dcterms:W3CDTF">2014-11-29T13:33:55Z</dcterms:created>
  <dcterms:modified xsi:type="dcterms:W3CDTF">2015-01-19T16:42:32Z</dcterms:modified>
  <cp:category/>
</cp:coreProperties>
</file>