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8" d="100"/>
          <a:sy n="78" d="100"/>
        </p:scale>
        <p:origin x="-1712"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ar-sa"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728701E-CAF4-4159-9B3E-41C86DFFA30D}" type="datetimeFigureOut">
              <a:rPr lang="en-US" smtClean="0"/>
              <a:t>4/13/16 </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ar-sa" smtClean="0"/>
              <a:t>Click to edit Master title style</a:t>
            </a:r>
            <a:endParaRPr/>
          </a:p>
        </p:txBody>
      </p:sp>
      <p:sp>
        <p:nvSpPr>
          <p:cNvPr id="5" name="Date Placeholder 4"/>
          <p:cNvSpPr>
            <a:spLocks noGrp="1"/>
          </p:cNvSpPr>
          <p:nvPr>
            <p:ph type="dt" sz="half" idx="10"/>
          </p:nvPr>
        </p:nvSpPr>
        <p:spPr/>
        <p:txBody>
          <a:bodyPr/>
          <a:lstStyle/>
          <a:p>
            <a:fld id="{D728701E-CAF4-4159-9B3E-41C86DFFA30D}" type="datetimeFigureOut">
              <a:rPr lang="en-US" smtClean="0"/>
              <a:t>4/13/16 </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ar-sa" smtClean="0"/>
              <a:t>Click to edit Master title style</a:t>
            </a:r>
            <a:endParaRPr/>
          </a:p>
        </p:txBody>
      </p:sp>
      <p:sp>
        <p:nvSpPr>
          <p:cNvPr id="3" name="Date Placeholder 2"/>
          <p:cNvSpPr>
            <a:spLocks noGrp="1"/>
          </p:cNvSpPr>
          <p:nvPr>
            <p:ph type="dt" sz="half" idx="10"/>
          </p:nvPr>
        </p:nvSpPr>
        <p:spPr/>
        <p:txBody>
          <a:bodyPr/>
          <a:lstStyle/>
          <a:p>
            <a:fld id="{D728701E-CAF4-4159-9B3E-41C86DFFA30D}" type="datetimeFigureOut">
              <a:rPr lang="en-US" smtClean="0"/>
              <a:t>4/13/16 </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D728701E-CAF4-4159-9B3E-41C86DFFA30D}" type="datetimeFigureOut">
              <a:rPr lang="en-US" smtClean="0"/>
              <a:t>4/13/16 </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ar-sa"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4/13/16 </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ar-sa"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4/13/16 </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ar-sa"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fld id="{D728701E-CAF4-4159-9B3E-41C86DFFA30D}" type="datetimeFigureOut">
              <a:rPr lang="en-US" smtClean="0"/>
              <a:t>4/13/16 </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ar-sa"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D728701E-CAF4-4159-9B3E-41C86DFFA30D}" type="datetimeFigureOut">
              <a:rPr lang="en-US" smtClean="0"/>
              <a:t>4/13/16 </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ar-sa"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ar-sa"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ar-sa"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D728701E-CAF4-4159-9B3E-41C86DFFA30D}" type="datetimeFigureOut">
              <a:rPr lang="en-US" smtClean="0"/>
              <a:t>4/13/16 </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ar-sa"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ar-sa"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ar-sa"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ar-sa"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4/13/16 </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ar-sa"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ar-sa"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ar-sa"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4/13/16 </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ar-sa"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4/13/16 </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ar-sa"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4/13/16 </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ar-sa"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4/13/16 </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ar-sa"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ar-sa"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728701E-CAF4-4159-9B3E-41C86DFFA30D}" type="datetimeFigureOut">
              <a:rPr lang="en-US" smtClean="0"/>
              <a:t>4/13/16 </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ar-sa"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ar-sa"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ar-sa"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ar-sa"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D728701E-CAF4-4159-9B3E-41C86DFFA30D}" type="datetimeFigureOut">
              <a:rPr lang="en-US" smtClean="0"/>
              <a:t>4/13/16 </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162F1D00-BD13-4404-86B0-79703945A0A7}"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ar-sa"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4/13/16 </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ar-sa"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7" name="Date Placeholder 6"/>
          <p:cNvSpPr>
            <a:spLocks noGrp="1"/>
          </p:cNvSpPr>
          <p:nvPr>
            <p:ph type="dt" sz="half" idx="10"/>
          </p:nvPr>
        </p:nvSpPr>
        <p:spPr/>
        <p:txBody>
          <a:bodyPr/>
          <a:lstStyle/>
          <a:p>
            <a:fld id="{D728701E-CAF4-4159-9B3E-41C86DFFA30D}" type="datetimeFigureOut">
              <a:rPr lang="en-US" smtClean="0"/>
              <a:t>4/13/16 </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2F1D00-BD13-4404-86B0-79703945A0A7}"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ar-sa"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4/13/16 </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162F1D00-BD13-4404-86B0-79703945A0A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ar-sa"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4/13/16 </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ar-sa"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D728701E-CAF4-4159-9B3E-41C86DFFA30D}" type="datetimeFigureOut">
              <a:rPr lang="en-US" smtClean="0"/>
              <a:t>4/13/16 </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162F1D00-BD13-4404-86B0-79703945A0A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RETURN, RISK, AND THE SECURITY MARKET LINE </a:t>
            </a:r>
            <a:br>
              <a:rPr lang="en-US" dirty="0"/>
            </a:br>
            <a:endParaRPr lang="en-US" dirty="0"/>
          </a:p>
        </p:txBody>
      </p:sp>
      <p:sp>
        <p:nvSpPr>
          <p:cNvPr id="3" name="Subtitle 2"/>
          <p:cNvSpPr>
            <a:spLocks noGrp="1"/>
          </p:cNvSpPr>
          <p:nvPr>
            <p:ph type="subTitle" idx="1"/>
          </p:nvPr>
        </p:nvSpPr>
        <p:spPr/>
        <p:txBody>
          <a:bodyPr/>
          <a:lstStyle/>
          <a:p>
            <a:r>
              <a:rPr lang="en-US" dirty="0" err="1" smtClean="0"/>
              <a:t>Ch</a:t>
            </a:r>
            <a:r>
              <a:rPr lang="en-US" dirty="0" smtClean="0"/>
              <a:t> 13</a:t>
            </a:r>
            <a:endParaRPr lang="en-US" dirty="0"/>
          </a:p>
        </p:txBody>
      </p:sp>
    </p:spTree>
    <p:extLst>
      <p:ext uri="{BB962C8B-B14F-4D97-AF65-F5344CB8AC3E}">
        <p14:creationId xmlns:p14="http://schemas.microsoft.com/office/powerpoint/2010/main" val="7583052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83206729"/>
              </p:ext>
            </p:extLst>
          </p:nvPr>
        </p:nvGraphicFramePr>
        <p:xfrm>
          <a:off x="2" y="206938"/>
          <a:ext cx="9143999" cy="5186998"/>
        </p:xfrm>
        <a:graphic>
          <a:graphicData uri="http://schemas.openxmlformats.org/drawingml/2006/table">
            <a:tbl>
              <a:tblPr firstRow="1" bandRow="1">
                <a:tableStyleId>{5C22544A-7EE6-4342-B048-85BDC9FD1C3A}</a:tableStyleId>
              </a:tblPr>
              <a:tblGrid>
                <a:gridCol w="1828800"/>
                <a:gridCol w="1591734"/>
                <a:gridCol w="2065865"/>
                <a:gridCol w="1828800"/>
                <a:gridCol w="1828800"/>
              </a:tblGrid>
              <a:tr h="180631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(1)</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 State of Economy </a:t>
                      </a:r>
                      <a:endParaRPr lang="en-US" dirty="0" smtClean="0">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(2) Probability of State of Economy </a:t>
                      </a:r>
                      <a:endParaRPr lang="en-US" dirty="0" smtClean="0">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(3)</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 Return Deviation from Expected Return </a:t>
                      </a:r>
                      <a:endParaRPr lang="en-US" dirty="0" smtClean="0">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(4)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Squared Return Deviation from Expected Return </a:t>
                      </a:r>
                      <a:endParaRPr lang="en-US" dirty="0" smtClean="0">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(5)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Product (2)*(4) </a:t>
                      </a:r>
                      <a:endParaRPr lang="en-US" dirty="0" smtClean="0">
                        <a:effectLst/>
                      </a:endParaRPr>
                    </a:p>
                    <a:p>
                      <a:pPr algn="ctr"/>
                      <a:endParaRPr lang="en-US" dirty="0"/>
                    </a:p>
                  </a:txBody>
                  <a:tcPr/>
                </a:tc>
              </a:tr>
              <a:tr h="31202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i="1" kern="1200" dirty="0" smtClean="0">
                          <a:solidFill>
                            <a:schemeClr val="dk1"/>
                          </a:solidFill>
                          <a:effectLst/>
                          <a:latin typeface="+mn-lt"/>
                          <a:ea typeface="+mn-ea"/>
                          <a:cs typeface="+mn-cs"/>
                        </a:rPr>
                        <a:t>Stock L </a:t>
                      </a:r>
                      <a:endParaRPr lang="en-US" dirty="0" smtClean="0">
                        <a:effectLst/>
                      </a:endParaRPr>
                    </a:p>
                  </a:txBody>
                  <a:tcPr/>
                </a:tc>
                <a:tc>
                  <a:txBody>
                    <a:bodyPr/>
                    <a:lstStyle/>
                    <a:p>
                      <a:pPr algn="ctr"/>
                      <a:endParaRPr lang="en-US" dirty="0"/>
                    </a:p>
                  </a:txBody>
                  <a:tcPr/>
                </a:tc>
                <a:tc>
                  <a:txBody>
                    <a:bodyPr/>
                    <a:lstStyle/>
                    <a:p>
                      <a:pPr algn="ctr"/>
                      <a:endParaRPr lang="en-US"/>
                    </a:p>
                  </a:txBody>
                  <a:tcPr/>
                </a:tc>
                <a:tc>
                  <a:txBody>
                    <a:bodyPr/>
                    <a:lstStyle/>
                    <a:p>
                      <a:pPr algn="ctr"/>
                      <a:endParaRPr lang="en-US"/>
                    </a:p>
                  </a:txBody>
                  <a:tcPr/>
                </a:tc>
                <a:tc>
                  <a:txBody>
                    <a:bodyPr/>
                    <a:lstStyle/>
                    <a:p>
                      <a:pPr algn="ctr"/>
                      <a:endParaRPr lang="en-US"/>
                    </a:p>
                  </a:txBody>
                  <a:tcPr/>
                </a:tc>
              </a:tr>
              <a:tr h="54604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Recession </a:t>
                      </a:r>
                      <a:endParaRPr lang="en-US" dirty="0" smtClean="0">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.50 </a:t>
                      </a:r>
                      <a:endParaRPr lang="en-US" dirty="0" smtClean="0">
                        <a:effectLst/>
                      </a:endParaRPr>
                    </a:p>
                  </a:txBody>
                  <a:tcPr/>
                </a:tc>
                <a:tc>
                  <a:txBody>
                    <a:bodyPr/>
                    <a:lstStyle/>
                    <a:p>
                      <a:pPr algn="ctr"/>
                      <a:r>
                        <a:rPr lang="en-US" dirty="0" smtClean="0"/>
                        <a:t>-0.20-0.25=-0.45</a:t>
                      </a:r>
                      <a:endParaRPr lang="en-US" dirty="0"/>
                    </a:p>
                  </a:txBody>
                  <a:tcPr/>
                </a:tc>
                <a:tc>
                  <a:txBody>
                    <a:bodyPr/>
                    <a:lstStyle/>
                    <a:p>
                      <a:pPr algn="ctr"/>
                      <a:r>
                        <a:rPr lang="en-US" dirty="0" smtClean="0"/>
                        <a:t>-0.45</a:t>
                      </a:r>
                      <a:r>
                        <a:rPr lang="en-US" baseline="30000" dirty="0" smtClean="0"/>
                        <a:t>2</a:t>
                      </a:r>
                      <a:endParaRPr lang="en-US" baseline="30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.10125 </a:t>
                      </a:r>
                      <a:endParaRPr lang="en-US" dirty="0" smtClean="0">
                        <a:effectLst/>
                      </a:endParaRPr>
                    </a:p>
                  </a:txBody>
                  <a:tcPr/>
                </a:tc>
              </a:tr>
              <a:tr h="31202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Boom </a:t>
                      </a:r>
                      <a:endParaRPr lang="en-US" dirty="0" smtClean="0">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.50 </a:t>
                      </a:r>
                      <a:endParaRPr lang="en-US" dirty="0" smtClean="0">
                        <a:effectLst/>
                      </a:endParaRPr>
                    </a:p>
                  </a:txBody>
                  <a:tcPr/>
                </a:tc>
                <a:tc>
                  <a:txBody>
                    <a:bodyPr/>
                    <a:lstStyle/>
                    <a:p>
                      <a:pPr algn="ctr"/>
                      <a:r>
                        <a:rPr lang="en-US" dirty="0" smtClean="0"/>
                        <a:t>0.70-0,25=0.45</a:t>
                      </a:r>
                      <a:endParaRPr lang="en-US" dirty="0"/>
                    </a:p>
                  </a:txBody>
                  <a:tcPr/>
                </a:tc>
                <a:tc>
                  <a:txBody>
                    <a:bodyPr/>
                    <a:lstStyle/>
                    <a:p>
                      <a:pPr algn="ctr"/>
                      <a:r>
                        <a:rPr lang="en-US" dirty="0" smtClean="0"/>
                        <a:t>0.45</a:t>
                      </a:r>
                      <a:r>
                        <a:rPr lang="en-US" baseline="30000" dirty="0" smtClean="0"/>
                        <a:t>2</a:t>
                      </a:r>
                      <a:endParaRPr lang="en-US" baseline="30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.10125 </a:t>
                      </a:r>
                      <a:endParaRPr lang="en-US" dirty="0" smtClean="0">
                        <a:effectLst/>
                      </a:endParaRPr>
                    </a:p>
                  </a:txBody>
                  <a:tcPr/>
                </a:tc>
              </a:tr>
              <a:tr h="31202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dirty="0" smtClean="0">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dirty="0" smtClean="0">
                        <a:effectLst/>
                      </a:endParaRPr>
                    </a:p>
                  </a:txBody>
                  <a:tcPr/>
                </a:tc>
                <a:tc>
                  <a:txBody>
                    <a:bodyPr/>
                    <a:lstStyle/>
                    <a:p>
                      <a:pPr algn="ctr"/>
                      <a:endParaRPr lang="en-US" dirty="0"/>
                    </a:p>
                  </a:txBody>
                  <a:tcPr/>
                </a:tc>
                <a:tc>
                  <a:txBody>
                    <a:bodyPr/>
                    <a:lstStyle/>
                    <a:p>
                      <a:pPr algn="ctr"/>
                      <a:endParaRPr lang="en-US" baseline="30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σ</a:t>
                      </a:r>
                      <a:r>
                        <a:rPr lang="en-US" baseline="-25000" dirty="0" smtClean="0"/>
                        <a:t>L</a:t>
                      </a:r>
                      <a:r>
                        <a:rPr lang="en-US" baseline="30000" dirty="0" smtClean="0"/>
                        <a:t>2</a:t>
                      </a:r>
                      <a:r>
                        <a:rPr lang="en-US" baseline="0" dirty="0" smtClean="0">
                          <a:effectLst/>
                        </a:rPr>
                        <a:t>=</a:t>
                      </a:r>
                      <a:r>
                        <a:rPr lang="en-US" sz="1800" kern="1200" dirty="0" smtClean="0">
                          <a:solidFill>
                            <a:schemeClr val="dk1"/>
                          </a:solidFill>
                          <a:effectLst/>
                          <a:latin typeface="+mn-lt"/>
                          <a:ea typeface="+mn-ea"/>
                          <a:cs typeface="+mn-cs"/>
                        </a:rPr>
                        <a:t>.20250 </a:t>
                      </a:r>
                      <a:endParaRPr lang="en-US" dirty="0" smtClean="0">
                        <a:effectLst/>
                      </a:endParaRPr>
                    </a:p>
                  </a:txBody>
                  <a:tcPr/>
                </a:tc>
              </a:tr>
              <a:tr h="31202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i="1" kern="1200" dirty="0" smtClean="0">
                          <a:solidFill>
                            <a:schemeClr val="dk1"/>
                          </a:solidFill>
                          <a:effectLst/>
                          <a:latin typeface="+mn-lt"/>
                          <a:ea typeface="+mn-ea"/>
                          <a:cs typeface="+mn-cs"/>
                        </a:rPr>
                        <a:t>Stock U</a:t>
                      </a:r>
                      <a:endParaRPr lang="en-US" dirty="0" smtClean="0">
                        <a:effectLst/>
                      </a:endParaRPr>
                    </a:p>
                  </a:txBody>
                  <a:tcPr/>
                </a:tc>
                <a:tc>
                  <a:txBody>
                    <a:bodyPr/>
                    <a:lstStyle/>
                    <a:p>
                      <a:pPr algn="ctr"/>
                      <a:endParaRPr lang="en-US"/>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r>
              <a:tr h="31202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Recession </a:t>
                      </a:r>
                      <a:endParaRPr lang="en-US" dirty="0" smtClean="0">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.50 </a:t>
                      </a:r>
                      <a:endParaRPr lang="en-US" dirty="0" smtClean="0">
                        <a:effectLst/>
                      </a:endParaRPr>
                    </a:p>
                  </a:txBody>
                  <a:tcPr/>
                </a:tc>
                <a:tc>
                  <a:txBody>
                    <a:bodyPr/>
                    <a:lstStyle/>
                    <a:p>
                      <a:pPr algn="ctr"/>
                      <a:r>
                        <a:rPr lang="en-US" dirty="0" smtClean="0"/>
                        <a:t>0.30-0.20=0.10</a:t>
                      </a:r>
                      <a:endParaRPr lang="en-US" dirty="0"/>
                    </a:p>
                  </a:txBody>
                  <a:tcPr/>
                </a:tc>
                <a:tc>
                  <a:txBody>
                    <a:bodyPr/>
                    <a:lstStyle/>
                    <a:p>
                      <a:pPr algn="ctr"/>
                      <a:r>
                        <a:rPr lang="en-US" dirty="0" smtClean="0"/>
                        <a:t>0.10</a:t>
                      </a:r>
                      <a:r>
                        <a:rPr lang="en-US" baseline="30000" dirty="0" smtClean="0"/>
                        <a:t>2</a:t>
                      </a:r>
                      <a:endParaRPr lang="en-US" baseline="30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.005 </a:t>
                      </a:r>
                      <a:endParaRPr lang="en-US" dirty="0" smtClean="0">
                        <a:effectLst/>
                      </a:endParaRPr>
                    </a:p>
                  </a:txBody>
                  <a:tcPr/>
                </a:tc>
              </a:tr>
              <a:tr h="31202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Boom </a:t>
                      </a:r>
                      <a:endParaRPr lang="en-US" dirty="0" smtClean="0">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.50 </a:t>
                      </a:r>
                      <a:endParaRPr lang="en-US" dirty="0" smtClean="0">
                        <a:effectLst/>
                      </a:endParaRPr>
                    </a:p>
                  </a:txBody>
                  <a:tcPr/>
                </a:tc>
                <a:tc>
                  <a:txBody>
                    <a:bodyPr/>
                    <a:lstStyle/>
                    <a:p>
                      <a:pPr algn="ctr"/>
                      <a:r>
                        <a:rPr lang="en-US" dirty="0" smtClean="0"/>
                        <a:t>0.10-0.20=-0.10</a:t>
                      </a:r>
                      <a:endParaRPr lang="en-US" dirty="0"/>
                    </a:p>
                  </a:txBody>
                  <a:tcPr/>
                </a:tc>
                <a:tc>
                  <a:txBody>
                    <a:bodyPr/>
                    <a:lstStyle/>
                    <a:p>
                      <a:pPr algn="ctr"/>
                      <a:r>
                        <a:rPr lang="en-US" dirty="0" smtClean="0"/>
                        <a:t>0.10</a:t>
                      </a:r>
                      <a:r>
                        <a:rPr lang="en-US" baseline="30000" dirty="0" smtClean="0"/>
                        <a:t>2</a:t>
                      </a:r>
                      <a:endParaRPr lang="en-US" baseline="30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.005 </a:t>
                      </a:r>
                      <a:endParaRPr lang="en-US" dirty="0" smtClean="0">
                        <a:effectLst/>
                      </a:endParaRPr>
                    </a:p>
                  </a:txBody>
                  <a:tcPr/>
                </a:tc>
              </a:tr>
              <a:tr h="546042">
                <a:tc>
                  <a:txBody>
                    <a:bodyPr/>
                    <a:lstStyle/>
                    <a:p>
                      <a:pPr algn="ctr"/>
                      <a:endParaRPr lang="en-US"/>
                    </a:p>
                  </a:txBody>
                  <a:tcPr/>
                </a:tc>
                <a:tc>
                  <a:txBody>
                    <a:bodyPr/>
                    <a:lstStyle/>
                    <a:p>
                      <a:pPr algn="ctr"/>
                      <a:endParaRPr lang="en-US"/>
                    </a:p>
                  </a:txBody>
                  <a:tcPr/>
                </a:tc>
                <a:tc>
                  <a:txBody>
                    <a:bodyPr/>
                    <a:lstStyle/>
                    <a:p>
                      <a:pPr algn="ctr"/>
                      <a:endParaRPr lang="en-US"/>
                    </a:p>
                  </a:txBody>
                  <a:tcPr/>
                </a:tc>
                <a:tc>
                  <a:txBody>
                    <a:bodyPr/>
                    <a:lstStyle/>
                    <a:p>
                      <a:pPr algn="ctr"/>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σ</a:t>
                      </a:r>
                      <a:r>
                        <a:rPr lang="en-US" baseline="-25000" dirty="0" smtClean="0"/>
                        <a:t>U</a:t>
                      </a:r>
                      <a:r>
                        <a:rPr lang="en-US" baseline="30000" dirty="0" smtClean="0"/>
                        <a:t>2=</a:t>
                      </a:r>
                      <a:r>
                        <a:rPr lang="en-US" sz="1800" kern="1200" dirty="0" smtClean="0">
                          <a:solidFill>
                            <a:schemeClr val="dk1"/>
                          </a:solidFill>
                          <a:effectLst/>
                          <a:latin typeface="+mn-lt"/>
                          <a:ea typeface="+mn-ea"/>
                          <a:cs typeface="+mn-cs"/>
                        </a:rPr>
                        <a:t>.010 </a:t>
                      </a:r>
                      <a:endParaRPr lang="en-US" dirty="0" smtClean="0">
                        <a:effectLst/>
                      </a:endParaRPr>
                    </a:p>
                    <a:p>
                      <a:pPr algn="ctr"/>
                      <a:endParaRPr lang="en-US" dirty="0"/>
                    </a:p>
                  </a:txBody>
                  <a:tcPr/>
                </a:tc>
              </a:tr>
            </a:tbl>
          </a:graphicData>
        </a:graphic>
      </p:graphicFrame>
    </p:spTree>
    <p:extLst>
      <p:ext uri="{BB962C8B-B14F-4D97-AF65-F5344CB8AC3E}">
        <p14:creationId xmlns:p14="http://schemas.microsoft.com/office/powerpoint/2010/main" val="23114001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13.2 </a:t>
            </a:r>
            <a:r>
              <a:rPr lang="en-US" dirty="0"/>
              <a:t>Portfolios </a:t>
            </a:r>
            <a:r>
              <a:rPr lang="en-US" dirty="0"/>
              <a:t/>
            </a:r>
            <a:br>
              <a:rPr lang="en-US" dirty="0"/>
            </a:br>
            <a:endParaRPr lang="en-US" dirty="0"/>
          </a:p>
        </p:txBody>
      </p:sp>
      <p:sp>
        <p:nvSpPr>
          <p:cNvPr id="3" name="Content Placeholder 2"/>
          <p:cNvSpPr>
            <a:spLocks noGrp="1"/>
          </p:cNvSpPr>
          <p:nvPr>
            <p:ph idx="1"/>
          </p:nvPr>
        </p:nvSpPr>
        <p:spPr>
          <a:xfrm>
            <a:off x="498474" y="1275095"/>
            <a:ext cx="7556313" cy="4144963"/>
          </a:xfrm>
        </p:spPr>
        <p:txBody>
          <a:bodyPr/>
          <a:lstStyle/>
          <a:p>
            <a:r>
              <a:rPr lang="en-US" dirty="0" smtClean="0"/>
              <a:t>Portfolio :a  </a:t>
            </a:r>
            <a:r>
              <a:rPr lang="en-US" dirty="0"/>
              <a:t>group of assets such as stocks and bonds held by an investor. </a:t>
            </a:r>
            <a:endParaRPr lang="en-US" dirty="0"/>
          </a:p>
          <a:p>
            <a:r>
              <a:rPr lang="en-US" dirty="0"/>
              <a:t>we have concentrated on individual assets considered separately. However, most investors actually hold a </a:t>
            </a:r>
            <a:r>
              <a:rPr lang="en-US" b="1" dirty="0"/>
              <a:t>portfolio </a:t>
            </a:r>
            <a:r>
              <a:rPr lang="en-US" dirty="0"/>
              <a:t>of assets. </a:t>
            </a:r>
            <a:endParaRPr lang="en-US" dirty="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999296932"/>
              </p:ext>
            </p:extLst>
          </p:nvPr>
        </p:nvGraphicFramePr>
        <p:xfrm>
          <a:off x="498475" y="3936698"/>
          <a:ext cx="8358566" cy="2301240"/>
        </p:xfrm>
        <a:graphic>
          <a:graphicData uri="http://schemas.openxmlformats.org/drawingml/2006/table">
            <a:tbl>
              <a:tblPr firstRow="1" bandRow="1">
                <a:tableStyleId>{5C22544A-7EE6-4342-B048-85BDC9FD1C3A}</a:tableStyleId>
              </a:tblPr>
              <a:tblGrid>
                <a:gridCol w="1341315"/>
                <a:gridCol w="1921196"/>
                <a:gridCol w="3006414"/>
                <a:gridCol w="2089641"/>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(1)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State of Economy </a:t>
                      </a:r>
                      <a:endParaRPr lang="en-US" dirty="0" smtClean="0">
                        <a:effectLst/>
                      </a:endParaRPr>
                    </a:p>
                    <a:p>
                      <a:pPr algn="ct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(2) Probability of State of Economy </a:t>
                      </a:r>
                      <a:endParaRPr lang="en-US" dirty="0" smtClean="0">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(3)</a:t>
                      </a:r>
                      <a:br>
                        <a:rPr lang="en-US" sz="1800" b="1" kern="1200" dirty="0" smtClean="0">
                          <a:solidFill>
                            <a:schemeClr val="lt1"/>
                          </a:solidFill>
                          <a:effectLst/>
                          <a:latin typeface="+mn-lt"/>
                          <a:ea typeface="+mn-ea"/>
                          <a:cs typeface="+mn-cs"/>
                        </a:rPr>
                      </a:br>
                      <a:r>
                        <a:rPr lang="en-US" sz="1800" b="1" kern="1200" dirty="0" smtClean="0">
                          <a:solidFill>
                            <a:schemeClr val="lt1"/>
                          </a:solidFill>
                          <a:effectLst/>
                          <a:latin typeface="+mn-lt"/>
                          <a:ea typeface="+mn-ea"/>
                          <a:cs typeface="+mn-cs"/>
                        </a:rPr>
                        <a:t>Portfolio Return if State Occurs </a:t>
                      </a:r>
                      <a:endParaRPr lang="en-US" dirty="0" smtClean="0">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(4)</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 Product (2)*(3) </a:t>
                      </a:r>
                      <a:endParaRPr lang="en-US" dirty="0" smtClean="0">
                        <a:effectLst/>
                      </a:endParaRPr>
                    </a:p>
                    <a:p>
                      <a:pPr algn="ctr"/>
                      <a:endParaRPr lang="en-US"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Recession </a:t>
                      </a:r>
                      <a:endParaRPr lang="en-US" dirty="0" smtClean="0">
                        <a:effectLst/>
                      </a:endParaRPr>
                    </a:p>
                  </a:txBody>
                  <a:tcPr/>
                </a:tc>
                <a:tc>
                  <a:txBody>
                    <a:bodyPr/>
                    <a:lstStyle/>
                    <a:p>
                      <a:pPr algn="ctr"/>
                      <a:r>
                        <a:rPr lang="en-US" dirty="0" smtClean="0"/>
                        <a:t>0.50</a:t>
                      </a:r>
                      <a:endParaRPr lang="en-US" dirty="0"/>
                    </a:p>
                  </a:txBody>
                  <a:tcPr/>
                </a:tc>
                <a:tc>
                  <a:txBody>
                    <a:bodyPr/>
                    <a:lstStyle/>
                    <a:p>
                      <a:pPr algn="ctr"/>
                      <a:r>
                        <a:rPr lang="en-US" dirty="0" smtClean="0"/>
                        <a:t>0.50*-20%+0.50*30%=5%</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.025 </a:t>
                      </a:r>
                      <a:endParaRPr lang="en-US" dirty="0" smtClean="0">
                        <a:effectLst/>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Boom </a:t>
                      </a:r>
                      <a:endParaRPr lang="en-US" dirty="0" smtClean="0">
                        <a:effectLst/>
                      </a:endParaRPr>
                    </a:p>
                  </a:txBody>
                  <a:tcPr/>
                </a:tc>
                <a:tc>
                  <a:txBody>
                    <a:bodyPr/>
                    <a:lstStyle/>
                    <a:p>
                      <a:pPr algn="ctr"/>
                      <a:r>
                        <a:rPr lang="en-US" dirty="0" smtClean="0"/>
                        <a:t>0.50</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0.50*70%+0.50*10%=40%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.200 </a:t>
                      </a:r>
                      <a:endParaRPr lang="en-US" dirty="0" smtClean="0">
                        <a:effectLst/>
                      </a:endParaRPr>
                    </a:p>
                  </a:txBody>
                  <a:tcPr/>
                </a:tc>
              </a:tr>
              <a:tr h="370840">
                <a:tc>
                  <a:txBody>
                    <a:bodyPr/>
                    <a:lstStyle/>
                    <a:p>
                      <a:pPr algn="ctr"/>
                      <a:endParaRPr lang="en-US"/>
                    </a:p>
                  </a:txBody>
                  <a:tcPr/>
                </a:tc>
                <a:tc>
                  <a:txBody>
                    <a:bodyPr/>
                    <a:lstStyle/>
                    <a:p>
                      <a:pPr algn="ctr"/>
                      <a:endParaRPr lang="en-US" dirty="0"/>
                    </a:p>
                  </a:txBody>
                  <a:tcPr/>
                </a:tc>
                <a:tc>
                  <a:txBody>
                    <a:bodyPr/>
                    <a:lstStyle/>
                    <a:p>
                      <a:pPr algn="ct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E(R</a:t>
                      </a:r>
                      <a:r>
                        <a:rPr lang="en-US" baseline="-25000" dirty="0" smtClean="0"/>
                        <a:t>P</a:t>
                      </a:r>
                      <a:r>
                        <a:rPr lang="en-US" dirty="0" smtClean="0"/>
                        <a:t>)=</a:t>
                      </a:r>
                      <a:r>
                        <a:rPr lang="en-US" sz="1800" kern="1200" dirty="0" smtClean="0">
                          <a:solidFill>
                            <a:schemeClr val="dk1"/>
                          </a:solidFill>
                          <a:effectLst/>
                          <a:latin typeface="+mn-lt"/>
                          <a:ea typeface="+mn-ea"/>
                          <a:cs typeface="+mn-cs"/>
                        </a:rPr>
                        <a:t>22.5% </a:t>
                      </a:r>
                      <a:endParaRPr lang="en-US" dirty="0" smtClean="0">
                        <a:effectLst/>
                      </a:endParaRPr>
                    </a:p>
                  </a:txBody>
                  <a:tcPr/>
                </a:tc>
              </a:tr>
            </a:tbl>
          </a:graphicData>
        </a:graphic>
      </p:graphicFrame>
    </p:spTree>
    <p:extLst>
      <p:ext uri="{BB962C8B-B14F-4D97-AF65-F5344CB8AC3E}">
        <p14:creationId xmlns:p14="http://schemas.microsoft.com/office/powerpoint/2010/main" val="38278701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PORTFOLIO WEIGHTS </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portfolio </a:t>
            </a:r>
            <a:r>
              <a:rPr lang="en-US" dirty="0" smtClean="0"/>
              <a:t>weight: the </a:t>
            </a:r>
            <a:r>
              <a:rPr lang="en-US" dirty="0"/>
              <a:t>percentage of a portfolio’s total value that is in a particular asset. </a:t>
            </a:r>
            <a:endParaRPr lang="en-US" dirty="0"/>
          </a:p>
          <a:p>
            <a:r>
              <a:rPr lang="en-US" dirty="0"/>
              <a:t>For example, if we have $50 in one asset and $150 in another, our total portfolio is worth $200. The percentage of our portfolio in the first asset is $50􏰙$200 􏰁 .25. The per- </a:t>
            </a:r>
            <a:r>
              <a:rPr lang="en-US" dirty="0" err="1"/>
              <a:t>centage</a:t>
            </a:r>
            <a:r>
              <a:rPr lang="en-US" dirty="0"/>
              <a:t> of our portfolio in the second asset is $150􏰙$200, or .75. Our portfolio weights are thus .25 and .75. Notice that the weights have to add up to 1.00 </a:t>
            </a:r>
            <a:endParaRPr lang="en-US" dirty="0"/>
          </a:p>
          <a:p>
            <a:endParaRPr lang="en-US" dirty="0"/>
          </a:p>
        </p:txBody>
      </p:sp>
    </p:spTree>
    <p:extLst>
      <p:ext uri="{BB962C8B-B14F-4D97-AF65-F5344CB8AC3E}">
        <p14:creationId xmlns:p14="http://schemas.microsoft.com/office/powerpoint/2010/main" val="24308885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PORTFOLIO EXPECTED RETURNS </a:t>
            </a:r>
            <a:r>
              <a:rPr lang="en-US" dirty="0"/>
              <a:t/>
            </a:r>
            <a:br>
              <a:rPr lang="en-US" dirty="0"/>
            </a:br>
            <a:endParaRPr lang="en-US" dirty="0"/>
          </a:p>
        </p:txBody>
      </p:sp>
      <p:sp>
        <p:nvSpPr>
          <p:cNvPr id="3" name="Content Placeholder 2"/>
          <p:cNvSpPr>
            <a:spLocks noGrp="1"/>
          </p:cNvSpPr>
          <p:nvPr>
            <p:ph idx="1"/>
          </p:nvPr>
        </p:nvSpPr>
        <p:spPr>
          <a:xfrm>
            <a:off x="541071" y="1981200"/>
            <a:ext cx="7556313" cy="4144963"/>
          </a:xfrm>
        </p:spPr>
        <p:txBody>
          <a:bodyPr/>
          <a:lstStyle/>
          <a:p>
            <a:r>
              <a:rPr lang="en-US" dirty="0"/>
              <a:t>Let’s go back to Stocks L and U. You put half your money in each. The portfolio weights are obviously .50 and .50. What is the pattern of returns on this portfolio? </a:t>
            </a:r>
            <a:endParaRPr lang="en-US" dirty="0"/>
          </a:p>
          <a:p>
            <a:r>
              <a:rPr lang="en-US" dirty="0" smtClean="0"/>
              <a:t>In </a:t>
            </a:r>
            <a:r>
              <a:rPr lang="en-US" dirty="0"/>
              <a:t>a </a:t>
            </a:r>
            <a:r>
              <a:rPr lang="en-US" dirty="0" smtClean="0"/>
              <a:t>recession</a:t>
            </a:r>
            <a:r>
              <a:rPr lang="en-US" dirty="0"/>
              <a:t> </a:t>
            </a:r>
            <a:r>
              <a:rPr lang="en-US" dirty="0" err="1" smtClean="0"/>
              <a:t>R</a:t>
            </a:r>
            <a:r>
              <a:rPr lang="en-US" baseline="-25000" dirty="0" err="1" smtClean="0"/>
              <a:t>p</a:t>
            </a:r>
            <a:r>
              <a:rPr lang="en-US" dirty="0" smtClean="0"/>
              <a:t>=0.50*-20%+0.50*30%=5%</a:t>
            </a:r>
          </a:p>
          <a:p>
            <a:r>
              <a:rPr lang="en-US" dirty="0"/>
              <a:t>when a boom occurs </a:t>
            </a:r>
            <a:r>
              <a:rPr lang="en-US" dirty="0" err="1"/>
              <a:t>R</a:t>
            </a:r>
            <a:r>
              <a:rPr lang="en-US" baseline="-25000" dirty="0" err="1"/>
              <a:t>p</a:t>
            </a:r>
            <a:r>
              <a:rPr lang="en-US" dirty="0"/>
              <a:t>=0.50</a:t>
            </a:r>
            <a:r>
              <a:rPr lang="en-US" dirty="0" smtClean="0"/>
              <a:t>*70</a:t>
            </a:r>
            <a:r>
              <a:rPr lang="en-US" dirty="0"/>
              <a:t>%+0.50</a:t>
            </a:r>
            <a:r>
              <a:rPr lang="en-US" dirty="0" smtClean="0"/>
              <a:t>*10</a:t>
            </a:r>
            <a:r>
              <a:rPr lang="en-US" dirty="0"/>
              <a:t>%</a:t>
            </a:r>
            <a:r>
              <a:rPr lang="en-US" dirty="0" smtClean="0"/>
              <a:t>=40%</a:t>
            </a:r>
            <a:endParaRPr lang="en-US" dirty="0"/>
          </a:p>
          <a:p>
            <a:r>
              <a:rPr lang="en-US" dirty="0" smtClean="0"/>
              <a:t>E(</a:t>
            </a:r>
            <a:r>
              <a:rPr lang="en-US" dirty="0" err="1" smtClean="0"/>
              <a:t>R</a:t>
            </a:r>
            <a:r>
              <a:rPr lang="en-US" baseline="-25000" dirty="0" err="1" smtClean="0"/>
              <a:t>p</a:t>
            </a:r>
            <a:r>
              <a:rPr lang="en-US" dirty="0" smtClean="0"/>
              <a:t>)=0.50*E(R</a:t>
            </a:r>
            <a:r>
              <a:rPr lang="en-US" baseline="-25000" dirty="0" smtClean="0"/>
              <a:t>L</a:t>
            </a:r>
            <a:r>
              <a:rPr lang="en-US" dirty="0" smtClean="0"/>
              <a:t>)+0.50*E(R</a:t>
            </a:r>
            <a:r>
              <a:rPr lang="en-US" baseline="-25000" dirty="0" smtClean="0"/>
              <a:t>U</a:t>
            </a:r>
            <a:r>
              <a:rPr lang="en-US" dirty="0" smtClean="0"/>
              <a:t>)</a:t>
            </a:r>
          </a:p>
          <a:p>
            <a:pPr marL="0" indent="0">
              <a:buNone/>
            </a:pPr>
            <a:r>
              <a:rPr lang="en-US" dirty="0"/>
              <a:t>	</a:t>
            </a:r>
            <a:r>
              <a:rPr lang="en-US" dirty="0" smtClean="0"/>
              <a:t>=0.5-*35%+0.50*20%=22.5%</a:t>
            </a:r>
            <a:endParaRPr lang="en-US" dirty="0"/>
          </a:p>
          <a:p>
            <a:r>
              <a:rPr lang="en-US" dirty="0"/>
              <a:t>E(</a:t>
            </a:r>
            <a:r>
              <a:rPr lang="en-US" dirty="0" err="1"/>
              <a:t>R</a:t>
            </a:r>
            <a:r>
              <a:rPr lang="en-US" baseline="-25000" dirty="0" err="1"/>
              <a:t>p</a:t>
            </a:r>
            <a:r>
              <a:rPr lang="en-US" dirty="0" smtClean="0"/>
              <a:t>)=X</a:t>
            </a:r>
            <a:r>
              <a:rPr lang="en-US" baseline="-25000" dirty="0" smtClean="0"/>
              <a:t>1</a:t>
            </a:r>
            <a:r>
              <a:rPr lang="en-US" dirty="0" smtClean="0"/>
              <a:t>*E(R</a:t>
            </a:r>
            <a:r>
              <a:rPr lang="en-US" baseline="-25000" dirty="0" smtClean="0"/>
              <a:t>1</a:t>
            </a:r>
            <a:r>
              <a:rPr lang="en-US" dirty="0" smtClean="0"/>
              <a:t>)+X</a:t>
            </a:r>
            <a:r>
              <a:rPr lang="en-US" baseline="-25000" dirty="0" smtClean="0"/>
              <a:t>2</a:t>
            </a:r>
            <a:r>
              <a:rPr lang="en-US" dirty="0" smtClean="0"/>
              <a:t>*E(R</a:t>
            </a:r>
            <a:r>
              <a:rPr lang="en-US" baseline="-25000" dirty="0" smtClean="0"/>
              <a:t>2</a:t>
            </a:r>
            <a:r>
              <a:rPr lang="en-US" dirty="0" smtClean="0"/>
              <a:t>)+……</a:t>
            </a:r>
            <a:r>
              <a:rPr lang="en-US" dirty="0" err="1" smtClean="0"/>
              <a:t>X</a:t>
            </a:r>
            <a:r>
              <a:rPr lang="en-US" baseline="-25000" dirty="0" err="1" smtClean="0"/>
              <a:t>n</a:t>
            </a:r>
            <a:r>
              <a:rPr lang="en-US" dirty="0" smtClean="0"/>
              <a:t>*E(</a:t>
            </a:r>
            <a:r>
              <a:rPr lang="en-US" dirty="0" err="1" smtClean="0"/>
              <a:t>R</a:t>
            </a:r>
            <a:r>
              <a:rPr lang="en-US" baseline="-25000" dirty="0" err="1" smtClean="0"/>
              <a:t>n</a:t>
            </a:r>
            <a:r>
              <a:rPr lang="en-US" dirty="0"/>
              <a:t>)</a:t>
            </a:r>
          </a:p>
        </p:txBody>
      </p:sp>
    </p:spTree>
    <p:extLst>
      <p:ext uri="{BB962C8B-B14F-4D97-AF65-F5344CB8AC3E}">
        <p14:creationId xmlns:p14="http://schemas.microsoft.com/office/powerpoint/2010/main" val="28765245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PORTFOLIO VARIANCE </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the expected return on a portfolio that contains equal </a:t>
            </a:r>
            <a:r>
              <a:rPr lang="en-US" dirty="0" smtClean="0"/>
              <a:t>investments </a:t>
            </a:r>
            <a:r>
              <a:rPr lang="en-US" dirty="0"/>
              <a:t>in Stocks U and L is 22.5 percent. What is the standard deviation of return on this portfolio? </a:t>
            </a:r>
            <a:endParaRPr lang="en-US" dirty="0" smtClean="0"/>
          </a:p>
          <a:p>
            <a:r>
              <a:rPr lang="en-US" dirty="0" err="1" smtClean="0"/>
              <a:t>σ</a:t>
            </a:r>
            <a:r>
              <a:rPr lang="en-US" baseline="-25000" dirty="0" err="1" smtClean="0"/>
              <a:t>p</a:t>
            </a:r>
            <a:r>
              <a:rPr lang="en-US" dirty="0" smtClean="0"/>
              <a:t>=0.50*45%+0.50*10%=27.5%</a:t>
            </a:r>
          </a:p>
          <a:p>
            <a:r>
              <a:rPr lang="en-US" dirty="0"/>
              <a:t>Suppose we put 2􏰙11 (about 18 percent) in L and the other 9􏰙11 (about 82 percent) in U. If a recession occurs, this portfolio will have a return of: </a:t>
            </a:r>
            <a:endParaRPr lang="en-US" dirty="0"/>
          </a:p>
          <a:p>
            <a:r>
              <a:rPr lang="en-US" dirty="0" smtClean="0"/>
              <a:t>RP=(2/11)*-20%+(8/11)*30%=20.91%</a:t>
            </a:r>
            <a:endParaRPr lang="en-US" dirty="0"/>
          </a:p>
          <a:p>
            <a:endParaRPr lang="en-US" dirty="0"/>
          </a:p>
        </p:txBody>
      </p:sp>
    </p:spTree>
    <p:extLst>
      <p:ext uri="{BB962C8B-B14F-4D97-AF65-F5344CB8AC3E}">
        <p14:creationId xmlns:p14="http://schemas.microsoft.com/office/powerpoint/2010/main" val="3609114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00612294"/>
              </p:ext>
            </p:extLst>
          </p:nvPr>
        </p:nvGraphicFramePr>
        <p:xfrm>
          <a:off x="179095" y="150011"/>
          <a:ext cx="8964904" cy="3662377"/>
        </p:xfrm>
        <a:graphic>
          <a:graphicData uri="http://schemas.openxmlformats.org/drawingml/2006/table">
            <a:tbl>
              <a:tblPr firstRow="1" bandRow="1">
                <a:tableStyleId>{5C22544A-7EE6-4342-B048-85BDC9FD1C3A}</a:tableStyleId>
              </a:tblPr>
              <a:tblGrid>
                <a:gridCol w="1392276"/>
                <a:gridCol w="1256446"/>
                <a:gridCol w="1392276"/>
                <a:gridCol w="2504095"/>
                <a:gridCol w="2419811"/>
              </a:tblGrid>
              <a:tr h="157270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(1)</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 State of Economy </a:t>
                      </a:r>
                      <a:endParaRPr lang="en-US" dirty="0" smtClean="0">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(2) Probability of State of Economy </a:t>
                      </a:r>
                      <a:endParaRPr lang="en-US" dirty="0" smtClean="0">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(3)</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 Return Deviation from Expected Return </a:t>
                      </a:r>
                      <a:endParaRPr lang="en-US" dirty="0" smtClean="0">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(4)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Squared Return Deviation from Expected Return </a:t>
                      </a:r>
                      <a:endParaRPr lang="en-US" dirty="0" smtClean="0">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(5)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Product (2)*(4) </a:t>
                      </a:r>
                      <a:endParaRPr lang="en-US" dirty="0" smtClean="0">
                        <a:effectLst/>
                      </a:endParaRPr>
                    </a:p>
                  </a:txBody>
                  <a:tcPr/>
                </a:tc>
              </a:tr>
              <a:tr h="33569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Recession </a:t>
                      </a:r>
                      <a:endParaRPr lang="en-US" dirty="0" smtClean="0">
                        <a:effectLst/>
                      </a:endParaRPr>
                    </a:p>
                  </a:txBody>
                  <a:tcPr/>
                </a:tc>
                <a:tc>
                  <a:txBody>
                    <a:bodyPr/>
                    <a:lstStyle/>
                    <a:p>
                      <a:pPr algn="ctr"/>
                      <a:r>
                        <a:rPr lang="en-US" dirty="0" smtClean="0"/>
                        <a:t>0.50</a:t>
                      </a:r>
                      <a:endParaRPr lang="en-US" dirty="0"/>
                    </a:p>
                  </a:txBody>
                  <a:tcPr/>
                </a:tc>
                <a:tc>
                  <a:txBody>
                    <a:bodyPr/>
                    <a:lstStyle/>
                    <a:p>
                      <a:pPr algn="ctr"/>
                      <a:r>
                        <a:rPr lang="en-US" dirty="0" smtClean="0"/>
                        <a:t>5%</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(0.05-0,225)</a:t>
                      </a:r>
                      <a:r>
                        <a:rPr lang="en-US" baseline="30000" dirty="0" smtClean="0"/>
                        <a:t>2</a:t>
                      </a:r>
                      <a:r>
                        <a:rPr lang="en-US" dirty="0" smtClean="0"/>
                        <a:t>=</a:t>
                      </a:r>
                      <a:r>
                        <a:rPr lang="en-US" sz="1800" kern="1200" dirty="0" smtClean="0">
                          <a:solidFill>
                            <a:schemeClr val="dk1"/>
                          </a:solidFill>
                          <a:effectLst/>
                          <a:latin typeface="+mn-lt"/>
                          <a:ea typeface="+mn-ea"/>
                          <a:cs typeface="+mn-cs"/>
                        </a:rPr>
                        <a:t>.030625 </a:t>
                      </a:r>
                      <a:endParaRPr lang="en-US" dirty="0" smtClean="0">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.0153125 </a:t>
                      </a:r>
                      <a:endParaRPr lang="en-US" dirty="0" smtClean="0">
                        <a:effectLst/>
                      </a:endParaRPr>
                    </a:p>
                  </a:txBody>
                  <a:tcPr/>
                </a:tc>
              </a:tr>
              <a:tr h="33569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Boom </a:t>
                      </a:r>
                      <a:endParaRPr lang="en-US" dirty="0" smtClean="0">
                        <a:effectLst/>
                      </a:endParaRPr>
                    </a:p>
                  </a:txBody>
                  <a:tcPr/>
                </a:tc>
                <a:tc>
                  <a:txBody>
                    <a:bodyPr/>
                    <a:lstStyle/>
                    <a:p>
                      <a:pPr algn="ctr"/>
                      <a:r>
                        <a:rPr lang="en-US" dirty="0" smtClean="0"/>
                        <a:t>0.50</a:t>
                      </a:r>
                      <a:endParaRPr lang="en-US" dirty="0"/>
                    </a:p>
                  </a:txBody>
                  <a:tcPr/>
                </a:tc>
                <a:tc>
                  <a:txBody>
                    <a:bodyPr/>
                    <a:lstStyle/>
                    <a:p>
                      <a:pPr algn="ctr"/>
                      <a:r>
                        <a:rPr lang="en-US" dirty="0" smtClean="0"/>
                        <a:t>40%</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(0.40-0,225)</a:t>
                      </a:r>
                      <a:r>
                        <a:rPr lang="en-US" baseline="30000" dirty="0" smtClean="0"/>
                        <a:t>2</a:t>
                      </a:r>
                      <a:r>
                        <a:rPr lang="en-US" dirty="0" smtClean="0"/>
                        <a:t>=</a:t>
                      </a:r>
                      <a:r>
                        <a:rPr lang="en-US" sz="1800" kern="1200" dirty="0" smtClean="0">
                          <a:solidFill>
                            <a:schemeClr val="dk1"/>
                          </a:solidFill>
                          <a:effectLst/>
                          <a:latin typeface="+mn-lt"/>
                          <a:ea typeface="+mn-ea"/>
                          <a:cs typeface="+mn-cs"/>
                        </a:rPr>
                        <a:t>.030625 </a:t>
                      </a:r>
                      <a:endParaRPr lang="en-US" dirty="0" smtClean="0">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sng" kern="1200" dirty="0" smtClean="0">
                          <a:solidFill>
                            <a:schemeClr val="dk1"/>
                          </a:solidFill>
                          <a:effectLst/>
                          <a:latin typeface="+mn-lt"/>
                          <a:ea typeface="+mn-ea"/>
                          <a:cs typeface="+mn-cs"/>
                        </a:rPr>
                        <a:t>.0153125 </a:t>
                      </a:r>
                      <a:endParaRPr lang="en-US" u="sng" dirty="0" smtClean="0">
                        <a:effectLst/>
                      </a:endParaRPr>
                    </a:p>
                  </a:txBody>
                  <a:tcPr/>
                </a:tc>
              </a:tr>
              <a:tr h="335694">
                <a:tc>
                  <a:txBody>
                    <a:bodyPr/>
                    <a:lstStyle/>
                    <a:p>
                      <a:pPr algn="ctr"/>
                      <a:endParaRPr lang="en-US"/>
                    </a:p>
                  </a:txBody>
                  <a:tcPr/>
                </a:tc>
                <a:tc>
                  <a:txBody>
                    <a:bodyPr/>
                    <a:lstStyle/>
                    <a:p>
                      <a:pPr algn="ctr"/>
                      <a:endParaRPr lang="en-US"/>
                    </a:p>
                  </a:txBody>
                  <a:tcPr/>
                </a:tc>
                <a:tc>
                  <a:txBody>
                    <a:bodyPr/>
                    <a:lstStyle/>
                    <a:p>
                      <a:pPr algn="ctr"/>
                      <a:endParaRPr lang="en-US"/>
                    </a:p>
                  </a:txBody>
                  <a:tcPr/>
                </a:tc>
                <a:tc>
                  <a:txBody>
                    <a:bodyPr/>
                    <a:lstStyle/>
                    <a:p>
                      <a:pPr algn="ctr"/>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σ</a:t>
                      </a:r>
                      <a:r>
                        <a:rPr lang="en-US" baseline="-25000" dirty="0" smtClean="0"/>
                        <a:t>P</a:t>
                      </a:r>
                      <a:r>
                        <a:rPr lang="en-US" baseline="30000" dirty="0" smtClean="0"/>
                        <a:t>2</a:t>
                      </a:r>
                      <a:r>
                        <a:rPr lang="en-US" dirty="0" smtClean="0"/>
                        <a:t>=</a:t>
                      </a:r>
                      <a:r>
                        <a:rPr lang="en-US" sz="1800" kern="1200" dirty="0" smtClean="0">
                          <a:solidFill>
                            <a:schemeClr val="dk1"/>
                          </a:solidFill>
                          <a:effectLst/>
                          <a:latin typeface="+mn-lt"/>
                          <a:ea typeface="+mn-ea"/>
                          <a:cs typeface="+mn-cs"/>
                        </a:rPr>
                        <a:t>.030625 </a:t>
                      </a:r>
                      <a:endParaRPr lang="en-US" dirty="0" smtClean="0">
                        <a:effectLst/>
                      </a:endParaRPr>
                    </a:p>
                  </a:txBody>
                  <a:tcPr/>
                </a:tc>
              </a:tr>
              <a:tr h="827738">
                <a:tc>
                  <a:txBody>
                    <a:bodyPr/>
                    <a:lstStyle/>
                    <a:p>
                      <a:pPr algn="ctr"/>
                      <a:endParaRPr lang="en-US" dirty="0"/>
                    </a:p>
                  </a:txBody>
                  <a:tcPr/>
                </a:tc>
                <a:tc>
                  <a:txBody>
                    <a:bodyPr/>
                    <a:lstStyle/>
                    <a:p>
                      <a:pPr algn="ctr"/>
                      <a:endParaRPr lang="en-US"/>
                    </a:p>
                  </a:txBody>
                  <a:tcPr/>
                </a:tc>
                <a:tc>
                  <a:txBody>
                    <a:bodyPr/>
                    <a:lstStyle/>
                    <a:p>
                      <a:pPr algn="ctr"/>
                      <a:endParaRPr lang="en-US"/>
                    </a:p>
                  </a:txBody>
                  <a:tcPr/>
                </a:tc>
                <a:tc>
                  <a:txBody>
                    <a:bodyPr/>
                    <a:lstStyle/>
                    <a:p>
                      <a:pPr algn="ct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err="1" smtClean="0"/>
                        <a:t>σ</a:t>
                      </a:r>
                      <a:r>
                        <a:rPr lang="en-US" baseline="-25000" dirty="0" err="1" smtClean="0"/>
                        <a:t>P</a:t>
                      </a:r>
                      <a:r>
                        <a:rPr lang="en-US" baseline="-25000" dirty="0" smtClean="0"/>
                        <a:t>=</a:t>
                      </a:r>
                      <a:r>
                        <a:rPr lang="en-US" baseline="0" dirty="0" smtClean="0"/>
                        <a:t>√</a:t>
                      </a:r>
                      <a:r>
                        <a:rPr lang="en-US" sz="1800" kern="1200" dirty="0" smtClean="0">
                          <a:solidFill>
                            <a:schemeClr val="dk1"/>
                          </a:solidFill>
                          <a:effectLst/>
                          <a:latin typeface="+mn-lt"/>
                          <a:ea typeface="+mn-ea"/>
                          <a:cs typeface="+mn-cs"/>
                        </a:rPr>
                        <a:t>.030625 </a:t>
                      </a:r>
                      <a:endParaRPr lang="en-US" dirty="0" smtClean="0">
                        <a:effectLst/>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baseline="0" dirty="0" smtClean="0"/>
                        <a:t>=</a:t>
                      </a:r>
                      <a:r>
                        <a:rPr lang="en-US" sz="1800" kern="1200" dirty="0" smtClean="0">
                          <a:solidFill>
                            <a:schemeClr val="dk1"/>
                          </a:solidFill>
                          <a:effectLst/>
                          <a:latin typeface="+mn-lt"/>
                          <a:ea typeface="+mn-ea"/>
                          <a:cs typeface="+mn-cs"/>
                        </a:rPr>
                        <a:t>17.5% </a:t>
                      </a:r>
                      <a:endParaRPr lang="en-US" dirty="0" smtClean="0">
                        <a:effectLst/>
                      </a:endParaRPr>
                    </a:p>
                  </a:txBody>
                  <a:tcPr/>
                </a:tc>
              </a:tr>
            </a:tbl>
          </a:graphicData>
        </a:graphic>
      </p:graphicFrame>
      <p:sp>
        <p:nvSpPr>
          <p:cNvPr id="5" name="TextBox 4"/>
          <p:cNvSpPr txBox="1"/>
          <p:nvPr/>
        </p:nvSpPr>
        <p:spPr>
          <a:xfrm>
            <a:off x="498474" y="4395632"/>
            <a:ext cx="6990936" cy="719513"/>
          </a:xfrm>
          <a:prstGeom prst="rect">
            <a:avLst/>
          </a:prstGeom>
          <a:noFill/>
        </p:spPr>
        <p:txBody>
          <a:bodyPr wrap="square" rtlCol="0">
            <a:spAutoFit/>
          </a:bodyPr>
          <a:lstStyle/>
          <a:p>
            <a:pPr>
              <a:lnSpc>
                <a:spcPct val="110000"/>
              </a:lnSpc>
            </a:pPr>
            <a:r>
              <a:rPr lang="en-US" sz="2800" baseline="30000" dirty="0"/>
              <a:t>If a boom </a:t>
            </a:r>
            <a:r>
              <a:rPr lang="en-US" sz="2800" baseline="30000" dirty="0" smtClean="0"/>
              <a:t>occurs</a:t>
            </a:r>
            <a:r>
              <a:rPr lang="en-US" sz="2800" baseline="30000" dirty="0"/>
              <a:t>, this portfolio will have a return of</a:t>
            </a:r>
            <a:r>
              <a:rPr lang="en-US" sz="2800" baseline="30000" dirty="0" smtClean="0"/>
              <a:t>:</a:t>
            </a:r>
          </a:p>
          <a:p>
            <a:pPr>
              <a:lnSpc>
                <a:spcPct val="110000"/>
              </a:lnSpc>
            </a:pPr>
            <a:r>
              <a:rPr lang="en-US" sz="2800" baseline="30000" dirty="0" smtClean="0"/>
              <a:t>R</a:t>
            </a:r>
            <a:r>
              <a:rPr lang="en-US" sz="1100" dirty="0" smtClean="0"/>
              <a:t>P</a:t>
            </a:r>
            <a:r>
              <a:rPr lang="en-US" sz="2800" baseline="30000" dirty="0" smtClean="0"/>
              <a:t>=(1/11)*70%+(8/11)*10%=20.91%</a:t>
            </a:r>
            <a:endParaRPr lang="en-US" sz="2800" dirty="0"/>
          </a:p>
        </p:txBody>
      </p:sp>
    </p:spTree>
    <p:extLst>
      <p:ext uri="{BB962C8B-B14F-4D97-AF65-F5344CB8AC3E}">
        <p14:creationId xmlns:p14="http://schemas.microsoft.com/office/powerpoint/2010/main" val="28441747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a:t>
            </a: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11281232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we have concentrated mainly on the return behavior of a few large portfolios. We need to expand our consideration to include individual assets</a:t>
            </a:r>
            <a:r>
              <a:rPr lang="en-US" dirty="0" smtClean="0"/>
              <a:t>.</a:t>
            </a:r>
          </a:p>
          <a:p>
            <a:r>
              <a:rPr lang="en-US" dirty="0" smtClean="0"/>
              <a:t>Specifically</a:t>
            </a:r>
            <a:r>
              <a:rPr lang="en-US" dirty="0"/>
              <a:t>, we have two tasks to accomplish. </a:t>
            </a:r>
            <a:endParaRPr lang="en-US" dirty="0" smtClean="0"/>
          </a:p>
          <a:p>
            <a:pPr marL="457200" indent="-457200">
              <a:buFont typeface="+mj-lt"/>
              <a:buAutoNum type="arabicPeriod"/>
            </a:pPr>
            <a:r>
              <a:rPr lang="en-US" dirty="0" smtClean="0"/>
              <a:t>First</a:t>
            </a:r>
            <a:r>
              <a:rPr lang="en-US" dirty="0"/>
              <a:t>, we have to define risk and discuss how to measure </a:t>
            </a:r>
            <a:r>
              <a:rPr lang="en-US" dirty="0" smtClean="0"/>
              <a:t>it.</a:t>
            </a:r>
          </a:p>
          <a:p>
            <a:pPr marL="457200" indent="-457200">
              <a:buFont typeface="+mj-lt"/>
              <a:buAutoNum type="arabicPeriod"/>
            </a:pPr>
            <a:r>
              <a:rPr lang="en-US" dirty="0" smtClean="0"/>
              <a:t>We </a:t>
            </a:r>
            <a:r>
              <a:rPr lang="en-US" dirty="0"/>
              <a:t>then must quantify the relationship between an asset’s risk and its required return. </a:t>
            </a:r>
            <a:endParaRPr lang="en-US" dirty="0"/>
          </a:p>
          <a:p>
            <a:endParaRPr lang="en-US" dirty="0"/>
          </a:p>
        </p:txBody>
      </p:sp>
    </p:spTree>
    <p:extLst>
      <p:ext uri="{BB962C8B-B14F-4D97-AF65-F5344CB8AC3E}">
        <p14:creationId xmlns:p14="http://schemas.microsoft.com/office/powerpoint/2010/main" val="34212552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84094"/>
            <a:ext cx="8054787" cy="1116106"/>
          </a:xfrm>
        </p:spPr>
        <p:txBody>
          <a:bodyPr/>
          <a:lstStyle/>
          <a:p>
            <a:r>
              <a:rPr lang="en-US" b="1" dirty="0" smtClean="0"/>
              <a:t>13.1 </a:t>
            </a:r>
            <a:r>
              <a:rPr lang="en-US" dirty="0" smtClean="0"/>
              <a:t>Expected Returns and Variances </a:t>
            </a:r>
            <a:endParaRPr lang="en-US" dirty="0"/>
          </a:p>
        </p:txBody>
      </p:sp>
      <p:sp>
        <p:nvSpPr>
          <p:cNvPr id="3" name="Content Placeholder 2"/>
          <p:cNvSpPr>
            <a:spLocks noGrp="1"/>
          </p:cNvSpPr>
          <p:nvPr>
            <p:ph idx="1"/>
          </p:nvPr>
        </p:nvSpPr>
        <p:spPr/>
        <p:txBody>
          <a:bodyPr/>
          <a:lstStyle/>
          <a:p>
            <a:r>
              <a:rPr lang="en-US" dirty="0"/>
              <a:t>how to analyze returns and variances when the information we have concerns future possible returns and their probabilities. </a:t>
            </a:r>
            <a:endParaRPr lang="en-US" dirty="0"/>
          </a:p>
          <a:p>
            <a:endParaRPr lang="en-US" dirty="0"/>
          </a:p>
        </p:txBody>
      </p:sp>
    </p:spTree>
    <p:extLst>
      <p:ext uri="{BB962C8B-B14F-4D97-AF65-F5344CB8AC3E}">
        <p14:creationId xmlns:p14="http://schemas.microsoft.com/office/powerpoint/2010/main" val="16687662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EXPECTED RETURN </a:t>
            </a:r>
            <a:r>
              <a:rPr lang="en-US" dirty="0"/>
              <a:t/>
            </a:r>
            <a:br>
              <a:rPr lang="en-US" dirty="0"/>
            </a:br>
            <a:endParaRPr lang="en-US" dirty="0"/>
          </a:p>
        </p:txBody>
      </p:sp>
      <p:sp>
        <p:nvSpPr>
          <p:cNvPr id="3" name="Content Placeholder 2"/>
          <p:cNvSpPr>
            <a:spLocks noGrp="1"/>
          </p:cNvSpPr>
          <p:nvPr>
            <p:ph idx="1"/>
          </p:nvPr>
        </p:nvSpPr>
        <p:spPr/>
        <p:txBody>
          <a:bodyPr>
            <a:normAutofit lnSpcReduction="10000"/>
          </a:bodyPr>
          <a:lstStyle/>
          <a:p>
            <a:r>
              <a:rPr lang="en-US" dirty="0"/>
              <a:t>straightforward </a:t>
            </a:r>
            <a:r>
              <a:rPr lang="en-US" dirty="0" smtClean="0"/>
              <a:t>case, </a:t>
            </a:r>
            <a:r>
              <a:rPr lang="en-US" dirty="0"/>
              <a:t>Consider a single period of time—say a year. We have two stocks, L and U, which have the following characteristics: Stock L is expected to have a return of 25 percent in the coming year. Stock U is expected to have a return of 20 percent for the same period. </a:t>
            </a:r>
            <a:endParaRPr lang="en-US" dirty="0"/>
          </a:p>
          <a:p>
            <a:r>
              <a:rPr lang="en-US" dirty="0"/>
              <a:t>In a situation like this, if all investors agreed on the expected returns, why would anyone want to hold Stock U? After all, why invest in one stock when the expectation is that another will do better? </a:t>
            </a:r>
            <a:endParaRPr lang="en-US" dirty="0"/>
          </a:p>
          <a:p>
            <a:r>
              <a:rPr lang="en-US" dirty="0"/>
              <a:t>the answer must depend on the risk of the two investments. The return on Stock L, although it is </a:t>
            </a:r>
            <a:r>
              <a:rPr lang="en-US" i="1" dirty="0"/>
              <a:t>expected </a:t>
            </a:r>
            <a:r>
              <a:rPr lang="en-US" dirty="0"/>
              <a:t>to be 25 percent, could actually turn out to be higher or lower. </a:t>
            </a:r>
            <a:endParaRPr lang="en-US" dirty="0"/>
          </a:p>
          <a:p>
            <a:endParaRPr lang="en-US" dirty="0"/>
          </a:p>
          <a:p>
            <a:endParaRPr lang="en-US" dirty="0"/>
          </a:p>
        </p:txBody>
      </p:sp>
    </p:spTree>
    <p:extLst>
      <p:ext uri="{BB962C8B-B14F-4D97-AF65-F5344CB8AC3E}">
        <p14:creationId xmlns:p14="http://schemas.microsoft.com/office/powerpoint/2010/main" val="13175769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For example, suppose the economy booms. In this case, we think Stock L will have a 70 percent return. </a:t>
            </a:r>
            <a:endParaRPr lang="en-US" dirty="0" smtClean="0"/>
          </a:p>
          <a:p>
            <a:r>
              <a:rPr lang="en-US" dirty="0" smtClean="0"/>
              <a:t>If </a:t>
            </a:r>
            <a:r>
              <a:rPr lang="en-US" dirty="0"/>
              <a:t>the economy enters a recession, we think the return will be 􏰀20 percent. </a:t>
            </a:r>
            <a:endParaRPr lang="en-US" dirty="0" smtClean="0"/>
          </a:p>
          <a:p>
            <a:r>
              <a:rPr lang="en-US" dirty="0" smtClean="0"/>
              <a:t>In </a:t>
            </a:r>
            <a:r>
              <a:rPr lang="en-US" dirty="0"/>
              <a:t>this case, we say that there are </a:t>
            </a:r>
            <a:r>
              <a:rPr lang="en-US" u="sng" dirty="0"/>
              <a:t>two </a:t>
            </a:r>
            <a:r>
              <a:rPr lang="en-US" i="1" u="sng" dirty="0"/>
              <a:t>states of the economy</a:t>
            </a:r>
            <a:r>
              <a:rPr lang="en-US" i="1" dirty="0"/>
              <a:t>, </a:t>
            </a:r>
            <a:r>
              <a:rPr lang="en-US" dirty="0"/>
              <a:t>which means that these are the only two possible situations. </a:t>
            </a:r>
            <a:endParaRPr lang="en-US" dirty="0"/>
          </a:p>
        </p:txBody>
      </p:sp>
    </p:spTree>
    <p:extLst>
      <p:ext uri="{BB962C8B-B14F-4D97-AF65-F5344CB8AC3E}">
        <p14:creationId xmlns:p14="http://schemas.microsoft.com/office/powerpoint/2010/main" val="33574160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8474" y="483429"/>
            <a:ext cx="7556313" cy="6374571"/>
          </a:xfrm>
        </p:spPr>
        <p:txBody>
          <a:bodyPr/>
          <a:lstStyle/>
          <a:p>
            <a:r>
              <a:rPr lang="en-US" dirty="0"/>
              <a:t>Suppose we think a boom and a recession are equally likely to happen, for a 50–50 chance of each. Table 13.1 illustrates the basic information we have described and some additional information about Stock U. Notice that Stock U earns 30 percent if there is a recession and 10 percent if there is a boom. </a:t>
            </a:r>
            <a:endParaRPr lang="en-US" dirty="0"/>
          </a:p>
          <a:p>
            <a:r>
              <a:rPr lang="en-US" dirty="0" smtClean="0"/>
              <a:t>E(R</a:t>
            </a:r>
            <a:r>
              <a:rPr lang="en-US" baseline="-25000" dirty="0" smtClean="0"/>
              <a:t>U</a:t>
            </a:r>
            <a:r>
              <a:rPr lang="en-US" dirty="0" smtClean="0"/>
              <a:t>)=(0.5*0.3)+(0.5*0.10)=20%</a:t>
            </a:r>
          </a:p>
          <a:p>
            <a:r>
              <a:rPr lang="en-US" dirty="0" smtClean="0"/>
              <a:t>E(R</a:t>
            </a:r>
            <a:r>
              <a:rPr lang="en-US" baseline="-25000" dirty="0" smtClean="0"/>
              <a:t>L</a:t>
            </a:r>
            <a:r>
              <a:rPr lang="en-US" dirty="0" smtClean="0"/>
              <a:t>)=(0.5*-0.20)+(0.5*0.70)=25%</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865666739"/>
              </p:ext>
            </p:extLst>
          </p:nvPr>
        </p:nvGraphicFramePr>
        <p:xfrm>
          <a:off x="498474" y="3776987"/>
          <a:ext cx="7853844" cy="2560320"/>
        </p:xfrm>
        <a:graphic>
          <a:graphicData uri="http://schemas.openxmlformats.org/drawingml/2006/table">
            <a:tbl>
              <a:tblPr firstRow="1" bandRow="1">
                <a:tableStyleId>{5C22544A-7EE6-4342-B048-85BDC9FD1C3A}</a:tableStyleId>
              </a:tblPr>
              <a:tblGrid>
                <a:gridCol w="1552971"/>
                <a:gridCol w="2556168"/>
                <a:gridCol w="1781244"/>
                <a:gridCol w="1963461"/>
              </a:tblGrid>
              <a:tr h="62380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State of Economy </a:t>
                      </a:r>
                      <a:endParaRPr lang="en-US" dirty="0" smtClean="0">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Probability of State of Economy </a:t>
                      </a:r>
                      <a:endParaRPr lang="en-US" dirty="0" smtClean="0">
                        <a:effectLst/>
                      </a:endParaRPr>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Rate of Return if State Occurs </a:t>
                      </a:r>
                      <a:endParaRPr lang="en-US" dirty="0" smtClean="0">
                        <a:effectLst/>
                      </a:endParaRPr>
                    </a:p>
                    <a:p>
                      <a:pPr algn="ctr"/>
                      <a:endParaRPr lang="en-US" dirty="0"/>
                    </a:p>
                  </a:txBody>
                  <a:tcPr/>
                </a:tc>
                <a:tc hMerge="1">
                  <a:txBody>
                    <a:bodyPr/>
                    <a:lstStyle/>
                    <a:p>
                      <a:endParaRPr lang="en-US" dirty="0"/>
                    </a:p>
                  </a:txBody>
                  <a:tcPr/>
                </a:tc>
              </a:tr>
              <a:tr h="370840">
                <a:tc>
                  <a:txBody>
                    <a:bodyPr/>
                    <a:lstStyle/>
                    <a:p>
                      <a:pPr algn="ctr"/>
                      <a:endParaRPr lang="en-US" dirty="0"/>
                    </a:p>
                  </a:txBody>
                  <a:tcPr/>
                </a:tc>
                <a:tc>
                  <a:txBody>
                    <a:bodyPr/>
                    <a:lstStyle/>
                    <a:p>
                      <a:pPr algn="ct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effectLst/>
                          <a:latin typeface="+mn-lt"/>
                          <a:ea typeface="+mn-ea"/>
                          <a:cs typeface="+mn-cs"/>
                        </a:rPr>
                        <a:t>Stock L </a:t>
                      </a:r>
                      <a:endParaRPr lang="en-US" dirty="0" smtClean="0">
                        <a:effectLst/>
                      </a:endParaRPr>
                    </a:p>
                    <a:p>
                      <a:pPr algn="ct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effectLst/>
                          <a:latin typeface="+mn-lt"/>
                          <a:ea typeface="+mn-ea"/>
                          <a:cs typeface="+mn-cs"/>
                        </a:rPr>
                        <a:t>Stock U</a:t>
                      </a:r>
                      <a:endParaRPr lang="en-US" dirty="0" smtClean="0">
                        <a:effectLst/>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Recession </a:t>
                      </a:r>
                      <a:endParaRPr lang="en-US" dirty="0" smtClean="0">
                        <a:effectLst/>
                      </a:endParaRPr>
                    </a:p>
                    <a:p>
                      <a:pPr algn="ct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0.50 </a:t>
                      </a:r>
                      <a:endParaRPr lang="en-US" dirty="0" smtClean="0">
                        <a:effectLst/>
                      </a:endParaRPr>
                    </a:p>
                    <a:p>
                      <a:pPr algn="ct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􏰀20% </a:t>
                      </a:r>
                      <a:endParaRPr lang="en-US" dirty="0" smtClean="0">
                        <a:effectLst/>
                      </a:endParaRPr>
                    </a:p>
                    <a:p>
                      <a:pPr algn="ct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30% </a:t>
                      </a:r>
                      <a:endParaRPr lang="en-US" dirty="0" smtClean="0">
                        <a:effectLst/>
                      </a:endParaRPr>
                    </a:p>
                    <a:p>
                      <a:pPr algn="ctr"/>
                      <a:endParaRPr lang="en-US"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Boom </a:t>
                      </a:r>
                      <a:endParaRPr lang="en-US" dirty="0" smtClean="0">
                        <a:effectLst/>
                      </a:endParaRPr>
                    </a:p>
                    <a:p>
                      <a:pPr algn="ct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0.50 </a:t>
                      </a:r>
                      <a:endParaRPr lang="en-US" dirty="0" smtClean="0">
                        <a:effectLst/>
                      </a:endParaRPr>
                    </a:p>
                    <a:p>
                      <a:pPr algn="ctr"/>
                      <a:endParaRPr lang="en-US" dirty="0"/>
                    </a:p>
                  </a:txBody>
                  <a:tcPr/>
                </a:tc>
                <a:tc>
                  <a:txBody>
                    <a:bodyPr/>
                    <a:lstStyle/>
                    <a:p>
                      <a:pPr algn="ctr"/>
                      <a:r>
                        <a:rPr lang="en-US" dirty="0" smtClean="0"/>
                        <a:t>70%</a:t>
                      </a:r>
                      <a:endParaRPr lang="en-US" dirty="0"/>
                    </a:p>
                  </a:txBody>
                  <a:tcPr/>
                </a:tc>
                <a:tc>
                  <a:txBody>
                    <a:bodyPr/>
                    <a:lstStyle/>
                    <a:p>
                      <a:pPr algn="ctr"/>
                      <a:r>
                        <a:rPr lang="en-US" dirty="0" smtClean="0"/>
                        <a:t>10%</a:t>
                      </a:r>
                      <a:endParaRPr lang="en-US" dirty="0"/>
                    </a:p>
                  </a:txBody>
                  <a:tcPr/>
                </a:tc>
              </a:tr>
            </a:tbl>
          </a:graphicData>
        </a:graphic>
      </p:graphicFrame>
    </p:spTree>
    <p:extLst>
      <p:ext uri="{BB962C8B-B14F-4D97-AF65-F5344CB8AC3E}">
        <p14:creationId xmlns:p14="http://schemas.microsoft.com/office/powerpoint/2010/main" val="2667077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64698218"/>
              </p:ext>
            </p:extLst>
          </p:nvPr>
        </p:nvGraphicFramePr>
        <p:xfrm>
          <a:off x="309339" y="1872213"/>
          <a:ext cx="8401170" cy="4170817"/>
        </p:xfrm>
        <a:graphic>
          <a:graphicData uri="http://schemas.openxmlformats.org/drawingml/2006/table">
            <a:tbl>
              <a:tblPr firstRow="1" bandRow="1">
                <a:tableStyleId>{5C22544A-7EE6-4342-B048-85BDC9FD1C3A}</a:tableStyleId>
              </a:tblPr>
              <a:tblGrid>
                <a:gridCol w="1400195"/>
                <a:gridCol w="1400195"/>
                <a:gridCol w="1400195"/>
                <a:gridCol w="1400195"/>
                <a:gridCol w="1400195"/>
                <a:gridCol w="1400195"/>
              </a:tblGrid>
              <a:tr h="569985">
                <a:tc>
                  <a:txBody>
                    <a:bodyPr/>
                    <a:lstStyle/>
                    <a:p>
                      <a:pPr algn="ctr"/>
                      <a:endParaRPr lang="en-US" dirty="0"/>
                    </a:p>
                  </a:txBody>
                  <a:tcPr/>
                </a:tc>
                <a:tc>
                  <a:txBody>
                    <a:bodyPr/>
                    <a:lstStyle/>
                    <a:p>
                      <a:pPr algn="ctr"/>
                      <a:endParaRPr lang="en-US" dirty="0"/>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Stock L </a:t>
                      </a:r>
                      <a:endParaRPr lang="en-US" dirty="0" smtClean="0">
                        <a:effectLst/>
                      </a:endParaRPr>
                    </a:p>
                    <a:p>
                      <a:pPr algn="ctr"/>
                      <a:endParaRPr lang="en-US" dirty="0"/>
                    </a:p>
                  </a:txBody>
                  <a:tcPr/>
                </a:tc>
                <a:tc hMerge="1">
                  <a:txBody>
                    <a:bodyPr/>
                    <a:lstStyle/>
                    <a:p>
                      <a:endParaRPr lang="en-US" dirty="0"/>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Stock U </a:t>
                      </a:r>
                      <a:endParaRPr lang="en-US" dirty="0" smtClean="0">
                        <a:effectLst/>
                      </a:endParaRPr>
                    </a:p>
                    <a:p>
                      <a:pPr algn="ctr"/>
                      <a:endParaRPr lang="en-US" dirty="0"/>
                    </a:p>
                  </a:txBody>
                  <a:tcPr/>
                </a:tc>
                <a:tc hMerge="1">
                  <a:txBody>
                    <a:bodyPr/>
                    <a:lstStyle/>
                    <a:p>
                      <a:endParaRPr lang="en-US" dirty="0"/>
                    </a:p>
                  </a:txBody>
                  <a:tcPr/>
                </a:tc>
              </a:tr>
              <a:tr h="150889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effectLst/>
                          <a:latin typeface="+mn-lt"/>
                          <a:ea typeface="+mn-ea"/>
                          <a:cs typeface="+mn-cs"/>
                        </a:rPr>
                        <a:t>(1)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effectLst/>
                          <a:latin typeface="+mn-lt"/>
                          <a:ea typeface="+mn-ea"/>
                          <a:cs typeface="+mn-cs"/>
                        </a:rPr>
                        <a:t>State of Economy </a:t>
                      </a:r>
                      <a:endParaRPr lang="en-US" dirty="0" smtClean="0">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effectLst/>
                          <a:latin typeface="+mn-lt"/>
                          <a:ea typeface="+mn-ea"/>
                          <a:cs typeface="+mn-cs"/>
                        </a:rPr>
                        <a:t>(2) Probability of State of Economy </a:t>
                      </a:r>
                      <a:endParaRPr lang="en-US" dirty="0" smtClean="0">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effectLst/>
                          <a:latin typeface="+mn-lt"/>
                          <a:ea typeface="+mn-ea"/>
                          <a:cs typeface="+mn-cs"/>
                        </a:rPr>
                        <a:t>(3)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effectLst/>
                          <a:latin typeface="+mn-lt"/>
                          <a:ea typeface="+mn-ea"/>
                          <a:cs typeface="+mn-cs"/>
                        </a:rPr>
                        <a:t>Rate of Return if State Occurs </a:t>
                      </a:r>
                      <a:endParaRPr lang="en-US" dirty="0" smtClean="0">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effectLst/>
                          <a:latin typeface="+mn-lt"/>
                          <a:ea typeface="+mn-ea"/>
                          <a:cs typeface="+mn-cs"/>
                        </a:rPr>
                        <a:t>(4) Product (2)*(3) </a:t>
                      </a:r>
                      <a:endParaRPr lang="en-US" dirty="0" smtClean="0">
                        <a:effectLst/>
                      </a:endParaRPr>
                    </a:p>
                    <a:p>
                      <a:pPr algn="ct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effectLst/>
                          <a:latin typeface="+mn-lt"/>
                          <a:ea typeface="+mn-ea"/>
                          <a:cs typeface="+mn-cs"/>
                        </a:rPr>
                        <a:t>(5)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effectLst/>
                          <a:latin typeface="+mn-lt"/>
                          <a:ea typeface="+mn-ea"/>
                          <a:cs typeface="+mn-cs"/>
                        </a:rPr>
                        <a:t>Rate of Return if State Occurs </a:t>
                      </a:r>
                      <a:endParaRPr lang="en-US" dirty="0" smtClean="0">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effectLst/>
                          <a:latin typeface="+mn-lt"/>
                          <a:ea typeface="+mn-ea"/>
                          <a:cs typeface="+mn-cs"/>
                        </a:rPr>
                        <a:t>(6) Product (2)*(5) </a:t>
                      </a:r>
                      <a:endParaRPr lang="en-US" dirty="0" smtClean="0">
                        <a:effectLst/>
                      </a:endParaRPr>
                    </a:p>
                    <a:p>
                      <a:pPr algn="ctr"/>
                      <a:endParaRPr lang="en-US"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Recession </a:t>
                      </a:r>
                      <a:endParaRPr lang="en-US" dirty="0" smtClean="0">
                        <a:effectLst/>
                      </a:endParaRPr>
                    </a:p>
                    <a:p>
                      <a:pPr algn="ctr"/>
                      <a:endParaRPr lang="en-US" dirty="0"/>
                    </a:p>
                  </a:txBody>
                  <a:tcPr/>
                </a:tc>
                <a:tc>
                  <a:txBody>
                    <a:bodyPr/>
                    <a:lstStyle/>
                    <a:p>
                      <a:pPr algn="ctr"/>
                      <a:r>
                        <a:rPr lang="en-US" dirty="0" smtClean="0"/>
                        <a:t>0.50</a:t>
                      </a:r>
                      <a:endParaRPr lang="en-US" dirty="0"/>
                    </a:p>
                  </a:txBody>
                  <a:tcPr/>
                </a:tc>
                <a:tc>
                  <a:txBody>
                    <a:bodyPr/>
                    <a:lstStyle/>
                    <a:p>
                      <a:pPr algn="ctr"/>
                      <a:r>
                        <a:rPr lang="en-US" dirty="0" smtClean="0"/>
                        <a:t>-0.2</a:t>
                      </a:r>
                      <a:endParaRPr lang="en-US" dirty="0"/>
                    </a:p>
                  </a:txBody>
                  <a:tcPr/>
                </a:tc>
                <a:tc>
                  <a:txBody>
                    <a:bodyPr/>
                    <a:lstStyle/>
                    <a:p>
                      <a:pPr algn="ctr"/>
                      <a:r>
                        <a:rPr lang="en-US" dirty="0" smtClean="0"/>
                        <a:t>-0.1</a:t>
                      </a:r>
                      <a:endParaRPr lang="en-US" dirty="0"/>
                    </a:p>
                  </a:txBody>
                  <a:tcPr/>
                </a:tc>
                <a:tc>
                  <a:txBody>
                    <a:bodyPr/>
                    <a:lstStyle/>
                    <a:p>
                      <a:pPr algn="ctr"/>
                      <a:r>
                        <a:rPr lang="en-US" dirty="0" smtClean="0"/>
                        <a:t>0.30</a:t>
                      </a:r>
                      <a:endParaRPr lang="en-US" dirty="0"/>
                    </a:p>
                  </a:txBody>
                  <a:tcPr/>
                </a:tc>
                <a:tc>
                  <a:txBody>
                    <a:bodyPr/>
                    <a:lstStyle/>
                    <a:p>
                      <a:pPr algn="ctr"/>
                      <a:r>
                        <a:rPr lang="en-US" dirty="0" smtClean="0"/>
                        <a:t>0.15</a:t>
                      </a:r>
                      <a:endParaRPr lang="en-US"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Boom </a:t>
                      </a:r>
                      <a:endParaRPr lang="en-US" dirty="0" smtClean="0">
                        <a:effectLst/>
                      </a:endParaRPr>
                    </a:p>
                    <a:p>
                      <a:pPr algn="ctr"/>
                      <a:endParaRPr lang="en-US" dirty="0"/>
                    </a:p>
                  </a:txBody>
                  <a:tcPr/>
                </a:tc>
                <a:tc>
                  <a:txBody>
                    <a:bodyPr/>
                    <a:lstStyle/>
                    <a:p>
                      <a:pPr algn="ctr"/>
                      <a:r>
                        <a:rPr lang="en-US" dirty="0" smtClean="0"/>
                        <a:t>0.50</a:t>
                      </a:r>
                      <a:endParaRPr lang="en-US" dirty="0"/>
                    </a:p>
                  </a:txBody>
                  <a:tcPr/>
                </a:tc>
                <a:tc>
                  <a:txBody>
                    <a:bodyPr/>
                    <a:lstStyle/>
                    <a:p>
                      <a:pPr algn="ctr"/>
                      <a:r>
                        <a:rPr lang="en-US" dirty="0" smtClean="0"/>
                        <a:t>0.70</a:t>
                      </a:r>
                      <a:endParaRPr lang="en-US" dirty="0"/>
                    </a:p>
                  </a:txBody>
                  <a:tcPr/>
                </a:tc>
                <a:tc>
                  <a:txBody>
                    <a:bodyPr/>
                    <a:lstStyle/>
                    <a:p>
                      <a:pPr algn="ctr"/>
                      <a:r>
                        <a:rPr lang="en-US" dirty="0" smtClean="0"/>
                        <a:t>0.35</a:t>
                      </a:r>
                      <a:endParaRPr lang="en-US" dirty="0"/>
                    </a:p>
                  </a:txBody>
                  <a:tcPr/>
                </a:tc>
                <a:tc>
                  <a:txBody>
                    <a:bodyPr/>
                    <a:lstStyle/>
                    <a:p>
                      <a:pPr algn="ctr"/>
                      <a:r>
                        <a:rPr lang="en-US" dirty="0" smtClean="0"/>
                        <a:t>0.10</a:t>
                      </a:r>
                      <a:endParaRPr lang="en-US" dirty="0"/>
                    </a:p>
                  </a:txBody>
                  <a:tcPr/>
                </a:tc>
                <a:tc>
                  <a:txBody>
                    <a:bodyPr/>
                    <a:lstStyle/>
                    <a:p>
                      <a:pPr algn="ctr"/>
                      <a:r>
                        <a:rPr lang="en-US" dirty="0" smtClean="0"/>
                        <a:t>0.05</a:t>
                      </a:r>
                      <a:endParaRPr lang="en-US" dirty="0"/>
                    </a:p>
                  </a:txBody>
                  <a:tcPr/>
                </a:tc>
              </a:tr>
              <a:tr h="370840">
                <a:tc>
                  <a:txBody>
                    <a:bodyPr/>
                    <a:lstStyle/>
                    <a:p>
                      <a:pPr algn="ctr"/>
                      <a:endParaRPr lang="en-US" dirty="0"/>
                    </a:p>
                  </a:txBody>
                  <a:tcPr/>
                </a:tc>
                <a:tc>
                  <a:txBody>
                    <a:bodyPr/>
                    <a:lstStyle/>
                    <a:p>
                      <a:pPr algn="ctr"/>
                      <a:r>
                        <a:rPr lang="en-US" dirty="0" smtClean="0"/>
                        <a:t>1</a:t>
                      </a:r>
                      <a:endParaRPr lang="en-US" dirty="0"/>
                    </a:p>
                  </a:txBody>
                  <a:tcPr/>
                </a:tc>
                <a:tc>
                  <a:txBody>
                    <a:bodyPr/>
                    <a:lstStyle/>
                    <a:p>
                      <a:pPr algn="ctr"/>
                      <a:endParaRPr lang="en-US"/>
                    </a:p>
                  </a:txBody>
                  <a:tcPr/>
                </a:tc>
                <a:tc>
                  <a:txBody>
                    <a:bodyPr/>
                    <a:lstStyle/>
                    <a:p>
                      <a:pPr algn="ctr"/>
                      <a:endParaRPr lang="en-US"/>
                    </a:p>
                  </a:txBody>
                  <a:tcPr/>
                </a:tc>
                <a:tc>
                  <a:txBody>
                    <a:bodyPr/>
                    <a:lstStyle/>
                    <a:p>
                      <a:pPr algn="ctr"/>
                      <a:endParaRPr lang="en-US" dirty="0"/>
                    </a:p>
                  </a:txBody>
                  <a:tcPr/>
                </a:tc>
                <a:tc>
                  <a:txBody>
                    <a:bodyPr/>
                    <a:lstStyle/>
                    <a:p>
                      <a:pPr algn="ctr"/>
                      <a:endParaRPr lang="en-US" dirty="0"/>
                    </a:p>
                  </a:txBody>
                  <a:tcPr/>
                </a:tc>
              </a:tr>
              <a:tr h="370840">
                <a:tc>
                  <a:txBody>
                    <a:bodyPr/>
                    <a:lstStyle/>
                    <a:p>
                      <a:pPr algn="ctr"/>
                      <a:endParaRPr lang="en-US" dirty="0"/>
                    </a:p>
                  </a:txBody>
                  <a:tcPr/>
                </a:tc>
                <a:tc>
                  <a:txBody>
                    <a:bodyPr/>
                    <a:lstStyle/>
                    <a:p>
                      <a:pPr algn="ctr"/>
                      <a:endParaRPr lang="en-US" dirty="0"/>
                    </a:p>
                  </a:txBody>
                  <a:tcPr/>
                </a:tc>
                <a:tc>
                  <a:txBody>
                    <a:bodyPr/>
                    <a:lstStyle/>
                    <a:p>
                      <a:pPr algn="ctr"/>
                      <a:endParaRPr lang="en-US"/>
                    </a:p>
                  </a:txBody>
                  <a:tcPr/>
                </a:tc>
                <a:tc>
                  <a:txBody>
                    <a:bodyPr/>
                    <a:lstStyle/>
                    <a:p>
                      <a:pPr algn="ctr"/>
                      <a:r>
                        <a:rPr lang="en-US" dirty="0" smtClean="0"/>
                        <a:t>E(R</a:t>
                      </a:r>
                      <a:r>
                        <a:rPr lang="en-US" baseline="-25000" dirty="0" smtClean="0"/>
                        <a:t>L</a:t>
                      </a:r>
                      <a:r>
                        <a:rPr lang="en-US" dirty="0" smtClean="0"/>
                        <a:t>)=25%</a:t>
                      </a:r>
                      <a:endParaRPr lang="en-US" dirty="0"/>
                    </a:p>
                  </a:txBody>
                  <a:tcPr/>
                </a:tc>
                <a:tc>
                  <a:txBody>
                    <a:bodyPr/>
                    <a:lstStyle/>
                    <a:p>
                      <a:pPr algn="ctr"/>
                      <a:endParaRPr lang="en-US"/>
                    </a:p>
                  </a:txBody>
                  <a:tcPr/>
                </a:tc>
                <a:tc>
                  <a:txBody>
                    <a:bodyPr/>
                    <a:lstStyle/>
                    <a:p>
                      <a:pPr algn="ctr"/>
                      <a:r>
                        <a:rPr lang="en-US" dirty="0" smtClean="0"/>
                        <a:t>E(R</a:t>
                      </a:r>
                      <a:r>
                        <a:rPr lang="en-US" baseline="-25000" dirty="0" smtClean="0"/>
                        <a:t>U</a:t>
                      </a:r>
                      <a:r>
                        <a:rPr lang="en-US" dirty="0" smtClean="0"/>
                        <a:t>)=20%</a:t>
                      </a:r>
                      <a:endParaRPr lang="en-US" dirty="0"/>
                    </a:p>
                  </a:txBody>
                  <a:tcPr/>
                </a:tc>
              </a:tr>
            </a:tbl>
          </a:graphicData>
        </a:graphic>
      </p:graphicFrame>
    </p:spTree>
    <p:extLst>
      <p:ext uri="{BB962C8B-B14F-4D97-AF65-F5344CB8AC3E}">
        <p14:creationId xmlns:p14="http://schemas.microsoft.com/office/powerpoint/2010/main" val="39166606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351942" y="1269849"/>
            <a:ext cx="7556313" cy="5207151"/>
          </a:xfrm>
        </p:spPr>
        <p:txBody>
          <a:bodyPr>
            <a:normAutofit/>
          </a:bodyPr>
          <a:lstStyle/>
          <a:p>
            <a:r>
              <a:rPr lang="en-US" dirty="0" smtClean="0"/>
              <a:t>If the risk free rate is 8%</a:t>
            </a:r>
          </a:p>
          <a:p>
            <a:r>
              <a:rPr lang="en-US" dirty="0" smtClean="0"/>
              <a:t>Risk premium=Expected return-Risk</a:t>
            </a:r>
            <a:r>
              <a:rPr lang="en-US" dirty="0"/>
              <a:t>-free rate </a:t>
            </a:r>
            <a:endParaRPr lang="en-US" dirty="0"/>
          </a:p>
          <a:p>
            <a:pPr marL="0" indent="0">
              <a:buNone/>
            </a:pPr>
            <a:r>
              <a:rPr lang="en-US" dirty="0" smtClean="0"/>
              <a:t>		=E(R</a:t>
            </a:r>
            <a:r>
              <a:rPr lang="en-US" baseline="-25000" dirty="0" smtClean="0"/>
              <a:t>U</a:t>
            </a:r>
            <a:r>
              <a:rPr lang="en-US" dirty="0" smtClean="0"/>
              <a:t>)-</a:t>
            </a:r>
            <a:r>
              <a:rPr lang="en-US" dirty="0" err="1" smtClean="0"/>
              <a:t>R</a:t>
            </a:r>
            <a:r>
              <a:rPr lang="en-US" baseline="-25000" dirty="0" err="1" smtClean="0"/>
              <a:t>f</a:t>
            </a:r>
            <a:endParaRPr lang="en-US" baseline="-25000" dirty="0" smtClean="0"/>
          </a:p>
          <a:p>
            <a:pPr marL="0" indent="0">
              <a:buNone/>
            </a:pPr>
            <a:r>
              <a:rPr lang="en-US" baseline="-25000" dirty="0"/>
              <a:t>	</a:t>
            </a:r>
            <a:r>
              <a:rPr lang="en-US" baseline="-25000" dirty="0" smtClean="0"/>
              <a:t>	</a:t>
            </a:r>
            <a:r>
              <a:rPr lang="en-US" dirty="0" smtClean="0"/>
              <a:t>=20%-8%</a:t>
            </a:r>
          </a:p>
          <a:p>
            <a:pPr marL="0" indent="0">
              <a:buNone/>
            </a:pPr>
            <a:r>
              <a:rPr lang="en-US" dirty="0"/>
              <a:t>	</a:t>
            </a:r>
            <a:r>
              <a:rPr lang="en-US" dirty="0" smtClean="0"/>
              <a:t>	=12%</a:t>
            </a:r>
          </a:p>
          <a:p>
            <a:pPr marL="0" indent="0">
              <a:buNone/>
            </a:pPr>
            <a:r>
              <a:rPr lang="en-US" dirty="0" smtClean="0"/>
              <a:t>And</a:t>
            </a:r>
          </a:p>
          <a:p>
            <a:pPr marL="0" indent="0">
              <a:buNone/>
            </a:pPr>
            <a:r>
              <a:rPr lang="en-US" dirty="0"/>
              <a:t>	</a:t>
            </a:r>
            <a:r>
              <a:rPr lang="en-US" dirty="0" smtClean="0"/>
              <a:t>	</a:t>
            </a:r>
            <a:r>
              <a:rPr lang="en-US" dirty="0"/>
              <a:t>=E(</a:t>
            </a:r>
            <a:r>
              <a:rPr lang="en-US" dirty="0" smtClean="0"/>
              <a:t>R</a:t>
            </a:r>
            <a:r>
              <a:rPr lang="en-US" baseline="-25000" dirty="0" smtClean="0"/>
              <a:t>L</a:t>
            </a:r>
            <a:r>
              <a:rPr lang="en-US" dirty="0" smtClean="0"/>
              <a:t>)</a:t>
            </a:r>
            <a:r>
              <a:rPr lang="en-US" dirty="0"/>
              <a:t>-</a:t>
            </a:r>
            <a:r>
              <a:rPr lang="en-US" dirty="0" err="1" smtClean="0"/>
              <a:t>R</a:t>
            </a:r>
            <a:r>
              <a:rPr lang="en-US" baseline="-25000" dirty="0" err="1" smtClean="0"/>
              <a:t>f</a:t>
            </a:r>
            <a:endParaRPr lang="en-US" baseline="-25000" dirty="0" smtClean="0"/>
          </a:p>
          <a:p>
            <a:pPr marL="0" indent="0">
              <a:buNone/>
            </a:pPr>
            <a:r>
              <a:rPr lang="en-US" baseline="-25000" dirty="0" smtClean="0"/>
              <a:t>	</a:t>
            </a:r>
            <a:r>
              <a:rPr lang="en-US" baseline="-25000" dirty="0"/>
              <a:t>	</a:t>
            </a:r>
            <a:r>
              <a:rPr lang="en-US" dirty="0" smtClean="0"/>
              <a:t>=25%-8%</a:t>
            </a:r>
          </a:p>
          <a:p>
            <a:pPr marL="0" indent="0">
              <a:buNone/>
            </a:pPr>
            <a:r>
              <a:rPr lang="en-US" dirty="0"/>
              <a:t>	</a:t>
            </a:r>
            <a:r>
              <a:rPr lang="en-US" dirty="0" smtClean="0"/>
              <a:t>	=17%</a:t>
            </a:r>
          </a:p>
          <a:p>
            <a:pPr marL="0" indent="0">
              <a:buNone/>
            </a:pPr>
            <a:endParaRPr lang="en-US" baseline="-25000" dirty="0"/>
          </a:p>
          <a:p>
            <a:pPr marL="0" indent="0">
              <a:buNone/>
            </a:pPr>
            <a:endParaRPr lang="en-US" dirty="0"/>
          </a:p>
        </p:txBody>
      </p:sp>
    </p:spTree>
    <p:extLst>
      <p:ext uri="{BB962C8B-B14F-4D97-AF65-F5344CB8AC3E}">
        <p14:creationId xmlns:p14="http://schemas.microsoft.com/office/powerpoint/2010/main" val="3214323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CALCULATING THE VARIANCE </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To calculate the variances of the returns on our two stocks, we first determine the squared deviations from the expected return. We then multiply each possible squared deviation by its probability. </a:t>
            </a:r>
            <a:endParaRPr lang="en-US" dirty="0"/>
          </a:p>
          <a:p>
            <a:r>
              <a:rPr lang="en-US" dirty="0" smtClean="0"/>
              <a:t>Variance=σ</a:t>
            </a:r>
            <a:r>
              <a:rPr lang="en-US" baseline="30000" dirty="0" smtClean="0"/>
              <a:t>2</a:t>
            </a:r>
            <a:r>
              <a:rPr lang="en-US" dirty="0" smtClean="0"/>
              <a:t>=􏰄0.5*(0.10)</a:t>
            </a:r>
            <a:r>
              <a:rPr lang="en-US" baseline="30000" dirty="0" smtClean="0"/>
              <a:t>2</a:t>
            </a:r>
            <a:r>
              <a:rPr lang="en-US" dirty="0" smtClean="0"/>
              <a:t>+0.5*(-0.10%)</a:t>
            </a:r>
            <a:r>
              <a:rPr lang="en-US" baseline="30000" dirty="0" smtClean="0"/>
              <a:t>2</a:t>
            </a:r>
            <a:r>
              <a:rPr lang="en-US" dirty="0" smtClean="0"/>
              <a:t>=0.01</a:t>
            </a:r>
          </a:p>
          <a:p>
            <a:r>
              <a:rPr lang="en-US" dirty="0"/>
              <a:t>Standard </a:t>
            </a:r>
            <a:r>
              <a:rPr lang="en-US" dirty="0" smtClean="0"/>
              <a:t>deviation= square root of the variance	</a:t>
            </a:r>
            <a:endParaRPr lang="en-US" dirty="0"/>
          </a:p>
          <a:p>
            <a:pPr marL="0" indent="0">
              <a:buNone/>
            </a:pPr>
            <a:r>
              <a:rPr lang="en-US" dirty="0" smtClean="0"/>
              <a:t>			=√0.01= 0.1=10%</a:t>
            </a:r>
          </a:p>
          <a:p>
            <a:pPr marL="0" indent="0">
              <a:buNone/>
            </a:pPr>
            <a:endParaRPr lang="en-US" dirty="0" smtClean="0"/>
          </a:p>
        </p:txBody>
      </p:sp>
      <p:graphicFrame>
        <p:nvGraphicFramePr>
          <p:cNvPr id="4" name="Table 3"/>
          <p:cNvGraphicFramePr>
            <a:graphicFrameLocks noGrp="1"/>
          </p:cNvGraphicFramePr>
          <p:nvPr>
            <p:extLst>
              <p:ext uri="{D42A27DB-BD31-4B8C-83A1-F6EECF244321}">
                <p14:modId xmlns:p14="http://schemas.microsoft.com/office/powerpoint/2010/main" val="898857543"/>
              </p:ext>
            </p:extLst>
          </p:nvPr>
        </p:nvGraphicFramePr>
        <p:xfrm>
          <a:off x="498473" y="5043747"/>
          <a:ext cx="7870128" cy="1483360"/>
        </p:xfrm>
        <a:graphic>
          <a:graphicData uri="http://schemas.openxmlformats.org/drawingml/2006/table">
            <a:tbl>
              <a:tblPr firstRow="1" bandRow="1">
                <a:tableStyleId>{5C22544A-7EE6-4342-B048-85BDC9FD1C3A}</a:tableStyleId>
              </a:tblPr>
              <a:tblGrid>
                <a:gridCol w="2623376"/>
                <a:gridCol w="2623376"/>
                <a:gridCol w="2623376"/>
              </a:tblGrid>
              <a:tr h="370840">
                <a:tc>
                  <a:txBody>
                    <a:bodyPr/>
                    <a:lstStyle/>
                    <a:p>
                      <a:pPr algn="ct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Stock L </a:t>
                      </a:r>
                      <a:endParaRPr lang="en-US" dirty="0" smtClean="0">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Stock U </a:t>
                      </a:r>
                      <a:endParaRPr lang="en-US" dirty="0" smtClean="0">
                        <a:effectLst/>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Expected return E(R) </a:t>
                      </a:r>
                      <a:endParaRPr lang="en-US" dirty="0" smtClean="0">
                        <a:effectLst/>
                      </a:endParaRPr>
                    </a:p>
                  </a:txBody>
                  <a:tcPr/>
                </a:tc>
                <a:tc>
                  <a:txBody>
                    <a:bodyPr/>
                    <a:lstStyle/>
                    <a:p>
                      <a:pPr algn="ctr"/>
                      <a:r>
                        <a:rPr lang="en-US" dirty="0" smtClean="0"/>
                        <a:t>25%</a:t>
                      </a:r>
                      <a:endParaRPr lang="en-US" dirty="0"/>
                    </a:p>
                  </a:txBody>
                  <a:tcPr/>
                </a:tc>
                <a:tc>
                  <a:txBody>
                    <a:bodyPr/>
                    <a:lstStyle/>
                    <a:p>
                      <a:pPr algn="ctr"/>
                      <a:r>
                        <a:rPr lang="en-US" dirty="0" smtClean="0"/>
                        <a:t>20%</a:t>
                      </a:r>
                      <a:endParaRPr lang="en-US"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Variance </a:t>
                      </a:r>
                      <a:r>
                        <a:rPr lang="en-US" dirty="0" smtClean="0"/>
                        <a:t>σ</a:t>
                      </a:r>
                      <a:r>
                        <a:rPr lang="en-US" baseline="30000" dirty="0" smtClean="0"/>
                        <a:t>2</a:t>
                      </a:r>
                      <a:endParaRPr lang="en-US" dirty="0" smtClean="0">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.2025 </a:t>
                      </a:r>
                      <a:endParaRPr lang="en-US" dirty="0" smtClean="0">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.0100 </a:t>
                      </a:r>
                      <a:endParaRPr lang="en-US" dirty="0" smtClean="0">
                        <a:effectLst/>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Standard deviation </a:t>
                      </a:r>
                      <a:r>
                        <a:rPr lang="en-US" dirty="0" err="1" smtClean="0"/>
                        <a:t>σ</a:t>
                      </a:r>
                      <a:endParaRPr lang="en-US" dirty="0" smtClean="0">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45% </a:t>
                      </a:r>
                      <a:endParaRPr lang="en-US" dirty="0" smtClean="0">
                        <a:effectLs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10% </a:t>
                      </a:r>
                      <a:endParaRPr lang="en-US" dirty="0" smtClean="0">
                        <a:effectLst/>
                      </a:endParaRPr>
                    </a:p>
                  </a:txBody>
                  <a:tcPr/>
                </a:tc>
              </a:tr>
            </a:tbl>
          </a:graphicData>
        </a:graphic>
      </p:graphicFrame>
    </p:spTree>
    <p:extLst>
      <p:ext uri="{BB962C8B-B14F-4D97-AF65-F5344CB8AC3E}">
        <p14:creationId xmlns:p14="http://schemas.microsoft.com/office/powerpoint/2010/main" val="345892315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165</TotalTime>
  <Words>1279</Words>
  <Application>Microsoft Macintosh PowerPoint</Application>
  <PresentationFormat>On-screen Show (4:3)</PresentationFormat>
  <Paragraphs>173</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Advantage</vt:lpstr>
      <vt:lpstr>RETURN, RISK, AND THE SECURITY MARKET LINE  </vt:lpstr>
      <vt:lpstr>PowerPoint Presentation</vt:lpstr>
      <vt:lpstr>13.1 Expected Returns and Variances </vt:lpstr>
      <vt:lpstr>EXPECTED RETURN  </vt:lpstr>
      <vt:lpstr>PowerPoint Presentation</vt:lpstr>
      <vt:lpstr>PowerPoint Presentation</vt:lpstr>
      <vt:lpstr>PowerPoint Presentation</vt:lpstr>
      <vt:lpstr>PowerPoint Presentation</vt:lpstr>
      <vt:lpstr>CALCULATING THE VARIANCE  </vt:lpstr>
      <vt:lpstr>PowerPoint Presentation</vt:lpstr>
      <vt:lpstr>13.2 Portfolios  </vt:lpstr>
      <vt:lpstr>PORTFOLIO WEIGHTS  </vt:lpstr>
      <vt:lpstr>PORTFOLIO EXPECTED RETURNS  </vt:lpstr>
      <vt:lpstr>PORTFOLIO VARIANCE  </vt:lpstr>
      <vt:lpstr>PowerPoint Presentation</vt:lpstr>
      <vt:lpstr>Review</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RETURN, RISK, AND THE SECURITY MARKET LINE  </dc:title>
  <dc:creator>Me Stc</dc:creator>
  <cp:lastModifiedBy>Me Stc</cp:lastModifiedBy>
  <cp:revision>17</cp:revision>
  <dcterms:created xsi:type="dcterms:W3CDTF">2016-04-13T13:37:37Z</dcterms:created>
  <dcterms:modified xsi:type="dcterms:W3CDTF">2016-04-13T16:28:25Z</dcterms:modified>
</cp:coreProperties>
</file>