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333" r:id="rId24"/>
    <p:sldId id="334" r:id="rId25"/>
    <p:sldId id="335" r:id="rId26"/>
    <p:sldId id="336" r:id="rId27"/>
    <p:sldId id="337" r:id="rId28"/>
    <p:sldId id="338" r:id="rId29"/>
    <p:sldId id="339" r:id="rId30"/>
    <p:sldId id="340" r:id="rId31"/>
    <p:sldId id="296" r:id="rId32"/>
    <p:sldId id="297" r:id="rId33"/>
    <p:sldId id="298" r:id="rId34"/>
    <p:sldId id="299" r:id="rId35"/>
    <p:sldId id="300" r:id="rId36"/>
    <p:sldId id="315" r:id="rId37"/>
    <p:sldId id="302" r:id="rId38"/>
    <p:sldId id="303" r:id="rId39"/>
    <p:sldId id="304" r:id="rId40"/>
    <p:sldId id="305" r:id="rId41"/>
    <p:sldId id="306" r:id="rId42"/>
    <p:sldId id="307" r:id="rId43"/>
    <p:sldId id="308" r:id="rId44"/>
    <p:sldId id="309" r:id="rId45"/>
    <p:sldId id="310" r:id="rId46"/>
    <p:sldId id="311" r:id="rId47"/>
    <p:sldId id="312" r:id="rId48"/>
    <p:sldId id="313" r:id="rId49"/>
    <p:sldId id="316" r:id="rId50"/>
    <p:sldId id="317" r:id="rId51"/>
    <p:sldId id="318" r:id="rId52"/>
    <p:sldId id="319" r:id="rId53"/>
    <p:sldId id="320" r:id="rId54"/>
    <p:sldId id="321" r:id="rId55"/>
    <p:sldId id="322" r:id="rId56"/>
    <p:sldId id="323" r:id="rId57"/>
    <p:sldId id="324" r:id="rId58"/>
    <p:sldId id="325" r:id="rId59"/>
    <p:sldId id="326" r:id="rId60"/>
    <p:sldId id="327" r:id="rId61"/>
    <p:sldId id="328" r:id="rId62"/>
    <p:sldId id="329" r:id="rId63"/>
    <p:sldId id="330" r:id="rId64"/>
    <p:sldId id="331" r:id="rId6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7" d="100"/>
          <a:sy n="107" d="100"/>
        </p:scale>
        <p:origin x="-84"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_rels/data2.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4584CB-6C15-4AD4-9D11-B4FFB8C48EAA}" type="doc">
      <dgm:prSet loTypeId="urn:microsoft.com/office/officeart/2005/8/layout/cycle8" loCatId="cycle" qsTypeId="urn:microsoft.com/office/officeart/2005/8/quickstyle/simple1" qsCatId="simple" csTypeId="urn:microsoft.com/office/officeart/2005/8/colors/accent1_2" csCatId="accent1" phldr="1"/>
      <dgm:spPr/>
    </dgm:pt>
    <dgm:pt modelId="{40DB8F7D-ADE6-493F-A821-775B156B17B8}">
      <dgm:prSet phldrT="[Text]"/>
      <dgm:spPr/>
      <dgm:t>
        <a:bodyPr/>
        <a:lstStyle/>
        <a:p>
          <a:r>
            <a:rPr lang="en-US" dirty="0" smtClean="0"/>
            <a:t>Common stock</a:t>
          </a:r>
          <a:endParaRPr lang="en-US" dirty="0"/>
        </a:p>
      </dgm:t>
    </dgm:pt>
    <dgm:pt modelId="{3EF46040-CE1D-42B6-8EA0-B759495A983D}" type="parTrans" cxnId="{F14A4B9A-CEA4-491F-B95E-7A607CD48E43}">
      <dgm:prSet/>
      <dgm:spPr/>
      <dgm:t>
        <a:bodyPr/>
        <a:lstStyle/>
        <a:p>
          <a:endParaRPr lang="en-US"/>
        </a:p>
      </dgm:t>
    </dgm:pt>
    <dgm:pt modelId="{DD8FA93E-735A-4944-BD1B-802C76F0EBF8}" type="sibTrans" cxnId="{F14A4B9A-CEA4-491F-B95E-7A607CD48E43}">
      <dgm:prSet/>
      <dgm:spPr/>
      <dgm:t>
        <a:bodyPr/>
        <a:lstStyle/>
        <a:p>
          <a:endParaRPr lang="en-US"/>
        </a:p>
      </dgm:t>
    </dgm:pt>
    <dgm:pt modelId="{70FB5BD7-7160-43D5-AD81-F4462A395714}">
      <dgm:prSet phldrT="[Text]"/>
      <dgm:spPr/>
      <dgm:t>
        <a:bodyPr/>
        <a:lstStyle/>
        <a:p>
          <a:r>
            <a:rPr lang="en-US" dirty="0" smtClean="0"/>
            <a:t>Debt</a:t>
          </a:r>
          <a:endParaRPr lang="en-US" dirty="0"/>
        </a:p>
      </dgm:t>
    </dgm:pt>
    <dgm:pt modelId="{FE42270C-D07D-44B2-8471-30C62E298191}" type="parTrans" cxnId="{B14D3892-D148-4AA7-8412-9E4376517990}">
      <dgm:prSet/>
      <dgm:spPr/>
      <dgm:t>
        <a:bodyPr/>
        <a:lstStyle/>
        <a:p>
          <a:endParaRPr lang="en-US"/>
        </a:p>
      </dgm:t>
    </dgm:pt>
    <dgm:pt modelId="{4F852369-34BB-4200-8D6A-2571037FC74B}" type="sibTrans" cxnId="{B14D3892-D148-4AA7-8412-9E4376517990}">
      <dgm:prSet/>
      <dgm:spPr/>
      <dgm:t>
        <a:bodyPr/>
        <a:lstStyle/>
        <a:p>
          <a:endParaRPr lang="en-US"/>
        </a:p>
      </dgm:t>
    </dgm:pt>
    <dgm:pt modelId="{197EDAFD-53FB-49DD-AFA4-600C6EDF1B0F}">
      <dgm:prSet phldrT="[Text]"/>
      <dgm:spPr/>
      <dgm:t>
        <a:bodyPr/>
        <a:lstStyle/>
        <a:p>
          <a:r>
            <a:rPr lang="en-US" dirty="0" smtClean="0"/>
            <a:t>Preferred stock</a:t>
          </a:r>
          <a:endParaRPr lang="en-US" dirty="0"/>
        </a:p>
      </dgm:t>
    </dgm:pt>
    <dgm:pt modelId="{4E1C208A-60D9-4E50-9F45-01158F8C9790}" type="parTrans" cxnId="{01AB46C1-56D5-4F02-932E-62D9C8E46E8E}">
      <dgm:prSet/>
      <dgm:spPr/>
      <dgm:t>
        <a:bodyPr/>
        <a:lstStyle/>
        <a:p>
          <a:endParaRPr lang="en-US"/>
        </a:p>
      </dgm:t>
    </dgm:pt>
    <dgm:pt modelId="{C4CBBED2-55E4-40B2-AC8B-91E49C0E4798}" type="sibTrans" cxnId="{01AB46C1-56D5-4F02-932E-62D9C8E46E8E}">
      <dgm:prSet/>
      <dgm:spPr/>
      <dgm:t>
        <a:bodyPr/>
        <a:lstStyle/>
        <a:p>
          <a:endParaRPr lang="en-US"/>
        </a:p>
      </dgm:t>
    </dgm:pt>
    <dgm:pt modelId="{59CC40E9-1839-49D6-9C12-9CCD995543A9}" type="pres">
      <dgm:prSet presAssocID="{EB4584CB-6C15-4AD4-9D11-B4FFB8C48EAA}" presName="compositeShape" presStyleCnt="0">
        <dgm:presLayoutVars>
          <dgm:chMax val="7"/>
          <dgm:dir/>
          <dgm:resizeHandles val="exact"/>
        </dgm:presLayoutVars>
      </dgm:prSet>
      <dgm:spPr/>
    </dgm:pt>
    <dgm:pt modelId="{9754D2B6-4CBC-475A-BC3D-E324B7483B57}" type="pres">
      <dgm:prSet presAssocID="{EB4584CB-6C15-4AD4-9D11-B4FFB8C48EAA}" presName="wedge1" presStyleLbl="node1" presStyleIdx="0" presStyleCnt="3"/>
      <dgm:spPr/>
      <dgm:t>
        <a:bodyPr/>
        <a:lstStyle/>
        <a:p>
          <a:pPr rtl="1"/>
          <a:endParaRPr lang="x-none"/>
        </a:p>
      </dgm:t>
    </dgm:pt>
    <dgm:pt modelId="{8D666BD0-FE12-413C-A27F-1597DC323CD6}" type="pres">
      <dgm:prSet presAssocID="{EB4584CB-6C15-4AD4-9D11-B4FFB8C48EAA}" presName="dummy1a" presStyleCnt="0"/>
      <dgm:spPr/>
    </dgm:pt>
    <dgm:pt modelId="{1DA21454-CC9A-4BC8-95D3-46C7AF0C4F37}" type="pres">
      <dgm:prSet presAssocID="{EB4584CB-6C15-4AD4-9D11-B4FFB8C48EAA}" presName="dummy1b" presStyleCnt="0"/>
      <dgm:spPr/>
    </dgm:pt>
    <dgm:pt modelId="{93F816CA-6FC4-43B4-8664-046199C95DDC}" type="pres">
      <dgm:prSet presAssocID="{EB4584CB-6C15-4AD4-9D11-B4FFB8C48EAA}" presName="wedge1Tx" presStyleLbl="node1" presStyleIdx="0" presStyleCnt="3">
        <dgm:presLayoutVars>
          <dgm:chMax val="0"/>
          <dgm:chPref val="0"/>
          <dgm:bulletEnabled val="1"/>
        </dgm:presLayoutVars>
      </dgm:prSet>
      <dgm:spPr/>
      <dgm:t>
        <a:bodyPr/>
        <a:lstStyle/>
        <a:p>
          <a:pPr rtl="1"/>
          <a:endParaRPr lang="x-none"/>
        </a:p>
      </dgm:t>
    </dgm:pt>
    <dgm:pt modelId="{890E0FC4-C566-4B9E-8B22-A089ECA87F5D}" type="pres">
      <dgm:prSet presAssocID="{EB4584CB-6C15-4AD4-9D11-B4FFB8C48EAA}" presName="wedge2" presStyleLbl="node1" presStyleIdx="1" presStyleCnt="3"/>
      <dgm:spPr/>
      <dgm:t>
        <a:bodyPr/>
        <a:lstStyle/>
        <a:p>
          <a:pPr rtl="1"/>
          <a:endParaRPr lang="x-none"/>
        </a:p>
      </dgm:t>
    </dgm:pt>
    <dgm:pt modelId="{AAD974A8-2F0C-41DC-9956-AF23248F8AF5}" type="pres">
      <dgm:prSet presAssocID="{EB4584CB-6C15-4AD4-9D11-B4FFB8C48EAA}" presName="dummy2a" presStyleCnt="0"/>
      <dgm:spPr/>
    </dgm:pt>
    <dgm:pt modelId="{0A7F8C2C-0F8B-4584-9838-93310A4C04C8}" type="pres">
      <dgm:prSet presAssocID="{EB4584CB-6C15-4AD4-9D11-B4FFB8C48EAA}" presName="dummy2b" presStyleCnt="0"/>
      <dgm:spPr/>
    </dgm:pt>
    <dgm:pt modelId="{E80846E9-1C3A-4F21-B31F-4FB18FAD4BF4}" type="pres">
      <dgm:prSet presAssocID="{EB4584CB-6C15-4AD4-9D11-B4FFB8C48EAA}" presName="wedge2Tx" presStyleLbl="node1" presStyleIdx="1" presStyleCnt="3">
        <dgm:presLayoutVars>
          <dgm:chMax val="0"/>
          <dgm:chPref val="0"/>
          <dgm:bulletEnabled val="1"/>
        </dgm:presLayoutVars>
      </dgm:prSet>
      <dgm:spPr/>
      <dgm:t>
        <a:bodyPr/>
        <a:lstStyle/>
        <a:p>
          <a:pPr rtl="1"/>
          <a:endParaRPr lang="x-none"/>
        </a:p>
      </dgm:t>
    </dgm:pt>
    <dgm:pt modelId="{D79A80EE-BF1B-43BA-BDF9-D9AB730709CC}" type="pres">
      <dgm:prSet presAssocID="{EB4584CB-6C15-4AD4-9D11-B4FFB8C48EAA}" presName="wedge3" presStyleLbl="node1" presStyleIdx="2" presStyleCnt="3"/>
      <dgm:spPr/>
      <dgm:t>
        <a:bodyPr/>
        <a:lstStyle/>
        <a:p>
          <a:pPr rtl="1"/>
          <a:endParaRPr lang="x-none"/>
        </a:p>
      </dgm:t>
    </dgm:pt>
    <dgm:pt modelId="{2D197CFD-0809-414D-A7B9-4301328DC79C}" type="pres">
      <dgm:prSet presAssocID="{EB4584CB-6C15-4AD4-9D11-B4FFB8C48EAA}" presName="dummy3a" presStyleCnt="0"/>
      <dgm:spPr/>
    </dgm:pt>
    <dgm:pt modelId="{DBBF72CD-0F29-469D-B755-8B518196031B}" type="pres">
      <dgm:prSet presAssocID="{EB4584CB-6C15-4AD4-9D11-B4FFB8C48EAA}" presName="dummy3b" presStyleCnt="0"/>
      <dgm:spPr/>
    </dgm:pt>
    <dgm:pt modelId="{35E8A00E-B25C-4E07-B250-ECEE57462413}" type="pres">
      <dgm:prSet presAssocID="{EB4584CB-6C15-4AD4-9D11-B4FFB8C48EAA}" presName="wedge3Tx" presStyleLbl="node1" presStyleIdx="2" presStyleCnt="3">
        <dgm:presLayoutVars>
          <dgm:chMax val="0"/>
          <dgm:chPref val="0"/>
          <dgm:bulletEnabled val="1"/>
        </dgm:presLayoutVars>
      </dgm:prSet>
      <dgm:spPr/>
      <dgm:t>
        <a:bodyPr/>
        <a:lstStyle/>
        <a:p>
          <a:pPr rtl="1"/>
          <a:endParaRPr lang="x-none"/>
        </a:p>
      </dgm:t>
    </dgm:pt>
    <dgm:pt modelId="{7D12655B-8B9D-4FA5-B13D-41FB603CE805}" type="pres">
      <dgm:prSet presAssocID="{DD8FA93E-735A-4944-BD1B-802C76F0EBF8}" presName="arrowWedge1" presStyleLbl="fgSibTrans2D1" presStyleIdx="0" presStyleCnt="3"/>
      <dgm:spPr/>
    </dgm:pt>
    <dgm:pt modelId="{F743A02A-B7D6-4AC5-8345-EB9303FD1C0C}" type="pres">
      <dgm:prSet presAssocID="{4F852369-34BB-4200-8D6A-2571037FC74B}" presName="arrowWedge2" presStyleLbl="fgSibTrans2D1" presStyleIdx="1" presStyleCnt="3"/>
      <dgm:spPr/>
    </dgm:pt>
    <dgm:pt modelId="{539DF19F-6C02-4463-8148-A3C20FBB2631}" type="pres">
      <dgm:prSet presAssocID="{C4CBBED2-55E4-40B2-AC8B-91E49C0E4798}" presName="arrowWedge3" presStyleLbl="fgSibTrans2D1" presStyleIdx="2" presStyleCnt="3"/>
      <dgm:spPr/>
      <dgm:t>
        <a:bodyPr/>
        <a:lstStyle/>
        <a:p>
          <a:endParaRPr lang="en-US"/>
        </a:p>
      </dgm:t>
    </dgm:pt>
  </dgm:ptLst>
  <dgm:cxnLst>
    <dgm:cxn modelId="{81892F3F-F6ED-2C48-9085-CC626962B111}" type="presOf" srcId="{70FB5BD7-7160-43D5-AD81-F4462A395714}" destId="{890E0FC4-C566-4B9E-8B22-A089ECA87F5D}" srcOrd="0" destOrd="0" presId="urn:microsoft.com/office/officeart/2005/8/layout/cycle8"/>
    <dgm:cxn modelId="{B14D3892-D148-4AA7-8412-9E4376517990}" srcId="{EB4584CB-6C15-4AD4-9D11-B4FFB8C48EAA}" destId="{70FB5BD7-7160-43D5-AD81-F4462A395714}" srcOrd="1" destOrd="0" parTransId="{FE42270C-D07D-44B2-8471-30C62E298191}" sibTransId="{4F852369-34BB-4200-8D6A-2571037FC74B}"/>
    <dgm:cxn modelId="{1DE5CFF7-1445-BC4E-99F6-E928D5CC8B5C}" type="presOf" srcId="{40DB8F7D-ADE6-493F-A821-775B156B17B8}" destId="{9754D2B6-4CBC-475A-BC3D-E324B7483B57}" srcOrd="0" destOrd="0" presId="urn:microsoft.com/office/officeart/2005/8/layout/cycle8"/>
    <dgm:cxn modelId="{F14A4B9A-CEA4-491F-B95E-7A607CD48E43}" srcId="{EB4584CB-6C15-4AD4-9D11-B4FFB8C48EAA}" destId="{40DB8F7D-ADE6-493F-A821-775B156B17B8}" srcOrd="0" destOrd="0" parTransId="{3EF46040-CE1D-42B6-8EA0-B759495A983D}" sibTransId="{DD8FA93E-735A-4944-BD1B-802C76F0EBF8}"/>
    <dgm:cxn modelId="{E57E8A1D-D18A-2742-A55B-430688648846}" type="presOf" srcId="{EB4584CB-6C15-4AD4-9D11-B4FFB8C48EAA}" destId="{59CC40E9-1839-49D6-9C12-9CCD995543A9}" srcOrd="0" destOrd="0" presId="urn:microsoft.com/office/officeart/2005/8/layout/cycle8"/>
    <dgm:cxn modelId="{95838504-A33A-BE46-AD0A-88AEB27CD801}" type="presOf" srcId="{70FB5BD7-7160-43D5-AD81-F4462A395714}" destId="{E80846E9-1C3A-4F21-B31F-4FB18FAD4BF4}" srcOrd="1" destOrd="0" presId="urn:microsoft.com/office/officeart/2005/8/layout/cycle8"/>
    <dgm:cxn modelId="{FB805A6A-A7E8-E445-AD17-2DDD71266E0C}" type="presOf" srcId="{40DB8F7D-ADE6-493F-A821-775B156B17B8}" destId="{93F816CA-6FC4-43B4-8664-046199C95DDC}" srcOrd="1" destOrd="0" presId="urn:microsoft.com/office/officeart/2005/8/layout/cycle8"/>
    <dgm:cxn modelId="{EEA6D12E-945F-DF4F-BD1C-D19C4D208D64}" type="presOf" srcId="{197EDAFD-53FB-49DD-AFA4-600C6EDF1B0F}" destId="{35E8A00E-B25C-4E07-B250-ECEE57462413}" srcOrd="1" destOrd="0" presId="urn:microsoft.com/office/officeart/2005/8/layout/cycle8"/>
    <dgm:cxn modelId="{BF74BA53-EC72-4E46-82AE-80677D5929DE}" type="presOf" srcId="{197EDAFD-53FB-49DD-AFA4-600C6EDF1B0F}" destId="{D79A80EE-BF1B-43BA-BDF9-D9AB730709CC}" srcOrd="0" destOrd="0" presId="urn:microsoft.com/office/officeart/2005/8/layout/cycle8"/>
    <dgm:cxn modelId="{01AB46C1-56D5-4F02-932E-62D9C8E46E8E}" srcId="{EB4584CB-6C15-4AD4-9D11-B4FFB8C48EAA}" destId="{197EDAFD-53FB-49DD-AFA4-600C6EDF1B0F}" srcOrd="2" destOrd="0" parTransId="{4E1C208A-60D9-4E50-9F45-01158F8C9790}" sibTransId="{C4CBBED2-55E4-40B2-AC8B-91E49C0E4798}"/>
    <dgm:cxn modelId="{41D6E003-95E9-214E-8FCE-8854081A7B10}" type="presParOf" srcId="{59CC40E9-1839-49D6-9C12-9CCD995543A9}" destId="{9754D2B6-4CBC-475A-BC3D-E324B7483B57}" srcOrd="0" destOrd="0" presId="urn:microsoft.com/office/officeart/2005/8/layout/cycle8"/>
    <dgm:cxn modelId="{B93EF3A3-25A7-714F-8D06-E76D37332C83}" type="presParOf" srcId="{59CC40E9-1839-49D6-9C12-9CCD995543A9}" destId="{8D666BD0-FE12-413C-A27F-1597DC323CD6}" srcOrd="1" destOrd="0" presId="urn:microsoft.com/office/officeart/2005/8/layout/cycle8"/>
    <dgm:cxn modelId="{CFE4C0CD-CF7A-1B4A-96C6-97079083E912}" type="presParOf" srcId="{59CC40E9-1839-49D6-9C12-9CCD995543A9}" destId="{1DA21454-CC9A-4BC8-95D3-46C7AF0C4F37}" srcOrd="2" destOrd="0" presId="urn:microsoft.com/office/officeart/2005/8/layout/cycle8"/>
    <dgm:cxn modelId="{AB5694C5-5403-144C-B911-A4FE1933A6D5}" type="presParOf" srcId="{59CC40E9-1839-49D6-9C12-9CCD995543A9}" destId="{93F816CA-6FC4-43B4-8664-046199C95DDC}" srcOrd="3" destOrd="0" presId="urn:microsoft.com/office/officeart/2005/8/layout/cycle8"/>
    <dgm:cxn modelId="{3A52FA6C-39DB-3041-87B2-5D5E67EFDA36}" type="presParOf" srcId="{59CC40E9-1839-49D6-9C12-9CCD995543A9}" destId="{890E0FC4-C566-4B9E-8B22-A089ECA87F5D}" srcOrd="4" destOrd="0" presId="urn:microsoft.com/office/officeart/2005/8/layout/cycle8"/>
    <dgm:cxn modelId="{52CE94BE-C6AC-2947-A806-4C7D25F807FD}" type="presParOf" srcId="{59CC40E9-1839-49D6-9C12-9CCD995543A9}" destId="{AAD974A8-2F0C-41DC-9956-AF23248F8AF5}" srcOrd="5" destOrd="0" presId="urn:microsoft.com/office/officeart/2005/8/layout/cycle8"/>
    <dgm:cxn modelId="{F462238A-886B-4849-8D09-16E719698DC6}" type="presParOf" srcId="{59CC40E9-1839-49D6-9C12-9CCD995543A9}" destId="{0A7F8C2C-0F8B-4584-9838-93310A4C04C8}" srcOrd="6" destOrd="0" presId="urn:microsoft.com/office/officeart/2005/8/layout/cycle8"/>
    <dgm:cxn modelId="{88AC70ED-C476-704F-97FC-6EBB72CA706B}" type="presParOf" srcId="{59CC40E9-1839-49D6-9C12-9CCD995543A9}" destId="{E80846E9-1C3A-4F21-B31F-4FB18FAD4BF4}" srcOrd="7" destOrd="0" presId="urn:microsoft.com/office/officeart/2005/8/layout/cycle8"/>
    <dgm:cxn modelId="{36804357-8516-0841-9A49-D843CC07EA0E}" type="presParOf" srcId="{59CC40E9-1839-49D6-9C12-9CCD995543A9}" destId="{D79A80EE-BF1B-43BA-BDF9-D9AB730709CC}" srcOrd="8" destOrd="0" presId="urn:microsoft.com/office/officeart/2005/8/layout/cycle8"/>
    <dgm:cxn modelId="{6512CD49-482A-0A48-9EF8-CC341BA281AA}" type="presParOf" srcId="{59CC40E9-1839-49D6-9C12-9CCD995543A9}" destId="{2D197CFD-0809-414D-A7B9-4301328DC79C}" srcOrd="9" destOrd="0" presId="urn:microsoft.com/office/officeart/2005/8/layout/cycle8"/>
    <dgm:cxn modelId="{1B0857F2-2A34-8145-8F30-4E4C53905C31}" type="presParOf" srcId="{59CC40E9-1839-49D6-9C12-9CCD995543A9}" destId="{DBBF72CD-0F29-469D-B755-8B518196031B}" srcOrd="10" destOrd="0" presId="urn:microsoft.com/office/officeart/2005/8/layout/cycle8"/>
    <dgm:cxn modelId="{7F82B68F-E626-4E42-BB97-F6C6A82C396F}" type="presParOf" srcId="{59CC40E9-1839-49D6-9C12-9CCD995543A9}" destId="{35E8A00E-B25C-4E07-B250-ECEE57462413}" srcOrd="11" destOrd="0" presId="urn:microsoft.com/office/officeart/2005/8/layout/cycle8"/>
    <dgm:cxn modelId="{06E39B66-B0B2-4941-A3E4-A3F76C913B0C}" type="presParOf" srcId="{59CC40E9-1839-49D6-9C12-9CCD995543A9}" destId="{7D12655B-8B9D-4FA5-B13D-41FB603CE805}" srcOrd="12" destOrd="0" presId="urn:microsoft.com/office/officeart/2005/8/layout/cycle8"/>
    <dgm:cxn modelId="{974B3926-8396-304B-A977-E8283C1E8E47}" type="presParOf" srcId="{59CC40E9-1839-49D6-9C12-9CCD995543A9}" destId="{F743A02A-B7D6-4AC5-8345-EB9303FD1C0C}" srcOrd="13" destOrd="0" presId="urn:microsoft.com/office/officeart/2005/8/layout/cycle8"/>
    <dgm:cxn modelId="{A3638442-5825-454C-94B8-09976C29337F}" type="presParOf" srcId="{59CC40E9-1839-49D6-9C12-9CCD995543A9}" destId="{539DF19F-6C02-4463-8148-A3C20FBB2631}"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4EE5E8-CD5E-4D5F-A4ED-C90438486599}"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E74D2455-5FA3-4427-8B54-1BF2230AA070}">
      <dgm:prSet phldrT="[Text]"/>
      <dgm:spPr/>
      <dgm:t>
        <a:bodyPr/>
        <a:lstStyle/>
        <a:p>
          <a:r>
            <a:rPr lang="en-US" dirty="0" smtClean="0"/>
            <a:t>Debt</a:t>
          </a:r>
          <a:endParaRPr lang="en-US" dirty="0"/>
        </a:p>
      </dgm:t>
    </dgm:pt>
    <dgm:pt modelId="{01F3C77E-D3D5-4F9A-B01C-B9E02D255FF0}" type="parTrans" cxnId="{E9BC6B91-C45E-4E90-AD41-17584B85B8B2}">
      <dgm:prSet/>
      <dgm:spPr/>
      <dgm:t>
        <a:bodyPr/>
        <a:lstStyle/>
        <a:p>
          <a:endParaRPr lang="en-US"/>
        </a:p>
      </dgm:t>
    </dgm:pt>
    <dgm:pt modelId="{ED1D2B7C-5B02-419D-A4DE-1AB4C63A1201}" type="sibTrans" cxnId="{E9BC6B91-C45E-4E90-AD41-17584B85B8B2}">
      <dgm:prSet/>
      <dgm:spPr/>
      <dgm:t>
        <a:bodyPr/>
        <a:lstStyle/>
        <a:p>
          <a:endParaRPr lang="en-US"/>
        </a:p>
      </dgm:t>
    </dgm:pt>
    <dgm:pt modelId="{D2C49002-3797-4300-BABB-965D5937FB87}">
      <dgm:prSet phldrT="[Text]" custT="1"/>
      <dgm:spPr/>
      <dgm:t>
        <a:bodyPr/>
        <a:lstStyle/>
        <a:p>
          <a:r>
            <a:rPr lang="en-US" sz="2400" dirty="0" smtClean="0"/>
            <a:t>Interest</a:t>
          </a:r>
          <a:endParaRPr lang="en-US" sz="2400" dirty="0"/>
        </a:p>
      </dgm:t>
    </dgm:pt>
    <dgm:pt modelId="{4B228AE4-FB21-49E5-ABC7-E37CD313EA88}" type="parTrans" cxnId="{3142D7F2-C32C-40A1-9E3E-6918D8897200}">
      <dgm:prSet/>
      <dgm:spPr/>
      <dgm:t>
        <a:bodyPr/>
        <a:lstStyle/>
        <a:p>
          <a:endParaRPr lang="en-US"/>
        </a:p>
      </dgm:t>
    </dgm:pt>
    <dgm:pt modelId="{8FA3E815-8DD6-4ADA-89B0-5D3544B26742}" type="sibTrans" cxnId="{3142D7F2-C32C-40A1-9E3E-6918D8897200}">
      <dgm:prSet/>
      <dgm:spPr/>
      <dgm:t>
        <a:bodyPr/>
        <a:lstStyle/>
        <a:p>
          <a:endParaRPr lang="en-US"/>
        </a:p>
      </dgm:t>
    </dgm:pt>
    <dgm:pt modelId="{8821CE68-F8A2-410D-A682-E798D23C4157}">
      <dgm:prSet phldrT="[Text]"/>
      <dgm:spPr/>
      <dgm:t>
        <a:bodyPr/>
        <a:lstStyle/>
        <a:p>
          <a:r>
            <a:rPr lang="en-US" dirty="0" smtClean="0"/>
            <a:t>Preferred stock</a:t>
          </a:r>
          <a:endParaRPr lang="en-US" dirty="0"/>
        </a:p>
      </dgm:t>
    </dgm:pt>
    <dgm:pt modelId="{4E36F450-2170-44A3-B24D-94AF4B1CA694}" type="parTrans" cxnId="{BEB0B190-0DDC-46C1-8565-64FFEABA1DD7}">
      <dgm:prSet/>
      <dgm:spPr/>
      <dgm:t>
        <a:bodyPr/>
        <a:lstStyle/>
        <a:p>
          <a:endParaRPr lang="en-US"/>
        </a:p>
      </dgm:t>
    </dgm:pt>
    <dgm:pt modelId="{3BAB7C0F-647A-427F-A571-B7C98CB07261}" type="sibTrans" cxnId="{BEB0B190-0DDC-46C1-8565-64FFEABA1DD7}">
      <dgm:prSet/>
      <dgm:spPr/>
      <dgm:t>
        <a:bodyPr/>
        <a:lstStyle/>
        <a:p>
          <a:endParaRPr lang="en-US"/>
        </a:p>
      </dgm:t>
    </dgm:pt>
    <dgm:pt modelId="{F7B32B7E-2149-424B-B40E-426741EF11A4}">
      <dgm:prSet phldrT="[Text]" custT="1"/>
      <dgm:spPr/>
      <dgm:t>
        <a:bodyPr/>
        <a:lstStyle/>
        <a:p>
          <a:r>
            <a:rPr lang="en-US" sz="2400" b="0" dirty="0" smtClean="0"/>
            <a:t>Preferred dividends</a:t>
          </a:r>
          <a:endParaRPr lang="en-US" sz="2400" b="0" dirty="0"/>
        </a:p>
      </dgm:t>
    </dgm:pt>
    <dgm:pt modelId="{EF211E38-0F83-4267-B978-BA1FFA4A4A51}" type="parTrans" cxnId="{4FE4D984-69D9-4619-A13F-9114A76BACE7}">
      <dgm:prSet/>
      <dgm:spPr/>
      <dgm:t>
        <a:bodyPr/>
        <a:lstStyle/>
        <a:p>
          <a:endParaRPr lang="en-US"/>
        </a:p>
      </dgm:t>
    </dgm:pt>
    <dgm:pt modelId="{7B7598A2-1BCD-4257-B0B3-A3DA16AF7A1F}" type="sibTrans" cxnId="{4FE4D984-69D9-4619-A13F-9114A76BACE7}">
      <dgm:prSet/>
      <dgm:spPr/>
      <dgm:t>
        <a:bodyPr/>
        <a:lstStyle/>
        <a:p>
          <a:endParaRPr lang="en-US"/>
        </a:p>
      </dgm:t>
    </dgm:pt>
    <dgm:pt modelId="{15949A02-62B3-427F-8942-20F822BF3306}">
      <dgm:prSet phldrT="[Text]"/>
      <dgm:spPr/>
      <dgm:t>
        <a:bodyPr/>
        <a:lstStyle/>
        <a:p>
          <a:r>
            <a:rPr lang="en-US" dirty="0" smtClean="0"/>
            <a:t>Common stock</a:t>
          </a:r>
          <a:endParaRPr lang="en-US" dirty="0"/>
        </a:p>
      </dgm:t>
    </dgm:pt>
    <dgm:pt modelId="{D3CEF089-2B1C-4E31-BD6C-3FC846CCCBFC}" type="parTrans" cxnId="{D172C39E-A5B5-42DA-A050-131DACA1C762}">
      <dgm:prSet/>
      <dgm:spPr/>
      <dgm:t>
        <a:bodyPr/>
        <a:lstStyle/>
        <a:p>
          <a:endParaRPr lang="en-US"/>
        </a:p>
      </dgm:t>
    </dgm:pt>
    <dgm:pt modelId="{C17132DB-895B-48C7-9304-7D57FE5D4B3E}" type="sibTrans" cxnId="{D172C39E-A5B5-42DA-A050-131DACA1C762}">
      <dgm:prSet/>
      <dgm:spPr/>
      <dgm:t>
        <a:bodyPr/>
        <a:lstStyle/>
        <a:p>
          <a:endParaRPr lang="en-US"/>
        </a:p>
      </dgm:t>
    </dgm:pt>
    <dgm:pt modelId="{C934BEDC-991B-44A1-A9E9-96421F508D85}">
      <dgm:prSet phldrT="[Text]" custT="1"/>
      <dgm:spPr/>
      <dgm:t>
        <a:bodyPr/>
        <a:lstStyle/>
        <a:p>
          <a:r>
            <a:rPr lang="en-US" sz="2400" dirty="0" smtClean="0"/>
            <a:t>Dividends</a:t>
          </a:r>
          <a:endParaRPr lang="en-US" sz="2400" dirty="0"/>
        </a:p>
      </dgm:t>
    </dgm:pt>
    <dgm:pt modelId="{D39D29F0-1717-44FC-9ECE-7DBE3AB9DDFA}" type="parTrans" cxnId="{71E51145-D718-40A4-8AE1-083327BEF02A}">
      <dgm:prSet/>
      <dgm:spPr/>
      <dgm:t>
        <a:bodyPr/>
        <a:lstStyle/>
        <a:p>
          <a:endParaRPr lang="en-US"/>
        </a:p>
      </dgm:t>
    </dgm:pt>
    <dgm:pt modelId="{FF80A0DC-5796-47A1-80D9-0BD77DD26A93}" type="sibTrans" cxnId="{71E51145-D718-40A4-8AE1-083327BEF02A}">
      <dgm:prSet/>
      <dgm:spPr/>
      <dgm:t>
        <a:bodyPr/>
        <a:lstStyle/>
        <a:p>
          <a:endParaRPr lang="en-US"/>
        </a:p>
      </dgm:t>
    </dgm:pt>
    <dgm:pt modelId="{418C1417-488B-4C00-B66C-29555BEA6EC8}">
      <dgm:prSet phldrT="[Text]" custT="1"/>
      <dgm:spPr/>
      <dgm:t>
        <a:bodyPr/>
        <a:lstStyle/>
        <a:p>
          <a:r>
            <a:rPr lang="en-US" sz="2400" dirty="0" smtClean="0"/>
            <a:t>Capital gain</a:t>
          </a:r>
          <a:endParaRPr lang="en-US" sz="2400" dirty="0"/>
        </a:p>
      </dgm:t>
    </dgm:pt>
    <dgm:pt modelId="{FE4654A9-85E2-4969-895F-488E0714769B}" type="parTrans" cxnId="{3A86F197-9C6A-47B2-8F13-1C21B6C5A565}">
      <dgm:prSet/>
      <dgm:spPr/>
      <dgm:t>
        <a:bodyPr/>
        <a:lstStyle/>
        <a:p>
          <a:endParaRPr lang="en-US"/>
        </a:p>
      </dgm:t>
    </dgm:pt>
    <dgm:pt modelId="{60E6742B-9447-4F8F-A358-E73B577A2CD7}" type="sibTrans" cxnId="{3A86F197-9C6A-47B2-8F13-1C21B6C5A565}">
      <dgm:prSet/>
      <dgm:spPr/>
      <dgm:t>
        <a:bodyPr/>
        <a:lstStyle/>
        <a:p>
          <a:endParaRPr lang="en-US"/>
        </a:p>
      </dgm:t>
    </dgm:pt>
    <dgm:pt modelId="{67B07CFB-A383-4887-9193-AF7D2AEF7BED}" type="pres">
      <dgm:prSet presAssocID="{364EE5E8-CD5E-4D5F-A4ED-C90438486599}" presName="composite" presStyleCnt="0">
        <dgm:presLayoutVars>
          <dgm:chMax val="5"/>
          <dgm:dir/>
          <dgm:animLvl val="ctr"/>
          <dgm:resizeHandles val="exact"/>
        </dgm:presLayoutVars>
      </dgm:prSet>
      <dgm:spPr/>
      <dgm:t>
        <a:bodyPr/>
        <a:lstStyle/>
        <a:p>
          <a:pPr rtl="1"/>
          <a:endParaRPr lang="x-none"/>
        </a:p>
      </dgm:t>
    </dgm:pt>
    <dgm:pt modelId="{BA0E8CE4-1810-4DA8-976C-6705017963DD}" type="pres">
      <dgm:prSet presAssocID="{364EE5E8-CD5E-4D5F-A4ED-C90438486599}" presName="cycle" presStyleCnt="0"/>
      <dgm:spPr/>
    </dgm:pt>
    <dgm:pt modelId="{579D03A3-0009-450E-BFC5-1883082EC19F}" type="pres">
      <dgm:prSet presAssocID="{364EE5E8-CD5E-4D5F-A4ED-C90438486599}" presName="centerShape" presStyleCnt="0"/>
      <dgm:spPr/>
    </dgm:pt>
    <dgm:pt modelId="{8512DB51-7A96-4CE8-AA84-A13DDB40CCA7}" type="pres">
      <dgm:prSet presAssocID="{364EE5E8-CD5E-4D5F-A4ED-C90438486599}" presName="connSite" presStyleLbl="node1" presStyleIdx="0" presStyleCnt="4"/>
      <dgm:spPr/>
    </dgm:pt>
    <dgm:pt modelId="{3C25D502-3B8B-4957-86CD-EFEBA2568FC0}" type="pres">
      <dgm:prSet presAssocID="{364EE5E8-CD5E-4D5F-A4ED-C90438486599}" presName="visible" presStyleLbl="node1" presStyleIdx="0" presStyleCnt="4"/>
      <dgm:spPr>
        <a:blipFill rotWithShape="0">
          <a:blip xmlns:r="http://schemas.openxmlformats.org/officeDocument/2006/relationships" r:embed="rId1"/>
          <a:stretch>
            <a:fillRect/>
          </a:stretch>
        </a:blipFill>
      </dgm:spPr>
    </dgm:pt>
    <dgm:pt modelId="{C1A277D6-D5CB-4D80-865D-FD6081431B1F}" type="pres">
      <dgm:prSet presAssocID="{01F3C77E-D3D5-4F9A-B01C-B9E02D255FF0}" presName="Name25" presStyleLbl="parChTrans1D1" presStyleIdx="0" presStyleCnt="3"/>
      <dgm:spPr/>
      <dgm:t>
        <a:bodyPr/>
        <a:lstStyle/>
        <a:p>
          <a:pPr rtl="1"/>
          <a:endParaRPr lang="x-none"/>
        </a:p>
      </dgm:t>
    </dgm:pt>
    <dgm:pt modelId="{9E3031BF-1EE8-44D2-89B5-6172819334E3}" type="pres">
      <dgm:prSet presAssocID="{E74D2455-5FA3-4427-8B54-1BF2230AA070}" presName="node" presStyleCnt="0"/>
      <dgm:spPr/>
    </dgm:pt>
    <dgm:pt modelId="{47A3E61C-F9BB-4DE4-B881-A806A25557D6}" type="pres">
      <dgm:prSet presAssocID="{E74D2455-5FA3-4427-8B54-1BF2230AA070}" presName="parentNode" presStyleLbl="node1" presStyleIdx="1" presStyleCnt="4" custScaleY="75009">
        <dgm:presLayoutVars>
          <dgm:chMax val="1"/>
          <dgm:bulletEnabled val="1"/>
        </dgm:presLayoutVars>
      </dgm:prSet>
      <dgm:spPr/>
      <dgm:t>
        <a:bodyPr/>
        <a:lstStyle/>
        <a:p>
          <a:pPr rtl="1"/>
          <a:endParaRPr lang="x-none"/>
        </a:p>
      </dgm:t>
    </dgm:pt>
    <dgm:pt modelId="{3F45D9B6-ADDC-4927-A645-0707891C1482}" type="pres">
      <dgm:prSet presAssocID="{E74D2455-5FA3-4427-8B54-1BF2230AA070}" presName="childNode" presStyleLbl="revTx" presStyleIdx="0" presStyleCnt="3">
        <dgm:presLayoutVars>
          <dgm:bulletEnabled val="1"/>
        </dgm:presLayoutVars>
      </dgm:prSet>
      <dgm:spPr/>
      <dgm:t>
        <a:bodyPr/>
        <a:lstStyle/>
        <a:p>
          <a:endParaRPr lang="en-US"/>
        </a:p>
      </dgm:t>
    </dgm:pt>
    <dgm:pt modelId="{D200B14A-44FF-43FC-9EF8-C04B866F0DE9}" type="pres">
      <dgm:prSet presAssocID="{4E36F450-2170-44A3-B24D-94AF4B1CA694}" presName="Name25" presStyleLbl="parChTrans1D1" presStyleIdx="1" presStyleCnt="3"/>
      <dgm:spPr/>
      <dgm:t>
        <a:bodyPr/>
        <a:lstStyle/>
        <a:p>
          <a:pPr rtl="1"/>
          <a:endParaRPr lang="x-none"/>
        </a:p>
      </dgm:t>
    </dgm:pt>
    <dgm:pt modelId="{16D5B2EE-6A38-4CB3-9BEB-E0217A799999}" type="pres">
      <dgm:prSet presAssocID="{8821CE68-F8A2-410D-A682-E798D23C4157}" presName="node" presStyleCnt="0"/>
      <dgm:spPr/>
    </dgm:pt>
    <dgm:pt modelId="{1775A27E-C433-4A17-82A3-289BECA87A3C}" type="pres">
      <dgm:prSet presAssocID="{8821CE68-F8A2-410D-A682-E798D23C4157}" presName="parentNode" presStyleLbl="node1" presStyleIdx="2" presStyleCnt="4">
        <dgm:presLayoutVars>
          <dgm:chMax val="1"/>
          <dgm:bulletEnabled val="1"/>
        </dgm:presLayoutVars>
      </dgm:prSet>
      <dgm:spPr/>
      <dgm:t>
        <a:bodyPr/>
        <a:lstStyle/>
        <a:p>
          <a:pPr rtl="1"/>
          <a:endParaRPr lang="x-none"/>
        </a:p>
      </dgm:t>
    </dgm:pt>
    <dgm:pt modelId="{1E735DEE-4950-4220-B815-1EBE10BC4FA7}" type="pres">
      <dgm:prSet presAssocID="{8821CE68-F8A2-410D-A682-E798D23C4157}" presName="childNode" presStyleLbl="revTx" presStyleIdx="1" presStyleCnt="3">
        <dgm:presLayoutVars>
          <dgm:bulletEnabled val="1"/>
        </dgm:presLayoutVars>
      </dgm:prSet>
      <dgm:spPr/>
      <dgm:t>
        <a:bodyPr/>
        <a:lstStyle/>
        <a:p>
          <a:endParaRPr lang="en-US"/>
        </a:p>
      </dgm:t>
    </dgm:pt>
    <dgm:pt modelId="{1F95BD52-2280-468F-9965-41819187AC4F}" type="pres">
      <dgm:prSet presAssocID="{D3CEF089-2B1C-4E31-BD6C-3FC846CCCBFC}" presName="Name25" presStyleLbl="parChTrans1D1" presStyleIdx="2" presStyleCnt="3"/>
      <dgm:spPr/>
      <dgm:t>
        <a:bodyPr/>
        <a:lstStyle/>
        <a:p>
          <a:pPr rtl="1"/>
          <a:endParaRPr lang="x-none"/>
        </a:p>
      </dgm:t>
    </dgm:pt>
    <dgm:pt modelId="{EC012FC2-D418-4F2E-9147-9F27F9FD4A55}" type="pres">
      <dgm:prSet presAssocID="{15949A02-62B3-427F-8942-20F822BF3306}" presName="node" presStyleCnt="0"/>
      <dgm:spPr/>
    </dgm:pt>
    <dgm:pt modelId="{3F7D18B9-23CF-4667-994E-BF2AC88F1969}" type="pres">
      <dgm:prSet presAssocID="{15949A02-62B3-427F-8942-20F822BF3306}" presName="parentNode" presStyleLbl="node1" presStyleIdx="3" presStyleCnt="4">
        <dgm:presLayoutVars>
          <dgm:chMax val="1"/>
          <dgm:bulletEnabled val="1"/>
        </dgm:presLayoutVars>
      </dgm:prSet>
      <dgm:spPr/>
      <dgm:t>
        <a:bodyPr/>
        <a:lstStyle/>
        <a:p>
          <a:pPr rtl="1"/>
          <a:endParaRPr lang="x-none"/>
        </a:p>
      </dgm:t>
    </dgm:pt>
    <dgm:pt modelId="{55ED85C1-ABE2-4427-A828-AB7AAA12C155}" type="pres">
      <dgm:prSet presAssocID="{15949A02-62B3-427F-8942-20F822BF3306}" presName="childNode" presStyleLbl="revTx" presStyleIdx="2" presStyleCnt="3">
        <dgm:presLayoutVars>
          <dgm:bulletEnabled val="1"/>
        </dgm:presLayoutVars>
      </dgm:prSet>
      <dgm:spPr/>
      <dgm:t>
        <a:bodyPr/>
        <a:lstStyle/>
        <a:p>
          <a:endParaRPr lang="en-US"/>
        </a:p>
      </dgm:t>
    </dgm:pt>
  </dgm:ptLst>
  <dgm:cxnLst>
    <dgm:cxn modelId="{E9BC6B91-C45E-4E90-AD41-17584B85B8B2}" srcId="{364EE5E8-CD5E-4D5F-A4ED-C90438486599}" destId="{E74D2455-5FA3-4427-8B54-1BF2230AA070}" srcOrd="0" destOrd="0" parTransId="{01F3C77E-D3D5-4F9A-B01C-B9E02D255FF0}" sibTransId="{ED1D2B7C-5B02-419D-A4DE-1AB4C63A1201}"/>
    <dgm:cxn modelId="{71E51145-D718-40A4-8AE1-083327BEF02A}" srcId="{15949A02-62B3-427F-8942-20F822BF3306}" destId="{C934BEDC-991B-44A1-A9E9-96421F508D85}" srcOrd="0" destOrd="0" parTransId="{D39D29F0-1717-44FC-9ECE-7DBE3AB9DDFA}" sibTransId="{FF80A0DC-5796-47A1-80D9-0BD77DD26A93}"/>
    <dgm:cxn modelId="{03B93275-C5D4-224A-B595-51BAA70D1FC2}" type="presOf" srcId="{01F3C77E-D3D5-4F9A-B01C-B9E02D255FF0}" destId="{C1A277D6-D5CB-4D80-865D-FD6081431B1F}" srcOrd="0" destOrd="0" presId="urn:microsoft.com/office/officeart/2005/8/layout/radial2"/>
    <dgm:cxn modelId="{BEB0B190-0DDC-46C1-8565-64FFEABA1DD7}" srcId="{364EE5E8-CD5E-4D5F-A4ED-C90438486599}" destId="{8821CE68-F8A2-410D-A682-E798D23C4157}" srcOrd="1" destOrd="0" parTransId="{4E36F450-2170-44A3-B24D-94AF4B1CA694}" sibTransId="{3BAB7C0F-647A-427F-A571-B7C98CB07261}"/>
    <dgm:cxn modelId="{C9F57BEA-F05A-9B4C-A2D1-0DBF5358061E}" type="presOf" srcId="{F7B32B7E-2149-424B-B40E-426741EF11A4}" destId="{1E735DEE-4950-4220-B815-1EBE10BC4FA7}" srcOrd="0" destOrd="0" presId="urn:microsoft.com/office/officeart/2005/8/layout/radial2"/>
    <dgm:cxn modelId="{154202C1-137D-B947-931C-7FEA33658B3B}" type="presOf" srcId="{E74D2455-5FA3-4427-8B54-1BF2230AA070}" destId="{47A3E61C-F9BB-4DE4-B881-A806A25557D6}" srcOrd="0" destOrd="0" presId="urn:microsoft.com/office/officeart/2005/8/layout/radial2"/>
    <dgm:cxn modelId="{D172C39E-A5B5-42DA-A050-131DACA1C762}" srcId="{364EE5E8-CD5E-4D5F-A4ED-C90438486599}" destId="{15949A02-62B3-427F-8942-20F822BF3306}" srcOrd="2" destOrd="0" parTransId="{D3CEF089-2B1C-4E31-BD6C-3FC846CCCBFC}" sibTransId="{C17132DB-895B-48C7-9304-7D57FE5D4B3E}"/>
    <dgm:cxn modelId="{4FE4D984-69D9-4619-A13F-9114A76BACE7}" srcId="{8821CE68-F8A2-410D-A682-E798D23C4157}" destId="{F7B32B7E-2149-424B-B40E-426741EF11A4}" srcOrd="0" destOrd="0" parTransId="{EF211E38-0F83-4267-B978-BA1FFA4A4A51}" sibTransId="{7B7598A2-1BCD-4257-B0B3-A3DA16AF7A1F}"/>
    <dgm:cxn modelId="{3EE9D548-CA4E-DC48-9CC9-73CD60E4BD45}" type="presOf" srcId="{8821CE68-F8A2-410D-A682-E798D23C4157}" destId="{1775A27E-C433-4A17-82A3-289BECA87A3C}" srcOrd="0" destOrd="0" presId="urn:microsoft.com/office/officeart/2005/8/layout/radial2"/>
    <dgm:cxn modelId="{7DEF4ECA-7925-A949-BEF1-34F53D931E6A}" type="presOf" srcId="{4E36F450-2170-44A3-B24D-94AF4B1CA694}" destId="{D200B14A-44FF-43FC-9EF8-C04B866F0DE9}" srcOrd="0" destOrd="0" presId="urn:microsoft.com/office/officeart/2005/8/layout/radial2"/>
    <dgm:cxn modelId="{25BB1EFB-B0C3-8E47-87A2-03A5E42C2DF9}" type="presOf" srcId="{418C1417-488B-4C00-B66C-29555BEA6EC8}" destId="{55ED85C1-ABE2-4427-A828-AB7AAA12C155}" srcOrd="0" destOrd="1" presId="urn:microsoft.com/office/officeart/2005/8/layout/radial2"/>
    <dgm:cxn modelId="{5826D116-93CB-6F4B-96DD-63D0244DF937}" type="presOf" srcId="{D2C49002-3797-4300-BABB-965D5937FB87}" destId="{3F45D9B6-ADDC-4927-A645-0707891C1482}" srcOrd="0" destOrd="0" presId="urn:microsoft.com/office/officeart/2005/8/layout/radial2"/>
    <dgm:cxn modelId="{A47B0017-F846-B743-892B-6C683EE73F7A}" type="presOf" srcId="{364EE5E8-CD5E-4D5F-A4ED-C90438486599}" destId="{67B07CFB-A383-4887-9193-AF7D2AEF7BED}" srcOrd="0" destOrd="0" presId="urn:microsoft.com/office/officeart/2005/8/layout/radial2"/>
    <dgm:cxn modelId="{F33D4A4B-D620-2349-8161-43C9AC055F72}" type="presOf" srcId="{D3CEF089-2B1C-4E31-BD6C-3FC846CCCBFC}" destId="{1F95BD52-2280-468F-9965-41819187AC4F}" srcOrd="0" destOrd="0" presId="urn:microsoft.com/office/officeart/2005/8/layout/radial2"/>
    <dgm:cxn modelId="{1C156280-5877-2343-BACE-C6BDFEBAE927}" type="presOf" srcId="{15949A02-62B3-427F-8942-20F822BF3306}" destId="{3F7D18B9-23CF-4667-994E-BF2AC88F1969}" srcOrd="0" destOrd="0" presId="urn:microsoft.com/office/officeart/2005/8/layout/radial2"/>
    <dgm:cxn modelId="{6FB39B12-65F5-A449-8A44-1F825CD4512F}" type="presOf" srcId="{C934BEDC-991B-44A1-A9E9-96421F508D85}" destId="{55ED85C1-ABE2-4427-A828-AB7AAA12C155}" srcOrd="0" destOrd="0" presId="urn:microsoft.com/office/officeart/2005/8/layout/radial2"/>
    <dgm:cxn modelId="{3A86F197-9C6A-47B2-8F13-1C21B6C5A565}" srcId="{15949A02-62B3-427F-8942-20F822BF3306}" destId="{418C1417-488B-4C00-B66C-29555BEA6EC8}" srcOrd="1" destOrd="0" parTransId="{FE4654A9-85E2-4969-895F-488E0714769B}" sibTransId="{60E6742B-9447-4F8F-A358-E73B577A2CD7}"/>
    <dgm:cxn modelId="{3142D7F2-C32C-40A1-9E3E-6918D8897200}" srcId="{E74D2455-5FA3-4427-8B54-1BF2230AA070}" destId="{D2C49002-3797-4300-BABB-965D5937FB87}" srcOrd="0" destOrd="0" parTransId="{4B228AE4-FB21-49E5-ABC7-E37CD313EA88}" sibTransId="{8FA3E815-8DD6-4ADA-89B0-5D3544B26742}"/>
    <dgm:cxn modelId="{788FE76D-B476-5545-81B4-141EDCF75AC7}" type="presParOf" srcId="{67B07CFB-A383-4887-9193-AF7D2AEF7BED}" destId="{BA0E8CE4-1810-4DA8-976C-6705017963DD}" srcOrd="0" destOrd="0" presId="urn:microsoft.com/office/officeart/2005/8/layout/radial2"/>
    <dgm:cxn modelId="{1661514A-8745-0B44-94EC-DE43006E85EE}" type="presParOf" srcId="{BA0E8CE4-1810-4DA8-976C-6705017963DD}" destId="{579D03A3-0009-450E-BFC5-1883082EC19F}" srcOrd="0" destOrd="0" presId="urn:microsoft.com/office/officeart/2005/8/layout/radial2"/>
    <dgm:cxn modelId="{A12D63B1-AEFF-0745-9FE5-AA62A2DB60D7}" type="presParOf" srcId="{579D03A3-0009-450E-BFC5-1883082EC19F}" destId="{8512DB51-7A96-4CE8-AA84-A13DDB40CCA7}" srcOrd="0" destOrd="0" presId="urn:microsoft.com/office/officeart/2005/8/layout/radial2"/>
    <dgm:cxn modelId="{196A73F0-26B6-C14E-9609-D8A0C4FA5F0C}" type="presParOf" srcId="{579D03A3-0009-450E-BFC5-1883082EC19F}" destId="{3C25D502-3B8B-4957-86CD-EFEBA2568FC0}" srcOrd="1" destOrd="0" presId="urn:microsoft.com/office/officeart/2005/8/layout/radial2"/>
    <dgm:cxn modelId="{65FBD3BF-1480-AD49-B7E4-5022B2DC0707}" type="presParOf" srcId="{BA0E8CE4-1810-4DA8-976C-6705017963DD}" destId="{C1A277D6-D5CB-4D80-865D-FD6081431B1F}" srcOrd="1" destOrd="0" presId="urn:microsoft.com/office/officeart/2005/8/layout/radial2"/>
    <dgm:cxn modelId="{AF0958A2-ABAF-F648-BCCB-6E1F35C7A252}" type="presParOf" srcId="{BA0E8CE4-1810-4DA8-976C-6705017963DD}" destId="{9E3031BF-1EE8-44D2-89B5-6172819334E3}" srcOrd="2" destOrd="0" presId="urn:microsoft.com/office/officeart/2005/8/layout/radial2"/>
    <dgm:cxn modelId="{6C4F16F3-B171-E640-8846-0261665654EA}" type="presParOf" srcId="{9E3031BF-1EE8-44D2-89B5-6172819334E3}" destId="{47A3E61C-F9BB-4DE4-B881-A806A25557D6}" srcOrd="0" destOrd="0" presId="urn:microsoft.com/office/officeart/2005/8/layout/radial2"/>
    <dgm:cxn modelId="{4527A044-7DC5-8D4B-AF38-39C41358011C}" type="presParOf" srcId="{9E3031BF-1EE8-44D2-89B5-6172819334E3}" destId="{3F45D9B6-ADDC-4927-A645-0707891C1482}" srcOrd="1" destOrd="0" presId="urn:microsoft.com/office/officeart/2005/8/layout/radial2"/>
    <dgm:cxn modelId="{B4CBF61E-47DF-0946-9591-0B39AE9A8602}" type="presParOf" srcId="{BA0E8CE4-1810-4DA8-976C-6705017963DD}" destId="{D200B14A-44FF-43FC-9EF8-C04B866F0DE9}" srcOrd="3" destOrd="0" presId="urn:microsoft.com/office/officeart/2005/8/layout/radial2"/>
    <dgm:cxn modelId="{8E06D149-F8DE-2944-BA51-0708FB52D102}" type="presParOf" srcId="{BA0E8CE4-1810-4DA8-976C-6705017963DD}" destId="{16D5B2EE-6A38-4CB3-9BEB-E0217A799999}" srcOrd="4" destOrd="0" presId="urn:microsoft.com/office/officeart/2005/8/layout/radial2"/>
    <dgm:cxn modelId="{6F67B12B-C61D-504C-95CD-3822273BE060}" type="presParOf" srcId="{16D5B2EE-6A38-4CB3-9BEB-E0217A799999}" destId="{1775A27E-C433-4A17-82A3-289BECA87A3C}" srcOrd="0" destOrd="0" presId="urn:microsoft.com/office/officeart/2005/8/layout/radial2"/>
    <dgm:cxn modelId="{7935028C-FE79-D648-AD41-DEE15E58F0FE}" type="presParOf" srcId="{16D5B2EE-6A38-4CB3-9BEB-E0217A799999}" destId="{1E735DEE-4950-4220-B815-1EBE10BC4FA7}" srcOrd="1" destOrd="0" presId="urn:microsoft.com/office/officeart/2005/8/layout/radial2"/>
    <dgm:cxn modelId="{F6FEE616-5C0A-464B-8EA5-8FB7EA851C90}" type="presParOf" srcId="{BA0E8CE4-1810-4DA8-976C-6705017963DD}" destId="{1F95BD52-2280-468F-9965-41819187AC4F}" srcOrd="5" destOrd="0" presId="urn:microsoft.com/office/officeart/2005/8/layout/radial2"/>
    <dgm:cxn modelId="{7B63970B-2197-E749-B8BA-E1EEE89DC509}" type="presParOf" srcId="{BA0E8CE4-1810-4DA8-976C-6705017963DD}" destId="{EC012FC2-D418-4F2E-9147-9F27F9FD4A55}" srcOrd="6" destOrd="0" presId="urn:microsoft.com/office/officeart/2005/8/layout/radial2"/>
    <dgm:cxn modelId="{BCDD9A08-26DE-B642-B2E1-FB18DDE7ED7C}" type="presParOf" srcId="{EC012FC2-D418-4F2E-9147-9F27F9FD4A55}" destId="{3F7D18B9-23CF-4667-994E-BF2AC88F1969}" srcOrd="0" destOrd="0" presId="urn:microsoft.com/office/officeart/2005/8/layout/radial2"/>
    <dgm:cxn modelId="{4DCB7964-CF14-D24F-8BC9-FE5FD3A86329}" type="presParOf" srcId="{EC012FC2-D418-4F2E-9147-9F27F9FD4A55}" destId="{55ED85C1-ABE2-4427-A828-AB7AAA12C155}"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54D2B6-4CBC-475A-BC3D-E324B7483B57}">
      <dsp:nvSpPr>
        <dsp:cNvPr id="0" name=""/>
        <dsp:cNvSpPr/>
      </dsp:nvSpPr>
      <dsp:spPr>
        <a:xfrm>
          <a:off x="2353566" y="284281"/>
          <a:ext cx="3673792" cy="3673792"/>
        </a:xfrm>
        <a:prstGeom prst="pie">
          <a:avLst>
            <a:gd name="adj1" fmla="val 16200000"/>
            <a:gd name="adj2" fmla="val 18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Common stock</a:t>
          </a:r>
          <a:endParaRPr lang="en-US" sz="2100" kern="1200" dirty="0"/>
        </a:p>
      </dsp:txBody>
      <dsp:txXfrm>
        <a:off x="4289742" y="1062775"/>
        <a:ext cx="1312068" cy="1093390"/>
      </dsp:txXfrm>
    </dsp:sp>
    <dsp:sp modelId="{890E0FC4-C566-4B9E-8B22-A089ECA87F5D}">
      <dsp:nvSpPr>
        <dsp:cNvPr id="0" name=""/>
        <dsp:cNvSpPr/>
      </dsp:nvSpPr>
      <dsp:spPr>
        <a:xfrm>
          <a:off x="2277903" y="415488"/>
          <a:ext cx="3673792" cy="3673792"/>
        </a:xfrm>
        <a:prstGeom prst="pie">
          <a:avLst>
            <a:gd name="adj1" fmla="val 1800000"/>
            <a:gd name="adj2" fmla="val 90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Debt</a:t>
          </a:r>
          <a:endParaRPr lang="en-US" sz="2100" kern="1200" dirty="0"/>
        </a:p>
      </dsp:txBody>
      <dsp:txXfrm>
        <a:off x="3152616" y="2799080"/>
        <a:ext cx="1968103" cy="962183"/>
      </dsp:txXfrm>
    </dsp:sp>
    <dsp:sp modelId="{D79A80EE-BF1B-43BA-BDF9-D9AB730709CC}">
      <dsp:nvSpPr>
        <dsp:cNvPr id="0" name=""/>
        <dsp:cNvSpPr/>
      </dsp:nvSpPr>
      <dsp:spPr>
        <a:xfrm>
          <a:off x="2202240" y="284281"/>
          <a:ext cx="3673792" cy="3673792"/>
        </a:xfrm>
        <a:prstGeom prst="pie">
          <a:avLst>
            <a:gd name="adj1" fmla="val 90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Preferred stock</a:t>
          </a:r>
          <a:endParaRPr lang="en-US" sz="2100" kern="1200" dirty="0"/>
        </a:p>
      </dsp:txBody>
      <dsp:txXfrm>
        <a:off x="2627788" y="1062775"/>
        <a:ext cx="1312068" cy="1093390"/>
      </dsp:txXfrm>
    </dsp:sp>
    <dsp:sp modelId="{7D12655B-8B9D-4FA5-B13D-41FB603CE805}">
      <dsp:nvSpPr>
        <dsp:cNvPr id="0" name=""/>
        <dsp:cNvSpPr/>
      </dsp:nvSpPr>
      <dsp:spPr>
        <a:xfrm>
          <a:off x="2126444" y="56856"/>
          <a:ext cx="4128643" cy="4128643"/>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743A02A-B7D6-4AC5-8345-EB9303FD1C0C}">
      <dsp:nvSpPr>
        <dsp:cNvPr id="0" name=""/>
        <dsp:cNvSpPr/>
      </dsp:nvSpPr>
      <dsp:spPr>
        <a:xfrm>
          <a:off x="2050478" y="187830"/>
          <a:ext cx="4128643" cy="4128643"/>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39DF19F-6C02-4463-8148-A3C20FBB2631}">
      <dsp:nvSpPr>
        <dsp:cNvPr id="0" name=""/>
        <dsp:cNvSpPr/>
      </dsp:nvSpPr>
      <dsp:spPr>
        <a:xfrm>
          <a:off x="1974512" y="56856"/>
          <a:ext cx="4128643" cy="4128643"/>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95BD52-2280-468F-9965-41819187AC4F}">
      <dsp:nvSpPr>
        <dsp:cNvPr id="0" name=""/>
        <dsp:cNvSpPr/>
      </dsp:nvSpPr>
      <dsp:spPr>
        <a:xfrm rot="2535910">
          <a:off x="2589491" y="3003632"/>
          <a:ext cx="655998" cy="52910"/>
        </a:xfrm>
        <a:custGeom>
          <a:avLst/>
          <a:gdLst/>
          <a:ahLst/>
          <a:cxnLst/>
          <a:rect l="0" t="0" r="0" b="0"/>
          <a:pathLst>
            <a:path>
              <a:moveTo>
                <a:pt x="0" y="26455"/>
              </a:moveTo>
              <a:lnTo>
                <a:pt x="655998" y="2645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00B14A-44FF-43FC-9EF8-C04B866F0DE9}">
      <dsp:nvSpPr>
        <dsp:cNvPr id="0" name=""/>
        <dsp:cNvSpPr/>
      </dsp:nvSpPr>
      <dsp:spPr>
        <a:xfrm>
          <a:off x="2674757" y="2090303"/>
          <a:ext cx="740688" cy="52910"/>
        </a:xfrm>
        <a:custGeom>
          <a:avLst/>
          <a:gdLst/>
          <a:ahLst/>
          <a:cxnLst/>
          <a:rect l="0" t="0" r="0" b="0"/>
          <a:pathLst>
            <a:path>
              <a:moveTo>
                <a:pt x="0" y="26455"/>
              </a:moveTo>
              <a:lnTo>
                <a:pt x="740688" y="2645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A277D6-D5CB-4D80-865D-FD6081431B1F}">
      <dsp:nvSpPr>
        <dsp:cNvPr id="0" name=""/>
        <dsp:cNvSpPr/>
      </dsp:nvSpPr>
      <dsp:spPr>
        <a:xfrm rot="18981534">
          <a:off x="2567898" y="1096507"/>
          <a:ext cx="773441" cy="52910"/>
        </a:xfrm>
        <a:custGeom>
          <a:avLst/>
          <a:gdLst/>
          <a:ahLst/>
          <a:cxnLst/>
          <a:rect l="0" t="0" r="0" b="0"/>
          <a:pathLst>
            <a:path>
              <a:moveTo>
                <a:pt x="0" y="26455"/>
              </a:moveTo>
              <a:lnTo>
                <a:pt x="773441" y="2645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25D502-3B8B-4957-86CD-EFEBA2568FC0}">
      <dsp:nvSpPr>
        <dsp:cNvPr id="0" name=""/>
        <dsp:cNvSpPr/>
      </dsp:nvSpPr>
      <dsp:spPr>
        <a:xfrm>
          <a:off x="823627" y="1027858"/>
          <a:ext cx="2177800" cy="2177800"/>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A3E61C-F9BB-4DE4-B881-A806A25557D6}">
      <dsp:nvSpPr>
        <dsp:cNvPr id="0" name=""/>
        <dsp:cNvSpPr/>
      </dsp:nvSpPr>
      <dsp:spPr>
        <a:xfrm>
          <a:off x="3001758" y="39447"/>
          <a:ext cx="1219149" cy="91447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Debt</a:t>
          </a:r>
          <a:endParaRPr lang="en-US" sz="1400" kern="1200" dirty="0"/>
        </a:p>
      </dsp:txBody>
      <dsp:txXfrm>
        <a:off x="3180298" y="173368"/>
        <a:ext cx="862069" cy="646629"/>
      </dsp:txXfrm>
    </dsp:sp>
    <dsp:sp modelId="{3F45D9B6-ADDC-4927-A645-0707891C1482}">
      <dsp:nvSpPr>
        <dsp:cNvPr id="0" name=""/>
        <dsp:cNvSpPr/>
      </dsp:nvSpPr>
      <dsp:spPr>
        <a:xfrm>
          <a:off x="4342822" y="191786"/>
          <a:ext cx="1828723" cy="9144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Interest</a:t>
          </a:r>
          <a:endParaRPr lang="en-US" sz="2400" kern="1200" dirty="0"/>
        </a:p>
      </dsp:txBody>
      <dsp:txXfrm>
        <a:off x="4342822" y="191786"/>
        <a:ext cx="1828723" cy="914471"/>
      </dsp:txXfrm>
    </dsp:sp>
    <dsp:sp modelId="{1775A27E-C433-4A17-82A3-289BECA87A3C}">
      <dsp:nvSpPr>
        <dsp:cNvPr id="0" name=""/>
        <dsp:cNvSpPr/>
      </dsp:nvSpPr>
      <dsp:spPr>
        <a:xfrm>
          <a:off x="3415446" y="1507184"/>
          <a:ext cx="1219149" cy="121914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Preferred stock</a:t>
          </a:r>
          <a:endParaRPr lang="en-US" sz="1400" kern="1200" dirty="0"/>
        </a:p>
      </dsp:txBody>
      <dsp:txXfrm>
        <a:off x="3593986" y="1685724"/>
        <a:ext cx="862069" cy="862069"/>
      </dsp:txXfrm>
    </dsp:sp>
    <dsp:sp modelId="{1E735DEE-4950-4220-B815-1EBE10BC4FA7}">
      <dsp:nvSpPr>
        <dsp:cNvPr id="0" name=""/>
        <dsp:cNvSpPr/>
      </dsp:nvSpPr>
      <dsp:spPr>
        <a:xfrm>
          <a:off x="4756510" y="1507184"/>
          <a:ext cx="1828723" cy="1219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1066800">
            <a:lnSpc>
              <a:spcPct val="90000"/>
            </a:lnSpc>
            <a:spcBef>
              <a:spcPct val="0"/>
            </a:spcBef>
            <a:spcAft>
              <a:spcPct val="15000"/>
            </a:spcAft>
            <a:buChar char="••"/>
          </a:pPr>
          <a:r>
            <a:rPr lang="en-US" sz="2400" b="0" kern="1200" dirty="0" smtClean="0"/>
            <a:t>Preferred dividends</a:t>
          </a:r>
          <a:endParaRPr lang="en-US" sz="2400" b="0" kern="1200" dirty="0"/>
        </a:p>
      </dsp:txBody>
      <dsp:txXfrm>
        <a:off x="4756510" y="1507184"/>
        <a:ext cx="1828723" cy="1219149"/>
      </dsp:txXfrm>
    </dsp:sp>
    <dsp:sp modelId="{3F7D18B9-23CF-4667-994E-BF2AC88F1969}">
      <dsp:nvSpPr>
        <dsp:cNvPr id="0" name=""/>
        <dsp:cNvSpPr/>
      </dsp:nvSpPr>
      <dsp:spPr>
        <a:xfrm>
          <a:off x="3001758" y="3051090"/>
          <a:ext cx="1219149" cy="121914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Common stock</a:t>
          </a:r>
          <a:endParaRPr lang="en-US" sz="1400" kern="1200" dirty="0"/>
        </a:p>
      </dsp:txBody>
      <dsp:txXfrm>
        <a:off x="3180298" y="3229630"/>
        <a:ext cx="862069" cy="862069"/>
      </dsp:txXfrm>
    </dsp:sp>
    <dsp:sp modelId="{55ED85C1-ABE2-4427-A828-AB7AAA12C155}">
      <dsp:nvSpPr>
        <dsp:cNvPr id="0" name=""/>
        <dsp:cNvSpPr/>
      </dsp:nvSpPr>
      <dsp:spPr>
        <a:xfrm>
          <a:off x="4342822" y="3051090"/>
          <a:ext cx="1828723" cy="1219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Dividends</a:t>
          </a:r>
          <a:endParaRPr lang="en-US" sz="2400" kern="1200" dirty="0"/>
        </a:p>
        <a:p>
          <a:pPr marL="228600" lvl="1" indent="-228600" algn="l" defTabSz="1066800">
            <a:lnSpc>
              <a:spcPct val="90000"/>
            </a:lnSpc>
            <a:spcBef>
              <a:spcPct val="0"/>
            </a:spcBef>
            <a:spcAft>
              <a:spcPct val="15000"/>
            </a:spcAft>
            <a:buChar char="••"/>
          </a:pPr>
          <a:r>
            <a:rPr lang="en-US" sz="2400" kern="1200" dirty="0" smtClean="0"/>
            <a:t>Capital gain</a:t>
          </a:r>
          <a:endParaRPr lang="en-US" sz="2400" kern="1200" dirty="0"/>
        </a:p>
      </dsp:txBody>
      <dsp:txXfrm>
        <a:off x="4342822" y="3051090"/>
        <a:ext cx="1828723" cy="1219149"/>
      </dsp:txXfrm>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2421E04-9F91-4C4E-8168-F1B9D20C083B}"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236A9D8-D290-4848-B2FC-420EB5B6D527}"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421E04-9F91-4C4E-8168-F1B9D20C083B}"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36A9D8-D290-4848-B2FC-420EB5B6D52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421E04-9F91-4C4E-8168-F1B9D20C083B}"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36A9D8-D290-4848-B2FC-420EB5B6D52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421E04-9F91-4C4E-8168-F1B9D20C083B}"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36A9D8-D290-4848-B2FC-420EB5B6D52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2421E04-9F91-4C4E-8168-F1B9D20C083B}" type="datetimeFigureOut">
              <a:rPr lang="en-US" smtClean="0"/>
              <a:t>1/27/2016</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36A9D8-D290-4848-B2FC-420EB5B6D527}"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421E04-9F91-4C4E-8168-F1B9D20C083B}"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36A9D8-D290-4848-B2FC-420EB5B6D52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421E04-9F91-4C4E-8168-F1B9D20C083B}" type="datetimeFigureOut">
              <a:rPr lang="en-US" smtClean="0"/>
              <a:t>1/27/2016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36A9D8-D290-4848-B2FC-420EB5B6D52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2421E04-9F91-4C4E-8168-F1B9D20C083B}" type="datetimeFigureOut">
              <a:rPr lang="en-US" smtClean="0"/>
              <a:t>1/27/2016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36A9D8-D290-4848-B2FC-420EB5B6D52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2421E04-9F91-4C4E-8168-F1B9D20C083B}" type="datetimeFigureOut">
              <a:rPr lang="en-US" smtClean="0"/>
              <a:t>1/27/2016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36A9D8-D290-4848-B2FC-420EB5B6D52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421E04-9F91-4C4E-8168-F1B9D20C083B}"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36A9D8-D290-4848-B2FC-420EB5B6D527}"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C2421E04-9F91-4C4E-8168-F1B9D20C083B}" type="datetimeFigureOut">
              <a:rPr lang="en-US" smtClean="0"/>
              <a:t>1/27/2016</a:t>
            </a:fld>
            <a:endParaRPr lang="en-US"/>
          </a:p>
        </p:txBody>
      </p:sp>
      <p:sp>
        <p:nvSpPr>
          <p:cNvPr id="7" name="Slide Number Placeholder 6"/>
          <p:cNvSpPr>
            <a:spLocks noGrp="1"/>
          </p:cNvSpPr>
          <p:nvPr>
            <p:ph type="sldNum" sz="quarter" idx="12"/>
          </p:nvPr>
        </p:nvSpPr>
        <p:spPr/>
        <p:txBody>
          <a:bodyPr/>
          <a:lstStyle/>
          <a:p>
            <a:fld id="{B236A9D8-D290-4848-B2FC-420EB5B6D527}"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C2421E04-9F91-4C4E-8168-F1B9D20C083B}" type="datetimeFigureOut">
              <a:rPr lang="en-US" smtClean="0"/>
              <a:t>1/27/2016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236A9D8-D290-4848-B2FC-420EB5B6D527}"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8.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Microsoft_Word_97_-_2003_Document2.doc"/><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9.e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2.bin"/><Relationship Id="rId4" Type="http://schemas.openxmlformats.org/officeDocument/2006/relationships/image" Target="../media/image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err="1" smtClean="0"/>
              <a:t>Ch</a:t>
            </a:r>
            <a:r>
              <a:rPr lang="en-US" dirty="0" smtClean="0"/>
              <a:t> 14</a:t>
            </a:r>
            <a:endParaRPr lang="en-US" dirty="0"/>
          </a:p>
        </p:txBody>
      </p:sp>
      <p:sp>
        <p:nvSpPr>
          <p:cNvPr id="2" name="Title 1"/>
          <p:cNvSpPr>
            <a:spLocks noGrp="1"/>
          </p:cNvSpPr>
          <p:nvPr>
            <p:ph type="ctrTitle"/>
          </p:nvPr>
        </p:nvSpPr>
        <p:spPr/>
        <p:txBody>
          <a:bodyPr/>
          <a:lstStyle/>
          <a:p>
            <a:r>
              <a:rPr lang="en-US" dirty="0" smtClean="0"/>
              <a:t>Cost of capital</a:t>
            </a:r>
            <a:endParaRPr lang="en-US" dirty="0"/>
          </a:p>
        </p:txBody>
      </p:sp>
      <p:sp>
        <p:nvSpPr>
          <p:cNvPr id="4" name="TextBox 3"/>
          <p:cNvSpPr txBox="1"/>
          <p:nvPr/>
        </p:nvSpPr>
        <p:spPr>
          <a:xfrm>
            <a:off x="-678963" y="6777835"/>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5261154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of equity</a:t>
            </a:r>
          </a:p>
        </p:txBody>
      </p:sp>
      <p:sp>
        <p:nvSpPr>
          <p:cNvPr id="2" name="Content Placeholder 1"/>
          <p:cNvSpPr>
            <a:spLocks noGrp="1"/>
          </p:cNvSpPr>
          <p:nvPr>
            <p:ph idx="1"/>
          </p:nvPr>
        </p:nvSpPr>
        <p:spPr>
          <a:xfrm>
            <a:off x="872067" y="2475551"/>
            <a:ext cx="7408333" cy="4211652"/>
          </a:xfrm>
        </p:spPr>
        <p:txBody>
          <a:bodyPr>
            <a:normAutofit lnSpcReduction="10000"/>
          </a:bodyPr>
          <a:lstStyle/>
          <a:p>
            <a:pPr marL="0" indent="0">
              <a:buNone/>
            </a:pPr>
            <a:r>
              <a:rPr lang="en-US" dirty="0"/>
              <a:t>Suppose STC paid a dividend of 4$ per share last year. The stock is currently sells for 60 $ per share. You estimate that the dividend will grow steadily at a rate if 6% per year into the infinite future. What is the cost of equity for STC</a:t>
            </a:r>
            <a:r>
              <a:rPr lang="en-US" dirty="0" smtClean="0"/>
              <a:t>?</a:t>
            </a:r>
          </a:p>
          <a:p>
            <a:pPr marL="0" indent="0">
              <a:buNone/>
            </a:pPr>
            <a:endParaRPr lang="x-none" dirty="0"/>
          </a:p>
          <a:p>
            <a:pPr marL="0" indent="0">
              <a:buNone/>
            </a:pPr>
            <a:r>
              <a:rPr lang="en-US" dirty="0"/>
              <a:t>Suppose that your company is </a:t>
            </a:r>
            <a:r>
              <a:rPr lang="en-US" u="sng" dirty="0"/>
              <a:t>expected</a:t>
            </a:r>
            <a:r>
              <a:rPr lang="en-US" dirty="0"/>
              <a:t> to pay a dividend of $1.50 per share next year. You bought the common stock for 20 and expect to sell it next year worth $25. What is your required rate of return?</a:t>
            </a:r>
          </a:p>
          <a:p>
            <a:pPr marL="0" indent="0">
              <a:buNone/>
            </a:pPr>
            <a:endParaRPr lang="en-US" dirty="0"/>
          </a:p>
        </p:txBody>
      </p:sp>
    </p:spTree>
    <p:extLst>
      <p:ext uri="{BB962C8B-B14F-4D97-AF65-F5344CB8AC3E}">
        <p14:creationId xmlns:p14="http://schemas.microsoft.com/office/powerpoint/2010/main" val="363224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of equity</a:t>
            </a:r>
          </a:p>
        </p:txBody>
      </p:sp>
      <p:sp>
        <p:nvSpPr>
          <p:cNvPr id="2" name="Content Placeholder 1"/>
          <p:cNvSpPr>
            <a:spLocks noGrp="1"/>
          </p:cNvSpPr>
          <p:nvPr>
            <p:ph idx="1"/>
          </p:nvPr>
        </p:nvSpPr>
        <p:spPr>
          <a:xfrm>
            <a:off x="872067" y="1591056"/>
            <a:ext cx="7408333" cy="4535107"/>
          </a:xfrm>
        </p:spPr>
        <p:txBody>
          <a:bodyPr/>
          <a:lstStyle/>
          <a:p>
            <a:pPr>
              <a:lnSpc>
                <a:spcPct val="150000"/>
              </a:lnSpc>
              <a:buNone/>
            </a:pPr>
            <a:r>
              <a:rPr lang="en-US" b="1" u="sng" dirty="0"/>
              <a:t>Estimating g:</a:t>
            </a:r>
          </a:p>
          <a:p>
            <a:pPr>
              <a:lnSpc>
                <a:spcPct val="150000"/>
              </a:lnSpc>
            </a:pPr>
            <a:r>
              <a:rPr lang="en-US" dirty="0"/>
              <a:t>There are two ways of estimating g</a:t>
            </a:r>
          </a:p>
          <a:p>
            <a:pPr marL="514350" indent="-514350">
              <a:lnSpc>
                <a:spcPct val="150000"/>
              </a:lnSpc>
              <a:buFont typeface="+mj-lt"/>
              <a:buAutoNum type="arabicPeriod"/>
            </a:pPr>
            <a:r>
              <a:rPr lang="en-US" dirty="0"/>
              <a:t>Use historical growth rates</a:t>
            </a:r>
          </a:p>
          <a:p>
            <a:pPr marL="514350" indent="-514350">
              <a:lnSpc>
                <a:spcPct val="150000"/>
              </a:lnSpc>
              <a:buFont typeface="+mj-lt"/>
              <a:buAutoNum type="arabicPeriod"/>
            </a:pPr>
            <a:r>
              <a:rPr lang="en-US" dirty="0"/>
              <a:t>Use analysts’ forecasts of future growth rates </a:t>
            </a:r>
            <a:endParaRPr lang="en-US" dirty="0" smtClean="0"/>
          </a:p>
          <a:p>
            <a:pPr marL="0" indent="0" algn="ctr">
              <a:lnSpc>
                <a:spcPct val="150000"/>
              </a:lnSpc>
              <a:buNone/>
            </a:pPr>
            <a:endParaRPr lang="en-US" dirty="0" smtClean="0"/>
          </a:p>
          <a:p>
            <a:pPr marL="0" indent="0">
              <a:lnSpc>
                <a:spcPct val="150000"/>
              </a:lnSpc>
              <a:buNone/>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932295966"/>
              </p:ext>
            </p:extLst>
          </p:nvPr>
        </p:nvGraphicFramePr>
        <p:xfrm>
          <a:off x="1524000" y="4177976"/>
          <a:ext cx="6096000" cy="222504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US" dirty="0" smtClean="0"/>
                        <a:t>Year</a:t>
                      </a:r>
                      <a:endParaRPr lang="en-US" dirty="0"/>
                    </a:p>
                  </a:txBody>
                  <a:tcPr/>
                </a:tc>
                <a:tc>
                  <a:txBody>
                    <a:bodyPr/>
                    <a:lstStyle/>
                    <a:p>
                      <a:pPr algn="ctr"/>
                      <a:r>
                        <a:rPr lang="en-US" dirty="0" smtClean="0"/>
                        <a:t>Dividend</a:t>
                      </a:r>
                      <a:endParaRPr lang="en-US" dirty="0"/>
                    </a:p>
                  </a:txBody>
                  <a:tcPr/>
                </a:tc>
              </a:tr>
              <a:tr h="370840">
                <a:tc>
                  <a:txBody>
                    <a:bodyPr/>
                    <a:lstStyle/>
                    <a:p>
                      <a:pPr algn="ctr"/>
                      <a:r>
                        <a:rPr lang="en-US" dirty="0" smtClean="0"/>
                        <a:t>2005</a:t>
                      </a:r>
                      <a:endParaRPr lang="en-US" dirty="0"/>
                    </a:p>
                  </a:txBody>
                  <a:tcPr/>
                </a:tc>
                <a:tc>
                  <a:txBody>
                    <a:bodyPr/>
                    <a:lstStyle/>
                    <a:p>
                      <a:pPr algn="ctr"/>
                      <a:r>
                        <a:rPr lang="en-US" dirty="0" smtClean="0"/>
                        <a:t>1.10$</a:t>
                      </a:r>
                      <a:endParaRPr lang="en-US" dirty="0"/>
                    </a:p>
                  </a:txBody>
                  <a:tcPr/>
                </a:tc>
              </a:tr>
              <a:tr h="370840">
                <a:tc>
                  <a:txBody>
                    <a:bodyPr/>
                    <a:lstStyle/>
                    <a:p>
                      <a:pPr algn="ctr"/>
                      <a:r>
                        <a:rPr lang="en-US" dirty="0" smtClean="0"/>
                        <a:t>2006</a:t>
                      </a:r>
                      <a:endParaRPr lang="en-US" dirty="0"/>
                    </a:p>
                  </a:txBody>
                  <a:tcPr/>
                </a:tc>
                <a:tc>
                  <a:txBody>
                    <a:bodyPr/>
                    <a:lstStyle/>
                    <a:p>
                      <a:pPr algn="ctr"/>
                      <a:r>
                        <a:rPr lang="en-US" dirty="0" smtClean="0"/>
                        <a:t>1,20$</a:t>
                      </a:r>
                      <a:endParaRPr lang="en-US" dirty="0"/>
                    </a:p>
                  </a:txBody>
                  <a:tcPr/>
                </a:tc>
              </a:tr>
              <a:tr h="370840">
                <a:tc>
                  <a:txBody>
                    <a:bodyPr/>
                    <a:lstStyle/>
                    <a:p>
                      <a:pPr algn="ctr"/>
                      <a:r>
                        <a:rPr lang="en-US" dirty="0" smtClean="0"/>
                        <a:t>2007</a:t>
                      </a:r>
                      <a:endParaRPr lang="en-US" dirty="0"/>
                    </a:p>
                  </a:txBody>
                  <a:tcPr/>
                </a:tc>
                <a:tc>
                  <a:txBody>
                    <a:bodyPr/>
                    <a:lstStyle/>
                    <a:p>
                      <a:pPr algn="ctr"/>
                      <a:r>
                        <a:rPr lang="en-US" dirty="0" smtClean="0"/>
                        <a:t>1.35$</a:t>
                      </a:r>
                      <a:endParaRPr lang="en-US" dirty="0"/>
                    </a:p>
                  </a:txBody>
                  <a:tcPr/>
                </a:tc>
              </a:tr>
              <a:tr h="370840">
                <a:tc>
                  <a:txBody>
                    <a:bodyPr/>
                    <a:lstStyle/>
                    <a:p>
                      <a:pPr algn="ctr"/>
                      <a:r>
                        <a:rPr lang="en-US" dirty="0" smtClean="0"/>
                        <a:t>2008</a:t>
                      </a:r>
                      <a:endParaRPr lang="en-US" dirty="0"/>
                    </a:p>
                  </a:txBody>
                  <a:tcPr/>
                </a:tc>
                <a:tc>
                  <a:txBody>
                    <a:bodyPr/>
                    <a:lstStyle/>
                    <a:p>
                      <a:pPr algn="ctr"/>
                      <a:r>
                        <a:rPr lang="en-US" dirty="0" smtClean="0"/>
                        <a:t>1.40$</a:t>
                      </a:r>
                      <a:endParaRPr lang="en-US" dirty="0"/>
                    </a:p>
                  </a:txBody>
                  <a:tcPr/>
                </a:tc>
              </a:tr>
              <a:tr h="370840">
                <a:tc>
                  <a:txBody>
                    <a:bodyPr/>
                    <a:lstStyle/>
                    <a:p>
                      <a:pPr algn="ctr"/>
                      <a:r>
                        <a:rPr lang="en-US" dirty="0" smtClean="0"/>
                        <a:t>2009</a:t>
                      </a:r>
                      <a:endParaRPr lang="en-US" dirty="0"/>
                    </a:p>
                  </a:txBody>
                  <a:tcPr/>
                </a:tc>
                <a:tc>
                  <a:txBody>
                    <a:bodyPr/>
                    <a:lstStyle/>
                    <a:p>
                      <a:pPr algn="ctr"/>
                      <a:r>
                        <a:rPr lang="en-US" dirty="0" smtClean="0"/>
                        <a:t>1.55$</a:t>
                      </a:r>
                      <a:endParaRPr lang="en-US" dirty="0"/>
                    </a:p>
                  </a:txBody>
                  <a:tcPr/>
                </a:tc>
              </a:tr>
            </a:tbl>
          </a:graphicData>
        </a:graphic>
      </p:graphicFrame>
    </p:spTree>
    <p:extLst>
      <p:ext uri="{BB962C8B-B14F-4D97-AF65-F5344CB8AC3E}">
        <p14:creationId xmlns:p14="http://schemas.microsoft.com/office/powerpoint/2010/main" val="40149209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of equity</a:t>
            </a:r>
          </a:p>
        </p:txBody>
      </p:sp>
      <p:sp>
        <p:nvSpPr>
          <p:cNvPr id="2" name="Content Placeholder 1"/>
          <p:cNvSpPr>
            <a:spLocks noGrp="1"/>
          </p:cNvSpPr>
          <p:nvPr>
            <p:ph idx="1"/>
          </p:nvPr>
        </p:nvSpPr>
        <p:spPr/>
        <p:txBody>
          <a:bodyPr>
            <a:normAutofit fontScale="85000" lnSpcReduction="10000"/>
          </a:bodyPr>
          <a:lstStyle/>
          <a:p>
            <a:pPr>
              <a:lnSpc>
                <a:spcPct val="150000"/>
              </a:lnSpc>
              <a:buNone/>
            </a:pPr>
            <a:r>
              <a:rPr lang="en-US" sz="2200" b="1" u="sng" dirty="0"/>
              <a:t>Advantages and Disadvantages of Dividend Growth Model</a:t>
            </a:r>
          </a:p>
          <a:p>
            <a:pPr>
              <a:lnSpc>
                <a:spcPct val="150000"/>
              </a:lnSpc>
            </a:pPr>
            <a:r>
              <a:rPr lang="en-US" sz="2100" b="1" i="1" dirty="0"/>
              <a:t>Advantages: </a:t>
            </a:r>
            <a:r>
              <a:rPr lang="en-US" sz="2100" dirty="0"/>
              <a:t>simplicity</a:t>
            </a:r>
          </a:p>
          <a:p>
            <a:pPr>
              <a:lnSpc>
                <a:spcPct val="150000"/>
              </a:lnSpc>
            </a:pPr>
            <a:r>
              <a:rPr lang="en-US" sz="2100" b="1" i="1" dirty="0"/>
              <a:t>Disadvantages:</a:t>
            </a:r>
          </a:p>
          <a:p>
            <a:pPr marL="731520" lvl="1" indent="-457200">
              <a:lnSpc>
                <a:spcPct val="150000"/>
              </a:lnSpc>
              <a:buFont typeface="+mj-lt"/>
              <a:buAutoNum type="arabicPeriod"/>
            </a:pPr>
            <a:r>
              <a:rPr lang="en-US" sz="2400" dirty="0"/>
              <a:t>Only applicable to companies currently paying dividends</a:t>
            </a:r>
          </a:p>
          <a:p>
            <a:pPr marL="731520" lvl="1" indent="-457200">
              <a:lnSpc>
                <a:spcPct val="150000"/>
              </a:lnSpc>
              <a:buFont typeface="+mj-lt"/>
              <a:buAutoNum type="arabicPeriod"/>
            </a:pPr>
            <a:r>
              <a:rPr lang="en-US" sz="2400" dirty="0"/>
              <a:t>Not applicable if dividends aren’t growing at a reasonably constant rate</a:t>
            </a:r>
          </a:p>
          <a:p>
            <a:pPr marL="731520" lvl="1" indent="-457200">
              <a:lnSpc>
                <a:spcPct val="150000"/>
              </a:lnSpc>
              <a:buFont typeface="+mj-lt"/>
              <a:buAutoNum type="arabicPeriod"/>
            </a:pPr>
            <a:r>
              <a:rPr lang="en-US" sz="2400" dirty="0"/>
              <a:t>Extremely sensitive to the estimated growth rate – an increase in g of 1% increases the cost of equity by 1%</a:t>
            </a:r>
          </a:p>
          <a:p>
            <a:pPr marL="731520" lvl="1" indent="-457200">
              <a:lnSpc>
                <a:spcPct val="150000"/>
              </a:lnSpc>
              <a:buFont typeface="+mj-lt"/>
              <a:buAutoNum type="arabicPeriod"/>
            </a:pPr>
            <a:r>
              <a:rPr lang="en-US" sz="2400" dirty="0"/>
              <a:t>Does not explicitly consider risk</a:t>
            </a:r>
          </a:p>
          <a:p>
            <a:pPr marL="0" indent="0">
              <a:buNone/>
            </a:pPr>
            <a:endParaRPr lang="en-US" dirty="0"/>
          </a:p>
        </p:txBody>
      </p:sp>
    </p:spTree>
    <p:extLst>
      <p:ext uri="{BB962C8B-B14F-4D97-AF65-F5344CB8AC3E}">
        <p14:creationId xmlns:p14="http://schemas.microsoft.com/office/powerpoint/2010/main" val="24657346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of equity</a:t>
            </a:r>
          </a:p>
        </p:txBody>
      </p:sp>
      <p:sp>
        <p:nvSpPr>
          <p:cNvPr id="2" name="Content Placeholder 1"/>
          <p:cNvSpPr>
            <a:spLocks noGrp="1"/>
          </p:cNvSpPr>
          <p:nvPr>
            <p:ph idx="1"/>
          </p:nvPr>
        </p:nvSpPr>
        <p:spPr>
          <a:xfrm>
            <a:off x="872067" y="2218351"/>
            <a:ext cx="7408333" cy="3907812"/>
          </a:xfrm>
        </p:spPr>
        <p:txBody>
          <a:bodyPr>
            <a:normAutofit fontScale="92500" lnSpcReduction="10000"/>
          </a:bodyPr>
          <a:lstStyle/>
          <a:p>
            <a:pPr marL="514350" indent="-514350">
              <a:buAutoNum type="arabicPeriod" startAt="2"/>
            </a:pPr>
            <a:r>
              <a:rPr lang="en-US" b="1" u="sng" dirty="0"/>
              <a:t>The Security Market Line Approach (SML)</a:t>
            </a:r>
          </a:p>
          <a:p>
            <a:pPr lvl="1">
              <a:lnSpc>
                <a:spcPct val="150000"/>
              </a:lnSpc>
            </a:pPr>
            <a:r>
              <a:rPr lang="en-US" dirty="0"/>
              <a:t>The SML essentially tells us the reward (return) for bearing risk in financial markets – what return is expected for a given level of risk</a:t>
            </a:r>
          </a:p>
          <a:p>
            <a:pPr lvl="1">
              <a:lnSpc>
                <a:spcPct val="150000"/>
              </a:lnSpc>
            </a:pPr>
            <a:r>
              <a:rPr lang="en-US" dirty="0"/>
              <a:t>required return is a function of 3 things:</a:t>
            </a:r>
          </a:p>
          <a:p>
            <a:pPr marL="1051560" lvl="2" indent="-457200">
              <a:lnSpc>
                <a:spcPct val="150000"/>
              </a:lnSpc>
              <a:buFont typeface="+mj-lt"/>
              <a:buAutoNum type="arabicPeriod"/>
            </a:pPr>
            <a:r>
              <a:rPr lang="en-US" dirty="0"/>
              <a:t>risk free rate</a:t>
            </a:r>
          </a:p>
          <a:p>
            <a:pPr marL="1051560" lvl="2" indent="-457200">
              <a:lnSpc>
                <a:spcPct val="150000"/>
              </a:lnSpc>
              <a:buFont typeface="+mj-lt"/>
              <a:buAutoNum type="arabicPeriod"/>
            </a:pPr>
            <a:r>
              <a:rPr lang="en-US" dirty="0"/>
              <a:t>market risk premium</a:t>
            </a:r>
          </a:p>
          <a:p>
            <a:pPr marL="1051560" lvl="2" indent="-457200">
              <a:lnSpc>
                <a:spcPct val="150000"/>
              </a:lnSpc>
              <a:buFont typeface="+mj-lt"/>
              <a:buAutoNum type="arabicPeriod"/>
            </a:pPr>
            <a:r>
              <a:rPr lang="en-US" dirty="0"/>
              <a:t>systematic risk of the asset relative to the average risk - called the ‘beta’ coefficient</a:t>
            </a:r>
          </a:p>
          <a:p>
            <a:pPr marL="0" indent="0">
              <a:buNone/>
            </a:pPr>
            <a:endParaRPr lang="en-US" dirty="0"/>
          </a:p>
        </p:txBody>
      </p:sp>
    </p:spTree>
    <p:extLst>
      <p:ext uri="{BB962C8B-B14F-4D97-AF65-F5344CB8AC3E}">
        <p14:creationId xmlns:p14="http://schemas.microsoft.com/office/powerpoint/2010/main" val="2951851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of equity</a:t>
            </a:r>
          </a:p>
        </p:txBody>
      </p:sp>
      <p:sp>
        <p:nvSpPr>
          <p:cNvPr id="2" name="Content Placeholder 1"/>
          <p:cNvSpPr>
            <a:spLocks noGrp="1"/>
          </p:cNvSpPr>
          <p:nvPr>
            <p:ph idx="1"/>
          </p:nvPr>
        </p:nvSpPr>
        <p:spPr>
          <a:xfrm>
            <a:off x="872067" y="1929001"/>
            <a:ext cx="7408333" cy="4197162"/>
          </a:xfrm>
        </p:spPr>
        <p:txBody>
          <a:bodyPr>
            <a:normAutofit fontScale="77500" lnSpcReduction="20000"/>
          </a:bodyPr>
          <a:lstStyle/>
          <a:p>
            <a:pPr marL="731520" lvl="1" indent="-457200">
              <a:lnSpc>
                <a:spcPct val="150000"/>
              </a:lnSpc>
              <a:buFont typeface="+mj-lt"/>
              <a:buAutoNum type="arabicPeriod"/>
            </a:pPr>
            <a:r>
              <a:rPr lang="en-US" sz="2400" b="1" u="sng" dirty="0"/>
              <a:t>risk free rate: </a:t>
            </a:r>
            <a:r>
              <a:rPr lang="en-US" sz="2400" dirty="0"/>
              <a:t>return on a risk free asset</a:t>
            </a:r>
          </a:p>
          <a:p>
            <a:pPr marL="731520" lvl="1" indent="-457200">
              <a:lnSpc>
                <a:spcPct val="150000"/>
              </a:lnSpc>
              <a:buFont typeface="+mj-lt"/>
              <a:buAutoNum type="arabicPeriod"/>
            </a:pPr>
            <a:r>
              <a:rPr lang="en-US" sz="2400" b="1" u="sng" dirty="0"/>
              <a:t>market risk premium </a:t>
            </a:r>
            <a:r>
              <a:rPr lang="en-US" sz="2400" dirty="0"/>
              <a:t>- reflecting the return associated with the market as a whole e.g. the Saudi market return</a:t>
            </a:r>
          </a:p>
          <a:p>
            <a:pPr marL="731520" lvl="1" indent="-457200">
              <a:lnSpc>
                <a:spcPct val="150000"/>
              </a:lnSpc>
              <a:buFont typeface="+mj-lt"/>
              <a:buAutoNum type="arabicPeriod"/>
            </a:pPr>
            <a:r>
              <a:rPr lang="en-US" sz="2400" i="1" dirty="0"/>
              <a:t>systematic risk </a:t>
            </a:r>
            <a:r>
              <a:rPr lang="en-US" sz="2400" dirty="0"/>
              <a:t>of the asset relative to the average risk called the ‘</a:t>
            </a:r>
            <a:r>
              <a:rPr lang="en-US" sz="2400" b="1" u="sng" dirty="0"/>
              <a:t>beta’ coefficient </a:t>
            </a:r>
            <a:r>
              <a:rPr lang="en-US" sz="2400" dirty="0"/>
              <a:t>: A measure of the systematic risk, of a security or a portfolio in comparison to the market as a whole - so if the stock historically is much more volatile (risky) than the market then the return should reflect that incremental risk </a:t>
            </a:r>
            <a:br>
              <a:rPr lang="en-US" sz="2400" dirty="0"/>
            </a:br>
            <a:endParaRPr lang="en-US" sz="2400" dirty="0"/>
          </a:p>
          <a:p>
            <a:pPr marL="0" indent="0">
              <a:buNone/>
            </a:pPr>
            <a:endParaRPr lang="en-US" dirty="0"/>
          </a:p>
        </p:txBody>
      </p:sp>
    </p:spTree>
    <p:extLst>
      <p:ext uri="{BB962C8B-B14F-4D97-AF65-F5344CB8AC3E}">
        <p14:creationId xmlns:p14="http://schemas.microsoft.com/office/powerpoint/2010/main" val="4806221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of equity</a:t>
            </a:r>
          </a:p>
        </p:txBody>
      </p:sp>
      <p:sp>
        <p:nvSpPr>
          <p:cNvPr id="2" name="Content Placeholder 1"/>
          <p:cNvSpPr>
            <a:spLocks noGrp="1"/>
          </p:cNvSpPr>
          <p:nvPr>
            <p:ph idx="1"/>
          </p:nvPr>
        </p:nvSpPr>
        <p:spPr>
          <a:xfrm>
            <a:off x="872067" y="2443401"/>
            <a:ext cx="7408333" cy="3682762"/>
          </a:xfrm>
        </p:spPr>
        <p:txBody>
          <a:bodyPr>
            <a:normAutofit fontScale="70000" lnSpcReduction="20000"/>
          </a:bodyPr>
          <a:lstStyle/>
          <a:p>
            <a:pPr>
              <a:lnSpc>
                <a:spcPct val="150000"/>
              </a:lnSpc>
              <a:tabLst>
                <a:tab pos="742950" algn="l"/>
                <a:tab pos="1085850" algn="l"/>
              </a:tabLst>
            </a:pPr>
            <a:r>
              <a:rPr lang="en-US" dirty="0"/>
              <a:t>From the SML comes the Capital Asset Pricing Model (CAPM)</a:t>
            </a:r>
          </a:p>
          <a:p>
            <a:pPr>
              <a:lnSpc>
                <a:spcPct val="150000"/>
              </a:lnSpc>
              <a:tabLst>
                <a:tab pos="742950" algn="l"/>
                <a:tab pos="1085850" algn="l"/>
              </a:tabLst>
            </a:pPr>
            <a:r>
              <a:rPr lang="en-US" dirty="0"/>
              <a:t>According to the CAPM: </a:t>
            </a:r>
          </a:p>
          <a:p>
            <a:pPr algn="ctr">
              <a:lnSpc>
                <a:spcPct val="150000"/>
              </a:lnSpc>
              <a:buNone/>
              <a:tabLst>
                <a:tab pos="742950" algn="l"/>
                <a:tab pos="1085850" algn="l"/>
              </a:tabLst>
            </a:pPr>
            <a:r>
              <a:rPr lang="en-US" dirty="0"/>
              <a:t>	 </a:t>
            </a:r>
            <a:r>
              <a:rPr lang="en-US" i="1" dirty="0"/>
              <a:t>R</a:t>
            </a:r>
            <a:r>
              <a:rPr lang="en-US" i="1" baseline="-25000" dirty="0"/>
              <a:t>E</a:t>
            </a:r>
            <a:r>
              <a:rPr lang="en-US" dirty="0"/>
              <a:t> = </a:t>
            </a:r>
            <a:r>
              <a:rPr lang="en-US" i="1" dirty="0" err="1"/>
              <a:t>R</a:t>
            </a:r>
            <a:r>
              <a:rPr lang="en-US" i="1" baseline="-25000" dirty="0" err="1"/>
              <a:t>f</a:t>
            </a:r>
            <a:r>
              <a:rPr lang="en-US" dirty="0"/>
              <a:t>  +  </a:t>
            </a:r>
            <a:r>
              <a:rPr lang="en-US" dirty="0" err="1">
                <a:latin typeface="Symbol" pitchFamily="18" charset="2"/>
              </a:rPr>
              <a:t>b</a:t>
            </a:r>
            <a:r>
              <a:rPr lang="en-US" i="1" baseline="-25000" dirty="0" err="1"/>
              <a:t>E</a:t>
            </a:r>
            <a:r>
              <a:rPr lang="en-US" i="1" baseline="-25000" dirty="0"/>
              <a:t>   </a:t>
            </a:r>
            <a:r>
              <a:rPr lang="en-US" dirty="0">
                <a:sym typeface="Symbol" pitchFamily="18" charset="2"/>
              </a:rPr>
              <a:t></a:t>
            </a:r>
            <a:r>
              <a:rPr lang="en-US" dirty="0"/>
              <a:t>  (E</a:t>
            </a:r>
            <a:r>
              <a:rPr lang="en-US" i="1" dirty="0"/>
              <a:t>R</a:t>
            </a:r>
            <a:r>
              <a:rPr lang="en-US" i="1" baseline="-25000" dirty="0"/>
              <a:t>M</a:t>
            </a:r>
            <a:r>
              <a:rPr lang="en-US" dirty="0"/>
              <a:t> - </a:t>
            </a:r>
            <a:r>
              <a:rPr lang="en-US" i="1" dirty="0" err="1"/>
              <a:t>R</a:t>
            </a:r>
            <a:r>
              <a:rPr lang="en-US" i="1" baseline="-25000" dirty="0" err="1"/>
              <a:t>f</a:t>
            </a:r>
            <a:r>
              <a:rPr lang="en-US" i="1" dirty="0"/>
              <a:t>)</a:t>
            </a:r>
            <a:r>
              <a:rPr lang="en-US" dirty="0"/>
              <a:t> </a:t>
            </a:r>
          </a:p>
          <a:p>
            <a:pPr>
              <a:lnSpc>
                <a:spcPct val="150000"/>
              </a:lnSpc>
              <a:buNone/>
              <a:tabLst>
                <a:tab pos="742950" algn="l"/>
                <a:tab pos="1085850" algn="l"/>
              </a:tabLst>
            </a:pPr>
            <a:r>
              <a:rPr lang="en-US" dirty="0" err="1"/>
              <a:t>R</a:t>
            </a:r>
            <a:r>
              <a:rPr lang="en-US" baseline="-25000" dirty="0" err="1"/>
              <a:t>f</a:t>
            </a:r>
            <a:r>
              <a:rPr lang="en-US" baseline="-25000" dirty="0"/>
              <a:t> </a:t>
            </a:r>
            <a:r>
              <a:rPr lang="en-US" dirty="0"/>
              <a:t>= risk free rate of return</a:t>
            </a:r>
          </a:p>
          <a:p>
            <a:pPr>
              <a:lnSpc>
                <a:spcPct val="150000"/>
              </a:lnSpc>
              <a:buNone/>
              <a:tabLst>
                <a:tab pos="742950" algn="l"/>
                <a:tab pos="1085850" algn="l"/>
              </a:tabLst>
            </a:pPr>
            <a:r>
              <a:rPr lang="en-US" dirty="0" err="1"/>
              <a:t>R</a:t>
            </a:r>
            <a:r>
              <a:rPr lang="en-US" baseline="-25000" dirty="0" err="1"/>
              <a:t>m</a:t>
            </a:r>
            <a:r>
              <a:rPr lang="en-US" dirty="0"/>
              <a:t> = expected market return </a:t>
            </a:r>
          </a:p>
          <a:p>
            <a:pPr>
              <a:lnSpc>
                <a:spcPct val="150000"/>
              </a:lnSpc>
              <a:buNone/>
              <a:tabLst>
                <a:tab pos="742950" algn="l"/>
                <a:tab pos="1085850" algn="l"/>
              </a:tabLst>
            </a:pPr>
            <a:r>
              <a:rPr lang="en-US" dirty="0" err="1"/>
              <a:t>R</a:t>
            </a:r>
            <a:r>
              <a:rPr lang="en-US" baseline="-25000" dirty="0" err="1"/>
              <a:t>m</a:t>
            </a:r>
            <a:r>
              <a:rPr lang="en-US" dirty="0"/>
              <a:t>-RF = market risk premium</a:t>
            </a:r>
          </a:p>
          <a:p>
            <a:pPr>
              <a:lnSpc>
                <a:spcPct val="150000"/>
              </a:lnSpc>
              <a:buNone/>
              <a:tabLst>
                <a:tab pos="742950" algn="l"/>
                <a:tab pos="1085850" algn="l"/>
              </a:tabLst>
            </a:pPr>
            <a:r>
              <a:rPr lang="en-US" dirty="0"/>
              <a:t>B</a:t>
            </a:r>
            <a:r>
              <a:rPr lang="en-US" baseline="-25000" dirty="0"/>
              <a:t>E </a:t>
            </a:r>
            <a:r>
              <a:rPr lang="en-US" dirty="0"/>
              <a:t>= estimate of systematic risk, the risk for an individual security relative to the market risk as a whole</a:t>
            </a:r>
          </a:p>
          <a:p>
            <a:pPr marL="0" indent="0">
              <a:buNone/>
            </a:pPr>
            <a:endParaRPr lang="en-US" dirty="0"/>
          </a:p>
        </p:txBody>
      </p:sp>
    </p:spTree>
    <p:extLst>
      <p:ext uri="{BB962C8B-B14F-4D97-AF65-F5344CB8AC3E}">
        <p14:creationId xmlns:p14="http://schemas.microsoft.com/office/powerpoint/2010/main" val="32327389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of equity</a:t>
            </a:r>
          </a:p>
        </p:txBody>
      </p:sp>
      <p:sp>
        <p:nvSpPr>
          <p:cNvPr id="2" name="Content Placeholder 1"/>
          <p:cNvSpPr>
            <a:spLocks noGrp="1"/>
          </p:cNvSpPr>
          <p:nvPr>
            <p:ph idx="1"/>
          </p:nvPr>
        </p:nvSpPr>
        <p:spPr/>
        <p:txBody>
          <a:bodyPr>
            <a:normAutofit fontScale="92500"/>
          </a:bodyPr>
          <a:lstStyle/>
          <a:p>
            <a:pPr>
              <a:lnSpc>
                <a:spcPct val="150000"/>
              </a:lnSpc>
              <a:spcBef>
                <a:spcPct val="95000"/>
              </a:spcBef>
            </a:pPr>
            <a:r>
              <a:rPr lang="en-US" dirty="0"/>
              <a:t>Get the </a:t>
            </a:r>
            <a:r>
              <a:rPr lang="en-US" i="1" dirty="0"/>
              <a:t>risk-free rate </a:t>
            </a:r>
            <a:r>
              <a:rPr lang="en-US" dirty="0"/>
              <a:t>(</a:t>
            </a:r>
            <a:r>
              <a:rPr lang="en-US" dirty="0" err="1"/>
              <a:t>R</a:t>
            </a:r>
            <a:r>
              <a:rPr lang="en-US" baseline="-25000" dirty="0" err="1"/>
              <a:t>f</a:t>
            </a:r>
            <a:r>
              <a:rPr lang="en-US" dirty="0"/>
              <a:t> ) from financial press—many use the  1-year Treasury bill rate, T-bond rates</a:t>
            </a:r>
          </a:p>
          <a:p>
            <a:pPr>
              <a:lnSpc>
                <a:spcPct val="150000"/>
              </a:lnSpc>
              <a:spcBef>
                <a:spcPct val="95000"/>
              </a:spcBef>
            </a:pPr>
            <a:r>
              <a:rPr lang="en-US" dirty="0"/>
              <a:t>Get </a:t>
            </a:r>
            <a:r>
              <a:rPr lang="en-US" i="1" dirty="0"/>
              <a:t>estimates</a:t>
            </a:r>
            <a:r>
              <a:rPr lang="en-US" dirty="0"/>
              <a:t> of </a:t>
            </a:r>
            <a:r>
              <a:rPr lang="en-US" i="1" dirty="0"/>
              <a:t>market risk premium and security beta</a:t>
            </a:r>
            <a:r>
              <a:rPr lang="en-US" dirty="0"/>
              <a:t>.</a:t>
            </a:r>
            <a:br>
              <a:rPr lang="en-US" dirty="0"/>
            </a:br>
            <a:endParaRPr lang="en-US" sz="300" dirty="0"/>
          </a:p>
          <a:p>
            <a:pPr>
              <a:lnSpc>
                <a:spcPct val="150000"/>
              </a:lnSpc>
              <a:spcBef>
                <a:spcPct val="25000"/>
              </a:spcBef>
            </a:pPr>
            <a:r>
              <a:rPr lang="en-US" sz="300" dirty="0"/>
              <a:t> </a:t>
            </a:r>
            <a:r>
              <a:rPr lang="en-US" dirty="0"/>
              <a:t>		Historical risk premium </a:t>
            </a:r>
            <a:r>
              <a:rPr lang="en-US" b="1" dirty="0"/>
              <a:t>— R</a:t>
            </a:r>
            <a:r>
              <a:rPr lang="en-US" b="1" baseline="-25000" dirty="0"/>
              <a:t>M</a:t>
            </a:r>
            <a:r>
              <a:rPr lang="en-US" b="1" dirty="0"/>
              <a:t> - </a:t>
            </a:r>
            <a:r>
              <a:rPr lang="en-US" b="1" dirty="0" err="1"/>
              <a:t>R</a:t>
            </a:r>
            <a:r>
              <a:rPr lang="en-US" b="1" baseline="-25000" dirty="0" err="1"/>
              <a:t>f</a:t>
            </a:r>
            <a:r>
              <a:rPr lang="en-US" b="1" dirty="0"/>
              <a:t>  </a:t>
            </a:r>
            <a:r>
              <a:rPr lang="en-US" dirty="0"/>
              <a:t>=</a:t>
            </a:r>
            <a:br>
              <a:rPr lang="en-US" dirty="0"/>
            </a:br>
            <a:r>
              <a:rPr lang="en-US" dirty="0"/>
              <a:t>	Beta — historical</a:t>
            </a:r>
            <a:br>
              <a:rPr lang="en-US" dirty="0"/>
            </a:br>
            <a:r>
              <a:rPr lang="en-US" dirty="0"/>
              <a:t>	(1)	Investment information services </a:t>
            </a:r>
            <a:br>
              <a:rPr lang="en-US" dirty="0"/>
            </a:br>
            <a:r>
              <a:rPr lang="en-US" dirty="0"/>
              <a:t>	(2)	Estimate from historical data</a:t>
            </a:r>
          </a:p>
          <a:p>
            <a:pPr marL="0" indent="0">
              <a:buNone/>
            </a:pPr>
            <a:endParaRPr lang="en-US" dirty="0"/>
          </a:p>
        </p:txBody>
      </p:sp>
    </p:spTree>
    <p:extLst>
      <p:ext uri="{BB962C8B-B14F-4D97-AF65-F5344CB8AC3E}">
        <p14:creationId xmlns:p14="http://schemas.microsoft.com/office/powerpoint/2010/main" val="11882173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of equity</a:t>
            </a:r>
          </a:p>
        </p:txBody>
      </p:sp>
      <p:sp>
        <p:nvSpPr>
          <p:cNvPr id="2" name="Content Placeholder 1"/>
          <p:cNvSpPr>
            <a:spLocks noGrp="1"/>
          </p:cNvSpPr>
          <p:nvPr>
            <p:ph idx="1"/>
          </p:nvPr>
        </p:nvSpPr>
        <p:spPr/>
        <p:txBody>
          <a:bodyPr/>
          <a:lstStyle/>
          <a:p>
            <a:pPr marL="0" indent="0">
              <a:buNone/>
            </a:pPr>
            <a:r>
              <a:rPr lang="en-US" dirty="0"/>
              <a:t>Suppose your company has an equity beta of .58 and the current risk-free rate is 6.1%. If the expected market risk premium is 8.6%, what is your cost of equity capital?</a:t>
            </a:r>
          </a:p>
          <a:p>
            <a:pPr marL="0" indent="0">
              <a:buNone/>
            </a:pPr>
            <a:endParaRPr lang="en-US" dirty="0"/>
          </a:p>
        </p:txBody>
      </p:sp>
    </p:spTree>
    <p:extLst>
      <p:ext uri="{BB962C8B-B14F-4D97-AF65-F5344CB8AC3E}">
        <p14:creationId xmlns:p14="http://schemas.microsoft.com/office/powerpoint/2010/main" val="28363408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of equity</a:t>
            </a:r>
          </a:p>
        </p:txBody>
      </p:sp>
      <p:sp>
        <p:nvSpPr>
          <p:cNvPr id="2" name="Content Placeholder 1"/>
          <p:cNvSpPr>
            <a:spLocks noGrp="1"/>
          </p:cNvSpPr>
          <p:nvPr>
            <p:ph idx="1"/>
          </p:nvPr>
        </p:nvSpPr>
        <p:spPr>
          <a:xfrm>
            <a:off x="872067" y="2105825"/>
            <a:ext cx="7408333" cy="4518663"/>
          </a:xfrm>
        </p:spPr>
        <p:txBody>
          <a:bodyPr>
            <a:normAutofit fontScale="85000" lnSpcReduction="10000"/>
          </a:bodyPr>
          <a:lstStyle/>
          <a:p>
            <a:pPr>
              <a:lnSpc>
                <a:spcPct val="150000"/>
              </a:lnSpc>
              <a:buNone/>
            </a:pPr>
            <a:r>
              <a:rPr lang="en-US" b="1" u="sng" dirty="0"/>
              <a:t>Advantages and Disadvantages of SML</a:t>
            </a:r>
          </a:p>
          <a:p>
            <a:pPr>
              <a:lnSpc>
                <a:spcPct val="150000"/>
              </a:lnSpc>
            </a:pPr>
            <a:r>
              <a:rPr lang="en-US" dirty="0"/>
              <a:t>Advantages</a:t>
            </a:r>
          </a:p>
          <a:p>
            <a:pPr lvl="1">
              <a:lnSpc>
                <a:spcPct val="150000"/>
              </a:lnSpc>
            </a:pPr>
            <a:r>
              <a:rPr lang="en-US" sz="2000" dirty="0"/>
              <a:t>Explicitly adjusts for systematic risk</a:t>
            </a:r>
          </a:p>
          <a:p>
            <a:pPr lvl="1">
              <a:lnSpc>
                <a:spcPct val="150000"/>
              </a:lnSpc>
            </a:pPr>
            <a:r>
              <a:rPr lang="en-US" sz="2000" dirty="0"/>
              <a:t>Applicable to all companies, as long as we can estimate beta</a:t>
            </a:r>
          </a:p>
          <a:p>
            <a:pPr>
              <a:lnSpc>
                <a:spcPct val="150000"/>
              </a:lnSpc>
            </a:pPr>
            <a:r>
              <a:rPr lang="en-US" dirty="0"/>
              <a:t>Disadvantages</a:t>
            </a:r>
          </a:p>
          <a:p>
            <a:pPr lvl="1">
              <a:lnSpc>
                <a:spcPct val="150000"/>
              </a:lnSpc>
            </a:pPr>
            <a:r>
              <a:rPr lang="en-US" sz="2000" dirty="0"/>
              <a:t>Have to estimate the </a:t>
            </a:r>
            <a:r>
              <a:rPr lang="en-US" sz="2000" i="1" dirty="0"/>
              <a:t>expected</a:t>
            </a:r>
            <a:r>
              <a:rPr lang="en-US" sz="2000" dirty="0"/>
              <a:t> market risk premium, which does vary over time</a:t>
            </a:r>
          </a:p>
          <a:p>
            <a:pPr lvl="1">
              <a:lnSpc>
                <a:spcPct val="150000"/>
              </a:lnSpc>
            </a:pPr>
            <a:r>
              <a:rPr lang="en-US" sz="2000" dirty="0"/>
              <a:t>Have to estimate beta, which also varies over time</a:t>
            </a:r>
          </a:p>
          <a:p>
            <a:pPr lvl="1">
              <a:lnSpc>
                <a:spcPct val="150000"/>
              </a:lnSpc>
            </a:pPr>
            <a:r>
              <a:rPr lang="en-US" sz="2000" dirty="0"/>
              <a:t>We are using the past to predict the future, which is not always reliable</a:t>
            </a:r>
          </a:p>
          <a:p>
            <a:pPr marL="0" indent="0">
              <a:buNone/>
            </a:pPr>
            <a:endParaRPr lang="en-US" dirty="0"/>
          </a:p>
        </p:txBody>
      </p:sp>
    </p:spTree>
    <p:extLst>
      <p:ext uri="{BB962C8B-B14F-4D97-AF65-F5344CB8AC3E}">
        <p14:creationId xmlns:p14="http://schemas.microsoft.com/office/powerpoint/2010/main" val="18372655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 1 Page 465</a:t>
            </a:r>
          </a:p>
        </p:txBody>
      </p:sp>
      <p:sp>
        <p:nvSpPr>
          <p:cNvPr id="2" name="Content Placeholder 1"/>
          <p:cNvSpPr>
            <a:spLocks noGrp="1"/>
          </p:cNvSpPr>
          <p:nvPr>
            <p:ph idx="1"/>
          </p:nvPr>
        </p:nvSpPr>
        <p:spPr/>
        <p:txBody>
          <a:bodyPr/>
          <a:lstStyle/>
          <a:p>
            <a:pPr marL="0" indent="0">
              <a:buNone/>
            </a:pPr>
            <a:r>
              <a:rPr lang="en-US" dirty="0"/>
              <a:t>The Down and Out Co. just issued a dividend of 2.40$ per share on its common stock. The company is expected to maintain a constant 5.5 percent growth rate in its dividends indefinitely. If the stock sells for 52$ a share , what is the company’s cost of capital?</a:t>
            </a:r>
            <a:endParaRPr lang="x-none" dirty="0"/>
          </a:p>
          <a:p>
            <a:pPr marL="0" indent="0">
              <a:buNone/>
            </a:pPr>
            <a:endParaRPr lang="en-US" dirty="0"/>
          </a:p>
        </p:txBody>
      </p:sp>
    </p:spTree>
    <p:extLst>
      <p:ext uri="{BB962C8B-B14F-4D97-AF65-F5344CB8AC3E}">
        <p14:creationId xmlns:p14="http://schemas.microsoft.com/office/powerpoint/2010/main" val="1790738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Require return versus cost of capital</a:t>
            </a:r>
            <a:endParaRPr lang="en-US" dirty="0"/>
          </a:p>
        </p:txBody>
      </p:sp>
      <p:sp>
        <p:nvSpPr>
          <p:cNvPr id="3" name="Content Placeholder 2"/>
          <p:cNvSpPr>
            <a:spLocks noGrp="1"/>
          </p:cNvSpPr>
          <p:nvPr>
            <p:ph idx="1"/>
          </p:nvPr>
        </p:nvSpPr>
        <p:spPr>
          <a:xfrm>
            <a:off x="872067" y="2041526"/>
            <a:ext cx="7408333" cy="4084637"/>
          </a:xfrm>
        </p:spPr>
        <p:txBody>
          <a:bodyPr>
            <a:normAutofit fontScale="92500"/>
          </a:bodyPr>
          <a:lstStyle/>
          <a:p>
            <a:pPr>
              <a:lnSpc>
                <a:spcPct val="150000"/>
              </a:lnSpc>
            </a:pPr>
            <a:r>
              <a:rPr lang="en-US" dirty="0"/>
              <a:t>Any returns for investors are costs for the company</a:t>
            </a:r>
          </a:p>
          <a:p>
            <a:pPr>
              <a:lnSpc>
                <a:spcPct val="150000"/>
              </a:lnSpc>
            </a:pPr>
            <a:r>
              <a:rPr lang="en-US" dirty="0"/>
              <a:t>NPV</a:t>
            </a:r>
          </a:p>
          <a:p>
            <a:pPr>
              <a:lnSpc>
                <a:spcPct val="150000"/>
              </a:lnSpc>
            </a:pPr>
            <a:r>
              <a:rPr lang="en-US" dirty="0"/>
              <a:t>What is the required rate of return? What does it mean?</a:t>
            </a:r>
          </a:p>
          <a:p>
            <a:pPr>
              <a:lnSpc>
                <a:spcPct val="150000"/>
              </a:lnSpc>
            </a:pPr>
            <a:r>
              <a:rPr lang="en-US" dirty="0"/>
              <a:t>What is the difference between: required rate of return / appropriate discount rate and cost of capital?</a:t>
            </a:r>
            <a:endParaRPr lang="x-none" dirty="0"/>
          </a:p>
          <a:p>
            <a:endParaRPr lang="en-US" dirty="0"/>
          </a:p>
        </p:txBody>
      </p:sp>
    </p:spTree>
    <p:extLst>
      <p:ext uri="{BB962C8B-B14F-4D97-AF65-F5344CB8AC3E}">
        <p14:creationId xmlns:p14="http://schemas.microsoft.com/office/powerpoint/2010/main" val="25638471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Ex3 Page 465</a:t>
            </a:r>
          </a:p>
        </p:txBody>
      </p:sp>
      <p:sp>
        <p:nvSpPr>
          <p:cNvPr id="2" name="Content Placeholder 1"/>
          <p:cNvSpPr>
            <a:spLocks noGrp="1"/>
          </p:cNvSpPr>
          <p:nvPr>
            <p:ph idx="1"/>
          </p:nvPr>
        </p:nvSpPr>
        <p:spPr/>
        <p:txBody>
          <a:bodyPr/>
          <a:lstStyle/>
          <a:p>
            <a:pPr marL="0" indent="0">
              <a:buNone/>
            </a:pPr>
            <a:r>
              <a:rPr lang="en-US" dirty="0"/>
              <a:t>Stock in Country Road Industries has a beta of 0.85. the market risk premium is 8 percent, and T-bills are currently yielding 5 percent. The company’s most recent dividend was 1.6$ per share, and dividends are expected to grow at a 6 percent annual rate indefinitely. If the stock sells for 37$ per share, what is your best estimate of the company’s cost of capital?</a:t>
            </a:r>
            <a:endParaRPr lang="x-none" dirty="0"/>
          </a:p>
          <a:p>
            <a:pPr marL="0" indent="0">
              <a:buNone/>
            </a:pPr>
            <a:endParaRPr lang="en-US" dirty="0"/>
          </a:p>
        </p:txBody>
      </p:sp>
    </p:spTree>
    <p:extLst>
      <p:ext uri="{BB962C8B-B14F-4D97-AF65-F5344CB8AC3E}">
        <p14:creationId xmlns:p14="http://schemas.microsoft.com/office/powerpoint/2010/main" val="9014665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Ex4 Page 465</a:t>
            </a:r>
          </a:p>
        </p:txBody>
      </p:sp>
      <p:sp>
        <p:nvSpPr>
          <p:cNvPr id="2" name="Content Placeholder 1"/>
          <p:cNvSpPr>
            <a:spLocks noGrp="1"/>
          </p:cNvSpPr>
          <p:nvPr>
            <p:ph idx="1"/>
          </p:nvPr>
        </p:nvSpPr>
        <p:spPr/>
        <p:txBody>
          <a:bodyPr/>
          <a:lstStyle/>
          <a:p>
            <a:pPr marL="0" indent="0">
              <a:buNone/>
            </a:pPr>
            <a:r>
              <a:rPr lang="en-US" dirty="0"/>
              <a:t>Suppose In a Found Ltd. Just issued a dividend  of 1.43$ per share on its common stocks. The company paid dividends of 1.05$ , 1.12$, 1.19$, and 1.30$ per share in the last four years. If the stock currently sells for 45$, what is your best estimate of the company’s cost of equity?</a:t>
            </a:r>
            <a:endParaRPr lang="x-none" dirty="0"/>
          </a:p>
          <a:p>
            <a:pPr marL="0" indent="0">
              <a:buNone/>
            </a:pPr>
            <a:endParaRPr lang="en-US" dirty="0"/>
          </a:p>
        </p:txBody>
      </p:sp>
    </p:spTree>
    <p:extLst>
      <p:ext uri="{BB962C8B-B14F-4D97-AF65-F5344CB8AC3E}">
        <p14:creationId xmlns:p14="http://schemas.microsoft.com/office/powerpoint/2010/main" val="32758784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Reminder</a:t>
            </a:r>
          </a:p>
        </p:txBody>
      </p:sp>
      <p:sp>
        <p:nvSpPr>
          <p:cNvPr id="2" name="Content Placeholder 1"/>
          <p:cNvSpPr>
            <a:spLocks noGrp="1"/>
          </p:cNvSpPr>
          <p:nvPr>
            <p:ph idx="1"/>
          </p:nvPr>
        </p:nvSpPr>
        <p:spPr/>
        <p:txBody>
          <a:bodyPr>
            <a:normAutofit/>
          </a:bodyPr>
          <a:lstStyle/>
          <a:p>
            <a:pPr>
              <a:lnSpc>
                <a:spcPct val="150000"/>
              </a:lnSpc>
            </a:pPr>
            <a:r>
              <a:rPr lang="en-US" b="1" i="1" u="sng" dirty="0"/>
              <a:t>Debt </a:t>
            </a:r>
          </a:p>
          <a:p>
            <a:pPr marL="457200" indent="-457200">
              <a:lnSpc>
                <a:spcPct val="150000"/>
              </a:lnSpc>
              <a:buFont typeface="+mj-lt"/>
              <a:buAutoNum type="arabicPeriod"/>
            </a:pPr>
            <a:r>
              <a:rPr lang="en-US" dirty="0"/>
              <a:t>Bank loans</a:t>
            </a:r>
          </a:p>
          <a:p>
            <a:pPr marL="457200" indent="-457200">
              <a:lnSpc>
                <a:spcPct val="150000"/>
              </a:lnSpc>
              <a:buFont typeface="+mj-lt"/>
              <a:buAutoNum type="arabicPeriod"/>
            </a:pPr>
            <a:r>
              <a:rPr lang="en-US" dirty="0"/>
              <a:t>Bonds</a:t>
            </a:r>
          </a:p>
          <a:p>
            <a:pPr>
              <a:lnSpc>
                <a:spcPct val="150000"/>
              </a:lnSpc>
            </a:pPr>
            <a:r>
              <a:rPr lang="en-US" b="1" i="1" u="sng" dirty="0"/>
              <a:t>Equity</a:t>
            </a:r>
          </a:p>
          <a:p>
            <a:pPr marL="457200" indent="-457200">
              <a:lnSpc>
                <a:spcPct val="150000"/>
              </a:lnSpc>
              <a:buFont typeface="+mj-lt"/>
              <a:buAutoNum type="arabicPeriod"/>
            </a:pPr>
            <a:r>
              <a:rPr lang="en-US" dirty="0"/>
              <a:t>Preferred stock</a:t>
            </a:r>
          </a:p>
          <a:p>
            <a:pPr marL="457200" indent="-457200">
              <a:lnSpc>
                <a:spcPct val="150000"/>
              </a:lnSpc>
              <a:buFont typeface="+mj-lt"/>
              <a:buAutoNum type="arabicPeriod"/>
            </a:pPr>
            <a:r>
              <a:rPr lang="en-US" dirty="0"/>
              <a:t>Common stock</a:t>
            </a:r>
          </a:p>
          <a:p>
            <a:pPr marL="0" indent="0">
              <a:buNone/>
            </a:pPr>
            <a:endParaRPr lang="en-US" dirty="0"/>
          </a:p>
        </p:txBody>
      </p:sp>
    </p:spTree>
    <p:extLst>
      <p:ext uri="{BB962C8B-B14F-4D97-AF65-F5344CB8AC3E}">
        <p14:creationId xmlns:p14="http://schemas.microsoft.com/office/powerpoint/2010/main" val="31396388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77500" lnSpcReduction="20000"/>
          </a:bodyPr>
          <a:lstStyle/>
          <a:p>
            <a:pPr indent="-514350">
              <a:lnSpc>
                <a:spcPct val="150000"/>
              </a:lnSpc>
              <a:spcAft>
                <a:spcPts val="0"/>
              </a:spcAft>
            </a:pPr>
            <a:r>
              <a:rPr lang="en-US" dirty="0">
                <a:latin typeface="Cambria"/>
                <a:ea typeface="MS Mincho"/>
                <a:cs typeface="Arial"/>
              </a:rPr>
              <a:t>Cost of capital is the rate that must be earned to satisfy the required rate of return of the firm’s investors (fund providers).</a:t>
            </a:r>
          </a:p>
          <a:p>
            <a:pPr lvl="0" indent="-342900">
              <a:lnSpc>
                <a:spcPct val="150000"/>
              </a:lnSpc>
              <a:buFont typeface="Symbol"/>
              <a:buChar char=""/>
            </a:pPr>
            <a:r>
              <a:rPr lang="en-US" b="1" dirty="0">
                <a:solidFill>
                  <a:srgbClr val="5F497A"/>
                </a:solidFill>
                <a:latin typeface="Cambria"/>
                <a:ea typeface="MS Mincho"/>
                <a:cs typeface="Arial"/>
              </a:rPr>
              <a:t>Rate of return</a:t>
            </a:r>
            <a:r>
              <a:rPr lang="en-US" b="1" dirty="0">
                <a:latin typeface="Cambria"/>
                <a:ea typeface="MS Mincho"/>
                <a:cs typeface="Arial"/>
              </a:rPr>
              <a:t>:</a:t>
            </a:r>
            <a:r>
              <a:rPr lang="en-US" dirty="0">
                <a:latin typeface="Cambria"/>
                <a:ea typeface="MS Mincho"/>
                <a:cs typeface="Arial"/>
              </a:rPr>
              <a:t> The gain or loss of an investment over a specified period, expressed as a percentage increase over the initial investment cost.</a:t>
            </a:r>
          </a:p>
          <a:p>
            <a:pPr lvl="0" indent="-342900">
              <a:lnSpc>
                <a:spcPct val="150000"/>
              </a:lnSpc>
              <a:buFont typeface="Symbol"/>
              <a:buChar char=""/>
            </a:pPr>
            <a:r>
              <a:rPr lang="en-US" b="1" dirty="0">
                <a:solidFill>
                  <a:srgbClr val="5F497A"/>
                </a:solidFill>
                <a:latin typeface="Cambria"/>
                <a:ea typeface="MS Mincho"/>
                <a:cs typeface="Arial"/>
              </a:rPr>
              <a:t>Required rate of return (RRR) versus expected rate of return:</a:t>
            </a:r>
            <a:endParaRPr lang="en-US" dirty="0">
              <a:latin typeface="Cambria"/>
              <a:ea typeface="MS Mincho"/>
              <a:cs typeface="Arial"/>
            </a:endParaRPr>
          </a:p>
          <a:p>
            <a:pPr marL="457200">
              <a:lnSpc>
                <a:spcPct val="150000"/>
              </a:lnSpc>
              <a:spcAft>
                <a:spcPts val="0"/>
              </a:spcAft>
            </a:pPr>
            <a:r>
              <a:rPr lang="en-US" b="1" i="1" dirty="0">
                <a:solidFill>
                  <a:srgbClr val="C0504D"/>
                </a:solidFill>
                <a:latin typeface="Cambria"/>
                <a:ea typeface="MS Mincho"/>
                <a:cs typeface="Arial"/>
              </a:rPr>
              <a:t>RRR</a:t>
            </a:r>
            <a:r>
              <a:rPr lang="en-US" i="1" dirty="0">
                <a:solidFill>
                  <a:srgbClr val="C0504D"/>
                </a:solidFill>
                <a:latin typeface="Cambria"/>
                <a:ea typeface="MS Mincho"/>
                <a:cs typeface="Arial"/>
              </a:rPr>
              <a:t>:</a:t>
            </a:r>
            <a:r>
              <a:rPr lang="en-US" dirty="0">
                <a:latin typeface="Cambria"/>
                <a:ea typeface="MS Mincho"/>
                <a:cs typeface="Arial"/>
              </a:rPr>
              <a:t> is the minimum annual percentage earned by an investment that will induce individuals or companies to put money into a particular security or a project.</a:t>
            </a:r>
          </a:p>
          <a:p>
            <a:pPr marL="457200">
              <a:lnSpc>
                <a:spcPct val="150000"/>
              </a:lnSpc>
              <a:spcAft>
                <a:spcPts val="0"/>
              </a:spcAft>
            </a:pPr>
            <a:r>
              <a:rPr lang="en-US" dirty="0">
                <a:latin typeface="Cambria"/>
                <a:ea typeface="MS Mincho"/>
                <a:cs typeface="Arial"/>
              </a:rPr>
              <a:t>In other words, RRR sets the minimum return an investor should accept given all other options available and the capital structure of the firm </a:t>
            </a:r>
          </a:p>
          <a:p>
            <a:pPr marL="114300" indent="0">
              <a:buNone/>
            </a:pPr>
            <a:endParaRPr lang="en-US" dirty="0"/>
          </a:p>
        </p:txBody>
      </p:sp>
    </p:spTree>
    <p:extLst>
      <p:ext uri="{BB962C8B-B14F-4D97-AF65-F5344CB8AC3E}">
        <p14:creationId xmlns:p14="http://schemas.microsoft.com/office/powerpoint/2010/main" val="21603229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70000" lnSpcReduction="20000"/>
          </a:bodyPr>
          <a:lstStyle/>
          <a:p>
            <a:pPr lvl="0" indent="-342900">
              <a:lnSpc>
                <a:spcPct val="150000"/>
              </a:lnSpc>
              <a:buFont typeface="Wingdings"/>
              <a:buChar char=""/>
            </a:pPr>
            <a:r>
              <a:rPr lang="en-US" dirty="0">
                <a:solidFill>
                  <a:srgbClr val="C0504D"/>
                </a:solidFill>
                <a:latin typeface="Cambria"/>
                <a:ea typeface="MS Mincho"/>
                <a:cs typeface="Arial"/>
              </a:rPr>
              <a:t>Why the required rate of return is important?</a:t>
            </a:r>
            <a:r>
              <a:rPr lang="en-US" dirty="0">
                <a:latin typeface="Cambria"/>
                <a:ea typeface="MS Mincho"/>
                <a:cs typeface="Arial"/>
              </a:rPr>
              <a:t> To determine if the reward is worth the risk. </a:t>
            </a:r>
          </a:p>
          <a:p>
            <a:pPr lvl="0" indent="-342900">
              <a:lnSpc>
                <a:spcPct val="150000"/>
              </a:lnSpc>
              <a:buFont typeface="Wingdings"/>
              <a:buChar char=""/>
            </a:pPr>
            <a:r>
              <a:rPr lang="en-US" dirty="0">
                <a:solidFill>
                  <a:srgbClr val="C0504D"/>
                </a:solidFill>
                <a:latin typeface="Cambria"/>
                <a:ea typeface="MS Mincho"/>
                <a:cs typeface="Arial"/>
              </a:rPr>
              <a:t>Example:</a:t>
            </a:r>
            <a:r>
              <a:rPr lang="en-US" dirty="0">
                <a:latin typeface="Cambria"/>
                <a:ea typeface="MS Mincho"/>
                <a:cs typeface="Arial"/>
              </a:rPr>
              <a:t> Risk free rate is required return on a risk free asset. Any additional risk taken by an investor should be rewarded with an interest rate </a:t>
            </a:r>
            <a:r>
              <a:rPr lang="en-US" i="1" dirty="0">
                <a:latin typeface="Cambria"/>
                <a:ea typeface="MS Mincho"/>
                <a:cs typeface="Arial"/>
              </a:rPr>
              <a:t>higher </a:t>
            </a:r>
            <a:r>
              <a:rPr lang="en-US" dirty="0">
                <a:latin typeface="Cambria"/>
                <a:ea typeface="MS Mincho"/>
                <a:cs typeface="Arial"/>
              </a:rPr>
              <a:t>than the risk free rate.</a:t>
            </a:r>
          </a:p>
          <a:p>
            <a:pPr marL="114300" indent="-285750">
              <a:lnSpc>
                <a:spcPct val="150000"/>
              </a:lnSpc>
              <a:spcAft>
                <a:spcPts val="0"/>
              </a:spcAft>
            </a:pPr>
            <a:r>
              <a:rPr lang="en-US" b="1" i="1" dirty="0">
                <a:solidFill>
                  <a:srgbClr val="C0504D"/>
                </a:solidFill>
                <a:latin typeface="Cambria"/>
                <a:ea typeface="MS Mincho"/>
                <a:cs typeface="Arial"/>
              </a:rPr>
              <a:t>Expected rate of return (ERR):</a:t>
            </a:r>
            <a:r>
              <a:rPr lang="en-US" b="1" i="1" dirty="0">
                <a:latin typeface="Cambria"/>
                <a:ea typeface="MS Mincho"/>
                <a:cs typeface="Arial"/>
              </a:rPr>
              <a:t> </a:t>
            </a:r>
            <a:r>
              <a:rPr lang="en-US" dirty="0">
                <a:latin typeface="Cambria"/>
                <a:ea typeface="MS Mincho"/>
                <a:cs typeface="Arial"/>
              </a:rPr>
              <a:t>The projected percentage return on an investment, based on the weighted probability of all-possible rates of return.</a:t>
            </a:r>
          </a:p>
          <a:p>
            <a:pPr>
              <a:lnSpc>
                <a:spcPct val="150000"/>
              </a:lnSpc>
              <a:spcAft>
                <a:spcPts val="0"/>
              </a:spcAft>
            </a:pPr>
            <a:r>
              <a:rPr lang="en-US" dirty="0">
                <a:latin typeface="Cambria"/>
                <a:ea typeface="MS Mincho"/>
                <a:cs typeface="Arial"/>
              </a:rPr>
              <a:t> </a:t>
            </a:r>
          </a:p>
          <a:p>
            <a:pPr marL="457200">
              <a:lnSpc>
                <a:spcPct val="150000"/>
              </a:lnSpc>
              <a:spcAft>
                <a:spcPts val="0"/>
              </a:spcAft>
            </a:pPr>
            <a:r>
              <a:rPr lang="en-US" i="1" u="sng" dirty="0">
                <a:solidFill>
                  <a:srgbClr val="C0504D"/>
                </a:solidFill>
                <a:latin typeface="Cambria"/>
                <a:ea typeface="MS Mincho"/>
                <a:cs typeface="Arial"/>
              </a:rPr>
              <a:t>Exercise</a:t>
            </a:r>
            <a:r>
              <a:rPr lang="en-US" i="1" dirty="0">
                <a:solidFill>
                  <a:srgbClr val="C0504D"/>
                </a:solidFill>
                <a:latin typeface="Cambria"/>
                <a:ea typeface="MS Mincho"/>
                <a:cs typeface="Arial"/>
              </a:rPr>
              <a:t>:</a:t>
            </a:r>
            <a:r>
              <a:rPr lang="en-US" dirty="0">
                <a:latin typeface="Cambria"/>
                <a:ea typeface="MS Mincho"/>
                <a:cs typeface="Arial"/>
              </a:rPr>
              <a:t> Do you accept a project that has an ERR of 20% and RRR of 25%?</a:t>
            </a:r>
          </a:p>
          <a:p>
            <a:pPr marL="457200">
              <a:lnSpc>
                <a:spcPct val="150000"/>
              </a:lnSpc>
              <a:spcAft>
                <a:spcPts val="0"/>
              </a:spcAft>
            </a:pPr>
            <a:r>
              <a:rPr lang="en-US" dirty="0">
                <a:latin typeface="Cambria"/>
                <a:ea typeface="MS Mincho"/>
                <a:cs typeface="Arial"/>
              </a:rPr>
              <a:t>                 Do you accept a project that has an ERR of 30% and RRR of 25%?</a:t>
            </a:r>
          </a:p>
          <a:p>
            <a:endParaRPr lang="en-US" dirty="0"/>
          </a:p>
        </p:txBody>
      </p:sp>
    </p:spTree>
    <p:extLst>
      <p:ext uri="{BB962C8B-B14F-4D97-AF65-F5344CB8AC3E}">
        <p14:creationId xmlns:p14="http://schemas.microsoft.com/office/powerpoint/2010/main" val="9706447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93A299">
                    <a:lumMod val="75000"/>
                  </a:srgbClr>
                </a:solidFill>
              </a:rPr>
              <a:t>Cost of debt </a:t>
            </a:r>
            <a:endParaRPr lang="en-US" dirty="0"/>
          </a:p>
        </p:txBody>
      </p:sp>
      <p:sp>
        <p:nvSpPr>
          <p:cNvPr id="3" name="Content Placeholder 2"/>
          <p:cNvSpPr>
            <a:spLocks noGrp="1"/>
          </p:cNvSpPr>
          <p:nvPr>
            <p:ph idx="1"/>
          </p:nvPr>
        </p:nvSpPr>
        <p:spPr>
          <a:xfrm>
            <a:off x="457199" y="1815483"/>
            <a:ext cx="8229600" cy="4373563"/>
          </a:xfrm>
        </p:spPr>
        <p:txBody>
          <a:bodyPr>
            <a:normAutofit/>
          </a:bodyPr>
          <a:lstStyle/>
          <a:p>
            <a:pPr marL="457200">
              <a:lnSpc>
                <a:spcPct val="150000"/>
              </a:lnSpc>
              <a:spcAft>
                <a:spcPts val="0"/>
              </a:spcAft>
            </a:pPr>
            <a:r>
              <a:rPr lang="en-US" b="1" u="sng" dirty="0">
                <a:solidFill>
                  <a:srgbClr val="C0504D"/>
                </a:solidFill>
                <a:latin typeface="Cambria"/>
                <a:ea typeface="MS Mincho"/>
                <a:cs typeface="Arial"/>
              </a:rPr>
              <a:t>Cost of Debt</a:t>
            </a:r>
            <a:r>
              <a:rPr lang="en-US" b="1" u="sng" dirty="0">
                <a:latin typeface="Cambria"/>
                <a:ea typeface="MS Mincho"/>
                <a:cs typeface="Arial"/>
              </a:rPr>
              <a:t>:</a:t>
            </a:r>
            <a:r>
              <a:rPr lang="en-US" dirty="0">
                <a:latin typeface="Cambria"/>
                <a:ea typeface="MS Mincho"/>
                <a:cs typeface="Arial"/>
              </a:rPr>
              <a:t> The interest rate the firm must pay on a new borrowing. Or, the required return on a firm’s liabilities. Cost of debt is usually in a form of bonds</a:t>
            </a:r>
            <a:r>
              <a:rPr lang="en-US" dirty="0" smtClean="0">
                <a:latin typeface="Cambria"/>
                <a:ea typeface="MS Mincho"/>
                <a:cs typeface="Arial"/>
              </a:rPr>
              <a:t>.</a:t>
            </a:r>
            <a:endParaRPr lang="en-US" dirty="0">
              <a:latin typeface="Cambria"/>
              <a:ea typeface="MS Mincho"/>
              <a:cs typeface="Arial"/>
            </a:endParaRPr>
          </a:p>
          <a:p>
            <a:pPr marL="457200">
              <a:lnSpc>
                <a:spcPct val="150000"/>
              </a:lnSpc>
              <a:spcAft>
                <a:spcPts val="0"/>
              </a:spcAft>
            </a:pPr>
            <a:r>
              <a:rPr lang="en-US" b="1" u="sng" dirty="0">
                <a:solidFill>
                  <a:srgbClr val="C0504D"/>
                </a:solidFill>
                <a:latin typeface="Cambria"/>
                <a:ea typeface="MS Mincho"/>
                <a:cs typeface="Arial"/>
              </a:rPr>
              <a:t>Bonds:</a:t>
            </a:r>
            <a:r>
              <a:rPr lang="en-US" b="1" u="sng" dirty="0">
                <a:latin typeface="Cambria"/>
                <a:ea typeface="MS Mincho"/>
                <a:cs typeface="Arial"/>
              </a:rPr>
              <a:t> </a:t>
            </a:r>
            <a:r>
              <a:rPr lang="en-US" dirty="0">
                <a:latin typeface="Cambria"/>
                <a:ea typeface="MS Mincho"/>
                <a:cs typeface="Arial"/>
              </a:rPr>
              <a:t>is an interest only loan, meaning that the borrower will pay the interest every period, but none of the principle will be repaid until the end of the loan</a:t>
            </a:r>
            <a:r>
              <a:rPr lang="en-US" dirty="0" smtClean="0">
                <a:latin typeface="Cambria"/>
                <a:ea typeface="MS Mincho"/>
                <a:cs typeface="Arial"/>
              </a:rPr>
              <a:t>.</a:t>
            </a:r>
            <a:endParaRPr lang="en-US" dirty="0">
              <a:latin typeface="Cambria"/>
              <a:ea typeface="MS Mincho"/>
              <a:cs typeface="Arial"/>
            </a:endParaRPr>
          </a:p>
        </p:txBody>
      </p:sp>
    </p:spTree>
    <p:extLst>
      <p:ext uri="{BB962C8B-B14F-4D97-AF65-F5344CB8AC3E}">
        <p14:creationId xmlns:p14="http://schemas.microsoft.com/office/powerpoint/2010/main" val="8943327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93A299">
                    <a:lumMod val="75000"/>
                  </a:srgbClr>
                </a:solidFill>
              </a:rPr>
              <a:t>Cost of debt </a:t>
            </a:r>
            <a:endParaRPr lang="en-US" dirty="0"/>
          </a:p>
        </p:txBody>
      </p:sp>
      <p:sp>
        <p:nvSpPr>
          <p:cNvPr id="3" name="Content Placeholder 2"/>
          <p:cNvSpPr>
            <a:spLocks noGrp="1"/>
          </p:cNvSpPr>
          <p:nvPr>
            <p:ph idx="1"/>
          </p:nvPr>
        </p:nvSpPr>
        <p:spPr>
          <a:xfrm>
            <a:off x="457200" y="1447799"/>
            <a:ext cx="8229600" cy="4373563"/>
          </a:xfrm>
        </p:spPr>
        <p:txBody>
          <a:bodyPr>
            <a:normAutofit fontScale="85000" lnSpcReduction="20000"/>
          </a:bodyPr>
          <a:lstStyle/>
          <a:p>
            <a:pPr marL="457200" lvl="0">
              <a:lnSpc>
                <a:spcPct val="150000"/>
              </a:lnSpc>
              <a:buClr>
                <a:srgbClr val="93A299"/>
              </a:buClr>
            </a:pPr>
            <a:r>
              <a:rPr lang="en-US" sz="2200" b="1" u="sng" dirty="0">
                <a:solidFill>
                  <a:srgbClr val="C0504D"/>
                </a:solidFill>
                <a:latin typeface="Cambria"/>
                <a:ea typeface="MS Mincho"/>
                <a:cs typeface="Arial"/>
              </a:rPr>
              <a:t>Example:</a:t>
            </a:r>
            <a:endParaRPr lang="en-US" sz="2200" dirty="0">
              <a:solidFill>
                <a:srgbClr val="564B3C"/>
              </a:solidFill>
              <a:latin typeface="Cambria"/>
              <a:ea typeface="MS Mincho"/>
              <a:cs typeface="Arial"/>
            </a:endParaRPr>
          </a:p>
          <a:p>
            <a:pPr marL="457200" lvl="0">
              <a:lnSpc>
                <a:spcPct val="150000"/>
              </a:lnSpc>
              <a:buClr>
                <a:srgbClr val="93A299"/>
              </a:buClr>
            </a:pPr>
            <a:r>
              <a:rPr lang="en-US" sz="2200" dirty="0">
                <a:solidFill>
                  <a:srgbClr val="564B3C"/>
                </a:solidFill>
                <a:latin typeface="Cambria"/>
                <a:ea typeface="MS Mincho"/>
                <a:cs typeface="Arial"/>
              </a:rPr>
              <a:t>Suppose the Eric Corporation wants to borrow $1000 for 6 years. The interest rate for a similar corporation is 4</a:t>
            </a:r>
            <a:r>
              <a:rPr lang="en-US" sz="2200" dirty="0" smtClean="0">
                <a:solidFill>
                  <a:srgbClr val="564B3C"/>
                </a:solidFill>
                <a:latin typeface="Cambria"/>
                <a:ea typeface="MS Mincho"/>
                <a:cs typeface="Arial"/>
              </a:rPr>
              <a:t>%.</a:t>
            </a:r>
          </a:p>
          <a:p>
            <a:pPr marL="457200" lvl="0">
              <a:lnSpc>
                <a:spcPct val="150000"/>
              </a:lnSpc>
              <a:buClr>
                <a:srgbClr val="93A299"/>
              </a:buClr>
            </a:pPr>
            <a:endParaRPr lang="en-US" sz="2200" dirty="0">
              <a:solidFill>
                <a:srgbClr val="564B3C"/>
              </a:solidFill>
              <a:latin typeface="Cambria"/>
              <a:ea typeface="MS Mincho"/>
              <a:cs typeface="Arial"/>
            </a:endParaRPr>
          </a:p>
          <a:p>
            <a:pPr marL="457200" lvl="0">
              <a:lnSpc>
                <a:spcPct val="150000"/>
              </a:lnSpc>
              <a:buClr>
                <a:srgbClr val="93A299"/>
              </a:buClr>
            </a:pPr>
            <a:endParaRPr lang="en-US" sz="2200" dirty="0" smtClean="0">
              <a:solidFill>
                <a:srgbClr val="564B3C"/>
              </a:solidFill>
              <a:latin typeface="Cambria"/>
              <a:ea typeface="MS Mincho"/>
              <a:cs typeface="Arial"/>
            </a:endParaRPr>
          </a:p>
          <a:p>
            <a:pPr>
              <a:spcAft>
                <a:spcPts val="0"/>
              </a:spcAft>
            </a:pPr>
            <a:r>
              <a:rPr lang="en-US" sz="2000" b="1" u="sng" dirty="0">
                <a:solidFill>
                  <a:srgbClr val="C0504D"/>
                </a:solidFill>
                <a:latin typeface="Cambria"/>
                <a:ea typeface="MS Mincho"/>
                <a:cs typeface="Arial"/>
              </a:rPr>
              <a:t>Features:</a:t>
            </a:r>
            <a:endParaRPr lang="en-US" sz="2000" dirty="0">
              <a:latin typeface="Cambria"/>
              <a:ea typeface="MS Mincho"/>
              <a:cs typeface="Arial"/>
            </a:endParaRPr>
          </a:p>
          <a:p>
            <a:pPr>
              <a:spcAft>
                <a:spcPts val="0"/>
              </a:spcAft>
            </a:pPr>
            <a:r>
              <a:rPr lang="en-US" sz="2000" b="1" dirty="0">
                <a:latin typeface="Cambria"/>
                <a:ea typeface="MS Mincho"/>
                <a:cs typeface="Arial"/>
              </a:rPr>
              <a:t> </a:t>
            </a:r>
            <a:endParaRPr lang="en-US" sz="2000" dirty="0">
              <a:latin typeface="Cambria"/>
              <a:ea typeface="MS Mincho"/>
              <a:cs typeface="Arial"/>
            </a:endParaRPr>
          </a:p>
          <a:p>
            <a:pPr lvl="0" indent="-342900">
              <a:buFont typeface="+mj-lt"/>
              <a:buAutoNum type="arabicPeriod"/>
            </a:pPr>
            <a:r>
              <a:rPr lang="en-US" sz="2000" b="1" dirty="0">
                <a:latin typeface="Cambria"/>
                <a:ea typeface="MS Mincho"/>
                <a:cs typeface="Arial"/>
              </a:rPr>
              <a:t>Coupon: </a:t>
            </a:r>
            <a:r>
              <a:rPr lang="en-US" sz="2000" dirty="0">
                <a:latin typeface="Cambria"/>
                <a:ea typeface="MS Mincho"/>
                <a:cs typeface="Arial"/>
              </a:rPr>
              <a:t>The stated interest payment made on a bond ($40).</a:t>
            </a:r>
          </a:p>
          <a:p>
            <a:pPr lvl="0" indent="-342900">
              <a:buFont typeface="+mj-lt"/>
              <a:buAutoNum type="arabicPeriod"/>
            </a:pPr>
            <a:r>
              <a:rPr lang="en-US" sz="2000" b="1" dirty="0">
                <a:latin typeface="Cambria"/>
                <a:ea typeface="MS Mincho"/>
                <a:cs typeface="Arial"/>
              </a:rPr>
              <a:t>Coupon rate: </a:t>
            </a:r>
            <a:r>
              <a:rPr lang="en-US" sz="2000" dirty="0">
                <a:latin typeface="Cambria"/>
                <a:ea typeface="MS Mincho"/>
                <a:cs typeface="Arial"/>
              </a:rPr>
              <a:t>The annual coupon divided by the face value of the bond. $40/$1000 = 4% </a:t>
            </a:r>
          </a:p>
          <a:p>
            <a:pPr lvl="0" indent="-342900">
              <a:buFont typeface="+mj-lt"/>
              <a:buAutoNum type="arabicPeriod"/>
            </a:pPr>
            <a:r>
              <a:rPr lang="en-US" sz="2000" b="1" dirty="0">
                <a:latin typeface="Cambria"/>
                <a:ea typeface="MS Mincho"/>
                <a:cs typeface="Arial"/>
              </a:rPr>
              <a:t>Face value: </a:t>
            </a:r>
            <a:r>
              <a:rPr lang="en-US" sz="2000" dirty="0">
                <a:latin typeface="Cambria"/>
                <a:ea typeface="MS Mincho"/>
                <a:cs typeface="Arial"/>
              </a:rPr>
              <a:t>The principle amount of a bond that is repaid at the end of the term. Also called par value</a:t>
            </a:r>
            <a:r>
              <a:rPr lang="en-US" sz="2000" b="1" dirty="0">
                <a:latin typeface="Cambria"/>
                <a:ea typeface="MS Mincho"/>
                <a:cs typeface="Arial"/>
              </a:rPr>
              <a:t>.</a:t>
            </a:r>
            <a:r>
              <a:rPr lang="en-US" sz="2000" dirty="0">
                <a:latin typeface="Cambria"/>
                <a:ea typeface="MS Mincho"/>
                <a:cs typeface="Arial"/>
              </a:rPr>
              <a:t> ($1000)</a:t>
            </a:r>
          </a:p>
          <a:p>
            <a:pPr lvl="0" indent="-342900">
              <a:buFont typeface="+mj-lt"/>
              <a:buAutoNum type="arabicPeriod"/>
            </a:pPr>
            <a:r>
              <a:rPr lang="en-US" sz="2000" b="1" dirty="0">
                <a:latin typeface="Cambria"/>
                <a:ea typeface="MS Mincho"/>
                <a:cs typeface="Arial"/>
              </a:rPr>
              <a:t> Maturity: </a:t>
            </a:r>
            <a:r>
              <a:rPr lang="en-US" sz="2000" dirty="0">
                <a:latin typeface="Cambria"/>
                <a:ea typeface="MS Mincho"/>
                <a:cs typeface="Arial"/>
              </a:rPr>
              <a:t>The specified date on which the principle amount of a bond is paid. (6 years).</a:t>
            </a:r>
          </a:p>
          <a:p>
            <a:pPr marL="457200" lvl="0">
              <a:lnSpc>
                <a:spcPct val="150000"/>
              </a:lnSpc>
              <a:buClr>
                <a:srgbClr val="93A299"/>
              </a:buClr>
            </a:pPr>
            <a:endParaRPr lang="en-US" sz="2200" dirty="0">
              <a:solidFill>
                <a:srgbClr val="564B3C"/>
              </a:solidFill>
              <a:latin typeface="Cambria"/>
              <a:ea typeface="MS Mincho"/>
              <a:cs typeface="Arial"/>
            </a:endParaRPr>
          </a:p>
          <a:p>
            <a:endParaRPr lang="en-US"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1397" y="2806237"/>
            <a:ext cx="3468687" cy="1090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48333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93A299">
                    <a:lumMod val="75000"/>
                  </a:srgbClr>
                </a:solidFill>
              </a:rPr>
              <a:t>Cost of debt </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275208" y="1589104"/>
                <a:ext cx="8411592" cy="5193436"/>
              </a:xfrm>
            </p:spPr>
            <p:txBody>
              <a:bodyPr>
                <a:normAutofit fontScale="70000" lnSpcReduction="20000"/>
              </a:bodyPr>
              <a:lstStyle/>
              <a:p>
                <a:pPr lvl="0" indent="-342900">
                  <a:buFont typeface="Wingdings"/>
                  <a:buChar char=""/>
                </a:pPr>
                <a:r>
                  <a:rPr lang="en-US" b="1" dirty="0">
                    <a:solidFill>
                      <a:srgbClr val="C0504D"/>
                    </a:solidFill>
                    <a:latin typeface="Cambria"/>
                    <a:ea typeface="MS Mincho"/>
                    <a:cs typeface="Arial"/>
                  </a:rPr>
                  <a:t>There is an </a:t>
                </a:r>
                <a:r>
                  <a:rPr lang="en-US" b="1" u="sng" dirty="0">
                    <a:solidFill>
                      <a:srgbClr val="C0504D"/>
                    </a:solidFill>
                    <a:effectLst/>
                    <a:latin typeface="Cambria"/>
                    <a:ea typeface="MS Mincho"/>
                    <a:cs typeface="Arial"/>
                  </a:rPr>
                  <a:t>inverse</a:t>
                </a:r>
                <a:r>
                  <a:rPr lang="en-US" b="1" dirty="0">
                    <a:solidFill>
                      <a:srgbClr val="C0504D"/>
                    </a:solidFill>
                    <a:effectLst/>
                    <a:latin typeface="Cambria"/>
                    <a:ea typeface="MS Mincho"/>
                    <a:cs typeface="Arial"/>
                  </a:rPr>
                  <a:t> relationship between interest rates and the present value of a bond.</a:t>
                </a:r>
                <a:endParaRPr lang="en-US" dirty="0">
                  <a:effectLst/>
                  <a:latin typeface="Cambria"/>
                  <a:ea typeface="MS Mincho"/>
                  <a:cs typeface="Arial"/>
                </a:endParaRPr>
              </a:p>
              <a:p>
                <a:pPr>
                  <a:spcAft>
                    <a:spcPts val="0"/>
                  </a:spcAft>
                </a:pPr>
                <a:r>
                  <a:rPr lang="en-US" b="1" dirty="0">
                    <a:effectLst/>
                    <a:latin typeface="Cambria"/>
                    <a:ea typeface="MS Mincho"/>
                    <a:cs typeface="Arial"/>
                  </a:rPr>
                  <a:t> </a:t>
                </a:r>
                <a:endParaRPr lang="en-US" dirty="0">
                  <a:effectLst/>
                  <a:latin typeface="Cambria"/>
                  <a:ea typeface="MS Mincho"/>
                  <a:cs typeface="Arial"/>
                </a:endParaRPr>
              </a:p>
              <a:p>
                <a:pPr lvl="0" indent="-342900">
                  <a:buFont typeface="Wingdings"/>
                  <a:buChar char=""/>
                </a:pPr>
                <a:r>
                  <a:rPr lang="en-US" dirty="0">
                    <a:effectLst/>
                    <a:latin typeface="Cambria"/>
                    <a:ea typeface="MS Mincho"/>
                    <a:cs typeface="Arial"/>
                  </a:rPr>
                  <a:t>To determine the value of a bond we need to know:</a:t>
                </a:r>
              </a:p>
              <a:p>
                <a:pPr lvl="0" indent="-342900">
                  <a:buFont typeface="+mj-lt"/>
                  <a:buAutoNum type="arabicPeriod"/>
                </a:pPr>
                <a:r>
                  <a:rPr lang="en-US" dirty="0">
                    <a:effectLst/>
                    <a:latin typeface="Cambria"/>
                    <a:ea typeface="MS Mincho"/>
                    <a:cs typeface="Arial"/>
                  </a:rPr>
                  <a:t>The number of periods left to maturity.</a:t>
                </a:r>
              </a:p>
              <a:p>
                <a:pPr lvl="0" indent="-342900">
                  <a:buFont typeface="+mj-lt"/>
                  <a:buAutoNum type="arabicPeriod"/>
                </a:pPr>
                <a:r>
                  <a:rPr lang="en-US" dirty="0">
                    <a:effectLst/>
                    <a:latin typeface="Cambria"/>
                    <a:ea typeface="MS Mincho"/>
                    <a:cs typeface="Arial"/>
                  </a:rPr>
                  <a:t>Par value</a:t>
                </a:r>
              </a:p>
              <a:p>
                <a:pPr lvl="0" indent="-342900">
                  <a:buFont typeface="+mj-lt"/>
                  <a:buAutoNum type="arabicPeriod"/>
                </a:pPr>
                <a:r>
                  <a:rPr lang="en-US" dirty="0">
                    <a:effectLst/>
                    <a:latin typeface="Cambria"/>
                    <a:ea typeface="MS Mincho"/>
                    <a:cs typeface="Arial"/>
                  </a:rPr>
                  <a:t>Interest rate (YTM)</a:t>
                </a:r>
              </a:p>
              <a:p>
                <a:pPr lvl="0" indent="-342900">
                  <a:buFont typeface="+mj-lt"/>
                  <a:buAutoNum type="arabicPeriod"/>
                </a:pPr>
                <a:r>
                  <a:rPr lang="en-US" dirty="0">
                    <a:effectLst/>
                    <a:latin typeface="Cambria"/>
                    <a:ea typeface="MS Mincho"/>
                    <a:cs typeface="Arial"/>
                  </a:rPr>
                  <a:t>Coupon</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Bond value = present value of the coupons </a:t>
                </a:r>
                <a14:m>
                  <m:oMath xmlns:m="http://schemas.openxmlformats.org/officeDocument/2006/math">
                    <m:r>
                      <a:rPr lang="en-US" i="1">
                        <a:effectLst/>
                        <a:latin typeface="Cambria Math"/>
                        <a:ea typeface="MS Mincho"/>
                        <a:cs typeface="Arial"/>
                      </a:rPr>
                      <m:t>+</m:t>
                    </m:r>
                  </m:oMath>
                </a14:m>
                <a:r>
                  <a:rPr lang="en-US" dirty="0">
                    <a:effectLst/>
                    <a:latin typeface="Cambria"/>
                    <a:ea typeface="MS Mincho"/>
                    <a:cs typeface="Arial"/>
                  </a:rPr>
                  <a:t> present value of the face amount </a:t>
                </a:r>
              </a:p>
              <a:p>
                <a:pPr>
                  <a:spcAft>
                    <a:spcPts val="0"/>
                  </a:spcAft>
                </a:pPr>
                <a:r>
                  <a:rPr lang="en-US" dirty="0">
                    <a:effectLst/>
                    <a:latin typeface="Cambria"/>
                    <a:ea typeface="MS Mincho"/>
                    <a:cs typeface="Arial"/>
                  </a:rPr>
                  <a:t>             </a:t>
                </a:r>
                <a14:m>
                  <m:oMath xmlns:m="http://schemas.openxmlformats.org/officeDocument/2006/math">
                    <m:sSub>
                      <m:sSubPr>
                        <m:ctrlPr>
                          <a:rPr lang="en-US" i="1">
                            <a:effectLst/>
                            <a:latin typeface="Cambria Math"/>
                            <a:ea typeface="MS Mincho"/>
                            <a:cs typeface="Arial"/>
                          </a:rPr>
                        </m:ctrlPr>
                      </m:sSubPr>
                      <m:e>
                        <m:r>
                          <a:rPr lang="en-US" i="1">
                            <a:effectLst/>
                            <a:latin typeface="Cambria Math"/>
                            <a:ea typeface="MS Mincho"/>
                            <a:cs typeface="Arial"/>
                          </a:rPr>
                          <m:t>𝑉</m:t>
                        </m:r>
                      </m:e>
                      <m:sub>
                        <m:r>
                          <a:rPr lang="en-US" i="1">
                            <a:effectLst/>
                            <a:latin typeface="Cambria Math"/>
                            <a:ea typeface="MS Mincho"/>
                            <a:cs typeface="Arial"/>
                          </a:rPr>
                          <m:t>𝐵</m:t>
                        </m:r>
                      </m:sub>
                    </m:sSub>
                  </m:oMath>
                </a14:m>
                <a:r>
                  <a:rPr lang="en-US" dirty="0">
                    <a:effectLst/>
                    <a:latin typeface="Cambria"/>
                    <a:ea typeface="MS Mincho"/>
                    <a:cs typeface="Arial"/>
                  </a:rPr>
                  <a:t> =      C </a:t>
                </a:r>
                <a14:m>
                  <m:oMath xmlns:m="http://schemas.openxmlformats.org/officeDocument/2006/math">
                    <m:r>
                      <a:rPr lang="en-US" i="1">
                        <a:effectLst/>
                        <a:latin typeface="Cambria Math"/>
                        <a:ea typeface="MS Mincho"/>
                        <a:cs typeface="Arial"/>
                      </a:rPr>
                      <m:t>× </m:t>
                    </m:r>
                    <m:f>
                      <m:fPr>
                        <m:ctrlPr>
                          <a:rPr lang="en-US" i="1">
                            <a:effectLst/>
                            <a:latin typeface="Cambria Math"/>
                            <a:ea typeface="MS Mincho"/>
                            <a:cs typeface="Arial"/>
                          </a:rPr>
                        </m:ctrlPr>
                      </m:fPr>
                      <m:num>
                        <m:d>
                          <m:dPr>
                            <m:begChr m:val="["/>
                            <m:endChr m:val="]"/>
                            <m:ctrlPr>
                              <a:rPr lang="en-US" i="1">
                                <a:effectLst/>
                                <a:latin typeface="Cambria Math"/>
                                <a:ea typeface="MS Mincho"/>
                                <a:cs typeface="Arial"/>
                              </a:rPr>
                            </m:ctrlPr>
                          </m:dPr>
                          <m:e>
                            <m:r>
                              <a:rPr lang="en-US" i="1">
                                <a:effectLst/>
                                <a:latin typeface="Cambria Math"/>
                                <a:ea typeface="MS Mincho"/>
                                <a:cs typeface="Arial"/>
                              </a:rPr>
                              <m:t>1</m:t>
                            </m:r>
                            <m:r>
                              <a:rPr lang="en-US" i="1">
                                <a:effectLst/>
                                <a:latin typeface="Cambria Math"/>
                                <a:ea typeface="MS Mincho"/>
                                <a:cs typeface="Arial"/>
                              </a:rPr>
                              <m:t>−</m:t>
                            </m:r>
                            <m:f>
                              <m:fPr>
                                <m:ctrlPr>
                                  <a:rPr lang="en-US" i="1">
                                    <a:effectLst/>
                                    <a:latin typeface="Cambria Math"/>
                                    <a:ea typeface="MS Mincho"/>
                                    <a:cs typeface="Arial"/>
                                  </a:rPr>
                                </m:ctrlPr>
                              </m:fPr>
                              <m:num>
                                <m:r>
                                  <a:rPr lang="en-US" i="1">
                                    <a:effectLst/>
                                    <a:latin typeface="Cambria Math"/>
                                    <a:ea typeface="MS Mincho"/>
                                    <a:cs typeface="Arial"/>
                                  </a:rPr>
                                  <m:t>1</m:t>
                                </m:r>
                              </m:num>
                              <m:den>
                                <m:sSup>
                                  <m:sSupPr>
                                    <m:ctrlPr>
                                      <a:rPr lang="en-US" i="1">
                                        <a:effectLst/>
                                        <a:latin typeface="Cambria Math"/>
                                        <a:ea typeface="MS Mincho"/>
                                        <a:cs typeface="Arial"/>
                                      </a:rPr>
                                    </m:ctrlPr>
                                  </m:sSupPr>
                                  <m:e>
                                    <m:r>
                                      <a:rPr lang="en-US" i="1">
                                        <a:effectLst/>
                                        <a:latin typeface="Cambria Math"/>
                                        <a:ea typeface="MS Mincho"/>
                                        <a:cs typeface="Arial"/>
                                      </a:rPr>
                                      <m:t>(</m:t>
                                    </m:r>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𝑟</m:t>
                                    </m:r>
                                    <m:r>
                                      <a:rPr lang="en-US" i="1">
                                        <a:effectLst/>
                                        <a:latin typeface="Cambria Math"/>
                                        <a:ea typeface="MS Mincho"/>
                                        <a:cs typeface="Arial"/>
                                      </a:rPr>
                                      <m:t>)</m:t>
                                    </m:r>
                                  </m:e>
                                  <m:sup>
                                    <m:r>
                                      <a:rPr lang="en-US" i="1">
                                        <a:effectLst/>
                                        <a:latin typeface="Cambria Math"/>
                                        <a:ea typeface="MS Mincho"/>
                                        <a:cs typeface="Arial"/>
                                      </a:rPr>
                                      <m:t>𝑡</m:t>
                                    </m:r>
                                  </m:sup>
                                </m:sSup>
                              </m:den>
                            </m:f>
                          </m:e>
                        </m:d>
                      </m:num>
                      <m:den>
                        <m:r>
                          <a:rPr lang="en-US" i="1">
                            <a:effectLst/>
                            <a:latin typeface="Cambria Math"/>
                            <a:ea typeface="MS Mincho"/>
                            <a:cs typeface="Arial"/>
                          </a:rPr>
                          <m:t>𝑟</m:t>
                        </m:r>
                      </m:den>
                    </m:f>
                  </m:oMath>
                </a14:m>
                <a:r>
                  <a:rPr lang="en-US" dirty="0">
                    <a:effectLst/>
                    <a:latin typeface="Cambria"/>
                    <a:ea typeface="MS Mincho"/>
                    <a:cs typeface="Arial"/>
                  </a:rPr>
                  <a:t>          + </a:t>
                </a:r>
                <a14:m>
                  <m:oMath xmlns:m="http://schemas.openxmlformats.org/officeDocument/2006/math">
                    <m:f>
                      <m:fPr>
                        <m:ctrlPr>
                          <a:rPr lang="en-US" i="1">
                            <a:effectLst/>
                            <a:latin typeface="Cambria Math"/>
                            <a:ea typeface="MS Mincho"/>
                            <a:cs typeface="Arial"/>
                          </a:rPr>
                        </m:ctrlPr>
                      </m:fPr>
                      <m:num>
                        <m:r>
                          <a:rPr lang="en-US" i="1">
                            <a:effectLst/>
                            <a:latin typeface="Cambria Math"/>
                            <a:ea typeface="MS Mincho"/>
                            <a:cs typeface="Arial"/>
                          </a:rPr>
                          <m:t>𝐹</m:t>
                        </m:r>
                      </m:num>
                      <m:den>
                        <m:sSup>
                          <m:sSupPr>
                            <m:ctrlPr>
                              <a:rPr lang="en-US" i="1">
                                <a:effectLst/>
                                <a:latin typeface="Cambria Math"/>
                                <a:ea typeface="MS Mincho"/>
                                <a:cs typeface="Arial"/>
                              </a:rPr>
                            </m:ctrlPr>
                          </m:sSupPr>
                          <m:e>
                            <m:r>
                              <a:rPr lang="en-US" i="1">
                                <a:effectLst/>
                                <a:latin typeface="Cambria Math"/>
                                <a:ea typeface="MS Mincho"/>
                                <a:cs typeface="Arial"/>
                              </a:rPr>
                              <m:t>(</m:t>
                            </m:r>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𝑟</m:t>
                            </m:r>
                            <m:r>
                              <a:rPr lang="en-US" i="1">
                                <a:effectLst/>
                                <a:latin typeface="Cambria Math"/>
                                <a:ea typeface="MS Mincho"/>
                                <a:cs typeface="Arial"/>
                              </a:rPr>
                              <m:t>)</m:t>
                            </m:r>
                          </m:e>
                          <m:sup>
                            <m:r>
                              <a:rPr lang="en-US" i="1">
                                <a:effectLst/>
                                <a:latin typeface="Cambria Math"/>
                                <a:ea typeface="MS Mincho"/>
                                <a:cs typeface="Arial"/>
                              </a:rPr>
                              <m:t>𝑡</m:t>
                            </m:r>
                          </m:sup>
                        </m:sSup>
                      </m:den>
                    </m:f>
                  </m:oMath>
                </a14:m>
                <a:endParaRPr lang="en-US" dirty="0">
                  <a:effectLst/>
                  <a:latin typeface="Cambria"/>
                  <a:ea typeface="MS Mincho"/>
                  <a:cs typeface="Arial"/>
                </a:endParaRPr>
              </a:p>
              <a:p>
                <a:pPr>
                  <a:spcAft>
                    <a:spcPts val="0"/>
                  </a:spcAft>
                </a:pPr>
                <a:r>
                  <a:rPr lang="en-US" dirty="0">
                    <a:effectLst/>
                    <a:latin typeface="Cambria"/>
                    <a:ea typeface="MS Mincho"/>
                    <a:cs typeface="Arial"/>
                  </a:rPr>
                  <a:t>C= interest payment (coupon)</a:t>
                </a:r>
              </a:p>
              <a:p>
                <a:pPr>
                  <a:spcAft>
                    <a:spcPts val="0"/>
                  </a:spcAft>
                </a:pPr>
                <a:r>
                  <a:rPr lang="en-US" dirty="0">
                    <a:effectLst/>
                    <a:latin typeface="Cambria"/>
                    <a:ea typeface="MS Mincho"/>
                    <a:cs typeface="Arial"/>
                  </a:rPr>
                  <a:t>r= interest rate</a:t>
                </a:r>
              </a:p>
              <a:p>
                <a:pPr>
                  <a:spcAft>
                    <a:spcPts val="0"/>
                  </a:spcAft>
                </a:pPr>
                <a:r>
                  <a:rPr lang="en-US" dirty="0">
                    <a:effectLst/>
                    <a:latin typeface="Cambria"/>
                    <a:ea typeface="MS Mincho"/>
                    <a:cs typeface="Arial"/>
                  </a:rPr>
                  <a:t>t= number of years until maturity </a:t>
                </a:r>
              </a:p>
              <a:p>
                <a:pPr>
                  <a:spcAft>
                    <a:spcPts val="0"/>
                  </a:spcAft>
                </a:pPr>
                <a:r>
                  <a:rPr lang="en-US" dirty="0">
                    <a:effectLst/>
                    <a:latin typeface="Cambria"/>
                    <a:ea typeface="MS Mincho"/>
                    <a:cs typeface="Arial"/>
                  </a:rPr>
                  <a:t>F= face value or par </a:t>
                </a:r>
                <a:r>
                  <a:rPr lang="en-US" dirty="0" smtClean="0">
                    <a:effectLst/>
                    <a:latin typeface="Cambria"/>
                    <a:ea typeface="MS Mincho"/>
                    <a:cs typeface="Arial"/>
                  </a:rPr>
                  <a:t>value</a:t>
                </a:r>
              </a:p>
              <a:p>
                <a:pPr lvl="0" indent="-342900">
                  <a:buFont typeface="Wingdings"/>
                  <a:buChar char=""/>
                  <a:tabLst>
                    <a:tab pos="-342900" algn="l"/>
                    <a:tab pos="114300" algn="l"/>
                  </a:tabLst>
                </a:pPr>
                <a:r>
                  <a:rPr lang="en-US" b="1" dirty="0">
                    <a:solidFill>
                      <a:srgbClr val="C0504D"/>
                    </a:solidFill>
                    <a:latin typeface="Cambria"/>
                    <a:ea typeface="MS Mincho"/>
                    <a:cs typeface="Arial"/>
                  </a:rPr>
                  <a:t>The required return on a bond or the cost of it</a:t>
                </a:r>
                <a:r>
                  <a:rPr lang="en-US" b="1" dirty="0">
                    <a:latin typeface="Cambria"/>
                    <a:ea typeface="MS Mincho"/>
                    <a:cs typeface="Arial"/>
                  </a:rPr>
                  <a:t> </a:t>
                </a:r>
                <a:r>
                  <a:rPr lang="en-US" dirty="0">
                    <a:latin typeface="Cambria"/>
                    <a:ea typeface="MS Mincho"/>
                    <a:cs typeface="Arial"/>
                  </a:rPr>
                  <a:t>is best estimated by computing the </a:t>
                </a:r>
                <a:r>
                  <a:rPr lang="en-US" u="sng" dirty="0">
                    <a:latin typeface="Cambria"/>
                    <a:ea typeface="MS Mincho"/>
                    <a:cs typeface="Arial"/>
                  </a:rPr>
                  <a:t>yield to maturity rate </a:t>
                </a:r>
                <a:r>
                  <a:rPr lang="en-US" dirty="0">
                    <a:latin typeface="Cambria"/>
                    <a:ea typeface="MS Mincho"/>
                    <a:cs typeface="Arial"/>
                  </a:rPr>
                  <a:t>on the existing debt (It is Not the coupon rate)</a:t>
                </a:r>
              </a:p>
              <a:p>
                <a:pPr>
                  <a:spcAft>
                    <a:spcPts val="0"/>
                  </a:spcAft>
                </a:pPr>
                <a:r>
                  <a:rPr lang="en-US" dirty="0">
                    <a:latin typeface="Cambria"/>
                    <a:ea typeface="MS Mincho"/>
                    <a:cs typeface="Arial"/>
                  </a:rPr>
                  <a:t> </a:t>
                </a:r>
              </a:p>
              <a:p>
                <a:pPr lvl="0" indent="-342900">
                  <a:buFont typeface="Wingdings"/>
                  <a:buChar char=""/>
                </a:pPr>
                <a:r>
                  <a:rPr lang="en-US" dirty="0">
                    <a:solidFill>
                      <a:srgbClr val="C0504D"/>
                    </a:solidFill>
                    <a:latin typeface="Cambria"/>
                    <a:ea typeface="MS Mincho"/>
                    <a:cs typeface="Arial"/>
                  </a:rPr>
                  <a:t>Yield to Maturity YTM; </a:t>
                </a:r>
                <a:r>
                  <a:rPr lang="en-US" dirty="0">
                    <a:latin typeface="Cambria"/>
                    <a:ea typeface="MS Mincho"/>
                    <a:cs typeface="Arial"/>
                  </a:rPr>
                  <a:t>the rate required in the market on a bond</a:t>
                </a:r>
                <a:r>
                  <a:rPr lang="en-US" dirty="0" smtClean="0">
                    <a:latin typeface="Cambria"/>
                    <a:ea typeface="MS Mincho"/>
                    <a:cs typeface="Arial"/>
                  </a:rPr>
                  <a:t>.</a:t>
                </a:r>
                <a:endParaRPr lang="en-US" dirty="0">
                  <a:latin typeface="Cambria"/>
                  <a:ea typeface="MS Mincho"/>
                  <a:cs typeface="Aria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75208" y="1589104"/>
                <a:ext cx="8411592" cy="5193436"/>
              </a:xfrm>
              <a:blipFill rotWithShape="1">
                <a:blip r:embed="rId2"/>
                <a:stretch>
                  <a:fillRect l="-362" t="-1291" r="-435" b="-704"/>
                </a:stretch>
              </a:blipFill>
            </p:spPr>
            <p:txBody>
              <a:bodyPr/>
              <a:lstStyle/>
              <a:p>
                <a:r>
                  <a:rPr lang="en-US">
                    <a:noFill/>
                  </a:rPr>
                  <a:t> </a:t>
                </a:r>
              </a:p>
            </p:txBody>
          </p:sp>
        </mc:Fallback>
      </mc:AlternateContent>
    </p:spTree>
    <p:extLst>
      <p:ext uri="{BB962C8B-B14F-4D97-AF65-F5344CB8AC3E}">
        <p14:creationId xmlns:p14="http://schemas.microsoft.com/office/powerpoint/2010/main" val="20318403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93A299">
                    <a:lumMod val="75000"/>
                  </a:srgbClr>
                </a:solidFill>
              </a:rPr>
              <a:t>Cost of debt </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253012" y="1752600"/>
                <a:ext cx="8433787" cy="4976674"/>
              </a:xfrm>
            </p:spPr>
            <p:txBody>
              <a:bodyPr>
                <a:normAutofit fontScale="55000" lnSpcReduction="20000"/>
              </a:bodyPr>
              <a:lstStyle/>
              <a:p>
                <a:pPr>
                  <a:spcAft>
                    <a:spcPts val="0"/>
                  </a:spcAft>
                </a:pPr>
                <a:r>
                  <a:rPr lang="en-US" dirty="0">
                    <a:latin typeface="Cambria"/>
                    <a:ea typeface="MS Mincho"/>
                    <a:cs typeface="Arial"/>
                  </a:rPr>
                  <a:t>Example: Suppose a company were to issue a bond with 10 years to maturity. This company has an annual coupon of $80. Similar bonds have a yield of maturity of 8%. What will the bond sell for?</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To find what will the bond sell for, we find the bond value.</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  $80 </a:t>
                </a:r>
                <a14:m>
                  <m:oMath xmlns:m="http://schemas.openxmlformats.org/officeDocument/2006/math">
                    <m:r>
                      <a:rPr lang="en-US" i="1">
                        <a:effectLst/>
                        <a:latin typeface="Cambria Math"/>
                        <a:ea typeface="MS Mincho"/>
                        <a:cs typeface="Arial"/>
                      </a:rPr>
                      <m:t>× </m:t>
                    </m:r>
                    <m:f>
                      <m:fPr>
                        <m:ctrlPr>
                          <a:rPr lang="en-US" i="1">
                            <a:effectLst/>
                            <a:latin typeface="Cambria Math"/>
                            <a:ea typeface="MS Mincho"/>
                            <a:cs typeface="Arial"/>
                          </a:rPr>
                        </m:ctrlPr>
                      </m:fPr>
                      <m:num>
                        <m:d>
                          <m:dPr>
                            <m:begChr m:val="["/>
                            <m:endChr m:val="]"/>
                            <m:ctrlPr>
                              <a:rPr lang="en-US" i="1">
                                <a:effectLst/>
                                <a:latin typeface="Cambria Math"/>
                                <a:ea typeface="MS Mincho"/>
                                <a:cs typeface="Arial"/>
                              </a:rPr>
                            </m:ctrlPr>
                          </m:dPr>
                          <m:e>
                            <m:r>
                              <a:rPr lang="en-US" i="1">
                                <a:effectLst/>
                                <a:latin typeface="Cambria Math"/>
                                <a:ea typeface="MS Mincho"/>
                                <a:cs typeface="Arial"/>
                              </a:rPr>
                              <m:t>1</m:t>
                            </m:r>
                            <m:r>
                              <a:rPr lang="en-US" i="1">
                                <a:effectLst/>
                                <a:latin typeface="Cambria Math"/>
                                <a:ea typeface="MS Mincho"/>
                                <a:cs typeface="Arial"/>
                              </a:rPr>
                              <m:t>−</m:t>
                            </m:r>
                            <m:f>
                              <m:fPr>
                                <m:ctrlPr>
                                  <a:rPr lang="en-US" i="1">
                                    <a:effectLst/>
                                    <a:latin typeface="Cambria Math"/>
                                    <a:ea typeface="MS Mincho"/>
                                    <a:cs typeface="Arial"/>
                                  </a:rPr>
                                </m:ctrlPr>
                              </m:fPr>
                              <m:num>
                                <m:r>
                                  <a:rPr lang="en-US" i="1">
                                    <a:effectLst/>
                                    <a:latin typeface="Cambria Math"/>
                                    <a:ea typeface="MS Mincho"/>
                                    <a:cs typeface="Arial"/>
                                  </a:rPr>
                                  <m:t>1</m:t>
                                </m:r>
                              </m:num>
                              <m:den>
                                <m:sSup>
                                  <m:sSupPr>
                                    <m:ctrlPr>
                                      <a:rPr lang="en-US" i="1">
                                        <a:effectLst/>
                                        <a:latin typeface="Cambria Math"/>
                                        <a:ea typeface="MS Mincho"/>
                                        <a:cs typeface="Arial"/>
                                      </a:rPr>
                                    </m:ctrlPr>
                                  </m:sSupPr>
                                  <m:e>
                                    <m:r>
                                      <a:rPr lang="en-US" i="1">
                                        <a:effectLst/>
                                        <a:latin typeface="Cambria Math"/>
                                        <a:ea typeface="MS Mincho"/>
                                        <a:cs typeface="Arial"/>
                                      </a:rPr>
                                      <m:t>(</m:t>
                                    </m:r>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08</m:t>
                                    </m:r>
                                    <m:r>
                                      <a:rPr lang="en-US" i="1">
                                        <a:effectLst/>
                                        <a:latin typeface="Cambria Math"/>
                                        <a:ea typeface="MS Mincho"/>
                                        <a:cs typeface="Arial"/>
                                      </a:rPr>
                                      <m:t>)</m:t>
                                    </m:r>
                                  </m:e>
                                  <m:sup>
                                    <m:r>
                                      <a:rPr lang="en-US" i="1">
                                        <a:effectLst/>
                                        <a:latin typeface="Cambria Math"/>
                                        <a:ea typeface="MS Mincho"/>
                                        <a:cs typeface="Arial"/>
                                      </a:rPr>
                                      <m:t>10</m:t>
                                    </m:r>
                                  </m:sup>
                                </m:sSup>
                              </m:den>
                            </m:f>
                          </m:e>
                        </m:d>
                      </m:num>
                      <m:den>
                        <m:r>
                          <a:rPr lang="en-US" i="1">
                            <a:effectLst/>
                            <a:latin typeface="Cambria Math"/>
                            <a:ea typeface="MS Mincho"/>
                            <a:cs typeface="Arial"/>
                          </a:rPr>
                          <m:t>0</m:t>
                        </m:r>
                        <m:r>
                          <a:rPr lang="en-US" i="1">
                            <a:effectLst/>
                            <a:latin typeface="Cambria Math"/>
                            <a:ea typeface="MS Mincho"/>
                            <a:cs typeface="Arial"/>
                          </a:rPr>
                          <m:t>.</m:t>
                        </m:r>
                        <m:r>
                          <a:rPr lang="en-US" i="1">
                            <a:effectLst/>
                            <a:latin typeface="Cambria Math"/>
                            <a:ea typeface="MS Mincho"/>
                            <a:cs typeface="Arial"/>
                          </a:rPr>
                          <m:t>08</m:t>
                        </m:r>
                      </m:den>
                    </m:f>
                  </m:oMath>
                </a14:m>
                <a:r>
                  <a:rPr lang="en-US" dirty="0">
                    <a:effectLst/>
                    <a:latin typeface="Cambria"/>
                    <a:ea typeface="MS Mincho"/>
                    <a:cs typeface="Arial"/>
                  </a:rPr>
                  <a:t>          + </a:t>
                </a:r>
                <a14:m>
                  <m:oMath xmlns:m="http://schemas.openxmlformats.org/officeDocument/2006/math">
                    <m:f>
                      <m:fPr>
                        <m:ctrlPr>
                          <a:rPr lang="en-US" i="1">
                            <a:effectLst/>
                            <a:latin typeface="Cambria Math"/>
                            <a:ea typeface="MS Mincho"/>
                            <a:cs typeface="Arial"/>
                          </a:rPr>
                        </m:ctrlPr>
                      </m:fPr>
                      <m:num>
                        <m:r>
                          <a:rPr lang="en-US" i="1">
                            <a:effectLst/>
                            <a:latin typeface="Cambria Math"/>
                            <a:ea typeface="MS Mincho"/>
                            <a:cs typeface="Arial"/>
                          </a:rPr>
                          <m:t>1000</m:t>
                        </m:r>
                      </m:num>
                      <m:den>
                        <m:sSup>
                          <m:sSupPr>
                            <m:ctrlPr>
                              <a:rPr lang="en-US" i="1">
                                <a:effectLst/>
                                <a:latin typeface="Cambria Math"/>
                                <a:ea typeface="MS Mincho"/>
                                <a:cs typeface="Arial"/>
                              </a:rPr>
                            </m:ctrlPr>
                          </m:sSupPr>
                          <m:e>
                            <m:r>
                              <a:rPr lang="en-US" i="1">
                                <a:effectLst/>
                                <a:latin typeface="Cambria Math"/>
                                <a:ea typeface="MS Mincho"/>
                                <a:cs typeface="Arial"/>
                              </a:rPr>
                              <m:t>(</m:t>
                            </m:r>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08</m:t>
                            </m:r>
                            <m:r>
                              <a:rPr lang="en-US" i="1">
                                <a:effectLst/>
                                <a:latin typeface="Cambria Math"/>
                                <a:ea typeface="MS Mincho"/>
                                <a:cs typeface="Arial"/>
                              </a:rPr>
                              <m:t>)</m:t>
                            </m:r>
                          </m:e>
                          <m:sup>
                            <m:r>
                              <a:rPr lang="en-US" i="1">
                                <a:effectLst/>
                                <a:latin typeface="Cambria Math"/>
                                <a:ea typeface="MS Mincho"/>
                                <a:cs typeface="Arial"/>
                              </a:rPr>
                              <m:t>10</m:t>
                            </m:r>
                          </m:sup>
                        </m:sSup>
                      </m:den>
                    </m:f>
                  </m:oMath>
                </a14:m>
                <a:r>
                  <a:rPr lang="en-US" dirty="0">
                    <a:effectLst/>
                    <a:latin typeface="Cambria"/>
                    <a:ea typeface="MS Mincho"/>
                    <a:cs typeface="Arial"/>
                  </a:rPr>
                  <a:t>  = $1000</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                              $463.19              +      536.81</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Suppose a year has gone by and interest rate has risen to 10 percent, what will the bond be worth?</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  $80 </a:t>
                </a:r>
                <a14:m>
                  <m:oMath xmlns:m="http://schemas.openxmlformats.org/officeDocument/2006/math">
                    <m:r>
                      <a:rPr lang="en-US" i="1">
                        <a:effectLst/>
                        <a:latin typeface="Cambria Math"/>
                        <a:ea typeface="MS Mincho"/>
                        <a:cs typeface="Arial"/>
                      </a:rPr>
                      <m:t>× </m:t>
                    </m:r>
                    <m:f>
                      <m:fPr>
                        <m:ctrlPr>
                          <a:rPr lang="en-US" i="1">
                            <a:effectLst/>
                            <a:latin typeface="Cambria Math"/>
                            <a:ea typeface="MS Mincho"/>
                            <a:cs typeface="Arial"/>
                          </a:rPr>
                        </m:ctrlPr>
                      </m:fPr>
                      <m:num>
                        <m:d>
                          <m:dPr>
                            <m:begChr m:val="["/>
                            <m:endChr m:val="]"/>
                            <m:ctrlPr>
                              <a:rPr lang="en-US" i="1">
                                <a:effectLst/>
                                <a:latin typeface="Cambria Math"/>
                                <a:ea typeface="MS Mincho"/>
                                <a:cs typeface="Arial"/>
                              </a:rPr>
                            </m:ctrlPr>
                          </m:dPr>
                          <m:e>
                            <m:r>
                              <a:rPr lang="en-US" i="1">
                                <a:effectLst/>
                                <a:latin typeface="Cambria Math"/>
                                <a:ea typeface="MS Mincho"/>
                                <a:cs typeface="Arial"/>
                              </a:rPr>
                              <m:t>1</m:t>
                            </m:r>
                            <m:r>
                              <a:rPr lang="en-US" i="1">
                                <a:effectLst/>
                                <a:latin typeface="Cambria Math"/>
                                <a:ea typeface="MS Mincho"/>
                                <a:cs typeface="Arial"/>
                              </a:rPr>
                              <m:t>−</m:t>
                            </m:r>
                            <m:f>
                              <m:fPr>
                                <m:ctrlPr>
                                  <a:rPr lang="en-US" i="1">
                                    <a:effectLst/>
                                    <a:latin typeface="Cambria Math"/>
                                    <a:ea typeface="MS Mincho"/>
                                    <a:cs typeface="Arial"/>
                                  </a:rPr>
                                </m:ctrlPr>
                              </m:fPr>
                              <m:num>
                                <m:r>
                                  <a:rPr lang="en-US" i="1">
                                    <a:effectLst/>
                                    <a:latin typeface="Cambria Math"/>
                                    <a:ea typeface="MS Mincho"/>
                                    <a:cs typeface="Arial"/>
                                  </a:rPr>
                                  <m:t>1</m:t>
                                </m:r>
                              </m:num>
                              <m:den>
                                <m:sSup>
                                  <m:sSupPr>
                                    <m:ctrlPr>
                                      <a:rPr lang="en-US" i="1">
                                        <a:effectLst/>
                                        <a:latin typeface="Cambria Math"/>
                                        <a:ea typeface="MS Mincho"/>
                                        <a:cs typeface="Arial"/>
                                      </a:rPr>
                                    </m:ctrlPr>
                                  </m:sSupPr>
                                  <m:e>
                                    <m:r>
                                      <a:rPr lang="en-US" i="1">
                                        <a:effectLst/>
                                        <a:latin typeface="Cambria Math"/>
                                        <a:ea typeface="MS Mincho"/>
                                        <a:cs typeface="Arial"/>
                                      </a:rPr>
                                      <m:t>(</m:t>
                                    </m:r>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10</m:t>
                                    </m:r>
                                    <m:r>
                                      <a:rPr lang="en-US" i="1">
                                        <a:effectLst/>
                                        <a:latin typeface="Cambria Math"/>
                                        <a:ea typeface="MS Mincho"/>
                                        <a:cs typeface="Arial"/>
                                      </a:rPr>
                                      <m:t>)</m:t>
                                    </m:r>
                                  </m:e>
                                  <m:sup>
                                    <m:r>
                                      <a:rPr lang="en-US" i="1">
                                        <a:effectLst/>
                                        <a:latin typeface="Cambria Math"/>
                                        <a:ea typeface="MS Mincho"/>
                                        <a:cs typeface="Arial"/>
                                      </a:rPr>
                                      <m:t>9</m:t>
                                    </m:r>
                                  </m:sup>
                                </m:sSup>
                              </m:den>
                            </m:f>
                          </m:e>
                        </m:d>
                      </m:num>
                      <m:den>
                        <m:r>
                          <a:rPr lang="en-US" i="1">
                            <a:effectLst/>
                            <a:latin typeface="Cambria Math"/>
                            <a:ea typeface="MS Mincho"/>
                            <a:cs typeface="Arial"/>
                          </a:rPr>
                          <m:t>0</m:t>
                        </m:r>
                        <m:r>
                          <a:rPr lang="en-US" i="1">
                            <a:effectLst/>
                            <a:latin typeface="Cambria Math"/>
                            <a:ea typeface="MS Mincho"/>
                            <a:cs typeface="Arial"/>
                          </a:rPr>
                          <m:t>.</m:t>
                        </m:r>
                        <m:r>
                          <a:rPr lang="en-US" i="1">
                            <a:effectLst/>
                            <a:latin typeface="Cambria Math"/>
                            <a:ea typeface="MS Mincho"/>
                            <a:cs typeface="Arial"/>
                          </a:rPr>
                          <m:t>10</m:t>
                        </m:r>
                      </m:den>
                    </m:f>
                  </m:oMath>
                </a14:m>
                <a:r>
                  <a:rPr lang="en-US" dirty="0">
                    <a:effectLst/>
                    <a:latin typeface="Cambria"/>
                    <a:ea typeface="MS Mincho"/>
                    <a:cs typeface="Arial"/>
                  </a:rPr>
                  <a:t>          + </a:t>
                </a:r>
                <a14:m>
                  <m:oMath xmlns:m="http://schemas.openxmlformats.org/officeDocument/2006/math">
                    <m:f>
                      <m:fPr>
                        <m:ctrlPr>
                          <a:rPr lang="en-US" i="1">
                            <a:effectLst/>
                            <a:latin typeface="Cambria Math"/>
                            <a:ea typeface="MS Mincho"/>
                            <a:cs typeface="Arial"/>
                          </a:rPr>
                        </m:ctrlPr>
                      </m:fPr>
                      <m:num>
                        <m:r>
                          <a:rPr lang="en-US" i="1">
                            <a:effectLst/>
                            <a:latin typeface="Cambria Math"/>
                            <a:ea typeface="MS Mincho"/>
                            <a:cs typeface="Arial"/>
                          </a:rPr>
                          <m:t>1000</m:t>
                        </m:r>
                      </m:num>
                      <m:den>
                        <m:sSup>
                          <m:sSupPr>
                            <m:ctrlPr>
                              <a:rPr lang="en-US" i="1">
                                <a:effectLst/>
                                <a:latin typeface="Cambria Math"/>
                                <a:ea typeface="MS Mincho"/>
                                <a:cs typeface="Arial"/>
                              </a:rPr>
                            </m:ctrlPr>
                          </m:sSupPr>
                          <m:e>
                            <m:r>
                              <a:rPr lang="en-US" i="1">
                                <a:effectLst/>
                                <a:latin typeface="Cambria Math"/>
                                <a:ea typeface="MS Mincho"/>
                                <a:cs typeface="Arial"/>
                              </a:rPr>
                              <m:t>(</m:t>
                            </m:r>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10</m:t>
                            </m:r>
                            <m:r>
                              <a:rPr lang="en-US" i="1">
                                <a:effectLst/>
                                <a:latin typeface="Cambria Math"/>
                                <a:ea typeface="MS Mincho"/>
                                <a:cs typeface="Arial"/>
                              </a:rPr>
                              <m:t>)</m:t>
                            </m:r>
                          </m:e>
                          <m:sup>
                            <m:r>
                              <a:rPr lang="en-US" i="1">
                                <a:effectLst/>
                                <a:latin typeface="Cambria Math"/>
                                <a:ea typeface="MS Mincho"/>
                                <a:cs typeface="Arial"/>
                              </a:rPr>
                              <m:t>9</m:t>
                            </m:r>
                          </m:sup>
                        </m:sSup>
                      </m:den>
                    </m:f>
                  </m:oMath>
                </a14:m>
                <a:r>
                  <a:rPr lang="en-US" dirty="0">
                    <a:effectLst/>
                    <a:latin typeface="Cambria"/>
                    <a:ea typeface="MS Mincho"/>
                    <a:cs typeface="Arial"/>
                  </a:rPr>
                  <a:t>  = $884.82 (discounted bond by $115)</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                                  $424.10         +     460.72</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What would the bond sell for if interest rates  had dropped by 2 %?</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  $80 </a:t>
                </a:r>
                <a14:m>
                  <m:oMath xmlns:m="http://schemas.openxmlformats.org/officeDocument/2006/math">
                    <m:r>
                      <a:rPr lang="en-US" i="1">
                        <a:effectLst/>
                        <a:latin typeface="Cambria Math"/>
                        <a:ea typeface="MS Mincho"/>
                        <a:cs typeface="Arial"/>
                      </a:rPr>
                      <m:t>× </m:t>
                    </m:r>
                    <m:f>
                      <m:fPr>
                        <m:ctrlPr>
                          <a:rPr lang="en-US" i="1">
                            <a:effectLst/>
                            <a:latin typeface="Cambria Math"/>
                            <a:ea typeface="MS Mincho"/>
                            <a:cs typeface="Arial"/>
                          </a:rPr>
                        </m:ctrlPr>
                      </m:fPr>
                      <m:num>
                        <m:d>
                          <m:dPr>
                            <m:begChr m:val="["/>
                            <m:endChr m:val="]"/>
                            <m:ctrlPr>
                              <a:rPr lang="en-US" i="1">
                                <a:effectLst/>
                                <a:latin typeface="Cambria Math"/>
                                <a:ea typeface="MS Mincho"/>
                                <a:cs typeface="Arial"/>
                              </a:rPr>
                            </m:ctrlPr>
                          </m:dPr>
                          <m:e>
                            <m:r>
                              <a:rPr lang="en-US" i="1">
                                <a:effectLst/>
                                <a:latin typeface="Cambria Math"/>
                                <a:ea typeface="MS Mincho"/>
                                <a:cs typeface="Arial"/>
                              </a:rPr>
                              <m:t>1</m:t>
                            </m:r>
                            <m:r>
                              <a:rPr lang="en-US" i="1">
                                <a:effectLst/>
                                <a:latin typeface="Cambria Math"/>
                                <a:ea typeface="MS Mincho"/>
                                <a:cs typeface="Arial"/>
                              </a:rPr>
                              <m:t>−</m:t>
                            </m:r>
                            <m:f>
                              <m:fPr>
                                <m:ctrlPr>
                                  <a:rPr lang="en-US" i="1">
                                    <a:effectLst/>
                                    <a:latin typeface="Cambria Math"/>
                                    <a:ea typeface="MS Mincho"/>
                                    <a:cs typeface="Arial"/>
                                  </a:rPr>
                                </m:ctrlPr>
                              </m:fPr>
                              <m:num>
                                <m:r>
                                  <a:rPr lang="en-US" i="1">
                                    <a:effectLst/>
                                    <a:latin typeface="Cambria Math"/>
                                    <a:ea typeface="MS Mincho"/>
                                    <a:cs typeface="Arial"/>
                                  </a:rPr>
                                  <m:t>1</m:t>
                                </m:r>
                              </m:num>
                              <m:den>
                                <m:sSup>
                                  <m:sSupPr>
                                    <m:ctrlPr>
                                      <a:rPr lang="en-US" i="1">
                                        <a:effectLst/>
                                        <a:latin typeface="Cambria Math"/>
                                        <a:ea typeface="MS Mincho"/>
                                        <a:cs typeface="Arial"/>
                                      </a:rPr>
                                    </m:ctrlPr>
                                  </m:sSupPr>
                                  <m:e>
                                    <m:r>
                                      <a:rPr lang="en-US" i="1">
                                        <a:effectLst/>
                                        <a:latin typeface="Cambria Math"/>
                                        <a:ea typeface="MS Mincho"/>
                                        <a:cs typeface="Arial"/>
                                      </a:rPr>
                                      <m:t>(</m:t>
                                    </m:r>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06</m:t>
                                    </m:r>
                                    <m:r>
                                      <a:rPr lang="en-US" i="1">
                                        <a:effectLst/>
                                        <a:latin typeface="Cambria Math"/>
                                        <a:ea typeface="MS Mincho"/>
                                        <a:cs typeface="Arial"/>
                                      </a:rPr>
                                      <m:t>)</m:t>
                                    </m:r>
                                  </m:e>
                                  <m:sup>
                                    <m:r>
                                      <a:rPr lang="en-US" i="1">
                                        <a:effectLst/>
                                        <a:latin typeface="Cambria Math"/>
                                        <a:ea typeface="MS Mincho"/>
                                        <a:cs typeface="Arial"/>
                                      </a:rPr>
                                      <m:t>9</m:t>
                                    </m:r>
                                  </m:sup>
                                </m:sSup>
                              </m:den>
                            </m:f>
                          </m:e>
                        </m:d>
                      </m:num>
                      <m:den>
                        <m:r>
                          <a:rPr lang="en-US" i="1">
                            <a:effectLst/>
                            <a:latin typeface="Cambria Math"/>
                            <a:ea typeface="MS Mincho"/>
                            <a:cs typeface="Arial"/>
                          </a:rPr>
                          <m:t>0</m:t>
                        </m:r>
                        <m:r>
                          <a:rPr lang="en-US" i="1">
                            <a:effectLst/>
                            <a:latin typeface="Cambria Math"/>
                            <a:ea typeface="MS Mincho"/>
                            <a:cs typeface="Arial"/>
                          </a:rPr>
                          <m:t>.</m:t>
                        </m:r>
                        <m:r>
                          <a:rPr lang="en-US" i="1">
                            <a:effectLst/>
                            <a:latin typeface="Cambria Math"/>
                            <a:ea typeface="MS Mincho"/>
                            <a:cs typeface="Arial"/>
                          </a:rPr>
                          <m:t>06</m:t>
                        </m:r>
                      </m:den>
                    </m:f>
                  </m:oMath>
                </a14:m>
                <a:r>
                  <a:rPr lang="en-US" dirty="0">
                    <a:effectLst/>
                    <a:latin typeface="Cambria"/>
                    <a:ea typeface="MS Mincho"/>
                    <a:cs typeface="Arial"/>
                  </a:rPr>
                  <a:t>          + </a:t>
                </a:r>
                <a14:m>
                  <m:oMath xmlns:m="http://schemas.openxmlformats.org/officeDocument/2006/math">
                    <m:f>
                      <m:fPr>
                        <m:ctrlPr>
                          <a:rPr lang="en-US" i="1">
                            <a:effectLst/>
                            <a:latin typeface="Cambria Math"/>
                            <a:ea typeface="MS Mincho"/>
                            <a:cs typeface="Arial"/>
                          </a:rPr>
                        </m:ctrlPr>
                      </m:fPr>
                      <m:num>
                        <m:r>
                          <a:rPr lang="en-US" i="1">
                            <a:effectLst/>
                            <a:latin typeface="Cambria Math"/>
                            <a:ea typeface="MS Mincho"/>
                            <a:cs typeface="Arial"/>
                          </a:rPr>
                          <m:t>1000</m:t>
                        </m:r>
                      </m:num>
                      <m:den>
                        <m:sSup>
                          <m:sSupPr>
                            <m:ctrlPr>
                              <a:rPr lang="en-US" i="1">
                                <a:effectLst/>
                                <a:latin typeface="Cambria Math"/>
                                <a:ea typeface="MS Mincho"/>
                                <a:cs typeface="Arial"/>
                              </a:rPr>
                            </m:ctrlPr>
                          </m:sSupPr>
                          <m:e>
                            <m:r>
                              <a:rPr lang="en-US" i="1">
                                <a:effectLst/>
                                <a:latin typeface="Cambria Math"/>
                                <a:ea typeface="MS Mincho"/>
                                <a:cs typeface="Arial"/>
                              </a:rPr>
                              <m:t>(</m:t>
                            </m:r>
                            <m:r>
                              <a:rPr lang="en-US" i="1">
                                <a:effectLst/>
                                <a:latin typeface="Cambria Math"/>
                                <a:ea typeface="MS Mincho"/>
                                <a:cs typeface="Arial"/>
                              </a:rPr>
                              <m:t>1</m:t>
                            </m:r>
                            <m:r>
                              <a:rPr lang="en-US" i="1">
                                <a:effectLst/>
                                <a:latin typeface="Cambria Math"/>
                                <a:ea typeface="MS Mincho"/>
                                <a:cs typeface="Arial"/>
                              </a:rPr>
                              <m:t>.</m:t>
                            </m:r>
                            <m:r>
                              <a:rPr lang="en-US" i="1">
                                <a:effectLst/>
                                <a:latin typeface="Cambria Math"/>
                                <a:ea typeface="MS Mincho"/>
                                <a:cs typeface="Arial"/>
                              </a:rPr>
                              <m:t>06</m:t>
                            </m:r>
                            <m:r>
                              <a:rPr lang="en-US" i="1">
                                <a:effectLst/>
                                <a:latin typeface="Cambria Math"/>
                                <a:ea typeface="MS Mincho"/>
                                <a:cs typeface="Arial"/>
                              </a:rPr>
                              <m:t>)</m:t>
                            </m:r>
                          </m:e>
                          <m:sup>
                            <m:r>
                              <a:rPr lang="en-US" i="1">
                                <a:effectLst/>
                                <a:latin typeface="Cambria Math"/>
                                <a:ea typeface="MS Mincho"/>
                                <a:cs typeface="Arial"/>
                              </a:rPr>
                              <m:t>9</m:t>
                            </m:r>
                          </m:sup>
                        </m:sSup>
                      </m:den>
                    </m:f>
                  </m:oMath>
                </a14:m>
                <a:r>
                  <a:rPr lang="en-US" dirty="0">
                    <a:effectLst/>
                    <a:latin typeface="Cambria"/>
                    <a:ea typeface="MS Mincho"/>
                    <a:cs typeface="Arial"/>
                  </a:rPr>
                  <a:t>  = $1,136.03 (premium bond by 136</a:t>
                </a:r>
                <a:r>
                  <a:rPr lang="en-US" dirty="0" smtClean="0">
                    <a:effectLst/>
                    <a:latin typeface="Cambria"/>
                    <a:ea typeface="MS Mincho"/>
                    <a:cs typeface="Arial"/>
                  </a:rPr>
                  <a:t>)</a:t>
                </a:r>
                <a:endParaRPr lang="en-US" dirty="0">
                  <a:effectLst/>
                  <a:latin typeface="Cambria"/>
                  <a:ea typeface="MS Mincho"/>
                  <a:cs typeface="Aria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53012" y="1752600"/>
                <a:ext cx="8433787" cy="4976674"/>
              </a:xfrm>
              <a:blipFill rotWithShape="1">
                <a:blip r:embed="rId2"/>
                <a:stretch>
                  <a:fillRect t="-858"/>
                </a:stretch>
              </a:blipFill>
            </p:spPr>
            <p:txBody>
              <a:bodyPr/>
              <a:lstStyle/>
              <a:p>
                <a:r>
                  <a:rPr lang="en-US">
                    <a:noFill/>
                  </a:rPr>
                  <a:t> </a:t>
                </a:r>
              </a:p>
            </p:txBody>
          </p:sp>
        </mc:Fallback>
      </mc:AlternateContent>
    </p:spTree>
    <p:extLst>
      <p:ext uri="{BB962C8B-B14F-4D97-AF65-F5344CB8AC3E}">
        <p14:creationId xmlns:p14="http://schemas.microsoft.com/office/powerpoint/2010/main" val="22980335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93A299">
                    <a:lumMod val="75000"/>
                  </a:srgbClr>
                </a:solidFill>
              </a:rPr>
              <a:t>Cost of debt </a:t>
            </a:r>
            <a:endParaRPr lang="en-US" dirty="0"/>
          </a:p>
        </p:txBody>
      </p:sp>
      <p:sp>
        <p:nvSpPr>
          <p:cNvPr id="3" name="Content Placeholder 2"/>
          <p:cNvSpPr>
            <a:spLocks noGrp="1"/>
          </p:cNvSpPr>
          <p:nvPr>
            <p:ph idx="1"/>
          </p:nvPr>
        </p:nvSpPr>
        <p:spPr/>
        <p:txBody>
          <a:bodyPr>
            <a:normAutofit fontScale="55000" lnSpcReduction="20000"/>
          </a:bodyPr>
          <a:lstStyle/>
          <a:p>
            <a:pPr lvl="0" indent="-342900">
              <a:buFont typeface="Wingdings"/>
              <a:buChar char=""/>
            </a:pPr>
            <a:r>
              <a:rPr lang="en-US" dirty="0">
                <a:solidFill>
                  <a:srgbClr val="C0504D"/>
                </a:solidFill>
                <a:latin typeface="Cambria"/>
                <a:ea typeface="MS Mincho"/>
                <a:cs typeface="Arial"/>
              </a:rPr>
              <a:t>Finding the YTM (</a:t>
            </a:r>
            <a:r>
              <a:rPr lang="en-US" dirty="0" err="1">
                <a:solidFill>
                  <a:srgbClr val="C0504D"/>
                </a:solidFill>
                <a:latin typeface="Cambria"/>
                <a:ea typeface="MS Mincho"/>
                <a:cs typeface="Arial"/>
              </a:rPr>
              <a:t>Trail</a:t>
            </a:r>
            <a:r>
              <a:rPr lang="en-US" dirty="0">
                <a:solidFill>
                  <a:srgbClr val="C0504D"/>
                </a:solidFill>
                <a:latin typeface="Cambria"/>
                <a:ea typeface="MS Mincho"/>
                <a:cs typeface="Arial"/>
              </a:rPr>
              <a:t> and Error)</a:t>
            </a:r>
            <a:endParaRPr lang="en-US" dirty="0">
              <a:latin typeface="Cambria"/>
              <a:ea typeface="MS Mincho"/>
              <a:cs typeface="Arial"/>
            </a:endParaRPr>
          </a:p>
          <a:p>
            <a:pPr marL="457200">
              <a:spcAft>
                <a:spcPts val="0"/>
              </a:spcAft>
            </a:pPr>
            <a:r>
              <a:rPr lang="en-US" dirty="0">
                <a:latin typeface="Cambria"/>
                <a:ea typeface="MS Mincho"/>
                <a:cs typeface="Arial"/>
              </a:rPr>
              <a:t> </a:t>
            </a:r>
          </a:p>
          <a:p>
            <a:pPr>
              <a:spcAft>
                <a:spcPts val="0"/>
              </a:spcAft>
            </a:pPr>
            <a:r>
              <a:rPr lang="en-US" dirty="0">
                <a:latin typeface="Cambria"/>
                <a:ea typeface="MS Mincho"/>
                <a:cs typeface="Arial"/>
              </a:rPr>
              <a:t>Suppose we have a bond issue currently outstanding that has 10 years left to maturity and a face value of $1,000. The coupon rate is 10% and coupons are paid annually. The bond is currently selling for $941. What is the cost of debt Rd? </a:t>
            </a:r>
          </a:p>
          <a:p>
            <a:pPr>
              <a:spcAft>
                <a:spcPts val="0"/>
              </a:spcAft>
            </a:pPr>
            <a:r>
              <a:rPr lang="en-US" dirty="0">
                <a:latin typeface="Cambria"/>
                <a:ea typeface="MS Mincho"/>
                <a:cs typeface="Arial"/>
              </a:rPr>
              <a:t> </a:t>
            </a:r>
          </a:p>
          <a:p>
            <a:pPr>
              <a:spcAft>
                <a:spcPts val="0"/>
              </a:spcAft>
            </a:pPr>
            <a:r>
              <a:rPr lang="en-US" dirty="0">
                <a:latin typeface="Cambria"/>
                <a:ea typeface="MS Mincho"/>
                <a:cs typeface="Arial"/>
              </a:rPr>
              <a:t>To find the cost of debt or the YTM:</a:t>
            </a:r>
          </a:p>
          <a:p>
            <a:pPr>
              <a:spcAft>
                <a:spcPts val="0"/>
              </a:spcAft>
            </a:pPr>
            <a:r>
              <a:rPr lang="en-US" b="1" dirty="0">
                <a:latin typeface="Cambria"/>
                <a:ea typeface="MS Mincho"/>
                <a:cs typeface="Arial"/>
              </a:rPr>
              <a:t>1. If the Price is </a:t>
            </a:r>
            <a:r>
              <a:rPr lang="en-US" b="1" u="sng" dirty="0">
                <a:latin typeface="Cambria"/>
                <a:ea typeface="MS Mincho"/>
                <a:cs typeface="Arial"/>
              </a:rPr>
              <a:t>lower </a:t>
            </a:r>
            <a:r>
              <a:rPr lang="en-US" b="1" dirty="0">
                <a:latin typeface="Cambria"/>
                <a:ea typeface="MS Mincho"/>
                <a:cs typeface="Arial"/>
              </a:rPr>
              <a:t>than face value</a:t>
            </a:r>
            <a:endParaRPr lang="en-US" dirty="0">
              <a:latin typeface="Cambria"/>
              <a:ea typeface="MS Mincho"/>
              <a:cs typeface="Arial"/>
            </a:endParaRPr>
          </a:p>
          <a:p>
            <a:pPr>
              <a:spcAft>
                <a:spcPts val="0"/>
              </a:spcAft>
            </a:pPr>
            <a:r>
              <a:rPr lang="en-US" b="1" dirty="0">
                <a:latin typeface="Cambria"/>
                <a:ea typeface="MS Mincho"/>
                <a:cs typeface="Arial"/>
              </a:rPr>
              <a:t> </a:t>
            </a:r>
            <a:endParaRPr lang="en-US" dirty="0">
              <a:latin typeface="Cambria"/>
              <a:ea typeface="MS Mincho"/>
              <a:cs typeface="Arial"/>
            </a:endParaRPr>
          </a:p>
          <a:p>
            <a:pPr>
              <a:spcAft>
                <a:spcPts val="0"/>
              </a:spcAft>
            </a:pPr>
            <a:r>
              <a:rPr lang="en-US" dirty="0">
                <a:latin typeface="Cambria"/>
                <a:ea typeface="MS Mincho"/>
                <a:cs typeface="Arial"/>
              </a:rPr>
              <a:t>Rd= YTM =  </a:t>
            </a:r>
            <a:r>
              <a:rPr lang="en-US" u="sng" dirty="0">
                <a:latin typeface="Cambria"/>
                <a:ea typeface="MS Mincho"/>
                <a:cs typeface="Arial"/>
              </a:rPr>
              <a:t>C +( d/n)</a:t>
            </a:r>
            <a:endParaRPr lang="en-US" dirty="0">
              <a:latin typeface="Cambria"/>
              <a:ea typeface="MS Mincho"/>
              <a:cs typeface="Arial"/>
            </a:endParaRPr>
          </a:p>
          <a:p>
            <a:pPr>
              <a:spcAft>
                <a:spcPts val="0"/>
              </a:spcAft>
            </a:pPr>
            <a:r>
              <a:rPr lang="en-US" dirty="0">
                <a:latin typeface="Cambria"/>
                <a:ea typeface="MS Mincho"/>
                <a:cs typeface="Arial"/>
              </a:rPr>
              <a:t>                         (</a:t>
            </a:r>
            <a:r>
              <a:rPr lang="en-US" dirty="0" err="1">
                <a:latin typeface="Cambria"/>
                <a:ea typeface="MS Mincho"/>
                <a:cs typeface="Arial"/>
              </a:rPr>
              <a:t>p+F</a:t>
            </a:r>
            <a:r>
              <a:rPr lang="en-US" dirty="0">
                <a:latin typeface="Cambria"/>
                <a:ea typeface="MS Mincho"/>
                <a:cs typeface="Arial"/>
              </a:rPr>
              <a:t>) / 2</a:t>
            </a:r>
          </a:p>
          <a:p>
            <a:pPr>
              <a:spcAft>
                <a:spcPts val="0"/>
              </a:spcAft>
            </a:pPr>
            <a:r>
              <a:rPr lang="en-US" dirty="0">
                <a:latin typeface="Cambria"/>
                <a:ea typeface="MS Mincho"/>
                <a:cs typeface="Arial"/>
              </a:rPr>
              <a:t> </a:t>
            </a:r>
          </a:p>
          <a:p>
            <a:pPr>
              <a:spcAft>
                <a:spcPts val="0"/>
              </a:spcAft>
            </a:pPr>
            <a:r>
              <a:rPr lang="en-US" dirty="0">
                <a:latin typeface="Cambria"/>
                <a:ea typeface="MS Mincho"/>
                <a:cs typeface="Arial"/>
              </a:rPr>
              <a:t>C= payment</a:t>
            </a:r>
          </a:p>
          <a:p>
            <a:pPr>
              <a:spcAft>
                <a:spcPts val="0"/>
              </a:spcAft>
            </a:pPr>
            <a:r>
              <a:rPr lang="en-US" dirty="0">
                <a:latin typeface="Cambria"/>
                <a:ea typeface="MS Mincho"/>
                <a:cs typeface="Arial"/>
              </a:rPr>
              <a:t>d= decrease in value of bond</a:t>
            </a:r>
          </a:p>
          <a:p>
            <a:pPr>
              <a:spcAft>
                <a:spcPts val="0"/>
              </a:spcAft>
            </a:pPr>
            <a:r>
              <a:rPr lang="en-US" dirty="0">
                <a:latin typeface="Cambria"/>
                <a:ea typeface="MS Mincho"/>
                <a:cs typeface="Arial"/>
              </a:rPr>
              <a:t>n= years to maturity</a:t>
            </a:r>
          </a:p>
          <a:p>
            <a:pPr>
              <a:spcAft>
                <a:spcPts val="0"/>
              </a:spcAft>
            </a:pPr>
            <a:r>
              <a:rPr lang="en-US" dirty="0">
                <a:latin typeface="Cambria"/>
                <a:ea typeface="MS Mincho"/>
                <a:cs typeface="Arial"/>
              </a:rPr>
              <a:t>p= market value of bond</a:t>
            </a:r>
          </a:p>
          <a:p>
            <a:pPr>
              <a:spcAft>
                <a:spcPts val="0"/>
              </a:spcAft>
            </a:pPr>
            <a:r>
              <a:rPr lang="en-US" dirty="0">
                <a:latin typeface="Cambria"/>
                <a:ea typeface="MS Mincho"/>
                <a:cs typeface="Arial"/>
              </a:rPr>
              <a:t>F= face value of bond</a:t>
            </a:r>
          </a:p>
          <a:p>
            <a:pPr>
              <a:spcAft>
                <a:spcPts val="0"/>
              </a:spcAft>
            </a:pPr>
            <a:r>
              <a:rPr lang="en-US" dirty="0">
                <a:latin typeface="Cambria"/>
                <a:ea typeface="MS Mincho"/>
                <a:cs typeface="Arial"/>
              </a:rPr>
              <a:t> </a:t>
            </a:r>
          </a:p>
          <a:p>
            <a:pPr>
              <a:spcAft>
                <a:spcPts val="0"/>
              </a:spcAft>
            </a:pPr>
            <a:r>
              <a:rPr lang="en-US" dirty="0">
                <a:latin typeface="Cambria"/>
                <a:ea typeface="MS Mincho"/>
                <a:cs typeface="Arial"/>
              </a:rPr>
              <a:t>Rd= YTM= </a:t>
            </a:r>
            <a:r>
              <a:rPr lang="en-US" u="sng" dirty="0">
                <a:latin typeface="Cambria"/>
                <a:ea typeface="MS Mincho"/>
                <a:cs typeface="Arial"/>
              </a:rPr>
              <a:t>100 +( 59/10)     </a:t>
            </a:r>
            <a:r>
              <a:rPr lang="en-US" dirty="0">
                <a:latin typeface="Cambria"/>
                <a:ea typeface="MS Mincho"/>
                <a:cs typeface="Arial"/>
              </a:rPr>
              <a:t>= 11%</a:t>
            </a:r>
          </a:p>
          <a:p>
            <a:pPr>
              <a:spcAft>
                <a:spcPts val="0"/>
              </a:spcAft>
            </a:pPr>
            <a:r>
              <a:rPr lang="en-US" dirty="0">
                <a:latin typeface="Cambria"/>
                <a:ea typeface="MS Mincho"/>
                <a:cs typeface="Arial"/>
              </a:rPr>
              <a:t>                    (941+1000) / 2</a:t>
            </a:r>
          </a:p>
          <a:p>
            <a:endParaRPr lang="en-US" dirty="0"/>
          </a:p>
        </p:txBody>
      </p:sp>
    </p:spTree>
    <p:extLst>
      <p:ext uri="{BB962C8B-B14F-4D97-AF65-F5344CB8AC3E}">
        <p14:creationId xmlns:p14="http://schemas.microsoft.com/office/powerpoint/2010/main" val="1229034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2" name="Content Placeholder 1"/>
          <p:cNvSpPr>
            <a:spLocks noGrp="1"/>
          </p:cNvSpPr>
          <p:nvPr>
            <p:ph idx="1"/>
          </p:nvPr>
        </p:nvSpPr>
        <p:spPr/>
        <p:txBody>
          <a:bodyPr>
            <a:normAutofit/>
          </a:bodyPr>
          <a:lstStyle/>
          <a:p>
            <a:r>
              <a:rPr lang="en-US" dirty="0" smtClean="0"/>
              <a:t>Require rate of return (RRR): the minimum annual percentage earned by the an investment that will induce individual or companies to put money into a particular security or project.</a:t>
            </a:r>
          </a:p>
          <a:p>
            <a:r>
              <a:rPr lang="en-US" dirty="0" smtClean="0"/>
              <a:t>Appropriate </a:t>
            </a:r>
            <a:r>
              <a:rPr lang="en-US" smtClean="0"/>
              <a:t>discount rate: </a:t>
            </a:r>
            <a:r>
              <a:rPr lang="en-US" dirty="0" smtClean="0"/>
              <a:t>the interest rate used in discounted cash flow(DCF) analysis to determine </a:t>
            </a:r>
            <a:r>
              <a:rPr lang="en-US" smtClean="0"/>
              <a:t>the present </a:t>
            </a:r>
            <a:r>
              <a:rPr lang="en-US" dirty="0" smtClean="0"/>
              <a:t>value of future cash flows.</a:t>
            </a:r>
            <a:endParaRPr lang="en-US" dirty="0"/>
          </a:p>
          <a:p>
            <a:r>
              <a:rPr lang="en-US" dirty="0" smtClean="0"/>
              <a:t>Cost of capital: the cost of funds used for financing a business. (cost of equity or cost debt).</a:t>
            </a:r>
          </a:p>
          <a:p>
            <a:pPr marL="0" indent="0">
              <a:buNone/>
            </a:pPr>
            <a:endParaRPr lang="en-US" dirty="0" smtClean="0"/>
          </a:p>
        </p:txBody>
      </p:sp>
    </p:spTree>
    <p:extLst>
      <p:ext uri="{BB962C8B-B14F-4D97-AF65-F5344CB8AC3E}">
        <p14:creationId xmlns:p14="http://schemas.microsoft.com/office/powerpoint/2010/main" val="23716326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93A299">
                    <a:lumMod val="75000"/>
                  </a:srgbClr>
                </a:solidFill>
              </a:rPr>
              <a:t>Cost of debt </a:t>
            </a:r>
            <a:endParaRPr lang="en-US" dirty="0"/>
          </a:p>
        </p:txBody>
      </p:sp>
      <p:sp>
        <p:nvSpPr>
          <p:cNvPr id="3" name="Content Placeholder 2"/>
          <p:cNvSpPr>
            <a:spLocks noGrp="1"/>
          </p:cNvSpPr>
          <p:nvPr>
            <p:ph idx="1"/>
          </p:nvPr>
        </p:nvSpPr>
        <p:spPr/>
        <p:txBody>
          <a:bodyPr>
            <a:normAutofit fontScale="77500" lnSpcReduction="20000"/>
          </a:bodyPr>
          <a:lstStyle/>
          <a:p>
            <a:pPr>
              <a:spcAft>
                <a:spcPts val="0"/>
              </a:spcAft>
            </a:pPr>
            <a:r>
              <a:rPr lang="en-US" dirty="0">
                <a:latin typeface="Cambria"/>
                <a:ea typeface="MS Mincho"/>
                <a:cs typeface="Arial"/>
              </a:rPr>
              <a:t>Suppose we have a bond issue currently outstanding that has 10 years left to maturity and a face value of $1,000. The coupon rate is 10% and coupons are paid annually. The bond is currently selling for $1,134. What is the cost of debt Rd? </a:t>
            </a:r>
          </a:p>
          <a:p>
            <a:pPr>
              <a:spcAft>
                <a:spcPts val="0"/>
              </a:spcAft>
            </a:pPr>
            <a:r>
              <a:rPr lang="en-US" dirty="0">
                <a:latin typeface="Cambria"/>
                <a:ea typeface="MS Mincho"/>
                <a:cs typeface="Arial"/>
              </a:rPr>
              <a:t> </a:t>
            </a:r>
          </a:p>
          <a:p>
            <a:pPr>
              <a:spcAft>
                <a:spcPts val="0"/>
              </a:spcAft>
            </a:pPr>
            <a:r>
              <a:rPr lang="en-US" b="1" dirty="0">
                <a:latin typeface="Cambria"/>
                <a:ea typeface="MS Mincho"/>
                <a:cs typeface="Arial"/>
              </a:rPr>
              <a:t>2. If the Price is </a:t>
            </a:r>
            <a:r>
              <a:rPr lang="en-US" b="1" u="sng" dirty="0">
                <a:latin typeface="Cambria"/>
                <a:ea typeface="MS Mincho"/>
                <a:cs typeface="Arial"/>
              </a:rPr>
              <a:t>Higher</a:t>
            </a:r>
            <a:r>
              <a:rPr lang="en-US" b="1" dirty="0">
                <a:latin typeface="Cambria"/>
                <a:ea typeface="MS Mincho"/>
                <a:cs typeface="Arial"/>
              </a:rPr>
              <a:t> than face value </a:t>
            </a:r>
            <a:endParaRPr lang="en-US" dirty="0">
              <a:latin typeface="Cambria"/>
              <a:ea typeface="MS Mincho"/>
              <a:cs typeface="Arial"/>
            </a:endParaRPr>
          </a:p>
          <a:p>
            <a:pPr>
              <a:spcAft>
                <a:spcPts val="0"/>
              </a:spcAft>
            </a:pPr>
            <a:r>
              <a:rPr lang="en-US" dirty="0">
                <a:latin typeface="Cambria"/>
                <a:ea typeface="MS Mincho"/>
                <a:cs typeface="Arial"/>
              </a:rPr>
              <a:t>Rd= YTM = </a:t>
            </a:r>
            <a:r>
              <a:rPr lang="en-US" u="sng" dirty="0">
                <a:latin typeface="Cambria"/>
                <a:ea typeface="MS Mincho"/>
                <a:cs typeface="Arial"/>
              </a:rPr>
              <a:t>C - ( </a:t>
            </a:r>
            <a:r>
              <a:rPr lang="en-US" u="sng" dirty="0" err="1">
                <a:latin typeface="Cambria"/>
                <a:ea typeface="MS Mincho"/>
                <a:cs typeface="Arial"/>
              </a:rPr>
              <a:t>rs</a:t>
            </a:r>
            <a:r>
              <a:rPr lang="en-US" u="sng" dirty="0">
                <a:latin typeface="Cambria"/>
                <a:ea typeface="MS Mincho"/>
                <a:cs typeface="Arial"/>
              </a:rPr>
              <a:t>/n)</a:t>
            </a:r>
            <a:endParaRPr lang="en-US" dirty="0">
              <a:latin typeface="Cambria"/>
              <a:ea typeface="MS Mincho"/>
              <a:cs typeface="Arial"/>
            </a:endParaRPr>
          </a:p>
          <a:p>
            <a:pPr>
              <a:spcAft>
                <a:spcPts val="0"/>
              </a:spcAft>
            </a:pPr>
            <a:r>
              <a:rPr lang="en-US" dirty="0">
                <a:latin typeface="Cambria"/>
                <a:ea typeface="MS Mincho"/>
                <a:cs typeface="Arial"/>
              </a:rPr>
              <a:t>                        (</a:t>
            </a:r>
            <a:r>
              <a:rPr lang="en-US" dirty="0" err="1">
                <a:latin typeface="Cambria"/>
                <a:ea typeface="MS Mincho"/>
                <a:cs typeface="Arial"/>
              </a:rPr>
              <a:t>p+F</a:t>
            </a:r>
            <a:r>
              <a:rPr lang="en-US" dirty="0">
                <a:latin typeface="Cambria"/>
                <a:ea typeface="MS Mincho"/>
                <a:cs typeface="Arial"/>
              </a:rPr>
              <a:t>) / 2</a:t>
            </a:r>
          </a:p>
          <a:p>
            <a:pPr>
              <a:spcAft>
                <a:spcPts val="0"/>
              </a:spcAft>
            </a:pPr>
            <a:r>
              <a:rPr lang="en-US" dirty="0">
                <a:latin typeface="Cambria"/>
                <a:ea typeface="MS Mincho"/>
                <a:cs typeface="Arial"/>
              </a:rPr>
              <a:t> C= payment</a:t>
            </a:r>
          </a:p>
          <a:p>
            <a:pPr>
              <a:spcAft>
                <a:spcPts val="0"/>
              </a:spcAft>
            </a:pPr>
            <a:r>
              <a:rPr lang="en-US" dirty="0" err="1">
                <a:latin typeface="Cambria"/>
                <a:ea typeface="MS Mincho"/>
                <a:cs typeface="Arial"/>
              </a:rPr>
              <a:t>rs</a:t>
            </a:r>
            <a:r>
              <a:rPr lang="en-US" dirty="0">
                <a:latin typeface="Cambria"/>
                <a:ea typeface="MS Mincho"/>
                <a:cs typeface="Arial"/>
              </a:rPr>
              <a:t>= raise in value of bond</a:t>
            </a:r>
          </a:p>
          <a:p>
            <a:pPr>
              <a:spcAft>
                <a:spcPts val="0"/>
              </a:spcAft>
            </a:pPr>
            <a:r>
              <a:rPr lang="en-US" dirty="0">
                <a:latin typeface="Cambria"/>
                <a:ea typeface="MS Mincho"/>
                <a:cs typeface="Arial"/>
              </a:rPr>
              <a:t>n= years to maturity</a:t>
            </a:r>
          </a:p>
          <a:p>
            <a:pPr>
              <a:spcAft>
                <a:spcPts val="0"/>
              </a:spcAft>
            </a:pPr>
            <a:r>
              <a:rPr lang="en-US" dirty="0">
                <a:latin typeface="Cambria"/>
                <a:ea typeface="MS Mincho"/>
                <a:cs typeface="Arial"/>
              </a:rPr>
              <a:t>p= market value of bond</a:t>
            </a:r>
          </a:p>
          <a:p>
            <a:pPr>
              <a:spcAft>
                <a:spcPts val="0"/>
              </a:spcAft>
            </a:pPr>
            <a:r>
              <a:rPr lang="en-US" dirty="0">
                <a:latin typeface="Cambria"/>
                <a:ea typeface="MS Mincho"/>
                <a:cs typeface="Arial"/>
              </a:rPr>
              <a:t> </a:t>
            </a:r>
          </a:p>
          <a:p>
            <a:pPr>
              <a:spcAft>
                <a:spcPts val="0"/>
              </a:spcAft>
            </a:pPr>
            <a:r>
              <a:rPr lang="en-US" dirty="0">
                <a:latin typeface="Cambria"/>
                <a:ea typeface="MS Mincho"/>
                <a:cs typeface="Arial"/>
              </a:rPr>
              <a:t>Rd= YTM = </a:t>
            </a:r>
            <a:r>
              <a:rPr lang="en-US" u="sng" dirty="0">
                <a:latin typeface="Cambria"/>
                <a:ea typeface="MS Mincho"/>
                <a:cs typeface="Arial"/>
              </a:rPr>
              <a:t>100 - ( 134/10)      </a:t>
            </a:r>
            <a:r>
              <a:rPr lang="en-US" dirty="0">
                <a:latin typeface="Cambria"/>
                <a:ea typeface="MS Mincho"/>
                <a:cs typeface="Arial"/>
              </a:rPr>
              <a:t>= 8%</a:t>
            </a:r>
          </a:p>
          <a:p>
            <a:pPr>
              <a:spcAft>
                <a:spcPts val="0"/>
              </a:spcAft>
            </a:pPr>
            <a:r>
              <a:rPr lang="en-US" dirty="0">
                <a:latin typeface="Cambria"/>
                <a:ea typeface="MS Mincho"/>
                <a:cs typeface="Arial"/>
              </a:rPr>
              <a:t>                        (1134+1000) / 2</a:t>
            </a:r>
          </a:p>
          <a:p>
            <a:endParaRPr lang="en-US" dirty="0"/>
          </a:p>
        </p:txBody>
      </p:sp>
    </p:spTree>
    <p:extLst>
      <p:ext uri="{BB962C8B-B14F-4D97-AF65-F5344CB8AC3E}">
        <p14:creationId xmlns:p14="http://schemas.microsoft.com/office/powerpoint/2010/main" val="1019336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of debt </a:t>
            </a:r>
          </a:p>
        </p:txBody>
      </p:sp>
      <p:sp>
        <p:nvSpPr>
          <p:cNvPr id="2" name="Content Placeholder 1"/>
          <p:cNvSpPr>
            <a:spLocks noGrp="1"/>
          </p:cNvSpPr>
          <p:nvPr>
            <p:ph idx="1"/>
          </p:nvPr>
        </p:nvSpPr>
        <p:spPr/>
        <p:txBody>
          <a:bodyPr/>
          <a:lstStyle/>
          <a:p>
            <a:pPr>
              <a:buNone/>
            </a:pPr>
            <a:r>
              <a:rPr lang="en-US" b="1" u="sng" dirty="0"/>
              <a:t>Tax Deduction:</a:t>
            </a:r>
          </a:p>
          <a:p>
            <a:pPr>
              <a:lnSpc>
                <a:spcPct val="150000"/>
              </a:lnSpc>
            </a:pPr>
            <a:r>
              <a:rPr lang="en-US" dirty="0"/>
              <a:t>An item or expense subtracted from gross income to reduce the amount of income subject to tax. </a:t>
            </a:r>
          </a:p>
          <a:p>
            <a:pPr>
              <a:lnSpc>
                <a:spcPct val="150000"/>
              </a:lnSpc>
            </a:pPr>
            <a:r>
              <a:rPr lang="en-US" dirty="0"/>
              <a:t>Interest expense is tax deductible</a:t>
            </a:r>
          </a:p>
          <a:p>
            <a:pPr>
              <a:lnSpc>
                <a:spcPct val="150000"/>
              </a:lnSpc>
            </a:pPr>
            <a:r>
              <a:rPr lang="en-US" dirty="0"/>
              <a:t>Therefore, when a company pays interest, the actual cost is less than the expense</a:t>
            </a:r>
          </a:p>
          <a:p>
            <a:endParaRPr lang="en-US" dirty="0"/>
          </a:p>
        </p:txBody>
      </p:sp>
    </p:spTree>
    <p:extLst>
      <p:ext uri="{BB962C8B-B14F-4D97-AF65-F5344CB8AC3E}">
        <p14:creationId xmlns:p14="http://schemas.microsoft.com/office/powerpoint/2010/main" val="2865453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of debt</a:t>
            </a:r>
          </a:p>
        </p:txBody>
      </p:sp>
      <p:sp>
        <p:nvSpPr>
          <p:cNvPr id="2" name="Content Placeholder 1"/>
          <p:cNvSpPr>
            <a:spLocks noGrp="1"/>
          </p:cNvSpPr>
          <p:nvPr>
            <p:ph idx="1"/>
          </p:nvPr>
        </p:nvSpPr>
        <p:spPr/>
        <p:txBody>
          <a:bodyPr/>
          <a:lstStyle/>
          <a:p>
            <a:pPr>
              <a:lnSpc>
                <a:spcPct val="150000"/>
              </a:lnSpc>
            </a:pPr>
            <a:r>
              <a:rPr lang="en-US" dirty="0"/>
              <a:t>Note that R</a:t>
            </a:r>
            <a:r>
              <a:rPr lang="en-US" baseline="-25000" dirty="0"/>
              <a:t>d</a:t>
            </a:r>
            <a:r>
              <a:rPr lang="en-US" dirty="0"/>
              <a:t> is not the appropriate cost of debt to use in calculating the WACC, instead we should use the </a:t>
            </a:r>
            <a:r>
              <a:rPr lang="en-US" i="1" dirty="0"/>
              <a:t>after-tax</a:t>
            </a:r>
            <a:r>
              <a:rPr lang="en-US" dirty="0"/>
              <a:t> cost of debt</a:t>
            </a:r>
          </a:p>
          <a:p>
            <a:pPr algn="ctr">
              <a:lnSpc>
                <a:spcPct val="150000"/>
              </a:lnSpc>
              <a:buNone/>
            </a:pPr>
            <a:r>
              <a:rPr lang="en-US" dirty="0" err="1">
                <a:solidFill>
                  <a:schemeClr val="tx2">
                    <a:lumMod val="60000"/>
                    <a:lumOff val="40000"/>
                  </a:schemeClr>
                </a:solidFill>
              </a:rPr>
              <a:t>R</a:t>
            </a:r>
            <a:r>
              <a:rPr lang="en-US" sz="1600" dirty="0" err="1">
                <a:solidFill>
                  <a:schemeClr val="tx2">
                    <a:lumMod val="60000"/>
                    <a:lumOff val="40000"/>
                  </a:schemeClr>
                </a:solidFill>
              </a:rPr>
              <a:t>dt</a:t>
            </a:r>
            <a:r>
              <a:rPr lang="en-US" dirty="0">
                <a:solidFill>
                  <a:schemeClr val="tx2">
                    <a:lumMod val="60000"/>
                    <a:lumOff val="40000"/>
                  </a:schemeClr>
                </a:solidFill>
              </a:rPr>
              <a:t> = R</a:t>
            </a:r>
            <a:r>
              <a:rPr lang="en-US" sz="1600" dirty="0">
                <a:solidFill>
                  <a:schemeClr val="tx2">
                    <a:lumMod val="60000"/>
                    <a:lumOff val="40000"/>
                  </a:schemeClr>
                </a:solidFill>
              </a:rPr>
              <a:t>d</a:t>
            </a:r>
            <a:r>
              <a:rPr lang="en-US" dirty="0">
                <a:solidFill>
                  <a:schemeClr val="tx2">
                    <a:lumMod val="60000"/>
                    <a:lumOff val="40000"/>
                  </a:schemeClr>
                </a:solidFill>
              </a:rPr>
              <a:t> ( 1- T) </a:t>
            </a:r>
          </a:p>
          <a:p>
            <a:pPr>
              <a:lnSpc>
                <a:spcPct val="150000"/>
              </a:lnSpc>
            </a:pPr>
            <a:endParaRPr lang="x-none" dirty="0"/>
          </a:p>
          <a:p>
            <a:endParaRPr lang="en-US" dirty="0"/>
          </a:p>
        </p:txBody>
      </p:sp>
    </p:spTree>
    <p:extLst>
      <p:ext uri="{BB962C8B-B14F-4D97-AF65-F5344CB8AC3E}">
        <p14:creationId xmlns:p14="http://schemas.microsoft.com/office/powerpoint/2010/main" val="30597607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of preferred stocks</a:t>
            </a:r>
          </a:p>
        </p:txBody>
      </p:sp>
      <p:sp>
        <p:nvSpPr>
          <p:cNvPr id="2" name="Content Placeholder 1"/>
          <p:cNvSpPr>
            <a:spLocks noGrp="1"/>
          </p:cNvSpPr>
          <p:nvPr>
            <p:ph idx="1"/>
          </p:nvPr>
        </p:nvSpPr>
        <p:spPr>
          <a:xfrm>
            <a:off x="872067" y="1995954"/>
            <a:ext cx="7408333" cy="4130209"/>
          </a:xfrm>
        </p:spPr>
        <p:txBody>
          <a:bodyPr>
            <a:normAutofit fontScale="85000" lnSpcReduction="10000"/>
          </a:bodyPr>
          <a:lstStyle/>
          <a:p>
            <a:pPr>
              <a:lnSpc>
                <a:spcPct val="150000"/>
              </a:lnSpc>
            </a:pPr>
            <a:r>
              <a:rPr lang="en-US" dirty="0"/>
              <a:t>Reminders</a:t>
            </a:r>
          </a:p>
          <a:p>
            <a:pPr lvl="1">
              <a:lnSpc>
                <a:spcPct val="150000"/>
              </a:lnSpc>
            </a:pPr>
            <a:r>
              <a:rPr lang="en-US" sz="2000" dirty="0"/>
              <a:t>Preferred stock generally pays a constant dividend each period</a:t>
            </a:r>
          </a:p>
          <a:p>
            <a:pPr lvl="1">
              <a:lnSpc>
                <a:spcPct val="150000"/>
              </a:lnSpc>
            </a:pPr>
            <a:r>
              <a:rPr lang="en-US" sz="2000" dirty="0"/>
              <a:t>Dividends are expected to be paid every period forever</a:t>
            </a:r>
          </a:p>
          <a:p>
            <a:pPr>
              <a:lnSpc>
                <a:spcPct val="150000"/>
              </a:lnSpc>
            </a:pPr>
            <a:r>
              <a:rPr lang="en-US" dirty="0"/>
              <a:t>Preferred stock is a perpetuity, so we take the perpetuity formula, rearrange and solve for R</a:t>
            </a:r>
            <a:r>
              <a:rPr lang="en-US" baseline="-25000" dirty="0"/>
              <a:t>P</a:t>
            </a:r>
            <a:endParaRPr lang="en-US" dirty="0"/>
          </a:p>
          <a:p>
            <a:pPr>
              <a:lnSpc>
                <a:spcPct val="150000"/>
              </a:lnSpc>
              <a:buNone/>
            </a:pPr>
            <a:r>
              <a:rPr lang="en-US" dirty="0">
                <a:sym typeface="Wingdings" pitchFamily="2" charset="2"/>
              </a:rPr>
              <a:t>                  </a:t>
            </a:r>
          </a:p>
          <a:p>
            <a:pPr>
              <a:lnSpc>
                <a:spcPct val="150000"/>
              </a:lnSpc>
              <a:buNone/>
            </a:pPr>
            <a:r>
              <a:rPr lang="en-US" dirty="0">
                <a:sym typeface="Wingdings" pitchFamily="2" charset="2"/>
              </a:rPr>
              <a:t>                         </a:t>
            </a:r>
            <a:r>
              <a:rPr lang="en-US" dirty="0" err="1">
                <a:sym typeface="Wingdings" pitchFamily="2" charset="2"/>
              </a:rPr>
              <a:t>p</a:t>
            </a:r>
            <a:r>
              <a:rPr lang="en-US" sz="1600" dirty="0" err="1">
                <a:sym typeface="Wingdings" pitchFamily="2" charset="2"/>
              </a:rPr>
              <a:t>o</a:t>
            </a:r>
            <a:r>
              <a:rPr lang="en-US" sz="1600" dirty="0">
                <a:sym typeface="Wingdings" pitchFamily="2" charset="2"/>
              </a:rPr>
              <a:t> </a:t>
            </a:r>
            <a:r>
              <a:rPr lang="en-US" dirty="0">
                <a:sym typeface="Wingdings" pitchFamily="2" charset="2"/>
              </a:rPr>
              <a:t>= </a:t>
            </a:r>
            <a:r>
              <a:rPr lang="en-US" dirty="0" err="1">
                <a:sym typeface="Wingdings" pitchFamily="2" charset="2"/>
              </a:rPr>
              <a:t>D</a:t>
            </a:r>
            <a:r>
              <a:rPr lang="en-US" sz="1200" dirty="0" err="1">
                <a:sym typeface="Wingdings" pitchFamily="2" charset="2"/>
              </a:rPr>
              <a:t>p</a:t>
            </a:r>
            <a:r>
              <a:rPr lang="en-US" dirty="0">
                <a:sym typeface="Wingdings" pitchFamily="2" charset="2"/>
              </a:rPr>
              <a:t>/</a:t>
            </a:r>
            <a:r>
              <a:rPr lang="en-US" dirty="0" err="1">
                <a:sym typeface="Wingdings" pitchFamily="2" charset="2"/>
              </a:rPr>
              <a:t>R</a:t>
            </a:r>
            <a:r>
              <a:rPr lang="en-US" sz="1400" dirty="0" err="1">
                <a:sym typeface="Wingdings" pitchFamily="2" charset="2"/>
              </a:rPr>
              <a:t>p</a:t>
            </a:r>
            <a:r>
              <a:rPr lang="en-US" sz="1400" dirty="0">
                <a:sym typeface="Wingdings" pitchFamily="2" charset="2"/>
              </a:rPr>
              <a:t> </a:t>
            </a:r>
          </a:p>
          <a:p>
            <a:pPr>
              <a:lnSpc>
                <a:spcPct val="150000"/>
              </a:lnSpc>
              <a:buNone/>
            </a:pPr>
            <a:r>
              <a:rPr lang="en-US" sz="1400" dirty="0">
                <a:sym typeface="Wingdings" pitchFamily="2" charset="2"/>
              </a:rPr>
              <a:t>                         </a:t>
            </a:r>
            <a:r>
              <a:rPr lang="en-US" dirty="0" err="1">
                <a:sym typeface="Wingdings" pitchFamily="2" charset="2"/>
              </a:rPr>
              <a:t>R</a:t>
            </a:r>
            <a:r>
              <a:rPr lang="en-US" sz="1400" dirty="0" err="1">
                <a:sym typeface="Wingdings" pitchFamily="2" charset="2"/>
              </a:rPr>
              <a:t>p</a:t>
            </a:r>
            <a:r>
              <a:rPr lang="en-US" sz="1400" dirty="0">
                <a:sym typeface="Wingdings" pitchFamily="2" charset="2"/>
              </a:rPr>
              <a:t>  = </a:t>
            </a:r>
            <a:r>
              <a:rPr lang="en-US" sz="2000" dirty="0">
                <a:sym typeface="Wingdings" pitchFamily="2" charset="2"/>
              </a:rPr>
              <a:t>required return on preferred stock</a:t>
            </a:r>
            <a:r>
              <a:rPr lang="en-US" sz="1400" dirty="0">
                <a:sym typeface="Wingdings" pitchFamily="2" charset="2"/>
              </a:rPr>
              <a:t>   </a:t>
            </a:r>
            <a:endParaRPr lang="en-US" dirty="0"/>
          </a:p>
          <a:p>
            <a:pPr marL="0" indent="0">
              <a:buNone/>
            </a:pPr>
            <a:endParaRPr lang="en-US" dirty="0"/>
          </a:p>
        </p:txBody>
      </p:sp>
    </p:spTree>
    <p:extLst>
      <p:ext uri="{BB962C8B-B14F-4D97-AF65-F5344CB8AC3E}">
        <p14:creationId xmlns:p14="http://schemas.microsoft.com/office/powerpoint/2010/main" val="12715226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of preferred stocks</a:t>
            </a:r>
          </a:p>
        </p:txBody>
      </p:sp>
      <p:sp>
        <p:nvSpPr>
          <p:cNvPr id="2" name="Content Placeholder 1"/>
          <p:cNvSpPr>
            <a:spLocks noGrp="1"/>
          </p:cNvSpPr>
          <p:nvPr>
            <p:ph idx="1"/>
          </p:nvPr>
        </p:nvSpPr>
        <p:spPr/>
        <p:txBody>
          <a:bodyPr/>
          <a:lstStyle/>
          <a:p>
            <a:pPr algn="ctr">
              <a:lnSpc>
                <a:spcPct val="150000"/>
              </a:lnSpc>
              <a:buNone/>
            </a:pPr>
            <a:r>
              <a:rPr lang="en-US" sz="3600" b="1" dirty="0"/>
              <a:t> R</a:t>
            </a:r>
            <a:r>
              <a:rPr lang="en-US" sz="3600" b="1" baseline="-25000" dirty="0"/>
              <a:t>P</a:t>
            </a:r>
            <a:r>
              <a:rPr lang="en-US" sz="3600" b="1" dirty="0"/>
              <a:t> = D</a:t>
            </a:r>
            <a:r>
              <a:rPr lang="en-US" sz="2800" b="1" dirty="0"/>
              <a:t>P</a:t>
            </a:r>
            <a:r>
              <a:rPr lang="en-US" sz="3600" b="1" dirty="0"/>
              <a:t> / P</a:t>
            </a:r>
            <a:r>
              <a:rPr lang="en-US" sz="3600" b="1" baseline="-25000" dirty="0"/>
              <a:t>0</a:t>
            </a:r>
          </a:p>
          <a:p>
            <a:pPr>
              <a:lnSpc>
                <a:spcPct val="150000"/>
              </a:lnSpc>
              <a:buNone/>
            </a:pPr>
            <a:r>
              <a:rPr lang="en-US" dirty="0" err="1"/>
              <a:t>Rp</a:t>
            </a:r>
            <a:r>
              <a:rPr lang="en-US" dirty="0"/>
              <a:t> cost of preferred stock</a:t>
            </a:r>
          </a:p>
          <a:p>
            <a:pPr>
              <a:lnSpc>
                <a:spcPct val="150000"/>
              </a:lnSpc>
              <a:buNone/>
            </a:pPr>
            <a:r>
              <a:rPr lang="en-US" dirty="0" err="1"/>
              <a:t>Dp</a:t>
            </a:r>
            <a:r>
              <a:rPr lang="en-US" dirty="0"/>
              <a:t> dividends paid</a:t>
            </a:r>
          </a:p>
          <a:p>
            <a:pPr>
              <a:lnSpc>
                <a:spcPct val="150000"/>
              </a:lnSpc>
              <a:buNone/>
            </a:pPr>
            <a:r>
              <a:rPr lang="en-US" dirty="0"/>
              <a:t>Po current price not face value</a:t>
            </a:r>
          </a:p>
        </p:txBody>
      </p:sp>
    </p:spTree>
    <p:extLst>
      <p:ext uri="{BB962C8B-B14F-4D97-AF65-F5344CB8AC3E}">
        <p14:creationId xmlns:p14="http://schemas.microsoft.com/office/powerpoint/2010/main" val="19135097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Example 14.3</a:t>
            </a:r>
          </a:p>
        </p:txBody>
      </p:sp>
      <p:sp>
        <p:nvSpPr>
          <p:cNvPr id="2" name="Content Placeholder 1"/>
          <p:cNvSpPr>
            <a:spLocks noGrp="1"/>
          </p:cNvSpPr>
          <p:nvPr>
            <p:ph idx="1"/>
          </p:nvPr>
        </p:nvSpPr>
        <p:spPr>
          <a:xfrm>
            <a:off x="872067" y="2540305"/>
            <a:ext cx="7408333" cy="3585858"/>
          </a:xfrm>
        </p:spPr>
        <p:txBody>
          <a:bodyPr/>
          <a:lstStyle/>
          <a:p>
            <a:r>
              <a:rPr lang="en-US" dirty="0"/>
              <a:t>On May 30,2008 Alabama Power Co. had two issues of ordinary preferred stock with a 25$ par value that traded on the NYSE. One issue paid 1.30$ annually per share and sold for 21.05$ per share. The other paid 1.46$ per share annually and sold for 24.35$ per share. What is Alabama Power’s cost of preferred stock? </a:t>
            </a:r>
            <a:endParaRPr lang="x-none" dirty="0"/>
          </a:p>
          <a:p>
            <a:endParaRPr lang="en-US" dirty="0"/>
          </a:p>
        </p:txBody>
      </p:sp>
    </p:spTree>
    <p:extLst>
      <p:ext uri="{BB962C8B-B14F-4D97-AF65-F5344CB8AC3E}">
        <p14:creationId xmlns:p14="http://schemas.microsoft.com/office/powerpoint/2010/main" val="30137152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Ex5 Page 465</a:t>
            </a:r>
          </a:p>
        </p:txBody>
      </p:sp>
      <p:sp>
        <p:nvSpPr>
          <p:cNvPr id="2" name="Content Placeholder 1"/>
          <p:cNvSpPr>
            <a:spLocks noGrp="1"/>
          </p:cNvSpPr>
          <p:nvPr>
            <p:ph idx="1"/>
          </p:nvPr>
        </p:nvSpPr>
        <p:spPr/>
        <p:txBody>
          <a:bodyPr/>
          <a:lstStyle/>
          <a:p>
            <a:r>
              <a:rPr lang="en-US" dirty="0"/>
              <a:t>Holdup bank has an issue of preferred stock with a 6$ stated dividend that just sold for 96$ per share. What is the bank’s cost of preferred stock?</a:t>
            </a:r>
            <a:endParaRPr lang="x-none" dirty="0"/>
          </a:p>
          <a:p>
            <a:pPr marL="0" indent="0">
              <a:buNone/>
            </a:pPr>
            <a:endParaRPr lang="en-US" dirty="0"/>
          </a:p>
        </p:txBody>
      </p:sp>
    </p:spTree>
    <p:extLst>
      <p:ext uri="{BB962C8B-B14F-4D97-AF65-F5344CB8AC3E}">
        <p14:creationId xmlns:p14="http://schemas.microsoft.com/office/powerpoint/2010/main" val="15388351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Why Cost of Capital Is Important</a:t>
            </a:r>
          </a:p>
        </p:txBody>
      </p:sp>
      <p:sp>
        <p:nvSpPr>
          <p:cNvPr id="2" name="Content Placeholder 1"/>
          <p:cNvSpPr>
            <a:spLocks noGrp="1"/>
          </p:cNvSpPr>
          <p:nvPr>
            <p:ph idx="1"/>
          </p:nvPr>
        </p:nvSpPr>
        <p:spPr/>
        <p:txBody>
          <a:bodyPr>
            <a:normAutofit/>
          </a:bodyPr>
          <a:lstStyle/>
          <a:p>
            <a:pPr lvl="0" indent="-342900">
              <a:lnSpc>
                <a:spcPct val="115000"/>
              </a:lnSpc>
              <a:spcAft>
                <a:spcPts val="1000"/>
              </a:spcAft>
              <a:buFont typeface="Symbol"/>
              <a:buChar char=""/>
            </a:pPr>
            <a:r>
              <a:rPr lang="en-US" dirty="0">
                <a:latin typeface="Calibri"/>
                <a:ea typeface="Calibri"/>
                <a:cs typeface="Arial"/>
              </a:rPr>
              <a:t>cost of capital can be used as a discount </a:t>
            </a:r>
            <a:r>
              <a:rPr lang="en-US" dirty="0" smtClean="0">
                <a:latin typeface="Calibri"/>
                <a:ea typeface="Calibri"/>
                <a:cs typeface="Arial"/>
              </a:rPr>
              <a:t>rate</a:t>
            </a:r>
            <a:endParaRPr lang="en-US" sz="1800" dirty="0" smtClean="0">
              <a:latin typeface="Calibri"/>
              <a:ea typeface="Calibri"/>
              <a:cs typeface="Arial"/>
            </a:endParaRPr>
          </a:p>
          <a:p>
            <a:pPr lvl="0" indent="-342900">
              <a:lnSpc>
                <a:spcPct val="115000"/>
              </a:lnSpc>
              <a:spcAft>
                <a:spcPts val="1000"/>
              </a:spcAft>
              <a:buFont typeface="Symbol"/>
              <a:buChar char=""/>
            </a:pPr>
            <a:r>
              <a:rPr lang="en-US" dirty="0" smtClean="0">
                <a:latin typeface="Calibri"/>
                <a:ea typeface="Calibri"/>
                <a:cs typeface="Arial"/>
              </a:rPr>
              <a:t>cost of capital has a significant role in making investment decisions.</a:t>
            </a:r>
            <a:endParaRPr lang="en-US" sz="1800" dirty="0" smtClean="0">
              <a:latin typeface="Calibri"/>
              <a:ea typeface="Calibri"/>
              <a:cs typeface="Arial"/>
            </a:endParaRPr>
          </a:p>
          <a:p>
            <a:pPr lvl="0" indent="-342900">
              <a:lnSpc>
                <a:spcPct val="115000"/>
              </a:lnSpc>
              <a:spcAft>
                <a:spcPts val="1000"/>
              </a:spcAft>
              <a:buFont typeface="Symbol"/>
              <a:buChar char=""/>
            </a:pPr>
            <a:r>
              <a:rPr lang="en-US" dirty="0" smtClean="0">
                <a:latin typeface="Calibri"/>
                <a:ea typeface="Calibri"/>
                <a:cs typeface="Arial"/>
              </a:rPr>
              <a:t>cost </a:t>
            </a:r>
            <a:r>
              <a:rPr lang="en-US" dirty="0">
                <a:latin typeface="Calibri"/>
                <a:ea typeface="Calibri"/>
                <a:cs typeface="Arial"/>
              </a:rPr>
              <a:t>of capital helps to design the capital structure of the </a:t>
            </a:r>
            <a:r>
              <a:rPr lang="en-US" dirty="0" smtClean="0">
                <a:latin typeface="Calibri"/>
                <a:ea typeface="Calibri"/>
                <a:cs typeface="Arial"/>
              </a:rPr>
              <a:t>firm</a:t>
            </a:r>
            <a:endParaRPr lang="en-US" sz="1800" dirty="0">
              <a:latin typeface="Calibri"/>
              <a:ea typeface="Calibri"/>
              <a:cs typeface="Arial"/>
            </a:endParaRPr>
          </a:p>
          <a:p>
            <a:r>
              <a:rPr lang="en-US" dirty="0">
                <a:latin typeface="Calibri"/>
                <a:ea typeface="Calibri"/>
                <a:cs typeface="Arial"/>
              </a:rPr>
              <a:t>cost of capital help to evaluate the performance </a:t>
            </a:r>
            <a:endParaRPr lang="x-none" sz="2800" dirty="0"/>
          </a:p>
          <a:p>
            <a:endParaRPr lang="en-US" dirty="0"/>
          </a:p>
        </p:txBody>
      </p:sp>
    </p:spTree>
    <p:extLst>
      <p:ext uri="{BB962C8B-B14F-4D97-AF65-F5344CB8AC3E}">
        <p14:creationId xmlns:p14="http://schemas.microsoft.com/office/powerpoint/2010/main" val="22147027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Reminder</a:t>
            </a:r>
          </a:p>
        </p:txBody>
      </p:sp>
      <p:sp>
        <p:nvSpPr>
          <p:cNvPr id="2" name="Content Placeholder 1"/>
          <p:cNvSpPr>
            <a:spLocks noGrp="1"/>
          </p:cNvSpPr>
          <p:nvPr>
            <p:ph idx="1"/>
          </p:nvPr>
        </p:nvSpPr>
        <p:spPr>
          <a:xfrm>
            <a:off x="872067" y="2193900"/>
            <a:ext cx="7408333" cy="3932263"/>
          </a:xfrm>
        </p:spPr>
        <p:txBody>
          <a:bodyPr>
            <a:normAutofit fontScale="85000" lnSpcReduction="20000"/>
          </a:bodyPr>
          <a:lstStyle/>
          <a:p>
            <a:pPr>
              <a:lnSpc>
                <a:spcPct val="150000"/>
              </a:lnSpc>
            </a:pPr>
            <a:r>
              <a:rPr lang="en-US" dirty="0"/>
              <a:t>We said previously that the capital of a company composes of different elements, debt – preferred stock – common stock</a:t>
            </a:r>
          </a:p>
          <a:p>
            <a:pPr>
              <a:lnSpc>
                <a:spcPct val="150000"/>
              </a:lnSpc>
            </a:pPr>
            <a:r>
              <a:rPr lang="en-US" dirty="0"/>
              <a:t>As we have seen, a given firm may have more than one provider of capital, each with its own required return</a:t>
            </a:r>
          </a:p>
          <a:p>
            <a:pPr>
              <a:lnSpc>
                <a:spcPct val="150000"/>
              </a:lnSpc>
            </a:pPr>
            <a:r>
              <a:rPr lang="en-US" dirty="0"/>
              <a:t>The question here is what is the total cost of capital for a firm putting into consideration all the types of capital that a firm uses</a:t>
            </a:r>
          </a:p>
          <a:p>
            <a:endParaRPr lang="en-US" dirty="0"/>
          </a:p>
        </p:txBody>
      </p:sp>
    </p:spTree>
    <p:extLst>
      <p:ext uri="{BB962C8B-B14F-4D97-AF65-F5344CB8AC3E}">
        <p14:creationId xmlns:p14="http://schemas.microsoft.com/office/powerpoint/2010/main" val="278355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The Weighted Average Cost of Capital</a:t>
            </a:r>
          </a:p>
        </p:txBody>
      </p:sp>
      <p:sp>
        <p:nvSpPr>
          <p:cNvPr id="2" name="Content Placeholder 1"/>
          <p:cNvSpPr>
            <a:spLocks noGrp="1"/>
          </p:cNvSpPr>
          <p:nvPr>
            <p:ph idx="1"/>
          </p:nvPr>
        </p:nvSpPr>
        <p:spPr/>
        <p:txBody>
          <a:bodyPr>
            <a:normAutofit lnSpcReduction="10000"/>
          </a:bodyPr>
          <a:lstStyle/>
          <a:p>
            <a:pPr>
              <a:lnSpc>
                <a:spcPct val="150000"/>
              </a:lnSpc>
            </a:pPr>
            <a:r>
              <a:rPr lang="en-US" dirty="0"/>
              <a:t>We can use the individual costs of capital that we have computed to get our “average” cost of capital for the firm.</a:t>
            </a:r>
          </a:p>
          <a:p>
            <a:pPr>
              <a:lnSpc>
                <a:spcPct val="150000"/>
              </a:lnSpc>
            </a:pPr>
            <a:r>
              <a:rPr lang="en-US" dirty="0"/>
              <a:t>This “average” is the required return on the firm’s assets, based on the market’s perception of the risk of those assets</a:t>
            </a:r>
          </a:p>
          <a:p>
            <a:pPr>
              <a:lnSpc>
                <a:spcPct val="150000"/>
              </a:lnSpc>
            </a:pPr>
            <a:r>
              <a:rPr lang="en-US" dirty="0"/>
              <a:t>The weights are determined by how much of each type of financing is used</a:t>
            </a:r>
          </a:p>
          <a:p>
            <a:endParaRPr lang="en-US" dirty="0"/>
          </a:p>
        </p:txBody>
      </p:sp>
    </p:spTree>
    <p:extLst>
      <p:ext uri="{BB962C8B-B14F-4D97-AF65-F5344CB8AC3E}">
        <p14:creationId xmlns:p14="http://schemas.microsoft.com/office/powerpoint/2010/main" val="2123644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2" name="Content Placeholder 1"/>
          <p:cNvSpPr>
            <a:spLocks noGrp="1"/>
          </p:cNvSpPr>
          <p:nvPr>
            <p:ph idx="1"/>
          </p:nvPr>
        </p:nvSpPr>
        <p:spPr/>
        <p:txBody>
          <a:bodyPr>
            <a:normAutofit/>
          </a:bodyPr>
          <a:lstStyle/>
          <a:p>
            <a:r>
              <a:rPr lang="en-US" dirty="0" smtClean="0"/>
              <a:t>In a risk free project the cost of capital is the risk free rate.</a:t>
            </a:r>
          </a:p>
          <a:p>
            <a:r>
              <a:rPr lang="en-US" dirty="0" smtClean="0"/>
              <a:t>In a risky project the cost of capital is greater than than risk free rate, and the appropriate discount rate would exceed the risk free rate.</a:t>
            </a:r>
          </a:p>
          <a:p>
            <a:r>
              <a:rPr lang="en-US" dirty="0" smtClean="0"/>
              <a:t>The cost capital depend primarily in the use of the funds, not the source.</a:t>
            </a:r>
          </a:p>
          <a:p>
            <a:r>
              <a:rPr lang="en-US" dirty="0" smtClean="0"/>
              <a:t>Cost of capital will reflect both its cost of debt and cost of equity.</a:t>
            </a:r>
            <a:endParaRPr lang="en-US" dirty="0"/>
          </a:p>
        </p:txBody>
      </p:sp>
    </p:spTree>
    <p:extLst>
      <p:ext uri="{BB962C8B-B14F-4D97-AF65-F5344CB8AC3E}">
        <p14:creationId xmlns:p14="http://schemas.microsoft.com/office/powerpoint/2010/main" val="22132555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WACC</a:t>
            </a:r>
          </a:p>
        </p:txBody>
      </p:sp>
      <p:sp>
        <p:nvSpPr>
          <p:cNvPr id="2" name="Content Placeholder 1"/>
          <p:cNvSpPr>
            <a:spLocks noGrp="1"/>
          </p:cNvSpPr>
          <p:nvPr>
            <p:ph idx="1"/>
          </p:nvPr>
        </p:nvSpPr>
        <p:spPr>
          <a:xfrm>
            <a:off x="872067" y="2045441"/>
            <a:ext cx="7408333" cy="4585746"/>
          </a:xfrm>
        </p:spPr>
        <p:txBody>
          <a:bodyPr>
            <a:normAutofit fontScale="70000" lnSpcReduction="20000"/>
          </a:bodyPr>
          <a:lstStyle/>
          <a:p>
            <a:pPr>
              <a:lnSpc>
                <a:spcPct val="200000"/>
              </a:lnSpc>
            </a:pPr>
            <a:r>
              <a:rPr lang="en-US" dirty="0"/>
              <a:t>A calculation of a firm's cost of capital in which each category of capital is proportionately weighted. All capital sources - common stock, preferred stock, bonds and any other long-term debt - are included in a WACC calculation. </a:t>
            </a:r>
          </a:p>
          <a:p>
            <a:pPr>
              <a:lnSpc>
                <a:spcPct val="200000"/>
              </a:lnSpc>
            </a:pPr>
            <a:r>
              <a:rPr lang="en-US" dirty="0"/>
              <a:t>The WACC is the </a:t>
            </a:r>
            <a:r>
              <a:rPr lang="en-US" b="1" i="1" u="sng" dirty="0"/>
              <a:t>minimum </a:t>
            </a:r>
            <a:r>
              <a:rPr lang="en-US" dirty="0"/>
              <a:t>return that a company must earn on an existing asset base to satisfy its creditors, owners, and other providers of capital, or they will invest elsewhere </a:t>
            </a:r>
          </a:p>
          <a:p>
            <a:pPr>
              <a:lnSpc>
                <a:spcPct val="150000"/>
              </a:lnSpc>
            </a:pPr>
            <a:r>
              <a:rPr lang="en-US" dirty="0"/>
              <a:t>When we talk about the “cost” of capital, we are talking about the required rate of return on invested funds</a:t>
            </a:r>
          </a:p>
          <a:p>
            <a:endParaRPr lang="en-US" dirty="0"/>
          </a:p>
        </p:txBody>
      </p:sp>
    </p:spTree>
    <p:extLst>
      <p:ext uri="{BB962C8B-B14F-4D97-AF65-F5344CB8AC3E}">
        <p14:creationId xmlns:p14="http://schemas.microsoft.com/office/powerpoint/2010/main" val="31677130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WACC</a:t>
            </a:r>
          </a:p>
        </p:txBody>
      </p:sp>
      <p:sp>
        <p:nvSpPr>
          <p:cNvPr id="2" name="Content Placeholder 1"/>
          <p:cNvSpPr>
            <a:spLocks noGrp="1"/>
          </p:cNvSpPr>
          <p:nvPr>
            <p:ph idx="1"/>
          </p:nvPr>
        </p:nvSpPr>
        <p:spPr>
          <a:xfrm>
            <a:off x="872067" y="2144414"/>
            <a:ext cx="7408333" cy="3981749"/>
          </a:xfrm>
        </p:spPr>
        <p:txBody>
          <a:bodyPr>
            <a:normAutofit fontScale="85000" lnSpcReduction="20000"/>
          </a:bodyPr>
          <a:lstStyle/>
          <a:p>
            <a:pPr>
              <a:lnSpc>
                <a:spcPct val="150000"/>
              </a:lnSpc>
            </a:pPr>
            <a:r>
              <a:rPr lang="en-US" dirty="0"/>
              <a:t>The weights are determined by how much of each type of financing is used</a:t>
            </a:r>
          </a:p>
          <a:p>
            <a:pPr>
              <a:lnSpc>
                <a:spcPct val="150000"/>
              </a:lnSpc>
            </a:pPr>
            <a:r>
              <a:rPr lang="en-US" dirty="0"/>
              <a:t>The weights that we use to calculate the WACC will obviously affect the result</a:t>
            </a:r>
          </a:p>
          <a:p>
            <a:pPr>
              <a:lnSpc>
                <a:spcPct val="150000"/>
              </a:lnSpc>
            </a:pPr>
            <a:r>
              <a:rPr lang="en-US" dirty="0"/>
              <a:t>Therefore, the obvious question is: “where do the weights come from?”</a:t>
            </a:r>
          </a:p>
          <a:p>
            <a:pPr>
              <a:lnSpc>
                <a:spcPct val="150000"/>
              </a:lnSpc>
            </a:pPr>
            <a:r>
              <a:rPr lang="en-US" dirty="0"/>
              <a:t>There are two possibilities:</a:t>
            </a:r>
          </a:p>
          <a:p>
            <a:pPr lvl="1">
              <a:lnSpc>
                <a:spcPct val="150000"/>
              </a:lnSpc>
            </a:pPr>
            <a:r>
              <a:rPr lang="en-US" sz="2000" dirty="0"/>
              <a:t>Book-value weights</a:t>
            </a:r>
          </a:p>
          <a:p>
            <a:pPr lvl="1">
              <a:lnSpc>
                <a:spcPct val="150000"/>
              </a:lnSpc>
            </a:pPr>
            <a:r>
              <a:rPr lang="en-US" sz="2000" dirty="0"/>
              <a:t>Market-value weights</a:t>
            </a:r>
          </a:p>
          <a:p>
            <a:endParaRPr lang="en-US" dirty="0"/>
          </a:p>
        </p:txBody>
      </p:sp>
    </p:spTree>
    <p:extLst>
      <p:ext uri="{BB962C8B-B14F-4D97-AF65-F5344CB8AC3E}">
        <p14:creationId xmlns:p14="http://schemas.microsoft.com/office/powerpoint/2010/main" val="6993044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Capital Structure Weights</a:t>
            </a:r>
          </a:p>
        </p:txBody>
      </p:sp>
      <p:sp>
        <p:nvSpPr>
          <p:cNvPr id="2" name="Content Placeholder 1"/>
          <p:cNvSpPr>
            <a:spLocks noGrp="1"/>
          </p:cNvSpPr>
          <p:nvPr>
            <p:ph idx="1"/>
          </p:nvPr>
        </p:nvSpPr>
        <p:spPr/>
        <p:txBody>
          <a:bodyPr>
            <a:normAutofit fontScale="92500" lnSpcReduction="10000"/>
          </a:bodyPr>
          <a:lstStyle/>
          <a:p>
            <a:pPr>
              <a:lnSpc>
                <a:spcPct val="150000"/>
              </a:lnSpc>
            </a:pPr>
            <a:r>
              <a:rPr lang="en-US" dirty="0"/>
              <a:t>Notation</a:t>
            </a:r>
          </a:p>
          <a:p>
            <a:pPr lvl="1">
              <a:lnSpc>
                <a:spcPct val="150000"/>
              </a:lnSpc>
            </a:pPr>
            <a:r>
              <a:rPr lang="en-US" sz="2000" dirty="0"/>
              <a:t>E = market value of equity = # of outstanding shares times price per share</a:t>
            </a:r>
          </a:p>
          <a:p>
            <a:pPr lvl="1">
              <a:lnSpc>
                <a:spcPct val="150000"/>
              </a:lnSpc>
            </a:pPr>
            <a:r>
              <a:rPr lang="en-US" sz="2000" dirty="0"/>
              <a:t>D = market value of debt = # of outstanding bonds times bond price</a:t>
            </a:r>
          </a:p>
          <a:p>
            <a:pPr lvl="1">
              <a:lnSpc>
                <a:spcPct val="150000"/>
              </a:lnSpc>
            </a:pPr>
            <a:r>
              <a:rPr lang="en-US" sz="2000" dirty="0"/>
              <a:t>V = market value of the firm = D + E</a:t>
            </a:r>
          </a:p>
          <a:p>
            <a:pPr>
              <a:lnSpc>
                <a:spcPct val="150000"/>
              </a:lnSpc>
            </a:pPr>
            <a:r>
              <a:rPr lang="en-US" dirty="0"/>
              <a:t>Weights</a:t>
            </a:r>
          </a:p>
          <a:p>
            <a:pPr lvl="1">
              <a:lnSpc>
                <a:spcPct val="150000"/>
              </a:lnSpc>
            </a:pPr>
            <a:r>
              <a:rPr lang="en-US" sz="2000" dirty="0" err="1"/>
              <a:t>w</a:t>
            </a:r>
            <a:r>
              <a:rPr lang="en-US" sz="2000" baseline="-25000" dirty="0" err="1"/>
              <a:t>E</a:t>
            </a:r>
            <a:r>
              <a:rPr lang="en-US" sz="2000" dirty="0"/>
              <a:t> = E/V = percent financed with equity</a:t>
            </a:r>
          </a:p>
          <a:p>
            <a:pPr lvl="1">
              <a:lnSpc>
                <a:spcPct val="150000"/>
              </a:lnSpc>
            </a:pPr>
            <a:r>
              <a:rPr lang="en-US" sz="2000" dirty="0" err="1"/>
              <a:t>w</a:t>
            </a:r>
            <a:r>
              <a:rPr lang="en-US" sz="2000" baseline="-25000" dirty="0" err="1"/>
              <a:t>D</a:t>
            </a:r>
            <a:r>
              <a:rPr lang="en-US" sz="2000" dirty="0"/>
              <a:t> = D/V = percent financed with debt</a:t>
            </a:r>
          </a:p>
          <a:p>
            <a:endParaRPr lang="en-US" dirty="0"/>
          </a:p>
        </p:txBody>
      </p:sp>
    </p:spTree>
    <p:extLst>
      <p:ext uri="{BB962C8B-B14F-4D97-AF65-F5344CB8AC3E}">
        <p14:creationId xmlns:p14="http://schemas.microsoft.com/office/powerpoint/2010/main" val="10752985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Example: Capital Structure Weights</a:t>
            </a:r>
          </a:p>
        </p:txBody>
      </p:sp>
      <p:sp>
        <p:nvSpPr>
          <p:cNvPr id="2" name="Content Placeholder 1"/>
          <p:cNvSpPr>
            <a:spLocks noGrp="1"/>
          </p:cNvSpPr>
          <p:nvPr>
            <p:ph idx="1"/>
          </p:nvPr>
        </p:nvSpPr>
        <p:spPr/>
        <p:txBody>
          <a:bodyPr/>
          <a:lstStyle/>
          <a:p>
            <a:pPr>
              <a:lnSpc>
                <a:spcPct val="150000"/>
              </a:lnSpc>
            </a:pPr>
            <a:r>
              <a:rPr lang="en-US" dirty="0"/>
              <a:t>Suppose you have a market value of equity equal to $500 million and a market value of debt equal to $475 million.</a:t>
            </a:r>
          </a:p>
          <a:p>
            <a:pPr lvl="1">
              <a:lnSpc>
                <a:spcPct val="150000"/>
              </a:lnSpc>
            </a:pPr>
            <a:r>
              <a:rPr lang="en-US" sz="2000" dirty="0"/>
              <a:t>What are the capital structure weights?</a:t>
            </a:r>
          </a:p>
          <a:p>
            <a:endParaRPr lang="en-US" dirty="0"/>
          </a:p>
        </p:txBody>
      </p:sp>
    </p:spTree>
    <p:extLst>
      <p:ext uri="{BB962C8B-B14F-4D97-AF65-F5344CB8AC3E}">
        <p14:creationId xmlns:p14="http://schemas.microsoft.com/office/powerpoint/2010/main" val="34886719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Book value weights</a:t>
            </a:r>
          </a:p>
        </p:txBody>
      </p:sp>
      <p:sp>
        <p:nvSpPr>
          <p:cNvPr id="2" name="Content Placeholder 1"/>
          <p:cNvSpPr>
            <a:spLocks noGrp="1"/>
          </p:cNvSpPr>
          <p:nvPr>
            <p:ph idx="1"/>
          </p:nvPr>
        </p:nvSpPr>
        <p:spPr/>
        <p:txBody>
          <a:bodyPr>
            <a:normAutofit/>
          </a:bodyPr>
          <a:lstStyle/>
          <a:p>
            <a:pPr>
              <a:lnSpc>
                <a:spcPct val="150000"/>
              </a:lnSpc>
            </a:pPr>
            <a:r>
              <a:rPr lang="en-US" dirty="0"/>
              <a:t>One potential source of these weights is the firm’s balance sheet, since it lists the total amount of long-term debt, preferred equity, and common equity</a:t>
            </a:r>
          </a:p>
          <a:p>
            <a:pPr>
              <a:lnSpc>
                <a:spcPct val="150000"/>
              </a:lnSpc>
            </a:pPr>
            <a:r>
              <a:rPr lang="en-US" dirty="0"/>
              <a:t>We can calculate the weights by simply determining the proportion that each source of capital is of the total capital</a:t>
            </a:r>
          </a:p>
          <a:p>
            <a:pPr>
              <a:lnSpc>
                <a:spcPct val="150000"/>
              </a:lnSpc>
            </a:pPr>
            <a:endParaRPr lang="en-US" dirty="0"/>
          </a:p>
          <a:p>
            <a:endParaRPr lang="en-US" dirty="0"/>
          </a:p>
        </p:txBody>
      </p:sp>
    </p:spTree>
    <p:extLst>
      <p:ext uri="{BB962C8B-B14F-4D97-AF65-F5344CB8AC3E}">
        <p14:creationId xmlns:p14="http://schemas.microsoft.com/office/powerpoint/2010/main" val="11523890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Book value weights</a:t>
            </a:r>
          </a:p>
        </p:txBody>
      </p:sp>
      <p:sp>
        <p:nvSpPr>
          <p:cNvPr id="2" name="Content Placeholder 1"/>
          <p:cNvSpPr>
            <a:spLocks noGrp="1"/>
          </p:cNvSpPr>
          <p:nvPr>
            <p:ph idx="1"/>
          </p:nvPr>
        </p:nvSpPr>
        <p:spPr/>
        <p:txBody>
          <a:bodyPr/>
          <a:lstStyle/>
          <a:p>
            <a:r>
              <a:rPr lang="en-US" dirty="0"/>
              <a:t>What are the weights if you had the following balance sheet</a:t>
            </a:r>
            <a:endParaRPr lang="x-none" dirty="0"/>
          </a:p>
          <a:p>
            <a:pPr marL="0" indent="0" algn="ctr">
              <a:buNone/>
            </a:pPr>
            <a:endParaRPr lang="en-US" dirty="0"/>
          </a:p>
        </p:txBody>
      </p:sp>
      <p:graphicFrame>
        <p:nvGraphicFramePr>
          <p:cNvPr id="4" name="Object 2"/>
          <p:cNvGraphicFramePr>
            <a:graphicFrameLocks/>
          </p:cNvGraphicFramePr>
          <p:nvPr>
            <p:extLst>
              <p:ext uri="{D42A27DB-BD31-4B8C-83A1-F6EECF244321}">
                <p14:modId xmlns:p14="http://schemas.microsoft.com/office/powerpoint/2010/main" val="3003504767"/>
              </p:ext>
            </p:extLst>
          </p:nvPr>
        </p:nvGraphicFramePr>
        <p:xfrm>
          <a:off x="1366837" y="3687384"/>
          <a:ext cx="6373813" cy="2840831"/>
        </p:xfrm>
        <a:graphic>
          <a:graphicData uri="http://schemas.openxmlformats.org/presentationml/2006/ole">
            <mc:AlternateContent xmlns:mc="http://schemas.openxmlformats.org/markup-compatibility/2006">
              <mc:Choice xmlns:v="urn:schemas-microsoft-com:vml" Requires="v">
                <p:oleObj spid="_x0000_s3085" name="Document" r:id="rId3" imgW="6373368" imgH="3845986" progId="Word.Document.8">
                  <p:embed/>
                </p:oleObj>
              </mc:Choice>
              <mc:Fallback>
                <p:oleObj name="Document" r:id="rId3" imgW="6373368" imgH="3845986" progId="Word.Documen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b="48709"/>
                      <a:stretch>
                        <a:fillRect/>
                      </a:stretch>
                    </p:blipFill>
                    <p:spPr bwMode="auto">
                      <a:xfrm>
                        <a:off x="1366837" y="3687384"/>
                        <a:ext cx="6373813" cy="2840831"/>
                      </a:xfrm>
                      <a:prstGeom prst="rect">
                        <a:avLst/>
                      </a:prstGeom>
                      <a:noFill/>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pic>
                </p:oleObj>
              </mc:Fallback>
            </mc:AlternateContent>
          </a:graphicData>
        </a:graphic>
      </p:graphicFrame>
    </p:spTree>
    <p:extLst>
      <p:ext uri="{BB962C8B-B14F-4D97-AF65-F5344CB8AC3E}">
        <p14:creationId xmlns:p14="http://schemas.microsoft.com/office/powerpoint/2010/main" val="42700346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Market-value Weights</a:t>
            </a:r>
          </a:p>
        </p:txBody>
      </p:sp>
      <p:sp>
        <p:nvSpPr>
          <p:cNvPr id="2" name="Content Placeholder 1"/>
          <p:cNvSpPr>
            <a:spLocks noGrp="1"/>
          </p:cNvSpPr>
          <p:nvPr>
            <p:ph idx="1"/>
          </p:nvPr>
        </p:nvSpPr>
        <p:spPr/>
        <p:txBody>
          <a:bodyPr>
            <a:normAutofit fontScale="85000" lnSpcReduction="10000"/>
          </a:bodyPr>
          <a:lstStyle/>
          <a:p>
            <a:pPr>
              <a:lnSpc>
                <a:spcPct val="150000"/>
              </a:lnSpc>
            </a:pPr>
            <a:r>
              <a:rPr lang="en-US" dirty="0"/>
              <a:t>The problem with book-value weights is that the book values are </a:t>
            </a:r>
            <a:r>
              <a:rPr lang="en-US" i="1" dirty="0"/>
              <a:t>historical</a:t>
            </a:r>
            <a:r>
              <a:rPr lang="en-US" dirty="0"/>
              <a:t>, not current, values</a:t>
            </a:r>
          </a:p>
          <a:p>
            <a:pPr>
              <a:lnSpc>
                <a:spcPct val="150000"/>
              </a:lnSpc>
            </a:pPr>
            <a:r>
              <a:rPr lang="en-US" dirty="0"/>
              <a:t>The market recalculates the values of each type of capital on a continuous basis.  Therefore, market values are more appropriate</a:t>
            </a:r>
          </a:p>
          <a:p>
            <a:pPr>
              <a:lnSpc>
                <a:spcPct val="150000"/>
              </a:lnSpc>
            </a:pPr>
            <a:r>
              <a:rPr lang="en-US" dirty="0"/>
              <a:t>Calculation of market-value weights is very similar to the calculation of the book-value weights</a:t>
            </a:r>
          </a:p>
          <a:p>
            <a:pPr>
              <a:lnSpc>
                <a:spcPct val="150000"/>
              </a:lnSpc>
            </a:pPr>
            <a:r>
              <a:rPr lang="en-US" dirty="0"/>
              <a:t>The main difference is that we need to first calculate the total market value (price times quantity) of each type of capital</a:t>
            </a:r>
          </a:p>
          <a:p>
            <a:endParaRPr lang="en-US" dirty="0"/>
          </a:p>
        </p:txBody>
      </p:sp>
    </p:spTree>
    <p:extLst>
      <p:ext uri="{BB962C8B-B14F-4D97-AF65-F5344CB8AC3E}">
        <p14:creationId xmlns:p14="http://schemas.microsoft.com/office/powerpoint/2010/main" val="19673358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Market-value Weights</a:t>
            </a:r>
          </a:p>
        </p:txBody>
      </p:sp>
      <p:sp>
        <p:nvSpPr>
          <p:cNvPr id="2" name="Content Placeholder 1"/>
          <p:cNvSpPr>
            <a:spLocks noGrp="1"/>
          </p:cNvSpPr>
          <p:nvPr>
            <p:ph idx="1"/>
          </p:nvPr>
        </p:nvSpPr>
        <p:spPr>
          <a:xfrm>
            <a:off x="872067" y="2259882"/>
            <a:ext cx="7408333" cy="3866281"/>
          </a:xfrm>
        </p:spPr>
        <p:txBody>
          <a:bodyPr/>
          <a:lstStyle/>
          <a:p>
            <a:r>
              <a:rPr lang="en-US" dirty="0"/>
              <a:t>What are the weights if you had the following market values?</a:t>
            </a:r>
            <a:endParaRPr lang="x-none" dirty="0"/>
          </a:p>
          <a:p>
            <a:pPr marL="0" indent="0" algn="ctr">
              <a:buNone/>
            </a:pPr>
            <a:endParaRPr lang="en-US" dirty="0"/>
          </a:p>
        </p:txBody>
      </p:sp>
      <p:graphicFrame>
        <p:nvGraphicFramePr>
          <p:cNvPr id="4" name="Object 2"/>
          <p:cNvGraphicFramePr>
            <a:graphicFrameLocks/>
          </p:cNvGraphicFramePr>
          <p:nvPr>
            <p:extLst>
              <p:ext uri="{D42A27DB-BD31-4B8C-83A1-F6EECF244321}">
                <p14:modId xmlns:p14="http://schemas.microsoft.com/office/powerpoint/2010/main" val="1002371394"/>
              </p:ext>
            </p:extLst>
          </p:nvPr>
        </p:nvGraphicFramePr>
        <p:xfrm>
          <a:off x="1219200" y="3304918"/>
          <a:ext cx="6553200" cy="3124200"/>
        </p:xfrm>
        <a:graphic>
          <a:graphicData uri="http://schemas.openxmlformats.org/presentationml/2006/ole">
            <mc:AlternateContent xmlns:mc="http://schemas.openxmlformats.org/markup-compatibility/2006">
              <mc:Choice xmlns:v="urn:schemas-microsoft-com:vml" Requires="v">
                <p:oleObj spid="_x0000_s4109" name="Document" r:id="rId3" imgW="5407575" imgH="3282860" progId="Word.Document.8">
                  <p:embed/>
                </p:oleObj>
              </mc:Choice>
              <mc:Fallback>
                <p:oleObj name="Document" r:id="rId3" imgW="5407575" imgH="3282860" progId="Word.Documen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b="41310"/>
                      <a:stretch>
                        <a:fillRect/>
                      </a:stretch>
                    </p:blipFill>
                    <p:spPr bwMode="auto">
                      <a:xfrm>
                        <a:off x="1219200" y="3304918"/>
                        <a:ext cx="6553200" cy="3124200"/>
                      </a:xfrm>
                      <a:prstGeom prst="rect">
                        <a:avLst/>
                      </a:prstGeom>
                      <a:noFill/>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pic>
                </p:oleObj>
              </mc:Fallback>
            </mc:AlternateContent>
          </a:graphicData>
        </a:graphic>
      </p:graphicFrame>
    </p:spTree>
    <p:extLst>
      <p:ext uri="{BB962C8B-B14F-4D97-AF65-F5344CB8AC3E}">
        <p14:creationId xmlns:p14="http://schemas.microsoft.com/office/powerpoint/2010/main" val="41515804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Market versus book values</a:t>
            </a:r>
          </a:p>
        </p:txBody>
      </p:sp>
      <p:sp>
        <p:nvSpPr>
          <p:cNvPr id="2" name="Content Placeholder 1"/>
          <p:cNvSpPr>
            <a:spLocks noGrp="1"/>
          </p:cNvSpPr>
          <p:nvPr>
            <p:ph idx="1"/>
          </p:nvPr>
        </p:nvSpPr>
        <p:spPr/>
        <p:txBody>
          <a:bodyPr>
            <a:normAutofit lnSpcReduction="10000"/>
          </a:bodyPr>
          <a:lstStyle/>
          <a:p>
            <a:pPr>
              <a:lnSpc>
                <a:spcPct val="150000"/>
              </a:lnSpc>
            </a:pPr>
            <a:r>
              <a:rPr lang="en-US" dirty="0"/>
              <a:t>It is important to note that market-values is always preferred over book-value</a:t>
            </a:r>
          </a:p>
          <a:p>
            <a:pPr>
              <a:lnSpc>
                <a:spcPct val="150000"/>
              </a:lnSpc>
            </a:pPr>
            <a:r>
              <a:rPr lang="en-US" dirty="0"/>
              <a:t>The reason is that book-values represent the historical amount of securities sold, whereas market-values represent the current amount of securities outstanding</a:t>
            </a:r>
          </a:p>
          <a:p>
            <a:pPr>
              <a:lnSpc>
                <a:spcPct val="150000"/>
              </a:lnSpc>
            </a:pPr>
            <a:r>
              <a:rPr lang="en-US" dirty="0"/>
              <a:t>For some companies, the difference can be much more dramatic than others</a:t>
            </a:r>
          </a:p>
          <a:p>
            <a:endParaRPr lang="en-US" dirty="0"/>
          </a:p>
        </p:txBody>
      </p:sp>
    </p:spTree>
    <p:extLst>
      <p:ext uri="{BB962C8B-B14F-4D97-AF65-F5344CB8AC3E}">
        <p14:creationId xmlns:p14="http://schemas.microsoft.com/office/powerpoint/2010/main" val="26137877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Taxes and the WACC</a:t>
            </a:r>
          </a:p>
        </p:txBody>
      </p:sp>
      <p:sp>
        <p:nvSpPr>
          <p:cNvPr id="2" name="Content Placeholder 1"/>
          <p:cNvSpPr>
            <a:spLocks noGrp="1"/>
          </p:cNvSpPr>
          <p:nvPr>
            <p:ph idx="1"/>
          </p:nvPr>
        </p:nvSpPr>
        <p:spPr>
          <a:xfrm>
            <a:off x="872067" y="2094927"/>
            <a:ext cx="7408333" cy="4031236"/>
          </a:xfrm>
        </p:spPr>
        <p:txBody>
          <a:bodyPr>
            <a:normAutofit fontScale="85000" lnSpcReduction="20000"/>
          </a:bodyPr>
          <a:lstStyle/>
          <a:p>
            <a:pPr>
              <a:lnSpc>
                <a:spcPct val="150000"/>
              </a:lnSpc>
            </a:pPr>
            <a:r>
              <a:rPr lang="en-US" dirty="0"/>
              <a:t>We are concerned with after-tax cash flows, so we also need to consider the effect of taxes on the various costs of capital</a:t>
            </a:r>
          </a:p>
          <a:p>
            <a:pPr>
              <a:lnSpc>
                <a:spcPct val="150000"/>
              </a:lnSpc>
            </a:pPr>
            <a:r>
              <a:rPr lang="en-US" dirty="0"/>
              <a:t>Interest expense reduces our tax liability</a:t>
            </a:r>
          </a:p>
          <a:p>
            <a:pPr lvl="1">
              <a:lnSpc>
                <a:spcPct val="150000"/>
              </a:lnSpc>
            </a:pPr>
            <a:r>
              <a:rPr lang="en-US" sz="2000" dirty="0"/>
              <a:t>This reduction in taxes reduces our cost of debt</a:t>
            </a:r>
          </a:p>
          <a:p>
            <a:pPr lvl="1">
              <a:lnSpc>
                <a:spcPct val="150000"/>
              </a:lnSpc>
            </a:pPr>
            <a:r>
              <a:rPr lang="en-US" sz="2000" dirty="0"/>
              <a:t>After-tax cost of debt = R</a:t>
            </a:r>
            <a:r>
              <a:rPr lang="en-US" sz="2000" baseline="-25000" dirty="0"/>
              <a:t>D</a:t>
            </a:r>
            <a:r>
              <a:rPr lang="en-US" sz="2000" dirty="0"/>
              <a:t>(1-T</a:t>
            </a:r>
            <a:r>
              <a:rPr lang="en-US" sz="2000" baseline="-25000" dirty="0"/>
              <a:t>C</a:t>
            </a:r>
            <a:r>
              <a:rPr lang="en-US" sz="2000" dirty="0"/>
              <a:t>)</a:t>
            </a:r>
          </a:p>
          <a:p>
            <a:pPr>
              <a:lnSpc>
                <a:spcPct val="150000"/>
              </a:lnSpc>
            </a:pPr>
            <a:r>
              <a:rPr lang="en-US" dirty="0"/>
              <a:t>Dividends are not tax deductible, so there is no tax impact on the cost of equity</a:t>
            </a:r>
          </a:p>
          <a:p>
            <a:pPr algn="ctr">
              <a:lnSpc>
                <a:spcPct val="150000"/>
              </a:lnSpc>
              <a:buNone/>
            </a:pPr>
            <a:r>
              <a:rPr lang="en-US" sz="2800" b="1" dirty="0"/>
              <a:t>WACC = </a:t>
            </a:r>
            <a:r>
              <a:rPr lang="en-US" sz="2800" b="1" dirty="0" err="1"/>
              <a:t>w</a:t>
            </a:r>
            <a:r>
              <a:rPr lang="en-US" sz="2800" b="1" baseline="-25000" dirty="0" err="1"/>
              <a:t>E</a:t>
            </a:r>
            <a:r>
              <a:rPr lang="en-US" sz="2800" b="1" dirty="0" err="1"/>
              <a:t>R</a:t>
            </a:r>
            <a:r>
              <a:rPr lang="en-US" sz="2800" b="1" baseline="-25000" dirty="0" err="1"/>
              <a:t>E</a:t>
            </a:r>
            <a:r>
              <a:rPr lang="en-US" sz="2800" b="1" dirty="0"/>
              <a:t> + </a:t>
            </a:r>
            <a:r>
              <a:rPr lang="en-US" sz="2800" b="1" dirty="0" err="1"/>
              <a:t>w</a:t>
            </a:r>
            <a:r>
              <a:rPr lang="en-US" sz="2800" b="1" baseline="-25000" dirty="0" err="1"/>
              <a:t>P</a:t>
            </a:r>
            <a:r>
              <a:rPr lang="en-US" sz="2800" b="1" dirty="0" err="1"/>
              <a:t>R</a:t>
            </a:r>
            <a:r>
              <a:rPr lang="en-US" sz="2800" b="1" baseline="-25000" dirty="0" err="1"/>
              <a:t>P</a:t>
            </a:r>
            <a:r>
              <a:rPr lang="en-US" sz="2800" b="1" baseline="-25000" dirty="0"/>
              <a:t>+</a:t>
            </a:r>
            <a:r>
              <a:rPr lang="en-US" sz="2800" b="1" dirty="0"/>
              <a:t> </a:t>
            </a:r>
            <a:r>
              <a:rPr lang="en-US" sz="2800" b="1" dirty="0" err="1"/>
              <a:t>w</a:t>
            </a:r>
            <a:r>
              <a:rPr lang="en-US" sz="2800" b="1" baseline="-25000" dirty="0" err="1"/>
              <a:t>D</a:t>
            </a:r>
            <a:r>
              <a:rPr lang="en-US" sz="2800" b="1" dirty="0" err="1"/>
              <a:t>R</a:t>
            </a:r>
            <a:r>
              <a:rPr lang="en-US" sz="2800" b="1" baseline="-25000" dirty="0" err="1"/>
              <a:t>D</a:t>
            </a:r>
            <a:r>
              <a:rPr lang="en-US" sz="2800" b="1" dirty="0"/>
              <a:t>(1-T</a:t>
            </a:r>
            <a:r>
              <a:rPr lang="en-US" sz="2800" b="1" baseline="-25000" dirty="0"/>
              <a:t>C</a:t>
            </a:r>
            <a:r>
              <a:rPr lang="en-US" sz="2800" b="1" dirty="0"/>
              <a:t>)</a:t>
            </a:r>
          </a:p>
          <a:p>
            <a:endParaRPr lang="en-US" dirty="0"/>
          </a:p>
        </p:txBody>
      </p:sp>
    </p:spTree>
    <p:extLst>
      <p:ext uri="{BB962C8B-B14F-4D97-AF65-F5344CB8AC3E}">
        <p14:creationId xmlns:p14="http://schemas.microsoft.com/office/powerpoint/2010/main" val="2890908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Capital structure</a:t>
            </a:r>
          </a:p>
        </p:txBody>
      </p:sp>
      <p:graphicFrame>
        <p:nvGraphicFramePr>
          <p:cNvPr id="5" name="Content Placeholder 3"/>
          <p:cNvGraphicFramePr>
            <a:graphicFrameLocks noGrp="1"/>
          </p:cNvGraphicFramePr>
          <p:nvPr>
            <p:ph idx="1"/>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639689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Example</a:t>
            </a:r>
          </a:p>
        </p:txBody>
      </p:sp>
      <p:sp>
        <p:nvSpPr>
          <p:cNvPr id="2" name="Content Placeholder 1"/>
          <p:cNvSpPr>
            <a:spLocks noGrp="1"/>
          </p:cNvSpPr>
          <p:nvPr>
            <p:ph idx="1"/>
          </p:nvPr>
        </p:nvSpPr>
        <p:spPr/>
        <p:txBody>
          <a:bodyPr/>
          <a:lstStyle/>
          <a:p>
            <a:r>
              <a:rPr lang="en-US" dirty="0"/>
              <a:t>The capital structure of a certain firm consists of 30% debt, 10% preferred stock and 60% common stock . The cost of debt is 10%, preferred stock 12% and 15% for common stock. What is the weighted average cost of capital if you knew that the company pays 40% in taxes?</a:t>
            </a:r>
          </a:p>
          <a:p>
            <a:endParaRPr lang="en-US" dirty="0"/>
          </a:p>
        </p:txBody>
      </p:sp>
    </p:spTree>
    <p:extLst>
      <p:ext uri="{BB962C8B-B14F-4D97-AF65-F5344CB8AC3E}">
        <p14:creationId xmlns:p14="http://schemas.microsoft.com/office/powerpoint/2010/main" val="28922924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Example</a:t>
            </a:r>
          </a:p>
        </p:txBody>
      </p:sp>
      <p:sp>
        <p:nvSpPr>
          <p:cNvPr id="2" name="Content Placeholder 1"/>
          <p:cNvSpPr>
            <a:spLocks noGrp="1"/>
          </p:cNvSpPr>
          <p:nvPr>
            <p:ph idx="1"/>
          </p:nvPr>
        </p:nvSpPr>
        <p:spPr/>
        <p:txBody>
          <a:bodyPr/>
          <a:lstStyle/>
          <a:p>
            <a:r>
              <a:rPr lang="en-US" dirty="0"/>
              <a:t>Company A has issued 10,000 bonds and 200,000 common stocks with face values 1000, 50 respectively. The coupon rate for the bonds is 10% and has a 8 year maturity date. The company just paid $6 in dividends which are expected to grow 5% in the upcoming years. The current price for the bonds are $800 and $60 for the common stock. What is the WACC of the company if it pays 35% in taxes?</a:t>
            </a:r>
          </a:p>
          <a:p>
            <a:pPr marL="0" indent="0">
              <a:buNone/>
            </a:pPr>
            <a:endParaRPr lang="en-US" dirty="0"/>
          </a:p>
        </p:txBody>
      </p:sp>
    </p:spTree>
    <p:extLst>
      <p:ext uri="{BB962C8B-B14F-4D97-AF65-F5344CB8AC3E}">
        <p14:creationId xmlns:p14="http://schemas.microsoft.com/office/powerpoint/2010/main" val="333898062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 14.4</a:t>
            </a:r>
          </a:p>
        </p:txBody>
      </p:sp>
      <p:sp>
        <p:nvSpPr>
          <p:cNvPr id="2" name="Content Placeholder 1"/>
          <p:cNvSpPr>
            <a:spLocks noGrp="1"/>
          </p:cNvSpPr>
          <p:nvPr>
            <p:ph idx="1"/>
          </p:nvPr>
        </p:nvSpPr>
        <p:spPr/>
        <p:txBody>
          <a:bodyPr/>
          <a:lstStyle/>
          <a:p>
            <a:r>
              <a:rPr lang="en-US" dirty="0"/>
              <a:t>The B.B Lean Co. has 1.4 million shares of stocks outstanding. The stock currently sells for 20$ per share. The firm’s debt is publicly traded and was recently quoted at 93 percent of face value. It has a total face value of 5$ million, and is currently priced to yield 11 percent. The risk free rate is 8 percent, and the market risk premium is 7 percent. You’ve estimated that Lean has a beta of .74. if the corporate tax rate is 34 percent, what is the WACC of Lean Coo?</a:t>
            </a:r>
            <a:endParaRPr lang="x-none" dirty="0"/>
          </a:p>
          <a:p>
            <a:endParaRPr lang="en-US" dirty="0"/>
          </a:p>
        </p:txBody>
      </p:sp>
    </p:spTree>
    <p:extLst>
      <p:ext uri="{BB962C8B-B14F-4D97-AF65-F5344CB8AC3E}">
        <p14:creationId xmlns:p14="http://schemas.microsoft.com/office/powerpoint/2010/main" val="375085132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What is WACC used for</a:t>
            </a:r>
          </a:p>
        </p:txBody>
      </p:sp>
      <p:sp>
        <p:nvSpPr>
          <p:cNvPr id="2" name="Content Placeholder 1"/>
          <p:cNvSpPr>
            <a:spLocks noGrp="1"/>
          </p:cNvSpPr>
          <p:nvPr>
            <p:ph idx="1"/>
          </p:nvPr>
        </p:nvSpPr>
        <p:spPr/>
        <p:txBody>
          <a:bodyPr/>
          <a:lstStyle/>
          <a:p>
            <a:pPr>
              <a:lnSpc>
                <a:spcPct val="150000"/>
              </a:lnSpc>
            </a:pPr>
            <a:r>
              <a:rPr lang="en-US" dirty="0"/>
              <a:t>It is the appropriate discount rate to use for cash flows with risk that is similar to that of the overall firm</a:t>
            </a:r>
          </a:p>
          <a:p>
            <a:pPr>
              <a:lnSpc>
                <a:spcPct val="150000"/>
              </a:lnSpc>
            </a:pPr>
            <a:r>
              <a:rPr lang="en-US" dirty="0"/>
              <a:t>Evaluate projects and investments</a:t>
            </a:r>
          </a:p>
          <a:p>
            <a:pPr>
              <a:lnSpc>
                <a:spcPct val="150000"/>
              </a:lnSpc>
            </a:pPr>
            <a:r>
              <a:rPr lang="en-US" dirty="0"/>
              <a:t>Evaluation of firm</a:t>
            </a:r>
          </a:p>
          <a:p>
            <a:endParaRPr lang="en-US" dirty="0"/>
          </a:p>
        </p:txBody>
      </p:sp>
    </p:spTree>
    <p:extLst>
      <p:ext uri="{BB962C8B-B14F-4D97-AF65-F5344CB8AC3E}">
        <p14:creationId xmlns:p14="http://schemas.microsoft.com/office/powerpoint/2010/main" val="348159167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Drawbacks </a:t>
            </a:r>
          </a:p>
        </p:txBody>
      </p:sp>
      <p:sp>
        <p:nvSpPr>
          <p:cNvPr id="2" name="Content Placeholder 1"/>
          <p:cNvSpPr>
            <a:spLocks noGrp="1"/>
          </p:cNvSpPr>
          <p:nvPr>
            <p:ph idx="1"/>
          </p:nvPr>
        </p:nvSpPr>
        <p:spPr/>
        <p:txBody>
          <a:bodyPr>
            <a:normAutofit/>
          </a:bodyPr>
          <a:lstStyle/>
          <a:p>
            <a:pPr>
              <a:lnSpc>
                <a:spcPct val="150000"/>
              </a:lnSpc>
            </a:pPr>
            <a:r>
              <a:rPr lang="en-US" dirty="0"/>
              <a:t>Using the WACC as our discount rate is only appropriate for projects that have the same risk as the firm’s current operations</a:t>
            </a:r>
          </a:p>
          <a:p>
            <a:pPr>
              <a:lnSpc>
                <a:spcPct val="150000"/>
              </a:lnSpc>
            </a:pPr>
            <a:r>
              <a:rPr lang="en-US" dirty="0"/>
              <a:t>If we are looking at a project that does NOT have the same risk as the firm, then we need to determine the appropriate discount rate for that project</a:t>
            </a:r>
          </a:p>
          <a:p>
            <a:endParaRPr lang="en-US" dirty="0"/>
          </a:p>
        </p:txBody>
      </p:sp>
    </p:spTree>
    <p:extLst>
      <p:ext uri="{BB962C8B-B14F-4D97-AF65-F5344CB8AC3E}">
        <p14:creationId xmlns:p14="http://schemas.microsoft.com/office/powerpoint/2010/main" val="19390299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Flotation Costs- Basic Approach</a:t>
            </a:r>
          </a:p>
        </p:txBody>
      </p:sp>
      <p:sp>
        <p:nvSpPr>
          <p:cNvPr id="2" name="Content Placeholder 1"/>
          <p:cNvSpPr>
            <a:spLocks noGrp="1"/>
          </p:cNvSpPr>
          <p:nvPr>
            <p:ph idx="1"/>
          </p:nvPr>
        </p:nvSpPr>
        <p:spPr/>
        <p:txBody>
          <a:bodyPr>
            <a:normAutofit lnSpcReduction="10000"/>
          </a:bodyPr>
          <a:lstStyle/>
          <a:p>
            <a:pPr>
              <a:lnSpc>
                <a:spcPct val="150000"/>
              </a:lnSpc>
            </a:pPr>
            <a:r>
              <a:rPr lang="en-US" dirty="0"/>
              <a:t>The required return depends on the risk, not how the money is raised</a:t>
            </a:r>
          </a:p>
          <a:p>
            <a:pPr>
              <a:lnSpc>
                <a:spcPct val="150000"/>
              </a:lnSpc>
            </a:pPr>
            <a:r>
              <a:rPr lang="en-US" dirty="0"/>
              <a:t>However, the cost of issuing new securities should not just be ignored either</a:t>
            </a:r>
          </a:p>
          <a:p>
            <a:pPr>
              <a:lnSpc>
                <a:spcPct val="150000"/>
              </a:lnSpc>
            </a:pPr>
            <a:r>
              <a:rPr lang="en-US" dirty="0"/>
              <a:t>Basic Approach</a:t>
            </a:r>
          </a:p>
          <a:p>
            <a:pPr lvl="1">
              <a:lnSpc>
                <a:spcPct val="150000"/>
              </a:lnSpc>
            </a:pPr>
            <a:r>
              <a:rPr lang="en-US" sz="2000" dirty="0"/>
              <a:t>Compute the weighted average flotation cost</a:t>
            </a:r>
          </a:p>
          <a:p>
            <a:pPr lvl="1">
              <a:lnSpc>
                <a:spcPct val="150000"/>
              </a:lnSpc>
            </a:pPr>
            <a:r>
              <a:rPr lang="en-US" sz="2000" dirty="0"/>
              <a:t>Use the target weights because the firm will issue securities in these percentages over the long term</a:t>
            </a:r>
          </a:p>
          <a:p>
            <a:endParaRPr lang="en-US" dirty="0"/>
          </a:p>
        </p:txBody>
      </p:sp>
    </p:spTree>
    <p:extLst>
      <p:ext uri="{BB962C8B-B14F-4D97-AF65-F5344CB8AC3E}">
        <p14:creationId xmlns:p14="http://schemas.microsoft.com/office/powerpoint/2010/main" val="169084832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Example</a:t>
            </a:r>
          </a:p>
        </p:txBody>
      </p:sp>
      <p:sp>
        <p:nvSpPr>
          <p:cNvPr id="2" name="Content Placeholder 1"/>
          <p:cNvSpPr>
            <a:spLocks noGrp="1"/>
          </p:cNvSpPr>
          <p:nvPr>
            <p:ph idx="1"/>
          </p:nvPr>
        </p:nvSpPr>
        <p:spPr/>
        <p:txBody>
          <a:bodyPr>
            <a:normAutofit fontScale="85000" lnSpcReduction="20000"/>
          </a:bodyPr>
          <a:lstStyle/>
          <a:p>
            <a:pPr>
              <a:lnSpc>
                <a:spcPct val="150000"/>
              </a:lnSpc>
            </a:pPr>
            <a:r>
              <a:rPr lang="en-US" dirty="0"/>
              <a:t>The </a:t>
            </a:r>
            <a:r>
              <a:rPr lang="en-US" dirty="0" err="1"/>
              <a:t>Spatt</a:t>
            </a:r>
            <a:r>
              <a:rPr lang="en-US" dirty="0"/>
              <a:t> Company, an all equity firm, has a cost of equity of 20 percent. What is the WACC for this company?</a:t>
            </a:r>
          </a:p>
          <a:p>
            <a:pPr>
              <a:lnSpc>
                <a:spcPct val="150000"/>
              </a:lnSpc>
            </a:pPr>
            <a:r>
              <a:rPr lang="en-US" dirty="0"/>
              <a:t>The </a:t>
            </a:r>
            <a:r>
              <a:rPr lang="en-US" dirty="0" err="1"/>
              <a:t>Spatt</a:t>
            </a:r>
            <a:r>
              <a:rPr lang="en-US" dirty="0"/>
              <a:t> is considering a large-scale expansion of 100$ million, this expansion is going to be funded by selling new stocks with flotation costs of 10 percent. What is the amount that </a:t>
            </a:r>
            <a:r>
              <a:rPr lang="en-US" dirty="0" err="1"/>
              <a:t>Spatt</a:t>
            </a:r>
            <a:r>
              <a:rPr lang="en-US" dirty="0"/>
              <a:t> should raise? </a:t>
            </a:r>
          </a:p>
          <a:p>
            <a:pPr>
              <a:lnSpc>
                <a:spcPct val="150000"/>
              </a:lnSpc>
            </a:pPr>
            <a:r>
              <a:rPr lang="en-US" dirty="0"/>
              <a:t>Suppose that </a:t>
            </a:r>
            <a:r>
              <a:rPr lang="en-US" dirty="0" err="1"/>
              <a:t>Spatt’s</a:t>
            </a:r>
            <a:r>
              <a:rPr lang="en-US" dirty="0"/>
              <a:t> target capital structure is 60 percent equity, 40 percent debt. The flotation cost of equity is still 10percent while the flotation cost of debt is 5 percent. What is the amount that </a:t>
            </a:r>
            <a:r>
              <a:rPr lang="en-US" dirty="0" err="1"/>
              <a:t>Spatt</a:t>
            </a:r>
            <a:r>
              <a:rPr lang="en-US" dirty="0"/>
              <a:t> should raise? </a:t>
            </a:r>
            <a:endParaRPr lang="x-none" dirty="0"/>
          </a:p>
          <a:p>
            <a:endParaRPr lang="en-US" dirty="0"/>
          </a:p>
        </p:txBody>
      </p:sp>
    </p:spTree>
    <p:extLst>
      <p:ext uri="{BB962C8B-B14F-4D97-AF65-F5344CB8AC3E}">
        <p14:creationId xmlns:p14="http://schemas.microsoft.com/office/powerpoint/2010/main" val="264641986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Example</a:t>
            </a:r>
          </a:p>
        </p:txBody>
      </p:sp>
      <p:sp>
        <p:nvSpPr>
          <p:cNvPr id="2" name="Content Placeholder 1"/>
          <p:cNvSpPr>
            <a:spLocks noGrp="1"/>
          </p:cNvSpPr>
          <p:nvPr>
            <p:ph idx="1"/>
          </p:nvPr>
        </p:nvSpPr>
        <p:spPr/>
        <p:txBody>
          <a:bodyPr/>
          <a:lstStyle/>
          <a:p>
            <a:r>
              <a:rPr lang="en-US" dirty="0"/>
              <a:t>ABC co. has a target capital structure that is 80% common equity, 20% debt. The flotation cost for equity issues are 20% of the amount raised; the flotation costs for debt issues are 6%. If the company needs $65 million for a new manufacturing facility, what is the true cost once flotation costs are considered?</a:t>
            </a:r>
            <a:endParaRPr lang="x-none" dirty="0"/>
          </a:p>
          <a:p>
            <a:endParaRPr lang="en-US" dirty="0"/>
          </a:p>
        </p:txBody>
      </p:sp>
    </p:spTree>
    <p:extLst>
      <p:ext uri="{BB962C8B-B14F-4D97-AF65-F5344CB8AC3E}">
        <p14:creationId xmlns:p14="http://schemas.microsoft.com/office/powerpoint/2010/main" val="336613076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Flotation Costs &amp; NPV</a:t>
            </a:r>
          </a:p>
        </p:txBody>
      </p:sp>
      <p:sp>
        <p:nvSpPr>
          <p:cNvPr id="2" name="Content Placeholder 1"/>
          <p:cNvSpPr>
            <a:spLocks noGrp="1"/>
          </p:cNvSpPr>
          <p:nvPr>
            <p:ph idx="1"/>
          </p:nvPr>
        </p:nvSpPr>
        <p:spPr>
          <a:xfrm>
            <a:off x="872067" y="1748522"/>
            <a:ext cx="7408333" cy="4849674"/>
          </a:xfrm>
        </p:spPr>
        <p:txBody>
          <a:bodyPr>
            <a:normAutofit fontScale="70000" lnSpcReduction="20000"/>
          </a:bodyPr>
          <a:lstStyle/>
          <a:p>
            <a:pPr>
              <a:lnSpc>
                <a:spcPct val="150000"/>
              </a:lnSpc>
            </a:pPr>
            <a:r>
              <a:rPr lang="en-US" dirty="0"/>
              <a:t>Suppose the </a:t>
            </a:r>
            <a:r>
              <a:rPr lang="en-US" dirty="0" err="1"/>
              <a:t>Tripleday</a:t>
            </a:r>
            <a:r>
              <a:rPr lang="en-US" dirty="0"/>
              <a:t> Printing company is currently at its target debt-ratio of 100 percent. It is considering building a new 500,000 printing plant in Kansas. This new plant is expected to generate after-tax  cash flows of 73,150$ per year forever. The tax rate is 34 percent. There are two financing options:</a:t>
            </a:r>
          </a:p>
          <a:p>
            <a:pPr marL="457200" indent="-457200">
              <a:lnSpc>
                <a:spcPct val="150000"/>
              </a:lnSpc>
              <a:buFont typeface="+mj-lt"/>
              <a:buAutoNum type="arabicPeriod"/>
            </a:pPr>
            <a:r>
              <a:rPr lang="en-US" dirty="0"/>
              <a:t>A 500,000$ new issue of common stock: the issuance costs of the new common stock would be about 10 percent of the amount raised. The required return on the company’s new equity is 20 percent.</a:t>
            </a:r>
          </a:p>
          <a:p>
            <a:pPr marL="457200" indent="-457200">
              <a:lnSpc>
                <a:spcPct val="150000"/>
              </a:lnSpc>
              <a:buFont typeface="+mj-lt"/>
              <a:buAutoNum type="arabicPeriod"/>
            </a:pPr>
            <a:r>
              <a:rPr lang="en-US" dirty="0"/>
              <a:t>A 500,000$ issue of 30-year bonds: the issuance costs of the new debt would be 2 percent of the proceeds. The company can raise new debt at 10 percent.</a:t>
            </a:r>
          </a:p>
          <a:p>
            <a:pPr marL="457200" indent="-457200">
              <a:lnSpc>
                <a:spcPct val="150000"/>
              </a:lnSpc>
            </a:pPr>
            <a:r>
              <a:rPr lang="en-US" dirty="0"/>
              <a:t>What is the NPV of the new printing plant?</a:t>
            </a:r>
            <a:endParaRPr lang="x-none" dirty="0"/>
          </a:p>
          <a:p>
            <a:endParaRPr lang="en-US" dirty="0"/>
          </a:p>
        </p:txBody>
      </p:sp>
    </p:spTree>
    <p:extLst>
      <p:ext uri="{BB962C8B-B14F-4D97-AF65-F5344CB8AC3E}">
        <p14:creationId xmlns:p14="http://schemas.microsoft.com/office/powerpoint/2010/main" val="415986379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 9 Page 465</a:t>
            </a:r>
          </a:p>
        </p:txBody>
      </p:sp>
      <p:sp>
        <p:nvSpPr>
          <p:cNvPr id="2" name="Content Placeholder 1"/>
          <p:cNvSpPr>
            <a:spLocks noGrp="1"/>
          </p:cNvSpPr>
          <p:nvPr>
            <p:ph idx="1"/>
          </p:nvPr>
        </p:nvSpPr>
        <p:spPr/>
        <p:txBody>
          <a:bodyPr>
            <a:normAutofit fontScale="77500" lnSpcReduction="20000"/>
          </a:bodyPr>
          <a:lstStyle/>
          <a:p>
            <a:pPr>
              <a:lnSpc>
                <a:spcPct val="150000"/>
              </a:lnSpc>
            </a:pPr>
            <a:r>
              <a:rPr lang="en-US" dirty="0" err="1"/>
              <a:t>Mullineaux</a:t>
            </a:r>
            <a:r>
              <a:rPr lang="en-US" dirty="0"/>
              <a:t> Corporation has a target capital structure of 60 percent common stocks, 5 percent preferred stocks, and 35 percent debt. Its cost of equity is 14 percent, the cost of preferred stock is 6 percent, and the cost of debt is 8 percent. The relevant tax rate is 35 percent</a:t>
            </a:r>
          </a:p>
          <a:p>
            <a:pPr marL="457200" indent="-457200">
              <a:lnSpc>
                <a:spcPct val="150000"/>
              </a:lnSpc>
              <a:buFont typeface="+mj-lt"/>
              <a:buAutoNum type="alphaUcPeriod"/>
            </a:pPr>
            <a:r>
              <a:rPr lang="en-US" dirty="0"/>
              <a:t>What is the WACC?</a:t>
            </a:r>
          </a:p>
          <a:p>
            <a:pPr marL="457200" indent="-457200">
              <a:lnSpc>
                <a:spcPct val="150000"/>
              </a:lnSpc>
              <a:buFont typeface="+mj-lt"/>
              <a:buAutoNum type="alphaUcPeriod"/>
            </a:pPr>
            <a:r>
              <a:rPr lang="en-US" dirty="0"/>
              <a:t>The company’s president has approached you about </a:t>
            </a:r>
            <a:r>
              <a:rPr lang="en-US" dirty="0" err="1"/>
              <a:t>Mullineaux’s</a:t>
            </a:r>
            <a:r>
              <a:rPr lang="en-US" dirty="0"/>
              <a:t> capital structure. He wants to know why the company doesn’t use more preferred stock financing because its costs less than debt. What would you tell the president? </a:t>
            </a:r>
            <a:endParaRPr lang="x-none" dirty="0"/>
          </a:p>
          <a:p>
            <a:pPr marL="0" indent="0">
              <a:buNone/>
            </a:pPr>
            <a:endParaRPr lang="en-US" dirty="0"/>
          </a:p>
        </p:txBody>
      </p:sp>
    </p:spTree>
    <p:extLst>
      <p:ext uri="{BB962C8B-B14F-4D97-AF65-F5344CB8AC3E}">
        <p14:creationId xmlns:p14="http://schemas.microsoft.com/office/powerpoint/2010/main" val="2453471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of equity</a:t>
            </a:r>
          </a:p>
        </p:txBody>
      </p:sp>
      <p:sp>
        <p:nvSpPr>
          <p:cNvPr id="2" name="Content Placeholder 1"/>
          <p:cNvSpPr>
            <a:spLocks noGrp="1"/>
          </p:cNvSpPr>
          <p:nvPr>
            <p:ph idx="1"/>
          </p:nvPr>
        </p:nvSpPr>
        <p:spPr/>
        <p:txBody>
          <a:bodyPr>
            <a:normAutofit lnSpcReduction="10000"/>
          </a:bodyPr>
          <a:lstStyle/>
          <a:p>
            <a:pPr>
              <a:lnSpc>
                <a:spcPct val="150000"/>
              </a:lnSpc>
            </a:pPr>
            <a:r>
              <a:rPr lang="en-US" dirty="0"/>
              <a:t>Cost of common equity (</a:t>
            </a:r>
            <a:r>
              <a:rPr lang="en-US" i="1" dirty="0"/>
              <a:t>Re</a:t>
            </a:r>
            <a:r>
              <a:rPr lang="en-US" dirty="0"/>
              <a:t>) is the rate of return that an investor requires when investing in common shares of a company</a:t>
            </a:r>
          </a:p>
          <a:p>
            <a:pPr>
              <a:lnSpc>
                <a:spcPct val="150000"/>
              </a:lnSpc>
            </a:pPr>
            <a:r>
              <a:rPr lang="en-US" dirty="0"/>
              <a:t>The cost of common equity is the return required by equity investors given the </a:t>
            </a:r>
            <a:r>
              <a:rPr lang="en-US" i="1" dirty="0"/>
              <a:t>risk </a:t>
            </a:r>
            <a:r>
              <a:rPr lang="en-US" dirty="0"/>
              <a:t>of the cash flows from the firm</a:t>
            </a:r>
          </a:p>
          <a:p>
            <a:pPr lvl="1">
              <a:lnSpc>
                <a:spcPct val="150000"/>
              </a:lnSpc>
            </a:pPr>
            <a:r>
              <a:rPr lang="en-US" sz="2000" dirty="0"/>
              <a:t>Business risk</a:t>
            </a:r>
          </a:p>
          <a:p>
            <a:pPr lvl="1">
              <a:lnSpc>
                <a:spcPct val="150000"/>
              </a:lnSpc>
            </a:pPr>
            <a:r>
              <a:rPr lang="en-US" sz="2000" dirty="0"/>
              <a:t>Financial ris</a:t>
            </a:r>
            <a:r>
              <a:rPr lang="en-US" sz="2400" dirty="0"/>
              <a:t>k</a:t>
            </a:r>
          </a:p>
          <a:p>
            <a:endParaRPr lang="en-US" dirty="0"/>
          </a:p>
        </p:txBody>
      </p:sp>
    </p:spTree>
    <p:extLst>
      <p:ext uri="{BB962C8B-B14F-4D97-AF65-F5344CB8AC3E}">
        <p14:creationId xmlns:p14="http://schemas.microsoft.com/office/powerpoint/2010/main" val="120592681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 10 Page466</a:t>
            </a:r>
          </a:p>
        </p:txBody>
      </p:sp>
      <p:sp>
        <p:nvSpPr>
          <p:cNvPr id="2" name="Content Placeholder 1"/>
          <p:cNvSpPr>
            <a:spLocks noGrp="1"/>
          </p:cNvSpPr>
          <p:nvPr>
            <p:ph idx="1"/>
          </p:nvPr>
        </p:nvSpPr>
        <p:spPr/>
        <p:txBody>
          <a:bodyPr/>
          <a:lstStyle/>
          <a:p>
            <a:r>
              <a:rPr lang="en-US" dirty="0" err="1"/>
              <a:t>Sixx</a:t>
            </a:r>
            <a:r>
              <a:rPr lang="en-US" dirty="0"/>
              <a:t> AM Manufacturing has a target debt-equity ratio of 0.65. its cost of equity is 15 percent, and its cost of debt is 9 percent. If the tax rate is 35 percent, what is the company’s WACC?</a:t>
            </a:r>
            <a:endParaRPr lang="x-none" dirty="0"/>
          </a:p>
          <a:p>
            <a:endParaRPr lang="en-US" dirty="0"/>
          </a:p>
        </p:txBody>
      </p:sp>
    </p:spTree>
    <p:extLst>
      <p:ext uri="{BB962C8B-B14F-4D97-AF65-F5344CB8AC3E}">
        <p14:creationId xmlns:p14="http://schemas.microsoft.com/office/powerpoint/2010/main" val="40184056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 11 Page 466</a:t>
            </a:r>
          </a:p>
        </p:txBody>
      </p:sp>
      <p:sp>
        <p:nvSpPr>
          <p:cNvPr id="2" name="Content Placeholder 1"/>
          <p:cNvSpPr>
            <a:spLocks noGrp="1"/>
          </p:cNvSpPr>
          <p:nvPr>
            <p:ph idx="1"/>
          </p:nvPr>
        </p:nvSpPr>
        <p:spPr/>
        <p:txBody>
          <a:bodyPr/>
          <a:lstStyle/>
          <a:p>
            <a:r>
              <a:rPr lang="en-US" dirty="0" err="1"/>
              <a:t>Fama’s</a:t>
            </a:r>
            <a:r>
              <a:rPr lang="en-US" dirty="0"/>
              <a:t> Llamas has a WACC of 8.9 percent. The company’s cost of  equity is 12 percent, and its pretax cost of debt is 7.9 percent. The tax rate is 35 percent. What is the company’s target debt-equity ratio?</a:t>
            </a:r>
            <a:endParaRPr lang="x-none" dirty="0"/>
          </a:p>
          <a:p>
            <a:endParaRPr lang="en-US" dirty="0"/>
          </a:p>
        </p:txBody>
      </p:sp>
    </p:spTree>
    <p:extLst>
      <p:ext uri="{BB962C8B-B14F-4D97-AF65-F5344CB8AC3E}">
        <p14:creationId xmlns:p14="http://schemas.microsoft.com/office/powerpoint/2010/main" val="43766333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 12 Page 466</a:t>
            </a:r>
          </a:p>
        </p:txBody>
      </p:sp>
      <p:sp>
        <p:nvSpPr>
          <p:cNvPr id="2" name="Content Placeholder 1"/>
          <p:cNvSpPr>
            <a:spLocks noGrp="1"/>
          </p:cNvSpPr>
          <p:nvPr>
            <p:ph idx="1"/>
          </p:nvPr>
        </p:nvSpPr>
        <p:spPr/>
        <p:txBody>
          <a:bodyPr>
            <a:normAutofit fontScale="70000" lnSpcReduction="20000"/>
          </a:bodyPr>
          <a:lstStyle/>
          <a:p>
            <a:pPr>
              <a:lnSpc>
                <a:spcPct val="150000"/>
              </a:lnSpc>
            </a:pPr>
            <a:r>
              <a:rPr lang="en-US" dirty="0"/>
              <a:t>Filer Manufacturing has 11 million shares of common stock out standing. The current share price is 68$, and the book value per share is 6$. Filer Manufacturing also has two bond issues outstanding. The first bond issue has a face value of 70$ million, has a 7 percent coupon, and sells for 93 percent of par. The second issue has a face value of 55$ million, has an 8 percent coupon, and sells for 104 percent of par. The first issue matures in 21 years, the second in 6 years.</a:t>
            </a:r>
          </a:p>
          <a:p>
            <a:pPr marL="457200" indent="-457200">
              <a:lnSpc>
                <a:spcPct val="150000"/>
              </a:lnSpc>
              <a:buFont typeface="+mj-lt"/>
              <a:buAutoNum type="alphaUcPeriod"/>
            </a:pPr>
            <a:r>
              <a:rPr lang="en-US" dirty="0"/>
              <a:t>What  are Filer’s capital structure weights on a book value biases?</a:t>
            </a:r>
          </a:p>
          <a:p>
            <a:pPr marL="457200" indent="-457200">
              <a:lnSpc>
                <a:spcPct val="150000"/>
              </a:lnSpc>
              <a:buFont typeface="+mj-lt"/>
              <a:buAutoNum type="alphaUcPeriod"/>
            </a:pPr>
            <a:r>
              <a:rPr lang="en-US" dirty="0"/>
              <a:t>What  are Filer’s capital structure weights on a market value biases?</a:t>
            </a:r>
          </a:p>
          <a:p>
            <a:pPr marL="457200" indent="-457200">
              <a:lnSpc>
                <a:spcPct val="150000"/>
              </a:lnSpc>
              <a:buFont typeface="+mj-lt"/>
              <a:buAutoNum type="alphaUcPeriod"/>
            </a:pPr>
            <a:r>
              <a:rPr lang="en-US" dirty="0"/>
              <a:t>Which are more relevant, the book or market value weights? Why?</a:t>
            </a:r>
          </a:p>
          <a:p>
            <a:endParaRPr lang="en-US" dirty="0"/>
          </a:p>
        </p:txBody>
      </p:sp>
    </p:spTree>
    <p:extLst>
      <p:ext uri="{BB962C8B-B14F-4D97-AF65-F5344CB8AC3E}">
        <p14:creationId xmlns:p14="http://schemas.microsoft.com/office/powerpoint/2010/main" val="370345343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 18 Page 467</a:t>
            </a:r>
          </a:p>
        </p:txBody>
      </p:sp>
      <p:sp>
        <p:nvSpPr>
          <p:cNvPr id="2" name="Content Placeholder 1"/>
          <p:cNvSpPr>
            <a:spLocks noGrp="1"/>
          </p:cNvSpPr>
          <p:nvPr>
            <p:ph idx="1"/>
          </p:nvPr>
        </p:nvSpPr>
        <p:spPr/>
        <p:txBody>
          <a:bodyPr>
            <a:normAutofit fontScale="70000" lnSpcReduction="20000"/>
          </a:bodyPr>
          <a:lstStyle/>
          <a:p>
            <a:pPr>
              <a:lnSpc>
                <a:spcPct val="150000"/>
              </a:lnSpc>
            </a:pPr>
            <a:r>
              <a:rPr lang="en-US" dirty="0"/>
              <a:t>Suppose your company needs 20$million to build a new assembly line. Your target debt-equity ratio is .75. the flotation cost for new equity is 8 percent, but the flotation cost for debt is only 5 percent. Your boss decided to fund the project by borrowing money because the flotation costs are lower and the needed fund are relatively small.</a:t>
            </a:r>
          </a:p>
          <a:p>
            <a:pPr marL="457200" indent="-457200">
              <a:lnSpc>
                <a:spcPct val="150000"/>
              </a:lnSpc>
              <a:buFont typeface="+mj-lt"/>
              <a:buAutoNum type="alphaUcPeriod"/>
            </a:pPr>
            <a:r>
              <a:rPr lang="en-US" dirty="0"/>
              <a:t>What do you think about the rationale behind borrowing the entire amount?</a:t>
            </a:r>
          </a:p>
          <a:p>
            <a:pPr marL="457200" indent="-457200">
              <a:lnSpc>
                <a:spcPct val="150000"/>
              </a:lnSpc>
              <a:buFont typeface="+mj-lt"/>
              <a:buAutoNum type="alphaUcPeriod"/>
            </a:pPr>
            <a:r>
              <a:rPr lang="en-US" dirty="0"/>
              <a:t>What is your company weighted average flotation costs, assuming all equity is raised externally?</a:t>
            </a:r>
          </a:p>
          <a:p>
            <a:pPr marL="457200" indent="-457200">
              <a:lnSpc>
                <a:spcPct val="150000"/>
              </a:lnSpc>
              <a:buFont typeface="+mj-lt"/>
              <a:buAutoNum type="alphaUcPeriod"/>
            </a:pPr>
            <a:r>
              <a:rPr lang="en-US" dirty="0"/>
              <a:t>What is the true cost of building the new assembly line after taking flotation costs into account? Does it matter in this case that the entire amount is being raised from debt?</a:t>
            </a:r>
            <a:endParaRPr lang="x-none" dirty="0"/>
          </a:p>
          <a:p>
            <a:endParaRPr lang="en-US" dirty="0"/>
          </a:p>
        </p:txBody>
      </p:sp>
    </p:spTree>
    <p:extLst>
      <p:ext uri="{BB962C8B-B14F-4D97-AF65-F5344CB8AC3E}">
        <p14:creationId xmlns:p14="http://schemas.microsoft.com/office/powerpoint/2010/main" val="52414238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 23 Page 468</a:t>
            </a:r>
          </a:p>
        </p:txBody>
      </p:sp>
      <p:sp>
        <p:nvSpPr>
          <p:cNvPr id="2" name="Content Placeholder 1"/>
          <p:cNvSpPr>
            <a:spLocks noGrp="1"/>
          </p:cNvSpPr>
          <p:nvPr>
            <p:ph idx="1"/>
          </p:nvPr>
        </p:nvSpPr>
        <p:spPr/>
        <p:txBody>
          <a:bodyPr>
            <a:normAutofit fontScale="92500" lnSpcReduction="20000"/>
          </a:bodyPr>
          <a:lstStyle/>
          <a:p>
            <a:pPr>
              <a:lnSpc>
                <a:spcPct val="150000"/>
              </a:lnSpc>
            </a:pPr>
            <a:r>
              <a:rPr lang="en-US" dirty="0"/>
              <a:t>Floyd industries stock has a beta of 1.5. the company just paid a dividend of .8$, and the dividends are expected to grow at 5 percent. The expected return of the market is 12 percent, and the Treasury bill are yielding 5.5 percent. The most recent stock price for Floyd is 61$.</a:t>
            </a:r>
          </a:p>
          <a:p>
            <a:pPr marL="457200" indent="-457200">
              <a:lnSpc>
                <a:spcPct val="150000"/>
              </a:lnSpc>
              <a:buFont typeface="+mj-lt"/>
              <a:buAutoNum type="alphaUcPeriod"/>
            </a:pPr>
            <a:r>
              <a:rPr lang="en-US" dirty="0"/>
              <a:t>Calculate the cost of equity using DCF method</a:t>
            </a:r>
          </a:p>
          <a:p>
            <a:pPr marL="457200" indent="-457200">
              <a:lnSpc>
                <a:spcPct val="150000"/>
              </a:lnSpc>
              <a:buFont typeface="+mj-lt"/>
              <a:buAutoNum type="alphaUcPeriod"/>
            </a:pPr>
            <a:r>
              <a:rPr lang="en-US" dirty="0"/>
              <a:t>Calculate the cost of equity using SML method</a:t>
            </a:r>
          </a:p>
          <a:p>
            <a:pPr marL="457200" indent="-457200">
              <a:lnSpc>
                <a:spcPct val="150000"/>
              </a:lnSpc>
              <a:buFont typeface="+mj-lt"/>
              <a:buAutoNum type="alphaUcPeriod"/>
            </a:pPr>
            <a:r>
              <a:rPr lang="en-US" dirty="0"/>
              <a:t>Why do you think your estimates in (a) and (b) are so different?</a:t>
            </a:r>
          </a:p>
          <a:p>
            <a:endParaRPr lang="en-US" dirty="0"/>
          </a:p>
        </p:txBody>
      </p:sp>
    </p:spTree>
    <p:extLst>
      <p:ext uri="{BB962C8B-B14F-4D97-AF65-F5344CB8AC3E}">
        <p14:creationId xmlns:p14="http://schemas.microsoft.com/office/powerpoint/2010/main" val="2037529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of equity</a:t>
            </a:r>
          </a:p>
        </p:txBody>
      </p:sp>
      <p:sp>
        <p:nvSpPr>
          <p:cNvPr id="2" name="Content Placeholder 1"/>
          <p:cNvSpPr>
            <a:spLocks noGrp="1"/>
          </p:cNvSpPr>
          <p:nvPr>
            <p:ph idx="1"/>
          </p:nvPr>
        </p:nvSpPr>
        <p:spPr/>
        <p:txBody>
          <a:bodyPr/>
          <a:lstStyle/>
          <a:p>
            <a:pPr>
              <a:lnSpc>
                <a:spcPct val="150000"/>
              </a:lnSpc>
            </a:pPr>
            <a:r>
              <a:rPr lang="en-US" dirty="0"/>
              <a:t>There are two major methods for determining the cost of common equity</a:t>
            </a:r>
          </a:p>
          <a:p>
            <a:pPr marL="731520" lvl="1" indent="-457200">
              <a:lnSpc>
                <a:spcPct val="150000"/>
              </a:lnSpc>
              <a:buFont typeface="+mj-lt"/>
              <a:buAutoNum type="arabicPeriod"/>
            </a:pPr>
            <a:r>
              <a:rPr lang="en-US" sz="2000" dirty="0"/>
              <a:t>Dividend growth model</a:t>
            </a:r>
          </a:p>
          <a:p>
            <a:pPr marL="731520" lvl="1" indent="-457200">
              <a:lnSpc>
                <a:spcPct val="150000"/>
              </a:lnSpc>
              <a:buFont typeface="+mj-lt"/>
              <a:buAutoNum type="arabicPeriod"/>
            </a:pPr>
            <a:r>
              <a:rPr lang="en-US" sz="2000" dirty="0"/>
              <a:t>SML </a:t>
            </a:r>
          </a:p>
          <a:p>
            <a:endParaRPr lang="en-US" dirty="0"/>
          </a:p>
        </p:txBody>
      </p:sp>
    </p:spTree>
    <p:extLst>
      <p:ext uri="{BB962C8B-B14F-4D97-AF65-F5344CB8AC3E}">
        <p14:creationId xmlns:p14="http://schemas.microsoft.com/office/powerpoint/2010/main" val="3817985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Reminder</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40144779"/>
              </p:ext>
            </p:extLst>
          </p:nvPr>
        </p:nvGraphicFramePr>
        <p:xfrm>
          <a:off x="871538" y="1816476"/>
          <a:ext cx="7408862" cy="4309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1317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of equity</a:t>
            </a:r>
          </a:p>
        </p:txBody>
      </p:sp>
      <p:sp>
        <p:nvSpPr>
          <p:cNvPr id="2" name="Content Placeholder 1"/>
          <p:cNvSpPr>
            <a:spLocks noGrp="1"/>
          </p:cNvSpPr>
          <p:nvPr>
            <p:ph idx="1"/>
          </p:nvPr>
        </p:nvSpPr>
        <p:spPr/>
        <p:txBody>
          <a:bodyPr/>
          <a:lstStyle/>
          <a:p>
            <a:pPr marL="0" indent="0">
              <a:buNone/>
            </a:pPr>
            <a:r>
              <a:rPr lang="en-US" b="1" u="sng" dirty="0" smtClean="0"/>
              <a:t>1- Dividend </a:t>
            </a:r>
            <a:r>
              <a:rPr lang="en-US" b="1" u="sng" dirty="0"/>
              <a:t>growth model</a:t>
            </a:r>
          </a:p>
          <a:p>
            <a:pPr marL="0" indent="0">
              <a:buNone/>
            </a:pPr>
            <a:endParaRPr lang="en-US" dirty="0"/>
          </a:p>
        </p:txBody>
      </p:sp>
      <p:graphicFrame>
        <p:nvGraphicFramePr>
          <p:cNvPr id="4" name="Object 5"/>
          <p:cNvGraphicFramePr>
            <a:graphicFrameLocks noChangeAspect="1"/>
          </p:cNvGraphicFramePr>
          <p:nvPr>
            <p:extLst>
              <p:ext uri="{D42A27DB-BD31-4B8C-83A1-F6EECF244321}">
                <p14:modId xmlns:p14="http://schemas.microsoft.com/office/powerpoint/2010/main" val="2098012343"/>
              </p:ext>
            </p:extLst>
          </p:nvPr>
        </p:nvGraphicFramePr>
        <p:xfrm>
          <a:off x="1813392" y="2644683"/>
          <a:ext cx="5334000" cy="1041400"/>
        </p:xfrm>
        <a:graphic>
          <a:graphicData uri="http://schemas.openxmlformats.org/presentationml/2006/ole">
            <mc:AlternateContent xmlns:mc="http://schemas.openxmlformats.org/markup-compatibility/2006">
              <mc:Choice xmlns:v="urn:schemas-microsoft-com:vml" Requires="v">
                <p:oleObj spid="_x0000_s1105" name="Equation" r:id="rId3" imgW="749160" imgH="253800" progId="Equation.3">
                  <p:embed/>
                </p:oleObj>
              </mc:Choice>
              <mc:Fallback>
                <p:oleObj name="Equation" r:id="rId3" imgW="749160" imgH="253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3392" y="2644683"/>
                        <a:ext cx="5334000" cy="104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7" name="Object 4"/>
          <p:cNvGraphicFramePr>
            <a:graphicFrameLocks noChangeAspect="1"/>
          </p:cNvGraphicFramePr>
          <p:nvPr>
            <p:extLst>
              <p:ext uri="{D42A27DB-BD31-4B8C-83A1-F6EECF244321}">
                <p14:modId xmlns:p14="http://schemas.microsoft.com/office/powerpoint/2010/main" val="2964758741"/>
              </p:ext>
            </p:extLst>
          </p:nvPr>
        </p:nvGraphicFramePr>
        <p:xfrm>
          <a:off x="1813392" y="3952042"/>
          <a:ext cx="5181600" cy="987425"/>
        </p:xfrm>
        <a:graphic>
          <a:graphicData uri="http://schemas.openxmlformats.org/presentationml/2006/ole">
            <mc:AlternateContent xmlns:mc="http://schemas.openxmlformats.org/markup-compatibility/2006">
              <mc:Choice xmlns:v="urn:schemas-microsoft-com:vml" Requires="v">
                <p:oleObj spid="_x0000_s1106" name="Equation" r:id="rId5" imgW="825480" imgH="444240" progId="Equation.3">
                  <p:embed/>
                </p:oleObj>
              </mc:Choice>
              <mc:Fallback>
                <p:oleObj name="Equation" r:id="rId5" imgW="825480" imgH="4442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13392" y="3952042"/>
                        <a:ext cx="5181600" cy="987425"/>
                      </a:xfrm>
                      <a:prstGeom prst="rect">
                        <a:avLst/>
                      </a:prstGeom>
                      <a:solidFill>
                        <a:schemeClr val="bg1"/>
                      </a:solidFill>
                    </p:spPr>
                  </p:pic>
                </p:oleObj>
              </mc:Fallback>
            </mc:AlternateContent>
          </a:graphicData>
        </a:graphic>
      </p:graphicFrame>
      <p:sp>
        <p:nvSpPr>
          <p:cNvPr id="8" name="Rectangle 7"/>
          <p:cNvSpPr/>
          <p:nvPr/>
        </p:nvSpPr>
        <p:spPr>
          <a:xfrm>
            <a:off x="457200" y="4832720"/>
            <a:ext cx="4572000" cy="1315745"/>
          </a:xfrm>
          <a:prstGeom prst="rect">
            <a:avLst/>
          </a:prstGeom>
        </p:spPr>
        <p:txBody>
          <a:bodyPr>
            <a:spAutoFit/>
          </a:bodyPr>
          <a:lstStyle/>
          <a:p>
            <a:pPr lvl="0" defTabSz="914400" rtl="1">
              <a:lnSpc>
                <a:spcPct val="150000"/>
              </a:lnSpc>
              <a:spcBef>
                <a:spcPct val="0"/>
              </a:spcBef>
              <a:defRPr/>
            </a:pPr>
            <a:r>
              <a:rPr lang="en-US" dirty="0">
                <a:solidFill>
                  <a:srgbClr val="FF0000"/>
                </a:solidFill>
              </a:rPr>
              <a:t>D</a:t>
            </a:r>
            <a:r>
              <a:rPr lang="en-US" sz="1100" dirty="0">
                <a:solidFill>
                  <a:srgbClr val="FF0000"/>
                </a:solidFill>
              </a:rPr>
              <a:t>1</a:t>
            </a:r>
            <a:r>
              <a:rPr lang="en-US" dirty="0">
                <a:solidFill>
                  <a:srgbClr val="FF0000"/>
                </a:solidFill>
              </a:rPr>
              <a:t>: expected dividend for upcoming year</a:t>
            </a:r>
            <a:br>
              <a:rPr lang="en-US" dirty="0">
                <a:solidFill>
                  <a:srgbClr val="FF0000"/>
                </a:solidFill>
              </a:rPr>
            </a:br>
            <a:r>
              <a:rPr lang="en-US" dirty="0">
                <a:solidFill>
                  <a:srgbClr val="FF0000"/>
                </a:solidFill>
              </a:rPr>
              <a:t>Po: current share price</a:t>
            </a:r>
            <a:br>
              <a:rPr lang="en-US" dirty="0">
                <a:solidFill>
                  <a:srgbClr val="FF0000"/>
                </a:solidFill>
              </a:rPr>
            </a:br>
            <a:r>
              <a:rPr lang="en-US" dirty="0">
                <a:solidFill>
                  <a:srgbClr val="FF0000"/>
                </a:solidFill>
              </a:rPr>
              <a:t>g: growth rate</a:t>
            </a:r>
          </a:p>
        </p:txBody>
      </p:sp>
    </p:spTree>
    <p:extLst>
      <p:ext uri="{BB962C8B-B14F-4D97-AF65-F5344CB8AC3E}">
        <p14:creationId xmlns:p14="http://schemas.microsoft.com/office/powerpoint/2010/main" val="80326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290</TotalTime>
  <Words>3641</Words>
  <Application>Microsoft Office PowerPoint</Application>
  <PresentationFormat>On-screen Show (4:3)</PresentationFormat>
  <Paragraphs>344</Paragraphs>
  <Slides>64</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64</vt:i4>
      </vt:variant>
    </vt:vector>
  </HeadingPairs>
  <TitlesOfParts>
    <vt:vector size="67" baseType="lpstr">
      <vt:lpstr>Apothecary</vt:lpstr>
      <vt:lpstr>Equation</vt:lpstr>
      <vt:lpstr>Document</vt:lpstr>
      <vt:lpstr>Cost of capital</vt:lpstr>
      <vt:lpstr>Require return versus cost of capital</vt:lpstr>
      <vt:lpstr>PowerPoint Presentation</vt:lpstr>
      <vt:lpstr>PowerPoint Presentation</vt:lpstr>
      <vt:lpstr>Capital structure</vt:lpstr>
      <vt:lpstr>Cost of equity</vt:lpstr>
      <vt:lpstr>Cost of equity</vt:lpstr>
      <vt:lpstr>Reminder</vt:lpstr>
      <vt:lpstr>Cost of equity</vt:lpstr>
      <vt:lpstr>Cost of equity</vt:lpstr>
      <vt:lpstr>Cost of equity</vt:lpstr>
      <vt:lpstr>Cost of equity</vt:lpstr>
      <vt:lpstr>Cost of equity</vt:lpstr>
      <vt:lpstr>Cost of equity</vt:lpstr>
      <vt:lpstr>Cost of equity</vt:lpstr>
      <vt:lpstr>Cost of equity</vt:lpstr>
      <vt:lpstr>Cost of equity</vt:lpstr>
      <vt:lpstr>Cost of equity</vt:lpstr>
      <vt:lpstr>Ex 1 Page 465</vt:lpstr>
      <vt:lpstr>Ex3 Page 465</vt:lpstr>
      <vt:lpstr>Ex4 Page 465</vt:lpstr>
      <vt:lpstr>Reminder</vt:lpstr>
      <vt:lpstr>PowerPoint Presentation</vt:lpstr>
      <vt:lpstr>PowerPoint Presentation</vt:lpstr>
      <vt:lpstr>Cost of debt </vt:lpstr>
      <vt:lpstr>Cost of debt </vt:lpstr>
      <vt:lpstr>Cost of debt </vt:lpstr>
      <vt:lpstr>Cost of debt </vt:lpstr>
      <vt:lpstr>Cost of debt </vt:lpstr>
      <vt:lpstr>Cost of debt </vt:lpstr>
      <vt:lpstr>Cost of debt </vt:lpstr>
      <vt:lpstr>Cost of debt</vt:lpstr>
      <vt:lpstr>Cost of preferred stocks</vt:lpstr>
      <vt:lpstr>Cost of preferred stocks</vt:lpstr>
      <vt:lpstr>Example 14.3</vt:lpstr>
      <vt:lpstr>Ex5 Page 465</vt:lpstr>
      <vt:lpstr>Why Cost of Capital Is Important</vt:lpstr>
      <vt:lpstr>Reminder</vt:lpstr>
      <vt:lpstr>The Weighted Average Cost of Capital</vt:lpstr>
      <vt:lpstr>WACC</vt:lpstr>
      <vt:lpstr>WACC</vt:lpstr>
      <vt:lpstr>Capital Structure Weights</vt:lpstr>
      <vt:lpstr>Example: Capital Structure Weights</vt:lpstr>
      <vt:lpstr>Book value weights</vt:lpstr>
      <vt:lpstr>Book value weights</vt:lpstr>
      <vt:lpstr>Market-value Weights</vt:lpstr>
      <vt:lpstr>Market-value Weights</vt:lpstr>
      <vt:lpstr>Market versus book values</vt:lpstr>
      <vt:lpstr>Taxes and the WACC</vt:lpstr>
      <vt:lpstr>Example</vt:lpstr>
      <vt:lpstr>Example</vt:lpstr>
      <vt:lpstr>Ex 14.4</vt:lpstr>
      <vt:lpstr>What is WACC used for</vt:lpstr>
      <vt:lpstr>Drawbacks </vt:lpstr>
      <vt:lpstr>Flotation Costs- Basic Approach</vt:lpstr>
      <vt:lpstr>Example</vt:lpstr>
      <vt:lpstr>Example</vt:lpstr>
      <vt:lpstr>Flotation Costs &amp; NPV</vt:lpstr>
      <vt:lpstr>Ex 9 Page 465</vt:lpstr>
      <vt:lpstr>Ex 10 Page466</vt:lpstr>
      <vt:lpstr>Ex 11 Page 466</vt:lpstr>
      <vt:lpstr>EX 12 Page 466</vt:lpstr>
      <vt:lpstr>Ex 18 Page 467</vt:lpstr>
      <vt:lpstr>Ex 23 Page 468</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Cost of capital</dc:title>
  <dc:creator>Me Stc</dc:creator>
  <cp:lastModifiedBy>Noha Daghestani</cp:lastModifiedBy>
  <cp:revision>42</cp:revision>
  <dcterms:created xsi:type="dcterms:W3CDTF">2015-09-02T17:28:54Z</dcterms:created>
  <dcterms:modified xsi:type="dcterms:W3CDTF">2016-01-27T08:57:33Z</dcterms:modified>
</cp:coreProperties>
</file>