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8" r:id="rId3"/>
    <p:sldId id="277" r:id="rId4"/>
    <p:sldId id="280" r:id="rId5"/>
    <p:sldId id="279" r:id="rId6"/>
    <p:sldId id="281" r:id="rId7"/>
    <p:sldId id="282" r:id="rId8"/>
    <p:sldId id="283" r:id="rId9"/>
    <p:sldId id="257" r:id="rId10"/>
    <p:sldId id="258" r:id="rId11"/>
    <p:sldId id="259" r:id="rId12"/>
    <p:sldId id="261" r:id="rId13"/>
    <p:sldId id="260"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E1F2813-B68F-714D-8F43-601FF53DA35B}">
          <p14:sldIdLst>
            <p14:sldId id="256"/>
            <p14:sldId id="278"/>
            <p14:sldId id="277"/>
            <p14:sldId id="280"/>
            <p14:sldId id="279"/>
            <p14:sldId id="281"/>
            <p14:sldId id="282"/>
            <p14:sldId id="283"/>
            <p14:sldId id="257"/>
            <p14:sldId id="258"/>
            <p14:sldId id="259"/>
            <p14:sldId id="261"/>
            <p14:sldId id="260"/>
            <p14:sldId id="262"/>
            <p14:sldId id="263"/>
            <p14:sldId id="264"/>
            <p14:sldId id="265"/>
            <p14:sldId id="266"/>
            <p14:sldId id="267"/>
            <p14:sldId id="268"/>
            <p14:sldId id="269"/>
            <p14:sldId id="270"/>
            <p14:sldId id="271"/>
            <p14:sldId id="272"/>
            <p14:sldId id="273"/>
            <p14:sldId id="274"/>
            <p14:sldId id="275"/>
            <p14:sldId id="276"/>
          </p14:sldIdLst>
        </p14:section>
        <p14:section name="Untitled Section" id="{0FB8A738-C25A-CA43-A058-55E9AE58943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5" d="100"/>
          <a:sy n="95" d="100"/>
        </p:scale>
        <p:origin x="-12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3E9926-34B5-9840-8FDB-A92B8E20B1DF}"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68F74-D74A-BA42-9F58-32A390AEBFC1}" type="slidenum">
              <a:rPr lang="en-US" smtClean="0"/>
              <a:t>‹#›</a:t>
            </a:fld>
            <a:endParaRPr lang="en-US"/>
          </a:p>
        </p:txBody>
      </p:sp>
    </p:spTree>
    <p:extLst>
      <p:ext uri="{BB962C8B-B14F-4D97-AF65-F5344CB8AC3E}">
        <p14:creationId xmlns:p14="http://schemas.microsoft.com/office/powerpoint/2010/main" val="2542260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E9926-34B5-9840-8FDB-A92B8E20B1DF}"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68F74-D74A-BA42-9F58-32A390AEBFC1}" type="slidenum">
              <a:rPr lang="en-US" smtClean="0"/>
              <a:t>‹#›</a:t>
            </a:fld>
            <a:endParaRPr lang="en-US"/>
          </a:p>
        </p:txBody>
      </p:sp>
    </p:spTree>
    <p:extLst>
      <p:ext uri="{BB962C8B-B14F-4D97-AF65-F5344CB8AC3E}">
        <p14:creationId xmlns:p14="http://schemas.microsoft.com/office/powerpoint/2010/main" val="2043346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E9926-34B5-9840-8FDB-A92B8E20B1DF}"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68F74-D74A-BA42-9F58-32A390AEBFC1}" type="slidenum">
              <a:rPr lang="en-US" smtClean="0"/>
              <a:t>‹#›</a:t>
            </a:fld>
            <a:endParaRPr lang="en-US"/>
          </a:p>
        </p:txBody>
      </p:sp>
    </p:spTree>
    <p:extLst>
      <p:ext uri="{BB962C8B-B14F-4D97-AF65-F5344CB8AC3E}">
        <p14:creationId xmlns:p14="http://schemas.microsoft.com/office/powerpoint/2010/main" val="2236533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E9926-34B5-9840-8FDB-A92B8E20B1DF}"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68F74-D74A-BA42-9F58-32A390AEBFC1}" type="slidenum">
              <a:rPr lang="en-US" smtClean="0"/>
              <a:t>‹#›</a:t>
            </a:fld>
            <a:endParaRPr lang="en-US"/>
          </a:p>
        </p:txBody>
      </p:sp>
    </p:spTree>
    <p:extLst>
      <p:ext uri="{BB962C8B-B14F-4D97-AF65-F5344CB8AC3E}">
        <p14:creationId xmlns:p14="http://schemas.microsoft.com/office/powerpoint/2010/main" val="111868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3E9926-34B5-9840-8FDB-A92B8E20B1DF}"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68F74-D74A-BA42-9F58-32A390AEBFC1}" type="slidenum">
              <a:rPr lang="en-US" smtClean="0"/>
              <a:t>‹#›</a:t>
            </a:fld>
            <a:endParaRPr lang="en-US"/>
          </a:p>
        </p:txBody>
      </p:sp>
    </p:spTree>
    <p:extLst>
      <p:ext uri="{BB962C8B-B14F-4D97-AF65-F5344CB8AC3E}">
        <p14:creationId xmlns:p14="http://schemas.microsoft.com/office/powerpoint/2010/main" val="353196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3E9926-34B5-9840-8FDB-A92B8E20B1DF}" type="datetimeFigureOut">
              <a:rPr lang="en-US" smtClean="0"/>
              <a:t>2/15/16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268F74-D74A-BA42-9F58-32A390AEBFC1}" type="slidenum">
              <a:rPr lang="en-US" smtClean="0"/>
              <a:t>‹#›</a:t>
            </a:fld>
            <a:endParaRPr lang="en-US"/>
          </a:p>
        </p:txBody>
      </p:sp>
    </p:spTree>
    <p:extLst>
      <p:ext uri="{BB962C8B-B14F-4D97-AF65-F5344CB8AC3E}">
        <p14:creationId xmlns:p14="http://schemas.microsoft.com/office/powerpoint/2010/main" val="363152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3E9926-34B5-9840-8FDB-A92B8E20B1DF}" type="datetimeFigureOut">
              <a:rPr lang="en-US" smtClean="0"/>
              <a:t>2/15/16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268F74-D74A-BA42-9F58-32A390AEBFC1}" type="slidenum">
              <a:rPr lang="en-US" smtClean="0"/>
              <a:t>‹#›</a:t>
            </a:fld>
            <a:endParaRPr lang="en-US"/>
          </a:p>
        </p:txBody>
      </p:sp>
    </p:spTree>
    <p:extLst>
      <p:ext uri="{BB962C8B-B14F-4D97-AF65-F5344CB8AC3E}">
        <p14:creationId xmlns:p14="http://schemas.microsoft.com/office/powerpoint/2010/main" val="334430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3E9926-34B5-9840-8FDB-A92B8E20B1DF}" type="datetimeFigureOut">
              <a:rPr lang="en-US" smtClean="0"/>
              <a:t>2/15/16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268F74-D74A-BA42-9F58-32A390AEBFC1}" type="slidenum">
              <a:rPr lang="en-US" smtClean="0"/>
              <a:t>‹#›</a:t>
            </a:fld>
            <a:endParaRPr lang="en-US"/>
          </a:p>
        </p:txBody>
      </p:sp>
    </p:spTree>
    <p:extLst>
      <p:ext uri="{BB962C8B-B14F-4D97-AF65-F5344CB8AC3E}">
        <p14:creationId xmlns:p14="http://schemas.microsoft.com/office/powerpoint/2010/main" val="2238767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3E9926-34B5-9840-8FDB-A92B8E20B1DF}" type="datetimeFigureOut">
              <a:rPr lang="en-US" smtClean="0"/>
              <a:t>2/15/16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268F74-D74A-BA42-9F58-32A390AEBFC1}" type="slidenum">
              <a:rPr lang="en-US" smtClean="0"/>
              <a:t>‹#›</a:t>
            </a:fld>
            <a:endParaRPr lang="en-US"/>
          </a:p>
        </p:txBody>
      </p:sp>
    </p:spTree>
    <p:extLst>
      <p:ext uri="{BB962C8B-B14F-4D97-AF65-F5344CB8AC3E}">
        <p14:creationId xmlns:p14="http://schemas.microsoft.com/office/powerpoint/2010/main" val="1854643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3E9926-34B5-9840-8FDB-A92B8E20B1DF}" type="datetimeFigureOut">
              <a:rPr lang="en-US" smtClean="0"/>
              <a:t>2/15/16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268F74-D74A-BA42-9F58-32A390AEBFC1}" type="slidenum">
              <a:rPr lang="en-US" smtClean="0"/>
              <a:t>‹#›</a:t>
            </a:fld>
            <a:endParaRPr lang="en-US"/>
          </a:p>
        </p:txBody>
      </p:sp>
    </p:spTree>
    <p:extLst>
      <p:ext uri="{BB962C8B-B14F-4D97-AF65-F5344CB8AC3E}">
        <p14:creationId xmlns:p14="http://schemas.microsoft.com/office/powerpoint/2010/main" val="7767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3E9926-34B5-9840-8FDB-A92B8E20B1DF}" type="datetimeFigureOut">
              <a:rPr lang="en-US" smtClean="0"/>
              <a:t>2/15/16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268F74-D74A-BA42-9F58-32A390AEBFC1}" type="slidenum">
              <a:rPr lang="en-US" smtClean="0"/>
              <a:t>‹#›</a:t>
            </a:fld>
            <a:endParaRPr lang="en-US"/>
          </a:p>
        </p:txBody>
      </p:sp>
    </p:spTree>
    <p:extLst>
      <p:ext uri="{BB962C8B-B14F-4D97-AF65-F5344CB8AC3E}">
        <p14:creationId xmlns:p14="http://schemas.microsoft.com/office/powerpoint/2010/main" val="19869140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3E9926-34B5-9840-8FDB-A92B8E20B1DF}" type="datetimeFigureOut">
              <a:rPr lang="en-US" smtClean="0"/>
              <a:t>2/15/16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268F74-D74A-BA42-9F58-32A390AEBFC1}" type="slidenum">
              <a:rPr lang="en-US" smtClean="0"/>
              <a:t>‹#›</a:t>
            </a:fld>
            <a:endParaRPr lang="en-US"/>
          </a:p>
        </p:txBody>
      </p:sp>
    </p:spTree>
    <p:extLst>
      <p:ext uri="{BB962C8B-B14F-4D97-AF65-F5344CB8AC3E}">
        <p14:creationId xmlns:p14="http://schemas.microsoft.com/office/powerpoint/2010/main" val="3797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52537"/>
            <a:ext cx="7772400" cy="1755775"/>
          </a:xfrm>
          <a:solidFill>
            <a:schemeClr val="bg1">
              <a:lumMod val="85000"/>
            </a:schemeClr>
          </a:solidFill>
        </p:spPr>
        <p:txBody>
          <a:bodyPr/>
          <a:lstStyle/>
          <a:p>
            <a:r>
              <a:rPr lang="en-US" dirty="0" smtClean="0">
                <a:solidFill>
                  <a:schemeClr val="bg2">
                    <a:lumMod val="50000"/>
                  </a:schemeClr>
                </a:solidFill>
              </a:rPr>
              <a:t>Cost of capital</a:t>
            </a:r>
            <a:endParaRPr lang="en-US" dirty="0">
              <a:solidFill>
                <a:schemeClr val="bg2">
                  <a:lumMod val="50000"/>
                </a:schemeClr>
              </a:solidFill>
            </a:endParaRPr>
          </a:p>
        </p:txBody>
      </p:sp>
      <p:sp>
        <p:nvSpPr>
          <p:cNvPr id="3" name="Subtitle 2"/>
          <p:cNvSpPr>
            <a:spLocks noGrp="1"/>
          </p:cNvSpPr>
          <p:nvPr>
            <p:ph type="subTitle" idx="1"/>
          </p:nvPr>
        </p:nvSpPr>
        <p:spPr>
          <a:solidFill>
            <a:schemeClr val="bg1">
              <a:lumMod val="85000"/>
            </a:schemeClr>
          </a:solidFill>
        </p:spPr>
        <p:txBody>
          <a:bodyPr/>
          <a:lstStyle/>
          <a:p>
            <a:r>
              <a:rPr lang="en-US" dirty="0" smtClean="0"/>
              <a:t>Chapter 14</a:t>
            </a:r>
          </a:p>
          <a:p>
            <a:r>
              <a:rPr lang="en-US" dirty="0" smtClean="0"/>
              <a:t>problems</a:t>
            </a:r>
            <a:endParaRPr lang="en-US" dirty="0"/>
          </a:p>
        </p:txBody>
      </p:sp>
      <p:sp>
        <p:nvSpPr>
          <p:cNvPr id="5" name="TextBox 4"/>
          <p:cNvSpPr txBox="1"/>
          <p:nvPr/>
        </p:nvSpPr>
        <p:spPr>
          <a:xfrm>
            <a:off x="7325895" y="73526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09961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3A299">
                    <a:lumMod val="75000"/>
                  </a:srgbClr>
                </a:solidFill>
              </a:rPr>
              <a:t>Cost of debt </a:t>
            </a:r>
            <a:endParaRPr lang="en-US" dirty="0"/>
          </a:p>
        </p:txBody>
      </p:sp>
      <p:sp>
        <p:nvSpPr>
          <p:cNvPr id="3" name="Content Placeholder 2"/>
          <p:cNvSpPr>
            <a:spLocks noGrp="1"/>
          </p:cNvSpPr>
          <p:nvPr>
            <p:ph idx="1"/>
          </p:nvPr>
        </p:nvSpPr>
        <p:spPr/>
        <p:txBody>
          <a:bodyPr>
            <a:normAutofit fontScale="47500" lnSpcReduction="20000"/>
          </a:bodyPr>
          <a:lstStyle/>
          <a:p>
            <a:pPr marL="0" indent="0">
              <a:spcAft>
                <a:spcPts val="0"/>
              </a:spcAft>
              <a:buNone/>
            </a:pPr>
            <a:r>
              <a:rPr lang="en-US" sz="4200" dirty="0" smtClean="0">
                <a:solidFill>
                  <a:srgbClr val="FF6600"/>
                </a:solidFill>
                <a:ea typeface="MS Mincho"/>
                <a:cs typeface="Arial"/>
              </a:rPr>
              <a:t>Suppose we have a bond issue currently outstanding that has 10 years left to maturity and a face value of $1,000. The coupon rate is 10% and coupons are paid annually. The bond is currently selling for $941. What is the cost of debt Rd? </a:t>
            </a:r>
            <a:endParaRPr lang="en-US" dirty="0" smtClean="0">
              <a:latin typeface="Cambria"/>
              <a:ea typeface="MS Mincho"/>
              <a:cs typeface="Arial"/>
            </a:endParaRPr>
          </a:p>
          <a:p>
            <a:pPr marL="0" indent="0">
              <a:spcAft>
                <a:spcPts val="0"/>
              </a:spcAft>
              <a:buNone/>
            </a:pPr>
            <a:r>
              <a:rPr lang="en-US" dirty="0" smtClean="0">
                <a:latin typeface="Cambria"/>
                <a:ea typeface="MS Mincho"/>
                <a:cs typeface="Arial"/>
              </a:rPr>
              <a:t>To find the cost of debt or the YTM:</a:t>
            </a:r>
          </a:p>
          <a:p>
            <a:pPr marL="0" indent="0">
              <a:spcAft>
                <a:spcPts val="0"/>
              </a:spcAft>
              <a:buNone/>
            </a:pPr>
            <a:r>
              <a:rPr lang="en-US" b="1" dirty="0" smtClean="0">
                <a:solidFill>
                  <a:srgbClr val="FF0000"/>
                </a:solidFill>
                <a:latin typeface="Cambria"/>
                <a:ea typeface="MS Mincho"/>
                <a:cs typeface="Arial"/>
              </a:rPr>
              <a:t>1. If the Price is </a:t>
            </a:r>
            <a:r>
              <a:rPr lang="en-US" b="1" u="sng" dirty="0" smtClean="0">
                <a:solidFill>
                  <a:srgbClr val="FF0000"/>
                </a:solidFill>
                <a:latin typeface="Cambria"/>
                <a:ea typeface="MS Mincho"/>
                <a:cs typeface="Arial"/>
              </a:rPr>
              <a:t>lower </a:t>
            </a:r>
            <a:r>
              <a:rPr lang="en-US" b="1" dirty="0" smtClean="0">
                <a:solidFill>
                  <a:srgbClr val="FF0000"/>
                </a:solidFill>
                <a:latin typeface="Cambria"/>
                <a:ea typeface="MS Mincho"/>
                <a:cs typeface="Arial"/>
              </a:rPr>
              <a:t>than face value</a:t>
            </a:r>
            <a:endParaRPr lang="en-US" dirty="0" smtClean="0">
              <a:solidFill>
                <a:srgbClr val="FF0000"/>
              </a:solidFill>
              <a:latin typeface="Cambria"/>
              <a:ea typeface="MS Mincho"/>
              <a:cs typeface="Arial"/>
            </a:endParaRPr>
          </a:p>
          <a:p>
            <a:pPr marL="0" indent="0">
              <a:spcAft>
                <a:spcPts val="0"/>
              </a:spcAft>
              <a:buNone/>
            </a:pPr>
            <a:r>
              <a:rPr lang="en-US" b="1" dirty="0" smtClean="0">
                <a:latin typeface="Cambria"/>
                <a:ea typeface="MS Mincho"/>
                <a:cs typeface="Arial"/>
              </a:rPr>
              <a:t> </a:t>
            </a:r>
            <a:endParaRPr lang="en-US" dirty="0" smtClean="0">
              <a:latin typeface="Cambria"/>
              <a:ea typeface="MS Mincho"/>
              <a:cs typeface="Arial"/>
            </a:endParaRPr>
          </a:p>
          <a:p>
            <a:pPr marL="0" indent="0">
              <a:spcAft>
                <a:spcPts val="0"/>
              </a:spcAft>
              <a:buNone/>
            </a:pPr>
            <a:r>
              <a:rPr lang="en-US" dirty="0" smtClean="0">
                <a:latin typeface="Cambria"/>
                <a:ea typeface="MS Mincho"/>
                <a:cs typeface="Arial"/>
              </a:rPr>
              <a:t>Rd= YTM =  </a:t>
            </a:r>
            <a:r>
              <a:rPr lang="en-US" u="sng" dirty="0" smtClean="0">
                <a:latin typeface="Cambria"/>
                <a:ea typeface="MS Mincho"/>
                <a:cs typeface="Arial"/>
              </a:rPr>
              <a:t>C +( d/n)</a:t>
            </a:r>
            <a:endParaRPr lang="en-US" dirty="0" smtClean="0">
              <a:latin typeface="Cambria"/>
              <a:ea typeface="MS Mincho"/>
              <a:cs typeface="Arial"/>
            </a:endParaRPr>
          </a:p>
          <a:p>
            <a:pPr marL="0" indent="0">
              <a:spcAft>
                <a:spcPts val="0"/>
              </a:spcAft>
              <a:buNone/>
            </a:pPr>
            <a:r>
              <a:rPr lang="en-US" dirty="0" smtClean="0">
                <a:latin typeface="Cambria"/>
                <a:ea typeface="MS Mincho"/>
                <a:cs typeface="Arial"/>
              </a:rPr>
              <a:t>                         (</a:t>
            </a:r>
            <a:r>
              <a:rPr lang="en-US" dirty="0" err="1" smtClean="0">
                <a:latin typeface="Cambria"/>
                <a:ea typeface="MS Mincho"/>
                <a:cs typeface="Arial"/>
              </a:rPr>
              <a:t>p+F</a:t>
            </a:r>
            <a:r>
              <a:rPr lang="en-US" dirty="0" smtClean="0">
                <a:latin typeface="Cambria"/>
                <a:ea typeface="MS Mincho"/>
                <a:cs typeface="Arial"/>
              </a:rPr>
              <a:t>) / 2</a:t>
            </a:r>
          </a:p>
          <a:p>
            <a:pPr marL="0" indent="0">
              <a:spcAft>
                <a:spcPts val="0"/>
              </a:spcAft>
              <a:buNone/>
            </a:pPr>
            <a:r>
              <a:rPr lang="en-US" dirty="0" smtClean="0">
                <a:latin typeface="Cambria"/>
                <a:ea typeface="MS Mincho"/>
                <a:cs typeface="Arial"/>
              </a:rPr>
              <a:t> </a:t>
            </a:r>
          </a:p>
          <a:p>
            <a:pPr marL="0" indent="0">
              <a:spcAft>
                <a:spcPts val="0"/>
              </a:spcAft>
              <a:buNone/>
            </a:pPr>
            <a:r>
              <a:rPr lang="en-US" dirty="0" smtClean="0">
                <a:latin typeface="Cambria"/>
                <a:ea typeface="MS Mincho"/>
                <a:cs typeface="Arial"/>
              </a:rPr>
              <a:t>C= payment</a:t>
            </a:r>
          </a:p>
          <a:p>
            <a:pPr marL="0" indent="0">
              <a:spcAft>
                <a:spcPts val="0"/>
              </a:spcAft>
              <a:buNone/>
            </a:pPr>
            <a:r>
              <a:rPr lang="en-US" dirty="0" smtClean="0">
                <a:latin typeface="Cambria"/>
                <a:ea typeface="MS Mincho"/>
                <a:cs typeface="Arial"/>
              </a:rPr>
              <a:t>d= decrease in value of bond</a:t>
            </a:r>
          </a:p>
          <a:p>
            <a:pPr marL="0" indent="0">
              <a:spcAft>
                <a:spcPts val="0"/>
              </a:spcAft>
              <a:buNone/>
            </a:pPr>
            <a:r>
              <a:rPr lang="en-US" dirty="0" smtClean="0">
                <a:latin typeface="Cambria"/>
                <a:ea typeface="MS Mincho"/>
                <a:cs typeface="Arial"/>
              </a:rPr>
              <a:t>n= years to maturity</a:t>
            </a:r>
          </a:p>
          <a:p>
            <a:pPr marL="0" indent="0">
              <a:spcAft>
                <a:spcPts val="0"/>
              </a:spcAft>
              <a:buNone/>
            </a:pPr>
            <a:r>
              <a:rPr lang="en-US" dirty="0" smtClean="0">
                <a:latin typeface="Cambria"/>
                <a:ea typeface="MS Mincho"/>
                <a:cs typeface="Arial"/>
              </a:rPr>
              <a:t>p= market value of bond</a:t>
            </a:r>
          </a:p>
          <a:p>
            <a:pPr marL="0" indent="0">
              <a:spcAft>
                <a:spcPts val="0"/>
              </a:spcAft>
              <a:buNone/>
            </a:pPr>
            <a:r>
              <a:rPr lang="en-US" dirty="0" smtClean="0">
                <a:latin typeface="Cambria"/>
                <a:ea typeface="MS Mincho"/>
                <a:cs typeface="Arial"/>
              </a:rPr>
              <a:t>F= face value of bond</a:t>
            </a:r>
          </a:p>
          <a:p>
            <a:pPr marL="0" indent="0">
              <a:spcAft>
                <a:spcPts val="0"/>
              </a:spcAft>
              <a:buNone/>
            </a:pPr>
            <a:r>
              <a:rPr lang="en-US" dirty="0" smtClean="0">
                <a:latin typeface="Cambria"/>
                <a:ea typeface="MS Mincho"/>
                <a:cs typeface="Arial"/>
              </a:rPr>
              <a:t> </a:t>
            </a:r>
          </a:p>
          <a:p>
            <a:pPr marL="0" indent="0">
              <a:spcAft>
                <a:spcPts val="0"/>
              </a:spcAft>
              <a:buNone/>
            </a:pPr>
            <a:r>
              <a:rPr lang="en-US" dirty="0" smtClean="0">
                <a:latin typeface="Cambria"/>
                <a:ea typeface="MS Mincho"/>
                <a:cs typeface="Arial"/>
              </a:rPr>
              <a:t>Rd= YTM= </a:t>
            </a:r>
            <a:r>
              <a:rPr lang="en-US" u="sng" dirty="0" smtClean="0">
                <a:latin typeface="Cambria"/>
                <a:ea typeface="MS Mincho"/>
                <a:cs typeface="Arial"/>
              </a:rPr>
              <a:t>100 +( 59/10)     </a:t>
            </a:r>
            <a:r>
              <a:rPr lang="en-US" dirty="0" smtClean="0">
                <a:latin typeface="Cambria"/>
                <a:ea typeface="MS Mincho"/>
                <a:cs typeface="Arial"/>
              </a:rPr>
              <a:t>= 11%</a:t>
            </a:r>
          </a:p>
          <a:p>
            <a:pPr marL="0" indent="0">
              <a:spcAft>
                <a:spcPts val="0"/>
              </a:spcAft>
              <a:buNone/>
            </a:pPr>
            <a:r>
              <a:rPr lang="en-US" dirty="0" smtClean="0">
                <a:latin typeface="Cambria"/>
                <a:ea typeface="MS Mincho"/>
                <a:cs typeface="Arial"/>
              </a:rPr>
              <a:t>                    (941+1000) / 2</a:t>
            </a:r>
          </a:p>
          <a:p>
            <a:endParaRPr lang="en-US" dirty="0"/>
          </a:p>
        </p:txBody>
      </p:sp>
    </p:spTree>
    <p:extLst>
      <p:ext uri="{BB962C8B-B14F-4D97-AF65-F5344CB8AC3E}">
        <p14:creationId xmlns:p14="http://schemas.microsoft.com/office/powerpoint/2010/main" val="365430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indent="0">
              <a:spcAft>
                <a:spcPts val="0"/>
              </a:spcAft>
              <a:buNone/>
            </a:pPr>
            <a:r>
              <a:rPr lang="en-US" dirty="0" smtClean="0">
                <a:solidFill>
                  <a:schemeClr val="accent6">
                    <a:lumMod val="75000"/>
                  </a:schemeClr>
                </a:solidFill>
                <a:latin typeface="Cambria"/>
                <a:ea typeface="MS Mincho"/>
                <a:cs typeface="Arial"/>
              </a:rPr>
              <a:t>Suppose we have a bond issue currently outstanding that has 10 years left to maturity and a face value of $1,000. The coupon rate is 10% and coupons are paid annually. The bond is currently selling for $1,134. What is the cost of debt Rd? </a:t>
            </a:r>
          </a:p>
          <a:p>
            <a:pPr marL="0" indent="0">
              <a:spcAft>
                <a:spcPts val="0"/>
              </a:spcAft>
              <a:buNone/>
            </a:pPr>
            <a:r>
              <a:rPr lang="en-US" dirty="0" smtClean="0">
                <a:latin typeface="Cambria"/>
                <a:ea typeface="MS Mincho"/>
                <a:cs typeface="Arial"/>
              </a:rPr>
              <a:t> </a:t>
            </a:r>
          </a:p>
          <a:p>
            <a:pPr marL="0" indent="0">
              <a:spcAft>
                <a:spcPts val="0"/>
              </a:spcAft>
              <a:buNone/>
            </a:pPr>
            <a:r>
              <a:rPr lang="en-US" b="1" dirty="0" smtClean="0">
                <a:solidFill>
                  <a:srgbClr val="FF0000"/>
                </a:solidFill>
                <a:latin typeface="Cambria"/>
                <a:ea typeface="MS Mincho"/>
                <a:cs typeface="Arial"/>
              </a:rPr>
              <a:t>2. If the Price is </a:t>
            </a:r>
            <a:r>
              <a:rPr lang="en-US" b="1" u="sng" dirty="0" smtClean="0">
                <a:solidFill>
                  <a:srgbClr val="FF0000"/>
                </a:solidFill>
                <a:latin typeface="Cambria"/>
                <a:ea typeface="MS Mincho"/>
                <a:cs typeface="Arial"/>
              </a:rPr>
              <a:t>Higher</a:t>
            </a:r>
            <a:r>
              <a:rPr lang="en-US" b="1" dirty="0" smtClean="0">
                <a:solidFill>
                  <a:srgbClr val="FF0000"/>
                </a:solidFill>
                <a:latin typeface="Cambria"/>
                <a:ea typeface="MS Mincho"/>
                <a:cs typeface="Arial"/>
              </a:rPr>
              <a:t> than face value</a:t>
            </a:r>
            <a:r>
              <a:rPr lang="en-US" b="1" dirty="0" smtClean="0">
                <a:latin typeface="Cambria"/>
                <a:ea typeface="MS Mincho"/>
                <a:cs typeface="Arial"/>
              </a:rPr>
              <a:t> </a:t>
            </a:r>
            <a:endParaRPr lang="en-US" dirty="0" smtClean="0">
              <a:latin typeface="Cambria"/>
              <a:ea typeface="MS Mincho"/>
              <a:cs typeface="Arial"/>
            </a:endParaRPr>
          </a:p>
          <a:p>
            <a:pPr marL="0" indent="0">
              <a:spcAft>
                <a:spcPts val="0"/>
              </a:spcAft>
              <a:buNone/>
            </a:pPr>
            <a:r>
              <a:rPr lang="en-US" dirty="0" smtClean="0">
                <a:latin typeface="Cambria"/>
                <a:ea typeface="MS Mincho"/>
                <a:cs typeface="Arial"/>
              </a:rPr>
              <a:t>Rd= YTM = </a:t>
            </a:r>
            <a:r>
              <a:rPr lang="en-US" u="sng" dirty="0" smtClean="0">
                <a:latin typeface="Cambria"/>
                <a:ea typeface="MS Mincho"/>
                <a:cs typeface="Arial"/>
              </a:rPr>
              <a:t>C - ( </a:t>
            </a:r>
            <a:r>
              <a:rPr lang="en-US" u="sng" dirty="0" err="1" smtClean="0">
                <a:latin typeface="Cambria"/>
                <a:ea typeface="MS Mincho"/>
                <a:cs typeface="Arial"/>
              </a:rPr>
              <a:t>rs</a:t>
            </a:r>
            <a:r>
              <a:rPr lang="en-US" u="sng" dirty="0" smtClean="0">
                <a:latin typeface="Cambria"/>
                <a:ea typeface="MS Mincho"/>
                <a:cs typeface="Arial"/>
              </a:rPr>
              <a:t>/n)</a:t>
            </a:r>
            <a:endParaRPr lang="en-US" dirty="0" smtClean="0">
              <a:latin typeface="Cambria"/>
              <a:ea typeface="MS Mincho"/>
              <a:cs typeface="Arial"/>
            </a:endParaRPr>
          </a:p>
          <a:p>
            <a:pPr marL="0" indent="0">
              <a:spcAft>
                <a:spcPts val="0"/>
              </a:spcAft>
              <a:buNone/>
            </a:pPr>
            <a:r>
              <a:rPr lang="en-US" dirty="0" smtClean="0">
                <a:latin typeface="Cambria"/>
                <a:ea typeface="MS Mincho"/>
                <a:cs typeface="Arial"/>
              </a:rPr>
              <a:t>                        (</a:t>
            </a:r>
            <a:r>
              <a:rPr lang="en-US" dirty="0" err="1" smtClean="0">
                <a:latin typeface="Cambria"/>
                <a:ea typeface="MS Mincho"/>
                <a:cs typeface="Arial"/>
              </a:rPr>
              <a:t>p+F</a:t>
            </a:r>
            <a:r>
              <a:rPr lang="en-US" dirty="0" smtClean="0">
                <a:latin typeface="Cambria"/>
                <a:ea typeface="MS Mincho"/>
                <a:cs typeface="Arial"/>
              </a:rPr>
              <a:t>) / 2</a:t>
            </a:r>
          </a:p>
          <a:p>
            <a:pPr marL="0" indent="0">
              <a:spcAft>
                <a:spcPts val="0"/>
              </a:spcAft>
              <a:buNone/>
            </a:pPr>
            <a:r>
              <a:rPr lang="en-US" dirty="0" smtClean="0">
                <a:latin typeface="Cambria"/>
                <a:ea typeface="MS Mincho"/>
                <a:cs typeface="Arial"/>
              </a:rPr>
              <a:t> C= payment</a:t>
            </a:r>
          </a:p>
          <a:p>
            <a:pPr marL="0" indent="0">
              <a:spcAft>
                <a:spcPts val="0"/>
              </a:spcAft>
              <a:buNone/>
            </a:pPr>
            <a:r>
              <a:rPr lang="en-US" dirty="0" err="1" smtClean="0">
                <a:latin typeface="Cambria"/>
                <a:ea typeface="MS Mincho"/>
                <a:cs typeface="Arial"/>
              </a:rPr>
              <a:t>rs</a:t>
            </a:r>
            <a:r>
              <a:rPr lang="en-US" dirty="0" smtClean="0">
                <a:latin typeface="Cambria"/>
                <a:ea typeface="MS Mincho"/>
                <a:cs typeface="Arial"/>
              </a:rPr>
              <a:t>= raise in value of bond</a:t>
            </a:r>
          </a:p>
          <a:p>
            <a:pPr marL="0" indent="0">
              <a:spcAft>
                <a:spcPts val="0"/>
              </a:spcAft>
              <a:buNone/>
            </a:pPr>
            <a:r>
              <a:rPr lang="en-US" dirty="0" smtClean="0">
                <a:latin typeface="Cambria"/>
                <a:ea typeface="MS Mincho"/>
                <a:cs typeface="Arial"/>
              </a:rPr>
              <a:t>n= years to maturity</a:t>
            </a:r>
          </a:p>
          <a:p>
            <a:pPr marL="0" indent="0">
              <a:spcAft>
                <a:spcPts val="0"/>
              </a:spcAft>
              <a:buNone/>
            </a:pPr>
            <a:r>
              <a:rPr lang="en-US" dirty="0" smtClean="0">
                <a:latin typeface="Cambria"/>
                <a:ea typeface="MS Mincho"/>
                <a:cs typeface="Arial"/>
              </a:rPr>
              <a:t>p= market value of bond</a:t>
            </a:r>
          </a:p>
          <a:p>
            <a:pPr marL="0" indent="0">
              <a:spcAft>
                <a:spcPts val="0"/>
              </a:spcAft>
              <a:buNone/>
            </a:pPr>
            <a:r>
              <a:rPr lang="en-US" dirty="0" smtClean="0">
                <a:latin typeface="Cambria"/>
                <a:ea typeface="MS Mincho"/>
                <a:cs typeface="Arial"/>
              </a:rPr>
              <a:t> </a:t>
            </a:r>
          </a:p>
          <a:p>
            <a:pPr marL="0" indent="0">
              <a:spcAft>
                <a:spcPts val="0"/>
              </a:spcAft>
              <a:buNone/>
            </a:pPr>
            <a:r>
              <a:rPr lang="en-US" dirty="0" smtClean="0">
                <a:latin typeface="Cambria"/>
                <a:ea typeface="MS Mincho"/>
                <a:cs typeface="Arial"/>
              </a:rPr>
              <a:t>Rd= YTM = </a:t>
            </a:r>
            <a:r>
              <a:rPr lang="en-US" u="sng" dirty="0" smtClean="0">
                <a:latin typeface="Cambria"/>
                <a:ea typeface="MS Mincho"/>
                <a:cs typeface="Arial"/>
              </a:rPr>
              <a:t>100 - ( 134/10)      </a:t>
            </a:r>
            <a:r>
              <a:rPr lang="en-US" dirty="0" smtClean="0">
                <a:latin typeface="Cambria"/>
                <a:ea typeface="MS Mincho"/>
                <a:cs typeface="Arial"/>
              </a:rPr>
              <a:t>= 8%</a:t>
            </a:r>
          </a:p>
          <a:p>
            <a:pPr marL="0" indent="0">
              <a:spcAft>
                <a:spcPts val="0"/>
              </a:spcAft>
              <a:buNone/>
            </a:pPr>
            <a:r>
              <a:rPr lang="en-US" dirty="0" smtClean="0">
                <a:latin typeface="Cambria"/>
                <a:ea typeface="MS Mincho"/>
                <a:cs typeface="Arial"/>
              </a:rPr>
              <a:t>                        (1134+1000) / 2</a:t>
            </a:r>
          </a:p>
          <a:p>
            <a:endParaRPr lang="en-US" dirty="0"/>
          </a:p>
        </p:txBody>
      </p:sp>
    </p:spTree>
    <p:extLst>
      <p:ext uri="{BB962C8B-B14F-4D97-AF65-F5344CB8AC3E}">
        <p14:creationId xmlns:p14="http://schemas.microsoft.com/office/powerpoint/2010/main" val="98838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preferred stocks</a:t>
            </a:r>
            <a:endParaRPr lang="en-US" dirty="0"/>
          </a:p>
        </p:txBody>
      </p:sp>
      <p:sp>
        <p:nvSpPr>
          <p:cNvPr id="3" name="Content Placeholder 2"/>
          <p:cNvSpPr>
            <a:spLocks noGrp="1"/>
          </p:cNvSpPr>
          <p:nvPr>
            <p:ph idx="1"/>
          </p:nvPr>
        </p:nvSpPr>
        <p:spPr/>
        <p:txBody>
          <a:bodyPr/>
          <a:lstStyle/>
          <a:p>
            <a:pPr algn="ctr">
              <a:lnSpc>
                <a:spcPct val="150000"/>
              </a:lnSpc>
              <a:buNone/>
            </a:pPr>
            <a:r>
              <a:rPr lang="en-US" sz="4400" b="1" dirty="0" smtClean="0"/>
              <a:t>R</a:t>
            </a:r>
            <a:r>
              <a:rPr lang="en-US" sz="4400" b="1" baseline="-25000" dirty="0" smtClean="0"/>
              <a:t>P</a:t>
            </a:r>
            <a:r>
              <a:rPr lang="en-US" sz="4400" b="1" dirty="0" smtClean="0"/>
              <a:t> = D</a:t>
            </a:r>
            <a:r>
              <a:rPr lang="en-US" sz="3600" b="1" dirty="0" smtClean="0"/>
              <a:t>P</a:t>
            </a:r>
            <a:r>
              <a:rPr lang="en-US" sz="4400" b="1" dirty="0" smtClean="0"/>
              <a:t> / P</a:t>
            </a:r>
            <a:r>
              <a:rPr lang="en-US" sz="4400" b="1" baseline="-25000" dirty="0" smtClean="0"/>
              <a:t>0</a:t>
            </a:r>
          </a:p>
          <a:p>
            <a:pPr>
              <a:lnSpc>
                <a:spcPct val="150000"/>
              </a:lnSpc>
              <a:buNone/>
            </a:pPr>
            <a:r>
              <a:rPr lang="en-US" dirty="0" err="1" smtClean="0"/>
              <a:t>Rp</a:t>
            </a:r>
            <a:r>
              <a:rPr lang="en-US" dirty="0" smtClean="0"/>
              <a:t> cost of preferred stock</a:t>
            </a:r>
          </a:p>
          <a:p>
            <a:pPr>
              <a:lnSpc>
                <a:spcPct val="150000"/>
              </a:lnSpc>
              <a:buNone/>
            </a:pPr>
            <a:r>
              <a:rPr lang="en-US" dirty="0" err="1" smtClean="0"/>
              <a:t>Dp</a:t>
            </a:r>
            <a:r>
              <a:rPr lang="en-US" dirty="0" smtClean="0"/>
              <a:t> dividends paid</a:t>
            </a:r>
          </a:p>
          <a:p>
            <a:pPr>
              <a:lnSpc>
                <a:spcPct val="150000"/>
              </a:lnSpc>
              <a:buNone/>
            </a:pPr>
            <a:r>
              <a:rPr lang="en-US" dirty="0" smtClean="0"/>
              <a:t>Po current price not face value</a:t>
            </a:r>
          </a:p>
          <a:p>
            <a:endParaRPr lang="en-US" dirty="0"/>
          </a:p>
        </p:txBody>
      </p:sp>
    </p:spTree>
    <p:extLst>
      <p:ext uri="{BB962C8B-B14F-4D97-AF65-F5344CB8AC3E}">
        <p14:creationId xmlns:p14="http://schemas.microsoft.com/office/powerpoint/2010/main" val="3213380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preferred stocks</a:t>
            </a:r>
            <a:endParaRPr lang="en-US" dirty="0"/>
          </a:p>
        </p:txBody>
      </p:sp>
      <p:sp>
        <p:nvSpPr>
          <p:cNvPr id="3" name="Content Placeholder 2"/>
          <p:cNvSpPr>
            <a:spLocks noGrp="1"/>
          </p:cNvSpPr>
          <p:nvPr>
            <p:ph idx="1"/>
          </p:nvPr>
        </p:nvSpPr>
        <p:spPr/>
        <p:txBody>
          <a:bodyPr/>
          <a:lstStyle/>
          <a:p>
            <a:r>
              <a:rPr lang="en-US" dirty="0" smtClean="0"/>
              <a:t>On May 30,2008 Alabama Power Co. had two issues of ordinary preferred stock with a 25$ par value that traded on the NYSE. One issue paid 1.30$ annually per share and sold for 21.05$ per share. The other paid 1.46$ per share annually and sold for 24.35$ per share. What is Alabama Power’s cost of preferred stock? </a:t>
            </a:r>
            <a:endParaRPr lang="x-none" dirty="0" smtClean="0"/>
          </a:p>
          <a:p>
            <a:endParaRPr lang="en-US" dirty="0"/>
          </a:p>
        </p:txBody>
      </p:sp>
    </p:spTree>
    <p:extLst>
      <p:ext uri="{BB962C8B-B14F-4D97-AF65-F5344CB8AC3E}">
        <p14:creationId xmlns:p14="http://schemas.microsoft.com/office/powerpoint/2010/main" val="1859325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Ex5 Page 465</a:t>
            </a:r>
            <a:endParaRPr lang="en-US" dirty="0"/>
          </a:p>
        </p:txBody>
      </p:sp>
      <p:sp>
        <p:nvSpPr>
          <p:cNvPr id="3" name="Content Placeholder 2"/>
          <p:cNvSpPr>
            <a:spLocks noGrp="1"/>
          </p:cNvSpPr>
          <p:nvPr>
            <p:ph idx="1"/>
          </p:nvPr>
        </p:nvSpPr>
        <p:spPr/>
        <p:txBody>
          <a:bodyPr/>
          <a:lstStyle/>
          <a:p>
            <a:r>
              <a:rPr lang="en-US" dirty="0" smtClean="0"/>
              <a:t>Holdup bank has an issue of preferred stock with a 6$ stated dividend that just sold for 96$ per share. What is the bank’s cost of preferred stock?</a:t>
            </a:r>
            <a:endParaRPr lang="x-none" dirty="0" smtClean="0"/>
          </a:p>
          <a:p>
            <a:pPr marL="0" indent="0">
              <a:buNone/>
            </a:pPr>
            <a:endParaRPr lang="en-US" dirty="0" smtClean="0"/>
          </a:p>
          <a:p>
            <a:endParaRPr lang="en-US" dirty="0"/>
          </a:p>
        </p:txBody>
      </p:sp>
    </p:spTree>
    <p:extLst>
      <p:ext uri="{BB962C8B-B14F-4D97-AF65-F5344CB8AC3E}">
        <p14:creationId xmlns:p14="http://schemas.microsoft.com/office/powerpoint/2010/main" val="2334063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Structure Weights</a:t>
            </a:r>
            <a:endParaRPr lang="en-US" dirty="0"/>
          </a:p>
        </p:txBody>
      </p:sp>
      <p:sp>
        <p:nvSpPr>
          <p:cNvPr id="3" name="Content Placeholder 2"/>
          <p:cNvSpPr>
            <a:spLocks noGrp="1"/>
          </p:cNvSpPr>
          <p:nvPr>
            <p:ph idx="1"/>
          </p:nvPr>
        </p:nvSpPr>
        <p:spPr/>
        <p:txBody>
          <a:bodyPr>
            <a:normAutofit lnSpcReduction="10000"/>
          </a:bodyPr>
          <a:lstStyle/>
          <a:p>
            <a:pPr>
              <a:lnSpc>
                <a:spcPct val="150000"/>
              </a:lnSpc>
            </a:pPr>
            <a:r>
              <a:rPr lang="en-US" dirty="0" smtClean="0"/>
              <a:t>Notation</a:t>
            </a:r>
          </a:p>
          <a:p>
            <a:pPr lvl="1">
              <a:lnSpc>
                <a:spcPct val="150000"/>
              </a:lnSpc>
            </a:pPr>
            <a:r>
              <a:rPr lang="en-US" sz="2000" dirty="0" smtClean="0"/>
              <a:t>E = market value of equity = # of outstanding shares times price per share</a:t>
            </a:r>
          </a:p>
          <a:p>
            <a:pPr lvl="1">
              <a:lnSpc>
                <a:spcPct val="150000"/>
              </a:lnSpc>
            </a:pPr>
            <a:r>
              <a:rPr lang="en-US" sz="2000" dirty="0" smtClean="0"/>
              <a:t>D = market value of debt = # of outstanding bonds times bond price</a:t>
            </a:r>
          </a:p>
          <a:p>
            <a:pPr lvl="1">
              <a:lnSpc>
                <a:spcPct val="150000"/>
              </a:lnSpc>
            </a:pPr>
            <a:r>
              <a:rPr lang="en-US" sz="2000" dirty="0" smtClean="0"/>
              <a:t>V = market value of the firm = D + E</a:t>
            </a:r>
          </a:p>
          <a:p>
            <a:pPr>
              <a:lnSpc>
                <a:spcPct val="150000"/>
              </a:lnSpc>
            </a:pPr>
            <a:r>
              <a:rPr lang="en-US" dirty="0" smtClean="0"/>
              <a:t>Weights</a:t>
            </a:r>
          </a:p>
          <a:p>
            <a:pPr lvl="1">
              <a:lnSpc>
                <a:spcPct val="150000"/>
              </a:lnSpc>
            </a:pPr>
            <a:r>
              <a:rPr lang="en-US" sz="2000" dirty="0" err="1" smtClean="0"/>
              <a:t>w</a:t>
            </a:r>
            <a:r>
              <a:rPr lang="en-US" sz="2000" baseline="-25000" dirty="0" err="1" smtClean="0"/>
              <a:t>E</a:t>
            </a:r>
            <a:r>
              <a:rPr lang="en-US" sz="2000" dirty="0" smtClean="0"/>
              <a:t> = E/V = percent financed with equity</a:t>
            </a:r>
          </a:p>
          <a:p>
            <a:pPr lvl="1">
              <a:lnSpc>
                <a:spcPct val="150000"/>
              </a:lnSpc>
            </a:pPr>
            <a:r>
              <a:rPr lang="en-US" sz="2000" dirty="0" err="1" smtClean="0"/>
              <a:t>w</a:t>
            </a:r>
            <a:r>
              <a:rPr lang="en-US" sz="2000" baseline="-25000" dirty="0" err="1" smtClean="0"/>
              <a:t>D</a:t>
            </a:r>
            <a:r>
              <a:rPr lang="en-US" sz="2000" dirty="0" smtClean="0"/>
              <a:t> = D/V = percent financed with debt</a:t>
            </a:r>
          </a:p>
          <a:p>
            <a:endParaRPr lang="en-US" dirty="0" smtClean="0"/>
          </a:p>
          <a:p>
            <a:endParaRPr lang="en-US" dirty="0"/>
          </a:p>
        </p:txBody>
      </p:sp>
    </p:spTree>
    <p:extLst>
      <p:ext uri="{BB962C8B-B14F-4D97-AF65-F5344CB8AC3E}">
        <p14:creationId xmlns:p14="http://schemas.microsoft.com/office/powerpoint/2010/main" val="1038602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Capital Structure Weights</a:t>
            </a:r>
            <a:endParaRPr lang="en-US" dirty="0"/>
          </a:p>
        </p:txBody>
      </p:sp>
      <p:sp>
        <p:nvSpPr>
          <p:cNvPr id="3" name="Content Placeholder 2"/>
          <p:cNvSpPr>
            <a:spLocks noGrp="1"/>
          </p:cNvSpPr>
          <p:nvPr>
            <p:ph idx="1"/>
          </p:nvPr>
        </p:nvSpPr>
        <p:spPr/>
        <p:txBody>
          <a:bodyPr/>
          <a:lstStyle/>
          <a:p>
            <a:pPr>
              <a:lnSpc>
                <a:spcPct val="150000"/>
              </a:lnSpc>
            </a:pPr>
            <a:r>
              <a:rPr lang="en-US" dirty="0" smtClean="0"/>
              <a:t>Suppose you have a market value of equity equal to $500 million and a market value of debt equal to $475 million.</a:t>
            </a:r>
          </a:p>
          <a:p>
            <a:pPr lvl="1">
              <a:lnSpc>
                <a:spcPct val="150000"/>
              </a:lnSpc>
            </a:pPr>
            <a:r>
              <a:rPr lang="en-US" sz="2000" dirty="0" smtClean="0"/>
              <a:t>What are the capital structure weights?</a:t>
            </a:r>
          </a:p>
          <a:p>
            <a:endParaRPr lang="en-US" dirty="0" smtClean="0"/>
          </a:p>
          <a:p>
            <a:endParaRPr lang="en-US" dirty="0"/>
          </a:p>
        </p:txBody>
      </p:sp>
    </p:spTree>
    <p:extLst>
      <p:ext uri="{BB962C8B-B14F-4D97-AF65-F5344CB8AC3E}">
        <p14:creationId xmlns:p14="http://schemas.microsoft.com/office/powerpoint/2010/main" val="1566936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Taxes and the WACC</a:t>
            </a:r>
            <a:endParaRPr lang="en-US" dirty="0"/>
          </a:p>
        </p:txBody>
      </p:sp>
      <p:sp>
        <p:nvSpPr>
          <p:cNvPr id="3" name="Content Placeholder 2"/>
          <p:cNvSpPr>
            <a:spLocks noGrp="1"/>
          </p:cNvSpPr>
          <p:nvPr>
            <p:ph idx="1"/>
          </p:nvPr>
        </p:nvSpPr>
        <p:spPr/>
        <p:txBody>
          <a:bodyPr>
            <a:normAutofit fontScale="77500" lnSpcReduction="20000"/>
          </a:bodyPr>
          <a:lstStyle/>
          <a:p>
            <a:pPr>
              <a:lnSpc>
                <a:spcPct val="150000"/>
              </a:lnSpc>
            </a:pPr>
            <a:r>
              <a:rPr lang="en-US" dirty="0" smtClean="0"/>
              <a:t>We are concerned with after-tax cash flows, so we also need to consider the effect of taxes on the various costs of capital</a:t>
            </a:r>
          </a:p>
          <a:p>
            <a:pPr>
              <a:lnSpc>
                <a:spcPct val="150000"/>
              </a:lnSpc>
            </a:pPr>
            <a:r>
              <a:rPr lang="en-US" dirty="0" smtClean="0"/>
              <a:t>Interest expense reduces our tax liability</a:t>
            </a:r>
          </a:p>
          <a:p>
            <a:pPr lvl="1">
              <a:lnSpc>
                <a:spcPct val="150000"/>
              </a:lnSpc>
            </a:pPr>
            <a:r>
              <a:rPr lang="en-US" sz="2000" dirty="0" smtClean="0"/>
              <a:t>This reduction in taxes reduces our cost of debt</a:t>
            </a:r>
          </a:p>
          <a:p>
            <a:pPr lvl="1">
              <a:lnSpc>
                <a:spcPct val="150000"/>
              </a:lnSpc>
            </a:pPr>
            <a:r>
              <a:rPr lang="en-US" sz="2000" dirty="0" smtClean="0"/>
              <a:t>After-tax cost of debt = R</a:t>
            </a:r>
            <a:r>
              <a:rPr lang="en-US" sz="2000" baseline="-25000" dirty="0" smtClean="0"/>
              <a:t>D</a:t>
            </a:r>
            <a:r>
              <a:rPr lang="en-US" sz="2000" dirty="0" smtClean="0"/>
              <a:t>(1-T</a:t>
            </a:r>
            <a:r>
              <a:rPr lang="en-US" sz="2000" baseline="-25000" dirty="0" smtClean="0"/>
              <a:t>C</a:t>
            </a:r>
            <a:r>
              <a:rPr lang="en-US" sz="2000" dirty="0" smtClean="0"/>
              <a:t>)</a:t>
            </a:r>
          </a:p>
          <a:p>
            <a:pPr>
              <a:lnSpc>
                <a:spcPct val="150000"/>
              </a:lnSpc>
            </a:pPr>
            <a:r>
              <a:rPr lang="en-US" dirty="0" smtClean="0"/>
              <a:t>Dividends are not tax deductible, so there is no tax impact on the cost of equity</a:t>
            </a:r>
          </a:p>
          <a:p>
            <a:pPr algn="ctr">
              <a:lnSpc>
                <a:spcPct val="150000"/>
              </a:lnSpc>
              <a:buNone/>
            </a:pPr>
            <a:r>
              <a:rPr lang="en-US" sz="2800" b="1" dirty="0" smtClean="0"/>
              <a:t>WACC = </a:t>
            </a:r>
            <a:r>
              <a:rPr lang="en-US" sz="2800" b="1" dirty="0" err="1" smtClean="0"/>
              <a:t>w</a:t>
            </a:r>
            <a:r>
              <a:rPr lang="en-US" sz="2800" b="1" baseline="-25000" dirty="0" err="1" smtClean="0"/>
              <a:t>E</a:t>
            </a:r>
            <a:r>
              <a:rPr lang="en-US" sz="2800" b="1" dirty="0" err="1" smtClean="0"/>
              <a:t>R</a:t>
            </a:r>
            <a:r>
              <a:rPr lang="en-US" sz="2800" b="1" baseline="-25000" dirty="0" err="1" smtClean="0"/>
              <a:t>E</a:t>
            </a:r>
            <a:r>
              <a:rPr lang="en-US" sz="2800" b="1" dirty="0" smtClean="0"/>
              <a:t> + </a:t>
            </a:r>
            <a:r>
              <a:rPr lang="en-US" sz="2800" b="1" dirty="0" err="1" smtClean="0"/>
              <a:t>w</a:t>
            </a:r>
            <a:r>
              <a:rPr lang="en-US" sz="2800" b="1" baseline="-25000" dirty="0" err="1" smtClean="0"/>
              <a:t>P</a:t>
            </a:r>
            <a:r>
              <a:rPr lang="en-US" sz="2800" b="1" dirty="0" err="1" smtClean="0"/>
              <a:t>R</a:t>
            </a:r>
            <a:r>
              <a:rPr lang="en-US" sz="2800" b="1" baseline="-25000" dirty="0" err="1" smtClean="0"/>
              <a:t>P</a:t>
            </a:r>
            <a:r>
              <a:rPr lang="en-US" sz="2800" b="1" baseline="-25000" dirty="0" smtClean="0"/>
              <a:t>+</a:t>
            </a:r>
            <a:r>
              <a:rPr lang="en-US" sz="2800" b="1" dirty="0" smtClean="0"/>
              <a:t> </a:t>
            </a:r>
            <a:r>
              <a:rPr lang="en-US" sz="2800" b="1" dirty="0" err="1" smtClean="0"/>
              <a:t>w</a:t>
            </a:r>
            <a:r>
              <a:rPr lang="en-US" sz="2800" b="1" baseline="-25000" dirty="0" err="1" smtClean="0"/>
              <a:t>D</a:t>
            </a:r>
            <a:r>
              <a:rPr lang="en-US" sz="2800" b="1" dirty="0" err="1" smtClean="0"/>
              <a:t>R</a:t>
            </a:r>
            <a:r>
              <a:rPr lang="en-US" sz="2800" b="1" baseline="-25000" dirty="0" err="1" smtClean="0"/>
              <a:t>D</a:t>
            </a:r>
            <a:r>
              <a:rPr lang="en-US" sz="2800" b="1" dirty="0" smtClean="0"/>
              <a:t>(1-T</a:t>
            </a:r>
            <a:r>
              <a:rPr lang="en-US" sz="2800" b="1" baseline="-25000" dirty="0" smtClean="0"/>
              <a:t>C</a:t>
            </a:r>
            <a:r>
              <a:rPr lang="en-US" sz="2800" b="1" dirty="0" smtClean="0"/>
              <a:t>)</a:t>
            </a:r>
          </a:p>
          <a:p>
            <a:endParaRPr lang="en-US" dirty="0"/>
          </a:p>
        </p:txBody>
      </p:sp>
    </p:spTree>
    <p:extLst>
      <p:ext uri="{BB962C8B-B14F-4D97-AF65-F5344CB8AC3E}">
        <p14:creationId xmlns:p14="http://schemas.microsoft.com/office/powerpoint/2010/main" val="2008270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The capital structure of a certain firm consists of 30% debt, 10% preferred stock and 60% common stock . The cost of debt is 10%, preferred stock 12% and 15% for common stock. What is the weighted average cost of capital if you knew that the company pays 40% in taxes?</a:t>
            </a:r>
          </a:p>
          <a:p>
            <a:endParaRPr lang="en-US" dirty="0"/>
          </a:p>
        </p:txBody>
      </p:sp>
    </p:spTree>
    <p:extLst>
      <p:ext uri="{BB962C8B-B14F-4D97-AF65-F5344CB8AC3E}">
        <p14:creationId xmlns:p14="http://schemas.microsoft.com/office/powerpoint/2010/main" val="126148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Company A has issued 10,000 bonds and 200,000 common stocks with face values 1000, 50 respectively. The coupon rate for the bonds is 10% and has a 8 year maturity date. The company just paid $6 in dividends which are expected to grow 5% in the upcoming years. The current price for the bonds are $800 and $60 for the common stock. What is the WACC of the company if it pays 35% in taxes?</a:t>
            </a:r>
          </a:p>
          <a:p>
            <a:endParaRPr lang="en-US" dirty="0"/>
          </a:p>
        </p:txBody>
      </p:sp>
    </p:spTree>
    <p:extLst>
      <p:ext uri="{BB962C8B-B14F-4D97-AF65-F5344CB8AC3E}">
        <p14:creationId xmlns:p14="http://schemas.microsoft.com/office/powerpoint/2010/main" val="3542258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equity</a:t>
            </a:r>
            <a:endParaRPr lang="en-US" dirty="0"/>
          </a:p>
        </p:txBody>
      </p:sp>
      <p:graphicFrame>
        <p:nvGraphicFramePr>
          <p:cNvPr id="4" name="Object 4"/>
          <p:cNvGraphicFramePr>
            <a:graphicFrameLocks noGrp="1" noChangeAspect="1"/>
          </p:cNvGraphicFramePr>
          <p:nvPr>
            <p:ph idx="1"/>
            <p:extLst>
              <p:ext uri="{D42A27DB-BD31-4B8C-83A1-F6EECF244321}">
                <p14:modId xmlns:p14="http://schemas.microsoft.com/office/powerpoint/2010/main" val="3790854825"/>
              </p:ext>
            </p:extLst>
          </p:nvPr>
        </p:nvGraphicFramePr>
        <p:xfrm>
          <a:off x="2112211" y="3636210"/>
          <a:ext cx="5013158" cy="2072105"/>
        </p:xfrm>
        <a:graphic>
          <a:graphicData uri="http://schemas.openxmlformats.org/presentationml/2006/ole">
            <mc:AlternateContent xmlns:mc="http://schemas.openxmlformats.org/markup-compatibility/2006">
              <mc:Choice xmlns:v="urn:schemas-microsoft-com:vml" Requires="v">
                <p:oleObj spid="_x0000_s1028" name="Equation" r:id="rId3" imgW="825480" imgH="444240" progId="Equation.3">
                  <p:embed/>
                </p:oleObj>
              </mc:Choice>
              <mc:Fallback>
                <p:oleObj name="Equation" r:id="rId3" imgW="82548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2211" y="3636210"/>
                        <a:ext cx="5013158" cy="2072105"/>
                      </a:xfrm>
                      <a:prstGeom prst="rect">
                        <a:avLst/>
                      </a:prstGeom>
                      <a:solidFill>
                        <a:schemeClr val="bg1"/>
                      </a:solidFill>
                    </p:spPr>
                  </p:pic>
                </p:oleObj>
              </mc:Fallback>
            </mc:AlternateContent>
          </a:graphicData>
        </a:graphic>
      </p:graphicFrame>
      <p:sp>
        <p:nvSpPr>
          <p:cNvPr id="5" name="Rectangle 4"/>
          <p:cNvSpPr/>
          <p:nvPr/>
        </p:nvSpPr>
        <p:spPr>
          <a:xfrm>
            <a:off x="962526" y="1688286"/>
            <a:ext cx="4572000" cy="1315745"/>
          </a:xfrm>
          <a:prstGeom prst="rect">
            <a:avLst/>
          </a:prstGeom>
        </p:spPr>
        <p:txBody>
          <a:bodyPr>
            <a:spAutoFit/>
          </a:bodyPr>
          <a:lstStyle/>
          <a:p>
            <a:pPr lvl="0" defTabSz="914400" rtl="1">
              <a:lnSpc>
                <a:spcPct val="150000"/>
              </a:lnSpc>
              <a:spcBef>
                <a:spcPct val="0"/>
              </a:spcBef>
              <a:defRPr/>
            </a:pPr>
            <a:r>
              <a:rPr lang="en-US" dirty="0">
                <a:solidFill>
                  <a:srgbClr val="FF0000"/>
                </a:solidFill>
              </a:rPr>
              <a:t>D</a:t>
            </a:r>
            <a:r>
              <a:rPr lang="en-US" sz="1100" dirty="0">
                <a:solidFill>
                  <a:srgbClr val="FF0000"/>
                </a:solidFill>
              </a:rPr>
              <a:t>1</a:t>
            </a:r>
            <a:r>
              <a:rPr lang="en-US" dirty="0">
                <a:solidFill>
                  <a:srgbClr val="FF0000"/>
                </a:solidFill>
              </a:rPr>
              <a:t>: expected dividend for upcoming year</a:t>
            </a:r>
            <a:br>
              <a:rPr lang="en-US" dirty="0">
                <a:solidFill>
                  <a:srgbClr val="FF0000"/>
                </a:solidFill>
              </a:rPr>
            </a:br>
            <a:r>
              <a:rPr lang="en-US" dirty="0">
                <a:solidFill>
                  <a:srgbClr val="FF0000"/>
                </a:solidFill>
              </a:rPr>
              <a:t>Po: current share price</a:t>
            </a:r>
            <a:br>
              <a:rPr lang="en-US" dirty="0">
                <a:solidFill>
                  <a:srgbClr val="FF0000"/>
                </a:solidFill>
              </a:rPr>
            </a:br>
            <a:r>
              <a:rPr lang="en-US" dirty="0">
                <a:solidFill>
                  <a:srgbClr val="FF0000"/>
                </a:solidFill>
              </a:rPr>
              <a:t>g: growth rate</a:t>
            </a:r>
            <a:endParaRPr lang="en-US" dirty="0">
              <a:solidFill>
                <a:srgbClr val="FF0000"/>
              </a:solidFill>
            </a:endParaRPr>
          </a:p>
        </p:txBody>
      </p:sp>
    </p:spTree>
    <p:extLst>
      <p:ext uri="{BB962C8B-B14F-4D97-AF65-F5344CB8AC3E}">
        <p14:creationId xmlns:p14="http://schemas.microsoft.com/office/powerpoint/2010/main" val="5632316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B.B Lean Co. has 1.4 million shares of stocks outstanding. The stock currently sells for 20$ per share. The firm’s debt is publicly traded and was recently quoted at 93 percent of face value. It has a total face value of 5$ million, and is currently priced to yield 11 percent. The risk free rate is 8 percent, and the market risk premium is 7 percent. You’ve estimated that Lean has a beta of .74. if the corporate tax rate is 34 percent, what is the WACC of Lean Coo?</a:t>
            </a:r>
            <a:endParaRPr lang="x-none" dirty="0" smtClean="0"/>
          </a:p>
          <a:p>
            <a:endParaRPr lang="en-US" dirty="0"/>
          </a:p>
        </p:txBody>
      </p:sp>
    </p:spTree>
    <p:extLst>
      <p:ext uri="{BB962C8B-B14F-4D97-AF65-F5344CB8AC3E}">
        <p14:creationId xmlns:p14="http://schemas.microsoft.com/office/powerpoint/2010/main" val="1396021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Flotation Costs- Basic Approach</a:t>
            </a:r>
            <a:endParaRPr lang="en-US" dirty="0"/>
          </a:p>
        </p:txBody>
      </p:sp>
      <p:sp>
        <p:nvSpPr>
          <p:cNvPr id="3" name="Content Placeholder 2"/>
          <p:cNvSpPr>
            <a:spLocks noGrp="1"/>
          </p:cNvSpPr>
          <p:nvPr>
            <p:ph idx="1"/>
          </p:nvPr>
        </p:nvSpPr>
        <p:spPr/>
        <p:txBody>
          <a:bodyPr>
            <a:normAutofit fontScale="70000" lnSpcReduction="20000"/>
          </a:bodyPr>
          <a:lstStyle/>
          <a:p>
            <a:pPr>
              <a:lnSpc>
                <a:spcPct val="150000"/>
              </a:lnSpc>
            </a:pPr>
            <a:r>
              <a:rPr lang="en-US" dirty="0" smtClean="0"/>
              <a:t>The </a:t>
            </a:r>
            <a:r>
              <a:rPr lang="en-US" dirty="0" err="1" smtClean="0"/>
              <a:t>Spatt</a:t>
            </a:r>
            <a:r>
              <a:rPr lang="en-US" dirty="0" smtClean="0"/>
              <a:t> Company, an all equity firm, has a cost of equity of 20 percent. What is the WACC for this company?</a:t>
            </a:r>
          </a:p>
          <a:p>
            <a:pPr>
              <a:lnSpc>
                <a:spcPct val="150000"/>
              </a:lnSpc>
            </a:pPr>
            <a:r>
              <a:rPr lang="en-US" dirty="0" smtClean="0"/>
              <a:t>The </a:t>
            </a:r>
            <a:r>
              <a:rPr lang="en-US" dirty="0" err="1" smtClean="0"/>
              <a:t>Spatt</a:t>
            </a:r>
            <a:r>
              <a:rPr lang="en-US" dirty="0" smtClean="0"/>
              <a:t> is considering a large-scale expansion of 100$ million, this expansion is going to be funded by selling new stocks with flotation costs of 10 percent. What is the amount that </a:t>
            </a:r>
            <a:r>
              <a:rPr lang="en-US" dirty="0" err="1" smtClean="0"/>
              <a:t>Spatt</a:t>
            </a:r>
            <a:r>
              <a:rPr lang="en-US" dirty="0" smtClean="0"/>
              <a:t> should raise? </a:t>
            </a:r>
          </a:p>
          <a:p>
            <a:pPr>
              <a:lnSpc>
                <a:spcPct val="150000"/>
              </a:lnSpc>
            </a:pPr>
            <a:r>
              <a:rPr lang="en-US" dirty="0" smtClean="0"/>
              <a:t>Suppose that </a:t>
            </a:r>
            <a:r>
              <a:rPr lang="en-US" dirty="0" err="1" smtClean="0"/>
              <a:t>Spatt’s</a:t>
            </a:r>
            <a:r>
              <a:rPr lang="en-US" dirty="0" smtClean="0"/>
              <a:t> target capital structure is 60 percent equity, 40 percent debt. The flotation cost of equity is still 10percent while the flotation cost of debt is 5 percent. What is the amount that </a:t>
            </a:r>
            <a:r>
              <a:rPr lang="en-US" dirty="0" err="1" smtClean="0"/>
              <a:t>Spatt</a:t>
            </a:r>
            <a:r>
              <a:rPr lang="en-US" dirty="0" smtClean="0"/>
              <a:t> should raise? </a:t>
            </a:r>
            <a:endParaRPr lang="x-none" dirty="0" smtClean="0"/>
          </a:p>
          <a:p>
            <a:endParaRPr lang="en-US" dirty="0"/>
          </a:p>
        </p:txBody>
      </p:sp>
    </p:spTree>
    <p:extLst>
      <p:ext uri="{BB962C8B-B14F-4D97-AF65-F5344CB8AC3E}">
        <p14:creationId xmlns:p14="http://schemas.microsoft.com/office/powerpoint/2010/main" val="1659767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Flotation Costs- Basic Approach</a:t>
            </a:r>
            <a:endParaRPr lang="en-US" dirty="0"/>
          </a:p>
        </p:txBody>
      </p:sp>
      <p:sp>
        <p:nvSpPr>
          <p:cNvPr id="3" name="Content Placeholder 2"/>
          <p:cNvSpPr>
            <a:spLocks noGrp="1"/>
          </p:cNvSpPr>
          <p:nvPr>
            <p:ph idx="1"/>
          </p:nvPr>
        </p:nvSpPr>
        <p:spPr/>
        <p:txBody>
          <a:bodyPr/>
          <a:lstStyle/>
          <a:p>
            <a:r>
              <a:rPr lang="en-US" dirty="0" smtClean="0"/>
              <a:t>ABC co. has a target capital structure that is 80% common equity, 20% debt. The flotation cost for equity issues are 20% of the amount raised; the flotation costs for debt issues are 6%. If the company needs $65 million for a new manufacturing facility, what is the true cost once flotation costs are considered?</a:t>
            </a:r>
            <a:endParaRPr lang="x-none" dirty="0" smtClean="0"/>
          </a:p>
          <a:p>
            <a:endParaRPr lang="en-US" dirty="0"/>
          </a:p>
        </p:txBody>
      </p:sp>
    </p:spTree>
    <p:extLst>
      <p:ext uri="{BB962C8B-B14F-4D97-AF65-F5344CB8AC3E}">
        <p14:creationId xmlns:p14="http://schemas.microsoft.com/office/powerpoint/2010/main" val="723816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9 Page 465</a:t>
            </a:r>
            <a:endParaRPr lang="en-US" dirty="0"/>
          </a:p>
        </p:txBody>
      </p:sp>
      <p:sp>
        <p:nvSpPr>
          <p:cNvPr id="3" name="Content Placeholder 2"/>
          <p:cNvSpPr>
            <a:spLocks noGrp="1"/>
          </p:cNvSpPr>
          <p:nvPr>
            <p:ph idx="1"/>
          </p:nvPr>
        </p:nvSpPr>
        <p:spPr/>
        <p:txBody>
          <a:bodyPr>
            <a:normAutofit fontScale="62500" lnSpcReduction="20000"/>
          </a:bodyPr>
          <a:lstStyle/>
          <a:p>
            <a:pPr>
              <a:lnSpc>
                <a:spcPct val="150000"/>
              </a:lnSpc>
            </a:pPr>
            <a:r>
              <a:rPr lang="en-US" dirty="0" err="1" smtClean="0"/>
              <a:t>Mullineaux</a:t>
            </a:r>
            <a:r>
              <a:rPr lang="en-US" dirty="0" smtClean="0"/>
              <a:t> Corporation has a target capital structure of 60 percent common stocks, 5 percent preferred stocks, and 35 percent debt. Its cost of equity is 14 percent, the cost of preferred stock is 6 percent, and the cost of debt is 8 percent. The relevant tax rate is 35 percent</a:t>
            </a:r>
          </a:p>
          <a:p>
            <a:pPr marL="457200" indent="-457200">
              <a:lnSpc>
                <a:spcPct val="150000"/>
              </a:lnSpc>
              <a:buFont typeface="+mj-lt"/>
              <a:buAutoNum type="alphaUcPeriod"/>
            </a:pPr>
            <a:r>
              <a:rPr lang="en-US" dirty="0" smtClean="0"/>
              <a:t>What is the WACC?</a:t>
            </a:r>
          </a:p>
          <a:p>
            <a:pPr marL="457200" indent="-457200">
              <a:lnSpc>
                <a:spcPct val="150000"/>
              </a:lnSpc>
              <a:buFont typeface="+mj-lt"/>
              <a:buAutoNum type="alphaUcPeriod"/>
            </a:pPr>
            <a:r>
              <a:rPr lang="en-US" dirty="0" smtClean="0"/>
              <a:t>The company’s president has approached you about </a:t>
            </a:r>
            <a:r>
              <a:rPr lang="en-US" dirty="0" err="1" smtClean="0"/>
              <a:t>Mullineaux’s</a:t>
            </a:r>
            <a:r>
              <a:rPr lang="en-US" dirty="0" smtClean="0"/>
              <a:t> capital structure. He wants to know why the company doesn’t use more preferred stock financing because its costs less than debt. What would you tell the president? </a:t>
            </a:r>
            <a:endParaRPr lang="x-none" dirty="0" smtClean="0"/>
          </a:p>
          <a:p>
            <a:endParaRPr lang="en-US" dirty="0"/>
          </a:p>
        </p:txBody>
      </p:sp>
    </p:spTree>
    <p:extLst>
      <p:ext uri="{BB962C8B-B14F-4D97-AF65-F5344CB8AC3E}">
        <p14:creationId xmlns:p14="http://schemas.microsoft.com/office/powerpoint/2010/main" val="3499745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10 Page466</a:t>
            </a:r>
            <a:endParaRPr lang="en-US" dirty="0"/>
          </a:p>
        </p:txBody>
      </p:sp>
      <p:sp>
        <p:nvSpPr>
          <p:cNvPr id="3" name="Content Placeholder 2"/>
          <p:cNvSpPr>
            <a:spLocks noGrp="1"/>
          </p:cNvSpPr>
          <p:nvPr>
            <p:ph idx="1"/>
          </p:nvPr>
        </p:nvSpPr>
        <p:spPr/>
        <p:txBody>
          <a:bodyPr/>
          <a:lstStyle/>
          <a:p>
            <a:r>
              <a:rPr lang="en-US" dirty="0" err="1" smtClean="0"/>
              <a:t>Sixx</a:t>
            </a:r>
            <a:r>
              <a:rPr lang="en-US" dirty="0" smtClean="0"/>
              <a:t> AM Manufacturing has a target debt-equity ratio of 0.65. its cost of equity is 15 percent, and its cost of debt is 9 percent. If the tax rate is 35 percent, what is the company’s WACC?</a:t>
            </a:r>
            <a:endParaRPr lang="x-none" dirty="0" smtClean="0"/>
          </a:p>
          <a:p>
            <a:endParaRPr lang="en-US" dirty="0"/>
          </a:p>
        </p:txBody>
      </p:sp>
    </p:spTree>
    <p:extLst>
      <p:ext uri="{BB962C8B-B14F-4D97-AF65-F5344CB8AC3E}">
        <p14:creationId xmlns:p14="http://schemas.microsoft.com/office/powerpoint/2010/main" val="384852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11 Page 466</a:t>
            </a:r>
            <a:endParaRPr lang="en-US" dirty="0"/>
          </a:p>
        </p:txBody>
      </p:sp>
      <p:sp>
        <p:nvSpPr>
          <p:cNvPr id="3" name="Content Placeholder 2"/>
          <p:cNvSpPr>
            <a:spLocks noGrp="1"/>
          </p:cNvSpPr>
          <p:nvPr>
            <p:ph idx="1"/>
          </p:nvPr>
        </p:nvSpPr>
        <p:spPr/>
        <p:txBody>
          <a:bodyPr/>
          <a:lstStyle/>
          <a:p>
            <a:r>
              <a:rPr lang="en-US" dirty="0" err="1" smtClean="0"/>
              <a:t>Fama’s</a:t>
            </a:r>
            <a:r>
              <a:rPr lang="en-US" dirty="0" smtClean="0"/>
              <a:t> Llamas has a WACC of 8.9 percent. The company’s cost of  equity is 12 percent, and its pretax cost of debt is 7.9 percent. The tax rate is 35 percent. What is the company’s target debt-equity ratio?</a:t>
            </a:r>
            <a:endParaRPr lang="x-none" dirty="0" smtClean="0"/>
          </a:p>
          <a:p>
            <a:endParaRPr lang="en-US" dirty="0"/>
          </a:p>
        </p:txBody>
      </p:sp>
    </p:spTree>
    <p:extLst>
      <p:ext uri="{BB962C8B-B14F-4D97-AF65-F5344CB8AC3E}">
        <p14:creationId xmlns:p14="http://schemas.microsoft.com/office/powerpoint/2010/main" val="1709878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12 Page 466</a:t>
            </a:r>
            <a:endParaRPr lang="en-US" dirty="0"/>
          </a:p>
        </p:txBody>
      </p:sp>
      <p:sp>
        <p:nvSpPr>
          <p:cNvPr id="3" name="Content Placeholder 2"/>
          <p:cNvSpPr>
            <a:spLocks noGrp="1"/>
          </p:cNvSpPr>
          <p:nvPr>
            <p:ph idx="1"/>
          </p:nvPr>
        </p:nvSpPr>
        <p:spPr/>
        <p:txBody>
          <a:bodyPr>
            <a:normAutofit fontScale="62500" lnSpcReduction="20000"/>
          </a:bodyPr>
          <a:lstStyle/>
          <a:p>
            <a:pPr>
              <a:lnSpc>
                <a:spcPct val="150000"/>
              </a:lnSpc>
            </a:pPr>
            <a:r>
              <a:rPr lang="en-US" dirty="0" smtClean="0"/>
              <a:t>Filer Manufacturing has 11 million shares of common stock out standing. The current share price is 68$, and the book value per share is 6$. Filer Manufacturing also has two bond issues outstanding. The first bond issue has a face value of 70$ million, has a 7 percent coupon, and sells for 93 percent of par. The second issue has a face value of 55$ million, has an 8 percent coupon, and sells for 104 percent of par. The first issue matures in 21 years, the second in 6 years.</a:t>
            </a:r>
          </a:p>
          <a:p>
            <a:pPr marL="457200" indent="-457200">
              <a:lnSpc>
                <a:spcPct val="150000"/>
              </a:lnSpc>
              <a:buFont typeface="+mj-lt"/>
              <a:buAutoNum type="alphaUcPeriod"/>
            </a:pPr>
            <a:r>
              <a:rPr lang="en-US" dirty="0" smtClean="0"/>
              <a:t>What  are Filer’s capital structure weights on a book value biases?</a:t>
            </a:r>
          </a:p>
          <a:p>
            <a:pPr marL="457200" indent="-457200">
              <a:lnSpc>
                <a:spcPct val="150000"/>
              </a:lnSpc>
              <a:buFont typeface="+mj-lt"/>
              <a:buAutoNum type="alphaUcPeriod"/>
            </a:pPr>
            <a:r>
              <a:rPr lang="en-US" dirty="0" smtClean="0"/>
              <a:t>What  are Filer’s capital structure weights on a market value biases?</a:t>
            </a:r>
          </a:p>
          <a:p>
            <a:pPr marL="457200" indent="-457200">
              <a:lnSpc>
                <a:spcPct val="150000"/>
              </a:lnSpc>
              <a:buFont typeface="+mj-lt"/>
              <a:buAutoNum type="alphaUcPeriod"/>
            </a:pPr>
            <a:r>
              <a:rPr lang="en-US" dirty="0" smtClean="0"/>
              <a:t>Which are more relevant, the book or market value weights? Why?</a:t>
            </a:r>
          </a:p>
          <a:p>
            <a:endParaRPr lang="en-US" dirty="0" smtClean="0"/>
          </a:p>
          <a:p>
            <a:endParaRPr lang="en-US" dirty="0"/>
          </a:p>
        </p:txBody>
      </p:sp>
    </p:spTree>
    <p:extLst>
      <p:ext uri="{BB962C8B-B14F-4D97-AF65-F5344CB8AC3E}">
        <p14:creationId xmlns:p14="http://schemas.microsoft.com/office/powerpoint/2010/main" val="787543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18 Page 467</a:t>
            </a:r>
            <a:endParaRPr lang="en-US" dirty="0"/>
          </a:p>
        </p:txBody>
      </p:sp>
      <p:sp>
        <p:nvSpPr>
          <p:cNvPr id="3" name="Content Placeholder 2"/>
          <p:cNvSpPr>
            <a:spLocks noGrp="1"/>
          </p:cNvSpPr>
          <p:nvPr>
            <p:ph idx="1"/>
          </p:nvPr>
        </p:nvSpPr>
        <p:spPr/>
        <p:txBody>
          <a:bodyPr>
            <a:normAutofit fontScale="55000" lnSpcReduction="20000"/>
          </a:bodyPr>
          <a:lstStyle/>
          <a:p>
            <a:pPr>
              <a:lnSpc>
                <a:spcPct val="150000"/>
              </a:lnSpc>
            </a:pPr>
            <a:r>
              <a:rPr lang="en-US" dirty="0" smtClean="0"/>
              <a:t>Suppose your company needs 20$million to build a new assembly line. Your target debt-equity ratio is .75. the flotation cost for new equity is 8 percent, but the flotation cost for debt is only 5 percent. Your boss decided to fund the project by borrowing money because the flotation costs are lower and the needed fund are relatively small.</a:t>
            </a:r>
          </a:p>
          <a:p>
            <a:pPr marL="457200" indent="-457200">
              <a:lnSpc>
                <a:spcPct val="150000"/>
              </a:lnSpc>
              <a:buFont typeface="+mj-lt"/>
              <a:buAutoNum type="alphaUcPeriod"/>
            </a:pPr>
            <a:r>
              <a:rPr lang="en-US" dirty="0" smtClean="0"/>
              <a:t>What do you think about the rationale behind borrowing the entire amount?</a:t>
            </a:r>
          </a:p>
          <a:p>
            <a:pPr marL="457200" indent="-457200">
              <a:lnSpc>
                <a:spcPct val="150000"/>
              </a:lnSpc>
              <a:buFont typeface="+mj-lt"/>
              <a:buAutoNum type="alphaUcPeriod"/>
            </a:pPr>
            <a:r>
              <a:rPr lang="en-US" dirty="0" smtClean="0"/>
              <a:t>What is your company weighted average flotation costs, assuming all equity is raised externally?</a:t>
            </a:r>
          </a:p>
          <a:p>
            <a:pPr marL="457200" indent="-457200">
              <a:lnSpc>
                <a:spcPct val="150000"/>
              </a:lnSpc>
              <a:buFont typeface="+mj-lt"/>
              <a:buAutoNum type="alphaUcPeriod"/>
            </a:pPr>
            <a:r>
              <a:rPr lang="en-US" dirty="0" smtClean="0"/>
              <a:t>What is the true cost of building the new assembly line after taking flotation costs into account? Does it matter in this case that the entire amount is being raised from debt?</a:t>
            </a:r>
            <a:endParaRPr lang="x-none" dirty="0" smtClean="0"/>
          </a:p>
          <a:p>
            <a:endParaRPr lang="en-US" dirty="0"/>
          </a:p>
        </p:txBody>
      </p:sp>
    </p:spTree>
    <p:extLst>
      <p:ext uri="{BB962C8B-B14F-4D97-AF65-F5344CB8AC3E}">
        <p14:creationId xmlns:p14="http://schemas.microsoft.com/office/powerpoint/2010/main" val="3175415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23 Page 468</a:t>
            </a:r>
            <a:endParaRPr lang="en-US" dirty="0"/>
          </a:p>
        </p:txBody>
      </p:sp>
      <p:sp>
        <p:nvSpPr>
          <p:cNvPr id="3" name="Content Placeholder 2"/>
          <p:cNvSpPr>
            <a:spLocks noGrp="1"/>
          </p:cNvSpPr>
          <p:nvPr>
            <p:ph idx="1"/>
          </p:nvPr>
        </p:nvSpPr>
        <p:spPr/>
        <p:txBody>
          <a:bodyPr>
            <a:normAutofit fontScale="70000" lnSpcReduction="20000"/>
          </a:bodyPr>
          <a:lstStyle/>
          <a:p>
            <a:pPr>
              <a:lnSpc>
                <a:spcPct val="150000"/>
              </a:lnSpc>
            </a:pPr>
            <a:r>
              <a:rPr lang="en-US" dirty="0" smtClean="0"/>
              <a:t>Floyd industries stock has a beta of 1.5. the company just paid a dividend of .8$, and the dividends are expected to grow at 5 percent. The expected return of the market is 12 percent, and the Treasury bill are yielding 5.5 percent. The most recent stock price for Floyd is 61$.</a:t>
            </a:r>
          </a:p>
          <a:p>
            <a:pPr marL="457200" indent="-457200">
              <a:lnSpc>
                <a:spcPct val="150000"/>
              </a:lnSpc>
              <a:buFont typeface="+mj-lt"/>
              <a:buAutoNum type="alphaUcPeriod"/>
            </a:pPr>
            <a:r>
              <a:rPr lang="en-US" dirty="0" smtClean="0"/>
              <a:t>Calculate the cost of equity using DCF method</a:t>
            </a:r>
          </a:p>
          <a:p>
            <a:pPr marL="457200" indent="-457200">
              <a:lnSpc>
                <a:spcPct val="150000"/>
              </a:lnSpc>
              <a:buFont typeface="+mj-lt"/>
              <a:buAutoNum type="alphaUcPeriod"/>
            </a:pPr>
            <a:r>
              <a:rPr lang="en-US" dirty="0" smtClean="0"/>
              <a:t>Calculate the cost of equity using SML method</a:t>
            </a:r>
          </a:p>
          <a:p>
            <a:pPr marL="457200" indent="-457200">
              <a:lnSpc>
                <a:spcPct val="150000"/>
              </a:lnSpc>
              <a:buFont typeface="+mj-lt"/>
              <a:buAutoNum type="alphaUcPeriod"/>
            </a:pPr>
            <a:r>
              <a:rPr lang="en-US" dirty="0" smtClean="0"/>
              <a:t>Why do you think your estimates in (a) and (b) are so different?</a:t>
            </a:r>
          </a:p>
          <a:p>
            <a:endParaRPr lang="en-US" dirty="0"/>
          </a:p>
        </p:txBody>
      </p:sp>
    </p:spTree>
    <p:extLst>
      <p:ext uri="{BB962C8B-B14F-4D97-AF65-F5344CB8AC3E}">
        <p14:creationId xmlns:p14="http://schemas.microsoft.com/office/powerpoint/2010/main" val="2463579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equity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Suppose STC paid a dividend of 4$ per share last year. The stock is currently sells for 60 $ per share. You estimate that the dividend will grow steadily at a rate if 6% per year into the infinite future. What is the cost of equity for STC?</a:t>
            </a:r>
          </a:p>
          <a:p>
            <a:pPr marL="0" indent="0">
              <a:buNone/>
            </a:pPr>
            <a:endParaRPr lang="x-none" dirty="0" smtClean="0"/>
          </a:p>
          <a:p>
            <a:pPr marL="0" indent="0">
              <a:buNone/>
            </a:pPr>
            <a:r>
              <a:rPr lang="en-US" dirty="0" smtClean="0"/>
              <a:t>Suppose that your company is </a:t>
            </a:r>
            <a:r>
              <a:rPr lang="en-US" u="sng" dirty="0" smtClean="0"/>
              <a:t>expected</a:t>
            </a:r>
            <a:r>
              <a:rPr lang="en-US" dirty="0" smtClean="0"/>
              <a:t> to pay a dividend of $1.50 per share next year. You bought the common stock for 20 and expect to sell it next year worth $25. What is your required rate of return?</a:t>
            </a:r>
          </a:p>
          <a:p>
            <a:endParaRPr lang="en-US" dirty="0"/>
          </a:p>
        </p:txBody>
      </p:sp>
    </p:spTree>
    <p:extLst>
      <p:ext uri="{BB962C8B-B14F-4D97-AF65-F5344CB8AC3E}">
        <p14:creationId xmlns:p14="http://schemas.microsoft.com/office/powerpoint/2010/main" val="1988217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equity</a:t>
            </a:r>
            <a:endParaRPr lang="en-US" dirty="0"/>
          </a:p>
        </p:txBody>
      </p:sp>
      <p:sp>
        <p:nvSpPr>
          <p:cNvPr id="3" name="Content Placeholder 2"/>
          <p:cNvSpPr>
            <a:spLocks noGrp="1"/>
          </p:cNvSpPr>
          <p:nvPr>
            <p:ph idx="1"/>
          </p:nvPr>
        </p:nvSpPr>
        <p:spPr/>
        <p:txBody>
          <a:bodyPr>
            <a:normAutofit fontScale="70000" lnSpcReduction="20000"/>
          </a:bodyPr>
          <a:lstStyle/>
          <a:p>
            <a:pPr>
              <a:lnSpc>
                <a:spcPct val="150000"/>
              </a:lnSpc>
              <a:tabLst>
                <a:tab pos="742950" algn="l"/>
                <a:tab pos="1085850" algn="l"/>
              </a:tabLst>
            </a:pPr>
            <a:r>
              <a:rPr lang="en-US" dirty="0" smtClean="0"/>
              <a:t>From the SML comes the Capital Asset Pricing Model (CAPM)</a:t>
            </a:r>
          </a:p>
          <a:p>
            <a:pPr>
              <a:lnSpc>
                <a:spcPct val="150000"/>
              </a:lnSpc>
              <a:tabLst>
                <a:tab pos="742950" algn="l"/>
                <a:tab pos="1085850" algn="l"/>
              </a:tabLst>
            </a:pPr>
            <a:r>
              <a:rPr lang="en-US" dirty="0" smtClean="0"/>
              <a:t>According to the CAPM: </a:t>
            </a:r>
          </a:p>
          <a:p>
            <a:pPr algn="ctr">
              <a:lnSpc>
                <a:spcPct val="150000"/>
              </a:lnSpc>
              <a:buNone/>
              <a:tabLst>
                <a:tab pos="742950" algn="l"/>
                <a:tab pos="1085850" algn="l"/>
              </a:tabLst>
            </a:pPr>
            <a:r>
              <a:rPr lang="en-US" dirty="0" smtClean="0"/>
              <a:t>	 </a:t>
            </a:r>
            <a:r>
              <a:rPr lang="en-US" i="1" dirty="0" smtClean="0"/>
              <a:t>R</a:t>
            </a:r>
            <a:r>
              <a:rPr lang="en-US" i="1" baseline="-25000" dirty="0" smtClean="0"/>
              <a:t>E</a:t>
            </a:r>
            <a:r>
              <a:rPr lang="en-US" dirty="0" smtClean="0"/>
              <a:t> = </a:t>
            </a:r>
            <a:r>
              <a:rPr lang="en-US" i="1" dirty="0" err="1" smtClean="0"/>
              <a:t>R</a:t>
            </a:r>
            <a:r>
              <a:rPr lang="en-US" i="1" baseline="-25000" dirty="0" err="1" smtClean="0"/>
              <a:t>f</a:t>
            </a:r>
            <a:r>
              <a:rPr lang="en-US" dirty="0" smtClean="0"/>
              <a:t>  +  </a:t>
            </a:r>
            <a:r>
              <a:rPr lang="en-US" dirty="0" err="1" smtClean="0">
                <a:latin typeface="Symbol" pitchFamily="18" charset="2"/>
              </a:rPr>
              <a:t>b</a:t>
            </a:r>
            <a:r>
              <a:rPr lang="en-US" i="1" baseline="-25000" dirty="0" err="1" smtClean="0"/>
              <a:t>E</a:t>
            </a:r>
            <a:r>
              <a:rPr lang="en-US" i="1" baseline="-25000" dirty="0" smtClean="0"/>
              <a:t>   </a:t>
            </a:r>
            <a:r>
              <a:rPr lang="en-US" dirty="0" smtClean="0">
                <a:sym typeface="Symbol" pitchFamily="18" charset="2"/>
              </a:rPr>
              <a:t></a:t>
            </a:r>
            <a:r>
              <a:rPr lang="en-US" dirty="0" smtClean="0"/>
              <a:t>  (E</a:t>
            </a:r>
            <a:r>
              <a:rPr lang="en-US" i="1" dirty="0" smtClean="0"/>
              <a:t>R</a:t>
            </a:r>
            <a:r>
              <a:rPr lang="en-US" i="1" baseline="-25000" dirty="0" smtClean="0"/>
              <a:t>M</a:t>
            </a:r>
            <a:r>
              <a:rPr lang="en-US" dirty="0" smtClean="0"/>
              <a:t> - </a:t>
            </a:r>
            <a:r>
              <a:rPr lang="en-US" i="1" dirty="0" err="1" smtClean="0"/>
              <a:t>R</a:t>
            </a:r>
            <a:r>
              <a:rPr lang="en-US" i="1" baseline="-25000" dirty="0" err="1" smtClean="0"/>
              <a:t>f</a:t>
            </a:r>
            <a:r>
              <a:rPr lang="en-US" i="1" dirty="0" smtClean="0"/>
              <a:t>)</a:t>
            </a:r>
            <a:r>
              <a:rPr lang="en-US" dirty="0" smtClean="0"/>
              <a:t> </a:t>
            </a:r>
          </a:p>
          <a:p>
            <a:pPr>
              <a:lnSpc>
                <a:spcPct val="150000"/>
              </a:lnSpc>
              <a:buNone/>
              <a:tabLst>
                <a:tab pos="742950" algn="l"/>
                <a:tab pos="1085850" algn="l"/>
              </a:tabLst>
            </a:pPr>
            <a:r>
              <a:rPr lang="en-US" dirty="0" err="1" smtClean="0"/>
              <a:t>R</a:t>
            </a:r>
            <a:r>
              <a:rPr lang="en-US" baseline="-25000" dirty="0" err="1" smtClean="0"/>
              <a:t>f</a:t>
            </a:r>
            <a:r>
              <a:rPr lang="en-US" baseline="-25000" dirty="0" smtClean="0"/>
              <a:t> </a:t>
            </a:r>
            <a:r>
              <a:rPr lang="en-US" dirty="0" smtClean="0"/>
              <a:t>= risk free rate of return</a:t>
            </a:r>
          </a:p>
          <a:p>
            <a:pPr>
              <a:lnSpc>
                <a:spcPct val="150000"/>
              </a:lnSpc>
              <a:buNone/>
              <a:tabLst>
                <a:tab pos="742950" algn="l"/>
                <a:tab pos="1085850" algn="l"/>
              </a:tabLst>
            </a:pPr>
            <a:r>
              <a:rPr lang="en-US" dirty="0" err="1" smtClean="0"/>
              <a:t>R</a:t>
            </a:r>
            <a:r>
              <a:rPr lang="en-US" baseline="-25000" dirty="0" err="1" smtClean="0"/>
              <a:t>m</a:t>
            </a:r>
            <a:r>
              <a:rPr lang="en-US" dirty="0" smtClean="0"/>
              <a:t> = expected market return </a:t>
            </a:r>
          </a:p>
          <a:p>
            <a:pPr>
              <a:lnSpc>
                <a:spcPct val="150000"/>
              </a:lnSpc>
              <a:buNone/>
              <a:tabLst>
                <a:tab pos="742950" algn="l"/>
                <a:tab pos="1085850" algn="l"/>
              </a:tabLst>
            </a:pPr>
            <a:r>
              <a:rPr lang="en-US" dirty="0" err="1" smtClean="0"/>
              <a:t>R</a:t>
            </a:r>
            <a:r>
              <a:rPr lang="en-US" baseline="-25000" dirty="0" err="1" smtClean="0"/>
              <a:t>m</a:t>
            </a:r>
            <a:r>
              <a:rPr lang="en-US" dirty="0" smtClean="0"/>
              <a:t>-RF = market risk premium</a:t>
            </a:r>
          </a:p>
          <a:p>
            <a:pPr>
              <a:lnSpc>
                <a:spcPct val="150000"/>
              </a:lnSpc>
              <a:buNone/>
              <a:tabLst>
                <a:tab pos="742950" algn="l"/>
                <a:tab pos="1085850" algn="l"/>
              </a:tabLst>
            </a:pPr>
            <a:r>
              <a:rPr lang="en-US" dirty="0" smtClean="0"/>
              <a:t>B</a:t>
            </a:r>
            <a:r>
              <a:rPr lang="en-US" baseline="-25000" dirty="0" smtClean="0"/>
              <a:t>E </a:t>
            </a:r>
            <a:r>
              <a:rPr lang="en-US" dirty="0" smtClean="0"/>
              <a:t>= estimate of systematic risk, the risk for an individual security relative to the market risk as a whole</a:t>
            </a:r>
          </a:p>
          <a:p>
            <a:endParaRPr lang="en-US" dirty="0"/>
          </a:p>
        </p:txBody>
      </p:sp>
    </p:spTree>
    <p:extLst>
      <p:ext uri="{BB962C8B-B14F-4D97-AF65-F5344CB8AC3E}">
        <p14:creationId xmlns:p14="http://schemas.microsoft.com/office/powerpoint/2010/main" val="1574077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Suppose your company has an equity beta of .58 and the current risk-free rate is 6.1%. If the expected market risk premium is 8.6%, what is your cost of equity capital?</a:t>
            </a:r>
          </a:p>
          <a:p>
            <a:pPr marL="0" indent="0">
              <a:buNone/>
            </a:pPr>
            <a:endParaRPr lang="en-US" dirty="0" smtClean="0"/>
          </a:p>
          <a:p>
            <a:endParaRPr lang="en-US" dirty="0"/>
          </a:p>
        </p:txBody>
      </p:sp>
    </p:spTree>
    <p:extLst>
      <p:ext uri="{BB962C8B-B14F-4D97-AF65-F5344CB8AC3E}">
        <p14:creationId xmlns:p14="http://schemas.microsoft.com/office/powerpoint/2010/main" val="2975589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1 Page 465</a:t>
            </a:r>
            <a:endParaRPr lang="en-US" dirty="0"/>
          </a:p>
        </p:txBody>
      </p:sp>
      <p:sp>
        <p:nvSpPr>
          <p:cNvPr id="3" name="Content Placeholder 2"/>
          <p:cNvSpPr>
            <a:spLocks noGrp="1"/>
          </p:cNvSpPr>
          <p:nvPr>
            <p:ph idx="1"/>
          </p:nvPr>
        </p:nvSpPr>
        <p:spPr/>
        <p:txBody>
          <a:bodyPr/>
          <a:lstStyle/>
          <a:p>
            <a:r>
              <a:rPr lang="en-US" dirty="0" smtClean="0"/>
              <a:t>The Down and Out Co. just issued a dividend of 2.40$ per share on its common stock. The company is expected to maintain a constant 5.5 percent growth rate in its dividends indefinitely. If the stock sells for 52$ a share , what is the company’s cost of capital?</a:t>
            </a:r>
            <a:endParaRPr lang="x-none" dirty="0" smtClean="0"/>
          </a:p>
          <a:p>
            <a:endParaRPr lang="en-US" dirty="0"/>
          </a:p>
        </p:txBody>
      </p:sp>
    </p:spTree>
    <p:extLst>
      <p:ext uri="{BB962C8B-B14F-4D97-AF65-F5344CB8AC3E}">
        <p14:creationId xmlns:p14="http://schemas.microsoft.com/office/powerpoint/2010/main" val="224515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Ex3 Page 465</a:t>
            </a:r>
            <a:endParaRPr lang="en-US" dirty="0"/>
          </a:p>
        </p:txBody>
      </p:sp>
      <p:sp>
        <p:nvSpPr>
          <p:cNvPr id="3" name="Content Placeholder 2"/>
          <p:cNvSpPr>
            <a:spLocks noGrp="1"/>
          </p:cNvSpPr>
          <p:nvPr>
            <p:ph idx="1"/>
          </p:nvPr>
        </p:nvSpPr>
        <p:spPr/>
        <p:txBody>
          <a:bodyPr/>
          <a:lstStyle/>
          <a:p>
            <a:pPr marL="0" indent="0">
              <a:buNone/>
            </a:pPr>
            <a:r>
              <a:rPr lang="en-US" dirty="0" smtClean="0"/>
              <a:t>Stock in Country Road Industries has a beta of 0.85. the market risk premium is 8 percent, and T-bills are currently yielding 5 percent. The company’s most recent dividend was 1.6$ per share, and dividends are expected to grow at a 6 percent annual rate indefinitely. If the stock sells for 37$ per share, what is your best estimate of the company’s cost of capital?</a:t>
            </a:r>
            <a:endParaRPr lang="x-none" dirty="0" smtClean="0"/>
          </a:p>
          <a:p>
            <a:pPr marL="0" indent="0">
              <a:buNone/>
            </a:pPr>
            <a:endParaRPr lang="en-US" dirty="0" smtClean="0"/>
          </a:p>
          <a:p>
            <a:endParaRPr lang="en-US" dirty="0"/>
          </a:p>
        </p:txBody>
      </p:sp>
    </p:spTree>
    <p:extLst>
      <p:ext uri="{BB962C8B-B14F-4D97-AF65-F5344CB8AC3E}">
        <p14:creationId xmlns:p14="http://schemas.microsoft.com/office/powerpoint/2010/main" val="523575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Ex4 Page 465</a:t>
            </a:r>
            <a:endParaRPr lang="en-US" dirty="0"/>
          </a:p>
        </p:txBody>
      </p:sp>
      <p:sp>
        <p:nvSpPr>
          <p:cNvPr id="3" name="Content Placeholder 2"/>
          <p:cNvSpPr>
            <a:spLocks noGrp="1"/>
          </p:cNvSpPr>
          <p:nvPr>
            <p:ph idx="1"/>
          </p:nvPr>
        </p:nvSpPr>
        <p:spPr/>
        <p:txBody>
          <a:bodyPr/>
          <a:lstStyle/>
          <a:p>
            <a:r>
              <a:rPr lang="en-US" dirty="0" smtClean="0"/>
              <a:t>Suppose In a Found Ltd. Just issued a dividend  of 1.43$ per share on its common stocks. The company paid dividends of 1.05$ , 1.12$, 1.19$, and 1.30$ per share in the last four years. If the stock currently sells for 45$, what is your best estimate of the company’s cost of equity?</a:t>
            </a:r>
            <a:endParaRPr lang="x-none" dirty="0" smtClean="0"/>
          </a:p>
          <a:p>
            <a:endParaRPr lang="en-US" dirty="0"/>
          </a:p>
        </p:txBody>
      </p:sp>
    </p:spTree>
    <p:extLst>
      <p:ext uri="{BB962C8B-B14F-4D97-AF65-F5344CB8AC3E}">
        <p14:creationId xmlns:p14="http://schemas.microsoft.com/office/powerpoint/2010/main" val="176598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3A299">
                    <a:lumMod val="75000"/>
                  </a:srgbClr>
                </a:solidFill>
              </a:rPr>
              <a:t>Cost of debt </a:t>
            </a:r>
            <a:endParaRPr lang="en-US" dirty="0"/>
          </a:p>
        </p:txBody>
      </p:sp>
      <mc:AlternateContent xmlns:mc="http://schemas.openxmlformats.org/markup-compatibility/2006">
        <mc:Choice xmlns:a14="http://schemas.microsoft.com/office/drawing/2010/main" Requires="a14">
          <p:sp>
            <p:nvSpPr>
              <p:cNvPr id="4" name="Content Placeholder 2"/>
              <p:cNvSpPr>
                <a:spLocks noGrp="1"/>
              </p:cNvSpPr>
              <p:nvPr>
                <p:ph idx="1"/>
              </p:nvPr>
            </p:nvSpPr>
            <p:spPr/>
            <p:txBody>
              <a:bodyPr>
                <a:normAutofit fontScale="40000" lnSpcReduction="20000"/>
              </a:bodyPr>
              <a:lstStyle/>
              <a:p>
                <a:pPr>
                  <a:spcAft>
                    <a:spcPts val="0"/>
                  </a:spcAft>
                </a:pPr>
                <a:r>
                  <a:rPr lang="en-US" dirty="0">
                    <a:latin typeface="Cambria"/>
                    <a:ea typeface="MS Mincho"/>
                    <a:cs typeface="Arial"/>
                  </a:rPr>
                  <a:t>Example: Suppose a company were to issue a bond with 10 years to maturity. This company has an annual coupon of $80. Similar bonds have a yield of maturity of 8%. What will the bond sell for?</a:t>
                </a:r>
              </a:p>
              <a:p>
                <a:pPr>
                  <a:spcAft>
                    <a:spcPts val="0"/>
                  </a:spcAft>
                </a:pPr>
                <a:r>
                  <a:rPr lang="en-US" dirty="0">
                    <a:effectLst/>
                    <a:latin typeface="Cambria"/>
                    <a:ea typeface="MS Mincho"/>
                    <a:cs typeface="Arial"/>
                  </a:rPr>
                  <a:t> </a:t>
                </a:r>
              </a:p>
              <a:p>
                <a:pPr>
                  <a:spcAft>
                    <a:spcPts val="0"/>
                  </a:spcAft>
                </a:pPr>
                <a:r>
                  <a:rPr lang="en-US" dirty="0">
                    <a:effectLst/>
                    <a:latin typeface="Cambria"/>
                    <a:ea typeface="MS Mincho"/>
                    <a:cs typeface="Arial"/>
                  </a:rPr>
                  <a:t>To find what will the bond sell for, we find the bond value.</a:t>
                </a:r>
              </a:p>
              <a:p>
                <a:pPr>
                  <a:spcAft>
                    <a:spcPts val="0"/>
                  </a:spcAft>
                </a:pPr>
                <a:r>
                  <a:rPr lang="en-US" dirty="0">
                    <a:effectLst/>
                    <a:latin typeface="Cambria"/>
                    <a:ea typeface="MS Mincho"/>
                    <a:cs typeface="Arial"/>
                  </a:rPr>
                  <a:t> </a:t>
                </a:r>
              </a:p>
              <a:p>
                <a:pPr>
                  <a:spcAft>
                    <a:spcPts val="0"/>
                  </a:spcAft>
                </a:pPr>
                <a:r>
                  <a:rPr lang="en-US" dirty="0">
                    <a:effectLst/>
                    <a:latin typeface="Cambria"/>
                    <a:ea typeface="MS Mincho"/>
                    <a:cs typeface="Arial"/>
                  </a:rPr>
                  <a:t>=  $80 </a:t>
                </a:r>
                <a14:m/>
                <a:r>
                  <a:rPr lang="en-US" dirty="0">
                    <a:effectLst/>
                    <a:latin typeface="Cambria"/>
                    <a:ea typeface="MS Mincho"/>
                    <a:cs typeface="Arial"/>
                  </a:rPr>
                  <a:t>          + </a:t>
                </a:r>
                <a14:m/>
                <a:r>
                  <a:rPr lang="en-US" dirty="0">
                    <a:effectLst/>
                    <a:latin typeface="Cambria"/>
                    <a:ea typeface="MS Mincho"/>
                    <a:cs typeface="Arial"/>
                  </a:rPr>
                  <a:t>  = $1000</a:t>
                </a:r>
              </a:p>
              <a:p>
                <a:pPr>
                  <a:spcAft>
                    <a:spcPts val="0"/>
                  </a:spcAft>
                </a:pPr>
                <a:r>
                  <a:rPr lang="en-US" dirty="0">
                    <a:effectLst/>
                    <a:latin typeface="Cambria"/>
                    <a:ea typeface="MS Mincho"/>
                    <a:cs typeface="Arial"/>
                  </a:rPr>
                  <a:t> </a:t>
                </a:r>
              </a:p>
              <a:p>
                <a:pPr>
                  <a:spcAft>
                    <a:spcPts val="0"/>
                  </a:spcAft>
                </a:pPr>
                <a:r>
                  <a:rPr lang="en-US" dirty="0">
                    <a:effectLst/>
                    <a:latin typeface="Cambria"/>
                    <a:ea typeface="MS Mincho"/>
                    <a:cs typeface="Arial"/>
                  </a:rPr>
                  <a:t>                              $463.19              +      536.81</a:t>
                </a:r>
              </a:p>
              <a:p>
                <a:pPr>
                  <a:spcAft>
                    <a:spcPts val="0"/>
                  </a:spcAft>
                </a:pPr>
                <a:r>
                  <a:rPr lang="en-US" dirty="0">
                    <a:effectLst/>
                    <a:latin typeface="Cambria"/>
                    <a:ea typeface="MS Mincho"/>
                    <a:cs typeface="Arial"/>
                  </a:rPr>
                  <a:t> </a:t>
                </a:r>
              </a:p>
              <a:p>
                <a:pPr>
                  <a:spcAft>
                    <a:spcPts val="0"/>
                  </a:spcAft>
                </a:pPr>
                <a:r>
                  <a:rPr lang="en-US" dirty="0">
                    <a:effectLst/>
                    <a:latin typeface="Cambria"/>
                    <a:ea typeface="MS Mincho"/>
                    <a:cs typeface="Arial"/>
                  </a:rPr>
                  <a:t> </a:t>
                </a:r>
              </a:p>
              <a:p>
                <a:pPr>
                  <a:spcAft>
                    <a:spcPts val="0"/>
                  </a:spcAft>
                </a:pPr>
                <a:r>
                  <a:rPr lang="en-US" dirty="0">
                    <a:effectLst/>
                    <a:latin typeface="Cambria"/>
                    <a:ea typeface="MS Mincho"/>
                    <a:cs typeface="Arial"/>
                  </a:rPr>
                  <a:t>Suppose a year has gone by and interest rate has risen to 10 percent, what will the bond be worth?</a:t>
                </a:r>
              </a:p>
              <a:p>
                <a:pPr>
                  <a:spcAft>
                    <a:spcPts val="0"/>
                  </a:spcAft>
                </a:pPr>
                <a:r>
                  <a:rPr lang="en-US" dirty="0">
                    <a:effectLst/>
                    <a:latin typeface="Cambria"/>
                    <a:ea typeface="MS Mincho"/>
                    <a:cs typeface="Arial"/>
                  </a:rPr>
                  <a:t> </a:t>
                </a:r>
              </a:p>
              <a:p>
                <a:pPr>
                  <a:spcAft>
                    <a:spcPts val="0"/>
                  </a:spcAft>
                </a:pPr>
                <a:r>
                  <a:rPr lang="en-US" dirty="0">
                    <a:effectLst/>
                    <a:latin typeface="Cambria"/>
                    <a:ea typeface="MS Mincho"/>
                    <a:cs typeface="Arial"/>
                  </a:rPr>
                  <a:t>=  $80 </a:t>
                </a:r>
                <a14:m/>
                <a:r>
                  <a:rPr lang="en-US" dirty="0">
                    <a:effectLst/>
                    <a:latin typeface="Cambria"/>
                    <a:ea typeface="MS Mincho"/>
                    <a:cs typeface="Arial"/>
                  </a:rPr>
                  <a:t>          + </a:t>
                </a:r>
                <a14:m/>
                <a:r>
                  <a:rPr lang="en-US" dirty="0">
                    <a:effectLst/>
                    <a:latin typeface="Cambria"/>
                    <a:ea typeface="MS Mincho"/>
                    <a:cs typeface="Arial"/>
                  </a:rPr>
                  <a:t>  = $884.82 (discounted bond by $115)</a:t>
                </a:r>
              </a:p>
              <a:p>
                <a:pPr>
                  <a:spcAft>
                    <a:spcPts val="0"/>
                  </a:spcAft>
                </a:pPr>
                <a:r>
                  <a:rPr lang="en-US" dirty="0">
                    <a:effectLst/>
                    <a:latin typeface="Cambria"/>
                    <a:ea typeface="MS Mincho"/>
                    <a:cs typeface="Arial"/>
                  </a:rPr>
                  <a:t> </a:t>
                </a:r>
              </a:p>
              <a:p>
                <a:pPr>
                  <a:spcAft>
                    <a:spcPts val="0"/>
                  </a:spcAft>
                </a:pPr>
                <a:r>
                  <a:rPr lang="en-US" dirty="0">
                    <a:effectLst/>
                    <a:latin typeface="Cambria"/>
                    <a:ea typeface="MS Mincho"/>
                    <a:cs typeface="Arial"/>
                  </a:rPr>
                  <a:t>                                  $424.10         +     460.72</a:t>
                </a:r>
              </a:p>
              <a:p>
                <a:pPr>
                  <a:spcAft>
                    <a:spcPts val="0"/>
                  </a:spcAft>
                </a:pPr>
                <a:r>
                  <a:rPr lang="en-US" dirty="0">
                    <a:effectLst/>
                    <a:latin typeface="Cambria"/>
                    <a:ea typeface="MS Mincho"/>
                    <a:cs typeface="Arial"/>
                  </a:rPr>
                  <a:t> </a:t>
                </a:r>
              </a:p>
              <a:p>
                <a:pPr>
                  <a:spcAft>
                    <a:spcPts val="0"/>
                  </a:spcAft>
                </a:pPr>
                <a:r>
                  <a:rPr lang="en-US" dirty="0">
                    <a:effectLst/>
                    <a:latin typeface="Cambria"/>
                    <a:ea typeface="MS Mincho"/>
                    <a:cs typeface="Arial"/>
                  </a:rPr>
                  <a:t>What would the bond sell for if interest rates  had dropped by 2 %?</a:t>
                </a:r>
              </a:p>
              <a:p>
                <a:pPr>
                  <a:spcAft>
                    <a:spcPts val="0"/>
                  </a:spcAft>
                </a:pPr>
                <a:r>
                  <a:rPr lang="en-US" dirty="0">
                    <a:effectLst/>
                    <a:latin typeface="Cambria"/>
                    <a:ea typeface="MS Mincho"/>
                    <a:cs typeface="Arial"/>
                  </a:rPr>
                  <a:t> </a:t>
                </a:r>
              </a:p>
              <a:p>
                <a:pPr>
                  <a:spcAft>
                    <a:spcPts val="0"/>
                  </a:spcAft>
                </a:pPr>
                <a:r>
                  <a:rPr lang="en-US" dirty="0">
                    <a:effectLst/>
                    <a:latin typeface="Cambria"/>
                    <a:ea typeface="MS Mincho"/>
                    <a:cs typeface="Arial"/>
                  </a:rPr>
                  <a:t>=  $80 </a:t>
                </a:r>
                <a14:m/>
                <a:r>
                  <a:rPr lang="en-US" dirty="0">
                    <a:effectLst/>
                    <a:latin typeface="Cambria"/>
                    <a:ea typeface="MS Mincho"/>
                    <a:cs typeface="Arial"/>
                  </a:rPr>
                  <a:t>          + </a:t>
                </a:r>
                <a14:m/>
                <a:r>
                  <a:rPr lang="en-US" dirty="0">
                    <a:effectLst/>
                    <a:latin typeface="Cambria"/>
                    <a:ea typeface="MS Mincho"/>
                    <a:cs typeface="Arial"/>
                  </a:rPr>
                  <a:t>  = $1,136.03 (premium bond by 136</a:t>
                </a:r>
                <a:r>
                  <a:rPr lang="en-US" dirty="0" smtClean="0">
                    <a:effectLst/>
                    <a:latin typeface="Cambria"/>
                    <a:ea typeface="MS Mincho"/>
                    <a:cs typeface="Arial"/>
                  </a:rPr>
                  <a:t>)</a:t>
                </a:r>
                <a:endParaRPr lang="en-US" dirty="0">
                  <a:effectLst/>
                  <a:latin typeface="Cambria"/>
                  <a:ea typeface="MS Mincho"/>
                  <a:cs typeface="Arial"/>
                </a:endParaRPr>
              </a:p>
            </p:txBody>
          </p:sp>
        </mc:Choice>
        <mc:Fallback>
          <p:sp>
            <p:nvSpPr>
              <p:cNvPr id="4"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12252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326</TotalTime>
  <Words>1919</Words>
  <Application>Microsoft Macintosh PowerPoint</Application>
  <PresentationFormat>On-screen Show (4:3)</PresentationFormat>
  <Paragraphs>132</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Equation</vt:lpstr>
      <vt:lpstr>Cost of capital</vt:lpstr>
      <vt:lpstr>Cost of equity</vt:lpstr>
      <vt:lpstr>Cost of equity</vt:lpstr>
      <vt:lpstr>Cost of equity</vt:lpstr>
      <vt:lpstr>PowerPoint Presentation</vt:lpstr>
      <vt:lpstr>Ex 1 Page 465</vt:lpstr>
      <vt:lpstr>Ex3 Page 465</vt:lpstr>
      <vt:lpstr>Ex4 Page 465</vt:lpstr>
      <vt:lpstr>Cost of debt </vt:lpstr>
      <vt:lpstr>Cost of debt </vt:lpstr>
      <vt:lpstr>PowerPoint Presentation</vt:lpstr>
      <vt:lpstr>Cost of preferred stocks</vt:lpstr>
      <vt:lpstr>Cost of preferred stocks</vt:lpstr>
      <vt:lpstr>Ex5 Page 465</vt:lpstr>
      <vt:lpstr>Capital Structure Weights</vt:lpstr>
      <vt:lpstr>Example: Capital Structure Weights</vt:lpstr>
      <vt:lpstr>Taxes and the WACC</vt:lpstr>
      <vt:lpstr>Example</vt:lpstr>
      <vt:lpstr>Example</vt:lpstr>
      <vt:lpstr>PowerPoint Presentation</vt:lpstr>
      <vt:lpstr>Flotation Costs- Basic Approach</vt:lpstr>
      <vt:lpstr>Flotation Costs- Basic Approach</vt:lpstr>
      <vt:lpstr>Ex 9 Page 465</vt:lpstr>
      <vt:lpstr>Ex 10 Page466</vt:lpstr>
      <vt:lpstr>Ex 11 Page 466</vt:lpstr>
      <vt:lpstr>EX 12 Page 466</vt:lpstr>
      <vt:lpstr>Ex 18 Page 467</vt:lpstr>
      <vt:lpstr>Ex 23 Page 468</vt:lpstr>
    </vt:vector>
  </TitlesOfParts>
  <Company>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Reem N</dc:creator>
  <cp:lastModifiedBy>Reem N</cp:lastModifiedBy>
  <cp:revision>12</cp:revision>
  <dcterms:created xsi:type="dcterms:W3CDTF">2016-02-15T11:15:33Z</dcterms:created>
  <dcterms:modified xsi:type="dcterms:W3CDTF">2016-02-15T16:42:32Z</dcterms:modified>
</cp:coreProperties>
</file>