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4"/>
  </p:notesMasterIdLst>
  <p:handoutMasterIdLst>
    <p:handoutMasterId r:id="rId25"/>
  </p:handoutMasterIdLst>
  <p:sldIdLst>
    <p:sldId id="256" r:id="rId2"/>
    <p:sldId id="257" r:id="rId3"/>
    <p:sldId id="285" r:id="rId4"/>
    <p:sldId id="258" r:id="rId5"/>
    <p:sldId id="286" r:id="rId6"/>
    <p:sldId id="283" r:id="rId7"/>
    <p:sldId id="259" r:id="rId8"/>
    <p:sldId id="260" r:id="rId9"/>
    <p:sldId id="261" r:id="rId10"/>
    <p:sldId id="262" r:id="rId11"/>
    <p:sldId id="263" r:id="rId12"/>
    <p:sldId id="279" r:id="rId13"/>
    <p:sldId id="264" r:id="rId14"/>
    <p:sldId id="265" r:id="rId15"/>
    <p:sldId id="280" r:id="rId16"/>
    <p:sldId id="267" r:id="rId17"/>
    <p:sldId id="282" r:id="rId18"/>
    <p:sldId id="269" r:id="rId19"/>
    <p:sldId id="281" r:id="rId20"/>
    <p:sldId id="270" r:id="rId21"/>
    <p:sldId id="284" r:id="rId22"/>
    <p:sldId id="271" r:id="rId23"/>
  </p:sldIdLst>
  <p:sldSz cx="9144000" cy="6858000" type="screen4x3"/>
  <p:notesSz cx="6818313" cy="9128125"/>
  <p:defaultTextStyle>
    <a:defPPr>
      <a:defRPr lang="en-US"/>
    </a:defPPr>
    <a:lvl1pPr algn="l"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1pPr>
    <a:lvl2pPr marL="457200" algn="l"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2pPr>
    <a:lvl3pPr marL="914400" algn="l"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3pPr>
    <a:lvl4pPr marL="1371600" algn="l"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4pPr>
    <a:lvl5pPr marL="1828800" algn="l"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5pPr>
    <a:lvl6pPr marL="2286000" algn="r" defTabSz="914400" rtl="1" eaLnBrk="1" latinLnBrk="0" hangingPunct="1">
      <a:defRPr sz="1200" b="1" kern="1200">
        <a:solidFill>
          <a:srgbClr val="0000FF"/>
        </a:solidFill>
        <a:latin typeface="Arial" pitchFamily="34" charset="0"/>
        <a:ea typeface="+mn-ea"/>
        <a:cs typeface="+mn-cs"/>
      </a:defRPr>
    </a:lvl6pPr>
    <a:lvl7pPr marL="2743200" algn="r" defTabSz="914400" rtl="1" eaLnBrk="1" latinLnBrk="0" hangingPunct="1">
      <a:defRPr sz="1200" b="1" kern="1200">
        <a:solidFill>
          <a:srgbClr val="0000FF"/>
        </a:solidFill>
        <a:latin typeface="Arial" pitchFamily="34" charset="0"/>
        <a:ea typeface="+mn-ea"/>
        <a:cs typeface="+mn-cs"/>
      </a:defRPr>
    </a:lvl7pPr>
    <a:lvl8pPr marL="3200400" algn="r" defTabSz="914400" rtl="1" eaLnBrk="1" latinLnBrk="0" hangingPunct="1">
      <a:defRPr sz="1200" b="1" kern="1200">
        <a:solidFill>
          <a:srgbClr val="0000FF"/>
        </a:solidFill>
        <a:latin typeface="Arial" pitchFamily="34" charset="0"/>
        <a:ea typeface="+mn-ea"/>
        <a:cs typeface="+mn-cs"/>
      </a:defRPr>
    </a:lvl8pPr>
    <a:lvl9pPr marL="3657600" algn="r" defTabSz="914400" rtl="1" eaLnBrk="1" latinLnBrk="0" hangingPunct="1">
      <a:defRPr sz="1200" b="1" kern="1200">
        <a:solidFill>
          <a:srgbClr val="0000FF"/>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6699CC"/>
    <a:srgbClr val="339966"/>
    <a:srgbClr val="00CCCC"/>
    <a:srgbClr val="FFFF00"/>
    <a:srgbClr val="009999"/>
    <a:srgbClr val="99CCCC"/>
    <a:srgbClr val="FFCC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p:restoredLeft sz="32787"/>
    <p:restoredTop sz="71326" autoAdjust="0"/>
  </p:normalViewPr>
  <p:slideViewPr>
    <p:cSldViewPr>
      <p:cViewPr>
        <p:scale>
          <a:sx n="70" d="100"/>
          <a:sy n="70" d="100"/>
        </p:scale>
        <p:origin x="-1884" y="-72"/>
      </p:cViewPr>
      <p:guideLst>
        <p:guide orient="horz" pos="2160"/>
        <p:guide orient="horz" pos="1200"/>
        <p:guide orient="horz" pos="576"/>
        <p:guide orient="horz" pos="3888"/>
        <p:guide pos="2880"/>
        <p:guide pos="912"/>
        <p:guide pos="624"/>
        <p:guide pos="528"/>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Lst>
  </p:outlineViewPr>
  <p:notesTextViewPr>
    <p:cViewPr>
      <p:scale>
        <a:sx n="100" d="100"/>
        <a:sy n="100" d="100"/>
      </p:scale>
      <p:origin x="0" y="0"/>
    </p:cViewPr>
  </p:notesTextViewPr>
  <p:sorterViewPr>
    <p:cViewPr>
      <p:scale>
        <a:sx n="66" d="100"/>
        <a:sy n="66" d="100"/>
      </p:scale>
      <p:origin x="0" y="2226"/>
    </p:cViewPr>
  </p:sorterViewPr>
  <p:notesViewPr>
    <p:cSldViewPr>
      <p:cViewPr>
        <p:scale>
          <a:sx n="66" d="100"/>
          <a:sy n="66" d="100"/>
        </p:scale>
        <p:origin x="-2640" y="462"/>
      </p:cViewPr>
      <p:guideLst>
        <p:guide orient="horz" pos="3264"/>
        <p:guide orient="horz" pos="288"/>
        <p:guide orient="horz" pos="3408"/>
        <p:guide pos="432"/>
        <p:guide pos="528"/>
        <p:guide pos="336"/>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14.xml"/><Relationship Id="rId3" Type="http://schemas.openxmlformats.org/officeDocument/2006/relationships/slide" Target="slides/slide3.xml"/><Relationship Id="rId7" Type="http://schemas.openxmlformats.org/officeDocument/2006/relationships/slide" Target="slides/slide13.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6.xml"/><Relationship Id="rId11" Type="http://schemas.openxmlformats.org/officeDocument/2006/relationships/slide" Target="slides/slide22.xml"/><Relationship Id="rId5" Type="http://schemas.openxmlformats.org/officeDocument/2006/relationships/slide" Target="slides/slide5.xml"/><Relationship Id="rId10" Type="http://schemas.openxmlformats.org/officeDocument/2006/relationships/slide" Target="slides/slide20.xml"/><Relationship Id="rId4" Type="http://schemas.openxmlformats.org/officeDocument/2006/relationships/slide" Target="slides/slide4.xml"/><Relationship Id="rId9" Type="http://schemas.openxmlformats.org/officeDocument/2006/relationships/slide" Target="slides/slide1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defTabSz="911225">
              <a:spcBef>
                <a:spcPct val="0"/>
              </a:spcBef>
              <a:buClr>
                <a:srgbClr val="000000"/>
              </a:buClr>
              <a:defRPr>
                <a:solidFill>
                  <a:schemeClr val="tx1"/>
                </a:solidFill>
              </a:defRPr>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r" defTabSz="911225">
              <a:spcBef>
                <a:spcPct val="0"/>
              </a:spcBef>
              <a:buClr>
                <a:srgbClr val="000000"/>
              </a:buClr>
              <a:defRPr>
                <a:solidFill>
                  <a:schemeClr val="tx1"/>
                </a:solidFill>
              </a:defRPr>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defTabSz="911225">
              <a:spcBef>
                <a:spcPct val="0"/>
              </a:spcBef>
              <a:buClr>
                <a:srgbClr val="000000"/>
              </a:buClr>
              <a:defRPr>
                <a:solidFill>
                  <a:schemeClr val="tx1"/>
                </a:solidFill>
              </a:defRPr>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r" defTabSz="911225">
              <a:spcBef>
                <a:spcPct val="0"/>
              </a:spcBef>
              <a:buClr>
                <a:srgbClr val="000000"/>
              </a:buClr>
              <a:defRPr>
                <a:solidFill>
                  <a:schemeClr val="tx1"/>
                </a:solidFill>
              </a:defRPr>
            </a:lvl1pPr>
          </a:lstStyle>
          <a:p>
            <a:fld id="{563D1EA7-8377-442A-A682-91B9DAA9DC88}"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5663"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5" tIns="12655" rIns="12655" bIns="1265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747125"/>
            <a:ext cx="5694363" cy="177800"/>
          </a:xfrm>
          <a:prstGeom prst="rect">
            <a:avLst/>
          </a:prstGeom>
          <a:solidFill>
            <a:srgbClr val="FFFFFF"/>
          </a:solidFill>
          <a:ln w="9525">
            <a:solidFill>
              <a:srgbClr val="FFFFFF"/>
            </a:solidFill>
            <a:miter lim="800000"/>
            <a:headEnd/>
            <a:tailEnd/>
          </a:ln>
          <a:effectLst/>
        </p:spPr>
        <p:txBody>
          <a:bodyPr wrap="none" lIns="91116" tIns="45558" rIns="91116" bIns="45558" anchor="ctr"/>
          <a:lstStyle/>
          <a:p>
            <a:pPr algn="ctr" defTabSz="911225">
              <a:spcBef>
                <a:spcPct val="0"/>
              </a:spcBef>
              <a:buClrTx/>
              <a:buFontTx/>
              <a:buNone/>
            </a:pPr>
            <a:r>
              <a:rPr lang="en-US" sz="1100">
                <a:solidFill>
                  <a:schemeClr val="tx1"/>
                </a:solidFill>
              </a:rPr>
              <a:t>Oracle Forms Developer 10</a:t>
            </a:r>
            <a:r>
              <a:rPr lang="en-US" sz="1100" i="1">
                <a:solidFill>
                  <a:schemeClr val="tx1"/>
                </a:solidFill>
              </a:rPr>
              <a:t>g</a:t>
            </a:r>
            <a:r>
              <a:rPr lang="en-US" sz="1100">
                <a:solidFill>
                  <a:schemeClr val="tx1"/>
                </a:solidFill>
              </a:rPr>
              <a:t>: Build Internet Applications   14-</a:t>
            </a:r>
            <a:fld id="{289C5935-9E19-491B-8F79-E4C19B17BF8F}" type="slidenum">
              <a:rPr lang="en-US" sz="1100">
                <a:solidFill>
                  <a:schemeClr val="tx1"/>
                </a:solidFill>
              </a:rPr>
              <a:pPr algn="ctr" defTabSz="911225">
                <a:spcBef>
                  <a:spcPct val="0"/>
                </a:spcBef>
                <a:buClrTx/>
                <a:buFontTx/>
                <a:buNone/>
              </a:pPr>
              <a:t>‹#›</a:t>
            </a:fld>
            <a:endParaRPr lang="en-US" sz="1100">
              <a:solidFill>
                <a:schemeClr val="tx1"/>
              </a:solidFill>
            </a:endParaRPr>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notesMaster" Target="../notesMasters/notesMaster1.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Microsoft_Office_Word_97_-_2003_Document2.doc"/></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notesMaster" Target="../notesMasters/notesMaster1.xml"/><Relationship Id="rId1" Type="http://schemas.openxmlformats.org/officeDocument/2006/relationships/vmlDrawing" Target="../drawings/vmlDrawing3.vml"/><Relationship Id="rId4" Type="http://schemas.openxmlformats.org/officeDocument/2006/relationships/oleObject" Target="../embeddings/Microsoft_Office_Word_97_-_2003_Document3.doc"/></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5220" name="Rectangle 4"/>
          <p:cNvSpPr>
            <a:spLocks noGrp="1" noRot="1" noChangeAspect="1" noChangeArrowheads="1" noTextEdit="1"/>
          </p:cNvSpPr>
          <p:nvPr>
            <p:ph type="sldImg"/>
          </p:nvPr>
        </p:nvSpPr>
        <p:spPr>
          <a:ln/>
        </p:spPr>
      </p:sp>
      <p:sp>
        <p:nvSpPr>
          <p:cNvPr id="265221" name="Rectangle 5"/>
          <p:cNvSpPr>
            <a:spLocks noGrp="1" noChangeArrowheads="1"/>
          </p:cNvSpPr>
          <p:nvPr>
            <p:ph type="body" idx="1"/>
          </p:nvPr>
        </p:nvSpPr>
        <p:spPr/>
        <p:txBody>
          <a:bodyPr/>
          <a:lstStyle/>
          <a:p>
            <a:pPr>
              <a:spcBef>
                <a:spcPct val="25000"/>
              </a:spcBef>
            </a:pPr>
            <a:r>
              <a:rPr lang="en-US">
                <a:solidFill>
                  <a:srgbClr val="0000FF"/>
                </a:solidFill>
              </a:rPr>
              <a:t>Schedule:	Timing	Topic</a:t>
            </a:r>
          </a:p>
          <a:p>
            <a:pPr lvl="1"/>
            <a:r>
              <a:rPr lang="en-US">
                <a:solidFill>
                  <a:srgbClr val="0000FF"/>
                </a:solidFill>
              </a:rPr>
              <a:t>		40 minutes	Lecture</a:t>
            </a:r>
          </a:p>
          <a:p>
            <a:pPr lvl="1"/>
            <a:r>
              <a:rPr lang="en-US">
                <a:solidFill>
                  <a:srgbClr val="0000FF"/>
                </a:solidFill>
              </a:rPr>
              <a:t>		30 minutes	Practice</a:t>
            </a:r>
          </a:p>
          <a:p>
            <a:pPr lvl="1"/>
            <a:r>
              <a:rPr lang="en-US">
                <a:solidFill>
                  <a:srgbClr val="0000FF"/>
                </a:solidFill>
              </a:rPr>
              <a:t>		70 minutes	Total</a:t>
            </a:r>
          </a:p>
          <a:p>
            <a:pPr>
              <a:spcBef>
                <a:spcPct val="25000"/>
              </a:spcBef>
            </a:pPr>
            <a:endParaRPr lang="en-US" b="0">
              <a:solidFill>
                <a:srgbClr val="0000FF"/>
              </a:solidFill>
              <a:latin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12" name="Rectangle 8"/>
          <p:cNvSpPr>
            <a:spLocks noGrp="1" noRot="1" noChangeAspect="1" noChangeArrowheads="1" noTextEdit="1"/>
          </p:cNvSpPr>
          <p:nvPr>
            <p:ph type="sldImg"/>
          </p:nvPr>
        </p:nvSpPr>
        <p:spPr>
          <a:ln/>
        </p:spPr>
      </p:sp>
      <p:sp>
        <p:nvSpPr>
          <p:cNvPr id="277513" name="Rectangle 9"/>
          <p:cNvSpPr>
            <a:spLocks noGrp="1" noChangeArrowheads="1"/>
          </p:cNvSpPr>
          <p:nvPr>
            <p:ph type="body" idx="1"/>
          </p:nvPr>
        </p:nvSpPr>
        <p:spPr/>
        <p:txBody>
          <a:bodyPr/>
          <a:lstStyle/>
          <a:p>
            <a:r>
              <a:rPr lang="en-US"/>
              <a:t> The Database Trigger Editor</a:t>
            </a:r>
          </a:p>
          <a:p>
            <a:pPr lvl="1"/>
            <a:r>
              <a:rPr lang="en-US"/>
              <a:t>The logical grouping of items within the Database Trigger Editor enables developers to create row and statement triggers easily. An error message box displays an error when you try to retrieve, store, or drop an invalid trigger. To create a database trigger by using the Database Trigger Editor, perform the following steps:</a:t>
            </a:r>
          </a:p>
          <a:p>
            <a:pPr lvl="2">
              <a:buFontTx/>
              <a:buNone/>
            </a:pPr>
            <a:r>
              <a:rPr lang="en-US"/>
              <a:t>1.	In the Object Navigator, expand the Database Objects node to display the schema nodes.</a:t>
            </a:r>
          </a:p>
          <a:p>
            <a:pPr lvl="2">
              <a:buFontTx/>
              <a:buNone/>
            </a:pPr>
            <a:r>
              <a:rPr lang="en-US"/>
              <a:t>2.	Expand a schema node to display the database objects.</a:t>
            </a:r>
          </a:p>
          <a:p>
            <a:pPr lvl="2">
              <a:buFontTx/>
              <a:buNone/>
            </a:pPr>
            <a:r>
              <a:rPr lang="en-US"/>
              <a:t>3.	Expand the Tables node to display the schema’s database tables.</a:t>
            </a:r>
          </a:p>
          <a:p>
            <a:pPr lvl="2">
              <a:buFontTx/>
              <a:buNone/>
            </a:pPr>
            <a:r>
              <a:rPr lang="en-US"/>
              <a:t>4.	Select and expand the desired table.</a:t>
            </a:r>
          </a:p>
          <a:p>
            <a:pPr lvl="2">
              <a:buFontTx/>
              <a:buNone/>
            </a:pPr>
            <a:r>
              <a:rPr lang="en-US"/>
              <a:t>5.	Select the Triggers node and choose Edit &gt; Create, or click Create on the toolbar. The Database Trigger Editor appears.</a:t>
            </a:r>
          </a:p>
          <a:p>
            <a:pPr lvl="2">
              <a:buFontTx/>
              <a:buNone/>
            </a:pPr>
            <a:r>
              <a:rPr lang="en-US"/>
              <a:t>6.	In the Database Trigger Editor, click New.</a:t>
            </a:r>
          </a:p>
          <a:p>
            <a:pPr lvl="2">
              <a:buFontTx/>
              <a:buNone/>
            </a:pPr>
            <a:r>
              <a:rPr lang="en-US"/>
              <a:t>7.	Define and save the desired program units.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6" name="Rectangle 4"/>
          <p:cNvSpPr>
            <a:spLocks noGrp="1" noRot="1" noChangeAspect="1" noChangeArrowheads="1" noTextEdit="1"/>
          </p:cNvSpPr>
          <p:nvPr>
            <p:ph type="sldImg"/>
          </p:nvPr>
        </p:nvSpPr>
        <p:spPr>
          <a:ln/>
        </p:spPr>
      </p:sp>
      <p:sp>
        <p:nvSpPr>
          <p:cNvPr id="279557" name="Rectangle 5"/>
          <p:cNvSpPr>
            <a:spLocks noGrp="1" noChangeArrowheads="1"/>
          </p:cNvSpPr>
          <p:nvPr>
            <p:ph type="body" idx="1"/>
          </p:nvPr>
        </p:nvSpPr>
        <p:spPr/>
        <p:txBody>
          <a:bodyPr/>
          <a:lstStyle/>
          <a:p>
            <a:r>
              <a:rPr lang="en-US"/>
              <a:t>Writing Trigger Code</a:t>
            </a:r>
          </a:p>
          <a:p>
            <a:pPr lvl="1"/>
            <a:r>
              <a:rPr lang="en-US"/>
              <a:t>The code text of a Forms Builder trigger is a PL/SQL block that consists of three sections:</a:t>
            </a:r>
          </a:p>
          <a:p>
            <a:pPr lvl="2"/>
            <a:r>
              <a:rPr lang="en-US"/>
              <a:t>A declaration section for variables, constants, and exceptions (optional)</a:t>
            </a:r>
          </a:p>
          <a:p>
            <a:pPr lvl="2"/>
            <a:r>
              <a:rPr lang="en-US"/>
              <a:t>An executable statements section (required)</a:t>
            </a:r>
          </a:p>
          <a:p>
            <a:pPr lvl="2"/>
            <a:r>
              <a:rPr lang="en-US"/>
              <a:t>An exception handlers section (optional)</a:t>
            </a:r>
          </a:p>
          <a:p>
            <a:pPr lvl="1"/>
            <a:r>
              <a:rPr lang="en-US"/>
              <a:t>If your trigger code does not require defined variables, you do not need to include the </a:t>
            </a:r>
            <a:r>
              <a:rPr lang="en-US">
                <a:latin typeface="Courier New" pitchFamily="49" charset="0"/>
              </a:rPr>
              <a:t>BEGIN</a:t>
            </a:r>
            <a:r>
              <a:rPr lang="en-US"/>
              <a:t> and </a:t>
            </a:r>
            <a:r>
              <a:rPr lang="en-US">
                <a:latin typeface="Courier New" pitchFamily="49" charset="0"/>
              </a:rPr>
              <a:t>END</a:t>
            </a:r>
            <a:r>
              <a:rPr lang="en-US"/>
              <a:t> keywords; they are added implicitly.</a:t>
            </a:r>
          </a:p>
          <a:p>
            <a:r>
              <a:rPr lang="en-US">
                <a:solidFill>
                  <a:srgbClr val="0000FF"/>
                </a:solidFill>
              </a:rPr>
              <a:t>Instructor Note</a:t>
            </a:r>
          </a:p>
          <a:p>
            <a:pPr lvl="1"/>
            <a:r>
              <a:rPr lang="en-US">
                <a:solidFill>
                  <a:srgbClr val="0000FF"/>
                </a:solidFill>
              </a:rPr>
              <a:t>Explain the general structure of a trigger code.</a:t>
            </a:r>
          </a:p>
          <a:p>
            <a:pPr lvl="1"/>
            <a:r>
              <a:rPr lang="en-US">
                <a:solidFill>
                  <a:srgbClr val="0000FF"/>
                </a:solidFill>
              </a:rPr>
              <a:t>The examples that follow are mainly aimed at showing possible structures; their detailed content is not very important at this stage.</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1" name="Rectangle 3"/>
          <p:cNvSpPr>
            <a:spLocks noGrp="1" noChangeArrowheads="1"/>
          </p:cNvSpPr>
          <p:nvPr>
            <p:ph type="body" idx="1"/>
          </p:nvPr>
        </p:nvSpPr>
        <p:spPr>
          <a:xfrm>
            <a:off x="568325" y="457200"/>
            <a:ext cx="5681663" cy="8086725"/>
          </a:xfrm>
        </p:spPr>
        <p:txBody>
          <a:bodyPr/>
          <a:lstStyle/>
          <a:p>
            <a:r>
              <a:rPr lang="en-US"/>
              <a:t>Writing Trigger Code (continued)</a:t>
            </a:r>
            <a:endParaRPr lang="en-US" b="0"/>
          </a:p>
          <a:p>
            <a:pPr lvl="1"/>
            <a:r>
              <a:rPr lang="en-US" b="1"/>
              <a:t>Examples</a:t>
            </a:r>
          </a:p>
          <a:p>
            <a:pPr lvl="2">
              <a:buFontTx/>
              <a:buNone/>
            </a:pPr>
            <a:r>
              <a:rPr lang="en-US"/>
              <a:t>1.	If the trigger does not require declarative statements, the </a:t>
            </a:r>
            <a:r>
              <a:rPr lang="en-US">
                <a:latin typeface="Courier New" pitchFamily="49" charset="0"/>
              </a:rPr>
              <a:t>BEGIN</a:t>
            </a:r>
            <a:r>
              <a:rPr lang="en-US"/>
              <a:t> and </a:t>
            </a:r>
            <a:r>
              <a:rPr lang="en-US">
                <a:latin typeface="Courier New" pitchFamily="49" charset="0"/>
              </a:rPr>
              <a:t>END</a:t>
            </a:r>
            <a:r>
              <a:rPr lang="en-US"/>
              <a:t> keywords are optional. When-Validate-Item trigger:</a:t>
            </a:r>
          </a:p>
          <a:p>
            <a:pPr lvl="4"/>
            <a:r>
              <a:rPr lang="en-US"/>
              <a:t>IF :ORDER_ITEMS.unit_price IS NULL THEN</a:t>
            </a:r>
            <a:br>
              <a:rPr lang="en-US"/>
            </a:br>
            <a:r>
              <a:rPr lang="en-US"/>
              <a:t> :ORDER_ITEMS.unit_price := :PRODUCTS.list_price;</a:t>
            </a:r>
            <a:br>
              <a:rPr lang="en-US"/>
            </a:br>
            <a:r>
              <a:rPr lang="en-US"/>
              <a:t>END IF;</a:t>
            </a:r>
            <a:br>
              <a:rPr lang="en-US"/>
            </a:br>
            <a:r>
              <a:rPr lang="en-US"/>
              <a:t>calculate_total; -- User-named procedure</a:t>
            </a:r>
          </a:p>
          <a:p>
            <a:pPr lvl="2">
              <a:buFontTx/>
              <a:buNone/>
            </a:pPr>
            <a:r>
              <a:rPr lang="en-US"/>
              <a:t>2.	If the trigger requires declarative statements, the </a:t>
            </a:r>
            <a:r>
              <a:rPr lang="en-US">
                <a:latin typeface="Courier New" pitchFamily="49" charset="0"/>
              </a:rPr>
              <a:t>BEGIN</a:t>
            </a:r>
            <a:r>
              <a:rPr lang="en-US"/>
              <a:t> and </a:t>
            </a:r>
            <a:r>
              <a:rPr lang="en-US">
                <a:latin typeface="Courier New" pitchFamily="49" charset="0"/>
              </a:rPr>
              <a:t>END</a:t>
            </a:r>
            <a:r>
              <a:rPr lang="en-US"/>
              <a:t> keywords are required. When-Button-Pressed trigger:</a:t>
            </a:r>
          </a:p>
          <a:p>
            <a:pPr lvl="4"/>
            <a:r>
              <a:rPr lang="en-US"/>
              <a:t>DECLARE</a:t>
            </a:r>
            <a:br>
              <a:rPr lang="en-US"/>
            </a:br>
            <a:r>
              <a:rPr lang="en-US"/>
              <a:t>vn_discount NUMBER;</a:t>
            </a:r>
          </a:p>
          <a:p>
            <a:pPr lvl="4"/>
            <a:r>
              <a:rPr lang="en-US"/>
              <a:t>BEGIN</a:t>
            </a:r>
            <a:br>
              <a:rPr lang="en-US"/>
            </a:br>
            <a:r>
              <a:rPr lang="en-US"/>
              <a:t>vn_discount:=calculate_discount</a:t>
            </a:r>
            <a:br>
              <a:rPr lang="en-US"/>
            </a:br>
            <a:r>
              <a:rPr lang="en-US"/>
              <a:t>(:ORDER_ITEMS.product_id,:ORDER_ITEMS.quantity);</a:t>
            </a:r>
            <a:br>
              <a:rPr lang="en-US"/>
            </a:br>
            <a:r>
              <a:rPr lang="en-US"/>
              <a:t>MESSAGE(’Discount: ’||TO_CHAR(vn_discount));</a:t>
            </a:r>
            <a:br>
              <a:rPr lang="en-US"/>
            </a:br>
            <a:r>
              <a:rPr lang="en-US"/>
              <a:t>END;</a:t>
            </a:r>
          </a:p>
          <a:p>
            <a:pPr lvl="2">
              <a:buFontTx/>
              <a:buNone/>
            </a:pPr>
            <a:r>
              <a:rPr lang="en-US"/>
              <a:t>3.	To handle exceptions, include </a:t>
            </a:r>
            <a:r>
              <a:rPr lang="en-US">
                <a:latin typeface="Courier New" pitchFamily="49" charset="0"/>
              </a:rPr>
              <a:t>EXCEPTION</a:t>
            </a:r>
            <a:r>
              <a:rPr lang="en-US"/>
              <a:t> section in trigger. Post-Insert trigger:</a:t>
            </a:r>
          </a:p>
          <a:p>
            <a:pPr lvl="4"/>
            <a:r>
              <a:rPr lang="en-US"/>
              <a:t>INSERT INTO LOG_TAB (LOG_VAL, LOG_USER) </a:t>
            </a:r>
            <a:br>
              <a:rPr lang="en-US"/>
            </a:br>
            <a:r>
              <a:rPr lang="en-US"/>
              <a:t>VALUES(:DEPARTMENTS.department_id,:GLOBAL.username);</a:t>
            </a:r>
            <a:br>
              <a:rPr lang="en-US"/>
            </a:br>
            <a:r>
              <a:rPr lang="en-US"/>
              <a:t>EXCEPTION</a:t>
            </a:r>
            <a:br>
              <a:rPr lang="en-US"/>
            </a:br>
            <a:r>
              <a:rPr lang="en-US"/>
              <a:t>WHEN OTHERS THEN</a:t>
            </a:r>
            <a:br>
              <a:rPr lang="en-US"/>
            </a:br>
            <a:r>
              <a:rPr lang="en-US"/>
              <a:t>MESSAGE(’Error! ’,||SQLERRM);</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4" name="Rectangle 4"/>
          <p:cNvSpPr>
            <a:spLocks noGrp="1" noRot="1" noChangeAspect="1" noChangeArrowheads="1" noTextEdit="1"/>
          </p:cNvSpPr>
          <p:nvPr>
            <p:ph type="sldImg"/>
          </p:nvPr>
        </p:nvSpPr>
        <p:spPr>
          <a:ln/>
        </p:spPr>
      </p:sp>
      <p:sp>
        <p:nvSpPr>
          <p:cNvPr id="281605" name="Rectangle 5"/>
          <p:cNvSpPr>
            <a:spLocks noGrp="1" noChangeArrowheads="1"/>
          </p:cNvSpPr>
          <p:nvPr>
            <p:ph type="body" idx="1"/>
          </p:nvPr>
        </p:nvSpPr>
        <p:spPr/>
        <p:txBody>
          <a:bodyPr/>
          <a:lstStyle/>
          <a:p>
            <a:r>
              <a:rPr lang="en-US"/>
              <a:t>Using Variables in Triggers</a:t>
            </a:r>
          </a:p>
          <a:p>
            <a:pPr lvl="1"/>
            <a:r>
              <a:rPr lang="en-US"/>
              <a:t>In triggers and subprograms, Forms Builder generally accepts two types of variables for storing values:</a:t>
            </a:r>
          </a:p>
          <a:p>
            <a:pPr lvl="2"/>
            <a:r>
              <a:rPr lang="en-US" b="1"/>
              <a:t>PL/SQL variables:</a:t>
            </a:r>
            <a:r>
              <a:rPr lang="en-US"/>
              <a:t> These must be declared in a </a:t>
            </a:r>
            <a:r>
              <a:rPr lang="en-US">
                <a:latin typeface="Courier New" pitchFamily="49" charset="0"/>
              </a:rPr>
              <a:t>DECLARE</a:t>
            </a:r>
            <a:r>
              <a:rPr lang="en-US"/>
              <a:t> section, and remain available until the end of the declaring block. They are not prefixed by a colon. If declared in a PL/SQL package, a variable is accessible across all triggers that access this package.</a:t>
            </a:r>
          </a:p>
          <a:p>
            <a:pPr lvl="2"/>
            <a:r>
              <a:rPr lang="en-US" b="1"/>
              <a:t>Forms Builder variables:</a:t>
            </a:r>
            <a:r>
              <a:rPr lang="en-US"/>
              <a:t> Variable types maintained by the Forms Builder. These are seen by PL/SQL as external variables, and require a colon (:) prefix to distinguish them from PL/SQL objects (except when their name is passed as a character string to a subprogram). Forms Builder variables are not formally declared in a </a:t>
            </a:r>
            <a:r>
              <a:rPr lang="en-US">
                <a:latin typeface="Courier New" pitchFamily="49" charset="0"/>
              </a:rPr>
              <a:t>DECLARE</a:t>
            </a:r>
            <a:r>
              <a:rPr lang="en-US"/>
              <a:t> section, and can exist outside the scope of a PL/SQL block.</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85" name="Rectangle 37"/>
          <p:cNvSpPr>
            <a:spLocks noGrp="1" noRot="1" noChangeAspect="1" noChangeArrowheads="1" noTextEdit="1"/>
          </p:cNvSpPr>
          <p:nvPr>
            <p:ph type="sldImg"/>
          </p:nvPr>
        </p:nvSpPr>
        <p:spPr>
          <a:ln/>
        </p:spPr>
      </p:sp>
      <p:sp>
        <p:nvSpPr>
          <p:cNvPr id="283686" name="Rectangle 38"/>
          <p:cNvSpPr>
            <a:spLocks noGrp="1" noChangeArrowheads="1"/>
          </p:cNvSpPr>
          <p:nvPr>
            <p:ph type="body" idx="1"/>
          </p:nvPr>
        </p:nvSpPr>
        <p:spPr/>
        <p:txBody>
          <a:bodyPr/>
          <a:lstStyle/>
          <a:p>
            <a:r>
              <a:rPr lang="en-US"/>
              <a:t>Forms Builder Variables</a:t>
            </a:r>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b="1"/>
          </a:p>
          <a:p>
            <a:r>
              <a:rPr lang="en-US">
                <a:solidFill>
                  <a:srgbClr val="0000FF"/>
                </a:solidFill>
              </a:rPr>
              <a:t/>
            </a:r>
            <a:br>
              <a:rPr lang="en-US">
                <a:solidFill>
                  <a:srgbClr val="0000FF"/>
                </a:solidFill>
              </a:rPr>
            </a:br>
            <a:r>
              <a:rPr lang="en-US">
                <a:solidFill>
                  <a:srgbClr val="0000FF"/>
                </a:solidFill>
              </a:rPr>
              <a:t>Instructor Note</a:t>
            </a:r>
          </a:p>
          <a:p>
            <a:pPr lvl="1"/>
            <a:r>
              <a:rPr lang="en-US">
                <a:solidFill>
                  <a:srgbClr val="0000FF"/>
                </a:solidFill>
              </a:rPr>
              <a:t>Explain syntax of above variables with reference to examples on next page.What kind of object is OK_TO_LEAVE_BLOCK? Point out that more specific examples and how to manage these variables will be covered in later lessons.</a:t>
            </a:r>
          </a:p>
        </p:txBody>
      </p:sp>
      <p:graphicFrame>
        <p:nvGraphicFramePr>
          <p:cNvPr id="344064" name="Object 0"/>
          <p:cNvGraphicFramePr>
            <a:graphicFrameLocks/>
          </p:cNvGraphicFramePr>
          <p:nvPr/>
        </p:nvGraphicFramePr>
        <p:xfrm>
          <a:off x="533400" y="5410200"/>
          <a:ext cx="5629275" cy="2581275"/>
        </p:xfrm>
        <a:graphic>
          <a:graphicData uri="http://schemas.openxmlformats.org/presentationml/2006/ole">
            <p:oleObj spid="_x0000_s344064" name="Document" r:id="rId4" imgW="5631120" imgH="2580480" progId="Word.Document.8">
              <p:embed/>
            </p:oleObj>
          </a:graphicData>
        </a:graphic>
      </p:graphicFrame>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9" name="Rectangle 3"/>
          <p:cNvSpPr>
            <a:spLocks noGrp="1" noChangeArrowheads="1"/>
          </p:cNvSpPr>
          <p:nvPr>
            <p:ph type="body" idx="1"/>
          </p:nvPr>
        </p:nvSpPr>
        <p:spPr>
          <a:xfrm>
            <a:off x="568325" y="457200"/>
            <a:ext cx="5681663" cy="8086725"/>
          </a:xfrm>
        </p:spPr>
        <p:txBody>
          <a:bodyPr/>
          <a:lstStyle/>
          <a:p>
            <a:r>
              <a:rPr lang="en-US"/>
              <a:t>Forms Builder Variables (continued)</a:t>
            </a:r>
          </a:p>
          <a:p>
            <a:pPr lvl="1"/>
            <a:r>
              <a:rPr lang="en-US"/>
              <a:t>In each of the following examples of using Forms Builder variables, note that a colon (:) prefixes Forms Builder variables, and a period (.) separates the components of their name. The examples are not complete triggers.</a:t>
            </a:r>
          </a:p>
          <a:p>
            <a:pPr lvl="1"/>
            <a:r>
              <a:rPr lang="en-US" b="1"/>
              <a:t>Examples</a:t>
            </a:r>
          </a:p>
          <a:p>
            <a:pPr lvl="2">
              <a:buFontTx/>
              <a:buNone/>
            </a:pPr>
            <a:r>
              <a:rPr lang="en-US"/>
              <a:t>1.	References to items should be prefixed by the name of the owning Forms Builder block, which prevents ambiguity when items of the same name exist in different blocks. This is also more efficient than the item name alone:</a:t>
            </a:r>
          </a:p>
          <a:p>
            <a:pPr lvl="4"/>
            <a:r>
              <a:rPr lang="en-US"/>
              <a:t>:BLOCK3.product_id := :BLOCK2.product_id;</a:t>
            </a:r>
          </a:p>
          <a:p>
            <a:pPr lvl="2">
              <a:buFontTx/>
              <a:buNone/>
            </a:pPr>
            <a:r>
              <a:rPr lang="en-US"/>
              <a:t>2.	References to global variables must be prefixed by the word global. They may be created as the result of an assignment:</a:t>
            </a:r>
          </a:p>
          <a:p>
            <a:pPr lvl="4"/>
            <a:r>
              <a:rPr lang="en-US"/>
              <a:t>:GLOBAL.customer_id := :BLOCK1.id; </a:t>
            </a:r>
          </a:p>
          <a:p>
            <a:pPr lvl="2">
              <a:buFontTx/>
              <a:buNone/>
            </a:pPr>
            <a:r>
              <a:rPr lang="en-US"/>
              <a:t>3.	References to system variables must be prefixed by the word System, and the contents must be in uppercase (</a:t>
            </a:r>
            <a:r>
              <a:rPr lang="en-US">
                <a:latin typeface="Courier New" pitchFamily="49" charset="0"/>
              </a:rPr>
              <a:t>’NORMAL’</a:t>
            </a:r>
            <a:r>
              <a:rPr lang="en-US"/>
              <a:t>, not </a:t>
            </a:r>
            <a:r>
              <a:rPr lang="en-US">
                <a:latin typeface="Courier New" pitchFamily="49" charset="0"/>
              </a:rPr>
              <a:t>’normal’</a:t>
            </a:r>
            <a:r>
              <a:rPr lang="en-US"/>
              <a:t>):</a:t>
            </a:r>
          </a:p>
          <a:p>
            <a:pPr lvl="4"/>
            <a:r>
              <a:rPr lang="en-US"/>
              <a:t>IF	:SYSTEM.MODE = ’NORMAL’ THEN  </a:t>
            </a:r>
            <a:br>
              <a:rPr lang="en-US"/>
            </a:br>
            <a:r>
              <a:rPr lang="en-US"/>
              <a:t>	ok_to_leave_block := TRUE;</a:t>
            </a:r>
          </a:p>
          <a:p>
            <a:pPr lvl="4"/>
            <a:r>
              <a:rPr lang="en-US"/>
              <a:t>END IF;</a:t>
            </a:r>
          </a:p>
          <a:p>
            <a:pPr lvl="2">
              <a:buFontTx/>
              <a:buNone/>
            </a:pPr>
            <a:r>
              <a:rPr lang="en-US"/>
              <a:t>4.	Parameters defined at design-time have the prefix parameter:</a:t>
            </a:r>
          </a:p>
          <a:p>
            <a:pPr lvl="4"/>
            <a:r>
              <a:rPr lang="en-US"/>
              <a:t>IF :PARAMETER.starting_point = 2 THEN</a:t>
            </a:r>
            <a:br>
              <a:rPr lang="en-US"/>
            </a:br>
            <a:r>
              <a:rPr lang="en-US"/>
              <a:t>   GO_BLOCK(’BLOCK2’);  -- built-in procedure</a:t>
            </a:r>
          </a:p>
          <a:p>
            <a:pPr lvl="4"/>
            <a:r>
              <a:rPr lang="en-US"/>
              <a:t>END IF;</a:t>
            </a:r>
          </a:p>
          <a:p>
            <a:pPr lvl="1"/>
            <a:r>
              <a:rPr lang="en-US" b="1"/>
              <a:t>Initializing Global Variables with Default Value</a:t>
            </a:r>
          </a:p>
          <a:p>
            <a:pPr lvl="1"/>
            <a:r>
              <a:rPr lang="en-US"/>
              <a:t>You can use the </a:t>
            </a:r>
            <a:r>
              <a:rPr lang="en-US">
                <a:latin typeface="Courier New" pitchFamily="49" charset="0"/>
              </a:rPr>
              <a:t>DEFAULT_VALUE</a:t>
            </a:r>
            <a:r>
              <a:rPr lang="en-US"/>
              <a:t> built-in to assign a value to a global variable. Forms Builder creates the global variable if it does not exist. If the value of the indicated variable is not null, </a:t>
            </a:r>
            <a:r>
              <a:rPr lang="en-US">
                <a:latin typeface="Courier New" pitchFamily="49" charset="0"/>
              </a:rPr>
              <a:t>DEFAULT_VALUE</a:t>
            </a:r>
            <a:r>
              <a:rPr lang="en-US"/>
              <a:t> does nothing. The following example creates a global variable named country and initializes it with the value TURKEY: </a:t>
            </a:r>
          </a:p>
          <a:p>
            <a:pPr lvl="4"/>
            <a:r>
              <a:rPr lang="en-US"/>
              <a:t>Default_Value(’TURKEY’,’GLOBAL.country’);</a:t>
            </a:r>
          </a:p>
          <a:p>
            <a:pPr lvl="1"/>
            <a:r>
              <a:rPr lang="en-US" b="1"/>
              <a:t>Removing Global Variables</a:t>
            </a:r>
          </a:p>
          <a:p>
            <a:pPr lvl="1"/>
            <a:r>
              <a:rPr lang="en-US"/>
              <a:t>You can use the </a:t>
            </a:r>
            <a:r>
              <a:rPr lang="en-US">
                <a:latin typeface="Courier New" pitchFamily="49" charset="0"/>
              </a:rPr>
              <a:t>ERASE</a:t>
            </a:r>
            <a:r>
              <a:rPr lang="en-US"/>
              <a:t> built-in to remove a global variable. Globals always allocate 255 bytes of storage. To ensure that performance is not impacted more than necessary, always erase any global variable when it is no longer needed.</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8" name="Rectangle 4"/>
          <p:cNvSpPr>
            <a:spLocks noGrp="1" noRot="1" noChangeAspect="1" noChangeArrowheads="1" noTextEdit="1"/>
          </p:cNvSpPr>
          <p:nvPr>
            <p:ph type="sldImg"/>
          </p:nvPr>
        </p:nvSpPr>
        <p:spPr>
          <a:ln/>
        </p:spPr>
      </p:sp>
      <p:sp>
        <p:nvSpPr>
          <p:cNvPr id="287749" name="Rectangle 5"/>
          <p:cNvSpPr>
            <a:spLocks noGrp="1" noChangeArrowheads="1"/>
          </p:cNvSpPr>
          <p:nvPr>
            <p:ph type="body" idx="1"/>
          </p:nvPr>
        </p:nvSpPr>
        <p:spPr/>
        <p:txBody>
          <a:bodyPr/>
          <a:lstStyle/>
          <a:p>
            <a:r>
              <a:rPr lang="en-US"/>
              <a:t>Adding Functionality with Built-In Subprograms</a:t>
            </a:r>
          </a:p>
          <a:p>
            <a:pPr lvl="1"/>
            <a:r>
              <a:rPr lang="en-US"/>
              <a:t>Forms Builder provides a set of predefined subprograms as part of the product. These subprograms are defined within built-in packages as either a procedure or function.</a:t>
            </a:r>
          </a:p>
          <a:p>
            <a:pPr lvl="1"/>
            <a:r>
              <a:rPr lang="en-US"/>
              <a:t>Forms Builder built-in subprograms belong to one of the following:</a:t>
            </a:r>
          </a:p>
          <a:p>
            <a:pPr lvl="2"/>
            <a:r>
              <a:rPr lang="en-US" b="1"/>
              <a:t>Standard Extensions package:</a:t>
            </a:r>
            <a:r>
              <a:rPr lang="en-US"/>
              <a:t> These built-ins are integrated into the Standard PL/SQL command set in Forms Builder. You can call them directly, without any package prefix. You can use more than one hundred standard built-ins.</a:t>
            </a:r>
            <a:br>
              <a:rPr lang="en-US"/>
            </a:br>
            <a:r>
              <a:rPr lang="en-US" b="1"/>
              <a:t>Example:</a:t>
            </a:r>
            <a:r>
              <a:rPr lang="en-US"/>
              <a:t> </a:t>
            </a:r>
            <a:r>
              <a:rPr lang="en-US">
                <a:latin typeface="Courier New" pitchFamily="49" charset="0"/>
              </a:rPr>
              <a:t>EXECUTE_QUERY;</a:t>
            </a:r>
          </a:p>
          <a:p>
            <a:pPr lvl="2"/>
            <a:r>
              <a:rPr lang="en-US" b="1"/>
              <a:t>Other Forms Builder packages:</a:t>
            </a:r>
            <a:r>
              <a:rPr lang="en-US"/>
              <a:t> Subprograms in other built-in packages provide functionality related to a particular supported feature. These require the package name as a prefix when called.</a:t>
            </a:r>
            <a:br>
              <a:rPr lang="en-US"/>
            </a:br>
            <a:r>
              <a:rPr lang="en-US" b="1"/>
              <a:t>Example:</a:t>
            </a:r>
            <a:r>
              <a:rPr lang="en-US"/>
              <a:t> </a:t>
            </a:r>
            <a:r>
              <a:rPr lang="en-US">
                <a:latin typeface="Courier New" pitchFamily="49" charset="0"/>
              </a:rPr>
              <a:t>ORA_JAVA.CLEAR_EXCEPTION;</a:t>
            </a:r>
            <a:endParaRPr lang="en-US"/>
          </a:p>
          <a:p>
            <a:pPr lvl="1"/>
            <a:r>
              <a:rPr lang="en-US"/>
              <a:t>All the built-in subprograms used in this lesson are part of the Standard Extensions package.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41" name="Rectangle 9"/>
          <p:cNvSpPr>
            <a:spLocks noGrp="1" noChangeArrowheads="1"/>
          </p:cNvSpPr>
          <p:nvPr>
            <p:ph type="body" idx="1"/>
          </p:nvPr>
        </p:nvSpPr>
        <p:spPr>
          <a:xfrm>
            <a:off x="568325" y="457200"/>
            <a:ext cx="5681663" cy="8086725"/>
          </a:xfrm>
        </p:spPr>
        <p:txBody>
          <a:bodyPr/>
          <a:lstStyle/>
          <a:p>
            <a:r>
              <a:rPr lang="en-US"/>
              <a:t>Adding Functionality with Built-In Subprograms (continued)</a:t>
            </a:r>
          </a:p>
          <a:p>
            <a:pPr lvl="1"/>
            <a:r>
              <a:rPr lang="en-US"/>
              <a:t>In addition to the standard extensions, Forms Builder provides the following packages:</a:t>
            </a:r>
          </a:p>
          <a:p>
            <a:r>
              <a:rPr lang="en-US"/>
              <a:t> </a:t>
            </a:r>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endParaRPr lang="en-US"/>
          </a:p>
          <a:p>
            <a:pPr lvl="1">
              <a:spcBef>
                <a:spcPct val="55000"/>
              </a:spcBef>
            </a:pPr>
            <a:r>
              <a:rPr lang="en-US" b="1"/>
              <a:t>Note:</a:t>
            </a:r>
            <a:r>
              <a:rPr lang="en-US"/>
              <a:t> Some of these packages, such as </a:t>
            </a:r>
            <a:r>
              <a:rPr lang="en-US">
                <a:latin typeface="Courier New" pitchFamily="49" charset="0"/>
              </a:rPr>
              <a:t>OLE2</a:t>
            </a:r>
            <a:r>
              <a:rPr lang="en-US"/>
              <a:t>, </a:t>
            </a:r>
            <a:r>
              <a:rPr lang="en-US">
                <a:latin typeface="Courier New" pitchFamily="49" charset="0"/>
                <a:cs typeface="Times New Roman" pitchFamily="18" charset="0"/>
              </a:rPr>
              <a:t>ORA_FFI</a:t>
            </a:r>
            <a:r>
              <a:rPr lang="en-US">
                <a:cs typeface="Times New Roman" pitchFamily="18" charset="0"/>
              </a:rPr>
              <a:t>, and </a:t>
            </a:r>
            <a:r>
              <a:rPr lang="en-US">
                <a:latin typeface="Courier New" pitchFamily="49" charset="0"/>
                <a:cs typeface="Times New Roman" pitchFamily="18" charset="0"/>
              </a:rPr>
              <a:t>TEXT_IO</a:t>
            </a:r>
            <a:r>
              <a:rPr lang="en-US">
                <a:cs typeface="Times New Roman" pitchFamily="18" charset="0"/>
              </a:rPr>
              <a:t>, function on the application server side, not on the client side. For example, </a:t>
            </a:r>
            <a:r>
              <a:rPr lang="en-US">
                <a:latin typeface="Courier New" pitchFamily="49" charset="0"/>
                <a:cs typeface="Times New Roman" pitchFamily="18" charset="0"/>
              </a:rPr>
              <a:t>TOOL_ENV</a:t>
            </a:r>
            <a:r>
              <a:rPr lang="en-US">
                <a:cs typeface="Times New Roman" pitchFamily="18" charset="0"/>
              </a:rPr>
              <a:t> enables you to get and set environment variables on the application server. To interact with the client, you would need to provide similar functionality in a JavaBean.</a:t>
            </a:r>
          </a:p>
        </p:txBody>
      </p:sp>
      <p:graphicFrame>
        <p:nvGraphicFramePr>
          <p:cNvPr id="345088" name="Object 0"/>
          <p:cNvGraphicFramePr>
            <a:graphicFrameLocks/>
          </p:cNvGraphicFramePr>
          <p:nvPr/>
        </p:nvGraphicFramePr>
        <p:xfrm>
          <a:off x="614363" y="922338"/>
          <a:ext cx="5753100" cy="3887787"/>
        </p:xfrm>
        <a:graphic>
          <a:graphicData uri="http://schemas.openxmlformats.org/presentationml/2006/ole">
            <p:oleObj spid="_x0000_s345088" name="Document" r:id="rId4" imgW="5861160" imgH="3959280" progId="Word.Document.8">
              <p:embed/>
            </p:oleObj>
          </a:graphicData>
        </a:graphic>
      </p:graphicFrame>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4" name="Rectangle 4"/>
          <p:cNvSpPr>
            <a:spLocks noGrp="1" noRot="1" noChangeAspect="1" noChangeArrowheads="1" noTextEdit="1"/>
          </p:cNvSpPr>
          <p:nvPr>
            <p:ph type="sldImg"/>
          </p:nvPr>
        </p:nvSpPr>
        <p:spPr bwMode="ltGray">
          <a:ln/>
        </p:spPr>
      </p:sp>
      <p:sp>
        <p:nvSpPr>
          <p:cNvPr id="291845" name="Rectangle 5"/>
          <p:cNvSpPr>
            <a:spLocks noGrp="1" noChangeArrowheads="1"/>
          </p:cNvSpPr>
          <p:nvPr>
            <p:ph type="body" idx="1"/>
          </p:nvPr>
        </p:nvSpPr>
        <p:spPr/>
        <p:txBody>
          <a:bodyPr/>
          <a:lstStyle/>
          <a:p>
            <a:r>
              <a:rPr lang="en-US"/>
              <a:t>Using Built-In Definitions</a:t>
            </a:r>
          </a:p>
          <a:p>
            <a:pPr lvl="1"/>
            <a:r>
              <a:rPr lang="en-US"/>
              <a:t>When you are writing a trigger or a program unit, the Forms Builder enables you to look up built-in definitions, and optionally copy their names and argument prototypes into your code.</a:t>
            </a:r>
          </a:p>
          <a:p>
            <a:pPr lvl="2">
              <a:buFontTx/>
              <a:buNone/>
            </a:pPr>
            <a:r>
              <a:rPr lang="en-US"/>
              <a:t>1.	Place the cursor at the point in your PL/SQL code (in the PL/SQL Editor) where a built-in subprogram is to be called.</a:t>
            </a:r>
          </a:p>
          <a:p>
            <a:pPr lvl="2">
              <a:buFontTx/>
              <a:buNone/>
            </a:pPr>
            <a:r>
              <a:rPr lang="en-US"/>
              <a:t>2.	Expand the Built-in Packages node in the Navigator, and select the procedure or function that you need to use (usually from Standard Extensions).</a:t>
            </a:r>
          </a:p>
          <a:p>
            <a:pPr lvl="2">
              <a:buFontTx/>
              <a:buNone/>
            </a:pPr>
            <a:r>
              <a:rPr lang="en-US"/>
              <a:t>3.	If you want to copy the built-in prototype arguments or name, or both, select Edit </a:t>
            </a:r>
            <a:r>
              <a:rPr lang="en-US">
                <a:sym typeface="Wingdings" pitchFamily="2" charset="2"/>
              </a:rPr>
              <a:t>&gt; </a:t>
            </a:r>
            <a:r>
              <a:rPr lang="en-US"/>
              <a:t>Paste Name or Edit </a:t>
            </a:r>
            <a:r>
              <a:rPr lang="en-US">
                <a:sym typeface="Wingdings" pitchFamily="2" charset="2"/>
              </a:rPr>
              <a:t>&gt; </a:t>
            </a:r>
            <a:r>
              <a:rPr lang="en-US"/>
              <a:t>Paste Arguments from the menus (Paste Arguments includes both the built-in name and its arguments).</a:t>
            </a:r>
          </a:p>
          <a:p>
            <a:pPr lvl="2">
              <a:buFontTx/>
              <a:buNone/>
            </a:pPr>
            <a:r>
              <a:rPr lang="en-US"/>
              <a:t>4.	The definition of the built-in is copied to the cursor position in the PL/SQL Editor, where you can insert your own values for arguments, as required.</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7" name="Rectangle 3"/>
          <p:cNvSpPr>
            <a:spLocks noGrp="1" noChangeArrowheads="1"/>
          </p:cNvSpPr>
          <p:nvPr>
            <p:ph type="body" idx="1"/>
          </p:nvPr>
        </p:nvSpPr>
        <p:spPr>
          <a:xfrm>
            <a:off x="568325" y="449263"/>
            <a:ext cx="5681663" cy="8094662"/>
          </a:xfrm>
        </p:spPr>
        <p:txBody>
          <a:bodyPr/>
          <a:lstStyle/>
          <a:p>
            <a:r>
              <a:rPr lang="en-US"/>
              <a:t>Using Built-In Definitions (continued)</a:t>
            </a:r>
            <a:endParaRPr lang="en-US" b="0"/>
          </a:p>
          <a:p>
            <a:pPr lvl="1"/>
            <a:r>
              <a:rPr lang="en-US" b="1"/>
              <a:t>Note:</a:t>
            </a:r>
            <a:r>
              <a:rPr lang="en-US"/>
              <a:t> A subprogram can be either a procedure or a function. Built-in subprograms are therefore called in two distinct ways:</a:t>
            </a:r>
          </a:p>
          <a:p>
            <a:pPr lvl="2"/>
            <a:r>
              <a:rPr lang="en-US" b="1"/>
              <a:t>Built-in procedures:</a:t>
            </a:r>
            <a:r>
              <a:rPr lang="en-US"/>
              <a:t> Called as a complete statement in a trigger or program unit with mandatory arguments.</a:t>
            </a:r>
          </a:p>
          <a:p>
            <a:pPr lvl="2"/>
            <a:r>
              <a:rPr lang="en-US" b="1"/>
              <a:t>Built-in functions:</a:t>
            </a:r>
            <a:r>
              <a:rPr lang="en-US"/>
              <a:t> Called as part of a statement, in a trigger or program unit, at a position where the function’s return value will be used. Again, the function call must include any mandatory arguments.</a:t>
            </a:r>
          </a:p>
          <a:p>
            <a:pPr lvl="1"/>
            <a:r>
              <a:rPr lang="en-US" b="1"/>
              <a:t>Example</a:t>
            </a:r>
          </a:p>
          <a:p>
            <a:pPr lvl="1"/>
            <a:r>
              <a:rPr lang="en-US"/>
              <a:t>The </a:t>
            </a:r>
            <a:r>
              <a:rPr lang="en-US">
                <a:latin typeface="Courier New" pitchFamily="49" charset="0"/>
              </a:rPr>
              <a:t>SHOW_LOV</a:t>
            </a:r>
            <a:r>
              <a:rPr lang="en-US"/>
              <a:t> built-in is a function that returns a Boolean value (indicating whether the user has chosen a value from the LOV). It might be called as part of an assignment to a boolean variable. This is not a complete trigger.</a:t>
            </a:r>
          </a:p>
          <a:p>
            <a:pPr lvl="4"/>
            <a:r>
              <a:rPr lang="en-US"/>
              <a:t>DECLARE</a:t>
            </a:r>
            <a:br>
              <a:rPr lang="en-US"/>
            </a:br>
            <a:r>
              <a:rPr lang="en-US"/>
              <a:t>	customer_chosen BOOLEAN;</a:t>
            </a:r>
            <a:br>
              <a:rPr lang="en-US"/>
            </a:br>
            <a:r>
              <a:rPr lang="en-US"/>
              <a:t>BEGIN </a:t>
            </a:r>
            <a:br>
              <a:rPr lang="en-US"/>
            </a:br>
            <a:r>
              <a:rPr lang="en-US"/>
              <a:t>	customer_chosen := SHOW_LOV(’customer_list’);</a:t>
            </a:r>
            <a:br>
              <a:rPr lang="en-US"/>
            </a:br>
            <a:r>
              <a:rPr lang="en-US"/>
              <a:t>. . .</a:t>
            </a:r>
          </a:p>
          <a:p>
            <a:r>
              <a:rPr lang="en-US">
                <a:solidFill>
                  <a:srgbClr val="0000FF"/>
                </a:solidFill>
              </a:rPr>
              <a:t>Instructor Note</a:t>
            </a:r>
          </a:p>
          <a:p>
            <a:pPr lvl="1"/>
            <a:r>
              <a:rPr lang="en-US">
                <a:solidFill>
                  <a:srgbClr val="0000FF"/>
                </a:solidFill>
              </a:rPr>
              <a:t>Point out the overloadings in the list within the Object Navigator. You can use the find feature in the Object Navigator to bypass this overload in the list. Point out how you can locate the built-in in Help. Highlight an example using a built-in. Copy it, then close Help and paste in the PL/SQL Editor.</a:t>
            </a:r>
          </a:p>
          <a:p>
            <a:pPr lvl="1"/>
            <a:r>
              <a:rPr lang="en-US" b="1">
                <a:solidFill>
                  <a:srgbClr val="0000FF"/>
                </a:solidFill>
              </a:rPr>
              <a:t>Demonstration: </a:t>
            </a:r>
            <a:r>
              <a:rPr lang="en-US">
                <a:solidFill>
                  <a:srgbClr val="0000FF"/>
                </a:solidFill>
              </a:rPr>
              <a:t>Use </a:t>
            </a:r>
            <a:r>
              <a:rPr lang="en-US">
                <a:solidFill>
                  <a:srgbClr val="0000FF"/>
                </a:solidFill>
                <a:latin typeface="Courier New" pitchFamily="49" charset="0"/>
              </a:rPr>
              <a:t>SHOW_LOV</a:t>
            </a:r>
            <a:r>
              <a:rPr lang="en-US">
                <a:solidFill>
                  <a:srgbClr val="0000FF"/>
                </a:solidFill>
              </a:rPr>
              <a:t> to demonstrate how you can paste prototype syntax for a built-in from the Object Navigator into a trigger or program unit.</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8" name="Rectangle 4"/>
          <p:cNvSpPr>
            <a:spLocks noGrp="1" noRot="1" noChangeAspect="1" noChangeArrowheads="1" noTextEdit="1"/>
          </p:cNvSpPr>
          <p:nvPr>
            <p:ph type="sldImg"/>
          </p:nvPr>
        </p:nvSpPr>
        <p:spPr>
          <a:ln/>
        </p:spPr>
      </p:sp>
      <p:sp>
        <p:nvSpPr>
          <p:cNvPr id="267269" name="Rectangle 5"/>
          <p:cNvSpPr>
            <a:spLocks noGrp="1" noChangeArrowheads="1"/>
          </p:cNvSpPr>
          <p:nvPr>
            <p:ph type="body" idx="1"/>
          </p:nvPr>
        </p:nvSpPr>
        <p:spPr/>
        <p:txBody>
          <a:bodyPr/>
          <a:lstStyle/>
          <a:p>
            <a:r>
              <a:rPr lang="en-US"/>
              <a:t>Introduction</a:t>
            </a:r>
          </a:p>
          <a:p>
            <a:pPr lvl="1"/>
            <a:r>
              <a:rPr lang="en-US" b="1"/>
              <a:t>Overview</a:t>
            </a:r>
          </a:p>
          <a:p>
            <a:pPr lvl="1"/>
            <a:r>
              <a:rPr lang="en-US"/>
              <a:t>This lesson shows you how to create triggers. You specifically learn how to use built-in subprograms in Oracle Forms Developer applications.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2" name="Rectangle 4"/>
          <p:cNvSpPr>
            <a:spLocks noGrp="1" noRot="1" noChangeAspect="1" noChangeArrowheads="1" noTextEdit="1"/>
          </p:cNvSpPr>
          <p:nvPr>
            <p:ph type="sldImg"/>
          </p:nvPr>
        </p:nvSpPr>
        <p:spPr>
          <a:ln/>
        </p:spPr>
      </p:sp>
      <p:sp>
        <p:nvSpPr>
          <p:cNvPr id="293893" name="Rectangle 5"/>
          <p:cNvSpPr>
            <a:spLocks noGrp="1" noChangeArrowheads="1"/>
          </p:cNvSpPr>
          <p:nvPr>
            <p:ph type="body" idx="1"/>
          </p:nvPr>
        </p:nvSpPr>
        <p:spPr/>
        <p:txBody>
          <a:bodyPr/>
          <a:lstStyle/>
          <a:p>
            <a:r>
              <a:rPr lang="en-US"/>
              <a:t>Useful Built-Ins</a:t>
            </a:r>
          </a:p>
          <a:p>
            <a:pPr lvl="1"/>
            <a:r>
              <a:rPr lang="en-US">
                <a:solidFill>
                  <a:schemeClr val="tx1"/>
                </a:solidFill>
              </a:rPr>
              <a:t>The table on the next page describes</a:t>
            </a:r>
            <a:r>
              <a:rPr lang="en-US"/>
              <a:t> some built-ins that you can use in triggers to add functionality to items. They are discussed in later lessons.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6112" name="Object 1024"/>
          <p:cNvGraphicFramePr>
            <a:graphicFrameLocks/>
          </p:cNvGraphicFramePr>
          <p:nvPr/>
        </p:nvGraphicFramePr>
        <p:xfrm>
          <a:off x="495300" y="723900"/>
          <a:ext cx="5734050" cy="7591425"/>
        </p:xfrm>
        <a:graphic>
          <a:graphicData uri="http://schemas.openxmlformats.org/presentationml/2006/ole">
            <p:oleObj spid="_x0000_s346112" name="Document" r:id="rId4" imgW="5738040" imgH="7590960" progId="Word.Document.8">
              <p:embed/>
            </p:oleObj>
          </a:graphicData>
        </a:graphic>
      </p:graphicFrame>
      <p:sp>
        <p:nvSpPr>
          <p:cNvPr id="329731" name="Rectangle 1027"/>
          <p:cNvSpPr>
            <a:spLocks noGrp="1" noChangeArrowheads="1"/>
          </p:cNvSpPr>
          <p:nvPr>
            <p:ph type="body" idx="1"/>
          </p:nvPr>
        </p:nvSpPr>
        <p:spPr>
          <a:xfrm>
            <a:off x="568325" y="457200"/>
            <a:ext cx="5681663" cy="3589338"/>
          </a:xfrm>
        </p:spPr>
        <p:txBody>
          <a:bodyPr/>
          <a:lstStyle/>
          <a:p>
            <a:r>
              <a:rPr lang="en-US" dirty="0"/>
              <a:t>Useful Built-Ins (continued)</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0" name="Rectangle 4"/>
          <p:cNvSpPr>
            <a:spLocks noGrp="1" noRot="1" noChangeAspect="1" noChangeArrowheads="1" noTextEdit="1"/>
          </p:cNvSpPr>
          <p:nvPr>
            <p:ph type="sldImg"/>
          </p:nvPr>
        </p:nvSpPr>
        <p:spPr>
          <a:ln/>
        </p:spPr>
      </p:sp>
      <p:sp>
        <p:nvSpPr>
          <p:cNvPr id="295941" name="Rectangle 5"/>
          <p:cNvSpPr>
            <a:spLocks noGrp="1" noChangeArrowheads="1"/>
          </p:cNvSpPr>
          <p:nvPr>
            <p:ph type="body" idx="1"/>
          </p:nvPr>
        </p:nvSpPr>
        <p:spPr/>
        <p:txBody>
          <a:bodyPr/>
          <a:lstStyle/>
          <a:p>
            <a:r>
              <a:rPr lang="en-US"/>
              <a:t>Using Triggers</a:t>
            </a:r>
          </a:p>
          <a:p>
            <a:pPr lvl="1"/>
            <a:r>
              <a:rPr lang="en-US" b="1">
                <a:latin typeface="Courier New" pitchFamily="49" charset="0"/>
              </a:rPr>
              <a:t>When-Button-Pressed</a:t>
            </a:r>
            <a:r>
              <a:rPr lang="en-US" b="1"/>
              <a:t> Trigger</a:t>
            </a:r>
          </a:p>
          <a:p>
            <a:pPr lvl="1"/>
            <a:r>
              <a:rPr lang="en-US"/>
              <a:t>This trigger fires when the user clicks a button. You can define the trigger on an individual item or at higher levels if required.</a:t>
            </a:r>
          </a:p>
          <a:p>
            <a:pPr lvl="1"/>
            <a:r>
              <a:rPr lang="en-US">
                <a:latin typeface="Courier New" pitchFamily="49" charset="0"/>
              </a:rPr>
              <a:t>When-Button-Pressed</a:t>
            </a:r>
            <a:r>
              <a:rPr lang="en-US"/>
              <a:t> accepts both restricted and unrestricted built-ins. You can use buttons to provide a wide range of functions for users. These functions include:</a:t>
            </a:r>
          </a:p>
          <a:p>
            <a:pPr lvl="2"/>
            <a:r>
              <a:rPr lang="en-US"/>
              <a:t>Navigation</a:t>
            </a:r>
          </a:p>
          <a:p>
            <a:pPr lvl="2"/>
            <a:r>
              <a:rPr lang="en-US"/>
              <a:t>Displaying LOVs</a:t>
            </a:r>
          </a:p>
          <a:p>
            <a:pPr lvl="2"/>
            <a:r>
              <a:rPr lang="en-US"/>
              <a:t>Invoking calculations and other functions</a:t>
            </a:r>
          </a:p>
          <a:p>
            <a:pPr lvl="1"/>
            <a:r>
              <a:rPr lang="en-US" b="1"/>
              <a:t>Example</a:t>
            </a:r>
          </a:p>
          <a:p>
            <a:pPr lvl="1"/>
            <a:r>
              <a:rPr lang="en-US"/>
              <a:t>The Stock_Button in the </a:t>
            </a:r>
            <a:r>
              <a:rPr lang="en-US">
                <a:latin typeface="Courier New" pitchFamily="49" charset="0"/>
              </a:rPr>
              <a:t>CONTROL</a:t>
            </a:r>
            <a:r>
              <a:rPr lang="en-US"/>
              <a:t> block is situated on the </a:t>
            </a:r>
            <a:r>
              <a:rPr lang="en-US">
                <a:latin typeface="Courier New" pitchFamily="49" charset="0"/>
              </a:rPr>
              <a:t>TOOLBAR</a:t>
            </a:r>
            <a:r>
              <a:rPr lang="en-US"/>
              <a:t> canvas of the </a:t>
            </a:r>
            <a:r>
              <a:rPr lang="en-US">
                <a:latin typeface="Courier New" pitchFamily="49" charset="0"/>
              </a:rPr>
              <a:t>ORDERS</a:t>
            </a:r>
            <a:r>
              <a:rPr lang="en-US"/>
              <a:t> form. When pressed, the button activates the </a:t>
            </a:r>
            <a:br>
              <a:rPr lang="en-US"/>
            </a:br>
            <a:r>
              <a:rPr lang="en-US">
                <a:latin typeface="Courier New" pitchFamily="49" charset="0"/>
              </a:rPr>
              <a:t>When-Button-Pressed</a:t>
            </a:r>
            <a:r>
              <a:rPr lang="en-US"/>
              <a:t> trigger. The trigger code results in navigation to the </a:t>
            </a:r>
            <a:r>
              <a:rPr lang="en-US">
                <a:latin typeface="Courier New" pitchFamily="49" charset="0"/>
              </a:rPr>
              <a:t>INVENTORIES</a:t>
            </a:r>
            <a:r>
              <a:rPr lang="en-US"/>
              <a:t> block and execution of a query on the </a:t>
            </a:r>
            <a:r>
              <a:rPr lang="en-US">
                <a:latin typeface="Courier New" pitchFamily="49" charset="0"/>
              </a:rPr>
              <a:t>INVENTORIES</a:t>
            </a:r>
            <a:r>
              <a:rPr lang="en-US"/>
              <a:t> block.</a:t>
            </a:r>
          </a:p>
          <a:p>
            <a:pPr lvl="4"/>
            <a:r>
              <a:rPr lang="en-US"/>
              <a:t>GO_BLOCK(’INVENTORIES’);</a:t>
            </a:r>
            <a:br>
              <a:rPr lang="en-US"/>
            </a:br>
            <a:r>
              <a:rPr lang="en-US"/>
              <a:t>EXECUTE_QUERY;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8" name="Rectangle 4"/>
          <p:cNvSpPr>
            <a:spLocks noGrp="1" noRot="1" noChangeAspect="1" noChangeArrowheads="1" noTextEdit="1"/>
          </p:cNvSpPr>
          <p:nvPr>
            <p:ph type="sldImg"/>
          </p:nvPr>
        </p:nvSpPr>
        <p:spPr>
          <a:ln/>
        </p:spPr>
      </p:sp>
      <p:sp>
        <p:nvSpPr>
          <p:cNvPr id="333829" name="Rectangle 5"/>
          <p:cNvSpPr>
            <a:spLocks noGrp="1" noChangeArrowheads="1"/>
          </p:cNvSpPr>
          <p:nvPr>
            <p:ph type="body" idx="1"/>
          </p:nvPr>
        </p:nvSpPr>
        <p:spPr/>
        <p:txBody>
          <a:bodyPr/>
          <a:lstStyle/>
          <a:p>
            <a:r>
              <a:rPr lang="en-US"/>
              <a:t>Defining Triggers in Forms Builder</a:t>
            </a:r>
          </a:p>
          <a:p>
            <a:pPr lvl="1"/>
            <a:r>
              <a:rPr lang="en-US" b="1"/>
              <a:t>Using Smart Triggers</a:t>
            </a:r>
          </a:p>
          <a:p>
            <a:pPr lvl="1"/>
            <a:r>
              <a:rPr lang="en-US"/>
              <a:t>When you right-click an object in the Object Navigator or Layout Editor, a pop-up menu displays that includes the selection Smart Triggers. The Smart Triggers item expands to an LOV of common triggers that are appropriate for the selected object. When you click one of these triggers, Forms Builder creates the trigger.</a:t>
            </a:r>
          </a:p>
          <a:p>
            <a:pPr lvl="1"/>
            <a:r>
              <a:rPr lang="en-US" b="1"/>
              <a:t>Using the Trigger LOV</a:t>
            </a:r>
          </a:p>
          <a:p>
            <a:pPr lvl="1"/>
            <a:r>
              <a:rPr lang="en-US"/>
              <a:t>Using Smart Triggers is the easiest way to create a new trigger, but you can also do it by displaying the Trigger LOV, a list of all Forms Builder triggers. You can invoke the Trigger LOV from the Object Navigator, the Layout Editor, the PL/SQL Editor, or the Smart Triggers LOV.</a:t>
            </a:r>
          </a:p>
          <a:p>
            <a:pPr lvl="1"/>
            <a:r>
              <a:rPr lang="en-US" b="1"/>
              <a:t>How to Create a Trigger</a:t>
            </a:r>
          </a:p>
          <a:p>
            <a:pPr lvl="1"/>
            <a:r>
              <a:rPr lang="en-US"/>
              <a:t>Use the steps on the following pages to create a trigger.</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6" name="Rectangle 4"/>
          <p:cNvSpPr>
            <a:spLocks noGrp="1" noRot="1" noChangeAspect="1" noChangeArrowheads="1" noTextEdit="1"/>
          </p:cNvSpPr>
          <p:nvPr>
            <p:ph type="sldImg"/>
          </p:nvPr>
        </p:nvSpPr>
        <p:spPr>
          <a:ln/>
        </p:spPr>
      </p:sp>
      <p:sp>
        <p:nvSpPr>
          <p:cNvPr id="269317" name="Rectangle 5"/>
          <p:cNvSpPr>
            <a:spLocks noGrp="1" noChangeArrowheads="1"/>
          </p:cNvSpPr>
          <p:nvPr>
            <p:ph type="body" idx="1"/>
          </p:nvPr>
        </p:nvSpPr>
        <p:spPr/>
        <p:txBody>
          <a:bodyPr/>
          <a:lstStyle/>
          <a:p>
            <a:r>
              <a:rPr lang="en-US"/>
              <a:t>Creating a Trigger</a:t>
            </a:r>
          </a:p>
          <a:p>
            <a:pPr lvl="1"/>
            <a:r>
              <a:rPr lang="en-US" b="1"/>
              <a:t>Step One: Select Trigger Scope</a:t>
            </a:r>
          </a:p>
          <a:p>
            <a:pPr lvl="1"/>
            <a:r>
              <a:rPr lang="en-US"/>
              <a:t>In the Object Navigator, select the Triggers node of the form, block, or item that will own the trigger. Alternatively, you can select an item in the Layout Editor if you are defining an item level trigger.</a:t>
            </a:r>
          </a:p>
          <a:p>
            <a:pPr lvl="1"/>
            <a:r>
              <a:rPr lang="en-US"/>
              <a:t>A mistake often made by inexperienced Forms developers is to define a trigger at the wrong scope. For example, if you want a message to display when the cursor enters an item, you should code a When-New-Item-Instance trigger at the item level for that item. If you mistakenly put the trigger at the block or form level, the trigger will fire whenever the operator navigates to any item in the block or form.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4" name="Rectangle 1028"/>
          <p:cNvSpPr>
            <a:spLocks noGrp="1" noRot="1" noChangeAspect="1" noChangeArrowheads="1" noTextEdit="1"/>
          </p:cNvSpPr>
          <p:nvPr>
            <p:ph type="sldImg"/>
          </p:nvPr>
        </p:nvSpPr>
        <p:spPr>
          <a:ln/>
        </p:spPr>
      </p:sp>
      <p:sp>
        <p:nvSpPr>
          <p:cNvPr id="332805" name="Rectangle 1029"/>
          <p:cNvSpPr>
            <a:spLocks noGrp="1" noChangeArrowheads="1"/>
          </p:cNvSpPr>
          <p:nvPr>
            <p:ph type="body" idx="1"/>
          </p:nvPr>
        </p:nvSpPr>
        <p:spPr/>
        <p:txBody>
          <a:bodyPr/>
          <a:lstStyle/>
          <a:p>
            <a:r>
              <a:rPr lang="en-US"/>
              <a:t>Creating a Trigger (continued)</a:t>
            </a:r>
          </a:p>
          <a:p>
            <a:pPr lvl="1"/>
            <a:r>
              <a:rPr lang="en-US" b="1"/>
              <a:t>Step Two: Invoke the Trigger LOV</a:t>
            </a:r>
          </a:p>
          <a:p>
            <a:pPr lvl="1"/>
            <a:r>
              <a:rPr lang="en-US"/>
              <a:t>Once the trigger scope is selected, there are several ways to invoke the Trigger LOV:</a:t>
            </a:r>
          </a:p>
          <a:p>
            <a:pPr lvl="2"/>
            <a:r>
              <a:rPr lang="en-US" b="1"/>
              <a:t>Smart Triggers:</a:t>
            </a:r>
            <a:r>
              <a:rPr lang="en-US"/>
              <a:t> Right-click to display the pop-up menu. Select Smart Triggers. This invokes the Smart Triggers LOV displaying a list of common triggers for the selected object. If you do not see the desired trigger, select Other to display the Trigger LOV with a full list of triggers.</a:t>
            </a:r>
          </a:p>
          <a:p>
            <a:pPr lvl="2"/>
            <a:r>
              <a:rPr lang="en-US" b="1"/>
              <a:t>Create:</a:t>
            </a:r>
            <a:r>
              <a:rPr lang="en-US"/>
              <a:t> If you are in the Object Navigator with a Triggers node highlighted, select Edit </a:t>
            </a:r>
            <a:r>
              <a:rPr lang="en-US">
                <a:sym typeface="Wingdings" pitchFamily="2" charset="2"/>
              </a:rPr>
              <a:t>&gt; </a:t>
            </a:r>
            <a:r>
              <a:rPr lang="en-US"/>
              <a:t>Create from the menu, or click Create in the toolbar. This invokes the Trigger LOV.</a:t>
            </a:r>
          </a:p>
          <a:p>
            <a:pPr lvl="2"/>
            <a:r>
              <a:rPr lang="en-US" b="1"/>
              <a:t>PL/SQL Editor:</a:t>
            </a:r>
            <a:r>
              <a:rPr lang="en-US"/>
              <a:t> </a:t>
            </a:r>
            <a:r>
              <a:rPr lang="en-US">
                <a:solidFill>
                  <a:schemeClr val="tx1"/>
                </a:solidFill>
              </a:rPr>
              <a:t>Right click to</a:t>
            </a:r>
            <a:r>
              <a:rPr lang="en-US"/>
              <a:t> display the pop-up menu. Select PL/SQL Editor.</a:t>
            </a:r>
          </a:p>
          <a:p>
            <a:pPr lvl="3"/>
            <a:r>
              <a:rPr lang="en-US"/>
              <a:t>If there is no trigger defined for the object, this invokes the Trigger LOV.</a:t>
            </a:r>
          </a:p>
          <a:p>
            <a:pPr lvl="3"/>
            <a:r>
              <a:rPr lang="en-US"/>
              <a:t>If there are already triggers defined for the object, the name and code of the first one appear in the editor. To define an additional trigger for the item, click Create in the Object Navigator toolbar to invoke the Trigger LOV.</a:t>
            </a:r>
          </a:p>
          <a:p>
            <a:pPr lvl="1"/>
            <a:r>
              <a:rPr lang="en-US"/>
              <a:t>Once the Trigger LOV is invoked, select the trigger type.</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2" name="Rectangle 2"/>
          <p:cNvSpPr>
            <a:spLocks noGrp="1" noRot="1" noChangeAspect="1" noChangeArrowheads="1" noTextEdit="1"/>
          </p:cNvSpPr>
          <p:nvPr>
            <p:ph type="sldImg"/>
          </p:nvPr>
        </p:nvSpPr>
        <p:spPr>
          <a:ln/>
        </p:spPr>
      </p:sp>
      <p:sp>
        <p:nvSpPr>
          <p:cNvPr id="327683" name="Rectangle 3"/>
          <p:cNvSpPr>
            <a:spLocks noGrp="1" noChangeArrowheads="1"/>
          </p:cNvSpPr>
          <p:nvPr>
            <p:ph type="body" idx="1"/>
          </p:nvPr>
        </p:nvSpPr>
        <p:spPr/>
        <p:txBody>
          <a:bodyPr/>
          <a:lstStyle/>
          <a:p>
            <a:r>
              <a:rPr lang="en-US"/>
              <a:t>Creating a Trigger (continued)</a:t>
            </a:r>
          </a:p>
          <a:p>
            <a:pPr lvl="1"/>
            <a:r>
              <a:rPr lang="en-US" b="1"/>
              <a:t>Step Three: Use the PL/SQL Editor to Define the Trigger Code</a:t>
            </a:r>
          </a:p>
          <a:p>
            <a:pPr lvl="1"/>
            <a:r>
              <a:rPr lang="en-US"/>
              <a:t>The trigger type and scope are now set in the PL/SQL Editor. You can enter the code for the trigger in the source pane of the editor.</a:t>
            </a:r>
          </a:p>
          <a:p>
            <a:pPr lvl="1"/>
            <a:r>
              <a:rPr lang="en-US"/>
              <a:t>In Forms Builder, the PL/SQL Editor has the following specific trigger components:</a:t>
            </a:r>
          </a:p>
          <a:p>
            <a:pPr lvl="2"/>
            <a:r>
              <a:rPr lang="en-US" b="1"/>
              <a:t>Name:</a:t>
            </a:r>
            <a:r>
              <a:rPr lang="en-US"/>
              <a:t> Trigger name; pop-up list enables you to switch to a different trigger.</a:t>
            </a:r>
          </a:p>
          <a:p>
            <a:pPr lvl="2"/>
            <a:r>
              <a:rPr lang="en-US" b="1"/>
              <a:t>Type:</a:t>
            </a:r>
            <a:r>
              <a:rPr lang="en-US"/>
              <a:t> The type is set to Trigger. (The other types are Program Unit and Menu Item Code, but these are not valid for triggers.)</a:t>
            </a:r>
          </a:p>
          <a:p>
            <a:pPr lvl="2"/>
            <a:r>
              <a:rPr lang="en-US" b="1"/>
              <a:t>Object:</a:t>
            </a:r>
            <a:r>
              <a:rPr lang="en-US"/>
              <a:t> Enables you to set the scope to either Form Level, or a specific block</a:t>
            </a:r>
          </a:p>
          <a:p>
            <a:pPr lvl="2"/>
            <a:r>
              <a:rPr lang="en-US" b="1"/>
              <a:t>Item:</a:t>
            </a:r>
            <a:r>
              <a:rPr lang="en-US"/>
              <a:t> Enables you to change between specific items (at item level) to access other triggers. The Item trigger component is not labeled.</a:t>
            </a:r>
          </a:p>
          <a:p>
            <a:pPr lvl="2"/>
            <a:r>
              <a:rPr lang="en-US" b="1"/>
              <a:t>Source pane:</a:t>
            </a:r>
            <a:r>
              <a:rPr lang="en-US"/>
              <a:t> Where trigger code is entered or modified</a:t>
            </a:r>
          </a:p>
          <a:p>
            <a:pPr lvl="2"/>
            <a:r>
              <a:rPr lang="en-US" b="1"/>
              <a:t>Toolbar:</a:t>
            </a:r>
            <a:r>
              <a:rPr lang="en-US"/>
              <a:t> Buttons to compile, revert, undo, redo, indent, or outdent the code</a:t>
            </a:r>
          </a:p>
          <a:p>
            <a:pPr lvl="1"/>
            <a:r>
              <a:rPr lang="en-US" b="1"/>
              <a:t>Step Four: Compile</a:t>
            </a:r>
          </a:p>
          <a:p>
            <a:pPr lvl="1"/>
            <a:r>
              <a:rPr lang="en-US"/>
              <a:t>Click the Compile icon in the PL/SQL Editor to compile the trigger. This displays immediate feedback in the form of compilation error messages, which you can correct. If the trigger compiles correctly, a message displays in the lower right corner of the editor.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6" name="Rectangle 6"/>
          <p:cNvSpPr>
            <a:spLocks noGrp="1" noRot="1" noChangeAspect="1" noChangeArrowheads="1" noTextEdit="1"/>
          </p:cNvSpPr>
          <p:nvPr>
            <p:ph type="sldImg"/>
          </p:nvPr>
        </p:nvSpPr>
        <p:spPr>
          <a:ln/>
        </p:spPr>
      </p:sp>
      <p:sp>
        <p:nvSpPr>
          <p:cNvPr id="271367" name="Rectangle 7"/>
          <p:cNvSpPr>
            <a:spLocks noGrp="1" noChangeArrowheads="1"/>
          </p:cNvSpPr>
          <p:nvPr>
            <p:ph type="body" idx="1"/>
          </p:nvPr>
        </p:nvSpPr>
        <p:spPr/>
        <p:txBody>
          <a:bodyPr/>
          <a:lstStyle/>
          <a:p>
            <a:r>
              <a:rPr lang="en-US"/>
              <a:t>Setting Trigger Properties</a:t>
            </a:r>
          </a:p>
          <a:p>
            <a:pPr lvl="1"/>
            <a:r>
              <a:rPr lang="en-US"/>
              <a:t>You can set the following trigger properties to affect the behavior of triggers:</a:t>
            </a:r>
          </a:p>
          <a:p>
            <a:pPr lvl="1"/>
            <a:r>
              <a:rPr lang="en-US" b="1"/>
              <a:t>General</a:t>
            </a:r>
          </a:p>
          <a:p>
            <a:pPr lvl="2"/>
            <a:r>
              <a:rPr lang="en-US" b="1"/>
              <a:t>Name:</a:t>
            </a:r>
            <a:r>
              <a:rPr lang="en-US"/>
              <a:t> Specifies the internal name of the trigger</a:t>
            </a:r>
          </a:p>
          <a:p>
            <a:pPr lvl="1"/>
            <a:r>
              <a:rPr lang="en-US" b="1"/>
              <a:t>Functional</a:t>
            </a:r>
          </a:p>
          <a:p>
            <a:pPr lvl="2"/>
            <a:r>
              <a:rPr lang="en-US" b="1"/>
              <a:t>Fire in Enter Query Mode:</a:t>
            </a:r>
            <a:r>
              <a:rPr lang="en-US"/>
              <a:t> Specify whether the trigger can fire when an event occurs in Enter Query as well as Normal mode.</a:t>
            </a:r>
          </a:p>
          <a:p>
            <a:pPr lvl="2"/>
            <a:r>
              <a:rPr lang="en-US" b="1"/>
              <a:t>Execution Hierarchy:</a:t>
            </a:r>
            <a:r>
              <a:rPr lang="en-US"/>
              <a:t> Use to change the default order of trigger firing when multiple triggers of the same name are defined at different levels.</a:t>
            </a:r>
          </a:p>
          <a:p>
            <a:pPr lvl="1"/>
            <a:r>
              <a:rPr lang="en-US" b="1"/>
              <a:t>Help</a:t>
            </a:r>
            <a:r>
              <a:rPr lang="en-US"/>
              <a:t> (these properties valid only for Key triggers)</a:t>
            </a:r>
          </a:p>
          <a:p>
            <a:pPr lvl="2"/>
            <a:r>
              <a:rPr lang="en-US" b="1"/>
              <a:t>Display in “Keyboard Help”:</a:t>
            </a:r>
            <a:r>
              <a:rPr lang="en-US"/>
              <a:t> Specify whether you want the name or description to appear in the Show Keys window.</a:t>
            </a:r>
          </a:p>
          <a:p>
            <a:pPr lvl="2"/>
            <a:r>
              <a:rPr lang="en-US" b="1"/>
              <a:t>“Keyboard Help”</a:t>
            </a:r>
            <a:r>
              <a:rPr lang="en-US"/>
              <a:t> </a:t>
            </a:r>
            <a:r>
              <a:rPr lang="en-US" b="1"/>
              <a:t>Text:</a:t>
            </a:r>
            <a:r>
              <a:rPr lang="en-US"/>
              <a:t> Description to replace the default key description.</a:t>
            </a:r>
          </a:p>
          <a:p>
            <a:r>
              <a:rPr lang="en-US">
                <a:solidFill>
                  <a:srgbClr val="0000FF"/>
                </a:solidFill>
              </a:rPr>
              <a:t>Instructor Note</a:t>
            </a:r>
          </a:p>
          <a:p>
            <a:pPr lvl="1"/>
            <a:r>
              <a:rPr lang="en-US">
                <a:solidFill>
                  <a:srgbClr val="0000FF"/>
                </a:solidFill>
              </a:rPr>
              <a:t>Execution hierarchy is explained in Lesson 12. Trigger Style is now a read-only property for which PL/SQL is the only valid value.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2" name="Rectangle 4"/>
          <p:cNvSpPr>
            <a:spLocks noGrp="1" noRot="1" noChangeAspect="1" noChangeArrowheads="1" noTextEdit="1"/>
          </p:cNvSpPr>
          <p:nvPr>
            <p:ph type="sldImg"/>
          </p:nvPr>
        </p:nvSpPr>
        <p:spPr>
          <a:ln/>
        </p:spPr>
      </p:sp>
      <p:sp>
        <p:nvSpPr>
          <p:cNvPr id="273413" name="Rectangle 5"/>
          <p:cNvSpPr>
            <a:spLocks noGrp="1" noChangeArrowheads="1"/>
          </p:cNvSpPr>
          <p:nvPr>
            <p:ph type="body" idx="1"/>
          </p:nvPr>
        </p:nvSpPr>
        <p:spPr/>
        <p:txBody>
          <a:bodyPr/>
          <a:lstStyle/>
          <a:p>
            <a:r>
              <a:rPr lang="en-US"/>
              <a:t>PL/SQL Editor Features</a:t>
            </a:r>
          </a:p>
          <a:p>
            <a:pPr lvl="1"/>
            <a:r>
              <a:rPr lang="en-US"/>
              <a:t>The PL/SQL Editor provides the following features:</a:t>
            </a:r>
          </a:p>
          <a:p>
            <a:pPr lvl="2"/>
            <a:r>
              <a:rPr lang="en-US"/>
              <a:t>Automatic Formatting and Coloring of PL/SQL Code</a:t>
            </a:r>
          </a:p>
          <a:p>
            <a:pPr lvl="2"/>
            <a:r>
              <a:rPr lang="en-US"/>
              <a:t>Automatic Indenting and Color Syntax highlighting</a:t>
            </a:r>
          </a:p>
          <a:p>
            <a:pPr lvl="2"/>
            <a:r>
              <a:rPr lang="en-US"/>
              <a:t>Drag and Drop text Manipulation</a:t>
            </a:r>
          </a:p>
          <a:p>
            <a:pPr lvl="2"/>
            <a:r>
              <a:rPr lang="en-US"/>
              <a:t>Unlimited Undo/Redo</a:t>
            </a:r>
          </a:p>
          <a:p>
            <a:pPr lvl="2"/>
            <a:r>
              <a:rPr lang="en-US"/>
              <a:t>Multiple Split Views</a:t>
            </a:r>
          </a:p>
          <a:p>
            <a:pPr lvl="1"/>
            <a:r>
              <a:rPr lang="en-US"/>
              <a:t>You can create up to four separate views of the current program unit in the PL/SQL Editor by using split bars. Place the cursor over the split bar; it changes to a double-headed arrow. Left-click and drag the split bar to the desired location. To remove the split, drag it back to its original location.</a:t>
            </a:r>
          </a:p>
          <a:p>
            <a:pPr lvl="1"/>
            <a:r>
              <a:rPr lang="en-US" b="1"/>
              <a:t>Trigger Components of the PL/SQL Editor</a:t>
            </a:r>
          </a:p>
          <a:p>
            <a:pPr lvl="2">
              <a:buFontTx/>
              <a:buNone/>
            </a:pPr>
            <a:r>
              <a:rPr lang="en-US"/>
              <a:t>1.	</a:t>
            </a:r>
            <a:r>
              <a:rPr lang="en-US" b="1"/>
              <a:t>Type:</a:t>
            </a:r>
            <a:r>
              <a:rPr lang="en-US"/>
              <a:t> Set to Trigger</a:t>
            </a:r>
            <a:endParaRPr lang="en-US" b="1"/>
          </a:p>
          <a:p>
            <a:pPr lvl="2">
              <a:buFontTx/>
              <a:buNone/>
            </a:pPr>
            <a:r>
              <a:rPr lang="en-US"/>
              <a:t>2.	</a:t>
            </a:r>
            <a:r>
              <a:rPr lang="en-US" b="1"/>
              <a:t>Object:</a:t>
            </a:r>
            <a:r>
              <a:rPr lang="en-US"/>
              <a:t> Enables you to set scope to Form Level or a specified block</a:t>
            </a:r>
            <a:endParaRPr lang="en-US" b="1"/>
          </a:p>
          <a:p>
            <a:pPr lvl="2">
              <a:buFontTx/>
              <a:buNone/>
            </a:pPr>
            <a:r>
              <a:rPr lang="en-US"/>
              <a:t>3.	</a:t>
            </a:r>
            <a:r>
              <a:rPr lang="en-US" b="1"/>
              <a:t>Item:</a:t>
            </a:r>
            <a:r>
              <a:rPr lang="en-US"/>
              <a:t> Enables you to switch between items (if item-level trigger) to access other triggers</a:t>
            </a:r>
            <a:endParaRPr lang="en-US" b="1"/>
          </a:p>
          <a:p>
            <a:pPr lvl="2">
              <a:buFontTx/>
              <a:buNone/>
            </a:pPr>
            <a:r>
              <a:rPr lang="en-US"/>
              <a:t>4.	</a:t>
            </a:r>
            <a:r>
              <a:rPr lang="en-US" b="1"/>
              <a:t>Name:</a:t>
            </a:r>
            <a:r>
              <a:rPr lang="en-US"/>
              <a:t> Trigger name; enables you to switch to another existing trigger</a:t>
            </a:r>
            <a:endParaRPr lang="en-US" b="1"/>
          </a:p>
          <a:p>
            <a:pPr lvl="2">
              <a:buFontTx/>
              <a:buNone/>
            </a:pPr>
            <a:r>
              <a:rPr lang="en-US"/>
              <a:t>5.	</a:t>
            </a:r>
            <a:r>
              <a:rPr lang="en-US" b="1"/>
              <a:t>Source Pane:</a:t>
            </a:r>
            <a:r>
              <a:rPr lang="en-US"/>
              <a:t> Where trigger code is entered or modified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62" name="Rectangle 6"/>
          <p:cNvSpPr>
            <a:spLocks noGrp="1" noRot="1" noChangeAspect="1" noChangeArrowheads="1" noTextEdit="1"/>
          </p:cNvSpPr>
          <p:nvPr>
            <p:ph type="sldImg"/>
          </p:nvPr>
        </p:nvSpPr>
        <p:spPr>
          <a:ln/>
        </p:spPr>
      </p:sp>
      <p:sp>
        <p:nvSpPr>
          <p:cNvPr id="275463" name="Rectangle 7"/>
          <p:cNvSpPr>
            <a:spLocks noGrp="1" noChangeArrowheads="1"/>
          </p:cNvSpPr>
          <p:nvPr>
            <p:ph type="body" idx="1"/>
          </p:nvPr>
        </p:nvSpPr>
        <p:spPr/>
        <p:txBody>
          <a:bodyPr/>
          <a:lstStyle/>
          <a:p>
            <a:r>
              <a:rPr lang="en-US"/>
              <a:t>PL/SQL Editor Features (continued)</a:t>
            </a:r>
            <a:endParaRPr lang="en-US" b="0"/>
          </a:p>
          <a:p>
            <a:pPr lvl="1"/>
            <a:r>
              <a:rPr lang="en-US" b="1"/>
              <a:t>Syntax Palette: </a:t>
            </a:r>
            <a:r>
              <a:rPr lang="en-US"/>
              <a:t>Enables you to display and copy the constructs of PL/SQL language elements and build packages into an editor. To invoke the Syntax Palette, select Tools </a:t>
            </a:r>
            <a:r>
              <a:rPr lang="en-US">
                <a:sym typeface="Wingdings" pitchFamily="2" charset="2"/>
              </a:rPr>
              <a:t>&gt; </a:t>
            </a:r>
            <a:r>
              <a:rPr lang="en-US"/>
              <a:t>Syntax Palette from the menu system.</a:t>
            </a:r>
            <a:r>
              <a:rPr lang="en-US" b="1"/>
              <a:t> </a:t>
            </a:r>
          </a:p>
          <a:p>
            <a:pPr lvl="1"/>
            <a:r>
              <a:rPr lang="en-US" b="1"/>
              <a:t>Global search and replace:</a:t>
            </a:r>
            <a:r>
              <a:rPr lang="en-US"/>
              <a:t> Enables you to search for text across multiple program units without opening individual instances of the Program Unit Editor. Replace every occurrence of the search string or selected occurrences only.</a:t>
            </a:r>
          </a:p>
          <a:p>
            <a:pPr lvl="1"/>
            <a:r>
              <a:rPr lang="en-US"/>
              <a:t>Invoke the Find and Replace in Program Units dialog box by selecting Edit </a:t>
            </a:r>
            <a:r>
              <a:rPr lang="en-US">
                <a:sym typeface="Wingdings" pitchFamily="2" charset="2"/>
              </a:rPr>
              <a:t>&gt; </a:t>
            </a:r>
            <a:r>
              <a:rPr lang="en-US"/>
              <a:t>Find and Replace PL/SQL from the menu system.</a:t>
            </a:r>
          </a:p>
          <a:p>
            <a:pPr lvl="1"/>
            <a:r>
              <a:rPr lang="en-US" b="1"/>
              <a:t>Things to Remember About the PL/SQL Editor</a:t>
            </a:r>
          </a:p>
          <a:p>
            <a:pPr lvl="2"/>
            <a:r>
              <a:rPr lang="en-US">
                <a:solidFill>
                  <a:schemeClr val="tx1"/>
                </a:solidFill>
              </a:rPr>
              <a:t>New or changed text in triggers remains uncompiled until you click Compile. </a:t>
            </a:r>
          </a:p>
          <a:p>
            <a:pPr lvl="2"/>
            <a:r>
              <a:rPr lang="en-US">
                <a:solidFill>
                  <a:schemeClr val="tx1"/>
                </a:solidFill>
              </a:rPr>
              <a:t>Compiling triggers that contain SQL require connection to the database.</a:t>
            </a:r>
          </a:p>
          <a:p>
            <a:pPr lvl="2"/>
            <a:r>
              <a:rPr lang="en-US">
                <a:solidFill>
                  <a:schemeClr val="tx1"/>
                </a:solidFill>
              </a:rPr>
              <a:t>All uncompiled triggers are compiled when the form module is compiled.</a:t>
            </a:r>
          </a:p>
          <a:p>
            <a:pPr lvl="2"/>
            <a:r>
              <a:rPr lang="en-US">
                <a:solidFill>
                  <a:schemeClr val="tx1"/>
                </a:solidFill>
              </a:rPr>
              <a:t>The Block and Item pop-up lists do not change the current trigger scope. They enable you to switch to another trigger.</a:t>
            </a:r>
            <a:endParaRPr lang="en-US"/>
          </a:p>
          <a:p>
            <a:r>
              <a:rPr lang="en-US">
                <a:solidFill>
                  <a:srgbClr val="0000FF"/>
                </a:solidFill>
              </a:rPr>
              <a:t>Instructor Note</a:t>
            </a:r>
          </a:p>
          <a:p>
            <a:pPr lvl="1"/>
            <a:r>
              <a:rPr lang="en-US">
                <a:solidFill>
                  <a:srgbClr val="0000FF"/>
                </a:solidFill>
              </a:rPr>
              <a:t>Demonstrate both the Syntax Palette and the Global Search and Replace in Forms Builder.</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algn="ctr" defTabSz="228600">
              <a:spcBef>
                <a:spcPct val="0"/>
              </a:spcBef>
              <a:buClr>
                <a:srgbClr val="000000"/>
              </a:buClr>
            </a:pPr>
            <a:r>
              <a:rPr lang="en-US" sz="27700">
                <a:solidFill>
                  <a:srgbClr val="CCCCCC"/>
                </a:solidFill>
                <a:latin typeface="Times New Roman" pitchFamily="18" charset="0"/>
              </a:rPr>
              <a:t>14</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74" name="Title_Copyright"/>
          <p:cNvSpPr>
            <a:spLocks noChangeArrowheads="1"/>
          </p:cNvSpPr>
          <p:nvPr/>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b="0">
                <a:solidFill>
                  <a:schemeClr val="tx1"/>
                </a:solidFill>
              </a:rPr>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b="0">
                <a:solidFill>
                  <a:schemeClr val="tx1"/>
                </a:solidFill>
              </a:rPr>
              <a:t>14-</a:t>
            </a:r>
            <a:fld id="{3BEAFC77-26AC-42A8-B1B5-AF48E427EC26}" type="slidenum">
              <a:rPr lang="en-US" b="0">
                <a:solidFill>
                  <a:schemeClr val="tx1"/>
                </a:solidFill>
              </a:rPr>
              <a:pPr algn="just">
                <a:spcBef>
                  <a:spcPct val="0"/>
                </a:spcBef>
                <a:buClrTx/>
                <a:buFontTx/>
                <a:buNone/>
              </a:pPr>
              <a:t>‹#›</a:t>
            </a:fld>
            <a:endParaRPr lang="en-US" b="0">
              <a:solidFill>
                <a:schemeClr val="tx1"/>
              </a:solidFill>
            </a:endParaRPr>
          </a:p>
        </p:txBody>
      </p:sp>
      <p:sp>
        <p:nvSpPr>
          <p:cNvPr id="262150" name="Slide_Copyright"/>
          <p:cNvSpPr>
            <a:spLocks noChangeArrowheads="1"/>
          </p:cNvSpPr>
          <p:nvPr/>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b="0">
                <a:solidFill>
                  <a:schemeClr val="tx1"/>
                </a:solidFill>
              </a:rPr>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7" name="Rectangle 5"/>
          <p:cNvSpPr>
            <a:spLocks noGrp="1" noChangeArrowheads="1"/>
          </p:cNvSpPr>
          <p:nvPr>
            <p:ph type="ctrTitle"/>
          </p:nvPr>
        </p:nvSpPr>
        <p:spPr/>
        <p:txBody>
          <a:bodyPr/>
          <a:lstStyle/>
          <a:p>
            <a:r>
              <a:rPr lang="en-US"/>
              <a:t>Producing Triggers</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9" name="Picture 19"/>
          <p:cNvPicPr>
            <a:picLocks noChangeAspect="1" noChangeArrowheads="1"/>
          </p:cNvPicPr>
          <p:nvPr/>
        </p:nvPicPr>
        <p:blipFill>
          <a:blip r:embed="rId3" cstate="print"/>
          <a:srcRect/>
          <a:stretch>
            <a:fillRect/>
          </a:stretch>
        </p:blipFill>
        <p:spPr bwMode="gray">
          <a:xfrm>
            <a:off x="914400" y="1371600"/>
            <a:ext cx="2474913" cy="3200400"/>
          </a:xfrm>
          <a:prstGeom prst="rect">
            <a:avLst/>
          </a:prstGeom>
          <a:noFill/>
          <a:ln w="25400">
            <a:noFill/>
            <a:miter lim="800000"/>
            <a:headEnd/>
            <a:tailEnd type="none" w="med" len="lg"/>
          </a:ln>
          <a:effectLst/>
        </p:spPr>
      </p:pic>
      <p:pic>
        <p:nvPicPr>
          <p:cNvPr id="276514" name="Picture 34" descr="D:\Data\CurrDev\BIA10g\images\1410.GIF"/>
          <p:cNvPicPr>
            <a:picLocks noChangeAspect="1" noChangeArrowheads="1"/>
          </p:cNvPicPr>
          <p:nvPr/>
        </p:nvPicPr>
        <p:blipFill>
          <a:blip r:embed="rId4" cstate="print"/>
          <a:srcRect/>
          <a:stretch>
            <a:fillRect/>
          </a:stretch>
        </p:blipFill>
        <p:spPr bwMode="gray">
          <a:xfrm>
            <a:off x="2667000" y="2209800"/>
            <a:ext cx="5543550" cy="3965575"/>
          </a:xfrm>
          <a:prstGeom prst="rect">
            <a:avLst/>
          </a:prstGeom>
          <a:noFill/>
        </p:spPr>
      </p:pic>
      <p:sp>
        <p:nvSpPr>
          <p:cNvPr id="276490" name="Rectangle 10"/>
          <p:cNvSpPr>
            <a:spLocks noGrp="1" noChangeArrowheads="1"/>
          </p:cNvSpPr>
          <p:nvPr>
            <p:ph type="title"/>
          </p:nvPr>
        </p:nvSpPr>
        <p:spPr/>
        <p:txBody>
          <a:bodyPr/>
          <a:lstStyle/>
          <a:p>
            <a:r>
              <a:rPr lang="en-US"/>
              <a:t>The Database Trigger Editor</a:t>
            </a:r>
          </a:p>
        </p:txBody>
      </p:sp>
      <p:sp>
        <p:nvSpPr>
          <p:cNvPr id="276488" name="Line 8"/>
          <p:cNvSpPr>
            <a:spLocks noChangeShapeType="1"/>
          </p:cNvSpPr>
          <p:nvPr/>
        </p:nvSpPr>
        <p:spPr bwMode="auto">
          <a:xfrm rot="16200000" flipV="1">
            <a:off x="1512094" y="3493294"/>
            <a:ext cx="0" cy="938212"/>
          </a:xfrm>
          <a:prstGeom prst="line">
            <a:avLst/>
          </a:prstGeom>
          <a:noFill/>
          <a:ln w="28575">
            <a:solidFill>
              <a:schemeClr val="hlink"/>
            </a:solidFill>
            <a:round/>
            <a:headEnd type="none" w="sm" len="sm"/>
            <a:tailEnd type="none" w="sm" len="sm"/>
          </a:ln>
          <a:effectLst/>
        </p:spPr>
        <p:txBody>
          <a:bodyPr/>
          <a:lstStyle/>
          <a:p>
            <a:endParaRPr lang="ar-SA"/>
          </a:p>
        </p:txBody>
      </p:sp>
      <p:sp>
        <p:nvSpPr>
          <p:cNvPr id="276489" name="Line 9"/>
          <p:cNvSpPr>
            <a:spLocks noChangeShapeType="1"/>
          </p:cNvSpPr>
          <p:nvPr/>
        </p:nvSpPr>
        <p:spPr bwMode="auto">
          <a:xfrm rot="-5400000">
            <a:off x="119062" y="3027363"/>
            <a:ext cx="1870075"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6486" name="Line 6"/>
          <p:cNvSpPr>
            <a:spLocks noChangeShapeType="1"/>
          </p:cNvSpPr>
          <p:nvPr/>
        </p:nvSpPr>
        <p:spPr bwMode="auto">
          <a:xfrm flipV="1">
            <a:off x="4419600" y="5181600"/>
            <a:ext cx="0" cy="766763"/>
          </a:xfrm>
          <a:prstGeom prst="line">
            <a:avLst/>
          </a:prstGeom>
          <a:noFill/>
          <a:ln w="28575">
            <a:solidFill>
              <a:schemeClr val="hlink"/>
            </a:solidFill>
            <a:round/>
            <a:headEnd type="none" w="sm" len="sm"/>
            <a:tailEnd type="triangle" w="sm" len="sm"/>
          </a:ln>
          <a:effectLst/>
        </p:spPr>
        <p:txBody>
          <a:bodyPr/>
          <a:lstStyle/>
          <a:p>
            <a:endParaRPr lang="ar-SA"/>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Freeform 2"/>
          <p:cNvSpPr>
            <a:spLocks/>
          </p:cNvSpPr>
          <p:nvPr/>
        </p:nvSpPr>
        <p:spPr bwMode="gray">
          <a:xfrm>
            <a:off x="1371600" y="1295400"/>
            <a:ext cx="6392863" cy="4953000"/>
          </a:xfrm>
          <a:custGeom>
            <a:avLst/>
            <a:gdLst/>
            <a:ahLst/>
            <a:cxnLst>
              <a:cxn ang="0">
                <a:pos x="0" y="0"/>
              </a:cxn>
              <a:cxn ang="0">
                <a:pos x="0" y="2973"/>
              </a:cxn>
              <a:cxn ang="0">
                <a:pos x="1245" y="2976"/>
              </a:cxn>
              <a:cxn ang="0">
                <a:pos x="1245" y="2688"/>
              </a:cxn>
              <a:cxn ang="0">
                <a:pos x="3547" y="2688"/>
              </a:cxn>
              <a:cxn ang="0">
                <a:pos x="3547" y="384"/>
              </a:cxn>
              <a:cxn ang="0">
                <a:pos x="1245" y="384"/>
              </a:cxn>
              <a:cxn ang="0">
                <a:pos x="1245" y="0"/>
              </a:cxn>
              <a:cxn ang="0">
                <a:pos x="0" y="0"/>
              </a:cxn>
            </a:cxnLst>
            <a:rect l="0" t="0" r="r" b="b"/>
            <a:pathLst>
              <a:path w="3548" h="2977">
                <a:moveTo>
                  <a:pt x="0" y="0"/>
                </a:moveTo>
                <a:lnTo>
                  <a:pt x="0" y="2973"/>
                </a:lnTo>
                <a:lnTo>
                  <a:pt x="1245" y="2976"/>
                </a:lnTo>
                <a:lnTo>
                  <a:pt x="1245" y="2688"/>
                </a:lnTo>
                <a:lnTo>
                  <a:pt x="3547" y="2688"/>
                </a:lnTo>
                <a:lnTo>
                  <a:pt x="3547" y="384"/>
                </a:lnTo>
                <a:lnTo>
                  <a:pt x="1245" y="384"/>
                </a:lnTo>
                <a:lnTo>
                  <a:pt x="1245" y="0"/>
                </a:lnTo>
                <a:lnTo>
                  <a:pt x="0" y="0"/>
                </a:lnTo>
              </a:path>
            </a:pathLst>
          </a:custGeom>
          <a:solidFill>
            <a:srgbClr val="99CCFF"/>
          </a:solidFill>
          <a:ln w="28575" cap="rnd" cmpd="sng">
            <a:solidFill>
              <a:schemeClr val="bg2"/>
            </a:solidFill>
            <a:prstDash val="solid"/>
            <a:round/>
            <a:headEnd/>
            <a:tailEnd/>
          </a:ln>
          <a:effectLst/>
        </p:spPr>
        <p:txBody>
          <a:bodyPr/>
          <a:lstStyle/>
          <a:p>
            <a:endParaRPr lang="ar-SA"/>
          </a:p>
        </p:txBody>
      </p:sp>
      <p:sp>
        <p:nvSpPr>
          <p:cNvPr id="278539" name="Rectangle 11"/>
          <p:cNvSpPr>
            <a:spLocks noGrp="1" noChangeArrowheads="1"/>
          </p:cNvSpPr>
          <p:nvPr>
            <p:ph type="title"/>
          </p:nvPr>
        </p:nvSpPr>
        <p:spPr/>
        <p:txBody>
          <a:bodyPr/>
          <a:lstStyle/>
          <a:p>
            <a:r>
              <a:rPr lang="en-US"/>
              <a:t>Writing Trigger Code</a:t>
            </a:r>
          </a:p>
        </p:txBody>
      </p:sp>
      <p:sp>
        <p:nvSpPr>
          <p:cNvPr id="278532" name="Rectangle 4"/>
          <p:cNvSpPr>
            <a:spLocks noChangeArrowheads="1"/>
          </p:cNvSpPr>
          <p:nvPr/>
        </p:nvSpPr>
        <p:spPr bwMode="auto">
          <a:xfrm>
            <a:off x="1498600" y="1219200"/>
            <a:ext cx="1770063" cy="4760913"/>
          </a:xfrm>
          <a:prstGeom prst="rect">
            <a:avLst/>
          </a:prstGeom>
          <a:noFill/>
          <a:ln w="9525">
            <a:noFill/>
            <a:miter lim="800000"/>
            <a:headEnd/>
            <a:tailEnd/>
          </a:ln>
          <a:effectLst/>
        </p:spPr>
        <p:txBody>
          <a:bodyPr lIns="92075" tIns="46038" rIns="92075" bIns="46038">
            <a:spAutoFit/>
          </a:bodyPr>
          <a:lstStyle/>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r>
              <a:rPr lang="en-US" sz="1800">
                <a:solidFill>
                  <a:schemeClr val="bg2"/>
                </a:solidFill>
                <a:latin typeface="Courier New" pitchFamily="49" charset="0"/>
              </a:rPr>
              <a:t>BEGIN</a:t>
            </a: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endParaRPr lang="en-US" sz="1800">
              <a:solidFill>
                <a:schemeClr val="bg2"/>
              </a:solidFill>
              <a:latin typeface="Courier New" pitchFamily="49" charset="0"/>
            </a:endParaRPr>
          </a:p>
          <a:p>
            <a:pPr eaLnBrk="0" hangingPunct="0">
              <a:spcBef>
                <a:spcPct val="0"/>
              </a:spcBef>
              <a:buClrTx/>
              <a:buFontTx/>
              <a:buNone/>
            </a:pPr>
            <a:r>
              <a:rPr lang="en-US" sz="1800">
                <a:solidFill>
                  <a:schemeClr val="bg2"/>
                </a:solidFill>
                <a:latin typeface="Courier New" pitchFamily="49" charset="0"/>
              </a:rPr>
              <a:t>END;</a:t>
            </a:r>
          </a:p>
        </p:txBody>
      </p:sp>
      <p:sp>
        <p:nvSpPr>
          <p:cNvPr id="278534" name="AutoShape 6"/>
          <p:cNvSpPr>
            <a:spLocks noChangeArrowheads="1"/>
          </p:cNvSpPr>
          <p:nvPr/>
        </p:nvSpPr>
        <p:spPr bwMode="gray">
          <a:xfrm>
            <a:off x="1770063" y="1930400"/>
            <a:ext cx="3937000" cy="3911600"/>
          </a:xfrm>
          <a:prstGeom prst="leftArrow">
            <a:avLst>
              <a:gd name="adj1" fmla="val 50000"/>
              <a:gd name="adj2" fmla="val 25866"/>
            </a:avLst>
          </a:prstGeom>
          <a:solidFill>
            <a:srgbClr val="99CCCC"/>
          </a:solidFill>
          <a:ln w="28575">
            <a:solidFill>
              <a:schemeClr val="bg2"/>
            </a:solidFill>
            <a:miter lim="800000"/>
            <a:headEnd/>
            <a:tailEnd/>
          </a:ln>
          <a:effectLst/>
        </p:spPr>
        <p:txBody>
          <a:bodyPr wrap="none" anchor="ctr"/>
          <a:lstStyle/>
          <a:p>
            <a:endParaRPr lang="ar-SA"/>
          </a:p>
        </p:txBody>
      </p:sp>
      <p:pic>
        <p:nvPicPr>
          <p:cNvPr id="278542" name="Picture 14"/>
          <p:cNvPicPr>
            <a:picLocks noChangeAspect="1" noChangeArrowheads="1"/>
          </p:cNvPicPr>
          <p:nvPr/>
        </p:nvPicPr>
        <p:blipFill>
          <a:blip r:embed="rId3" cstate="print"/>
          <a:srcRect/>
          <a:stretch>
            <a:fillRect/>
          </a:stretch>
        </p:blipFill>
        <p:spPr bwMode="gray">
          <a:xfrm>
            <a:off x="3116263" y="2019300"/>
            <a:ext cx="4505325" cy="3636963"/>
          </a:xfrm>
          <a:prstGeom prst="rect">
            <a:avLst/>
          </a:prstGeom>
          <a:noFill/>
          <a:ln w="25400">
            <a:noFill/>
            <a:miter lim="800000"/>
            <a:headEnd/>
            <a:tailEnd type="none" w="med" len="lg"/>
          </a:ln>
          <a:effectLst/>
        </p:spPr>
      </p:pic>
      <p:sp>
        <p:nvSpPr>
          <p:cNvPr id="278543" name="Text Box 15"/>
          <p:cNvSpPr txBox="1">
            <a:spLocks noChangeArrowheads="1"/>
          </p:cNvSpPr>
          <p:nvPr/>
        </p:nvSpPr>
        <p:spPr bwMode="auto">
          <a:xfrm>
            <a:off x="4495800" y="1600200"/>
            <a:ext cx="1765300" cy="300038"/>
          </a:xfrm>
          <a:prstGeom prst="rect">
            <a:avLst/>
          </a:prstGeom>
          <a:noFill/>
          <a:ln w="25400">
            <a:noFill/>
            <a:miter lim="800000"/>
            <a:headEnd/>
            <a:tailEnd type="none" w="med" len="lg"/>
          </a:ln>
          <a:effectLst/>
        </p:spPr>
        <p:txBody>
          <a:bodyPr wrap="none" lIns="12700" tIns="12700" rIns="12700" bIns="12700">
            <a:spAutoFit/>
          </a:bodyPr>
          <a:lstStyle/>
          <a:p>
            <a:pPr defTabSz="228600"/>
            <a:r>
              <a:rPr lang="en-US" sz="1800">
                <a:solidFill>
                  <a:schemeClr val="tx1"/>
                </a:solidFill>
              </a:rPr>
              <a:t>A PL/SQL Block</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8466" name="Rectangle 2"/>
          <p:cNvSpPr>
            <a:spLocks noGrp="1" noChangeArrowheads="1"/>
          </p:cNvSpPr>
          <p:nvPr>
            <p:ph type="title"/>
          </p:nvPr>
        </p:nvSpPr>
        <p:spPr/>
        <p:txBody>
          <a:bodyPr/>
          <a:lstStyle/>
          <a:p>
            <a:endParaRPr lang="ar-SA"/>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81" name="Rectangle 5"/>
          <p:cNvSpPr>
            <a:spLocks noGrp="1" noChangeArrowheads="1"/>
          </p:cNvSpPr>
          <p:nvPr>
            <p:ph type="body" idx="1"/>
          </p:nvPr>
        </p:nvSpPr>
        <p:spPr>
          <a:xfrm>
            <a:off x="863600" y="1600200"/>
            <a:ext cx="7213600" cy="4506913"/>
          </a:xfrm>
        </p:spPr>
        <p:txBody>
          <a:bodyPr/>
          <a:lstStyle/>
          <a:p>
            <a:pPr lvl="1"/>
            <a:r>
              <a:rPr lang="en-US"/>
              <a:t>PL/SQL variables must be declared in a trigger or defined in a package</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endParaRPr lang="en-US"/>
          </a:p>
          <a:p>
            <a:pPr lvl="1"/>
            <a:r>
              <a:rPr lang="en-US"/>
              <a:t>Forms Builder variables</a:t>
            </a:r>
          </a:p>
          <a:p>
            <a:pPr lvl="2"/>
            <a:r>
              <a:rPr lang="en-US"/>
              <a:t>Are not formally declared in PL/SQL</a:t>
            </a:r>
          </a:p>
          <a:p>
            <a:pPr lvl="2"/>
            <a:r>
              <a:rPr lang="en-US"/>
              <a:t>Need a colon (:) prefix in reference</a:t>
            </a:r>
          </a:p>
        </p:txBody>
      </p:sp>
      <p:pic>
        <p:nvPicPr>
          <p:cNvPr id="280590" name="Picture 14"/>
          <p:cNvPicPr>
            <a:picLocks noChangeAspect="1" noChangeArrowheads="1"/>
          </p:cNvPicPr>
          <p:nvPr/>
        </p:nvPicPr>
        <p:blipFill>
          <a:blip r:embed="rId3" cstate="print"/>
          <a:srcRect/>
          <a:stretch>
            <a:fillRect/>
          </a:stretch>
        </p:blipFill>
        <p:spPr bwMode="gray">
          <a:xfrm>
            <a:off x="1981200" y="2362200"/>
            <a:ext cx="5791200" cy="2484438"/>
          </a:xfrm>
          <a:prstGeom prst="rect">
            <a:avLst/>
          </a:prstGeom>
          <a:noFill/>
          <a:ln w="25400">
            <a:noFill/>
            <a:miter lim="800000"/>
            <a:headEnd/>
            <a:tailEnd type="none" w="med" len="lg"/>
          </a:ln>
          <a:effectLst/>
        </p:spPr>
      </p:pic>
      <p:sp>
        <p:nvSpPr>
          <p:cNvPr id="280580" name="Rectangle 4"/>
          <p:cNvSpPr>
            <a:spLocks noGrp="1" noChangeArrowheads="1"/>
          </p:cNvSpPr>
          <p:nvPr>
            <p:ph type="title"/>
          </p:nvPr>
        </p:nvSpPr>
        <p:spPr/>
        <p:txBody>
          <a:bodyPr/>
          <a:lstStyle/>
          <a:p>
            <a:r>
              <a:rPr lang="en-US"/>
              <a:t>Using Variables in Triggers</a:t>
            </a:r>
          </a:p>
        </p:txBody>
      </p:sp>
      <p:sp>
        <p:nvSpPr>
          <p:cNvPr id="280585" name="Line 9"/>
          <p:cNvSpPr>
            <a:spLocks noChangeShapeType="1"/>
          </p:cNvSpPr>
          <p:nvPr/>
        </p:nvSpPr>
        <p:spPr bwMode="auto">
          <a:xfrm>
            <a:off x="1295400" y="3644900"/>
            <a:ext cx="992188"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80586" name="Line 10"/>
          <p:cNvSpPr>
            <a:spLocks noChangeShapeType="1"/>
          </p:cNvSpPr>
          <p:nvPr/>
        </p:nvSpPr>
        <p:spPr bwMode="auto">
          <a:xfrm>
            <a:off x="1295400" y="3949700"/>
            <a:ext cx="992188"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80587" name="Line 11"/>
          <p:cNvSpPr>
            <a:spLocks noChangeShapeType="1"/>
          </p:cNvSpPr>
          <p:nvPr/>
        </p:nvSpPr>
        <p:spPr bwMode="auto">
          <a:xfrm>
            <a:off x="1295400" y="4108450"/>
            <a:ext cx="992188"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80588" name="Line 12"/>
          <p:cNvSpPr>
            <a:spLocks noChangeShapeType="1"/>
          </p:cNvSpPr>
          <p:nvPr/>
        </p:nvSpPr>
        <p:spPr bwMode="auto">
          <a:xfrm rot="5400000">
            <a:off x="799306" y="4602957"/>
            <a:ext cx="992187" cy="0"/>
          </a:xfrm>
          <a:prstGeom prst="line">
            <a:avLst/>
          </a:prstGeom>
          <a:noFill/>
          <a:ln w="28575">
            <a:solidFill>
              <a:schemeClr val="accent2"/>
            </a:solidFill>
            <a:round/>
            <a:headEnd type="none" w="sm" len="sm"/>
            <a:tailEnd type="none" w="med" len="lg"/>
          </a:ln>
          <a:effectLst/>
        </p:spPr>
        <p:txBody>
          <a:bodyPr/>
          <a:lstStyle/>
          <a:p>
            <a:endParaRPr lang="ar-SA"/>
          </a:p>
        </p:txBody>
      </p:sp>
      <p:sp>
        <p:nvSpPr>
          <p:cNvPr id="280589" name="Line 13"/>
          <p:cNvSpPr>
            <a:spLocks noChangeShapeType="1"/>
          </p:cNvSpPr>
          <p:nvPr/>
        </p:nvSpPr>
        <p:spPr bwMode="auto">
          <a:xfrm rot="5400000">
            <a:off x="240506" y="2896394"/>
            <a:ext cx="2109788" cy="0"/>
          </a:xfrm>
          <a:prstGeom prst="line">
            <a:avLst/>
          </a:prstGeom>
          <a:noFill/>
          <a:ln w="28575">
            <a:solidFill>
              <a:schemeClr val="accent2"/>
            </a:solidFill>
            <a:round/>
            <a:headEnd type="none" w="sm" len="sm"/>
            <a:tailEnd type="none" w="med" len="lg"/>
          </a:ln>
          <a:effectLst/>
        </p:spPr>
        <p:txBody>
          <a:bodyPr/>
          <a:lstStyle/>
          <a:p>
            <a:endParaRPr lang="ar-SA"/>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32" name="Rectangle 8"/>
          <p:cNvSpPr>
            <a:spLocks noGrp="1" noChangeArrowheads="1"/>
          </p:cNvSpPr>
          <p:nvPr>
            <p:ph type="title"/>
          </p:nvPr>
        </p:nvSpPr>
        <p:spPr/>
        <p:txBody>
          <a:bodyPr/>
          <a:lstStyle/>
          <a:p>
            <a:r>
              <a:rPr lang="en-US"/>
              <a:t>Forms Builder Variables</a:t>
            </a:r>
          </a:p>
        </p:txBody>
      </p:sp>
      <p:sp>
        <p:nvSpPr>
          <p:cNvPr id="282634" name="Rectangle 10"/>
          <p:cNvSpPr>
            <a:spLocks noChangeArrowheads="1"/>
          </p:cNvSpPr>
          <p:nvPr/>
        </p:nvSpPr>
        <p:spPr bwMode="blackWhite">
          <a:xfrm>
            <a:off x="1141413" y="1514475"/>
            <a:ext cx="1527175" cy="4648200"/>
          </a:xfrm>
          <a:prstGeom prst="rect">
            <a:avLst/>
          </a:prstGeom>
          <a:solidFill>
            <a:srgbClr val="99CCFF"/>
          </a:solidFill>
          <a:ln w="28575">
            <a:solidFill>
              <a:srgbClr val="000000"/>
            </a:solidFill>
            <a:miter lim="800000"/>
            <a:headEnd/>
            <a:tailEnd/>
          </a:ln>
          <a:effectLst/>
        </p:spPr>
        <p:txBody>
          <a:bodyPr lIns="92075" tIns="46038" rIns="92075" bIns="46038"/>
          <a:lstStyle/>
          <a:p>
            <a:pPr defTabSz="822325" eaLnBrk="0" hangingPunct="0">
              <a:lnSpc>
                <a:spcPct val="135000"/>
              </a:lnSpc>
              <a:spcBef>
                <a:spcPct val="60000"/>
              </a:spcBef>
              <a:buClrTx/>
              <a:buFontTx/>
              <a:buNone/>
            </a:pPr>
            <a:r>
              <a:rPr lang="en-US" sz="1800">
                <a:solidFill>
                  <a:schemeClr val="tx1"/>
                </a:solidFill>
              </a:rPr>
              <a:t>Variable Type</a:t>
            </a:r>
          </a:p>
          <a:p>
            <a:pPr defTabSz="822325" eaLnBrk="0" hangingPunct="0">
              <a:lnSpc>
                <a:spcPct val="135000"/>
              </a:lnSpc>
              <a:spcBef>
                <a:spcPct val="60000"/>
              </a:spcBef>
              <a:buClrTx/>
              <a:buFontTx/>
              <a:buNone/>
            </a:pPr>
            <a:r>
              <a:rPr lang="en-US" sz="1800">
                <a:solidFill>
                  <a:schemeClr val="tx1"/>
                </a:solidFill>
              </a:rPr>
              <a:t>Items</a:t>
            </a:r>
            <a:br>
              <a:rPr lang="en-US" sz="1800">
                <a:solidFill>
                  <a:schemeClr val="tx1"/>
                </a:solidFill>
              </a:rPr>
            </a:br>
            <a:endParaRPr lang="en-US" sz="1800">
              <a:solidFill>
                <a:schemeClr val="tx1"/>
              </a:solidFill>
            </a:endParaRPr>
          </a:p>
          <a:p>
            <a:pPr defTabSz="822325" eaLnBrk="0" hangingPunct="0">
              <a:lnSpc>
                <a:spcPct val="135000"/>
              </a:lnSpc>
              <a:spcBef>
                <a:spcPct val="60000"/>
              </a:spcBef>
              <a:buClrTx/>
              <a:buFontTx/>
              <a:buNone/>
            </a:pPr>
            <a:r>
              <a:rPr lang="en-US" sz="1800">
                <a:solidFill>
                  <a:schemeClr val="tx1"/>
                </a:solidFill>
              </a:rPr>
              <a:t>Global variable</a:t>
            </a:r>
          </a:p>
          <a:p>
            <a:pPr defTabSz="822325" eaLnBrk="0" hangingPunct="0">
              <a:lnSpc>
                <a:spcPct val="135000"/>
              </a:lnSpc>
              <a:spcBef>
                <a:spcPct val="60000"/>
              </a:spcBef>
              <a:buClrTx/>
              <a:buFontTx/>
              <a:buNone/>
            </a:pPr>
            <a:r>
              <a:rPr lang="en-US" sz="1800">
                <a:solidFill>
                  <a:schemeClr val="tx1"/>
                </a:solidFill>
              </a:rPr>
              <a:t>System variables</a:t>
            </a:r>
          </a:p>
          <a:p>
            <a:pPr defTabSz="822325" eaLnBrk="0" hangingPunct="0">
              <a:lnSpc>
                <a:spcPct val="135000"/>
              </a:lnSpc>
              <a:spcBef>
                <a:spcPct val="60000"/>
              </a:spcBef>
              <a:buClrTx/>
              <a:buFontTx/>
              <a:buNone/>
            </a:pPr>
            <a:r>
              <a:rPr lang="en-US" sz="1800">
                <a:solidFill>
                  <a:schemeClr val="tx1"/>
                </a:solidFill>
              </a:rPr>
              <a:t>Parameters</a:t>
            </a:r>
          </a:p>
        </p:txBody>
      </p:sp>
      <p:sp>
        <p:nvSpPr>
          <p:cNvPr id="282635" name="Rectangle 11"/>
          <p:cNvSpPr>
            <a:spLocks noChangeArrowheads="1"/>
          </p:cNvSpPr>
          <p:nvPr/>
        </p:nvSpPr>
        <p:spPr bwMode="blackWhite">
          <a:xfrm>
            <a:off x="2668588" y="1514475"/>
            <a:ext cx="2209800" cy="4648200"/>
          </a:xfrm>
          <a:prstGeom prst="rect">
            <a:avLst/>
          </a:prstGeom>
          <a:solidFill>
            <a:srgbClr val="99CCFF"/>
          </a:solidFill>
          <a:ln w="28575">
            <a:solidFill>
              <a:srgbClr val="000000"/>
            </a:solidFill>
            <a:miter lim="800000"/>
            <a:headEnd/>
            <a:tailEnd/>
          </a:ln>
          <a:effectLst/>
        </p:spPr>
        <p:txBody>
          <a:bodyPr lIns="92075" tIns="46038" rIns="92075" bIns="46038"/>
          <a:lstStyle/>
          <a:p>
            <a:pPr defTabSz="822325" eaLnBrk="0" hangingPunct="0">
              <a:lnSpc>
                <a:spcPct val="135000"/>
              </a:lnSpc>
              <a:spcBef>
                <a:spcPct val="60000"/>
              </a:spcBef>
              <a:buClrTx/>
              <a:buFontTx/>
              <a:buNone/>
            </a:pPr>
            <a:r>
              <a:rPr lang="en-US" sz="2000">
                <a:solidFill>
                  <a:schemeClr val="tx1"/>
                </a:solidFill>
              </a:rPr>
              <a:t/>
            </a:r>
            <a:br>
              <a:rPr lang="en-US" sz="2000">
                <a:solidFill>
                  <a:schemeClr val="tx1"/>
                </a:solidFill>
              </a:rPr>
            </a:br>
            <a:r>
              <a:rPr lang="en-US" sz="1800">
                <a:solidFill>
                  <a:schemeClr val="tx1"/>
                </a:solidFill>
              </a:rPr>
              <a:t>Purpose</a:t>
            </a:r>
          </a:p>
          <a:p>
            <a:pPr defTabSz="822325" eaLnBrk="0" hangingPunct="0">
              <a:lnSpc>
                <a:spcPct val="135000"/>
              </a:lnSpc>
              <a:spcBef>
                <a:spcPct val="60000"/>
              </a:spcBef>
              <a:buClrTx/>
              <a:buFontTx/>
              <a:buNone/>
            </a:pPr>
            <a:r>
              <a:rPr lang="en-US" sz="1800">
                <a:solidFill>
                  <a:schemeClr val="tx1"/>
                </a:solidFill>
              </a:rPr>
              <a:t>Presentation and user interaction</a:t>
            </a:r>
          </a:p>
          <a:p>
            <a:pPr defTabSz="822325" eaLnBrk="0" hangingPunct="0">
              <a:lnSpc>
                <a:spcPct val="135000"/>
              </a:lnSpc>
              <a:spcBef>
                <a:spcPct val="60000"/>
              </a:spcBef>
              <a:buClrTx/>
              <a:buFontTx/>
              <a:buNone/>
            </a:pPr>
            <a:r>
              <a:rPr lang="en-US" sz="1800">
                <a:solidFill>
                  <a:schemeClr val="tx1"/>
                </a:solidFill>
              </a:rPr>
              <a:t>Session-wide character variable</a:t>
            </a:r>
          </a:p>
          <a:p>
            <a:pPr defTabSz="822325" eaLnBrk="0" hangingPunct="0">
              <a:lnSpc>
                <a:spcPct val="135000"/>
              </a:lnSpc>
              <a:spcBef>
                <a:spcPct val="60000"/>
              </a:spcBef>
              <a:buClrTx/>
              <a:buFontTx/>
              <a:buNone/>
            </a:pPr>
            <a:r>
              <a:rPr lang="en-US" sz="1800">
                <a:solidFill>
                  <a:schemeClr val="tx1"/>
                </a:solidFill>
              </a:rPr>
              <a:t>Form status and control</a:t>
            </a:r>
          </a:p>
          <a:p>
            <a:pPr defTabSz="822325" eaLnBrk="0" hangingPunct="0">
              <a:lnSpc>
                <a:spcPct val="135000"/>
              </a:lnSpc>
              <a:spcBef>
                <a:spcPct val="60000"/>
              </a:spcBef>
              <a:buClrTx/>
              <a:buFontTx/>
              <a:buNone/>
            </a:pPr>
            <a:r>
              <a:rPr lang="en-US" sz="1800">
                <a:solidFill>
                  <a:schemeClr val="tx1"/>
                </a:solidFill>
              </a:rPr>
              <a:t>Passing values in and out of module</a:t>
            </a:r>
          </a:p>
        </p:txBody>
      </p:sp>
      <p:sp>
        <p:nvSpPr>
          <p:cNvPr id="282642" name="Rectangle 18"/>
          <p:cNvSpPr>
            <a:spLocks noChangeArrowheads="1"/>
          </p:cNvSpPr>
          <p:nvPr/>
        </p:nvSpPr>
        <p:spPr bwMode="blackWhite">
          <a:xfrm>
            <a:off x="4878388" y="1514475"/>
            <a:ext cx="3124200" cy="4648200"/>
          </a:xfrm>
          <a:prstGeom prst="rect">
            <a:avLst/>
          </a:prstGeom>
          <a:solidFill>
            <a:srgbClr val="99CCFF"/>
          </a:solidFill>
          <a:ln w="28575">
            <a:solidFill>
              <a:srgbClr val="000000"/>
            </a:solidFill>
            <a:miter lim="800000"/>
            <a:headEnd/>
            <a:tailEnd/>
          </a:ln>
          <a:effectLst/>
        </p:spPr>
        <p:txBody>
          <a:bodyPr lIns="92075" tIns="46038" rIns="92075" bIns="46038"/>
          <a:lstStyle/>
          <a:p>
            <a:pPr defTabSz="822325" eaLnBrk="0" hangingPunct="0">
              <a:lnSpc>
                <a:spcPct val="135000"/>
              </a:lnSpc>
              <a:spcBef>
                <a:spcPct val="60000"/>
              </a:spcBef>
              <a:buClrTx/>
              <a:buFontTx/>
              <a:buNone/>
            </a:pPr>
            <a:r>
              <a:rPr lang="en-US" sz="2000">
                <a:solidFill>
                  <a:schemeClr val="tx1"/>
                </a:solidFill>
              </a:rPr>
              <a:t/>
            </a:r>
            <a:br>
              <a:rPr lang="en-US" sz="2000">
                <a:solidFill>
                  <a:schemeClr val="tx1"/>
                </a:solidFill>
              </a:rPr>
            </a:br>
            <a:r>
              <a:rPr lang="en-US" sz="1800">
                <a:solidFill>
                  <a:schemeClr val="tx1"/>
                </a:solidFill>
              </a:rPr>
              <a:t>Syntax</a:t>
            </a:r>
          </a:p>
          <a:p>
            <a:pPr defTabSz="822325" eaLnBrk="0" hangingPunct="0">
              <a:lnSpc>
                <a:spcPct val="135000"/>
              </a:lnSpc>
              <a:spcBef>
                <a:spcPct val="60000"/>
              </a:spcBef>
              <a:buClrTx/>
              <a:buFontTx/>
              <a:buNone/>
            </a:pPr>
            <a:r>
              <a:rPr lang="en-US" sz="1800">
                <a:solidFill>
                  <a:schemeClr val="tx1"/>
                </a:solidFill>
                <a:latin typeface="Courier New" pitchFamily="49" charset="0"/>
              </a:rPr>
              <a:t>:block_name.item_name</a:t>
            </a:r>
            <a:br>
              <a:rPr lang="en-US" sz="1800">
                <a:solidFill>
                  <a:schemeClr val="tx1"/>
                </a:solidFill>
                <a:latin typeface="Courier New" pitchFamily="49" charset="0"/>
              </a:rPr>
            </a:br>
            <a:endParaRPr lang="en-US" sz="1800">
              <a:solidFill>
                <a:schemeClr val="tx1"/>
              </a:solidFill>
              <a:latin typeface="Courier New" pitchFamily="49" charset="0"/>
            </a:endParaRPr>
          </a:p>
          <a:p>
            <a:pPr defTabSz="822325" eaLnBrk="0" hangingPunct="0">
              <a:lnSpc>
                <a:spcPct val="135000"/>
              </a:lnSpc>
              <a:spcBef>
                <a:spcPct val="60000"/>
              </a:spcBef>
              <a:buClrTx/>
              <a:buFontTx/>
              <a:buNone/>
            </a:pPr>
            <a:r>
              <a:rPr lang="en-US" sz="1800">
                <a:solidFill>
                  <a:schemeClr val="tx1"/>
                </a:solidFill>
                <a:latin typeface="Courier New" pitchFamily="49" charset="0"/>
              </a:rPr>
              <a:t>:GLOBAL.variable_name</a:t>
            </a:r>
            <a:br>
              <a:rPr lang="en-US" sz="1800">
                <a:solidFill>
                  <a:schemeClr val="tx1"/>
                </a:solidFill>
                <a:latin typeface="Courier New" pitchFamily="49" charset="0"/>
              </a:rPr>
            </a:br>
            <a:endParaRPr lang="en-US" sz="1800">
              <a:solidFill>
                <a:schemeClr val="tx1"/>
              </a:solidFill>
              <a:latin typeface="Courier New" pitchFamily="49" charset="0"/>
            </a:endParaRPr>
          </a:p>
          <a:p>
            <a:pPr defTabSz="822325" eaLnBrk="0" hangingPunct="0">
              <a:lnSpc>
                <a:spcPct val="135000"/>
              </a:lnSpc>
              <a:spcBef>
                <a:spcPct val="60000"/>
              </a:spcBef>
              <a:buClrTx/>
              <a:buFontTx/>
              <a:buNone/>
            </a:pPr>
            <a:r>
              <a:rPr lang="en-US" sz="1800">
                <a:solidFill>
                  <a:schemeClr val="tx1"/>
                </a:solidFill>
                <a:latin typeface="Courier New" pitchFamily="49" charset="0"/>
              </a:rPr>
              <a:t>:SYSTEM.variable_name</a:t>
            </a:r>
            <a:br>
              <a:rPr lang="en-US" sz="1800">
                <a:solidFill>
                  <a:schemeClr val="tx1"/>
                </a:solidFill>
                <a:latin typeface="Courier New" pitchFamily="49" charset="0"/>
              </a:rPr>
            </a:br>
            <a:endParaRPr lang="en-US" sz="1800">
              <a:solidFill>
                <a:schemeClr val="tx1"/>
              </a:solidFill>
              <a:latin typeface="Courier New" pitchFamily="49" charset="0"/>
            </a:endParaRPr>
          </a:p>
          <a:p>
            <a:pPr defTabSz="822325" eaLnBrk="0" hangingPunct="0">
              <a:lnSpc>
                <a:spcPct val="135000"/>
              </a:lnSpc>
              <a:spcBef>
                <a:spcPct val="60000"/>
              </a:spcBef>
              <a:buClrTx/>
              <a:buFontTx/>
              <a:buNone/>
            </a:pPr>
            <a:r>
              <a:rPr lang="en-US" sz="1800">
                <a:solidFill>
                  <a:schemeClr val="tx1"/>
                </a:solidFill>
                <a:latin typeface="Courier New" pitchFamily="49" charset="0"/>
              </a:rPr>
              <a:t>:PARAMETER.name</a:t>
            </a:r>
          </a:p>
        </p:txBody>
      </p:sp>
      <p:sp>
        <p:nvSpPr>
          <p:cNvPr id="282637" name="Line 13"/>
          <p:cNvSpPr>
            <a:spLocks noChangeShapeType="1"/>
          </p:cNvSpPr>
          <p:nvPr/>
        </p:nvSpPr>
        <p:spPr bwMode="blackWhite">
          <a:xfrm>
            <a:off x="1144588" y="2451100"/>
            <a:ext cx="6856412" cy="0"/>
          </a:xfrm>
          <a:prstGeom prst="line">
            <a:avLst/>
          </a:prstGeom>
          <a:noFill/>
          <a:ln w="57150">
            <a:solidFill>
              <a:srgbClr val="000000"/>
            </a:solidFill>
            <a:round/>
            <a:headEnd type="none" w="sm" len="sm"/>
            <a:tailEnd type="none" w="sm" len="sm"/>
          </a:ln>
          <a:effectLst/>
        </p:spPr>
        <p:txBody>
          <a:bodyPr/>
          <a:lstStyle/>
          <a:p>
            <a:endParaRPr lang="ar-SA"/>
          </a:p>
        </p:txBody>
      </p:sp>
      <p:sp>
        <p:nvSpPr>
          <p:cNvPr id="282638" name="Line 14"/>
          <p:cNvSpPr>
            <a:spLocks noChangeShapeType="1"/>
          </p:cNvSpPr>
          <p:nvPr/>
        </p:nvSpPr>
        <p:spPr bwMode="blackWhite">
          <a:xfrm>
            <a:off x="1143000" y="3443288"/>
            <a:ext cx="6858000" cy="0"/>
          </a:xfrm>
          <a:prstGeom prst="line">
            <a:avLst/>
          </a:prstGeom>
          <a:noFill/>
          <a:ln w="28575">
            <a:solidFill>
              <a:srgbClr val="000000"/>
            </a:solidFill>
            <a:round/>
            <a:headEnd type="none" w="sm" len="sm"/>
            <a:tailEnd type="none" w="sm" len="sm"/>
          </a:ln>
          <a:effectLst/>
        </p:spPr>
        <p:txBody>
          <a:bodyPr/>
          <a:lstStyle/>
          <a:p>
            <a:endParaRPr lang="ar-SA"/>
          </a:p>
        </p:txBody>
      </p:sp>
      <p:sp>
        <p:nvSpPr>
          <p:cNvPr id="282640" name="Line 16"/>
          <p:cNvSpPr>
            <a:spLocks noChangeShapeType="1"/>
          </p:cNvSpPr>
          <p:nvPr/>
        </p:nvSpPr>
        <p:spPr bwMode="blackWhite">
          <a:xfrm>
            <a:off x="1144588" y="4333875"/>
            <a:ext cx="6856412" cy="0"/>
          </a:xfrm>
          <a:prstGeom prst="line">
            <a:avLst/>
          </a:prstGeom>
          <a:noFill/>
          <a:ln w="28575">
            <a:solidFill>
              <a:srgbClr val="000000"/>
            </a:solidFill>
            <a:round/>
            <a:headEnd type="none" w="sm" len="sm"/>
            <a:tailEnd type="none" w="sm" len="sm"/>
          </a:ln>
          <a:effectLst/>
        </p:spPr>
        <p:txBody>
          <a:bodyPr/>
          <a:lstStyle/>
          <a:p>
            <a:endParaRPr lang="ar-SA"/>
          </a:p>
        </p:txBody>
      </p:sp>
      <p:sp>
        <p:nvSpPr>
          <p:cNvPr id="282641" name="Line 17"/>
          <p:cNvSpPr>
            <a:spLocks noChangeShapeType="1"/>
          </p:cNvSpPr>
          <p:nvPr/>
        </p:nvSpPr>
        <p:spPr bwMode="blackWhite">
          <a:xfrm>
            <a:off x="1144588" y="5248275"/>
            <a:ext cx="6856412" cy="0"/>
          </a:xfrm>
          <a:prstGeom prst="line">
            <a:avLst/>
          </a:prstGeom>
          <a:noFill/>
          <a:ln w="28575">
            <a:solidFill>
              <a:srgbClr val="000000"/>
            </a:solidFill>
            <a:round/>
            <a:headEnd type="none" w="sm" len="sm"/>
            <a:tailEnd type="none" w="sm" len="sm"/>
          </a:ln>
          <a:effectLst/>
        </p:spPr>
        <p:txBody>
          <a:bodyPr/>
          <a:lstStyle/>
          <a:p>
            <a:endParaRPr lang="ar-SA"/>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0514" name="Rectangle 2"/>
          <p:cNvSpPr>
            <a:spLocks noGrp="1" noChangeArrowheads="1"/>
          </p:cNvSpPr>
          <p:nvPr>
            <p:ph type="title"/>
          </p:nvPr>
        </p:nvSpPr>
        <p:spPr/>
        <p:txBody>
          <a:bodyPr/>
          <a:lstStyle/>
          <a:p>
            <a:endParaRPr lang="ar-SA"/>
          </a:p>
        </p:txBody>
      </p:sp>
      <p:sp>
        <p:nvSpPr>
          <p:cNvPr id="320515" name="Rectangle 3"/>
          <p:cNvSpPr>
            <a:spLocks noGrp="1" noChangeArrowheads="1"/>
          </p:cNvSpPr>
          <p:nvPr>
            <p:ph type="body" idx="1"/>
          </p:nvPr>
        </p:nvSpPr>
        <p:spPr/>
        <p:txBody>
          <a:bodyPr/>
          <a:lstStyle/>
          <a:p>
            <a:endParaRPr lang="ar-SA"/>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8" name="Rectangle 8"/>
          <p:cNvSpPr>
            <a:spLocks noGrp="1" noChangeArrowheads="1"/>
          </p:cNvSpPr>
          <p:nvPr>
            <p:ph type="title"/>
          </p:nvPr>
        </p:nvSpPr>
        <p:spPr/>
        <p:txBody>
          <a:bodyPr/>
          <a:lstStyle/>
          <a:p>
            <a:r>
              <a:rPr lang="en-US"/>
              <a:t>Adding Functionality with</a:t>
            </a:r>
            <a:br>
              <a:rPr lang="en-US"/>
            </a:br>
            <a:r>
              <a:rPr lang="en-US"/>
              <a:t>Built-In Subprograms</a:t>
            </a:r>
          </a:p>
        </p:txBody>
      </p:sp>
      <p:sp>
        <p:nvSpPr>
          <p:cNvPr id="286729" name="Rectangle 9"/>
          <p:cNvSpPr>
            <a:spLocks noGrp="1" noChangeArrowheads="1"/>
          </p:cNvSpPr>
          <p:nvPr>
            <p:ph type="body" idx="1"/>
          </p:nvPr>
        </p:nvSpPr>
        <p:spPr>
          <a:xfrm>
            <a:off x="3733800" y="1830388"/>
            <a:ext cx="4495800" cy="2503487"/>
          </a:xfrm>
        </p:spPr>
        <p:txBody>
          <a:bodyPr/>
          <a:lstStyle/>
          <a:p>
            <a:r>
              <a:rPr lang="en-US"/>
              <a:t>Built-ins belong to either:</a:t>
            </a:r>
          </a:p>
          <a:p>
            <a:pPr lvl="1"/>
            <a:r>
              <a:rPr lang="en-US"/>
              <a:t>The Standard Extensions package where no prefix is required</a:t>
            </a:r>
          </a:p>
          <a:p>
            <a:pPr lvl="1"/>
            <a:r>
              <a:rPr lang="en-US"/>
              <a:t>Another Forms Builder package where a prefix is required</a:t>
            </a:r>
          </a:p>
        </p:txBody>
      </p:sp>
      <p:pic>
        <p:nvPicPr>
          <p:cNvPr id="286727" name="Picture 7"/>
          <p:cNvPicPr>
            <a:picLocks noChangeAspect="1" noChangeArrowheads="1"/>
          </p:cNvPicPr>
          <p:nvPr/>
        </p:nvPicPr>
        <p:blipFill>
          <a:blip r:embed="rId3" cstate="print"/>
          <a:srcRect/>
          <a:stretch>
            <a:fillRect/>
          </a:stretch>
        </p:blipFill>
        <p:spPr bwMode="gray">
          <a:xfrm>
            <a:off x="914400" y="1885950"/>
            <a:ext cx="2706688" cy="3886200"/>
          </a:xfrm>
          <a:prstGeom prst="rect">
            <a:avLst/>
          </a:prstGeom>
          <a:noFill/>
          <a:ln w="25400">
            <a:noFill/>
            <a:miter lim="800000"/>
            <a:headEnd/>
            <a:tailEnd type="none" w="med" len="lg"/>
          </a:ln>
          <a:effectLst/>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4610" name="Rectangle 2"/>
          <p:cNvSpPr>
            <a:spLocks noGrp="1" noChangeArrowheads="1"/>
          </p:cNvSpPr>
          <p:nvPr>
            <p:ph type="title"/>
          </p:nvPr>
        </p:nvSpPr>
        <p:spPr/>
        <p:txBody>
          <a:bodyPr/>
          <a:lstStyle/>
          <a:p>
            <a:endParaRPr lang="ar-SA"/>
          </a:p>
        </p:txBody>
      </p:sp>
      <p:sp>
        <p:nvSpPr>
          <p:cNvPr id="324611" name="Rectangle 3"/>
          <p:cNvSpPr>
            <a:spLocks noGrp="1" noChangeArrowheads="1"/>
          </p:cNvSpPr>
          <p:nvPr>
            <p:ph type="body" idx="1"/>
          </p:nvPr>
        </p:nvSpPr>
        <p:spPr/>
        <p:txBody>
          <a:bodyPr/>
          <a:lstStyle/>
          <a:p>
            <a:endParaRPr lang="ar-SA"/>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0848" name="Picture 32"/>
          <p:cNvPicPr>
            <a:picLocks noChangeAspect="1" noChangeArrowheads="1"/>
          </p:cNvPicPr>
          <p:nvPr/>
        </p:nvPicPr>
        <p:blipFill>
          <a:blip r:embed="rId3" cstate="print"/>
          <a:srcRect/>
          <a:stretch>
            <a:fillRect/>
          </a:stretch>
        </p:blipFill>
        <p:spPr bwMode="gray">
          <a:xfrm>
            <a:off x="1524000" y="1219200"/>
            <a:ext cx="2392363" cy="3429000"/>
          </a:xfrm>
          <a:prstGeom prst="rect">
            <a:avLst/>
          </a:prstGeom>
          <a:noFill/>
          <a:ln w="25400">
            <a:noFill/>
            <a:miter lim="800000"/>
            <a:headEnd/>
            <a:tailEnd type="none" w="med" len="lg"/>
          </a:ln>
          <a:effectLst/>
        </p:spPr>
      </p:pic>
      <p:pic>
        <p:nvPicPr>
          <p:cNvPr id="290849" name="Picture 33"/>
          <p:cNvPicPr>
            <a:picLocks noChangeAspect="1" noChangeArrowheads="1"/>
          </p:cNvPicPr>
          <p:nvPr/>
        </p:nvPicPr>
        <p:blipFill>
          <a:blip r:embed="rId4" cstate="print"/>
          <a:srcRect/>
          <a:stretch>
            <a:fillRect/>
          </a:stretch>
        </p:blipFill>
        <p:spPr bwMode="gray">
          <a:xfrm>
            <a:off x="3657600" y="1219200"/>
            <a:ext cx="3914775" cy="2478088"/>
          </a:xfrm>
          <a:prstGeom prst="rect">
            <a:avLst/>
          </a:prstGeom>
          <a:noFill/>
          <a:ln w="25400">
            <a:noFill/>
            <a:miter lim="800000"/>
            <a:headEnd/>
            <a:tailEnd type="none" w="med" len="lg"/>
          </a:ln>
          <a:effectLst/>
        </p:spPr>
      </p:pic>
      <p:pic>
        <p:nvPicPr>
          <p:cNvPr id="290847" name="Picture 31"/>
          <p:cNvPicPr>
            <a:picLocks noChangeAspect="1" noChangeArrowheads="1"/>
          </p:cNvPicPr>
          <p:nvPr/>
        </p:nvPicPr>
        <p:blipFill>
          <a:blip r:embed="rId5" cstate="print"/>
          <a:srcRect/>
          <a:stretch>
            <a:fillRect/>
          </a:stretch>
        </p:blipFill>
        <p:spPr bwMode="gray">
          <a:xfrm>
            <a:off x="2847975" y="3635375"/>
            <a:ext cx="3476625" cy="2660650"/>
          </a:xfrm>
          <a:prstGeom prst="rect">
            <a:avLst/>
          </a:prstGeom>
          <a:noFill/>
          <a:ln w="25400">
            <a:noFill/>
            <a:miter lim="800000"/>
            <a:headEnd/>
            <a:tailEnd type="none" w="med" len="lg"/>
          </a:ln>
          <a:effectLst/>
        </p:spPr>
      </p:pic>
      <p:sp>
        <p:nvSpPr>
          <p:cNvPr id="290820" name="Freeform 4"/>
          <p:cNvSpPr>
            <a:spLocks/>
          </p:cNvSpPr>
          <p:nvPr/>
        </p:nvSpPr>
        <p:spPr bwMode="auto">
          <a:xfrm>
            <a:off x="7081838" y="3190875"/>
            <a:ext cx="763587" cy="992188"/>
          </a:xfrm>
          <a:custGeom>
            <a:avLst/>
            <a:gdLst/>
            <a:ahLst/>
            <a:cxnLst>
              <a:cxn ang="0">
                <a:pos x="0" y="0"/>
              </a:cxn>
              <a:cxn ang="0">
                <a:pos x="0" y="624"/>
              </a:cxn>
              <a:cxn ang="0">
                <a:pos x="480" y="624"/>
              </a:cxn>
            </a:cxnLst>
            <a:rect l="0" t="0" r="r" b="b"/>
            <a:pathLst>
              <a:path w="481" h="625">
                <a:moveTo>
                  <a:pt x="0" y="0"/>
                </a:moveTo>
                <a:lnTo>
                  <a:pt x="0" y="624"/>
                </a:lnTo>
                <a:lnTo>
                  <a:pt x="480" y="624"/>
                </a:lnTo>
              </a:path>
            </a:pathLst>
          </a:custGeom>
          <a:noFill/>
          <a:ln w="28575" cap="rnd" cmpd="sng">
            <a:solidFill>
              <a:schemeClr val="accent2"/>
            </a:solidFill>
            <a:prstDash val="solid"/>
            <a:round/>
            <a:headEnd type="triangle" w="sm" len="sm"/>
            <a:tailEnd type="none" w="sm" len="sm"/>
          </a:ln>
          <a:effectLst/>
        </p:spPr>
        <p:txBody>
          <a:bodyPr/>
          <a:lstStyle/>
          <a:p>
            <a:endParaRPr lang="ar-SA"/>
          </a:p>
        </p:txBody>
      </p:sp>
      <p:sp>
        <p:nvSpPr>
          <p:cNvPr id="290821" name="Oval 5"/>
          <p:cNvSpPr>
            <a:spLocks noChangeArrowheads="1"/>
          </p:cNvSpPr>
          <p:nvPr/>
        </p:nvSpPr>
        <p:spPr bwMode="blackWhite">
          <a:xfrm>
            <a:off x="7653338" y="3959225"/>
            <a:ext cx="411162"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1</a:t>
            </a:r>
          </a:p>
        </p:txBody>
      </p:sp>
      <p:sp>
        <p:nvSpPr>
          <p:cNvPr id="290840" name="Rectangle 24"/>
          <p:cNvSpPr>
            <a:spLocks noGrp="1" noChangeArrowheads="1"/>
          </p:cNvSpPr>
          <p:nvPr>
            <p:ph type="title"/>
          </p:nvPr>
        </p:nvSpPr>
        <p:spPr/>
        <p:txBody>
          <a:bodyPr/>
          <a:lstStyle/>
          <a:p>
            <a:r>
              <a:rPr lang="en-US"/>
              <a:t>Using Built-In Definitions</a:t>
            </a:r>
          </a:p>
        </p:txBody>
      </p:sp>
      <p:sp>
        <p:nvSpPr>
          <p:cNvPr id="290837" name="Line 21"/>
          <p:cNvSpPr>
            <a:spLocks noChangeShapeType="1"/>
          </p:cNvSpPr>
          <p:nvPr/>
        </p:nvSpPr>
        <p:spPr bwMode="blackWhite">
          <a:xfrm flipH="1">
            <a:off x="5943600" y="2309813"/>
            <a:ext cx="1738313"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90838" name="Oval 22"/>
          <p:cNvSpPr>
            <a:spLocks noChangeArrowheads="1"/>
          </p:cNvSpPr>
          <p:nvPr/>
        </p:nvSpPr>
        <p:spPr bwMode="blackWhite">
          <a:xfrm>
            <a:off x="7653338" y="2057400"/>
            <a:ext cx="411162"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4</a:t>
            </a:r>
          </a:p>
        </p:txBody>
      </p:sp>
      <p:sp>
        <p:nvSpPr>
          <p:cNvPr id="290833" name="Line 17"/>
          <p:cNvSpPr>
            <a:spLocks noChangeShapeType="1"/>
          </p:cNvSpPr>
          <p:nvPr/>
        </p:nvSpPr>
        <p:spPr bwMode="blackWhite">
          <a:xfrm>
            <a:off x="1244600" y="3557588"/>
            <a:ext cx="304800"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90826" name="Line 10"/>
          <p:cNvSpPr>
            <a:spLocks noChangeShapeType="1"/>
          </p:cNvSpPr>
          <p:nvPr/>
        </p:nvSpPr>
        <p:spPr bwMode="auto">
          <a:xfrm flipH="1">
            <a:off x="5927725" y="5489575"/>
            <a:ext cx="1768475"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90827" name="Oval 11"/>
          <p:cNvSpPr>
            <a:spLocks noChangeArrowheads="1"/>
          </p:cNvSpPr>
          <p:nvPr/>
        </p:nvSpPr>
        <p:spPr bwMode="blackWhite">
          <a:xfrm>
            <a:off x="7653338" y="5257800"/>
            <a:ext cx="411162"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2</a:t>
            </a:r>
          </a:p>
        </p:txBody>
      </p:sp>
      <p:sp>
        <p:nvSpPr>
          <p:cNvPr id="290850" name="Oval 34"/>
          <p:cNvSpPr>
            <a:spLocks noChangeArrowheads="1"/>
          </p:cNvSpPr>
          <p:nvPr/>
        </p:nvSpPr>
        <p:spPr bwMode="blackWhite">
          <a:xfrm>
            <a:off x="914400" y="3352800"/>
            <a:ext cx="411163"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3</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2562" name="Rectangle 2"/>
          <p:cNvSpPr>
            <a:spLocks noGrp="1" noChangeArrowheads="1"/>
          </p:cNvSpPr>
          <p:nvPr>
            <p:ph type="title"/>
          </p:nvPr>
        </p:nvSpPr>
        <p:spPr/>
        <p:txBody>
          <a:bodyPr/>
          <a:lstStyle/>
          <a:p>
            <a:endParaRPr lang="ar-SA"/>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8" name="Rectangle 8"/>
          <p:cNvSpPr>
            <a:spLocks noGrp="1" noChangeArrowheads="1"/>
          </p:cNvSpPr>
          <p:nvPr>
            <p:ph type="title"/>
          </p:nvPr>
        </p:nvSpPr>
        <p:spPr/>
        <p:txBody>
          <a:bodyPr/>
          <a:lstStyle/>
          <a:p>
            <a:r>
              <a:rPr lang="en-US"/>
              <a:t>Objectives</a:t>
            </a:r>
          </a:p>
        </p:txBody>
      </p:sp>
      <p:sp>
        <p:nvSpPr>
          <p:cNvPr id="266249" name="Rectangle 9"/>
          <p:cNvSpPr>
            <a:spLocks noGrp="1" noChangeArrowheads="1"/>
          </p:cNvSpPr>
          <p:nvPr>
            <p:ph type="body" idx="1"/>
          </p:nvPr>
        </p:nvSpPr>
        <p:spPr/>
        <p:txBody>
          <a:bodyPr/>
          <a:lstStyle/>
          <a:p>
            <a:r>
              <a:rPr lang="en-US"/>
              <a:t>After completing this lesson, you should be able to do the following:</a:t>
            </a:r>
          </a:p>
          <a:p>
            <a:pPr lvl="1"/>
            <a:r>
              <a:rPr lang="en-US"/>
              <a:t>Write trigger code</a:t>
            </a:r>
          </a:p>
          <a:p>
            <a:pPr lvl="1"/>
            <a:r>
              <a:rPr lang="en-US"/>
              <a:t>Explain the use of built-in subprograms in Forms applications</a:t>
            </a:r>
          </a:p>
          <a:p>
            <a:pPr lvl="1"/>
            <a:r>
              <a:rPr lang="en-US"/>
              <a:t>Describe the When-Button-Pressed trigger</a:t>
            </a:r>
          </a:p>
          <a:p>
            <a:pPr lvl="1"/>
            <a:r>
              <a:rPr lang="en-US"/>
              <a:t>Describe the When-Window-Closed trigger</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8" name="Rectangle 4"/>
          <p:cNvSpPr>
            <a:spLocks noGrp="1" noChangeArrowheads="1"/>
          </p:cNvSpPr>
          <p:nvPr>
            <p:ph type="title"/>
          </p:nvPr>
        </p:nvSpPr>
        <p:spPr/>
        <p:txBody>
          <a:bodyPr/>
          <a:lstStyle/>
          <a:p>
            <a:r>
              <a:rPr lang="en-US"/>
              <a:t>Useful Built-Ins</a:t>
            </a:r>
          </a:p>
        </p:txBody>
      </p:sp>
      <p:sp>
        <p:nvSpPr>
          <p:cNvPr id="292869" name="Rectangle 5"/>
          <p:cNvSpPr>
            <a:spLocks noGrp="1" noChangeArrowheads="1"/>
          </p:cNvSpPr>
          <p:nvPr>
            <p:ph type="body" idx="1"/>
          </p:nvPr>
        </p:nvSpPr>
        <p:spPr>
          <a:xfrm>
            <a:off x="863600" y="1816100"/>
            <a:ext cx="7366000" cy="3171825"/>
          </a:xfrm>
        </p:spPr>
        <p:txBody>
          <a:bodyPr/>
          <a:lstStyle/>
          <a:p>
            <a:pPr lvl="1"/>
            <a:r>
              <a:rPr lang="en-US">
                <a:latin typeface="Courier New" pitchFamily="49" charset="0"/>
              </a:rPr>
              <a:t>EDIT_TEXTITEM</a:t>
            </a:r>
          </a:p>
          <a:p>
            <a:pPr lvl="1"/>
            <a:r>
              <a:rPr lang="en-US">
                <a:latin typeface="Courier New" pitchFamily="49" charset="0"/>
              </a:rPr>
              <a:t>ENTER_QUERY</a:t>
            </a:r>
            <a:r>
              <a:rPr lang="en-US"/>
              <a:t>, </a:t>
            </a:r>
            <a:r>
              <a:rPr lang="en-US">
                <a:latin typeface="Courier New" pitchFamily="49" charset="0"/>
              </a:rPr>
              <a:t>EXECUTE_QUERY</a:t>
            </a:r>
          </a:p>
          <a:p>
            <a:pPr lvl="1"/>
            <a:r>
              <a:rPr lang="en-US">
                <a:latin typeface="Courier New" pitchFamily="49" charset="0"/>
              </a:rPr>
              <a:t>EXIT_FORM</a:t>
            </a:r>
          </a:p>
          <a:p>
            <a:pPr lvl="1"/>
            <a:r>
              <a:rPr lang="en-US">
                <a:latin typeface="Courier New" pitchFamily="49" charset="0"/>
              </a:rPr>
              <a:t>GET_ITEM_PROPERTY</a:t>
            </a:r>
            <a:r>
              <a:rPr lang="en-US"/>
              <a:t>, </a:t>
            </a:r>
            <a:r>
              <a:rPr lang="en-US">
                <a:latin typeface="Courier New" pitchFamily="49" charset="0"/>
              </a:rPr>
              <a:t>SET_ITEM_PROPERTY</a:t>
            </a:r>
          </a:p>
          <a:p>
            <a:pPr lvl="1"/>
            <a:r>
              <a:rPr lang="en-US">
                <a:latin typeface="Courier New" pitchFamily="49" charset="0"/>
              </a:rPr>
              <a:t>GO_BLOCK</a:t>
            </a:r>
            <a:r>
              <a:rPr lang="en-US"/>
              <a:t>, </a:t>
            </a:r>
            <a:r>
              <a:rPr lang="en-US">
                <a:latin typeface="Courier New" pitchFamily="49" charset="0"/>
              </a:rPr>
              <a:t>GO_ITEM</a:t>
            </a:r>
          </a:p>
          <a:p>
            <a:pPr lvl="1"/>
            <a:r>
              <a:rPr lang="en-US">
                <a:latin typeface="Courier New" pitchFamily="49" charset="0"/>
              </a:rPr>
              <a:t>MESSAGE</a:t>
            </a:r>
          </a:p>
          <a:p>
            <a:pPr lvl="1"/>
            <a:r>
              <a:rPr lang="en-US">
                <a:latin typeface="Courier New" pitchFamily="49" charset="0"/>
              </a:rPr>
              <a:t>SHOW_ALERT</a:t>
            </a:r>
            <a:r>
              <a:rPr lang="en-US"/>
              <a:t>, </a:t>
            </a:r>
            <a:r>
              <a:rPr lang="en-US">
                <a:latin typeface="Courier New" pitchFamily="49" charset="0"/>
              </a:rPr>
              <a:t>SHOW_EDITOR</a:t>
            </a:r>
            <a:r>
              <a:rPr lang="en-US"/>
              <a:t>, </a:t>
            </a:r>
            <a:r>
              <a:rPr lang="en-US">
                <a:latin typeface="Courier New" pitchFamily="49" charset="0"/>
              </a:rPr>
              <a:t>SHOW_LOV</a:t>
            </a:r>
          </a:p>
          <a:p>
            <a:pPr lvl="1"/>
            <a:r>
              <a:rPr lang="en-US">
                <a:latin typeface="Courier New" pitchFamily="49" charset="0"/>
              </a:rPr>
              <a:t>SHOW_VIEW</a:t>
            </a:r>
            <a:r>
              <a:rPr lang="en-US"/>
              <a:t>, </a:t>
            </a:r>
            <a:r>
              <a:rPr lang="en-US">
                <a:latin typeface="Courier New" pitchFamily="49" charset="0"/>
              </a:rPr>
              <a:t>HIDE_VIEW</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p:txBody>
          <a:bodyPr/>
          <a:lstStyle/>
          <a:p>
            <a:endParaRPr lang="ar-SA"/>
          </a:p>
        </p:txBody>
      </p:sp>
      <p:sp>
        <p:nvSpPr>
          <p:cNvPr id="328707" name="Rectangle 3"/>
          <p:cNvSpPr>
            <a:spLocks noGrp="1" noChangeArrowheads="1"/>
          </p:cNvSpPr>
          <p:nvPr>
            <p:ph type="body" idx="1"/>
          </p:nvPr>
        </p:nvSpPr>
        <p:spPr/>
        <p:txBody>
          <a:bodyPr/>
          <a:lstStyle/>
          <a:p>
            <a:endParaRPr lang="ar-SA"/>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56" name="Rectangle 44"/>
          <p:cNvSpPr>
            <a:spLocks noGrp="1" noChangeArrowheads="1"/>
          </p:cNvSpPr>
          <p:nvPr>
            <p:ph type="title"/>
          </p:nvPr>
        </p:nvSpPr>
        <p:spPr/>
        <p:txBody>
          <a:bodyPr/>
          <a:lstStyle/>
          <a:p>
            <a:r>
              <a:rPr lang="en-US"/>
              <a:t>Using Triggers:</a:t>
            </a:r>
            <a:br>
              <a:rPr lang="en-US"/>
            </a:br>
            <a:r>
              <a:rPr lang="en-US">
                <a:latin typeface="Courier New" pitchFamily="49" charset="0"/>
              </a:rPr>
              <a:t>When-Button-Pressed</a:t>
            </a:r>
            <a:r>
              <a:rPr lang="en-US"/>
              <a:t> Trigger</a:t>
            </a:r>
          </a:p>
        </p:txBody>
      </p:sp>
      <p:sp>
        <p:nvSpPr>
          <p:cNvPr id="294957" name="Rectangle 45"/>
          <p:cNvSpPr>
            <a:spLocks noGrp="1" noChangeArrowheads="1"/>
          </p:cNvSpPr>
          <p:nvPr>
            <p:ph type="body" idx="1"/>
          </p:nvPr>
        </p:nvSpPr>
        <p:spPr/>
        <p:txBody>
          <a:bodyPr/>
          <a:lstStyle/>
          <a:p>
            <a:pPr lvl="1"/>
            <a:r>
              <a:rPr lang="en-US"/>
              <a:t>Fires when the operator clicks a button</a:t>
            </a:r>
          </a:p>
          <a:p>
            <a:pPr lvl="1"/>
            <a:r>
              <a:rPr lang="en-US"/>
              <a:t>Accepts restricted and unrestricted built-ins</a:t>
            </a:r>
          </a:p>
          <a:p>
            <a:pPr lvl="1"/>
            <a:r>
              <a:rPr lang="en-US"/>
              <a:t>Use to provide convenient navigation, to display LOVs and many other frequently used functions</a:t>
            </a:r>
          </a:p>
        </p:txBody>
      </p:sp>
      <p:sp>
        <p:nvSpPr>
          <p:cNvPr id="294919" name="Rectangle 7"/>
          <p:cNvSpPr>
            <a:spLocks noChangeArrowheads="1"/>
          </p:cNvSpPr>
          <p:nvPr/>
        </p:nvSpPr>
        <p:spPr bwMode="blackWhite">
          <a:xfrm>
            <a:off x="2460625" y="4883150"/>
            <a:ext cx="687388" cy="822325"/>
          </a:xfrm>
          <a:prstGeom prst="rect">
            <a:avLst/>
          </a:prstGeom>
          <a:noFill/>
          <a:ln w="9525">
            <a:noFill/>
            <a:miter lim="800000"/>
            <a:headEnd/>
            <a:tailEnd/>
          </a:ln>
          <a:effectLst/>
        </p:spPr>
        <p:txBody>
          <a:bodyPr wrap="none" anchor="ctr"/>
          <a:lstStyle/>
          <a:p>
            <a:endParaRPr lang="ar-SA"/>
          </a:p>
        </p:txBody>
      </p:sp>
      <p:sp>
        <p:nvSpPr>
          <p:cNvPr id="294920" name="Line 8"/>
          <p:cNvSpPr>
            <a:spLocks noChangeShapeType="1"/>
          </p:cNvSpPr>
          <p:nvPr/>
        </p:nvSpPr>
        <p:spPr bwMode="blackWhite">
          <a:xfrm flipH="1" flipV="1">
            <a:off x="1571625" y="4605338"/>
            <a:ext cx="184150" cy="230187"/>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21" name="Line 9"/>
          <p:cNvSpPr>
            <a:spLocks noChangeShapeType="1"/>
          </p:cNvSpPr>
          <p:nvPr/>
        </p:nvSpPr>
        <p:spPr bwMode="blackWhite">
          <a:xfrm flipH="1" flipV="1">
            <a:off x="2259013" y="4495800"/>
            <a:ext cx="101600" cy="242888"/>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22" name="Line 10"/>
          <p:cNvSpPr>
            <a:spLocks noChangeShapeType="1"/>
          </p:cNvSpPr>
          <p:nvPr/>
        </p:nvSpPr>
        <p:spPr bwMode="blackWhite">
          <a:xfrm flipV="1">
            <a:off x="2994025" y="4495800"/>
            <a:ext cx="82550" cy="242888"/>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23" name="Line 11"/>
          <p:cNvSpPr>
            <a:spLocks noChangeShapeType="1"/>
          </p:cNvSpPr>
          <p:nvPr/>
        </p:nvSpPr>
        <p:spPr bwMode="blackWhite">
          <a:xfrm flipV="1">
            <a:off x="3597275" y="4592638"/>
            <a:ext cx="212725" cy="203200"/>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24" name="Line 12"/>
          <p:cNvSpPr>
            <a:spLocks noChangeShapeType="1"/>
          </p:cNvSpPr>
          <p:nvPr/>
        </p:nvSpPr>
        <p:spPr bwMode="blackWhite">
          <a:xfrm flipV="1">
            <a:off x="4098925" y="4746625"/>
            <a:ext cx="238125" cy="161925"/>
          </a:xfrm>
          <a:prstGeom prst="line">
            <a:avLst/>
          </a:prstGeom>
          <a:noFill/>
          <a:ln w="12700">
            <a:solidFill>
              <a:schemeClr val="accent2"/>
            </a:solidFill>
            <a:round/>
            <a:headEnd type="none" w="sm" len="sm"/>
            <a:tailEnd type="none" w="sm" len="sm"/>
          </a:ln>
          <a:effectLst/>
        </p:spPr>
        <p:txBody>
          <a:bodyPr/>
          <a:lstStyle/>
          <a:p>
            <a:endParaRPr lang="ar-SA"/>
          </a:p>
        </p:txBody>
      </p:sp>
      <p:sp>
        <p:nvSpPr>
          <p:cNvPr id="294925" name="Line 13"/>
          <p:cNvSpPr>
            <a:spLocks noChangeShapeType="1"/>
          </p:cNvSpPr>
          <p:nvPr/>
        </p:nvSpPr>
        <p:spPr bwMode="blackWhite">
          <a:xfrm flipH="1">
            <a:off x="4367213" y="5049838"/>
            <a:ext cx="336550" cy="106362"/>
          </a:xfrm>
          <a:prstGeom prst="line">
            <a:avLst/>
          </a:prstGeom>
          <a:noFill/>
          <a:ln w="12700">
            <a:solidFill>
              <a:schemeClr val="accent2"/>
            </a:solidFill>
            <a:round/>
            <a:headEnd type="none" w="sm" len="sm"/>
            <a:tailEnd type="none" w="sm" len="sm"/>
          </a:ln>
          <a:effectLst/>
        </p:spPr>
        <p:txBody>
          <a:bodyPr/>
          <a:lstStyle/>
          <a:p>
            <a:endParaRPr lang="ar-SA"/>
          </a:p>
        </p:txBody>
      </p:sp>
      <p:sp>
        <p:nvSpPr>
          <p:cNvPr id="294926" name="Line 14"/>
          <p:cNvSpPr>
            <a:spLocks noChangeShapeType="1"/>
          </p:cNvSpPr>
          <p:nvPr/>
        </p:nvSpPr>
        <p:spPr bwMode="blackWhite">
          <a:xfrm flipH="1" flipV="1">
            <a:off x="4341813" y="5441950"/>
            <a:ext cx="309562" cy="104775"/>
          </a:xfrm>
          <a:prstGeom prst="line">
            <a:avLst/>
          </a:prstGeom>
          <a:noFill/>
          <a:ln w="12700">
            <a:solidFill>
              <a:schemeClr val="accent2"/>
            </a:solidFill>
            <a:round/>
            <a:headEnd type="none" w="sm" len="sm"/>
            <a:tailEnd type="none" w="sm" len="sm"/>
          </a:ln>
          <a:effectLst/>
        </p:spPr>
        <p:txBody>
          <a:bodyPr/>
          <a:lstStyle/>
          <a:p>
            <a:endParaRPr lang="ar-SA"/>
          </a:p>
        </p:txBody>
      </p:sp>
      <p:sp>
        <p:nvSpPr>
          <p:cNvPr id="294927" name="Line 15"/>
          <p:cNvSpPr>
            <a:spLocks noChangeShapeType="1"/>
          </p:cNvSpPr>
          <p:nvPr/>
        </p:nvSpPr>
        <p:spPr bwMode="blackWhite">
          <a:xfrm flipH="1" flipV="1">
            <a:off x="3929063" y="5651500"/>
            <a:ext cx="182562" cy="225425"/>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28" name="Line 16"/>
          <p:cNvSpPr>
            <a:spLocks noChangeShapeType="1"/>
          </p:cNvSpPr>
          <p:nvPr/>
        </p:nvSpPr>
        <p:spPr bwMode="blackWhite">
          <a:xfrm flipH="1" flipV="1">
            <a:off x="3354388" y="5740400"/>
            <a:ext cx="173037" cy="261938"/>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29" name="Line 17"/>
          <p:cNvSpPr>
            <a:spLocks noChangeShapeType="1"/>
          </p:cNvSpPr>
          <p:nvPr/>
        </p:nvSpPr>
        <p:spPr bwMode="blackWhite">
          <a:xfrm flipV="1">
            <a:off x="2786063" y="5835650"/>
            <a:ext cx="0" cy="244475"/>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30" name="Line 18"/>
          <p:cNvSpPr>
            <a:spLocks noChangeShapeType="1"/>
          </p:cNvSpPr>
          <p:nvPr/>
        </p:nvSpPr>
        <p:spPr bwMode="blackWhite">
          <a:xfrm flipV="1">
            <a:off x="2128838" y="5776913"/>
            <a:ext cx="82550" cy="319087"/>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31" name="Line 19"/>
          <p:cNvSpPr>
            <a:spLocks noChangeShapeType="1"/>
          </p:cNvSpPr>
          <p:nvPr/>
        </p:nvSpPr>
        <p:spPr bwMode="blackWhite">
          <a:xfrm flipV="1">
            <a:off x="1443038" y="5641975"/>
            <a:ext cx="219075" cy="263525"/>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32" name="Line 20"/>
          <p:cNvSpPr>
            <a:spLocks noChangeShapeType="1"/>
          </p:cNvSpPr>
          <p:nvPr/>
        </p:nvSpPr>
        <p:spPr bwMode="blackWhite">
          <a:xfrm flipV="1">
            <a:off x="833438" y="5524500"/>
            <a:ext cx="330200" cy="131763"/>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33" name="Line 21"/>
          <p:cNvSpPr>
            <a:spLocks noChangeShapeType="1"/>
          </p:cNvSpPr>
          <p:nvPr/>
        </p:nvSpPr>
        <p:spPr bwMode="blackWhite">
          <a:xfrm>
            <a:off x="762000" y="5141913"/>
            <a:ext cx="379413" cy="76200"/>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34" name="Line 22"/>
          <p:cNvSpPr>
            <a:spLocks noChangeShapeType="1"/>
          </p:cNvSpPr>
          <p:nvPr/>
        </p:nvSpPr>
        <p:spPr bwMode="blackWhite">
          <a:xfrm>
            <a:off x="1076325" y="4783138"/>
            <a:ext cx="273050" cy="152400"/>
          </a:xfrm>
          <a:prstGeom prst="line">
            <a:avLst/>
          </a:prstGeom>
          <a:noFill/>
          <a:ln w="28575">
            <a:solidFill>
              <a:schemeClr val="accent2"/>
            </a:solidFill>
            <a:round/>
            <a:headEnd type="none" w="sm" len="sm"/>
            <a:tailEnd type="none" w="sm" len="sm"/>
          </a:ln>
          <a:effectLst/>
        </p:spPr>
        <p:txBody>
          <a:bodyPr/>
          <a:lstStyle/>
          <a:p>
            <a:endParaRPr lang="ar-SA"/>
          </a:p>
        </p:txBody>
      </p:sp>
      <p:sp>
        <p:nvSpPr>
          <p:cNvPr id="294936" name="Line 24"/>
          <p:cNvSpPr>
            <a:spLocks noChangeShapeType="1"/>
          </p:cNvSpPr>
          <p:nvPr/>
        </p:nvSpPr>
        <p:spPr bwMode="auto">
          <a:xfrm rot="5400000" flipH="1">
            <a:off x="1638300" y="4457700"/>
            <a:ext cx="838200" cy="0"/>
          </a:xfrm>
          <a:prstGeom prst="line">
            <a:avLst/>
          </a:prstGeom>
          <a:noFill/>
          <a:ln w="28575">
            <a:solidFill>
              <a:schemeClr val="hlink"/>
            </a:solidFill>
            <a:round/>
            <a:headEnd type="triangle" w="sm" len="sm"/>
            <a:tailEnd type="none" w="sm" len="sm"/>
          </a:ln>
          <a:effectLst/>
        </p:spPr>
        <p:txBody>
          <a:bodyPr/>
          <a:lstStyle/>
          <a:p>
            <a:endParaRPr lang="ar-SA"/>
          </a:p>
        </p:txBody>
      </p:sp>
      <p:pic>
        <p:nvPicPr>
          <p:cNvPr id="294951" name="Picture 39"/>
          <p:cNvPicPr>
            <a:picLocks noChangeAspect="1" noChangeArrowheads="1"/>
          </p:cNvPicPr>
          <p:nvPr/>
        </p:nvPicPr>
        <p:blipFill>
          <a:blip r:embed="rId3" cstate="print"/>
          <a:srcRect/>
          <a:stretch>
            <a:fillRect/>
          </a:stretch>
        </p:blipFill>
        <p:spPr bwMode="gray">
          <a:xfrm>
            <a:off x="4114800" y="3505200"/>
            <a:ext cx="3327400" cy="2117725"/>
          </a:xfrm>
          <a:prstGeom prst="rect">
            <a:avLst/>
          </a:prstGeom>
          <a:noFill/>
          <a:ln w="25400">
            <a:solidFill>
              <a:schemeClr val="tx1"/>
            </a:solidFill>
            <a:miter lim="800000"/>
            <a:headEnd/>
            <a:tailEnd type="none" w="med" len="lg"/>
          </a:ln>
          <a:effectLst/>
        </p:spPr>
      </p:pic>
      <p:pic>
        <p:nvPicPr>
          <p:cNvPr id="294952" name="Picture 40"/>
          <p:cNvPicPr>
            <a:picLocks noChangeAspect="1" noChangeArrowheads="1"/>
          </p:cNvPicPr>
          <p:nvPr/>
        </p:nvPicPr>
        <p:blipFill>
          <a:blip r:embed="rId4" cstate="print"/>
          <a:srcRect/>
          <a:stretch>
            <a:fillRect/>
          </a:stretch>
        </p:blipFill>
        <p:spPr bwMode="gray">
          <a:xfrm>
            <a:off x="4800600" y="4114800"/>
            <a:ext cx="3319463" cy="2108200"/>
          </a:xfrm>
          <a:prstGeom prst="rect">
            <a:avLst/>
          </a:prstGeom>
          <a:noFill/>
          <a:ln w="25400">
            <a:solidFill>
              <a:schemeClr val="tx1"/>
            </a:solidFill>
            <a:miter lim="800000"/>
            <a:headEnd/>
            <a:tailEnd type="none" w="med" len="lg"/>
          </a:ln>
          <a:effectLst/>
        </p:spPr>
      </p:pic>
      <p:grpSp>
        <p:nvGrpSpPr>
          <p:cNvPr id="294954" name="Group 42"/>
          <p:cNvGrpSpPr>
            <a:grpSpLocks/>
          </p:cNvGrpSpPr>
          <p:nvPr/>
        </p:nvGrpSpPr>
        <p:grpSpPr bwMode="auto">
          <a:xfrm>
            <a:off x="3124200" y="5486400"/>
            <a:ext cx="1905000" cy="381000"/>
            <a:chOff x="1968" y="3456"/>
            <a:chExt cx="1200" cy="240"/>
          </a:xfrm>
        </p:grpSpPr>
        <p:sp>
          <p:nvSpPr>
            <p:cNvPr id="294944" name="Line 32"/>
            <p:cNvSpPr>
              <a:spLocks noChangeShapeType="1"/>
            </p:cNvSpPr>
            <p:nvPr/>
          </p:nvSpPr>
          <p:spPr bwMode="auto">
            <a:xfrm rot="-10800000">
              <a:off x="1968" y="3696"/>
              <a:ext cx="1200" cy="0"/>
            </a:xfrm>
            <a:prstGeom prst="line">
              <a:avLst/>
            </a:prstGeom>
            <a:noFill/>
            <a:ln w="28575">
              <a:solidFill>
                <a:schemeClr val="hlink"/>
              </a:solidFill>
              <a:round/>
              <a:headEnd type="triangle" w="sm" len="sm"/>
              <a:tailEnd type="none" w="sm" len="sm"/>
            </a:ln>
            <a:effectLst/>
          </p:spPr>
          <p:txBody>
            <a:bodyPr/>
            <a:lstStyle/>
            <a:p>
              <a:endParaRPr lang="ar-SA"/>
            </a:p>
          </p:txBody>
        </p:sp>
        <p:sp>
          <p:nvSpPr>
            <p:cNvPr id="294946" name="Line 34"/>
            <p:cNvSpPr>
              <a:spLocks noChangeShapeType="1"/>
            </p:cNvSpPr>
            <p:nvPr/>
          </p:nvSpPr>
          <p:spPr bwMode="auto">
            <a:xfrm rot="5400000" flipH="1">
              <a:off x="1848" y="3576"/>
              <a:ext cx="240" cy="0"/>
            </a:xfrm>
            <a:prstGeom prst="line">
              <a:avLst/>
            </a:prstGeom>
            <a:noFill/>
            <a:ln w="28575">
              <a:solidFill>
                <a:schemeClr val="hlink"/>
              </a:solidFill>
              <a:round/>
              <a:headEnd type="none" w="med" len="lg"/>
              <a:tailEnd type="none" w="sm" len="sm"/>
            </a:ln>
            <a:effectLst/>
          </p:spPr>
          <p:txBody>
            <a:bodyPr/>
            <a:lstStyle/>
            <a:p>
              <a:endParaRPr lang="ar-SA"/>
            </a:p>
          </p:txBody>
        </p:sp>
      </p:grpSp>
      <p:grpSp>
        <p:nvGrpSpPr>
          <p:cNvPr id="294955" name="Group 43"/>
          <p:cNvGrpSpPr>
            <a:grpSpLocks/>
          </p:cNvGrpSpPr>
          <p:nvPr/>
        </p:nvGrpSpPr>
        <p:grpSpPr bwMode="auto">
          <a:xfrm>
            <a:off x="3124200" y="4038600"/>
            <a:ext cx="1447800" cy="974725"/>
            <a:chOff x="1968" y="2544"/>
            <a:chExt cx="912" cy="614"/>
          </a:xfrm>
        </p:grpSpPr>
        <p:sp>
          <p:nvSpPr>
            <p:cNvPr id="294943" name="Line 31"/>
            <p:cNvSpPr>
              <a:spLocks noChangeShapeType="1"/>
            </p:cNvSpPr>
            <p:nvPr/>
          </p:nvSpPr>
          <p:spPr bwMode="auto">
            <a:xfrm rot="-10800000">
              <a:off x="1968" y="2544"/>
              <a:ext cx="912" cy="0"/>
            </a:xfrm>
            <a:prstGeom prst="line">
              <a:avLst/>
            </a:prstGeom>
            <a:noFill/>
            <a:ln w="28575">
              <a:solidFill>
                <a:schemeClr val="hlink"/>
              </a:solidFill>
              <a:round/>
              <a:headEnd type="triangle" w="sm" len="sm"/>
              <a:tailEnd type="none" w="sm" len="sm"/>
            </a:ln>
            <a:effectLst/>
          </p:spPr>
          <p:txBody>
            <a:bodyPr/>
            <a:lstStyle/>
            <a:p>
              <a:endParaRPr lang="ar-SA"/>
            </a:p>
          </p:txBody>
        </p:sp>
        <p:sp>
          <p:nvSpPr>
            <p:cNvPr id="294945" name="Line 33"/>
            <p:cNvSpPr>
              <a:spLocks noChangeShapeType="1"/>
            </p:cNvSpPr>
            <p:nvPr/>
          </p:nvSpPr>
          <p:spPr bwMode="auto">
            <a:xfrm rot="5400000" flipH="1">
              <a:off x="1661" y="2851"/>
              <a:ext cx="614" cy="0"/>
            </a:xfrm>
            <a:prstGeom prst="line">
              <a:avLst/>
            </a:prstGeom>
            <a:noFill/>
            <a:ln w="28575">
              <a:solidFill>
                <a:schemeClr val="hlink"/>
              </a:solidFill>
              <a:round/>
              <a:headEnd type="none" w="med" len="lg"/>
              <a:tailEnd type="none" w="sm" len="sm"/>
            </a:ln>
            <a:effectLst/>
          </p:spPr>
          <p:txBody>
            <a:bodyPr/>
            <a:lstStyle/>
            <a:p>
              <a:endParaRPr lang="ar-SA"/>
            </a:p>
          </p:txBody>
        </p:sp>
      </p:grpSp>
      <p:pic>
        <p:nvPicPr>
          <p:cNvPr id="294953" name="Picture 41"/>
          <p:cNvPicPr>
            <a:picLocks noChangeAspect="1" noChangeArrowheads="1"/>
          </p:cNvPicPr>
          <p:nvPr/>
        </p:nvPicPr>
        <p:blipFill>
          <a:blip r:embed="rId5" cstate="print"/>
          <a:srcRect/>
          <a:stretch>
            <a:fillRect/>
          </a:stretch>
        </p:blipFill>
        <p:spPr bwMode="gray">
          <a:xfrm>
            <a:off x="1714500" y="3657600"/>
            <a:ext cx="685800" cy="414338"/>
          </a:xfrm>
          <a:prstGeom prst="rect">
            <a:avLst/>
          </a:prstGeom>
          <a:noFill/>
          <a:ln w="25400">
            <a:noFill/>
            <a:miter lim="800000"/>
            <a:headEnd/>
            <a:tailEnd type="none" w="med" len="lg"/>
          </a:ln>
          <a:effectLst/>
        </p:spPr>
      </p:pic>
      <p:sp>
        <p:nvSpPr>
          <p:cNvPr id="294918" name="Oval 6"/>
          <p:cNvSpPr>
            <a:spLocks noChangeArrowheads="1"/>
          </p:cNvSpPr>
          <p:nvPr/>
        </p:nvSpPr>
        <p:spPr bwMode="blackWhite">
          <a:xfrm>
            <a:off x="1373188" y="4843463"/>
            <a:ext cx="2773362" cy="787400"/>
          </a:xfrm>
          <a:prstGeom prst="ellipse">
            <a:avLst/>
          </a:prstGeom>
          <a:solidFill>
            <a:schemeClr val="accent2"/>
          </a:solidFill>
          <a:ln w="28575">
            <a:solidFill>
              <a:srgbClr val="000000"/>
            </a:solidFill>
            <a:round/>
            <a:headEnd/>
            <a:tailEnd/>
          </a:ln>
          <a:effectLst/>
        </p:spPr>
        <p:txBody>
          <a:bodyPr wrap="none" anchor="ctr"/>
          <a:lstStyle/>
          <a:p>
            <a:endParaRPr lang="ar-SA"/>
          </a:p>
        </p:txBody>
      </p:sp>
      <p:sp>
        <p:nvSpPr>
          <p:cNvPr id="294935" name="Rectangle 23"/>
          <p:cNvSpPr>
            <a:spLocks noChangeArrowheads="1"/>
          </p:cNvSpPr>
          <p:nvPr/>
        </p:nvSpPr>
        <p:spPr bwMode="auto">
          <a:xfrm>
            <a:off x="1597025" y="4954588"/>
            <a:ext cx="2384425" cy="581025"/>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600">
                <a:solidFill>
                  <a:schemeClr val="bg2"/>
                </a:solidFill>
                <a:latin typeface="Courier New" pitchFamily="49" charset="0"/>
              </a:rPr>
              <a:t>GO_BLOCK(‘Stock’);</a:t>
            </a:r>
            <a:br>
              <a:rPr lang="en-US" sz="1600">
                <a:solidFill>
                  <a:schemeClr val="bg2"/>
                </a:solidFill>
                <a:latin typeface="Courier New" pitchFamily="49" charset="0"/>
              </a:rPr>
            </a:br>
            <a:r>
              <a:rPr lang="en-US" sz="1600">
                <a:solidFill>
                  <a:schemeClr val="bg2"/>
                </a:solidFill>
                <a:latin typeface="Courier New" pitchFamily="49" charset="0"/>
              </a:rPr>
              <a:t>EXECUTE_QUERY;</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2"/>
          <p:cNvSpPr>
            <a:spLocks noGrp="1" noChangeArrowheads="1"/>
          </p:cNvSpPr>
          <p:nvPr>
            <p:ph type="title"/>
          </p:nvPr>
        </p:nvSpPr>
        <p:spPr/>
        <p:txBody>
          <a:bodyPr/>
          <a:lstStyle/>
          <a:p>
            <a:r>
              <a:rPr lang="en-US"/>
              <a:t>Creating Triggers in Forms Builder</a:t>
            </a:r>
          </a:p>
        </p:txBody>
      </p:sp>
      <p:sp>
        <p:nvSpPr>
          <p:cNvPr id="330756" name="Rectangle 4"/>
          <p:cNvSpPr>
            <a:spLocks noGrp="1" noChangeArrowheads="1"/>
          </p:cNvSpPr>
          <p:nvPr>
            <p:ph type="body" idx="1"/>
          </p:nvPr>
        </p:nvSpPr>
        <p:spPr>
          <a:xfrm>
            <a:off x="863600" y="1816100"/>
            <a:ext cx="7366000" cy="2636838"/>
          </a:xfrm>
          <a:noFill/>
          <a:ln/>
        </p:spPr>
        <p:txBody>
          <a:bodyPr/>
          <a:lstStyle/>
          <a:p>
            <a:pPr marL="419100" indent="-419100"/>
            <a:r>
              <a:rPr lang="en-US"/>
              <a:t>To produce a trigger:</a:t>
            </a:r>
          </a:p>
          <a:p>
            <a:pPr lvl="1">
              <a:buFont typeface="Arial" pitchFamily="34" charset="0"/>
              <a:buNone/>
            </a:pPr>
            <a:r>
              <a:rPr lang="en-US"/>
              <a:t>1.	Select a scope in the Object Navigator.</a:t>
            </a:r>
          </a:p>
          <a:p>
            <a:pPr lvl="1">
              <a:buFont typeface="Arial" pitchFamily="34" charset="0"/>
              <a:buNone/>
            </a:pPr>
            <a:r>
              <a:rPr lang="en-US"/>
              <a:t>2.	Create a trigger and select a name from the Trigger LOV, or use the SmartTriggers menu option.</a:t>
            </a:r>
          </a:p>
          <a:p>
            <a:pPr lvl="1">
              <a:buFont typeface="Arial" pitchFamily="34" charset="0"/>
              <a:buNone/>
            </a:pPr>
            <a:r>
              <a:rPr lang="en-US"/>
              <a:t>3.	Define code in the PL/SQL Editor.</a:t>
            </a:r>
          </a:p>
          <a:p>
            <a:pPr lvl="1">
              <a:buFont typeface="Arial" pitchFamily="34" charset="0"/>
              <a:buNone/>
            </a:pPr>
            <a:r>
              <a:rPr lang="en-US"/>
              <a:t>4.	Compile.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8337" name="Picture 49"/>
          <p:cNvPicPr>
            <a:picLocks noChangeAspect="1" noChangeArrowheads="1"/>
          </p:cNvPicPr>
          <p:nvPr/>
        </p:nvPicPr>
        <p:blipFill>
          <a:blip r:embed="rId3" cstate="print">
            <a:lum contrast="24000"/>
          </a:blip>
          <a:srcRect/>
          <a:stretch>
            <a:fillRect/>
          </a:stretch>
        </p:blipFill>
        <p:spPr bwMode="gray">
          <a:xfrm>
            <a:off x="4578350" y="1981200"/>
            <a:ext cx="3079750" cy="4143375"/>
          </a:xfrm>
          <a:prstGeom prst="rect">
            <a:avLst/>
          </a:prstGeom>
          <a:noFill/>
          <a:ln w="25400">
            <a:noFill/>
            <a:miter lim="800000"/>
            <a:headEnd/>
            <a:tailEnd type="none" w="med" len="lg"/>
          </a:ln>
          <a:effectLst/>
        </p:spPr>
      </p:pic>
      <p:sp>
        <p:nvSpPr>
          <p:cNvPr id="268306" name="Rectangle 18"/>
          <p:cNvSpPr>
            <a:spLocks noGrp="1" noChangeArrowheads="1"/>
          </p:cNvSpPr>
          <p:nvPr>
            <p:ph type="title"/>
          </p:nvPr>
        </p:nvSpPr>
        <p:spPr/>
        <p:txBody>
          <a:bodyPr/>
          <a:lstStyle/>
          <a:p>
            <a:r>
              <a:rPr lang="en-US"/>
              <a:t>Creating a Trigger</a:t>
            </a:r>
          </a:p>
        </p:txBody>
      </p:sp>
      <p:sp>
        <p:nvSpPr>
          <p:cNvPr id="268317" name="Rectangle 29"/>
          <p:cNvSpPr>
            <a:spLocks noChangeArrowheads="1"/>
          </p:cNvSpPr>
          <p:nvPr/>
        </p:nvSpPr>
        <p:spPr bwMode="blackWhite">
          <a:xfrm>
            <a:off x="1219200" y="1600200"/>
            <a:ext cx="2667000" cy="798513"/>
          </a:xfrm>
          <a:prstGeom prst="rect">
            <a:avLst/>
          </a:prstGeom>
          <a:solidFill>
            <a:srgbClr val="FFCC99"/>
          </a:solidFill>
          <a:ln w="28575">
            <a:solidFill>
              <a:schemeClr val="tx1"/>
            </a:solidFill>
            <a:miter lim="800000"/>
            <a:headEnd/>
            <a:tailEnd/>
          </a:ln>
          <a:effectLst/>
        </p:spPr>
        <p:txBody>
          <a:bodyPr lIns="82550" tIns="41275" rIns="82550" bIns="41275">
            <a:spAutoFit/>
          </a:bodyPr>
          <a:lstStyle/>
          <a:p>
            <a:pPr defTabSz="822325" eaLnBrk="0" hangingPunct="0">
              <a:spcBef>
                <a:spcPct val="50000"/>
              </a:spcBef>
              <a:buClrTx/>
              <a:buFontTx/>
              <a:buNone/>
            </a:pPr>
            <a:r>
              <a:rPr lang="en-US" sz="1800">
                <a:solidFill>
                  <a:schemeClr val="tx1"/>
                </a:solidFill>
              </a:rPr>
              <a:t>Step One:</a:t>
            </a:r>
          </a:p>
          <a:p>
            <a:pPr defTabSz="822325" eaLnBrk="0" hangingPunct="0">
              <a:spcBef>
                <a:spcPct val="50000"/>
              </a:spcBef>
              <a:buClrTx/>
              <a:buFontTx/>
              <a:buNone/>
            </a:pPr>
            <a:r>
              <a:rPr lang="en-US" sz="1800">
                <a:solidFill>
                  <a:schemeClr val="tx1"/>
                </a:solidFill>
              </a:rPr>
              <a:t>Select Trigger Scope.</a:t>
            </a:r>
          </a:p>
        </p:txBody>
      </p:sp>
      <p:sp>
        <p:nvSpPr>
          <p:cNvPr id="268331" name="Text Box 43"/>
          <p:cNvSpPr txBox="1">
            <a:spLocks noChangeArrowheads="1"/>
          </p:cNvSpPr>
          <p:nvPr/>
        </p:nvSpPr>
        <p:spPr bwMode="auto">
          <a:xfrm>
            <a:off x="1981200" y="3048000"/>
            <a:ext cx="11684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Form level</a:t>
            </a:r>
          </a:p>
        </p:txBody>
      </p:sp>
      <p:sp>
        <p:nvSpPr>
          <p:cNvPr id="268332" name="Text Box 44"/>
          <p:cNvSpPr txBox="1">
            <a:spLocks noChangeArrowheads="1"/>
          </p:cNvSpPr>
          <p:nvPr/>
        </p:nvSpPr>
        <p:spPr bwMode="auto">
          <a:xfrm>
            <a:off x="1981200" y="3898900"/>
            <a:ext cx="12192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Block level</a:t>
            </a:r>
          </a:p>
        </p:txBody>
      </p:sp>
      <p:sp>
        <p:nvSpPr>
          <p:cNvPr id="268333" name="Text Box 45"/>
          <p:cNvSpPr txBox="1">
            <a:spLocks noChangeArrowheads="1"/>
          </p:cNvSpPr>
          <p:nvPr/>
        </p:nvSpPr>
        <p:spPr bwMode="auto">
          <a:xfrm>
            <a:off x="1981200" y="4424363"/>
            <a:ext cx="1066800" cy="300037"/>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Item level</a:t>
            </a:r>
          </a:p>
        </p:txBody>
      </p:sp>
      <p:sp>
        <p:nvSpPr>
          <p:cNvPr id="268334" name="Line 46"/>
          <p:cNvSpPr>
            <a:spLocks noChangeShapeType="1"/>
          </p:cNvSpPr>
          <p:nvPr/>
        </p:nvSpPr>
        <p:spPr bwMode="auto">
          <a:xfrm>
            <a:off x="3276600" y="3195638"/>
            <a:ext cx="22098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68335" name="Line 47"/>
          <p:cNvSpPr>
            <a:spLocks noChangeShapeType="1"/>
          </p:cNvSpPr>
          <p:nvPr/>
        </p:nvSpPr>
        <p:spPr bwMode="auto">
          <a:xfrm>
            <a:off x="3276600" y="4041775"/>
            <a:ext cx="27432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68336" name="Line 48"/>
          <p:cNvSpPr>
            <a:spLocks noChangeShapeType="1"/>
          </p:cNvSpPr>
          <p:nvPr/>
        </p:nvSpPr>
        <p:spPr bwMode="auto">
          <a:xfrm>
            <a:off x="3276600" y="4576763"/>
            <a:ext cx="30480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1797" name="Picture 21"/>
          <p:cNvPicPr>
            <a:picLocks noChangeAspect="1" noChangeArrowheads="1"/>
          </p:cNvPicPr>
          <p:nvPr/>
        </p:nvPicPr>
        <p:blipFill>
          <a:blip r:embed="rId3" cstate="print"/>
          <a:srcRect/>
          <a:stretch>
            <a:fillRect/>
          </a:stretch>
        </p:blipFill>
        <p:spPr bwMode="gray">
          <a:xfrm>
            <a:off x="914400" y="1524000"/>
            <a:ext cx="2519363" cy="3810000"/>
          </a:xfrm>
          <a:prstGeom prst="rect">
            <a:avLst/>
          </a:prstGeom>
          <a:noFill/>
          <a:ln w="25400">
            <a:noFill/>
            <a:miter lim="800000"/>
            <a:headEnd/>
            <a:tailEnd type="none" w="med" len="lg"/>
          </a:ln>
          <a:effectLst/>
        </p:spPr>
      </p:pic>
      <p:pic>
        <p:nvPicPr>
          <p:cNvPr id="331799" name="Picture 23"/>
          <p:cNvPicPr>
            <a:picLocks noChangeAspect="1" noChangeArrowheads="1"/>
          </p:cNvPicPr>
          <p:nvPr/>
        </p:nvPicPr>
        <p:blipFill>
          <a:blip r:embed="rId4" cstate="print"/>
          <a:srcRect/>
          <a:stretch>
            <a:fillRect/>
          </a:stretch>
        </p:blipFill>
        <p:spPr bwMode="gray">
          <a:xfrm>
            <a:off x="5211763" y="1600200"/>
            <a:ext cx="2636837" cy="3429000"/>
          </a:xfrm>
          <a:prstGeom prst="rect">
            <a:avLst/>
          </a:prstGeom>
          <a:noFill/>
          <a:ln w="25400">
            <a:noFill/>
            <a:miter lim="800000"/>
            <a:headEnd/>
            <a:tailEnd type="none" w="med" len="lg"/>
          </a:ln>
          <a:effectLst/>
        </p:spPr>
      </p:pic>
      <p:sp>
        <p:nvSpPr>
          <p:cNvPr id="331779" name="Rectangle 3"/>
          <p:cNvSpPr>
            <a:spLocks noGrp="1" noChangeArrowheads="1"/>
          </p:cNvSpPr>
          <p:nvPr>
            <p:ph type="title"/>
          </p:nvPr>
        </p:nvSpPr>
        <p:spPr/>
        <p:txBody>
          <a:bodyPr/>
          <a:lstStyle/>
          <a:p>
            <a:r>
              <a:rPr lang="en-US"/>
              <a:t>Creating a Trigger</a:t>
            </a:r>
          </a:p>
        </p:txBody>
      </p:sp>
      <p:sp>
        <p:nvSpPr>
          <p:cNvPr id="331781" name="Rectangle 5"/>
          <p:cNvSpPr>
            <a:spLocks noChangeArrowheads="1"/>
          </p:cNvSpPr>
          <p:nvPr/>
        </p:nvSpPr>
        <p:spPr bwMode="auto">
          <a:xfrm>
            <a:off x="6743700" y="4316413"/>
            <a:ext cx="889000" cy="127000"/>
          </a:xfrm>
          <a:prstGeom prst="rect">
            <a:avLst/>
          </a:prstGeom>
          <a:noFill/>
          <a:ln w="25400">
            <a:solidFill>
              <a:srgbClr val="FF5050"/>
            </a:solidFill>
            <a:prstDash val="sysDot"/>
            <a:miter lim="800000"/>
            <a:headEnd/>
            <a:tailEnd/>
          </a:ln>
          <a:effectLst/>
        </p:spPr>
        <p:txBody>
          <a:bodyPr wrap="none" anchor="ctr"/>
          <a:lstStyle/>
          <a:p>
            <a:endParaRPr lang="ar-SA"/>
          </a:p>
        </p:txBody>
      </p:sp>
      <p:sp>
        <p:nvSpPr>
          <p:cNvPr id="331785" name="Freeform 9"/>
          <p:cNvSpPr>
            <a:spLocks/>
          </p:cNvSpPr>
          <p:nvPr/>
        </p:nvSpPr>
        <p:spPr bwMode="auto">
          <a:xfrm>
            <a:off x="1143000" y="2295525"/>
            <a:ext cx="1905000" cy="3311525"/>
          </a:xfrm>
          <a:custGeom>
            <a:avLst/>
            <a:gdLst/>
            <a:ahLst/>
            <a:cxnLst>
              <a:cxn ang="0">
                <a:pos x="0" y="0"/>
              </a:cxn>
              <a:cxn ang="0">
                <a:pos x="0" y="657"/>
              </a:cxn>
              <a:cxn ang="0">
                <a:pos x="1307" y="657"/>
              </a:cxn>
            </a:cxnLst>
            <a:rect l="0" t="0" r="r" b="b"/>
            <a:pathLst>
              <a:path w="1308" h="658">
                <a:moveTo>
                  <a:pt x="0" y="0"/>
                </a:moveTo>
                <a:lnTo>
                  <a:pt x="0" y="657"/>
                </a:lnTo>
                <a:lnTo>
                  <a:pt x="1307" y="657"/>
                </a:lnTo>
              </a:path>
            </a:pathLst>
          </a:custGeom>
          <a:noFill/>
          <a:ln w="28575" cap="rnd" cmpd="sng">
            <a:solidFill>
              <a:schemeClr val="accent2"/>
            </a:solidFill>
            <a:prstDash val="solid"/>
            <a:round/>
            <a:headEnd type="none" w="sm" len="sm"/>
            <a:tailEnd type="triangle" w="sm" len="sm"/>
          </a:ln>
          <a:effectLst/>
        </p:spPr>
        <p:txBody>
          <a:bodyPr/>
          <a:lstStyle/>
          <a:p>
            <a:endParaRPr lang="ar-SA"/>
          </a:p>
        </p:txBody>
      </p:sp>
      <p:sp>
        <p:nvSpPr>
          <p:cNvPr id="331786" name="Freeform 10"/>
          <p:cNvSpPr>
            <a:spLocks/>
          </p:cNvSpPr>
          <p:nvPr/>
        </p:nvSpPr>
        <p:spPr bwMode="auto">
          <a:xfrm rot="16200000" flipV="1">
            <a:off x="684213" y="3201987"/>
            <a:ext cx="2362200" cy="835025"/>
          </a:xfrm>
          <a:custGeom>
            <a:avLst/>
            <a:gdLst/>
            <a:ahLst/>
            <a:cxnLst>
              <a:cxn ang="0">
                <a:pos x="0" y="0"/>
              </a:cxn>
              <a:cxn ang="0">
                <a:pos x="0" y="657"/>
              </a:cxn>
              <a:cxn ang="0">
                <a:pos x="1307" y="657"/>
              </a:cxn>
            </a:cxnLst>
            <a:rect l="0" t="0" r="r" b="b"/>
            <a:pathLst>
              <a:path w="1308" h="658">
                <a:moveTo>
                  <a:pt x="0" y="0"/>
                </a:moveTo>
                <a:lnTo>
                  <a:pt x="0" y="657"/>
                </a:lnTo>
                <a:lnTo>
                  <a:pt x="1307" y="657"/>
                </a:lnTo>
              </a:path>
            </a:pathLst>
          </a:custGeom>
          <a:noFill/>
          <a:ln w="28575" cap="rnd" cmpd="sng">
            <a:solidFill>
              <a:schemeClr val="accent2"/>
            </a:solidFill>
            <a:prstDash val="solid"/>
            <a:round/>
            <a:headEnd type="none" w="sm" len="sm"/>
            <a:tailEnd type="triangle" w="sm" len="sm"/>
          </a:ln>
          <a:effectLst/>
        </p:spPr>
        <p:txBody>
          <a:bodyPr/>
          <a:lstStyle/>
          <a:p>
            <a:endParaRPr lang="ar-SA"/>
          </a:p>
        </p:txBody>
      </p:sp>
      <p:sp>
        <p:nvSpPr>
          <p:cNvPr id="331787" name="Rectangle 11"/>
          <p:cNvSpPr>
            <a:spLocks noChangeArrowheads="1"/>
          </p:cNvSpPr>
          <p:nvPr/>
        </p:nvSpPr>
        <p:spPr bwMode="blackWhite">
          <a:xfrm>
            <a:off x="3517900" y="1698625"/>
            <a:ext cx="1600200" cy="1073150"/>
          </a:xfrm>
          <a:prstGeom prst="rect">
            <a:avLst/>
          </a:prstGeom>
          <a:solidFill>
            <a:srgbClr val="FFCC99"/>
          </a:solidFill>
          <a:ln w="28575">
            <a:solidFill>
              <a:schemeClr val="tx1"/>
            </a:solidFill>
            <a:miter lim="800000"/>
            <a:headEnd/>
            <a:tailEnd/>
          </a:ln>
          <a:effectLst/>
        </p:spPr>
        <p:txBody>
          <a:bodyPr lIns="82550" tIns="41275" rIns="82550" bIns="41275">
            <a:spAutoFit/>
          </a:bodyPr>
          <a:lstStyle/>
          <a:p>
            <a:pPr defTabSz="822325" eaLnBrk="0" hangingPunct="0">
              <a:spcBef>
                <a:spcPct val="50000"/>
              </a:spcBef>
              <a:buClrTx/>
              <a:buFontTx/>
              <a:buNone/>
            </a:pPr>
            <a:r>
              <a:rPr lang="en-US" sz="1800">
                <a:solidFill>
                  <a:schemeClr val="tx1"/>
                </a:solidFill>
              </a:rPr>
              <a:t>Step Two:</a:t>
            </a:r>
          </a:p>
          <a:p>
            <a:pPr defTabSz="822325" eaLnBrk="0" hangingPunct="0">
              <a:spcBef>
                <a:spcPct val="50000"/>
              </a:spcBef>
              <a:buClrTx/>
              <a:buFontTx/>
              <a:buNone/>
            </a:pPr>
            <a:r>
              <a:rPr lang="en-US" sz="1800">
                <a:solidFill>
                  <a:schemeClr val="tx1"/>
                </a:solidFill>
              </a:rPr>
              <a:t>Invoke the </a:t>
            </a:r>
            <a:br>
              <a:rPr lang="en-US" sz="1800">
                <a:solidFill>
                  <a:schemeClr val="tx1"/>
                </a:solidFill>
              </a:rPr>
            </a:br>
            <a:r>
              <a:rPr lang="en-US" sz="1800">
                <a:solidFill>
                  <a:schemeClr val="tx1"/>
                </a:solidFill>
              </a:rPr>
              <a:t>Trigger LOV.</a:t>
            </a:r>
          </a:p>
        </p:txBody>
      </p:sp>
      <p:pic>
        <p:nvPicPr>
          <p:cNvPr id="331800" name="Picture 24"/>
          <p:cNvPicPr>
            <a:picLocks noChangeAspect="1" noChangeArrowheads="1"/>
          </p:cNvPicPr>
          <p:nvPr/>
        </p:nvPicPr>
        <p:blipFill>
          <a:blip r:embed="rId5" cstate="print"/>
          <a:srcRect/>
          <a:stretch>
            <a:fillRect/>
          </a:stretch>
        </p:blipFill>
        <p:spPr bwMode="gray">
          <a:xfrm>
            <a:off x="6629400" y="3200400"/>
            <a:ext cx="1622425" cy="2190750"/>
          </a:xfrm>
          <a:prstGeom prst="rect">
            <a:avLst/>
          </a:prstGeom>
          <a:noFill/>
          <a:ln w="25400">
            <a:noFill/>
            <a:miter lim="800000"/>
            <a:headEnd/>
            <a:tailEnd type="none" w="med" len="lg"/>
          </a:ln>
          <a:effectLst/>
        </p:spPr>
      </p:pic>
      <p:sp>
        <p:nvSpPr>
          <p:cNvPr id="331780" name="Freeform 4"/>
          <p:cNvSpPr>
            <a:spLocks/>
          </p:cNvSpPr>
          <p:nvPr/>
        </p:nvSpPr>
        <p:spPr bwMode="gray">
          <a:xfrm>
            <a:off x="6019800" y="4876800"/>
            <a:ext cx="2209800" cy="609600"/>
          </a:xfrm>
          <a:custGeom>
            <a:avLst/>
            <a:gdLst/>
            <a:ahLst/>
            <a:cxnLst>
              <a:cxn ang="0">
                <a:pos x="528" y="0"/>
              </a:cxn>
              <a:cxn ang="0">
                <a:pos x="0" y="288"/>
              </a:cxn>
              <a:cxn ang="0">
                <a:pos x="1056" y="288"/>
              </a:cxn>
              <a:cxn ang="0">
                <a:pos x="528" y="0"/>
              </a:cxn>
            </a:cxnLst>
            <a:rect l="0" t="0" r="r" b="b"/>
            <a:pathLst>
              <a:path w="1057" h="289">
                <a:moveTo>
                  <a:pt x="528" y="0"/>
                </a:moveTo>
                <a:lnTo>
                  <a:pt x="0" y="288"/>
                </a:lnTo>
                <a:lnTo>
                  <a:pt x="1056" y="288"/>
                </a:lnTo>
                <a:lnTo>
                  <a:pt x="528" y="0"/>
                </a:lnTo>
              </a:path>
            </a:pathLst>
          </a:custGeom>
          <a:solidFill>
            <a:schemeClr val="hlink">
              <a:alpha val="50000"/>
            </a:schemeClr>
          </a:solidFill>
          <a:ln w="9525" cap="rnd">
            <a:noFill/>
            <a:round/>
            <a:headEnd/>
            <a:tailEnd/>
          </a:ln>
          <a:effectLst/>
        </p:spPr>
        <p:txBody>
          <a:bodyPr/>
          <a:lstStyle/>
          <a:p>
            <a:endParaRPr lang="ar-SA"/>
          </a:p>
        </p:txBody>
      </p:sp>
      <p:pic>
        <p:nvPicPr>
          <p:cNvPr id="331796" name="Picture 20"/>
          <p:cNvPicPr>
            <a:picLocks noChangeAspect="1" noChangeArrowheads="1"/>
          </p:cNvPicPr>
          <p:nvPr/>
        </p:nvPicPr>
        <p:blipFill>
          <a:blip r:embed="rId6" cstate="print"/>
          <a:srcRect/>
          <a:stretch>
            <a:fillRect/>
          </a:stretch>
        </p:blipFill>
        <p:spPr bwMode="gray">
          <a:xfrm>
            <a:off x="3048000" y="3048000"/>
            <a:ext cx="2219325" cy="3124200"/>
          </a:xfrm>
          <a:prstGeom prst="rect">
            <a:avLst/>
          </a:prstGeom>
          <a:noFill/>
          <a:ln w="25400">
            <a:noFill/>
            <a:miter lim="800000"/>
            <a:headEnd/>
            <a:tailEnd type="none" w="med" len="lg"/>
          </a:ln>
          <a:effectLst/>
        </p:spPr>
      </p:pic>
      <p:grpSp>
        <p:nvGrpSpPr>
          <p:cNvPr id="331807" name="Group 31"/>
          <p:cNvGrpSpPr>
            <a:grpSpLocks/>
          </p:cNvGrpSpPr>
          <p:nvPr/>
        </p:nvGrpSpPr>
        <p:grpSpPr bwMode="auto">
          <a:xfrm>
            <a:off x="5257800" y="4038600"/>
            <a:ext cx="1524000" cy="1600200"/>
            <a:chOff x="3360" y="2544"/>
            <a:chExt cx="912" cy="1008"/>
          </a:xfrm>
        </p:grpSpPr>
        <p:sp>
          <p:nvSpPr>
            <p:cNvPr id="331790" name="Line 14"/>
            <p:cNvSpPr>
              <a:spLocks noChangeShapeType="1"/>
            </p:cNvSpPr>
            <p:nvPr/>
          </p:nvSpPr>
          <p:spPr bwMode="auto">
            <a:xfrm>
              <a:off x="3574" y="2544"/>
              <a:ext cx="0" cy="1008"/>
            </a:xfrm>
            <a:prstGeom prst="line">
              <a:avLst/>
            </a:prstGeom>
            <a:noFill/>
            <a:ln w="28575">
              <a:solidFill>
                <a:schemeClr val="hlink"/>
              </a:solidFill>
              <a:round/>
              <a:headEnd type="none" w="sm" len="sm"/>
              <a:tailEnd type="none" w="sm" len="sm"/>
            </a:ln>
            <a:effectLst/>
          </p:spPr>
          <p:txBody>
            <a:bodyPr/>
            <a:lstStyle/>
            <a:p>
              <a:endParaRPr lang="ar-SA"/>
            </a:p>
          </p:txBody>
        </p:sp>
        <p:sp>
          <p:nvSpPr>
            <p:cNvPr id="331791" name="Line 15"/>
            <p:cNvSpPr>
              <a:spLocks noChangeShapeType="1"/>
            </p:cNvSpPr>
            <p:nvPr/>
          </p:nvSpPr>
          <p:spPr bwMode="auto">
            <a:xfrm rot="5400000">
              <a:off x="3469" y="3440"/>
              <a:ext cx="0" cy="218"/>
            </a:xfrm>
            <a:prstGeom prst="line">
              <a:avLst/>
            </a:prstGeom>
            <a:noFill/>
            <a:ln w="28575">
              <a:solidFill>
                <a:schemeClr val="hlink"/>
              </a:solidFill>
              <a:round/>
              <a:headEnd type="none" w="sm" len="sm"/>
              <a:tailEnd type="triangle" w="sm" len="sm"/>
            </a:ln>
            <a:effectLst/>
          </p:spPr>
          <p:txBody>
            <a:bodyPr/>
            <a:lstStyle/>
            <a:p>
              <a:endParaRPr lang="ar-SA"/>
            </a:p>
          </p:txBody>
        </p:sp>
        <p:sp>
          <p:nvSpPr>
            <p:cNvPr id="331792" name="Line 16"/>
            <p:cNvSpPr>
              <a:spLocks noChangeShapeType="1"/>
            </p:cNvSpPr>
            <p:nvPr/>
          </p:nvSpPr>
          <p:spPr bwMode="auto">
            <a:xfrm rot="5400000">
              <a:off x="3923" y="2195"/>
              <a:ext cx="0" cy="698"/>
            </a:xfrm>
            <a:prstGeom prst="line">
              <a:avLst/>
            </a:prstGeom>
            <a:noFill/>
            <a:ln w="28575">
              <a:solidFill>
                <a:schemeClr val="hlink"/>
              </a:solidFill>
              <a:round/>
              <a:headEnd type="none" w="sm" len="sm"/>
              <a:tailEnd type="none" w="sm" len="sm"/>
            </a:ln>
            <a:effectLst/>
          </p:spPr>
          <p:txBody>
            <a:bodyPr/>
            <a:lstStyle/>
            <a:p>
              <a:endParaRPr lang="ar-SA"/>
            </a:p>
          </p:txBody>
        </p:sp>
      </p:grpSp>
      <p:pic>
        <p:nvPicPr>
          <p:cNvPr id="331801" name="Picture 25"/>
          <p:cNvPicPr>
            <a:picLocks noChangeAspect="1" noChangeArrowheads="1"/>
          </p:cNvPicPr>
          <p:nvPr/>
        </p:nvPicPr>
        <p:blipFill>
          <a:blip r:embed="rId7" cstate="print"/>
          <a:srcRect/>
          <a:stretch>
            <a:fillRect/>
          </a:stretch>
        </p:blipFill>
        <p:spPr bwMode="gray">
          <a:xfrm>
            <a:off x="6057900" y="5451475"/>
            <a:ext cx="2143125" cy="625475"/>
          </a:xfrm>
          <a:prstGeom prst="rect">
            <a:avLst/>
          </a:prstGeom>
          <a:noFill/>
          <a:ln w="25400">
            <a:noFill/>
            <a:miter lim="800000"/>
            <a:headEnd/>
            <a:tailEnd type="none" w="med" len="lg"/>
          </a:ln>
          <a:effectLst/>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6678" name="Picture 1046"/>
          <p:cNvPicPr>
            <a:picLocks noChangeAspect="1" noChangeArrowheads="1"/>
          </p:cNvPicPr>
          <p:nvPr/>
        </p:nvPicPr>
        <p:blipFill>
          <a:blip r:embed="rId3" cstate="print"/>
          <a:srcRect/>
          <a:stretch>
            <a:fillRect/>
          </a:stretch>
        </p:blipFill>
        <p:spPr bwMode="gray">
          <a:xfrm>
            <a:off x="3048000" y="3124200"/>
            <a:ext cx="5181600" cy="2487613"/>
          </a:xfrm>
          <a:prstGeom prst="rect">
            <a:avLst/>
          </a:prstGeom>
          <a:noFill/>
          <a:ln w="25400">
            <a:noFill/>
            <a:miter lim="800000"/>
            <a:headEnd/>
            <a:tailEnd type="none" w="med" len="lg"/>
          </a:ln>
          <a:effectLst/>
        </p:spPr>
      </p:pic>
      <p:sp>
        <p:nvSpPr>
          <p:cNvPr id="326658" name="Rectangle 1026"/>
          <p:cNvSpPr>
            <a:spLocks noGrp="1" noChangeArrowheads="1"/>
          </p:cNvSpPr>
          <p:nvPr>
            <p:ph type="title"/>
          </p:nvPr>
        </p:nvSpPr>
        <p:spPr/>
        <p:txBody>
          <a:bodyPr/>
          <a:lstStyle/>
          <a:p>
            <a:r>
              <a:rPr lang="en-US"/>
              <a:t>Creating a Trigger</a:t>
            </a:r>
          </a:p>
        </p:txBody>
      </p:sp>
      <p:sp>
        <p:nvSpPr>
          <p:cNvPr id="326661" name="Rectangle 1029"/>
          <p:cNvSpPr>
            <a:spLocks noChangeArrowheads="1"/>
          </p:cNvSpPr>
          <p:nvPr/>
        </p:nvSpPr>
        <p:spPr bwMode="blackWhite">
          <a:xfrm>
            <a:off x="1219200" y="1447800"/>
            <a:ext cx="5638800" cy="798513"/>
          </a:xfrm>
          <a:prstGeom prst="rect">
            <a:avLst/>
          </a:prstGeom>
          <a:solidFill>
            <a:srgbClr val="FFCC99"/>
          </a:solidFill>
          <a:ln w="28575">
            <a:solidFill>
              <a:schemeClr val="tx1"/>
            </a:solidFill>
            <a:miter lim="800000"/>
            <a:headEnd/>
            <a:tailEnd/>
          </a:ln>
          <a:effectLst/>
        </p:spPr>
        <p:txBody>
          <a:bodyPr lIns="82550" tIns="41275" rIns="82550" bIns="41275">
            <a:spAutoFit/>
          </a:bodyPr>
          <a:lstStyle/>
          <a:p>
            <a:pPr defTabSz="822325" eaLnBrk="0" hangingPunct="0">
              <a:spcBef>
                <a:spcPct val="50000"/>
              </a:spcBef>
              <a:buClrTx/>
              <a:buFontTx/>
              <a:buNone/>
            </a:pPr>
            <a:r>
              <a:rPr lang="en-US" sz="1800">
                <a:solidFill>
                  <a:schemeClr val="tx1"/>
                </a:solidFill>
              </a:rPr>
              <a:t>Step Three:</a:t>
            </a:r>
          </a:p>
          <a:p>
            <a:pPr defTabSz="822325" eaLnBrk="0" hangingPunct="0">
              <a:spcBef>
                <a:spcPct val="50000"/>
              </a:spcBef>
              <a:buClrTx/>
              <a:buFontTx/>
              <a:buNone/>
            </a:pPr>
            <a:r>
              <a:rPr lang="en-US" sz="1800">
                <a:solidFill>
                  <a:schemeClr val="tx1"/>
                </a:solidFill>
              </a:rPr>
              <a:t>Use the PL/SQL Editor to define the trigger code.</a:t>
            </a:r>
          </a:p>
        </p:txBody>
      </p:sp>
      <p:sp>
        <p:nvSpPr>
          <p:cNvPr id="326663" name="Rectangle 1031"/>
          <p:cNvSpPr>
            <a:spLocks noChangeArrowheads="1"/>
          </p:cNvSpPr>
          <p:nvPr/>
        </p:nvSpPr>
        <p:spPr bwMode="auto">
          <a:xfrm>
            <a:off x="5076825" y="2295525"/>
            <a:ext cx="6477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Name</a:t>
            </a:r>
          </a:p>
        </p:txBody>
      </p:sp>
      <p:sp>
        <p:nvSpPr>
          <p:cNvPr id="326664" name="Rectangle 1032"/>
          <p:cNvSpPr>
            <a:spLocks noChangeArrowheads="1"/>
          </p:cNvSpPr>
          <p:nvPr/>
        </p:nvSpPr>
        <p:spPr bwMode="auto">
          <a:xfrm>
            <a:off x="6791325" y="2701925"/>
            <a:ext cx="4953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Item</a:t>
            </a:r>
          </a:p>
        </p:txBody>
      </p:sp>
      <p:sp>
        <p:nvSpPr>
          <p:cNvPr id="326665" name="Rectangle 1033"/>
          <p:cNvSpPr>
            <a:spLocks noChangeArrowheads="1"/>
          </p:cNvSpPr>
          <p:nvPr/>
        </p:nvSpPr>
        <p:spPr bwMode="auto">
          <a:xfrm>
            <a:off x="5368925" y="2701925"/>
            <a:ext cx="7366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Object</a:t>
            </a:r>
          </a:p>
        </p:txBody>
      </p:sp>
      <p:sp>
        <p:nvSpPr>
          <p:cNvPr id="326666" name="Rectangle 1034"/>
          <p:cNvSpPr>
            <a:spLocks noChangeArrowheads="1"/>
          </p:cNvSpPr>
          <p:nvPr/>
        </p:nvSpPr>
        <p:spPr bwMode="auto">
          <a:xfrm>
            <a:off x="3438525" y="2701925"/>
            <a:ext cx="5588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Type</a:t>
            </a:r>
          </a:p>
        </p:txBody>
      </p:sp>
      <p:sp>
        <p:nvSpPr>
          <p:cNvPr id="326667" name="Rectangle 1035"/>
          <p:cNvSpPr>
            <a:spLocks noChangeArrowheads="1"/>
          </p:cNvSpPr>
          <p:nvPr/>
        </p:nvSpPr>
        <p:spPr bwMode="auto">
          <a:xfrm>
            <a:off x="2143125" y="4276725"/>
            <a:ext cx="800100" cy="574675"/>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Source</a:t>
            </a:r>
            <a:br>
              <a:rPr lang="en-US" sz="1800">
                <a:solidFill>
                  <a:schemeClr val="tx1"/>
                </a:solidFill>
              </a:rPr>
            </a:br>
            <a:r>
              <a:rPr lang="en-US" sz="1800">
                <a:solidFill>
                  <a:schemeClr val="tx1"/>
                </a:solidFill>
              </a:rPr>
              <a:t>Pane</a:t>
            </a:r>
          </a:p>
        </p:txBody>
      </p:sp>
      <p:sp>
        <p:nvSpPr>
          <p:cNvPr id="326668" name="Line 1036"/>
          <p:cNvSpPr>
            <a:spLocks noChangeShapeType="1"/>
          </p:cNvSpPr>
          <p:nvPr/>
        </p:nvSpPr>
        <p:spPr bwMode="auto">
          <a:xfrm rot="5400000">
            <a:off x="4838700" y="3019425"/>
            <a:ext cx="838200"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326669" name="Line 1037"/>
          <p:cNvSpPr>
            <a:spLocks noChangeShapeType="1"/>
          </p:cNvSpPr>
          <p:nvPr/>
        </p:nvSpPr>
        <p:spPr bwMode="auto">
          <a:xfrm>
            <a:off x="2676525" y="4581525"/>
            <a:ext cx="534988"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326670" name="Line 1038"/>
          <p:cNvSpPr>
            <a:spLocks noChangeShapeType="1"/>
          </p:cNvSpPr>
          <p:nvPr/>
        </p:nvSpPr>
        <p:spPr bwMode="auto">
          <a:xfrm rot="5400000">
            <a:off x="5140325" y="3362325"/>
            <a:ext cx="762000"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326671" name="Line 1039"/>
          <p:cNvSpPr>
            <a:spLocks noChangeShapeType="1"/>
          </p:cNvSpPr>
          <p:nvPr/>
        </p:nvSpPr>
        <p:spPr bwMode="auto">
          <a:xfrm rot="5400000">
            <a:off x="3248025" y="3429000"/>
            <a:ext cx="762000"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326672" name="Line 1040"/>
          <p:cNvSpPr>
            <a:spLocks noChangeShapeType="1"/>
          </p:cNvSpPr>
          <p:nvPr/>
        </p:nvSpPr>
        <p:spPr bwMode="auto">
          <a:xfrm rot="5400000">
            <a:off x="6562725" y="3362325"/>
            <a:ext cx="762000"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326674" name="Line 1042"/>
          <p:cNvSpPr>
            <a:spLocks noChangeShapeType="1"/>
          </p:cNvSpPr>
          <p:nvPr/>
        </p:nvSpPr>
        <p:spPr bwMode="auto">
          <a:xfrm>
            <a:off x="2438400" y="3476625"/>
            <a:ext cx="806450" cy="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326675" name="Line 1043"/>
          <p:cNvSpPr>
            <a:spLocks noChangeShapeType="1"/>
          </p:cNvSpPr>
          <p:nvPr/>
        </p:nvSpPr>
        <p:spPr bwMode="auto">
          <a:xfrm>
            <a:off x="1752600" y="3810000"/>
            <a:ext cx="0" cy="2286000"/>
          </a:xfrm>
          <a:prstGeom prst="line">
            <a:avLst/>
          </a:prstGeom>
          <a:noFill/>
          <a:ln w="28575">
            <a:solidFill>
              <a:schemeClr val="accent2"/>
            </a:solidFill>
            <a:round/>
            <a:headEnd/>
            <a:tailEnd type="none" w="med" len="lg"/>
          </a:ln>
          <a:effectLst/>
        </p:spPr>
        <p:txBody>
          <a:bodyPr lIns="12700" tIns="12700" rIns="12700" bIns="12700">
            <a:spAutoFit/>
          </a:bodyPr>
          <a:lstStyle/>
          <a:p>
            <a:endParaRPr lang="ar-SA"/>
          </a:p>
        </p:txBody>
      </p:sp>
      <p:sp>
        <p:nvSpPr>
          <p:cNvPr id="326676" name="Line 1044"/>
          <p:cNvSpPr>
            <a:spLocks noChangeShapeType="1"/>
          </p:cNvSpPr>
          <p:nvPr/>
        </p:nvSpPr>
        <p:spPr bwMode="auto">
          <a:xfrm>
            <a:off x="1752600" y="6096000"/>
            <a:ext cx="5943600" cy="0"/>
          </a:xfrm>
          <a:prstGeom prst="line">
            <a:avLst/>
          </a:prstGeom>
          <a:noFill/>
          <a:ln w="28575">
            <a:solidFill>
              <a:schemeClr val="accent2"/>
            </a:solidFill>
            <a:round/>
            <a:headEnd/>
            <a:tailEnd type="none" w="med" len="lg"/>
          </a:ln>
          <a:effectLst/>
        </p:spPr>
        <p:txBody>
          <a:bodyPr lIns="12700" tIns="12700" rIns="12700" bIns="12700">
            <a:spAutoFit/>
          </a:bodyPr>
          <a:lstStyle/>
          <a:p>
            <a:endParaRPr lang="ar-SA"/>
          </a:p>
        </p:txBody>
      </p:sp>
      <p:sp>
        <p:nvSpPr>
          <p:cNvPr id="326677" name="Line 1045"/>
          <p:cNvSpPr>
            <a:spLocks noChangeShapeType="1"/>
          </p:cNvSpPr>
          <p:nvPr/>
        </p:nvSpPr>
        <p:spPr bwMode="auto">
          <a:xfrm flipV="1">
            <a:off x="7696200" y="5638800"/>
            <a:ext cx="0" cy="4572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326679" name="Rectangle 1047"/>
          <p:cNvSpPr>
            <a:spLocks noChangeArrowheads="1"/>
          </p:cNvSpPr>
          <p:nvPr/>
        </p:nvSpPr>
        <p:spPr bwMode="auto">
          <a:xfrm>
            <a:off x="2895600" y="2295525"/>
            <a:ext cx="8636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Toolbar</a:t>
            </a:r>
          </a:p>
        </p:txBody>
      </p:sp>
      <p:sp>
        <p:nvSpPr>
          <p:cNvPr id="326681" name="Rectangle 1049"/>
          <p:cNvSpPr>
            <a:spLocks noChangeArrowheads="1"/>
          </p:cNvSpPr>
          <p:nvPr/>
        </p:nvSpPr>
        <p:spPr bwMode="auto">
          <a:xfrm>
            <a:off x="3048000" y="3352800"/>
            <a:ext cx="1676400" cy="304800"/>
          </a:xfrm>
          <a:prstGeom prst="rect">
            <a:avLst/>
          </a:prstGeom>
          <a:noFill/>
          <a:ln w="28575">
            <a:solidFill>
              <a:schemeClr val="accent2"/>
            </a:solidFill>
            <a:miter lim="800000"/>
            <a:headEnd/>
            <a:tailEnd type="none" w="med" len="lg"/>
          </a:ln>
          <a:effectLst/>
        </p:spPr>
        <p:txBody>
          <a:bodyPr wrap="none" lIns="12700" tIns="12700" rIns="12700" bIns="12700" anchor="ctr">
            <a:spAutoFit/>
          </a:bodyPr>
          <a:lstStyle/>
          <a:p>
            <a:endParaRPr lang="ar-SA"/>
          </a:p>
        </p:txBody>
      </p:sp>
      <p:sp>
        <p:nvSpPr>
          <p:cNvPr id="326673" name="Rectangle 1041"/>
          <p:cNvSpPr>
            <a:spLocks noChangeArrowheads="1"/>
          </p:cNvSpPr>
          <p:nvPr/>
        </p:nvSpPr>
        <p:spPr bwMode="blackWhite">
          <a:xfrm>
            <a:off x="1219200" y="3040063"/>
            <a:ext cx="1371600" cy="798512"/>
          </a:xfrm>
          <a:prstGeom prst="rect">
            <a:avLst/>
          </a:prstGeom>
          <a:solidFill>
            <a:srgbClr val="FFCC99"/>
          </a:solidFill>
          <a:ln w="28575">
            <a:solidFill>
              <a:schemeClr val="tx1"/>
            </a:solidFill>
            <a:miter lim="800000"/>
            <a:headEnd/>
            <a:tailEnd/>
          </a:ln>
          <a:effectLst/>
        </p:spPr>
        <p:txBody>
          <a:bodyPr lIns="82550" tIns="41275" rIns="82550" bIns="41275">
            <a:spAutoFit/>
          </a:bodyPr>
          <a:lstStyle/>
          <a:p>
            <a:pPr defTabSz="822325" eaLnBrk="0" hangingPunct="0">
              <a:spcBef>
                <a:spcPct val="50000"/>
              </a:spcBef>
              <a:buClrTx/>
              <a:buFontTx/>
              <a:buNone/>
            </a:pPr>
            <a:r>
              <a:rPr lang="en-US" sz="1800">
                <a:solidFill>
                  <a:schemeClr val="tx1"/>
                </a:solidFill>
              </a:rPr>
              <a:t>Step Four:</a:t>
            </a:r>
          </a:p>
          <a:p>
            <a:pPr defTabSz="822325" eaLnBrk="0" hangingPunct="0">
              <a:spcBef>
                <a:spcPct val="50000"/>
              </a:spcBef>
              <a:buClrTx/>
              <a:buFontTx/>
              <a:buNone/>
            </a:pPr>
            <a:r>
              <a:rPr lang="en-US" sz="1800">
                <a:solidFill>
                  <a:schemeClr val="tx1"/>
                </a:solidFill>
              </a:rPr>
              <a:t>Compile.</a:t>
            </a:r>
          </a:p>
        </p:txBody>
      </p:sp>
      <p:sp>
        <p:nvSpPr>
          <p:cNvPr id="326682" name="Line 1050"/>
          <p:cNvSpPr>
            <a:spLocks noChangeShapeType="1"/>
          </p:cNvSpPr>
          <p:nvPr/>
        </p:nvSpPr>
        <p:spPr bwMode="auto">
          <a:xfrm rot="5400000">
            <a:off x="2895600" y="2971800"/>
            <a:ext cx="762000" cy="0"/>
          </a:xfrm>
          <a:prstGeom prst="line">
            <a:avLst/>
          </a:prstGeom>
          <a:noFill/>
          <a:ln w="28575">
            <a:solidFill>
              <a:schemeClr val="accent2"/>
            </a:solidFill>
            <a:round/>
            <a:headEnd type="none" w="sm" len="sm"/>
            <a:tailEnd type="triangle" w="sm" len="sm"/>
          </a:ln>
          <a:effectLst/>
        </p:spPr>
        <p:txBody>
          <a:bodyPr/>
          <a:lstStyle/>
          <a:p>
            <a:endParaRPr lang="ar-S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0356" name="Picture 20"/>
          <p:cNvPicPr>
            <a:picLocks noChangeAspect="1" noChangeArrowheads="1"/>
          </p:cNvPicPr>
          <p:nvPr/>
        </p:nvPicPr>
        <p:blipFill>
          <a:blip r:embed="rId3" cstate="print"/>
          <a:srcRect/>
          <a:stretch>
            <a:fillRect/>
          </a:stretch>
        </p:blipFill>
        <p:spPr bwMode="gray">
          <a:xfrm>
            <a:off x="2743200" y="1752600"/>
            <a:ext cx="3852863" cy="4267200"/>
          </a:xfrm>
          <a:prstGeom prst="rect">
            <a:avLst/>
          </a:prstGeom>
          <a:noFill/>
          <a:ln w="25400">
            <a:noFill/>
            <a:miter lim="800000"/>
            <a:headEnd/>
            <a:tailEnd type="none" w="med" len="lg"/>
          </a:ln>
          <a:effectLst/>
        </p:spPr>
      </p:pic>
      <p:sp>
        <p:nvSpPr>
          <p:cNvPr id="270346" name="Rectangle 10"/>
          <p:cNvSpPr>
            <a:spLocks noGrp="1" noChangeArrowheads="1"/>
          </p:cNvSpPr>
          <p:nvPr>
            <p:ph type="title"/>
          </p:nvPr>
        </p:nvSpPr>
        <p:spPr/>
        <p:txBody>
          <a:bodyPr/>
          <a:lstStyle/>
          <a:p>
            <a:r>
              <a:rPr lang="en-US"/>
              <a:t>Setting Trigger Properties</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2412" name="Picture 28"/>
          <p:cNvPicPr>
            <a:picLocks noChangeAspect="1" noChangeArrowheads="1"/>
          </p:cNvPicPr>
          <p:nvPr/>
        </p:nvPicPr>
        <p:blipFill>
          <a:blip r:embed="rId3" cstate="print"/>
          <a:srcRect/>
          <a:stretch>
            <a:fillRect/>
          </a:stretch>
        </p:blipFill>
        <p:spPr bwMode="gray">
          <a:xfrm>
            <a:off x="1295400" y="1600200"/>
            <a:ext cx="5181600" cy="3421063"/>
          </a:xfrm>
          <a:prstGeom prst="rect">
            <a:avLst/>
          </a:prstGeom>
          <a:noFill/>
          <a:ln w="25400">
            <a:noFill/>
            <a:miter lim="800000"/>
            <a:headEnd/>
            <a:tailEnd type="none" w="med" len="lg"/>
          </a:ln>
          <a:effectLst/>
        </p:spPr>
      </p:pic>
      <p:pic>
        <p:nvPicPr>
          <p:cNvPr id="272413" name="Picture 29"/>
          <p:cNvPicPr>
            <a:picLocks noChangeAspect="1" noChangeArrowheads="1"/>
          </p:cNvPicPr>
          <p:nvPr/>
        </p:nvPicPr>
        <p:blipFill>
          <a:blip r:embed="rId4" cstate="print"/>
          <a:srcRect/>
          <a:stretch>
            <a:fillRect/>
          </a:stretch>
        </p:blipFill>
        <p:spPr bwMode="gray">
          <a:xfrm>
            <a:off x="2743200" y="2411413"/>
            <a:ext cx="5181600" cy="3417887"/>
          </a:xfrm>
          <a:prstGeom prst="rect">
            <a:avLst/>
          </a:prstGeom>
          <a:noFill/>
          <a:ln w="25400">
            <a:noFill/>
            <a:miter lim="800000"/>
            <a:headEnd/>
            <a:tailEnd type="none" w="med" len="lg"/>
          </a:ln>
          <a:effectLst/>
        </p:spPr>
      </p:pic>
      <p:sp>
        <p:nvSpPr>
          <p:cNvPr id="272394" name="Rectangle 10"/>
          <p:cNvSpPr>
            <a:spLocks noGrp="1" noChangeArrowheads="1"/>
          </p:cNvSpPr>
          <p:nvPr>
            <p:ph type="title"/>
          </p:nvPr>
        </p:nvSpPr>
        <p:spPr/>
        <p:txBody>
          <a:bodyPr/>
          <a:lstStyle/>
          <a:p>
            <a:r>
              <a:rPr lang="en-US"/>
              <a:t>PL/SQL Editor Features</a:t>
            </a:r>
          </a:p>
        </p:txBody>
      </p:sp>
      <p:sp>
        <p:nvSpPr>
          <p:cNvPr id="272389" name="Rectangle 5"/>
          <p:cNvSpPr>
            <a:spLocks noChangeArrowheads="1"/>
          </p:cNvSpPr>
          <p:nvPr/>
        </p:nvSpPr>
        <p:spPr bwMode="auto">
          <a:xfrm>
            <a:off x="1447800" y="5334000"/>
            <a:ext cx="1238250" cy="366713"/>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50000"/>
              </a:spcBef>
              <a:buClrTx/>
              <a:buFontTx/>
              <a:buNone/>
            </a:pPr>
            <a:r>
              <a:rPr lang="en-US" sz="1800">
                <a:solidFill>
                  <a:schemeClr val="tx1"/>
                </a:solidFill>
              </a:rPr>
              <a:t>Split view</a:t>
            </a:r>
          </a:p>
        </p:txBody>
      </p:sp>
      <p:sp>
        <p:nvSpPr>
          <p:cNvPr id="272390" name="Line 6"/>
          <p:cNvSpPr>
            <a:spLocks noChangeShapeType="1"/>
          </p:cNvSpPr>
          <p:nvPr/>
        </p:nvSpPr>
        <p:spPr bwMode="auto">
          <a:xfrm>
            <a:off x="1371600" y="4794250"/>
            <a:ext cx="0" cy="344488"/>
          </a:xfrm>
          <a:prstGeom prst="line">
            <a:avLst/>
          </a:prstGeom>
          <a:noFill/>
          <a:ln w="25400">
            <a:solidFill>
              <a:schemeClr val="hlink"/>
            </a:solidFill>
            <a:round/>
            <a:headEnd type="none" w="sm" len="sm"/>
            <a:tailEnd type="none" w="sm" len="sm"/>
          </a:ln>
          <a:effectLst/>
        </p:spPr>
        <p:txBody>
          <a:bodyPr/>
          <a:lstStyle/>
          <a:p>
            <a:endParaRPr lang="ar-SA"/>
          </a:p>
        </p:txBody>
      </p:sp>
      <p:sp>
        <p:nvSpPr>
          <p:cNvPr id="272393" name="Line 9"/>
          <p:cNvSpPr>
            <a:spLocks noChangeShapeType="1"/>
          </p:cNvSpPr>
          <p:nvPr/>
        </p:nvSpPr>
        <p:spPr bwMode="auto">
          <a:xfrm>
            <a:off x="1371600" y="5124450"/>
            <a:ext cx="4038600"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2404" name="Rectangle 20"/>
          <p:cNvSpPr>
            <a:spLocks noChangeArrowheads="1"/>
          </p:cNvSpPr>
          <p:nvPr/>
        </p:nvSpPr>
        <p:spPr bwMode="auto">
          <a:xfrm>
            <a:off x="3994150" y="5957888"/>
            <a:ext cx="1250950" cy="366712"/>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50000"/>
              </a:spcBef>
              <a:buClrTx/>
              <a:buFontTx/>
              <a:buNone/>
            </a:pPr>
            <a:r>
              <a:rPr lang="en-US" sz="1800">
                <a:solidFill>
                  <a:schemeClr val="tx1"/>
                </a:solidFill>
              </a:rPr>
              <a:t>Split Bars</a:t>
            </a:r>
          </a:p>
        </p:txBody>
      </p:sp>
      <p:sp>
        <p:nvSpPr>
          <p:cNvPr id="272405" name="Line 21"/>
          <p:cNvSpPr>
            <a:spLocks noChangeShapeType="1"/>
          </p:cNvSpPr>
          <p:nvPr/>
        </p:nvSpPr>
        <p:spPr bwMode="auto">
          <a:xfrm>
            <a:off x="838200" y="4743450"/>
            <a:ext cx="533400"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2406" name="Line 22"/>
          <p:cNvSpPr>
            <a:spLocks noChangeShapeType="1"/>
          </p:cNvSpPr>
          <p:nvPr/>
        </p:nvSpPr>
        <p:spPr bwMode="auto">
          <a:xfrm>
            <a:off x="838200" y="4740275"/>
            <a:ext cx="0" cy="1447800"/>
          </a:xfrm>
          <a:prstGeom prst="line">
            <a:avLst/>
          </a:prstGeom>
          <a:noFill/>
          <a:ln w="28575">
            <a:solidFill>
              <a:schemeClr val="hlink"/>
            </a:solidFill>
            <a:round/>
            <a:headEnd type="none" w="sm" len="sm"/>
            <a:tailEnd type="none" w="sm" len="sm"/>
          </a:ln>
          <a:effectLst/>
        </p:spPr>
        <p:txBody>
          <a:bodyPr/>
          <a:lstStyle/>
          <a:p>
            <a:endParaRPr lang="ar-SA"/>
          </a:p>
        </p:txBody>
      </p:sp>
      <p:sp>
        <p:nvSpPr>
          <p:cNvPr id="272407" name="Line 23"/>
          <p:cNvSpPr>
            <a:spLocks noChangeShapeType="1"/>
          </p:cNvSpPr>
          <p:nvPr/>
        </p:nvSpPr>
        <p:spPr bwMode="auto">
          <a:xfrm>
            <a:off x="838200" y="6172200"/>
            <a:ext cx="3124200" cy="0"/>
          </a:xfrm>
          <a:prstGeom prst="line">
            <a:avLst/>
          </a:prstGeom>
          <a:noFill/>
          <a:ln w="28575">
            <a:solidFill>
              <a:schemeClr val="hlink"/>
            </a:solidFill>
            <a:round/>
            <a:headEnd type="none" w="sm" len="sm"/>
            <a:tailEnd type="none" w="sm" len="sm"/>
          </a:ln>
          <a:effectLst/>
        </p:spPr>
        <p:txBody>
          <a:bodyPr/>
          <a:lstStyle/>
          <a:p>
            <a:endParaRPr lang="ar-SA"/>
          </a:p>
        </p:txBody>
      </p:sp>
      <p:sp>
        <p:nvSpPr>
          <p:cNvPr id="272408" name="Line 24"/>
          <p:cNvSpPr>
            <a:spLocks noChangeShapeType="1"/>
          </p:cNvSpPr>
          <p:nvPr/>
        </p:nvSpPr>
        <p:spPr bwMode="auto">
          <a:xfrm>
            <a:off x="5257800" y="6172200"/>
            <a:ext cx="2797175" cy="0"/>
          </a:xfrm>
          <a:prstGeom prst="line">
            <a:avLst/>
          </a:prstGeom>
          <a:noFill/>
          <a:ln w="28575">
            <a:solidFill>
              <a:schemeClr val="hlink"/>
            </a:solidFill>
            <a:round/>
            <a:headEnd type="none" w="sm" len="sm"/>
            <a:tailEnd type="none" w="sm" len="sm"/>
          </a:ln>
          <a:effectLst/>
        </p:spPr>
        <p:txBody>
          <a:bodyPr/>
          <a:lstStyle/>
          <a:p>
            <a:endParaRPr lang="ar-SA"/>
          </a:p>
        </p:txBody>
      </p:sp>
      <p:sp>
        <p:nvSpPr>
          <p:cNvPr id="272409" name="Line 25"/>
          <p:cNvSpPr>
            <a:spLocks noChangeShapeType="1"/>
          </p:cNvSpPr>
          <p:nvPr/>
        </p:nvSpPr>
        <p:spPr bwMode="auto">
          <a:xfrm>
            <a:off x="8054975" y="3368675"/>
            <a:ext cx="0" cy="2819400"/>
          </a:xfrm>
          <a:prstGeom prst="line">
            <a:avLst/>
          </a:prstGeom>
          <a:noFill/>
          <a:ln w="28575">
            <a:solidFill>
              <a:schemeClr val="hlink"/>
            </a:solidFill>
            <a:round/>
            <a:headEnd type="none" w="sm" len="sm"/>
            <a:tailEnd type="none" w="sm" len="sm"/>
          </a:ln>
          <a:effectLst/>
        </p:spPr>
        <p:txBody>
          <a:bodyPr/>
          <a:lstStyle/>
          <a:p>
            <a:endParaRPr lang="ar-SA"/>
          </a:p>
        </p:txBody>
      </p:sp>
      <p:sp>
        <p:nvSpPr>
          <p:cNvPr id="272410" name="Line 26"/>
          <p:cNvSpPr>
            <a:spLocks noChangeShapeType="1"/>
          </p:cNvSpPr>
          <p:nvPr/>
        </p:nvSpPr>
        <p:spPr bwMode="auto">
          <a:xfrm flipH="1">
            <a:off x="7750175" y="3375025"/>
            <a:ext cx="314325"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2419" name="Line 35"/>
          <p:cNvSpPr>
            <a:spLocks noChangeShapeType="1"/>
          </p:cNvSpPr>
          <p:nvPr/>
        </p:nvSpPr>
        <p:spPr bwMode="auto">
          <a:xfrm>
            <a:off x="2133600" y="1447800"/>
            <a:ext cx="0" cy="7620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72420" name="Line 36"/>
          <p:cNvSpPr>
            <a:spLocks noChangeShapeType="1"/>
          </p:cNvSpPr>
          <p:nvPr/>
        </p:nvSpPr>
        <p:spPr bwMode="auto">
          <a:xfrm>
            <a:off x="3657600" y="1447800"/>
            <a:ext cx="0" cy="8382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72421" name="Line 37"/>
          <p:cNvSpPr>
            <a:spLocks noChangeShapeType="1"/>
          </p:cNvSpPr>
          <p:nvPr/>
        </p:nvSpPr>
        <p:spPr bwMode="auto">
          <a:xfrm>
            <a:off x="5410200" y="1447800"/>
            <a:ext cx="0" cy="7620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72422" name="Line 38"/>
          <p:cNvSpPr>
            <a:spLocks noChangeShapeType="1"/>
          </p:cNvSpPr>
          <p:nvPr/>
        </p:nvSpPr>
        <p:spPr bwMode="auto">
          <a:xfrm>
            <a:off x="6781800" y="1447800"/>
            <a:ext cx="0" cy="12192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72423" name="Line 39"/>
          <p:cNvSpPr>
            <a:spLocks noChangeShapeType="1"/>
          </p:cNvSpPr>
          <p:nvPr/>
        </p:nvSpPr>
        <p:spPr bwMode="auto">
          <a:xfrm>
            <a:off x="1143000" y="3276600"/>
            <a:ext cx="533400" cy="0"/>
          </a:xfrm>
          <a:prstGeom prst="line">
            <a:avLst/>
          </a:prstGeom>
          <a:noFill/>
          <a:ln w="28575">
            <a:solidFill>
              <a:schemeClr val="hlink"/>
            </a:solidFill>
            <a:round/>
            <a:headEnd type="none" w="sm" len="sm"/>
            <a:tailEnd type="triangle" w="sm" len="sm"/>
          </a:ln>
          <a:effectLst/>
        </p:spPr>
        <p:txBody>
          <a:bodyPr/>
          <a:lstStyle/>
          <a:p>
            <a:endParaRPr lang="ar-SA"/>
          </a:p>
        </p:txBody>
      </p:sp>
      <p:sp>
        <p:nvSpPr>
          <p:cNvPr id="272418" name="Oval 34"/>
          <p:cNvSpPr>
            <a:spLocks noChangeArrowheads="1"/>
          </p:cNvSpPr>
          <p:nvPr/>
        </p:nvSpPr>
        <p:spPr bwMode="blackWhite">
          <a:xfrm>
            <a:off x="762000" y="3048000"/>
            <a:ext cx="411163"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5</a:t>
            </a:r>
          </a:p>
        </p:txBody>
      </p:sp>
      <p:sp>
        <p:nvSpPr>
          <p:cNvPr id="272414" name="Oval 30"/>
          <p:cNvSpPr>
            <a:spLocks noChangeArrowheads="1"/>
          </p:cNvSpPr>
          <p:nvPr/>
        </p:nvSpPr>
        <p:spPr bwMode="blackWhite">
          <a:xfrm>
            <a:off x="1905000" y="1066800"/>
            <a:ext cx="411163"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1</a:t>
            </a:r>
          </a:p>
        </p:txBody>
      </p:sp>
      <p:sp>
        <p:nvSpPr>
          <p:cNvPr id="272415" name="Oval 31"/>
          <p:cNvSpPr>
            <a:spLocks noChangeArrowheads="1"/>
          </p:cNvSpPr>
          <p:nvPr/>
        </p:nvSpPr>
        <p:spPr bwMode="blackWhite">
          <a:xfrm>
            <a:off x="6553200" y="1066800"/>
            <a:ext cx="411163"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4</a:t>
            </a:r>
          </a:p>
        </p:txBody>
      </p:sp>
      <p:sp>
        <p:nvSpPr>
          <p:cNvPr id="272416" name="Oval 32"/>
          <p:cNvSpPr>
            <a:spLocks noChangeArrowheads="1"/>
          </p:cNvSpPr>
          <p:nvPr/>
        </p:nvSpPr>
        <p:spPr bwMode="blackWhite">
          <a:xfrm>
            <a:off x="5151438" y="1066800"/>
            <a:ext cx="411162"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3</a:t>
            </a:r>
          </a:p>
        </p:txBody>
      </p:sp>
      <p:sp>
        <p:nvSpPr>
          <p:cNvPr id="272417" name="Oval 33"/>
          <p:cNvSpPr>
            <a:spLocks noChangeArrowheads="1"/>
          </p:cNvSpPr>
          <p:nvPr/>
        </p:nvSpPr>
        <p:spPr bwMode="blackWhite">
          <a:xfrm>
            <a:off x="3398838" y="1066800"/>
            <a:ext cx="411162"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2</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447" name="Picture 15"/>
          <p:cNvPicPr>
            <a:picLocks noChangeAspect="1" noChangeArrowheads="1"/>
          </p:cNvPicPr>
          <p:nvPr/>
        </p:nvPicPr>
        <p:blipFill>
          <a:blip r:embed="rId3" cstate="print"/>
          <a:srcRect/>
          <a:stretch>
            <a:fillRect/>
          </a:stretch>
        </p:blipFill>
        <p:spPr bwMode="gray">
          <a:xfrm>
            <a:off x="914400" y="1371600"/>
            <a:ext cx="3276600" cy="2373313"/>
          </a:xfrm>
          <a:prstGeom prst="rect">
            <a:avLst/>
          </a:prstGeom>
          <a:noFill/>
          <a:ln w="25400">
            <a:noFill/>
            <a:miter lim="800000"/>
            <a:headEnd/>
            <a:tailEnd type="none" w="med" len="lg"/>
          </a:ln>
          <a:effectLst/>
        </p:spPr>
      </p:pic>
      <p:pic>
        <p:nvPicPr>
          <p:cNvPr id="274449" name="Picture 17"/>
          <p:cNvPicPr>
            <a:picLocks noChangeAspect="1" noChangeArrowheads="1"/>
          </p:cNvPicPr>
          <p:nvPr/>
        </p:nvPicPr>
        <p:blipFill>
          <a:blip r:embed="rId4" cstate="print"/>
          <a:srcRect/>
          <a:stretch>
            <a:fillRect/>
          </a:stretch>
        </p:blipFill>
        <p:spPr bwMode="gray">
          <a:xfrm>
            <a:off x="2641600" y="1905000"/>
            <a:ext cx="3530600" cy="4267200"/>
          </a:xfrm>
          <a:prstGeom prst="rect">
            <a:avLst/>
          </a:prstGeom>
          <a:noFill/>
          <a:ln w="25400">
            <a:noFill/>
            <a:miter lim="800000"/>
            <a:headEnd/>
            <a:tailEnd type="none" w="med" len="lg"/>
          </a:ln>
          <a:effectLst/>
        </p:spPr>
      </p:pic>
      <p:sp>
        <p:nvSpPr>
          <p:cNvPr id="274441" name="Rectangle 9"/>
          <p:cNvSpPr>
            <a:spLocks noGrp="1" noChangeArrowheads="1"/>
          </p:cNvSpPr>
          <p:nvPr>
            <p:ph type="title"/>
          </p:nvPr>
        </p:nvSpPr>
        <p:spPr/>
        <p:txBody>
          <a:bodyPr/>
          <a:lstStyle/>
          <a:p>
            <a:r>
              <a:rPr lang="en-US"/>
              <a:t>PL/SQL Editor Features</a:t>
            </a:r>
          </a:p>
        </p:txBody>
      </p:sp>
      <p:pic>
        <p:nvPicPr>
          <p:cNvPr id="274450" name="Picture 18"/>
          <p:cNvPicPr>
            <a:picLocks noChangeAspect="1" noChangeArrowheads="1"/>
          </p:cNvPicPr>
          <p:nvPr/>
        </p:nvPicPr>
        <p:blipFill>
          <a:blip r:embed="rId5" cstate="print"/>
          <a:srcRect/>
          <a:stretch>
            <a:fillRect/>
          </a:stretch>
        </p:blipFill>
        <p:spPr bwMode="gray">
          <a:xfrm>
            <a:off x="4876800" y="3276600"/>
            <a:ext cx="3200400" cy="2481263"/>
          </a:xfrm>
          <a:prstGeom prst="rect">
            <a:avLst/>
          </a:prstGeom>
          <a:noFill/>
          <a:ln w="25400">
            <a:noFill/>
            <a:miter lim="800000"/>
            <a:headEnd/>
            <a:tailEnd type="none" w="med" len="lg"/>
          </a:ln>
          <a:effectLst/>
        </p:spPr>
      </p:pic>
      <p:sp>
        <p:nvSpPr>
          <p:cNvPr id="274451" name="Line 19"/>
          <p:cNvSpPr>
            <a:spLocks noChangeShapeType="1"/>
          </p:cNvSpPr>
          <p:nvPr/>
        </p:nvSpPr>
        <p:spPr bwMode="auto">
          <a:xfrm flipV="1">
            <a:off x="3581400" y="5105400"/>
            <a:ext cx="0" cy="838200"/>
          </a:xfrm>
          <a:prstGeom prst="line">
            <a:avLst/>
          </a:prstGeom>
          <a:noFill/>
          <a:ln w="25400">
            <a:solidFill>
              <a:schemeClr val="accent2"/>
            </a:solidFill>
            <a:round/>
            <a:headEnd/>
            <a:tailEnd type="none" w="med" len="lg"/>
          </a:ln>
          <a:effectLst/>
        </p:spPr>
        <p:txBody>
          <a:bodyPr lIns="12700" tIns="12700" rIns="12700" bIns="12700">
            <a:spAutoFit/>
          </a:bodyPr>
          <a:lstStyle/>
          <a:p>
            <a:endParaRPr lang="ar-SA"/>
          </a:p>
        </p:txBody>
      </p:sp>
      <p:sp>
        <p:nvSpPr>
          <p:cNvPr id="274452" name="Line 20"/>
          <p:cNvSpPr>
            <a:spLocks noChangeShapeType="1"/>
          </p:cNvSpPr>
          <p:nvPr/>
        </p:nvSpPr>
        <p:spPr bwMode="auto">
          <a:xfrm>
            <a:off x="3581400" y="5105400"/>
            <a:ext cx="14478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274453" name="Text Box 21"/>
          <p:cNvSpPr txBox="1">
            <a:spLocks noChangeArrowheads="1"/>
          </p:cNvSpPr>
          <p:nvPr/>
        </p:nvSpPr>
        <p:spPr bwMode="auto">
          <a:xfrm>
            <a:off x="1130300" y="4108450"/>
            <a:ext cx="774700" cy="960438"/>
          </a:xfrm>
          <a:prstGeom prst="rect">
            <a:avLst/>
          </a:prstGeom>
          <a:noFill/>
          <a:ln w="25400">
            <a:noFill/>
            <a:miter lim="800000"/>
            <a:headEnd/>
            <a:tailEnd type="none" w="med" len="lg"/>
          </a:ln>
          <a:effectLst/>
        </p:spPr>
        <p:txBody>
          <a:bodyPr wrap="none" lIns="12700" tIns="12700" rIns="12700" bIns="12700">
            <a:spAutoFit/>
          </a:bodyPr>
          <a:lstStyle/>
          <a:p>
            <a:pPr defTabSz="228600"/>
            <a:r>
              <a:rPr lang="en-US" sz="1800">
                <a:solidFill>
                  <a:schemeClr val="tx1"/>
                </a:solidFill>
              </a:rPr>
              <a:t>The</a:t>
            </a:r>
          </a:p>
          <a:p>
            <a:pPr defTabSz="228600"/>
            <a:r>
              <a:rPr lang="en-US" sz="1800">
                <a:solidFill>
                  <a:schemeClr val="tx1"/>
                </a:solidFill>
              </a:rPr>
              <a:t>Syntax</a:t>
            </a:r>
          </a:p>
          <a:p>
            <a:pPr defTabSz="228600"/>
            <a:r>
              <a:rPr lang="en-US" sz="1800">
                <a:solidFill>
                  <a:schemeClr val="tx1"/>
                </a:solidFill>
              </a:rPr>
              <a:t>Palette</a:t>
            </a:r>
          </a:p>
        </p:txBody>
      </p:sp>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solidFill>
            <a:schemeClr val="accent2"/>
          </a:solidFill>
          <a:prstDash val="solid"/>
          <a:round/>
          <a:headEnd type="none" w="med" len="med"/>
          <a:tailEnd type="stealth" w="med" len="lg"/>
        </a:ln>
        <a:effectLst/>
      </a:spPr>
      <a:bodyPr vert="horz" wrap="squar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rgbClr val="0000FF"/>
            </a:solidFill>
            <a:effectLst/>
            <a:latin typeface="Arial" pitchFamily="34" charset="0"/>
          </a:defRPr>
        </a:defPPr>
      </a:lstStyle>
    </a:spDef>
    <a:lnDef>
      <a:spPr bwMode="auto">
        <a:xfrm>
          <a:off x="0" y="0"/>
          <a:ext cx="1" cy="1"/>
        </a:xfrm>
        <a:custGeom>
          <a:avLst/>
          <a:gdLst/>
          <a:ahLst/>
          <a:cxnLst/>
          <a:rect l="0" t="0" r="0" b="0"/>
          <a:pathLst/>
        </a:custGeom>
        <a:noFill/>
        <a:ln w="25400" cap="flat" cmpd="sng" algn="ctr">
          <a:solidFill>
            <a:schemeClr val="accent2"/>
          </a:solidFill>
          <a:prstDash val="solid"/>
          <a:round/>
          <a:headEnd type="none" w="med" len="med"/>
          <a:tailEnd type="stealth" w="med" len="lg"/>
        </a:ln>
        <a:effectLst/>
      </a:spPr>
      <a:bodyPr vert="horz" wrap="squar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rgbClr val="0000FF"/>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2785</TotalTime>
  <Words>2269</Words>
  <Application>Microsoft Office PowerPoint</Application>
  <PresentationFormat>On-screen Show (4:3)</PresentationFormat>
  <Paragraphs>298</Paragraphs>
  <Slides>22</Slides>
  <Notes>22</Notes>
  <HiddenSlides>5</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OU5_1.1</vt:lpstr>
      <vt:lpstr>Document</vt:lpstr>
      <vt:lpstr>Producing Triggers</vt:lpstr>
      <vt:lpstr>Objectives</vt:lpstr>
      <vt:lpstr>Creating Triggers in Forms Builder</vt:lpstr>
      <vt:lpstr>Creating a Trigger</vt:lpstr>
      <vt:lpstr>Creating a Trigger</vt:lpstr>
      <vt:lpstr>Creating a Trigger</vt:lpstr>
      <vt:lpstr>Setting Trigger Properties</vt:lpstr>
      <vt:lpstr>PL/SQL Editor Features</vt:lpstr>
      <vt:lpstr>PL/SQL Editor Features</vt:lpstr>
      <vt:lpstr>The Database Trigger Editor</vt:lpstr>
      <vt:lpstr>Writing Trigger Code</vt:lpstr>
      <vt:lpstr>Slide 12</vt:lpstr>
      <vt:lpstr>Using Variables in Triggers</vt:lpstr>
      <vt:lpstr>Forms Builder Variables</vt:lpstr>
      <vt:lpstr>Slide 15</vt:lpstr>
      <vt:lpstr>Adding Functionality with Built-In Subprograms</vt:lpstr>
      <vt:lpstr>Slide 17</vt:lpstr>
      <vt:lpstr>Using Built-In Definitions</vt:lpstr>
      <vt:lpstr>Slide 19</vt:lpstr>
      <vt:lpstr>Useful Built-Ins</vt:lpstr>
      <vt:lpstr>Slide 21</vt:lpstr>
      <vt:lpstr>Using Triggers: When-Button-Pressed Trigger</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Mashael</cp:lastModifiedBy>
  <cp:revision>385</cp:revision>
  <cp:lastPrinted>2004-06-15T11:06:36Z</cp:lastPrinted>
  <dcterms:created xsi:type="dcterms:W3CDTF">2001-07-03T17:11:09Z</dcterms:created>
  <dcterms:modified xsi:type="dcterms:W3CDTF">2014-11-16T22:06:19Z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