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59C2DB-D7CF-47AF-82BB-7D85ACD85C13}" type="datetimeFigureOut">
              <a:rPr lang="en-US" smtClean="0"/>
              <a:t>4/11/2016</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F798F0-D85E-4163-B825-A590961506FC}" type="slidenum">
              <a:rPr lang="en-US" smtClean="0"/>
              <a:t>‹#›</a:t>
            </a:fld>
            <a:endParaRPr lang="en-US"/>
          </a:p>
        </p:txBody>
      </p:sp>
    </p:spTree>
    <p:extLst>
      <p:ext uri="{BB962C8B-B14F-4D97-AF65-F5344CB8AC3E}">
        <p14:creationId xmlns:p14="http://schemas.microsoft.com/office/powerpoint/2010/main" val="2250503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endParaRPr lang="en-US" dirty="0" smtClean="0"/>
          </a:p>
        </p:txBody>
      </p:sp>
      <p:sp>
        <p:nvSpPr>
          <p:cNvPr id="14339" name="Slide Number Placeholder 3"/>
          <p:cNvSpPr>
            <a:spLocks noGrp="1"/>
          </p:cNvSpPr>
          <p:nvPr>
            <p:ph type="sldNum" sz="quarter" idx="5"/>
          </p:nvPr>
        </p:nvSpPr>
        <p:spPr bwMode="auto">
          <a:noFill/>
          <a:ln>
            <a:miter lim="800000"/>
            <a:headEnd/>
            <a:tailEnd/>
          </a:ln>
        </p:spPr>
        <p:txBody>
          <a:bodyPr/>
          <a:lstStyle/>
          <a:p>
            <a:fld id="{6E7E460A-22D6-4400-A9B9-AB14C997B21B}"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279859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normAutofit fontScale="85000" lnSpcReduction="10000"/>
          </a:bodyPr>
          <a:lstStyle/>
          <a:p>
            <a:pPr lvl="0"/>
            <a:r>
              <a:rPr lang="en-US" sz="1200" kern="1200" dirty="0" smtClean="0">
                <a:solidFill>
                  <a:schemeClr val="tx1"/>
                </a:solidFill>
                <a:effectLst/>
                <a:latin typeface="+mn-lt"/>
                <a:ea typeface="+mn-ea"/>
                <a:cs typeface="+mn-cs"/>
              </a:rPr>
              <a:t>Rational appeals relate to the audience’s self-interest. They show that the product will produce the desired benefits.</a:t>
            </a:r>
          </a:p>
          <a:p>
            <a:pPr lvl="0"/>
            <a:r>
              <a:rPr lang="en-US" sz="1200" kern="1200" dirty="0" smtClean="0">
                <a:solidFill>
                  <a:schemeClr val="tx1"/>
                </a:solidFill>
                <a:effectLst/>
                <a:latin typeface="+mn-lt"/>
                <a:ea typeface="+mn-ea"/>
                <a:cs typeface="+mn-cs"/>
              </a:rPr>
              <a:t>Emotional appeals attempt to stir up either negative or positive emotions that can motivate purchase. Communicators may use positive emotional appeals such as love, pride, joy, and humor. Communicators can also use negative emotional appeals, such as fear, guilt, and shame that get people to do things they should or to stop doing things they shouldn’t.</a:t>
            </a:r>
          </a:p>
          <a:p>
            <a:pPr lvl="0"/>
            <a:r>
              <a:rPr lang="en-US" sz="1200" kern="1200" dirty="0" smtClean="0">
                <a:solidFill>
                  <a:schemeClr val="tx1"/>
                </a:solidFill>
                <a:effectLst/>
                <a:latin typeface="+mn-lt"/>
                <a:ea typeface="+mn-ea"/>
                <a:cs typeface="+mn-cs"/>
              </a:rPr>
              <a:t>Moral appeals are directed to the audience’s sense of what is “right” and “proper.” They are often used to urge people to support social causes such as a cleaner environment, better race relations, equal rights for women, and aid to the disadvantaged.</a:t>
            </a:r>
          </a:p>
          <a:p>
            <a:endParaRPr lang="en-US" dirty="0" smtClean="0"/>
          </a:p>
        </p:txBody>
      </p:sp>
      <p:sp>
        <p:nvSpPr>
          <p:cNvPr id="49155" name="Slide Number Placeholder 3"/>
          <p:cNvSpPr>
            <a:spLocks noGrp="1"/>
          </p:cNvSpPr>
          <p:nvPr>
            <p:ph type="sldNum" sz="quarter" idx="5"/>
          </p:nvPr>
        </p:nvSpPr>
        <p:spPr bwMode="auto">
          <a:noFill/>
          <a:ln>
            <a:miter lim="800000"/>
            <a:headEnd/>
            <a:tailEnd/>
          </a:ln>
        </p:spPr>
        <p:txBody>
          <a:bodyPr/>
          <a:lstStyle/>
          <a:p>
            <a:fld id="{C0356C89-E3E2-4D22-845B-3388FA6C2CFD}"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564935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endParaRPr lang="en-US" dirty="0" smtClean="0"/>
          </a:p>
        </p:txBody>
      </p:sp>
      <p:sp>
        <p:nvSpPr>
          <p:cNvPr id="51203" name="Slide Number Placeholder 3"/>
          <p:cNvSpPr>
            <a:spLocks noGrp="1"/>
          </p:cNvSpPr>
          <p:nvPr>
            <p:ph type="sldNum" sz="quarter" idx="5"/>
          </p:nvPr>
        </p:nvSpPr>
        <p:spPr bwMode="auto">
          <a:noFill/>
          <a:ln>
            <a:miter lim="800000"/>
            <a:headEnd/>
            <a:tailEnd/>
          </a:ln>
        </p:spPr>
        <p:txBody>
          <a:bodyPr/>
          <a:lstStyle/>
          <a:p>
            <a:fld id="{46061C8E-C639-421B-95B1-E830CCDD87EC}"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468976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endParaRPr lang="en-US" smtClean="0"/>
          </a:p>
        </p:txBody>
      </p:sp>
      <p:sp>
        <p:nvSpPr>
          <p:cNvPr id="57347" name="Slide Number Placeholder 3"/>
          <p:cNvSpPr>
            <a:spLocks noGrp="1"/>
          </p:cNvSpPr>
          <p:nvPr>
            <p:ph type="sldNum" sz="quarter" idx="5"/>
          </p:nvPr>
        </p:nvSpPr>
        <p:spPr bwMode="auto">
          <a:noFill/>
          <a:ln>
            <a:miter lim="800000"/>
            <a:headEnd/>
            <a:tailEnd/>
          </a:ln>
        </p:spPr>
        <p:txBody>
          <a:bodyPr/>
          <a:lstStyle/>
          <a:p>
            <a:fld id="{5181B6F7-4A9E-49BA-8AD4-516CA1EDAC8A}"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21848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a:lstStyle/>
          <a:p>
            <a:fld id="{78A6C2DE-BBB4-4A9E-B070-0C41185DFCC2}"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880893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endParaRPr lang="en-US" dirty="0" smtClean="0"/>
          </a:p>
        </p:txBody>
      </p:sp>
      <p:sp>
        <p:nvSpPr>
          <p:cNvPr id="18435" name="Slide Number Placeholder 3"/>
          <p:cNvSpPr>
            <a:spLocks noGrp="1"/>
          </p:cNvSpPr>
          <p:nvPr>
            <p:ph type="sldNum" sz="quarter" idx="5"/>
          </p:nvPr>
        </p:nvSpPr>
        <p:spPr bwMode="auto">
          <a:noFill/>
          <a:ln>
            <a:miter lim="800000"/>
            <a:headEnd/>
            <a:tailEnd/>
          </a:ln>
        </p:spPr>
        <p:txBody>
          <a:bodyPr/>
          <a:lstStyle/>
          <a:p>
            <a:fld id="{A7764AEE-D036-4339-A493-5F898E098C80}"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53622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a:lstStyle/>
          <a:p>
            <a:fld id="{871DFFA4-763E-4D0B-A480-C380481E6BD5}"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17102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a:lstStyle/>
          <a:p>
            <a:fld id="{43C2AEF6-6F0A-4B22-AB6D-6F9901AEF0B2}"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78006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endParaRPr lang="en-US" dirty="0" smtClean="0"/>
          </a:p>
        </p:txBody>
      </p:sp>
      <p:sp>
        <p:nvSpPr>
          <p:cNvPr id="26627" name="Slide Number Placeholder 3"/>
          <p:cNvSpPr>
            <a:spLocks noGrp="1"/>
          </p:cNvSpPr>
          <p:nvPr>
            <p:ph type="sldNum" sz="quarter" idx="5"/>
          </p:nvPr>
        </p:nvSpPr>
        <p:spPr bwMode="auto">
          <a:noFill/>
          <a:ln>
            <a:miter lim="800000"/>
            <a:headEnd/>
            <a:tailEnd/>
          </a:ln>
        </p:spPr>
        <p:txBody>
          <a:bodyPr/>
          <a:lstStyle/>
          <a:p>
            <a:fld id="{1A04CA02-386E-457C-8D1F-D3910117F287}"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252220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a:lstStyle/>
          <a:p>
            <a:fld id="{0123FFA5-FBA5-4880-A330-0FE9FD79106D}"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405513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E71ABDFB-0A04-418E-9565-837667D86C17}"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594693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sz="1200" u="sng" kern="1200" dirty="0" smtClean="0">
                <a:solidFill>
                  <a:schemeClr val="tx1"/>
                </a:solidFill>
                <a:effectLst/>
                <a:latin typeface="+mn-lt"/>
                <a:ea typeface="+mn-ea"/>
                <a:cs typeface="+mn-cs"/>
              </a:rPr>
              <a:t>Communications process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Sender: The party sending the message to another party.</a:t>
            </a:r>
          </a:p>
          <a:p>
            <a:pPr lvl="0"/>
            <a:r>
              <a:rPr lang="en-US" sz="1200" kern="1200" dirty="0" smtClean="0">
                <a:solidFill>
                  <a:schemeClr val="tx1"/>
                </a:solidFill>
                <a:effectLst/>
                <a:latin typeface="+mn-lt"/>
                <a:ea typeface="+mn-ea"/>
                <a:cs typeface="+mn-cs"/>
              </a:rPr>
              <a:t>Encoding: The process of putting thought into symbolic form.</a:t>
            </a:r>
          </a:p>
          <a:p>
            <a:pPr lvl="0"/>
            <a:r>
              <a:rPr lang="en-US" sz="1200" kern="1200" dirty="0" smtClean="0">
                <a:solidFill>
                  <a:schemeClr val="tx1"/>
                </a:solidFill>
                <a:effectLst/>
                <a:latin typeface="+mn-lt"/>
                <a:ea typeface="+mn-ea"/>
                <a:cs typeface="+mn-cs"/>
              </a:rPr>
              <a:t>Message: The set of symbols that the sender transmits.</a:t>
            </a:r>
          </a:p>
          <a:p>
            <a:pPr lvl="0"/>
            <a:r>
              <a:rPr lang="en-US" sz="1200" kern="1200" dirty="0" smtClean="0">
                <a:solidFill>
                  <a:schemeClr val="tx1"/>
                </a:solidFill>
                <a:effectLst/>
                <a:latin typeface="+mn-lt"/>
                <a:ea typeface="+mn-ea"/>
                <a:cs typeface="+mn-cs"/>
              </a:rPr>
              <a:t>Media: The communication channels through which the message moves from sender to receiver.</a:t>
            </a:r>
          </a:p>
          <a:p>
            <a:pPr lvl="0"/>
            <a:r>
              <a:rPr lang="en-US" sz="1200" kern="1200" dirty="0" smtClean="0">
                <a:solidFill>
                  <a:schemeClr val="tx1"/>
                </a:solidFill>
                <a:effectLst/>
                <a:latin typeface="+mn-lt"/>
                <a:ea typeface="+mn-ea"/>
                <a:cs typeface="+mn-cs"/>
              </a:rPr>
              <a:t>Decoding: The process by which the receiver assigns meaning to the symbols encoded by the sender.</a:t>
            </a:r>
          </a:p>
          <a:p>
            <a:pPr lvl="0"/>
            <a:r>
              <a:rPr lang="en-US" sz="1200" kern="1200" dirty="0" smtClean="0">
                <a:solidFill>
                  <a:schemeClr val="tx1"/>
                </a:solidFill>
                <a:effectLst/>
                <a:latin typeface="+mn-lt"/>
                <a:ea typeface="+mn-ea"/>
                <a:cs typeface="+mn-cs"/>
              </a:rPr>
              <a:t>Receiver: The party receiving the message sent by another party.</a:t>
            </a:r>
          </a:p>
          <a:p>
            <a:pPr lvl="0"/>
            <a:r>
              <a:rPr lang="en-US" sz="1200" kern="1200" dirty="0" smtClean="0">
                <a:solidFill>
                  <a:schemeClr val="tx1"/>
                </a:solidFill>
                <a:effectLst/>
                <a:latin typeface="+mn-lt"/>
                <a:ea typeface="+mn-ea"/>
                <a:cs typeface="+mn-cs"/>
              </a:rPr>
              <a:t>Response: The reactions of the receiver after being exposed to the message.</a:t>
            </a:r>
          </a:p>
          <a:p>
            <a:pPr lvl="0"/>
            <a:r>
              <a:rPr lang="en-US" sz="1200" kern="1200" dirty="0" smtClean="0">
                <a:solidFill>
                  <a:schemeClr val="tx1"/>
                </a:solidFill>
                <a:effectLst/>
                <a:latin typeface="+mn-lt"/>
                <a:ea typeface="+mn-ea"/>
                <a:cs typeface="+mn-cs"/>
              </a:rPr>
              <a:t>Feedback: The part of the receiver’s response communicated back to the sender</a:t>
            </a:r>
          </a:p>
          <a:p>
            <a:pPr lvl="0"/>
            <a:r>
              <a:rPr lang="en-US" sz="1200" kern="1200" dirty="0" smtClean="0">
                <a:solidFill>
                  <a:schemeClr val="tx1"/>
                </a:solidFill>
                <a:effectLst/>
                <a:latin typeface="+mn-lt"/>
                <a:ea typeface="+mn-ea"/>
                <a:cs typeface="+mn-cs"/>
              </a:rPr>
              <a:t>Noise: The unplanned static or distortion during the communi­cation process that results in the receiver’s getting a different message than the one the sender sent.</a:t>
            </a:r>
            <a:endParaRPr lang="en-US" sz="1200" kern="1200" dirty="0">
              <a:solidFill>
                <a:schemeClr val="tx1"/>
              </a:solidFill>
              <a:effectLst/>
              <a:latin typeface="+mn-lt"/>
              <a:ea typeface="+mn-ea"/>
              <a:cs typeface="+mn-cs"/>
            </a:endParaRPr>
          </a:p>
        </p:txBody>
      </p:sp>
      <p:sp>
        <p:nvSpPr>
          <p:cNvPr id="36867" name="Slide Number Placeholder 3"/>
          <p:cNvSpPr>
            <a:spLocks noGrp="1"/>
          </p:cNvSpPr>
          <p:nvPr>
            <p:ph type="sldNum" sz="quarter" idx="5"/>
          </p:nvPr>
        </p:nvSpPr>
        <p:spPr bwMode="auto">
          <a:noFill/>
          <a:ln>
            <a:miter lim="800000"/>
            <a:headEnd/>
            <a:tailEnd/>
          </a:ln>
        </p:spPr>
        <p:txBody>
          <a:bodyPr/>
          <a:lstStyle/>
          <a:p>
            <a:fld id="{7D34AD08-7D05-4A23-9F06-6CD89A85422D}"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479665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2139564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3530585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3320311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3631858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30645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extLst>
      <p:ext uri="{BB962C8B-B14F-4D97-AF65-F5344CB8AC3E}">
        <p14:creationId xmlns:p14="http://schemas.microsoft.com/office/powerpoint/2010/main" val="382544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223040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479327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B54278F-0F96-4AC0-8F61-96D95E98E923}" type="datetimeFigureOut">
              <a:rPr lang="en-US" smtClean="0"/>
              <a:t>4/11/2016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1094769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B54278F-0F96-4AC0-8F61-96D95E98E923}" type="datetimeFigureOut">
              <a:rPr lang="en-US" smtClean="0"/>
              <a:t>4/11/2016</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206409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B54278F-0F96-4AC0-8F61-96D95E98E923}" type="datetimeFigureOut">
              <a:rPr lang="en-US" smtClean="0"/>
              <a:t>4/11/2016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1015935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B54278F-0F96-4AC0-8F61-96D95E98E923}" type="datetimeFigureOut">
              <a:rPr lang="en-US" smtClean="0"/>
              <a:t>4/11/2016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3530629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54278F-0F96-4AC0-8F61-96D95E98E923}" type="datetimeFigureOut">
              <a:rPr lang="en-US" smtClean="0"/>
              <a:t>4/11/2016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177659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54278F-0F96-4AC0-8F61-96D95E98E923}" type="datetimeFigureOut">
              <a:rPr lang="en-US" smtClean="0"/>
              <a:t>4/11/2016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3D92C1D-0D90-417C-A73F-15FCE902D9FD}" type="slidenum">
              <a:rPr lang="en-US" smtClean="0"/>
              <a:t>‹#›</a:t>
            </a:fld>
            <a:endParaRPr lang="en-US"/>
          </a:p>
        </p:txBody>
      </p:sp>
    </p:spTree>
    <p:extLst>
      <p:ext uri="{BB962C8B-B14F-4D97-AF65-F5344CB8AC3E}">
        <p14:creationId xmlns:p14="http://schemas.microsoft.com/office/powerpoint/2010/main" val="3477027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54278F-0F96-4AC0-8F61-96D95E98E923}" type="datetimeFigureOut">
              <a:rPr lang="en-US" smtClean="0"/>
              <a:t>4/11/2016</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D92C1D-0D90-417C-A73F-15FCE902D9FD}" type="slidenum">
              <a:rPr lang="en-US" smtClean="0"/>
              <a:t>‹#›</a:t>
            </a:fld>
            <a:endParaRPr lang="en-US"/>
          </a:p>
        </p:txBody>
      </p:sp>
    </p:spTree>
    <p:extLst>
      <p:ext uri="{BB962C8B-B14F-4D97-AF65-F5344CB8AC3E}">
        <p14:creationId xmlns:p14="http://schemas.microsoft.com/office/powerpoint/2010/main" val="1904514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990600" y="1752600"/>
            <a:ext cx="7162800" cy="1470025"/>
          </a:xfrm>
        </p:spPr>
        <p:txBody>
          <a:bodyPr/>
          <a:lstStyle/>
          <a:p>
            <a:pPr eaLnBrk="1" hangingPunct="1"/>
            <a:r>
              <a:rPr lang="en-US" dirty="0" smtClean="0">
                <a:solidFill>
                  <a:schemeClr val="accent6">
                    <a:lumMod val="60000"/>
                    <a:lumOff val="40000"/>
                  </a:schemeClr>
                </a:solidFill>
              </a:rPr>
              <a:t/>
            </a:r>
            <a:br>
              <a:rPr lang="en-US" dirty="0" smtClean="0">
                <a:solidFill>
                  <a:schemeClr val="accent6">
                    <a:lumMod val="60000"/>
                    <a:lumOff val="40000"/>
                  </a:schemeClr>
                </a:solidFill>
              </a:rPr>
            </a:br>
            <a:r>
              <a:rPr lang="en-US" dirty="0" smtClean="0">
                <a:solidFill>
                  <a:schemeClr val="accent6">
                    <a:lumMod val="60000"/>
                    <a:lumOff val="40000"/>
                  </a:schemeClr>
                </a:solidFill>
              </a:rPr>
              <a:t>Chapter Fourteen</a:t>
            </a:r>
          </a:p>
        </p:txBody>
      </p:sp>
      <p:sp>
        <p:nvSpPr>
          <p:cNvPr id="13314" name="Subtitle 2"/>
          <p:cNvSpPr>
            <a:spLocks noGrp="1"/>
          </p:cNvSpPr>
          <p:nvPr>
            <p:ph type="subTitle" idx="1"/>
          </p:nvPr>
        </p:nvSpPr>
        <p:spPr>
          <a:xfrm>
            <a:off x="1371600" y="3352800"/>
            <a:ext cx="6400800" cy="1752600"/>
          </a:xfrm>
        </p:spPr>
        <p:txBody>
          <a:bodyPr/>
          <a:lstStyle/>
          <a:p>
            <a:r>
              <a:rPr lang="en-US" b="1" dirty="0" smtClean="0">
                <a:solidFill>
                  <a:schemeClr val="accent6">
                    <a:lumMod val="60000"/>
                    <a:lumOff val="40000"/>
                  </a:schemeClr>
                </a:solidFill>
              </a:rPr>
              <a:t>Communicating Customer Value: Integrated Marketing Communications Strategy</a:t>
            </a:r>
            <a:endParaRPr lang="en-US" sz="3600" dirty="0" smtClean="0">
              <a:solidFill>
                <a:schemeClr val="accent6">
                  <a:lumMod val="60000"/>
                  <a:lumOff val="40000"/>
                </a:schemeClr>
              </a:solidFill>
            </a:endParaRPr>
          </a:p>
        </p:txBody>
      </p:sp>
    </p:spTree>
    <p:extLst>
      <p:ext uri="{BB962C8B-B14F-4D97-AF65-F5344CB8AC3E}">
        <p14:creationId xmlns:p14="http://schemas.microsoft.com/office/powerpoint/2010/main" val="3512536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z="3600" dirty="0" smtClean="0">
                <a:solidFill>
                  <a:schemeClr val="accent6">
                    <a:lumMod val="40000"/>
                    <a:lumOff val="60000"/>
                  </a:schemeClr>
                </a:solidFill>
              </a:rPr>
              <a:t>Steps in Developing Effective Marketing Communication</a:t>
            </a:r>
          </a:p>
        </p:txBody>
      </p:sp>
      <p:sp>
        <p:nvSpPr>
          <p:cNvPr id="48130" name="Rectangle 3"/>
          <p:cNvSpPr>
            <a:spLocks noGrp="1" noChangeArrowheads="1"/>
          </p:cNvSpPr>
          <p:nvPr>
            <p:ph idx="1"/>
          </p:nvPr>
        </p:nvSpPr>
        <p:spPr>
          <a:xfrm>
            <a:off x="457200" y="2103437"/>
            <a:ext cx="8229600" cy="4525963"/>
          </a:xfrm>
        </p:spPr>
        <p:txBody>
          <a:bodyPr>
            <a:normAutofit/>
          </a:bodyPr>
          <a:lstStyle/>
          <a:p>
            <a:pPr marL="533400" indent="-533400">
              <a:buNone/>
            </a:pPr>
            <a:r>
              <a:rPr lang="en-US" dirty="0">
                <a:solidFill>
                  <a:schemeClr val="bg1"/>
                </a:solidFill>
              </a:rPr>
              <a:t>The communicator has to figure out an appeal or theme that will produce the desired response. There are three types of appeals.</a:t>
            </a:r>
          </a:p>
          <a:p>
            <a:r>
              <a:rPr lang="en-US" dirty="0">
                <a:solidFill>
                  <a:schemeClr val="bg1"/>
                </a:solidFill>
              </a:rPr>
              <a:t>Rational appeals </a:t>
            </a:r>
            <a:endParaRPr lang="en-US" dirty="0" smtClean="0">
              <a:solidFill>
                <a:schemeClr val="bg1"/>
              </a:solidFill>
            </a:endParaRPr>
          </a:p>
          <a:p>
            <a:r>
              <a:rPr lang="en-US" dirty="0">
                <a:solidFill>
                  <a:schemeClr val="bg1"/>
                </a:solidFill>
              </a:rPr>
              <a:t>Emotional appeals </a:t>
            </a:r>
            <a:endParaRPr lang="en-US" dirty="0" smtClean="0">
              <a:solidFill>
                <a:schemeClr val="bg1"/>
              </a:solidFill>
            </a:endParaRPr>
          </a:p>
          <a:p>
            <a:r>
              <a:rPr lang="en-US" dirty="0">
                <a:solidFill>
                  <a:schemeClr val="bg1"/>
                </a:solidFill>
              </a:rPr>
              <a:t>Moral appeals </a:t>
            </a:r>
            <a:endParaRPr lang="en-US" dirty="0" smtClean="0">
              <a:solidFill>
                <a:schemeClr val="bg1"/>
              </a:solidFill>
            </a:endParaRPr>
          </a:p>
          <a:p>
            <a:pPr marL="533400" indent="-533400">
              <a:buFontTx/>
              <a:buNone/>
            </a:pPr>
            <a:endParaRPr lang="en-US" dirty="0" smtClean="0">
              <a:solidFill>
                <a:schemeClr val="bg1"/>
              </a:solidFill>
            </a:endParaRPr>
          </a:p>
        </p:txBody>
      </p:sp>
    </p:spTree>
    <p:extLst>
      <p:ext uri="{BB962C8B-B14F-4D97-AF65-F5344CB8AC3E}">
        <p14:creationId xmlns:p14="http://schemas.microsoft.com/office/powerpoint/2010/main" val="406944149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normAutofit fontScale="90000"/>
          </a:bodyPr>
          <a:lstStyle/>
          <a:p>
            <a:r>
              <a:rPr lang="en-US" sz="3200" dirty="0" smtClean="0">
                <a:solidFill>
                  <a:schemeClr val="accent6">
                    <a:lumMod val="40000"/>
                    <a:lumOff val="60000"/>
                  </a:schemeClr>
                </a:solidFill>
              </a:rPr>
              <a:t/>
            </a:r>
            <a:br>
              <a:rPr lang="en-US" sz="3200" dirty="0" smtClean="0">
                <a:solidFill>
                  <a:schemeClr val="accent6">
                    <a:lumMod val="40000"/>
                    <a:lumOff val="60000"/>
                  </a:schemeClr>
                </a:solidFill>
              </a:rPr>
            </a:br>
            <a:r>
              <a:rPr lang="en-US" sz="3600" dirty="0" smtClean="0">
                <a:solidFill>
                  <a:schemeClr val="accent6">
                    <a:lumMod val="40000"/>
                    <a:lumOff val="60000"/>
                  </a:schemeClr>
                </a:solidFill>
              </a:rPr>
              <a:t>Steps in Developing Effective Marketing Communication</a:t>
            </a:r>
          </a:p>
        </p:txBody>
      </p:sp>
      <p:sp>
        <p:nvSpPr>
          <p:cNvPr id="50178" name="Rectangle 3"/>
          <p:cNvSpPr>
            <a:spLocks noGrp="1" noChangeArrowheads="1"/>
          </p:cNvSpPr>
          <p:nvPr>
            <p:ph idx="1"/>
          </p:nvPr>
        </p:nvSpPr>
        <p:spPr>
          <a:xfrm>
            <a:off x="1143000" y="1981200"/>
            <a:ext cx="7315200" cy="4114800"/>
          </a:xfrm>
        </p:spPr>
        <p:txBody>
          <a:bodyPr>
            <a:normAutofit lnSpcReduction="10000"/>
          </a:bodyPr>
          <a:lstStyle/>
          <a:p>
            <a:pPr marL="533400" indent="-533400">
              <a:buFontTx/>
              <a:buNone/>
            </a:pPr>
            <a:r>
              <a:rPr lang="en-US" b="1" dirty="0" smtClean="0">
                <a:solidFill>
                  <a:schemeClr val="bg1"/>
                </a:solidFill>
              </a:rPr>
              <a:t>Personal communication</a:t>
            </a:r>
            <a:r>
              <a:rPr lang="en-US" dirty="0" smtClean="0">
                <a:solidFill>
                  <a:schemeClr val="bg1"/>
                </a:solidFill>
              </a:rPr>
              <a:t> involves two or more people communicating directly with each other</a:t>
            </a:r>
          </a:p>
          <a:p>
            <a:pPr marL="533400" indent="-533400"/>
            <a:r>
              <a:rPr lang="en-US" dirty="0" smtClean="0">
                <a:solidFill>
                  <a:schemeClr val="bg1"/>
                </a:solidFill>
              </a:rPr>
              <a:t>Face to face</a:t>
            </a:r>
          </a:p>
          <a:p>
            <a:pPr marL="533400" indent="-533400"/>
            <a:r>
              <a:rPr lang="en-US" dirty="0" smtClean="0">
                <a:solidFill>
                  <a:schemeClr val="bg1"/>
                </a:solidFill>
              </a:rPr>
              <a:t>Phone</a:t>
            </a:r>
          </a:p>
          <a:p>
            <a:pPr marL="533400" indent="-533400"/>
            <a:r>
              <a:rPr lang="en-US" dirty="0" smtClean="0">
                <a:solidFill>
                  <a:schemeClr val="bg1"/>
                </a:solidFill>
              </a:rPr>
              <a:t>Mail</a:t>
            </a:r>
          </a:p>
          <a:p>
            <a:pPr marL="533400" indent="-533400"/>
            <a:r>
              <a:rPr lang="en-US" dirty="0" smtClean="0">
                <a:solidFill>
                  <a:schemeClr val="bg1"/>
                </a:solidFill>
              </a:rPr>
              <a:t>E-mail</a:t>
            </a:r>
          </a:p>
          <a:p>
            <a:pPr marL="533400" indent="-533400"/>
            <a:r>
              <a:rPr lang="en-US" dirty="0" smtClean="0">
                <a:solidFill>
                  <a:schemeClr val="bg1"/>
                </a:solidFill>
              </a:rPr>
              <a:t>Internet chat</a:t>
            </a:r>
          </a:p>
        </p:txBody>
      </p:sp>
    </p:spTree>
    <p:extLst>
      <p:ext uri="{BB962C8B-B14F-4D97-AF65-F5344CB8AC3E}">
        <p14:creationId xmlns:p14="http://schemas.microsoft.com/office/powerpoint/2010/main" val="67528511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dirty="0" smtClean="0">
                <a:solidFill>
                  <a:schemeClr val="accent6">
                    <a:lumMod val="40000"/>
                    <a:lumOff val="60000"/>
                  </a:schemeClr>
                </a:solidFill>
              </a:rPr>
              <a:t>Steps in Developing Effective Marketing Communication</a:t>
            </a:r>
          </a:p>
        </p:txBody>
      </p:sp>
      <p:sp>
        <p:nvSpPr>
          <p:cNvPr id="56322" name="Rectangle 3"/>
          <p:cNvSpPr>
            <a:spLocks noGrp="1" noChangeArrowheads="1"/>
          </p:cNvSpPr>
          <p:nvPr>
            <p:ph idx="1"/>
          </p:nvPr>
        </p:nvSpPr>
        <p:spPr>
          <a:xfrm>
            <a:off x="457200" y="1981200"/>
            <a:ext cx="8458200" cy="4114800"/>
          </a:xfrm>
        </p:spPr>
        <p:txBody>
          <a:bodyPr>
            <a:normAutofit lnSpcReduction="10000"/>
          </a:bodyPr>
          <a:lstStyle/>
          <a:p>
            <a:pPr marL="287338" indent="-287338">
              <a:buFontTx/>
              <a:buNone/>
            </a:pPr>
            <a:r>
              <a:rPr lang="en-US" sz="3000" b="1" dirty="0" smtClean="0">
                <a:solidFill>
                  <a:schemeClr val="bg1"/>
                </a:solidFill>
              </a:rPr>
              <a:t>Non-personal communication</a:t>
            </a:r>
            <a:r>
              <a:rPr lang="en-US" sz="3000" dirty="0" smtClean="0">
                <a:solidFill>
                  <a:schemeClr val="bg1"/>
                </a:solidFill>
              </a:rPr>
              <a:t> </a:t>
            </a:r>
          </a:p>
          <a:p>
            <a:pPr marL="0" indent="0">
              <a:buNone/>
            </a:pPr>
            <a:r>
              <a:rPr lang="en-US" dirty="0" smtClean="0">
                <a:solidFill>
                  <a:schemeClr val="bg1"/>
                </a:solidFill>
              </a:rPr>
              <a:t>media</a:t>
            </a:r>
            <a:r>
              <a:rPr lang="en-US" dirty="0">
                <a:solidFill>
                  <a:schemeClr val="bg1"/>
                </a:solidFill>
              </a:rPr>
              <a:t>, display media, and online media.</a:t>
            </a:r>
          </a:p>
          <a:p>
            <a:pPr marL="0" indent="0">
              <a:buNone/>
            </a:pPr>
            <a:r>
              <a:rPr lang="en-US" dirty="0">
                <a:solidFill>
                  <a:schemeClr val="bg1"/>
                </a:solidFill>
              </a:rPr>
              <a:t>Atmospheres are designed environments that create or reinforce the buyer’s leanings toward </a:t>
            </a:r>
            <a:r>
              <a:rPr lang="en-US" dirty="0">
                <a:solidFill>
                  <a:schemeClr val="bg1"/>
                </a:solidFill>
              </a:rPr>
              <a:t>are media that carry messages without personal contact or feedback. </a:t>
            </a:r>
          </a:p>
          <a:p>
            <a:pPr marL="0" indent="0">
              <a:buNone/>
            </a:pPr>
            <a:r>
              <a:rPr lang="en-US" dirty="0">
                <a:solidFill>
                  <a:schemeClr val="bg1"/>
                </a:solidFill>
              </a:rPr>
              <a:t>Major media include print media, broadcast </a:t>
            </a:r>
            <a:r>
              <a:rPr lang="en-US" dirty="0" smtClean="0">
                <a:solidFill>
                  <a:schemeClr val="bg1"/>
                </a:solidFill>
              </a:rPr>
              <a:t>buying </a:t>
            </a:r>
            <a:r>
              <a:rPr lang="en-US" dirty="0">
                <a:solidFill>
                  <a:schemeClr val="bg1"/>
                </a:solidFill>
              </a:rPr>
              <a:t>a product</a:t>
            </a:r>
          </a:p>
          <a:p>
            <a:pPr marL="287338" indent="-287338">
              <a:buFontTx/>
              <a:buNone/>
            </a:pPr>
            <a:endParaRPr lang="en-US" dirty="0" smtClean="0">
              <a:solidFill>
                <a:schemeClr val="bg1"/>
              </a:solidFill>
            </a:endParaRPr>
          </a:p>
        </p:txBody>
      </p:sp>
    </p:spTree>
    <p:extLst>
      <p:ext uri="{BB962C8B-B14F-4D97-AF65-F5344CB8AC3E}">
        <p14:creationId xmlns:p14="http://schemas.microsoft.com/office/powerpoint/2010/main" val="324333586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sz="2800" dirty="0" smtClean="0">
                <a:solidFill>
                  <a:schemeClr val="accent6">
                    <a:lumMod val="60000"/>
                    <a:lumOff val="40000"/>
                  </a:schemeClr>
                </a:solidFill>
              </a:rPr>
              <a:t>Communicating Customer Value: Integrated Marketing Communications Strategy</a:t>
            </a:r>
          </a:p>
        </p:txBody>
      </p:sp>
      <p:sp>
        <p:nvSpPr>
          <p:cNvPr id="15362" name="Rectangle 3"/>
          <p:cNvSpPr>
            <a:spLocks noGrp="1" noChangeArrowheads="1"/>
          </p:cNvSpPr>
          <p:nvPr>
            <p:ph idx="1"/>
          </p:nvPr>
        </p:nvSpPr>
        <p:spPr>
          <a:xfrm>
            <a:off x="533400" y="2408237"/>
            <a:ext cx="8229600" cy="4525963"/>
          </a:xfrm>
        </p:spPr>
        <p:txBody>
          <a:bodyPr/>
          <a:lstStyle/>
          <a:p>
            <a:r>
              <a:rPr lang="en-US" sz="2800" dirty="0" smtClean="0">
                <a:solidFill>
                  <a:schemeClr val="bg1"/>
                </a:solidFill>
              </a:rPr>
              <a:t>The Promotion Mix</a:t>
            </a:r>
          </a:p>
          <a:p>
            <a:r>
              <a:rPr lang="en-US" sz="2800" dirty="0" smtClean="0">
                <a:solidFill>
                  <a:schemeClr val="bg1"/>
                </a:solidFill>
              </a:rPr>
              <a:t>A </a:t>
            </a:r>
            <a:r>
              <a:rPr lang="en-US" sz="2800" dirty="0" smtClean="0">
                <a:solidFill>
                  <a:schemeClr val="bg1"/>
                </a:solidFill>
              </a:rPr>
              <a:t>View of the Communications Process</a:t>
            </a:r>
          </a:p>
          <a:p>
            <a:r>
              <a:rPr lang="en-US" sz="2800" dirty="0" smtClean="0">
                <a:solidFill>
                  <a:schemeClr val="bg1"/>
                </a:solidFill>
              </a:rPr>
              <a:t>Steps in Developing Effective Marketing Communication</a:t>
            </a:r>
          </a:p>
          <a:p>
            <a:r>
              <a:rPr lang="en-US" sz="2800" dirty="0" smtClean="0">
                <a:solidFill>
                  <a:schemeClr val="bg1"/>
                </a:solidFill>
              </a:rPr>
              <a:t>Socially </a:t>
            </a:r>
            <a:r>
              <a:rPr lang="en-US" sz="2800" dirty="0" smtClean="0">
                <a:solidFill>
                  <a:schemeClr val="bg1"/>
                </a:solidFill>
              </a:rPr>
              <a:t>Responsible Marketing Communication </a:t>
            </a:r>
          </a:p>
          <a:p>
            <a:endParaRPr lang="en-US" sz="2800" dirty="0" smtClean="0">
              <a:solidFill>
                <a:schemeClr val="bg1"/>
              </a:solidFill>
            </a:endParaRPr>
          </a:p>
        </p:txBody>
      </p:sp>
      <p:sp>
        <p:nvSpPr>
          <p:cNvPr id="15363" name="Text Placeholder 5"/>
          <p:cNvSpPr>
            <a:spLocks noGrp="1"/>
          </p:cNvSpPr>
          <p:nvPr>
            <p:ph type="body" sz="quarter" idx="13"/>
          </p:nvPr>
        </p:nvSpPr>
        <p:spPr/>
        <p:txBody>
          <a:bodyPr>
            <a:noAutofit/>
          </a:bodyPr>
          <a:lstStyle/>
          <a:p>
            <a:pPr>
              <a:spcBef>
                <a:spcPct val="0"/>
              </a:spcBef>
            </a:pPr>
            <a:r>
              <a:rPr lang="en-US" sz="2400" dirty="0" smtClean="0">
                <a:solidFill>
                  <a:schemeClr val="accent6">
                    <a:lumMod val="40000"/>
                    <a:lumOff val="60000"/>
                  </a:schemeClr>
                </a:solidFill>
              </a:rPr>
              <a:t>Topic Outline</a:t>
            </a:r>
          </a:p>
        </p:txBody>
      </p:sp>
    </p:spTree>
    <p:extLst>
      <p:ext uri="{BB962C8B-B14F-4D97-AF65-F5344CB8AC3E}">
        <p14:creationId xmlns:p14="http://schemas.microsoft.com/office/powerpoint/2010/main" val="45728602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noChangeArrowheads="1"/>
          </p:cNvSpPr>
          <p:nvPr>
            <p:ph idx="1"/>
          </p:nvPr>
        </p:nvSpPr>
        <p:spPr/>
        <p:txBody>
          <a:bodyPr/>
          <a:lstStyle/>
          <a:p>
            <a:r>
              <a:rPr lang="en-US" dirty="0" smtClean="0">
                <a:solidFill>
                  <a:schemeClr val="bg1"/>
                </a:solidFill>
              </a:rPr>
              <a:t>The promotion mix is the specific blend of advertising, public relations, personal selling, and direct-marketing tools that the company uses to persuasively communicate customer value and build customer relationships</a:t>
            </a:r>
          </a:p>
        </p:txBody>
      </p:sp>
      <p:sp>
        <p:nvSpPr>
          <p:cNvPr id="17410" name="Rectangle 2"/>
          <p:cNvSpPr>
            <a:spLocks noGrp="1" noChangeArrowheads="1"/>
          </p:cNvSpPr>
          <p:nvPr>
            <p:ph type="title"/>
          </p:nvPr>
        </p:nvSpPr>
        <p:spPr/>
        <p:txBody>
          <a:bodyPr/>
          <a:lstStyle/>
          <a:p>
            <a:r>
              <a:rPr lang="en-US" dirty="0" smtClean="0">
                <a:solidFill>
                  <a:schemeClr val="accent6">
                    <a:lumMod val="60000"/>
                    <a:lumOff val="40000"/>
                  </a:schemeClr>
                </a:solidFill>
              </a:rPr>
              <a:t>The Promotion Mix</a:t>
            </a:r>
          </a:p>
        </p:txBody>
      </p:sp>
    </p:spTree>
    <p:extLst>
      <p:ext uri="{BB962C8B-B14F-4D97-AF65-F5344CB8AC3E}">
        <p14:creationId xmlns:p14="http://schemas.microsoft.com/office/powerpoint/2010/main" val="161720067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z="3600" dirty="0" smtClean="0">
                <a:solidFill>
                  <a:schemeClr val="accent6">
                    <a:lumMod val="60000"/>
                    <a:lumOff val="40000"/>
                  </a:schemeClr>
                </a:solidFill>
              </a:rPr>
              <a:t>The Promotion Mix</a:t>
            </a:r>
          </a:p>
        </p:txBody>
      </p:sp>
      <p:sp>
        <p:nvSpPr>
          <p:cNvPr id="19458" name="Rectangle 3"/>
          <p:cNvSpPr>
            <a:spLocks noGrp="1" noChangeArrowheads="1"/>
          </p:cNvSpPr>
          <p:nvPr>
            <p:ph idx="1"/>
          </p:nvPr>
        </p:nvSpPr>
        <p:spPr>
          <a:xfrm>
            <a:off x="457200" y="1828800"/>
            <a:ext cx="8077200" cy="4114800"/>
          </a:xfrm>
        </p:spPr>
        <p:txBody>
          <a:bodyPr>
            <a:normAutofit/>
          </a:bodyPr>
          <a:lstStyle/>
          <a:p>
            <a:pPr marL="533400" indent="-533400" algn="ctr">
              <a:lnSpc>
                <a:spcPct val="90000"/>
              </a:lnSpc>
              <a:buFontTx/>
              <a:buNone/>
            </a:pPr>
            <a:endParaRPr lang="en-US" sz="1200" b="1" i="1" dirty="0" smtClean="0">
              <a:solidFill>
                <a:schemeClr val="bg1"/>
              </a:solidFill>
              <a:latin typeface="Times New Roman" pitchFamily="18" charset="0"/>
            </a:endParaRPr>
          </a:p>
          <a:p>
            <a:pPr marL="533400" indent="-533400">
              <a:buFontTx/>
              <a:buNone/>
            </a:pPr>
            <a:r>
              <a:rPr lang="en-US" b="1" dirty="0" smtClean="0">
                <a:solidFill>
                  <a:schemeClr val="bg1"/>
                </a:solidFill>
              </a:rPr>
              <a:t>Advertising</a:t>
            </a:r>
            <a:r>
              <a:rPr lang="en-US" dirty="0" smtClean="0">
                <a:solidFill>
                  <a:schemeClr val="bg1"/>
                </a:solidFill>
              </a:rPr>
              <a:t> is any paid form of non-personal presentation and promotion of ideas, goods, or services by an identified sponsor</a:t>
            </a:r>
          </a:p>
          <a:p>
            <a:pPr marL="533400" indent="-533400">
              <a:lnSpc>
                <a:spcPct val="90000"/>
              </a:lnSpc>
            </a:pPr>
            <a:r>
              <a:rPr lang="en-US" dirty="0" smtClean="0">
                <a:solidFill>
                  <a:schemeClr val="bg1"/>
                </a:solidFill>
              </a:rPr>
              <a:t>Broadcast</a:t>
            </a:r>
          </a:p>
          <a:p>
            <a:pPr marL="533400" indent="-533400">
              <a:lnSpc>
                <a:spcPct val="90000"/>
              </a:lnSpc>
            </a:pPr>
            <a:r>
              <a:rPr lang="en-US" dirty="0" smtClean="0">
                <a:solidFill>
                  <a:schemeClr val="bg1"/>
                </a:solidFill>
              </a:rPr>
              <a:t>Print</a:t>
            </a:r>
          </a:p>
          <a:p>
            <a:pPr marL="533400" indent="-533400">
              <a:lnSpc>
                <a:spcPct val="90000"/>
              </a:lnSpc>
            </a:pPr>
            <a:r>
              <a:rPr lang="en-US" dirty="0" smtClean="0">
                <a:solidFill>
                  <a:schemeClr val="bg1"/>
                </a:solidFill>
              </a:rPr>
              <a:t>Internet</a:t>
            </a:r>
          </a:p>
          <a:p>
            <a:pPr marL="533400" indent="-533400">
              <a:lnSpc>
                <a:spcPct val="90000"/>
              </a:lnSpc>
            </a:pPr>
            <a:r>
              <a:rPr lang="en-US" dirty="0" smtClean="0">
                <a:solidFill>
                  <a:schemeClr val="bg1"/>
                </a:solidFill>
              </a:rPr>
              <a:t>Outdoor</a:t>
            </a:r>
          </a:p>
          <a:p>
            <a:pPr marL="533400" indent="-533400">
              <a:lnSpc>
                <a:spcPct val="90000"/>
              </a:lnSpc>
              <a:buFontTx/>
              <a:buNone/>
            </a:pPr>
            <a:endParaRPr lang="en-US" sz="2800" dirty="0" smtClean="0">
              <a:solidFill>
                <a:schemeClr val="bg1"/>
              </a:solidFill>
            </a:endParaRPr>
          </a:p>
          <a:p>
            <a:pPr marL="533400" indent="-533400">
              <a:lnSpc>
                <a:spcPct val="90000"/>
              </a:lnSpc>
              <a:buFontTx/>
              <a:buNone/>
            </a:pPr>
            <a:endParaRPr lang="en-US" sz="2800" dirty="0" smtClean="0">
              <a:solidFill>
                <a:schemeClr val="bg1"/>
              </a:solidFill>
            </a:endParaRPr>
          </a:p>
        </p:txBody>
      </p:sp>
    </p:spTree>
    <p:extLst>
      <p:ext uri="{BB962C8B-B14F-4D97-AF65-F5344CB8AC3E}">
        <p14:creationId xmlns:p14="http://schemas.microsoft.com/office/powerpoint/2010/main" val="371461084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3600" dirty="0" smtClean="0">
                <a:solidFill>
                  <a:schemeClr val="accent6">
                    <a:lumMod val="40000"/>
                    <a:lumOff val="60000"/>
                  </a:schemeClr>
                </a:solidFill>
              </a:rPr>
              <a:t>The Promotion Mix</a:t>
            </a:r>
          </a:p>
        </p:txBody>
      </p:sp>
      <p:sp>
        <p:nvSpPr>
          <p:cNvPr id="21506" name="Rectangle 3"/>
          <p:cNvSpPr>
            <a:spLocks noGrp="1" noChangeArrowheads="1"/>
          </p:cNvSpPr>
          <p:nvPr>
            <p:ph idx="1"/>
          </p:nvPr>
        </p:nvSpPr>
        <p:spPr>
          <a:xfrm>
            <a:off x="1143000" y="1981200"/>
            <a:ext cx="7315200" cy="4114800"/>
          </a:xfrm>
        </p:spPr>
        <p:txBody>
          <a:bodyPr/>
          <a:lstStyle/>
          <a:p>
            <a:pPr marL="533400" indent="-533400" algn="ctr">
              <a:lnSpc>
                <a:spcPct val="90000"/>
              </a:lnSpc>
              <a:buFontTx/>
              <a:buNone/>
            </a:pPr>
            <a:endParaRPr lang="en-US" sz="1200" b="1" i="1" dirty="0" smtClean="0">
              <a:solidFill>
                <a:schemeClr val="bg1"/>
              </a:solidFill>
              <a:latin typeface="Times New Roman" pitchFamily="18" charset="0"/>
            </a:endParaRPr>
          </a:p>
          <a:p>
            <a:pPr marL="533400" indent="-533400">
              <a:buFontTx/>
              <a:buNone/>
            </a:pPr>
            <a:r>
              <a:rPr lang="en-US" b="1" dirty="0" smtClean="0">
                <a:solidFill>
                  <a:schemeClr val="bg1"/>
                </a:solidFill>
              </a:rPr>
              <a:t>Sales promotion</a:t>
            </a:r>
            <a:r>
              <a:rPr lang="en-US" dirty="0" smtClean="0">
                <a:solidFill>
                  <a:schemeClr val="bg1"/>
                </a:solidFill>
              </a:rPr>
              <a:t> is the short-term incentive to encourage the purchase or sale of a product or service</a:t>
            </a:r>
          </a:p>
          <a:p>
            <a:pPr marL="533400" indent="-533400">
              <a:lnSpc>
                <a:spcPct val="90000"/>
              </a:lnSpc>
            </a:pPr>
            <a:r>
              <a:rPr lang="en-US" dirty="0" smtClean="0">
                <a:solidFill>
                  <a:schemeClr val="bg1"/>
                </a:solidFill>
              </a:rPr>
              <a:t>Discounts</a:t>
            </a:r>
          </a:p>
          <a:p>
            <a:pPr marL="533400" indent="-533400">
              <a:lnSpc>
                <a:spcPct val="90000"/>
              </a:lnSpc>
            </a:pPr>
            <a:r>
              <a:rPr lang="en-US" dirty="0" smtClean="0">
                <a:solidFill>
                  <a:schemeClr val="bg1"/>
                </a:solidFill>
              </a:rPr>
              <a:t>Coupons</a:t>
            </a:r>
          </a:p>
          <a:p>
            <a:pPr marL="533400" indent="-533400">
              <a:lnSpc>
                <a:spcPct val="90000"/>
              </a:lnSpc>
            </a:pPr>
            <a:r>
              <a:rPr lang="en-US" dirty="0" smtClean="0">
                <a:solidFill>
                  <a:schemeClr val="bg1"/>
                </a:solidFill>
              </a:rPr>
              <a:t>Displays</a:t>
            </a:r>
          </a:p>
          <a:p>
            <a:pPr marL="533400" indent="-533400">
              <a:lnSpc>
                <a:spcPct val="90000"/>
              </a:lnSpc>
            </a:pPr>
            <a:r>
              <a:rPr lang="en-US" dirty="0" smtClean="0">
                <a:solidFill>
                  <a:schemeClr val="bg1"/>
                </a:solidFill>
              </a:rPr>
              <a:t>Demonstrations</a:t>
            </a:r>
          </a:p>
        </p:txBody>
      </p:sp>
    </p:spTree>
    <p:extLst>
      <p:ext uri="{BB962C8B-B14F-4D97-AF65-F5344CB8AC3E}">
        <p14:creationId xmlns:p14="http://schemas.microsoft.com/office/powerpoint/2010/main" val="13916847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z="3600" dirty="0" smtClean="0">
                <a:solidFill>
                  <a:schemeClr val="accent6">
                    <a:lumMod val="40000"/>
                    <a:lumOff val="60000"/>
                  </a:schemeClr>
                </a:solidFill>
              </a:rPr>
              <a:t>The Promotion Mix</a:t>
            </a:r>
          </a:p>
        </p:txBody>
      </p:sp>
      <p:sp>
        <p:nvSpPr>
          <p:cNvPr id="25602" name="Rectangle 3"/>
          <p:cNvSpPr>
            <a:spLocks noGrp="1" noChangeArrowheads="1"/>
          </p:cNvSpPr>
          <p:nvPr>
            <p:ph idx="1"/>
          </p:nvPr>
        </p:nvSpPr>
        <p:spPr>
          <a:xfrm>
            <a:off x="381000" y="2057400"/>
            <a:ext cx="8534400" cy="4114800"/>
          </a:xfrm>
        </p:spPr>
        <p:txBody>
          <a:bodyPr/>
          <a:lstStyle/>
          <a:p>
            <a:pPr marL="533400" indent="-533400">
              <a:lnSpc>
                <a:spcPct val="90000"/>
              </a:lnSpc>
              <a:buFontTx/>
              <a:buNone/>
            </a:pPr>
            <a:endParaRPr lang="en-US" sz="1200" b="1" dirty="0" smtClean="0">
              <a:solidFill>
                <a:schemeClr val="bg1"/>
              </a:solidFill>
            </a:endParaRPr>
          </a:p>
          <a:p>
            <a:pPr marL="533400" indent="-533400">
              <a:buFontTx/>
              <a:buNone/>
            </a:pPr>
            <a:r>
              <a:rPr lang="en-US" b="1" dirty="0" smtClean="0">
                <a:solidFill>
                  <a:schemeClr val="bg1"/>
                </a:solidFill>
              </a:rPr>
              <a:t>Personal selling</a:t>
            </a:r>
            <a:r>
              <a:rPr lang="en-US" dirty="0" smtClean="0">
                <a:solidFill>
                  <a:schemeClr val="bg1"/>
                </a:solidFill>
              </a:rPr>
              <a:t> is the personal presentation by the firm’s sales force for the purpose of making sales and building customer relationships</a:t>
            </a:r>
          </a:p>
          <a:p>
            <a:pPr marL="533400" indent="-533400">
              <a:lnSpc>
                <a:spcPct val="90000"/>
              </a:lnSpc>
            </a:pPr>
            <a:r>
              <a:rPr lang="en-US" dirty="0" smtClean="0">
                <a:solidFill>
                  <a:schemeClr val="bg1"/>
                </a:solidFill>
              </a:rPr>
              <a:t>Sales presentations</a:t>
            </a:r>
          </a:p>
          <a:p>
            <a:pPr marL="533400" indent="-533400">
              <a:lnSpc>
                <a:spcPct val="90000"/>
              </a:lnSpc>
            </a:pPr>
            <a:r>
              <a:rPr lang="en-US" dirty="0" smtClean="0">
                <a:solidFill>
                  <a:schemeClr val="bg1"/>
                </a:solidFill>
              </a:rPr>
              <a:t>Trade shows</a:t>
            </a:r>
          </a:p>
          <a:p>
            <a:pPr marL="533400" indent="-533400">
              <a:lnSpc>
                <a:spcPct val="90000"/>
              </a:lnSpc>
            </a:pPr>
            <a:r>
              <a:rPr lang="en-US" dirty="0" smtClean="0">
                <a:solidFill>
                  <a:schemeClr val="bg1"/>
                </a:solidFill>
              </a:rPr>
              <a:t>Incentive programs</a:t>
            </a:r>
          </a:p>
          <a:p>
            <a:pPr marL="533400" indent="-533400">
              <a:lnSpc>
                <a:spcPct val="90000"/>
              </a:lnSpc>
            </a:pPr>
            <a:endParaRPr lang="en-US" dirty="0" smtClean="0">
              <a:solidFill>
                <a:schemeClr val="bg1"/>
              </a:solidFill>
            </a:endParaRPr>
          </a:p>
        </p:txBody>
      </p:sp>
    </p:spTree>
    <p:extLst>
      <p:ext uri="{BB962C8B-B14F-4D97-AF65-F5344CB8AC3E}">
        <p14:creationId xmlns:p14="http://schemas.microsoft.com/office/powerpoint/2010/main" val="272622779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685800" y="381000"/>
            <a:ext cx="7772400" cy="1143000"/>
          </a:xfrm>
        </p:spPr>
        <p:txBody>
          <a:bodyPr/>
          <a:lstStyle/>
          <a:p>
            <a:r>
              <a:rPr lang="en-US" sz="3600" dirty="0" smtClean="0">
                <a:solidFill>
                  <a:schemeClr val="accent6">
                    <a:lumMod val="40000"/>
                    <a:lumOff val="60000"/>
                  </a:schemeClr>
                </a:solidFill>
              </a:rPr>
              <a:t>The Promotion Mix</a:t>
            </a:r>
          </a:p>
        </p:txBody>
      </p:sp>
      <p:sp>
        <p:nvSpPr>
          <p:cNvPr id="23554" name="Rectangle 3"/>
          <p:cNvSpPr>
            <a:spLocks noGrp="1" noChangeArrowheads="1"/>
          </p:cNvSpPr>
          <p:nvPr>
            <p:ph idx="1"/>
          </p:nvPr>
        </p:nvSpPr>
        <p:spPr>
          <a:xfrm>
            <a:off x="457200" y="1981200"/>
            <a:ext cx="8001000" cy="4114800"/>
          </a:xfrm>
        </p:spPr>
        <p:txBody>
          <a:bodyPr>
            <a:normAutofit/>
          </a:bodyPr>
          <a:lstStyle/>
          <a:p>
            <a:pPr marL="533400" indent="-533400" algn="ctr">
              <a:lnSpc>
                <a:spcPct val="80000"/>
              </a:lnSpc>
              <a:buFontTx/>
              <a:buNone/>
            </a:pPr>
            <a:endParaRPr lang="en-US" sz="2800" b="1" i="1" dirty="0" smtClean="0">
              <a:solidFill>
                <a:schemeClr val="bg1"/>
              </a:solidFill>
              <a:latin typeface="Times New Roman" pitchFamily="18" charset="0"/>
            </a:endParaRPr>
          </a:p>
          <a:p>
            <a:pPr marL="533400" indent="-533400">
              <a:lnSpc>
                <a:spcPct val="80000"/>
              </a:lnSpc>
              <a:buFontTx/>
              <a:buNone/>
            </a:pPr>
            <a:r>
              <a:rPr lang="en-US" sz="2800" b="1" dirty="0" smtClean="0">
                <a:solidFill>
                  <a:schemeClr val="bg1"/>
                </a:solidFill>
              </a:rPr>
              <a:t>Public relations</a:t>
            </a:r>
            <a:r>
              <a:rPr lang="en-US" sz="2800" dirty="0" smtClean="0">
                <a:solidFill>
                  <a:schemeClr val="bg1"/>
                </a:solidFill>
              </a:rPr>
              <a:t> involves building good relations with the company’s various publics by obtaining favorable publicity, building up a good corporate image, and handling or heading off unfavorable rumors, stories, and events</a:t>
            </a:r>
          </a:p>
          <a:p>
            <a:pPr marL="533400" indent="-533400">
              <a:lnSpc>
                <a:spcPct val="80000"/>
              </a:lnSpc>
            </a:pPr>
            <a:r>
              <a:rPr lang="en-US" sz="2800" dirty="0" smtClean="0">
                <a:solidFill>
                  <a:schemeClr val="bg1"/>
                </a:solidFill>
              </a:rPr>
              <a:t>Press releases</a:t>
            </a:r>
          </a:p>
          <a:p>
            <a:pPr marL="533400" indent="-533400">
              <a:lnSpc>
                <a:spcPct val="80000"/>
              </a:lnSpc>
            </a:pPr>
            <a:r>
              <a:rPr lang="en-US" sz="2800" dirty="0" smtClean="0">
                <a:solidFill>
                  <a:schemeClr val="bg1"/>
                </a:solidFill>
              </a:rPr>
              <a:t>Sponsorships</a:t>
            </a:r>
          </a:p>
          <a:p>
            <a:pPr marL="533400" indent="-533400">
              <a:lnSpc>
                <a:spcPct val="80000"/>
              </a:lnSpc>
            </a:pPr>
            <a:r>
              <a:rPr lang="en-US" sz="2800" dirty="0" smtClean="0">
                <a:solidFill>
                  <a:schemeClr val="bg1"/>
                </a:solidFill>
              </a:rPr>
              <a:t>Special events</a:t>
            </a:r>
          </a:p>
          <a:p>
            <a:pPr marL="533400" indent="-533400">
              <a:lnSpc>
                <a:spcPct val="80000"/>
              </a:lnSpc>
            </a:pPr>
            <a:r>
              <a:rPr lang="en-US" sz="2800" dirty="0" smtClean="0">
                <a:solidFill>
                  <a:schemeClr val="bg1"/>
                </a:solidFill>
              </a:rPr>
              <a:t>Web pages</a:t>
            </a:r>
          </a:p>
          <a:p>
            <a:pPr marL="533400" indent="-533400">
              <a:lnSpc>
                <a:spcPct val="80000"/>
              </a:lnSpc>
            </a:pPr>
            <a:endParaRPr lang="en-US" sz="2800" dirty="0" smtClean="0">
              <a:solidFill>
                <a:schemeClr val="bg1"/>
              </a:solidFill>
            </a:endParaRPr>
          </a:p>
          <a:p>
            <a:pPr marL="533400" indent="-533400">
              <a:lnSpc>
                <a:spcPct val="80000"/>
              </a:lnSpc>
            </a:pPr>
            <a:endParaRPr lang="en-US" sz="2800" dirty="0" smtClean="0">
              <a:solidFill>
                <a:schemeClr val="bg1"/>
              </a:solidFill>
            </a:endParaRPr>
          </a:p>
        </p:txBody>
      </p:sp>
    </p:spTree>
    <p:extLst>
      <p:ext uri="{BB962C8B-B14F-4D97-AF65-F5344CB8AC3E}">
        <p14:creationId xmlns:p14="http://schemas.microsoft.com/office/powerpoint/2010/main" val="271620575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z="3600" dirty="0" smtClean="0">
                <a:solidFill>
                  <a:schemeClr val="accent6">
                    <a:lumMod val="40000"/>
                    <a:lumOff val="60000"/>
                  </a:schemeClr>
                </a:solidFill>
              </a:rPr>
              <a:t>The Promotion Mix</a:t>
            </a:r>
          </a:p>
        </p:txBody>
      </p:sp>
      <p:sp>
        <p:nvSpPr>
          <p:cNvPr id="27650" name="Rectangle 3"/>
          <p:cNvSpPr>
            <a:spLocks noGrp="1" noChangeArrowheads="1"/>
          </p:cNvSpPr>
          <p:nvPr>
            <p:ph idx="1"/>
          </p:nvPr>
        </p:nvSpPr>
        <p:spPr>
          <a:xfrm>
            <a:off x="380999" y="1752600"/>
            <a:ext cx="8444345" cy="4724400"/>
          </a:xfrm>
        </p:spPr>
        <p:txBody>
          <a:bodyPr>
            <a:normAutofit/>
          </a:bodyPr>
          <a:lstStyle/>
          <a:p>
            <a:pPr marL="533400" indent="-533400">
              <a:lnSpc>
                <a:spcPct val="80000"/>
              </a:lnSpc>
              <a:buFontTx/>
              <a:buNone/>
            </a:pPr>
            <a:r>
              <a:rPr lang="en-US" sz="2800" b="1" dirty="0" smtClean="0">
                <a:solidFill>
                  <a:schemeClr val="bg1"/>
                </a:solidFill>
              </a:rPr>
              <a:t>Direct marketing</a:t>
            </a:r>
            <a:r>
              <a:rPr lang="en-US" sz="2800" dirty="0" smtClean="0">
                <a:solidFill>
                  <a:schemeClr val="bg1"/>
                </a:solidFill>
              </a:rPr>
              <a:t> involves making direct connections with carefully targeted individual consumers to both obtain an immediate response and cultivate lasting customer relationships—through the use of direct mail, telephone, direct-response television, e-mail, and the Internet to communicate directly with specific consumers</a:t>
            </a:r>
          </a:p>
          <a:p>
            <a:pPr marL="533400" indent="-533400">
              <a:lnSpc>
                <a:spcPct val="80000"/>
              </a:lnSpc>
            </a:pPr>
            <a:r>
              <a:rPr lang="en-US" sz="2800" dirty="0" smtClean="0">
                <a:solidFill>
                  <a:schemeClr val="bg1"/>
                </a:solidFill>
              </a:rPr>
              <a:t>Catalog</a:t>
            </a:r>
          </a:p>
          <a:p>
            <a:pPr marL="533400" indent="-533400">
              <a:lnSpc>
                <a:spcPct val="80000"/>
              </a:lnSpc>
            </a:pPr>
            <a:r>
              <a:rPr lang="en-US" sz="2800" dirty="0" smtClean="0">
                <a:solidFill>
                  <a:schemeClr val="bg1"/>
                </a:solidFill>
              </a:rPr>
              <a:t>Telemarketing</a:t>
            </a:r>
          </a:p>
          <a:p>
            <a:pPr marL="533400" indent="-533400">
              <a:lnSpc>
                <a:spcPct val="80000"/>
              </a:lnSpc>
            </a:pPr>
            <a:r>
              <a:rPr lang="en-US" sz="2800" dirty="0" smtClean="0">
                <a:solidFill>
                  <a:schemeClr val="bg1"/>
                </a:solidFill>
              </a:rPr>
              <a:t>Kiosks</a:t>
            </a:r>
          </a:p>
        </p:txBody>
      </p:sp>
    </p:spTree>
    <p:extLst>
      <p:ext uri="{BB962C8B-B14F-4D97-AF65-F5344CB8AC3E}">
        <p14:creationId xmlns:p14="http://schemas.microsoft.com/office/powerpoint/2010/main" val="141242583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685800" y="457200"/>
            <a:ext cx="7772400" cy="1143000"/>
          </a:xfrm>
        </p:spPr>
        <p:txBody>
          <a:bodyPr>
            <a:normAutofit fontScale="90000"/>
          </a:bodyPr>
          <a:lstStyle/>
          <a:p>
            <a:r>
              <a:rPr lang="en-US" dirty="0" smtClean="0">
                <a:solidFill>
                  <a:schemeClr val="accent6">
                    <a:lumMod val="40000"/>
                    <a:lumOff val="60000"/>
                  </a:schemeClr>
                </a:solidFill>
              </a:rPr>
              <a:t>A View of the Communication Process</a:t>
            </a:r>
          </a:p>
        </p:txBody>
      </p:sp>
      <p:sp>
        <p:nvSpPr>
          <p:cNvPr id="35842" name="Rectangle 3"/>
          <p:cNvSpPr>
            <a:spLocks noGrp="1" noChangeArrowheads="1"/>
          </p:cNvSpPr>
          <p:nvPr>
            <p:ph type="body" sz="quarter" idx="13"/>
          </p:nvPr>
        </p:nvSpPr>
        <p:spPr>
          <a:xfrm>
            <a:off x="990600" y="1828800"/>
            <a:ext cx="7162800" cy="381000"/>
          </a:xfrm>
        </p:spPr>
        <p:txBody>
          <a:bodyPr>
            <a:normAutofit fontScale="70000" lnSpcReduction="20000"/>
          </a:bodyPr>
          <a:lstStyle/>
          <a:p>
            <a:r>
              <a:rPr lang="en-US" sz="3200" dirty="0" smtClean="0">
                <a:solidFill>
                  <a:schemeClr val="accent6">
                    <a:lumMod val="40000"/>
                    <a:lumOff val="60000"/>
                  </a:schemeClr>
                </a:solidFill>
              </a:rPr>
              <a:t>The Communication Process</a:t>
            </a:r>
          </a:p>
          <a:p>
            <a:endParaRPr lang="en-US" dirty="0" smtClean="0">
              <a:solidFill>
                <a:schemeClr val="accent6">
                  <a:lumMod val="40000"/>
                  <a:lumOff val="60000"/>
                </a:schemeClr>
              </a:solidFill>
            </a:endParaRPr>
          </a:p>
          <a:p>
            <a:endParaRPr lang="en-US" dirty="0" smtClean="0">
              <a:solidFill>
                <a:schemeClr val="accent6">
                  <a:lumMod val="40000"/>
                  <a:lumOff val="60000"/>
                </a:schemeClr>
              </a:solidFill>
            </a:endParaRPr>
          </a:p>
          <a:p>
            <a:endParaRPr lang="en-US" dirty="0" smtClean="0">
              <a:solidFill>
                <a:schemeClr val="accent6">
                  <a:lumMod val="40000"/>
                  <a:lumOff val="60000"/>
                </a:schemeClr>
              </a:solidFill>
            </a:endParaRPr>
          </a:p>
        </p:txBody>
      </p:sp>
      <p:pic>
        <p:nvPicPr>
          <p:cNvPr id="35843" name="Picture 6" descr="fig14_02wo"/>
          <p:cNvPicPr>
            <a:picLocks noChangeAspect="1" noChangeArrowheads="1"/>
          </p:cNvPicPr>
          <p:nvPr/>
        </p:nvPicPr>
        <p:blipFill>
          <a:blip r:embed="rId3"/>
          <a:srcRect/>
          <a:stretch>
            <a:fillRect/>
          </a:stretch>
        </p:blipFill>
        <p:spPr bwMode="auto">
          <a:xfrm>
            <a:off x="533400" y="2590800"/>
            <a:ext cx="8077200" cy="3144837"/>
          </a:xfrm>
          <a:prstGeom prst="rect">
            <a:avLst/>
          </a:prstGeom>
          <a:noFill/>
          <a:ln w="9525">
            <a:noFill/>
            <a:miter lim="800000"/>
            <a:headEnd/>
            <a:tailEnd/>
          </a:ln>
        </p:spPr>
      </p:pic>
    </p:spTree>
    <p:extLst>
      <p:ext uri="{BB962C8B-B14F-4D97-AF65-F5344CB8AC3E}">
        <p14:creationId xmlns:p14="http://schemas.microsoft.com/office/powerpoint/2010/main" val="421211447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644</Words>
  <Application>Microsoft Office PowerPoint</Application>
  <PresentationFormat>عرض على الشاشة (3:4)‏</PresentationFormat>
  <Paragraphs>87</Paragraphs>
  <Slides>12</Slides>
  <Notes>12</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نسق Office</vt:lpstr>
      <vt:lpstr> Chapter Fourteen</vt:lpstr>
      <vt:lpstr>Communicating Customer Value: Integrated Marketing Communications Strategy</vt:lpstr>
      <vt:lpstr>The Promotion Mix</vt:lpstr>
      <vt:lpstr>The Promotion Mix</vt:lpstr>
      <vt:lpstr>The Promotion Mix</vt:lpstr>
      <vt:lpstr>The Promotion Mix</vt:lpstr>
      <vt:lpstr>The Promotion Mix</vt:lpstr>
      <vt:lpstr>The Promotion Mix</vt:lpstr>
      <vt:lpstr>A View of the Communication Process</vt:lpstr>
      <vt:lpstr>Steps in Developing Effective Marketing Communication</vt:lpstr>
      <vt:lpstr> Steps in Developing Effective Marketing Communication</vt:lpstr>
      <vt:lpstr>Steps in Developing Effective Marketing Communication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malmawash</dc:creator>
  <cp:lastModifiedBy>malmawash</cp:lastModifiedBy>
  <cp:revision>2</cp:revision>
  <dcterms:created xsi:type="dcterms:W3CDTF">2016-04-11T10:33:29Z</dcterms:created>
  <dcterms:modified xsi:type="dcterms:W3CDTF">2016-04-11T10:51:38Z</dcterms:modified>
</cp:coreProperties>
</file>