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5" r:id="rId3"/>
    <p:sldId id="317" r:id="rId4"/>
    <p:sldId id="258" r:id="rId5"/>
    <p:sldId id="259" r:id="rId6"/>
    <p:sldId id="261" r:id="rId7"/>
    <p:sldId id="316" r:id="rId8"/>
    <p:sldId id="263" r:id="rId9"/>
    <p:sldId id="264" r:id="rId10"/>
    <p:sldId id="266" r:id="rId11"/>
    <p:sldId id="267" r:id="rId12"/>
    <p:sldId id="318" r:id="rId13"/>
    <p:sldId id="269" r:id="rId14"/>
    <p:sldId id="270" r:id="rId15"/>
    <p:sldId id="271" r:id="rId16"/>
    <p:sldId id="319" r:id="rId17"/>
    <p:sldId id="320" r:id="rId18"/>
    <p:sldId id="275" r:id="rId19"/>
    <p:sldId id="276" r:id="rId20"/>
    <p:sldId id="277" r:id="rId21"/>
    <p:sldId id="328" r:id="rId22"/>
    <p:sldId id="278" r:id="rId23"/>
    <p:sldId id="322" r:id="rId24"/>
    <p:sldId id="279" r:id="rId25"/>
    <p:sldId id="323" r:id="rId26"/>
    <p:sldId id="280" r:id="rId27"/>
    <p:sldId id="284" r:id="rId28"/>
    <p:sldId id="325" r:id="rId29"/>
    <p:sldId id="326" r:id="rId30"/>
    <p:sldId id="290" r:id="rId31"/>
    <p:sldId id="336" r:id="rId32"/>
    <p:sldId id="329" r:id="rId33"/>
    <p:sldId id="300" r:id="rId34"/>
    <p:sldId id="301" r:id="rId35"/>
    <p:sldId id="303" r:id="rId36"/>
    <p:sldId id="331" r:id="rId37"/>
    <p:sldId id="304" r:id="rId38"/>
    <p:sldId id="330" r:id="rId39"/>
    <p:sldId id="306" r:id="rId40"/>
    <p:sldId id="338" r:id="rId41"/>
    <p:sldId id="332" r:id="rId42"/>
    <p:sldId id="333" r:id="rId43"/>
    <p:sldId id="339" r:id="rId44"/>
    <p:sldId id="307" r:id="rId45"/>
    <p:sldId id="340" r:id="rId46"/>
    <p:sldId id="33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20">
          <p15:clr>
            <a:srgbClr val="A4A3A4"/>
          </p15:clr>
        </p15:guide>
        <p15:guide id="3" orient="horz" pos="703">
          <p15:clr>
            <a:srgbClr val="A4A3A4"/>
          </p15:clr>
        </p15:guide>
        <p15:guide id="4" pos="2880">
          <p15:clr>
            <a:srgbClr val="A4A3A4"/>
          </p15:clr>
        </p15:guide>
        <p15:guide id="5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86437" autoAdjust="0"/>
  </p:normalViewPr>
  <p:slideViewPr>
    <p:cSldViewPr snapToGrid="0">
      <p:cViewPr varScale="1">
        <p:scale>
          <a:sx n="100" d="100"/>
          <a:sy n="100" d="100"/>
        </p:scale>
        <p:origin x="1536" y="78"/>
      </p:cViewPr>
      <p:guideLst>
        <p:guide orient="horz" pos="2160"/>
        <p:guide orient="horz" pos="1220"/>
        <p:guide orient="horz" pos="703"/>
        <p:guide pos="2880"/>
        <p:guide pos="30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6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EDCEF2-F082-4E57-B9AD-3D90168D84F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D01CA6-5BD0-4A8B-A313-59415339F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AA301F-F31F-4AED-9386-80D3EC24C4A0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7D8B69-13DD-478E-8AE4-2F631C72C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741FC-7B14-44E0-9F67-6A01C65EDCD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E315E-A97E-4DCA-885A-F1988C04BE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E66D2-95D5-4D16-852F-B753CF1808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D8178-24BC-45FA-8388-1629A31F47E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91524-BA5D-4983-9D35-DA32B066574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C30D-F705-4DC6-9440-C95ABC09F8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65382-E81B-4820-9B87-9442D81DB81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8759F-6424-47C4-9975-FA5BD252BF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38C3B-C04C-4E2C-90C2-55C395F92E1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05CCE-72A2-41C1-84BD-5EC1A4D5CAA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5F124-9982-4749-89A0-430DA6FA653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5DECC9-D376-4C79-9521-8532EA3FBD1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83333-A966-485C-8740-C0D6075F705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EE495-9324-4A9F-B46C-0CC52ABB5DF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2D65B-63FC-4EE9-A94D-4CEFD49B74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85BA4-C9D3-4572-942C-80275DAAAC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EF415-425C-4894-B3D7-D1B191E6AD8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0D27C-FC1C-4BA9-9E5F-4517685A024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60A1A2-D0A3-4DB4-9128-ED70902C323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155EA-F366-41FE-A302-A3927EF672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FE694-FDDC-4EFB-8A1C-E45B7CFC3B3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7B536-092C-48B3-B9BD-7A004830D0F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E509A-3570-4BDD-A057-E6471387EC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B67D1-21D0-4C9A-9086-5DF7B3B0127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485CA-3209-4A9F-9F20-CBC07867B0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F7383-7508-43F9-A2D5-26CF91EEC5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A5225-375A-4BCF-9DF7-20D4140697C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5D279-CAB6-4166-9227-F9C7DA8981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6E126-5AE1-4553-B491-40C4F0CEB97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81AF3-2C16-47E1-95F4-E6254FDD40A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26434-5904-4199-97CD-846002C2892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381AB-5300-492C-9649-EC05994615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D30E2-20E0-4EFC-8275-5F01A36F56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380FC-3092-4A4E-805D-F0749415F26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B72F8-07C2-485F-A0E3-2570B61974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5757D-279D-4C3C-908E-FBB9E59C32D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FB14A-030C-463C-A134-1ED5F93DAD2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5AD86-1F68-42E9-B39F-2DF5C08B4CE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DC1E0-22AF-4B09-9146-D792965FC94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34CEA-12B5-43F9-9EDD-BBFD803CF2C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1DB74-290E-49D6-A467-1A1A8768892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D52B0-C58E-42D7-9E22-9BD99E201CB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9DA23-E403-47F9-943B-841A31895E1C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560B-E301-4754-AE12-54DD68F4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6CBB8-99E7-4DB7-BA3F-12AD6A905601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4750C-BE64-4E6E-81EC-2CA0FFE25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DE4B2-B3EC-4C58-B584-ABCA1C06131C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3C8CC-1D96-4AE2-8A23-EDEC6D27C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C09A-3428-400C-9937-EFF872EF9CEE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5E4-5A65-44C7-AF85-FE249D013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Copyright © 2014 Pearson Education, Inc.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34325" y="6416675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14-</a:t>
            </a:r>
            <a:fld id="{915DF516-4499-4560-831E-3FFE161E057A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0744E-0541-4098-9554-400DB8A9E7CE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F2F0D-A76E-4675-B66E-925605190A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50DA3-ABFC-43C3-9322-F0820B2DD9C7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1ABCA-ADBF-49A6-A57D-A16E38BDC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6E5C6-84E3-4178-AF80-F9B69739A793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34B16-D837-4ECA-A4D0-B551A7F54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C09A-3428-400C-9937-EFF872EF9CEE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5E4-5A65-44C7-AF85-FE249D013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Copyright © 2014 Pearson Education, Inc.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34325" y="6416675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14-</a:t>
            </a:r>
            <a:fld id="{93D03110-CFAC-4D0D-979D-858EB2A2A917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C09A-3428-400C-9937-EFF872EF9CEE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15E4-5A65-44C7-AF85-FE249D013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Copyright © 2014 Pearson Education, Inc.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34325" y="6416675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t>14-</a:t>
            </a:r>
            <a:fld id="{24493BFC-E5AE-4617-8129-01BBC95407EE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3DC0B-EA67-4E3C-975F-38B2328924C9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B6E87-2654-4BBE-B74E-C1DB150FB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490F9-CFFB-44E5-9820-E3AC0A38E562}" type="datetimeFigureOut">
              <a:rPr lang="en-US" smtClean="0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FB9DA-12F7-493D-8BB8-8894CA6B7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C09A-3428-400C-9937-EFF872EF9CEE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15E4-5A65-44C7-AF85-FE249D013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52423"/>
            <a:ext cx="7851648" cy="20099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Chapter 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2553419"/>
            <a:ext cx="6400800" cy="3085381"/>
          </a:xfrm>
        </p:spPr>
        <p:txBody>
          <a:bodyPr>
            <a:normAutofit/>
          </a:bodyPr>
          <a:lstStyle/>
          <a:p>
            <a:pPr marR="0" eaLnBrk="1" hangingPunct="1"/>
            <a:r>
              <a:rPr lang="en-US" sz="3600" b="1" dirty="0" smtClean="0">
                <a:solidFill>
                  <a:srgbClr val="002060"/>
                </a:solidFill>
              </a:rPr>
              <a:t>Making Use of Associations Tests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5625" y="6372225"/>
            <a:ext cx="2930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nstantia" pitchFamily="-72" charset="0"/>
              </a:rPr>
              <a:t>Copyright © 2014 Pearson Education, Inc.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485188" y="6367463"/>
            <a:ext cx="23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fld id="{650B95BB-D8DE-4C97-BC3B-48DD2AEE5F5C}" type="slidenum">
              <a:rPr lang="en-US" sz="1200">
                <a:latin typeface="Constantia" pitchFamily="-72" charset="0"/>
              </a:rPr>
              <a:pPr algn="r"/>
              <a:t>1</a:t>
            </a:fld>
            <a:endParaRPr lang="en-US" sz="1200">
              <a:latin typeface="Constantia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57175"/>
            <a:ext cx="8229600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314325"/>
            <a:ext cx="8229600" cy="6543675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4- Curvilinear relationship</a:t>
            </a:r>
            <a:r>
              <a:rPr lang="en-US" dirty="0" smtClean="0">
                <a:solidFill>
                  <a:srgbClr val="FF33CC"/>
                </a:solidFill>
              </a:rPr>
              <a:t>: </a:t>
            </a:r>
            <a:r>
              <a:rPr lang="en-US" dirty="0" smtClean="0"/>
              <a:t>are those in which one variable is associated with another variable , but the relationship is described by a curve rather than a straight line.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- The relationship may be an S-shape, a J-shape, or some other curved-shape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571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Characterizing Relationships </a:t>
            </a:r>
            <a:b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Between Variables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8275"/>
            <a:ext cx="8229600" cy="5229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Depending on its type, a relationship can usually be characterized in three ways by ;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1-Presence</a:t>
            </a:r>
            <a:r>
              <a:rPr lang="en-US" dirty="0" smtClean="0">
                <a:solidFill>
                  <a:srgbClr val="FF33CC"/>
                </a:solidFill>
              </a:rPr>
              <a:t>: </a:t>
            </a:r>
            <a:r>
              <a:rPr lang="en-US" dirty="0" smtClean="0"/>
              <a:t>whether any systematic (statistical) relationship exists between two variables 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2-Direction or pattern: </a:t>
            </a:r>
            <a:r>
              <a:rPr lang="en-US" b="1" dirty="0" smtClean="0"/>
              <a:t>Direction</a:t>
            </a:r>
            <a:r>
              <a:rPr lang="en-US" dirty="0" smtClean="0"/>
              <a:t> means that you know if the relationship is positive or negative , While </a:t>
            </a:r>
            <a:r>
              <a:rPr lang="en-US" b="1" dirty="0" smtClean="0"/>
              <a:t>pattern</a:t>
            </a:r>
            <a:r>
              <a:rPr lang="en-US" dirty="0" smtClean="0"/>
              <a:t> means you know the general nature of the relationships.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3-Strength of association</a:t>
            </a:r>
            <a:r>
              <a:rPr lang="en-US" dirty="0" smtClean="0">
                <a:solidFill>
                  <a:srgbClr val="FF33CC"/>
                </a:solidFill>
              </a:rPr>
              <a:t>:</a:t>
            </a:r>
            <a:r>
              <a:rPr lang="ar-KW" dirty="0" smtClean="0">
                <a:solidFill>
                  <a:srgbClr val="FF33CC"/>
                </a:solidFill>
              </a:rPr>
              <a:t> </a:t>
            </a:r>
            <a:r>
              <a:rPr lang="en-US" dirty="0" smtClean="0"/>
              <a:t>how strong the relationship is : strong? Moderate? Weak?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990600"/>
            <a:ext cx="8548688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1"/>
            <a:ext cx="8229600" cy="8763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Cross-Tabulations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2526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Cross-tabulation and the Associated Chi-square value we are about to explain are used to assess if a </a:t>
            </a:r>
            <a:r>
              <a:rPr lang="en-US" dirty="0" err="1" smtClean="0"/>
              <a:t>nonmonotonic</a:t>
            </a:r>
            <a:r>
              <a:rPr lang="en-US" dirty="0" smtClean="0"/>
              <a:t> relationship exists between two nominally scaled variables. </a:t>
            </a:r>
          </a:p>
          <a:p>
            <a:pPr eaLnBrk="1" hangingPunct="1"/>
            <a:r>
              <a:rPr lang="en-US" b="1" dirty="0" smtClean="0"/>
              <a:t>Cross-tabulation</a:t>
            </a:r>
            <a:r>
              <a:rPr lang="en-US" dirty="0" smtClean="0"/>
              <a:t>: rows and columns defined by the categories classifying each variable; used for </a:t>
            </a:r>
            <a:r>
              <a:rPr lang="en-US" dirty="0" err="1" smtClean="0"/>
              <a:t>nonmonotonic</a:t>
            </a:r>
            <a:r>
              <a:rPr lang="en-US" dirty="0" smtClean="0"/>
              <a:t> relationships</a:t>
            </a:r>
          </a:p>
          <a:p>
            <a:pPr eaLnBrk="1" hangingPunct="1"/>
            <a:r>
              <a:rPr lang="en-US" b="1" dirty="0" smtClean="0"/>
              <a:t>Cross-tabulation cell</a:t>
            </a:r>
            <a:r>
              <a:rPr lang="en-US" dirty="0" smtClean="0"/>
              <a:t>: the intersection of a row and a column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Types of Frequencies and percentages in a Cross-Tabulations Table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Frequencies </a:t>
            </a:r>
            <a:r>
              <a:rPr lang="en-US" dirty="0" smtClean="0"/>
              <a:t>are the raw numbers in the cell.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Three types of numbers in each cell</a:t>
            </a:r>
          </a:p>
          <a:p>
            <a:pPr lvl="1" eaLnBrk="1" hangingPunct="1">
              <a:buNone/>
            </a:pPr>
            <a:r>
              <a:rPr lang="en-US" dirty="0" smtClean="0"/>
              <a:t>1-Raw percentage</a:t>
            </a:r>
          </a:p>
          <a:p>
            <a:pPr lvl="1" eaLnBrk="1" hangingPunct="1">
              <a:buNone/>
            </a:pPr>
            <a:r>
              <a:rPr lang="en-US" dirty="0" smtClean="0"/>
              <a:t>2-Column percentage</a:t>
            </a:r>
          </a:p>
          <a:p>
            <a:pPr lvl="1" eaLnBrk="1" hangingPunct="1">
              <a:buNone/>
            </a:pPr>
            <a:r>
              <a:rPr lang="en-US" dirty="0" smtClean="0"/>
              <a:t>3-Row percentage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295276"/>
            <a:ext cx="8229600" cy="5830888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1-Raw percentages table </a:t>
            </a:r>
            <a:r>
              <a:rPr lang="en-US" dirty="0" smtClean="0"/>
              <a:t>are cell frequencies divided by the grand total.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2-Row percentages table </a:t>
            </a:r>
            <a:r>
              <a:rPr lang="en-US" dirty="0" smtClean="0"/>
              <a:t>are the row cell frequencies divided by its row total.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3-Column percentages table </a:t>
            </a:r>
            <a:r>
              <a:rPr lang="en-US" dirty="0" smtClean="0"/>
              <a:t>are the column cell frequencies divided by its column total.</a:t>
            </a:r>
          </a:p>
          <a:p>
            <a:pPr eaLnBrk="1" hangingPunct="1">
              <a:buNone/>
            </a:pPr>
            <a:r>
              <a:rPr lang="en-US" b="1" dirty="0" smtClean="0"/>
              <a:t>*Column cell percent =Cell frequency / Total of cell frequencies in that column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*Row cell percent= cell frequency/ Total of cell frequencies in that row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1277938"/>
            <a:ext cx="8696325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92163"/>
            <a:ext cx="70262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Chi-Square Analysis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Chi-square analysis</a:t>
            </a:r>
            <a:r>
              <a:rPr lang="en-US" smtClean="0"/>
              <a:t>: the examination of frequencies for two nominal-scaled variables in a cross-tabulation table to determine whether the variables have a significant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427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695326"/>
            <a:ext cx="8229600" cy="5430838"/>
          </a:xfrm>
        </p:spPr>
        <p:txBody>
          <a:bodyPr/>
          <a:lstStyle/>
          <a:p>
            <a:pPr eaLnBrk="1" hangingPunct="1"/>
            <a:r>
              <a:rPr lang="en-US" dirty="0" smtClean="0"/>
              <a:t>Assesses non-monotonic association in a cross-tabulation table based upon differences between observed and expected frequencies.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The null hypothesis is that the two variables are not related.</a:t>
            </a:r>
          </a:p>
          <a:p>
            <a:pPr lvl="1" eaLnBrk="1" hangingPunct="1"/>
            <a:r>
              <a:rPr lang="en-US" dirty="0" smtClean="0"/>
              <a:t>Observed frequencies are the actual cell counts in the cross-tabulation table.</a:t>
            </a:r>
          </a:p>
          <a:p>
            <a:pPr lvl="1" eaLnBrk="1" hangingPunct="1"/>
            <a:r>
              <a:rPr lang="en-US" dirty="0" smtClean="0"/>
              <a:t>Observed frequencies are compared to expected frequencies.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84188" y="232914"/>
            <a:ext cx="8229600" cy="86264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Learning Objectives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931654"/>
            <a:ext cx="8229600" cy="51945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To learn what is meant by an “association” between two variables </a:t>
            </a:r>
          </a:p>
          <a:p>
            <a:pPr eaLnBrk="1" hangingPunct="1"/>
            <a:r>
              <a:rPr lang="en-US" dirty="0" smtClean="0"/>
              <a:t>To examine various relationships that may be construed as associations </a:t>
            </a:r>
          </a:p>
          <a:p>
            <a:pPr eaLnBrk="1" hangingPunct="1"/>
            <a:r>
              <a:rPr lang="en-US" dirty="0" smtClean="0"/>
              <a:t>To understand where and how cross-tabulations with Chi-square analysis are applied</a:t>
            </a:r>
            <a:endParaRPr lang="ar-KW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•To become familiar with the use and interpretation of correlations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•To learn how to obtain and interpret cross-tabulations, Chi-square findings, and correlations with SPSS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057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ea typeface="+mj-ea"/>
                <a:cs typeface="+mj-cs"/>
              </a:rPr>
              <a:t>Observed and Expected Frequencies</a:t>
            </a:r>
            <a:endParaRPr lang="en-US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5638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Observed Frequencies </a:t>
            </a:r>
            <a:r>
              <a:rPr lang="en-US" dirty="0" smtClean="0"/>
              <a:t>, which are the actual cell count in the cross-tabulation table.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Expected frequencies </a:t>
            </a:r>
            <a:r>
              <a:rPr lang="en-US" dirty="0" smtClean="0"/>
              <a:t>which are defined as  the theoretical frequencies in each cell that are derived from this hypothesis of no association between the two variables.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05350"/>
            <a:ext cx="820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688975"/>
            <a:ext cx="8229600" cy="71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The Computed X² Value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Computed Chi-square values: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43434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86200"/>
            <a:ext cx="5943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5535613"/>
          </a:xfrm>
        </p:spPr>
        <p:txBody>
          <a:bodyPr/>
          <a:lstStyle/>
          <a:p>
            <a:pPr eaLnBrk="1" hangingPunct="1"/>
            <a:r>
              <a:rPr lang="en-US" dirty="0" smtClean="0"/>
              <a:t>The computed Chi-square value compares observed to expected frequencies.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The Chi-square statistic summarizes </a:t>
            </a:r>
            <a:r>
              <a:rPr lang="en-US" dirty="0" smtClean="0"/>
              <a:t>is the degree to which the observed frequencies depart from the expected frequencies is express in single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</a:rPr>
              <a:t>The Chi-Square Distribution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" y="1266825"/>
            <a:ext cx="8494713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 flipV="1">
            <a:off x="457200" y="161925"/>
            <a:ext cx="8229600" cy="112713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The Chi-square distribution </a:t>
            </a:r>
            <a:r>
              <a:rPr lang="en-US" dirty="0" smtClean="0"/>
              <a:t>is skewed to the right, and the rejection region is always at the right-hand tail of the distribution.</a:t>
            </a:r>
          </a:p>
          <a:p>
            <a:pPr eaLnBrk="1" hangingPunct="1"/>
            <a:r>
              <a:rPr lang="en-US" dirty="0" smtClean="0"/>
              <a:t>The shape of the distribution is dependent on degrees of freedom.</a:t>
            </a:r>
          </a:p>
          <a:p>
            <a:pPr eaLnBrk="1" hangingPunct="1"/>
            <a:r>
              <a:rPr lang="en-US" dirty="0" smtClean="0"/>
              <a:t>The computed Chi-Square value is compared to a table value to determine statistical significance.</a:t>
            </a:r>
          </a:p>
          <a:p>
            <a:pPr eaLnBrk="1" hangingPunct="1"/>
            <a:r>
              <a:rPr lang="en-US" dirty="0" smtClean="0"/>
              <a:t>Computer statistical programs look up table Chi-Square values and print out the probability of support for the null hypothesis.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73225"/>
            <a:ext cx="84518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"/>
            <a:ext cx="8229600" cy="11239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ea typeface="+mj-ea"/>
                <a:cs typeface="+mj-cs"/>
              </a:rPr>
              <a:t>How to Interpret a Chi-square Result</a:t>
            </a:r>
            <a:endParaRPr lang="en-US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03225" y="1380226"/>
            <a:ext cx="8229600" cy="534124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Chi-Square analysis yields the amount of support for the null hypothesis if the researcher repeated the study many times with independent sample.</a:t>
            </a:r>
          </a:p>
          <a:p>
            <a:pPr eaLnBrk="1" hangingPunct="1"/>
            <a:r>
              <a:rPr lang="en-US" dirty="0" smtClean="0"/>
              <a:t>SPSS and other statistical analysis programs compare calculated to table values and show the probability for support of the null hypothesis.</a:t>
            </a:r>
          </a:p>
          <a:p>
            <a:pPr eaLnBrk="1" hangingPunct="1"/>
            <a:r>
              <a:rPr lang="en-US" dirty="0" smtClean="0"/>
              <a:t>A significant Chi-square means the researcher should look at the cross-tabulation row and column percentages to “see” the association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1137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0100"/>
            <a:ext cx="8229600" cy="5326064"/>
          </a:xfrm>
        </p:spPr>
        <p:txBody>
          <a:bodyPr/>
          <a:lstStyle/>
          <a:p>
            <a:pPr eaLnBrk="1" hangingPunct="1"/>
            <a:r>
              <a:rPr lang="en-US" dirty="0" smtClean="0"/>
              <a:t>With SPSS, Chi-Square is an option under the “crosstabs” analysis routine .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With Chi-Square analysis , interpret the SPSS significance level as the amount of support for no association between the two variables being analyzed.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00088" y="5818188"/>
            <a:ext cx="6275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Source: </a:t>
            </a:r>
            <a:r>
              <a:rPr lang="en-US" sz="1000"/>
              <a:t>Reprint courtesy of International Business Machines Corporation,©SPSS, Inc., an IBM Company.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43000"/>
            <a:ext cx="8912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519363" y="6142038"/>
            <a:ext cx="6275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Source: </a:t>
            </a:r>
            <a:r>
              <a:rPr lang="en-US" sz="1000"/>
              <a:t>Reprint courtesy of International Business Machines Corporation,©SPSS, Inc., an IBM Company.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888" y="693738"/>
            <a:ext cx="511810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lvl="1" eaLnBrk="1" hangingPunct="1">
              <a:buNone/>
            </a:pPr>
            <a:r>
              <a:rPr lang="en-US" dirty="0" smtClean="0"/>
              <a:t>• If the </a:t>
            </a:r>
            <a:r>
              <a:rPr lang="en-US" i="1" dirty="0" smtClean="0"/>
              <a:t>P</a:t>
            </a:r>
            <a:r>
              <a:rPr lang="en-US" dirty="0" smtClean="0"/>
              <a:t> value is ≤ to 0.05, this means there is little support for the null hypothesis (no association).</a:t>
            </a:r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  <a:p>
            <a:pPr lvl="1" eaLnBrk="1" hangingPunct="1">
              <a:buNone/>
            </a:pPr>
            <a:r>
              <a:rPr lang="en-US" smtClean="0"/>
              <a:t>•Therefore</a:t>
            </a:r>
            <a:r>
              <a:rPr lang="en-US" dirty="0" smtClean="0"/>
              <a:t>, we have a significant association and have the PRESENCE of a systematic relationship between the two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Reporting Gross-Tabulation Findings to Clients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226"/>
            <a:ext cx="8229600" cy="4706938"/>
          </a:xfrm>
        </p:spPr>
        <p:txBody>
          <a:bodyPr/>
          <a:lstStyle/>
          <a:p>
            <a:r>
              <a:rPr lang="en-US" dirty="0" smtClean="0"/>
              <a:t>Whenever the researcher finds a statistically significant cross-tabulation relationship , he moves to the presentation phase.</a:t>
            </a:r>
          </a:p>
          <a:p>
            <a:r>
              <a:rPr lang="en-US" dirty="0" smtClean="0"/>
              <a:t>Researcher often turn to graphical presentation as pictures will show the relationships adequately.</a:t>
            </a:r>
          </a:p>
          <a:p>
            <a:r>
              <a:rPr lang="en-US" dirty="0" smtClean="0"/>
              <a:t>Bar charts can be used to “see” a </a:t>
            </a:r>
            <a:r>
              <a:rPr lang="en-US" dirty="0" err="1" smtClean="0"/>
              <a:t>nonmontonic</a:t>
            </a:r>
            <a:r>
              <a:rPr lang="en-US" dirty="0" smtClean="0"/>
              <a:t> relationship.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Whether to report row or column percents depends on research objectives.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4419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20174" cy="11811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>
                <a:solidFill>
                  <a:srgbClr val="FF0000"/>
                </a:solidFill>
              </a:rPr>
              <a:t>Correlation Coefficients and </a:t>
            </a:r>
            <a:r>
              <a:rPr lang="en-US" b="1" dirty="0" err="1" smtClean="0">
                <a:solidFill>
                  <a:srgbClr val="FF0000"/>
                </a:solidFill>
              </a:rPr>
              <a:t>Covariation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rgbClr val="FF33CC"/>
                </a:solidFill>
              </a:rPr>
              <a:t>correlation coefficient</a:t>
            </a:r>
            <a:r>
              <a:rPr lang="en-US" dirty="0" smtClean="0">
                <a:solidFill>
                  <a:srgbClr val="FF33CC"/>
                </a:solidFill>
              </a:rPr>
              <a:t>: </a:t>
            </a:r>
            <a:r>
              <a:rPr lang="en-US" dirty="0" smtClean="0"/>
              <a:t>an index number, constrained to fall between the range of −1.0 and +1.0</a:t>
            </a:r>
          </a:p>
          <a:p>
            <a:pPr eaLnBrk="1" hangingPunct="1"/>
            <a:r>
              <a:rPr lang="en-US" dirty="0" smtClean="0"/>
              <a:t>The correlation coefficient communicates both the strength and the direction of the linear relationship between two metric variables.</a:t>
            </a:r>
          </a:p>
          <a:p>
            <a:pPr eaLnBrk="1" hangingPunct="1"/>
            <a:r>
              <a:rPr lang="en-US" dirty="0" smtClean="0"/>
              <a:t>To use a correlation, you must first determine that it is statistically significant from zero.</a:t>
            </a:r>
          </a:p>
          <a:p>
            <a:pPr eaLnBrk="1" hangingPunct="1"/>
            <a:r>
              <a:rPr lang="en-US" b="1" dirty="0" err="1" smtClean="0">
                <a:solidFill>
                  <a:srgbClr val="FF33CC"/>
                </a:solidFill>
              </a:rPr>
              <a:t>Covariation</a:t>
            </a:r>
            <a:r>
              <a:rPr lang="en-US" dirty="0" smtClean="0"/>
              <a:t>: the amount of change in one variable systematically associated with a change in another variable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The Correlation Sign the Direct of the Relationship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correlation indicates the strength of association between two variables by the absolute size of the correlation coefficient. </a:t>
            </a:r>
          </a:p>
          <a:p>
            <a:pPr eaLnBrk="1" hangingPunct="1"/>
            <a:r>
              <a:rPr lang="en-US" dirty="0" smtClean="0"/>
              <a:t>The direction of the association is communicated by the sign (+, −) of the correlation coefficient.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85750"/>
            <a:ext cx="8229600" cy="18875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       Graphing </a:t>
            </a:r>
            <a:r>
              <a:rPr lang="en-US" sz="3200" b="1" dirty="0" err="1" smtClean="0">
                <a:solidFill>
                  <a:srgbClr val="00B050"/>
                </a:solidFill>
              </a:rPr>
              <a:t>Covariation</a:t>
            </a:r>
            <a:r>
              <a:rPr lang="en-US" sz="3200" b="1" dirty="0" smtClean="0">
                <a:solidFill>
                  <a:srgbClr val="00B050"/>
                </a:solidFill>
              </a:rPr>
              <a:t> using Scatter Diagrams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-</a:t>
            </a:r>
            <a:r>
              <a:rPr lang="en-US" sz="2700" dirty="0" err="1" smtClean="0"/>
              <a:t>Covariation</a:t>
            </a:r>
            <a:r>
              <a:rPr lang="en-US" sz="2700" dirty="0" smtClean="0"/>
              <a:t> can be examined with use of a scatter diagram.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 smtClean="0">
              <a:solidFill>
                <a:srgbClr val="00B050"/>
              </a:solidFill>
              <a:ea typeface="+mj-ea"/>
              <a:cs typeface="+mj-cs"/>
            </a:endParaRPr>
          </a:p>
        </p:txBody>
      </p:sp>
      <p:pic>
        <p:nvPicPr>
          <p:cNvPr id="8909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8031" y="1717149"/>
            <a:ext cx="6907937" cy="4292064"/>
          </a:xfrm>
        </p:spPr>
      </p:pic>
      <p:sp>
        <p:nvSpPr>
          <p:cNvPr id="532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39975"/>
            <a:ext cx="7772400" cy="83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63575" y="4875213"/>
            <a:ext cx="1685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B36680"/>
                </a:solidFill>
              </a:rPr>
              <a:t>FIGURE 14.5 </a:t>
            </a:r>
            <a:br>
              <a:rPr lang="en-US" sz="1400" b="1">
                <a:solidFill>
                  <a:srgbClr val="B3668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A Scatter</a:t>
            </a:r>
          </a:p>
          <a:p>
            <a:r>
              <a:rPr lang="en-US" sz="1400" b="1">
                <a:solidFill>
                  <a:srgbClr val="000000"/>
                </a:solidFill>
              </a:rPr>
              <a:t>Diagram Showing</a:t>
            </a:r>
          </a:p>
          <a:p>
            <a:r>
              <a:rPr lang="en-US" sz="1400" b="1">
                <a:solidFill>
                  <a:srgbClr val="000000"/>
                </a:solidFill>
              </a:rPr>
              <a:t>Covariation</a:t>
            </a:r>
            <a:endParaRPr 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981200"/>
            <a:ext cx="873283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177925" y="1296988"/>
            <a:ext cx="636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Graphing Covariation Using Scatter Diagrams</a:t>
            </a:r>
            <a:endParaRPr lang="en-US" sz="1800">
              <a:solidFill>
                <a:srgbClr val="C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11456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1476"/>
            <a:ext cx="8229600" cy="60960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 correlation coefficient’s size indicates the strength of association between two variables.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sign (+ or −) indicates the direction of the association.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902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9921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Pearson Correlation Coefficient (</a:t>
            </a:r>
            <a:r>
              <a:rPr lang="en-US" b="1" i="1" dirty="0" smtClean="0">
                <a:solidFill>
                  <a:srgbClr val="FF0000"/>
                </a:solidFill>
                <a:ea typeface="+mj-ea"/>
                <a:cs typeface="+mj-cs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601663" y="2297113"/>
            <a:ext cx="7802562" cy="4084637"/>
          </a:xfrm>
        </p:spPr>
        <p:txBody>
          <a:bodyPr/>
          <a:lstStyle/>
          <a:p>
            <a:r>
              <a:rPr lang="en-US" b="1" dirty="0" smtClean="0"/>
              <a:t>Pearson Correlation Coefficient (</a:t>
            </a:r>
            <a:r>
              <a:rPr lang="en-US" b="1" i="1" dirty="0" smtClean="0"/>
              <a:t>r</a:t>
            </a:r>
            <a:r>
              <a:rPr lang="en-US" b="1" dirty="0" smtClean="0"/>
              <a:t>)</a:t>
            </a:r>
            <a:r>
              <a:rPr lang="en-US" dirty="0" smtClean="0"/>
              <a:t>: measures the degree of linear association between the two variables</a:t>
            </a:r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3962400"/>
            <a:ext cx="4657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6" y="4419600"/>
            <a:ext cx="3686174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Significant Associations can help Managers make Better Decisions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0225"/>
            <a:ext cx="8229600" cy="4733925"/>
          </a:xfrm>
        </p:spPr>
        <p:txBody>
          <a:bodyPr/>
          <a:lstStyle/>
          <a:p>
            <a:pPr eaLnBrk="1" hangingPunct="1"/>
            <a:r>
              <a:rPr lang="en-US" b="1" dirty="0" smtClean="0"/>
              <a:t>Associative analyses</a:t>
            </a:r>
            <a:r>
              <a:rPr lang="en-US" dirty="0" smtClean="0"/>
              <a:t>: determine where stable relationships exist between two variables.</a:t>
            </a:r>
          </a:p>
          <a:p>
            <a:r>
              <a:rPr lang="en-US" b="1" dirty="0" smtClean="0"/>
              <a:t>Associative analyses </a:t>
            </a:r>
            <a:r>
              <a:rPr lang="en-US" dirty="0" smtClean="0"/>
              <a:t>procedures are useful because they determine if there is a consistent and systematic relationship between the presence(label) or amount (level) of one variable and the presence ( </a:t>
            </a:r>
            <a:r>
              <a:rPr lang="en-US" dirty="0" err="1" smtClean="0"/>
              <a:t>lable</a:t>
            </a:r>
            <a:r>
              <a:rPr lang="en-US" dirty="0" smtClean="0"/>
              <a:t>) or amount (level) of another variable.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9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621213"/>
          </a:xfrm>
        </p:spPr>
        <p:txBody>
          <a:bodyPr/>
          <a:lstStyle/>
          <a:p>
            <a:r>
              <a:rPr lang="en-US" dirty="0" smtClean="0"/>
              <a:t>A positive correlation signals an increasing linear relationship whereas a negative correlation signals a deceasing one.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1143000"/>
            <a:ext cx="84582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555875" y="6016625"/>
            <a:ext cx="627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Source: </a:t>
            </a:r>
            <a:r>
              <a:rPr lang="en-US" sz="1000"/>
              <a:t>Reprint courtesy of International Business Machines Corporation,©SPSS, Inc., an IBM Company.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7630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19363" y="6142038"/>
            <a:ext cx="6275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Source: </a:t>
            </a:r>
            <a:r>
              <a:rPr lang="en-US" sz="1000"/>
              <a:t>Reprint courtesy of International Business Machines Corporation,©SPSS, Inc., an IBM Company.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6"/>
            <a:ext cx="8229600" cy="59642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3500" dirty="0" smtClean="0"/>
          </a:p>
          <a:p>
            <a:r>
              <a:rPr lang="en-US" sz="3500" dirty="0" smtClean="0"/>
              <a:t>Whenever you instruct SPSS to compute correlations, its output is a symmetric correlation matrix composed of rows and columns that pertain to each of the variables.</a:t>
            </a:r>
          </a:p>
          <a:p>
            <a:endParaRPr lang="en-US" sz="3500" dirty="0" smtClean="0"/>
          </a:p>
          <a:p>
            <a:r>
              <a:rPr lang="en-US" sz="3500" dirty="0" smtClean="0"/>
              <a:t>Each cell in the matrix contains three items;</a:t>
            </a:r>
          </a:p>
          <a:p>
            <a:pPr>
              <a:buNone/>
            </a:pPr>
            <a:r>
              <a:rPr lang="en-US" sz="3500" dirty="0" smtClean="0"/>
              <a:t>1- The correlation coefficient.</a:t>
            </a:r>
          </a:p>
          <a:p>
            <a:pPr>
              <a:buNone/>
            </a:pPr>
            <a:r>
              <a:rPr lang="en-US" sz="3500" dirty="0" smtClean="0"/>
              <a:t>2- The significance level.</a:t>
            </a:r>
          </a:p>
          <a:p>
            <a:pPr>
              <a:buNone/>
            </a:pPr>
            <a:r>
              <a:rPr lang="en-US" sz="3500" dirty="0" smtClean="0"/>
              <a:t>3- The sample size.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*With correlation analysis, each correlation has unique significance level.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74638"/>
            <a:ext cx="892492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0B050"/>
                </a:solidFill>
              </a:rPr>
              <a:t>Special Considerations in Linear Correlation                           Procedures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>
              <a:buFontTx/>
              <a:buChar char="-"/>
            </a:pPr>
            <a:r>
              <a:rPr lang="en-US" dirty="0" smtClean="0"/>
              <a:t>Perhaps because the word  </a:t>
            </a:r>
            <a:r>
              <a:rPr lang="en-US" b="1" dirty="0" smtClean="0"/>
              <a:t>Correlation </a:t>
            </a:r>
            <a:r>
              <a:rPr lang="en-US" dirty="0" smtClean="0"/>
              <a:t>is used in everyday language, statistical correlations are sometimes misunderstood by clients.</a:t>
            </a:r>
          </a:p>
          <a:p>
            <a:pPr lvl="1" eaLnBrk="1" hangingPunct="1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Four caution to keep in mind when working with correlations:</a:t>
            </a:r>
          </a:p>
          <a:p>
            <a:pPr lvl="1">
              <a:buNone/>
            </a:pPr>
            <a:r>
              <a:rPr lang="en-US" dirty="0" smtClean="0"/>
              <a:t>1-Assumes both variables share interval scaling at minimum.</a:t>
            </a:r>
          </a:p>
          <a:p>
            <a:pPr lvl="1">
              <a:buNone/>
            </a:pPr>
            <a:r>
              <a:rPr lang="en-US" dirty="0" smtClean="0"/>
              <a:t>2-Only takes into account the relationship between two variables, not interaction with other variables.</a:t>
            </a:r>
          </a:p>
          <a:p>
            <a:pPr lvl="1">
              <a:buNone/>
            </a:pPr>
            <a:r>
              <a:rPr lang="en-US" dirty="0" smtClean="0"/>
              <a:t>3-Does not demonstrate cause and effect.</a:t>
            </a:r>
          </a:p>
          <a:p>
            <a:pPr lvl="1">
              <a:buNone/>
            </a:pPr>
            <a:r>
              <a:rPr lang="en-US" dirty="0" smtClean="0"/>
              <a:t>4-Will not detect nonlinear relationships between variables.</a:t>
            </a:r>
          </a:p>
          <a:p>
            <a:pPr lvl="1" eaLnBrk="1" hangingPunct="1">
              <a:buNone/>
            </a:pP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Reporting Correlation Findings to Clients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researcher must test to determine that a significant correlation has been found before reporting it.</a:t>
            </a:r>
          </a:p>
          <a:p>
            <a:endParaRPr lang="en-US" dirty="0" smtClean="0"/>
          </a:p>
          <a:p>
            <a:r>
              <a:rPr lang="en-US" dirty="0" smtClean="0"/>
              <a:t>To our knowledge, there is no marketing research industry standard on how to report statically significant correlations to clients.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Reporting Example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12938"/>
            <a:ext cx="58674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229600" cy="1238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Types of Relationships Between </a:t>
            </a:r>
            <a:b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Two Variables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1647825"/>
            <a:ext cx="8229600" cy="51260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CC"/>
                </a:solidFill>
              </a:rPr>
              <a:t>Relationship</a:t>
            </a:r>
            <a:r>
              <a:rPr lang="en-US" dirty="0" smtClean="0"/>
              <a:t>: a consistent, systematic linkage between the levels or labels for two variables</a:t>
            </a:r>
          </a:p>
          <a:p>
            <a:pPr lvl="1" eaLnBrk="1" hangingPunct="1"/>
            <a:r>
              <a:rPr lang="en-US" dirty="0" smtClean="0"/>
              <a:t>“</a:t>
            </a:r>
            <a:r>
              <a:rPr lang="en-US" b="1" dirty="0" smtClean="0"/>
              <a:t>Levels</a:t>
            </a:r>
            <a:r>
              <a:rPr lang="en-US" dirty="0" smtClean="0"/>
              <a:t>” refers to the characteristics of description for interval or ratio scales.</a:t>
            </a:r>
          </a:p>
          <a:p>
            <a:pPr lvl="1" eaLnBrk="1" hangingPunct="1"/>
            <a:r>
              <a:rPr lang="en-US" dirty="0" smtClean="0"/>
              <a:t>“</a:t>
            </a:r>
            <a:r>
              <a:rPr lang="en-US" b="1" dirty="0" smtClean="0"/>
              <a:t>Labels</a:t>
            </a:r>
            <a:r>
              <a:rPr lang="en-US" dirty="0" smtClean="0"/>
              <a:t>” refers to the characteristics of description for nominal or ordinal scales.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266701"/>
            <a:ext cx="8858250" cy="126682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ea typeface="+mj-ea"/>
                <a:cs typeface="+mj-cs"/>
              </a:rPr>
              <a:t>         </a:t>
            </a:r>
            <a:r>
              <a:rPr lang="en-US" b="1" u="sng" dirty="0" smtClean="0">
                <a:solidFill>
                  <a:srgbClr val="00B050"/>
                </a:solidFill>
                <a:ea typeface="+mj-ea"/>
                <a:cs typeface="+mj-cs"/>
              </a:rPr>
              <a:t>There are four basic types of Relationships Between Two Variables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819275"/>
            <a:ext cx="8229600" cy="46291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1-Nonmonotonic.</a:t>
            </a:r>
          </a:p>
          <a:p>
            <a:pPr>
              <a:buNone/>
            </a:pPr>
            <a:r>
              <a:rPr lang="en-US" b="1" dirty="0" smtClean="0"/>
              <a:t>2- Monotonic.</a:t>
            </a:r>
          </a:p>
          <a:p>
            <a:pPr>
              <a:buNone/>
            </a:pPr>
            <a:r>
              <a:rPr lang="en-US" b="1" dirty="0" smtClean="0"/>
              <a:t>3- Linear.</a:t>
            </a:r>
          </a:p>
          <a:p>
            <a:pPr>
              <a:buNone/>
            </a:pPr>
            <a:r>
              <a:rPr lang="en-US" b="1" dirty="0" smtClean="0"/>
              <a:t>4- Curvilinear.</a:t>
            </a:r>
          </a:p>
          <a:p>
            <a:pPr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1-Nonmonotonic relationship: </a:t>
            </a:r>
            <a:r>
              <a:rPr lang="en-US" dirty="0" smtClean="0"/>
              <a:t>two variables are associated, but only in a very general sense. The presence (or absence) of one variable is associated with the presence (or absence) of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888" y="2057400"/>
            <a:ext cx="4848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Example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42875"/>
            <a:ext cx="8229600" cy="180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93712" y="447675"/>
            <a:ext cx="8459787" cy="6410325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2-Monotonic relationship: </a:t>
            </a:r>
            <a:r>
              <a:rPr lang="en-US" dirty="0" smtClean="0"/>
              <a:t>the general direction of a relationship between two variables is known.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- There are two types of monotonic relationship;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a)Increasing relationship; </a:t>
            </a:r>
            <a:r>
              <a:rPr lang="en-US" dirty="0" smtClean="0"/>
              <a:t>are those in which one variable increases as the other variable increases.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b)Decreasing relationship; </a:t>
            </a:r>
            <a:r>
              <a:rPr lang="en-US" dirty="0" smtClean="0"/>
              <a:t>are those in which on variable increases as the other variable decreases.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71451"/>
            <a:ext cx="8229600" cy="55245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5300"/>
            <a:ext cx="8229600" cy="578961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33CC"/>
                </a:solidFill>
              </a:rPr>
              <a:t>3- Linear relationship: </a:t>
            </a:r>
            <a:r>
              <a:rPr lang="en-US" dirty="0" smtClean="0"/>
              <a:t>“straight-linear association” between two variables.</a:t>
            </a:r>
          </a:p>
          <a:p>
            <a:pPr eaLnBrk="1" hangingPunct="1">
              <a:buNone/>
            </a:pPr>
            <a:r>
              <a:rPr lang="en-US" dirty="0" smtClean="0"/>
              <a:t>- Linear relationship are quite precise.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2562226"/>
            <a:ext cx="82232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1509</Words>
  <Application>Microsoft Office PowerPoint</Application>
  <PresentationFormat>عرض على الشاشة (4:3)</PresentationFormat>
  <Paragraphs>180</Paragraphs>
  <Slides>46</Slides>
  <Notes>42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Constantia</vt:lpstr>
      <vt:lpstr>Wingdings 2</vt:lpstr>
      <vt:lpstr>Office Theme</vt:lpstr>
      <vt:lpstr>Chapter 14 </vt:lpstr>
      <vt:lpstr>Learning Objectives</vt:lpstr>
      <vt:lpstr>عرض تقديمي في PowerPoint</vt:lpstr>
      <vt:lpstr>Significant Associations can help Managers make Better Decisions </vt:lpstr>
      <vt:lpstr>Types of Relationships Between  Two Variables</vt:lpstr>
      <vt:lpstr>         There are four basic types of Relationships Between Two Variables</vt:lpstr>
      <vt:lpstr>Example Relationship</vt:lpstr>
      <vt:lpstr>عرض تقديمي في PowerPoint</vt:lpstr>
      <vt:lpstr>عرض تقديمي في PowerPoint</vt:lpstr>
      <vt:lpstr>عرض تقديمي في PowerPoint</vt:lpstr>
      <vt:lpstr>Characterizing Relationships  Between Variables</vt:lpstr>
      <vt:lpstr>عرض تقديمي في PowerPoint</vt:lpstr>
      <vt:lpstr>Cross-Tabulations</vt:lpstr>
      <vt:lpstr>Types of Frequencies and percentages in a Cross-Tabulations Table</vt:lpstr>
      <vt:lpstr>عرض تقديمي في PowerPoint</vt:lpstr>
      <vt:lpstr>عرض تقديمي في PowerPoint</vt:lpstr>
      <vt:lpstr>عرض تقديمي في PowerPoint</vt:lpstr>
      <vt:lpstr>Chi-Square Analysis</vt:lpstr>
      <vt:lpstr>عرض تقديمي في PowerPoint</vt:lpstr>
      <vt:lpstr>Observed and Expected Frequencies</vt:lpstr>
      <vt:lpstr>The Computed X² Value</vt:lpstr>
      <vt:lpstr>عرض تقديمي في PowerPoint</vt:lpstr>
      <vt:lpstr>The Chi-Square Distribution </vt:lpstr>
      <vt:lpstr>عرض تقديمي في PowerPoint</vt:lpstr>
      <vt:lpstr>عرض تقديمي في PowerPoint</vt:lpstr>
      <vt:lpstr>How to Interpret a Chi-square Result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Reporting Gross-Tabulation Findings to Clients</vt:lpstr>
      <vt:lpstr>عرض تقديمي في PowerPoint</vt:lpstr>
      <vt:lpstr>Correlation Coefficients and Covariation</vt:lpstr>
      <vt:lpstr>The Correlation Sign the Direct of the Relationship</vt:lpstr>
      <vt:lpstr>       Graphing Covariation using Scatter Diagrams  -Covariation can be examined with use of a scatter diagram. </vt:lpstr>
      <vt:lpstr>عرض تقديمي في PowerPoint</vt:lpstr>
      <vt:lpstr>عرض تقديمي في PowerPoint</vt:lpstr>
      <vt:lpstr>عرض تقديمي في PowerPoint</vt:lpstr>
      <vt:lpstr>Pearson Correlation Coefficient (r)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Special Considerations in Linear Correlation                           Procedures</vt:lpstr>
      <vt:lpstr>Reporting Correlation Findings to Clients </vt:lpstr>
      <vt:lpstr>Reporting Example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Use of Associations Tests</dc:title>
  <dc:creator>Christina</dc:creator>
  <cp:lastModifiedBy>HP</cp:lastModifiedBy>
  <cp:revision>74</cp:revision>
  <dcterms:created xsi:type="dcterms:W3CDTF">2012-11-15T07:32:03Z</dcterms:created>
  <dcterms:modified xsi:type="dcterms:W3CDTF">2019-01-15T15:45:49Z</dcterms:modified>
</cp:coreProperties>
</file>