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4" r:id="rId28"/>
    <p:sldId id="295" r:id="rId29"/>
    <p:sldId id="285" r:id="rId30"/>
    <p:sldId id="286" r:id="rId31"/>
    <p:sldId id="288" r:id="rId32"/>
    <p:sldId id="291" r:id="rId33"/>
    <p:sldId id="292" r:id="rId34"/>
    <p:sldId id="293" r:id="rId35"/>
    <p:sldId id="294" r:id="rId36"/>
    <p:sldId id="296" r:id="rId37"/>
    <p:sldId id="297" r:id="rId38"/>
    <p:sldId id="298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325418-ECAD-064A-AFF7-A1C2F379CA44}" type="datetimeFigureOut">
              <a:rPr lang="en-US" smtClean="0"/>
              <a:t>12/3/16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E26BF3-33B2-1C4B-94DE-1E6BF2B6D0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Company analysis and stock 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8262"/>
          </a:xfrm>
        </p:spPr>
        <p:txBody>
          <a:bodyPr>
            <a:normAutofit fontScale="90000"/>
          </a:bodyPr>
          <a:lstStyle/>
          <a:p>
            <a:r>
              <a:rPr lang="en-US" dirty="0"/>
              <a:t>Cyclical </a:t>
            </a:r>
            <a:r>
              <a:rPr lang="en-US" dirty="0" smtClean="0"/>
              <a:t>companies and cyclical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49698"/>
            <a:ext cx="6777317" cy="3782931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Cyclical companies:</a:t>
            </a:r>
          </a:p>
          <a:p>
            <a:r>
              <a:rPr lang="en-US" dirty="0" smtClean="0"/>
              <a:t>Sales </a:t>
            </a:r>
            <a:r>
              <a:rPr lang="en-US" dirty="0"/>
              <a:t>and earnings will be heavily influenced by aggregate business activity</a:t>
            </a:r>
          </a:p>
          <a:p>
            <a:r>
              <a:rPr lang="en-US" dirty="0"/>
              <a:t>Outperform other firms during economic expansion</a:t>
            </a:r>
          </a:p>
          <a:p>
            <a:r>
              <a:rPr lang="en-US" dirty="0"/>
              <a:t>Underperform during economic contractions</a:t>
            </a:r>
          </a:p>
          <a:p>
            <a:r>
              <a:rPr lang="en-US" dirty="0" smtClean="0"/>
              <a:t>High volatility in sales (high business risk and financial risk)</a:t>
            </a:r>
          </a:p>
          <a:p>
            <a:r>
              <a:rPr lang="en-US" dirty="0"/>
              <a:t>Example steel, auto or heavy machinery industries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42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Cyclical companies and cyclical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Cyclical stock:</a:t>
            </a:r>
          </a:p>
          <a:p>
            <a:r>
              <a:rPr lang="en-US" dirty="0"/>
              <a:t>Experiences changes in rates of return greater than changes in overall market rates of return</a:t>
            </a:r>
          </a:p>
          <a:p>
            <a:r>
              <a:rPr lang="en-US" dirty="0"/>
              <a:t>Stocks with high betas</a:t>
            </a:r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494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Speculative </a:t>
            </a:r>
            <a:r>
              <a:rPr lang="en-US" dirty="0" smtClean="0"/>
              <a:t>companies </a:t>
            </a:r>
            <a:r>
              <a:rPr lang="en-US" dirty="0" err="1" smtClean="0"/>
              <a:t>vs</a:t>
            </a:r>
            <a:r>
              <a:rPr lang="en-US" dirty="0" smtClean="0"/>
              <a:t> speculative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/>
              <a:t>Speculative companies</a:t>
            </a:r>
          </a:p>
          <a:p>
            <a:r>
              <a:rPr lang="en-US" dirty="0" smtClean="0"/>
              <a:t>Whose </a:t>
            </a:r>
            <a:r>
              <a:rPr lang="en-US" dirty="0"/>
              <a:t>assets involve greater risk but that also has a possibility of greater </a:t>
            </a:r>
            <a:r>
              <a:rPr lang="en-US" dirty="0" smtClean="0"/>
              <a:t>gain</a:t>
            </a:r>
          </a:p>
          <a:p>
            <a:pPr marL="68580" indent="0">
              <a:buNone/>
            </a:pPr>
            <a:r>
              <a:rPr lang="en-US" b="1" dirty="0" smtClean="0"/>
              <a:t>Speculative stock</a:t>
            </a:r>
          </a:p>
          <a:p>
            <a:pPr marL="68580" indent="0">
              <a:buNone/>
            </a:pPr>
            <a:r>
              <a:rPr lang="en-US" dirty="0"/>
              <a:t>Possesses a high probability of low or negative rates of </a:t>
            </a:r>
            <a:r>
              <a:rPr lang="en-US" dirty="0" smtClean="0"/>
              <a:t>return</a:t>
            </a: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677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Speculative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that is overpriced, leading to a high probability that during the future period when the market adjusts the stock price to its true value,</a:t>
            </a:r>
          </a:p>
          <a:p>
            <a:endParaRPr lang="en-US" dirty="0"/>
          </a:p>
          <a:p>
            <a:r>
              <a:rPr lang="en-US" dirty="0"/>
              <a:t>Will experience either low or possibly negative rates of return</a:t>
            </a:r>
          </a:p>
          <a:p>
            <a:endParaRPr lang="en-US" dirty="0"/>
          </a:p>
          <a:p>
            <a:r>
              <a:rPr lang="en-US" dirty="0"/>
              <a:t>Might be the case for an excellent growth stock that is substantially overvalued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03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47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Firm’s Overall Strategic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10446"/>
            <a:ext cx="6777317" cy="382218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Porter suggests two major strategies: </a:t>
            </a:r>
          </a:p>
          <a:p>
            <a:pPr lvl="1"/>
            <a:r>
              <a:rPr lang="en-US" dirty="0"/>
              <a:t>Low-Cost Strategy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The firm seeks to be the low-cost producer, and hence the cost leader in its industry</a:t>
            </a:r>
            <a:r>
              <a:rPr lang="en-US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Cost advantages vary by industry and might include economies of scale, proprietary technology,</a:t>
            </a:r>
          </a:p>
          <a:p>
            <a:pPr marL="919163" lvl="2" indent="0">
              <a:buNone/>
            </a:pPr>
            <a:endParaRPr lang="en-US" dirty="0"/>
          </a:p>
          <a:p>
            <a:pPr marL="919163" lvl="2" indent="0">
              <a:buNone/>
            </a:pPr>
            <a:r>
              <a:rPr lang="en-US" dirty="0"/>
              <a:t> </a:t>
            </a:r>
            <a:r>
              <a:rPr lang="en-US" dirty="0">
                <a:cs typeface="Times New Roman" pitchFamily="18" charset="0"/>
              </a:rPr>
              <a:t>Differentiation Strategy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cs typeface="Times New Roman" pitchFamily="18" charset="0"/>
              </a:rPr>
              <a:t>Firm positions itself as unique in the industry </a:t>
            </a:r>
            <a:r>
              <a:rPr lang="en-US" dirty="0"/>
              <a:t>in an area that is important to buyers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 company can attempt to differentiate itself based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on its distribution system or some unique marketing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22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50515"/>
          </a:xfrm>
        </p:spPr>
        <p:txBody>
          <a:bodyPr/>
          <a:lstStyle/>
          <a:p>
            <a:r>
              <a:rPr lang="en-US" dirty="0" smtClean="0"/>
              <a:t>Company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600" dirty="0"/>
              <a:t>SWOT analysis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Strengths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Weaknesses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Opportunities</a:t>
            </a:r>
          </a:p>
          <a:p>
            <a:pPr lvl="2">
              <a:buFont typeface="Wingdings" pitchFamily="2" charset="2"/>
              <a:buChar char="§"/>
            </a:pPr>
            <a:r>
              <a:rPr lang="en-US" sz="2400" dirty="0"/>
              <a:t>Threats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6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801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07834"/>
            <a:ext cx="6777317" cy="43247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Internal Analysis</a:t>
            </a:r>
          </a:p>
          <a:p>
            <a:pPr lvl="1"/>
            <a:r>
              <a:rPr lang="en-US" dirty="0"/>
              <a:t>Strengths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Give the firm a comparative advantage in the marketplace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Perceived strengths can include good customer service, high-quality products, strong brand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image, customer loyalty, innovative R&amp;D, market leadership, or strong financial resources</a:t>
            </a:r>
          </a:p>
          <a:p>
            <a:pPr lvl="1"/>
            <a:r>
              <a:rPr lang="en-US" dirty="0"/>
              <a:t>Weaknesses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Weaknesses result when competitors have </a:t>
            </a:r>
            <a:r>
              <a:rPr lang="en-US" dirty="0" smtClean="0"/>
              <a:t>potentially advantages </a:t>
            </a:r>
            <a:r>
              <a:rPr lang="en-US" dirty="0"/>
              <a:t>over the firm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807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37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SWOT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98820"/>
            <a:ext cx="6777317" cy="4033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External Analysis</a:t>
            </a:r>
          </a:p>
          <a:p>
            <a:pPr lvl="1"/>
            <a:r>
              <a:rPr lang="en-US" dirty="0"/>
              <a:t>Opportunities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These are environmental factors that favor the firm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They may include a growing market for the firm’s products (domestic and international), shrinking competition, favorable exchange rate </a:t>
            </a:r>
            <a:r>
              <a:rPr lang="en-US" dirty="0" smtClean="0"/>
              <a:t>shifts</a:t>
            </a:r>
          </a:p>
          <a:p>
            <a:pPr lvl="1"/>
            <a:r>
              <a:rPr lang="en-US" dirty="0"/>
              <a:t>Threats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They are environmental factors that can hinder the firm in achieving its goals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Examples would include a slowing domestic economy, additional government regulation, an increase in industry competition, threats of entry, </a:t>
            </a:r>
          </a:p>
        </p:txBody>
      </p:sp>
    </p:spTree>
    <p:extLst>
      <p:ext uri="{BB962C8B-B14F-4D97-AF65-F5344CB8AC3E}">
        <p14:creationId xmlns:p14="http://schemas.microsoft.com/office/powerpoint/2010/main" val="4041351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47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itchFamily="18" charset="0"/>
              </a:rPr>
              <a:t>Some Lessons from Peter Lynch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3992"/>
            <a:ext cx="6777317" cy="3848637"/>
          </a:xfrm>
        </p:spPr>
        <p:txBody>
          <a:bodyPr>
            <a:normAutofit/>
          </a:bodyPr>
          <a:lstStyle/>
          <a:p>
            <a:r>
              <a:rPr lang="en-US" dirty="0">
                <a:cs typeface="Times New Roman" pitchFamily="18" charset="0"/>
              </a:rPr>
              <a:t>Favorable Attributes of </a:t>
            </a:r>
            <a:r>
              <a:rPr lang="en-US" dirty="0" smtClean="0">
                <a:cs typeface="Times New Roman" pitchFamily="18" charset="0"/>
              </a:rPr>
              <a:t>Firms may result in favorable stock market performance</a:t>
            </a:r>
            <a:endParaRPr lang="en-US" dirty="0"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dirty="0"/>
              <a:t>Firm’s product should not be faddish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 should have some long-run comparative advantage over its rivals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Firm’s industry or product has market stability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cs typeface="Times New Roman" pitchFamily="18" charset="0"/>
              </a:rPr>
              <a:t>Firm can benefit from cost reductions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13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Intrinsic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Present value of cash flows (PVCF)</a:t>
            </a:r>
          </a:p>
          <a:p>
            <a:pPr lvl="1"/>
            <a:r>
              <a:rPr lang="en-US" dirty="0"/>
              <a:t>Present value of dividends (DDM)</a:t>
            </a:r>
          </a:p>
          <a:p>
            <a:pPr lvl="1"/>
            <a:r>
              <a:rPr lang="en-US" dirty="0"/>
              <a:t>Present value of free cash flow to equity (FCFE)</a:t>
            </a:r>
          </a:p>
          <a:p>
            <a:pPr lvl="1"/>
            <a:r>
              <a:rPr lang="en-US" dirty="0"/>
              <a:t>Present value of free cash flow (FCFF)</a:t>
            </a:r>
          </a:p>
          <a:p>
            <a:r>
              <a:rPr lang="en-US" dirty="0"/>
              <a:t>Relative valuation techniques</a:t>
            </a:r>
          </a:p>
          <a:p>
            <a:pPr lvl="1"/>
            <a:r>
              <a:rPr lang="en-US" dirty="0"/>
              <a:t>Price earnings ratio (P/E)</a:t>
            </a:r>
          </a:p>
          <a:p>
            <a:pPr lvl="1"/>
            <a:r>
              <a:rPr lang="en-US" dirty="0"/>
              <a:t>Price cash flow ratios (P/CF)</a:t>
            </a:r>
          </a:p>
          <a:p>
            <a:pPr lvl="1"/>
            <a:r>
              <a:rPr lang="en-US" dirty="0"/>
              <a:t>Price book value ratios (P/BV)</a:t>
            </a:r>
          </a:p>
          <a:p>
            <a:pPr lvl="1"/>
            <a:r>
              <a:rPr lang="en-US" dirty="0"/>
              <a:t>Price sales ratio (P/S)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8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Company Analysis vs. Stock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Good companies are not necessarily good </a:t>
            </a:r>
            <a:r>
              <a:rPr lang="en-US" dirty="0" smtClean="0"/>
              <a:t>investments. Why?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Compare the intrinsic value of a stock to its market </a:t>
            </a:r>
            <a:r>
              <a:rPr lang="en-US" dirty="0" smtClean="0"/>
              <a:t>value</a:t>
            </a:r>
          </a:p>
          <a:p>
            <a:r>
              <a:rPr lang="en-US" dirty="0"/>
              <a:t>Stock of a great company may be </a:t>
            </a:r>
            <a:r>
              <a:rPr lang="en-US" dirty="0" smtClean="0"/>
              <a:t>overpriced (market value is higher than intrinsic value)</a:t>
            </a:r>
            <a:endParaRPr lang="en-US" dirty="0"/>
          </a:p>
          <a:p>
            <a:r>
              <a:rPr lang="en-US" dirty="0" smtClean="0"/>
              <a:t>Which means its not a good stock to invest in although the company’s performance is extremely well.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9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3850"/>
            <a:ext cx="7024744" cy="5357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 Value of Dividends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03285"/>
            <a:ext cx="6777317" cy="3729345"/>
          </a:xfrm>
        </p:spPr>
        <p:txBody>
          <a:bodyPr>
            <a:noAutofit/>
          </a:bodyPr>
          <a:lstStyle/>
          <a:p>
            <a:r>
              <a:rPr lang="en-US" dirty="0" smtClean="0"/>
              <a:t>Dividend discount model (DDM).</a:t>
            </a:r>
          </a:p>
          <a:p>
            <a:r>
              <a:rPr lang="en-US" dirty="0" smtClean="0"/>
              <a:t>This model has a typical assumption that the dividend will grow at a constant rate over time.</a:t>
            </a:r>
          </a:p>
          <a:p>
            <a:r>
              <a:rPr lang="en-US" dirty="0" smtClean="0"/>
              <a:t>Although this assumption is not realistic for fast growing or cyclical firms, this assumption may be appropriate for many mature firms</a:t>
            </a:r>
          </a:p>
        </p:txBody>
      </p:sp>
    </p:spTree>
    <p:extLst>
      <p:ext uri="{BB962C8B-B14F-4D97-AF65-F5344CB8AC3E}">
        <p14:creationId xmlns:p14="http://schemas.microsoft.com/office/powerpoint/2010/main" val="1749333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57356"/>
          </a:xfrm>
        </p:spPr>
        <p:txBody>
          <a:bodyPr/>
          <a:lstStyle/>
          <a:p>
            <a:pPr algn="ctr"/>
            <a:r>
              <a:rPr lang="en-US" dirty="0" smtClean="0"/>
              <a:t>DDM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complex DDM  exist for more complicated growth forecast including two stage growth models (a period of fast growth followed by a period of a constant growth)</a:t>
            </a:r>
          </a:p>
          <a:p>
            <a:r>
              <a:rPr lang="en-US" dirty="0" smtClean="0"/>
              <a:t>Or three stage growth model ( a period of a fast growth followed by a period of diminishing growth followed by period of constant growth)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53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Constant Growth DDM</a:t>
            </a:r>
          </a:p>
          <a:p>
            <a:pPr>
              <a:buFontTx/>
              <a:buNone/>
            </a:pPr>
            <a:r>
              <a:rPr lang="en-US" dirty="0"/>
              <a:t>		Intrinsic Value = D</a:t>
            </a:r>
            <a:r>
              <a:rPr lang="en-US" baseline="-25000" dirty="0"/>
              <a:t>1</a:t>
            </a:r>
            <a:r>
              <a:rPr lang="en-US" dirty="0"/>
              <a:t>/(k-g) and D</a:t>
            </a:r>
            <a:r>
              <a:rPr lang="en-US" baseline="-25000" dirty="0"/>
              <a:t>1</a:t>
            </a:r>
            <a:r>
              <a:rPr lang="en-US" dirty="0"/>
              <a:t>= D</a:t>
            </a:r>
            <a:r>
              <a:rPr lang="en-US" baseline="-25000" dirty="0"/>
              <a:t>0</a:t>
            </a:r>
            <a:r>
              <a:rPr lang="en-US" dirty="0"/>
              <a:t>(1+g)</a:t>
            </a:r>
          </a:p>
          <a:p>
            <a:r>
              <a:rPr lang="en-US" b="1" dirty="0"/>
              <a:t>Growth Rate Estimates</a:t>
            </a:r>
          </a:p>
          <a:p>
            <a:pPr lvl="1"/>
            <a:r>
              <a:rPr lang="en-US" dirty="0"/>
              <a:t>Average Dividend Growth Rate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  <a:p>
            <a:pPr lvl="1">
              <a:lnSpc>
                <a:spcPct val="50000"/>
              </a:lnSpc>
            </a:pPr>
            <a:endParaRPr lang="en-US" dirty="0"/>
          </a:p>
          <a:p>
            <a:pPr lvl="1"/>
            <a:r>
              <a:rPr lang="en-US" dirty="0"/>
              <a:t>Sustainable Growth Rate </a:t>
            </a:r>
          </a:p>
          <a:p>
            <a:pPr lvl="2">
              <a:buFontTx/>
              <a:buNone/>
            </a:pPr>
            <a:r>
              <a:rPr lang="en-US" sz="2400" dirty="0"/>
              <a:t>   g = RR X ROE</a:t>
            </a:r>
          </a:p>
          <a:p>
            <a:endParaRPr lang="en-US" dirty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459449"/>
              </p:ext>
            </p:extLst>
          </p:nvPr>
        </p:nvGraphicFramePr>
        <p:xfrm>
          <a:off x="2857810" y="3982260"/>
          <a:ext cx="2669677" cy="93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812800" imgH="469900" progId="Equation.3">
                  <p:embed/>
                </p:oleObj>
              </mc:Choice>
              <mc:Fallback>
                <p:oleObj name="Equation" r:id="rId3" imgW="8128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810" y="3982260"/>
                        <a:ext cx="2669677" cy="938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1264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0" hangingPunct="0"/>
            <a:r>
              <a:rPr lang="en-US" dirty="0"/>
              <a:t>Required Rate of Return Estimate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Nominal risk-free interest rate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Risk </a:t>
            </a:r>
            <a:r>
              <a:rPr lang="en-US" dirty="0" smtClean="0"/>
              <a:t>premium (expected return on the market – risk free rate)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 smtClean="0"/>
              <a:t>Beta is estimated by regressing market return on the stock return. And the slope of this regression line is the stock measure of systematic risk.</a:t>
            </a: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marL="517525" lvl="1" indent="0">
              <a:lnSpc>
                <a:spcPct val="120000"/>
              </a:lnSpc>
              <a:buNone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E(</a:t>
            </a:r>
            <a:r>
              <a:rPr lang="en-US" sz="2600" dirty="0" err="1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600" baseline="-25000" dirty="0" err="1">
                <a:latin typeface="Cambria Math" pitchFamily="18" charset="0"/>
                <a:ea typeface="Cambria Math" pitchFamily="18" charset="0"/>
              </a:rPr>
              <a:t>stock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) = RFR+ </a:t>
            </a:r>
            <a:r>
              <a:rPr lang="el-GR" sz="2600" dirty="0">
                <a:latin typeface="Cambria Math" pitchFamily="18" charset="0"/>
                <a:ea typeface="Cambria Math" pitchFamily="18" charset="0"/>
              </a:rPr>
              <a:t>β</a:t>
            </a:r>
            <a:r>
              <a:rPr lang="en-US" sz="2600" baseline="-25000" dirty="0">
                <a:latin typeface="Cambria Math" pitchFamily="18" charset="0"/>
                <a:ea typeface="Cambria Math" pitchFamily="18" charset="0"/>
              </a:rPr>
              <a:t>stock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[E(</a:t>
            </a:r>
            <a:r>
              <a:rPr lang="en-US" sz="2600" dirty="0" err="1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600" baseline="-25000" dirty="0" err="1">
                <a:latin typeface="Cambria Math" pitchFamily="18" charset="0"/>
                <a:ea typeface="Cambria Math" pitchFamily="18" charset="0"/>
              </a:rPr>
              <a:t>market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) – RFR]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199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lnSpc>
                <a:spcPct val="110000"/>
              </a:lnSpc>
            </a:pPr>
            <a:r>
              <a:rPr lang="en-US" dirty="0"/>
              <a:t>The Present Value of Dividends Model (DDM)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Model requires k&gt;g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With g&gt;k, analyst must use multi-stage model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2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Present Value of </a:t>
            </a:r>
            <a:br>
              <a:rPr lang="en-US" b="1" dirty="0"/>
            </a:br>
            <a:r>
              <a:rPr lang="en-US" b="1" dirty="0"/>
              <a:t>Operating Free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Discount the firm’s operating free cash flow to the firm (FCFF) at the firm’s weighted average cost of capital (WACC) </a:t>
            </a:r>
          </a:p>
          <a:p>
            <a:pPr>
              <a:lnSpc>
                <a:spcPct val="120000"/>
              </a:lnSpc>
            </a:pPr>
            <a:r>
              <a:rPr lang="en-US" dirty="0"/>
              <a:t>Computing FCFF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		FCFF =EBIT (1-Tax Rate)</a:t>
            </a:r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sz="2800" dirty="0"/>
              <a:t>+ Depreciation Expense </a:t>
            </a:r>
          </a:p>
          <a:p>
            <a:pPr lvl="1">
              <a:buFontTx/>
              <a:buNone/>
            </a:pPr>
            <a:r>
              <a:rPr lang="en-US" sz="2800" dirty="0"/>
              <a:t>			- Capital Spending</a:t>
            </a:r>
          </a:p>
          <a:p>
            <a:pPr lvl="1">
              <a:buFontTx/>
              <a:buNone/>
            </a:pPr>
            <a:r>
              <a:rPr lang="en-US" sz="2800" dirty="0"/>
              <a:t>			- </a:t>
            </a:r>
            <a:r>
              <a:rPr lang="en-US" sz="2800" dirty="0">
                <a:sym typeface="Symbol" pitchFamily="18" charset="2"/>
              </a:rPr>
              <a:t> in Working Capital </a:t>
            </a:r>
          </a:p>
          <a:p>
            <a:pPr lvl="1">
              <a:buFontTx/>
              <a:buNone/>
            </a:pPr>
            <a:r>
              <a:rPr lang="en-US" sz="2800" dirty="0">
                <a:sym typeface="Symbol" pitchFamily="18" charset="2"/>
              </a:rPr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20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3850"/>
            <a:ext cx="7024744" cy="109132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Present Value of </a:t>
            </a:r>
            <a:br>
              <a:rPr lang="en-US" b="1" dirty="0"/>
            </a:br>
            <a:r>
              <a:rPr lang="en-US" b="1" dirty="0"/>
              <a:t>Operating Free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 alternative measure of long-run growth</a:t>
            </a:r>
          </a:p>
          <a:p>
            <a:pPr lvl="1">
              <a:buFontTx/>
              <a:buNone/>
            </a:pPr>
            <a:r>
              <a:rPr lang="en-US" dirty="0"/>
              <a:t>			</a:t>
            </a:r>
            <a:r>
              <a:rPr lang="en-US" sz="2800" dirty="0"/>
              <a:t>g = (RR)(ROIC)</a:t>
            </a:r>
          </a:p>
          <a:p>
            <a:pPr lvl="1">
              <a:buFontTx/>
              <a:buNone/>
            </a:pPr>
            <a:r>
              <a:rPr lang="en-US" sz="2000" dirty="0"/>
              <a:t>	where:</a:t>
            </a:r>
          </a:p>
          <a:p>
            <a:pPr lvl="2">
              <a:buFontTx/>
              <a:buNone/>
            </a:pPr>
            <a:r>
              <a:rPr lang="en-US" dirty="0"/>
              <a:t>RR = the average retention rate</a:t>
            </a:r>
          </a:p>
          <a:p>
            <a:pPr lvl="2">
              <a:buFontTx/>
              <a:buNone/>
            </a:pPr>
            <a:r>
              <a:rPr lang="en-US" dirty="0"/>
              <a:t>ROIC = EBIT (1-Tax Rate)/Total </a:t>
            </a:r>
            <a:r>
              <a:rPr lang="en-US" dirty="0" smtClean="0"/>
              <a:t>Capital (return on invested capital)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Computation of WACC</a:t>
            </a:r>
          </a:p>
          <a:p>
            <a:pPr>
              <a:buFontTx/>
              <a:buNone/>
            </a:pPr>
            <a:r>
              <a:rPr lang="en-US" dirty="0"/>
              <a:t>			WACC=W</a:t>
            </a:r>
            <a:r>
              <a:rPr lang="en-US" baseline="-25000" dirty="0"/>
              <a:t>E</a:t>
            </a:r>
            <a:r>
              <a:rPr lang="en-US" dirty="0"/>
              <a:t> k</a:t>
            </a:r>
            <a:r>
              <a:rPr lang="en-US" baseline="-25000" dirty="0"/>
              <a:t> </a:t>
            </a:r>
            <a:r>
              <a:rPr lang="en-US" dirty="0"/>
              <a:t>+ W</a:t>
            </a:r>
            <a:r>
              <a:rPr lang="en-US" baseline="-25000" dirty="0"/>
              <a:t>D</a:t>
            </a:r>
            <a:r>
              <a:rPr lang="en-US" dirty="0"/>
              <a:t> </a:t>
            </a:r>
            <a:r>
              <a:rPr lang="en-US" dirty="0" err="1"/>
              <a:t>i</a:t>
            </a:r>
            <a:endParaRPr lang="en-US" dirty="0"/>
          </a:p>
          <a:p>
            <a:pPr>
              <a:buFontTx/>
              <a:buNone/>
            </a:pPr>
            <a:r>
              <a:rPr lang="en-US" sz="2000" dirty="0"/>
              <a:t>	      where:</a:t>
            </a:r>
          </a:p>
          <a:p>
            <a:pPr lvl="1">
              <a:buFontTx/>
              <a:buNone/>
            </a:pPr>
            <a:r>
              <a:rPr lang="en-US" sz="1800" dirty="0"/>
              <a:t>		</a:t>
            </a:r>
            <a:r>
              <a:rPr lang="en-US" sz="2000" i="1" dirty="0"/>
              <a:t>W</a:t>
            </a:r>
            <a:r>
              <a:rPr lang="en-US" sz="2000" i="1" baseline="-25000" dirty="0"/>
              <a:t>E</a:t>
            </a:r>
            <a:r>
              <a:rPr lang="en-US" sz="2000" dirty="0"/>
              <a:t> = the proportion of equity in total capital</a:t>
            </a:r>
          </a:p>
          <a:p>
            <a:pPr lvl="1">
              <a:buFontTx/>
              <a:buNone/>
            </a:pPr>
            <a:r>
              <a:rPr lang="en-US" sz="2000" dirty="0"/>
              <a:t>		</a:t>
            </a:r>
            <a:r>
              <a:rPr lang="en-US" sz="2000" i="1" dirty="0"/>
              <a:t>k</a:t>
            </a:r>
            <a:r>
              <a:rPr lang="en-US" sz="2000" dirty="0"/>
              <a:t> = the after-tax cost of equity (from the SML)</a:t>
            </a:r>
          </a:p>
          <a:p>
            <a:pPr lvl="1">
              <a:buFontTx/>
              <a:buNone/>
            </a:pPr>
            <a:r>
              <a:rPr lang="en-US" sz="2000" dirty="0"/>
              <a:t>		</a:t>
            </a:r>
            <a:r>
              <a:rPr lang="en-US" sz="2000" i="1" dirty="0"/>
              <a:t>W</a:t>
            </a:r>
            <a:r>
              <a:rPr lang="en-US" sz="2000" i="1" baseline="-25000" dirty="0"/>
              <a:t>D</a:t>
            </a:r>
            <a:r>
              <a:rPr lang="en-US" sz="2000" dirty="0"/>
              <a:t> = the proportion of debt in total capital</a:t>
            </a:r>
          </a:p>
          <a:p>
            <a:pPr lvl="1">
              <a:buFontTx/>
              <a:buNone/>
            </a:pPr>
            <a:r>
              <a:rPr lang="en-US" sz="2000" dirty="0"/>
              <a:t>		</a:t>
            </a:r>
            <a:r>
              <a:rPr lang="en-US" sz="2000" i="1" dirty="0" err="1"/>
              <a:t>i</a:t>
            </a:r>
            <a:r>
              <a:rPr lang="en-US" sz="2000" dirty="0"/>
              <a:t> = the after-tax cost of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59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693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Analysis of Growth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62274"/>
            <a:ext cx="6777317" cy="37703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Generating rates of return greater than the firm’s cost of capital is considered to be </a:t>
            </a:r>
            <a:r>
              <a:rPr lang="en-US" dirty="0" smtClean="0"/>
              <a:t>temporary why?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because in a competitive economy, if the rate of return for a given company exceed the rate of return expected based on the risk involved, then other companies will inter the industry, increase the supply , and eventually drive prices down until the rate of return earned on a capital invested are consistent with the risk involved.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76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Analysis of Growth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Earnings higher the required rate of return are pure profits</a:t>
            </a:r>
          </a:p>
          <a:p>
            <a:r>
              <a:rPr lang="en-US" dirty="0"/>
              <a:t>How long can they earn these excess profits?</a:t>
            </a:r>
          </a:p>
          <a:p>
            <a:r>
              <a:rPr lang="en-US" dirty="0"/>
              <a:t>Is the stock properly valued?</a:t>
            </a:r>
          </a:p>
          <a:p>
            <a:r>
              <a:rPr lang="en-US" dirty="0" smtClean="0"/>
              <a:t>Type of firms in term of growth( we assumed in the following slides that the company is all equity firm)</a:t>
            </a:r>
            <a:endParaRPr lang="en-US" dirty="0"/>
          </a:p>
          <a:p>
            <a:pPr lvl="1"/>
            <a:r>
              <a:rPr lang="en-US" dirty="0"/>
              <a:t>No growth firms</a:t>
            </a:r>
          </a:p>
          <a:p>
            <a:pPr lvl="1"/>
            <a:r>
              <a:rPr lang="en-US" dirty="0"/>
              <a:t>Long-run growth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22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8191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No-Growth Firm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0" y="1999399"/>
                <a:ext cx="6777317" cy="350897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Generate a constant stream of cash flows, E</a:t>
                </a:r>
              </a:p>
              <a:p>
                <a:r>
                  <a:rPr lang="en-US" dirty="0" smtClean="0"/>
                  <a:t>r = rate of return on assets</a:t>
                </a:r>
              </a:p>
              <a:p>
                <a:r>
                  <a:rPr lang="en-US" dirty="0" smtClean="0"/>
                  <a:t>E = r × Assets</a:t>
                </a:r>
              </a:p>
              <a:p>
                <a:r>
                  <a:rPr lang="en-US" dirty="0" smtClean="0"/>
                  <a:t>Since b, the rate of retention is 0</a:t>
                </a:r>
              </a:p>
              <a:p>
                <a:r>
                  <a:rPr lang="en-US" dirty="0" smtClean="0"/>
                  <a:t>E </a:t>
                </a:r>
                <a:r>
                  <a:rPr lang="en-US" dirty="0"/>
                  <a:t>= r × </a:t>
                </a:r>
                <a:r>
                  <a:rPr lang="en-US" dirty="0" smtClean="0"/>
                  <a:t>Assets = Dividends</a:t>
                </a:r>
              </a:p>
              <a:p>
                <a:r>
                  <a:rPr lang="en-US" dirty="0" smtClean="0"/>
                  <a:t>V </a:t>
                </a:r>
                <a:r>
                  <a:rPr lang="en-US" sz="3200" dirty="0" smtClean="0"/>
                  <a:t>= </a:t>
                </a:r>
                <a:endParaRPr lang="en-US" dirty="0" smtClean="0"/>
              </a:p>
              <a:p>
                <a:r>
                  <a:rPr lang="en-US" dirty="0"/>
                  <a:t>Required Rate of Return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0" y="1999399"/>
                <a:ext cx="6777317" cy="350897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73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9640"/>
            <a:ext cx="7024744" cy="980837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</a:t>
            </a:r>
            <a:r>
              <a:rPr lang="en-US" dirty="0" smtClean="0"/>
              <a:t>companies and growth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23950"/>
            <a:ext cx="6777317" cy="3908679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Growth company </a:t>
            </a:r>
            <a:r>
              <a:rPr lang="en-US" dirty="0" smtClean="0"/>
              <a:t>is a: </a:t>
            </a:r>
          </a:p>
          <a:p>
            <a:r>
              <a:rPr lang="en-US" dirty="0" smtClean="0"/>
              <a:t>company that has a rate of return that is higher than the required rate of return (WACC).</a:t>
            </a:r>
          </a:p>
          <a:p>
            <a:r>
              <a:rPr lang="en-US" dirty="0" smtClean="0"/>
              <a:t>Has the potential for future earning growth.</a:t>
            </a:r>
          </a:p>
          <a:p>
            <a:r>
              <a:rPr lang="en-US" dirty="0" smtClean="0"/>
              <a:t>The firm’s sales and earnings grow faster than those of a similar risk firms and the overall economy.</a:t>
            </a:r>
          </a:p>
          <a:p>
            <a:r>
              <a:rPr lang="en-US" dirty="0" smtClean="0"/>
              <a:t>Younger companies that has above average investment opportunities.</a:t>
            </a:r>
          </a:p>
          <a:p>
            <a:r>
              <a:rPr lang="en-US" dirty="0" smtClean="0"/>
              <a:t>These companies retain a large portion of its earning to fund these investment projects.</a:t>
            </a:r>
          </a:p>
          <a:p>
            <a:r>
              <a:rPr lang="en-US" dirty="0" smtClean="0"/>
              <a:t>Low dividend payout ratio. Or no dividend sometimes.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16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555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Long-Run Growth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59280"/>
            <a:ext cx="6777317" cy="42733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Assume some of the earnings are </a:t>
            </a:r>
            <a:r>
              <a:rPr lang="en-US" dirty="0" smtClean="0"/>
              <a:t>reinvested then the value of an all equity firm is the value of the following components: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1. E </a:t>
            </a:r>
            <a:r>
              <a:rPr lang="en-US" dirty="0"/>
              <a:t>= the level of constant net earnings expected from existing assets, without further net investments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2. G </a:t>
            </a:r>
            <a:r>
              <a:rPr lang="en-US" dirty="0"/>
              <a:t>= the growth component that equals to the present value of capital gains expected from reinvested </a:t>
            </a:r>
            <a:r>
              <a:rPr lang="en-US" dirty="0" smtClean="0"/>
              <a:t>funds</a:t>
            </a:r>
          </a:p>
          <a:p>
            <a:r>
              <a:rPr lang="en-US" dirty="0"/>
              <a:t>The return on invested fund = r = </a:t>
            </a:r>
            <a:r>
              <a:rPr lang="en-US" dirty="0" err="1"/>
              <a:t>mk</a:t>
            </a:r>
            <a:endParaRPr lang="en-US" dirty="0"/>
          </a:p>
          <a:p>
            <a:r>
              <a:rPr lang="en-US" dirty="0"/>
              <a:t>m = rate of return on funds retained (r/k)</a:t>
            </a:r>
          </a:p>
          <a:p>
            <a:r>
              <a:rPr lang="en-US" dirty="0"/>
              <a:t>If m=1, then r =k</a:t>
            </a:r>
          </a:p>
          <a:p>
            <a:r>
              <a:rPr lang="en-US" dirty="0"/>
              <a:t>If m&gt;1, then r &gt; k </a:t>
            </a:r>
          </a:p>
          <a:p>
            <a:r>
              <a:rPr lang="en-US" dirty="0"/>
              <a:t>If m&lt;1, then r&lt;k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3.bE </a:t>
            </a:r>
            <a:r>
              <a:rPr lang="en-US" dirty="0"/>
              <a:t>= </a:t>
            </a:r>
            <a:r>
              <a:rPr lang="en-US" dirty="0" smtClean="0"/>
              <a:t>the proportion of earning that is reinvested, where b is the percent of retention.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60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83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Long Run Growth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45508"/>
            <a:ext cx="6777317" cy="448712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Simple </a:t>
            </a:r>
            <a:r>
              <a:rPr lang="en-US" b="1" dirty="0"/>
              <a:t>growth </a:t>
            </a:r>
            <a:r>
              <a:rPr lang="en-US" b="1" dirty="0" smtClean="0"/>
              <a:t>model:</a:t>
            </a:r>
          </a:p>
          <a:p>
            <a:r>
              <a:rPr lang="en-US" dirty="0" smtClean="0"/>
              <a:t>This model assumes the firm has growth opportunities that provides rates of return equal to r (where r is greater than k or m&gt;1)</a:t>
            </a:r>
          </a:p>
          <a:p>
            <a:r>
              <a:rPr lang="en-US" dirty="0" smtClean="0"/>
              <a:t>Also, it assumes that the firm can invest $R at that rate of return where R =</a:t>
            </a:r>
            <a:r>
              <a:rPr lang="en-US" dirty="0" err="1" smtClean="0"/>
              <a:t>bE</a:t>
            </a:r>
            <a:r>
              <a:rPr lang="en-US" dirty="0" smtClean="0"/>
              <a:t>, R is constant dollar amount because E is constant.</a:t>
            </a:r>
          </a:p>
          <a:p>
            <a:r>
              <a:rPr lang="en-US" dirty="0" smtClean="0"/>
              <a:t>The value of this firm:</a:t>
            </a:r>
          </a:p>
          <a:p>
            <a:pPr marL="68580" indent="0">
              <a:buNone/>
            </a:pPr>
            <a:r>
              <a:rPr lang="en-US" dirty="0" smtClean="0"/>
              <a:t>V= E/k + </a:t>
            </a:r>
            <a:r>
              <a:rPr lang="en-US" dirty="0" err="1" smtClean="0"/>
              <a:t>bE</a:t>
            </a:r>
            <a:r>
              <a:rPr lang="en-US" dirty="0" smtClean="0"/>
              <a:t> (m-1)/k</a:t>
            </a:r>
          </a:p>
          <a:p>
            <a:pPr marL="68580" indent="0">
              <a:buNone/>
            </a:pPr>
            <a:r>
              <a:rPr lang="en-US" dirty="0" smtClean="0"/>
              <a:t>The first part of the equation is the present value of a constant earning and the second part of the equation is the present value of  excess earning from growth investment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2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Negative Growth Model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Firm retains earnings, but reinvestment </a:t>
            </a:r>
            <a:r>
              <a:rPr lang="en-US" dirty="0" smtClean="0"/>
              <a:t>returns rate </a:t>
            </a:r>
            <a:r>
              <a:rPr lang="en-US" dirty="0"/>
              <a:t>are below the firm’s cost of capital. That is, r&lt;k </a:t>
            </a:r>
            <a:r>
              <a:rPr lang="en-US" dirty="0" smtClean="0"/>
              <a:t>or m&lt;1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Since growth will be positive (r&gt;0) but slower than it should be (r&lt;k), the value will decline when the investors discount the reinvestment stream at the cost of capital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50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Gain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/>
              <a:t>three factors that influence the capital gain component: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The amount of capital invested in growth investments </a:t>
            </a:r>
            <a:r>
              <a:rPr lang="en-US" i="1" dirty="0"/>
              <a:t>(b)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The relative rate of return earned on the funds retained </a:t>
            </a:r>
            <a:r>
              <a:rPr lang="en-US" i="1" dirty="0"/>
              <a:t>(m)</a:t>
            </a:r>
          </a:p>
          <a:p>
            <a:pPr lvl="2">
              <a:lnSpc>
                <a:spcPct val="110000"/>
              </a:lnSpc>
              <a:buFont typeface="Wingdings" pitchFamily="2" charset="2"/>
              <a:buChar char="§"/>
            </a:pPr>
            <a:r>
              <a:rPr lang="en-US" dirty="0"/>
              <a:t>The time period for these growth investments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51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4790"/>
            <a:ext cx="7024744" cy="691615"/>
          </a:xfrm>
        </p:spPr>
        <p:txBody>
          <a:bodyPr>
            <a:normAutofit fontScale="90000"/>
          </a:bodyPr>
          <a:lstStyle/>
          <a:p>
            <a:r>
              <a:rPr lang="en-US" dirty="0"/>
              <a:t>Long Run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96406"/>
            <a:ext cx="6777317" cy="4787868"/>
          </a:xfrm>
        </p:spPr>
        <p:txBody>
          <a:bodyPr/>
          <a:lstStyle/>
          <a:p>
            <a:pPr eaLnBrk="0" hangingPunct="0">
              <a:lnSpc>
                <a:spcPct val="120000"/>
              </a:lnSpc>
            </a:pPr>
            <a:r>
              <a:rPr lang="en-US" dirty="0"/>
              <a:t>Dynamic True Growth Model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Firm invests a constant percentage of current earnings in projects that generate rates of return above the firm’s required rate of return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In this case, r&gt;k and m&gt;</a:t>
            </a:r>
            <a:r>
              <a:rPr lang="en-US" dirty="0" smtClean="0"/>
              <a:t>1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 this model the amount invested is growing each ear as earning increase.</a:t>
            </a:r>
            <a:endParaRPr lang="en-US" dirty="0"/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Firm value for the dynamic growth model for an infinite time </a:t>
            </a:r>
            <a:r>
              <a:rPr lang="en-US" dirty="0" smtClean="0"/>
              <a:t>period</a:t>
            </a:r>
          </a:p>
          <a:p>
            <a:pPr lvl="1" eaLnBrk="0" hangingPunct="0">
              <a:lnSpc>
                <a:spcPct val="120000"/>
              </a:lnSpc>
              <a:spcBef>
                <a:spcPct val="0"/>
              </a:spcBef>
            </a:pPr>
            <a:endParaRPr lang="en-US" dirty="0"/>
          </a:p>
          <a:p>
            <a:endParaRPr lang="en-US" dirty="0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525718" y="5228586"/>
            <a:ext cx="1600200" cy="1055688"/>
            <a:chOff x="1968" y="2976"/>
            <a:chExt cx="1008" cy="665"/>
          </a:xfrm>
        </p:grpSpPr>
        <p:sp>
          <p:nvSpPr>
            <p:cNvPr id="5" name="AutoShape 6"/>
            <p:cNvSpPr>
              <a:spLocks noChangeAspect="1" noChangeArrowheads="1" noTextEdit="1"/>
            </p:cNvSpPr>
            <p:nvPr/>
          </p:nvSpPr>
          <p:spPr bwMode="auto">
            <a:xfrm>
              <a:off x="1968" y="2976"/>
              <a:ext cx="1008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>
              <a:off x="2413" y="3298"/>
              <a:ext cx="516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2781" y="3333"/>
              <a:ext cx="1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i="1" dirty="0">
                  <a:latin typeface="Times New Roman" pitchFamily="18" charset="0"/>
                </a:rPr>
                <a:t>g</a:t>
              </a:r>
              <a:endParaRPr 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429" y="3333"/>
              <a:ext cx="1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i="1" dirty="0">
                  <a:latin typeface="Times New Roman" pitchFamily="18" charset="0"/>
                </a:rPr>
                <a:t>k</a:t>
              </a:r>
              <a:endParaRPr 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2558" y="2991"/>
              <a:ext cx="17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i="1" dirty="0">
                  <a:latin typeface="Times New Roman" pitchFamily="18" charset="0"/>
                </a:rPr>
                <a:t>D</a:t>
              </a:r>
              <a:endParaRPr lang="en-US" dirty="0"/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1982" y="3144"/>
              <a:ext cx="1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i="1">
                  <a:latin typeface="Times New Roman" pitchFamily="18" charset="0"/>
                </a:rPr>
                <a:t>V</a:t>
              </a:r>
              <a:endParaRPr lang="en-US"/>
            </a:p>
          </p:txBody>
        </p:sp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2595" y="3305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dirty="0">
                  <a:latin typeface="Symbol" pitchFamily="18" charset="2"/>
                </a:rPr>
                <a:t>-</a:t>
              </a:r>
              <a:endParaRPr lang="en-US" dirty="0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auto">
            <a:xfrm>
              <a:off x="2220" y="3116"/>
              <a:ext cx="1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3000" dirty="0">
                  <a:latin typeface="Symbol" pitchFamily="18" charset="2"/>
                </a:rPr>
                <a:t>=</a:t>
              </a:r>
              <a:endParaRPr lang="en-US" dirty="0"/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2713" y="3140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1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02277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425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Growth Duration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37472"/>
            <a:ext cx="6777317" cy="46443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No company can grow indefinitely at a rate substantially above normal. 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purpose is to evaluate the high P/E ratio for the stock of a growth company by relating its P/E ratio to the firm’s rate of growth and duration of growth </a:t>
            </a:r>
          </a:p>
          <a:p>
            <a:pPr>
              <a:lnSpc>
                <a:spcPct val="90000"/>
              </a:lnSpc>
            </a:pPr>
            <a:r>
              <a:rPr lang="en-US" dirty="0"/>
              <a:t>A stock’s P/E is function of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expected rate of growth of earnings per share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stock’s required rate of return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firm’s dividend-payout ratio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17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63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Growth Duration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37950"/>
            <a:ext cx="6777317" cy="38946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growth estimate must consider both the rate of growth and how long this growth rate can be sustained—that is, the duration of the expected growth rate</a:t>
            </a:r>
          </a:p>
          <a:p>
            <a:r>
              <a:rPr lang="en-US" dirty="0" smtClean="0"/>
              <a:t>In order to apply the growth duration model we have to assume:</a:t>
            </a:r>
          </a:p>
          <a:p>
            <a:pPr marL="525780" indent="-457200">
              <a:buAutoNum type="arabicPeriod"/>
            </a:pPr>
            <a:r>
              <a:rPr lang="en-US" dirty="0" smtClean="0"/>
              <a:t>Equal risk in both firms we are comparing. (beta close to 1)</a:t>
            </a:r>
          </a:p>
          <a:p>
            <a:pPr marL="525780" indent="-457200">
              <a:buAutoNum type="arabicPeriod"/>
            </a:pPr>
            <a:r>
              <a:rPr lang="en-US" dirty="0" smtClean="0"/>
              <a:t>No significant difference in the payout ratio for these firms</a:t>
            </a:r>
          </a:p>
          <a:p>
            <a:pPr marL="52578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73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Inconsistency between the expected growth and  the P/E  ratio could be attributed to one of the four reasons:</a:t>
            </a:r>
          </a:p>
          <a:p>
            <a:pPr lvl="1"/>
            <a:r>
              <a:rPr lang="en-US" dirty="0"/>
              <a:t>A major difference in the risk involved</a:t>
            </a:r>
          </a:p>
          <a:p>
            <a:pPr lvl="1"/>
            <a:r>
              <a:rPr lang="en-US" dirty="0"/>
              <a:t>Inaccurate growth estimates</a:t>
            </a:r>
          </a:p>
          <a:p>
            <a:pPr lvl="1"/>
            <a:r>
              <a:rPr lang="en-US" dirty="0"/>
              <a:t>Stock with a low P/E relative to its growth rate is undervalued</a:t>
            </a:r>
          </a:p>
          <a:p>
            <a:pPr lvl="1"/>
            <a:r>
              <a:rPr lang="en-US" dirty="0"/>
              <a:t>Stock with high P/E and a low growth rate is overvalued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827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 of Growth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on board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1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20837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25746"/>
            <a:ext cx="6777317" cy="3606883"/>
          </a:xfrm>
        </p:spPr>
        <p:txBody>
          <a:bodyPr/>
          <a:lstStyle/>
          <a:p>
            <a:r>
              <a:rPr lang="en-US" b="1" dirty="0" smtClean="0"/>
              <a:t>Growth stock </a:t>
            </a:r>
            <a:r>
              <a:rPr lang="en-US" dirty="0" smtClean="0"/>
              <a:t>is :</a:t>
            </a:r>
          </a:p>
          <a:p>
            <a:r>
              <a:rPr lang="en-US" dirty="0"/>
              <a:t>Stock with higher expected rate of return than other stocks in the market with similar risk characteristics</a:t>
            </a:r>
          </a:p>
          <a:p>
            <a:r>
              <a:rPr lang="en-US" dirty="0"/>
              <a:t>Achieves this superior risk-adjusted rate of return because the market has </a:t>
            </a:r>
            <a:r>
              <a:rPr lang="en-US" b="1" dirty="0">
                <a:solidFill>
                  <a:srgbClr val="FFC000"/>
                </a:solidFill>
              </a:rPr>
              <a:t>undervalued</a:t>
            </a:r>
            <a:r>
              <a:rPr lang="en-US" dirty="0"/>
              <a:t> it compared to other </a:t>
            </a:r>
            <a:r>
              <a:rPr lang="en-US" dirty="0" smtClean="0"/>
              <a:t>stocks.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5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83112"/>
          </a:xfrm>
        </p:spPr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74250"/>
            <a:ext cx="6777317" cy="3858380"/>
          </a:xfrm>
        </p:spPr>
        <p:txBody>
          <a:bodyPr/>
          <a:lstStyle/>
          <a:p>
            <a:r>
              <a:rPr lang="en-US" sz="1800" dirty="0"/>
              <a:t>Although stock market adjusts stock prices relatively quickly  and </a:t>
            </a:r>
            <a:r>
              <a:rPr lang="en-US" sz="1800" dirty="0" smtClean="0"/>
              <a:t>accurately to reflect new information, available information are not always perfect or complete. </a:t>
            </a:r>
          </a:p>
          <a:p>
            <a:r>
              <a:rPr lang="en-US" sz="1800" dirty="0" smtClean="0"/>
              <a:t>Therefore, incomplete information may cause a stock to be undervalued or overvalued at a point in time.</a:t>
            </a:r>
          </a:p>
          <a:p>
            <a:r>
              <a:rPr lang="en-US" sz="1800" dirty="0" smtClean="0"/>
              <a:t>If the stock is undervalued, its price should eventually reflect the true fundamental value when the correct information becomes available. </a:t>
            </a:r>
          </a:p>
          <a:p>
            <a:r>
              <a:rPr lang="en-US" sz="1800" dirty="0" smtClean="0"/>
              <a:t>During this period of price adjustment, it will be a growth stock.</a:t>
            </a:r>
          </a:p>
          <a:p>
            <a:pPr marL="68580" indent="0">
              <a:buNone/>
            </a:pPr>
            <a:endParaRPr lang="en-US" sz="18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9294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 stock are not necessarily limited to growth companies.</a:t>
            </a:r>
          </a:p>
          <a:p>
            <a:r>
              <a:rPr lang="en-US" dirty="0" smtClean="0"/>
              <a:t>It can be the stock of any type of company as long as this stock is undervalued by the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41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Growth companies and growth stocks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Example,</a:t>
            </a:r>
          </a:p>
          <a:p>
            <a:pPr marL="68580" indent="0">
              <a:buNone/>
            </a:pPr>
            <a:r>
              <a:rPr lang="en-US" dirty="0" smtClean="0"/>
              <a:t>if an overeager investor tend to overestimate the expected growth rate of earnings and cash flows for a growth company and inflate the price of a growth company stock.</a:t>
            </a:r>
          </a:p>
          <a:p>
            <a:pPr marL="68580" indent="0">
              <a:buNone/>
            </a:pPr>
            <a:r>
              <a:rPr lang="en-US" dirty="0" smtClean="0"/>
              <a:t>Then investors who paid the inflated stock price will earn a rate of return below the risk adjusted required rate of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80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962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Defensive companies </a:t>
            </a:r>
            <a:r>
              <a:rPr lang="en-US" dirty="0" err="1" smtClean="0"/>
              <a:t>vs</a:t>
            </a:r>
            <a:r>
              <a:rPr lang="en-US" dirty="0" smtClean="0"/>
              <a:t> defensive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Defensive Company</a:t>
            </a:r>
            <a:r>
              <a:rPr lang="en-US" dirty="0" smtClean="0"/>
              <a:t>:</a:t>
            </a:r>
          </a:p>
          <a:p>
            <a:r>
              <a:rPr lang="en-US" dirty="0" smtClean="0"/>
              <a:t> Whose </a:t>
            </a:r>
            <a:r>
              <a:rPr lang="en-US" dirty="0"/>
              <a:t>future earnings are likely to </a:t>
            </a:r>
            <a:r>
              <a:rPr lang="en-US" dirty="0" smtClean="0"/>
              <a:t>resist  </a:t>
            </a:r>
            <a:r>
              <a:rPr lang="en-US" dirty="0"/>
              <a:t>an economic downturn</a:t>
            </a:r>
          </a:p>
          <a:p>
            <a:r>
              <a:rPr lang="en-US" dirty="0"/>
              <a:t>Normally have low business risk and not excessive financial risk</a:t>
            </a:r>
          </a:p>
          <a:p>
            <a:r>
              <a:rPr lang="en-US" dirty="0"/>
              <a:t>Supply basic consumer necessities such as </a:t>
            </a:r>
            <a:r>
              <a:rPr lang="en-US" dirty="0" smtClean="0"/>
              <a:t>Public utilities or </a:t>
            </a:r>
            <a:r>
              <a:rPr lang="en-US" dirty="0"/>
              <a:t>grocery </a:t>
            </a:r>
            <a:r>
              <a:rPr lang="en-US" dirty="0" smtClean="0"/>
              <a:t>stores.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Defensive companies </a:t>
            </a:r>
            <a:r>
              <a:rPr lang="en-US" dirty="0" err="1"/>
              <a:t>vs</a:t>
            </a:r>
            <a:r>
              <a:rPr lang="en-US" dirty="0"/>
              <a:t> defensive stock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Defensive stock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Rate </a:t>
            </a:r>
            <a:r>
              <a:rPr lang="en-US" dirty="0"/>
              <a:t>of return is not expected to decline during an overall market </a:t>
            </a:r>
            <a:r>
              <a:rPr lang="en-US" dirty="0" smtClean="0"/>
              <a:t>decline or </a:t>
            </a:r>
            <a:r>
              <a:rPr lang="en-US" dirty="0"/>
              <a:t>decline less than the overall </a:t>
            </a:r>
            <a:r>
              <a:rPr lang="en-US" dirty="0" smtClean="0"/>
              <a:t>market.</a:t>
            </a:r>
          </a:p>
          <a:p>
            <a:r>
              <a:rPr lang="en-US" dirty="0"/>
              <a:t>Stock with low or negative systematic risk</a:t>
            </a:r>
          </a:p>
          <a:p>
            <a:r>
              <a:rPr lang="en-US" dirty="0" smtClean="0"/>
              <a:t>Or in other words, a stock that has a low positive or negative beta (</a:t>
            </a:r>
            <a:r>
              <a:rPr lang="en-US" dirty="0"/>
              <a:t>the expected return of an asset based on its </a:t>
            </a:r>
            <a:r>
              <a:rPr lang="en-US" dirty="0" smtClean="0"/>
              <a:t>expected </a:t>
            </a:r>
            <a:r>
              <a:rPr lang="en-US" dirty="0"/>
              <a:t>market </a:t>
            </a:r>
            <a:r>
              <a:rPr lang="en-US" dirty="0" smtClean="0"/>
              <a:t>returns is low)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25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4093</TotalTime>
  <Words>2091</Words>
  <Application>Microsoft Macintosh PowerPoint</Application>
  <PresentationFormat>On-screen Show (4:3)</PresentationFormat>
  <Paragraphs>245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Austin</vt:lpstr>
      <vt:lpstr>Equation</vt:lpstr>
      <vt:lpstr>Company analysis and stock valuation</vt:lpstr>
      <vt:lpstr>Company Analysis vs. Stock Valuation</vt:lpstr>
      <vt:lpstr>Growth companies and growth stocks</vt:lpstr>
      <vt:lpstr>Growth companies and growth stocks</vt:lpstr>
      <vt:lpstr>Growth companies and growth stocks</vt:lpstr>
      <vt:lpstr>Growth companies and growth stocks</vt:lpstr>
      <vt:lpstr>Growth companies and growth stocks</vt:lpstr>
      <vt:lpstr>Defensive companies vs defensive stock</vt:lpstr>
      <vt:lpstr>Defensive companies vs defensive stock</vt:lpstr>
      <vt:lpstr>Cyclical companies and cyclical stocks</vt:lpstr>
      <vt:lpstr>Cyclical companies and cyclical stocks</vt:lpstr>
      <vt:lpstr>Speculative companies vs speculative stocks</vt:lpstr>
      <vt:lpstr>Speculative stocks</vt:lpstr>
      <vt:lpstr>Firm’s Overall Strategic Approach</vt:lpstr>
      <vt:lpstr>Company Analysis</vt:lpstr>
      <vt:lpstr>SWOT Analysis</vt:lpstr>
      <vt:lpstr>SWOT Analysis</vt:lpstr>
      <vt:lpstr>Some Lessons from Peter Lynch </vt:lpstr>
      <vt:lpstr>Estimating Intrinsic value</vt:lpstr>
      <vt:lpstr>Present Value of Dividends</vt:lpstr>
      <vt:lpstr>DDM</vt:lpstr>
      <vt:lpstr>DDM</vt:lpstr>
      <vt:lpstr>DDM</vt:lpstr>
      <vt:lpstr>DDM</vt:lpstr>
      <vt:lpstr>Present Value of  Operating Free Cash Flow</vt:lpstr>
      <vt:lpstr>Present Value of  Operating Free Cash Flow</vt:lpstr>
      <vt:lpstr>Analysis of Growth Companies</vt:lpstr>
      <vt:lpstr>Analysis of Growth Companies</vt:lpstr>
      <vt:lpstr>No-Growth Firm</vt:lpstr>
      <vt:lpstr>Long-Run Growth Models</vt:lpstr>
      <vt:lpstr>Long Run Growth </vt:lpstr>
      <vt:lpstr>Long Run Growth</vt:lpstr>
      <vt:lpstr>Capital Gain components</vt:lpstr>
      <vt:lpstr>Long Run Growth</vt:lpstr>
      <vt:lpstr>Growth Duration Model</vt:lpstr>
      <vt:lpstr>Growth Duration Model</vt:lpstr>
      <vt:lpstr>Factors to consider</vt:lpstr>
      <vt:lpstr>Computation of Growth Duration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analysis and stock valuation</dc:title>
  <dc:creator>Nouf Alabdulkarim</dc:creator>
  <cp:lastModifiedBy>Nouf Alabdulkarim</cp:lastModifiedBy>
  <cp:revision>29</cp:revision>
  <dcterms:created xsi:type="dcterms:W3CDTF">2016-11-19T19:04:25Z</dcterms:created>
  <dcterms:modified xsi:type="dcterms:W3CDTF">2016-12-05T22:40:26Z</dcterms:modified>
</cp:coreProperties>
</file>