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325418-ECAD-064A-AFF7-A1C2F379CA44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analysis and stock 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8262"/>
          </a:xfrm>
        </p:spPr>
        <p:txBody>
          <a:bodyPr>
            <a:normAutofit fontScale="90000"/>
          </a:bodyPr>
          <a:lstStyle/>
          <a:p>
            <a:r>
              <a:rPr lang="en-US" dirty="0"/>
              <a:t>Cyclical </a:t>
            </a:r>
            <a:r>
              <a:rPr lang="en-US" dirty="0" smtClean="0"/>
              <a:t>companies and cyclical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9698"/>
            <a:ext cx="6777317" cy="37829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Cyclical companies:</a:t>
            </a:r>
          </a:p>
          <a:p>
            <a:r>
              <a:rPr lang="en-US" dirty="0" smtClean="0"/>
              <a:t>Sales </a:t>
            </a:r>
            <a:r>
              <a:rPr lang="en-US" dirty="0"/>
              <a:t>and earnings will be heavily influenced by aggregate business activity</a:t>
            </a:r>
          </a:p>
          <a:p>
            <a:r>
              <a:rPr lang="en-US" dirty="0"/>
              <a:t>Outperform other firms during economic expansion</a:t>
            </a:r>
          </a:p>
          <a:p>
            <a:r>
              <a:rPr lang="en-US" dirty="0"/>
              <a:t>Underperform during economic contractions</a:t>
            </a:r>
          </a:p>
          <a:p>
            <a:r>
              <a:rPr lang="en-US" dirty="0" smtClean="0"/>
              <a:t>High volatility in sales (high business risk and financial risk)</a:t>
            </a:r>
          </a:p>
          <a:p>
            <a:r>
              <a:rPr lang="en-US" dirty="0"/>
              <a:t>Example steel, auto or heavy machinery industries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4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Cyclical companies and cyclical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Cyclical stock:</a:t>
            </a:r>
          </a:p>
          <a:p>
            <a:r>
              <a:rPr lang="en-US" dirty="0"/>
              <a:t>Experiences changes in rates of return greater than changes in overall market rates of return</a:t>
            </a:r>
          </a:p>
          <a:p>
            <a:r>
              <a:rPr lang="en-US" dirty="0"/>
              <a:t>Stocks with high betas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494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Speculative </a:t>
            </a:r>
            <a:r>
              <a:rPr lang="en-US" dirty="0" smtClean="0"/>
              <a:t>companies </a:t>
            </a:r>
            <a:r>
              <a:rPr lang="en-US" dirty="0" err="1" smtClean="0"/>
              <a:t>vs</a:t>
            </a:r>
            <a:r>
              <a:rPr lang="en-US" dirty="0" smtClean="0"/>
              <a:t> 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Speculative companies</a:t>
            </a:r>
          </a:p>
          <a:p>
            <a:r>
              <a:rPr lang="en-US" dirty="0" smtClean="0"/>
              <a:t>Whose </a:t>
            </a:r>
            <a:r>
              <a:rPr lang="en-US" dirty="0"/>
              <a:t>assets involve greater risk but that also has a possibility of greater </a:t>
            </a:r>
            <a:r>
              <a:rPr lang="en-US" dirty="0" smtClean="0"/>
              <a:t>gain</a:t>
            </a:r>
          </a:p>
          <a:p>
            <a:pPr marL="68580" indent="0">
              <a:buNone/>
            </a:pPr>
            <a:r>
              <a:rPr lang="en-US" b="1" dirty="0" smtClean="0"/>
              <a:t>Speculative stock</a:t>
            </a:r>
          </a:p>
          <a:p>
            <a:pPr marL="68580" indent="0">
              <a:buNone/>
            </a:pPr>
            <a:r>
              <a:rPr lang="en-US" dirty="0"/>
              <a:t>Possesses a high probability of low or negative rates of </a:t>
            </a:r>
            <a:r>
              <a:rPr lang="en-US" dirty="0" smtClean="0"/>
              <a:t>return</a:t>
            </a: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67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that is overpriced, leading to a high probability that during the future period when the market adjusts the stock price to its true value,</a:t>
            </a:r>
          </a:p>
          <a:p>
            <a:endParaRPr lang="en-US" dirty="0"/>
          </a:p>
          <a:p>
            <a:r>
              <a:rPr lang="en-US" dirty="0"/>
              <a:t>Will experience either low or possibly negative rates of return</a:t>
            </a:r>
          </a:p>
          <a:p>
            <a:endParaRPr lang="en-US" dirty="0"/>
          </a:p>
          <a:p>
            <a:r>
              <a:rPr lang="en-US" dirty="0"/>
              <a:t>Might be the case for an excellent growth stock that is substantially overvalued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0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Firm’s Overall Strategic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0446"/>
            <a:ext cx="6777317" cy="38221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Porter suggests two major strategies: </a:t>
            </a:r>
          </a:p>
          <a:p>
            <a:pPr lvl="1"/>
            <a:r>
              <a:rPr lang="en-US" dirty="0"/>
              <a:t>Low-Cost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 firm seeks to be the low-cost producer, and hence the cost leader in its industry</a:t>
            </a:r>
            <a:r>
              <a:rPr lang="en-US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Cost advantages vary by industry and might include economies of scale, proprietary technology,</a:t>
            </a:r>
          </a:p>
          <a:p>
            <a:pPr marL="919163" lvl="2" indent="0">
              <a:buNone/>
            </a:pPr>
            <a:endParaRPr lang="en-US" dirty="0"/>
          </a:p>
          <a:p>
            <a:pPr marL="919163" lvl="2" indent="0">
              <a:buNone/>
            </a:pP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Differentiation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Firm positions itself as unique in the industry </a:t>
            </a:r>
            <a:r>
              <a:rPr lang="en-US" dirty="0"/>
              <a:t>in an area that is important to buyers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 company can attempt to differentiate itself based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on its distribution system or some unique marketing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2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0515"/>
          </a:xfrm>
        </p:spPr>
        <p:txBody>
          <a:bodyPr/>
          <a:lstStyle/>
          <a:p>
            <a:r>
              <a:rPr lang="en-US" dirty="0" smtClean="0"/>
              <a:t>Company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/>
              <a:t>SWOT analysis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Weaknesses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Threats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0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07834"/>
            <a:ext cx="6777317" cy="4324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Internal Analysis</a:t>
            </a:r>
          </a:p>
          <a:p>
            <a:pPr lvl="1"/>
            <a:r>
              <a:rPr lang="en-US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Give the firm a comparative advantage in the marketplace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Perceived strengths can include good customer service, high-quality products, strong brand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image, customer loyalty, innovative R&amp;D, market leadership, or strong financial resources</a:t>
            </a:r>
          </a:p>
          <a:p>
            <a:pPr lvl="1"/>
            <a:r>
              <a:rPr lang="en-US" dirty="0"/>
              <a:t>Weaknesses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Weaknesses result when competitors have </a:t>
            </a:r>
            <a:r>
              <a:rPr lang="en-US" dirty="0" smtClean="0"/>
              <a:t>potentially advantages </a:t>
            </a:r>
            <a:r>
              <a:rPr lang="en-US" dirty="0"/>
              <a:t>over the firm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7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37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8820"/>
            <a:ext cx="6777317" cy="4033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External Analysis</a:t>
            </a:r>
          </a:p>
          <a:p>
            <a:pPr lvl="1"/>
            <a:r>
              <a:rPr lang="en-US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These are environmental factors that favor the firm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may include a growing market for the firm’s products (domestic and international), shrinking competition, favorable exchange rate </a:t>
            </a:r>
            <a:r>
              <a:rPr lang="en-US" dirty="0" smtClean="0"/>
              <a:t>shifts</a:t>
            </a:r>
          </a:p>
          <a:p>
            <a:pPr lvl="1"/>
            <a:r>
              <a:rPr lang="en-US" dirty="0"/>
              <a:t>Threats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are environmental factors that can hinder the firm in achieving its goals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Examples would include a slowing domestic economy, additional government regulation, an increase in industry competition, threats of entry, </a:t>
            </a:r>
          </a:p>
        </p:txBody>
      </p:sp>
    </p:spTree>
    <p:extLst>
      <p:ext uri="{BB962C8B-B14F-4D97-AF65-F5344CB8AC3E}">
        <p14:creationId xmlns:p14="http://schemas.microsoft.com/office/powerpoint/2010/main" val="404135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itchFamily="18" charset="0"/>
              </a:rPr>
              <a:t>Some Lessons from Peter Lynch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3992"/>
            <a:ext cx="6777317" cy="3848637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Favorable Attributes of </a:t>
            </a:r>
            <a:r>
              <a:rPr lang="en-US" dirty="0" smtClean="0">
                <a:cs typeface="Times New Roman" pitchFamily="18" charset="0"/>
              </a:rPr>
              <a:t>Firms may result in favorable stock market performance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Firm’s product should not be faddish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should have some long-run comparative advantage over its rivals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Firm’s industry or product has market stability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can benefit from cost reductions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Firms that buy back shares show there are putting money into the firm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1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Company Analysis vs. 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companies are not necessarily good </a:t>
            </a:r>
            <a:r>
              <a:rPr lang="en-US" dirty="0" smtClean="0"/>
              <a:t>investments. Why?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Compare the intrinsic value of a stock to its market </a:t>
            </a:r>
            <a:r>
              <a:rPr lang="en-US" dirty="0" smtClean="0"/>
              <a:t>value</a:t>
            </a:r>
          </a:p>
          <a:p>
            <a:r>
              <a:rPr lang="en-US" dirty="0"/>
              <a:t>Stock of a great company may be </a:t>
            </a:r>
            <a:r>
              <a:rPr lang="en-US" dirty="0" smtClean="0"/>
              <a:t>overpriced (market value is higher than intrinsic value)</a:t>
            </a:r>
            <a:endParaRPr lang="en-US" dirty="0"/>
          </a:p>
          <a:p>
            <a:r>
              <a:rPr lang="en-US" dirty="0" smtClean="0"/>
              <a:t>Which means its not a good stock to invest in although the company’s performance is extremely well.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640"/>
            <a:ext cx="7024744" cy="98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</a:t>
            </a:r>
            <a:r>
              <a:rPr lang="en-US" dirty="0" smtClean="0"/>
              <a:t>companies and growth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3950"/>
            <a:ext cx="6777317" cy="390867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Growth company </a:t>
            </a:r>
            <a:r>
              <a:rPr lang="en-US" dirty="0" smtClean="0"/>
              <a:t>is a: </a:t>
            </a:r>
          </a:p>
          <a:p>
            <a:r>
              <a:rPr lang="en-US" dirty="0" smtClean="0"/>
              <a:t>company that has a rate of return that is higher than the required rate of return (WACC).</a:t>
            </a:r>
          </a:p>
          <a:p>
            <a:r>
              <a:rPr lang="en-US" dirty="0" smtClean="0"/>
              <a:t>Has the potential for future earning growth.</a:t>
            </a:r>
          </a:p>
          <a:p>
            <a:r>
              <a:rPr lang="en-US" dirty="0" smtClean="0"/>
              <a:t>The firm’s sales and earnings grow faster than those of a similar risk firms and the overall economy.</a:t>
            </a:r>
          </a:p>
          <a:p>
            <a:r>
              <a:rPr lang="en-US" dirty="0" smtClean="0"/>
              <a:t>Younger companies that has above average investment opportunities.</a:t>
            </a:r>
          </a:p>
          <a:p>
            <a:r>
              <a:rPr lang="en-US" dirty="0" smtClean="0"/>
              <a:t>These companies retain a large portion of its earning to fund these investment projects.</a:t>
            </a:r>
          </a:p>
          <a:p>
            <a:r>
              <a:rPr lang="en-US" dirty="0" smtClean="0"/>
              <a:t>Low dividend payout ratio. Or no dividend sometimes.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5746"/>
            <a:ext cx="6777317" cy="3606883"/>
          </a:xfrm>
        </p:spPr>
        <p:txBody>
          <a:bodyPr/>
          <a:lstStyle/>
          <a:p>
            <a:r>
              <a:rPr lang="en-US" b="1" dirty="0" smtClean="0"/>
              <a:t>Growth stock </a:t>
            </a:r>
            <a:r>
              <a:rPr lang="en-US" dirty="0" smtClean="0"/>
              <a:t>is :</a:t>
            </a:r>
          </a:p>
          <a:p>
            <a:r>
              <a:rPr lang="en-US" dirty="0"/>
              <a:t>Stock with higher expected rate of return than other stocks in the market with similar risk characteristics</a:t>
            </a:r>
          </a:p>
          <a:p>
            <a:r>
              <a:rPr lang="en-US" dirty="0"/>
              <a:t>Achieves this superior risk-adjusted rate of return because the market has </a:t>
            </a:r>
            <a:r>
              <a:rPr lang="en-US" b="1" dirty="0">
                <a:solidFill>
                  <a:srgbClr val="FFC000"/>
                </a:solidFill>
              </a:rPr>
              <a:t>undervalued</a:t>
            </a:r>
            <a:r>
              <a:rPr lang="en-US" dirty="0"/>
              <a:t> it compared to other </a:t>
            </a:r>
            <a:r>
              <a:rPr lang="en-US" dirty="0" smtClean="0"/>
              <a:t>stocks.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4250"/>
            <a:ext cx="6777317" cy="3858380"/>
          </a:xfrm>
        </p:spPr>
        <p:txBody>
          <a:bodyPr/>
          <a:lstStyle/>
          <a:p>
            <a:r>
              <a:rPr lang="en-US" sz="1800" dirty="0"/>
              <a:t>Although stock market adjusts stock prices relatively quickly  and </a:t>
            </a:r>
            <a:r>
              <a:rPr lang="en-US" sz="1800" dirty="0" smtClean="0"/>
              <a:t>accurately to reflect new information, available information are not always perfect or complete. </a:t>
            </a:r>
          </a:p>
          <a:p>
            <a:r>
              <a:rPr lang="en-US" sz="1800" dirty="0" smtClean="0"/>
              <a:t>Therefore, incomplete information may cause a stock to be undervalued or overvalued at a point in time.</a:t>
            </a:r>
          </a:p>
          <a:p>
            <a:r>
              <a:rPr lang="en-US" sz="1800" dirty="0" smtClean="0"/>
              <a:t>If the stock is undervalued, its price should eventually reflect the true fundamental value when the correct information becomes available. </a:t>
            </a:r>
          </a:p>
          <a:p>
            <a:r>
              <a:rPr lang="en-US" sz="1800" dirty="0" smtClean="0"/>
              <a:t>During this period of price adjustment, it will be a growth stock.</a:t>
            </a:r>
          </a:p>
          <a:p>
            <a:pPr marL="68580" indent="0">
              <a:buNone/>
            </a:pPr>
            <a:endParaRPr lang="en-US" sz="18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92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stock are not necessarily limited to growth companies.</a:t>
            </a:r>
          </a:p>
          <a:p>
            <a:r>
              <a:rPr lang="en-US" dirty="0" smtClean="0"/>
              <a:t>It can be the stock of any type of company as long as this stock is undervalued by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Example,</a:t>
            </a:r>
          </a:p>
          <a:p>
            <a:pPr marL="68580" indent="0">
              <a:buNone/>
            </a:pPr>
            <a:r>
              <a:rPr lang="en-US" dirty="0" smtClean="0"/>
              <a:t>if an overeager investor tend to overestimate the expected growth rate of earnings and cash flows for a growth company and inflate the price of a growth company stock.</a:t>
            </a:r>
          </a:p>
          <a:p>
            <a:pPr marL="68580" indent="0">
              <a:buNone/>
            </a:pPr>
            <a:r>
              <a:rPr lang="en-US" dirty="0" smtClean="0"/>
              <a:t>Then investors who paid the inflated stock price will earn a rate of return below the risk adjusted required rate of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8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6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Defensive companies </a:t>
            </a:r>
            <a:r>
              <a:rPr lang="en-US" dirty="0" err="1" smtClean="0"/>
              <a:t>vs</a:t>
            </a:r>
            <a:r>
              <a:rPr lang="en-US" dirty="0" smtClean="0"/>
              <a:t> defensive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Defensive Company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Whose </a:t>
            </a:r>
            <a:r>
              <a:rPr lang="en-US" dirty="0"/>
              <a:t>future earnings are likely to </a:t>
            </a:r>
            <a:r>
              <a:rPr lang="en-US" dirty="0" smtClean="0"/>
              <a:t>resist  </a:t>
            </a:r>
            <a:r>
              <a:rPr lang="en-US" dirty="0"/>
              <a:t>an economic downturn</a:t>
            </a:r>
          </a:p>
          <a:p>
            <a:r>
              <a:rPr lang="en-US" dirty="0"/>
              <a:t>Normally have low business risk and not excessive financial risk</a:t>
            </a:r>
          </a:p>
          <a:p>
            <a:r>
              <a:rPr lang="en-US" dirty="0"/>
              <a:t>Supply basic consumer necessities such as </a:t>
            </a:r>
            <a:r>
              <a:rPr lang="en-US" dirty="0" smtClean="0"/>
              <a:t>Public utilities or </a:t>
            </a:r>
            <a:r>
              <a:rPr lang="en-US" dirty="0"/>
              <a:t>grocery </a:t>
            </a:r>
            <a:r>
              <a:rPr lang="en-US" dirty="0" smtClean="0"/>
              <a:t>stores.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Defensive companies </a:t>
            </a:r>
            <a:r>
              <a:rPr lang="en-US" dirty="0" err="1"/>
              <a:t>vs</a:t>
            </a:r>
            <a:r>
              <a:rPr lang="en-US" dirty="0"/>
              <a:t> defensive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Defensive stock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Rate </a:t>
            </a:r>
            <a:r>
              <a:rPr lang="en-US" dirty="0"/>
              <a:t>of return is not expected to decline during an overall market </a:t>
            </a:r>
            <a:r>
              <a:rPr lang="en-US" dirty="0" smtClean="0"/>
              <a:t>decline or </a:t>
            </a:r>
            <a:r>
              <a:rPr lang="en-US" dirty="0"/>
              <a:t>decline less than the overall </a:t>
            </a:r>
            <a:r>
              <a:rPr lang="en-US" dirty="0" smtClean="0"/>
              <a:t>market.</a:t>
            </a:r>
          </a:p>
          <a:p>
            <a:r>
              <a:rPr lang="en-US" dirty="0"/>
              <a:t>Stock with low or negative systematic risk</a:t>
            </a:r>
          </a:p>
          <a:p>
            <a:r>
              <a:rPr lang="en-US" dirty="0" smtClean="0"/>
              <a:t>Or in other words, a stock that has a low positive or negative beta (</a:t>
            </a:r>
            <a:r>
              <a:rPr lang="en-US" dirty="0"/>
              <a:t>the expected return of an asset based on its </a:t>
            </a:r>
            <a:r>
              <a:rPr lang="en-US" dirty="0" smtClean="0"/>
              <a:t>expected </a:t>
            </a:r>
            <a:r>
              <a:rPr lang="en-US" dirty="0"/>
              <a:t>market </a:t>
            </a:r>
            <a:r>
              <a:rPr lang="en-US" dirty="0" smtClean="0"/>
              <a:t>returns is low)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25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126</TotalTime>
  <Words>936</Words>
  <Application>Microsoft Macintosh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Company analysis and stock valuation</vt:lpstr>
      <vt:lpstr>Company Analysis vs. Stock Valuation</vt:lpstr>
      <vt:lpstr>Growth companies and growth stocks</vt:lpstr>
      <vt:lpstr>Growth companies and growth stocks</vt:lpstr>
      <vt:lpstr>Growth companies and growth stocks</vt:lpstr>
      <vt:lpstr>Growth companies and growth stocks</vt:lpstr>
      <vt:lpstr>Growth companies and growth stocks</vt:lpstr>
      <vt:lpstr>Defensive companies vs defensive stock</vt:lpstr>
      <vt:lpstr>Defensive companies vs defensive stock</vt:lpstr>
      <vt:lpstr>Cyclical companies and cyclical stocks</vt:lpstr>
      <vt:lpstr>Cyclical companies and cyclical stocks</vt:lpstr>
      <vt:lpstr>Speculative companies vs speculative stocks</vt:lpstr>
      <vt:lpstr>Speculative stocks</vt:lpstr>
      <vt:lpstr>Firm’s Overall Strategic Approach</vt:lpstr>
      <vt:lpstr>Company Analysis</vt:lpstr>
      <vt:lpstr>SWOT Analysis</vt:lpstr>
      <vt:lpstr>SWOT Analysis</vt:lpstr>
      <vt:lpstr>Some Lessons from Peter Lynch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analysis and stock valuation</dc:title>
  <dc:creator>Nouf Alabdulkarim</dc:creator>
  <cp:lastModifiedBy>Nouf Alabdulkarim</cp:lastModifiedBy>
  <cp:revision>11</cp:revision>
  <dcterms:created xsi:type="dcterms:W3CDTF">2016-11-19T19:04:25Z</dcterms:created>
  <dcterms:modified xsi:type="dcterms:W3CDTF">2016-11-21T20:59:15Z</dcterms:modified>
</cp:coreProperties>
</file>