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77" r:id="rId3"/>
    <p:sldId id="278" r:id="rId4"/>
    <p:sldId id="258" r:id="rId5"/>
    <p:sldId id="279" r:id="rId6"/>
    <p:sldId id="259" r:id="rId7"/>
    <p:sldId id="260" r:id="rId8"/>
    <p:sldId id="261" r:id="rId9"/>
    <p:sldId id="265" r:id="rId10"/>
    <p:sldId id="266" r:id="rId11"/>
    <p:sldId id="267" r:id="rId12"/>
    <p:sldId id="268" r:id="rId13"/>
    <p:sldId id="269" r:id="rId14"/>
    <p:sldId id="289" r:id="rId15"/>
    <p:sldId id="270" r:id="rId16"/>
    <p:sldId id="271" r:id="rId17"/>
    <p:sldId id="272" r:id="rId18"/>
    <p:sldId id="273" r:id="rId19"/>
    <p:sldId id="290" r:id="rId20"/>
    <p:sldId id="293" r:id="rId21"/>
    <p:sldId id="292" r:id="rId22"/>
    <p:sldId id="274" r:id="rId23"/>
    <p:sldId id="275" r:id="rId24"/>
    <p:sldId id="276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62" d="100"/>
          <a:sy n="62" d="100"/>
        </p:scale>
        <p:origin x="-1374" y="-9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0E2307-1E40-4E12-8716-25BFDA8E7013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345440" y="2942602"/>
            <a:ext cx="7147931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572652" y="2944634"/>
            <a:ext cx="1190348" cy="2459736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7712714" y="3136658"/>
            <a:ext cx="910224" cy="2075688"/>
          </a:xfrm>
          <a:prstGeom prst="rect">
            <a:avLst/>
          </a:prstGeom>
          <a:solidFill>
            <a:schemeClr val="accent3">
              <a:alpha val="70000"/>
            </a:schemeClr>
          </a:solidFill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445483" y="3055621"/>
            <a:ext cx="6947845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86826" y="4625268"/>
            <a:ext cx="762000" cy="457200"/>
          </a:xfrm>
        </p:spPr>
        <p:txBody>
          <a:bodyPr/>
          <a:lstStyle>
            <a:lvl1pPr algn="ctr"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41822" y="4559276"/>
            <a:ext cx="6755166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38971" y="3139440"/>
            <a:ext cx="6760868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805" y="4648200"/>
            <a:ext cx="6553200" cy="457200"/>
          </a:xfrm>
        </p:spPr>
        <p:txBody>
          <a:bodyPr>
            <a:normAutofit/>
          </a:bodyPr>
          <a:lstStyle>
            <a:lvl1pPr marL="0" indent="0" algn="ctr">
              <a:buNone/>
              <a:defRPr sz="1800" cap="all" spc="300" baseline="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4705" y="3227033"/>
            <a:ext cx="6629400" cy="1219201"/>
          </a:xfrm>
        </p:spPr>
        <p:txBody>
          <a:bodyPr anchor="b" anchorCtr="0">
            <a:noAutofit/>
          </a:bodyPr>
          <a:lstStyle>
            <a:lvl1pPr>
              <a:defRPr sz="40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CFCF5A-EA79-452C-A52C-1A2668C2E7DF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861702" y="228600"/>
            <a:ext cx="1859280" cy="6122634"/>
          </a:xfrm>
          <a:prstGeom prst="rect">
            <a:avLst/>
          </a:prstGeom>
          <a:solidFill>
            <a:srgbClr val="FFFFFF">
              <a:alpha val="85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955225" y="351409"/>
            <a:ext cx="1672235" cy="587701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48577" y="395427"/>
            <a:ext cx="1485531" cy="578898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0999"/>
            <a:ext cx="6172200" cy="579120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C4C28-BD4B-4892-9A2D-6E19BD753A9A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FD9D02-426E-46C9-9EE9-0DE1EF8B2838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AEBBE-F8B2-42CF-9895-E86A608384EB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451976" y="2946400"/>
            <a:ext cx="8265160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567656" y="3048000"/>
            <a:ext cx="8033800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6" y="3200399"/>
            <a:ext cx="7696200" cy="1295401"/>
          </a:xfrm>
        </p:spPr>
        <p:txBody>
          <a:bodyPr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lang="en-US" sz="4000" kern="1200" cap="all" baseline="0" dirty="0">
                <a:solidFill>
                  <a:schemeClr val="accent1">
                    <a:lumMod val="5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675496" y="4541520"/>
            <a:ext cx="7818120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4607510"/>
            <a:ext cx="7696200" cy="523783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675757" y="3124200"/>
            <a:ext cx="7817599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6128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FAA6B6-10E5-4810-BC9F-DA72D8452E73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6128" y="1722438"/>
            <a:ext cx="4040188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128" y="2438400"/>
            <a:ext cx="4040188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722438"/>
            <a:ext cx="4041775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38400"/>
            <a:ext cx="4041775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8D072-EF12-4AA2-BD71-ABC68B06D0E2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DBF60-6CC3-4B74-A60D-3486985E4346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1" name="Rounded Rectangle 10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14818-984F-4759-BF72-A33BDC1963BD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2" name="Rounded Rectangle 11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685800"/>
            <a:ext cx="4572000" cy="525780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7E191-5F94-4FC1-B823-BD7CABF7FA06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560034" y="1505712"/>
            <a:ext cx="2716566" cy="3523488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76690" y="1642472"/>
            <a:ext cx="2483254" cy="3234328"/>
          </a:xfrm>
          <a:prstGeom prst="rect">
            <a:avLst/>
          </a:prstGeom>
          <a:solidFill>
            <a:srgbClr val="FFFFFF"/>
          </a:solidFill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9000" y="2971800"/>
            <a:ext cx="2298634" cy="1752600"/>
          </a:xfrm>
        </p:spPr>
        <p:txBody>
          <a:bodyPr/>
          <a:lstStyle>
            <a:lvl1pPr marL="0" indent="0">
              <a:spcBef>
                <a:spcPts val="400"/>
              </a:spcBef>
              <a:buNone/>
              <a:defRPr sz="14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9000" y="1734312"/>
            <a:ext cx="2298634" cy="1191620"/>
          </a:xfrm>
        </p:spPr>
        <p:txBody>
          <a:bodyPr anchor="b">
            <a:normAutofit/>
          </a:bodyPr>
          <a:lstStyle>
            <a:lvl1pPr algn="l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5800" y="621437"/>
            <a:ext cx="7772400" cy="4331564"/>
          </a:xfrm>
          <a:solidFill>
            <a:schemeClr val="bg2"/>
          </a:solidFill>
          <a:ln>
            <a:noFill/>
          </a:ln>
          <a:effectLst>
            <a:softEdge rad="12700"/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6D55-EFBE-4F9B-8A5F-09D42CA22A9B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85800" y="4953000"/>
            <a:ext cx="7772400" cy="13716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61999" y="5029200"/>
            <a:ext cx="7600765" cy="1202924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914400" y="5638800"/>
            <a:ext cx="7328514" cy="451696"/>
          </a:xfrm>
          <a:prstGeom prst="rect">
            <a:avLst/>
          </a:prstGeom>
          <a:solidFill>
            <a:schemeClr val="accent1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05589" y="5074920"/>
            <a:ext cx="7946136" cy="1097280"/>
          </a:xfrm>
          <a:prstGeom prst="rect">
            <a:avLst/>
          </a:prstGeom>
          <a:noFill/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56289" y="5656556"/>
            <a:ext cx="7244736" cy="40171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5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05400"/>
            <a:ext cx="7328514" cy="523043"/>
          </a:xfrm>
        </p:spPr>
        <p:txBody>
          <a:bodyPr anchor="ctr" anchorCtr="0"/>
          <a:lstStyle>
            <a:lvl1pPr algn="ctr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9D1D110F-3F4E-48D9-B8AA-5D0E825AFDBA}" type="datetime1">
              <a:rPr lang="en-US" smtClean="0"/>
              <a:pPr/>
              <a:t>1/27/2016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15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RAISING CAPITAL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3975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With the cash offer, securities are offered to the general public .</a:t>
            </a:r>
          </a:p>
          <a:p>
            <a:r>
              <a:rPr lang="en-US" dirty="0" smtClean="0"/>
              <a:t>With the rights offer, securities are initially offered only to existing owners.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4143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charset="2"/>
              <a:buChar char="²"/>
            </a:pPr>
            <a:r>
              <a:rPr lang="en-US" dirty="0" smtClean="0"/>
              <a:t> The first public equity issue that is made by the company is referred to as an initial public offering, IPO, or an unseasoned new issue.</a:t>
            </a:r>
          </a:p>
          <a:p>
            <a:r>
              <a:rPr lang="en-US" dirty="0" smtClean="0"/>
              <a:t>This issue occurs when a company decides to go public.</a:t>
            </a:r>
          </a:p>
          <a:p>
            <a:r>
              <a:rPr lang="en-US" dirty="0" smtClean="0"/>
              <a:t>All initial public offering are cash offers.</a:t>
            </a:r>
          </a:p>
          <a:p>
            <a:r>
              <a:rPr lang="en-US" dirty="0" smtClean="0"/>
              <a:t>If the firm’s existing shareholder wanted to buy the shares, the firm wouldn’t have to sell them publicly in the first place.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3515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charset="2"/>
              <a:buChar char="²"/>
            </a:pPr>
            <a:endParaRPr lang="en-US" dirty="0" smtClean="0"/>
          </a:p>
          <a:p>
            <a:pPr>
              <a:buFont typeface="Wingdings" charset="2"/>
              <a:buChar char="²"/>
            </a:pPr>
            <a:r>
              <a:rPr lang="en-US" dirty="0" smtClean="0"/>
              <a:t>A seasoned equity offering (SEO) is new issue a company with securities that have been previously issued.</a:t>
            </a:r>
          </a:p>
          <a:p>
            <a:pPr>
              <a:buFont typeface="Wingdings" charset="2"/>
              <a:buChar char="v"/>
            </a:pPr>
            <a:r>
              <a:rPr lang="en-US" dirty="0" smtClean="0"/>
              <a:t>A seasoned equity offering of common stock can be made by using a cash offer or a rights offer.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17496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4- UNDERWRITERS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26128" y="1933885"/>
            <a:ext cx="8474268" cy="4391454"/>
          </a:xfrm>
        </p:spPr>
        <p:txBody>
          <a:bodyPr>
            <a:normAutofit lnSpcReduction="10000"/>
          </a:bodyPr>
          <a:lstStyle/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b="1" u="sng" dirty="0">
                <a:solidFill>
                  <a:srgbClr val="C00000"/>
                </a:solidFill>
                <a:latin typeface="Georgia"/>
              </a:rPr>
              <a:t>Definition:</a:t>
            </a:r>
            <a:r>
              <a:rPr lang="en-US" dirty="0">
                <a:solidFill>
                  <a:prstClr val="black"/>
                </a:solidFill>
                <a:latin typeface="Georgia"/>
              </a:rPr>
              <a:t> </a:t>
            </a: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investment firms that act as intermediaries between a company selling </a:t>
            </a:r>
            <a:r>
              <a:rPr lang="en-US" dirty="0" smtClean="0">
                <a:solidFill>
                  <a:schemeClr val="bg2">
                    <a:lumMod val="25000"/>
                  </a:schemeClr>
                </a:solidFill>
                <a:latin typeface="Georgia"/>
              </a:rPr>
              <a:t>securities and the investing public. 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b="1" u="sng" dirty="0" smtClean="0">
                <a:solidFill>
                  <a:srgbClr val="C00000"/>
                </a:solidFill>
                <a:latin typeface="Georgia"/>
              </a:rPr>
              <a:t>Services </a:t>
            </a:r>
            <a:r>
              <a:rPr lang="en-US" b="1" u="sng" dirty="0">
                <a:solidFill>
                  <a:srgbClr val="C00000"/>
                </a:solidFill>
                <a:latin typeface="Georgia"/>
              </a:rPr>
              <a:t>provided by underwriters</a:t>
            </a:r>
          </a:p>
          <a:p>
            <a:pPr marL="548640" lvl="1">
              <a:lnSpc>
                <a:spcPct val="150000"/>
              </a:lnSpc>
              <a:buClr>
                <a:srgbClr val="CCB400"/>
              </a:buClr>
              <a:buSzPct val="70000"/>
              <a:buFont typeface="Wingdings"/>
              <a:buChar char=""/>
            </a:pPr>
            <a:r>
              <a:rPr lang="en-US" dirty="0">
                <a:solidFill>
                  <a:srgbClr val="646B86"/>
                </a:solidFill>
                <a:latin typeface="Georgia"/>
              </a:rPr>
              <a:t>Formulate method used to issue securities</a:t>
            </a:r>
          </a:p>
          <a:p>
            <a:pPr marL="548640" lvl="1">
              <a:lnSpc>
                <a:spcPct val="150000"/>
              </a:lnSpc>
              <a:buClr>
                <a:srgbClr val="CCB400"/>
              </a:buClr>
              <a:buSzPct val="70000"/>
              <a:buFont typeface="Wingdings"/>
              <a:buChar char=""/>
            </a:pPr>
            <a:r>
              <a:rPr lang="en-US" dirty="0">
                <a:solidFill>
                  <a:srgbClr val="646B86"/>
                </a:solidFill>
                <a:latin typeface="Georgia"/>
              </a:rPr>
              <a:t>Price the securities</a:t>
            </a:r>
          </a:p>
          <a:p>
            <a:pPr marL="548640" lvl="1">
              <a:lnSpc>
                <a:spcPct val="150000"/>
              </a:lnSpc>
              <a:buClr>
                <a:srgbClr val="CCB400"/>
              </a:buClr>
              <a:buSzPct val="70000"/>
              <a:buFont typeface="Wingdings"/>
              <a:buChar char=""/>
            </a:pPr>
            <a:r>
              <a:rPr lang="en-US" dirty="0">
                <a:solidFill>
                  <a:srgbClr val="646B86"/>
                </a:solidFill>
                <a:latin typeface="Georgia"/>
              </a:rPr>
              <a:t>Sell the securities</a:t>
            </a:r>
          </a:p>
          <a:p>
            <a:pPr marL="548640" lvl="1">
              <a:lnSpc>
                <a:spcPct val="150000"/>
              </a:lnSpc>
              <a:buClr>
                <a:srgbClr val="CCB400"/>
              </a:buClr>
              <a:buSzPct val="70000"/>
              <a:buFont typeface="Wingdings"/>
              <a:buChar char=""/>
            </a:pPr>
            <a:r>
              <a:rPr lang="en-US" dirty="0">
                <a:solidFill>
                  <a:srgbClr val="646B86"/>
                </a:solidFill>
                <a:latin typeface="Georgia"/>
              </a:rPr>
              <a:t>Price stabilization by lead underwriter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3792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83464"/>
            <a:ext cx="8229600" cy="1252728"/>
          </a:xfrm>
        </p:spPr>
        <p:txBody>
          <a:bodyPr/>
          <a:lstStyle/>
          <a:p>
            <a:r>
              <a:rPr lang="en-US" sz="3300" dirty="0">
                <a:solidFill>
                  <a:schemeClr val="bg1"/>
                </a:solidFill>
                <a:latin typeface="Georgia"/>
              </a:rPr>
              <a:t>Underwriters</a:t>
            </a:r>
            <a:endParaRPr lang="x-none" dirty="0">
              <a:solidFill>
                <a:schemeClr val="bg1"/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2067" y="2484120"/>
            <a:ext cx="7408333" cy="4206240"/>
          </a:xfrm>
        </p:spPr>
        <p:txBody>
          <a:bodyPr>
            <a:normAutofit/>
          </a:bodyPr>
          <a:lstStyle/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rgbClr val="C00000"/>
                </a:solidFill>
                <a:latin typeface="Georgia"/>
              </a:rPr>
              <a:t>Syndicate</a:t>
            </a:r>
            <a:r>
              <a:rPr lang="en-US" dirty="0">
                <a:solidFill>
                  <a:prstClr val="black"/>
                </a:solidFill>
                <a:latin typeface="Georgia"/>
              </a:rPr>
              <a:t> – </a:t>
            </a: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group of investment bankers that market the securities and share the risk associated with selling the issue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rgbClr val="C00000"/>
                </a:solidFill>
                <a:latin typeface="Georgia"/>
              </a:rPr>
              <a:t>Spread</a:t>
            </a:r>
            <a:r>
              <a:rPr lang="en-US" dirty="0">
                <a:solidFill>
                  <a:prstClr val="black"/>
                </a:solidFill>
                <a:latin typeface="Georgia"/>
              </a:rPr>
              <a:t> – </a:t>
            </a: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difference between what the syndicate pays the company and what the security sells for initially in the market</a:t>
            </a:r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891714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The underwriter buys the securities for less than the offering price and accepts the risk of not being able to sell them.</a:t>
            </a:r>
          </a:p>
          <a:p>
            <a:r>
              <a:rPr lang="en-US" dirty="0" smtClean="0"/>
              <a:t>Because underwriting involves risk, underwriters usually combine to from an underwriting group called a syndicate to share the risk and to help sell the issue.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1206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difference between the underwriter's buying price and the offering price is called the Gross spread, or underwriting discount.</a:t>
            </a:r>
          </a:p>
          <a:p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1825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Types of </a:t>
            </a:r>
            <a:r>
              <a:rPr lang="en-US" dirty="0"/>
              <a:t>u</a:t>
            </a:r>
            <a:r>
              <a:rPr lang="en-US" dirty="0" smtClean="0"/>
              <a:t>nderwriting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707692" y="2018484"/>
            <a:ext cx="7408333" cy="4388803"/>
          </a:xfrm>
        </p:spPr>
        <p:txBody>
          <a:bodyPr>
            <a:normAutofit lnSpcReduction="10000"/>
          </a:bodyPr>
          <a:lstStyle/>
          <a:p>
            <a:pPr marL="514350" lvl="0" indent="-514350">
              <a:buClr>
                <a:srgbClr val="D16349"/>
              </a:buClr>
              <a:buSzPct val="85000"/>
              <a:buFont typeface="+mj-lt"/>
              <a:buAutoNum type="arabicPeriod"/>
            </a:pPr>
            <a:r>
              <a:rPr lang="en-US" b="1" dirty="0">
                <a:solidFill>
                  <a:srgbClr val="C00000"/>
                </a:solidFill>
                <a:latin typeface="Georgia"/>
              </a:rPr>
              <a:t>Firm Commitment Underwriting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Issuer sells entire issue to underwriting syndicate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The syndicate then resells the issue to the public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The underwriter makes money on the spread between the price paid to the issuer and the price received from investors when the stock is sold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The syndicate bears the risk of not being able to sell the entire issue for more than the cost</a:t>
            </a:r>
          </a:p>
          <a:p>
            <a:pPr marL="457200" indent="-457200">
              <a:buFont typeface="+mj-lt"/>
              <a:buAutoNum type="arabicPeriod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1386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Types of underwriter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lvl="0" indent="-514350">
              <a:buClr>
                <a:srgbClr val="D16349"/>
              </a:buClr>
              <a:buSzPct val="85000"/>
              <a:buFont typeface="Wingdings 2"/>
              <a:buAutoNum type="arabicPeriod" startAt="2"/>
            </a:pPr>
            <a:r>
              <a:rPr lang="en-US" b="1" dirty="0">
                <a:solidFill>
                  <a:srgbClr val="C00000"/>
                </a:solidFill>
                <a:latin typeface="Georgia"/>
              </a:rPr>
              <a:t>Best efforts underwriting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Underwriter must make their “best effort” to sell the securities at an agreed-upon offering price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The company bears the risk of the issue not being sold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Not as common as it used to be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None/>
            </a:pPr>
            <a:endParaRPr lang="en-US" dirty="0">
              <a:solidFill>
                <a:prstClr val="black"/>
              </a:solidFill>
              <a:latin typeface="Georgia"/>
            </a:endParaRP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485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Types of underwriter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lvl="0" indent="-51435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AutoNum type="arabicPeriod" startAt="3"/>
            </a:pPr>
            <a:r>
              <a:rPr lang="en-US" b="1" dirty="0">
                <a:solidFill>
                  <a:srgbClr val="C00000"/>
                </a:solidFill>
                <a:latin typeface="Georgia"/>
              </a:rPr>
              <a:t>Dutch auction underwriting:</a:t>
            </a:r>
          </a:p>
          <a:p>
            <a:pPr marL="514350" lvl="0" indent="-51435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Underwriter accepts a series of bids that include number of shares and price per share</a:t>
            </a:r>
          </a:p>
          <a:p>
            <a:pPr marL="514350" lvl="0" indent="-51435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Google was the first large Dutch auction IPO</a:t>
            </a:r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3813905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u="sng" dirty="0">
                <a:solidFill>
                  <a:srgbClr val="C00000"/>
                </a:solidFill>
              </a:rPr>
              <a:t>Definition of capital</a:t>
            </a:r>
            <a:r>
              <a:rPr lang="en-US" dirty="0"/>
              <a:t>: borrowed sums or equity with</a:t>
            </a:r>
          </a:p>
          <a:p>
            <a:pPr marL="0" indent="0">
              <a:buNone/>
            </a:pPr>
            <a:r>
              <a:rPr lang="en-US" dirty="0"/>
              <a:t>which the firm's assets are acquired and its operations are funded.</a:t>
            </a:r>
          </a:p>
          <a:p>
            <a:r>
              <a:rPr lang="en-US" u="sng" dirty="0">
                <a:solidFill>
                  <a:srgbClr val="C00000"/>
                </a:solidFill>
              </a:rPr>
              <a:t>When does a firm need capital?</a:t>
            </a:r>
          </a:p>
          <a:p>
            <a:r>
              <a:rPr lang="en-US" dirty="0"/>
              <a:t>New or start up companies</a:t>
            </a:r>
          </a:p>
          <a:p>
            <a:r>
              <a:rPr lang="en-US" dirty="0"/>
              <a:t>Finance expansion</a:t>
            </a:r>
          </a:p>
          <a:p>
            <a:r>
              <a:rPr lang="en-US" dirty="0"/>
              <a:t>Rapid growth</a:t>
            </a:r>
          </a:p>
          <a:p>
            <a:r>
              <a:rPr lang="en-US" dirty="0"/>
              <a:t> Opening new market lines</a:t>
            </a:r>
          </a:p>
          <a:p>
            <a:r>
              <a:rPr lang="en-US" dirty="0"/>
              <a:t> Mergers and acquisitions</a:t>
            </a:r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3670234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06786979"/>
              </p:ext>
            </p:extLst>
          </p:nvPr>
        </p:nvGraphicFramePr>
        <p:xfrm>
          <a:off x="739310" y="3105165"/>
          <a:ext cx="7408863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69621"/>
                <a:gridCol w="2469621"/>
                <a:gridCol w="2469621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Bidder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Quantity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Price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100 shares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$16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100 shares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$14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200 shares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100 shares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200 shares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$10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605362" y="5961697"/>
            <a:ext cx="294984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400\500=0.8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251459" y="1997169"/>
            <a:ext cx="844494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/>
              <a:t>If a firm want to sell 400 share and it has the following </a:t>
            </a:r>
            <a:r>
              <a:rPr lang="en-US" sz="2000" dirty="0" smtClean="0">
                <a:solidFill>
                  <a:srgbClr val="ECEDD1">
                    <a:lumMod val="25000"/>
                  </a:srgbClr>
                </a:solidFill>
              </a:rPr>
              <a:t>series </a:t>
            </a:r>
            <a:r>
              <a:rPr lang="en-US" sz="2000" dirty="0">
                <a:solidFill>
                  <a:srgbClr val="ECEDD1">
                    <a:lumMod val="25000"/>
                  </a:srgbClr>
                </a:solidFill>
              </a:rPr>
              <a:t>of </a:t>
            </a:r>
            <a:r>
              <a:rPr lang="en-US" sz="2000" dirty="0" smtClean="0">
                <a:solidFill>
                  <a:srgbClr val="ECEDD1">
                    <a:lumMod val="25000"/>
                  </a:srgbClr>
                </a:solidFill>
              </a:rPr>
              <a:t>bids: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6899556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/>
              <a:t>IPOs &amp; under pricing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2067" y="2225040"/>
            <a:ext cx="7408333" cy="3901123"/>
          </a:xfrm>
        </p:spPr>
        <p:txBody>
          <a:bodyPr/>
          <a:lstStyle/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Initial Public Offering – IPO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May be difficult to price an IPO because there isn’t a current market price available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Under pricing causes the issuer to “leave money on the table”</a:t>
            </a:r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177459929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Does Underwriting Exist??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 dirty="0"/>
              <a:t>To attract investors for young firms</a:t>
            </a:r>
          </a:p>
          <a:p>
            <a:pPr>
              <a:lnSpc>
                <a:spcPct val="150000"/>
              </a:lnSpc>
            </a:pPr>
            <a:r>
              <a:rPr lang="en-US" dirty="0"/>
              <a:t>To act as an Insurance for the investment bank</a:t>
            </a:r>
          </a:p>
          <a:p>
            <a:pPr>
              <a:lnSpc>
                <a:spcPct val="150000"/>
              </a:lnSpc>
            </a:pPr>
            <a:r>
              <a:rPr lang="en-US" dirty="0"/>
              <a:t>A way that a bank can reward investors for reveling what they think the stock worth and the numbers of shares they would like to buy</a:t>
            </a:r>
            <a:endParaRPr lang="x-none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9843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THE COST OF ISSUING SECURITIES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u="sng" dirty="0" smtClean="0">
                <a:solidFill>
                  <a:srgbClr val="C00000"/>
                </a:solidFill>
              </a:rPr>
              <a:t>Gross spread</a:t>
            </a:r>
            <a:r>
              <a:rPr lang="en-US" dirty="0" smtClean="0">
                <a:solidFill>
                  <a:srgbClr val="C00000"/>
                </a:solidFill>
              </a:rPr>
              <a:t>: </a:t>
            </a:r>
            <a:r>
              <a:rPr lang="en-US" dirty="0" smtClean="0"/>
              <a:t>The gross spread consists of direct fees paid by the issuer to the underwriting syndicate- the different between the price the issuer receive and the offer price.</a:t>
            </a:r>
          </a:p>
          <a:p>
            <a:pPr marL="457200" indent="-457200">
              <a:buFont typeface="+mj-lt"/>
              <a:buAutoNum type="arabicPeriod"/>
            </a:pPr>
            <a:r>
              <a:rPr lang="en-US" u="sng" dirty="0" smtClean="0">
                <a:solidFill>
                  <a:srgbClr val="C00000"/>
                </a:solidFill>
              </a:rPr>
              <a:t>Other direct expenses</a:t>
            </a:r>
            <a:r>
              <a:rPr lang="en-US" dirty="0" smtClean="0"/>
              <a:t>: these are direct cost, incurred by the issuer, that are not part of the compensation underwriters. These cost include filing fees, legal fees, and tax … etc.</a:t>
            </a:r>
          </a:p>
          <a:p>
            <a:pPr marL="457200" indent="-457200">
              <a:buFont typeface="+mj-lt"/>
              <a:buAutoNum type="arabicPeriod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63312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THE COST OF ISSUING SECURITIES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3</a:t>
            </a:r>
            <a:r>
              <a:rPr lang="en-US" dirty="0" smtClean="0">
                <a:solidFill>
                  <a:srgbClr val="C00000"/>
                </a:solidFill>
              </a:rPr>
              <a:t>. </a:t>
            </a:r>
            <a:r>
              <a:rPr lang="en-US" u="sng" dirty="0" smtClean="0">
                <a:solidFill>
                  <a:srgbClr val="C00000"/>
                </a:solidFill>
              </a:rPr>
              <a:t>Indirect expenses</a:t>
            </a:r>
            <a:r>
              <a:rPr lang="en-US" dirty="0" smtClean="0"/>
              <a:t>: these cost are not reported on the prospectus and include the cost of management time spent working on the new issue.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4</a:t>
            </a:r>
            <a:r>
              <a:rPr lang="en-US" u="sng" dirty="0" smtClean="0">
                <a:solidFill>
                  <a:srgbClr val="C00000"/>
                </a:solidFill>
              </a:rPr>
              <a:t>. Abnormal return</a:t>
            </a:r>
            <a:r>
              <a:rPr lang="en-US" dirty="0" smtClean="0"/>
              <a:t>: in seasoned issue of stock, the price of the existing stock drop on average by 3% on the announcement of the issue. This drop is called the abnormal return.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784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</a:t>
            </a:r>
            <a:r>
              <a:rPr lang="en-US" dirty="0"/>
              <a:t>COST OF ISSUING SECURITIES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5</a:t>
            </a:r>
            <a:r>
              <a:rPr lang="en-US" u="sng" dirty="0" smtClean="0"/>
              <a:t>. </a:t>
            </a:r>
            <a:r>
              <a:rPr lang="en-US" u="sng" dirty="0" smtClean="0">
                <a:solidFill>
                  <a:srgbClr val="C00000"/>
                </a:solidFill>
              </a:rPr>
              <a:t>Under pricing</a:t>
            </a:r>
            <a:r>
              <a:rPr lang="en-US" dirty="0" smtClean="0"/>
              <a:t>: For initial public offering, losses arise from selling the stock below the true value.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6. </a:t>
            </a:r>
            <a:r>
              <a:rPr lang="en-US" u="sng" dirty="0" smtClean="0">
                <a:solidFill>
                  <a:srgbClr val="C00000"/>
                </a:solidFill>
              </a:rPr>
              <a:t>Green shoe option</a:t>
            </a:r>
            <a:r>
              <a:rPr lang="en-US" dirty="0" smtClean="0"/>
              <a:t>: It gives the underwriters the right to buy additional shares at the offer price to cover overallotment.</a:t>
            </a:r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187173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300" b="1" dirty="0">
                <a:solidFill>
                  <a:schemeClr val="bg1"/>
                </a:solidFill>
                <a:latin typeface="Georgia"/>
              </a:rPr>
              <a:t>Rights</a:t>
            </a:r>
            <a:endParaRPr lang="x-none" b="1" dirty="0">
              <a:solidFill>
                <a:schemeClr val="bg1"/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1015463" y="2065390"/>
            <a:ext cx="7408333" cy="4069079"/>
          </a:xfrm>
        </p:spPr>
        <p:txBody>
          <a:bodyPr>
            <a:normAutofit fontScale="92500" lnSpcReduction="20000"/>
          </a:bodyPr>
          <a:lstStyle/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b="1" u="sng" dirty="0">
                <a:solidFill>
                  <a:srgbClr val="C00000"/>
                </a:solidFill>
                <a:latin typeface="Georgia"/>
              </a:rPr>
              <a:t>Definition: </a:t>
            </a: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an issue of common stock offered to existing stockholders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“Rights” are given to the shareholders</a:t>
            </a:r>
          </a:p>
          <a:p>
            <a:pPr marL="548640" lvl="1">
              <a:lnSpc>
                <a:spcPct val="150000"/>
              </a:lnSpc>
              <a:buClr>
                <a:srgbClr val="CCB400"/>
              </a:buClr>
              <a:buSzPct val="70000"/>
              <a:buFont typeface="Wingdings"/>
              <a:buChar char=""/>
            </a:pPr>
            <a:r>
              <a:rPr lang="en-US" sz="2400" dirty="0">
                <a:solidFill>
                  <a:srgbClr val="646B86"/>
                </a:solidFill>
                <a:latin typeface="Georgia"/>
              </a:rPr>
              <a:t>Specify number of shares that can be purchased</a:t>
            </a:r>
          </a:p>
          <a:p>
            <a:pPr marL="548640" lvl="1">
              <a:lnSpc>
                <a:spcPct val="150000"/>
              </a:lnSpc>
              <a:buClr>
                <a:srgbClr val="CCB400"/>
              </a:buClr>
              <a:buSzPct val="70000"/>
              <a:buFont typeface="Wingdings"/>
              <a:buChar char=""/>
            </a:pPr>
            <a:r>
              <a:rPr lang="en-US" sz="2400" dirty="0">
                <a:solidFill>
                  <a:srgbClr val="646B86"/>
                </a:solidFill>
                <a:latin typeface="Georgia"/>
              </a:rPr>
              <a:t>Specify purchase price</a:t>
            </a:r>
          </a:p>
          <a:p>
            <a:pPr marL="548640" lvl="1">
              <a:lnSpc>
                <a:spcPct val="150000"/>
              </a:lnSpc>
              <a:buClr>
                <a:srgbClr val="CCB400"/>
              </a:buClr>
              <a:buSzPct val="70000"/>
              <a:buFont typeface="Wingdings"/>
              <a:buChar char=""/>
            </a:pPr>
            <a:r>
              <a:rPr lang="en-US" sz="2400" dirty="0">
                <a:solidFill>
                  <a:srgbClr val="646B86"/>
                </a:solidFill>
                <a:latin typeface="Georgia"/>
              </a:rPr>
              <a:t>Specify time frame</a:t>
            </a:r>
            <a:endParaRPr lang="en-US" sz="2400" dirty="0">
              <a:solidFill>
                <a:prstClr val="black"/>
              </a:solidFill>
              <a:latin typeface="Georgia"/>
            </a:endParaRP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Why do companies offer Rights? (Advantages)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Rights may be traded OTC or on an exchange</a:t>
            </a:r>
          </a:p>
          <a:p>
            <a:pPr marL="0" indent="0">
              <a:buNone/>
            </a:pPr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3391911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Rights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endParaRPr lang="en-US" dirty="0" smtClean="0">
              <a:solidFill>
                <a:schemeClr val="bg2">
                  <a:lumMod val="25000"/>
                </a:schemeClr>
              </a:solidFill>
              <a:latin typeface="Georgia"/>
            </a:endParaRP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 smtClean="0">
                <a:solidFill>
                  <a:schemeClr val="bg2">
                    <a:lumMod val="25000"/>
                  </a:schemeClr>
                </a:solidFill>
                <a:latin typeface="Georgia"/>
              </a:rPr>
              <a:t>The </a:t>
            </a: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mechanics of a rights offering</a:t>
            </a:r>
          </a:p>
          <a:p>
            <a:pPr lvl="0">
              <a:lnSpc>
                <a:spcPct val="150000"/>
              </a:lnSpc>
              <a:buClr>
                <a:srgbClr val="D16349"/>
              </a:buClr>
              <a:buSzPct val="85000"/>
              <a:buFont typeface="Wingdings 2"/>
              <a:buChar char=""/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Georgia"/>
              </a:rPr>
              <a:t>Number of rights needed to purchase a share</a:t>
            </a:r>
            <a:endParaRPr lang="x-none" dirty="0">
              <a:solidFill>
                <a:schemeClr val="bg2">
                  <a:lumMod val="25000"/>
                </a:schemeClr>
              </a:solidFill>
              <a:latin typeface="Georgia"/>
            </a:endParaRPr>
          </a:p>
          <a:p>
            <a:pPr marL="0" indent="0">
              <a:buNone/>
            </a:pPr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38078907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value of a right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26128" y="1773087"/>
            <a:ext cx="8260671" cy="4663440"/>
          </a:xfrm>
        </p:spPr>
        <p:txBody>
          <a:bodyPr>
            <a:normAutofit fontScale="85000" lnSpcReduction="10000"/>
          </a:bodyPr>
          <a:lstStyle/>
          <a:p>
            <a:pPr>
              <a:lnSpc>
                <a:spcPct val="150000"/>
              </a:lnSpc>
            </a:pPr>
            <a:r>
              <a:rPr lang="en-US" b="1" u="sng" dirty="0">
                <a:solidFill>
                  <a:srgbClr val="C00000"/>
                </a:solidFill>
              </a:rPr>
              <a:t>Example:</a:t>
            </a:r>
          </a:p>
          <a:p>
            <a:pPr>
              <a:lnSpc>
                <a:spcPct val="150000"/>
              </a:lnSpc>
            </a:pPr>
            <a:r>
              <a:rPr lang="en-US" dirty="0"/>
              <a:t>National Power current share price is 20$, there is 1,000,000 shares outstanding. Suppose they want to raise 5,000,000$ in new equity using a right offering (1 right for each 1 share) with a subscription price of 10$. Calculate the following: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Number of new shares to be issued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Number of rights needed to buy a new share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The value of the right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Show in calculations the effects of the rights offering on shareholders</a:t>
            </a:r>
            <a:endParaRPr lang="x-none" dirty="0"/>
          </a:p>
          <a:p>
            <a:pPr marL="0" indent="0">
              <a:buNone/>
            </a:pPr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3043424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value of a right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2067" y="1767840"/>
            <a:ext cx="7408333" cy="4358323"/>
          </a:xfrm>
        </p:spPr>
        <p:txBody>
          <a:bodyPr>
            <a:normAutofit fontScale="92500"/>
          </a:bodyPr>
          <a:lstStyle/>
          <a:p>
            <a:pPr>
              <a:lnSpc>
                <a:spcPct val="150000"/>
              </a:lnSpc>
            </a:pPr>
            <a:r>
              <a:rPr lang="en-US" b="1" u="sng" dirty="0">
                <a:solidFill>
                  <a:srgbClr val="C00000"/>
                </a:solidFill>
              </a:rPr>
              <a:t>Results</a:t>
            </a:r>
          </a:p>
          <a:p>
            <a:pPr>
              <a:lnSpc>
                <a:spcPct val="150000"/>
              </a:lnSpc>
            </a:pPr>
            <a:r>
              <a:rPr lang="en-US" dirty="0"/>
              <a:t>The price specified in a rights offering is generally less than the current market price</a:t>
            </a:r>
          </a:p>
          <a:p>
            <a:pPr>
              <a:lnSpc>
                <a:spcPct val="150000"/>
              </a:lnSpc>
            </a:pPr>
            <a:r>
              <a:rPr lang="en-US" dirty="0"/>
              <a:t>The share price will adjust based on the number of new shares issued</a:t>
            </a:r>
          </a:p>
          <a:p>
            <a:pPr>
              <a:lnSpc>
                <a:spcPct val="150000"/>
              </a:lnSpc>
            </a:pPr>
            <a:r>
              <a:rPr lang="en-US" dirty="0"/>
              <a:t>The value of the right is the difference between the old share price and the “new” share price</a:t>
            </a:r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19486035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u="sng" dirty="0">
                <a:solidFill>
                  <a:srgbClr val="C00000"/>
                </a:solidFill>
              </a:rPr>
              <a:t>How can a firm raise money??</a:t>
            </a:r>
          </a:p>
          <a:p>
            <a:r>
              <a:rPr lang="en-US" u="sng" dirty="0" smtClean="0">
                <a:solidFill>
                  <a:srgbClr val="C00000"/>
                </a:solidFill>
              </a:rPr>
              <a:t>1. Equity</a:t>
            </a:r>
            <a:r>
              <a:rPr lang="en-US" dirty="0"/>
              <a:t>: the value of an ownership interest in </a:t>
            </a:r>
            <a:r>
              <a:rPr lang="en-US" dirty="0" smtClean="0"/>
              <a:t>property </a:t>
            </a:r>
            <a:r>
              <a:rPr lang="en-US" dirty="0"/>
              <a:t>interest in a corporation in the form of common stock or preferred stocks</a:t>
            </a:r>
          </a:p>
          <a:p>
            <a:r>
              <a:rPr lang="en-US" u="sng" dirty="0" smtClean="0">
                <a:solidFill>
                  <a:srgbClr val="C00000"/>
                </a:solidFill>
              </a:rPr>
              <a:t>2. </a:t>
            </a:r>
            <a:r>
              <a:rPr lang="en-US" u="sng" dirty="0">
                <a:solidFill>
                  <a:srgbClr val="C00000"/>
                </a:solidFill>
              </a:rPr>
              <a:t>Debt</a:t>
            </a:r>
            <a:r>
              <a:rPr lang="en-US" dirty="0"/>
              <a:t>: An amount owed to a person or organization for funds borrowed. Debt can be represented by a loan note, bond, mortgage or other form stating repayment terms and </a:t>
            </a:r>
            <a:r>
              <a:rPr lang="en-US" dirty="0" smtClean="0"/>
              <a:t>interest </a:t>
            </a:r>
            <a:r>
              <a:rPr lang="en-US" dirty="0"/>
              <a:t>requirements.</a:t>
            </a:r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3231253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Rights Offering Example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US" dirty="0"/>
              <a:t>Suppose a company wants to raise $10 million. The subscription price is $20 and the current stock price is $25. The firm currently has 5,000,000 shares outstanding.</a:t>
            </a:r>
          </a:p>
          <a:p>
            <a:pPr lvl="1">
              <a:lnSpc>
                <a:spcPct val="150000"/>
              </a:lnSpc>
            </a:pPr>
            <a:r>
              <a:rPr lang="en-US" dirty="0"/>
              <a:t>How many shares have to be issued?</a:t>
            </a:r>
          </a:p>
          <a:p>
            <a:pPr lvl="1">
              <a:lnSpc>
                <a:spcPct val="150000"/>
              </a:lnSpc>
            </a:pPr>
            <a:r>
              <a:rPr lang="en-US" dirty="0"/>
              <a:t>How many rights will it take to purchase one share?</a:t>
            </a:r>
          </a:p>
          <a:p>
            <a:pPr lvl="1">
              <a:lnSpc>
                <a:spcPct val="150000"/>
              </a:lnSpc>
            </a:pPr>
            <a:r>
              <a:rPr lang="en-US"/>
              <a:t>What is the value of a right?</a:t>
            </a:r>
          </a:p>
          <a:p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2990588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Dilution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2067" y="2047907"/>
            <a:ext cx="7408333" cy="4160203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50000"/>
              </a:lnSpc>
            </a:pPr>
            <a:r>
              <a:rPr lang="en-US" b="1" u="sng" dirty="0"/>
              <a:t>Dilution</a:t>
            </a:r>
            <a:r>
              <a:rPr lang="en-US" dirty="0"/>
              <a:t> is a loss in value for existing shareholders that occurs through the issuance of additional stocks</a:t>
            </a:r>
          </a:p>
          <a:p>
            <a:pPr>
              <a:lnSpc>
                <a:spcPct val="150000"/>
              </a:lnSpc>
            </a:pPr>
            <a:r>
              <a:rPr lang="en-US" b="1" u="sng" dirty="0"/>
              <a:t>Dilution kinds:</a:t>
            </a:r>
          </a:p>
          <a:p>
            <a:pPr marL="731520" lvl="1" indent="-45720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Percentage ownership – shares sold to the general public without a rights offering</a:t>
            </a:r>
          </a:p>
          <a:p>
            <a:pPr marL="731520" lvl="1" indent="-45720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Market value – firm accepts negative NPV projects</a:t>
            </a:r>
          </a:p>
          <a:p>
            <a:pPr marL="731520" lvl="1" indent="-457200">
              <a:lnSpc>
                <a:spcPct val="150000"/>
              </a:lnSpc>
              <a:buFont typeface="+mj-lt"/>
              <a:buAutoNum type="arabicPeriod"/>
            </a:pPr>
            <a:r>
              <a:rPr lang="en-US" dirty="0"/>
              <a:t>Book value and EPS – occurs when market-to-book value is less than one</a:t>
            </a:r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3553178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Issuing Long-term Debt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87701" y="2164690"/>
            <a:ext cx="7408333" cy="4535107"/>
          </a:xfrm>
        </p:spPr>
        <p:txBody>
          <a:bodyPr>
            <a:normAutofit fontScale="77500" lnSpcReduction="20000"/>
          </a:bodyPr>
          <a:lstStyle/>
          <a:p>
            <a:r>
              <a:rPr lang="en-US" b="1" u="sng" dirty="0"/>
              <a:t>Types of Long-term Debt</a:t>
            </a:r>
          </a:p>
          <a:p>
            <a:pPr marL="514350" indent="-514350">
              <a:lnSpc>
                <a:spcPct val="150000"/>
              </a:lnSpc>
              <a:buFont typeface="+mj-lt"/>
              <a:buAutoNum type="arabicPeriod"/>
            </a:pPr>
            <a:r>
              <a:rPr lang="en-US" i="1" dirty="0"/>
              <a:t>Public issue </a:t>
            </a:r>
            <a:r>
              <a:rPr lang="en-US" dirty="0"/>
              <a:t>of long-term debt are usually in the form of bonds</a:t>
            </a:r>
          </a:p>
          <a:p>
            <a:pPr marL="514350" indent="-514350">
              <a:lnSpc>
                <a:spcPct val="150000"/>
              </a:lnSpc>
              <a:buFont typeface="+mj-lt"/>
              <a:buAutoNum type="arabicPeriod"/>
            </a:pPr>
            <a:r>
              <a:rPr lang="en-US" i="1" dirty="0"/>
              <a:t>Private issues</a:t>
            </a:r>
          </a:p>
          <a:p>
            <a:pPr lvl="1">
              <a:lnSpc>
                <a:spcPct val="150000"/>
              </a:lnSpc>
            </a:pPr>
            <a:r>
              <a:rPr lang="en-US" sz="2000" dirty="0"/>
              <a:t>Long-Term loans usually bank loans or could be from private firm which has a history with the company</a:t>
            </a:r>
          </a:p>
          <a:p>
            <a:pPr lvl="1">
              <a:lnSpc>
                <a:spcPct val="150000"/>
              </a:lnSpc>
            </a:pPr>
            <a:r>
              <a:rPr lang="en-US" sz="2000" dirty="0"/>
              <a:t>Easier to renegotiate than public issues</a:t>
            </a:r>
          </a:p>
          <a:p>
            <a:pPr lvl="1">
              <a:lnSpc>
                <a:spcPct val="150000"/>
              </a:lnSpc>
            </a:pPr>
            <a:r>
              <a:rPr lang="en-US" sz="2000" dirty="0"/>
              <a:t>If bonds were issued to private investors costs would be lower than public issues</a:t>
            </a:r>
          </a:p>
          <a:p>
            <a:pPr lvl="1">
              <a:lnSpc>
                <a:spcPct val="150000"/>
              </a:lnSpc>
            </a:pPr>
            <a:r>
              <a:rPr lang="en-US" sz="2000" dirty="0"/>
              <a:t>MORE THAN 50% OF ALL DEBT ARE ISSUED PRIVATELY </a:t>
            </a:r>
          </a:p>
          <a:p>
            <a:pPr lvl="1">
              <a:lnSpc>
                <a:spcPct val="150000"/>
              </a:lnSpc>
            </a:pPr>
            <a:r>
              <a:rPr lang="en-US" sz="2000" dirty="0"/>
              <a:t>Interest rates are higher in private issues when compared to public issues</a:t>
            </a:r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42383574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 1 Page 505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07275" y="1741388"/>
            <a:ext cx="8603708" cy="4793943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en-US" dirty="0"/>
              <a:t>Big Time, Inc., is proposing a rights offering. Presently there are 500,000 shares outstanding at 81$ each. There will be 60,000 new shares offered at 70$ each.</a:t>
            </a:r>
          </a:p>
          <a:p>
            <a:pPr marL="457200" indent="-457200">
              <a:lnSpc>
                <a:spcPct val="150000"/>
              </a:lnSpc>
              <a:buFont typeface="+mj-lt"/>
              <a:buAutoNum type="alphaUcPeriod"/>
            </a:pPr>
            <a:r>
              <a:rPr lang="en-US" dirty="0"/>
              <a:t>What is the new market value of the firm</a:t>
            </a:r>
          </a:p>
          <a:p>
            <a:pPr marL="457200" indent="-457200">
              <a:lnSpc>
                <a:spcPct val="150000"/>
              </a:lnSpc>
              <a:buFont typeface="+mj-lt"/>
              <a:buAutoNum type="alphaUcPeriod"/>
            </a:pPr>
            <a:r>
              <a:rPr lang="en-US" dirty="0"/>
              <a:t>How many rights are associated with one of the new shares?</a:t>
            </a:r>
          </a:p>
          <a:p>
            <a:pPr marL="457200" indent="-457200">
              <a:lnSpc>
                <a:spcPct val="150000"/>
              </a:lnSpc>
              <a:buFont typeface="+mj-lt"/>
              <a:buAutoNum type="alphaUcPeriod"/>
            </a:pPr>
            <a:r>
              <a:rPr lang="en-US" dirty="0"/>
              <a:t>What is the value of a right?</a:t>
            </a:r>
          </a:p>
          <a:p>
            <a:pPr marL="457200" indent="-457200">
              <a:lnSpc>
                <a:spcPct val="150000"/>
              </a:lnSpc>
              <a:buFont typeface="+mj-lt"/>
              <a:buAutoNum type="alphaUcPeriod"/>
            </a:pPr>
            <a:r>
              <a:rPr lang="en-US" dirty="0"/>
              <a:t>Why might a company have a rights offering rather than a general cash offer?</a:t>
            </a:r>
            <a:endParaRPr lang="x-none" dirty="0"/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4244569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1" y="153945"/>
            <a:ext cx="9001124" cy="154647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1- The Financing Life Cycle of a Firm:</a:t>
            </a:r>
            <a:br>
              <a:rPr lang="en-US" dirty="0" smtClean="0"/>
            </a:br>
            <a:r>
              <a:rPr lang="en-US" dirty="0" smtClean="0"/>
              <a:t>Early-Stage Financing and Venture Capital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2067" y="2430385"/>
            <a:ext cx="7408333" cy="3695777"/>
          </a:xfrm>
        </p:spPr>
        <p:txBody>
          <a:bodyPr>
            <a:normAutofit/>
          </a:bodyPr>
          <a:lstStyle/>
          <a:p>
            <a:r>
              <a:rPr lang="en-US" dirty="0" smtClean="0"/>
              <a:t>Venture Capital Financing for new, often high-risk venture.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u="sng" dirty="0" smtClean="0">
                <a:solidFill>
                  <a:srgbClr val="C00000"/>
                </a:solidFill>
              </a:rPr>
              <a:t>Private Equity</a:t>
            </a:r>
            <a:r>
              <a:rPr lang="en-US" dirty="0" smtClean="0"/>
              <a:t>: is often used to label the rapidly growing areas of equity financing for nonpublic companies. </a:t>
            </a:r>
          </a:p>
        </p:txBody>
      </p:sp>
    </p:spTree>
    <p:extLst>
      <p:ext uri="{BB962C8B-B14F-4D97-AF65-F5344CB8AC3E}">
        <p14:creationId xmlns:p14="http://schemas.microsoft.com/office/powerpoint/2010/main" val="1969006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Capital for new firms</a:t>
            </a:r>
            <a:endParaRPr lang="x-none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6007" y="1843824"/>
            <a:ext cx="7604394" cy="4282339"/>
          </a:xfrm>
        </p:spPr>
        <p:txBody>
          <a:bodyPr>
            <a:normAutofit fontScale="92500"/>
          </a:bodyPr>
          <a:lstStyle/>
          <a:p>
            <a:r>
              <a:rPr lang="en-US" dirty="0"/>
              <a:t>Can new start-up firms rely on bank loans for capital?</a:t>
            </a:r>
          </a:p>
          <a:p>
            <a:r>
              <a:rPr lang="en-US" u="sng" dirty="0">
                <a:solidFill>
                  <a:srgbClr val="C00000"/>
                </a:solidFill>
              </a:rPr>
              <a:t>Venture capital</a:t>
            </a:r>
            <a:r>
              <a:rPr lang="en-US" dirty="0"/>
              <a:t>: general term for financing startup, early stage, and "turn around" type businesses</a:t>
            </a:r>
          </a:p>
          <a:p>
            <a:r>
              <a:rPr lang="en-US" u="sng" dirty="0">
                <a:solidFill>
                  <a:srgbClr val="C00000"/>
                </a:solidFill>
              </a:rPr>
              <a:t>Sources of </a:t>
            </a:r>
            <a:r>
              <a:rPr lang="en-US" u="sng" dirty="0" smtClean="0">
                <a:solidFill>
                  <a:srgbClr val="C00000"/>
                </a:solidFill>
              </a:rPr>
              <a:t>VC </a:t>
            </a:r>
            <a:endParaRPr lang="en-US" u="sng" dirty="0">
              <a:solidFill>
                <a:srgbClr val="C00000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Individual, pension funds, insurance company, large corporation, university endowment funds.</a:t>
            </a:r>
          </a:p>
          <a:p>
            <a:r>
              <a:rPr lang="en-US" dirty="0" smtClean="0"/>
              <a:t>New </a:t>
            </a:r>
            <a:r>
              <a:rPr lang="en-US" dirty="0"/>
              <a:t>business will be risky</a:t>
            </a:r>
          </a:p>
          <a:p>
            <a:r>
              <a:rPr lang="en-US" dirty="0"/>
              <a:t>What does Venture capitalist do to avoid this risk?</a:t>
            </a:r>
          </a:p>
          <a:p>
            <a:r>
              <a:rPr lang="en-US" dirty="0"/>
              <a:t>Why might Venture capitalist  be willing to take this risk?</a:t>
            </a:r>
          </a:p>
          <a:p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3804217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2067" y="2660227"/>
            <a:ext cx="7408333" cy="3450696"/>
          </a:xfrm>
        </p:spPr>
        <p:txBody>
          <a:bodyPr/>
          <a:lstStyle/>
          <a:p>
            <a:r>
              <a:rPr lang="en-US" dirty="0" smtClean="0"/>
              <a:t>Venture capital firm often specialize in different stage. Some specialize in very early “seed money or ground floor” financing.</a:t>
            </a:r>
          </a:p>
          <a:p>
            <a:r>
              <a:rPr lang="en-US" dirty="0" smtClean="0"/>
              <a:t>Financing in the late stages might come from venture capitalist specializing in so-called mezzanine-level financing (mezzanine level refers to the level just above the ground floor).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549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Choosing a venture capital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endParaRPr lang="en-US" dirty="0" smtClean="0"/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Financing strength is important.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Style is important.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References are important. 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Contacts are important.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Exit strategy is important.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9332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2- SELLING SECURITIES TO THE PUBLIC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77012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1. The first step is to obtain approval from the board of directors </a:t>
            </a:r>
          </a:p>
          <a:p>
            <a:pPr marL="0" indent="0">
              <a:buNone/>
            </a:pPr>
            <a:r>
              <a:rPr lang="en-US" dirty="0" smtClean="0"/>
              <a:t>2. The second step is to prepare a registration statement and file it with the SEO “Securities and Exchange Commission</a:t>
            </a:r>
            <a:r>
              <a:rPr lang="en-US" dirty="0" smtClean="0"/>
              <a:t>”.</a:t>
            </a:r>
          </a:p>
          <a:p>
            <a:pPr marL="0" lvl="0" indent="0">
              <a:buClr>
                <a:srgbClr val="93A299"/>
              </a:buClr>
              <a:buNone/>
            </a:pPr>
            <a:r>
              <a:rPr lang="en-US" dirty="0">
                <a:solidFill>
                  <a:srgbClr val="564B3C"/>
                </a:solidFill>
              </a:rPr>
              <a:t>3. The SEO examine the registration statement during a waiting period. </a:t>
            </a:r>
          </a:p>
          <a:p>
            <a:pPr marL="0" lvl="0" indent="0">
              <a:buClr>
                <a:srgbClr val="93A299"/>
              </a:buClr>
              <a:buNone/>
            </a:pPr>
            <a:r>
              <a:rPr lang="en-US" dirty="0">
                <a:solidFill>
                  <a:srgbClr val="564B3C"/>
                </a:solidFill>
              </a:rPr>
              <a:t>4. The company cannot sell these securities during the waiting period.</a:t>
            </a:r>
          </a:p>
          <a:p>
            <a:pPr marL="0" lvl="0" indent="0">
              <a:buClr>
                <a:srgbClr val="93A299"/>
              </a:buClr>
              <a:buNone/>
            </a:pPr>
            <a:r>
              <a:rPr lang="en-US" dirty="0">
                <a:solidFill>
                  <a:srgbClr val="564B3C"/>
                </a:solidFill>
              </a:rPr>
              <a:t>5. On the effective date of the registration statement, a price is determines.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7281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3- ALTARNATIVE ISSUE METHODS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739640"/>
          </a:xfrm>
        </p:spPr>
        <p:txBody>
          <a:bodyPr/>
          <a:lstStyle/>
          <a:p>
            <a:r>
              <a:rPr lang="en-US" dirty="0" smtClean="0"/>
              <a:t>When a company decides to issue a new security, it can sell it as public issue or a private issue.</a:t>
            </a:r>
          </a:p>
          <a:p>
            <a:r>
              <a:rPr lang="en-US" dirty="0" smtClean="0"/>
              <a:t>In the case of a public issue, the firm is required to register the issue with the SEC.</a:t>
            </a:r>
          </a:p>
          <a:p>
            <a:r>
              <a:rPr lang="en-US" dirty="0" smtClean="0"/>
              <a:t>For equity sale, there are two kinds of public issue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General cash offer.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Rights offer.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3426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ＭＳ Ｐ明朝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Apothecary.thmx</Template>
  <TotalTime>757</TotalTime>
  <Words>1703</Words>
  <Application>Microsoft Office PowerPoint</Application>
  <PresentationFormat>On-screen Show (4:3)</PresentationFormat>
  <Paragraphs>176</Paragraphs>
  <Slides>33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4" baseType="lpstr">
      <vt:lpstr>Apothecary</vt:lpstr>
      <vt:lpstr>RAISING CAPITAL</vt:lpstr>
      <vt:lpstr>Introduction</vt:lpstr>
      <vt:lpstr>Introduction</vt:lpstr>
      <vt:lpstr>1- The Financing Life Cycle of a Firm: Early-Stage Financing and Venture Capital</vt:lpstr>
      <vt:lpstr>Capital for new firms</vt:lpstr>
      <vt:lpstr>PowerPoint Presentation</vt:lpstr>
      <vt:lpstr>Choosing a venture capital</vt:lpstr>
      <vt:lpstr>2- SELLING SECURITIES TO THE PUBLIC</vt:lpstr>
      <vt:lpstr>3- ALTARNATIVE ISSUE METHODS</vt:lpstr>
      <vt:lpstr>PowerPoint Presentation</vt:lpstr>
      <vt:lpstr>PowerPoint Presentation</vt:lpstr>
      <vt:lpstr>PowerPoint Presentation</vt:lpstr>
      <vt:lpstr>4- UNDERWRITERS</vt:lpstr>
      <vt:lpstr>Underwriters</vt:lpstr>
      <vt:lpstr>PowerPoint Presentation</vt:lpstr>
      <vt:lpstr>PowerPoint Presentation</vt:lpstr>
      <vt:lpstr>Types of underwriting</vt:lpstr>
      <vt:lpstr>Types of underwriter</vt:lpstr>
      <vt:lpstr>Types of underwriter</vt:lpstr>
      <vt:lpstr>PowerPoint Presentation</vt:lpstr>
      <vt:lpstr>IPOs &amp; under pricing</vt:lpstr>
      <vt:lpstr>Why Does Underwriting Exist??</vt:lpstr>
      <vt:lpstr>THE COST OF ISSUING SECURITIES</vt:lpstr>
      <vt:lpstr>THE COST OF ISSUING SECURITIES</vt:lpstr>
      <vt:lpstr>THE COST OF ISSUING SECURITIES</vt:lpstr>
      <vt:lpstr>Rights</vt:lpstr>
      <vt:lpstr>Rights</vt:lpstr>
      <vt:lpstr>The value of a right</vt:lpstr>
      <vt:lpstr>The value of a right</vt:lpstr>
      <vt:lpstr>Rights Offering Example</vt:lpstr>
      <vt:lpstr>Dilution</vt:lpstr>
      <vt:lpstr>Issuing Long-term Debt</vt:lpstr>
      <vt:lpstr>Ex 1 Page 505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RAISING CAPITAL</dc:title>
  <dc:creator>Me Stc</dc:creator>
  <cp:lastModifiedBy>Noha Daghestani</cp:lastModifiedBy>
  <cp:revision>46</cp:revision>
  <dcterms:created xsi:type="dcterms:W3CDTF">2015-08-17T20:32:02Z</dcterms:created>
  <dcterms:modified xsi:type="dcterms:W3CDTF">2016-01-27T09:01:41Z</dcterms:modified>
</cp:coreProperties>
</file>