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2"/>
  </p:notesMasterIdLst>
  <p:sldIdLst>
    <p:sldId id="266" r:id="rId2"/>
    <p:sldId id="280" r:id="rId3"/>
    <p:sldId id="295" r:id="rId4"/>
    <p:sldId id="296" r:id="rId5"/>
    <p:sldId id="297" r:id="rId6"/>
    <p:sldId id="298" r:id="rId7"/>
    <p:sldId id="299" r:id="rId8"/>
    <p:sldId id="277" r:id="rId9"/>
    <p:sldId id="321" r:id="rId10"/>
    <p:sldId id="302" r:id="rId11"/>
    <p:sldId id="303" r:id="rId12"/>
    <p:sldId id="304" r:id="rId13"/>
    <p:sldId id="305" r:id="rId14"/>
    <p:sldId id="306" r:id="rId15"/>
    <p:sldId id="307" r:id="rId16"/>
    <p:sldId id="308" r:id="rId17"/>
    <p:sldId id="309" r:id="rId18"/>
    <p:sldId id="310" r:id="rId19"/>
    <p:sldId id="312" r:id="rId20"/>
    <p:sldId id="313" r:id="rId21"/>
    <p:sldId id="314" r:id="rId22"/>
    <p:sldId id="315" r:id="rId23"/>
    <p:sldId id="316" r:id="rId24"/>
    <p:sldId id="317" r:id="rId25"/>
    <p:sldId id="318" r:id="rId26"/>
    <p:sldId id="319" r:id="rId27"/>
    <p:sldId id="320" r:id="rId28"/>
    <p:sldId id="289" r:id="rId29"/>
    <p:sldId id="288" r:id="rId30"/>
    <p:sldId id="291"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768">
          <p15:clr>
            <a:srgbClr val="A4A3A4"/>
          </p15:clr>
        </p15:guide>
        <p15:guide id="2" pos="28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333399"/>
    <a:srgbClr val="5F5F5F"/>
    <a:srgbClr val="006699"/>
    <a:srgbClr val="FFF2CD"/>
    <a:srgbClr val="AE1237"/>
    <a:srgbClr val="6C45BB"/>
    <a:srgbClr val="8E4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55" autoAdjust="0"/>
    <p:restoredTop sz="87500" autoAdjust="0"/>
  </p:normalViewPr>
  <p:slideViewPr>
    <p:cSldViewPr>
      <p:cViewPr varScale="1">
        <p:scale>
          <a:sx n="103" d="100"/>
          <a:sy n="103" d="100"/>
        </p:scale>
        <p:origin x="-1854" y="-9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A2FD206-3274-4E21-A04D-D09F8F733772}" type="slidenum">
              <a:rPr lang="en-US"/>
              <a:pPr>
                <a:defRPr/>
              </a:pPr>
              <a:t>‹#›</a:t>
            </a:fld>
            <a:endParaRPr lang="en-US" dirty="0"/>
          </a:p>
        </p:txBody>
      </p:sp>
    </p:spTree>
    <p:extLst>
      <p:ext uri="{BB962C8B-B14F-4D97-AF65-F5344CB8AC3E}">
        <p14:creationId xmlns:p14="http://schemas.microsoft.com/office/powerpoint/2010/main" val="3822153766"/>
      </p:ext>
    </p:extLst>
  </p:cSld>
  <p:clrMap bg1="lt1" tx1="dk1" bg2="lt2" tx2="dk2" accent1="accent1" accent2="accent2" accent3="accent3" accent4="accent4" accent5="accent5" accent6="accent6" hlink="hlink" folHlink="folHlink"/>
  <p:notesStyle>
    <a:lvl1pPr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
        <p:nvSpPr>
          <p:cNvPr id="8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E61854-841E-4CA6-9785-368787EB752A}" type="slidenum">
              <a:rPr lang="en-US">
                <a:ea typeface="ＭＳ Ｐゴシック" charset="-128"/>
                <a:cs typeface="ＭＳ Ｐゴシック" charset="-128"/>
              </a:rPr>
              <a:pPr fontAlgn="base">
                <a:spcBef>
                  <a:spcPct val="0"/>
                </a:spcBef>
                <a:spcAft>
                  <a:spcPct val="0"/>
                </a:spcAft>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1284168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D40C61-9C1E-469C-83CB-9A3E8EED084A}" type="slidenum">
              <a:rPr lang="en-US">
                <a:ea typeface="ＭＳ Ｐゴシック" charset="-128"/>
                <a:cs typeface="ＭＳ Ｐゴシック" charset="-128"/>
              </a:rPr>
              <a:pPr fontAlgn="base">
                <a:spcBef>
                  <a:spcPct val="0"/>
                </a:spcBef>
                <a:spcAft>
                  <a:spcPct val="0"/>
                </a:spcAft>
              </a:pPr>
              <a:t>9</a:t>
            </a:fld>
            <a:endParaRPr lang="en-US">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2679246-76F6-44B5-A712-039E8CBAC04C}"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27302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217FA3-1613-4583-9B56-898A45D1F1BB}" type="slidenum">
              <a:rPr lang="en-US">
                <a:ea typeface="ＭＳ Ｐゴシック" charset="-128"/>
                <a:cs typeface="ＭＳ Ｐゴシック" charset="-128"/>
              </a:rPr>
              <a:pPr fontAlgn="base">
                <a:spcBef>
                  <a:spcPct val="0"/>
                </a:spcBef>
                <a:spcAft>
                  <a:spcPct val="0"/>
                </a:spcAft>
              </a:pPr>
              <a:t>10</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936DF1F-3B79-48A0-B6DC-6E435BA76D19}"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399835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56E868-A737-4091-B48C-660EEFDA8138}" type="slidenum">
              <a:rPr lang="en-US">
                <a:ea typeface="ＭＳ Ｐゴシック" charset="-128"/>
                <a:cs typeface="ＭＳ Ｐゴシック" charset="-128"/>
              </a:rPr>
              <a:pPr fontAlgn="base">
                <a:spcBef>
                  <a:spcPct val="0"/>
                </a:spcBef>
                <a:spcAft>
                  <a:spcPct val="0"/>
                </a:spcAft>
              </a:pPr>
              <a:t>11</a:t>
            </a:fld>
            <a:endParaRPr lang="en-US">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1146286-7388-4639-922E-BC06EA6D2D23}"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740024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AA661C-0610-410A-91D2-FB4295651411}" type="slidenum">
              <a:rPr lang="en-US">
                <a:ea typeface="ＭＳ Ｐゴシック" charset="-128"/>
                <a:cs typeface="ＭＳ Ｐゴシック" charset="-128"/>
              </a:rPr>
              <a:pPr fontAlgn="base">
                <a:spcBef>
                  <a:spcPct val="0"/>
                </a:spcBef>
                <a:spcAft>
                  <a:spcPct val="0"/>
                </a:spcAft>
              </a:pPr>
              <a:t>12</a:t>
            </a:fld>
            <a:endParaRPr lang="en-US">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391D0A0-1655-411B-8ECA-ADA5E57EA888}"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2154310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AF4115-2285-4DED-BD4A-0E93123623CD}" type="slidenum">
              <a:rPr lang="en-US">
                <a:ea typeface="ＭＳ Ｐゴシック" charset="-128"/>
                <a:cs typeface="ＭＳ Ｐゴシック" charset="-128"/>
              </a:rPr>
              <a:pPr fontAlgn="base">
                <a:spcBef>
                  <a:spcPct val="0"/>
                </a:spcBef>
                <a:spcAft>
                  <a:spcPct val="0"/>
                </a:spcAft>
              </a:pPr>
              <a:t>13</a:t>
            </a:fld>
            <a:endParaRPr lang="en-US">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D9258A7-7D90-4608-AD03-ABF434DFE94F}"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695512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CA8216-0E7E-4A85-B68E-69B6D039F5AB}" type="slidenum">
              <a:rPr lang="en-US">
                <a:ea typeface="ＭＳ Ｐゴシック" charset="-128"/>
                <a:cs typeface="ＭＳ Ｐゴシック" charset="-128"/>
              </a:rPr>
              <a:pPr fontAlgn="base">
                <a:spcBef>
                  <a:spcPct val="0"/>
                </a:spcBef>
                <a:spcAft>
                  <a:spcPct val="0"/>
                </a:spcAft>
              </a:pPr>
              <a:t>14</a:t>
            </a:fld>
            <a:endParaRPr lang="en-US">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470072C-5EF9-439E-B7A5-EBB3D28290ED}"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4079874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A84B95-C53D-4263-96AC-BA5988F5BBEC}" type="slidenum">
              <a:rPr lang="en-US">
                <a:ea typeface="ＭＳ Ｐゴシック" charset="-128"/>
                <a:cs typeface="ＭＳ Ｐゴシック" charset="-128"/>
              </a:rPr>
              <a:pPr fontAlgn="base">
                <a:spcBef>
                  <a:spcPct val="0"/>
                </a:spcBef>
                <a:spcAft>
                  <a:spcPct val="0"/>
                </a:spcAft>
              </a:pPr>
              <a:t>15</a:t>
            </a:fld>
            <a:endParaRPr lang="en-US">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E2C2C05-43C8-41E6-AD0D-DC9F4C8AAC01}"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865397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1B2B77-3353-4C7A-A493-4CA86CE6E2F5}" type="slidenum">
              <a:rPr lang="en-US">
                <a:ea typeface="ＭＳ Ｐゴシック" charset="-128"/>
                <a:cs typeface="ＭＳ Ｐゴシック" charset="-128"/>
              </a:rPr>
              <a:pPr fontAlgn="base">
                <a:spcBef>
                  <a:spcPct val="0"/>
                </a:spcBef>
                <a:spcAft>
                  <a:spcPct val="0"/>
                </a:spcAft>
              </a:pPr>
              <a:t>16</a:t>
            </a:fld>
            <a:endParaRPr lang="en-US">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B36C749-B901-4A1A-B5AC-2225F18434C4}"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2901873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C0A820-DEAF-4DCA-B3F1-1D70CFC836C6}" type="slidenum">
              <a:rPr lang="en-US">
                <a:ea typeface="ＭＳ Ｐゴシック" charset="-128"/>
                <a:cs typeface="ＭＳ Ｐゴシック" charset="-128"/>
              </a:rPr>
              <a:pPr fontAlgn="base">
                <a:spcBef>
                  <a:spcPct val="0"/>
                </a:spcBef>
                <a:spcAft>
                  <a:spcPct val="0"/>
                </a:spcAft>
              </a:pPr>
              <a:t>17</a:t>
            </a:fld>
            <a:endParaRPr lang="en-US">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F1F0E8F-138C-4E93-81A0-45AB4F9BFE70}"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3032248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7659B3-699A-428E-AFFE-1AB9442012A4}" type="slidenum">
              <a:rPr lang="en-US">
                <a:ea typeface="ＭＳ Ｐゴシック" charset="-128"/>
                <a:cs typeface="ＭＳ Ｐゴシック" charset="-128"/>
              </a:rPr>
              <a:pPr fontAlgn="base">
                <a:spcBef>
                  <a:spcPct val="0"/>
                </a:spcBef>
                <a:spcAft>
                  <a:spcPct val="0"/>
                </a:spcAft>
              </a:pPr>
              <a:t>18</a:t>
            </a:fld>
            <a:endParaRPr lang="en-US">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441AF6A-D427-4D7A-A18D-33AB9D7ABBC6}"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772317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Times New Roman" charset="0"/>
            </a:endParaRPr>
          </a:p>
        </p:txBody>
      </p:sp>
      <p:sp>
        <p:nvSpPr>
          <p:cNvPr id="10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8A22B9-E4BE-46AC-B730-F97D00A9BB7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3340021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B1C37B-CAED-4F80-8F3B-4C3285CC6FB2}" type="slidenum">
              <a:rPr lang="en-US">
                <a:ea typeface="ＭＳ Ｐゴシック" charset="-128"/>
                <a:cs typeface="ＭＳ Ｐゴシック" charset="-128"/>
              </a:rPr>
              <a:pPr fontAlgn="base">
                <a:spcBef>
                  <a:spcPct val="0"/>
                </a:spcBef>
                <a:spcAft>
                  <a:spcPct val="0"/>
                </a:spcAft>
              </a:pPr>
              <a:t>19</a:t>
            </a:fld>
            <a:endParaRPr lang="en-US">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469E7F4-47C4-4843-976C-9FA8FCFAE5FA}"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2278197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24AFA6-150D-4AFD-9778-18DE3557BD72}" type="slidenum">
              <a:rPr lang="en-US">
                <a:ea typeface="ＭＳ Ｐゴシック" charset="-128"/>
                <a:cs typeface="ＭＳ Ｐゴシック" charset="-128"/>
              </a:rPr>
              <a:pPr fontAlgn="base">
                <a:spcBef>
                  <a:spcPct val="0"/>
                </a:spcBef>
                <a:spcAft>
                  <a:spcPct val="0"/>
                </a:spcAft>
              </a:pPr>
              <a:t>20</a:t>
            </a:fld>
            <a:endParaRPr lang="en-US">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5139698-6449-44D5-8D83-A34776977A0B}"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383027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EAD683-6F24-4565-A9BB-72C8376A2B04}" type="slidenum">
              <a:rPr lang="en-US">
                <a:ea typeface="ＭＳ Ｐゴシック" charset="-128"/>
                <a:cs typeface="ＭＳ Ｐゴシック" charset="-128"/>
              </a:rPr>
              <a:pPr fontAlgn="base">
                <a:spcBef>
                  <a:spcPct val="0"/>
                </a:spcBef>
                <a:spcAft>
                  <a:spcPct val="0"/>
                </a:spcAft>
              </a:pPr>
              <a:t>21</a:t>
            </a:fld>
            <a:endParaRPr lang="en-US">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4D6C904-53D0-4E60-8DCA-0BE90FA4FAB8}"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996230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E0BA19-C2DE-408E-80E9-DD92FE482B76}" type="slidenum">
              <a:rPr lang="en-US">
                <a:ea typeface="ＭＳ Ｐゴシック" charset="-128"/>
                <a:cs typeface="ＭＳ Ｐゴシック" charset="-128"/>
              </a:rPr>
              <a:pPr fontAlgn="base">
                <a:spcBef>
                  <a:spcPct val="0"/>
                </a:spcBef>
                <a:spcAft>
                  <a:spcPct val="0"/>
                </a:spcAft>
              </a:pPr>
              <a:t>22</a:t>
            </a:fld>
            <a:endParaRPr lang="en-US">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D9C5AF4-51F5-4302-940C-A2369523E63D}" type="slidenum">
              <a:rPr lang="en-US" sz="1200">
                <a:latin typeface="Calibri" charset="0"/>
                <a:ea typeface="Arial" charset="0"/>
                <a:cs typeface="Arial" charset="0"/>
              </a:rPr>
              <a:pPr algn="r"/>
              <a:t>22</a:t>
            </a:fld>
            <a:endParaRPr lang="en-US" sz="1200">
              <a:latin typeface="Calibri" charset="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992865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0D7C4B-C4EC-4619-9418-B5A10EBAC34D}" type="slidenum">
              <a:rPr lang="en-US">
                <a:ea typeface="ＭＳ Ｐゴシック" charset="-128"/>
                <a:cs typeface="ＭＳ Ｐゴシック" charset="-128"/>
              </a:rPr>
              <a:pPr fontAlgn="base">
                <a:spcBef>
                  <a:spcPct val="0"/>
                </a:spcBef>
                <a:spcAft>
                  <a:spcPct val="0"/>
                </a:spcAft>
              </a:pPr>
              <a:t>23</a:t>
            </a:fld>
            <a:endParaRPr lang="en-US">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E93EDCA-B23D-4EAF-AEAF-EF24799BAED5}"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573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066829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02D99E-F1BF-4F30-B1E4-62E5114494E6}" type="slidenum">
              <a:rPr lang="en-US">
                <a:ea typeface="ＭＳ Ｐゴシック" charset="-128"/>
                <a:cs typeface="ＭＳ Ｐゴシック" charset="-128"/>
              </a:rPr>
              <a:pPr fontAlgn="base">
                <a:spcBef>
                  <a:spcPct val="0"/>
                </a:spcBef>
                <a:spcAft>
                  <a:spcPct val="0"/>
                </a:spcAft>
              </a:pPr>
              <a:t>24</a:t>
            </a:fld>
            <a:endParaRPr lang="en-US">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600326A-6F1B-42A4-8267-19271016C87B}"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6758133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98D9A4-3892-4C82-A9F3-A5FCC12D4CCC}" type="slidenum">
              <a:rPr lang="en-US">
                <a:ea typeface="ＭＳ Ｐゴシック" charset="-128"/>
                <a:cs typeface="ＭＳ Ｐゴシック" charset="-128"/>
              </a:rPr>
              <a:pPr fontAlgn="base">
                <a:spcBef>
                  <a:spcPct val="0"/>
                </a:spcBef>
                <a:spcAft>
                  <a:spcPct val="0"/>
                </a:spcAft>
              </a:pPr>
              <a:t>25</a:t>
            </a:fld>
            <a:endParaRPr lang="en-US">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69AB3AB-5843-42F9-A4D3-F355926C147C}"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1183091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A14A5F-0572-4B5D-9842-22D77FD6D6F8}" type="slidenum">
              <a:rPr lang="en-US">
                <a:ea typeface="ＭＳ Ｐゴシック" charset="-128"/>
                <a:cs typeface="ＭＳ Ｐゴシック" charset="-128"/>
              </a:rPr>
              <a:pPr fontAlgn="base">
                <a:spcBef>
                  <a:spcPct val="0"/>
                </a:spcBef>
                <a:spcAft>
                  <a:spcPct val="0"/>
                </a:spcAft>
              </a:pPr>
              <a:t>26</a:t>
            </a:fld>
            <a:endParaRPr lang="en-US">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6F2A85C-E905-42F5-B585-AD5D37F22467}"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3681231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DD590B-6B50-4CDA-9EC2-21E1F8C38A31}" type="slidenum">
              <a:rPr lang="en-US">
                <a:solidFill>
                  <a:srgbClr val="000000"/>
                </a:solidFill>
                <a:ea typeface="ＭＳ Ｐゴシック" charset="-128"/>
                <a:cs typeface="ＭＳ Ｐゴシック" charset="-128"/>
              </a:rPr>
              <a:pPr fontAlgn="base">
                <a:spcBef>
                  <a:spcPct val="0"/>
                </a:spcBef>
                <a:spcAft>
                  <a:spcPct val="0"/>
                </a:spcAft>
              </a:pPr>
              <a:t>27</a:t>
            </a:fld>
            <a:endParaRPr lang="en-US">
              <a:solidFill>
                <a:srgbClr val="000000"/>
              </a:solidFill>
              <a:ea typeface="ＭＳ Ｐゴシック" charset="-128"/>
              <a:cs typeface="ＭＳ Ｐゴシック" charset="-128"/>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3112048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F53C9B-A358-4786-AA87-529FBD766FA1}" type="slidenum">
              <a:rPr lang="en-US">
                <a:solidFill>
                  <a:srgbClr val="000000"/>
                </a:solidFill>
                <a:ea typeface="ＭＳ Ｐゴシック" charset="-128"/>
                <a:cs typeface="ＭＳ Ｐゴシック" charset="-128"/>
              </a:rPr>
              <a:pPr fontAlgn="base">
                <a:spcBef>
                  <a:spcPct val="0"/>
                </a:spcBef>
                <a:spcAft>
                  <a:spcPct val="0"/>
                </a:spcAft>
              </a:pPr>
              <a:t>28</a:t>
            </a:fld>
            <a:endParaRPr lang="en-US">
              <a:solidFill>
                <a:srgbClr val="000000"/>
              </a:solidFill>
              <a:ea typeface="ＭＳ Ｐゴシック" charset="-128"/>
              <a:cs typeface="ＭＳ Ｐゴシック" charset="-128"/>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315678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1AC64B-3023-440F-838A-933F3F803A24}" type="slidenum">
              <a:rPr lang="en-US">
                <a:ea typeface="ＭＳ Ｐゴシック" charset="-128"/>
                <a:cs typeface="ＭＳ Ｐゴシック" charset="-128"/>
              </a:rPr>
              <a:pPr fontAlgn="base">
                <a:spcBef>
                  <a:spcPct val="0"/>
                </a:spcBef>
                <a:spcAft>
                  <a:spcPct val="0"/>
                </a:spcAft>
              </a:pPr>
              <a:t>2</a:t>
            </a:fld>
            <a:endParaRPr lang="en-US">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B8B3275-EC6A-4DF5-8969-35AF7258A41F}"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6573833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23CE46-AB8E-467B-BF80-7D11D8FA1CD3}" type="slidenum">
              <a:rPr lang="en-US">
                <a:solidFill>
                  <a:srgbClr val="000000"/>
                </a:solidFill>
                <a:ea typeface="ＭＳ Ｐゴシック" charset="-128"/>
                <a:cs typeface="ＭＳ Ｐゴシック" charset="-128"/>
              </a:rPr>
              <a:pPr fontAlgn="base">
                <a:spcBef>
                  <a:spcPct val="0"/>
                </a:spcBef>
                <a:spcAft>
                  <a:spcPct val="0"/>
                </a:spcAft>
              </a:pPr>
              <a:t>29</a:t>
            </a:fld>
            <a:endParaRPr lang="en-US">
              <a:solidFill>
                <a:srgbClr val="000000"/>
              </a:solidFill>
              <a:ea typeface="ＭＳ Ｐゴシック" charset="-128"/>
              <a:cs typeface="ＭＳ Ｐゴシック" charset="-128"/>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2056812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FA4BA9-B8CF-4F5E-BBE3-E73ACB6B9A7D}" type="slidenum">
              <a:rPr lang="en-US">
                <a:ea typeface="ＭＳ Ｐゴシック" charset="-128"/>
                <a:cs typeface="ＭＳ Ｐゴシック" charset="-128"/>
              </a:rPr>
              <a:pPr fontAlgn="base">
                <a:spcBef>
                  <a:spcPct val="0"/>
                </a:spcBef>
                <a:spcAft>
                  <a:spcPct val="0"/>
                </a:spcAft>
              </a:pPr>
              <a:t>3</a:t>
            </a:fld>
            <a:endParaRPr lang="en-US">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EF2DFDE-5368-403F-A133-F96BA9948B74}"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311449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1C7D7B-1F8C-469D-A864-75D165EB7DCB}" type="slidenum">
              <a:rPr lang="en-US">
                <a:ea typeface="ＭＳ Ｐゴシック" charset="-128"/>
                <a:cs typeface="ＭＳ Ｐゴシック" charset="-128"/>
              </a:rPr>
              <a:pPr fontAlgn="base">
                <a:spcBef>
                  <a:spcPct val="0"/>
                </a:spcBef>
                <a:spcAft>
                  <a:spcPct val="0"/>
                </a:spcAft>
              </a:pPr>
              <a:t>4</a:t>
            </a:fld>
            <a:endParaRPr lang="en-US">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FE01BE0-030D-4F72-9807-50ADABF7C47F}"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206515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5A8ABA-8B8B-4CF8-B808-326506A3525B}" type="slidenum">
              <a:rPr lang="en-US">
                <a:ea typeface="ＭＳ Ｐゴシック" charset="-128"/>
                <a:cs typeface="ＭＳ Ｐゴシック" charset="-128"/>
              </a:rPr>
              <a:pPr fontAlgn="base">
                <a:spcBef>
                  <a:spcPct val="0"/>
                </a:spcBef>
                <a:spcAft>
                  <a:spcPct val="0"/>
                </a:spcAft>
              </a:pPr>
              <a:t>5</a:t>
            </a:fld>
            <a:endParaRPr lang="en-US">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E6AB491-BEF3-4229-9AA6-77C5D953F251}"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2904528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6FBB3C-1FE6-4920-8A69-5BEBB11228ED}" type="slidenum">
              <a:rPr lang="en-US">
                <a:ea typeface="ＭＳ Ｐゴシック" charset="-128"/>
                <a:cs typeface="ＭＳ Ｐゴシック" charset="-128"/>
              </a:rPr>
              <a:pPr fontAlgn="base">
                <a:spcBef>
                  <a:spcPct val="0"/>
                </a:spcBef>
                <a:spcAft>
                  <a:spcPct val="0"/>
                </a:spcAft>
              </a:pPr>
              <a:t>6</a:t>
            </a:fld>
            <a:endParaRPr lang="en-US">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9E8392-0F5A-4445-B08D-239E8B31F3B5}"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4021419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6BF429-3494-40E5-9659-14BC16CC1549}" type="slidenum">
              <a:rPr lang="en-US">
                <a:solidFill>
                  <a:srgbClr val="000000"/>
                </a:solidFill>
                <a:ea typeface="ＭＳ Ｐゴシック" charset="-128"/>
                <a:cs typeface="ＭＳ Ｐゴシック" charset="-128"/>
              </a:rPr>
              <a:pPr fontAlgn="base">
                <a:spcBef>
                  <a:spcPct val="0"/>
                </a:spcBef>
                <a:spcAft>
                  <a:spcPct val="0"/>
                </a:spcAft>
              </a:pPr>
              <a:t>7</a:t>
            </a:fld>
            <a:endParaRPr lang="en-US">
              <a:solidFill>
                <a:srgbClr val="000000"/>
              </a:solidFill>
              <a:ea typeface="ＭＳ Ｐゴシック" charset="-128"/>
              <a:cs typeface="ＭＳ Ｐゴシック" charset="-128"/>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charset="0"/>
            </a:endParaRPr>
          </a:p>
        </p:txBody>
      </p:sp>
    </p:spTree>
    <p:extLst>
      <p:ext uri="{BB962C8B-B14F-4D97-AF65-F5344CB8AC3E}">
        <p14:creationId xmlns:p14="http://schemas.microsoft.com/office/powerpoint/2010/main" val="680001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FE1503-0A5C-45A3-8DDF-E6C8E45741CC}" type="slidenum">
              <a:rPr lang="en-US">
                <a:solidFill>
                  <a:srgbClr val="000000"/>
                </a:solidFill>
                <a:ea typeface="ＭＳ Ｐゴシック" charset="-128"/>
                <a:cs typeface="ＭＳ Ｐゴシック" charset="-128"/>
              </a:rPr>
              <a:pPr fontAlgn="base">
                <a:spcBef>
                  <a:spcPct val="0"/>
                </a:spcBef>
                <a:spcAft>
                  <a:spcPct val="0"/>
                </a:spcAft>
              </a:pPr>
              <a:t>8</a:t>
            </a:fld>
            <a:endParaRPr lang="en-US">
              <a:solidFill>
                <a:srgbClr val="000000"/>
              </a:solidFill>
              <a:ea typeface="ＭＳ Ｐゴシック" charset="-128"/>
              <a:cs typeface="ＭＳ Ｐゴシック" charset="-128"/>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Times New Roman" charset="0"/>
            </a:endParaRPr>
          </a:p>
        </p:txBody>
      </p:sp>
    </p:spTree>
    <p:extLst>
      <p:ext uri="{BB962C8B-B14F-4D97-AF65-F5344CB8AC3E}">
        <p14:creationId xmlns:p14="http://schemas.microsoft.com/office/powerpoint/2010/main" val="128732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1502976"/>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a:t>
            </a:r>
            <a:r>
              <a:rPr lang="en-US" sz="4800" baseline="0" dirty="0" smtClean="0">
                <a:solidFill>
                  <a:prstClr val="black"/>
                </a:solidFill>
                <a:latin typeface="Times New Roman" pitchFamily="18" charset="0"/>
                <a:ea typeface="+mn-ea"/>
                <a:cs typeface="Times New Roman" pitchFamily="18" charset="0"/>
              </a:rPr>
              <a:t> 15</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Monopoly</a:t>
            </a:r>
            <a:endParaRPr lang="en-US" sz="4800" dirty="0">
              <a:solidFill>
                <a:prstClr val="black"/>
              </a:solidFill>
              <a:latin typeface="Times New Roman" pitchFamily="18" charset="0"/>
              <a:ea typeface="+mn-ea"/>
              <a:cs typeface="Times New Roman" pitchFamily="18" charset="0"/>
            </a:endParaRPr>
          </a:p>
        </p:txBody>
      </p:sp>
      <p:sp>
        <p:nvSpPr>
          <p:cNvPr id="4" name="TextBox 3"/>
          <p:cNvSpPr txBox="1"/>
          <p:nvPr userDrawn="1"/>
        </p:nvSpPr>
        <p:spPr>
          <a:xfrm>
            <a:off x="-11113" y="6500813"/>
            <a:ext cx="63357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543800" y="6324600"/>
            <a:ext cx="1143000" cy="354013"/>
          </a:xfrm>
          <a:prstGeom prst="rect">
            <a:avLst/>
          </a:prstGeom>
          <a:noFill/>
        </p:spPr>
        <p:txBody>
          <a:bodyPr>
            <a:prstTxWarp prst="textNoShape">
              <a:avLst/>
            </a:prstTxWarp>
            <a:spAutoFit/>
          </a:bodyPr>
          <a:lstStyle/>
          <a:p>
            <a:pPr algn="r"/>
            <a:fld id="{72FCDD92-3A7F-4B07-91C7-90AC6E4C7A8A}"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MONOPOLY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227D7DD-9FBD-4BB3-896E-7ADF27696A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543800" y="6324600"/>
            <a:ext cx="1143000" cy="354013"/>
          </a:xfrm>
          <a:prstGeom prst="rect">
            <a:avLst/>
          </a:prstGeom>
          <a:noFill/>
        </p:spPr>
        <p:txBody>
          <a:bodyPr>
            <a:prstTxWarp prst="textNoShape">
              <a:avLst/>
            </a:prstTxWarp>
            <a:spAutoFit/>
          </a:bodyPr>
          <a:lstStyle/>
          <a:p>
            <a:pPr algn="r"/>
            <a:fld id="{9A80456A-C481-4870-A24B-F68999B38EFF}"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1113" y="6500813"/>
            <a:ext cx="5649913" cy="338137"/>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err="1">
                <a:solidFill>
                  <a:srgbClr val="777777"/>
                </a:solidFill>
                <a:latin typeface="Times New Roman" pitchFamily="18" charset="0"/>
                <a:ea typeface="+mn-ea"/>
                <a:cs typeface="Times New Roman" pitchFamily="18" charset="0"/>
              </a:rPr>
              <a:t>Cengage</a:t>
            </a:r>
            <a:r>
              <a:rPr lang="en-US" sz="800" i="1" dirty="0">
                <a:solidFill>
                  <a:srgbClr val="777777"/>
                </a:solidFill>
                <a:latin typeface="Times New Roman" pitchFamily="18" charset="0"/>
                <a:ea typeface="+mn-ea"/>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4013"/>
          </a:xfrm>
          <a:prstGeom prst="rect">
            <a:avLst/>
          </a:prstGeom>
          <a:noFill/>
        </p:spPr>
        <p:txBody>
          <a:bodyPr>
            <a:prstTxWarp prst="textNoShape">
              <a:avLst/>
            </a:prstTxWarp>
            <a:spAutoFit/>
          </a:bodyPr>
          <a:lstStyle/>
          <a:p>
            <a:pPr algn="r"/>
            <a:fld id="{239D252A-B988-46F1-B40D-5E6080DC6494}"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hf sldNum="0" hdr="0" ftr="0" dt="0"/>
  <p:txStyles>
    <p:titleStyle>
      <a:lvl1pPr algn="l" rtl="0" fontAlgn="base">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fontAlgn="base">
        <a:spcBef>
          <a:spcPct val="0"/>
        </a:spcBef>
        <a:spcAft>
          <a:spcPct val="0"/>
        </a:spcAft>
        <a:defRPr sz="3400" b="1">
          <a:solidFill>
            <a:srgbClr val="006699"/>
          </a:solidFill>
          <a:latin typeface="Tahoma" charset="0"/>
          <a:ea typeface="Tahoma" charset="0"/>
          <a:cs typeface="Tahoma" charset="0"/>
        </a:defRPr>
      </a:lvl2pPr>
      <a:lvl3pPr algn="l" rtl="0" fontAlgn="base">
        <a:spcBef>
          <a:spcPct val="0"/>
        </a:spcBef>
        <a:spcAft>
          <a:spcPct val="0"/>
        </a:spcAft>
        <a:defRPr sz="3400" b="1">
          <a:solidFill>
            <a:srgbClr val="006699"/>
          </a:solidFill>
          <a:latin typeface="Tahoma" charset="0"/>
          <a:ea typeface="Tahoma" charset="0"/>
          <a:cs typeface="Tahoma" charset="0"/>
        </a:defRPr>
      </a:lvl3pPr>
      <a:lvl4pPr algn="l" rtl="0" fontAlgn="base">
        <a:spcBef>
          <a:spcPct val="0"/>
        </a:spcBef>
        <a:spcAft>
          <a:spcPct val="0"/>
        </a:spcAft>
        <a:defRPr sz="3400" b="1">
          <a:solidFill>
            <a:srgbClr val="006699"/>
          </a:solidFill>
          <a:latin typeface="Tahoma" charset="0"/>
          <a:ea typeface="Tahoma" charset="0"/>
          <a:cs typeface="Tahoma" charset="0"/>
        </a:defRPr>
      </a:lvl4pPr>
      <a:lvl5pPr algn="l" rtl="0" fontAlgn="base">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fontAlgn="base">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fontAlgn="base">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fontAlgn="base">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fontAlgn="base">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fontAlgn="base">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7173" name="Group 12"/>
          <p:cNvGrpSpPr>
            <a:grpSpLocks/>
          </p:cNvGrpSpPr>
          <p:nvPr/>
        </p:nvGrpSpPr>
        <p:grpSpPr bwMode="auto">
          <a:xfrm>
            <a:off x="304800" y="1152525"/>
            <a:ext cx="6707188" cy="1412874"/>
            <a:chOff x="457200" y="2147070"/>
            <a:chExt cx="6707187" cy="1412108"/>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sz="2400" dirty="0" smtClean="0">
                  <a:solidFill>
                    <a:srgbClr val="FF0000"/>
                  </a:solidFill>
                  <a:latin typeface="Times New Roman" charset="0"/>
                  <a:ea typeface="Times New Roman" charset="0"/>
                  <a:cs typeface="Times New Roman" charset="0"/>
                </a:rPr>
                <a:t>Arab World Edition</a:t>
              </a:r>
              <a:endParaRPr lang="en-US" sz="2400"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0" y="228600"/>
            <a:ext cx="8229600" cy="914400"/>
          </a:xfrm>
          <a:solidFill>
            <a:schemeClr val="accent2"/>
          </a:solidFill>
          <a:ln>
            <a:solidFill>
              <a:schemeClr val="accent1"/>
            </a:solidFill>
          </a:ln>
        </p:spPr>
        <p:txBody>
          <a:bodyPr/>
          <a:lstStyle/>
          <a:p>
            <a:r>
              <a:rPr lang="en-US" sz="3200" smtClean="0">
                <a:solidFill>
                  <a:srgbClr val="FFC000"/>
                </a:solidFill>
                <a:latin typeface="Tahoma" charset="0"/>
                <a:ea typeface="Tahoma" charset="0"/>
                <a:cs typeface="Tahoma" charset="0"/>
              </a:rPr>
              <a:t>Common Grounds’ </a:t>
            </a:r>
            <a:r>
              <a:rPr lang="en-US" sz="3200" i="1" smtClean="0">
                <a:solidFill>
                  <a:srgbClr val="FFC000"/>
                </a:solidFill>
                <a:latin typeface="Tahoma" charset="0"/>
                <a:ea typeface="Tahoma" charset="0"/>
                <a:cs typeface="Tahoma" charset="0"/>
              </a:rPr>
              <a:t>D</a:t>
            </a:r>
            <a:r>
              <a:rPr lang="en-US" sz="3200" smtClean="0">
                <a:solidFill>
                  <a:srgbClr val="FFC000"/>
                </a:solidFill>
                <a:latin typeface="Tahoma" charset="0"/>
                <a:ea typeface="Tahoma" charset="0"/>
                <a:cs typeface="Tahoma" charset="0"/>
              </a:rPr>
              <a:t>  and </a:t>
            </a:r>
            <a:r>
              <a:rPr lang="en-US" sz="3200" i="1" smtClean="0">
                <a:solidFill>
                  <a:srgbClr val="FFC000"/>
                </a:solidFill>
                <a:latin typeface="Tahoma" charset="0"/>
                <a:ea typeface="Tahoma" charset="0"/>
                <a:cs typeface="Tahoma" charset="0"/>
              </a:rPr>
              <a:t>MR</a:t>
            </a:r>
            <a:r>
              <a:rPr lang="en-US" sz="3200" smtClean="0">
                <a:solidFill>
                  <a:srgbClr val="FFC000"/>
                </a:solidFill>
                <a:latin typeface="Tahoma" charset="0"/>
                <a:ea typeface="Tahoma" charset="0"/>
                <a:cs typeface="Tahoma" charset="0"/>
              </a:rPr>
              <a:t>  Curves</a:t>
            </a:r>
          </a:p>
        </p:txBody>
      </p:sp>
      <p:sp>
        <p:nvSpPr>
          <p:cNvPr id="25602" name="Line 8"/>
          <p:cNvSpPr>
            <a:spLocks noChangeShapeType="1"/>
          </p:cNvSpPr>
          <p:nvPr/>
        </p:nvSpPr>
        <p:spPr bwMode="auto">
          <a:xfrm>
            <a:off x="3924300" y="5500688"/>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03" name="Line 9"/>
          <p:cNvSpPr>
            <a:spLocks noChangeShapeType="1"/>
          </p:cNvSpPr>
          <p:nvPr/>
        </p:nvSpPr>
        <p:spPr bwMode="auto">
          <a:xfrm>
            <a:off x="3924300" y="5030788"/>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04" name="Line 10"/>
          <p:cNvSpPr>
            <a:spLocks noChangeShapeType="1"/>
          </p:cNvSpPr>
          <p:nvPr/>
        </p:nvSpPr>
        <p:spPr bwMode="auto">
          <a:xfrm>
            <a:off x="3924300" y="4575175"/>
            <a:ext cx="4713288" cy="1588"/>
          </a:xfrm>
          <a:prstGeom prst="line">
            <a:avLst/>
          </a:prstGeom>
          <a:noFill/>
          <a:ln w="0">
            <a:solidFill>
              <a:srgbClr val="808080"/>
            </a:solidFill>
            <a:round/>
            <a:headEnd/>
            <a:tailEnd/>
          </a:ln>
        </p:spPr>
        <p:txBody>
          <a:bodyPr>
            <a:prstTxWarp prst="textNoShape">
              <a:avLst/>
            </a:prstTxWarp>
          </a:bodyPr>
          <a:lstStyle/>
          <a:p>
            <a:endParaRPr lang="en-US"/>
          </a:p>
        </p:txBody>
      </p:sp>
      <p:sp>
        <p:nvSpPr>
          <p:cNvPr id="25605" name="Line 11"/>
          <p:cNvSpPr>
            <a:spLocks noChangeShapeType="1"/>
          </p:cNvSpPr>
          <p:nvPr/>
        </p:nvSpPr>
        <p:spPr bwMode="auto">
          <a:xfrm>
            <a:off x="3924300" y="4106863"/>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06" name="Line 12"/>
          <p:cNvSpPr>
            <a:spLocks noChangeShapeType="1"/>
          </p:cNvSpPr>
          <p:nvPr/>
        </p:nvSpPr>
        <p:spPr bwMode="auto">
          <a:xfrm>
            <a:off x="3924300" y="3636963"/>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07" name="Line 13"/>
          <p:cNvSpPr>
            <a:spLocks noChangeShapeType="1"/>
          </p:cNvSpPr>
          <p:nvPr/>
        </p:nvSpPr>
        <p:spPr bwMode="auto">
          <a:xfrm>
            <a:off x="3924300" y="3181350"/>
            <a:ext cx="4713288" cy="1588"/>
          </a:xfrm>
          <a:prstGeom prst="line">
            <a:avLst/>
          </a:prstGeom>
          <a:noFill/>
          <a:ln w="0">
            <a:solidFill>
              <a:srgbClr val="808080"/>
            </a:solidFill>
            <a:round/>
            <a:headEnd/>
            <a:tailEnd/>
          </a:ln>
        </p:spPr>
        <p:txBody>
          <a:bodyPr>
            <a:prstTxWarp prst="textNoShape">
              <a:avLst/>
            </a:prstTxWarp>
          </a:bodyPr>
          <a:lstStyle/>
          <a:p>
            <a:endParaRPr lang="en-US"/>
          </a:p>
        </p:txBody>
      </p:sp>
      <p:sp>
        <p:nvSpPr>
          <p:cNvPr id="25608" name="Line 14"/>
          <p:cNvSpPr>
            <a:spLocks noChangeShapeType="1"/>
          </p:cNvSpPr>
          <p:nvPr/>
        </p:nvSpPr>
        <p:spPr bwMode="auto">
          <a:xfrm>
            <a:off x="3924300" y="2711450"/>
            <a:ext cx="4713288" cy="1588"/>
          </a:xfrm>
          <a:prstGeom prst="line">
            <a:avLst/>
          </a:prstGeom>
          <a:noFill/>
          <a:ln w="0">
            <a:solidFill>
              <a:srgbClr val="808080"/>
            </a:solidFill>
            <a:round/>
            <a:headEnd/>
            <a:tailEnd/>
          </a:ln>
        </p:spPr>
        <p:txBody>
          <a:bodyPr>
            <a:prstTxWarp prst="textNoShape">
              <a:avLst/>
            </a:prstTxWarp>
          </a:bodyPr>
          <a:lstStyle/>
          <a:p>
            <a:endParaRPr lang="en-US"/>
          </a:p>
        </p:txBody>
      </p:sp>
      <p:sp>
        <p:nvSpPr>
          <p:cNvPr id="25609" name="Line 15"/>
          <p:cNvSpPr>
            <a:spLocks noChangeShapeType="1"/>
          </p:cNvSpPr>
          <p:nvPr/>
        </p:nvSpPr>
        <p:spPr bwMode="auto">
          <a:xfrm>
            <a:off x="3924300" y="2241550"/>
            <a:ext cx="4713288" cy="1588"/>
          </a:xfrm>
          <a:prstGeom prst="line">
            <a:avLst/>
          </a:prstGeom>
          <a:noFill/>
          <a:ln w="0">
            <a:solidFill>
              <a:srgbClr val="808080"/>
            </a:solidFill>
            <a:round/>
            <a:headEnd/>
            <a:tailEnd/>
          </a:ln>
        </p:spPr>
        <p:txBody>
          <a:bodyPr>
            <a:prstTxWarp prst="textNoShape">
              <a:avLst/>
            </a:prstTxWarp>
          </a:bodyPr>
          <a:lstStyle/>
          <a:p>
            <a:endParaRPr lang="en-US"/>
          </a:p>
        </p:txBody>
      </p:sp>
      <p:sp>
        <p:nvSpPr>
          <p:cNvPr id="25610" name="Line 16"/>
          <p:cNvSpPr>
            <a:spLocks noChangeShapeType="1"/>
          </p:cNvSpPr>
          <p:nvPr/>
        </p:nvSpPr>
        <p:spPr bwMode="auto">
          <a:xfrm>
            <a:off x="3924300" y="1785938"/>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11" name="Line 17"/>
          <p:cNvSpPr>
            <a:spLocks noChangeShapeType="1"/>
          </p:cNvSpPr>
          <p:nvPr/>
        </p:nvSpPr>
        <p:spPr bwMode="auto">
          <a:xfrm>
            <a:off x="3924300" y="1316038"/>
            <a:ext cx="4713288" cy="1587"/>
          </a:xfrm>
          <a:prstGeom prst="line">
            <a:avLst/>
          </a:prstGeom>
          <a:noFill/>
          <a:ln w="0">
            <a:solidFill>
              <a:srgbClr val="808080"/>
            </a:solidFill>
            <a:round/>
            <a:headEnd/>
            <a:tailEnd/>
          </a:ln>
        </p:spPr>
        <p:txBody>
          <a:bodyPr>
            <a:prstTxWarp prst="textNoShape">
              <a:avLst/>
            </a:prstTxWarp>
          </a:bodyPr>
          <a:lstStyle/>
          <a:p>
            <a:endParaRPr lang="en-US"/>
          </a:p>
        </p:txBody>
      </p:sp>
      <p:sp>
        <p:nvSpPr>
          <p:cNvPr id="25612" name="Line 18"/>
          <p:cNvSpPr>
            <a:spLocks noChangeShapeType="1"/>
          </p:cNvSpPr>
          <p:nvPr/>
        </p:nvSpPr>
        <p:spPr bwMode="auto">
          <a:xfrm>
            <a:off x="3924300" y="1316038"/>
            <a:ext cx="1588"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3" name="Line 19"/>
          <p:cNvSpPr>
            <a:spLocks noChangeShapeType="1"/>
          </p:cNvSpPr>
          <p:nvPr/>
        </p:nvSpPr>
        <p:spPr bwMode="auto">
          <a:xfrm>
            <a:off x="4519613"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4" name="Line 20"/>
          <p:cNvSpPr>
            <a:spLocks noChangeShapeType="1"/>
          </p:cNvSpPr>
          <p:nvPr/>
        </p:nvSpPr>
        <p:spPr bwMode="auto">
          <a:xfrm>
            <a:off x="5099050" y="1316038"/>
            <a:ext cx="1588"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5" name="Line 21"/>
          <p:cNvSpPr>
            <a:spLocks noChangeShapeType="1"/>
          </p:cNvSpPr>
          <p:nvPr/>
        </p:nvSpPr>
        <p:spPr bwMode="auto">
          <a:xfrm>
            <a:off x="5694363"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6" name="Line 22"/>
          <p:cNvSpPr>
            <a:spLocks noChangeShapeType="1"/>
          </p:cNvSpPr>
          <p:nvPr/>
        </p:nvSpPr>
        <p:spPr bwMode="auto">
          <a:xfrm>
            <a:off x="6288088"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7" name="Line 23"/>
          <p:cNvSpPr>
            <a:spLocks noChangeShapeType="1"/>
          </p:cNvSpPr>
          <p:nvPr/>
        </p:nvSpPr>
        <p:spPr bwMode="auto">
          <a:xfrm>
            <a:off x="6869113"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8" name="Line 24"/>
          <p:cNvSpPr>
            <a:spLocks noChangeShapeType="1"/>
          </p:cNvSpPr>
          <p:nvPr/>
        </p:nvSpPr>
        <p:spPr bwMode="auto">
          <a:xfrm>
            <a:off x="7462838"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19" name="Line 25"/>
          <p:cNvSpPr>
            <a:spLocks noChangeShapeType="1"/>
          </p:cNvSpPr>
          <p:nvPr/>
        </p:nvSpPr>
        <p:spPr bwMode="auto">
          <a:xfrm>
            <a:off x="8043863"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20" name="Line 26"/>
          <p:cNvSpPr>
            <a:spLocks noChangeShapeType="1"/>
          </p:cNvSpPr>
          <p:nvPr/>
        </p:nvSpPr>
        <p:spPr bwMode="auto">
          <a:xfrm>
            <a:off x="8637588" y="1316038"/>
            <a:ext cx="1587" cy="4184650"/>
          </a:xfrm>
          <a:prstGeom prst="line">
            <a:avLst/>
          </a:prstGeom>
          <a:noFill/>
          <a:ln w="0">
            <a:solidFill>
              <a:srgbClr val="808080"/>
            </a:solidFill>
            <a:round/>
            <a:headEnd/>
            <a:tailEnd/>
          </a:ln>
        </p:spPr>
        <p:txBody>
          <a:bodyPr>
            <a:prstTxWarp prst="textNoShape">
              <a:avLst/>
            </a:prstTxWarp>
          </a:bodyPr>
          <a:lstStyle/>
          <a:p>
            <a:endParaRPr lang="en-US"/>
          </a:p>
        </p:txBody>
      </p:sp>
      <p:sp>
        <p:nvSpPr>
          <p:cNvPr id="25621" name="Rectangle 46"/>
          <p:cNvSpPr>
            <a:spLocks noChangeArrowheads="1"/>
          </p:cNvSpPr>
          <p:nvPr/>
        </p:nvSpPr>
        <p:spPr bwMode="auto">
          <a:xfrm>
            <a:off x="3490913" y="5316538"/>
            <a:ext cx="282575"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-3</a:t>
            </a:r>
            <a:endParaRPr lang="en-US" sz="2500">
              <a:ea typeface="Arial" charset="0"/>
              <a:cs typeface="Arial" charset="0"/>
            </a:endParaRPr>
          </a:p>
        </p:txBody>
      </p:sp>
      <p:sp>
        <p:nvSpPr>
          <p:cNvPr id="25622" name="Rectangle 47"/>
          <p:cNvSpPr>
            <a:spLocks noChangeArrowheads="1"/>
          </p:cNvSpPr>
          <p:nvPr/>
        </p:nvSpPr>
        <p:spPr bwMode="auto">
          <a:xfrm>
            <a:off x="3490913" y="4846638"/>
            <a:ext cx="282575"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-2</a:t>
            </a:r>
            <a:endParaRPr lang="en-US" sz="2500">
              <a:ea typeface="Arial" charset="0"/>
              <a:cs typeface="Arial" charset="0"/>
            </a:endParaRPr>
          </a:p>
        </p:txBody>
      </p:sp>
      <p:sp>
        <p:nvSpPr>
          <p:cNvPr id="25623" name="Rectangle 48"/>
          <p:cNvSpPr>
            <a:spLocks noChangeArrowheads="1"/>
          </p:cNvSpPr>
          <p:nvPr/>
        </p:nvSpPr>
        <p:spPr bwMode="auto">
          <a:xfrm>
            <a:off x="3490913" y="4391025"/>
            <a:ext cx="282575"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-1</a:t>
            </a:r>
            <a:endParaRPr lang="en-US" sz="2500">
              <a:ea typeface="Arial" charset="0"/>
              <a:cs typeface="Arial" charset="0"/>
            </a:endParaRPr>
          </a:p>
        </p:txBody>
      </p:sp>
      <p:sp>
        <p:nvSpPr>
          <p:cNvPr id="25624" name="Rectangle 49"/>
          <p:cNvSpPr>
            <a:spLocks noChangeArrowheads="1"/>
          </p:cNvSpPr>
          <p:nvPr/>
        </p:nvSpPr>
        <p:spPr bwMode="auto">
          <a:xfrm>
            <a:off x="3598863" y="3921125"/>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0</a:t>
            </a:r>
            <a:endParaRPr lang="en-US" sz="2500">
              <a:ea typeface="Arial" charset="0"/>
              <a:cs typeface="Arial" charset="0"/>
            </a:endParaRPr>
          </a:p>
        </p:txBody>
      </p:sp>
      <p:sp>
        <p:nvSpPr>
          <p:cNvPr id="25625" name="Rectangle 50"/>
          <p:cNvSpPr>
            <a:spLocks noChangeArrowheads="1"/>
          </p:cNvSpPr>
          <p:nvPr/>
        </p:nvSpPr>
        <p:spPr bwMode="auto">
          <a:xfrm>
            <a:off x="3598863" y="3451225"/>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1</a:t>
            </a:r>
            <a:endParaRPr lang="en-US" sz="2500">
              <a:ea typeface="Arial" charset="0"/>
              <a:cs typeface="Arial" charset="0"/>
            </a:endParaRPr>
          </a:p>
        </p:txBody>
      </p:sp>
      <p:sp>
        <p:nvSpPr>
          <p:cNvPr id="25626" name="Rectangle 51"/>
          <p:cNvSpPr>
            <a:spLocks noChangeArrowheads="1"/>
          </p:cNvSpPr>
          <p:nvPr/>
        </p:nvSpPr>
        <p:spPr bwMode="auto">
          <a:xfrm>
            <a:off x="3598863" y="2995613"/>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2</a:t>
            </a:r>
            <a:endParaRPr lang="en-US" sz="2500">
              <a:ea typeface="Arial" charset="0"/>
              <a:cs typeface="Arial" charset="0"/>
            </a:endParaRPr>
          </a:p>
        </p:txBody>
      </p:sp>
      <p:sp>
        <p:nvSpPr>
          <p:cNvPr id="25627" name="Rectangle 52"/>
          <p:cNvSpPr>
            <a:spLocks noChangeArrowheads="1"/>
          </p:cNvSpPr>
          <p:nvPr/>
        </p:nvSpPr>
        <p:spPr bwMode="auto">
          <a:xfrm>
            <a:off x="3598863" y="2525713"/>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3</a:t>
            </a:r>
            <a:endParaRPr lang="en-US" sz="2500">
              <a:ea typeface="Arial" charset="0"/>
              <a:cs typeface="Arial" charset="0"/>
            </a:endParaRPr>
          </a:p>
        </p:txBody>
      </p:sp>
      <p:sp>
        <p:nvSpPr>
          <p:cNvPr id="25628" name="Rectangle 53"/>
          <p:cNvSpPr>
            <a:spLocks noChangeArrowheads="1"/>
          </p:cNvSpPr>
          <p:nvPr/>
        </p:nvSpPr>
        <p:spPr bwMode="auto">
          <a:xfrm>
            <a:off x="3598863" y="2055813"/>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4</a:t>
            </a:r>
            <a:endParaRPr lang="en-US" sz="2500">
              <a:ea typeface="Arial" charset="0"/>
              <a:cs typeface="Arial" charset="0"/>
            </a:endParaRPr>
          </a:p>
        </p:txBody>
      </p:sp>
      <p:sp>
        <p:nvSpPr>
          <p:cNvPr id="25629" name="Rectangle 54"/>
          <p:cNvSpPr>
            <a:spLocks noChangeArrowheads="1"/>
          </p:cNvSpPr>
          <p:nvPr/>
        </p:nvSpPr>
        <p:spPr bwMode="auto">
          <a:xfrm>
            <a:off x="3598863" y="1600200"/>
            <a:ext cx="176212"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5</a:t>
            </a:r>
            <a:endParaRPr lang="en-US" sz="2500">
              <a:ea typeface="Arial" charset="0"/>
              <a:cs typeface="Arial" charset="0"/>
            </a:endParaRPr>
          </a:p>
        </p:txBody>
      </p:sp>
      <p:sp>
        <p:nvSpPr>
          <p:cNvPr id="25630" name="Rectangle 56"/>
          <p:cNvSpPr>
            <a:spLocks noChangeArrowheads="1"/>
          </p:cNvSpPr>
          <p:nvPr/>
        </p:nvSpPr>
        <p:spPr bwMode="auto">
          <a:xfrm>
            <a:off x="3830638"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0</a:t>
            </a:r>
            <a:endParaRPr lang="en-US" sz="2500">
              <a:ea typeface="Arial" charset="0"/>
              <a:cs typeface="Arial" charset="0"/>
            </a:endParaRPr>
          </a:p>
        </p:txBody>
      </p:sp>
      <p:sp>
        <p:nvSpPr>
          <p:cNvPr id="25631" name="Rectangle 57"/>
          <p:cNvSpPr>
            <a:spLocks noChangeArrowheads="1"/>
          </p:cNvSpPr>
          <p:nvPr/>
        </p:nvSpPr>
        <p:spPr bwMode="auto">
          <a:xfrm>
            <a:off x="4424363"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1</a:t>
            </a:r>
            <a:endParaRPr lang="en-US" sz="2500">
              <a:ea typeface="Arial" charset="0"/>
              <a:cs typeface="Arial" charset="0"/>
            </a:endParaRPr>
          </a:p>
        </p:txBody>
      </p:sp>
      <p:sp>
        <p:nvSpPr>
          <p:cNvPr id="25632" name="Rectangle 58"/>
          <p:cNvSpPr>
            <a:spLocks noChangeArrowheads="1"/>
          </p:cNvSpPr>
          <p:nvPr/>
        </p:nvSpPr>
        <p:spPr bwMode="auto">
          <a:xfrm>
            <a:off x="5005388"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2</a:t>
            </a:r>
            <a:endParaRPr lang="en-US" sz="2500">
              <a:ea typeface="Arial" charset="0"/>
              <a:cs typeface="Arial" charset="0"/>
            </a:endParaRPr>
          </a:p>
        </p:txBody>
      </p:sp>
      <p:sp>
        <p:nvSpPr>
          <p:cNvPr id="25633" name="Rectangle 59"/>
          <p:cNvSpPr>
            <a:spLocks noChangeArrowheads="1"/>
          </p:cNvSpPr>
          <p:nvPr/>
        </p:nvSpPr>
        <p:spPr bwMode="auto">
          <a:xfrm>
            <a:off x="5599113"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3</a:t>
            </a:r>
            <a:endParaRPr lang="en-US" sz="2500">
              <a:ea typeface="Arial" charset="0"/>
              <a:cs typeface="Arial" charset="0"/>
            </a:endParaRPr>
          </a:p>
        </p:txBody>
      </p:sp>
      <p:sp>
        <p:nvSpPr>
          <p:cNvPr id="25634" name="Rectangle 60"/>
          <p:cNvSpPr>
            <a:spLocks noChangeArrowheads="1"/>
          </p:cNvSpPr>
          <p:nvPr/>
        </p:nvSpPr>
        <p:spPr bwMode="auto">
          <a:xfrm>
            <a:off x="6192838"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4</a:t>
            </a:r>
            <a:endParaRPr lang="en-US" sz="2500">
              <a:ea typeface="Arial" charset="0"/>
              <a:cs typeface="Arial" charset="0"/>
            </a:endParaRPr>
          </a:p>
        </p:txBody>
      </p:sp>
      <p:sp>
        <p:nvSpPr>
          <p:cNvPr id="25635" name="Rectangle 61"/>
          <p:cNvSpPr>
            <a:spLocks noChangeArrowheads="1"/>
          </p:cNvSpPr>
          <p:nvPr/>
        </p:nvSpPr>
        <p:spPr bwMode="auto">
          <a:xfrm>
            <a:off x="6773863"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5</a:t>
            </a:r>
            <a:endParaRPr lang="en-US" sz="2500">
              <a:ea typeface="Arial" charset="0"/>
              <a:cs typeface="Arial" charset="0"/>
            </a:endParaRPr>
          </a:p>
        </p:txBody>
      </p:sp>
      <p:sp>
        <p:nvSpPr>
          <p:cNvPr id="25636" name="Rectangle 62"/>
          <p:cNvSpPr>
            <a:spLocks noChangeArrowheads="1"/>
          </p:cNvSpPr>
          <p:nvPr/>
        </p:nvSpPr>
        <p:spPr bwMode="auto">
          <a:xfrm>
            <a:off x="7369175" y="5627688"/>
            <a:ext cx="176213"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6</a:t>
            </a:r>
            <a:endParaRPr lang="en-US" sz="2500">
              <a:ea typeface="Arial" charset="0"/>
              <a:cs typeface="Arial" charset="0"/>
            </a:endParaRPr>
          </a:p>
        </p:txBody>
      </p:sp>
      <p:sp>
        <p:nvSpPr>
          <p:cNvPr id="25637" name="Rectangle 63"/>
          <p:cNvSpPr>
            <a:spLocks noChangeArrowheads="1"/>
          </p:cNvSpPr>
          <p:nvPr/>
        </p:nvSpPr>
        <p:spPr bwMode="auto">
          <a:xfrm>
            <a:off x="7948613" y="5627688"/>
            <a:ext cx="176212" cy="381000"/>
          </a:xfrm>
          <a:prstGeom prst="rect">
            <a:avLst/>
          </a:prstGeom>
          <a:solidFill>
            <a:srgbClr val="FFFFFF"/>
          </a:solid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7</a:t>
            </a:r>
            <a:endParaRPr lang="en-US" sz="2500">
              <a:ea typeface="Arial" charset="0"/>
              <a:cs typeface="Arial" charset="0"/>
            </a:endParaRPr>
          </a:p>
        </p:txBody>
      </p:sp>
      <p:sp>
        <p:nvSpPr>
          <p:cNvPr id="25638" name="Rectangle 65"/>
          <p:cNvSpPr>
            <a:spLocks noChangeArrowheads="1"/>
          </p:cNvSpPr>
          <p:nvPr/>
        </p:nvSpPr>
        <p:spPr bwMode="auto">
          <a:xfrm>
            <a:off x="8504238" y="5551488"/>
            <a:ext cx="247650" cy="381000"/>
          </a:xfrm>
          <a:prstGeom prst="rect">
            <a:avLst/>
          </a:prstGeom>
          <a:noFill/>
          <a:ln w="9525">
            <a:noFill/>
            <a:miter lim="800000"/>
            <a:headEnd/>
            <a:tailEnd/>
          </a:ln>
        </p:spPr>
        <p:txBody>
          <a:bodyPr wrap="none" lIns="0" tIns="0" rIns="0" bIns="0">
            <a:prstTxWarp prst="textNoShape">
              <a:avLst/>
            </a:prstTxWarp>
            <a:spAutoFit/>
          </a:bodyPr>
          <a:lstStyle/>
          <a:p>
            <a:r>
              <a:rPr lang="en-US" sz="2500" b="1" i="1">
                <a:solidFill>
                  <a:srgbClr val="000000"/>
                </a:solidFill>
                <a:ea typeface="Arial" charset="0"/>
                <a:cs typeface="Arial" charset="0"/>
              </a:rPr>
              <a:t>Q</a:t>
            </a:r>
            <a:endParaRPr lang="en-US" sz="2500" i="1">
              <a:ea typeface="Arial" charset="0"/>
              <a:cs typeface="Arial" charset="0"/>
            </a:endParaRPr>
          </a:p>
        </p:txBody>
      </p:sp>
      <p:sp>
        <p:nvSpPr>
          <p:cNvPr id="25639" name="Rectangle 66"/>
          <p:cNvSpPr>
            <a:spLocks noChangeArrowheads="1"/>
          </p:cNvSpPr>
          <p:nvPr/>
        </p:nvSpPr>
        <p:spPr bwMode="auto">
          <a:xfrm>
            <a:off x="2960688" y="1130300"/>
            <a:ext cx="882650" cy="381000"/>
          </a:xfrm>
          <a:prstGeom prst="rect">
            <a:avLst/>
          </a:prstGeom>
          <a:noFill/>
          <a:ln w="9525">
            <a:noFill/>
            <a:miter lim="800000"/>
            <a:headEnd/>
            <a:tailEnd/>
          </a:ln>
        </p:spPr>
        <p:txBody>
          <a:bodyPr wrap="none" lIns="0" tIns="0" rIns="0" bIns="0">
            <a:prstTxWarp prst="textNoShape">
              <a:avLst/>
            </a:prstTxWarp>
            <a:spAutoFit/>
          </a:bodyPr>
          <a:lstStyle/>
          <a:p>
            <a:r>
              <a:rPr lang="en-US" sz="2500" b="1" i="1">
                <a:solidFill>
                  <a:srgbClr val="000000"/>
                </a:solidFill>
                <a:ea typeface="Arial" charset="0"/>
                <a:cs typeface="Arial" charset="0"/>
              </a:rPr>
              <a:t>P</a:t>
            </a:r>
            <a:r>
              <a:rPr lang="en-US" sz="2500">
                <a:solidFill>
                  <a:srgbClr val="000000"/>
                </a:solidFill>
                <a:ea typeface="Arial" charset="0"/>
                <a:cs typeface="Arial" charset="0"/>
              </a:rPr>
              <a:t>, </a:t>
            </a:r>
            <a:r>
              <a:rPr lang="en-US" sz="2500" b="1" i="1">
                <a:solidFill>
                  <a:srgbClr val="000000"/>
                </a:solidFill>
                <a:ea typeface="Arial" charset="0"/>
                <a:cs typeface="Arial" charset="0"/>
              </a:rPr>
              <a:t>MR</a:t>
            </a:r>
            <a:endParaRPr lang="en-US" sz="2500" i="1">
              <a:ea typeface="Arial" charset="0"/>
              <a:cs typeface="Arial" charset="0"/>
            </a:endParaRPr>
          </a:p>
        </p:txBody>
      </p:sp>
      <p:sp>
        <p:nvSpPr>
          <p:cNvPr id="25640" name="Line 69"/>
          <p:cNvSpPr>
            <a:spLocks noChangeShapeType="1"/>
          </p:cNvSpPr>
          <p:nvPr/>
        </p:nvSpPr>
        <p:spPr bwMode="auto">
          <a:xfrm>
            <a:off x="3921125" y="1323975"/>
            <a:ext cx="0" cy="4178300"/>
          </a:xfrm>
          <a:prstGeom prst="line">
            <a:avLst/>
          </a:prstGeom>
          <a:noFill/>
          <a:ln w="19050">
            <a:solidFill>
              <a:schemeClr val="tx1"/>
            </a:solidFill>
            <a:round/>
            <a:headEnd/>
            <a:tailEnd/>
          </a:ln>
        </p:spPr>
        <p:txBody>
          <a:bodyPr>
            <a:prstTxWarp prst="textNoShape">
              <a:avLst/>
            </a:prstTxWarp>
          </a:bodyPr>
          <a:lstStyle/>
          <a:p>
            <a:endParaRPr lang="en-US"/>
          </a:p>
        </p:txBody>
      </p:sp>
      <p:sp>
        <p:nvSpPr>
          <p:cNvPr id="25641" name="Line 70"/>
          <p:cNvSpPr>
            <a:spLocks noChangeShapeType="1"/>
          </p:cNvSpPr>
          <p:nvPr/>
        </p:nvSpPr>
        <p:spPr bwMode="auto">
          <a:xfrm>
            <a:off x="3921125" y="4110038"/>
            <a:ext cx="4721225" cy="0"/>
          </a:xfrm>
          <a:prstGeom prst="line">
            <a:avLst/>
          </a:prstGeom>
          <a:noFill/>
          <a:ln w="19050">
            <a:solidFill>
              <a:schemeClr val="tx1"/>
            </a:solidFill>
            <a:round/>
            <a:headEnd/>
            <a:tailEnd/>
          </a:ln>
        </p:spPr>
        <p:txBody>
          <a:bodyPr>
            <a:prstTxWarp prst="textNoShape">
              <a:avLst/>
            </a:prstTxWarp>
          </a:bodyPr>
          <a:lstStyle/>
          <a:p>
            <a:endParaRPr lang="en-US"/>
          </a:p>
        </p:txBody>
      </p:sp>
      <p:grpSp>
        <p:nvGrpSpPr>
          <p:cNvPr id="2" name="Group 73"/>
          <p:cNvGrpSpPr>
            <a:grpSpLocks/>
          </p:cNvGrpSpPr>
          <p:nvPr/>
        </p:nvGrpSpPr>
        <p:grpSpPr bwMode="auto">
          <a:xfrm>
            <a:off x="4154488" y="2170113"/>
            <a:ext cx="4240212" cy="3387725"/>
            <a:chOff x="2471" y="1310"/>
            <a:chExt cx="2671" cy="2134"/>
          </a:xfrm>
        </p:grpSpPr>
        <p:grpSp>
          <p:nvGrpSpPr>
            <p:cNvPr id="25701" name="Group 68"/>
            <p:cNvGrpSpPr>
              <a:grpSpLocks/>
            </p:cNvGrpSpPr>
            <p:nvPr/>
          </p:nvGrpSpPr>
          <p:grpSpPr bwMode="auto">
            <a:xfrm>
              <a:off x="2471" y="1310"/>
              <a:ext cx="2671" cy="2134"/>
              <a:chOff x="2471" y="1310"/>
              <a:chExt cx="2671" cy="2134"/>
            </a:xfrm>
          </p:grpSpPr>
          <p:sp>
            <p:nvSpPr>
              <p:cNvPr id="25703" name="Freeform 28"/>
              <p:cNvSpPr>
                <a:spLocks/>
              </p:cNvSpPr>
              <p:nvPr/>
            </p:nvSpPr>
            <p:spPr bwMode="auto">
              <a:xfrm>
                <a:off x="2513" y="1355"/>
                <a:ext cx="2595" cy="2053"/>
              </a:xfrm>
              <a:custGeom>
                <a:avLst/>
                <a:gdLst>
                  <a:gd name="T0" fmla="*/ 0 w 305"/>
                  <a:gd name="T1" fmla="*/ 0 h 229"/>
                  <a:gd name="T2" fmla="*/ 16318381 w 305"/>
                  <a:gd name="T3" fmla="*/ 17143913 h 229"/>
                  <a:gd name="T4" fmla="*/ 32992702 w 305"/>
                  <a:gd name="T5" fmla="*/ 34282043 h 229"/>
                  <a:gd name="T6" fmla="*/ 49713861 w 305"/>
                  <a:gd name="T7" fmla="*/ 50902817 h 229"/>
                  <a:gd name="T8" fmla="*/ 65984826 w 305"/>
                  <a:gd name="T9" fmla="*/ 67988385 h 229"/>
                  <a:gd name="T10" fmla="*/ 82706572 w 305"/>
                  <a:gd name="T11" fmla="*/ 85132952 h 229"/>
                  <a:gd name="T12" fmla="*/ 99380962 w 305"/>
                  <a:gd name="T13" fmla="*/ 101753798 h 229"/>
                  <a:gd name="T14" fmla="*/ 115698679 w 305"/>
                  <a:gd name="T15" fmla="*/ 118891202 h 229"/>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229"/>
                  <a:gd name="T26" fmla="*/ 305 w 305"/>
                  <a:gd name="T27" fmla="*/ 229 h 2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229">
                    <a:moveTo>
                      <a:pt x="0" y="0"/>
                    </a:moveTo>
                    <a:lnTo>
                      <a:pt x="43" y="33"/>
                    </a:lnTo>
                    <a:lnTo>
                      <a:pt x="87" y="66"/>
                    </a:lnTo>
                    <a:lnTo>
                      <a:pt x="131" y="98"/>
                    </a:lnTo>
                    <a:lnTo>
                      <a:pt x="174" y="131"/>
                    </a:lnTo>
                    <a:lnTo>
                      <a:pt x="218" y="164"/>
                    </a:lnTo>
                    <a:lnTo>
                      <a:pt x="262" y="196"/>
                    </a:lnTo>
                    <a:lnTo>
                      <a:pt x="305" y="229"/>
                    </a:lnTo>
                  </a:path>
                </a:pathLst>
              </a:custGeom>
              <a:noFill/>
              <a:ln w="41275">
                <a:solidFill>
                  <a:srgbClr val="FF0000"/>
                </a:solidFill>
                <a:round/>
                <a:headEnd/>
                <a:tailEnd/>
              </a:ln>
            </p:spPr>
            <p:txBody>
              <a:bodyPr>
                <a:prstTxWarp prst="textNoShape">
                  <a:avLst/>
                </a:prstTxWarp>
              </a:bodyPr>
              <a:lstStyle/>
              <a:p>
                <a:endParaRPr lang="en-US"/>
              </a:p>
            </p:txBody>
          </p:sp>
          <p:sp>
            <p:nvSpPr>
              <p:cNvPr id="25704" name="Oval 38"/>
              <p:cNvSpPr>
                <a:spLocks noChangeArrowheads="1"/>
              </p:cNvSpPr>
              <p:nvPr/>
            </p:nvSpPr>
            <p:spPr bwMode="auto">
              <a:xfrm>
                <a:off x="2471" y="1310"/>
                <a:ext cx="76"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05" name="Oval 39"/>
              <p:cNvSpPr>
                <a:spLocks noChangeArrowheads="1"/>
              </p:cNvSpPr>
              <p:nvPr/>
            </p:nvSpPr>
            <p:spPr bwMode="auto">
              <a:xfrm>
                <a:off x="2837" y="1606"/>
                <a:ext cx="76"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06" name="Oval 40"/>
              <p:cNvSpPr>
                <a:spLocks noChangeArrowheads="1"/>
              </p:cNvSpPr>
              <p:nvPr/>
            </p:nvSpPr>
            <p:spPr bwMode="auto">
              <a:xfrm>
                <a:off x="3211" y="1902"/>
                <a:ext cx="77"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07" name="Oval 41"/>
              <p:cNvSpPr>
                <a:spLocks noChangeArrowheads="1"/>
              </p:cNvSpPr>
              <p:nvPr/>
            </p:nvSpPr>
            <p:spPr bwMode="auto">
              <a:xfrm>
                <a:off x="3585" y="2189"/>
                <a:ext cx="77"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08" name="Oval 42"/>
              <p:cNvSpPr>
                <a:spLocks noChangeArrowheads="1"/>
              </p:cNvSpPr>
              <p:nvPr/>
            </p:nvSpPr>
            <p:spPr bwMode="auto">
              <a:xfrm>
                <a:off x="3951" y="2485"/>
                <a:ext cx="77" cy="80"/>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09" name="Oval 43"/>
              <p:cNvSpPr>
                <a:spLocks noChangeArrowheads="1"/>
              </p:cNvSpPr>
              <p:nvPr/>
            </p:nvSpPr>
            <p:spPr bwMode="auto">
              <a:xfrm>
                <a:off x="4325" y="2781"/>
                <a:ext cx="77" cy="80"/>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10" name="Oval 44"/>
              <p:cNvSpPr>
                <a:spLocks noChangeArrowheads="1"/>
              </p:cNvSpPr>
              <p:nvPr/>
            </p:nvSpPr>
            <p:spPr bwMode="auto">
              <a:xfrm>
                <a:off x="4700" y="3067"/>
                <a:ext cx="76"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sp>
            <p:nvSpPr>
              <p:cNvPr id="25711" name="Oval 45"/>
              <p:cNvSpPr>
                <a:spLocks noChangeArrowheads="1"/>
              </p:cNvSpPr>
              <p:nvPr/>
            </p:nvSpPr>
            <p:spPr bwMode="auto">
              <a:xfrm>
                <a:off x="5066" y="3363"/>
                <a:ext cx="76" cy="81"/>
              </a:xfrm>
              <a:prstGeom prst="ellipse">
                <a:avLst/>
              </a:prstGeom>
              <a:solidFill>
                <a:srgbClr val="FF0000"/>
              </a:solidFill>
              <a:ln w="14288">
                <a:solidFill>
                  <a:srgbClr val="FF0000"/>
                </a:solidFill>
                <a:round/>
                <a:headEnd/>
                <a:tailEnd/>
              </a:ln>
            </p:spPr>
            <p:txBody>
              <a:bodyPr>
                <a:prstTxWarp prst="textNoShape">
                  <a:avLst/>
                </a:prstTxWarp>
              </a:bodyPr>
              <a:lstStyle/>
              <a:p>
                <a:endParaRPr lang="en-US">
                  <a:ea typeface="Arial" charset="0"/>
                  <a:cs typeface="Arial" charset="0"/>
                </a:endParaRPr>
              </a:p>
            </p:txBody>
          </p:sp>
        </p:grpSp>
        <p:sp>
          <p:nvSpPr>
            <p:cNvPr id="25702" name="Rectangle 72"/>
            <p:cNvSpPr>
              <a:spLocks noChangeArrowheads="1"/>
            </p:cNvSpPr>
            <p:nvPr/>
          </p:nvSpPr>
          <p:spPr bwMode="auto">
            <a:xfrm>
              <a:off x="3768" y="2696"/>
              <a:ext cx="427" cy="298"/>
            </a:xfrm>
            <a:prstGeom prst="rect">
              <a:avLst/>
            </a:prstGeom>
            <a:noFill/>
            <a:ln w="9525">
              <a:noFill/>
              <a:miter lim="800000"/>
              <a:headEnd/>
              <a:tailEnd/>
            </a:ln>
          </p:spPr>
          <p:txBody>
            <a:bodyPr wrap="none">
              <a:prstTxWarp prst="textNoShape">
                <a:avLst/>
              </a:prstTxWarp>
              <a:spAutoFit/>
            </a:bodyPr>
            <a:lstStyle/>
            <a:p>
              <a:r>
                <a:rPr lang="en-US" sz="2500" b="1" i="1">
                  <a:ea typeface="Arial" charset="0"/>
                  <a:cs typeface="Arial" charset="0"/>
                </a:rPr>
                <a:t>MR</a:t>
              </a:r>
              <a:endParaRPr lang="en-US" sz="2500">
                <a:ea typeface="Arial" charset="0"/>
                <a:cs typeface="Arial" charset="0"/>
              </a:endParaRPr>
            </a:p>
          </p:txBody>
        </p:sp>
      </p:grpSp>
      <p:sp>
        <p:nvSpPr>
          <p:cNvPr id="25643" name="Rectangle 75"/>
          <p:cNvSpPr>
            <a:spLocks noChangeArrowheads="1"/>
          </p:cNvSpPr>
          <p:nvPr/>
        </p:nvSpPr>
        <p:spPr bwMode="auto">
          <a:xfrm>
            <a:off x="3409950" y="1597025"/>
            <a:ext cx="176213" cy="381000"/>
          </a:xfrm>
          <a:prstGeom prst="rect">
            <a:avLst/>
          </a:prstGeom>
          <a:noFill/>
          <a:ln w="9525">
            <a:noFill/>
            <a:miter lim="800000"/>
            <a:headEnd/>
            <a:tailEnd/>
          </a:ln>
        </p:spPr>
        <p:txBody>
          <a:bodyPr wrap="none" lIns="0" tIns="0" rIns="0" bIns="0">
            <a:prstTxWarp prst="textNoShape">
              <a:avLst/>
            </a:prstTxWarp>
            <a:spAutoFit/>
          </a:bodyPr>
          <a:lstStyle/>
          <a:p>
            <a:r>
              <a:rPr lang="en-US" sz="2500">
                <a:solidFill>
                  <a:srgbClr val="000000"/>
                </a:solidFill>
                <a:ea typeface="Arial" charset="0"/>
                <a:cs typeface="Arial" charset="0"/>
              </a:rPr>
              <a:t>$</a:t>
            </a:r>
            <a:endParaRPr lang="en-US" sz="2500">
              <a:ea typeface="Arial" charset="0"/>
              <a:cs typeface="Arial" charset="0"/>
            </a:endParaRPr>
          </a:p>
        </p:txBody>
      </p:sp>
      <p:grpSp>
        <p:nvGrpSpPr>
          <p:cNvPr id="4" name="Group 74"/>
          <p:cNvGrpSpPr>
            <a:grpSpLocks/>
          </p:cNvGrpSpPr>
          <p:nvPr/>
        </p:nvGrpSpPr>
        <p:grpSpPr bwMode="auto">
          <a:xfrm>
            <a:off x="3857625" y="1943100"/>
            <a:ext cx="4833938" cy="1992313"/>
            <a:chOff x="2284" y="1167"/>
            <a:chExt cx="3045" cy="1255"/>
          </a:xfrm>
        </p:grpSpPr>
        <p:grpSp>
          <p:nvGrpSpPr>
            <p:cNvPr id="25689" name="Group 67"/>
            <p:cNvGrpSpPr>
              <a:grpSpLocks/>
            </p:cNvGrpSpPr>
            <p:nvPr/>
          </p:nvGrpSpPr>
          <p:grpSpPr bwMode="auto">
            <a:xfrm>
              <a:off x="2284" y="1167"/>
              <a:ext cx="3045" cy="1255"/>
              <a:chOff x="2284" y="1167"/>
              <a:chExt cx="3045" cy="1255"/>
            </a:xfrm>
          </p:grpSpPr>
          <p:sp>
            <p:nvSpPr>
              <p:cNvPr id="25691" name="Freeform 27"/>
              <p:cNvSpPr>
                <a:spLocks/>
              </p:cNvSpPr>
              <p:nvPr/>
            </p:nvSpPr>
            <p:spPr bwMode="auto">
              <a:xfrm>
                <a:off x="2326" y="1211"/>
                <a:ext cx="2969" cy="1175"/>
              </a:xfrm>
              <a:custGeom>
                <a:avLst/>
                <a:gdLst>
                  <a:gd name="T0" fmla="*/ 0 w 349"/>
                  <a:gd name="T1" fmla="*/ 0 h 131"/>
                  <a:gd name="T2" fmla="*/ 16666435 w 349"/>
                  <a:gd name="T3" fmla="*/ 8362672 h 131"/>
                  <a:gd name="T4" fmla="*/ 32971443 w 349"/>
                  <a:gd name="T5" fmla="*/ 17184321 h 131"/>
                  <a:gd name="T6" fmla="*/ 49637307 w 349"/>
                  <a:gd name="T7" fmla="*/ 25546267 h 131"/>
                  <a:gd name="T8" fmla="*/ 66345563 w 349"/>
                  <a:gd name="T9" fmla="*/ 33844009 h 131"/>
                  <a:gd name="T10" fmla="*/ 82656160 w 349"/>
                  <a:gd name="T11" fmla="*/ 42672825 h 131"/>
                  <a:gd name="T12" fmla="*/ 99317023 w 349"/>
                  <a:gd name="T13" fmla="*/ 51028331 h 131"/>
                  <a:gd name="T14" fmla="*/ 115626948 w 349"/>
                  <a:gd name="T15" fmla="*/ 59391003 h 131"/>
                  <a:gd name="T16" fmla="*/ 132293374 w 349"/>
                  <a:gd name="T17" fmla="*/ 68212643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9"/>
                  <a:gd name="T28" fmla="*/ 0 h 131"/>
                  <a:gd name="T29" fmla="*/ 349 w 349"/>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9" h="131">
                    <a:moveTo>
                      <a:pt x="0" y="0"/>
                    </a:moveTo>
                    <a:lnTo>
                      <a:pt x="44" y="16"/>
                    </a:lnTo>
                    <a:lnTo>
                      <a:pt x="87" y="33"/>
                    </a:lnTo>
                    <a:lnTo>
                      <a:pt x="131" y="49"/>
                    </a:lnTo>
                    <a:lnTo>
                      <a:pt x="175" y="65"/>
                    </a:lnTo>
                    <a:lnTo>
                      <a:pt x="218" y="82"/>
                    </a:lnTo>
                    <a:lnTo>
                      <a:pt x="262" y="98"/>
                    </a:lnTo>
                    <a:lnTo>
                      <a:pt x="305" y="114"/>
                    </a:lnTo>
                    <a:lnTo>
                      <a:pt x="349" y="131"/>
                    </a:lnTo>
                  </a:path>
                </a:pathLst>
              </a:custGeom>
              <a:noFill/>
              <a:ln w="41275">
                <a:solidFill>
                  <a:srgbClr val="0000FF"/>
                </a:solidFill>
                <a:round/>
                <a:headEnd/>
                <a:tailEnd/>
              </a:ln>
            </p:spPr>
            <p:txBody>
              <a:bodyPr>
                <a:prstTxWarp prst="textNoShape">
                  <a:avLst/>
                </a:prstTxWarp>
              </a:bodyPr>
              <a:lstStyle/>
              <a:p>
                <a:endParaRPr lang="en-US"/>
              </a:p>
            </p:txBody>
          </p:sp>
          <p:sp>
            <p:nvSpPr>
              <p:cNvPr id="25692" name="Oval 29"/>
              <p:cNvSpPr>
                <a:spLocks noChangeArrowheads="1"/>
              </p:cNvSpPr>
              <p:nvPr/>
            </p:nvSpPr>
            <p:spPr bwMode="auto">
              <a:xfrm>
                <a:off x="2284" y="1167"/>
                <a:ext cx="76" cy="80"/>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3" name="Oval 30"/>
              <p:cNvSpPr>
                <a:spLocks noChangeArrowheads="1"/>
              </p:cNvSpPr>
              <p:nvPr/>
            </p:nvSpPr>
            <p:spPr bwMode="auto">
              <a:xfrm>
                <a:off x="2658" y="1310"/>
                <a:ext cx="77"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4" name="Oval 31"/>
              <p:cNvSpPr>
                <a:spLocks noChangeArrowheads="1"/>
              </p:cNvSpPr>
              <p:nvPr/>
            </p:nvSpPr>
            <p:spPr bwMode="auto">
              <a:xfrm>
                <a:off x="3024" y="1463"/>
                <a:ext cx="76" cy="80"/>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5" name="Oval 32"/>
              <p:cNvSpPr>
                <a:spLocks noChangeArrowheads="1"/>
              </p:cNvSpPr>
              <p:nvPr/>
            </p:nvSpPr>
            <p:spPr bwMode="auto">
              <a:xfrm>
                <a:off x="3398" y="1606"/>
                <a:ext cx="77"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6" name="Oval 33"/>
              <p:cNvSpPr>
                <a:spLocks noChangeArrowheads="1"/>
              </p:cNvSpPr>
              <p:nvPr/>
            </p:nvSpPr>
            <p:spPr bwMode="auto">
              <a:xfrm>
                <a:off x="3772" y="1749"/>
                <a:ext cx="77"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7" name="Oval 34"/>
              <p:cNvSpPr>
                <a:spLocks noChangeArrowheads="1"/>
              </p:cNvSpPr>
              <p:nvPr/>
            </p:nvSpPr>
            <p:spPr bwMode="auto">
              <a:xfrm>
                <a:off x="4138" y="1902"/>
                <a:ext cx="77"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8" name="Oval 35"/>
              <p:cNvSpPr>
                <a:spLocks noChangeArrowheads="1"/>
              </p:cNvSpPr>
              <p:nvPr/>
            </p:nvSpPr>
            <p:spPr bwMode="auto">
              <a:xfrm>
                <a:off x="4513" y="2045"/>
                <a:ext cx="76"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699" name="Oval 36"/>
              <p:cNvSpPr>
                <a:spLocks noChangeArrowheads="1"/>
              </p:cNvSpPr>
              <p:nvPr/>
            </p:nvSpPr>
            <p:spPr bwMode="auto">
              <a:xfrm>
                <a:off x="4878" y="2189"/>
                <a:ext cx="77"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sp>
            <p:nvSpPr>
              <p:cNvPr id="25700" name="Oval 37"/>
              <p:cNvSpPr>
                <a:spLocks noChangeArrowheads="1"/>
              </p:cNvSpPr>
              <p:nvPr/>
            </p:nvSpPr>
            <p:spPr bwMode="auto">
              <a:xfrm>
                <a:off x="5253" y="2341"/>
                <a:ext cx="76" cy="81"/>
              </a:xfrm>
              <a:prstGeom prst="ellipse">
                <a:avLst/>
              </a:prstGeom>
              <a:solidFill>
                <a:srgbClr val="0000FF"/>
              </a:solidFill>
              <a:ln w="14288">
                <a:solidFill>
                  <a:srgbClr val="0000FF"/>
                </a:solidFill>
                <a:round/>
                <a:headEnd/>
                <a:tailEnd/>
              </a:ln>
            </p:spPr>
            <p:txBody>
              <a:bodyPr>
                <a:prstTxWarp prst="textNoShape">
                  <a:avLst/>
                </a:prstTxWarp>
              </a:bodyPr>
              <a:lstStyle/>
              <a:p>
                <a:endParaRPr lang="en-US">
                  <a:ea typeface="Arial" charset="0"/>
                  <a:cs typeface="Arial" charset="0"/>
                </a:endParaRPr>
              </a:p>
            </p:txBody>
          </p:sp>
        </p:grpSp>
        <p:sp>
          <p:nvSpPr>
            <p:cNvPr id="25690" name="Rectangle 71"/>
            <p:cNvSpPr>
              <a:spLocks noChangeArrowheads="1"/>
            </p:cNvSpPr>
            <p:nvPr/>
          </p:nvSpPr>
          <p:spPr bwMode="auto">
            <a:xfrm>
              <a:off x="3573" y="1354"/>
              <a:ext cx="1739" cy="298"/>
            </a:xfrm>
            <a:prstGeom prst="rect">
              <a:avLst/>
            </a:prstGeom>
            <a:noFill/>
            <a:ln w="9525">
              <a:noFill/>
              <a:miter lim="800000"/>
              <a:headEnd/>
              <a:tailEnd/>
            </a:ln>
          </p:spPr>
          <p:txBody>
            <a:bodyPr wrap="none">
              <a:prstTxWarp prst="textNoShape">
                <a:avLst/>
              </a:prstTxWarp>
              <a:spAutoFit/>
            </a:bodyPr>
            <a:lstStyle/>
            <a:p>
              <a:r>
                <a:rPr lang="en-US" sz="2500">
                  <a:ea typeface="Arial" charset="0"/>
                  <a:cs typeface="Arial" charset="0"/>
                </a:rPr>
                <a:t>Demand curve</a:t>
              </a:r>
              <a:r>
                <a:rPr lang="en-US" sz="2500" b="1" i="1">
                  <a:ea typeface="Arial" charset="0"/>
                  <a:cs typeface="Arial" charset="0"/>
                </a:rPr>
                <a:t> </a:t>
              </a:r>
              <a:r>
                <a:rPr lang="en-US" sz="2500">
                  <a:ea typeface="Arial" charset="0"/>
                  <a:cs typeface="Arial" charset="0"/>
                </a:rPr>
                <a:t>(</a:t>
              </a:r>
              <a:r>
                <a:rPr lang="en-US" sz="2500" b="1" i="1">
                  <a:ea typeface="Arial" charset="0"/>
                  <a:cs typeface="Arial" charset="0"/>
                </a:rPr>
                <a:t>P</a:t>
              </a:r>
              <a:r>
                <a:rPr lang="en-US" sz="2500">
                  <a:ea typeface="Arial" charset="0"/>
                  <a:cs typeface="Arial" charset="0"/>
                </a:rPr>
                <a:t>)</a:t>
              </a:r>
            </a:p>
          </p:txBody>
        </p:sp>
      </p:grpSp>
      <p:grpSp>
        <p:nvGrpSpPr>
          <p:cNvPr id="25645" name="Group 78"/>
          <p:cNvGrpSpPr>
            <a:grpSpLocks/>
          </p:cNvGrpSpPr>
          <p:nvPr/>
        </p:nvGrpSpPr>
        <p:grpSpPr bwMode="auto">
          <a:xfrm>
            <a:off x="331788" y="1704975"/>
            <a:ext cx="2665412" cy="4587875"/>
            <a:chOff x="2441" y="946"/>
            <a:chExt cx="1751" cy="2890"/>
          </a:xfrm>
        </p:grpSpPr>
        <p:sp>
          <p:nvSpPr>
            <p:cNvPr id="25648" name="Rectangle 79"/>
            <p:cNvSpPr>
              <a:spLocks noChangeArrowheads="1"/>
            </p:cNvSpPr>
            <p:nvPr/>
          </p:nvSpPr>
          <p:spPr bwMode="auto">
            <a:xfrm>
              <a:off x="2914" y="3474"/>
              <a:ext cx="683"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1.50</a:t>
              </a:r>
            </a:p>
          </p:txBody>
        </p:sp>
        <p:sp>
          <p:nvSpPr>
            <p:cNvPr id="25649" name="Rectangle 80"/>
            <p:cNvSpPr>
              <a:spLocks noChangeArrowheads="1"/>
            </p:cNvSpPr>
            <p:nvPr/>
          </p:nvSpPr>
          <p:spPr bwMode="auto">
            <a:xfrm>
              <a:off x="2441" y="3474"/>
              <a:ext cx="473"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6</a:t>
              </a:r>
            </a:p>
          </p:txBody>
        </p:sp>
        <p:sp>
          <p:nvSpPr>
            <p:cNvPr id="25650" name="Rectangle 81"/>
            <p:cNvSpPr>
              <a:spLocks noChangeArrowheads="1"/>
            </p:cNvSpPr>
            <p:nvPr/>
          </p:nvSpPr>
          <p:spPr bwMode="auto">
            <a:xfrm>
              <a:off x="2914" y="3114"/>
              <a:ext cx="683"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2.00</a:t>
              </a:r>
            </a:p>
          </p:txBody>
        </p:sp>
        <p:sp>
          <p:nvSpPr>
            <p:cNvPr id="25651" name="Rectangle 82"/>
            <p:cNvSpPr>
              <a:spLocks noChangeArrowheads="1"/>
            </p:cNvSpPr>
            <p:nvPr/>
          </p:nvSpPr>
          <p:spPr bwMode="auto">
            <a:xfrm>
              <a:off x="2441" y="3114"/>
              <a:ext cx="473"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5</a:t>
              </a:r>
            </a:p>
          </p:txBody>
        </p:sp>
        <p:sp>
          <p:nvSpPr>
            <p:cNvPr id="25652" name="Rectangle 83"/>
            <p:cNvSpPr>
              <a:spLocks noChangeArrowheads="1"/>
            </p:cNvSpPr>
            <p:nvPr/>
          </p:nvSpPr>
          <p:spPr bwMode="auto">
            <a:xfrm>
              <a:off x="2914" y="2753"/>
              <a:ext cx="683"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2.50</a:t>
              </a:r>
            </a:p>
          </p:txBody>
        </p:sp>
        <p:sp>
          <p:nvSpPr>
            <p:cNvPr id="25653" name="Rectangle 84"/>
            <p:cNvSpPr>
              <a:spLocks noChangeArrowheads="1"/>
            </p:cNvSpPr>
            <p:nvPr/>
          </p:nvSpPr>
          <p:spPr bwMode="auto">
            <a:xfrm>
              <a:off x="2441" y="2753"/>
              <a:ext cx="473"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a:t>
              </a:r>
            </a:p>
          </p:txBody>
        </p:sp>
        <p:sp>
          <p:nvSpPr>
            <p:cNvPr id="25654" name="Rectangle 85"/>
            <p:cNvSpPr>
              <a:spLocks noChangeArrowheads="1"/>
            </p:cNvSpPr>
            <p:nvPr/>
          </p:nvSpPr>
          <p:spPr bwMode="auto">
            <a:xfrm>
              <a:off x="2914" y="2390"/>
              <a:ext cx="683" cy="3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3.00</a:t>
              </a:r>
            </a:p>
          </p:txBody>
        </p:sp>
        <p:sp>
          <p:nvSpPr>
            <p:cNvPr id="25655" name="Rectangle 86"/>
            <p:cNvSpPr>
              <a:spLocks noChangeArrowheads="1"/>
            </p:cNvSpPr>
            <p:nvPr/>
          </p:nvSpPr>
          <p:spPr bwMode="auto">
            <a:xfrm>
              <a:off x="2441" y="2390"/>
              <a:ext cx="473" cy="3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a:t>
              </a:r>
            </a:p>
          </p:txBody>
        </p:sp>
        <p:sp>
          <p:nvSpPr>
            <p:cNvPr id="25656" name="Rectangle 87"/>
            <p:cNvSpPr>
              <a:spLocks noChangeArrowheads="1"/>
            </p:cNvSpPr>
            <p:nvPr/>
          </p:nvSpPr>
          <p:spPr bwMode="auto">
            <a:xfrm>
              <a:off x="2914" y="2029"/>
              <a:ext cx="683"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3.50</a:t>
              </a:r>
            </a:p>
          </p:txBody>
        </p:sp>
        <p:sp>
          <p:nvSpPr>
            <p:cNvPr id="25657" name="Rectangle 88"/>
            <p:cNvSpPr>
              <a:spLocks noChangeArrowheads="1"/>
            </p:cNvSpPr>
            <p:nvPr/>
          </p:nvSpPr>
          <p:spPr bwMode="auto">
            <a:xfrm>
              <a:off x="2441" y="2029"/>
              <a:ext cx="473"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a:t>
              </a:r>
            </a:p>
          </p:txBody>
        </p:sp>
        <p:sp>
          <p:nvSpPr>
            <p:cNvPr id="25658" name="Rectangle 89"/>
            <p:cNvSpPr>
              <a:spLocks noChangeArrowheads="1"/>
            </p:cNvSpPr>
            <p:nvPr/>
          </p:nvSpPr>
          <p:spPr bwMode="auto">
            <a:xfrm>
              <a:off x="2914" y="1669"/>
              <a:ext cx="683"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4.00</a:t>
              </a:r>
            </a:p>
          </p:txBody>
        </p:sp>
        <p:sp>
          <p:nvSpPr>
            <p:cNvPr id="25659" name="Rectangle 90"/>
            <p:cNvSpPr>
              <a:spLocks noChangeArrowheads="1"/>
            </p:cNvSpPr>
            <p:nvPr/>
          </p:nvSpPr>
          <p:spPr bwMode="auto">
            <a:xfrm>
              <a:off x="2441" y="1669"/>
              <a:ext cx="473"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a:t>
              </a:r>
            </a:p>
          </p:txBody>
        </p:sp>
        <p:sp>
          <p:nvSpPr>
            <p:cNvPr id="25660" name="Rectangle 91"/>
            <p:cNvSpPr>
              <a:spLocks noChangeArrowheads="1"/>
            </p:cNvSpPr>
            <p:nvPr/>
          </p:nvSpPr>
          <p:spPr bwMode="auto">
            <a:xfrm>
              <a:off x="2914" y="1307"/>
              <a:ext cx="683"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$4.50</a:t>
              </a:r>
            </a:p>
          </p:txBody>
        </p:sp>
        <p:sp>
          <p:nvSpPr>
            <p:cNvPr id="25661" name="Rectangle 92"/>
            <p:cNvSpPr>
              <a:spLocks noChangeArrowheads="1"/>
            </p:cNvSpPr>
            <p:nvPr/>
          </p:nvSpPr>
          <p:spPr bwMode="auto">
            <a:xfrm>
              <a:off x="2441" y="1307"/>
              <a:ext cx="473"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0</a:t>
              </a:r>
            </a:p>
          </p:txBody>
        </p:sp>
        <p:sp>
          <p:nvSpPr>
            <p:cNvPr id="25662" name="Rectangle 93"/>
            <p:cNvSpPr>
              <a:spLocks noChangeArrowheads="1"/>
            </p:cNvSpPr>
            <p:nvPr/>
          </p:nvSpPr>
          <p:spPr bwMode="auto">
            <a:xfrm>
              <a:off x="3596" y="946"/>
              <a:ext cx="596" cy="361"/>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MR</a:t>
              </a:r>
            </a:p>
          </p:txBody>
        </p:sp>
        <p:sp>
          <p:nvSpPr>
            <p:cNvPr id="25663" name="Rectangle 94"/>
            <p:cNvSpPr>
              <a:spLocks noChangeArrowheads="1"/>
            </p:cNvSpPr>
            <p:nvPr/>
          </p:nvSpPr>
          <p:spPr bwMode="auto">
            <a:xfrm>
              <a:off x="2914" y="946"/>
              <a:ext cx="683" cy="361"/>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P</a:t>
              </a:r>
            </a:p>
          </p:txBody>
        </p:sp>
        <p:sp>
          <p:nvSpPr>
            <p:cNvPr id="25664" name="Rectangle 95"/>
            <p:cNvSpPr>
              <a:spLocks noChangeArrowheads="1"/>
            </p:cNvSpPr>
            <p:nvPr/>
          </p:nvSpPr>
          <p:spPr bwMode="auto">
            <a:xfrm>
              <a:off x="2441" y="946"/>
              <a:ext cx="473" cy="361"/>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Q</a:t>
              </a:r>
            </a:p>
          </p:txBody>
        </p:sp>
        <p:grpSp>
          <p:nvGrpSpPr>
            <p:cNvPr id="25665" name="Group 96"/>
            <p:cNvGrpSpPr>
              <a:grpSpLocks/>
            </p:cNvGrpSpPr>
            <p:nvPr/>
          </p:nvGrpSpPr>
          <p:grpSpPr bwMode="auto">
            <a:xfrm>
              <a:off x="2441" y="946"/>
              <a:ext cx="1747" cy="2890"/>
              <a:chOff x="2441" y="946"/>
              <a:chExt cx="3011" cy="2890"/>
            </a:xfrm>
          </p:grpSpPr>
          <p:sp>
            <p:nvSpPr>
              <p:cNvPr id="25679" name="Line 97"/>
              <p:cNvSpPr>
                <a:spLocks noChangeShapeType="1"/>
              </p:cNvSpPr>
              <p:nvPr/>
            </p:nvSpPr>
            <p:spPr bwMode="auto">
              <a:xfrm>
                <a:off x="2441" y="2390"/>
                <a:ext cx="3011" cy="0"/>
              </a:xfrm>
              <a:prstGeom prst="line">
                <a:avLst/>
              </a:prstGeom>
              <a:noFill/>
              <a:ln w="12700">
                <a:solidFill>
                  <a:schemeClr val="tx1"/>
                </a:solidFill>
                <a:round/>
                <a:headEnd/>
                <a:tailEnd/>
              </a:ln>
            </p:spPr>
            <p:txBody>
              <a:bodyPr>
                <a:prstTxWarp prst="textNoShape">
                  <a:avLst/>
                </a:prstTxWarp>
              </a:bodyPr>
              <a:lstStyle/>
              <a:p>
                <a:endParaRPr lang="en-US"/>
              </a:p>
            </p:txBody>
          </p:sp>
          <p:grpSp>
            <p:nvGrpSpPr>
              <p:cNvPr id="25680" name="Group 98"/>
              <p:cNvGrpSpPr>
                <a:grpSpLocks/>
              </p:cNvGrpSpPr>
              <p:nvPr/>
            </p:nvGrpSpPr>
            <p:grpSpPr bwMode="auto">
              <a:xfrm>
                <a:off x="2441" y="946"/>
                <a:ext cx="3011" cy="2890"/>
                <a:chOff x="2441" y="946"/>
                <a:chExt cx="3011" cy="2890"/>
              </a:xfrm>
            </p:grpSpPr>
            <p:sp>
              <p:nvSpPr>
                <p:cNvPr id="25681" name="Line 99"/>
                <p:cNvSpPr>
                  <a:spLocks noChangeShapeType="1"/>
                </p:cNvSpPr>
                <p:nvPr/>
              </p:nvSpPr>
              <p:spPr bwMode="auto">
                <a:xfrm>
                  <a:off x="2441" y="946"/>
                  <a:ext cx="3011" cy="0"/>
                </a:xfrm>
                <a:prstGeom prst="line">
                  <a:avLst/>
                </a:prstGeom>
                <a:noFill/>
                <a:ln w="12700" cap="sq">
                  <a:solidFill>
                    <a:schemeClr val="tx1"/>
                  </a:solidFill>
                  <a:round/>
                  <a:headEnd/>
                  <a:tailEnd/>
                </a:ln>
              </p:spPr>
              <p:txBody>
                <a:bodyPr>
                  <a:prstTxWarp prst="textNoShape">
                    <a:avLst/>
                  </a:prstTxWarp>
                </a:bodyPr>
                <a:lstStyle/>
                <a:p>
                  <a:endParaRPr lang="en-US"/>
                </a:p>
              </p:txBody>
            </p:sp>
            <p:sp>
              <p:nvSpPr>
                <p:cNvPr id="25682" name="Line 100"/>
                <p:cNvSpPr>
                  <a:spLocks noChangeShapeType="1"/>
                </p:cNvSpPr>
                <p:nvPr/>
              </p:nvSpPr>
              <p:spPr bwMode="auto">
                <a:xfrm>
                  <a:off x="2441" y="1307"/>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3" name="Line 101"/>
                <p:cNvSpPr>
                  <a:spLocks noChangeShapeType="1"/>
                </p:cNvSpPr>
                <p:nvPr/>
              </p:nvSpPr>
              <p:spPr bwMode="auto">
                <a:xfrm>
                  <a:off x="2441" y="1669"/>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4" name="Line 102"/>
                <p:cNvSpPr>
                  <a:spLocks noChangeShapeType="1"/>
                </p:cNvSpPr>
                <p:nvPr/>
              </p:nvSpPr>
              <p:spPr bwMode="auto">
                <a:xfrm>
                  <a:off x="2441" y="2029"/>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5" name="Line 103"/>
                <p:cNvSpPr>
                  <a:spLocks noChangeShapeType="1"/>
                </p:cNvSpPr>
                <p:nvPr/>
              </p:nvSpPr>
              <p:spPr bwMode="auto">
                <a:xfrm>
                  <a:off x="2441" y="2753"/>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6" name="Line 104"/>
                <p:cNvSpPr>
                  <a:spLocks noChangeShapeType="1"/>
                </p:cNvSpPr>
                <p:nvPr/>
              </p:nvSpPr>
              <p:spPr bwMode="auto">
                <a:xfrm>
                  <a:off x="2441" y="3114"/>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7" name="Line 105"/>
                <p:cNvSpPr>
                  <a:spLocks noChangeShapeType="1"/>
                </p:cNvSpPr>
                <p:nvPr/>
              </p:nvSpPr>
              <p:spPr bwMode="auto">
                <a:xfrm>
                  <a:off x="2441" y="3474"/>
                  <a:ext cx="3011"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88" name="Line 106"/>
                <p:cNvSpPr>
                  <a:spLocks noChangeShapeType="1"/>
                </p:cNvSpPr>
                <p:nvPr/>
              </p:nvSpPr>
              <p:spPr bwMode="auto">
                <a:xfrm>
                  <a:off x="2441" y="3836"/>
                  <a:ext cx="3011" cy="0"/>
                </a:xfrm>
                <a:prstGeom prst="line">
                  <a:avLst/>
                </a:prstGeom>
                <a:noFill/>
                <a:ln w="12700" cap="sq">
                  <a:solidFill>
                    <a:schemeClr val="tx1"/>
                  </a:solidFill>
                  <a:round/>
                  <a:headEnd/>
                  <a:tailEnd/>
                </a:ln>
              </p:spPr>
              <p:txBody>
                <a:bodyPr>
                  <a:prstTxWarp prst="textNoShape">
                    <a:avLst/>
                  </a:prstTxWarp>
                </a:bodyPr>
                <a:lstStyle/>
                <a:p>
                  <a:endParaRPr lang="en-US"/>
                </a:p>
              </p:txBody>
            </p:sp>
          </p:grpSp>
        </p:grpSp>
        <p:sp>
          <p:nvSpPr>
            <p:cNvPr id="25666" name="Line 107"/>
            <p:cNvSpPr>
              <a:spLocks noChangeShapeType="1"/>
            </p:cNvSpPr>
            <p:nvPr/>
          </p:nvSpPr>
          <p:spPr bwMode="auto">
            <a:xfrm>
              <a:off x="2441" y="946"/>
              <a:ext cx="0" cy="2890"/>
            </a:xfrm>
            <a:prstGeom prst="line">
              <a:avLst/>
            </a:prstGeom>
            <a:noFill/>
            <a:ln w="12700" cap="sq">
              <a:solidFill>
                <a:schemeClr val="tx1"/>
              </a:solidFill>
              <a:round/>
              <a:headEnd/>
              <a:tailEnd/>
            </a:ln>
          </p:spPr>
          <p:txBody>
            <a:bodyPr>
              <a:prstTxWarp prst="textNoShape">
                <a:avLst/>
              </a:prstTxWarp>
            </a:bodyPr>
            <a:lstStyle/>
            <a:p>
              <a:endParaRPr lang="en-US"/>
            </a:p>
          </p:txBody>
        </p:sp>
        <p:sp>
          <p:nvSpPr>
            <p:cNvPr id="25667" name="Line 108"/>
            <p:cNvSpPr>
              <a:spLocks noChangeShapeType="1"/>
            </p:cNvSpPr>
            <p:nvPr/>
          </p:nvSpPr>
          <p:spPr bwMode="auto">
            <a:xfrm>
              <a:off x="2914" y="946"/>
              <a:ext cx="0" cy="289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68" name="Line 109"/>
            <p:cNvSpPr>
              <a:spLocks noChangeShapeType="1"/>
            </p:cNvSpPr>
            <p:nvPr/>
          </p:nvSpPr>
          <p:spPr bwMode="auto">
            <a:xfrm>
              <a:off x="3597" y="946"/>
              <a:ext cx="0" cy="289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69" name="Line 110"/>
            <p:cNvSpPr>
              <a:spLocks noChangeShapeType="1"/>
            </p:cNvSpPr>
            <p:nvPr/>
          </p:nvSpPr>
          <p:spPr bwMode="auto">
            <a:xfrm>
              <a:off x="4188" y="946"/>
              <a:ext cx="0" cy="2890"/>
            </a:xfrm>
            <a:prstGeom prst="line">
              <a:avLst/>
            </a:prstGeom>
            <a:noFill/>
            <a:ln w="12700" cap="sq">
              <a:solidFill>
                <a:schemeClr val="tx1"/>
              </a:solidFill>
              <a:round/>
              <a:headEnd/>
              <a:tailEnd/>
            </a:ln>
          </p:spPr>
          <p:txBody>
            <a:bodyPr>
              <a:prstTxWarp prst="textNoShape">
                <a:avLst/>
              </a:prstTxWarp>
            </a:bodyPr>
            <a:lstStyle/>
            <a:p>
              <a:endParaRPr lang="en-US"/>
            </a:p>
          </p:txBody>
        </p:sp>
        <p:sp>
          <p:nvSpPr>
            <p:cNvPr id="25670" name="Rectangle 111"/>
            <p:cNvSpPr>
              <a:spLocks noChangeArrowheads="1"/>
            </p:cNvSpPr>
            <p:nvPr/>
          </p:nvSpPr>
          <p:spPr bwMode="auto">
            <a:xfrm>
              <a:off x="3600" y="1312"/>
              <a:ext cx="581" cy="168"/>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25671" name="Rectangle 112"/>
            <p:cNvSpPr>
              <a:spLocks noChangeArrowheads="1"/>
            </p:cNvSpPr>
            <p:nvPr/>
          </p:nvSpPr>
          <p:spPr bwMode="auto">
            <a:xfrm>
              <a:off x="3601" y="3656"/>
              <a:ext cx="581" cy="171"/>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25672" name="Group 113"/>
            <p:cNvGrpSpPr>
              <a:grpSpLocks/>
            </p:cNvGrpSpPr>
            <p:nvPr/>
          </p:nvGrpSpPr>
          <p:grpSpPr bwMode="auto">
            <a:xfrm>
              <a:off x="3597" y="1483"/>
              <a:ext cx="590" cy="2167"/>
              <a:chOff x="4856" y="1484"/>
              <a:chExt cx="590" cy="2167"/>
            </a:xfrm>
          </p:grpSpPr>
          <p:sp>
            <p:nvSpPr>
              <p:cNvPr id="25673" name="Rectangle 114"/>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a:t>
                </a:r>
              </a:p>
            </p:txBody>
          </p:sp>
          <p:sp>
            <p:nvSpPr>
              <p:cNvPr id="25674" name="Rectangle 115"/>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0</a:t>
                </a:r>
              </a:p>
            </p:txBody>
          </p:sp>
          <p:sp>
            <p:nvSpPr>
              <p:cNvPr id="25675" name="Rectangle 116"/>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a:t>
                </a:r>
              </a:p>
            </p:txBody>
          </p:sp>
          <p:sp>
            <p:nvSpPr>
              <p:cNvPr id="25676" name="Rectangle 117"/>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a:t>
                </a:r>
              </a:p>
            </p:txBody>
          </p:sp>
          <p:sp>
            <p:nvSpPr>
              <p:cNvPr id="25677" name="Rectangle 118"/>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a:t>
                </a:r>
              </a:p>
            </p:txBody>
          </p:sp>
          <p:sp>
            <p:nvSpPr>
              <p:cNvPr id="25678" name="Rectangle 119"/>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a:t>
                </a:r>
              </a:p>
            </p:txBody>
          </p:sp>
        </p:grpSp>
      </p:grpSp>
      <p:sp>
        <p:nvSpPr>
          <p:cNvPr id="120952" name="Rectangle 120"/>
          <p:cNvSpPr>
            <a:spLocks noChangeArrowheads="1"/>
          </p:cNvSpPr>
          <p:nvPr/>
        </p:nvSpPr>
        <p:spPr bwMode="auto">
          <a:xfrm>
            <a:off x="1054100" y="1727200"/>
            <a:ext cx="1016000" cy="4559300"/>
          </a:xfrm>
          <a:prstGeom prst="rect">
            <a:avLst/>
          </a:prstGeom>
          <a:noFill/>
          <a:ln w="38100">
            <a:solidFill>
              <a:srgbClr val="0000FF"/>
            </a:solidFill>
            <a:miter lim="800000"/>
            <a:headEnd/>
            <a:tailEnd/>
          </a:ln>
        </p:spPr>
        <p:txBody>
          <a:bodyPr wrap="none" anchor="ctr">
            <a:prstTxWarp prst="textNoShape">
              <a:avLst/>
            </a:prstTxWarp>
          </a:bodyPr>
          <a:lstStyle/>
          <a:p>
            <a:endParaRPr lang="en-US">
              <a:ea typeface="Arial" charset="0"/>
              <a:cs typeface="Arial" charset="0"/>
            </a:endParaRPr>
          </a:p>
        </p:txBody>
      </p:sp>
      <p:sp>
        <p:nvSpPr>
          <p:cNvPr id="120953" name="Rectangle 121"/>
          <p:cNvSpPr>
            <a:spLocks noChangeArrowheads="1"/>
          </p:cNvSpPr>
          <p:nvPr/>
        </p:nvSpPr>
        <p:spPr bwMode="auto">
          <a:xfrm>
            <a:off x="2070100" y="1727200"/>
            <a:ext cx="901700" cy="4559300"/>
          </a:xfrm>
          <a:prstGeom prst="rect">
            <a:avLst/>
          </a:prstGeom>
          <a:noFill/>
          <a:ln w="38100">
            <a:solidFill>
              <a:srgbClr val="FF0000"/>
            </a:solidFill>
            <a:miter lim="800000"/>
            <a:headEnd/>
            <a:tailEnd/>
          </a:ln>
        </p:spPr>
        <p:txBody>
          <a:bodyPr wrap="none" anchor="ctr">
            <a:prstTxWarp prst="textNoShape">
              <a:avLst/>
            </a:prstTxWarp>
          </a:bodyPr>
          <a:lstStyle/>
          <a:p>
            <a:endParaRPr lang="en-US">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952"/>
                                        </p:tgtEl>
                                        <p:attrNameLst>
                                          <p:attrName>style.visibility</p:attrName>
                                        </p:attrNameLst>
                                      </p:cBhvr>
                                      <p:to>
                                        <p:strVal val="visible"/>
                                      </p:to>
                                    </p:set>
                                    <p:animEffect transition="in" filter="fade">
                                      <p:cBhvr>
                                        <p:cTn id="10" dur="500"/>
                                        <p:tgtEl>
                                          <p:spTgt spid="12095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500"/>
                                        <p:tgtEl>
                                          <p:spTgt spid="2"/>
                                        </p:tgtEl>
                                      </p:cBhvr>
                                    </p:animEffect>
                                  </p:childTnLst>
                                </p:cTn>
                              </p:par>
                              <p:par>
                                <p:cTn id="16" presetID="10" presetClass="exit" presetSubtype="0" fill="hold" grpId="1" nodeType="withEffect">
                                  <p:stCondLst>
                                    <p:cond delay="0"/>
                                  </p:stCondLst>
                                  <p:childTnLst>
                                    <p:animEffect transition="out" filter="fade">
                                      <p:cBhvr>
                                        <p:cTn id="17" dur="500"/>
                                        <p:tgtEl>
                                          <p:spTgt spid="120952"/>
                                        </p:tgtEl>
                                      </p:cBhvr>
                                    </p:animEffect>
                                    <p:set>
                                      <p:cBhvr>
                                        <p:cTn id="18" dur="1" fill="hold">
                                          <p:stCondLst>
                                            <p:cond delay="499"/>
                                          </p:stCondLst>
                                        </p:cTn>
                                        <p:tgtEl>
                                          <p:spTgt spid="120952"/>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20953"/>
                                        </p:tgtEl>
                                        <p:attrNameLst>
                                          <p:attrName>style.visibility</p:attrName>
                                        </p:attrNameLst>
                                      </p:cBhvr>
                                      <p:to>
                                        <p:strVal val="visible"/>
                                      </p:to>
                                    </p:set>
                                    <p:animEffect transition="in" filter="fade">
                                      <p:cBhvr>
                                        <p:cTn id="21" dur="500"/>
                                        <p:tgtEl>
                                          <p:spTgt spid="12095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0953"/>
                                        </p:tgtEl>
                                      </p:cBhvr>
                                    </p:animEffect>
                                    <p:set>
                                      <p:cBhvr>
                                        <p:cTn id="26" dur="1" fill="hold">
                                          <p:stCondLst>
                                            <p:cond delay="499"/>
                                          </p:stCondLst>
                                        </p:cTn>
                                        <p:tgtEl>
                                          <p:spTgt spid="1209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52" grpId="0" animBg="1"/>
      <p:bldP spid="120952" grpId="1" animBg="1"/>
      <p:bldP spid="120953" grpId="0" animBg="1"/>
      <p:bldP spid="12095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title"/>
          </p:nvPr>
        </p:nvSpPr>
        <p:spPr/>
        <p:txBody>
          <a:bodyPr/>
          <a:lstStyle/>
          <a:p>
            <a:r>
              <a:rPr lang="en-US" smtClean="0">
                <a:latin typeface="Tahoma" charset="0"/>
                <a:ea typeface="Tahoma" charset="0"/>
                <a:cs typeface="Tahoma" charset="0"/>
              </a:rPr>
              <a:t>Understanding the Monopolist’s MR</a:t>
            </a:r>
          </a:p>
        </p:txBody>
      </p:sp>
      <p:sp>
        <p:nvSpPr>
          <p:cNvPr id="27650" name="Rectangle 5"/>
          <p:cNvSpPr>
            <a:spLocks noGrp="1" noChangeArrowheads="1"/>
          </p:cNvSpPr>
          <p:nvPr>
            <p:ph type="body" idx="1"/>
          </p:nvPr>
        </p:nvSpPr>
        <p:spPr>
          <a:xfrm>
            <a:off x="457200" y="1219200"/>
            <a:ext cx="8229600" cy="4979988"/>
          </a:xfrm>
        </p:spPr>
        <p:txBody>
          <a:bodyPr/>
          <a:lstStyle/>
          <a:p>
            <a:pPr>
              <a:buFont typeface="Wingdings" charset="2"/>
              <a:buChar char="§"/>
            </a:pPr>
            <a:r>
              <a:rPr lang="en-US" smtClean="0">
                <a:latin typeface="Arial" charset="0"/>
                <a:cs typeface="ＭＳ Ｐゴシック" charset="-128"/>
              </a:rPr>
              <a:t>Increasing </a:t>
            </a:r>
            <a:r>
              <a:rPr lang="en-US" b="1" i="1" smtClean="0">
                <a:latin typeface="Arial" charset="0"/>
                <a:cs typeface="ＭＳ Ｐゴシック" charset="-128"/>
              </a:rPr>
              <a:t>Q</a:t>
            </a:r>
            <a:r>
              <a:rPr lang="en-US" smtClean="0">
                <a:latin typeface="Arial" charset="0"/>
                <a:cs typeface="ＭＳ Ｐゴシック" charset="-128"/>
              </a:rPr>
              <a:t> has two effects on revenue:</a:t>
            </a:r>
          </a:p>
          <a:p>
            <a:pPr lvl="1">
              <a:buFont typeface="Wingdings" charset="2"/>
              <a:buChar char="§"/>
            </a:pPr>
            <a:r>
              <a:rPr lang="en-US" b="1" i="1" smtClean="0">
                <a:solidFill>
                  <a:srgbClr val="990099"/>
                </a:solidFill>
                <a:latin typeface="Arial" charset="0"/>
                <a:cs typeface="ＭＳ Ｐゴシック" charset="-128"/>
              </a:rPr>
              <a:t>Output effect</a:t>
            </a:r>
            <a:r>
              <a:rPr lang="en-US" smtClean="0">
                <a:latin typeface="Arial" charset="0"/>
                <a:cs typeface="ＭＳ Ｐゴシック" charset="-128"/>
              </a:rPr>
              <a:t>:  higher output raises revenue</a:t>
            </a:r>
          </a:p>
          <a:p>
            <a:pPr lvl="1">
              <a:buFont typeface="Wingdings" charset="2"/>
              <a:buChar char="§"/>
            </a:pPr>
            <a:r>
              <a:rPr lang="en-US" b="1" i="1" smtClean="0">
                <a:solidFill>
                  <a:srgbClr val="990099"/>
                </a:solidFill>
                <a:latin typeface="Arial" charset="0"/>
                <a:cs typeface="ＭＳ Ｐゴシック" charset="-128"/>
              </a:rPr>
              <a:t>Price effect</a:t>
            </a:r>
            <a:r>
              <a:rPr lang="en-US" smtClean="0">
                <a:latin typeface="Arial" charset="0"/>
                <a:cs typeface="ＭＳ Ｐゴシック" charset="-128"/>
              </a:rPr>
              <a:t>:  lower price reduces revenue</a:t>
            </a:r>
          </a:p>
          <a:p>
            <a:pPr>
              <a:buFont typeface="Wingdings" charset="2"/>
              <a:buChar char="§"/>
            </a:pPr>
            <a:r>
              <a:rPr lang="en-US" smtClean="0">
                <a:latin typeface="Arial" charset="0"/>
                <a:cs typeface="ＭＳ Ｐゴシック" charset="-128"/>
              </a:rPr>
              <a:t>To sell a larger </a:t>
            </a:r>
            <a:r>
              <a:rPr lang="en-US" b="1" i="1" smtClean="0">
                <a:latin typeface="Arial" charset="0"/>
                <a:cs typeface="ＭＳ Ｐゴシック" charset="-128"/>
              </a:rPr>
              <a:t>Q</a:t>
            </a:r>
            <a:r>
              <a:rPr lang="en-US" smtClean="0">
                <a:latin typeface="Arial" charset="0"/>
                <a:cs typeface="ＭＳ Ｐゴシック" charset="-128"/>
              </a:rPr>
              <a:t>, the monopolist must reduce the price on all the units it sells.  </a:t>
            </a:r>
          </a:p>
          <a:p>
            <a:pPr>
              <a:buFont typeface="Wingdings" charset="2"/>
              <a:buChar char="§"/>
            </a:pPr>
            <a:r>
              <a:rPr lang="en-US" smtClean="0">
                <a:latin typeface="Arial" charset="0"/>
                <a:cs typeface="ＭＳ Ｐゴシック" charset="-128"/>
              </a:rPr>
              <a:t>Hence, </a:t>
            </a:r>
            <a:r>
              <a:rPr lang="en-US" i="1" smtClean="0">
                <a:latin typeface="Arial" charset="0"/>
                <a:cs typeface="ＭＳ Ｐゴシック" charset="-128"/>
              </a:rPr>
              <a:t>MR</a:t>
            </a:r>
            <a:r>
              <a:rPr lang="en-US" smtClean="0">
                <a:latin typeface="Arial" charset="0"/>
                <a:cs typeface="ＭＳ Ｐゴシック" charset="-128"/>
              </a:rPr>
              <a:t> &lt; </a:t>
            </a:r>
            <a:r>
              <a:rPr lang="en-US" b="1" i="1" smtClean="0">
                <a:latin typeface="Arial" charset="0"/>
                <a:cs typeface="ＭＳ Ｐゴシック" charset="-128"/>
              </a:rPr>
              <a:t>P</a:t>
            </a:r>
          </a:p>
          <a:p>
            <a:pPr>
              <a:buFont typeface="Wingdings" charset="2"/>
              <a:buChar char="§"/>
            </a:pPr>
            <a:r>
              <a:rPr lang="en-US" i="1" smtClean="0">
                <a:latin typeface="Arial" charset="0"/>
                <a:cs typeface="ＭＳ Ｐゴシック" charset="-128"/>
              </a:rPr>
              <a:t>MR</a:t>
            </a:r>
            <a:r>
              <a:rPr lang="en-US" smtClean="0">
                <a:latin typeface="Arial" charset="0"/>
                <a:cs typeface="ＭＳ Ｐゴシック" charset="-128"/>
              </a:rPr>
              <a:t> could even be negative if the price effect exceeds the output effect  </a:t>
            </a:r>
            <a:r>
              <a:rPr lang="en-US" sz="2600" smtClean="0">
                <a:latin typeface="Arial" charset="0"/>
                <a:cs typeface="ＭＳ Ｐゴシック" charset="-128"/>
              </a:rPr>
              <a:t>(e.g., when Common Grounds increases </a:t>
            </a:r>
            <a:r>
              <a:rPr lang="en-US" sz="2600" b="1" i="1" smtClean="0">
                <a:latin typeface="Arial" charset="0"/>
                <a:cs typeface="ＭＳ Ｐゴシック" charset="-128"/>
              </a:rPr>
              <a:t>Q</a:t>
            </a:r>
            <a:r>
              <a:rPr lang="en-US" sz="2600" smtClean="0">
                <a:latin typeface="Arial" charset="0"/>
                <a:cs typeface="ＭＳ Ｐゴシック" charset="-128"/>
              </a:rPr>
              <a:t> from 5 to 6).</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r>
              <a:rPr lang="en-US" smtClean="0">
                <a:latin typeface="Tahoma" charset="0"/>
                <a:ea typeface="Tahoma" charset="0"/>
                <a:cs typeface="Tahoma" charset="0"/>
              </a:rPr>
              <a:t>Profit-Maximization</a:t>
            </a:r>
          </a:p>
        </p:txBody>
      </p:sp>
      <p:sp>
        <p:nvSpPr>
          <p:cNvPr id="16389" name="Rectangle 3"/>
          <p:cNvSpPr>
            <a:spLocks noGrp="1" noChangeArrowheads="1"/>
          </p:cNvSpPr>
          <p:nvPr>
            <p:ph type="body" idx="4294967295"/>
          </p:nvPr>
        </p:nvSpPr>
        <p:spPr/>
        <p:txBody>
          <a:bodyPr/>
          <a:lstStyle/>
          <a:p>
            <a:r>
              <a:rPr lang="en-US" dirty="0" smtClean="0">
                <a:latin typeface="Arial" charset="0"/>
              </a:rPr>
              <a:t>Like a competitive firm, a monopolist maximizes profit by producing the quantity where </a:t>
            </a:r>
            <a:r>
              <a:rPr lang="en-US" b="1" i="1" dirty="0" smtClean="0">
                <a:latin typeface="Arial" charset="0"/>
              </a:rPr>
              <a:t>MR</a:t>
            </a:r>
            <a:r>
              <a:rPr lang="en-US" dirty="0" smtClean="0">
                <a:latin typeface="Arial" charset="0"/>
              </a:rPr>
              <a:t> = </a:t>
            </a:r>
            <a:r>
              <a:rPr lang="en-US" b="1" i="1" dirty="0" smtClean="0">
                <a:latin typeface="Arial" charset="0"/>
              </a:rPr>
              <a:t>MC</a:t>
            </a:r>
            <a:r>
              <a:rPr lang="en-US" dirty="0" smtClean="0">
                <a:latin typeface="Arial" charset="0"/>
              </a:rPr>
              <a:t>. </a:t>
            </a:r>
          </a:p>
          <a:p>
            <a:r>
              <a:rPr lang="en-US" dirty="0" smtClean="0">
                <a:latin typeface="Arial" charset="0"/>
              </a:rPr>
              <a:t>Once the monopolist identifies this quantity, </a:t>
            </a:r>
            <a:br>
              <a:rPr lang="en-US" dirty="0" smtClean="0">
                <a:latin typeface="Arial" charset="0"/>
              </a:rPr>
            </a:br>
            <a:r>
              <a:rPr lang="en-US" dirty="0" smtClean="0">
                <a:latin typeface="Arial" charset="0"/>
              </a:rPr>
              <a:t>it sets the highest price consumers are willing to pay for that quantity. </a:t>
            </a:r>
          </a:p>
          <a:p>
            <a:r>
              <a:rPr lang="en-US" dirty="0" smtClean="0">
                <a:latin typeface="Arial" charset="0"/>
              </a:rPr>
              <a:t>It finds this price from the </a:t>
            </a:r>
            <a:r>
              <a:rPr lang="en-US" b="1" i="1" dirty="0" smtClean="0">
                <a:latin typeface="Arial" charset="0"/>
              </a:rPr>
              <a:t>D</a:t>
            </a:r>
            <a:r>
              <a:rPr lang="en-US" dirty="0" smtClean="0">
                <a:latin typeface="Arial" charset="0"/>
              </a:rPr>
              <a:t> curve.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r>
              <a:rPr lang="en-US" smtClean="0">
                <a:latin typeface="Tahoma" charset="0"/>
                <a:ea typeface="Tahoma" charset="0"/>
                <a:cs typeface="Tahoma" charset="0"/>
              </a:rPr>
              <a:t>Profit-Maximization</a:t>
            </a:r>
          </a:p>
        </p:txBody>
      </p:sp>
      <p:sp>
        <p:nvSpPr>
          <p:cNvPr id="126979" name="Rectangle 3"/>
          <p:cNvSpPr>
            <a:spLocks noGrp="1" noChangeArrowheads="1"/>
          </p:cNvSpPr>
          <p:nvPr>
            <p:ph type="body" idx="4294967295"/>
          </p:nvPr>
        </p:nvSpPr>
        <p:spPr>
          <a:xfrm>
            <a:off x="339725" y="1755775"/>
            <a:ext cx="3082925" cy="4370388"/>
          </a:xfrm>
        </p:spPr>
        <p:txBody>
          <a:bodyPr/>
          <a:lstStyle/>
          <a:p>
            <a:pPr marL="404813" indent="-404813">
              <a:spcBef>
                <a:spcPct val="60000"/>
              </a:spcBef>
              <a:buFont typeface="Wingdings" charset="2"/>
              <a:buNone/>
            </a:pPr>
            <a:r>
              <a:rPr lang="en-US" sz="2500" b="1" smtClean="0">
                <a:solidFill>
                  <a:srgbClr val="339966"/>
                </a:solidFill>
                <a:latin typeface="Arial" charset="0"/>
              </a:rPr>
              <a:t>1.	</a:t>
            </a:r>
            <a:r>
              <a:rPr lang="en-US" sz="2600" smtClean="0">
                <a:latin typeface="Arial" charset="0"/>
              </a:rPr>
              <a:t>The profit-maximizing </a:t>
            </a:r>
            <a:r>
              <a:rPr lang="en-US" sz="2600" b="1" i="1" smtClean="0">
                <a:latin typeface="Arial" charset="0"/>
              </a:rPr>
              <a:t>Q</a:t>
            </a:r>
            <a:r>
              <a:rPr lang="en-US" sz="2600" smtClean="0">
                <a:latin typeface="Arial" charset="0"/>
              </a:rPr>
              <a:t> </a:t>
            </a:r>
            <a:br>
              <a:rPr lang="en-US" sz="2600" smtClean="0">
                <a:latin typeface="Arial" charset="0"/>
              </a:rPr>
            </a:br>
            <a:r>
              <a:rPr lang="en-US" sz="2600" smtClean="0">
                <a:latin typeface="Arial" charset="0"/>
              </a:rPr>
              <a:t>is where </a:t>
            </a:r>
            <a:br>
              <a:rPr lang="en-US" sz="2600" smtClean="0">
                <a:latin typeface="Arial" charset="0"/>
              </a:rPr>
            </a:br>
            <a:r>
              <a:rPr lang="en-US" sz="2600" i="1" smtClean="0">
                <a:latin typeface="Arial" charset="0"/>
              </a:rPr>
              <a:t>MR</a:t>
            </a:r>
            <a:r>
              <a:rPr lang="en-US" sz="2600" smtClean="0">
                <a:latin typeface="Arial" charset="0"/>
              </a:rPr>
              <a:t> = </a:t>
            </a:r>
            <a:r>
              <a:rPr lang="en-US" sz="2600" i="1" smtClean="0">
                <a:latin typeface="Arial" charset="0"/>
              </a:rPr>
              <a:t>MC</a:t>
            </a:r>
            <a:r>
              <a:rPr lang="en-US" sz="2600" smtClean="0">
                <a:latin typeface="Arial" charset="0"/>
              </a:rPr>
              <a:t>.</a:t>
            </a:r>
          </a:p>
          <a:p>
            <a:pPr marL="404813" indent="-404813">
              <a:spcBef>
                <a:spcPct val="60000"/>
              </a:spcBef>
              <a:buFont typeface="Wingdings" charset="2"/>
              <a:buNone/>
            </a:pPr>
            <a:r>
              <a:rPr lang="en-US" sz="2500" b="1" smtClean="0">
                <a:solidFill>
                  <a:srgbClr val="339966"/>
                </a:solidFill>
                <a:latin typeface="Arial" charset="0"/>
              </a:rPr>
              <a:t>2.	</a:t>
            </a:r>
            <a:r>
              <a:rPr lang="en-US" sz="2600" smtClean="0">
                <a:latin typeface="Arial" charset="0"/>
              </a:rPr>
              <a:t>Find </a:t>
            </a:r>
            <a:r>
              <a:rPr lang="en-US" sz="2600" b="1" i="1" smtClean="0">
                <a:latin typeface="Arial" charset="0"/>
              </a:rPr>
              <a:t>P</a:t>
            </a:r>
            <a:r>
              <a:rPr lang="en-US" sz="2600" smtClean="0">
                <a:latin typeface="Arial" charset="0"/>
              </a:rPr>
              <a:t>  from </a:t>
            </a:r>
            <a:br>
              <a:rPr lang="en-US" sz="2600" smtClean="0">
                <a:latin typeface="Arial" charset="0"/>
              </a:rPr>
            </a:br>
            <a:r>
              <a:rPr lang="en-US" sz="2600" smtClean="0">
                <a:latin typeface="Arial" charset="0"/>
              </a:rPr>
              <a:t>the demand curve at this </a:t>
            </a:r>
            <a:r>
              <a:rPr lang="en-US" sz="2600" b="1" i="1" smtClean="0">
                <a:latin typeface="Arial" charset="0"/>
              </a:rPr>
              <a:t>Q</a:t>
            </a:r>
            <a:r>
              <a:rPr lang="en-US" sz="2600" smtClean="0">
                <a:latin typeface="Arial" charset="0"/>
              </a:rPr>
              <a:t>. </a:t>
            </a:r>
          </a:p>
        </p:txBody>
      </p:sp>
      <p:grpSp>
        <p:nvGrpSpPr>
          <p:cNvPr id="31747" name="Group 31"/>
          <p:cNvGrpSpPr>
            <a:grpSpLocks/>
          </p:cNvGrpSpPr>
          <p:nvPr/>
        </p:nvGrpSpPr>
        <p:grpSpPr bwMode="auto">
          <a:xfrm>
            <a:off x="3195638" y="1465263"/>
            <a:ext cx="5451475" cy="4178300"/>
            <a:chOff x="1579" y="1014"/>
            <a:chExt cx="3434" cy="2632"/>
          </a:xfrm>
        </p:grpSpPr>
        <p:grpSp>
          <p:nvGrpSpPr>
            <p:cNvPr id="31770" name="Group 4"/>
            <p:cNvGrpSpPr>
              <a:grpSpLocks/>
            </p:cNvGrpSpPr>
            <p:nvPr/>
          </p:nvGrpSpPr>
          <p:grpSpPr bwMode="auto">
            <a:xfrm>
              <a:off x="2591" y="1080"/>
              <a:ext cx="2262" cy="2284"/>
              <a:chOff x="1489" y="785"/>
              <a:chExt cx="3650" cy="2492"/>
            </a:xfrm>
          </p:grpSpPr>
          <p:sp>
            <p:nvSpPr>
              <p:cNvPr id="31773" name="Line 5"/>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31774" name="Line 6"/>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1771" name="Text Box 7"/>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31772" name="Text Box 8"/>
            <p:cNvSpPr txBox="1">
              <a:spLocks noChangeArrowheads="1"/>
            </p:cNvSpPr>
            <p:nvPr/>
          </p:nvSpPr>
          <p:spPr bwMode="auto">
            <a:xfrm>
              <a:off x="1579" y="1014"/>
              <a:ext cx="1001" cy="51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Costs and Revenue</a:t>
              </a:r>
            </a:p>
          </p:txBody>
        </p:sp>
      </p:grpSp>
      <p:grpSp>
        <p:nvGrpSpPr>
          <p:cNvPr id="31748" name="Group 29"/>
          <p:cNvGrpSpPr>
            <a:grpSpLocks/>
          </p:cNvGrpSpPr>
          <p:nvPr/>
        </p:nvGrpSpPr>
        <p:grpSpPr bwMode="auto">
          <a:xfrm>
            <a:off x="4810125" y="1922463"/>
            <a:ext cx="2600325" cy="3024187"/>
            <a:chOff x="2596" y="1302"/>
            <a:chExt cx="1638" cy="1905"/>
          </a:xfrm>
        </p:grpSpPr>
        <p:sp>
          <p:nvSpPr>
            <p:cNvPr id="31768" name="Line 14"/>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1769" name="Text Box 22"/>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31749" name="Group 28"/>
          <p:cNvGrpSpPr>
            <a:grpSpLocks/>
          </p:cNvGrpSpPr>
          <p:nvPr/>
        </p:nvGrpSpPr>
        <p:grpSpPr bwMode="auto">
          <a:xfrm>
            <a:off x="4799013" y="1906588"/>
            <a:ext cx="3595687" cy="2457450"/>
            <a:chOff x="2589" y="1292"/>
            <a:chExt cx="2265" cy="1548"/>
          </a:xfrm>
        </p:grpSpPr>
        <p:sp>
          <p:nvSpPr>
            <p:cNvPr id="31766"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31767" name="Text Box 19"/>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31750" name="Group 30"/>
          <p:cNvGrpSpPr>
            <a:grpSpLocks/>
          </p:cNvGrpSpPr>
          <p:nvPr/>
        </p:nvGrpSpPr>
        <p:grpSpPr bwMode="auto">
          <a:xfrm>
            <a:off x="5114925" y="1865313"/>
            <a:ext cx="2722563" cy="3014662"/>
            <a:chOff x="2788" y="1266"/>
            <a:chExt cx="1715" cy="1899"/>
          </a:xfrm>
        </p:grpSpPr>
        <p:sp>
          <p:nvSpPr>
            <p:cNvPr id="31764" name="Line 23"/>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1765" name="Text Box 24"/>
            <p:cNvSpPr txBox="1">
              <a:spLocks noChangeArrowheads="1"/>
            </p:cNvSpPr>
            <p:nvPr/>
          </p:nvSpPr>
          <p:spPr bwMode="auto">
            <a:xfrm>
              <a:off x="4129" y="1266"/>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grpSp>
      <p:grpSp>
        <p:nvGrpSpPr>
          <p:cNvPr id="7" name="Group 50"/>
          <p:cNvGrpSpPr>
            <a:grpSpLocks/>
          </p:cNvGrpSpPr>
          <p:nvPr/>
        </p:nvGrpSpPr>
        <p:grpSpPr bwMode="auto">
          <a:xfrm>
            <a:off x="4424363" y="5646738"/>
            <a:ext cx="3452812" cy="671512"/>
            <a:chOff x="2787" y="3557"/>
            <a:chExt cx="2175" cy="423"/>
          </a:xfrm>
        </p:grpSpPr>
        <p:sp>
          <p:nvSpPr>
            <p:cNvPr id="31762" name="Rectangle 48"/>
            <p:cNvSpPr>
              <a:spLocks noChangeArrowheads="1"/>
            </p:cNvSpPr>
            <p:nvPr/>
          </p:nvSpPr>
          <p:spPr bwMode="auto">
            <a:xfrm>
              <a:off x="2787" y="3692"/>
              <a:ext cx="2175" cy="288"/>
            </a:xfrm>
            <a:prstGeom prst="rect">
              <a:avLst/>
            </a:prstGeom>
            <a:noFill/>
            <a:ln w="9525">
              <a:noFill/>
              <a:miter lim="800000"/>
              <a:headEnd/>
              <a:tailEnd/>
            </a:ln>
          </p:spPr>
          <p:txBody>
            <a:bodyPr wrap="none">
              <a:prstTxWarp prst="textNoShape">
                <a:avLst/>
              </a:prstTxWarp>
              <a:spAutoFit/>
            </a:bodyPr>
            <a:lstStyle/>
            <a:p>
              <a:r>
                <a:rPr lang="en-US" sz="2400">
                  <a:ea typeface="Arial" charset="0"/>
                  <a:cs typeface="Arial" charset="0"/>
                </a:rPr>
                <a:t>Profit-maximizing output</a:t>
              </a:r>
            </a:p>
          </p:txBody>
        </p:sp>
        <p:sp>
          <p:nvSpPr>
            <p:cNvPr id="31763" name="AutoShape 49"/>
            <p:cNvSpPr>
              <a:spLocks/>
            </p:cNvSpPr>
            <p:nvPr/>
          </p:nvSpPr>
          <p:spPr bwMode="auto">
            <a:xfrm rot="5400000">
              <a:off x="3767" y="2622"/>
              <a:ext cx="228" cy="2097"/>
            </a:xfrm>
            <a:prstGeom prst="leftBrace">
              <a:avLst>
                <a:gd name="adj1" fmla="val 58378"/>
                <a:gd name="adj2" fmla="val 50000"/>
              </a:avLst>
            </a:prstGeom>
            <a:noFill/>
            <a:ln w="12700">
              <a:solidFill>
                <a:srgbClr val="0066CC"/>
              </a:solidFill>
              <a:round/>
              <a:headEnd/>
              <a:tailEnd/>
            </a:ln>
          </p:spPr>
          <p:txBody>
            <a:bodyPr wrap="none" anchor="ctr">
              <a:prstTxWarp prst="textNoShape">
                <a:avLst/>
              </a:prstTxWarp>
            </a:bodyPr>
            <a:lstStyle/>
            <a:p>
              <a:endParaRPr lang="en-US">
                <a:ea typeface="Arial" charset="0"/>
                <a:cs typeface="Arial" charset="0"/>
              </a:endParaRPr>
            </a:p>
          </p:txBody>
        </p:sp>
      </p:grpSp>
      <p:grpSp>
        <p:nvGrpSpPr>
          <p:cNvPr id="8" name="Group 46"/>
          <p:cNvGrpSpPr>
            <a:grpSpLocks/>
          </p:cNvGrpSpPr>
          <p:nvPr/>
        </p:nvGrpSpPr>
        <p:grpSpPr bwMode="auto">
          <a:xfrm>
            <a:off x="4360863" y="2552700"/>
            <a:ext cx="1843087" cy="1127125"/>
            <a:chOff x="2747" y="1608"/>
            <a:chExt cx="1161" cy="710"/>
          </a:xfrm>
        </p:grpSpPr>
        <p:grpSp>
          <p:nvGrpSpPr>
            <p:cNvPr id="31757" name="Group 36"/>
            <p:cNvGrpSpPr>
              <a:grpSpLocks/>
            </p:cNvGrpSpPr>
            <p:nvPr/>
          </p:nvGrpSpPr>
          <p:grpSpPr bwMode="auto">
            <a:xfrm>
              <a:off x="3024" y="1756"/>
              <a:ext cx="840" cy="562"/>
              <a:chOff x="357" y="2450"/>
              <a:chExt cx="795" cy="646"/>
            </a:xfrm>
          </p:grpSpPr>
          <p:sp>
            <p:nvSpPr>
              <p:cNvPr id="31760" name="Line 37"/>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1761" name="Line 38"/>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prstTxWarp prst="textNoShape">
                  <a:avLst/>
                </a:prstTxWarp>
              </a:bodyPr>
              <a:lstStyle/>
              <a:p>
                <a:endParaRPr lang="en-US"/>
              </a:p>
            </p:txBody>
          </p:sp>
        </p:grpSp>
        <p:sp>
          <p:nvSpPr>
            <p:cNvPr id="31758"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31759" name="Text Box 45"/>
            <p:cNvSpPr txBox="1">
              <a:spLocks noChangeArrowheads="1"/>
            </p:cNvSpPr>
            <p:nvPr/>
          </p:nvSpPr>
          <p:spPr bwMode="auto">
            <a:xfrm>
              <a:off x="2747" y="1608"/>
              <a:ext cx="252" cy="29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i="1">
                  <a:ea typeface="Arial" charset="0"/>
                  <a:cs typeface="Arial" charset="0"/>
                </a:rPr>
                <a:t>P</a:t>
              </a:r>
            </a:p>
          </p:txBody>
        </p:sp>
      </p:grpSp>
      <p:grpSp>
        <p:nvGrpSpPr>
          <p:cNvPr id="10" name="Group 47"/>
          <p:cNvGrpSpPr>
            <a:grpSpLocks/>
          </p:cNvGrpSpPr>
          <p:nvPr/>
        </p:nvGrpSpPr>
        <p:grpSpPr bwMode="auto">
          <a:xfrm>
            <a:off x="5875338" y="3598863"/>
            <a:ext cx="517525" cy="2070100"/>
            <a:chOff x="3701" y="2267"/>
            <a:chExt cx="326" cy="1304"/>
          </a:xfrm>
        </p:grpSpPr>
        <p:sp>
          <p:nvSpPr>
            <p:cNvPr id="31754" name="Line 32"/>
            <p:cNvSpPr>
              <a:spLocks noChangeShapeType="1"/>
            </p:cNvSpPr>
            <p:nvPr/>
          </p:nvSpPr>
          <p:spPr bwMode="auto">
            <a:xfrm>
              <a:off x="3865" y="2310"/>
              <a:ext cx="0" cy="964"/>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1755"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31756" name="Text Box 34"/>
            <p:cNvSpPr txBox="1">
              <a:spLocks noChangeArrowheads="1"/>
            </p:cNvSpPr>
            <p:nvPr/>
          </p:nvSpPr>
          <p:spPr bwMode="auto">
            <a:xfrm>
              <a:off x="3701" y="3273"/>
              <a:ext cx="326" cy="29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i="1">
                  <a:ea typeface="Arial" charset="0"/>
                  <a:cs typeface="Arial" charset="0"/>
                </a:rPr>
                <a:t>Q</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6979">
                                            <p:txEl>
                                              <p:pRg st="1" end="1"/>
                                            </p:txEl>
                                          </p:spTgt>
                                        </p:tgtEl>
                                        <p:attrNameLst>
                                          <p:attrName>style.visibility</p:attrName>
                                        </p:attrNameLst>
                                      </p:cBhvr>
                                      <p:to>
                                        <p:strVal val="visible"/>
                                      </p:to>
                                    </p:set>
                                    <p:animEffect transition="in" filter="wipe(left)">
                                      <p:cBhvr>
                                        <p:cTn id="21" dur="500"/>
                                        <p:tgtEl>
                                          <p:spTgt spid="12697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9"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up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4803775" y="2790825"/>
            <a:ext cx="1325563" cy="509588"/>
          </a:xfrm>
          <a:prstGeom prst="rect">
            <a:avLst/>
          </a:prstGeom>
          <a:solidFill>
            <a:srgbClr val="FFCC99"/>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33794" name="Group 3"/>
          <p:cNvGrpSpPr>
            <a:grpSpLocks/>
          </p:cNvGrpSpPr>
          <p:nvPr/>
        </p:nvGrpSpPr>
        <p:grpSpPr bwMode="auto">
          <a:xfrm>
            <a:off x="4800600" y="2787650"/>
            <a:ext cx="1333500" cy="892175"/>
            <a:chOff x="357" y="2450"/>
            <a:chExt cx="795" cy="646"/>
          </a:xfrm>
        </p:grpSpPr>
        <p:sp>
          <p:nvSpPr>
            <p:cNvPr id="33825" name="Line 4"/>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3826" name="Line 5"/>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prstTxWarp prst="textNoShape">
                <a:avLst/>
              </a:prstTxWarp>
            </a:bodyPr>
            <a:lstStyle/>
            <a:p>
              <a:endParaRPr lang="en-US"/>
            </a:p>
          </p:txBody>
        </p:sp>
      </p:grpSp>
      <p:sp>
        <p:nvSpPr>
          <p:cNvPr id="33795" name="Rectangle 6"/>
          <p:cNvSpPr>
            <a:spLocks noGrp="1" noChangeArrowheads="1"/>
          </p:cNvSpPr>
          <p:nvPr>
            <p:ph type="title" idx="4294967295"/>
          </p:nvPr>
        </p:nvSpPr>
        <p:spPr/>
        <p:txBody>
          <a:bodyPr/>
          <a:lstStyle/>
          <a:p>
            <a:r>
              <a:rPr lang="en-US" smtClean="0">
                <a:latin typeface="Tahoma" charset="0"/>
                <a:ea typeface="Tahoma" charset="0"/>
                <a:cs typeface="Tahoma" charset="0"/>
              </a:rPr>
              <a:t>The Monopolist’s Profit</a:t>
            </a:r>
          </a:p>
        </p:txBody>
      </p:sp>
      <p:sp>
        <p:nvSpPr>
          <p:cNvPr id="133127" name="Rectangle 7"/>
          <p:cNvSpPr>
            <a:spLocks noGrp="1" noChangeArrowheads="1"/>
          </p:cNvSpPr>
          <p:nvPr>
            <p:ph type="body" idx="4294967295"/>
          </p:nvPr>
        </p:nvSpPr>
        <p:spPr>
          <a:xfrm>
            <a:off x="609600" y="2589213"/>
            <a:ext cx="2889250" cy="2527300"/>
          </a:xfrm>
        </p:spPr>
        <p:txBody>
          <a:bodyPr/>
          <a:lstStyle/>
          <a:p>
            <a:pPr marL="0" indent="0">
              <a:spcBef>
                <a:spcPct val="50000"/>
              </a:spcBef>
              <a:buFont typeface="Wingdings" charset="2"/>
              <a:buNone/>
            </a:pPr>
            <a:r>
              <a:rPr lang="en-US" sz="2600" smtClean="0">
                <a:latin typeface="Arial" charset="0"/>
              </a:rPr>
              <a:t>As with a competitive firm, </a:t>
            </a:r>
            <a:br>
              <a:rPr lang="en-US" sz="2600" smtClean="0">
                <a:latin typeface="Arial" charset="0"/>
              </a:rPr>
            </a:br>
            <a:r>
              <a:rPr lang="en-US" sz="2600" smtClean="0">
                <a:latin typeface="Arial" charset="0"/>
              </a:rPr>
              <a:t>the monopolist’s </a:t>
            </a:r>
            <a:br>
              <a:rPr lang="en-US" sz="2600" smtClean="0">
                <a:latin typeface="Arial" charset="0"/>
              </a:rPr>
            </a:br>
            <a:r>
              <a:rPr lang="en-US" sz="2600" smtClean="0">
                <a:latin typeface="Arial" charset="0"/>
              </a:rPr>
              <a:t>profit equals </a:t>
            </a:r>
          </a:p>
          <a:p>
            <a:pPr marL="0" indent="0">
              <a:spcBef>
                <a:spcPct val="50000"/>
              </a:spcBef>
              <a:buFont typeface="Wingdings" charset="2"/>
              <a:buNone/>
            </a:pPr>
            <a:r>
              <a:rPr lang="en-US" sz="2600" smtClean="0">
                <a:latin typeface="Arial" charset="0"/>
              </a:rPr>
              <a:t>  (</a:t>
            </a:r>
            <a:r>
              <a:rPr lang="en-US" sz="2600" b="1" i="1" smtClean="0">
                <a:latin typeface="Arial" charset="0"/>
              </a:rPr>
              <a:t>P</a:t>
            </a:r>
            <a:r>
              <a:rPr lang="en-US" sz="2600" smtClean="0">
                <a:latin typeface="Arial" charset="0"/>
              </a:rPr>
              <a:t> – </a:t>
            </a:r>
            <a:r>
              <a:rPr lang="en-US" sz="2600" b="1" i="1" smtClean="0">
                <a:latin typeface="Arial" charset="0"/>
              </a:rPr>
              <a:t>ATC</a:t>
            </a:r>
            <a:r>
              <a:rPr lang="en-US" sz="2600" smtClean="0">
                <a:latin typeface="Arial" charset="0"/>
              </a:rPr>
              <a:t>) x </a:t>
            </a:r>
            <a:r>
              <a:rPr lang="en-US" sz="2600" b="1" i="1" smtClean="0">
                <a:latin typeface="Arial" charset="0"/>
              </a:rPr>
              <a:t>Q</a:t>
            </a:r>
          </a:p>
        </p:txBody>
      </p:sp>
      <p:grpSp>
        <p:nvGrpSpPr>
          <p:cNvPr id="33797" name="Group 8"/>
          <p:cNvGrpSpPr>
            <a:grpSpLocks/>
          </p:cNvGrpSpPr>
          <p:nvPr/>
        </p:nvGrpSpPr>
        <p:grpSpPr bwMode="auto">
          <a:xfrm>
            <a:off x="3195638" y="1465263"/>
            <a:ext cx="5451475" cy="4178300"/>
            <a:chOff x="1579" y="1014"/>
            <a:chExt cx="3434" cy="2632"/>
          </a:xfrm>
        </p:grpSpPr>
        <p:grpSp>
          <p:nvGrpSpPr>
            <p:cNvPr id="33820" name="Group 9"/>
            <p:cNvGrpSpPr>
              <a:grpSpLocks/>
            </p:cNvGrpSpPr>
            <p:nvPr/>
          </p:nvGrpSpPr>
          <p:grpSpPr bwMode="auto">
            <a:xfrm>
              <a:off x="2591" y="1080"/>
              <a:ext cx="2262" cy="2284"/>
              <a:chOff x="1489" y="785"/>
              <a:chExt cx="3650" cy="2492"/>
            </a:xfrm>
          </p:grpSpPr>
          <p:sp>
            <p:nvSpPr>
              <p:cNvPr id="33823"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33824"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3821" name="Text Box 12"/>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33822" name="Text Box 13"/>
            <p:cNvSpPr txBox="1">
              <a:spLocks noChangeArrowheads="1"/>
            </p:cNvSpPr>
            <p:nvPr/>
          </p:nvSpPr>
          <p:spPr bwMode="auto">
            <a:xfrm>
              <a:off x="1579" y="1014"/>
              <a:ext cx="1001" cy="51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Costs and Revenue</a:t>
              </a:r>
            </a:p>
          </p:txBody>
        </p:sp>
      </p:grpSp>
      <p:grpSp>
        <p:nvGrpSpPr>
          <p:cNvPr id="33798" name="Group 14"/>
          <p:cNvGrpSpPr>
            <a:grpSpLocks/>
          </p:cNvGrpSpPr>
          <p:nvPr/>
        </p:nvGrpSpPr>
        <p:grpSpPr bwMode="auto">
          <a:xfrm>
            <a:off x="4889500" y="1808163"/>
            <a:ext cx="3179763" cy="1516062"/>
            <a:chOff x="2646" y="1230"/>
            <a:chExt cx="2003" cy="955"/>
          </a:xfrm>
        </p:grpSpPr>
        <p:sp>
          <p:nvSpPr>
            <p:cNvPr id="33818" name="Arc 15"/>
            <p:cNvSpPr>
              <a:spLocks/>
            </p:cNvSpPr>
            <p:nvPr/>
          </p:nvSpPr>
          <p:spPr bwMode="auto">
            <a:xfrm flipH="1" flipV="1">
              <a:off x="2646" y="1230"/>
              <a:ext cx="1537" cy="955"/>
            </a:xfrm>
            <a:custGeom>
              <a:avLst/>
              <a:gdLst>
                <a:gd name="T0" fmla="*/ 0 w 31233"/>
                <a:gd name="T1" fmla="*/ 0 h 21600"/>
                <a:gd name="T2" fmla="*/ 0 w 31233"/>
                <a:gd name="T3" fmla="*/ 0 h 21600"/>
                <a:gd name="T4" fmla="*/ 0 w 31233"/>
                <a:gd name="T5" fmla="*/ 0 h 21600"/>
                <a:gd name="T6" fmla="*/ 0 60000 65536"/>
                <a:gd name="T7" fmla="*/ 0 60000 65536"/>
                <a:gd name="T8" fmla="*/ 0 60000 65536"/>
                <a:gd name="T9" fmla="*/ 0 w 31233"/>
                <a:gd name="T10" fmla="*/ 0 h 21600"/>
                <a:gd name="T11" fmla="*/ 31233 w 31233"/>
                <a:gd name="T12" fmla="*/ 21600 h 21600"/>
              </a:gdLst>
              <a:ahLst/>
              <a:cxnLst>
                <a:cxn ang="T6">
                  <a:pos x="T0" y="T1"/>
                </a:cxn>
                <a:cxn ang="T7">
                  <a:pos x="T2" y="T3"/>
                </a:cxn>
                <a:cxn ang="T8">
                  <a:pos x="T4" y="T5"/>
                </a:cxn>
              </a:cxnLst>
              <a:rect l="T9" t="T10" r="T11" b="T12"/>
              <a:pathLst>
                <a:path w="31233" h="21600" fill="none" extrusionOk="0">
                  <a:moveTo>
                    <a:pt x="-1" y="3618"/>
                  </a:moveTo>
                  <a:cubicBezTo>
                    <a:pt x="3545" y="1259"/>
                    <a:pt x="7709" y="-1"/>
                    <a:pt x="11968" y="0"/>
                  </a:cubicBezTo>
                  <a:cubicBezTo>
                    <a:pt x="20105" y="0"/>
                    <a:pt x="27552" y="4573"/>
                    <a:pt x="31233" y="11831"/>
                  </a:cubicBezTo>
                </a:path>
                <a:path w="31233" h="21600" stroke="0" extrusionOk="0">
                  <a:moveTo>
                    <a:pt x="-1" y="3618"/>
                  </a:moveTo>
                  <a:cubicBezTo>
                    <a:pt x="3545" y="1259"/>
                    <a:pt x="7709" y="-1"/>
                    <a:pt x="11968" y="0"/>
                  </a:cubicBezTo>
                  <a:cubicBezTo>
                    <a:pt x="20105" y="0"/>
                    <a:pt x="27552" y="4573"/>
                    <a:pt x="31233" y="11831"/>
                  </a:cubicBezTo>
                  <a:lnTo>
                    <a:pt x="11968" y="21600"/>
                  </a:lnTo>
                  <a:close/>
                </a:path>
              </a:pathLst>
            </a:custGeom>
            <a:noFill/>
            <a:ln w="38100">
              <a:solidFill>
                <a:srgbClr val="333399"/>
              </a:solidFill>
              <a:round/>
              <a:headEnd/>
              <a:tailEnd/>
            </a:ln>
          </p:spPr>
          <p:txBody>
            <a:bodyPr wrap="none" anchor="ctr">
              <a:prstTxWarp prst="textNoShape">
                <a:avLst/>
              </a:prstTxWarp>
            </a:bodyPr>
            <a:lstStyle/>
            <a:p>
              <a:endParaRPr lang="en-US"/>
            </a:p>
          </p:txBody>
        </p:sp>
        <p:sp>
          <p:nvSpPr>
            <p:cNvPr id="33819" name="Text Box 16"/>
            <p:cNvSpPr txBox="1">
              <a:spLocks noChangeArrowheads="1"/>
            </p:cNvSpPr>
            <p:nvPr/>
          </p:nvSpPr>
          <p:spPr bwMode="auto">
            <a:xfrm>
              <a:off x="4184" y="1868"/>
              <a:ext cx="46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ATC</a:t>
              </a:r>
            </a:p>
          </p:txBody>
        </p:sp>
      </p:grpSp>
      <p:grpSp>
        <p:nvGrpSpPr>
          <p:cNvPr id="33799" name="Group 17"/>
          <p:cNvGrpSpPr>
            <a:grpSpLocks/>
          </p:cNvGrpSpPr>
          <p:nvPr/>
        </p:nvGrpSpPr>
        <p:grpSpPr bwMode="auto">
          <a:xfrm>
            <a:off x="4799013" y="1906588"/>
            <a:ext cx="3595687" cy="2457450"/>
            <a:chOff x="2589" y="1292"/>
            <a:chExt cx="2265" cy="1548"/>
          </a:xfrm>
        </p:grpSpPr>
        <p:sp>
          <p:nvSpPr>
            <p:cNvPr id="33816"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33817" name="Text Box 19"/>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33800" name="Group 20"/>
          <p:cNvGrpSpPr>
            <a:grpSpLocks/>
          </p:cNvGrpSpPr>
          <p:nvPr/>
        </p:nvGrpSpPr>
        <p:grpSpPr bwMode="auto">
          <a:xfrm>
            <a:off x="4810125" y="1922463"/>
            <a:ext cx="2600325" cy="3024187"/>
            <a:chOff x="2596" y="1302"/>
            <a:chExt cx="1638" cy="1905"/>
          </a:xfrm>
        </p:grpSpPr>
        <p:sp>
          <p:nvSpPr>
            <p:cNvPr id="33814"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3815" name="Text Box 22"/>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33801" name="Group 23"/>
          <p:cNvGrpSpPr>
            <a:grpSpLocks/>
          </p:cNvGrpSpPr>
          <p:nvPr/>
        </p:nvGrpSpPr>
        <p:grpSpPr bwMode="auto">
          <a:xfrm>
            <a:off x="5114925" y="1865313"/>
            <a:ext cx="2722563" cy="3014662"/>
            <a:chOff x="2788" y="1266"/>
            <a:chExt cx="1715" cy="1899"/>
          </a:xfrm>
        </p:grpSpPr>
        <p:sp>
          <p:nvSpPr>
            <p:cNvPr id="33812"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3813" name="Text Box 25"/>
            <p:cNvSpPr txBox="1">
              <a:spLocks noChangeArrowheads="1"/>
            </p:cNvSpPr>
            <p:nvPr/>
          </p:nvSpPr>
          <p:spPr bwMode="auto">
            <a:xfrm>
              <a:off x="4129" y="1266"/>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grpSp>
      <p:sp>
        <p:nvSpPr>
          <p:cNvPr id="33802" name="Line 26"/>
          <p:cNvSpPr>
            <a:spLocks noChangeShapeType="1"/>
          </p:cNvSpPr>
          <p:nvPr/>
        </p:nvSpPr>
        <p:spPr bwMode="auto">
          <a:xfrm>
            <a:off x="6135688" y="3667125"/>
            <a:ext cx="0" cy="153035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3803" name="Oval 27"/>
          <p:cNvSpPr>
            <a:spLocks noChangeAspect="1" noChangeArrowheads="1"/>
          </p:cNvSpPr>
          <p:nvPr/>
        </p:nvSpPr>
        <p:spPr bwMode="auto">
          <a:xfrm>
            <a:off x="6067425" y="3598863"/>
            <a:ext cx="136525" cy="13493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33804" name="Text Box 28"/>
          <p:cNvSpPr txBox="1">
            <a:spLocks noChangeArrowheads="1"/>
          </p:cNvSpPr>
          <p:nvPr/>
        </p:nvSpPr>
        <p:spPr bwMode="auto">
          <a:xfrm>
            <a:off x="5875338" y="5195888"/>
            <a:ext cx="517525"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i="1">
                <a:ea typeface="Arial" charset="0"/>
                <a:cs typeface="Arial" charset="0"/>
              </a:rPr>
              <a:t>Q</a:t>
            </a:r>
          </a:p>
        </p:txBody>
      </p:sp>
      <p:sp>
        <p:nvSpPr>
          <p:cNvPr id="33805" name="Oval 29"/>
          <p:cNvSpPr>
            <a:spLocks noChangeAspect="1" noChangeArrowheads="1"/>
          </p:cNvSpPr>
          <p:nvPr/>
        </p:nvSpPr>
        <p:spPr bwMode="auto">
          <a:xfrm>
            <a:off x="6067425" y="2717800"/>
            <a:ext cx="136525" cy="134938"/>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33806" name="Rectangle 34"/>
          <p:cNvSpPr>
            <a:spLocks noChangeArrowheads="1"/>
          </p:cNvSpPr>
          <p:nvPr/>
        </p:nvSpPr>
        <p:spPr bwMode="auto">
          <a:xfrm>
            <a:off x="4362450" y="2549525"/>
            <a:ext cx="395288" cy="473075"/>
          </a:xfrm>
          <a:prstGeom prst="rect">
            <a:avLst/>
          </a:prstGeom>
          <a:noFill/>
          <a:ln w="9525">
            <a:noFill/>
            <a:miter lim="800000"/>
            <a:headEnd/>
            <a:tailEnd/>
          </a:ln>
        </p:spPr>
        <p:txBody>
          <a:bodyPr wrap="none">
            <a:prstTxWarp prst="textNoShape">
              <a:avLst/>
            </a:prstTxWarp>
            <a:spAutoFit/>
          </a:bodyPr>
          <a:lstStyle/>
          <a:p>
            <a:r>
              <a:rPr lang="en-US" sz="2500" b="1" i="1">
                <a:ea typeface="Arial" charset="0"/>
                <a:cs typeface="Arial" charset="0"/>
              </a:rPr>
              <a:t>P</a:t>
            </a:r>
          </a:p>
        </p:txBody>
      </p:sp>
      <p:grpSp>
        <p:nvGrpSpPr>
          <p:cNvPr id="9" name="Group 36"/>
          <p:cNvGrpSpPr>
            <a:grpSpLocks/>
          </p:cNvGrpSpPr>
          <p:nvPr/>
        </p:nvGrpSpPr>
        <p:grpSpPr bwMode="auto">
          <a:xfrm>
            <a:off x="3924300" y="3063875"/>
            <a:ext cx="2279650" cy="473075"/>
            <a:chOff x="2472" y="1930"/>
            <a:chExt cx="1436" cy="298"/>
          </a:xfrm>
        </p:grpSpPr>
        <p:grpSp>
          <p:nvGrpSpPr>
            <p:cNvPr id="33808" name="Group 30"/>
            <p:cNvGrpSpPr>
              <a:grpSpLocks/>
            </p:cNvGrpSpPr>
            <p:nvPr/>
          </p:nvGrpSpPr>
          <p:grpSpPr bwMode="auto">
            <a:xfrm>
              <a:off x="3024" y="2036"/>
              <a:ext cx="884" cy="85"/>
              <a:chOff x="2631" y="1952"/>
              <a:chExt cx="884" cy="85"/>
            </a:xfrm>
          </p:grpSpPr>
          <p:sp>
            <p:nvSpPr>
              <p:cNvPr id="33810" name="Line 31"/>
              <p:cNvSpPr>
                <a:spLocks noChangeShapeType="1"/>
              </p:cNvSpPr>
              <p:nvPr/>
            </p:nvSpPr>
            <p:spPr bwMode="auto">
              <a:xfrm>
                <a:off x="2631" y="1996"/>
                <a:ext cx="840"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3811" name="Oval 32"/>
              <p:cNvSpPr>
                <a:spLocks noChangeAspect="1" noChangeArrowheads="1"/>
              </p:cNvSpPr>
              <p:nvPr/>
            </p:nvSpPr>
            <p:spPr bwMode="auto">
              <a:xfrm>
                <a:off x="3429" y="1952"/>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sp>
          <p:nvSpPr>
            <p:cNvPr id="33809" name="Rectangle 35"/>
            <p:cNvSpPr>
              <a:spLocks noChangeArrowheads="1"/>
            </p:cNvSpPr>
            <p:nvPr/>
          </p:nvSpPr>
          <p:spPr bwMode="auto">
            <a:xfrm>
              <a:off x="2472" y="1930"/>
              <a:ext cx="537" cy="298"/>
            </a:xfrm>
            <a:prstGeom prst="rect">
              <a:avLst/>
            </a:prstGeom>
            <a:noFill/>
            <a:ln w="9525">
              <a:noFill/>
              <a:miter lim="800000"/>
              <a:headEnd/>
              <a:tailEnd/>
            </a:ln>
          </p:spPr>
          <p:txBody>
            <a:bodyPr>
              <a:prstTxWarp prst="textNoShape">
                <a:avLst/>
              </a:prstTxWarp>
              <a:spAutoFit/>
            </a:bodyPr>
            <a:lstStyle/>
            <a:p>
              <a:r>
                <a:rPr lang="en-US" sz="2500" b="1" i="1">
                  <a:ea typeface="Arial" charset="0"/>
                  <a:cs typeface="Arial" charset="0"/>
                </a:rPr>
                <a:t>ATC</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7">
                                            <p:txEl>
                                              <p:pRg st="0" end="0"/>
                                            </p:txEl>
                                          </p:spTgt>
                                        </p:tgtEl>
                                        <p:attrNameLst>
                                          <p:attrName>style.visibility</p:attrName>
                                        </p:attrNameLst>
                                      </p:cBhvr>
                                      <p:to>
                                        <p:strVal val="visible"/>
                                      </p:to>
                                    </p:set>
                                    <p:animEffect transition="in" filter="wipe(left)">
                                      <p:cBhvr>
                                        <p:cTn id="12" dur="500"/>
                                        <p:tgtEl>
                                          <p:spTgt spid="1331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7">
                                            <p:txEl>
                                              <p:pRg st="1" end="1"/>
                                            </p:txEl>
                                          </p:spTgt>
                                        </p:tgtEl>
                                        <p:attrNameLst>
                                          <p:attrName>style.visibility</p:attrName>
                                        </p:attrNameLst>
                                      </p:cBhvr>
                                      <p:to>
                                        <p:strVal val="visible"/>
                                      </p:to>
                                    </p:set>
                                    <p:animEffect transition="in" filter="wipe(left)">
                                      <p:cBhvr>
                                        <p:cTn id="17" dur="500"/>
                                        <p:tgtEl>
                                          <p:spTgt spid="133127">
                                            <p:txEl>
                                              <p:pRg st="1" end="1"/>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33122"/>
                                        </p:tgtEl>
                                        <p:attrNameLst>
                                          <p:attrName>style.visibility</p:attrName>
                                        </p:attrNameLst>
                                      </p:cBhvr>
                                      <p:to>
                                        <p:strVal val="visible"/>
                                      </p:to>
                                    </p:set>
                                    <p:animEffect transition="in" filter="fade">
                                      <p:cBhvr>
                                        <p:cTn id="21" dur="500"/>
                                        <p:tgtEl>
                                          <p:spTgt spid="133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7"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rtlCol="0">
            <a:normAutofit fontScale="90000"/>
          </a:bodyPr>
          <a:lstStyle/>
          <a:p>
            <a:pPr fontAlgn="auto">
              <a:spcAft>
                <a:spcPts val="0"/>
              </a:spcAft>
              <a:defRPr/>
            </a:pPr>
            <a:r>
              <a:rPr lang="en-US" smtClean="0"/>
              <a:t>A Monopoly Does Not Have an S Curve</a:t>
            </a:r>
          </a:p>
        </p:txBody>
      </p:sp>
      <p:sp>
        <p:nvSpPr>
          <p:cNvPr id="19461" name="Rectangle 3"/>
          <p:cNvSpPr>
            <a:spLocks noGrp="1" noChangeArrowheads="1"/>
          </p:cNvSpPr>
          <p:nvPr>
            <p:ph idx="1"/>
          </p:nvPr>
        </p:nvSpPr>
        <p:spPr>
          <a:xfrm>
            <a:off x="457200" y="1219200"/>
            <a:ext cx="8229600" cy="5181600"/>
          </a:xfrm>
        </p:spPr>
        <p:txBody>
          <a:bodyPr/>
          <a:lstStyle/>
          <a:p>
            <a:pPr marL="0" indent="0">
              <a:spcBef>
                <a:spcPct val="20000"/>
              </a:spcBef>
              <a:buFont typeface="Wingdings" charset="2"/>
              <a:buNone/>
            </a:pPr>
            <a:r>
              <a:rPr lang="en-US" smtClean="0">
                <a:latin typeface="Arial" charset="0"/>
                <a:cs typeface="ＭＳ Ｐゴシック" charset="-128"/>
              </a:rPr>
              <a:t>A competitive firm </a:t>
            </a:r>
          </a:p>
          <a:p>
            <a:pPr marL="403225" lvl="1">
              <a:buFont typeface="Wingdings" charset="2"/>
              <a:buChar char="§"/>
            </a:pPr>
            <a:r>
              <a:rPr lang="en-US" smtClean="0">
                <a:latin typeface="Arial" charset="0"/>
                <a:cs typeface="ＭＳ Ｐゴシック" charset="-128"/>
              </a:rPr>
              <a:t>takes </a:t>
            </a:r>
            <a:r>
              <a:rPr lang="en-US" b="1" i="1" smtClean="0">
                <a:latin typeface="Arial" charset="0"/>
                <a:cs typeface="ＭＳ Ｐゴシック" charset="-128"/>
              </a:rPr>
              <a:t>P</a:t>
            </a:r>
            <a:r>
              <a:rPr lang="en-US" smtClean="0">
                <a:latin typeface="Arial" charset="0"/>
                <a:cs typeface="ＭＳ Ｐゴシック" charset="-128"/>
              </a:rPr>
              <a:t> as given</a:t>
            </a:r>
          </a:p>
          <a:p>
            <a:pPr marL="403225" lvl="1">
              <a:buFont typeface="Wingdings" charset="2"/>
              <a:buChar char="§"/>
            </a:pPr>
            <a:r>
              <a:rPr lang="en-US" smtClean="0">
                <a:latin typeface="Arial" charset="0"/>
                <a:cs typeface="ＭＳ Ｐゴシック" charset="-128"/>
              </a:rPr>
              <a:t>has a supply curve that shows how its </a:t>
            </a:r>
            <a:r>
              <a:rPr lang="en-US" b="1" i="1" smtClean="0">
                <a:latin typeface="Arial" charset="0"/>
                <a:cs typeface="ＭＳ Ｐゴシック" charset="-128"/>
              </a:rPr>
              <a:t>Q</a:t>
            </a:r>
            <a:r>
              <a:rPr lang="en-US" smtClean="0">
                <a:latin typeface="Arial" charset="0"/>
                <a:cs typeface="ＭＳ Ｐゴシック" charset="-128"/>
              </a:rPr>
              <a:t> depends on </a:t>
            </a:r>
            <a:r>
              <a:rPr lang="en-US" b="1" i="1" smtClean="0">
                <a:latin typeface="Arial" charset="0"/>
                <a:cs typeface="ＭＳ Ｐゴシック" charset="-128"/>
              </a:rPr>
              <a:t>P</a:t>
            </a:r>
            <a:r>
              <a:rPr lang="en-US" smtClean="0">
                <a:latin typeface="Arial" charset="0"/>
                <a:cs typeface="ＭＳ Ｐゴシック" charset="-128"/>
              </a:rPr>
              <a:t>.</a:t>
            </a:r>
          </a:p>
          <a:p>
            <a:pPr marL="0" indent="0">
              <a:spcBef>
                <a:spcPct val="55000"/>
              </a:spcBef>
              <a:buFont typeface="Wingdings" charset="2"/>
              <a:buNone/>
            </a:pPr>
            <a:r>
              <a:rPr lang="en-US" smtClean="0">
                <a:latin typeface="Arial" charset="0"/>
                <a:cs typeface="ＭＳ Ｐゴシック" charset="-128"/>
              </a:rPr>
              <a:t>A monopoly firm</a:t>
            </a:r>
          </a:p>
          <a:p>
            <a:pPr marL="403225" lvl="1">
              <a:buFont typeface="Wingdings" charset="2"/>
              <a:buChar char="§"/>
            </a:pPr>
            <a:r>
              <a:rPr lang="en-US" smtClean="0">
                <a:latin typeface="Arial" charset="0"/>
                <a:cs typeface="ＭＳ Ｐゴシック" charset="-128"/>
              </a:rPr>
              <a:t>is a “price-maker,” not a “price-taker”  </a:t>
            </a:r>
          </a:p>
          <a:p>
            <a:pPr marL="403225" lvl="1">
              <a:buFont typeface="Wingdings" charset="2"/>
              <a:buChar char="§"/>
            </a:pPr>
            <a:r>
              <a:rPr lang="en-US" b="1" i="1" smtClean="0">
                <a:latin typeface="Arial" charset="0"/>
                <a:cs typeface="ＭＳ Ｐゴシック" charset="-128"/>
              </a:rPr>
              <a:t>Q</a:t>
            </a:r>
            <a:r>
              <a:rPr lang="en-US" smtClean="0">
                <a:latin typeface="Arial" charset="0"/>
                <a:cs typeface="ＭＳ Ｐゴシック" charset="-128"/>
              </a:rPr>
              <a:t> does not depend on </a:t>
            </a:r>
            <a:r>
              <a:rPr lang="en-US" b="1" i="1" smtClean="0">
                <a:latin typeface="Arial" charset="0"/>
                <a:cs typeface="ＭＳ Ｐゴシック" charset="-128"/>
              </a:rPr>
              <a:t>P</a:t>
            </a:r>
            <a:r>
              <a:rPr lang="en-US" smtClean="0">
                <a:latin typeface="Arial" charset="0"/>
                <a:cs typeface="ＭＳ Ｐゴシック" charset="-128"/>
              </a:rPr>
              <a:t>; </a:t>
            </a:r>
            <a:br>
              <a:rPr lang="en-US" smtClean="0">
                <a:latin typeface="Arial" charset="0"/>
                <a:cs typeface="ＭＳ Ｐゴシック" charset="-128"/>
              </a:rPr>
            </a:br>
            <a:r>
              <a:rPr lang="en-US" b="1" i="1" smtClean="0">
                <a:latin typeface="Arial" charset="0"/>
                <a:cs typeface="ＭＳ Ｐゴシック" charset="-128"/>
              </a:rPr>
              <a:t>Q</a:t>
            </a:r>
            <a:r>
              <a:rPr lang="en-US" smtClean="0">
                <a:latin typeface="Arial" charset="0"/>
                <a:cs typeface="ＭＳ Ｐゴシック" charset="-128"/>
              </a:rPr>
              <a:t> and </a:t>
            </a:r>
            <a:r>
              <a:rPr lang="en-US" b="1" i="1" smtClean="0">
                <a:latin typeface="Arial" charset="0"/>
                <a:cs typeface="ＭＳ Ｐゴシック" charset="-128"/>
              </a:rPr>
              <a:t>P</a:t>
            </a:r>
            <a:r>
              <a:rPr lang="en-US" smtClean="0">
                <a:latin typeface="Arial" charset="0"/>
                <a:cs typeface="ＭＳ Ｐゴシック" charset="-128"/>
              </a:rPr>
              <a:t> are jointly determined by </a:t>
            </a:r>
            <a:br>
              <a:rPr lang="en-US" smtClean="0">
                <a:latin typeface="Arial" charset="0"/>
                <a:cs typeface="ＭＳ Ｐゴシック" charset="-128"/>
              </a:rPr>
            </a:br>
            <a:r>
              <a:rPr lang="en-US" i="1" smtClean="0">
                <a:latin typeface="Arial" charset="0"/>
                <a:cs typeface="ＭＳ Ｐゴシック" charset="-128"/>
              </a:rPr>
              <a:t>MC</a:t>
            </a:r>
            <a:r>
              <a:rPr lang="en-US" smtClean="0">
                <a:latin typeface="Arial" charset="0"/>
                <a:cs typeface="ＭＳ Ｐゴシック" charset="-128"/>
              </a:rPr>
              <a:t>, </a:t>
            </a:r>
            <a:r>
              <a:rPr lang="en-US" i="1" smtClean="0">
                <a:latin typeface="Arial" charset="0"/>
                <a:cs typeface="ＭＳ Ｐゴシック" charset="-128"/>
              </a:rPr>
              <a:t>MR</a:t>
            </a:r>
            <a:r>
              <a:rPr lang="en-US" smtClean="0">
                <a:latin typeface="Arial" charset="0"/>
                <a:cs typeface="ＭＳ Ｐゴシック" charset="-128"/>
              </a:rPr>
              <a:t>, and the demand curve. </a:t>
            </a:r>
          </a:p>
          <a:p>
            <a:pPr marL="0" indent="0">
              <a:spcBef>
                <a:spcPct val="55000"/>
              </a:spcBef>
              <a:buFont typeface="Wingdings" charset="2"/>
              <a:buNone/>
            </a:pPr>
            <a:r>
              <a:rPr lang="en-US" smtClean="0">
                <a:latin typeface="Arial" charset="0"/>
                <a:cs typeface="ＭＳ Ｐゴシック" charset="-128"/>
              </a:rPr>
              <a:t>Hence, no supply curve for monopoly.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61">
                                            <p:txEl>
                                              <p:pRg st="5" end="5"/>
                                            </p:txEl>
                                          </p:spTgt>
                                        </p:tgtEl>
                                        <p:attrNameLst>
                                          <p:attrName>style.visibility</p:attrName>
                                        </p:attrNameLst>
                                      </p:cBhvr>
                                      <p:to>
                                        <p:strVal val="visible"/>
                                      </p:to>
                                    </p:set>
                                    <p:animEffect transition="in" filter="wipe(left)">
                                      <p:cBhvr>
                                        <p:cTn id="32" dur="500"/>
                                        <p:tgtEl>
                                          <p:spTgt spid="194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1">
                                            <p:txEl>
                                              <p:pRg st="6" end="6"/>
                                            </p:txEl>
                                          </p:spTgt>
                                        </p:tgtEl>
                                        <p:attrNameLst>
                                          <p:attrName>style.visibility</p:attrName>
                                        </p:attrNameLst>
                                      </p:cBhvr>
                                      <p:to>
                                        <p:strVal val="visible"/>
                                      </p:to>
                                    </p:set>
                                    <p:animEffect transition="in" filter="wipe(left)">
                                      <p:cBhvr>
                                        <p:cTn id="37" dur="5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uiExpand="1"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rtlCol="0">
            <a:normAutofit fontScale="90000"/>
          </a:bodyPr>
          <a:lstStyle/>
          <a:p>
            <a:pPr fontAlgn="auto">
              <a:spcAft>
                <a:spcPts val="0"/>
              </a:spcAft>
              <a:defRPr/>
            </a:pPr>
            <a:r>
              <a:rPr lang="en-US" sz="2800" smtClean="0"/>
              <a:t>CASE STUDY:  </a:t>
            </a:r>
            <a:r>
              <a:rPr lang="en-US" sz="3200" smtClean="0"/>
              <a:t>Monopoly vs. Generic Drugs</a:t>
            </a:r>
          </a:p>
        </p:txBody>
      </p:sp>
      <p:sp>
        <p:nvSpPr>
          <p:cNvPr id="167939" name="Rectangle 3"/>
          <p:cNvSpPr>
            <a:spLocks noGrp="1" noChangeArrowheads="1"/>
          </p:cNvSpPr>
          <p:nvPr>
            <p:ph type="body" idx="4294967295"/>
          </p:nvPr>
        </p:nvSpPr>
        <p:spPr>
          <a:xfrm>
            <a:off x="228600" y="1295400"/>
            <a:ext cx="3436937" cy="4241800"/>
          </a:xfrm>
        </p:spPr>
        <p:txBody>
          <a:bodyPr/>
          <a:lstStyle/>
          <a:p>
            <a:pPr marL="0" indent="0">
              <a:spcBef>
                <a:spcPct val="60000"/>
              </a:spcBef>
              <a:buFont typeface="Wingdings" charset="2"/>
              <a:buNone/>
            </a:pPr>
            <a:r>
              <a:rPr lang="en-US" sz="2500" dirty="0" smtClean="0">
                <a:latin typeface="Arial" charset="0"/>
              </a:rPr>
              <a:t>Patents on new drugs give a temporary monopoly to the seller.  </a:t>
            </a:r>
          </a:p>
          <a:p>
            <a:pPr marL="0" indent="0">
              <a:spcBef>
                <a:spcPct val="70000"/>
              </a:spcBef>
              <a:buFont typeface="Wingdings" charset="2"/>
              <a:buNone/>
            </a:pPr>
            <a:r>
              <a:rPr lang="en-US" sz="2500" dirty="0" smtClean="0">
                <a:latin typeface="Arial" charset="0"/>
              </a:rPr>
              <a:t>When the patent expires, the market becomes competitive, </a:t>
            </a:r>
            <a:br>
              <a:rPr lang="en-US" sz="2500" dirty="0" smtClean="0">
                <a:latin typeface="Arial" charset="0"/>
              </a:rPr>
            </a:br>
            <a:r>
              <a:rPr lang="en-US" sz="2500" dirty="0" smtClean="0">
                <a:latin typeface="Arial" charset="0"/>
              </a:rPr>
              <a:t>generics appear.</a:t>
            </a:r>
          </a:p>
        </p:txBody>
      </p:sp>
      <p:grpSp>
        <p:nvGrpSpPr>
          <p:cNvPr id="37891" name="Group 41"/>
          <p:cNvGrpSpPr>
            <a:grpSpLocks/>
          </p:cNvGrpSpPr>
          <p:nvPr/>
        </p:nvGrpSpPr>
        <p:grpSpPr bwMode="auto">
          <a:xfrm>
            <a:off x="4119563" y="3421063"/>
            <a:ext cx="4062412" cy="473075"/>
            <a:chOff x="2595" y="2155"/>
            <a:chExt cx="2559" cy="298"/>
          </a:xfrm>
        </p:grpSpPr>
        <p:sp>
          <p:nvSpPr>
            <p:cNvPr id="37919" name="Line 40"/>
            <p:cNvSpPr>
              <a:spLocks noChangeShapeType="1"/>
            </p:cNvSpPr>
            <p:nvPr/>
          </p:nvSpPr>
          <p:spPr bwMode="auto">
            <a:xfrm>
              <a:off x="3022" y="2305"/>
              <a:ext cx="2132" cy="0"/>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7920" name="Rectangle 15"/>
            <p:cNvSpPr>
              <a:spLocks noChangeArrowheads="1"/>
            </p:cNvSpPr>
            <p:nvPr/>
          </p:nvSpPr>
          <p:spPr bwMode="auto">
            <a:xfrm>
              <a:off x="2595" y="2155"/>
              <a:ext cx="429" cy="298"/>
            </a:xfrm>
            <a:prstGeom prst="rect">
              <a:avLst/>
            </a:prstGeom>
            <a:noFill/>
            <a:ln w="9525">
              <a:noFill/>
              <a:miter lim="800000"/>
              <a:headEnd/>
              <a:tailEnd/>
            </a:ln>
          </p:spPr>
          <p:txBody>
            <a:bodyPr>
              <a:prstTxWarp prst="textNoShape">
                <a:avLst/>
              </a:prstTxWarp>
              <a:spAutoFit/>
            </a:bodyPr>
            <a:lstStyle/>
            <a:p>
              <a:r>
                <a:rPr lang="en-US" sz="2500" i="1">
                  <a:ea typeface="Arial" charset="0"/>
                  <a:cs typeface="Arial" charset="0"/>
                </a:rPr>
                <a:t>MC</a:t>
              </a:r>
            </a:p>
          </p:txBody>
        </p:sp>
      </p:grpSp>
      <p:grpSp>
        <p:nvGrpSpPr>
          <p:cNvPr id="37892" name="Group 16"/>
          <p:cNvGrpSpPr>
            <a:grpSpLocks/>
          </p:cNvGrpSpPr>
          <p:nvPr/>
        </p:nvGrpSpPr>
        <p:grpSpPr bwMode="auto">
          <a:xfrm>
            <a:off x="3195638" y="1465263"/>
            <a:ext cx="5451475" cy="4178300"/>
            <a:chOff x="1579" y="1014"/>
            <a:chExt cx="3434" cy="2632"/>
          </a:xfrm>
        </p:grpSpPr>
        <p:grpSp>
          <p:nvGrpSpPr>
            <p:cNvPr id="37914" name="Group 17"/>
            <p:cNvGrpSpPr>
              <a:grpSpLocks/>
            </p:cNvGrpSpPr>
            <p:nvPr/>
          </p:nvGrpSpPr>
          <p:grpSpPr bwMode="auto">
            <a:xfrm>
              <a:off x="2591" y="1080"/>
              <a:ext cx="2262" cy="2284"/>
              <a:chOff x="1489" y="785"/>
              <a:chExt cx="3650" cy="2492"/>
            </a:xfrm>
          </p:grpSpPr>
          <p:sp>
            <p:nvSpPr>
              <p:cNvPr id="37917" name="Line 18"/>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37918" name="Line 19"/>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7915" name="Text Box 20"/>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37916" name="Text Box 21"/>
            <p:cNvSpPr txBox="1">
              <a:spLocks noChangeArrowheads="1"/>
            </p:cNvSpPr>
            <p:nvPr/>
          </p:nvSpPr>
          <p:spPr bwMode="auto">
            <a:xfrm>
              <a:off x="1579" y="1014"/>
              <a:ext cx="1001"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37893" name="Group 22"/>
          <p:cNvGrpSpPr>
            <a:grpSpLocks/>
          </p:cNvGrpSpPr>
          <p:nvPr/>
        </p:nvGrpSpPr>
        <p:grpSpPr bwMode="auto">
          <a:xfrm>
            <a:off x="4799013" y="1906588"/>
            <a:ext cx="3595687" cy="2457450"/>
            <a:chOff x="2589" y="1292"/>
            <a:chExt cx="2265" cy="1548"/>
          </a:xfrm>
        </p:grpSpPr>
        <p:sp>
          <p:nvSpPr>
            <p:cNvPr id="37912" name="Line 23"/>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37913" name="Text Box 24"/>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37894" name="Group 25"/>
          <p:cNvGrpSpPr>
            <a:grpSpLocks/>
          </p:cNvGrpSpPr>
          <p:nvPr/>
        </p:nvGrpSpPr>
        <p:grpSpPr bwMode="auto">
          <a:xfrm>
            <a:off x="4810125" y="1922463"/>
            <a:ext cx="2600325" cy="3024187"/>
            <a:chOff x="2596" y="1302"/>
            <a:chExt cx="1638" cy="1905"/>
          </a:xfrm>
        </p:grpSpPr>
        <p:sp>
          <p:nvSpPr>
            <p:cNvPr id="37910" name="Line 26"/>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7911" name="Text Box 27"/>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7" name="Group 49"/>
          <p:cNvGrpSpPr>
            <a:grpSpLocks/>
          </p:cNvGrpSpPr>
          <p:nvPr/>
        </p:nvGrpSpPr>
        <p:grpSpPr bwMode="auto">
          <a:xfrm>
            <a:off x="4206875" y="2549525"/>
            <a:ext cx="2216150" cy="3087688"/>
            <a:chOff x="2650" y="1606"/>
            <a:chExt cx="1396" cy="1945"/>
          </a:xfrm>
        </p:grpSpPr>
        <p:sp>
          <p:nvSpPr>
            <p:cNvPr id="37904" name="Line 13"/>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7905" name="Rectangle 14"/>
            <p:cNvSpPr>
              <a:spLocks noChangeArrowheads="1"/>
            </p:cNvSpPr>
            <p:nvPr/>
          </p:nvSpPr>
          <p:spPr bwMode="auto">
            <a:xfrm>
              <a:off x="2650" y="1606"/>
              <a:ext cx="368" cy="298"/>
            </a:xfrm>
            <a:prstGeom prst="rect">
              <a:avLst/>
            </a:prstGeom>
            <a:noFill/>
            <a:ln w="9525">
              <a:noFill/>
              <a:miter lim="800000"/>
              <a:headEnd/>
              <a:tailEnd/>
            </a:ln>
          </p:spPr>
          <p:txBody>
            <a:bodyPr>
              <a:prstTxWarp prst="textNoShape">
                <a:avLst/>
              </a:prstTxWarp>
              <a:spAutoFit/>
            </a:bodyPr>
            <a:lstStyle/>
            <a:p>
              <a:pPr algn="r"/>
              <a:r>
                <a:rPr lang="en-US" sz="2500" b="1" i="1">
                  <a:ea typeface="Arial" charset="0"/>
                  <a:cs typeface="Arial" charset="0"/>
                </a:rPr>
                <a:t>P</a:t>
              </a:r>
              <a:r>
                <a:rPr lang="en-US" sz="2500" b="1" baseline="-25000">
                  <a:ea typeface="Arial" charset="0"/>
                  <a:cs typeface="Arial" charset="0"/>
                </a:rPr>
                <a:t>M</a:t>
              </a:r>
            </a:p>
          </p:txBody>
        </p:sp>
        <p:sp>
          <p:nvSpPr>
            <p:cNvPr id="37906" name="Line 32"/>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7907"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37908" name="Text Box 34"/>
            <p:cNvSpPr txBox="1">
              <a:spLocks noChangeArrowheads="1"/>
            </p:cNvSpPr>
            <p:nvPr/>
          </p:nvSpPr>
          <p:spPr bwMode="auto">
            <a:xfrm>
              <a:off x="3738" y="3282"/>
              <a:ext cx="308"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r>
                <a:rPr lang="en-US" sz="2500" b="1" baseline="-25000">
                  <a:ea typeface="Arial" charset="0"/>
                  <a:cs typeface="Arial" charset="0"/>
                </a:rPr>
                <a:t>M</a:t>
              </a:r>
            </a:p>
          </p:txBody>
        </p:sp>
        <p:sp>
          <p:nvSpPr>
            <p:cNvPr id="37909"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sp>
        <p:nvSpPr>
          <p:cNvPr id="167978" name="Rectangle 42"/>
          <p:cNvSpPr>
            <a:spLocks noChangeArrowheads="1"/>
          </p:cNvSpPr>
          <p:nvPr/>
        </p:nvSpPr>
        <p:spPr bwMode="auto">
          <a:xfrm>
            <a:off x="3352800" y="3416300"/>
            <a:ext cx="890588" cy="473075"/>
          </a:xfrm>
          <a:prstGeom prst="rect">
            <a:avLst/>
          </a:prstGeom>
          <a:noFill/>
          <a:ln w="9525">
            <a:noFill/>
            <a:miter lim="800000"/>
            <a:headEnd/>
            <a:tailEnd/>
          </a:ln>
        </p:spPr>
        <p:txBody>
          <a:bodyPr>
            <a:prstTxWarp prst="textNoShape">
              <a:avLst/>
            </a:prstTxWarp>
            <a:spAutoFit/>
          </a:bodyPr>
          <a:lstStyle/>
          <a:p>
            <a:pPr algn="r"/>
            <a:r>
              <a:rPr lang="en-US" sz="2500" b="1" i="1" dirty="0">
                <a:ea typeface="Arial" charset="0"/>
                <a:cs typeface="Arial" charset="0"/>
              </a:rPr>
              <a:t>P</a:t>
            </a:r>
            <a:r>
              <a:rPr lang="en-US" sz="2500" b="1" baseline="-25000" dirty="0">
                <a:ea typeface="Arial" charset="0"/>
                <a:cs typeface="Arial" charset="0"/>
              </a:rPr>
              <a:t>C</a:t>
            </a:r>
            <a:r>
              <a:rPr lang="en-US" sz="2500" dirty="0">
                <a:ea typeface="Arial" charset="0"/>
                <a:cs typeface="Arial" charset="0"/>
              </a:rPr>
              <a:t> =</a:t>
            </a:r>
            <a:endParaRPr lang="en-US" sz="2500" i="1" dirty="0">
              <a:ea typeface="Arial" charset="0"/>
              <a:cs typeface="Arial" charset="0"/>
            </a:endParaRPr>
          </a:p>
        </p:txBody>
      </p:sp>
      <p:grpSp>
        <p:nvGrpSpPr>
          <p:cNvPr id="8" name="Group 45"/>
          <p:cNvGrpSpPr>
            <a:grpSpLocks/>
          </p:cNvGrpSpPr>
          <p:nvPr/>
        </p:nvGrpSpPr>
        <p:grpSpPr bwMode="auto">
          <a:xfrm>
            <a:off x="6819900" y="3594100"/>
            <a:ext cx="688975" cy="2438400"/>
            <a:chOff x="4296" y="2264"/>
            <a:chExt cx="434" cy="1536"/>
          </a:xfrm>
        </p:grpSpPr>
        <p:sp>
          <p:nvSpPr>
            <p:cNvPr id="37899" name="Line 37"/>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37900" name="Oval 38"/>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nvGrpSpPr>
            <p:cNvPr id="37901" name="Group 44"/>
            <p:cNvGrpSpPr>
              <a:grpSpLocks/>
            </p:cNvGrpSpPr>
            <p:nvPr/>
          </p:nvGrpSpPr>
          <p:grpSpPr bwMode="auto">
            <a:xfrm>
              <a:off x="4296" y="3300"/>
              <a:ext cx="384" cy="500"/>
              <a:chOff x="4296" y="3300"/>
              <a:chExt cx="384" cy="500"/>
            </a:xfrm>
          </p:grpSpPr>
          <p:sp>
            <p:nvSpPr>
              <p:cNvPr id="37902" name="Text Box 39"/>
              <p:cNvSpPr txBox="1">
                <a:spLocks noChangeArrowheads="1"/>
              </p:cNvSpPr>
              <p:nvPr/>
            </p:nvSpPr>
            <p:spPr bwMode="auto">
              <a:xfrm>
                <a:off x="4296" y="3531"/>
                <a:ext cx="311"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r>
                  <a:rPr lang="en-US" sz="2500" b="1" baseline="-25000">
                    <a:ea typeface="Arial" charset="0"/>
                    <a:cs typeface="Arial" charset="0"/>
                  </a:rPr>
                  <a:t>C</a:t>
                </a:r>
              </a:p>
            </p:txBody>
          </p:sp>
          <p:sp>
            <p:nvSpPr>
              <p:cNvPr id="37903" name="Line 43"/>
              <p:cNvSpPr>
                <a:spLocks noChangeShapeType="1"/>
              </p:cNvSpPr>
              <p:nvPr/>
            </p:nvSpPr>
            <p:spPr bwMode="auto">
              <a:xfrm flipV="1">
                <a:off x="4494" y="3300"/>
                <a:ext cx="186" cy="27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37898" name="Text Box 46"/>
          <p:cNvSpPr txBox="1">
            <a:spLocks noChangeArrowheads="1"/>
          </p:cNvSpPr>
          <p:nvPr/>
        </p:nvSpPr>
        <p:spPr bwMode="auto">
          <a:xfrm>
            <a:off x="5589588" y="1147763"/>
            <a:ext cx="2370137" cy="854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The market for </a:t>
            </a:r>
            <a:br>
              <a:rPr lang="en-US" sz="2500">
                <a:ea typeface="Arial" charset="0"/>
                <a:cs typeface="Arial" charset="0"/>
              </a:rPr>
            </a:br>
            <a:r>
              <a:rPr lang="en-US" sz="2500">
                <a:ea typeface="Arial" charset="0"/>
                <a:cs typeface="Arial" charset="0"/>
              </a:rPr>
              <a:t>a typical drug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left)">
                                      <p:cBhvr>
                                        <p:cTn id="7" dur="500"/>
                                        <p:tgtEl>
                                          <p:spTgt spid="16793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7939">
                                            <p:txEl>
                                              <p:pRg st="1" end="1"/>
                                            </p:txEl>
                                          </p:spTgt>
                                        </p:tgtEl>
                                        <p:attrNameLst>
                                          <p:attrName>style.visibility</p:attrName>
                                        </p:attrNameLst>
                                      </p:cBhvr>
                                      <p:to>
                                        <p:strVal val="visible"/>
                                      </p:to>
                                    </p:set>
                                    <p:animEffect transition="in" filter="wipe(left)">
                                      <p:cBhvr>
                                        <p:cTn id="15" dur="500"/>
                                        <p:tgtEl>
                                          <p:spTgt spid="167939">
                                            <p:txEl>
                                              <p:pRg st="1" end="1"/>
                                            </p:txEl>
                                          </p:spTgt>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67978"/>
                                        </p:tgtEl>
                                        <p:attrNameLst>
                                          <p:attrName>style.visibility</p:attrName>
                                        </p:attrNameLst>
                                      </p:cBhvr>
                                      <p:to>
                                        <p:strVal val="visible"/>
                                      </p:to>
                                    </p:set>
                                    <p:animEffect transition="in" filter="strips(downLeft)">
                                      <p:cBhvr>
                                        <p:cTn id="22" dur="500"/>
                                        <p:tgtEl>
                                          <p:spTgt spid="16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uiExpand="1" build="p" bldLvl="5"/>
      <p:bldP spid="16797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latin typeface="Tahoma" charset="0"/>
                <a:ea typeface="Tahoma" charset="0"/>
                <a:cs typeface="Tahoma" charset="0"/>
              </a:rPr>
              <a:t>The Welfare Cost of Monopoly</a:t>
            </a:r>
          </a:p>
        </p:txBody>
      </p:sp>
      <p:sp>
        <p:nvSpPr>
          <p:cNvPr id="21509" name="Rectangle 3"/>
          <p:cNvSpPr>
            <a:spLocks noGrp="1" noChangeArrowheads="1"/>
          </p:cNvSpPr>
          <p:nvPr>
            <p:ph idx="1"/>
          </p:nvPr>
        </p:nvSpPr>
        <p:spPr>
          <a:xfrm>
            <a:off x="457200" y="1219200"/>
            <a:ext cx="8229600" cy="4979988"/>
          </a:xfrm>
        </p:spPr>
        <p:txBody>
          <a:bodyPr/>
          <a:lstStyle/>
          <a:p>
            <a:pPr>
              <a:buFont typeface="Wingdings" charset="2"/>
              <a:buChar char="§"/>
            </a:pPr>
            <a:r>
              <a:rPr lang="en-US" smtClean="0">
                <a:latin typeface="Arial" charset="0"/>
                <a:cs typeface="ＭＳ Ｐゴシック" charset="-128"/>
              </a:rPr>
              <a:t>Recall:  In a competitive market equilibrium, </a:t>
            </a:r>
            <a:br>
              <a:rPr lang="en-US" smtClean="0">
                <a:latin typeface="Arial" charset="0"/>
                <a:cs typeface="ＭＳ Ｐゴシック" charset="-128"/>
              </a:rPr>
            </a:br>
            <a:r>
              <a:rPr lang="en-US" b="1" i="1" smtClean="0">
                <a:latin typeface="Arial" charset="0"/>
                <a:cs typeface="ＭＳ Ｐゴシック" charset="-128"/>
              </a:rPr>
              <a:t>P</a:t>
            </a:r>
            <a:r>
              <a:rPr lang="en-US" smtClean="0">
                <a:latin typeface="Arial" charset="0"/>
                <a:cs typeface="ＭＳ Ｐゴシック" charset="-128"/>
              </a:rPr>
              <a:t> = </a:t>
            </a:r>
            <a:r>
              <a:rPr lang="en-US" i="1" smtClean="0">
                <a:latin typeface="Arial" charset="0"/>
                <a:cs typeface="ＭＳ Ｐゴシック" charset="-128"/>
              </a:rPr>
              <a:t>MC</a:t>
            </a:r>
            <a:r>
              <a:rPr lang="en-US" smtClean="0">
                <a:latin typeface="Arial" charset="0"/>
                <a:cs typeface="ＭＳ Ｐゴシック" charset="-128"/>
              </a:rPr>
              <a:t> and total surplus is maximized.  </a:t>
            </a:r>
          </a:p>
          <a:p>
            <a:pPr>
              <a:buFont typeface="Wingdings" charset="2"/>
              <a:buChar char="§"/>
            </a:pPr>
            <a:r>
              <a:rPr lang="en-US" smtClean="0">
                <a:latin typeface="Arial" charset="0"/>
                <a:cs typeface="ＭＳ Ｐゴシック" charset="-128"/>
              </a:rPr>
              <a:t>In the monopoly eq’m,  </a:t>
            </a:r>
            <a:r>
              <a:rPr lang="en-US" b="1" i="1" smtClean="0">
                <a:latin typeface="Arial" charset="0"/>
                <a:cs typeface="ＭＳ Ｐゴシック" charset="-128"/>
              </a:rPr>
              <a:t>P</a:t>
            </a:r>
            <a:r>
              <a:rPr lang="en-US" smtClean="0">
                <a:latin typeface="Arial" charset="0"/>
                <a:cs typeface="ＭＳ Ｐゴシック" charset="-128"/>
              </a:rPr>
              <a:t> &gt; </a:t>
            </a:r>
            <a:r>
              <a:rPr lang="en-US" i="1" smtClean="0">
                <a:latin typeface="Arial" charset="0"/>
                <a:cs typeface="ＭＳ Ｐゴシック" charset="-128"/>
              </a:rPr>
              <a:t>MR</a:t>
            </a:r>
            <a:r>
              <a:rPr lang="en-US" smtClean="0">
                <a:latin typeface="Arial" charset="0"/>
                <a:cs typeface="ＭＳ Ｐゴシック" charset="-128"/>
              </a:rPr>
              <a:t> = </a:t>
            </a:r>
            <a:r>
              <a:rPr lang="en-US" i="1" smtClean="0">
                <a:latin typeface="Arial" charset="0"/>
                <a:cs typeface="ＭＳ Ｐゴシック" charset="-128"/>
              </a:rPr>
              <a:t>MC</a:t>
            </a:r>
          </a:p>
          <a:p>
            <a:pPr lvl="1">
              <a:buFont typeface="Wingdings" charset="2"/>
              <a:buChar char="§"/>
            </a:pPr>
            <a:r>
              <a:rPr lang="en-US" smtClean="0">
                <a:latin typeface="Arial" charset="0"/>
                <a:cs typeface="ＭＳ Ｐゴシック" charset="-128"/>
              </a:rPr>
              <a:t>The value to buyers of an additional unit (</a:t>
            </a:r>
            <a:r>
              <a:rPr lang="en-US" b="1" i="1" smtClean="0">
                <a:latin typeface="Arial" charset="0"/>
                <a:cs typeface="ＭＳ Ｐゴシック" charset="-128"/>
              </a:rPr>
              <a:t>P</a:t>
            </a:r>
            <a:r>
              <a:rPr lang="en-US" smtClean="0">
                <a:latin typeface="Arial" charset="0"/>
                <a:cs typeface="ＭＳ Ｐゴシック" charset="-128"/>
              </a:rPr>
              <a:t>)</a:t>
            </a:r>
            <a:br>
              <a:rPr lang="en-US" smtClean="0">
                <a:latin typeface="Arial" charset="0"/>
                <a:cs typeface="ＭＳ Ｐゴシック" charset="-128"/>
              </a:rPr>
            </a:br>
            <a:r>
              <a:rPr lang="en-US" smtClean="0">
                <a:latin typeface="Arial" charset="0"/>
                <a:cs typeface="ＭＳ Ｐゴシック" charset="-128"/>
              </a:rPr>
              <a:t>exceeds the cost of the resources needed to produce that unit (</a:t>
            </a:r>
            <a:r>
              <a:rPr lang="en-US" i="1" smtClean="0">
                <a:latin typeface="Arial" charset="0"/>
                <a:cs typeface="ＭＳ Ｐゴシック" charset="-128"/>
              </a:rPr>
              <a:t>MC</a:t>
            </a:r>
            <a:r>
              <a:rPr lang="en-US" smtClean="0">
                <a:latin typeface="Arial" charset="0"/>
                <a:cs typeface="ＭＳ Ｐゴシック" charset="-128"/>
              </a:rPr>
              <a:t>).  </a:t>
            </a:r>
          </a:p>
          <a:p>
            <a:pPr lvl="1">
              <a:buFont typeface="Wingdings" charset="2"/>
              <a:buChar char="§"/>
            </a:pPr>
            <a:r>
              <a:rPr lang="en-US" smtClean="0">
                <a:latin typeface="Arial" charset="0"/>
                <a:cs typeface="ＭＳ Ｐゴシック" charset="-128"/>
              </a:rPr>
              <a:t>The monopoly </a:t>
            </a:r>
            <a:r>
              <a:rPr lang="en-US" b="1" i="1" smtClean="0">
                <a:latin typeface="Arial" charset="0"/>
                <a:cs typeface="ＭＳ Ｐゴシック" charset="-128"/>
              </a:rPr>
              <a:t>Q</a:t>
            </a:r>
            <a:r>
              <a:rPr lang="en-US" smtClean="0">
                <a:latin typeface="Arial" charset="0"/>
                <a:cs typeface="ＭＳ Ｐゴシック" charset="-128"/>
              </a:rPr>
              <a:t> is too low –   </a:t>
            </a:r>
            <a:br>
              <a:rPr lang="en-US" smtClean="0">
                <a:latin typeface="Arial" charset="0"/>
                <a:cs typeface="ＭＳ Ｐゴシック" charset="-128"/>
              </a:rPr>
            </a:br>
            <a:r>
              <a:rPr lang="en-US" smtClean="0">
                <a:latin typeface="Arial" charset="0"/>
                <a:cs typeface="ＭＳ Ｐゴシック" charset="-128"/>
              </a:rPr>
              <a:t>could increase total surplus with a larger </a:t>
            </a:r>
            <a:r>
              <a:rPr lang="en-US" b="1" i="1" smtClean="0">
                <a:latin typeface="Arial" charset="0"/>
                <a:cs typeface="ＭＳ Ｐゴシック" charset="-128"/>
              </a:rPr>
              <a:t>Q</a:t>
            </a:r>
            <a:r>
              <a:rPr lang="en-US" smtClean="0">
                <a:latin typeface="Arial" charset="0"/>
                <a:cs typeface="ＭＳ Ｐゴシック" charset="-128"/>
              </a:rPr>
              <a:t>.  </a:t>
            </a:r>
          </a:p>
          <a:p>
            <a:pPr lvl="1">
              <a:buFont typeface="Wingdings" charset="2"/>
              <a:buChar char="§"/>
            </a:pPr>
            <a:r>
              <a:rPr lang="en-US" smtClean="0">
                <a:latin typeface="Arial" charset="0"/>
                <a:cs typeface="ＭＳ Ｐゴシック" charset="-128"/>
              </a:rPr>
              <a:t>Thus, monopoly results in a deadweight loss.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uiExpand="1" build="p" bldLvl="4"/>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1"/>
          <p:cNvGrpSpPr>
            <a:grpSpLocks/>
          </p:cNvGrpSpPr>
          <p:nvPr/>
        </p:nvGrpSpPr>
        <p:grpSpPr bwMode="auto">
          <a:xfrm>
            <a:off x="3541713" y="2871788"/>
            <a:ext cx="3052762" cy="473075"/>
            <a:chOff x="2231" y="1809"/>
            <a:chExt cx="1923" cy="298"/>
          </a:xfrm>
        </p:grpSpPr>
        <p:sp>
          <p:nvSpPr>
            <p:cNvPr id="42021" name="Line 58"/>
            <p:cNvSpPr>
              <a:spLocks noChangeShapeType="1"/>
            </p:cNvSpPr>
            <p:nvPr/>
          </p:nvSpPr>
          <p:spPr bwMode="auto">
            <a:xfrm>
              <a:off x="3025" y="1959"/>
              <a:ext cx="1129"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2022" name="Rectangle 59"/>
            <p:cNvSpPr>
              <a:spLocks noChangeArrowheads="1"/>
            </p:cNvSpPr>
            <p:nvPr/>
          </p:nvSpPr>
          <p:spPr bwMode="auto">
            <a:xfrm>
              <a:off x="2231" y="1809"/>
              <a:ext cx="788" cy="298"/>
            </a:xfrm>
            <a:prstGeom prst="rect">
              <a:avLst/>
            </a:prstGeom>
            <a:noFill/>
            <a:ln w="9525">
              <a:noFill/>
              <a:miter lim="800000"/>
              <a:headEnd/>
              <a:tailEnd/>
            </a:ln>
          </p:spPr>
          <p:txBody>
            <a:bodyPr wrap="none">
              <a:prstTxWarp prst="textNoShape">
                <a:avLst/>
              </a:prstTxWarp>
              <a:spAutoFit/>
            </a:bodyPr>
            <a:lstStyle/>
            <a:p>
              <a:r>
                <a:rPr lang="en-US" sz="2500" b="1" i="1">
                  <a:ea typeface="Arial" charset="0"/>
                  <a:cs typeface="Arial" charset="0"/>
                </a:rPr>
                <a:t>P</a:t>
              </a:r>
              <a:r>
                <a:rPr lang="en-US" sz="2500" i="1">
                  <a:ea typeface="Arial" charset="0"/>
                  <a:cs typeface="Arial" charset="0"/>
                </a:rPr>
                <a:t> = MC</a:t>
              </a:r>
            </a:p>
          </p:txBody>
        </p:sp>
      </p:grpSp>
      <p:grpSp>
        <p:nvGrpSpPr>
          <p:cNvPr id="3" name="Group 55"/>
          <p:cNvGrpSpPr>
            <a:grpSpLocks/>
          </p:cNvGrpSpPr>
          <p:nvPr/>
        </p:nvGrpSpPr>
        <p:grpSpPr bwMode="auto">
          <a:xfrm>
            <a:off x="5599113" y="1458913"/>
            <a:ext cx="1825625" cy="2190750"/>
            <a:chOff x="3527" y="919"/>
            <a:chExt cx="1150" cy="1380"/>
          </a:xfrm>
        </p:grpSpPr>
        <p:sp>
          <p:nvSpPr>
            <p:cNvPr id="42018" name="AutoShape 52"/>
            <p:cNvSpPr>
              <a:spLocks noChangeArrowheads="1"/>
            </p:cNvSpPr>
            <p:nvPr/>
          </p:nvSpPr>
          <p:spPr bwMode="auto">
            <a:xfrm rot="5400000">
              <a:off x="3737" y="1894"/>
              <a:ext cx="534" cy="276"/>
            </a:xfrm>
            <a:prstGeom prst="triangle">
              <a:avLst>
                <a:gd name="adj" fmla="val 36278"/>
              </a:avLst>
            </a:prstGeom>
            <a:solidFill>
              <a:srgbClr val="66FF99"/>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42019" name="Text Box 53"/>
            <p:cNvSpPr txBox="1">
              <a:spLocks noChangeArrowheads="1"/>
            </p:cNvSpPr>
            <p:nvPr/>
          </p:nvSpPr>
          <p:spPr bwMode="auto">
            <a:xfrm>
              <a:off x="3527" y="919"/>
              <a:ext cx="1150" cy="51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Deadweight </a:t>
              </a:r>
              <a:br>
                <a:rPr lang="en-US" sz="2400">
                  <a:ea typeface="Arial" charset="0"/>
                  <a:cs typeface="Arial" charset="0"/>
                </a:rPr>
              </a:br>
              <a:r>
                <a:rPr lang="en-US" sz="2400">
                  <a:ea typeface="Arial" charset="0"/>
                  <a:cs typeface="Arial" charset="0"/>
                </a:rPr>
                <a:t>loss</a:t>
              </a:r>
            </a:p>
          </p:txBody>
        </p:sp>
        <p:sp>
          <p:nvSpPr>
            <p:cNvPr id="42020" name="Arc 54"/>
            <p:cNvSpPr>
              <a:spLocks/>
            </p:cNvSpPr>
            <p:nvPr/>
          </p:nvSpPr>
          <p:spPr bwMode="auto">
            <a:xfrm>
              <a:off x="3710" y="1393"/>
              <a:ext cx="442" cy="436"/>
            </a:xfrm>
            <a:custGeom>
              <a:avLst/>
              <a:gdLst>
                <a:gd name="T0" fmla="*/ 0 w 21594"/>
                <a:gd name="T1" fmla="*/ 0 h 14981"/>
                <a:gd name="T2" fmla="*/ 0 w 21594"/>
                <a:gd name="T3" fmla="*/ 0 h 14981"/>
                <a:gd name="T4" fmla="*/ 0 w 21594"/>
                <a:gd name="T5" fmla="*/ 0 h 14981"/>
                <a:gd name="T6" fmla="*/ 0 60000 65536"/>
                <a:gd name="T7" fmla="*/ 0 60000 65536"/>
                <a:gd name="T8" fmla="*/ 0 60000 65536"/>
                <a:gd name="T9" fmla="*/ 0 w 21594"/>
                <a:gd name="T10" fmla="*/ 0 h 14981"/>
                <a:gd name="T11" fmla="*/ 21594 w 21594"/>
                <a:gd name="T12" fmla="*/ 14981 h 14981"/>
              </a:gdLst>
              <a:ahLst/>
              <a:cxnLst>
                <a:cxn ang="T6">
                  <a:pos x="T0" y="T1"/>
                </a:cxn>
                <a:cxn ang="T7">
                  <a:pos x="T2" y="T3"/>
                </a:cxn>
                <a:cxn ang="T8">
                  <a:pos x="T4" y="T5"/>
                </a:cxn>
              </a:cxnLst>
              <a:rect l="T9" t="T10" r="T11" b="T12"/>
              <a:pathLst>
                <a:path w="21594" h="14981" fill="none" extrusionOk="0">
                  <a:moveTo>
                    <a:pt x="21594" y="492"/>
                  </a:moveTo>
                  <a:cubicBezTo>
                    <a:pt x="21471" y="5907"/>
                    <a:pt x="19317" y="11078"/>
                    <a:pt x="15560" y="14981"/>
                  </a:cubicBezTo>
                </a:path>
                <a:path w="21594" h="14981" stroke="0" extrusionOk="0">
                  <a:moveTo>
                    <a:pt x="21594" y="492"/>
                  </a:moveTo>
                  <a:cubicBezTo>
                    <a:pt x="21471" y="5907"/>
                    <a:pt x="19317" y="11078"/>
                    <a:pt x="15560" y="14981"/>
                  </a:cubicBezTo>
                  <a:lnTo>
                    <a:pt x="0" y="0"/>
                  </a:lnTo>
                  <a:close/>
                </a:path>
              </a:pathLst>
            </a:custGeom>
            <a:noFill/>
            <a:ln w="28575">
              <a:solidFill>
                <a:srgbClr val="008000"/>
              </a:solidFill>
              <a:round/>
              <a:headEnd/>
              <a:tailEnd type="triangle" w="lg" len="med"/>
            </a:ln>
          </p:spPr>
          <p:txBody>
            <a:bodyPr wrap="none" anchor="ctr">
              <a:prstTxWarp prst="textNoShape">
                <a:avLst/>
              </a:prstTxWarp>
            </a:bodyPr>
            <a:lstStyle/>
            <a:p>
              <a:endParaRPr lang="en-US"/>
            </a:p>
          </p:txBody>
        </p:sp>
      </p:grpSp>
      <p:grpSp>
        <p:nvGrpSpPr>
          <p:cNvPr id="4" name="Group 49"/>
          <p:cNvGrpSpPr>
            <a:grpSpLocks/>
          </p:cNvGrpSpPr>
          <p:nvPr/>
        </p:nvGrpSpPr>
        <p:grpSpPr bwMode="auto">
          <a:xfrm>
            <a:off x="4119563" y="2549525"/>
            <a:ext cx="2016125" cy="1344613"/>
            <a:chOff x="2595" y="1606"/>
            <a:chExt cx="1270" cy="847"/>
          </a:xfrm>
        </p:grpSpPr>
        <p:sp>
          <p:nvSpPr>
            <p:cNvPr id="42014" name="Line 40"/>
            <p:cNvSpPr>
              <a:spLocks noChangeShapeType="1"/>
            </p:cNvSpPr>
            <p:nvPr/>
          </p:nvSpPr>
          <p:spPr bwMode="auto">
            <a:xfrm>
              <a:off x="3025" y="2307"/>
              <a:ext cx="840"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2015" name="Line 37"/>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2016" name="Rectangle 30"/>
            <p:cNvSpPr>
              <a:spLocks noChangeArrowheads="1"/>
            </p:cNvSpPr>
            <p:nvPr/>
          </p:nvSpPr>
          <p:spPr bwMode="auto">
            <a:xfrm>
              <a:off x="2748" y="1606"/>
              <a:ext cx="249" cy="298"/>
            </a:xfrm>
            <a:prstGeom prst="rect">
              <a:avLst/>
            </a:prstGeom>
            <a:noFill/>
            <a:ln w="9525">
              <a:noFill/>
              <a:miter lim="800000"/>
              <a:headEnd/>
              <a:tailEnd/>
            </a:ln>
          </p:spPr>
          <p:txBody>
            <a:bodyPr wrap="none">
              <a:prstTxWarp prst="textNoShape">
                <a:avLst/>
              </a:prstTxWarp>
              <a:spAutoFit/>
            </a:bodyPr>
            <a:lstStyle/>
            <a:p>
              <a:r>
                <a:rPr lang="en-US" sz="2500" b="1" i="1">
                  <a:ea typeface="Arial" charset="0"/>
                  <a:cs typeface="Arial" charset="0"/>
                </a:rPr>
                <a:t>P</a:t>
              </a:r>
            </a:p>
          </p:txBody>
        </p:sp>
        <p:sp>
          <p:nvSpPr>
            <p:cNvPr id="42017" name="Rectangle 46"/>
            <p:cNvSpPr>
              <a:spLocks noChangeArrowheads="1"/>
            </p:cNvSpPr>
            <p:nvPr/>
          </p:nvSpPr>
          <p:spPr bwMode="auto">
            <a:xfrm>
              <a:off x="2595" y="2155"/>
              <a:ext cx="429" cy="298"/>
            </a:xfrm>
            <a:prstGeom prst="rect">
              <a:avLst/>
            </a:prstGeom>
            <a:noFill/>
            <a:ln w="9525">
              <a:noFill/>
              <a:miter lim="800000"/>
              <a:headEnd/>
              <a:tailEnd/>
            </a:ln>
          </p:spPr>
          <p:txBody>
            <a:bodyPr>
              <a:prstTxWarp prst="textNoShape">
                <a:avLst/>
              </a:prstTxWarp>
              <a:spAutoFit/>
            </a:bodyPr>
            <a:lstStyle/>
            <a:p>
              <a:r>
                <a:rPr lang="en-US" sz="2500" i="1">
                  <a:ea typeface="Arial" charset="0"/>
                  <a:cs typeface="Arial" charset="0"/>
                </a:rPr>
                <a:t>MC</a:t>
              </a:r>
            </a:p>
          </p:txBody>
        </p:sp>
      </p:grpSp>
      <p:sp>
        <p:nvSpPr>
          <p:cNvPr id="41988" name="Rectangle 2"/>
          <p:cNvSpPr>
            <a:spLocks noGrp="1" noChangeArrowheads="1"/>
          </p:cNvSpPr>
          <p:nvPr>
            <p:ph type="title" idx="4294967295"/>
          </p:nvPr>
        </p:nvSpPr>
        <p:spPr/>
        <p:txBody>
          <a:bodyPr/>
          <a:lstStyle/>
          <a:p>
            <a:r>
              <a:rPr lang="en-US" smtClean="0">
                <a:latin typeface="Tahoma" charset="0"/>
                <a:ea typeface="Tahoma" charset="0"/>
                <a:cs typeface="Tahoma" charset="0"/>
              </a:rPr>
              <a:t>The Welfare Cost of Monopoly</a:t>
            </a:r>
          </a:p>
        </p:txBody>
      </p:sp>
      <p:sp>
        <p:nvSpPr>
          <p:cNvPr id="137219" name="Rectangle 3"/>
          <p:cNvSpPr>
            <a:spLocks noGrp="1" noChangeArrowheads="1"/>
          </p:cNvSpPr>
          <p:nvPr>
            <p:ph type="body" idx="4294967295"/>
          </p:nvPr>
        </p:nvSpPr>
        <p:spPr>
          <a:xfrm>
            <a:off x="304800" y="1143000"/>
            <a:ext cx="3657600" cy="4522787"/>
          </a:xfrm>
        </p:spPr>
        <p:txBody>
          <a:bodyPr/>
          <a:lstStyle/>
          <a:p>
            <a:pPr marL="0" indent="0">
              <a:spcBef>
                <a:spcPts val="600"/>
              </a:spcBef>
              <a:buFont typeface="Wingdings" charset="2"/>
              <a:buNone/>
            </a:pPr>
            <a:r>
              <a:rPr lang="en-US" sz="2400" dirty="0" smtClean="0">
                <a:latin typeface="Arial" charset="0"/>
              </a:rPr>
              <a:t>Competitive equilibrium:</a:t>
            </a:r>
          </a:p>
          <a:p>
            <a:pPr marL="0" lvl="1" indent="-3175">
              <a:spcBef>
                <a:spcPts val="600"/>
              </a:spcBef>
              <a:buFont typeface="Wingdings" charset="2"/>
              <a:buNone/>
            </a:pPr>
            <a:r>
              <a:rPr lang="en-US" sz="2400" dirty="0" smtClean="0">
                <a:latin typeface="Arial" charset="0"/>
              </a:rPr>
              <a:t>quantity = </a:t>
            </a:r>
            <a:r>
              <a:rPr lang="en-US" sz="2400" b="1" i="1" dirty="0" smtClean="0">
                <a:latin typeface="Arial" charset="0"/>
              </a:rPr>
              <a:t>Q</a:t>
            </a:r>
            <a:r>
              <a:rPr lang="en-US" sz="2400" b="1" baseline="-25000" dirty="0" smtClean="0">
                <a:latin typeface="Arial" charset="0"/>
              </a:rPr>
              <a:t>C</a:t>
            </a:r>
            <a:endParaRPr lang="en-US" sz="2400" dirty="0" smtClean="0">
              <a:latin typeface="Arial" charset="0"/>
            </a:endParaRPr>
          </a:p>
          <a:p>
            <a:pPr marL="0" lvl="1" indent="-3175">
              <a:spcBef>
                <a:spcPts val="600"/>
              </a:spcBef>
              <a:buFont typeface="Wingdings" charset="2"/>
              <a:buNone/>
            </a:pPr>
            <a:r>
              <a:rPr lang="en-US" sz="2400" b="1" i="1" dirty="0" smtClean="0">
                <a:latin typeface="Arial" charset="0"/>
              </a:rPr>
              <a:t>P</a:t>
            </a:r>
            <a:r>
              <a:rPr lang="en-US" sz="2400" dirty="0" smtClean="0">
                <a:latin typeface="Arial" charset="0"/>
              </a:rPr>
              <a:t> = </a:t>
            </a:r>
            <a:r>
              <a:rPr lang="en-US" sz="2400" i="1" dirty="0" smtClean="0">
                <a:latin typeface="Arial" charset="0"/>
              </a:rPr>
              <a:t>MC</a:t>
            </a:r>
            <a:endParaRPr lang="en-US" sz="2400" dirty="0" smtClean="0">
              <a:latin typeface="Arial" charset="0"/>
            </a:endParaRPr>
          </a:p>
          <a:p>
            <a:pPr marL="0" lvl="1" indent="-3175">
              <a:spcBef>
                <a:spcPts val="600"/>
              </a:spcBef>
              <a:buFont typeface="Wingdings" charset="2"/>
              <a:buNone/>
            </a:pPr>
            <a:r>
              <a:rPr lang="en-US" sz="2400" dirty="0" smtClean="0">
                <a:latin typeface="Arial" charset="0"/>
              </a:rPr>
              <a:t>total surplus is maximized</a:t>
            </a:r>
          </a:p>
          <a:p>
            <a:pPr marL="0" lvl="1" indent="-3175">
              <a:spcBef>
                <a:spcPts val="600"/>
              </a:spcBef>
              <a:buFont typeface="Wingdings" charset="2"/>
              <a:buNone/>
            </a:pPr>
            <a:endParaRPr lang="en-US" sz="2400" dirty="0" smtClean="0">
              <a:latin typeface="Arial" charset="0"/>
            </a:endParaRPr>
          </a:p>
          <a:p>
            <a:pPr marL="0" indent="0">
              <a:spcBef>
                <a:spcPts val="600"/>
              </a:spcBef>
              <a:buFont typeface="Wingdings" charset="2"/>
              <a:buNone/>
            </a:pPr>
            <a:r>
              <a:rPr lang="en-US" sz="2400" dirty="0" smtClean="0">
                <a:latin typeface="Arial" charset="0"/>
              </a:rPr>
              <a:t>Monopoly equilibrium:</a:t>
            </a:r>
          </a:p>
          <a:p>
            <a:pPr marL="0" lvl="1" indent="-3175">
              <a:spcBef>
                <a:spcPts val="600"/>
              </a:spcBef>
              <a:buFont typeface="Wingdings" charset="2"/>
              <a:buNone/>
            </a:pPr>
            <a:r>
              <a:rPr lang="en-US" sz="2400" dirty="0" smtClean="0">
                <a:latin typeface="Arial" charset="0"/>
              </a:rPr>
              <a:t>quantity = </a:t>
            </a:r>
            <a:r>
              <a:rPr lang="en-US" sz="2400" b="1" i="1" dirty="0" smtClean="0">
                <a:latin typeface="Arial" charset="0"/>
              </a:rPr>
              <a:t>Q</a:t>
            </a:r>
            <a:r>
              <a:rPr lang="en-US" sz="2400" b="1" baseline="-25000" dirty="0" smtClean="0">
                <a:latin typeface="Arial" charset="0"/>
              </a:rPr>
              <a:t>M</a:t>
            </a:r>
            <a:endParaRPr lang="en-US" sz="2400" dirty="0" smtClean="0">
              <a:latin typeface="Arial" charset="0"/>
            </a:endParaRPr>
          </a:p>
          <a:p>
            <a:pPr marL="0" lvl="1" indent="-3175">
              <a:spcBef>
                <a:spcPts val="600"/>
              </a:spcBef>
              <a:buFont typeface="Wingdings" charset="2"/>
              <a:buNone/>
            </a:pPr>
            <a:r>
              <a:rPr lang="en-US" sz="2400" b="1" i="1" dirty="0" smtClean="0">
                <a:latin typeface="Arial" charset="0"/>
              </a:rPr>
              <a:t>P</a:t>
            </a:r>
            <a:r>
              <a:rPr lang="en-US" sz="2400" dirty="0" smtClean="0">
                <a:latin typeface="Arial" charset="0"/>
              </a:rPr>
              <a:t> &gt; </a:t>
            </a:r>
            <a:r>
              <a:rPr lang="en-US" sz="2400" i="1" dirty="0" smtClean="0">
                <a:latin typeface="Arial" charset="0"/>
              </a:rPr>
              <a:t>MC</a:t>
            </a:r>
          </a:p>
          <a:p>
            <a:pPr marL="0" lvl="1" indent="-3175">
              <a:spcBef>
                <a:spcPts val="600"/>
              </a:spcBef>
              <a:buFont typeface="Wingdings" charset="2"/>
              <a:buNone/>
            </a:pPr>
            <a:r>
              <a:rPr lang="en-US" sz="2400" dirty="0" smtClean="0">
                <a:latin typeface="Arial" charset="0"/>
              </a:rPr>
              <a:t>deadweight loss</a:t>
            </a:r>
          </a:p>
        </p:txBody>
      </p:sp>
      <p:grpSp>
        <p:nvGrpSpPr>
          <p:cNvPr id="41990" name="Group 8"/>
          <p:cNvGrpSpPr>
            <a:grpSpLocks/>
          </p:cNvGrpSpPr>
          <p:nvPr/>
        </p:nvGrpSpPr>
        <p:grpSpPr bwMode="auto">
          <a:xfrm>
            <a:off x="3195638" y="1465263"/>
            <a:ext cx="5451475" cy="4178300"/>
            <a:chOff x="1579" y="1014"/>
            <a:chExt cx="3434" cy="2632"/>
          </a:xfrm>
        </p:grpSpPr>
        <p:grpSp>
          <p:nvGrpSpPr>
            <p:cNvPr id="42009" name="Group 9"/>
            <p:cNvGrpSpPr>
              <a:grpSpLocks/>
            </p:cNvGrpSpPr>
            <p:nvPr/>
          </p:nvGrpSpPr>
          <p:grpSpPr bwMode="auto">
            <a:xfrm>
              <a:off x="2591" y="1080"/>
              <a:ext cx="2262" cy="2284"/>
              <a:chOff x="1489" y="785"/>
              <a:chExt cx="3650" cy="2492"/>
            </a:xfrm>
          </p:grpSpPr>
          <p:sp>
            <p:nvSpPr>
              <p:cNvPr id="42012"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42013"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2010" name="Text Box 12"/>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42011" name="Text Box 13"/>
            <p:cNvSpPr txBox="1">
              <a:spLocks noChangeArrowheads="1"/>
            </p:cNvSpPr>
            <p:nvPr/>
          </p:nvSpPr>
          <p:spPr bwMode="auto">
            <a:xfrm>
              <a:off x="1579" y="1014"/>
              <a:ext cx="1001"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41991" name="Group 17"/>
          <p:cNvGrpSpPr>
            <a:grpSpLocks/>
          </p:cNvGrpSpPr>
          <p:nvPr/>
        </p:nvGrpSpPr>
        <p:grpSpPr bwMode="auto">
          <a:xfrm>
            <a:off x="4799013" y="1906588"/>
            <a:ext cx="3595687" cy="2457450"/>
            <a:chOff x="2589" y="1292"/>
            <a:chExt cx="2265" cy="1548"/>
          </a:xfrm>
        </p:grpSpPr>
        <p:sp>
          <p:nvSpPr>
            <p:cNvPr id="42007"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42008" name="Text Box 19"/>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8" name="Group 20"/>
          <p:cNvGrpSpPr>
            <a:grpSpLocks/>
          </p:cNvGrpSpPr>
          <p:nvPr/>
        </p:nvGrpSpPr>
        <p:grpSpPr bwMode="auto">
          <a:xfrm>
            <a:off x="4810125" y="1922463"/>
            <a:ext cx="2600325" cy="3024187"/>
            <a:chOff x="2596" y="1302"/>
            <a:chExt cx="1638" cy="1905"/>
          </a:xfrm>
        </p:grpSpPr>
        <p:sp>
          <p:nvSpPr>
            <p:cNvPr id="42005"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2006" name="Text Box 22"/>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41993" name="Group 23"/>
          <p:cNvGrpSpPr>
            <a:grpSpLocks/>
          </p:cNvGrpSpPr>
          <p:nvPr/>
        </p:nvGrpSpPr>
        <p:grpSpPr bwMode="auto">
          <a:xfrm>
            <a:off x="5114925" y="1865313"/>
            <a:ext cx="2722563" cy="3014662"/>
            <a:chOff x="2788" y="1266"/>
            <a:chExt cx="1715" cy="1899"/>
          </a:xfrm>
        </p:grpSpPr>
        <p:sp>
          <p:nvSpPr>
            <p:cNvPr id="42003"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2004" name="Text Box 25"/>
            <p:cNvSpPr txBox="1">
              <a:spLocks noChangeArrowheads="1"/>
            </p:cNvSpPr>
            <p:nvPr/>
          </p:nvSpPr>
          <p:spPr bwMode="auto">
            <a:xfrm>
              <a:off x="4129" y="1266"/>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MC</a:t>
              </a:r>
            </a:p>
          </p:txBody>
        </p:sp>
      </p:grpSp>
      <p:grpSp>
        <p:nvGrpSpPr>
          <p:cNvPr id="10" name="Group 48"/>
          <p:cNvGrpSpPr>
            <a:grpSpLocks/>
          </p:cNvGrpSpPr>
          <p:nvPr/>
        </p:nvGrpSpPr>
        <p:grpSpPr bwMode="auto">
          <a:xfrm>
            <a:off x="5900738" y="2717800"/>
            <a:ext cx="488950" cy="2919413"/>
            <a:chOff x="3717" y="1712"/>
            <a:chExt cx="308" cy="1839"/>
          </a:xfrm>
        </p:grpSpPr>
        <p:sp>
          <p:nvSpPr>
            <p:cNvPr id="41999" name="Line 38"/>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2000" name="Oval 27"/>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42001" name="Text Box 28"/>
            <p:cNvSpPr txBox="1">
              <a:spLocks noChangeArrowheads="1"/>
            </p:cNvSpPr>
            <p:nvPr/>
          </p:nvSpPr>
          <p:spPr bwMode="auto">
            <a:xfrm>
              <a:off x="3717" y="3282"/>
              <a:ext cx="308"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r>
                <a:rPr lang="en-US" sz="2500" b="1" baseline="-25000">
                  <a:ea typeface="Arial" charset="0"/>
                  <a:cs typeface="Arial" charset="0"/>
                </a:rPr>
                <a:t>M</a:t>
              </a:r>
            </a:p>
          </p:txBody>
        </p:sp>
        <p:sp>
          <p:nvSpPr>
            <p:cNvPr id="42002" name="Oval 29"/>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grpSp>
        <p:nvGrpSpPr>
          <p:cNvPr id="11" name="Group 51"/>
          <p:cNvGrpSpPr>
            <a:grpSpLocks/>
          </p:cNvGrpSpPr>
          <p:nvPr/>
        </p:nvGrpSpPr>
        <p:grpSpPr bwMode="auto">
          <a:xfrm>
            <a:off x="6419850" y="3036888"/>
            <a:ext cx="493713" cy="2600325"/>
            <a:chOff x="4044" y="1913"/>
            <a:chExt cx="311" cy="1638"/>
          </a:xfrm>
        </p:grpSpPr>
        <p:sp>
          <p:nvSpPr>
            <p:cNvPr id="41996" name="Line 44"/>
            <p:cNvSpPr>
              <a:spLocks noChangeShapeType="1"/>
            </p:cNvSpPr>
            <p:nvPr/>
          </p:nvSpPr>
          <p:spPr bwMode="auto">
            <a:xfrm>
              <a:off x="4158" y="1958"/>
              <a:ext cx="0" cy="1316"/>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1997" name="Oval 45"/>
            <p:cNvSpPr>
              <a:spLocks noChangeAspect="1" noChangeArrowheads="1"/>
            </p:cNvSpPr>
            <p:nvPr/>
          </p:nvSpPr>
          <p:spPr bwMode="auto">
            <a:xfrm>
              <a:off x="4113" y="1913"/>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41998" name="Text Box 47"/>
            <p:cNvSpPr txBox="1">
              <a:spLocks noChangeArrowheads="1"/>
            </p:cNvSpPr>
            <p:nvPr/>
          </p:nvSpPr>
          <p:spPr bwMode="auto">
            <a:xfrm>
              <a:off x="4044" y="3282"/>
              <a:ext cx="311"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r>
                <a:rPr lang="en-US" sz="2500" b="1" baseline="-25000">
                  <a:ea typeface="Arial" charset="0"/>
                  <a:cs typeface="Arial" charset="0"/>
                </a:rPr>
                <a:t>C</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wipe(left)">
                                      <p:cBhvr>
                                        <p:cTn id="20" dur="500"/>
                                        <p:tgtEl>
                                          <p:spTgt spid="137219">
                                            <p:txEl>
                                              <p:pRg st="2" end="2"/>
                                            </p:txEl>
                                          </p:spTgt>
                                        </p:tgtEl>
                                      </p:cBhvr>
                                    </p:animEffect>
                                  </p:childTnLst>
                                </p:cTn>
                              </p:par>
                              <p:par>
                                <p:cTn id="21" presetID="22" presetClass="entr" presetSubtype="2"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7219">
                                            <p:txEl>
                                              <p:pRg st="3" end="3"/>
                                            </p:txEl>
                                          </p:spTgt>
                                        </p:tgtEl>
                                        <p:attrNameLst>
                                          <p:attrName>style.visibility</p:attrName>
                                        </p:attrNameLst>
                                      </p:cBhvr>
                                      <p:to>
                                        <p:strVal val="visible"/>
                                      </p:to>
                                    </p:set>
                                    <p:animEffect transition="in" filter="wipe(left)">
                                      <p:cBhvr>
                                        <p:cTn id="28" dur="500"/>
                                        <p:tgtEl>
                                          <p:spTgt spid="13721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7219">
                                            <p:txEl>
                                              <p:pRg st="5" end="5"/>
                                            </p:txEl>
                                          </p:spTgt>
                                        </p:tgtEl>
                                        <p:attrNameLst>
                                          <p:attrName>style.visibility</p:attrName>
                                        </p:attrNameLst>
                                      </p:cBhvr>
                                      <p:to>
                                        <p:strVal val="visible"/>
                                      </p:to>
                                    </p:set>
                                    <p:animEffect transition="in" filter="wipe(left)">
                                      <p:cBhvr>
                                        <p:cTn id="38" dur="500"/>
                                        <p:tgtEl>
                                          <p:spTgt spid="137219">
                                            <p:txEl>
                                              <p:pRg st="5" end="5"/>
                                            </p:txEl>
                                          </p:spTgt>
                                        </p:tgtEl>
                                      </p:cBhvr>
                                    </p:animEffect>
                                  </p:childTnLst>
                                </p:cTn>
                              </p:par>
                              <p:par>
                                <p:cTn id="39" presetID="18" presetClass="entr" presetSubtype="6"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7219">
                                            <p:txEl>
                                              <p:pRg st="6" end="6"/>
                                            </p:txEl>
                                          </p:spTgt>
                                        </p:tgtEl>
                                        <p:attrNameLst>
                                          <p:attrName>style.visibility</p:attrName>
                                        </p:attrNameLst>
                                      </p:cBhvr>
                                      <p:to>
                                        <p:strVal val="visible"/>
                                      </p:to>
                                    </p:set>
                                    <p:animEffect transition="in" filter="wipe(left)">
                                      <p:cBhvr>
                                        <p:cTn id="46" dur="500"/>
                                        <p:tgtEl>
                                          <p:spTgt spid="137219">
                                            <p:txEl>
                                              <p:pRg st="6" end="6"/>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7219">
                                            <p:txEl>
                                              <p:pRg st="7" end="7"/>
                                            </p:txEl>
                                          </p:spTgt>
                                        </p:tgtEl>
                                        <p:attrNameLst>
                                          <p:attrName>style.visibility</p:attrName>
                                        </p:attrNameLst>
                                      </p:cBhvr>
                                      <p:to>
                                        <p:strVal val="visible"/>
                                      </p:to>
                                    </p:set>
                                    <p:animEffect transition="in" filter="wipe(left)">
                                      <p:cBhvr>
                                        <p:cTn id="54" dur="500"/>
                                        <p:tgtEl>
                                          <p:spTgt spid="137219">
                                            <p:txEl>
                                              <p:pRg st="7" end="7"/>
                                            </p:txEl>
                                          </p:spTgt>
                                        </p:tgtEl>
                                      </p:cBhvr>
                                    </p:animEffect>
                                  </p:childTnLst>
                                </p:cTn>
                              </p:par>
                              <p:par>
                                <p:cTn id="55" presetID="18" presetClass="entr" presetSubtype="12"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7219">
                                            <p:txEl>
                                              <p:pRg st="8" end="8"/>
                                            </p:txEl>
                                          </p:spTgt>
                                        </p:tgtEl>
                                        <p:attrNameLst>
                                          <p:attrName>style.visibility</p:attrName>
                                        </p:attrNameLst>
                                      </p:cBhvr>
                                      <p:to>
                                        <p:strVal val="visible"/>
                                      </p:to>
                                    </p:set>
                                    <p:animEffect transition="in" filter="wipe(left)">
                                      <p:cBhvr>
                                        <p:cTn id="62" dur="500"/>
                                        <p:tgtEl>
                                          <p:spTgt spid="137219">
                                            <p:txEl>
                                              <p:pRg st="8" end="8"/>
                                            </p:txEl>
                                          </p:spTgt>
                                        </p:tgtEl>
                                      </p:cBhvr>
                                    </p:animEffect>
                                  </p:childTnLst>
                                </p:cTn>
                              </p:par>
                              <p:par>
                                <p:cTn id="63" presetID="18" presetClass="entr" presetSubtype="12"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strips(downLeft)">
                                      <p:cBhvr>
                                        <p:cTn id="6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4957763" y="1436688"/>
            <a:ext cx="2627312" cy="1501775"/>
            <a:chOff x="3123" y="905"/>
            <a:chExt cx="1655" cy="946"/>
          </a:xfrm>
        </p:grpSpPr>
        <p:sp>
          <p:nvSpPr>
            <p:cNvPr id="46116" name="AutoShape 34"/>
            <p:cNvSpPr>
              <a:spLocks noChangeArrowheads="1"/>
            </p:cNvSpPr>
            <p:nvPr/>
          </p:nvSpPr>
          <p:spPr bwMode="auto">
            <a:xfrm>
              <a:off x="3123" y="1299"/>
              <a:ext cx="825" cy="552"/>
            </a:xfrm>
            <a:prstGeom prst="rtTriangle">
              <a:avLst/>
            </a:prstGeom>
            <a:solidFill>
              <a:srgbClr val="CCFF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46117" name="Group 45"/>
            <p:cNvGrpSpPr>
              <a:grpSpLocks/>
            </p:cNvGrpSpPr>
            <p:nvPr/>
          </p:nvGrpSpPr>
          <p:grpSpPr bwMode="auto">
            <a:xfrm>
              <a:off x="3288" y="905"/>
              <a:ext cx="1490" cy="817"/>
              <a:chOff x="3288" y="905"/>
              <a:chExt cx="1490" cy="817"/>
            </a:xfrm>
          </p:grpSpPr>
          <p:sp>
            <p:nvSpPr>
              <p:cNvPr id="46118" name="Text Box 43"/>
              <p:cNvSpPr txBox="1">
                <a:spLocks noChangeArrowheads="1"/>
              </p:cNvSpPr>
              <p:nvPr/>
            </p:nvSpPr>
            <p:spPr bwMode="auto">
              <a:xfrm>
                <a:off x="3628" y="905"/>
                <a:ext cx="1150" cy="518"/>
              </a:xfrm>
              <a:prstGeom prst="rect">
                <a:avLst/>
              </a:prstGeom>
              <a:noFill/>
              <a:ln w="9525">
                <a:noFill/>
                <a:miter lim="800000"/>
                <a:headEnd/>
                <a:tailEnd/>
              </a:ln>
            </p:spPr>
            <p:txBody>
              <a:bodyPr>
                <a:prstTxWarp prst="textNoShape">
                  <a:avLst/>
                </a:prstTxWarp>
                <a:spAutoFit/>
              </a:bodyPr>
              <a:lstStyle/>
              <a:p>
                <a:pPr>
                  <a:spcBef>
                    <a:spcPct val="50000"/>
                  </a:spcBef>
                </a:pPr>
                <a:r>
                  <a:rPr lang="en-US" sz="2400">
                    <a:ea typeface="Arial" charset="0"/>
                    <a:cs typeface="Arial" charset="0"/>
                  </a:rPr>
                  <a:t>Consumer surplus</a:t>
                </a:r>
              </a:p>
            </p:txBody>
          </p:sp>
          <p:sp>
            <p:nvSpPr>
              <p:cNvPr id="46119" name="Arc 44"/>
              <p:cNvSpPr>
                <a:spLocks/>
              </p:cNvSpPr>
              <p:nvPr/>
            </p:nvSpPr>
            <p:spPr bwMode="auto">
              <a:xfrm>
                <a:off x="3288" y="1246"/>
                <a:ext cx="560" cy="476"/>
              </a:xfrm>
              <a:custGeom>
                <a:avLst/>
                <a:gdLst>
                  <a:gd name="T0" fmla="*/ 0 w 20745"/>
                  <a:gd name="T1" fmla="*/ 0 h 19257"/>
                  <a:gd name="T2" fmla="*/ 0 w 20745"/>
                  <a:gd name="T3" fmla="*/ 0 h 19257"/>
                  <a:gd name="T4" fmla="*/ 0 w 20745"/>
                  <a:gd name="T5" fmla="*/ 0 h 19257"/>
                  <a:gd name="T6" fmla="*/ 0 60000 65536"/>
                  <a:gd name="T7" fmla="*/ 0 60000 65536"/>
                  <a:gd name="T8" fmla="*/ 0 60000 65536"/>
                  <a:gd name="T9" fmla="*/ 0 w 20745"/>
                  <a:gd name="T10" fmla="*/ 0 h 19257"/>
                  <a:gd name="T11" fmla="*/ 20745 w 20745"/>
                  <a:gd name="T12" fmla="*/ 19257 h 19257"/>
                </a:gdLst>
                <a:ahLst/>
                <a:cxnLst>
                  <a:cxn ang="T6">
                    <a:pos x="T0" y="T1"/>
                  </a:cxn>
                  <a:cxn ang="T7">
                    <a:pos x="T2" y="T3"/>
                  </a:cxn>
                  <a:cxn ang="T8">
                    <a:pos x="T4" y="T5"/>
                  </a:cxn>
                </a:cxnLst>
                <a:rect l="T9" t="T10" r="T11" b="T12"/>
                <a:pathLst>
                  <a:path w="20745" h="19257" fill="none" extrusionOk="0">
                    <a:moveTo>
                      <a:pt x="20745" y="6017"/>
                    </a:moveTo>
                    <a:cubicBezTo>
                      <a:pt x="19080" y="11756"/>
                      <a:pt x="15112" y="16549"/>
                      <a:pt x="9784" y="19256"/>
                    </a:cubicBezTo>
                  </a:path>
                  <a:path w="20745" h="19257" stroke="0" extrusionOk="0">
                    <a:moveTo>
                      <a:pt x="20745" y="6017"/>
                    </a:moveTo>
                    <a:cubicBezTo>
                      <a:pt x="19080" y="11756"/>
                      <a:pt x="15112" y="16549"/>
                      <a:pt x="9784" y="19256"/>
                    </a:cubicBezTo>
                    <a:lnTo>
                      <a:pt x="0" y="0"/>
                    </a:lnTo>
                    <a:close/>
                  </a:path>
                </a:pathLst>
              </a:custGeom>
              <a:noFill/>
              <a:ln w="28575">
                <a:solidFill>
                  <a:schemeClr val="tx1"/>
                </a:solidFill>
                <a:round/>
                <a:headEnd/>
                <a:tailEnd type="triangle" w="lg" len="med"/>
              </a:ln>
            </p:spPr>
            <p:txBody>
              <a:bodyPr wrap="none" anchor="ctr">
                <a:prstTxWarp prst="textNoShape">
                  <a:avLst/>
                </a:prstTxWarp>
              </a:bodyPr>
              <a:lstStyle/>
              <a:p>
                <a:endParaRPr lang="en-US"/>
              </a:p>
            </p:txBody>
          </p:sp>
        </p:grpSp>
      </p:grpSp>
      <p:grpSp>
        <p:nvGrpSpPr>
          <p:cNvPr id="4" name="Group 52"/>
          <p:cNvGrpSpPr>
            <a:grpSpLocks/>
          </p:cNvGrpSpPr>
          <p:nvPr/>
        </p:nvGrpSpPr>
        <p:grpSpPr bwMode="auto">
          <a:xfrm>
            <a:off x="6291263" y="2349500"/>
            <a:ext cx="2441575" cy="1470025"/>
            <a:chOff x="3963" y="1480"/>
            <a:chExt cx="1538" cy="926"/>
          </a:xfrm>
        </p:grpSpPr>
        <p:sp>
          <p:nvSpPr>
            <p:cNvPr id="46112" name="AutoShape 36"/>
            <p:cNvSpPr>
              <a:spLocks noChangeArrowheads="1"/>
            </p:cNvSpPr>
            <p:nvPr/>
          </p:nvSpPr>
          <p:spPr bwMode="auto">
            <a:xfrm>
              <a:off x="3963" y="1854"/>
              <a:ext cx="825" cy="552"/>
            </a:xfrm>
            <a:prstGeom prst="rtTriangle">
              <a:avLst/>
            </a:prstGeom>
            <a:solidFill>
              <a:srgbClr val="FFCC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46113" name="Group 41"/>
            <p:cNvGrpSpPr>
              <a:grpSpLocks/>
            </p:cNvGrpSpPr>
            <p:nvPr/>
          </p:nvGrpSpPr>
          <p:grpSpPr bwMode="auto">
            <a:xfrm>
              <a:off x="4144" y="1480"/>
              <a:ext cx="1357" cy="740"/>
              <a:chOff x="4144" y="1480"/>
              <a:chExt cx="1357" cy="740"/>
            </a:xfrm>
          </p:grpSpPr>
          <p:sp>
            <p:nvSpPr>
              <p:cNvPr id="46114" name="Text Box 39"/>
              <p:cNvSpPr txBox="1">
                <a:spLocks noChangeArrowheads="1"/>
              </p:cNvSpPr>
              <p:nvPr/>
            </p:nvSpPr>
            <p:spPr bwMode="auto">
              <a:xfrm>
                <a:off x="4351" y="1480"/>
                <a:ext cx="1150" cy="518"/>
              </a:xfrm>
              <a:prstGeom prst="rect">
                <a:avLst/>
              </a:prstGeom>
              <a:noFill/>
              <a:ln w="9525">
                <a:noFill/>
                <a:miter lim="800000"/>
                <a:headEnd/>
                <a:tailEnd/>
              </a:ln>
            </p:spPr>
            <p:txBody>
              <a:bodyPr>
                <a:prstTxWarp prst="textNoShape">
                  <a:avLst/>
                </a:prstTxWarp>
                <a:spAutoFit/>
              </a:bodyPr>
              <a:lstStyle/>
              <a:p>
                <a:pPr>
                  <a:spcBef>
                    <a:spcPct val="50000"/>
                  </a:spcBef>
                </a:pPr>
                <a:r>
                  <a:rPr lang="en-US" sz="2400">
                    <a:ea typeface="Arial" charset="0"/>
                    <a:cs typeface="Arial" charset="0"/>
                  </a:rPr>
                  <a:t>Deadweight </a:t>
                </a:r>
                <a:br>
                  <a:rPr lang="en-US" sz="2400">
                    <a:ea typeface="Arial" charset="0"/>
                    <a:cs typeface="Arial" charset="0"/>
                  </a:rPr>
                </a:br>
                <a:r>
                  <a:rPr lang="en-US" sz="2400">
                    <a:ea typeface="Arial" charset="0"/>
                    <a:cs typeface="Arial" charset="0"/>
                  </a:rPr>
                  <a:t>loss</a:t>
                </a:r>
              </a:p>
            </p:txBody>
          </p:sp>
          <p:sp>
            <p:nvSpPr>
              <p:cNvPr id="46115" name="Arc 40"/>
              <p:cNvSpPr>
                <a:spLocks/>
              </p:cNvSpPr>
              <p:nvPr/>
            </p:nvSpPr>
            <p:spPr bwMode="auto">
              <a:xfrm>
                <a:off x="4144" y="1863"/>
                <a:ext cx="425" cy="357"/>
              </a:xfrm>
              <a:custGeom>
                <a:avLst/>
                <a:gdLst>
                  <a:gd name="T0" fmla="*/ 0 w 20745"/>
                  <a:gd name="T1" fmla="*/ 0 h 20334"/>
                  <a:gd name="T2" fmla="*/ 0 w 20745"/>
                  <a:gd name="T3" fmla="*/ 0 h 20334"/>
                  <a:gd name="T4" fmla="*/ 0 w 20745"/>
                  <a:gd name="T5" fmla="*/ 0 h 20334"/>
                  <a:gd name="T6" fmla="*/ 0 60000 65536"/>
                  <a:gd name="T7" fmla="*/ 0 60000 65536"/>
                  <a:gd name="T8" fmla="*/ 0 60000 65536"/>
                  <a:gd name="T9" fmla="*/ 0 w 20745"/>
                  <a:gd name="T10" fmla="*/ 0 h 20334"/>
                  <a:gd name="T11" fmla="*/ 20745 w 20745"/>
                  <a:gd name="T12" fmla="*/ 20334 h 20334"/>
                </a:gdLst>
                <a:ahLst/>
                <a:cxnLst>
                  <a:cxn ang="T6">
                    <a:pos x="T0" y="T1"/>
                  </a:cxn>
                  <a:cxn ang="T7">
                    <a:pos x="T2" y="T3"/>
                  </a:cxn>
                  <a:cxn ang="T8">
                    <a:pos x="T4" y="T5"/>
                  </a:cxn>
                </a:cxnLst>
                <a:rect l="T9" t="T10" r="T11" b="T12"/>
                <a:pathLst>
                  <a:path w="20745" h="20334" fill="none" extrusionOk="0">
                    <a:moveTo>
                      <a:pt x="20745" y="6017"/>
                    </a:moveTo>
                    <a:cubicBezTo>
                      <a:pt x="18814" y="12671"/>
                      <a:pt x="13809" y="17996"/>
                      <a:pt x="7286" y="20334"/>
                    </a:cubicBezTo>
                  </a:path>
                  <a:path w="20745" h="20334" stroke="0" extrusionOk="0">
                    <a:moveTo>
                      <a:pt x="20745" y="6017"/>
                    </a:moveTo>
                    <a:cubicBezTo>
                      <a:pt x="18814" y="12671"/>
                      <a:pt x="13809" y="17996"/>
                      <a:pt x="7286" y="20334"/>
                    </a:cubicBezTo>
                    <a:lnTo>
                      <a:pt x="0" y="0"/>
                    </a:lnTo>
                    <a:close/>
                  </a:path>
                </a:pathLst>
              </a:custGeom>
              <a:noFill/>
              <a:ln w="28575">
                <a:solidFill>
                  <a:schemeClr val="tx1"/>
                </a:solidFill>
                <a:round/>
                <a:headEnd/>
                <a:tailEnd type="triangle" w="lg" len="med"/>
              </a:ln>
            </p:spPr>
            <p:txBody>
              <a:bodyPr wrap="none" anchor="ctr">
                <a:prstTxWarp prst="textNoShape">
                  <a:avLst/>
                </a:prstTxWarp>
              </a:bodyPr>
              <a:lstStyle/>
              <a:p>
                <a:endParaRPr lang="en-US"/>
              </a:p>
            </p:txBody>
          </p:sp>
        </p:grpSp>
      </p:grpSp>
      <p:grpSp>
        <p:nvGrpSpPr>
          <p:cNvPr id="6" name="Group 51"/>
          <p:cNvGrpSpPr>
            <a:grpSpLocks/>
          </p:cNvGrpSpPr>
          <p:nvPr/>
        </p:nvGrpSpPr>
        <p:grpSpPr bwMode="auto">
          <a:xfrm>
            <a:off x="2732088" y="2938463"/>
            <a:ext cx="3549650" cy="2366962"/>
            <a:chOff x="1721" y="1851"/>
            <a:chExt cx="2236" cy="1491"/>
          </a:xfrm>
        </p:grpSpPr>
        <p:sp>
          <p:nvSpPr>
            <p:cNvPr id="46108" name="Rectangle 35"/>
            <p:cNvSpPr>
              <a:spLocks noChangeArrowheads="1"/>
            </p:cNvSpPr>
            <p:nvPr/>
          </p:nvSpPr>
          <p:spPr bwMode="auto">
            <a:xfrm>
              <a:off x="3120" y="1851"/>
              <a:ext cx="837" cy="546"/>
            </a:xfrm>
            <a:prstGeom prst="rect">
              <a:avLst/>
            </a:prstGeom>
            <a:solidFill>
              <a:srgbClr val="FFFF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46109" name="Group 49"/>
            <p:cNvGrpSpPr>
              <a:grpSpLocks/>
            </p:cNvGrpSpPr>
            <p:nvPr/>
          </p:nvGrpSpPr>
          <p:grpSpPr bwMode="auto">
            <a:xfrm>
              <a:off x="1721" y="2139"/>
              <a:ext cx="1789" cy="1203"/>
              <a:chOff x="1721" y="2139"/>
              <a:chExt cx="1789" cy="1203"/>
            </a:xfrm>
          </p:grpSpPr>
          <p:sp>
            <p:nvSpPr>
              <p:cNvPr id="46110" name="Text Box 47"/>
              <p:cNvSpPr txBox="1">
                <a:spLocks noChangeArrowheads="1"/>
              </p:cNvSpPr>
              <p:nvPr/>
            </p:nvSpPr>
            <p:spPr bwMode="auto">
              <a:xfrm>
                <a:off x="1721" y="2396"/>
                <a:ext cx="987" cy="51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Monopoly profit</a:t>
                </a:r>
              </a:p>
            </p:txBody>
          </p:sp>
          <p:sp>
            <p:nvSpPr>
              <p:cNvPr id="46111" name="Arc 48"/>
              <p:cNvSpPr>
                <a:spLocks/>
              </p:cNvSpPr>
              <p:nvPr/>
            </p:nvSpPr>
            <p:spPr bwMode="auto">
              <a:xfrm flipH="1" flipV="1">
                <a:off x="2394" y="2139"/>
                <a:ext cx="1116" cy="1203"/>
              </a:xfrm>
              <a:custGeom>
                <a:avLst/>
                <a:gdLst>
                  <a:gd name="T0" fmla="*/ 0 w 14280"/>
                  <a:gd name="T1" fmla="*/ 0 h 21439"/>
                  <a:gd name="T2" fmla="*/ 0 w 14280"/>
                  <a:gd name="T3" fmla="*/ 0 h 21439"/>
                  <a:gd name="T4" fmla="*/ 0 w 14280"/>
                  <a:gd name="T5" fmla="*/ 0 h 21439"/>
                  <a:gd name="T6" fmla="*/ 0 60000 65536"/>
                  <a:gd name="T7" fmla="*/ 0 60000 65536"/>
                  <a:gd name="T8" fmla="*/ 0 60000 65536"/>
                  <a:gd name="T9" fmla="*/ 0 w 14280"/>
                  <a:gd name="T10" fmla="*/ 0 h 21439"/>
                  <a:gd name="T11" fmla="*/ 14280 w 14280"/>
                  <a:gd name="T12" fmla="*/ 21439 h 21439"/>
                </a:gdLst>
                <a:ahLst/>
                <a:cxnLst>
                  <a:cxn ang="T6">
                    <a:pos x="T0" y="T1"/>
                  </a:cxn>
                  <a:cxn ang="T7">
                    <a:pos x="T2" y="T3"/>
                  </a:cxn>
                  <a:cxn ang="T8">
                    <a:pos x="T4" y="T5"/>
                  </a:cxn>
                </a:cxnLst>
                <a:rect l="T9" t="T10" r="T11" b="T12"/>
                <a:pathLst>
                  <a:path w="14280" h="21439" fill="none" extrusionOk="0">
                    <a:moveTo>
                      <a:pt x="14280" y="16206"/>
                    </a:moveTo>
                    <a:cubicBezTo>
                      <a:pt x="11013" y="19084"/>
                      <a:pt x="6953" y="20908"/>
                      <a:pt x="2632" y="21438"/>
                    </a:cubicBezTo>
                  </a:path>
                  <a:path w="14280" h="21439" stroke="0" extrusionOk="0">
                    <a:moveTo>
                      <a:pt x="14280" y="16206"/>
                    </a:moveTo>
                    <a:cubicBezTo>
                      <a:pt x="11013" y="19084"/>
                      <a:pt x="6953" y="20908"/>
                      <a:pt x="2632" y="21438"/>
                    </a:cubicBezTo>
                    <a:lnTo>
                      <a:pt x="0" y="0"/>
                    </a:lnTo>
                    <a:close/>
                  </a:path>
                </a:pathLst>
              </a:custGeom>
              <a:noFill/>
              <a:ln w="28575">
                <a:solidFill>
                  <a:schemeClr val="tx1"/>
                </a:solidFill>
                <a:round/>
                <a:headEnd/>
                <a:tailEnd type="triangle" w="lg" len="med"/>
              </a:ln>
            </p:spPr>
            <p:txBody>
              <a:bodyPr wrap="none" anchor="ctr">
                <a:prstTxWarp prst="textNoShape">
                  <a:avLst/>
                </a:prstTxWarp>
              </a:bodyPr>
              <a:lstStyle/>
              <a:p>
                <a:endParaRPr lang="en-US"/>
              </a:p>
            </p:txBody>
          </p:sp>
        </p:grpSp>
      </p:grpSp>
      <p:sp>
        <p:nvSpPr>
          <p:cNvPr id="24583" name="Rectangle 2"/>
          <p:cNvSpPr>
            <a:spLocks noGrp="1" noChangeArrowheads="1"/>
          </p:cNvSpPr>
          <p:nvPr>
            <p:ph type="title" idx="4294967295"/>
          </p:nvPr>
        </p:nvSpPr>
        <p:spPr>
          <a:xfrm>
            <a:off x="457200" y="280988"/>
            <a:ext cx="8229600" cy="649287"/>
          </a:xfrm>
        </p:spPr>
        <p:txBody>
          <a:bodyPr rtlCol="0">
            <a:normAutofit fontScale="90000"/>
          </a:bodyPr>
          <a:lstStyle/>
          <a:p>
            <a:pPr fontAlgn="auto">
              <a:spcAft>
                <a:spcPts val="0"/>
              </a:spcAft>
              <a:defRPr/>
            </a:pPr>
            <a:r>
              <a:rPr lang="en-US" sz="3200" smtClean="0"/>
              <a:t>Perfect Price Discrimination vs. </a:t>
            </a:r>
            <a:br>
              <a:rPr lang="en-US" sz="3200" smtClean="0"/>
            </a:br>
            <a:r>
              <a:rPr lang="en-US" sz="3200" smtClean="0"/>
              <a:t>Single Price Monopoly</a:t>
            </a:r>
          </a:p>
        </p:txBody>
      </p:sp>
      <p:sp>
        <p:nvSpPr>
          <p:cNvPr id="165891" name="Rectangle 3"/>
          <p:cNvSpPr>
            <a:spLocks noGrp="1" noChangeArrowheads="1"/>
          </p:cNvSpPr>
          <p:nvPr>
            <p:ph type="body" idx="4294967295"/>
          </p:nvPr>
        </p:nvSpPr>
        <p:spPr>
          <a:xfrm>
            <a:off x="373063" y="1335088"/>
            <a:ext cx="3463925" cy="4791075"/>
          </a:xfrm>
        </p:spPr>
        <p:txBody>
          <a:bodyPr/>
          <a:lstStyle/>
          <a:p>
            <a:pPr marL="0" indent="0">
              <a:buFont typeface="Wingdings" charset="2"/>
              <a:buNone/>
            </a:pPr>
            <a:r>
              <a:rPr lang="en-US" sz="2600" smtClean="0">
                <a:latin typeface="Arial" charset="0"/>
              </a:rPr>
              <a:t>Here, the monopolist charges the same price (</a:t>
            </a:r>
            <a:r>
              <a:rPr lang="en-US" sz="2600" b="1" i="1" smtClean="0">
                <a:latin typeface="Arial" charset="0"/>
              </a:rPr>
              <a:t>P</a:t>
            </a:r>
            <a:r>
              <a:rPr lang="en-US" sz="2600" b="1" baseline="-25000" smtClean="0">
                <a:latin typeface="Arial" charset="0"/>
              </a:rPr>
              <a:t>M</a:t>
            </a:r>
            <a:r>
              <a:rPr lang="en-US" sz="2600" smtClean="0">
                <a:latin typeface="Arial" charset="0"/>
              </a:rPr>
              <a:t>) to all buyers.</a:t>
            </a:r>
          </a:p>
          <a:p>
            <a:pPr marL="0" indent="0">
              <a:buFont typeface="Wingdings" charset="2"/>
              <a:buNone/>
            </a:pPr>
            <a:r>
              <a:rPr lang="en-US" sz="2600" smtClean="0">
                <a:latin typeface="Arial" charset="0"/>
              </a:rPr>
              <a:t>A deadweight loss results.  </a:t>
            </a:r>
          </a:p>
        </p:txBody>
      </p:sp>
      <p:grpSp>
        <p:nvGrpSpPr>
          <p:cNvPr id="46086" name="Group 4"/>
          <p:cNvGrpSpPr>
            <a:grpSpLocks/>
          </p:cNvGrpSpPr>
          <p:nvPr/>
        </p:nvGrpSpPr>
        <p:grpSpPr bwMode="auto">
          <a:xfrm>
            <a:off x="4271963" y="3573463"/>
            <a:ext cx="4062412" cy="473075"/>
            <a:chOff x="2595" y="2155"/>
            <a:chExt cx="2559" cy="298"/>
          </a:xfrm>
        </p:grpSpPr>
        <p:sp>
          <p:nvSpPr>
            <p:cNvPr id="46106" name="Line 5"/>
            <p:cNvSpPr>
              <a:spLocks noChangeShapeType="1"/>
            </p:cNvSpPr>
            <p:nvPr/>
          </p:nvSpPr>
          <p:spPr bwMode="auto">
            <a:xfrm>
              <a:off x="3022" y="2305"/>
              <a:ext cx="2132" cy="0"/>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6107" name="Rectangle 6"/>
            <p:cNvSpPr>
              <a:spLocks noChangeArrowheads="1"/>
            </p:cNvSpPr>
            <p:nvPr/>
          </p:nvSpPr>
          <p:spPr bwMode="auto">
            <a:xfrm>
              <a:off x="2595" y="2155"/>
              <a:ext cx="429" cy="298"/>
            </a:xfrm>
            <a:prstGeom prst="rect">
              <a:avLst/>
            </a:prstGeom>
            <a:noFill/>
            <a:ln w="9525">
              <a:noFill/>
              <a:miter lim="800000"/>
              <a:headEnd/>
              <a:tailEnd/>
            </a:ln>
          </p:spPr>
          <p:txBody>
            <a:bodyPr>
              <a:prstTxWarp prst="textNoShape">
                <a:avLst/>
              </a:prstTxWarp>
              <a:spAutoFit/>
            </a:bodyPr>
            <a:lstStyle/>
            <a:p>
              <a:r>
                <a:rPr lang="en-US" sz="2500" i="1">
                  <a:ea typeface="Arial" charset="0"/>
                  <a:cs typeface="Arial" charset="0"/>
                </a:rPr>
                <a:t>MC</a:t>
              </a:r>
            </a:p>
          </p:txBody>
        </p:sp>
      </p:grpSp>
      <p:grpSp>
        <p:nvGrpSpPr>
          <p:cNvPr id="46087" name="Group 7"/>
          <p:cNvGrpSpPr>
            <a:grpSpLocks/>
          </p:cNvGrpSpPr>
          <p:nvPr/>
        </p:nvGrpSpPr>
        <p:grpSpPr bwMode="auto">
          <a:xfrm>
            <a:off x="3348038" y="1617663"/>
            <a:ext cx="5451475" cy="4178300"/>
            <a:chOff x="1579" y="1014"/>
            <a:chExt cx="3434" cy="2632"/>
          </a:xfrm>
        </p:grpSpPr>
        <p:grpSp>
          <p:nvGrpSpPr>
            <p:cNvPr id="46101" name="Group 8"/>
            <p:cNvGrpSpPr>
              <a:grpSpLocks/>
            </p:cNvGrpSpPr>
            <p:nvPr/>
          </p:nvGrpSpPr>
          <p:grpSpPr bwMode="auto">
            <a:xfrm>
              <a:off x="2591" y="1080"/>
              <a:ext cx="2262" cy="2284"/>
              <a:chOff x="1489" y="785"/>
              <a:chExt cx="3650" cy="2492"/>
            </a:xfrm>
          </p:grpSpPr>
          <p:sp>
            <p:nvSpPr>
              <p:cNvPr id="46104" name="Line 9"/>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46105"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6102" name="Text Box 11"/>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46103" name="Text Box 12"/>
            <p:cNvSpPr txBox="1">
              <a:spLocks noChangeArrowheads="1"/>
            </p:cNvSpPr>
            <p:nvPr/>
          </p:nvSpPr>
          <p:spPr bwMode="auto">
            <a:xfrm>
              <a:off x="1579" y="1014"/>
              <a:ext cx="1001"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46088" name="Group 13"/>
          <p:cNvGrpSpPr>
            <a:grpSpLocks/>
          </p:cNvGrpSpPr>
          <p:nvPr/>
        </p:nvGrpSpPr>
        <p:grpSpPr bwMode="auto">
          <a:xfrm>
            <a:off x="4951413" y="2058988"/>
            <a:ext cx="3595687" cy="2457450"/>
            <a:chOff x="2589" y="1292"/>
            <a:chExt cx="2265" cy="1548"/>
          </a:xfrm>
        </p:grpSpPr>
        <p:sp>
          <p:nvSpPr>
            <p:cNvPr id="46099" name="Line 14"/>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46100" name="Text Box 15"/>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46089" name="Group 16"/>
          <p:cNvGrpSpPr>
            <a:grpSpLocks/>
          </p:cNvGrpSpPr>
          <p:nvPr/>
        </p:nvGrpSpPr>
        <p:grpSpPr bwMode="auto">
          <a:xfrm>
            <a:off x="4962525" y="2074863"/>
            <a:ext cx="2600325" cy="3024187"/>
            <a:chOff x="2596" y="1302"/>
            <a:chExt cx="1638" cy="1905"/>
          </a:xfrm>
        </p:grpSpPr>
        <p:sp>
          <p:nvSpPr>
            <p:cNvPr id="46097" name="Line 17"/>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6098" name="Text Box 18"/>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46090" name="Group 19"/>
          <p:cNvGrpSpPr>
            <a:grpSpLocks/>
          </p:cNvGrpSpPr>
          <p:nvPr/>
        </p:nvGrpSpPr>
        <p:grpSpPr bwMode="auto">
          <a:xfrm>
            <a:off x="4359275" y="2701925"/>
            <a:ext cx="2216150" cy="3087688"/>
            <a:chOff x="2650" y="1606"/>
            <a:chExt cx="1396" cy="1945"/>
          </a:xfrm>
        </p:grpSpPr>
        <p:sp>
          <p:nvSpPr>
            <p:cNvPr id="46091" name="Line 20"/>
            <p:cNvSpPr>
              <a:spLocks noChangeShapeType="1"/>
            </p:cNvSpPr>
            <p:nvPr/>
          </p:nvSpPr>
          <p:spPr bwMode="auto">
            <a:xfrm>
              <a:off x="3024" y="1756"/>
              <a:ext cx="84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092" name="Rectangle 21"/>
            <p:cNvSpPr>
              <a:spLocks noChangeArrowheads="1"/>
            </p:cNvSpPr>
            <p:nvPr/>
          </p:nvSpPr>
          <p:spPr bwMode="auto">
            <a:xfrm>
              <a:off x="2650" y="1606"/>
              <a:ext cx="368" cy="298"/>
            </a:xfrm>
            <a:prstGeom prst="rect">
              <a:avLst/>
            </a:prstGeom>
            <a:noFill/>
            <a:ln w="9525">
              <a:noFill/>
              <a:miter lim="800000"/>
              <a:headEnd/>
              <a:tailEnd/>
            </a:ln>
          </p:spPr>
          <p:txBody>
            <a:bodyPr>
              <a:prstTxWarp prst="textNoShape">
                <a:avLst/>
              </a:prstTxWarp>
              <a:spAutoFit/>
            </a:bodyPr>
            <a:lstStyle/>
            <a:p>
              <a:pPr algn="r"/>
              <a:r>
                <a:rPr lang="en-US" sz="2500" b="1" i="1">
                  <a:ea typeface="Arial" charset="0"/>
                  <a:cs typeface="Arial" charset="0"/>
                </a:rPr>
                <a:t>P</a:t>
              </a:r>
              <a:r>
                <a:rPr lang="en-US" sz="2500" b="1" baseline="-25000">
                  <a:ea typeface="Arial" charset="0"/>
                  <a:cs typeface="Arial" charset="0"/>
                </a:rPr>
                <a:t>M</a:t>
              </a:r>
            </a:p>
          </p:txBody>
        </p:sp>
        <p:sp>
          <p:nvSpPr>
            <p:cNvPr id="46093" name="Line 22"/>
            <p:cNvSpPr>
              <a:spLocks noChangeShapeType="1"/>
            </p:cNvSpPr>
            <p:nvPr/>
          </p:nvSpPr>
          <p:spPr bwMode="auto">
            <a:xfrm>
              <a:off x="3864" y="1758"/>
              <a:ext cx="0" cy="151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094" name="Oval 2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46095" name="Text Box 24"/>
            <p:cNvSpPr txBox="1">
              <a:spLocks noChangeArrowheads="1"/>
            </p:cNvSpPr>
            <p:nvPr/>
          </p:nvSpPr>
          <p:spPr bwMode="auto">
            <a:xfrm>
              <a:off x="3738" y="3282"/>
              <a:ext cx="308"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r>
                <a:rPr lang="en-US" sz="2500" b="1" baseline="-25000">
                  <a:ea typeface="Arial" charset="0"/>
                  <a:cs typeface="Arial" charset="0"/>
                </a:rPr>
                <a:t>M</a:t>
              </a:r>
            </a:p>
          </p:txBody>
        </p:sp>
        <p:sp>
          <p:nvSpPr>
            <p:cNvPr id="46096" name="Oval 2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1" end="1"/>
                                            </p:txEl>
                                          </p:spTgt>
                                        </p:tgtEl>
                                        <p:attrNameLst>
                                          <p:attrName>style.visibility</p:attrName>
                                        </p:attrNameLst>
                                      </p:cBhvr>
                                      <p:to>
                                        <p:strVal val="visible"/>
                                      </p:to>
                                    </p:set>
                                    <p:animEffect transition="in" filter="wipe(left)">
                                      <p:cBhvr>
                                        <p:cTn id="22" dur="500"/>
                                        <p:tgtEl>
                                          <p:spTgt spid="165891">
                                            <p:txEl>
                                              <p:pRg st="1" end="1"/>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uiExpand="1"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a:buClr>
                <a:srgbClr val="6C45BB"/>
              </a:buClr>
              <a:buSzPct val="120000"/>
              <a:buFont typeface="Arial" charset="0"/>
              <a:buChar char="•"/>
            </a:pPr>
            <a:r>
              <a:rPr lang="en-US" smtClean="0">
                <a:latin typeface="Arial" charset="0"/>
                <a:cs typeface="ＭＳ Ｐゴシック" charset="-128"/>
              </a:rPr>
              <a:t>Why do monopolies arise?</a:t>
            </a:r>
          </a:p>
          <a:p>
            <a:pPr marL="285750" indent="-285750">
              <a:buClr>
                <a:srgbClr val="6C45BB"/>
              </a:buClr>
              <a:buSzPct val="120000"/>
              <a:buFont typeface="Arial" charset="0"/>
              <a:buChar char="•"/>
            </a:pPr>
            <a:r>
              <a:rPr lang="en-US" smtClean="0">
                <a:latin typeface="Arial" charset="0"/>
                <a:cs typeface="ＭＳ Ｐゴシック" charset="-128"/>
              </a:rPr>
              <a:t>Why is </a:t>
            </a:r>
            <a:r>
              <a:rPr lang="en-US" i="1" smtClean="0">
                <a:latin typeface="Arial" charset="0"/>
                <a:cs typeface="ＭＳ Ｐゴシック" charset="-128"/>
              </a:rPr>
              <a:t>MR</a:t>
            </a:r>
            <a:r>
              <a:rPr lang="en-US" smtClean="0">
                <a:latin typeface="Arial" charset="0"/>
                <a:cs typeface="ＭＳ Ｐゴシック" charset="-128"/>
              </a:rPr>
              <a:t> &lt; </a:t>
            </a:r>
            <a:r>
              <a:rPr lang="en-US" i="1" smtClean="0">
                <a:latin typeface="Arial" charset="0"/>
                <a:cs typeface="ＭＳ Ｐゴシック" charset="-128"/>
              </a:rPr>
              <a:t>P</a:t>
            </a:r>
            <a:r>
              <a:rPr lang="en-US" smtClean="0">
                <a:latin typeface="Arial" charset="0"/>
                <a:cs typeface="ＭＳ Ｐゴシック" charset="-128"/>
              </a:rPr>
              <a:t>  for a monopolist?</a:t>
            </a:r>
          </a:p>
          <a:p>
            <a:pPr marL="285750" indent="-285750">
              <a:buClr>
                <a:srgbClr val="6C45BB"/>
              </a:buClr>
              <a:buSzPct val="120000"/>
              <a:buFont typeface="Arial" charset="0"/>
              <a:buChar char="•"/>
            </a:pPr>
            <a:r>
              <a:rPr lang="en-US" smtClean="0">
                <a:latin typeface="Arial" charset="0"/>
                <a:cs typeface="ＭＳ Ｐゴシック" charset="-128"/>
              </a:rPr>
              <a:t>How do monopolies choose their </a:t>
            </a:r>
            <a:r>
              <a:rPr lang="en-US" i="1" smtClean="0">
                <a:latin typeface="Arial" charset="0"/>
                <a:cs typeface="ＭＳ Ｐゴシック" charset="-128"/>
              </a:rPr>
              <a:t>P</a:t>
            </a:r>
            <a:r>
              <a:rPr lang="en-US" smtClean="0">
                <a:latin typeface="Arial" charset="0"/>
                <a:cs typeface="ＭＳ Ｐゴシック" charset="-128"/>
              </a:rPr>
              <a:t> and </a:t>
            </a:r>
            <a:r>
              <a:rPr lang="en-US" i="1" smtClean="0">
                <a:latin typeface="Arial" charset="0"/>
                <a:cs typeface="ＭＳ Ｐゴシック" charset="-128"/>
              </a:rPr>
              <a:t>Q</a:t>
            </a:r>
            <a:r>
              <a:rPr lang="en-US" smtClean="0">
                <a:latin typeface="Arial" charset="0"/>
                <a:cs typeface="ＭＳ Ｐゴシック" charset="-128"/>
              </a:rPr>
              <a:t>?  </a:t>
            </a:r>
          </a:p>
          <a:p>
            <a:pPr marL="285750" indent="-285750">
              <a:buClr>
                <a:srgbClr val="6C45BB"/>
              </a:buClr>
              <a:buSzPct val="120000"/>
              <a:buFont typeface="Arial" charset="0"/>
              <a:buChar char="•"/>
            </a:pPr>
            <a:r>
              <a:rPr lang="en-US" smtClean="0">
                <a:latin typeface="Arial" charset="0"/>
                <a:cs typeface="ＭＳ Ｐゴシック" charset="-128"/>
              </a:rPr>
              <a:t>How do monopolies affect society’s well-being?</a:t>
            </a:r>
          </a:p>
          <a:p>
            <a:pPr marL="285750" indent="-285750">
              <a:buClr>
                <a:srgbClr val="6C45BB"/>
              </a:buClr>
              <a:buSzPct val="120000"/>
              <a:buFont typeface="Arial" charset="0"/>
              <a:buChar char="•"/>
            </a:pPr>
            <a:r>
              <a:rPr lang="en-US" smtClean="0">
                <a:latin typeface="Arial" charset="0"/>
                <a:cs typeface="ＭＳ Ｐゴシック" charset="-128"/>
              </a:rPr>
              <a:t>What can the government do about monopolies?</a:t>
            </a:r>
          </a:p>
          <a:p>
            <a:pPr marL="285750" indent="-285750">
              <a:buClr>
                <a:srgbClr val="6C45BB"/>
              </a:buClr>
              <a:buSzPct val="120000"/>
              <a:buFont typeface="Arial" charset="0"/>
              <a:buChar char="•"/>
            </a:pPr>
            <a:r>
              <a:rPr lang="en-US" smtClean="0">
                <a:latin typeface="Arial" charset="0"/>
                <a:cs typeface="ＭＳ Ｐゴシック" charset="-128"/>
              </a:rPr>
              <a:t>What is price discrimination?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57763" y="1852613"/>
            <a:ext cx="3108325" cy="1957387"/>
            <a:chOff x="3123" y="1167"/>
            <a:chExt cx="1958" cy="1233"/>
          </a:xfrm>
        </p:grpSpPr>
        <p:sp>
          <p:nvSpPr>
            <p:cNvPr id="48153" name="AutoShape 4"/>
            <p:cNvSpPr>
              <a:spLocks noChangeArrowheads="1"/>
            </p:cNvSpPr>
            <p:nvPr/>
          </p:nvSpPr>
          <p:spPr bwMode="auto">
            <a:xfrm>
              <a:off x="3123" y="1299"/>
              <a:ext cx="1644" cy="1101"/>
            </a:xfrm>
            <a:prstGeom prst="rtTriangle">
              <a:avLst/>
            </a:prstGeom>
            <a:solidFill>
              <a:srgbClr val="FFFFCC"/>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48154" name="Group 45"/>
            <p:cNvGrpSpPr>
              <a:grpSpLocks/>
            </p:cNvGrpSpPr>
            <p:nvPr/>
          </p:nvGrpSpPr>
          <p:grpSpPr bwMode="auto">
            <a:xfrm>
              <a:off x="3717" y="1167"/>
              <a:ext cx="1364" cy="863"/>
              <a:chOff x="3717" y="1167"/>
              <a:chExt cx="1364" cy="863"/>
            </a:xfrm>
          </p:grpSpPr>
          <p:sp>
            <p:nvSpPr>
              <p:cNvPr id="48155" name="Text Box 43"/>
              <p:cNvSpPr txBox="1">
                <a:spLocks noChangeArrowheads="1"/>
              </p:cNvSpPr>
              <p:nvPr/>
            </p:nvSpPr>
            <p:spPr bwMode="auto">
              <a:xfrm>
                <a:off x="3931" y="1167"/>
                <a:ext cx="1150" cy="518"/>
              </a:xfrm>
              <a:prstGeom prst="rect">
                <a:avLst/>
              </a:prstGeom>
              <a:noFill/>
              <a:ln w="9525">
                <a:noFill/>
                <a:miter lim="800000"/>
                <a:headEnd/>
                <a:tailEnd/>
              </a:ln>
            </p:spPr>
            <p:txBody>
              <a:bodyPr>
                <a:prstTxWarp prst="textNoShape">
                  <a:avLst/>
                </a:prstTxWarp>
                <a:spAutoFit/>
              </a:bodyPr>
              <a:lstStyle/>
              <a:p>
                <a:pPr>
                  <a:spcBef>
                    <a:spcPct val="50000"/>
                  </a:spcBef>
                </a:pPr>
                <a:r>
                  <a:rPr lang="en-US" sz="2400">
                    <a:ea typeface="Arial" charset="0"/>
                    <a:cs typeface="Arial" charset="0"/>
                  </a:rPr>
                  <a:t>Monopoly profit</a:t>
                </a:r>
              </a:p>
            </p:txBody>
          </p:sp>
          <p:sp>
            <p:nvSpPr>
              <p:cNvPr id="48156" name="Arc 44"/>
              <p:cNvSpPr>
                <a:spLocks/>
              </p:cNvSpPr>
              <p:nvPr/>
            </p:nvSpPr>
            <p:spPr bwMode="auto">
              <a:xfrm>
                <a:off x="3717" y="1493"/>
                <a:ext cx="425" cy="537"/>
              </a:xfrm>
              <a:custGeom>
                <a:avLst/>
                <a:gdLst>
                  <a:gd name="T0" fmla="*/ 0 w 20745"/>
                  <a:gd name="T1" fmla="*/ 0 h 19232"/>
                  <a:gd name="T2" fmla="*/ 0 w 20745"/>
                  <a:gd name="T3" fmla="*/ 0 h 19232"/>
                  <a:gd name="T4" fmla="*/ 0 w 20745"/>
                  <a:gd name="T5" fmla="*/ 0 h 19232"/>
                  <a:gd name="T6" fmla="*/ 0 60000 65536"/>
                  <a:gd name="T7" fmla="*/ 0 60000 65536"/>
                  <a:gd name="T8" fmla="*/ 0 60000 65536"/>
                  <a:gd name="T9" fmla="*/ 0 w 20745"/>
                  <a:gd name="T10" fmla="*/ 0 h 19232"/>
                  <a:gd name="T11" fmla="*/ 20745 w 20745"/>
                  <a:gd name="T12" fmla="*/ 19232 h 19232"/>
                </a:gdLst>
                <a:ahLst/>
                <a:cxnLst>
                  <a:cxn ang="T6">
                    <a:pos x="T0" y="T1"/>
                  </a:cxn>
                  <a:cxn ang="T7">
                    <a:pos x="T2" y="T3"/>
                  </a:cxn>
                  <a:cxn ang="T8">
                    <a:pos x="T4" y="T5"/>
                  </a:cxn>
                </a:cxnLst>
                <a:rect l="T9" t="T10" r="T11" b="T12"/>
                <a:pathLst>
                  <a:path w="20745" h="19232" fill="none" extrusionOk="0">
                    <a:moveTo>
                      <a:pt x="20745" y="6017"/>
                    </a:moveTo>
                    <a:cubicBezTo>
                      <a:pt x="19085" y="11738"/>
                      <a:pt x="15137" y="16520"/>
                      <a:pt x="9833" y="19232"/>
                    </a:cubicBezTo>
                  </a:path>
                  <a:path w="20745" h="19232" stroke="0" extrusionOk="0">
                    <a:moveTo>
                      <a:pt x="20745" y="6017"/>
                    </a:moveTo>
                    <a:cubicBezTo>
                      <a:pt x="19085" y="11738"/>
                      <a:pt x="15137" y="16520"/>
                      <a:pt x="9833" y="19232"/>
                    </a:cubicBezTo>
                    <a:lnTo>
                      <a:pt x="0" y="0"/>
                    </a:lnTo>
                    <a:close/>
                  </a:path>
                </a:pathLst>
              </a:custGeom>
              <a:noFill/>
              <a:ln w="28575">
                <a:solidFill>
                  <a:schemeClr val="tx1"/>
                </a:solidFill>
                <a:round/>
                <a:headEnd/>
                <a:tailEnd type="triangle" w="lg" len="med"/>
              </a:ln>
            </p:spPr>
            <p:txBody>
              <a:bodyPr wrap="none" anchor="ctr">
                <a:prstTxWarp prst="textNoShape">
                  <a:avLst/>
                </a:prstTxWarp>
              </a:bodyPr>
              <a:lstStyle/>
              <a:p>
                <a:endParaRPr lang="en-US"/>
              </a:p>
            </p:txBody>
          </p:sp>
        </p:grpSp>
      </p:grpSp>
      <p:sp>
        <p:nvSpPr>
          <p:cNvPr id="25605" name="Rectangle 5"/>
          <p:cNvSpPr>
            <a:spLocks noGrp="1" noChangeArrowheads="1"/>
          </p:cNvSpPr>
          <p:nvPr>
            <p:ph type="title" idx="4294967295"/>
          </p:nvPr>
        </p:nvSpPr>
        <p:spPr>
          <a:xfrm>
            <a:off x="457200" y="280988"/>
            <a:ext cx="8229600" cy="649287"/>
          </a:xfrm>
        </p:spPr>
        <p:txBody>
          <a:bodyPr rtlCol="0">
            <a:normAutofit fontScale="90000"/>
          </a:bodyPr>
          <a:lstStyle/>
          <a:p>
            <a:pPr algn="ctr" fontAlgn="auto">
              <a:spcAft>
                <a:spcPts val="0"/>
              </a:spcAft>
              <a:defRPr/>
            </a:pPr>
            <a:r>
              <a:rPr lang="en-US" sz="3200" dirty="0" smtClean="0"/>
              <a:t>Perfect Price Discrimination vs. </a:t>
            </a:r>
            <a:br>
              <a:rPr lang="en-US" sz="3200" dirty="0" smtClean="0"/>
            </a:br>
            <a:r>
              <a:rPr lang="en-US" sz="3200" dirty="0" smtClean="0"/>
              <a:t>Single Price Monopoly</a:t>
            </a:r>
          </a:p>
        </p:txBody>
      </p:sp>
      <p:sp>
        <p:nvSpPr>
          <p:cNvPr id="189446" name="Rectangle 6"/>
          <p:cNvSpPr>
            <a:spLocks noGrp="1" noChangeArrowheads="1"/>
          </p:cNvSpPr>
          <p:nvPr>
            <p:ph type="body" idx="4294967295"/>
          </p:nvPr>
        </p:nvSpPr>
        <p:spPr>
          <a:xfrm>
            <a:off x="385763" y="1138238"/>
            <a:ext cx="3609975" cy="5268912"/>
          </a:xfrm>
        </p:spPr>
        <p:txBody>
          <a:bodyPr/>
          <a:lstStyle/>
          <a:p>
            <a:pPr marL="0" indent="0">
              <a:spcBef>
                <a:spcPct val="30000"/>
              </a:spcBef>
              <a:buFont typeface="Wingdings" charset="2"/>
              <a:buNone/>
            </a:pPr>
            <a:r>
              <a:rPr lang="en-US" sz="2600" dirty="0" smtClean="0">
                <a:latin typeface="Arial" charset="0"/>
              </a:rPr>
              <a:t>Here, the monopolist produces the competitive quantity, but charges each buyer his or her WTP. </a:t>
            </a:r>
          </a:p>
          <a:p>
            <a:pPr marL="0" indent="0">
              <a:spcBef>
                <a:spcPct val="30000"/>
              </a:spcBef>
              <a:buFont typeface="Wingdings" charset="2"/>
              <a:buNone/>
            </a:pPr>
            <a:r>
              <a:rPr lang="en-US" sz="2600" dirty="0" smtClean="0">
                <a:latin typeface="Arial" charset="0"/>
              </a:rPr>
              <a:t>This is called </a:t>
            </a:r>
            <a:r>
              <a:rPr lang="en-US" sz="2600" b="1" dirty="0" smtClean="0">
                <a:solidFill>
                  <a:srgbClr val="CC0000"/>
                </a:solidFill>
                <a:latin typeface="Arial" charset="0"/>
              </a:rPr>
              <a:t>perfect price discrimination</a:t>
            </a:r>
            <a:r>
              <a:rPr lang="en-US" sz="2600" dirty="0" smtClean="0">
                <a:latin typeface="Arial" charset="0"/>
              </a:rPr>
              <a:t>.</a:t>
            </a:r>
          </a:p>
          <a:p>
            <a:pPr marL="0" indent="0">
              <a:spcBef>
                <a:spcPct val="30000"/>
              </a:spcBef>
              <a:buFont typeface="Wingdings" charset="2"/>
              <a:buNone/>
            </a:pPr>
            <a:r>
              <a:rPr lang="en-US" sz="2600" dirty="0" smtClean="0">
                <a:latin typeface="Arial" charset="0"/>
              </a:rPr>
              <a:t>The monopolist captures all CS </a:t>
            </a:r>
            <a:br>
              <a:rPr lang="en-US" sz="2600" dirty="0" smtClean="0">
                <a:latin typeface="Arial" charset="0"/>
              </a:rPr>
            </a:br>
            <a:r>
              <a:rPr lang="en-US" sz="2600" dirty="0" smtClean="0">
                <a:latin typeface="Arial" charset="0"/>
              </a:rPr>
              <a:t>as profit.</a:t>
            </a:r>
          </a:p>
          <a:p>
            <a:pPr marL="0" indent="0">
              <a:spcBef>
                <a:spcPct val="30000"/>
              </a:spcBef>
              <a:buFont typeface="Wingdings" charset="2"/>
              <a:buNone/>
            </a:pPr>
            <a:r>
              <a:rPr lang="en-US" sz="2600" dirty="0" smtClean="0">
                <a:latin typeface="Arial" charset="0"/>
              </a:rPr>
              <a:t>But there’s no DWL. </a:t>
            </a:r>
          </a:p>
        </p:txBody>
      </p:sp>
      <p:grpSp>
        <p:nvGrpSpPr>
          <p:cNvPr id="48132" name="Group 7"/>
          <p:cNvGrpSpPr>
            <a:grpSpLocks/>
          </p:cNvGrpSpPr>
          <p:nvPr/>
        </p:nvGrpSpPr>
        <p:grpSpPr bwMode="auto">
          <a:xfrm>
            <a:off x="4271963" y="3573463"/>
            <a:ext cx="4062412" cy="473075"/>
            <a:chOff x="2595" y="2155"/>
            <a:chExt cx="2559" cy="298"/>
          </a:xfrm>
        </p:grpSpPr>
        <p:sp>
          <p:nvSpPr>
            <p:cNvPr id="48151" name="Line 8"/>
            <p:cNvSpPr>
              <a:spLocks noChangeShapeType="1"/>
            </p:cNvSpPr>
            <p:nvPr/>
          </p:nvSpPr>
          <p:spPr bwMode="auto">
            <a:xfrm>
              <a:off x="3022" y="2305"/>
              <a:ext cx="2132" cy="0"/>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8152" name="Rectangle 9"/>
            <p:cNvSpPr>
              <a:spLocks noChangeArrowheads="1"/>
            </p:cNvSpPr>
            <p:nvPr/>
          </p:nvSpPr>
          <p:spPr bwMode="auto">
            <a:xfrm>
              <a:off x="2595" y="2155"/>
              <a:ext cx="429" cy="298"/>
            </a:xfrm>
            <a:prstGeom prst="rect">
              <a:avLst/>
            </a:prstGeom>
            <a:noFill/>
            <a:ln w="9525">
              <a:noFill/>
              <a:miter lim="800000"/>
              <a:headEnd/>
              <a:tailEnd/>
            </a:ln>
          </p:spPr>
          <p:txBody>
            <a:bodyPr>
              <a:prstTxWarp prst="textNoShape">
                <a:avLst/>
              </a:prstTxWarp>
              <a:spAutoFit/>
            </a:bodyPr>
            <a:lstStyle/>
            <a:p>
              <a:r>
                <a:rPr lang="en-US" sz="2500" i="1">
                  <a:ea typeface="Arial" charset="0"/>
                  <a:cs typeface="Arial" charset="0"/>
                </a:rPr>
                <a:t>MC</a:t>
              </a:r>
            </a:p>
          </p:txBody>
        </p:sp>
      </p:grpSp>
      <p:grpSp>
        <p:nvGrpSpPr>
          <p:cNvPr id="48133" name="Group 10"/>
          <p:cNvGrpSpPr>
            <a:grpSpLocks/>
          </p:cNvGrpSpPr>
          <p:nvPr/>
        </p:nvGrpSpPr>
        <p:grpSpPr bwMode="auto">
          <a:xfrm>
            <a:off x="3348038" y="1617663"/>
            <a:ext cx="5451475" cy="4178300"/>
            <a:chOff x="1579" y="1014"/>
            <a:chExt cx="3434" cy="2632"/>
          </a:xfrm>
        </p:grpSpPr>
        <p:grpSp>
          <p:nvGrpSpPr>
            <p:cNvPr id="48146" name="Group 11"/>
            <p:cNvGrpSpPr>
              <a:grpSpLocks/>
            </p:cNvGrpSpPr>
            <p:nvPr/>
          </p:nvGrpSpPr>
          <p:grpSpPr bwMode="auto">
            <a:xfrm>
              <a:off x="2591" y="1080"/>
              <a:ext cx="2262" cy="2284"/>
              <a:chOff x="1489" y="785"/>
              <a:chExt cx="3650" cy="2492"/>
            </a:xfrm>
          </p:grpSpPr>
          <p:sp>
            <p:nvSpPr>
              <p:cNvPr id="48149" name="Line 12"/>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48150" name="Line 13"/>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8147" name="Text Box 14"/>
            <p:cNvSpPr txBox="1">
              <a:spLocks noChangeArrowheads="1"/>
            </p:cNvSpPr>
            <p:nvPr/>
          </p:nvSpPr>
          <p:spPr bwMode="auto">
            <a:xfrm>
              <a:off x="4232" y="3416"/>
              <a:ext cx="781"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Quantity</a:t>
              </a:r>
            </a:p>
          </p:txBody>
        </p:sp>
        <p:sp>
          <p:nvSpPr>
            <p:cNvPr id="48148" name="Text Box 15"/>
            <p:cNvSpPr txBox="1">
              <a:spLocks noChangeArrowheads="1"/>
            </p:cNvSpPr>
            <p:nvPr/>
          </p:nvSpPr>
          <p:spPr bwMode="auto">
            <a:xfrm>
              <a:off x="1579" y="1014"/>
              <a:ext cx="1001"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sz="2400">
                  <a:ea typeface="Arial" charset="0"/>
                  <a:cs typeface="Arial" charset="0"/>
                </a:rPr>
                <a:t>Price</a:t>
              </a:r>
            </a:p>
          </p:txBody>
        </p:sp>
      </p:grpSp>
      <p:grpSp>
        <p:nvGrpSpPr>
          <p:cNvPr id="48134" name="Group 16"/>
          <p:cNvGrpSpPr>
            <a:grpSpLocks/>
          </p:cNvGrpSpPr>
          <p:nvPr/>
        </p:nvGrpSpPr>
        <p:grpSpPr bwMode="auto">
          <a:xfrm>
            <a:off x="4951413" y="2058988"/>
            <a:ext cx="3595687" cy="2457450"/>
            <a:chOff x="2589" y="1292"/>
            <a:chExt cx="2265" cy="1548"/>
          </a:xfrm>
        </p:grpSpPr>
        <p:sp>
          <p:nvSpPr>
            <p:cNvPr id="48144" name="Line 17"/>
            <p:cNvSpPr>
              <a:spLocks noChangeShapeType="1"/>
            </p:cNvSpPr>
            <p:nvPr/>
          </p:nvSpPr>
          <p:spPr bwMode="auto">
            <a:xfrm>
              <a:off x="2589" y="1292"/>
              <a:ext cx="2055" cy="1368"/>
            </a:xfrm>
            <a:prstGeom prst="line">
              <a:avLst/>
            </a:prstGeom>
            <a:noFill/>
            <a:ln w="38100">
              <a:solidFill>
                <a:srgbClr val="333399"/>
              </a:solidFill>
              <a:round/>
              <a:headEnd/>
              <a:tailEnd/>
            </a:ln>
          </p:spPr>
          <p:txBody>
            <a:bodyPr>
              <a:prstTxWarp prst="textNoShape">
                <a:avLst/>
              </a:prstTxWarp>
            </a:bodyPr>
            <a:lstStyle/>
            <a:p>
              <a:endParaRPr lang="en-US"/>
            </a:p>
          </p:txBody>
        </p:sp>
        <p:sp>
          <p:nvSpPr>
            <p:cNvPr id="48145" name="Text Box 18"/>
            <p:cNvSpPr txBox="1">
              <a:spLocks noChangeArrowheads="1"/>
            </p:cNvSpPr>
            <p:nvPr/>
          </p:nvSpPr>
          <p:spPr bwMode="auto">
            <a:xfrm>
              <a:off x="4580" y="2610"/>
              <a:ext cx="2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D</a:t>
              </a:r>
            </a:p>
          </p:txBody>
        </p:sp>
      </p:grpSp>
      <p:grpSp>
        <p:nvGrpSpPr>
          <p:cNvPr id="48135" name="Group 19"/>
          <p:cNvGrpSpPr>
            <a:grpSpLocks/>
          </p:cNvGrpSpPr>
          <p:nvPr/>
        </p:nvGrpSpPr>
        <p:grpSpPr bwMode="auto">
          <a:xfrm>
            <a:off x="4962525" y="2074863"/>
            <a:ext cx="2600325" cy="3024187"/>
            <a:chOff x="2596" y="1302"/>
            <a:chExt cx="1638" cy="1905"/>
          </a:xfrm>
        </p:grpSpPr>
        <p:sp>
          <p:nvSpPr>
            <p:cNvPr id="48142" name="Line 20"/>
            <p:cNvSpPr>
              <a:spLocks noChangeShapeType="1"/>
            </p:cNvSpPr>
            <p:nvPr/>
          </p:nvSpPr>
          <p:spPr bwMode="auto">
            <a:xfrm>
              <a:off x="2596" y="1302"/>
              <a:ext cx="1299" cy="1704"/>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8143" name="Text Box 21"/>
            <p:cNvSpPr txBox="1">
              <a:spLocks noChangeArrowheads="1"/>
            </p:cNvSpPr>
            <p:nvPr/>
          </p:nvSpPr>
          <p:spPr bwMode="auto">
            <a:xfrm>
              <a:off x="3860" y="2977"/>
              <a:ext cx="374"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400" i="1">
                  <a:ea typeface="Arial" charset="0"/>
                  <a:cs typeface="Arial" charset="0"/>
                </a:rPr>
                <a:t>MR</a:t>
              </a:r>
            </a:p>
          </p:txBody>
        </p:sp>
      </p:grpSp>
      <p:grpSp>
        <p:nvGrpSpPr>
          <p:cNvPr id="48136" name="Group 29"/>
          <p:cNvGrpSpPr>
            <a:grpSpLocks/>
          </p:cNvGrpSpPr>
          <p:nvPr/>
        </p:nvGrpSpPr>
        <p:grpSpPr bwMode="auto">
          <a:xfrm>
            <a:off x="6972300" y="3746500"/>
            <a:ext cx="688975" cy="2438400"/>
            <a:chOff x="4296" y="2264"/>
            <a:chExt cx="434" cy="1536"/>
          </a:xfrm>
        </p:grpSpPr>
        <p:sp>
          <p:nvSpPr>
            <p:cNvPr id="48137" name="Line 30"/>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48138" name="Oval 31"/>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nvGrpSpPr>
            <p:cNvPr id="48139" name="Group 32"/>
            <p:cNvGrpSpPr>
              <a:grpSpLocks/>
            </p:cNvGrpSpPr>
            <p:nvPr/>
          </p:nvGrpSpPr>
          <p:grpSpPr bwMode="auto">
            <a:xfrm>
              <a:off x="4296" y="3300"/>
              <a:ext cx="384" cy="500"/>
              <a:chOff x="4296" y="3300"/>
              <a:chExt cx="384" cy="500"/>
            </a:xfrm>
          </p:grpSpPr>
          <p:sp>
            <p:nvSpPr>
              <p:cNvPr id="48140" name="Text Box 33"/>
              <p:cNvSpPr txBox="1">
                <a:spLocks noChangeArrowheads="1"/>
              </p:cNvSpPr>
              <p:nvPr/>
            </p:nvSpPr>
            <p:spPr bwMode="auto">
              <a:xfrm>
                <a:off x="4296" y="3531"/>
                <a:ext cx="311" cy="269"/>
              </a:xfrm>
              <a:prstGeom prst="rect">
                <a:avLst/>
              </a:prstGeom>
              <a:noFill/>
              <a:ln w="9525">
                <a:noFill/>
                <a:miter lim="800000"/>
                <a:headEnd/>
                <a:tailEnd/>
              </a:ln>
            </p:spPr>
            <p:txBody>
              <a:bodyPr lIns="0" tIns="0" rIns="0">
                <a:prstTxWarp prst="textNoShape">
                  <a:avLst/>
                </a:prstTxWarp>
                <a:spAutoFit/>
              </a:bodyPr>
              <a:lstStyle/>
              <a:p>
                <a:pPr algn="ctr">
                  <a:spcBef>
                    <a:spcPct val="50000"/>
                  </a:spcBef>
                </a:pPr>
                <a:r>
                  <a:rPr lang="en-US" sz="2500" b="1" i="1">
                    <a:ea typeface="Arial" charset="0"/>
                    <a:cs typeface="Arial" charset="0"/>
                  </a:rPr>
                  <a:t>Q</a:t>
                </a:r>
                <a:endParaRPr lang="en-US" sz="2500" b="1" baseline="-25000">
                  <a:ea typeface="Arial" charset="0"/>
                  <a:cs typeface="Arial" charset="0"/>
                </a:endParaRPr>
              </a:p>
            </p:txBody>
          </p:sp>
          <p:sp>
            <p:nvSpPr>
              <p:cNvPr id="48141" name="Line 34"/>
              <p:cNvSpPr>
                <a:spLocks noChangeShapeType="1"/>
              </p:cNvSpPr>
              <p:nvPr/>
            </p:nvSpPr>
            <p:spPr bwMode="auto">
              <a:xfrm flipV="1">
                <a:off x="4494" y="3300"/>
                <a:ext cx="186" cy="270"/>
              </a:xfrm>
              <a:prstGeom prst="line">
                <a:avLst/>
              </a:prstGeom>
              <a:noFill/>
              <a:ln w="9525">
                <a:solidFill>
                  <a:schemeClr val="tx1"/>
                </a:solidFill>
                <a:round/>
                <a:headEnd/>
                <a:tailEnd/>
              </a:ln>
            </p:spPr>
            <p:txBody>
              <a:bodyPr>
                <a:prstTxWarp prst="textNoShape">
                  <a:avLst/>
                </a:prstTxWarp>
              </a:bodyPr>
              <a:lstStyle/>
              <a:p>
                <a:endParaRPr lang="en-US"/>
              </a:p>
            </p:txBody>
          </p:sp>
        </p:gr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46">
                                            <p:txEl>
                                              <p:pRg st="0" end="0"/>
                                            </p:txEl>
                                          </p:spTgt>
                                        </p:tgtEl>
                                        <p:attrNameLst>
                                          <p:attrName>style.visibility</p:attrName>
                                        </p:attrNameLst>
                                      </p:cBhvr>
                                      <p:to>
                                        <p:strVal val="visible"/>
                                      </p:to>
                                    </p:set>
                                    <p:animEffect transition="in" filter="wipe(left)">
                                      <p:cBhvr>
                                        <p:cTn id="7" dur="500"/>
                                        <p:tgtEl>
                                          <p:spTgt spid="1894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9446">
                                            <p:txEl>
                                              <p:pRg st="1" end="1"/>
                                            </p:txEl>
                                          </p:spTgt>
                                        </p:tgtEl>
                                        <p:attrNameLst>
                                          <p:attrName>style.visibility</p:attrName>
                                        </p:attrNameLst>
                                      </p:cBhvr>
                                      <p:to>
                                        <p:strVal val="visible"/>
                                      </p:to>
                                    </p:set>
                                    <p:animEffect transition="in" filter="wipe(left)">
                                      <p:cBhvr>
                                        <p:cTn id="12" dur="500"/>
                                        <p:tgtEl>
                                          <p:spTgt spid="1894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9446">
                                            <p:txEl>
                                              <p:pRg st="2" end="2"/>
                                            </p:txEl>
                                          </p:spTgt>
                                        </p:tgtEl>
                                        <p:attrNameLst>
                                          <p:attrName>style.visibility</p:attrName>
                                        </p:attrNameLst>
                                      </p:cBhvr>
                                      <p:to>
                                        <p:strVal val="visible"/>
                                      </p:to>
                                    </p:set>
                                    <p:animEffect transition="in" filter="wipe(left)">
                                      <p:cBhvr>
                                        <p:cTn id="17" dur="500"/>
                                        <p:tgtEl>
                                          <p:spTgt spid="189446">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9446">
                                            <p:txEl>
                                              <p:pRg st="3" end="3"/>
                                            </p:txEl>
                                          </p:spTgt>
                                        </p:tgtEl>
                                        <p:attrNameLst>
                                          <p:attrName>style.visibility</p:attrName>
                                        </p:attrNameLst>
                                      </p:cBhvr>
                                      <p:to>
                                        <p:strVal val="visible"/>
                                      </p:to>
                                    </p:set>
                                    <p:animEffect transition="in" filter="wipe(left)">
                                      <p:cBhvr>
                                        <p:cTn id="26" dur="500"/>
                                        <p:tgtEl>
                                          <p:spTgt spid="1894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lstStyle/>
          <a:p>
            <a:r>
              <a:rPr lang="en-US" sz="3200" smtClean="0">
                <a:latin typeface="Tahoma" charset="0"/>
                <a:ea typeface="Tahoma" charset="0"/>
                <a:cs typeface="Tahoma" charset="0"/>
              </a:rPr>
              <a:t>Price Discrimination in the Real World</a:t>
            </a:r>
          </a:p>
        </p:txBody>
      </p:sp>
      <p:sp>
        <p:nvSpPr>
          <p:cNvPr id="26629" name="Rectangle 3"/>
          <p:cNvSpPr>
            <a:spLocks noGrp="1" noChangeArrowheads="1"/>
          </p:cNvSpPr>
          <p:nvPr>
            <p:ph type="body" idx="4294967295"/>
          </p:nvPr>
        </p:nvSpPr>
        <p:spPr/>
        <p:txBody>
          <a:bodyPr/>
          <a:lstStyle/>
          <a:p>
            <a:r>
              <a:rPr lang="en-US" dirty="0" smtClean="0">
                <a:latin typeface="Arial" charset="0"/>
              </a:rPr>
              <a:t>In the real world, perfect price discrimination is not possible:  </a:t>
            </a:r>
          </a:p>
          <a:p>
            <a:pPr lvl="1"/>
            <a:r>
              <a:rPr lang="en-US" dirty="0" smtClean="0">
                <a:latin typeface="Arial" charset="0"/>
              </a:rPr>
              <a:t>No firm knows every buyer’s WTP.</a:t>
            </a:r>
          </a:p>
          <a:p>
            <a:pPr lvl="1"/>
            <a:r>
              <a:rPr lang="en-US" dirty="0" smtClean="0">
                <a:latin typeface="Arial" charset="0"/>
              </a:rPr>
              <a:t>Buyers do not reveal it to sellers.</a:t>
            </a:r>
          </a:p>
          <a:p>
            <a:r>
              <a:rPr lang="en-US" dirty="0" smtClean="0">
                <a:latin typeface="Arial" charset="0"/>
              </a:rPr>
              <a:t>So, firms divide customers into groups based on some observable trait that is likely related to WTP, such as age.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r>
              <a:rPr lang="en-US" smtClean="0">
                <a:latin typeface="Tahoma" charset="0"/>
                <a:ea typeface="Tahoma" charset="0"/>
                <a:cs typeface="Tahoma" charset="0"/>
              </a:rPr>
              <a:t>Examples of Price Discrimination</a:t>
            </a:r>
          </a:p>
        </p:txBody>
      </p:sp>
      <p:sp>
        <p:nvSpPr>
          <p:cNvPr id="27653" name="Rectangle 3"/>
          <p:cNvSpPr>
            <a:spLocks noGrp="1" noChangeArrowheads="1"/>
          </p:cNvSpPr>
          <p:nvPr>
            <p:ph type="body" idx="4294967295"/>
          </p:nvPr>
        </p:nvSpPr>
        <p:spPr/>
        <p:txBody>
          <a:bodyPr/>
          <a:lstStyle/>
          <a:p>
            <a:pPr>
              <a:buFont typeface="Wingdings" charset="2"/>
              <a:buNone/>
            </a:pPr>
            <a:r>
              <a:rPr lang="en-US" u="sng" smtClean="0">
                <a:latin typeface="Arial" charset="0"/>
              </a:rPr>
              <a:t>Movie tickets</a:t>
            </a:r>
            <a:br>
              <a:rPr lang="en-US" u="sng" smtClean="0">
                <a:latin typeface="Arial" charset="0"/>
              </a:rPr>
            </a:br>
            <a:r>
              <a:rPr lang="en-US" smtClean="0">
                <a:latin typeface="Arial" charset="0"/>
              </a:rPr>
              <a:t>Discounts for seniors, students, and people </a:t>
            </a:r>
            <a:br>
              <a:rPr lang="en-US" smtClean="0">
                <a:latin typeface="Arial" charset="0"/>
              </a:rPr>
            </a:br>
            <a:r>
              <a:rPr lang="en-US" smtClean="0">
                <a:latin typeface="Arial" charset="0"/>
              </a:rPr>
              <a:t>who can attend during weekday afternoons. </a:t>
            </a:r>
            <a:br>
              <a:rPr lang="en-US" smtClean="0">
                <a:latin typeface="Arial" charset="0"/>
              </a:rPr>
            </a:br>
            <a:r>
              <a:rPr lang="en-US" smtClean="0">
                <a:latin typeface="Arial" charset="0"/>
              </a:rPr>
              <a:t>They are all more likely to have lower WTP </a:t>
            </a:r>
            <a:br>
              <a:rPr lang="en-US" smtClean="0">
                <a:latin typeface="Arial" charset="0"/>
              </a:rPr>
            </a:br>
            <a:r>
              <a:rPr lang="en-US" smtClean="0">
                <a:latin typeface="Arial" charset="0"/>
              </a:rPr>
              <a:t>than people who pay full price on Friday night.</a:t>
            </a:r>
          </a:p>
          <a:p>
            <a:pPr>
              <a:buFont typeface="Wingdings" charset="2"/>
              <a:buNone/>
            </a:pPr>
            <a:r>
              <a:rPr lang="en-US" u="sng" smtClean="0">
                <a:latin typeface="Arial" charset="0"/>
              </a:rPr>
              <a:t>Airline prices</a:t>
            </a:r>
            <a:br>
              <a:rPr lang="en-US" u="sng" smtClean="0">
                <a:latin typeface="Arial" charset="0"/>
              </a:rPr>
            </a:br>
            <a:r>
              <a:rPr lang="en-US" smtClean="0">
                <a:latin typeface="Arial" charset="0"/>
              </a:rPr>
              <a:t>Discounts for Saturday-night stayovers help distinguish business travelers, who usually have higher WTP, from more price-sensitive leisure travelers.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nvPr>
        </p:nvSpPr>
        <p:spPr/>
        <p:txBody>
          <a:bodyPr/>
          <a:lstStyle/>
          <a:p>
            <a:r>
              <a:rPr lang="en-US" smtClean="0">
                <a:latin typeface="Tahoma" charset="0"/>
                <a:ea typeface="Tahoma" charset="0"/>
                <a:cs typeface="Tahoma" charset="0"/>
              </a:rPr>
              <a:t>Examples of Price Discrimination</a:t>
            </a:r>
          </a:p>
        </p:txBody>
      </p:sp>
      <p:sp>
        <p:nvSpPr>
          <p:cNvPr id="28677" name="Rectangle 3"/>
          <p:cNvSpPr>
            <a:spLocks noGrp="1" noChangeArrowheads="1"/>
          </p:cNvSpPr>
          <p:nvPr>
            <p:ph type="body" idx="4294967295"/>
          </p:nvPr>
        </p:nvSpPr>
        <p:spPr>
          <a:solidFill>
            <a:schemeClr val="accent2"/>
          </a:solidFill>
        </p:spPr>
        <p:txBody>
          <a:bodyPr/>
          <a:lstStyle/>
          <a:p>
            <a:pPr>
              <a:buFont typeface="Wingdings" charset="2"/>
              <a:buNone/>
            </a:pPr>
            <a:r>
              <a:rPr lang="en-US" u="sng" dirty="0" smtClean="0">
                <a:latin typeface="Arial" charset="0"/>
              </a:rPr>
              <a:t>Discount coupons</a:t>
            </a:r>
            <a:br>
              <a:rPr lang="en-US" u="sng" dirty="0" smtClean="0">
                <a:latin typeface="Arial" charset="0"/>
              </a:rPr>
            </a:br>
            <a:r>
              <a:rPr lang="en-US" dirty="0" smtClean="0">
                <a:latin typeface="Arial" charset="0"/>
              </a:rPr>
              <a:t>People who have time to clip and organize coupons are more likely to have lower income and lower WTP than others.  </a:t>
            </a:r>
          </a:p>
          <a:p>
            <a:pPr>
              <a:buFont typeface="Wingdings" charset="2"/>
              <a:buNone/>
            </a:pPr>
            <a:r>
              <a:rPr lang="en-US" u="sng" dirty="0" smtClean="0">
                <a:latin typeface="Arial" charset="0"/>
              </a:rPr>
              <a:t>Need-based financial aid </a:t>
            </a:r>
            <a:br>
              <a:rPr lang="en-US" u="sng" dirty="0" smtClean="0">
                <a:latin typeface="Arial" charset="0"/>
              </a:rPr>
            </a:br>
            <a:r>
              <a:rPr lang="en-US" dirty="0" smtClean="0">
                <a:latin typeface="Arial" charset="0"/>
              </a:rPr>
              <a:t>Low income families have lower WTP for </a:t>
            </a:r>
            <a:br>
              <a:rPr lang="en-US" dirty="0" smtClean="0">
                <a:latin typeface="Arial" charset="0"/>
              </a:rPr>
            </a:br>
            <a:r>
              <a:rPr lang="en-US" dirty="0" smtClean="0">
                <a:latin typeface="Arial" charset="0"/>
              </a:rPr>
              <a:t>their children’s university education. </a:t>
            </a:r>
            <a:br>
              <a:rPr lang="en-US" dirty="0" smtClean="0">
                <a:latin typeface="Arial" charset="0"/>
              </a:rPr>
            </a:br>
            <a:r>
              <a:rPr lang="en-US" dirty="0" smtClean="0">
                <a:latin typeface="Arial" charset="0"/>
              </a:rPr>
              <a:t>Colleges/universities may price-discriminate by offering need-based aid to low income families.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bg/>
                                          </p:spTgt>
                                        </p:tgtEl>
                                        <p:attrNameLst>
                                          <p:attrName>style.visibility</p:attrName>
                                        </p:attrNameLst>
                                      </p:cBhvr>
                                      <p:to>
                                        <p:strVal val="visible"/>
                                      </p:to>
                                    </p:set>
                                    <p:animEffect transition="in" filter="wipe(left)">
                                      <p:cBhvr>
                                        <p:cTn id="7" dur="500"/>
                                        <p:tgtEl>
                                          <p:spTgt spid="2867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0" end="0"/>
                                            </p:txEl>
                                          </p:spTgt>
                                        </p:tgtEl>
                                        <p:attrNameLst>
                                          <p:attrName>style.visibility</p:attrName>
                                        </p:attrNameLst>
                                      </p:cBhvr>
                                      <p:to>
                                        <p:strVal val="visible"/>
                                      </p:to>
                                    </p:set>
                                    <p:animEffect transition="in" filter="wipe(left)">
                                      <p:cBhvr>
                                        <p:cTn id="12" dur="500"/>
                                        <p:tgtEl>
                                          <p:spTgt spid="286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7">
                                            <p:txEl>
                                              <p:pRg st="1" end="1"/>
                                            </p:txEl>
                                          </p:spTgt>
                                        </p:tgtEl>
                                        <p:attrNameLst>
                                          <p:attrName>style.visibility</p:attrName>
                                        </p:attrNameLst>
                                      </p:cBhvr>
                                      <p:to>
                                        <p:strVal val="visible"/>
                                      </p:to>
                                    </p:set>
                                    <p:animEffect transition="in" filter="wipe(left)">
                                      <p:cBhvr>
                                        <p:cTn id="17" dur="500"/>
                                        <p:tgtEl>
                                          <p:spTgt spid="28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p:txBody>
          <a:bodyPr/>
          <a:lstStyle/>
          <a:p>
            <a:r>
              <a:rPr lang="en-US" smtClean="0">
                <a:latin typeface="Tahoma" charset="0"/>
                <a:ea typeface="Tahoma" charset="0"/>
                <a:cs typeface="Tahoma" charset="0"/>
              </a:rPr>
              <a:t>Examples of Price Discrimination</a:t>
            </a:r>
          </a:p>
        </p:txBody>
      </p:sp>
      <p:sp>
        <p:nvSpPr>
          <p:cNvPr id="29701" name="Rectangle 3"/>
          <p:cNvSpPr>
            <a:spLocks noGrp="1" noChangeArrowheads="1"/>
          </p:cNvSpPr>
          <p:nvPr>
            <p:ph type="body" idx="4294967295"/>
          </p:nvPr>
        </p:nvSpPr>
        <p:spPr/>
        <p:txBody>
          <a:bodyPr/>
          <a:lstStyle/>
          <a:p>
            <a:pPr>
              <a:buFont typeface="Wingdings" charset="2"/>
              <a:buNone/>
            </a:pPr>
            <a:r>
              <a:rPr lang="en-US" u="sng" smtClean="0">
                <a:latin typeface="Arial" charset="0"/>
              </a:rPr>
              <a:t>Quantity discounts</a:t>
            </a:r>
            <a:br>
              <a:rPr lang="en-US" u="sng" smtClean="0">
                <a:latin typeface="Arial" charset="0"/>
              </a:rPr>
            </a:br>
            <a:r>
              <a:rPr lang="en-US" smtClean="0">
                <a:latin typeface="Arial" charset="0"/>
              </a:rPr>
              <a:t>A buyer’s WTP often declines with additional units, so firms charge less per unit for large quantities than small ones.  </a:t>
            </a:r>
          </a:p>
          <a:p>
            <a:pPr>
              <a:buFont typeface="Wingdings" charset="2"/>
              <a:buNone/>
            </a:pPr>
            <a:r>
              <a:rPr lang="en-US" smtClean="0">
                <a:latin typeface="Arial" charset="0"/>
              </a:rPr>
              <a:t>	Example:  A movie theater charges $4 for </a:t>
            </a:r>
            <a:br>
              <a:rPr lang="en-US" smtClean="0">
                <a:latin typeface="Arial" charset="0"/>
              </a:rPr>
            </a:br>
            <a:r>
              <a:rPr lang="en-US" smtClean="0">
                <a:latin typeface="Arial" charset="0"/>
              </a:rPr>
              <a:t>a small drink and $5 for a large one that’s twice as big.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457200" y="219075"/>
            <a:ext cx="8229600" cy="649288"/>
          </a:xfrm>
        </p:spPr>
        <p:txBody>
          <a:bodyPr/>
          <a:lstStyle/>
          <a:p>
            <a:r>
              <a:rPr lang="en-US" sz="3600" smtClean="0">
                <a:latin typeface="Tahoma" charset="0"/>
                <a:ea typeface="Tahoma" charset="0"/>
                <a:cs typeface="Tahoma" charset="0"/>
              </a:rPr>
              <a:t>Public Policy Toward Monopolies</a:t>
            </a:r>
          </a:p>
        </p:txBody>
      </p:sp>
      <p:sp>
        <p:nvSpPr>
          <p:cNvPr id="30725" name="Rectangle 3"/>
          <p:cNvSpPr>
            <a:spLocks noGrp="1" noChangeArrowheads="1"/>
          </p:cNvSpPr>
          <p:nvPr>
            <p:ph type="body" idx="4294967295"/>
          </p:nvPr>
        </p:nvSpPr>
        <p:spPr>
          <a:xfrm>
            <a:off x="457200" y="920750"/>
            <a:ext cx="8229600" cy="5489575"/>
          </a:xfrm>
        </p:spPr>
        <p:txBody>
          <a:bodyPr/>
          <a:lstStyle/>
          <a:p>
            <a:r>
              <a:rPr lang="en-US" sz="2600" dirty="0" smtClean="0">
                <a:latin typeface="Arial" charset="0"/>
              </a:rPr>
              <a:t>Increasing competition with antitrust laws</a:t>
            </a:r>
          </a:p>
          <a:p>
            <a:pPr lvl="1"/>
            <a:r>
              <a:rPr lang="en-US" sz="2600" dirty="0" smtClean="0">
                <a:latin typeface="Arial" charset="0"/>
              </a:rPr>
              <a:t>Ban some anticompetitive practices. </a:t>
            </a:r>
          </a:p>
          <a:p>
            <a:pPr lvl="1"/>
            <a:r>
              <a:rPr lang="en-US" sz="2600" dirty="0" smtClean="0">
                <a:latin typeface="Arial" charset="0"/>
              </a:rPr>
              <a:t>Government to break up monopolies.</a:t>
            </a:r>
          </a:p>
          <a:p>
            <a:pPr lvl="1"/>
            <a:r>
              <a:rPr lang="en-US" sz="2600" dirty="0" smtClean="0">
                <a:latin typeface="Arial" charset="0"/>
              </a:rPr>
              <a:t>e.g., Sherman Antitrust Act (1890), </a:t>
            </a:r>
            <a:br>
              <a:rPr lang="en-US" sz="2600" dirty="0" smtClean="0">
                <a:latin typeface="Arial" charset="0"/>
              </a:rPr>
            </a:br>
            <a:r>
              <a:rPr lang="en-US" sz="2600" dirty="0" smtClean="0">
                <a:latin typeface="Arial" charset="0"/>
              </a:rPr>
              <a:t>Clayton Act (1914)</a:t>
            </a:r>
          </a:p>
          <a:p>
            <a:r>
              <a:rPr lang="en-US" sz="2600" dirty="0" smtClean="0">
                <a:latin typeface="Arial" charset="0"/>
              </a:rPr>
              <a:t>Regulation</a:t>
            </a:r>
          </a:p>
          <a:p>
            <a:pPr lvl="1"/>
            <a:r>
              <a:rPr lang="en-US" sz="2600" dirty="0" smtClean="0">
                <a:latin typeface="Arial" charset="0"/>
              </a:rPr>
              <a:t>Government agencies set the monopolist’s price.</a:t>
            </a:r>
          </a:p>
          <a:p>
            <a:pPr lvl="1"/>
            <a:r>
              <a:rPr lang="en-US" sz="2600" dirty="0" smtClean="0">
                <a:latin typeface="Arial" charset="0"/>
              </a:rPr>
              <a:t>For natural monopolies, </a:t>
            </a:r>
            <a:r>
              <a:rPr lang="en-US" sz="2600" i="1" dirty="0" smtClean="0">
                <a:latin typeface="Arial" charset="0"/>
              </a:rPr>
              <a:t>MC</a:t>
            </a:r>
            <a:r>
              <a:rPr lang="en-US" sz="2600" dirty="0" smtClean="0">
                <a:latin typeface="Arial" charset="0"/>
              </a:rPr>
              <a:t> &lt; </a:t>
            </a:r>
            <a:r>
              <a:rPr lang="en-US" sz="2600" i="1" dirty="0" smtClean="0">
                <a:latin typeface="Arial" charset="0"/>
              </a:rPr>
              <a:t>ATC</a:t>
            </a:r>
            <a:r>
              <a:rPr lang="en-US" sz="2600" dirty="0" smtClean="0">
                <a:latin typeface="Arial" charset="0"/>
              </a:rPr>
              <a:t> at all </a:t>
            </a:r>
            <a:r>
              <a:rPr lang="en-US" sz="2600" b="1" i="1" dirty="0" smtClean="0">
                <a:latin typeface="Arial" charset="0"/>
              </a:rPr>
              <a:t>Q</a:t>
            </a:r>
            <a:r>
              <a:rPr lang="en-US" sz="2600" dirty="0" smtClean="0">
                <a:latin typeface="Arial" charset="0"/>
              </a:rPr>
              <a:t>, </a:t>
            </a:r>
            <a:br>
              <a:rPr lang="en-US" sz="2600" dirty="0" smtClean="0">
                <a:latin typeface="Arial" charset="0"/>
              </a:rPr>
            </a:br>
            <a:r>
              <a:rPr lang="en-US" sz="2600" dirty="0" smtClean="0">
                <a:latin typeface="Arial" charset="0"/>
              </a:rPr>
              <a:t>so marginal cost pricing would result in losses.</a:t>
            </a:r>
          </a:p>
          <a:p>
            <a:pPr lvl="1"/>
            <a:r>
              <a:rPr lang="en-US" sz="2600" dirty="0" smtClean="0">
                <a:latin typeface="Arial" charset="0"/>
              </a:rPr>
              <a:t>If so, regulators might subsidize the monopolist or set </a:t>
            </a:r>
            <a:r>
              <a:rPr lang="en-US" sz="2600" b="1" i="1" dirty="0" smtClean="0">
                <a:latin typeface="Arial" charset="0"/>
              </a:rPr>
              <a:t>P</a:t>
            </a:r>
            <a:r>
              <a:rPr lang="en-US" sz="2600" dirty="0" smtClean="0">
                <a:latin typeface="Arial" charset="0"/>
              </a:rPr>
              <a:t> = </a:t>
            </a:r>
            <a:r>
              <a:rPr lang="en-US" sz="2600" i="1" dirty="0" smtClean="0">
                <a:latin typeface="Arial" charset="0"/>
              </a:rPr>
              <a:t>ATC</a:t>
            </a:r>
            <a:r>
              <a:rPr lang="en-US" sz="2600" dirty="0" smtClean="0">
                <a:latin typeface="Arial" charset="0"/>
              </a:rPr>
              <a:t> for zero economic profit.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5">
                                            <p:txEl>
                                              <p:pRg st="5" end="5"/>
                                            </p:txEl>
                                          </p:spTgt>
                                        </p:tgtEl>
                                        <p:attrNameLst>
                                          <p:attrName>style.visibility</p:attrName>
                                        </p:attrNameLst>
                                      </p:cBhvr>
                                      <p:to>
                                        <p:strVal val="visible"/>
                                      </p:to>
                                    </p:set>
                                    <p:animEffect transition="in" filter="wipe(left)">
                                      <p:cBhvr>
                                        <p:cTn id="32" dur="500"/>
                                        <p:tgtEl>
                                          <p:spTgt spid="307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5">
                                            <p:txEl>
                                              <p:pRg st="6" end="6"/>
                                            </p:txEl>
                                          </p:spTgt>
                                        </p:tgtEl>
                                        <p:attrNameLst>
                                          <p:attrName>style.visibility</p:attrName>
                                        </p:attrNameLst>
                                      </p:cBhvr>
                                      <p:to>
                                        <p:strVal val="visible"/>
                                      </p:to>
                                    </p:set>
                                    <p:animEffect transition="in" filter="wipe(left)">
                                      <p:cBhvr>
                                        <p:cTn id="37" dur="500"/>
                                        <p:tgtEl>
                                          <p:spTgt spid="307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725">
                                            <p:txEl>
                                              <p:pRg st="7" end="7"/>
                                            </p:txEl>
                                          </p:spTgt>
                                        </p:tgtEl>
                                        <p:attrNameLst>
                                          <p:attrName>style.visibility</p:attrName>
                                        </p:attrNameLst>
                                      </p:cBhvr>
                                      <p:to>
                                        <p:strVal val="visible"/>
                                      </p:to>
                                    </p:set>
                                    <p:animEffect transition="in" filter="wipe(left)">
                                      <p:cBhvr>
                                        <p:cTn id="42" dur="500"/>
                                        <p:tgtEl>
                                          <p:spTgt spid="307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457200" y="219075"/>
            <a:ext cx="8229600" cy="649288"/>
          </a:xfrm>
        </p:spPr>
        <p:txBody>
          <a:bodyPr/>
          <a:lstStyle/>
          <a:p>
            <a:r>
              <a:rPr lang="en-US" sz="3600" smtClean="0">
                <a:latin typeface="Tahoma" charset="0"/>
                <a:ea typeface="Tahoma" charset="0"/>
                <a:cs typeface="Tahoma" charset="0"/>
              </a:rPr>
              <a:t>Public Policy Toward Monopolies</a:t>
            </a:r>
          </a:p>
        </p:txBody>
      </p:sp>
      <p:sp>
        <p:nvSpPr>
          <p:cNvPr id="31749" name="Rectangle 3"/>
          <p:cNvSpPr>
            <a:spLocks noGrp="1" noChangeArrowheads="1"/>
          </p:cNvSpPr>
          <p:nvPr>
            <p:ph type="body" idx="4294967295"/>
          </p:nvPr>
        </p:nvSpPr>
        <p:spPr>
          <a:xfrm>
            <a:off x="457200" y="920750"/>
            <a:ext cx="8229600" cy="5489575"/>
          </a:xfrm>
        </p:spPr>
        <p:txBody>
          <a:bodyPr/>
          <a:lstStyle/>
          <a:p>
            <a:r>
              <a:rPr lang="en-US" sz="2700" dirty="0" smtClean="0">
                <a:latin typeface="Arial" charset="0"/>
              </a:rPr>
              <a:t>Public ownership.</a:t>
            </a:r>
          </a:p>
          <a:p>
            <a:pPr lvl="1"/>
            <a:r>
              <a:rPr lang="en-US" dirty="0" smtClean="0">
                <a:latin typeface="Arial" charset="0"/>
              </a:rPr>
              <a:t>Example: Saudi Post in Saudi Arabia.</a:t>
            </a:r>
          </a:p>
          <a:p>
            <a:pPr lvl="1"/>
            <a:r>
              <a:rPr lang="en-US" dirty="0" smtClean="0">
                <a:latin typeface="Arial" charset="0"/>
              </a:rPr>
              <a:t>Problem:  Public ownership is usually less efficient since no profit motive to minimize costs.</a:t>
            </a:r>
          </a:p>
          <a:p>
            <a:r>
              <a:rPr lang="en-US" sz="2700" dirty="0" smtClean="0">
                <a:latin typeface="Arial" charset="0"/>
              </a:rPr>
              <a:t>Doing nothing.</a:t>
            </a:r>
          </a:p>
          <a:p>
            <a:pPr lvl="1"/>
            <a:r>
              <a:rPr lang="en-US" dirty="0" smtClean="0">
                <a:latin typeface="Arial" charset="0"/>
              </a:rPr>
              <a:t>The foregoing policies all have drawbacks, </a:t>
            </a:r>
            <a:br>
              <a:rPr lang="en-US" dirty="0" smtClean="0">
                <a:latin typeface="Arial" charset="0"/>
              </a:rPr>
            </a:br>
            <a:r>
              <a:rPr lang="en-US" dirty="0" smtClean="0">
                <a:latin typeface="Arial" charset="0"/>
              </a:rPr>
              <a:t>so the best policy may be no policy.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a:xfrm>
            <a:off x="0" y="252413"/>
            <a:ext cx="9144000" cy="649287"/>
          </a:xfrm>
        </p:spPr>
        <p:txBody>
          <a:bodyPr/>
          <a:lstStyle/>
          <a:p>
            <a:pPr algn="ctr"/>
            <a:r>
              <a:rPr lang="en-US" sz="2700" dirty="0" smtClean="0">
                <a:latin typeface="Tahoma" charset="0"/>
                <a:ea typeface="Tahoma" charset="0"/>
                <a:cs typeface="Tahoma" charset="0"/>
              </a:rPr>
              <a:t>CONCLUSION:  </a:t>
            </a:r>
            <a:r>
              <a:rPr lang="en-US" sz="3200" dirty="0" smtClean="0">
                <a:latin typeface="Tahoma" charset="0"/>
                <a:ea typeface="Tahoma" charset="0"/>
                <a:cs typeface="Tahoma" charset="0"/>
              </a:rPr>
              <a:t>The Prevalence of Monopoly</a:t>
            </a:r>
          </a:p>
        </p:txBody>
      </p:sp>
      <p:sp>
        <p:nvSpPr>
          <p:cNvPr id="32773" name="Rectangle 3"/>
          <p:cNvSpPr>
            <a:spLocks noGrp="1" noChangeArrowheads="1"/>
          </p:cNvSpPr>
          <p:nvPr>
            <p:ph type="body" idx="4294967295"/>
          </p:nvPr>
        </p:nvSpPr>
        <p:spPr/>
        <p:txBody>
          <a:bodyPr/>
          <a:lstStyle/>
          <a:p>
            <a:pPr lvl="1"/>
            <a:r>
              <a:rPr lang="en-US" dirty="0" smtClean="0">
                <a:latin typeface="Arial" charset="0"/>
              </a:rPr>
              <a:t>In the real world, </a:t>
            </a:r>
            <a:r>
              <a:rPr lang="en-US" i="1" dirty="0" smtClean="0">
                <a:latin typeface="Arial" charset="0"/>
              </a:rPr>
              <a:t>pure</a:t>
            </a:r>
            <a:r>
              <a:rPr lang="en-US" dirty="0" smtClean="0">
                <a:latin typeface="Arial" charset="0"/>
              </a:rPr>
              <a:t> monopoly is rare. </a:t>
            </a:r>
          </a:p>
          <a:p>
            <a:pPr lvl="1"/>
            <a:r>
              <a:rPr lang="en-US" dirty="0" smtClean="0">
                <a:latin typeface="Arial" charset="0"/>
              </a:rPr>
              <a:t>Yet, many firms have market power, due to: </a:t>
            </a:r>
          </a:p>
          <a:p>
            <a:pPr lvl="2"/>
            <a:r>
              <a:rPr lang="en-US" dirty="0" smtClean="0">
                <a:latin typeface="Arial" charset="0"/>
              </a:rPr>
              <a:t>selling a unique variety of a product.</a:t>
            </a:r>
          </a:p>
          <a:p>
            <a:pPr lvl="2"/>
            <a:r>
              <a:rPr lang="en-US" dirty="0" smtClean="0">
                <a:latin typeface="Arial" charset="0"/>
              </a:rPr>
              <a:t>having a large market share and few significant competitors.</a:t>
            </a:r>
          </a:p>
          <a:p>
            <a:r>
              <a:rPr lang="en-US" dirty="0" smtClean="0">
                <a:latin typeface="Arial" charset="0"/>
              </a:rPr>
              <a:t>In many such cases, most of the results from </a:t>
            </a:r>
            <a:r>
              <a:rPr lang="en-US" dirty="0" smtClean="0">
                <a:latin typeface="Arial" charset="0"/>
              </a:rPr>
              <a:t>this </a:t>
            </a:r>
            <a:r>
              <a:rPr lang="en-US" dirty="0" smtClean="0">
                <a:latin typeface="Arial" charset="0"/>
              </a:rPr>
              <a:t>chapter apply, including:</a:t>
            </a:r>
          </a:p>
          <a:p>
            <a:pPr lvl="1"/>
            <a:r>
              <a:rPr lang="en-US" dirty="0" smtClean="0">
                <a:latin typeface="Arial" charset="0"/>
              </a:rPr>
              <a:t>markup of price </a:t>
            </a:r>
            <a:r>
              <a:rPr lang="en-US" sz="3600" dirty="0" smtClean="0">
                <a:latin typeface="Arial" charset="0"/>
              </a:rPr>
              <a:t>over</a:t>
            </a:r>
            <a:r>
              <a:rPr lang="en-US" dirty="0" smtClean="0">
                <a:latin typeface="Arial" charset="0"/>
              </a:rPr>
              <a:t> marginal cost.</a:t>
            </a:r>
          </a:p>
          <a:p>
            <a:pPr marL="971550" lvl="1" indent="-514350">
              <a:buFont typeface="+mj-lt"/>
              <a:buAutoNum type="arabicPeriod"/>
            </a:pPr>
            <a:r>
              <a:rPr lang="en-US" dirty="0" smtClean="0">
                <a:latin typeface="Arial" charset="0"/>
              </a:rPr>
              <a:t>deadweight loss.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3">
                                            <p:txEl>
                                              <p:pRg st="5" end="5"/>
                                            </p:txEl>
                                          </p:spTgt>
                                        </p:tgtEl>
                                        <p:attrNameLst>
                                          <p:attrName>style.visibility</p:attrName>
                                        </p:attrNameLst>
                                      </p:cBhvr>
                                      <p:to>
                                        <p:strVal val="visible"/>
                                      </p:to>
                                    </p:set>
                                    <p:animEffect transition="in" filter="wipe(left)">
                                      <p:cBhvr>
                                        <p:cTn id="32" dur="500"/>
                                        <p:tgtEl>
                                          <p:spTgt spid="327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3">
                                            <p:txEl>
                                              <p:pRg st="6" end="6"/>
                                            </p:txEl>
                                          </p:spTgt>
                                        </p:tgtEl>
                                        <p:attrNameLst>
                                          <p:attrName>style.visibility</p:attrName>
                                        </p:attrNameLst>
                                      </p:cBhvr>
                                      <p:to>
                                        <p:strVal val="visible"/>
                                      </p:to>
                                    </p:set>
                                    <p:animEffect transition="in" filter="wipe(left)">
                                      <p:cBhvr>
                                        <p:cTn id="37" dur="500"/>
                                        <p:tgtEl>
                                          <p:spTgt spid="327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6451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64516"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dirty="0" smtClean="0">
                <a:latin typeface="Arial" charset="0"/>
                <a:cs typeface="ＭＳ Ｐゴシック" charset="-128"/>
              </a:rPr>
              <a:t>A monopoly firm is the sole seller in its market.  Monopolies arise due to barriers to entry, including:  government-granted monopolies, the control of a key resource, or economies of scale over the entire range of output. </a:t>
            </a:r>
          </a:p>
          <a:p>
            <a:pPr>
              <a:buClrTx/>
              <a:buSzPct val="120000"/>
              <a:buFont typeface="Arial" charset="0"/>
              <a:buChar char="•"/>
            </a:pPr>
            <a:r>
              <a:rPr lang="en-US" dirty="0" smtClean="0">
                <a:latin typeface="Arial" charset="0"/>
                <a:cs typeface="ＭＳ Ｐゴシック" charset="-128"/>
              </a:rPr>
              <a:t>A monopoly firm faces a downward-sloping demand curve for its product.  As a result, it must reduce price to sell a larger quantity, which causes marginal revenue to fall below price.</a:t>
            </a:r>
          </a:p>
        </p:txBody>
      </p:sp>
      <p:sp>
        <p:nvSpPr>
          <p:cNvPr id="64517"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6656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66564"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smtClean="0">
                <a:latin typeface="Arial" charset="0"/>
                <a:cs typeface="ＭＳ Ｐゴシック" charset="-128"/>
              </a:rPr>
              <a:t>Monopoly firms maximize profits by producing the quantity where marginal revenue equals marginal cost.  But since marginal revenue is less than price, the monopoly price will be greater than marginal cost, leading to a deadweight loss. </a:t>
            </a:r>
          </a:p>
          <a:p>
            <a:pPr>
              <a:buClrTx/>
              <a:buSzPct val="120000"/>
              <a:buFont typeface="Arial" charset="0"/>
              <a:buChar char="•"/>
            </a:pPr>
            <a:r>
              <a:rPr lang="en-US" smtClean="0">
                <a:latin typeface="Arial" charset="0"/>
                <a:cs typeface="ＭＳ Ｐゴシック" charset="-128"/>
              </a:rPr>
              <a:t>Monopoly firms (and others with market power) </a:t>
            </a:r>
            <a:br>
              <a:rPr lang="en-US" smtClean="0">
                <a:latin typeface="Arial" charset="0"/>
                <a:cs typeface="ＭＳ Ｐゴシック" charset="-128"/>
              </a:rPr>
            </a:br>
            <a:r>
              <a:rPr lang="en-US" smtClean="0">
                <a:latin typeface="Arial" charset="0"/>
                <a:cs typeface="ＭＳ Ｐゴシック" charset="-128"/>
              </a:rPr>
              <a:t>try to raise their profits by charging higher prices </a:t>
            </a:r>
            <a:br>
              <a:rPr lang="en-US" smtClean="0">
                <a:latin typeface="Arial" charset="0"/>
                <a:cs typeface="ＭＳ Ｐゴシック" charset="-128"/>
              </a:rPr>
            </a:br>
            <a:r>
              <a:rPr lang="en-US" smtClean="0">
                <a:latin typeface="Arial" charset="0"/>
                <a:cs typeface="ＭＳ Ｐゴシック" charset="-128"/>
              </a:rPr>
              <a:t>to consumers with higher willingness to pay.   </a:t>
            </a:r>
            <a:br>
              <a:rPr lang="en-US" smtClean="0">
                <a:latin typeface="Arial" charset="0"/>
                <a:cs typeface="ＭＳ Ｐゴシック" charset="-128"/>
              </a:rPr>
            </a:br>
            <a:r>
              <a:rPr lang="en-US" smtClean="0">
                <a:latin typeface="Arial" charset="0"/>
                <a:cs typeface="ＭＳ Ｐゴシック" charset="-128"/>
              </a:rPr>
              <a:t>This practice is called price discrimination.</a:t>
            </a:r>
          </a:p>
        </p:txBody>
      </p:sp>
      <p:sp>
        <p:nvSpPr>
          <p:cNvPr id="6656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p:txBody>
          <a:bodyPr/>
          <a:lstStyle/>
          <a:p>
            <a:r>
              <a:rPr lang="en-US" smtClean="0">
                <a:latin typeface="Tahoma" charset="0"/>
                <a:ea typeface="Tahoma" charset="0"/>
                <a:cs typeface="Tahoma" charset="0"/>
              </a:rPr>
              <a:t>Introduction</a:t>
            </a:r>
          </a:p>
        </p:txBody>
      </p:sp>
      <p:sp>
        <p:nvSpPr>
          <p:cNvPr id="7173" name="Rectangle 3"/>
          <p:cNvSpPr>
            <a:spLocks noGrp="1" noChangeArrowheads="1"/>
          </p:cNvSpPr>
          <p:nvPr>
            <p:ph type="body" idx="4294967295"/>
          </p:nvPr>
        </p:nvSpPr>
        <p:spPr/>
        <p:txBody>
          <a:bodyPr/>
          <a:lstStyle/>
          <a:p>
            <a:r>
              <a:rPr lang="en-US" smtClean="0">
                <a:latin typeface="Arial" charset="0"/>
              </a:rPr>
              <a:t>A </a:t>
            </a:r>
            <a:r>
              <a:rPr lang="en-US" b="1" smtClean="0">
                <a:solidFill>
                  <a:srgbClr val="CC0000"/>
                </a:solidFill>
                <a:latin typeface="Arial" charset="0"/>
              </a:rPr>
              <a:t>monopoly</a:t>
            </a:r>
            <a:r>
              <a:rPr lang="en-US" smtClean="0">
                <a:latin typeface="Arial" charset="0"/>
              </a:rPr>
              <a:t> is a firm that is the sole seller of a product without close substitutes. </a:t>
            </a:r>
          </a:p>
          <a:p>
            <a:r>
              <a:rPr lang="en-US" smtClean="0">
                <a:latin typeface="Arial" charset="0"/>
              </a:rPr>
              <a:t>In this chapter, we study monopoly and contrast it with perfect competition.  </a:t>
            </a:r>
          </a:p>
          <a:p>
            <a:r>
              <a:rPr lang="en-US" smtClean="0">
                <a:latin typeface="Arial" charset="0"/>
              </a:rPr>
              <a:t>The key difference:  </a:t>
            </a:r>
            <a:br>
              <a:rPr lang="en-US" smtClean="0">
                <a:latin typeface="Arial" charset="0"/>
              </a:rPr>
            </a:br>
            <a:r>
              <a:rPr lang="en-US" smtClean="0">
                <a:latin typeface="Arial" charset="0"/>
              </a:rPr>
              <a:t>A monopoly firm has </a:t>
            </a:r>
            <a:r>
              <a:rPr lang="en-US" b="1" smtClean="0">
                <a:solidFill>
                  <a:srgbClr val="800080"/>
                </a:solidFill>
                <a:latin typeface="Arial" charset="0"/>
              </a:rPr>
              <a:t>market power</a:t>
            </a:r>
            <a:r>
              <a:rPr lang="en-US" smtClean="0">
                <a:latin typeface="Arial" charset="0"/>
              </a:rPr>
              <a:t>, the ability to influence the market price of the product it sells.  A competitive firm has no market power.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6861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68612"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smtClean="0">
                <a:latin typeface="Arial" charset="0"/>
                <a:cs typeface="ＭＳ Ｐゴシック" charset="-128"/>
              </a:rPr>
              <a:t>Policymakers may respond by regulating monopolies, using antitrust laws to promote competition, or by taking over the monopoly and running it.  Due to problems with each of these options, the best option may be to take no action.</a:t>
            </a:r>
          </a:p>
        </p:txBody>
      </p:sp>
      <p:sp>
        <p:nvSpPr>
          <p:cNvPr id="6861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smtClean="0">
                <a:latin typeface="Tahoma" charset="0"/>
                <a:ea typeface="Tahoma" charset="0"/>
                <a:cs typeface="Tahoma" charset="0"/>
              </a:rPr>
              <a:t>Why Monopolies Arise</a:t>
            </a:r>
          </a:p>
        </p:txBody>
      </p:sp>
      <p:sp>
        <p:nvSpPr>
          <p:cNvPr id="8197" name="Rectangle 3"/>
          <p:cNvSpPr>
            <a:spLocks noGrp="1" noChangeArrowheads="1"/>
          </p:cNvSpPr>
          <p:nvPr>
            <p:ph idx="1"/>
          </p:nvPr>
        </p:nvSpPr>
        <p:spPr>
          <a:xfrm>
            <a:off x="457200" y="1219200"/>
            <a:ext cx="8229600" cy="4979988"/>
          </a:xfrm>
        </p:spPr>
        <p:txBody>
          <a:bodyPr/>
          <a:lstStyle/>
          <a:p>
            <a:pPr marL="0" indent="0">
              <a:buFont typeface="Wingdings" charset="2"/>
              <a:buNone/>
            </a:pPr>
            <a:r>
              <a:rPr lang="en-US" dirty="0" smtClean="0">
                <a:latin typeface="Arial" charset="0"/>
                <a:cs typeface="ＭＳ Ｐゴシック" charset="-128"/>
              </a:rPr>
              <a:t>The main cause of monopolies is </a:t>
            </a:r>
            <a:r>
              <a:rPr lang="en-US" b="1" dirty="0" smtClean="0">
                <a:solidFill>
                  <a:srgbClr val="800080"/>
                </a:solidFill>
                <a:latin typeface="Arial" charset="0"/>
                <a:cs typeface="ＭＳ Ｐゴシック" charset="-128"/>
              </a:rPr>
              <a:t>barriers </a:t>
            </a:r>
            <a:br>
              <a:rPr lang="en-US" b="1" dirty="0" smtClean="0">
                <a:solidFill>
                  <a:srgbClr val="800080"/>
                </a:solidFill>
                <a:latin typeface="Arial" charset="0"/>
                <a:cs typeface="ＭＳ Ｐゴシック" charset="-128"/>
              </a:rPr>
            </a:br>
            <a:r>
              <a:rPr lang="en-US" b="1" dirty="0" smtClean="0">
                <a:solidFill>
                  <a:srgbClr val="800080"/>
                </a:solidFill>
                <a:latin typeface="Arial" charset="0"/>
                <a:cs typeface="ＭＳ Ｐゴシック" charset="-128"/>
              </a:rPr>
              <a:t>to entry</a:t>
            </a:r>
            <a:r>
              <a:rPr lang="en-US" dirty="0" smtClean="0">
                <a:latin typeface="Arial" charset="0"/>
                <a:cs typeface="ＭＳ Ｐゴシック" charset="-128"/>
              </a:rPr>
              <a:t>—other firms cannot enter the market.</a:t>
            </a:r>
          </a:p>
          <a:p>
            <a:pPr marL="0" indent="0">
              <a:buFont typeface="Wingdings" charset="2"/>
              <a:buNone/>
            </a:pPr>
            <a:r>
              <a:rPr lang="en-US" dirty="0" smtClean="0">
                <a:latin typeface="Arial" charset="0"/>
                <a:cs typeface="ＭＳ Ｐゴシック" charset="-128"/>
              </a:rPr>
              <a:t>Three sources of barriers to entry:</a:t>
            </a:r>
          </a:p>
          <a:p>
            <a:pPr marL="571500" lvl="1" indent="-457200">
              <a:spcBef>
                <a:spcPct val="45000"/>
              </a:spcBef>
              <a:buFont typeface="Wingdings" charset="2"/>
              <a:buNone/>
            </a:pPr>
            <a:r>
              <a:rPr lang="en-US" sz="2800" b="1" dirty="0" smtClean="0">
                <a:solidFill>
                  <a:srgbClr val="008080"/>
                </a:solidFill>
                <a:latin typeface="Arial" charset="0"/>
                <a:cs typeface="ＭＳ Ｐゴシック" charset="-128"/>
              </a:rPr>
              <a:t>1.	</a:t>
            </a:r>
            <a:r>
              <a:rPr lang="en-US" sz="2800" dirty="0" smtClean="0">
                <a:latin typeface="Arial" charset="0"/>
                <a:cs typeface="ＭＳ Ｐゴシック" charset="-128"/>
              </a:rPr>
              <a:t>A single firm owns a key resource.</a:t>
            </a:r>
          </a:p>
          <a:p>
            <a:pPr marL="571500" lvl="1" indent="-457200">
              <a:buFont typeface="Wingdings" charset="2"/>
              <a:buNone/>
            </a:pPr>
            <a:r>
              <a:rPr lang="en-US" sz="2800" i="1" dirty="0" smtClean="0">
                <a:latin typeface="Arial" charset="0"/>
                <a:cs typeface="ＭＳ Ｐゴシック" charset="-128"/>
              </a:rPr>
              <a:t>	</a:t>
            </a:r>
            <a:r>
              <a:rPr lang="en-US" dirty="0" smtClean="0">
                <a:latin typeface="Arial" charset="0"/>
                <a:cs typeface="ＭＳ Ｐゴシック" charset="-128"/>
              </a:rPr>
              <a:t>E.g., DeBeers owns most of the world’s </a:t>
            </a:r>
            <a:br>
              <a:rPr lang="en-US" dirty="0" smtClean="0">
                <a:latin typeface="Arial" charset="0"/>
                <a:cs typeface="ＭＳ Ｐゴシック" charset="-128"/>
              </a:rPr>
            </a:br>
            <a:r>
              <a:rPr lang="en-US" dirty="0" smtClean="0">
                <a:latin typeface="Arial" charset="0"/>
                <a:cs typeface="ＭＳ Ｐゴシック" charset="-128"/>
              </a:rPr>
              <a:t>diamond mines.</a:t>
            </a:r>
          </a:p>
          <a:p>
            <a:pPr marL="571500" lvl="1" indent="-457200">
              <a:spcBef>
                <a:spcPct val="45000"/>
              </a:spcBef>
              <a:buFont typeface="Wingdings" charset="2"/>
              <a:buNone/>
            </a:pPr>
            <a:r>
              <a:rPr lang="en-US" sz="2800" b="1" dirty="0" smtClean="0">
                <a:solidFill>
                  <a:srgbClr val="008080"/>
                </a:solidFill>
                <a:latin typeface="Arial" charset="0"/>
                <a:cs typeface="ＭＳ Ｐゴシック" charset="-128"/>
              </a:rPr>
              <a:t>2.	</a:t>
            </a:r>
            <a:r>
              <a:rPr lang="en-US" sz="2800" dirty="0" smtClean="0">
                <a:latin typeface="Arial" charset="0"/>
                <a:cs typeface="ＭＳ Ｐゴシック" charset="-128"/>
              </a:rPr>
              <a:t>The government gives a single firm the exclusive right to produce the good.</a:t>
            </a:r>
          </a:p>
          <a:p>
            <a:pPr marL="571500" lvl="1" indent="-457200">
              <a:buFont typeface="Wingdings" charset="2"/>
              <a:buNone/>
            </a:pPr>
            <a:r>
              <a:rPr lang="en-US" sz="2800" i="1" dirty="0" smtClean="0">
                <a:latin typeface="Arial" charset="0"/>
                <a:cs typeface="ＭＳ Ｐゴシック" charset="-128"/>
              </a:rPr>
              <a:t>	</a:t>
            </a:r>
            <a:r>
              <a:rPr lang="en-US" dirty="0" smtClean="0">
                <a:latin typeface="Arial" charset="0"/>
                <a:cs typeface="ＭＳ Ｐゴシック" charset="-128"/>
              </a:rPr>
              <a:t>E.g., patents, copyright laws.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wipe(left)">
                                      <p:cBhvr>
                                        <p:cTn id="27" dur="500"/>
                                        <p:tgtEl>
                                          <p:spTgt spid="81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7">
                                            <p:txEl>
                                              <p:pRg st="5" end="5"/>
                                            </p:txEl>
                                          </p:spTgt>
                                        </p:tgtEl>
                                        <p:attrNameLst>
                                          <p:attrName>style.visibility</p:attrName>
                                        </p:attrNameLst>
                                      </p:cBhvr>
                                      <p:to>
                                        <p:strVal val="visible"/>
                                      </p:to>
                                    </p:set>
                                    <p:animEffect transition="in" filter="wipe(left)">
                                      <p:cBhvr>
                                        <p:cTn id="32" dur="500"/>
                                        <p:tgtEl>
                                          <p:spTgt spid="81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r>
              <a:rPr lang="en-US" smtClean="0">
                <a:latin typeface="Tahoma" charset="0"/>
                <a:ea typeface="Tahoma" charset="0"/>
                <a:cs typeface="Tahoma" charset="0"/>
              </a:rPr>
              <a:t>Why Monopolies Arise</a:t>
            </a:r>
          </a:p>
        </p:txBody>
      </p:sp>
      <p:sp>
        <p:nvSpPr>
          <p:cNvPr id="9221" name="Rectangle 3"/>
          <p:cNvSpPr>
            <a:spLocks noGrp="1" noChangeArrowheads="1"/>
          </p:cNvSpPr>
          <p:nvPr>
            <p:ph type="body" idx="4294967295"/>
          </p:nvPr>
        </p:nvSpPr>
        <p:spPr>
          <a:xfrm>
            <a:off x="457200" y="1079500"/>
            <a:ext cx="8229600" cy="1511300"/>
          </a:xfrm>
        </p:spPr>
        <p:txBody>
          <a:bodyPr/>
          <a:lstStyle/>
          <a:p>
            <a:pPr marL="571500" lvl="1" indent="-457200">
              <a:spcBef>
                <a:spcPct val="45000"/>
              </a:spcBef>
              <a:buFont typeface="Wingdings" charset="2"/>
              <a:buNone/>
            </a:pPr>
            <a:r>
              <a:rPr lang="en-US" b="1" smtClean="0">
                <a:solidFill>
                  <a:srgbClr val="008080"/>
                </a:solidFill>
                <a:latin typeface="Arial" charset="0"/>
              </a:rPr>
              <a:t>3.	</a:t>
            </a:r>
            <a:r>
              <a:rPr lang="en-US" b="1" smtClean="0">
                <a:solidFill>
                  <a:srgbClr val="CC0000"/>
                </a:solidFill>
                <a:latin typeface="Arial" charset="0"/>
              </a:rPr>
              <a:t>Natural monopoly</a:t>
            </a:r>
            <a:r>
              <a:rPr lang="en-US" smtClean="0">
                <a:latin typeface="Arial" charset="0"/>
              </a:rPr>
              <a:t>:  a single firm can produce the entire market </a:t>
            </a:r>
            <a:r>
              <a:rPr lang="en-US" b="1" i="1" smtClean="0">
                <a:latin typeface="Arial" charset="0"/>
              </a:rPr>
              <a:t>Q</a:t>
            </a:r>
            <a:r>
              <a:rPr lang="en-US" smtClean="0">
                <a:latin typeface="Arial" charset="0"/>
              </a:rPr>
              <a:t> at lower cost than could several firms.  </a:t>
            </a:r>
          </a:p>
        </p:txBody>
      </p:sp>
      <p:grpSp>
        <p:nvGrpSpPr>
          <p:cNvPr id="2" name="Group 29"/>
          <p:cNvGrpSpPr>
            <a:grpSpLocks/>
          </p:cNvGrpSpPr>
          <p:nvPr/>
        </p:nvGrpSpPr>
        <p:grpSpPr bwMode="auto">
          <a:xfrm>
            <a:off x="4537075" y="2916238"/>
            <a:ext cx="4025900" cy="3013075"/>
            <a:chOff x="2781" y="1774"/>
            <a:chExt cx="2536" cy="1898"/>
          </a:xfrm>
        </p:grpSpPr>
        <p:grpSp>
          <p:nvGrpSpPr>
            <p:cNvPr id="15385" name="Group 8"/>
            <p:cNvGrpSpPr>
              <a:grpSpLocks/>
            </p:cNvGrpSpPr>
            <p:nvPr/>
          </p:nvGrpSpPr>
          <p:grpSpPr bwMode="auto">
            <a:xfrm>
              <a:off x="3073" y="2024"/>
              <a:ext cx="1994" cy="1510"/>
              <a:chOff x="1489" y="785"/>
              <a:chExt cx="3650" cy="2492"/>
            </a:xfrm>
          </p:grpSpPr>
          <p:sp>
            <p:nvSpPr>
              <p:cNvPr id="15388" name="Line 9"/>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15389"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5386" name="Text Box 11"/>
            <p:cNvSpPr txBox="1">
              <a:spLocks noChangeArrowheads="1"/>
            </p:cNvSpPr>
            <p:nvPr/>
          </p:nvSpPr>
          <p:spPr bwMode="auto">
            <a:xfrm>
              <a:off x="5032" y="3384"/>
              <a:ext cx="285" cy="288"/>
            </a:xfrm>
            <a:prstGeom prst="rect">
              <a:avLst/>
            </a:prstGeom>
            <a:noFill/>
            <a:ln w="9525">
              <a:noFill/>
              <a:miter lim="800000"/>
              <a:headEnd/>
              <a:tailEnd/>
            </a:ln>
          </p:spPr>
          <p:txBody>
            <a:bodyPr>
              <a:prstTxWarp prst="textNoShape">
                <a:avLst/>
              </a:prstTxWarp>
              <a:spAutoFit/>
            </a:bodyPr>
            <a:lstStyle/>
            <a:p>
              <a:pPr>
                <a:spcBef>
                  <a:spcPct val="50000"/>
                </a:spcBef>
              </a:pPr>
              <a:r>
                <a:rPr lang="en-US" sz="2400" b="1" i="1">
                  <a:ea typeface="Arial" charset="0"/>
                  <a:cs typeface="Arial" charset="0"/>
                </a:rPr>
                <a:t>Q</a:t>
              </a:r>
            </a:p>
          </p:txBody>
        </p:sp>
        <p:sp>
          <p:nvSpPr>
            <p:cNvPr id="15387" name="Text Box 12"/>
            <p:cNvSpPr txBox="1">
              <a:spLocks noChangeArrowheads="1"/>
            </p:cNvSpPr>
            <p:nvPr/>
          </p:nvSpPr>
          <p:spPr bwMode="auto">
            <a:xfrm>
              <a:off x="2781" y="1774"/>
              <a:ext cx="55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Cost</a:t>
              </a:r>
            </a:p>
          </p:txBody>
        </p:sp>
      </p:grpSp>
      <p:grpSp>
        <p:nvGrpSpPr>
          <p:cNvPr id="4" name="Group 30"/>
          <p:cNvGrpSpPr>
            <a:grpSpLocks/>
          </p:cNvGrpSpPr>
          <p:nvPr/>
        </p:nvGrpSpPr>
        <p:grpSpPr bwMode="auto">
          <a:xfrm>
            <a:off x="5254625" y="3070225"/>
            <a:ext cx="3498850" cy="2328863"/>
            <a:chOff x="3233" y="1871"/>
            <a:chExt cx="2204" cy="1467"/>
          </a:xfrm>
        </p:grpSpPr>
        <p:sp>
          <p:nvSpPr>
            <p:cNvPr id="15383" name="Arc 13"/>
            <p:cNvSpPr>
              <a:spLocks/>
            </p:cNvSpPr>
            <p:nvPr/>
          </p:nvSpPr>
          <p:spPr bwMode="auto">
            <a:xfrm flipH="1" flipV="1">
              <a:off x="3233" y="1871"/>
              <a:ext cx="1941" cy="1317"/>
            </a:xfrm>
            <a:custGeom>
              <a:avLst/>
              <a:gdLst>
                <a:gd name="T0" fmla="*/ 0 w 21144"/>
                <a:gd name="T1" fmla="*/ 0 h 21444"/>
                <a:gd name="T2" fmla="*/ 0 w 21144"/>
                <a:gd name="T3" fmla="*/ 0 h 21444"/>
                <a:gd name="T4" fmla="*/ 0 w 21144"/>
                <a:gd name="T5" fmla="*/ 0 h 21444"/>
                <a:gd name="T6" fmla="*/ 0 60000 65536"/>
                <a:gd name="T7" fmla="*/ 0 60000 65536"/>
                <a:gd name="T8" fmla="*/ 0 60000 65536"/>
                <a:gd name="T9" fmla="*/ 0 w 21144"/>
                <a:gd name="T10" fmla="*/ 0 h 21444"/>
                <a:gd name="T11" fmla="*/ 21144 w 21144"/>
                <a:gd name="T12" fmla="*/ 21444 h 21444"/>
              </a:gdLst>
              <a:ahLst/>
              <a:cxnLst>
                <a:cxn ang="T6">
                  <a:pos x="T0" y="T1"/>
                </a:cxn>
                <a:cxn ang="T7">
                  <a:pos x="T2" y="T3"/>
                </a:cxn>
                <a:cxn ang="T8">
                  <a:pos x="T4" y="T5"/>
                </a:cxn>
              </a:cxnLst>
              <a:rect l="T9" t="T10" r="T11" b="T12"/>
              <a:pathLst>
                <a:path w="21144" h="21444" fill="none" extrusionOk="0">
                  <a:moveTo>
                    <a:pt x="2592" y="0"/>
                  </a:moveTo>
                  <a:cubicBezTo>
                    <a:pt x="11788" y="1112"/>
                    <a:pt x="19251" y="7963"/>
                    <a:pt x="21144" y="17029"/>
                  </a:cubicBezTo>
                </a:path>
                <a:path w="21144" h="21444" stroke="0" extrusionOk="0">
                  <a:moveTo>
                    <a:pt x="2592" y="0"/>
                  </a:moveTo>
                  <a:cubicBezTo>
                    <a:pt x="11788" y="1112"/>
                    <a:pt x="19251" y="7963"/>
                    <a:pt x="21144" y="17029"/>
                  </a:cubicBezTo>
                  <a:lnTo>
                    <a:pt x="0" y="21444"/>
                  </a:lnTo>
                  <a:close/>
                </a:path>
              </a:pathLst>
            </a:custGeom>
            <a:noFill/>
            <a:ln w="38100">
              <a:solidFill>
                <a:srgbClr val="CC0000"/>
              </a:solidFill>
              <a:round/>
              <a:headEnd/>
              <a:tailEnd/>
            </a:ln>
          </p:spPr>
          <p:txBody>
            <a:bodyPr wrap="none" anchor="ctr">
              <a:prstTxWarp prst="textNoShape">
                <a:avLst/>
              </a:prstTxWarp>
            </a:bodyPr>
            <a:lstStyle/>
            <a:p>
              <a:endParaRPr lang="en-US"/>
            </a:p>
          </p:txBody>
        </p:sp>
        <p:sp>
          <p:nvSpPr>
            <p:cNvPr id="15384" name="Text Box 14"/>
            <p:cNvSpPr txBox="1">
              <a:spLocks noChangeArrowheads="1"/>
            </p:cNvSpPr>
            <p:nvPr/>
          </p:nvSpPr>
          <p:spPr bwMode="auto">
            <a:xfrm>
              <a:off x="4858" y="3050"/>
              <a:ext cx="57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i="1">
                  <a:ea typeface="Arial" charset="0"/>
                  <a:cs typeface="Arial" charset="0"/>
                </a:rPr>
                <a:t>ATC</a:t>
              </a:r>
            </a:p>
          </p:txBody>
        </p:sp>
      </p:grpSp>
      <p:grpSp>
        <p:nvGrpSpPr>
          <p:cNvPr id="5" name="Group 33"/>
          <p:cNvGrpSpPr>
            <a:grpSpLocks/>
          </p:cNvGrpSpPr>
          <p:nvPr/>
        </p:nvGrpSpPr>
        <p:grpSpPr bwMode="auto">
          <a:xfrm>
            <a:off x="4232275" y="4891088"/>
            <a:ext cx="3579813" cy="1306512"/>
            <a:chOff x="2666" y="3081"/>
            <a:chExt cx="2255" cy="823"/>
          </a:xfrm>
        </p:grpSpPr>
        <p:grpSp>
          <p:nvGrpSpPr>
            <p:cNvPr id="15377" name="Group 4"/>
            <p:cNvGrpSpPr>
              <a:grpSpLocks/>
            </p:cNvGrpSpPr>
            <p:nvPr/>
          </p:nvGrpSpPr>
          <p:grpSpPr bwMode="auto">
            <a:xfrm>
              <a:off x="3148" y="3199"/>
              <a:ext cx="1500" cy="400"/>
              <a:chOff x="357" y="2450"/>
              <a:chExt cx="795" cy="646"/>
            </a:xfrm>
          </p:grpSpPr>
          <p:sp>
            <p:nvSpPr>
              <p:cNvPr id="15381" name="Line 5"/>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15382" name="Line 6"/>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prstTxWarp prst="textNoShape">
                  <a:avLst/>
                </a:prstTxWarp>
              </a:bodyPr>
              <a:lstStyle/>
              <a:p>
                <a:endParaRPr lang="en-US"/>
              </a:p>
            </p:txBody>
          </p:sp>
        </p:grpSp>
        <p:sp>
          <p:nvSpPr>
            <p:cNvPr id="15378" name="Oval 18"/>
            <p:cNvSpPr>
              <a:spLocks noChangeAspect="1" noChangeArrowheads="1"/>
            </p:cNvSpPr>
            <p:nvPr/>
          </p:nvSpPr>
          <p:spPr bwMode="auto">
            <a:xfrm>
              <a:off x="4603" y="3159"/>
              <a:ext cx="81" cy="80"/>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sp>
          <p:nvSpPr>
            <p:cNvPr id="15379" name="Text Box 19"/>
            <p:cNvSpPr txBox="1">
              <a:spLocks noChangeArrowheads="1"/>
            </p:cNvSpPr>
            <p:nvPr/>
          </p:nvSpPr>
          <p:spPr bwMode="auto">
            <a:xfrm>
              <a:off x="4372" y="3616"/>
              <a:ext cx="54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1000</a:t>
              </a:r>
            </a:p>
          </p:txBody>
        </p:sp>
        <p:sp>
          <p:nvSpPr>
            <p:cNvPr id="15380" name="Text Box 22"/>
            <p:cNvSpPr txBox="1">
              <a:spLocks noChangeArrowheads="1"/>
            </p:cNvSpPr>
            <p:nvPr/>
          </p:nvSpPr>
          <p:spPr bwMode="auto">
            <a:xfrm>
              <a:off x="2666" y="3081"/>
              <a:ext cx="42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$50</a:t>
              </a:r>
            </a:p>
          </p:txBody>
        </p:sp>
      </p:grpSp>
      <p:sp>
        <p:nvSpPr>
          <p:cNvPr id="95255" name="Text Box 23"/>
          <p:cNvSpPr txBox="1">
            <a:spLocks noChangeArrowheads="1"/>
          </p:cNvSpPr>
          <p:nvPr/>
        </p:nvSpPr>
        <p:spPr bwMode="auto">
          <a:xfrm>
            <a:off x="1066799" y="2530475"/>
            <a:ext cx="3484563" cy="974725"/>
          </a:xfrm>
          <a:prstGeom prst="rect">
            <a:avLst/>
          </a:prstGeom>
          <a:noFill/>
          <a:ln w="9525">
            <a:noFill/>
            <a:miter lim="800000"/>
            <a:headEnd/>
            <a:tailEnd/>
          </a:ln>
        </p:spPr>
        <p:txBody>
          <a:bodyPr>
            <a:prstTxWarp prst="textNoShape">
              <a:avLst/>
            </a:prstTxWarp>
          </a:bodyPr>
          <a:lstStyle/>
          <a:p>
            <a:pPr>
              <a:lnSpc>
                <a:spcPct val="105000"/>
              </a:lnSpc>
              <a:spcBef>
                <a:spcPct val="35000"/>
              </a:spcBef>
            </a:pPr>
            <a:r>
              <a:rPr lang="en-US" sz="2600" dirty="0">
                <a:ea typeface="Arial" charset="0"/>
                <a:cs typeface="Arial" charset="0"/>
              </a:rPr>
              <a:t>Example:  1000 homes need electricity   </a:t>
            </a:r>
          </a:p>
        </p:txBody>
      </p:sp>
      <p:sp>
        <p:nvSpPr>
          <p:cNvPr id="95256" name="Text Box 24"/>
          <p:cNvSpPr txBox="1">
            <a:spLocks noChangeArrowheads="1"/>
          </p:cNvSpPr>
          <p:nvPr/>
        </p:nvSpPr>
        <p:spPr bwMode="auto">
          <a:xfrm>
            <a:off x="5613400" y="2754313"/>
            <a:ext cx="2273300"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u="sng">
                <a:ea typeface="Arial" charset="0"/>
                <a:cs typeface="Arial" charset="0"/>
              </a:rPr>
              <a:t>Electricity</a:t>
            </a:r>
            <a:endParaRPr lang="en-US" sz="2500">
              <a:ea typeface="Arial" charset="0"/>
              <a:cs typeface="Arial" charset="0"/>
            </a:endParaRPr>
          </a:p>
        </p:txBody>
      </p:sp>
      <p:sp>
        <p:nvSpPr>
          <p:cNvPr id="95259" name="Text Box 27"/>
          <p:cNvSpPr txBox="1">
            <a:spLocks noChangeArrowheads="1"/>
          </p:cNvSpPr>
          <p:nvPr/>
        </p:nvSpPr>
        <p:spPr bwMode="auto">
          <a:xfrm>
            <a:off x="6216650" y="3287713"/>
            <a:ext cx="2298700" cy="15525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i="1">
                <a:ea typeface="Arial" charset="0"/>
                <a:cs typeface="Arial" charset="0"/>
              </a:rPr>
              <a:t>ATC</a:t>
            </a:r>
            <a:r>
              <a:rPr lang="en-US" sz="2400">
                <a:ea typeface="Arial" charset="0"/>
                <a:cs typeface="Arial" charset="0"/>
              </a:rPr>
              <a:t> slopes downward due to huge </a:t>
            </a:r>
            <a:r>
              <a:rPr lang="en-US" sz="2400" i="1">
                <a:ea typeface="Arial" charset="0"/>
                <a:cs typeface="Arial" charset="0"/>
              </a:rPr>
              <a:t>FC</a:t>
            </a:r>
            <a:r>
              <a:rPr lang="en-US" sz="2400">
                <a:ea typeface="Arial" charset="0"/>
                <a:cs typeface="Arial" charset="0"/>
              </a:rPr>
              <a:t> and small </a:t>
            </a:r>
            <a:r>
              <a:rPr lang="en-US" sz="2400" i="1">
                <a:ea typeface="Arial" charset="0"/>
                <a:cs typeface="Arial" charset="0"/>
              </a:rPr>
              <a:t>MC</a:t>
            </a:r>
          </a:p>
        </p:txBody>
      </p:sp>
      <p:sp>
        <p:nvSpPr>
          <p:cNvPr id="95260" name="Text Box 28"/>
          <p:cNvSpPr txBox="1">
            <a:spLocks noChangeArrowheads="1"/>
          </p:cNvSpPr>
          <p:nvPr/>
        </p:nvSpPr>
        <p:spPr bwMode="auto">
          <a:xfrm>
            <a:off x="1143000" y="3505200"/>
            <a:ext cx="2792412" cy="25177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gn="ctr" fontAlgn="auto">
              <a:spcBef>
                <a:spcPct val="35000"/>
              </a:spcBef>
              <a:spcAft>
                <a:spcPts val="0"/>
              </a:spcAft>
              <a:defRPr/>
            </a:pPr>
            <a:r>
              <a:rPr lang="en-US" sz="2600" i="1" dirty="0">
                <a:latin typeface="+mn-lt"/>
                <a:ea typeface="+mn-ea"/>
                <a:cs typeface="Arial" charset="0"/>
              </a:rPr>
              <a:t>ATC</a:t>
            </a:r>
            <a:r>
              <a:rPr lang="en-US" sz="2600" dirty="0">
                <a:latin typeface="+mn-lt"/>
                <a:ea typeface="+mn-ea"/>
                <a:cs typeface="Arial" charset="0"/>
              </a:rPr>
              <a:t> is lower if </a:t>
            </a:r>
            <a:br>
              <a:rPr lang="en-US" sz="2600" dirty="0">
                <a:latin typeface="+mn-lt"/>
                <a:ea typeface="+mn-ea"/>
                <a:cs typeface="Arial" charset="0"/>
              </a:rPr>
            </a:br>
            <a:r>
              <a:rPr lang="en-US" sz="2600" dirty="0">
                <a:latin typeface="+mn-lt"/>
                <a:ea typeface="+mn-ea"/>
                <a:cs typeface="Arial" charset="0"/>
              </a:rPr>
              <a:t>one firm services </a:t>
            </a:r>
            <a:br>
              <a:rPr lang="en-US" sz="2600" dirty="0">
                <a:latin typeface="+mn-lt"/>
                <a:ea typeface="+mn-ea"/>
                <a:cs typeface="Arial" charset="0"/>
              </a:rPr>
            </a:br>
            <a:r>
              <a:rPr lang="en-US" sz="2600" dirty="0">
                <a:latin typeface="+mn-lt"/>
                <a:ea typeface="+mn-ea"/>
                <a:cs typeface="Arial" charset="0"/>
              </a:rPr>
              <a:t>all 1000 homes </a:t>
            </a:r>
            <a:br>
              <a:rPr lang="en-US" sz="2600" dirty="0">
                <a:latin typeface="+mn-lt"/>
                <a:ea typeface="+mn-ea"/>
                <a:cs typeface="Arial" charset="0"/>
              </a:rPr>
            </a:br>
            <a:r>
              <a:rPr lang="en-US" sz="2600" dirty="0">
                <a:latin typeface="+mn-lt"/>
                <a:ea typeface="+mn-ea"/>
                <a:cs typeface="Arial" charset="0"/>
              </a:rPr>
              <a:t>than if two firms </a:t>
            </a:r>
            <a:br>
              <a:rPr lang="en-US" sz="2600" dirty="0">
                <a:latin typeface="+mn-lt"/>
                <a:ea typeface="+mn-ea"/>
                <a:cs typeface="Arial" charset="0"/>
              </a:rPr>
            </a:br>
            <a:r>
              <a:rPr lang="en-US" sz="2600" dirty="0">
                <a:latin typeface="+mn-lt"/>
                <a:ea typeface="+mn-ea"/>
                <a:cs typeface="Arial" charset="0"/>
              </a:rPr>
              <a:t>each service </a:t>
            </a:r>
            <a:br>
              <a:rPr lang="en-US" sz="2600" dirty="0">
                <a:latin typeface="+mn-lt"/>
                <a:ea typeface="+mn-ea"/>
                <a:cs typeface="Arial" charset="0"/>
              </a:rPr>
            </a:br>
            <a:r>
              <a:rPr lang="en-US" sz="2600" dirty="0">
                <a:latin typeface="+mn-lt"/>
                <a:ea typeface="+mn-ea"/>
                <a:cs typeface="Arial" charset="0"/>
              </a:rPr>
              <a:t>500 homes.</a:t>
            </a:r>
          </a:p>
        </p:txBody>
      </p:sp>
      <p:grpSp>
        <p:nvGrpSpPr>
          <p:cNvPr id="7" name="Group 32"/>
          <p:cNvGrpSpPr>
            <a:grpSpLocks/>
          </p:cNvGrpSpPr>
          <p:nvPr/>
        </p:nvGrpSpPr>
        <p:grpSpPr bwMode="auto">
          <a:xfrm>
            <a:off x="4237038" y="4411663"/>
            <a:ext cx="2330450" cy="1787525"/>
            <a:chOff x="2592" y="2716"/>
            <a:chExt cx="1468" cy="1126"/>
          </a:xfrm>
        </p:grpSpPr>
        <p:grpSp>
          <p:nvGrpSpPr>
            <p:cNvPr id="15371" name="Group 15"/>
            <p:cNvGrpSpPr>
              <a:grpSpLocks/>
            </p:cNvGrpSpPr>
            <p:nvPr/>
          </p:nvGrpSpPr>
          <p:grpSpPr bwMode="auto">
            <a:xfrm>
              <a:off x="3071" y="2839"/>
              <a:ext cx="753" cy="694"/>
              <a:chOff x="357" y="2450"/>
              <a:chExt cx="795" cy="646"/>
            </a:xfrm>
          </p:grpSpPr>
          <p:sp>
            <p:nvSpPr>
              <p:cNvPr id="15375" name="Line 16"/>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prstTxWarp prst="textNoShape">
                  <a:avLst/>
                </a:prstTxWarp>
              </a:bodyPr>
              <a:lstStyle/>
              <a:p>
                <a:endParaRPr lang="en-US"/>
              </a:p>
            </p:txBody>
          </p:sp>
          <p:sp>
            <p:nvSpPr>
              <p:cNvPr id="15376" name="Line 17"/>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prstTxWarp prst="textNoShape">
                  <a:avLst/>
                </a:prstTxWarp>
              </a:bodyPr>
              <a:lstStyle/>
              <a:p>
                <a:endParaRPr lang="en-US"/>
              </a:p>
            </p:txBody>
          </p:sp>
        </p:grpSp>
        <p:sp>
          <p:nvSpPr>
            <p:cNvPr id="15372" name="Text Box 20"/>
            <p:cNvSpPr txBox="1">
              <a:spLocks noChangeArrowheads="1"/>
            </p:cNvSpPr>
            <p:nvPr/>
          </p:nvSpPr>
          <p:spPr bwMode="auto">
            <a:xfrm>
              <a:off x="3582" y="3554"/>
              <a:ext cx="47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ea typeface="Arial" charset="0"/>
                  <a:cs typeface="Arial" charset="0"/>
                </a:rPr>
                <a:t>500</a:t>
              </a:r>
            </a:p>
          </p:txBody>
        </p:sp>
        <p:sp>
          <p:nvSpPr>
            <p:cNvPr id="15373" name="Text Box 21"/>
            <p:cNvSpPr txBox="1">
              <a:spLocks noChangeArrowheads="1"/>
            </p:cNvSpPr>
            <p:nvPr/>
          </p:nvSpPr>
          <p:spPr bwMode="auto">
            <a:xfrm>
              <a:off x="2592" y="2716"/>
              <a:ext cx="42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sz="2400">
                  <a:ea typeface="Arial" charset="0"/>
                  <a:cs typeface="Arial" charset="0"/>
                </a:rPr>
                <a:t>$80</a:t>
              </a:r>
            </a:p>
          </p:txBody>
        </p:sp>
        <p:sp>
          <p:nvSpPr>
            <p:cNvPr id="15374" name="Oval 7"/>
            <p:cNvSpPr>
              <a:spLocks noChangeAspect="1" noChangeArrowheads="1"/>
            </p:cNvSpPr>
            <p:nvPr/>
          </p:nvSpPr>
          <p:spPr bwMode="auto">
            <a:xfrm>
              <a:off x="3780" y="2799"/>
              <a:ext cx="81" cy="80"/>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a:ea typeface="Arial" charset="0"/>
                <a:cs typeface="Arial"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55"/>
                                        </p:tgtEl>
                                        <p:attrNameLst>
                                          <p:attrName>style.visibility</p:attrName>
                                        </p:attrNameLst>
                                      </p:cBhvr>
                                      <p:to>
                                        <p:strVal val="visible"/>
                                      </p:to>
                                    </p:set>
                                    <p:animEffect transition="in" filter="wipe(left)">
                                      <p:cBhvr>
                                        <p:cTn id="12" dur="500"/>
                                        <p:tgtEl>
                                          <p:spTgt spid="9525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5256"/>
                                        </p:tgtEl>
                                        <p:attrNameLst>
                                          <p:attrName>style.visibility</p:attrName>
                                        </p:attrNameLst>
                                      </p:cBhvr>
                                      <p:to>
                                        <p:strVal val="visible"/>
                                      </p:to>
                                    </p:set>
                                    <p:animEffect transition="in" filter="strips(downRight)">
                                      <p:cBhvr>
                                        <p:cTn id="17" dur="500"/>
                                        <p:tgtEl>
                                          <p:spTgt spid="95256"/>
                                        </p:tgtEl>
                                      </p:cBhvr>
                                    </p:animEffect>
                                  </p:childTnLst>
                                </p:cTn>
                              </p:par>
                              <p:par>
                                <p:cTn id="18" presetID="18" presetClass="entr" presetSubtype="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downRight)">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5259"/>
                                        </p:tgtEl>
                                        <p:attrNameLst>
                                          <p:attrName>style.visibility</p:attrName>
                                        </p:attrNameLst>
                                      </p:cBhvr>
                                      <p:to>
                                        <p:strVal val="visible"/>
                                      </p:to>
                                    </p:set>
                                    <p:animEffect transition="in" filter="fade">
                                      <p:cBhvr>
                                        <p:cTn id="25" dur="500"/>
                                        <p:tgtEl>
                                          <p:spTgt spid="95259"/>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5260"/>
                                        </p:tgtEl>
                                        <p:attrNameLst>
                                          <p:attrName>style.visibility</p:attrName>
                                        </p:attrNameLst>
                                      </p:cBhvr>
                                      <p:to>
                                        <p:strVal val="visible"/>
                                      </p:to>
                                    </p:set>
                                    <p:animEffect transition="in" filter="fade">
                                      <p:cBhvr>
                                        <p:cTn id="34" dur="500"/>
                                        <p:tgtEl>
                                          <p:spTgt spid="95260"/>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9"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upLeft)">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9"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trips(upLeft)">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95255" grpId="0"/>
      <p:bldP spid="95256" grpId="0"/>
      <p:bldP spid="95259" grpId="0"/>
      <p:bldP spid="9526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0" y="252413"/>
            <a:ext cx="9144000" cy="649287"/>
          </a:xfrm>
        </p:spPr>
        <p:txBody>
          <a:bodyPr/>
          <a:lstStyle/>
          <a:p>
            <a:pPr algn="ctr"/>
            <a:r>
              <a:rPr lang="en-US" sz="3100" smtClean="0">
                <a:latin typeface="Tahoma" charset="0"/>
                <a:ea typeface="Tahoma" charset="0"/>
                <a:cs typeface="Tahoma" charset="0"/>
              </a:rPr>
              <a:t>Monopoly vs. Competition:  Demand Curves</a:t>
            </a:r>
          </a:p>
        </p:txBody>
      </p:sp>
      <p:sp>
        <p:nvSpPr>
          <p:cNvPr id="96259" name="Rectangle 3"/>
          <p:cNvSpPr>
            <a:spLocks noGrp="1" noChangeArrowheads="1"/>
          </p:cNvSpPr>
          <p:nvPr>
            <p:ph type="body" idx="4294967295"/>
          </p:nvPr>
        </p:nvSpPr>
        <p:spPr>
          <a:xfrm>
            <a:off x="546100" y="1095375"/>
            <a:ext cx="3924300" cy="5187950"/>
          </a:xfrm>
        </p:spPr>
        <p:txBody>
          <a:bodyPr/>
          <a:lstStyle/>
          <a:p>
            <a:pPr marL="0" indent="0">
              <a:buFont typeface="Wingdings" charset="2"/>
              <a:buNone/>
            </a:pPr>
            <a:r>
              <a:rPr lang="en-US" sz="2500" smtClean="0">
                <a:latin typeface="Arial" charset="0"/>
              </a:rPr>
              <a:t>In a competitive market, the </a:t>
            </a:r>
            <a:r>
              <a:rPr lang="en-US" sz="2500" u="sng" smtClean="0">
                <a:latin typeface="Arial" charset="0"/>
              </a:rPr>
              <a:t>market</a:t>
            </a:r>
            <a:r>
              <a:rPr lang="en-US" sz="2500" smtClean="0">
                <a:latin typeface="Arial" charset="0"/>
              </a:rPr>
              <a:t> demand curve slopes downward. </a:t>
            </a:r>
          </a:p>
          <a:p>
            <a:pPr marL="0" indent="0">
              <a:buFont typeface="Wingdings" charset="2"/>
              <a:buNone/>
            </a:pPr>
            <a:r>
              <a:rPr lang="en-US" sz="2500" smtClean="0">
                <a:latin typeface="Arial" charset="0"/>
              </a:rPr>
              <a:t>But the demand curve </a:t>
            </a:r>
            <a:br>
              <a:rPr lang="en-US" sz="2500" smtClean="0">
                <a:latin typeface="Arial" charset="0"/>
              </a:rPr>
            </a:br>
            <a:r>
              <a:rPr lang="en-US" sz="2500" smtClean="0">
                <a:latin typeface="Arial" charset="0"/>
              </a:rPr>
              <a:t>for any individual firm’s product is horizontal </a:t>
            </a:r>
            <a:br>
              <a:rPr lang="en-US" sz="2500" smtClean="0">
                <a:latin typeface="Arial" charset="0"/>
              </a:rPr>
            </a:br>
            <a:r>
              <a:rPr lang="en-US" sz="2500" smtClean="0">
                <a:latin typeface="Arial" charset="0"/>
              </a:rPr>
              <a:t>at the market price. </a:t>
            </a:r>
          </a:p>
          <a:p>
            <a:pPr marL="0" indent="0">
              <a:buFont typeface="Wingdings" charset="2"/>
              <a:buNone/>
            </a:pPr>
            <a:r>
              <a:rPr lang="en-US" sz="2500" smtClean="0">
                <a:latin typeface="Arial" charset="0"/>
              </a:rPr>
              <a:t>The firm can increase </a:t>
            </a:r>
            <a:r>
              <a:rPr lang="en-US" sz="2500" b="1" i="1" smtClean="0">
                <a:latin typeface="Arial" charset="0"/>
              </a:rPr>
              <a:t>Q</a:t>
            </a:r>
            <a:r>
              <a:rPr lang="en-US" sz="2500" smtClean="0">
                <a:latin typeface="Arial" charset="0"/>
              </a:rPr>
              <a:t> without lowering </a:t>
            </a:r>
            <a:r>
              <a:rPr lang="en-US" sz="2500" b="1" i="1" smtClean="0">
                <a:latin typeface="Arial" charset="0"/>
              </a:rPr>
              <a:t>P</a:t>
            </a:r>
            <a:r>
              <a:rPr lang="en-US" sz="2500" smtClean="0">
                <a:latin typeface="Arial" charset="0"/>
              </a:rPr>
              <a:t>,</a:t>
            </a:r>
          </a:p>
          <a:p>
            <a:pPr marL="0" indent="0">
              <a:spcBef>
                <a:spcPct val="25000"/>
              </a:spcBef>
              <a:buFont typeface="Wingdings" charset="2"/>
              <a:buNone/>
            </a:pPr>
            <a:r>
              <a:rPr lang="en-US" sz="2500" smtClean="0">
                <a:latin typeface="Arial" charset="0"/>
              </a:rPr>
              <a:t>so </a:t>
            </a:r>
            <a:r>
              <a:rPr lang="en-US" sz="2500" i="1" smtClean="0">
                <a:latin typeface="Arial" charset="0"/>
              </a:rPr>
              <a:t>MR</a:t>
            </a:r>
            <a:r>
              <a:rPr lang="en-US" sz="2500" smtClean="0">
                <a:latin typeface="Arial" charset="0"/>
              </a:rPr>
              <a:t> = </a:t>
            </a:r>
            <a:r>
              <a:rPr lang="en-US" sz="2500" b="1" i="1" smtClean="0">
                <a:latin typeface="Arial" charset="0"/>
              </a:rPr>
              <a:t>P</a:t>
            </a:r>
            <a:r>
              <a:rPr lang="en-US" sz="2500" smtClean="0">
                <a:latin typeface="Arial" charset="0"/>
              </a:rPr>
              <a:t>  for the competitive firm. </a:t>
            </a:r>
          </a:p>
        </p:txBody>
      </p:sp>
      <p:grpSp>
        <p:nvGrpSpPr>
          <p:cNvPr id="2" name="Group 14"/>
          <p:cNvGrpSpPr>
            <a:grpSpLocks/>
          </p:cNvGrpSpPr>
          <p:nvPr/>
        </p:nvGrpSpPr>
        <p:grpSpPr bwMode="auto">
          <a:xfrm>
            <a:off x="5100638" y="4233863"/>
            <a:ext cx="3255962" cy="381000"/>
            <a:chOff x="3143" y="2506"/>
            <a:chExt cx="2051" cy="240"/>
          </a:xfrm>
        </p:grpSpPr>
        <p:sp>
          <p:nvSpPr>
            <p:cNvPr id="17419" name="Line 5"/>
            <p:cNvSpPr>
              <a:spLocks noChangeShapeType="1"/>
            </p:cNvSpPr>
            <p:nvPr/>
          </p:nvSpPr>
          <p:spPr bwMode="auto">
            <a:xfrm>
              <a:off x="3143" y="2630"/>
              <a:ext cx="1827" cy="0"/>
            </a:xfrm>
            <a:prstGeom prst="line">
              <a:avLst/>
            </a:prstGeom>
            <a:noFill/>
            <a:ln w="28575">
              <a:solidFill>
                <a:srgbClr val="333399"/>
              </a:solidFill>
              <a:round/>
              <a:headEnd/>
              <a:tailEnd/>
            </a:ln>
          </p:spPr>
          <p:txBody>
            <a:bodyPr>
              <a:prstTxWarp prst="textNoShape">
                <a:avLst/>
              </a:prstTxWarp>
            </a:bodyPr>
            <a:lstStyle/>
            <a:p>
              <a:endParaRPr lang="en-US"/>
            </a:p>
          </p:txBody>
        </p:sp>
        <p:sp>
          <p:nvSpPr>
            <p:cNvPr id="17420" name="Text Box 7"/>
            <p:cNvSpPr txBox="1">
              <a:spLocks noChangeArrowheads="1"/>
            </p:cNvSpPr>
            <p:nvPr/>
          </p:nvSpPr>
          <p:spPr bwMode="auto">
            <a:xfrm>
              <a:off x="5004" y="2506"/>
              <a:ext cx="190" cy="24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500" b="1" i="1">
                  <a:ea typeface="Arial" charset="0"/>
                  <a:cs typeface="Arial" charset="0"/>
                </a:rPr>
                <a:t>D</a:t>
              </a:r>
            </a:p>
          </p:txBody>
        </p:sp>
      </p:grpSp>
      <p:grpSp>
        <p:nvGrpSpPr>
          <p:cNvPr id="17412" name="Group 17"/>
          <p:cNvGrpSpPr>
            <a:grpSpLocks/>
          </p:cNvGrpSpPr>
          <p:nvPr/>
        </p:nvGrpSpPr>
        <p:grpSpPr bwMode="auto">
          <a:xfrm>
            <a:off x="4864100" y="2728913"/>
            <a:ext cx="3817938" cy="3371850"/>
            <a:chOff x="2994" y="1558"/>
            <a:chExt cx="2405" cy="2124"/>
          </a:xfrm>
        </p:grpSpPr>
        <p:grpSp>
          <p:nvGrpSpPr>
            <p:cNvPr id="17414" name="Group 9"/>
            <p:cNvGrpSpPr>
              <a:grpSpLocks/>
            </p:cNvGrpSpPr>
            <p:nvPr/>
          </p:nvGrpSpPr>
          <p:grpSpPr bwMode="auto">
            <a:xfrm>
              <a:off x="3142" y="1828"/>
              <a:ext cx="1945" cy="1713"/>
              <a:chOff x="1489" y="785"/>
              <a:chExt cx="3650" cy="2492"/>
            </a:xfrm>
          </p:grpSpPr>
          <p:sp>
            <p:nvSpPr>
              <p:cNvPr id="17417"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17418"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7415" name="Text Box 6"/>
            <p:cNvSpPr txBox="1">
              <a:spLocks noChangeArrowheads="1"/>
            </p:cNvSpPr>
            <p:nvPr/>
          </p:nvSpPr>
          <p:spPr bwMode="auto">
            <a:xfrm>
              <a:off x="2994" y="1558"/>
              <a:ext cx="297" cy="29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i="1">
                  <a:ea typeface="Arial" charset="0"/>
                  <a:cs typeface="Arial" charset="0"/>
                </a:rPr>
                <a:t>P</a:t>
              </a:r>
              <a:endParaRPr lang="en-US" sz="2500" b="1" baseline="-25000">
                <a:ea typeface="Arial" charset="0"/>
                <a:cs typeface="Arial" charset="0"/>
              </a:endParaRPr>
            </a:p>
          </p:txBody>
        </p:sp>
        <p:sp>
          <p:nvSpPr>
            <p:cNvPr id="17416" name="Text Box 12"/>
            <p:cNvSpPr txBox="1">
              <a:spLocks noChangeArrowheads="1"/>
            </p:cNvSpPr>
            <p:nvPr/>
          </p:nvSpPr>
          <p:spPr bwMode="auto">
            <a:xfrm>
              <a:off x="5061" y="3384"/>
              <a:ext cx="338"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b="1" i="1">
                  <a:ea typeface="Arial" charset="0"/>
                  <a:cs typeface="Arial" charset="0"/>
                </a:rPr>
                <a:t>Q</a:t>
              </a:r>
            </a:p>
          </p:txBody>
        </p:sp>
      </p:grpSp>
      <p:sp>
        <p:nvSpPr>
          <p:cNvPr id="17413" name="Text Box 16"/>
          <p:cNvSpPr txBox="1">
            <a:spLocks noChangeArrowheads="1"/>
          </p:cNvSpPr>
          <p:nvPr/>
        </p:nvSpPr>
        <p:spPr bwMode="auto">
          <a:xfrm>
            <a:off x="5456238" y="2182813"/>
            <a:ext cx="2943225" cy="854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u="sng">
                <a:ea typeface="Arial" charset="0"/>
                <a:cs typeface="Arial" charset="0"/>
              </a:rPr>
              <a:t>A competitive firm’s demand curve</a:t>
            </a:r>
            <a:endParaRPr lang="en-US" sz="250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6259">
                                            <p:txEl>
                                              <p:pRg st="2" end="2"/>
                                            </p:txEl>
                                          </p:spTgt>
                                        </p:tgtEl>
                                        <p:attrNameLst>
                                          <p:attrName>style.visibility</p:attrName>
                                        </p:attrNameLst>
                                      </p:cBhvr>
                                      <p:to>
                                        <p:strVal val="visible"/>
                                      </p:to>
                                    </p:set>
                                    <p:animEffect transition="in" filter="wipe(left)">
                                      <p:cBhvr>
                                        <p:cTn id="21" dur="500"/>
                                        <p:tgtEl>
                                          <p:spTgt spid="9625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6259">
                                            <p:txEl>
                                              <p:pRg st="3" end="3"/>
                                            </p:txEl>
                                          </p:spTgt>
                                        </p:tgtEl>
                                        <p:attrNameLst>
                                          <p:attrName>style.visibility</p:attrName>
                                        </p:attrNameLst>
                                      </p:cBhvr>
                                      <p:to>
                                        <p:strVal val="visible"/>
                                      </p:to>
                                    </p:set>
                                    <p:animEffect transition="in" filter="wipe(left)">
                                      <p:cBhvr>
                                        <p:cTn id="26" dur="500"/>
                                        <p:tgtEl>
                                          <p:spTgt spid="96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0" y="252413"/>
            <a:ext cx="9144000" cy="649287"/>
          </a:xfrm>
        </p:spPr>
        <p:txBody>
          <a:bodyPr/>
          <a:lstStyle/>
          <a:p>
            <a:pPr algn="ctr"/>
            <a:r>
              <a:rPr lang="en-US" sz="3100" smtClean="0">
                <a:latin typeface="Tahoma" charset="0"/>
                <a:ea typeface="Tahoma" charset="0"/>
                <a:cs typeface="Tahoma" charset="0"/>
              </a:rPr>
              <a:t>Monopoly vs. Competition:  Demand Curves</a:t>
            </a:r>
          </a:p>
        </p:txBody>
      </p:sp>
      <p:sp>
        <p:nvSpPr>
          <p:cNvPr id="102403" name="Rectangle 3"/>
          <p:cNvSpPr>
            <a:spLocks noGrp="1" noChangeArrowheads="1"/>
          </p:cNvSpPr>
          <p:nvPr>
            <p:ph type="body" idx="4294967295"/>
          </p:nvPr>
        </p:nvSpPr>
        <p:spPr>
          <a:xfrm>
            <a:off x="546100" y="1201738"/>
            <a:ext cx="3924300" cy="4943475"/>
          </a:xfrm>
        </p:spPr>
        <p:txBody>
          <a:bodyPr/>
          <a:lstStyle/>
          <a:p>
            <a:pPr marL="0" indent="0">
              <a:spcBef>
                <a:spcPct val="50000"/>
              </a:spcBef>
              <a:buFont typeface="Wingdings" charset="2"/>
              <a:buNone/>
            </a:pPr>
            <a:r>
              <a:rPr lang="en-US" sz="2500" dirty="0" smtClean="0">
                <a:latin typeface="Arial" charset="0"/>
              </a:rPr>
              <a:t>A monopolist is the only seller, so it faces the market demand curve. </a:t>
            </a:r>
          </a:p>
          <a:p>
            <a:pPr marL="0" indent="0">
              <a:spcBef>
                <a:spcPct val="50000"/>
              </a:spcBef>
              <a:buFont typeface="Wingdings" charset="2"/>
              <a:buNone/>
            </a:pPr>
            <a:r>
              <a:rPr lang="en-US" sz="2500" dirty="0" smtClean="0">
                <a:latin typeface="Arial" charset="0"/>
              </a:rPr>
              <a:t>To sell a larger </a:t>
            </a:r>
            <a:r>
              <a:rPr lang="en-US" sz="2500" b="1" i="1" dirty="0" smtClean="0">
                <a:latin typeface="Arial" charset="0"/>
              </a:rPr>
              <a:t>Q</a:t>
            </a:r>
            <a:r>
              <a:rPr lang="en-US" sz="2500" dirty="0" smtClean="0">
                <a:latin typeface="Arial" charset="0"/>
              </a:rPr>
              <a:t>, </a:t>
            </a:r>
            <a:br>
              <a:rPr lang="en-US" sz="2500" dirty="0" smtClean="0">
                <a:latin typeface="Arial" charset="0"/>
              </a:rPr>
            </a:br>
            <a:r>
              <a:rPr lang="en-US" sz="2500" dirty="0" smtClean="0">
                <a:latin typeface="Arial" charset="0"/>
              </a:rPr>
              <a:t>the firm must reduce </a:t>
            </a:r>
            <a:r>
              <a:rPr lang="en-US" sz="2500" b="1" i="1" dirty="0" smtClean="0">
                <a:latin typeface="Arial" charset="0"/>
              </a:rPr>
              <a:t>P</a:t>
            </a:r>
            <a:r>
              <a:rPr lang="en-US" sz="2500" dirty="0" smtClean="0">
                <a:latin typeface="Arial" charset="0"/>
              </a:rPr>
              <a:t>.  </a:t>
            </a:r>
          </a:p>
          <a:p>
            <a:pPr marL="0" indent="0">
              <a:spcBef>
                <a:spcPct val="50000"/>
              </a:spcBef>
              <a:buFont typeface="Wingdings" charset="2"/>
              <a:buNone/>
            </a:pPr>
            <a:r>
              <a:rPr lang="en-US" sz="2500" dirty="0" smtClean="0">
                <a:latin typeface="Arial" charset="0"/>
              </a:rPr>
              <a:t>Thus, </a:t>
            </a:r>
            <a:r>
              <a:rPr lang="en-US" sz="2500" i="1" dirty="0" smtClean="0">
                <a:latin typeface="Arial" charset="0"/>
              </a:rPr>
              <a:t>MR</a:t>
            </a:r>
            <a:r>
              <a:rPr lang="en-US" sz="2500" dirty="0" smtClean="0">
                <a:latin typeface="Arial" charset="0"/>
              </a:rPr>
              <a:t> ≠ </a:t>
            </a:r>
            <a:r>
              <a:rPr lang="en-US" sz="2500" b="1" i="1" dirty="0" smtClean="0">
                <a:latin typeface="Arial" charset="0"/>
              </a:rPr>
              <a:t>P</a:t>
            </a:r>
            <a:r>
              <a:rPr lang="en-US" sz="2500" dirty="0" smtClean="0">
                <a:latin typeface="Arial" charset="0"/>
              </a:rPr>
              <a:t>.</a:t>
            </a:r>
          </a:p>
        </p:txBody>
      </p:sp>
      <p:grpSp>
        <p:nvGrpSpPr>
          <p:cNvPr id="2" name="Group 14"/>
          <p:cNvGrpSpPr>
            <a:grpSpLocks/>
          </p:cNvGrpSpPr>
          <p:nvPr/>
        </p:nvGrpSpPr>
        <p:grpSpPr bwMode="auto">
          <a:xfrm>
            <a:off x="5356225" y="3473450"/>
            <a:ext cx="2671763" cy="2097088"/>
            <a:chOff x="3374" y="2188"/>
            <a:chExt cx="1683" cy="1321"/>
          </a:xfrm>
        </p:grpSpPr>
        <p:sp>
          <p:nvSpPr>
            <p:cNvPr id="19467" name="Line 5"/>
            <p:cNvSpPr>
              <a:spLocks noChangeShapeType="1"/>
            </p:cNvSpPr>
            <p:nvPr/>
          </p:nvSpPr>
          <p:spPr bwMode="auto">
            <a:xfrm>
              <a:off x="3374" y="2188"/>
              <a:ext cx="1485" cy="1152"/>
            </a:xfrm>
            <a:prstGeom prst="line">
              <a:avLst/>
            </a:prstGeom>
            <a:noFill/>
            <a:ln w="28575">
              <a:solidFill>
                <a:srgbClr val="333399"/>
              </a:solidFill>
              <a:round/>
              <a:headEnd/>
              <a:tailEnd/>
            </a:ln>
          </p:spPr>
          <p:txBody>
            <a:bodyPr>
              <a:prstTxWarp prst="textNoShape">
                <a:avLst/>
              </a:prstTxWarp>
            </a:bodyPr>
            <a:lstStyle/>
            <a:p>
              <a:endParaRPr lang="en-US"/>
            </a:p>
          </p:txBody>
        </p:sp>
        <p:sp>
          <p:nvSpPr>
            <p:cNvPr id="19468" name="Text Box 6"/>
            <p:cNvSpPr txBox="1">
              <a:spLocks noChangeArrowheads="1"/>
            </p:cNvSpPr>
            <p:nvPr/>
          </p:nvSpPr>
          <p:spPr bwMode="auto">
            <a:xfrm>
              <a:off x="4867" y="3269"/>
              <a:ext cx="190" cy="24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500" b="1" i="1">
                  <a:ea typeface="Arial" charset="0"/>
                  <a:cs typeface="Arial" charset="0"/>
                </a:rPr>
                <a:t>D</a:t>
              </a:r>
            </a:p>
          </p:txBody>
        </p:sp>
      </p:grpSp>
      <p:grpSp>
        <p:nvGrpSpPr>
          <p:cNvPr id="19460" name="Group 7"/>
          <p:cNvGrpSpPr>
            <a:grpSpLocks/>
          </p:cNvGrpSpPr>
          <p:nvPr/>
        </p:nvGrpSpPr>
        <p:grpSpPr bwMode="auto">
          <a:xfrm>
            <a:off x="4864100" y="2728913"/>
            <a:ext cx="3817938" cy="3371850"/>
            <a:chOff x="2994" y="1558"/>
            <a:chExt cx="2405" cy="2124"/>
          </a:xfrm>
        </p:grpSpPr>
        <p:grpSp>
          <p:nvGrpSpPr>
            <p:cNvPr id="19462" name="Group 8"/>
            <p:cNvGrpSpPr>
              <a:grpSpLocks/>
            </p:cNvGrpSpPr>
            <p:nvPr/>
          </p:nvGrpSpPr>
          <p:grpSpPr bwMode="auto">
            <a:xfrm>
              <a:off x="3142" y="1828"/>
              <a:ext cx="1945" cy="1713"/>
              <a:chOff x="1489" y="785"/>
              <a:chExt cx="3650" cy="2492"/>
            </a:xfrm>
          </p:grpSpPr>
          <p:sp>
            <p:nvSpPr>
              <p:cNvPr id="19465" name="Line 9"/>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6"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9463" name="Text Box 11"/>
            <p:cNvSpPr txBox="1">
              <a:spLocks noChangeArrowheads="1"/>
            </p:cNvSpPr>
            <p:nvPr/>
          </p:nvSpPr>
          <p:spPr bwMode="auto">
            <a:xfrm>
              <a:off x="2994" y="1558"/>
              <a:ext cx="297" cy="29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i="1">
                  <a:ea typeface="Arial" charset="0"/>
                  <a:cs typeface="Arial" charset="0"/>
                </a:rPr>
                <a:t>P</a:t>
              </a:r>
              <a:endParaRPr lang="en-US" sz="2500" b="1" baseline="-25000">
                <a:ea typeface="Arial" charset="0"/>
                <a:cs typeface="Arial" charset="0"/>
              </a:endParaRPr>
            </a:p>
          </p:txBody>
        </p:sp>
        <p:sp>
          <p:nvSpPr>
            <p:cNvPr id="19464" name="Text Box 12"/>
            <p:cNvSpPr txBox="1">
              <a:spLocks noChangeArrowheads="1"/>
            </p:cNvSpPr>
            <p:nvPr/>
          </p:nvSpPr>
          <p:spPr bwMode="auto">
            <a:xfrm>
              <a:off x="5061" y="3384"/>
              <a:ext cx="338"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b="1" i="1">
                  <a:ea typeface="Arial" charset="0"/>
                  <a:cs typeface="Arial" charset="0"/>
                </a:rPr>
                <a:t>Q</a:t>
              </a:r>
            </a:p>
          </p:txBody>
        </p:sp>
      </p:grpSp>
      <p:sp>
        <p:nvSpPr>
          <p:cNvPr id="19461" name="Text Box 13"/>
          <p:cNvSpPr txBox="1">
            <a:spLocks noChangeArrowheads="1"/>
          </p:cNvSpPr>
          <p:nvPr/>
        </p:nvSpPr>
        <p:spPr bwMode="auto">
          <a:xfrm>
            <a:off x="5456238" y="2182813"/>
            <a:ext cx="2943225" cy="854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u="sng">
                <a:ea typeface="Arial" charset="0"/>
                <a:cs typeface="Arial" charset="0"/>
              </a:rPr>
              <a:t>A monopolist’s demand curve</a:t>
            </a:r>
            <a:endParaRPr lang="en-US" sz="250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03">
                                            <p:txEl>
                                              <p:pRg st="1" end="1"/>
                                            </p:txEl>
                                          </p:spTgt>
                                        </p:tgtEl>
                                        <p:attrNameLst>
                                          <p:attrName>style.visibility</p:attrName>
                                        </p:attrNameLst>
                                      </p:cBhvr>
                                      <p:to>
                                        <p:strVal val="visible"/>
                                      </p:to>
                                    </p:set>
                                    <p:animEffect transition="in" filter="wipe(left)">
                                      <p:cBhvr>
                                        <p:cTn id="16" dur="500"/>
                                        <p:tgtEl>
                                          <p:spTgt spid="1024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403">
                                            <p:txEl>
                                              <p:pRg st="2" end="2"/>
                                            </p:txEl>
                                          </p:spTgt>
                                        </p:tgtEl>
                                        <p:attrNameLst>
                                          <p:attrName>style.visibility</p:attrName>
                                        </p:attrNameLst>
                                      </p:cBhvr>
                                      <p:to>
                                        <p:strVal val="visible"/>
                                      </p:to>
                                    </p:set>
                                    <p:animEffect transition="in" filter="wipe(left)">
                                      <p:cBhvr>
                                        <p:cTn id="21"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fontAlgn="auto">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 monopoly’s revenue</a:t>
            </a:r>
          </a:p>
        </p:txBody>
      </p:sp>
      <p:sp>
        <p:nvSpPr>
          <p:cNvPr id="21508"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
        <p:nvSpPr>
          <p:cNvPr id="21509" name="Rectangle 74"/>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graphicFrame>
        <p:nvGraphicFramePr>
          <p:cNvPr id="9" name="Group 73"/>
          <p:cNvGraphicFramePr>
            <a:graphicFrameLocks noGrp="1"/>
          </p:cNvGraphicFramePr>
          <p:nvPr/>
        </p:nvGraphicFramePr>
        <p:xfrm>
          <a:off x="3875088" y="1612900"/>
          <a:ext cx="4779962" cy="4587877"/>
        </p:xfrm>
        <a:graphic>
          <a:graphicData uri="http://schemas.openxmlformats.org/drawingml/2006/table">
            <a:tbl>
              <a:tblPr/>
              <a:tblGrid>
                <a:gridCol w="750887"/>
                <a:gridCol w="1084263"/>
                <a:gridCol w="871537"/>
                <a:gridCol w="1127125"/>
                <a:gridCol w="946150"/>
              </a:tblGrid>
              <a:tr h="57308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TR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MR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566" name="Group 75"/>
          <p:cNvGrpSpPr>
            <a:grpSpLocks/>
          </p:cNvGrpSpPr>
          <p:nvPr/>
        </p:nvGrpSpPr>
        <p:grpSpPr bwMode="auto">
          <a:xfrm>
            <a:off x="7708900" y="2466975"/>
            <a:ext cx="936625" cy="3440113"/>
            <a:chOff x="4856" y="1484"/>
            <a:chExt cx="590" cy="2167"/>
          </a:xfrm>
        </p:grpSpPr>
        <p:sp>
          <p:nvSpPr>
            <p:cNvPr id="21571" name="Rectangle 76"/>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1572" name="Rectangle 77"/>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1573" name="Rectangle 78"/>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1574" name="Rectangle 79"/>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1575" name="Rectangle 80"/>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1576" name="Rectangle 81"/>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grpSp>
      <p:sp>
        <p:nvSpPr>
          <p:cNvPr id="21567" name="Rectangle 82"/>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21568" name="Rectangle 83"/>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21569" name="Rectangle 84"/>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n.a.</a:t>
            </a:r>
          </a:p>
        </p:txBody>
      </p:sp>
      <p:sp>
        <p:nvSpPr>
          <p:cNvPr id="21570" name="Rectangle 5"/>
          <p:cNvSpPr>
            <a:spLocks noChangeArrowheads="1"/>
          </p:cNvSpPr>
          <p:nvPr/>
        </p:nvSpPr>
        <p:spPr bwMode="auto">
          <a:xfrm>
            <a:off x="457200" y="1447800"/>
            <a:ext cx="3379788" cy="5146675"/>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669900"/>
              </a:buClr>
              <a:buSzPct val="120000"/>
              <a:buFont typeface="Wingdings" charset="2"/>
              <a:buNone/>
            </a:pPr>
            <a:r>
              <a:rPr lang="en-US" sz="2400" dirty="0"/>
              <a:t>Common Grounds</a:t>
            </a:r>
            <a:r>
              <a:rPr lang="en-US" sz="2400" dirty="0" smtClean="0"/>
              <a:t> is </a:t>
            </a:r>
            <a:r>
              <a:rPr lang="en-US" sz="2400" dirty="0"/>
              <a:t>the only seller of </a:t>
            </a:r>
            <a:r>
              <a:rPr lang="en-US" sz="2400" dirty="0" smtClean="0"/>
              <a:t>spiced Arabic coffee </a:t>
            </a:r>
            <a:r>
              <a:rPr lang="en-US" sz="2400" dirty="0"/>
              <a:t>in town.</a:t>
            </a:r>
          </a:p>
          <a:p>
            <a:pPr>
              <a:lnSpc>
                <a:spcPct val="105000"/>
              </a:lnSpc>
              <a:spcBef>
                <a:spcPct val="40000"/>
              </a:spcBef>
              <a:buClr>
                <a:srgbClr val="669900"/>
              </a:buClr>
              <a:buSzPct val="120000"/>
              <a:buFont typeface="Wingdings" charset="2"/>
              <a:buNone/>
            </a:pPr>
            <a:r>
              <a:rPr lang="en-US" sz="2400" dirty="0"/>
              <a:t>The table shows the market demand for </a:t>
            </a:r>
            <a:r>
              <a:rPr lang="en-US" sz="2400" dirty="0" smtClean="0"/>
              <a:t>spiced Arabic coffee.   </a:t>
            </a:r>
            <a:endParaRPr lang="en-US" sz="2400" dirty="0"/>
          </a:p>
          <a:p>
            <a:pPr>
              <a:lnSpc>
                <a:spcPct val="105000"/>
              </a:lnSpc>
              <a:spcBef>
                <a:spcPct val="40000"/>
              </a:spcBef>
              <a:buClr>
                <a:srgbClr val="669900"/>
              </a:buClr>
              <a:buSzPct val="120000"/>
              <a:buFont typeface="Wingdings" charset="2"/>
              <a:buNone/>
            </a:pPr>
            <a:r>
              <a:rPr lang="en-US" sz="2400" dirty="0"/>
              <a:t>Fill in the missing spaces of the table. </a:t>
            </a:r>
          </a:p>
          <a:p>
            <a:pPr>
              <a:lnSpc>
                <a:spcPct val="105000"/>
              </a:lnSpc>
              <a:spcBef>
                <a:spcPct val="40000"/>
              </a:spcBef>
              <a:buClr>
                <a:srgbClr val="669900"/>
              </a:buClr>
              <a:buSzPct val="120000"/>
              <a:buFont typeface="Wingdings" charset="2"/>
              <a:buNone/>
            </a:pPr>
            <a:r>
              <a:rPr lang="en-US" sz="2400" dirty="0"/>
              <a:t>What is the relation between </a:t>
            </a:r>
            <a:r>
              <a:rPr lang="en-US" sz="2400" b="1" i="1" dirty="0"/>
              <a:t>P</a:t>
            </a:r>
            <a:r>
              <a:rPr lang="en-US" sz="2400" dirty="0"/>
              <a:t> and </a:t>
            </a:r>
            <a:r>
              <a:rPr lang="en-US" sz="2400" b="1" i="1" dirty="0"/>
              <a:t>AR</a:t>
            </a:r>
            <a:r>
              <a:rPr lang="en-US" sz="2400" dirty="0"/>
              <a:t>?  Between </a:t>
            </a:r>
            <a:r>
              <a:rPr lang="en-US" sz="2400" b="1" i="1" dirty="0"/>
              <a:t>P</a:t>
            </a:r>
            <a:r>
              <a:rPr lang="en-US" sz="2400" dirty="0"/>
              <a:t> and </a:t>
            </a:r>
            <a:r>
              <a:rPr lang="en-US" sz="2400" b="1" i="1" dirty="0"/>
              <a:t>MR</a:t>
            </a:r>
            <a:r>
              <a:rPr lang="en-US" sz="2400" dirty="0"/>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355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fontAlgn="auto">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3556"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
        <p:nvSpPr>
          <p:cNvPr id="23557" name="Rectangle 2"/>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6" name="Rectangle 6"/>
          <p:cNvSpPr>
            <a:spLocks noChangeArrowheads="1"/>
          </p:cNvSpPr>
          <p:nvPr/>
        </p:nvSpPr>
        <p:spPr bwMode="auto">
          <a:xfrm>
            <a:off x="579438" y="1746250"/>
            <a:ext cx="3103562" cy="4703763"/>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500"/>
              <a:t>Here, </a:t>
            </a:r>
            <a:r>
              <a:rPr lang="en-US" sz="2500" b="1" i="1"/>
              <a:t>P</a:t>
            </a:r>
            <a:r>
              <a:rPr lang="en-US" sz="2500"/>
              <a:t> = </a:t>
            </a:r>
            <a:r>
              <a:rPr lang="en-US" sz="2500" b="1" i="1"/>
              <a:t>AR</a:t>
            </a:r>
            <a:r>
              <a:rPr lang="en-US" sz="2500"/>
              <a:t>, </a:t>
            </a:r>
            <a:br>
              <a:rPr lang="en-US" sz="2500"/>
            </a:br>
            <a:r>
              <a:rPr lang="en-US" sz="2500"/>
              <a:t>same as for a competitive firm.</a:t>
            </a:r>
          </a:p>
          <a:p>
            <a:pPr>
              <a:lnSpc>
                <a:spcPct val="105000"/>
              </a:lnSpc>
              <a:spcBef>
                <a:spcPct val="45000"/>
              </a:spcBef>
              <a:buClr>
                <a:srgbClr val="669900"/>
              </a:buClr>
              <a:buSzPct val="120000"/>
              <a:buFont typeface="Wingdings" charset="2"/>
              <a:buNone/>
            </a:pPr>
            <a:r>
              <a:rPr lang="en-US" sz="2500"/>
              <a:t>Here, </a:t>
            </a:r>
            <a:r>
              <a:rPr lang="en-US" sz="2500" b="1" i="1"/>
              <a:t>MR</a:t>
            </a:r>
            <a:r>
              <a:rPr lang="en-US" sz="2500"/>
              <a:t> &lt; </a:t>
            </a:r>
            <a:r>
              <a:rPr lang="en-US" sz="2500" b="1" i="1"/>
              <a:t>P</a:t>
            </a:r>
            <a:r>
              <a:rPr lang="en-US" sz="2500"/>
              <a:t>, whereas </a:t>
            </a:r>
            <a:r>
              <a:rPr lang="en-US" sz="2500" b="1" i="1"/>
              <a:t>MR</a:t>
            </a:r>
            <a:r>
              <a:rPr lang="en-US" sz="2500"/>
              <a:t> = </a:t>
            </a:r>
            <a:r>
              <a:rPr lang="en-US" sz="2500" b="1" i="1"/>
              <a:t>P</a:t>
            </a:r>
            <a:r>
              <a:rPr lang="en-US" sz="2500"/>
              <a:t> </a:t>
            </a:r>
            <a:br>
              <a:rPr lang="en-US" sz="2500"/>
            </a:br>
            <a:r>
              <a:rPr lang="en-US" sz="2500"/>
              <a:t>for a competitive firm. </a:t>
            </a:r>
          </a:p>
        </p:txBody>
      </p:sp>
      <p:sp>
        <p:nvSpPr>
          <p:cNvPr id="23559" name="Rectangle 8"/>
          <p:cNvSpPr>
            <a:spLocks noChangeArrowheads="1"/>
          </p:cNvSpPr>
          <p:nvPr/>
        </p:nvSpPr>
        <p:spPr bwMode="auto">
          <a:xfrm>
            <a:off x="4625975" y="5626100"/>
            <a:ext cx="1084263"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1.50</a:t>
            </a:r>
          </a:p>
        </p:txBody>
      </p:sp>
      <p:sp>
        <p:nvSpPr>
          <p:cNvPr id="23560" name="Rectangle 9"/>
          <p:cNvSpPr>
            <a:spLocks noChangeArrowheads="1"/>
          </p:cNvSpPr>
          <p:nvPr/>
        </p:nvSpPr>
        <p:spPr bwMode="auto">
          <a:xfrm>
            <a:off x="3875088" y="5626100"/>
            <a:ext cx="750887"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6</a:t>
            </a:r>
          </a:p>
        </p:txBody>
      </p:sp>
      <p:sp>
        <p:nvSpPr>
          <p:cNvPr id="23561" name="Rectangle 10"/>
          <p:cNvSpPr>
            <a:spLocks noChangeArrowheads="1"/>
          </p:cNvSpPr>
          <p:nvPr/>
        </p:nvSpPr>
        <p:spPr bwMode="auto">
          <a:xfrm>
            <a:off x="4625975" y="5054600"/>
            <a:ext cx="1084263" cy="57150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2.00</a:t>
            </a:r>
          </a:p>
        </p:txBody>
      </p:sp>
      <p:sp>
        <p:nvSpPr>
          <p:cNvPr id="23562" name="Rectangle 11"/>
          <p:cNvSpPr>
            <a:spLocks noChangeArrowheads="1"/>
          </p:cNvSpPr>
          <p:nvPr/>
        </p:nvSpPr>
        <p:spPr bwMode="auto">
          <a:xfrm>
            <a:off x="3875088" y="5054600"/>
            <a:ext cx="750887" cy="57150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5</a:t>
            </a:r>
          </a:p>
        </p:txBody>
      </p:sp>
      <p:sp>
        <p:nvSpPr>
          <p:cNvPr id="23563" name="Rectangle 12"/>
          <p:cNvSpPr>
            <a:spLocks noChangeArrowheads="1"/>
          </p:cNvSpPr>
          <p:nvPr/>
        </p:nvSpPr>
        <p:spPr bwMode="auto">
          <a:xfrm>
            <a:off x="4625975" y="4481513"/>
            <a:ext cx="1084263" cy="573087"/>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2.50</a:t>
            </a:r>
          </a:p>
        </p:txBody>
      </p:sp>
      <p:sp>
        <p:nvSpPr>
          <p:cNvPr id="23564" name="Rectangle 13"/>
          <p:cNvSpPr>
            <a:spLocks noChangeArrowheads="1"/>
          </p:cNvSpPr>
          <p:nvPr/>
        </p:nvSpPr>
        <p:spPr bwMode="auto">
          <a:xfrm>
            <a:off x="3875088" y="4481513"/>
            <a:ext cx="750887" cy="573087"/>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a:t>
            </a:r>
          </a:p>
        </p:txBody>
      </p:sp>
      <p:sp>
        <p:nvSpPr>
          <p:cNvPr id="23565" name="Rectangle 14"/>
          <p:cNvSpPr>
            <a:spLocks noChangeArrowheads="1"/>
          </p:cNvSpPr>
          <p:nvPr/>
        </p:nvSpPr>
        <p:spPr bwMode="auto">
          <a:xfrm>
            <a:off x="4625975" y="3905250"/>
            <a:ext cx="1084263" cy="5762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dirty="0">
                <a:ea typeface="Arial" charset="0"/>
                <a:cs typeface="Arial" charset="0"/>
              </a:rPr>
              <a:t>3.00</a:t>
            </a:r>
          </a:p>
        </p:txBody>
      </p:sp>
      <p:sp>
        <p:nvSpPr>
          <p:cNvPr id="23566" name="Rectangle 15"/>
          <p:cNvSpPr>
            <a:spLocks noChangeArrowheads="1"/>
          </p:cNvSpPr>
          <p:nvPr/>
        </p:nvSpPr>
        <p:spPr bwMode="auto">
          <a:xfrm>
            <a:off x="3875088" y="3905250"/>
            <a:ext cx="750887" cy="5762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a:t>
            </a:r>
          </a:p>
        </p:txBody>
      </p:sp>
      <p:sp>
        <p:nvSpPr>
          <p:cNvPr id="23567" name="Rectangle 16"/>
          <p:cNvSpPr>
            <a:spLocks noChangeArrowheads="1"/>
          </p:cNvSpPr>
          <p:nvPr/>
        </p:nvSpPr>
        <p:spPr bwMode="auto">
          <a:xfrm>
            <a:off x="4625975" y="3332163"/>
            <a:ext cx="1084263" cy="573087"/>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3.50</a:t>
            </a:r>
          </a:p>
        </p:txBody>
      </p:sp>
      <p:sp>
        <p:nvSpPr>
          <p:cNvPr id="23568" name="Rectangle 17"/>
          <p:cNvSpPr>
            <a:spLocks noChangeArrowheads="1"/>
          </p:cNvSpPr>
          <p:nvPr/>
        </p:nvSpPr>
        <p:spPr bwMode="auto">
          <a:xfrm>
            <a:off x="3875088" y="3332163"/>
            <a:ext cx="750887" cy="573087"/>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2</a:t>
            </a:r>
          </a:p>
        </p:txBody>
      </p:sp>
      <p:grpSp>
        <p:nvGrpSpPr>
          <p:cNvPr id="18" name="Group 18"/>
          <p:cNvGrpSpPr>
            <a:grpSpLocks/>
          </p:cNvGrpSpPr>
          <p:nvPr/>
        </p:nvGrpSpPr>
        <p:grpSpPr bwMode="auto">
          <a:xfrm>
            <a:off x="6581775" y="2760663"/>
            <a:ext cx="1127125" cy="3440112"/>
            <a:chOff x="4146" y="1669"/>
            <a:chExt cx="710" cy="2167"/>
          </a:xfrm>
        </p:grpSpPr>
        <p:sp>
          <p:nvSpPr>
            <p:cNvPr id="23620" name="Rectangle 19"/>
            <p:cNvSpPr>
              <a:spLocks noChangeArrowheads="1"/>
            </p:cNvSpPr>
            <p:nvPr/>
          </p:nvSpPr>
          <p:spPr bwMode="auto">
            <a:xfrm>
              <a:off x="4146" y="3474"/>
              <a:ext cx="710"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1.50</a:t>
              </a:r>
            </a:p>
          </p:txBody>
        </p:sp>
        <p:sp>
          <p:nvSpPr>
            <p:cNvPr id="23621" name="Rectangle 20"/>
            <p:cNvSpPr>
              <a:spLocks noChangeArrowheads="1"/>
            </p:cNvSpPr>
            <p:nvPr/>
          </p:nvSpPr>
          <p:spPr bwMode="auto">
            <a:xfrm>
              <a:off x="4146" y="3114"/>
              <a:ext cx="710"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2.00</a:t>
              </a:r>
            </a:p>
          </p:txBody>
        </p:sp>
        <p:sp>
          <p:nvSpPr>
            <p:cNvPr id="23622" name="Rectangle 21"/>
            <p:cNvSpPr>
              <a:spLocks noChangeArrowheads="1"/>
            </p:cNvSpPr>
            <p:nvPr/>
          </p:nvSpPr>
          <p:spPr bwMode="auto">
            <a:xfrm>
              <a:off x="4146" y="2753"/>
              <a:ext cx="710"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2.50</a:t>
              </a:r>
            </a:p>
          </p:txBody>
        </p:sp>
        <p:sp>
          <p:nvSpPr>
            <p:cNvPr id="23623" name="Rectangle 22"/>
            <p:cNvSpPr>
              <a:spLocks noChangeArrowheads="1"/>
            </p:cNvSpPr>
            <p:nvPr/>
          </p:nvSpPr>
          <p:spPr bwMode="auto">
            <a:xfrm>
              <a:off x="4146" y="2390"/>
              <a:ext cx="710" cy="3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3.00</a:t>
              </a:r>
            </a:p>
          </p:txBody>
        </p:sp>
        <p:sp>
          <p:nvSpPr>
            <p:cNvPr id="23624" name="Rectangle 23"/>
            <p:cNvSpPr>
              <a:spLocks noChangeArrowheads="1"/>
            </p:cNvSpPr>
            <p:nvPr/>
          </p:nvSpPr>
          <p:spPr bwMode="auto">
            <a:xfrm>
              <a:off x="4146" y="2029"/>
              <a:ext cx="710"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3.50</a:t>
              </a:r>
            </a:p>
          </p:txBody>
        </p:sp>
        <p:sp>
          <p:nvSpPr>
            <p:cNvPr id="23625" name="Rectangle 24"/>
            <p:cNvSpPr>
              <a:spLocks noChangeArrowheads="1"/>
            </p:cNvSpPr>
            <p:nvPr/>
          </p:nvSpPr>
          <p:spPr bwMode="auto">
            <a:xfrm>
              <a:off x="4146" y="1669"/>
              <a:ext cx="710"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$4.00</a:t>
              </a:r>
            </a:p>
          </p:txBody>
        </p:sp>
      </p:grpSp>
      <p:sp>
        <p:nvSpPr>
          <p:cNvPr id="23570" name="Rectangle 25"/>
          <p:cNvSpPr>
            <a:spLocks noChangeArrowheads="1"/>
          </p:cNvSpPr>
          <p:nvPr/>
        </p:nvSpPr>
        <p:spPr bwMode="auto">
          <a:xfrm>
            <a:off x="4625975" y="2760663"/>
            <a:ext cx="1084263" cy="57150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4.00</a:t>
            </a:r>
          </a:p>
        </p:txBody>
      </p:sp>
      <p:sp>
        <p:nvSpPr>
          <p:cNvPr id="23571" name="Rectangle 26"/>
          <p:cNvSpPr>
            <a:spLocks noChangeArrowheads="1"/>
          </p:cNvSpPr>
          <p:nvPr/>
        </p:nvSpPr>
        <p:spPr bwMode="auto">
          <a:xfrm>
            <a:off x="3875088" y="2760663"/>
            <a:ext cx="750887" cy="57150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1</a:t>
            </a:r>
          </a:p>
        </p:txBody>
      </p:sp>
      <p:sp>
        <p:nvSpPr>
          <p:cNvPr id="23572" name="Rectangle 27"/>
          <p:cNvSpPr>
            <a:spLocks noChangeArrowheads="1"/>
          </p:cNvSpPr>
          <p:nvPr/>
        </p:nvSpPr>
        <p:spPr bwMode="auto">
          <a:xfrm>
            <a:off x="7708900" y="2185988"/>
            <a:ext cx="946150"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ea typeface="Arial" charset="0"/>
              <a:cs typeface="Arial" charset="0"/>
            </a:endParaRPr>
          </a:p>
        </p:txBody>
      </p:sp>
      <p:sp>
        <p:nvSpPr>
          <p:cNvPr id="23573" name="Rectangle 28"/>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n.a.</a:t>
            </a:r>
          </a:p>
        </p:txBody>
      </p:sp>
      <p:grpSp>
        <p:nvGrpSpPr>
          <p:cNvPr id="29" name="Group 29"/>
          <p:cNvGrpSpPr>
            <a:grpSpLocks/>
          </p:cNvGrpSpPr>
          <p:nvPr/>
        </p:nvGrpSpPr>
        <p:grpSpPr bwMode="auto">
          <a:xfrm>
            <a:off x="5710238" y="2185988"/>
            <a:ext cx="871537" cy="4014787"/>
            <a:chOff x="3597" y="1307"/>
            <a:chExt cx="549" cy="2529"/>
          </a:xfrm>
        </p:grpSpPr>
        <p:sp>
          <p:nvSpPr>
            <p:cNvPr id="23613" name="Rectangle 30"/>
            <p:cNvSpPr>
              <a:spLocks noChangeArrowheads="1"/>
            </p:cNvSpPr>
            <p:nvPr/>
          </p:nvSpPr>
          <p:spPr bwMode="auto">
            <a:xfrm>
              <a:off x="3597" y="3474"/>
              <a:ext cx="549"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9</a:t>
              </a:r>
            </a:p>
          </p:txBody>
        </p:sp>
        <p:sp>
          <p:nvSpPr>
            <p:cNvPr id="23614" name="Rectangle 31"/>
            <p:cNvSpPr>
              <a:spLocks noChangeArrowheads="1"/>
            </p:cNvSpPr>
            <p:nvPr/>
          </p:nvSpPr>
          <p:spPr bwMode="auto">
            <a:xfrm>
              <a:off x="3597" y="3114"/>
              <a:ext cx="549"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10</a:t>
              </a:r>
            </a:p>
          </p:txBody>
        </p:sp>
        <p:sp>
          <p:nvSpPr>
            <p:cNvPr id="23615" name="Rectangle 32"/>
            <p:cNvSpPr>
              <a:spLocks noChangeArrowheads="1"/>
            </p:cNvSpPr>
            <p:nvPr/>
          </p:nvSpPr>
          <p:spPr bwMode="auto">
            <a:xfrm>
              <a:off x="3597" y="2753"/>
              <a:ext cx="549"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10</a:t>
              </a:r>
            </a:p>
          </p:txBody>
        </p:sp>
        <p:sp>
          <p:nvSpPr>
            <p:cNvPr id="23616" name="Rectangle 33"/>
            <p:cNvSpPr>
              <a:spLocks noChangeArrowheads="1"/>
            </p:cNvSpPr>
            <p:nvPr/>
          </p:nvSpPr>
          <p:spPr bwMode="auto">
            <a:xfrm>
              <a:off x="3597" y="2390"/>
              <a:ext cx="549" cy="363"/>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9</a:t>
              </a:r>
            </a:p>
          </p:txBody>
        </p:sp>
        <p:sp>
          <p:nvSpPr>
            <p:cNvPr id="23617" name="Rectangle 34"/>
            <p:cNvSpPr>
              <a:spLocks noChangeArrowheads="1"/>
            </p:cNvSpPr>
            <p:nvPr/>
          </p:nvSpPr>
          <p:spPr bwMode="auto">
            <a:xfrm>
              <a:off x="3597" y="2029"/>
              <a:ext cx="549" cy="361"/>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7</a:t>
              </a:r>
            </a:p>
          </p:txBody>
        </p:sp>
        <p:sp>
          <p:nvSpPr>
            <p:cNvPr id="23618" name="Rectangle 35"/>
            <p:cNvSpPr>
              <a:spLocks noChangeArrowheads="1"/>
            </p:cNvSpPr>
            <p:nvPr/>
          </p:nvSpPr>
          <p:spPr bwMode="auto">
            <a:xfrm>
              <a:off x="3597" y="1669"/>
              <a:ext cx="549" cy="360"/>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4</a:t>
              </a:r>
            </a:p>
          </p:txBody>
        </p:sp>
        <p:sp>
          <p:nvSpPr>
            <p:cNvPr id="23619" name="Rectangle 36"/>
            <p:cNvSpPr>
              <a:spLocks noChangeArrowheads="1"/>
            </p:cNvSpPr>
            <p:nvPr/>
          </p:nvSpPr>
          <p:spPr bwMode="auto">
            <a:xfrm>
              <a:off x="3597" y="1307"/>
              <a:ext cx="549" cy="362"/>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$ 0</a:t>
              </a:r>
            </a:p>
          </p:txBody>
        </p:sp>
      </p:grpSp>
      <p:sp>
        <p:nvSpPr>
          <p:cNvPr id="23575" name="Rectangle 37"/>
          <p:cNvSpPr>
            <a:spLocks noChangeArrowheads="1"/>
          </p:cNvSpPr>
          <p:nvPr/>
        </p:nvSpPr>
        <p:spPr bwMode="auto">
          <a:xfrm>
            <a:off x="4625975" y="2185988"/>
            <a:ext cx="1084263"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$4.50</a:t>
            </a:r>
          </a:p>
        </p:txBody>
      </p:sp>
      <p:sp>
        <p:nvSpPr>
          <p:cNvPr id="23576" name="Rectangle 38"/>
          <p:cNvSpPr>
            <a:spLocks noChangeArrowheads="1"/>
          </p:cNvSpPr>
          <p:nvPr/>
        </p:nvSpPr>
        <p:spPr bwMode="auto">
          <a:xfrm>
            <a:off x="3875088" y="2185988"/>
            <a:ext cx="750887" cy="574675"/>
          </a:xfrm>
          <a:prstGeom prst="rect">
            <a:avLst/>
          </a:prstGeom>
          <a:noFill/>
          <a:ln w="9525">
            <a:no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ea typeface="Arial" charset="0"/>
                <a:cs typeface="Arial" charset="0"/>
              </a:rPr>
              <a:t>0</a:t>
            </a:r>
          </a:p>
        </p:txBody>
      </p:sp>
      <p:sp>
        <p:nvSpPr>
          <p:cNvPr id="23577" name="Rectangle 39"/>
          <p:cNvSpPr>
            <a:spLocks noChangeArrowheads="1"/>
          </p:cNvSpPr>
          <p:nvPr/>
        </p:nvSpPr>
        <p:spPr bwMode="auto">
          <a:xfrm>
            <a:off x="7708900" y="1612900"/>
            <a:ext cx="946150" cy="573088"/>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MR</a:t>
            </a:r>
          </a:p>
        </p:txBody>
      </p:sp>
      <p:sp>
        <p:nvSpPr>
          <p:cNvPr id="23578" name="Rectangle 40"/>
          <p:cNvSpPr>
            <a:spLocks noChangeArrowheads="1"/>
          </p:cNvSpPr>
          <p:nvPr/>
        </p:nvSpPr>
        <p:spPr bwMode="auto">
          <a:xfrm>
            <a:off x="6581775" y="1612900"/>
            <a:ext cx="1127125" cy="573088"/>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AR</a:t>
            </a:r>
          </a:p>
        </p:txBody>
      </p:sp>
      <p:sp>
        <p:nvSpPr>
          <p:cNvPr id="23579" name="Rectangle 41"/>
          <p:cNvSpPr>
            <a:spLocks noChangeArrowheads="1"/>
          </p:cNvSpPr>
          <p:nvPr/>
        </p:nvSpPr>
        <p:spPr bwMode="auto">
          <a:xfrm>
            <a:off x="5710238" y="1612900"/>
            <a:ext cx="871537" cy="573088"/>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TR</a:t>
            </a:r>
          </a:p>
        </p:txBody>
      </p:sp>
      <p:sp>
        <p:nvSpPr>
          <p:cNvPr id="23580" name="Rectangle 42"/>
          <p:cNvSpPr>
            <a:spLocks noChangeArrowheads="1"/>
          </p:cNvSpPr>
          <p:nvPr/>
        </p:nvSpPr>
        <p:spPr bwMode="auto">
          <a:xfrm>
            <a:off x="4625975" y="1612900"/>
            <a:ext cx="1084263" cy="573088"/>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P</a:t>
            </a:r>
          </a:p>
        </p:txBody>
      </p:sp>
      <p:sp>
        <p:nvSpPr>
          <p:cNvPr id="23581" name="Rectangle 43"/>
          <p:cNvSpPr>
            <a:spLocks noChangeArrowheads="1"/>
          </p:cNvSpPr>
          <p:nvPr/>
        </p:nvSpPr>
        <p:spPr bwMode="auto">
          <a:xfrm>
            <a:off x="3875088" y="1612900"/>
            <a:ext cx="750887" cy="573088"/>
          </a:xfrm>
          <a:prstGeom prst="rect">
            <a:avLst/>
          </a:prstGeom>
          <a:noFill/>
          <a:ln w="9525">
            <a:noFill/>
            <a:miter lim="800000"/>
            <a:headEnd/>
            <a:tailEnd/>
          </a:ln>
        </p:spPr>
        <p:txBody>
          <a:bodyPr anchor="ctr">
            <a:prstTxWarp prst="textNoShape">
              <a:avLst/>
            </a:prstTxWarp>
          </a:bodyPr>
          <a:lstStyle/>
          <a:p>
            <a:pPr algn="ctr">
              <a:lnSpc>
                <a:spcPct val="105000"/>
              </a:lnSpc>
              <a:spcBef>
                <a:spcPct val="45000"/>
              </a:spcBef>
              <a:buClr>
                <a:srgbClr val="00B85C"/>
              </a:buClr>
              <a:buSzPct val="120000"/>
              <a:buFont typeface="Wingdings" charset="2"/>
              <a:buNone/>
            </a:pPr>
            <a:r>
              <a:rPr lang="en-US" sz="2400" b="1" i="1">
                <a:ea typeface="Arial" charset="0"/>
                <a:cs typeface="Arial" charset="0"/>
              </a:rPr>
              <a:t>Q</a:t>
            </a:r>
          </a:p>
        </p:txBody>
      </p:sp>
      <p:sp>
        <p:nvSpPr>
          <p:cNvPr id="23582" name="Line 44"/>
          <p:cNvSpPr>
            <a:spLocks noChangeShapeType="1"/>
          </p:cNvSpPr>
          <p:nvPr/>
        </p:nvSpPr>
        <p:spPr bwMode="auto">
          <a:xfrm>
            <a:off x="3875088" y="1612900"/>
            <a:ext cx="4779962"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23583" name="Line 45"/>
          <p:cNvSpPr>
            <a:spLocks noChangeShapeType="1"/>
          </p:cNvSpPr>
          <p:nvPr/>
        </p:nvSpPr>
        <p:spPr bwMode="auto">
          <a:xfrm>
            <a:off x="3875088" y="2185988"/>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4" name="Line 46"/>
          <p:cNvSpPr>
            <a:spLocks noChangeShapeType="1"/>
          </p:cNvSpPr>
          <p:nvPr/>
        </p:nvSpPr>
        <p:spPr bwMode="auto">
          <a:xfrm>
            <a:off x="3875088" y="2760663"/>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5" name="Line 47"/>
          <p:cNvSpPr>
            <a:spLocks noChangeShapeType="1"/>
          </p:cNvSpPr>
          <p:nvPr/>
        </p:nvSpPr>
        <p:spPr bwMode="auto">
          <a:xfrm>
            <a:off x="3875088" y="3332163"/>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6" name="Line 48"/>
          <p:cNvSpPr>
            <a:spLocks noChangeShapeType="1"/>
          </p:cNvSpPr>
          <p:nvPr/>
        </p:nvSpPr>
        <p:spPr bwMode="auto">
          <a:xfrm>
            <a:off x="3875088" y="3905250"/>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7" name="Line 49"/>
          <p:cNvSpPr>
            <a:spLocks noChangeShapeType="1"/>
          </p:cNvSpPr>
          <p:nvPr/>
        </p:nvSpPr>
        <p:spPr bwMode="auto">
          <a:xfrm>
            <a:off x="3875088" y="4481513"/>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8" name="Line 50"/>
          <p:cNvSpPr>
            <a:spLocks noChangeShapeType="1"/>
          </p:cNvSpPr>
          <p:nvPr/>
        </p:nvSpPr>
        <p:spPr bwMode="auto">
          <a:xfrm>
            <a:off x="3875088" y="5054600"/>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9" name="Line 51"/>
          <p:cNvSpPr>
            <a:spLocks noChangeShapeType="1"/>
          </p:cNvSpPr>
          <p:nvPr/>
        </p:nvSpPr>
        <p:spPr bwMode="auto">
          <a:xfrm>
            <a:off x="3875088" y="5626100"/>
            <a:ext cx="477996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90" name="Line 52"/>
          <p:cNvSpPr>
            <a:spLocks noChangeShapeType="1"/>
          </p:cNvSpPr>
          <p:nvPr/>
        </p:nvSpPr>
        <p:spPr bwMode="auto">
          <a:xfrm>
            <a:off x="3875088" y="6200775"/>
            <a:ext cx="4779962"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23591" name="Line 53"/>
          <p:cNvSpPr>
            <a:spLocks noChangeShapeType="1"/>
          </p:cNvSpPr>
          <p:nvPr/>
        </p:nvSpPr>
        <p:spPr bwMode="auto">
          <a:xfrm>
            <a:off x="3875088" y="1612900"/>
            <a:ext cx="0" cy="4587875"/>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23592" name="Line 54"/>
          <p:cNvSpPr>
            <a:spLocks noChangeShapeType="1"/>
          </p:cNvSpPr>
          <p:nvPr/>
        </p:nvSpPr>
        <p:spPr bwMode="auto">
          <a:xfrm>
            <a:off x="4625975" y="1612900"/>
            <a:ext cx="0" cy="45878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93" name="Line 55"/>
          <p:cNvSpPr>
            <a:spLocks noChangeShapeType="1"/>
          </p:cNvSpPr>
          <p:nvPr/>
        </p:nvSpPr>
        <p:spPr bwMode="auto">
          <a:xfrm>
            <a:off x="5710238" y="1612900"/>
            <a:ext cx="0" cy="45878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94" name="Line 56"/>
          <p:cNvSpPr>
            <a:spLocks noChangeShapeType="1"/>
          </p:cNvSpPr>
          <p:nvPr/>
        </p:nvSpPr>
        <p:spPr bwMode="auto">
          <a:xfrm>
            <a:off x="6581775" y="1612900"/>
            <a:ext cx="0" cy="45878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95" name="Line 57"/>
          <p:cNvSpPr>
            <a:spLocks noChangeShapeType="1"/>
          </p:cNvSpPr>
          <p:nvPr/>
        </p:nvSpPr>
        <p:spPr bwMode="auto">
          <a:xfrm>
            <a:off x="7708900" y="1612900"/>
            <a:ext cx="0" cy="45878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96" name="Line 58"/>
          <p:cNvSpPr>
            <a:spLocks noChangeShapeType="1"/>
          </p:cNvSpPr>
          <p:nvPr/>
        </p:nvSpPr>
        <p:spPr bwMode="auto">
          <a:xfrm>
            <a:off x="8655050" y="1612900"/>
            <a:ext cx="0" cy="4587875"/>
          </a:xfrm>
          <a:prstGeom prst="line">
            <a:avLst/>
          </a:prstGeom>
          <a:noFill/>
          <a:ln w="28575" cap="sq">
            <a:solidFill>
              <a:schemeClr val="tx1"/>
            </a:solidFill>
            <a:round/>
            <a:headEnd/>
            <a:tailEnd/>
          </a:ln>
        </p:spPr>
        <p:txBody>
          <a:bodyPr>
            <a:prstTxWarp prst="textNoShape">
              <a:avLst/>
            </a:prstTxWarp>
          </a:bodyPr>
          <a:lstStyle/>
          <a:p>
            <a:endParaRPr lang="en-US"/>
          </a:p>
        </p:txBody>
      </p:sp>
      <p:grpSp>
        <p:nvGrpSpPr>
          <p:cNvPr id="23597" name="Group 59"/>
          <p:cNvGrpSpPr>
            <a:grpSpLocks/>
          </p:cNvGrpSpPr>
          <p:nvPr/>
        </p:nvGrpSpPr>
        <p:grpSpPr bwMode="auto">
          <a:xfrm>
            <a:off x="7708900" y="2466975"/>
            <a:ext cx="936625" cy="3440113"/>
            <a:chOff x="4856" y="1484"/>
            <a:chExt cx="590" cy="2167"/>
          </a:xfrm>
        </p:grpSpPr>
        <p:sp>
          <p:nvSpPr>
            <p:cNvPr id="23607" name="Rectangle 60"/>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sp>
          <p:nvSpPr>
            <p:cNvPr id="23608" name="Rectangle 61"/>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sp>
          <p:nvSpPr>
            <p:cNvPr id="23609" name="Rectangle 62"/>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sp>
          <p:nvSpPr>
            <p:cNvPr id="23610" name="Rectangle 63"/>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sp>
          <p:nvSpPr>
            <p:cNvPr id="23611" name="Rectangle 64"/>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sp>
          <p:nvSpPr>
            <p:cNvPr id="23612" name="Rectangle 65"/>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endParaRPr lang="en-US" sz="2400">
                <a:solidFill>
                  <a:srgbClr val="3333FF"/>
                </a:solidFill>
                <a:ea typeface="Arial" charset="0"/>
                <a:cs typeface="Arial" charset="0"/>
              </a:endParaRPr>
            </a:p>
          </p:txBody>
        </p:sp>
      </p:grpSp>
      <p:sp>
        <p:nvSpPr>
          <p:cNvPr id="23598" name="Rectangle 66"/>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sp>
        <p:nvSpPr>
          <p:cNvPr id="23599" name="Rectangle 67"/>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prstTxWarp prst="textNoShape">
              <a:avLst/>
            </a:prstTxWarp>
          </a:bodyPr>
          <a:lstStyle/>
          <a:p>
            <a:endParaRPr lang="en-US">
              <a:ea typeface="Arial" charset="0"/>
              <a:cs typeface="Arial" charset="0"/>
            </a:endParaRPr>
          </a:p>
        </p:txBody>
      </p:sp>
      <p:grpSp>
        <p:nvGrpSpPr>
          <p:cNvPr id="68" name="Group 68"/>
          <p:cNvGrpSpPr>
            <a:grpSpLocks/>
          </p:cNvGrpSpPr>
          <p:nvPr/>
        </p:nvGrpSpPr>
        <p:grpSpPr bwMode="auto">
          <a:xfrm>
            <a:off x="7712075" y="2465388"/>
            <a:ext cx="936625" cy="3440112"/>
            <a:chOff x="4856" y="1484"/>
            <a:chExt cx="590" cy="2167"/>
          </a:xfrm>
        </p:grpSpPr>
        <p:sp>
          <p:nvSpPr>
            <p:cNvPr id="23601" name="Rectangle 69"/>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–1</a:t>
              </a:r>
            </a:p>
          </p:txBody>
        </p:sp>
        <p:sp>
          <p:nvSpPr>
            <p:cNvPr id="23602" name="Rectangle 70"/>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0</a:t>
              </a:r>
            </a:p>
          </p:txBody>
        </p:sp>
        <p:sp>
          <p:nvSpPr>
            <p:cNvPr id="23603" name="Rectangle 71"/>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1</a:t>
              </a:r>
            </a:p>
          </p:txBody>
        </p:sp>
        <p:sp>
          <p:nvSpPr>
            <p:cNvPr id="23604" name="Rectangle 72"/>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2</a:t>
              </a:r>
            </a:p>
          </p:txBody>
        </p:sp>
        <p:sp>
          <p:nvSpPr>
            <p:cNvPr id="23605" name="Rectangle 73"/>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3</a:t>
              </a:r>
            </a:p>
          </p:txBody>
        </p:sp>
        <p:sp>
          <p:nvSpPr>
            <p:cNvPr id="23606" name="Rectangle 74"/>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prstTxWarp prst="textNoShape">
                <a:avLst/>
              </a:prstTxWarp>
            </a:bodyPr>
            <a:lstStyle/>
            <a:p>
              <a:pPr algn="r">
                <a:lnSpc>
                  <a:spcPct val="105000"/>
                </a:lnSpc>
                <a:spcBef>
                  <a:spcPct val="45000"/>
                </a:spcBef>
                <a:buClr>
                  <a:srgbClr val="00B85C"/>
                </a:buClr>
                <a:buSzPct val="120000"/>
                <a:buFont typeface="Wingdings" charset="2"/>
                <a:buNone/>
              </a:pPr>
              <a:r>
                <a:rPr lang="en-US" sz="2400">
                  <a:solidFill>
                    <a:srgbClr val="3333FF"/>
                  </a:solidFill>
                  <a:ea typeface="Arial" charset="0"/>
                  <a:cs typeface="Arial" charset="0"/>
                </a:rPr>
                <a:t>$4</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Right)">
                                      <p:cBhvr>
                                        <p:cTn id="7" dur="500"/>
                                        <p:tgtEl>
                                          <p:spTgt spid="29"/>
                                        </p:tgtEl>
                                      </p:cBhvr>
                                    </p:animEffect>
                                  </p:childTnLst>
                                  <p:subTnLst>
                                    <p:animClr clrSpc="rgb" dir="cw">
                                      <p:cBhvr override="childStyle">
                                        <p:cTn dur="1" fill="hold" display="0" masterRel="nextClick" afterEffect="1"/>
                                        <p:tgtEl>
                                          <p:spTgt spid="29"/>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strips(downLeft)">
                                      <p:cBhvr>
                                        <p:cTn id="15"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00000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ipe(left)">
                                      <p:cBhvr>
                                        <p:cTn id="20" dur="500"/>
                                        <p:tgtEl>
                                          <p:spTgt spid="6">
                                            <p:txEl>
                                              <p:pRg st="1" end="1"/>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strips(downLeft)">
                                      <p:cBhvr>
                                        <p:cTn id="2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989</TotalTime>
  <Words>1448</Words>
  <Application>Microsoft Office PowerPoint</Application>
  <PresentationFormat>On-screen Show (4:3)</PresentationFormat>
  <Paragraphs>374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In this chapter,  look for the answers to these questions:</vt:lpstr>
      <vt:lpstr>Introduction</vt:lpstr>
      <vt:lpstr>Why Monopolies Arise</vt:lpstr>
      <vt:lpstr>Why Monopolies Arise</vt:lpstr>
      <vt:lpstr>Monopoly vs. Competition:  Demand Curves</vt:lpstr>
      <vt:lpstr>Monopoly vs. Competition:  Demand Curves</vt:lpstr>
      <vt:lpstr>ACTIVE LEARNING   1    A monopoly’s revenue</vt:lpstr>
      <vt:lpstr>ACTIVE LEARNING   1    Answers</vt:lpstr>
      <vt:lpstr>Common Grounds’ D  and MR  Curves</vt:lpstr>
      <vt:lpstr>Understanding the Monopolist’s MR</vt:lpstr>
      <vt:lpstr>Profit-Maximization</vt:lpstr>
      <vt:lpstr>Profit-Maximization</vt:lpstr>
      <vt:lpstr>The Monopolist’s Profit</vt:lpstr>
      <vt:lpstr>A Monopoly Does Not Have an S Curve</vt:lpstr>
      <vt:lpstr>CASE STUDY:  Monopoly vs. Generic Drugs</vt:lpstr>
      <vt:lpstr>The Welfare Cost of Monopoly</vt:lpstr>
      <vt:lpstr>The Welfare Cost of Monopoly</vt:lpstr>
      <vt:lpstr>Perfect Price Discrimination vs.  Single Price Monopoly</vt:lpstr>
      <vt:lpstr>Perfect Price Discrimination vs.  Single Price Monopoly</vt:lpstr>
      <vt:lpstr>Price Discrimination in the Real World</vt:lpstr>
      <vt:lpstr>Examples of Price Discrimination</vt:lpstr>
      <vt:lpstr>Examples of Price Discrimination</vt:lpstr>
      <vt:lpstr>Examples of Price Discrimination</vt:lpstr>
      <vt:lpstr>Public Policy Toward Monopolies</vt:lpstr>
      <vt:lpstr>Public Policy Toward Monopolies</vt:lpstr>
      <vt:lpstr>CONCLUSION:  The Prevalence of Monopoly</vt:lpstr>
      <vt:lpstr>SUMMARY</vt:lpstr>
      <vt:lpstr>SUMMARY</vt:lpstr>
      <vt:lpstr>SUMMARY</vt:lpstr>
    </vt:vector>
  </TitlesOfParts>
  <Company>Carthage College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Ahmad</cp:lastModifiedBy>
  <cp:revision>128</cp:revision>
  <dcterms:created xsi:type="dcterms:W3CDTF">2014-11-29T15:23:18Z</dcterms:created>
  <dcterms:modified xsi:type="dcterms:W3CDTF">2018-04-16T10:48:51Z</dcterms:modified>
</cp:coreProperties>
</file>